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45.xml" ContentType="application/vnd.openxmlformats-officedocument.presentationml.tags+xml"/>
  <Override PartName="/ppt/notesSlides/notesSlide3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7.xml" ContentType="application/vnd.openxmlformats-officedocument.presentationml.notesSlide+xml"/>
  <Override PartName="/ppt/tags/tag56.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8" r:id="rId2"/>
    <p:sldId id="311" r:id="rId3"/>
    <p:sldId id="312" r:id="rId4"/>
    <p:sldId id="336" r:id="rId5"/>
    <p:sldId id="315" r:id="rId6"/>
    <p:sldId id="265" r:id="rId7"/>
    <p:sldId id="266" r:id="rId8"/>
    <p:sldId id="267" r:id="rId9"/>
    <p:sldId id="269" r:id="rId10"/>
    <p:sldId id="270" r:id="rId11"/>
    <p:sldId id="271" r:id="rId12"/>
    <p:sldId id="272" r:id="rId13"/>
    <p:sldId id="324" r:id="rId14"/>
    <p:sldId id="314" r:id="rId15"/>
    <p:sldId id="276" r:id="rId16"/>
    <p:sldId id="313" r:id="rId17"/>
    <p:sldId id="278" r:id="rId18"/>
    <p:sldId id="279" r:id="rId19"/>
    <p:sldId id="281" r:id="rId20"/>
    <p:sldId id="325" r:id="rId21"/>
    <p:sldId id="282" r:id="rId22"/>
    <p:sldId id="284" r:id="rId23"/>
    <p:sldId id="317" r:id="rId24"/>
    <p:sldId id="285" r:id="rId25"/>
    <p:sldId id="287" r:id="rId26"/>
    <p:sldId id="288" r:id="rId27"/>
    <p:sldId id="289" r:id="rId28"/>
    <p:sldId id="291" r:id="rId29"/>
    <p:sldId id="292" r:id="rId30"/>
    <p:sldId id="318" r:id="rId31"/>
    <p:sldId id="328" r:id="rId32"/>
    <p:sldId id="330" r:id="rId33"/>
    <p:sldId id="303" r:id="rId34"/>
    <p:sldId id="319" r:id="rId35"/>
    <p:sldId id="329" r:id="rId36"/>
    <p:sldId id="320" r:id="rId37"/>
    <p:sldId id="294" r:id="rId38"/>
    <p:sldId id="293" r:id="rId39"/>
    <p:sldId id="321" r:id="rId40"/>
    <p:sldId id="326" r:id="rId41"/>
    <p:sldId id="327" r:id="rId42"/>
    <p:sldId id="302" r:id="rId43"/>
    <p:sldId id="322" r:id="rId44"/>
    <p:sldId id="331" r:id="rId45"/>
    <p:sldId id="323" r:id="rId46"/>
    <p:sldId id="332" r:id="rId47"/>
    <p:sldId id="333" r:id="rId48"/>
    <p:sldId id="335" r:id="rId49"/>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2"/>
    <a:srgbClr val="30B4D8"/>
    <a:srgbClr val="75CDE5"/>
    <a:srgbClr val="1B4B95"/>
    <a:srgbClr val="B91200"/>
    <a:srgbClr val="F9FDFE"/>
    <a:srgbClr val="D1E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94660"/>
  </p:normalViewPr>
  <p:slideViewPr>
    <p:cSldViewPr snapToGrid="0" showGuides="1">
      <p:cViewPr varScale="1">
        <p:scale>
          <a:sx n="74" d="100"/>
          <a:sy n="74" d="100"/>
        </p:scale>
        <p:origin x="540"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2400" dirty="0"/>
              <a:t>改善前柏拉图</a:t>
            </a:r>
            <a:endParaRPr lang="zh-CN" sz="2400" dirty="0"/>
          </a:p>
        </c:rich>
      </c:tx>
      <c:layout>
        <c:manualLayout>
          <c:xMode val="edge"/>
          <c:yMode val="edge"/>
          <c:x val="0.35392439791655922"/>
          <c:y val="5.990724795957024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3562519945552707E-2"/>
          <c:y val="0.19745345785265214"/>
          <c:w val="0.68638817790456097"/>
          <c:h val="0.4871275657139052"/>
        </c:manualLayout>
      </c:layout>
      <c:barChart>
        <c:barDir val="col"/>
        <c:grouping val="clustered"/>
        <c:varyColors val="0"/>
        <c:ser>
          <c:idx val="0"/>
          <c:order val="0"/>
          <c:tx>
            <c:strRef>
              <c:f>改善前柏拉图!$B$1</c:f>
              <c:strCache>
                <c:ptCount val="1"/>
                <c:pt idx="0">
                  <c:v>频次</c:v>
                </c:pt>
              </c:strCache>
            </c:strRef>
          </c:tx>
          <c:spPr>
            <a:solidFill>
              <a:srgbClr val="27AAE2"/>
            </a:solidFill>
            <a:ln>
              <a:noFill/>
            </a:ln>
            <a:effectLst/>
          </c:spPr>
          <c:invertIfNegative val="1"/>
          <c:dPt>
            <c:idx val="0"/>
            <c:invertIfNegative val="1"/>
            <c:bubble3D val="0"/>
            <c:spPr>
              <a:solidFill>
                <a:srgbClr val="27AAE2"/>
              </a:solidFill>
              <a:ln>
                <a:noFill/>
              </a:ln>
              <a:effectLst/>
            </c:spPr>
            <c:extLst xmlns:c16r2="http://schemas.microsoft.com/office/drawing/2015/06/chart">
              <c:ext xmlns:c16="http://schemas.microsoft.com/office/drawing/2014/chart" uri="{C3380CC4-5D6E-409C-BE32-E72D297353CC}">
                <c16:uniqueId val="{00000001-358D-4CAB-9A86-9D447EA10DFB}"/>
              </c:ext>
            </c:extLst>
          </c:dPt>
          <c:dPt>
            <c:idx val="1"/>
            <c:invertIfNegative val="1"/>
            <c:bubble3D val="0"/>
            <c:spPr>
              <a:solidFill>
                <a:srgbClr val="75CDE5"/>
              </a:solidFill>
              <a:ln>
                <a:noFill/>
              </a:ln>
              <a:effectLst/>
            </c:spPr>
            <c:extLst xmlns:c16r2="http://schemas.microsoft.com/office/drawing/2015/06/chart">
              <c:ext xmlns:c16="http://schemas.microsoft.com/office/drawing/2014/chart" uri="{C3380CC4-5D6E-409C-BE32-E72D297353CC}">
                <c16:uniqueId val="{00000003-358D-4CAB-9A86-9D447EA10DFB}"/>
              </c:ext>
            </c:extLst>
          </c:dPt>
          <c:dPt>
            <c:idx val="2"/>
            <c:invertIfNegative val="1"/>
            <c:bubble3D val="0"/>
            <c:spPr>
              <a:solidFill>
                <a:sysClr val="windowText" lastClr="000000">
                  <a:lumMod val="65000"/>
                  <a:lumOff val="35000"/>
                </a:sysClr>
              </a:solidFill>
              <a:ln>
                <a:noFill/>
              </a:ln>
              <a:effectLst/>
            </c:spPr>
            <c:extLst xmlns:c16r2="http://schemas.microsoft.com/office/drawing/2015/06/chart">
              <c:ext xmlns:c16="http://schemas.microsoft.com/office/drawing/2014/chart" uri="{C3380CC4-5D6E-409C-BE32-E72D297353CC}">
                <c16:uniqueId val="{00000005-358D-4CAB-9A86-9D447EA10DFB}"/>
              </c:ext>
            </c:extLst>
          </c:dPt>
          <c:dPt>
            <c:idx val="3"/>
            <c:invertIfNegative val="1"/>
            <c:bubble3D val="0"/>
            <c:spPr>
              <a:solidFill>
                <a:sysClr val="window" lastClr="FFFFFF">
                  <a:lumMod val="75000"/>
                </a:sysClr>
              </a:solidFill>
              <a:ln>
                <a:noFill/>
              </a:ln>
              <a:effectLst/>
            </c:spPr>
            <c:extLst xmlns:c16r2="http://schemas.microsoft.com/office/drawing/2015/06/chart">
              <c:ext xmlns:c16="http://schemas.microsoft.com/office/drawing/2014/chart" uri="{C3380CC4-5D6E-409C-BE32-E72D297353CC}">
                <c16:uniqueId val="{00000007-358D-4CAB-9A86-9D447EA10DFB}"/>
              </c:ext>
            </c:extLst>
          </c:dPt>
          <c:dPt>
            <c:idx val="5"/>
            <c:invertIfNegative val="1"/>
            <c:bubble3D val="0"/>
            <c:spPr>
              <a:solidFill>
                <a:srgbClr val="27AAE2"/>
              </a:solidFill>
              <a:ln>
                <a:noFill/>
              </a:ln>
              <a:effectLst/>
            </c:spPr>
            <c:extLst xmlns:c16r2="http://schemas.microsoft.com/office/drawing/2015/06/chart">
              <c:ext xmlns:c16="http://schemas.microsoft.com/office/drawing/2014/chart" uri="{C3380CC4-5D6E-409C-BE32-E72D297353CC}">
                <c16:uniqueId val="{00000009-358D-4CAB-9A86-9D447EA10DF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改善前柏拉图!$A$3:$A$6</c:f>
              <c:strCache>
                <c:ptCount val="4"/>
                <c:pt idx="0">
                  <c:v>未使用有糖透析液</c:v>
                </c:pt>
                <c:pt idx="1">
                  <c:v>透析前进食过早</c:v>
                </c:pt>
                <c:pt idx="2">
                  <c:v>药物因素</c:v>
                </c:pt>
                <c:pt idx="3">
                  <c:v>原发病是糖尿病</c:v>
                </c:pt>
              </c:strCache>
            </c:strRef>
          </c:cat>
          <c:val>
            <c:numRef>
              <c:f>改善前柏拉图!$B$3:$B$6</c:f>
              <c:numCache>
                <c:formatCode>General</c:formatCode>
                <c:ptCount val="4"/>
                <c:pt idx="0">
                  <c:v>124</c:v>
                </c:pt>
                <c:pt idx="1">
                  <c:v>80</c:v>
                </c:pt>
                <c:pt idx="2">
                  <c:v>35</c:v>
                </c:pt>
                <c:pt idx="3">
                  <c:v>30</c:v>
                </c:pt>
              </c:numCache>
            </c:numRef>
          </c:val>
          <c:extLst xmlns:c16r2="http://schemas.microsoft.com/office/drawing/2015/06/chart">
            <c:ext xmlns:c16="http://schemas.microsoft.com/office/drawing/2014/chart" uri="{C3380CC4-5D6E-409C-BE32-E72D297353CC}">
              <c16:uniqueId val="{0000000A-358D-4CAB-9A86-9D447EA10DFB}"/>
            </c:ex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showLegendKey val="0"/>
          <c:showVal val="0"/>
          <c:showCatName val="0"/>
          <c:showSerName val="0"/>
          <c:showPercent val="0"/>
          <c:showBubbleSize val="0"/>
        </c:dLbls>
        <c:gapWidth val="0"/>
        <c:axId val="742751520"/>
        <c:axId val="742749952"/>
      </c:barChart>
      <c:lineChart>
        <c:grouping val="standard"/>
        <c:varyColors val="0"/>
        <c:ser>
          <c:idx val="1"/>
          <c:order val="1"/>
          <c:tx>
            <c:strRef>
              <c:f>改善前柏拉图!$D$1</c:f>
              <c:strCache>
                <c:ptCount val="1"/>
                <c:pt idx="0">
                  <c:v>累计百分比</c:v>
                </c:pt>
              </c:strCache>
            </c:strRef>
          </c:tx>
          <c:spPr>
            <a:ln w="34925" cap="rnd">
              <a:solidFill>
                <a:sysClr val="windowText" lastClr="000000">
                  <a:lumMod val="75000"/>
                  <a:lumOff val="25000"/>
                </a:sysClr>
              </a:solidFill>
              <a:round/>
            </a:ln>
            <a:effectLst/>
          </c:spPr>
          <c:marker>
            <c:symbol val="circle"/>
            <c:size val="10"/>
            <c:spPr>
              <a:solidFill>
                <a:schemeClr val="bg1"/>
              </a:solidFill>
              <a:ln w="28575">
                <a:solidFill>
                  <a:sysClr val="windowText" lastClr="000000">
                    <a:lumMod val="75000"/>
                    <a:lumOff val="25000"/>
                  </a:sysClr>
                </a:solidFill>
                <a:round/>
              </a:ln>
              <a:effectLst/>
            </c:spPr>
          </c:marker>
          <c:dLbls>
            <c:dLbl>
              <c:idx val="1"/>
              <c:layout>
                <c:manualLayout>
                  <c:x val="-1.5852061841059202E-2"/>
                  <c:y val="-6.48941800771338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58D-4CAB-9A86-9D447EA10DFB}"/>
                </c:ext>
                <c:ext xmlns:c15="http://schemas.microsoft.com/office/drawing/2012/chart" uri="{CE6537A1-D6FC-4f65-9D91-7224C49458BB}"/>
              </c:extLst>
            </c:dLbl>
            <c:dLbl>
              <c:idx val="2"/>
              <c:layout>
                <c:manualLayout>
                  <c:x val="-2.8181361440157045E-2"/>
                  <c:y val="-4.93548717358310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58D-4CAB-9A86-9D447EA10DFB}"/>
                </c:ext>
                <c:ext xmlns:c15="http://schemas.microsoft.com/office/drawing/2012/chart" uri="{CE6537A1-D6FC-4f65-9D91-7224C49458BB}"/>
              </c:extLst>
            </c:dLbl>
            <c:dLbl>
              <c:idx val="3"/>
              <c:layout>
                <c:manualLayout>
                  <c:x val="-4.4473814172600108E-2"/>
                  <c:y val="-5.17568211902110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58D-4CAB-9A86-9D447EA10DFB}"/>
                </c:ext>
                <c:ext xmlns:c15="http://schemas.microsoft.com/office/drawing/2012/chart" uri="{CE6537A1-D6FC-4f65-9D91-7224C49458BB}"/>
              </c:extLst>
            </c:dLbl>
            <c:dLbl>
              <c:idx val="4"/>
              <c:layout>
                <c:manualLayout>
                  <c:x val="-4.6235075250991221E-2"/>
                  <c:y val="-3.63155864575073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58D-4CAB-9A86-9D447EA10DFB}"/>
                </c:ext>
                <c:ext xmlns:c15="http://schemas.microsoft.com/office/drawing/2012/chart" uri="{CE6537A1-D6FC-4f65-9D91-7224C49458BB}"/>
              </c:extLst>
            </c:dLbl>
            <c:dLbl>
              <c:idx val="6"/>
              <c:layout>
                <c:manualLayout>
                  <c:x val="-5.6362760171295267E-2"/>
                  <c:y val="-3.62665496532078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58D-4CAB-9A86-9D447EA10DFB}"/>
                </c:ext>
                <c:ext xmlns:c15="http://schemas.microsoft.com/office/drawing/2012/chart" uri="{CE6537A1-D6FC-4f65-9D91-7224C49458BB}"/>
              </c:extLst>
            </c:dLbl>
            <c:spPr>
              <a:solidFill>
                <a:srgbClr val="27AAE2"/>
              </a:solidFill>
              <a:ln>
                <a:noFill/>
              </a:ln>
              <a:effectLst/>
            </c:spPr>
            <c:txPr>
              <a:bodyPr rot="0" spcFirstLastPara="1" vertOverflow="ellipsis" vert="horz" wrap="square" anchor="ctr" anchorCtr="1"/>
              <a:lstStyle/>
              <a:p>
                <a:pPr>
                  <a:defRPr sz="12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改善前柏拉图!$A$3:$A$6</c:f>
              <c:strCache>
                <c:ptCount val="4"/>
                <c:pt idx="0">
                  <c:v>未使用有糖透析液</c:v>
                </c:pt>
                <c:pt idx="1">
                  <c:v>透析前进食过早</c:v>
                </c:pt>
                <c:pt idx="2">
                  <c:v>药物因素</c:v>
                </c:pt>
                <c:pt idx="3">
                  <c:v>原发病是糖尿病</c:v>
                </c:pt>
              </c:strCache>
            </c:strRef>
          </c:cat>
          <c:val>
            <c:numRef>
              <c:f>改善前柏拉图!$D$2:$D$6</c:f>
              <c:numCache>
                <c:formatCode>0.00%</c:formatCode>
                <c:ptCount val="5"/>
                <c:pt idx="0" formatCode="General">
                  <c:v>0</c:v>
                </c:pt>
                <c:pt idx="1">
                  <c:v>0.43659999999999999</c:v>
                </c:pt>
                <c:pt idx="2">
                  <c:v>0.71830000000000005</c:v>
                </c:pt>
                <c:pt idx="3">
                  <c:v>0.83230000000000004</c:v>
                </c:pt>
                <c:pt idx="4">
                  <c:v>1</c:v>
                </c:pt>
              </c:numCache>
            </c:numRef>
          </c:val>
          <c:smooth val="0"/>
          <c:extLst xmlns:c16r2="http://schemas.microsoft.com/office/drawing/2015/06/chart">
            <c:ext xmlns:c16="http://schemas.microsoft.com/office/drawing/2014/chart" uri="{C3380CC4-5D6E-409C-BE32-E72D297353CC}">
              <c16:uniqueId val="{00000010-358D-4CAB-9A86-9D447EA10DFB}"/>
            </c:ext>
          </c:extLst>
        </c:ser>
        <c:dLbls>
          <c:showLegendKey val="0"/>
          <c:showVal val="0"/>
          <c:showCatName val="0"/>
          <c:showSerName val="0"/>
          <c:showPercent val="0"/>
          <c:showBubbleSize val="0"/>
        </c:dLbls>
        <c:marker val="1"/>
        <c:smooth val="0"/>
        <c:axId val="841168920"/>
        <c:axId val="841169312"/>
      </c:lineChart>
      <c:catAx>
        <c:axId val="74275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42749952"/>
        <c:crosses val="autoZero"/>
        <c:auto val="0"/>
        <c:lblAlgn val="ctr"/>
        <c:lblOffset val="100"/>
        <c:tickLblSkip val="1"/>
        <c:noMultiLvlLbl val="0"/>
      </c:catAx>
      <c:valAx>
        <c:axId val="742749952"/>
        <c:scaling>
          <c:orientation val="minMax"/>
          <c:max val="28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42751520"/>
        <c:crosses val="autoZero"/>
        <c:crossBetween val="between"/>
        <c:majorUnit val="30"/>
      </c:valAx>
      <c:catAx>
        <c:axId val="841168920"/>
        <c:scaling>
          <c:orientation val="minMax"/>
        </c:scaling>
        <c:delete val="0"/>
        <c:axPos val="b"/>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169312"/>
        <c:crosses val="autoZero"/>
        <c:auto val="0"/>
        <c:lblAlgn val="ctr"/>
        <c:lblOffset val="100"/>
        <c:tickLblSkip val="1"/>
        <c:noMultiLvlLbl val="0"/>
      </c:catAx>
      <c:valAx>
        <c:axId val="841169312"/>
        <c:scaling>
          <c:orientation val="minMax"/>
          <c:max val="1"/>
          <c:min val="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168920"/>
        <c:crosses val="max"/>
        <c:crossBetween val="midCat"/>
      </c:valAx>
      <c:spPr>
        <a:noFill/>
        <a:ln>
          <a:noFill/>
        </a:ln>
        <a:effectLst/>
      </c:spPr>
    </c:plotArea>
    <c:legend>
      <c:legendPos val="b"/>
      <c:legendEntry>
        <c:idx val="0"/>
        <c:delete val="1"/>
      </c:legendEntry>
      <c:layout>
        <c:manualLayout>
          <c:xMode val="edge"/>
          <c:yMode val="edge"/>
          <c:x val="0.48952083762605531"/>
          <c:y val="0.83267061860060609"/>
          <c:w val="0.29364733983616165"/>
          <c:h val="0.10101538550500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solidFill>
              <a:srgbClr val="B91200"/>
            </a:solidFill>
            <a:ln>
              <a:noFill/>
            </a:ln>
            <a:effectLst/>
          </c:spPr>
          <c:invertIfNegative val="0"/>
          <c:dPt>
            <c:idx val="0"/>
            <c:invertIfNegative val="0"/>
            <c:bubble3D val="0"/>
            <c:spPr>
              <a:solidFill>
                <a:srgbClr val="75CDE5"/>
              </a:solidFill>
              <a:ln>
                <a:noFill/>
              </a:ln>
              <a:effectLst/>
            </c:spPr>
            <c:extLst xmlns:c16r2="http://schemas.microsoft.com/office/drawing/2015/06/chart">
              <c:ext xmlns:c16="http://schemas.microsoft.com/office/drawing/2014/chart" uri="{C3380CC4-5D6E-409C-BE32-E72D297353CC}">
                <c16:uniqueId val="{00000002-2733-44C2-9B35-022218C32DCD}"/>
              </c:ext>
            </c:extLst>
          </c:dPt>
          <c:dPt>
            <c:idx val="1"/>
            <c:invertIfNegative val="0"/>
            <c:bubble3D val="0"/>
            <c:spPr>
              <a:solidFill>
                <a:srgbClr val="27AAE2"/>
              </a:solidFill>
              <a:ln>
                <a:noFill/>
              </a:ln>
              <a:effectLst/>
            </c:spPr>
            <c:extLst xmlns:c16r2="http://schemas.microsoft.com/office/drawing/2015/06/chart">
              <c:ext xmlns:c16="http://schemas.microsoft.com/office/drawing/2014/chart" uri="{C3380CC4-5D6E-409C-BE32-E72D297353CC}">
                <c16:uniqueId val="{00000001-CBBC-4E6A-B7B2-30FF8F641DA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改善前</c:v>
                </c:pt>
                <c:pt idx="1">
                  <c:v>改善后</c:v>
                </c:pt>
              </c:strCache>
            </c:strRef>
          </c:cat>
          <c:val>
            <c:numRef>
              <c:f>Sheet1!$B$2:$B$5</c:f>
              <c:numCache>
                <c:formatCode>0.00%</c:formatCode>
                <c:ptCount val="4"/>
                <c:pt idx="0">
                  <c:v>8.6000000000000021E-2</c:v>
                </c:pt>
                <c:pt idx="1">
                  <c:v>4.4700000000000017E-2</c:v>
                </c:pt>
              </c:numCache>
            </c:numRef>
          </c:val>
          <c:extLst xmlns:c16r2="http://schemas.microsoft.com/office/drawing/2015/06/chart">
            <c:ext xmlns:c16="http://schemas.microsoft.com/office/drawing/2014/chart" uri="{C3380CC4-5D6E-409C-BE32-E72D297353CC}">
              <c16:uniqueId val="{00000002-CBBC-4E6A-B7B2-30FF8F641DAE}"/>
            </c:ext>
          </c:extLst>
        </c:ser>
        <c:dLbls>
          <c:showLegendKey val="0"/>
          <c:showVal val="0"/>
          <c:showCatName val="0"/>
          <c:showSerName val="0"/>
          <c:showPercent val="0"/>
          <c:showBubbleSize val="0"/>
        </c:dLbls>
        <c:gapWidth val="169"/>
        <c:overlap val="-3"/>
        <c:axId val="841170096"/>
        <c:axId val="841170488"/>
      </c:barChart>
      <c:catAx>
        <c:axId val="84117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170488"/>
        <c:crosses val="autoZero"/>
        <c:auto val="1"/>
        <c:lblAlgn val="ctr"/>
        <c:lblOffset val="100"/>
        <c:noMultiLvlLbl val="0"/>
      </c:catAx>
      <c:valAx>
        <c:axId val="84117048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4117009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b="0" i="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2000" dirty="0"/>
              <a:t>改善前柏拉图</a:t>
            </a:r>
            <a:endParaRPr lang="zh-CN" sz="2000" dirty="0"/>
          </a:p>
        </c:rich>
      </c:tx>
      <c:layout>
        <c:manualLayout>
          <c:xMode val="edge"/>
          <c:yMode val="edge"/>
          <c:x val="0.25919592007230696"/>
          <c:y val="5.990727593964574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3562519945552707E-2"/>
          <c:y val="0.19745345785265214"/>
          <c:w val="0.68638817790456097"/>
          <c:h val="0.4871275657139052"/>
        </c:manualLayout>
      </c:layout>
      <c:barChart>
        <c:barDir val="col"/>
        <c:grouping val="clustered"/>
        <c:varyColors val="0"/>
        <c:ser>
          <c:idx val="0"/>
          <c:order val="0"/>
          <c:tx>
            <c:strRef>
              <c:f>改善前柏拉图!$B$1</c:f>
              <c:strCache>
                <c:ptCount val="1"/>
                <c:pt idx="0">
                  <c:v>频次</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1"/>
          <c:dPt>
            <c:idx val="0"/>
            <c:invertIfNegative val="1"/>
            <c:bubble3D val="0"/>
            <c:spPr>
              <a:solidFill>
                <a:srgbClr val="1B4B95"/>
              </a:solidFill>
              <a:ln>
                <a:noFill/>
              </a:ln>
              <a:effectLst/>
            </c:spPr>
            <c:extLst xmlns:c16r2="http://schemas.microsoft.com/office/drawing/2015/06/chart">
              <c:ext xmlns:c16="http://schemas.microsoft.com/office/drawing/2014/chart" uri="{C3380CC4-5D6E-409C-BE32-E72D297353CC}">
                <c16:uniqueId val="{00000001-2861-4963-838E-601CB6AF9315}"/>
              </c:ext>
            </c:extLst>
          </c:dPt>
          <c:dPt>
            <c:idx val="1"/>
            <c:invertIfNegative val="1"/>
            <c:bubble3D val="0"/>
            <c:spPr>
              <a:solidFill>
                <a:srgbClr val="27AAE2"/>
              </a:solidFill>
              <a:ln>
                <a:noFill/>
              </a:ln>
              <a:effectLst/>
            </c:spPr>
            <c:extLst xmlns:c16r2="http://schemas.microsoft.com/office/drawing/2015/06/chart">
              <c:ext xmlns:c16="http://schemas.microsoft.com/office/drawing/2014/chart" uri="{C3380CC4-5D6E-409C-BE32-E72D297353CC}">
                <c16:uniqueId val="{00000003-2861-4963-838E-601CB6AF9315}"/>
              </c:ext>
            </c:extLst>
          </c:dPt>
          <c:dPt>
            <c:idx val="2"/>
            <c:invertIfNegative val="1"/>
            <c:bubble3D val="0"/>
            <c:spPr>
              <a:solidFill>
                <a:srgbClr val="75CDE5"/>
              </a:solidFill>
              <a:ln>
                <a:noFill/>
              </a:ln>
              <a:effectLst/>
            </c:spPr>
            <c:extLst xmlns:c16r2="http://schemas.microsoft.com/office/drawing/2015/06/chart">
              <c:ext xmlns:c16="http://schemas.microsoft.com/office/drawing/2014/chart" uri="{C3380CC4-5D6E-409C-BE32-E72D297353CC}">
                <c16:uniqueId val="{00000005-2861-4963-838E-601CB6AF9315}"/>
              </c:ext>
            </c:extLst>
          </c:dPt>
          <c:dPt>
            <c:idx val="3"/>
            <c:invertIfNegative val="1"/>
            <c:bubble3D val="0"/>
            <c:spPr>
              <a:solidFill>
                <a:sysClr val="windowText" lastClr="000000">
                  <a:lumMod val="65000"/>
                  <a:lumOff val="35000"/>
                </a:sysClr>
              </a:solidFill>
              <a:ln>
                <a:noFill/>
              </a:ln>
              <a:effectLst/>
            </c:spPr>
            <c:extLst xmlns:c16r2="http://schemas.microsoft.com/office/drawing/2015/06/chart">
              <c:ext xmlns:c16="http://schemas.microsoft.com/office/drawing/2014/chart" uri="{C3380CC4-5D6E-409C-BE32-E72D297353CC}">
                <c16:uniqueId val="{00000007-2861-4963-838E-601CB6AF9315}"/>
              </c:ext>
            </c:extLst>
          </c:dPt>
          <c:dPt>
            <c:idx val="4"/>
            <c:invertIfNegative val="1"/>
            <c:bubble3D val="0"/>
            <c:spPr>
              <a:solidFill>
                <a:sysClr val="windowText" lastClr="000000">
                  <a:lumMod val="50000"/>
                  <a:lumOff val="50000"/>
                </a:sysClr>
              </a:solidFill>
              <a:ln>
                <a:noFill/>
              </a:ln>
              <a:effectLst/>
            </c:spPr>
            <c:extLst xmlns:c16r2="http://schemas.microsoft.com/office/drawing/2015/06/chart">
              <c:ext xmlns:c16="http://schemas.microsoft.com/office/drawing/2014/chart" uri="{C3380CC4-5D6E-409C-BE32-E72D297353CC}">
                <c16:uniqueId val="{00000009-2861-4963-838E-601CB6AF9315}"/>
              </c:ext>
            </c:extLst>
          </c:dPt>
          <c:dPt>
            <c:idx val="5"/>
            <c:invertIfNegative val="1"/>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B-2861-4963-838E-601CB6AF9315}"/>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改善前柏拉图!$A$3:$A$8</c:f>
              <c:strCache>
                <c:ptCount val="6"/>
                <c:pt idx="0">
                  <c:v>未使用有糖透析液</c:v>
                </c:pt>
                <c:pt idx="1">
                  <c:v>透析前进食过早</c:v>
                </c:pt>
                <c:pt idx="2">
                  <c:v>药物因素</c:v>
                </c:pt>
                <c:pt idx="3">
                  <c:v>原发病是糖尿病</c:v>
                </c:pt>
                <c:pt idx="4">
                  <c:v>营养不良因素</c:v>
                </c:pt>
                <c:pt idx="5">
                  <c:v>老年患者</c:v>
                </c:pt>
              </c:strCache>
            </c:strRef>
          </c:cat>
          <c:val>
            <c:numRef>
              <c:f>改善前柏拉图!$B$3:$B$8</c:f>
              <c:numCache>
                <c:formatCode>General</c:formatCode>
                <c:ptCount val="6"/>
                <c:pt idx="0">
                  <c:v>124</c:v>
                </c:pt>
                <c:pt idx="1">
                  <c:v>80</c:v>
                </c:pt>
                <c:pt idx="2">
                  <c:v>27</c:v>
                </c:pt>
                <c:pt idx="3">
                  <c:v>26</c:v>
                </c:pt>
                <c:pt idx="4">
                  <c:v>14</c:v>
                </c:pt>
                <c:pt idx="5">
                  <c:v>13</c:v>
                </c:pt>
              </c:numCache>
            </c:numRef>
          </c:val>
          <c:extLst xmlns:c16r2="http://schemas.microsoft.com/office/drawing/2015/06/chart">
            <c:ext xmlns:c16="http://schemas.microsoft.com/office/drawing/2014/chart" uri="{C3380CC4-5D6E-409C-BE32-E72D297353CC}">
              <c16:uniqueId val="{0000000C-2861-4963-838E-601CB6AF9315}"/>
            </c:ext>
          </c:extLst>
        </c:ser>
        <c:dLbls>
          <c:showLegendKey val="0"/>
          <c:showVal val="0"/>
          <c:showCatName val="0"/>
          <c:showSerName val="0"/>
          <c:showPercent val="0"/>
          <c:showBubbleSize val="0"/>
        </c:dLbls>
        <c:gapWidth val="0"/>
        <c:axId val="605983704"/>
        <c:axId val="605984096"/>
      </c:barChart>
      <c:lineChart>
        <c:grouping val="standard"/>
        <c:varyColors val="0"/>
        <c:ser>
          <c:idx val="1"/>
          <c:order val="1"/>
          <c:tx>
            <c:strRef>
              <c:f>改善前柏拉图!$D$1</c:f>
              <c:strCache>
                <c:ptCount val="1"/>
                <c:pt idx="0">
                  <c:v>累计百分比</c:v>
                </c:pt>
              </c:strCache>
            </c:strRef>
          </c:tx>
          <c:spPr>
            <a:ln w="34925" cap="rnd">
              <a:solidFill>
                <a:srgbClr val="27AAE2"/>
              </a:solidFill>
              <a:round/>
            </a:ln>
            <a:effectLst/>
          </c:spPr>
          <c:marker>
            <c:symbol val="circle"/>
            <c:size val="8"/>
            <c:spPr>
              <a:solidFill>
                <a:schemeClr val="bg1"/>
              </a:solidFill>
              <a:ln w="28575">
                <a:solidFill>
                  <a:srgbClr val="27AAE2"/>
                </a:solidFill>
                <a:round/>
              </a:ln>
              <a:effectLst/>
            </c:spPr>
          </c:marker>
          <c:dLbls>
            <c:dLbl>
              <c:idx val="1"/>
              <c:layout>
                <c:manualLayout>
                  <c:x val="-1.5852061841059202E-2"/>
                  <c:y val="-6.48941800771338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861-4963-838E-601CB6AF9315}"/>
                </c:ext>
                <c:ext xmlns:c15="http://schemas.microsoft.com/office/drawing/2012/chart" uri="{CE6537A1-D6FC-4f65-9D91-7224C49458BB}"/>
              </c:extLst>
            </c:dLbl>
            <c:dLbl>
              <c:idx val="2"/>
              <c:layout>
                <c:manualLayout>
                  <c:x val="-2.8181361440157045E-2"/>
                  <c:y val="-4.93548717358310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861-4963-838E-601CB6AF9315}"/>
                </c:ext>
                <c:ext xmlns:c15="http://schemas.microsoft.com/office/drawing/2012/chart" uri="{CE6537A1-D6FC-4f65-9D91-7224C49458BB}"/>
              </c:extLst>
            </c:dLbl>
            <c:dLbl>
              <c:idx val="3"/>
              <c:layout>
                <c:manualLayout>
                  <c:x val="-4.4473814172600108E-2"/>
                  <c:y val="-5.17568211902110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861-4963-838E-601CB6AF9315}"/>
                </c:ext>
                <c:ext xmlns:c15="http://schemas.microsoft.com/office/drawing/2012/chart" uri="{CE6537A1-D6FC-4f65-9D91-7224C49458BB}"/>
              </c:extLst>
            </c:dLbl>
            <c:dLbl>
              <c:idx val="4"/>
              <c:layout>
                <c:manualLayout>
                  <c:x val="-4.6235075250991221E-2"/>
                  <c:y val="-3.63155864575073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2861-4963-838E-601CB6AF9315}"/>
                </c:ext>
                <c:ext xmlns:c15="http://schemas.microsoft.com/office/drawing/2012/chart" uri="{CE6537A1-D6FC-4f65-9D91-7224C49458BB}"/>
              </c:extLst>
            </c:dLbl>
            <c:dLbl>
              <c:idx val="5"/>
              <c:layout>
                <c:manualLayout>
                  <c:x val="-4.2712455757109011E-2"/>
                  <c:y val="-2.68547086825301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861-4963-838E-601CB6AF9315}"/>
                </c:ext>
                <c:ext xmlns:c15="http://schemas.microsoft.com/office/drawing/2012/chart" uri="{CE6537A1-D6FC-4f65-9D91-7224C49458BB}"/>
              </c:extLst>
            </c:dLbl>
            <c:dLbl>
              <c:idx val="6"/>
              <c:layout>
                <c:manualLayout>
                  <c:x val="-5.6362760171295267E-2"/>
                  <c:y val="-3.62665496532078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2861-4963-838E-601CB6AF931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改善前柏拉图!$A$3:$A$8</c:f>
              <c:strCache>
                <c:ptCount val="6"/>
                <c:pt idx="0">
                  <c:v>未使用有糖透析液</c:v>
                </c:pt>
                <c:pt idx="1">
                  <c:v>透析前进食过早</c:v>
                </c:pt>
                <c:pt idx="2">
                  <c:v>药物因素</c:v>
                </c:pt>
                <c:pt idx="3">
                  <c:v>原发病是糖尿病</c:v>
                </c:pt>
                <c:pt idx="4">
                  <c:v>营养不良因素</c:v>
                </c:pt>
                <c:pt idx="5">
                  <c:v>老年患者</c:v>
                </c:pt>
              </c:strCache>
            </c:strRef>
          </c:cat>
          <c:val>
            <c:numRef>
              <c:f>改善前柏拉图!$D$2:$D$8</c:f>
              <c:numCache>
                <c:formatCode>0.00%</c:formatCode>
                <c:ptCount val="7"/>
                <c:pt idx="0" formatCode="General">
                  <c:v>0</c:v>
                </c:pt>
                <c:pt idx="1">
                  <c:v>0.43659999999999999</c:v>
                </c:pt>
                <c:pt idx="2">
                  <c:v>0.71830000000000005</c:v>
                </c:pt>
                <c:pt idx="3">
                  <c:v>0.81340000000000001</c:v>
                </c:pt>
                <c:pt idx="4">
                  <c:v>0.90490000000000004</c:v>
                </c:pt>
                <c:pt idx="5">
                  <c:v>0.95420000000000005</c:v>
                </c:pt>
                <c:pt idx="6" formatCode="0%">
                  <c:v>1</c:v>
                </c:pt>
              </c:numCache>
            </c:numRef>
          </c:val>
          <c:smooth val="0"/>
          <c:extLst xmlns:c16r2="http://schemas.microsoft.com/office/drawing/2015/06/chart">
            <c:ext xmlns:c16="http://schemas.microsoft.com/office/drawing/2014/chart" uri="{C3380CC4-5D6E-409C-BE32-E72D297353CC}">
              <c16:uniqueId val="{00000013-2861-4963-838E-601CB6AF9315}"/>
            </c:ext>
          </c:extLst>
        </c:ser>
        <c:dLbls>
          <c:showLegendKey val="0"/>
          <c:showVal val="0"/>
          <c:showCatName val="0"/>
          <c:showSerName val="0"/>
          <c:showPercent val="0"/>
          <c:showBubbleSize val="0"/>
        </c:dLbls>
        <c:marker val="1"/>
        <c:smooth val="0"/>
        <c:axId val="605984488"/>
        <c:axId val="605984880"/>
      </c:lineChart>
      <c:catAx>
        <c:axId val="605983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05984096"/>
        <c:crosses val="autoZero"/>
        <c:auto val="0"/>
        <c:lblAlgn val="ctr"/>
        <c:lblOffset val="100"/>
        <c:tickLblSkip val="1"/>
        <c:noMultiLvlLbl val="0"/>
      </c:catAx>
      <c:valAx>
        <c:axId val="605984096"/>
        <c:scaling>
          <c:orientation val="minMax"/>
          <c:max val="28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05983704"/>
        <c:crosses val="autoZero"/>
        <c:crossBetween val="between"/>
        <c:majorUnit val="30"/>
      </c:valAx>
      <c:catAx>
        <c:axId val="605984488"/>
        <c:scaling>
          <c:orientation val="minMax"/>
        </c:scaling>
        <c:delete val="0"/>
        <c:axPos val="b"/>
        <c:numFmt formatCode="General" sourceLinked="1"/>
        <c:majorTickMark val="none"/>
        <c:minorTickMark val="none"/>
        <c:tickLblPos val="none"/>
        <c:spPr>
          <a:solidFill>
            <a:sysClr val="window" lastClr="FFFFFF">
              <a:lumMod val="65000"/>
            </a:sysClr>
          </a:solid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05984880"/>
        <c:crosses val="autoZero"/>
        <c:auto val="0"/>
        <c:lblAlgn val="ctr"/>
        <c:lblOffset val="100"/>
        <c:tickLblSkip val="1"/>
        <c:noMultiLvlLbl val="0"/>
      </c:catAx>
      <c:valAx>
        <c:axId val="605984880"/>
        <c:scaling>
          <c:orientation val="minMax"/>
          <c:max val="1"/>
          <c:min val="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05984488"/>
        <c:crosses val="max"/>
        <c:crossBetween val="midCat"/>
      </c:valAx>
      <c:spPr>
        <a:noFill/>
        <a:ln>
          <a:noFill/>
        </a:ln>
        <a:effectLst/>
      </c:spPr>
    </c:plotArea>
    <c:legend>
      <c:legendPos val="b"/>
      <c:legendEntry>
        <c:idx val="0"/>
        <c:delete val="1"/>
      </c:legendEntry>
      <c:layout>
        <c:manualLayout>
          <c:xMode val="edge"/>
          <c:yMode val="edge"/>
          <c:x val="0.48952083762605531"/>
          <c:y val="0.83267061860060609"/>
          <c:w val="0.29364733983616165"/>
          <c:h val="0.10101538550500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sz="2000">
                <a:solidFill>
                  <a:schemeClr val="tx1">
                    <a:lumMod val="75000"/>
                    <a:lumOff val="25000"/>
                  </a:schemeClr>
                </a:solidFill>
              </a:rPr>
              <a:t>改善后柏拉图</a:t>
            </a:r>
          </a:p>
        </c:rich>
      </c:tx>
      <c:layout>
        <c:manualLayout>
          <c:xMode val="edge"/>
          <c:yMode val="edge"/>
          <c:x val="0.24078263825673102"/>
          <c:y val="1.418687656758840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7.60786904343317E-2"/>
          <c:y val="0.13185144220575748"/>
          <c:w val="0.45398371211717614"/>
          <c:h val="0.57493089664835306"/>
        </c:manualLayout>
      </c:layout>
      <c:barChart>
        <c:barDir val="col"/>
        <c:grouping val="clustered"/>
        <c:varyColors val="0"/>
        <c:ser>
          <c:idx val="1"/>
          <c:order val="0"/>
          <c:tx>
            <c:strRef>
              <c:f>改善后柏拉图!$B$1</c:f>
              <c:strCache>
                <c:ptCount val="1"/>
                <c:pt idx="0">
                  <c:v>频次</c:v>
                </c:pt>
              </c:strCache>
            </c:strRef>
          </c:tx>
          <c:spPr>
            <a:solidFill>
              <a:srgbClr val="2CAC3E"/>
            </a:solidFill>
            <a:ln>
              <a:noFill/>
            </a:ln>
            <a:effectLst/>
          </c:spPr>
          <c:invertIfNegative val="0"/>
          <c:dPt>
            <c:idx val="0"/>
            <c:invertIfNegative val="0"/>
            <c:bubble3D val="0"/>
            <c:spPr>
              <a:solidFill>
                <a:srgbClr val="1B4B95"/>
              </a:solidFill>
              <a:ln>
                <a:noFill/>
              </a:ln>
              <a:effectLst/>
            </c:spPr>
            <c:extLst xmlns:c16r2="http://schemas.microsoft.com/office/drawing/2015/06/chart">
              <c:ext xmlns:c16="http://schemas.microsoft.com/office/drawing/2014/chart" uri="{C3380CC4-5D6E-409C-BE32-E72D297353CC}">
                <c16:uniqueId val="{00000000-E6F9-44CA-92AD-5C9C8AB6E27B}"/>
              </c:ext>
            </c:extLst>
          </c:dPt>
          <c:dPt>
            <c:idx val="1"/>
            <c:invertIfNegative val="0"/>
            <c:bubble3D val="0"/>
            <c:spPr>
              <a:solidFill>
                <a:srgbClr val="27AAE2"/>
              </a:solidFill>
              <a:ln>
                <a:noFill/>
              </a:ln>
              <a:effectLst/>
            </c:spPr>
            <c:extLst xmlns:c16r2="http://schemas.microsoft.com/office/drawing/2015/06/chart">
              <c:ext xmlns:c16="http://schemas.microsoft.com/office/drawing/2014/chart" uri="{C3380CC4-5D6E-409C-BE32-E72D297353CC}">
                <c16:uniqueId val="{00000002-E6F9-44CA-92AD-5C9C8AB6E27B}"/>
              </c:ext>
            </c:extLst>
          </c:dPt>
          <c:dPt>
            <c:idx val="2"/>
            <c:invertIfNegative val="0"/>
            <c:bubble3D val="0"/>
            <c:spPr>
              <a:solidFill>
                <a:srgbClr val="30B4D8"/>
              </a:solidFill>
              <a:ln>
                <a:noFill/>
              </a:ln>
              <a:effectLst/>
            </c:spPr>
            <c:extLst xmlns:c16r2="http://schemas.microsoft.com/office/drawing/2015/06/chart">
              <c:ext xmlns:c16="http://schemas.microsoft.com/office/drawing/2014/chart" uri="{C3380CC4-5D6E-409C-BE32-E72D297353CC}">
                <c16:uniqueId val="{00000004-E6F9-44CA-92AD-5C9C8AB6E27B}"/>
              </c:ext>
            </c:extLst>
          </c:dPt>
          <c:dPt>
            <c:idx val="3"/>
            <c:invertIfNegative val="0"/>
            <c:bubble3D val="0"/>
            <c:spPr>
              <a:solidFill>
                <a:srgbClr val="75CDE5"/>
              </a:solidFill>
              <a:ln>
                <a:noFill/>
              </a:ln>
              <a:effectLst/>
            </c:spPr>
            <c:extLst xmlns:c16r2="http://schemas.microsoft.com/office/drawing/2015/06/chart">
              <c:ext xmlns:c16="http://schemas.microsoft.com/office/drawing/2014/chart" uri="{C3380CC4-5D6E-409C-BE32-E72D297353CC}">
                <c16:uniqueId val="{00000006-E6F9-44CA-92AD-5C9C8AB6E27B}"/>
              </c:ext>
            </c:extLst>
          </c:dPt>
          <c:dPt>
            <c:idx val="4"/>
            <c:invertIfNegative val="0"/>
            <c:bubble3D val="0"/>
            <c:spPr>
              <a:solidFill>
                <a:sysClr val="windowText" lastClr="000000">
                  <a:lumMod val="65000"/>
                  <a:lumOff val="35000"/>
                </a:sysClr>
              </a:solidFill>
              <a:ln>
                <a:noFill/>
              </a:ln>
              <a:effectLst/>
            </c:spPr>
            <c:extLst xmlns:c16r2="http://schemas.microsoft.com/office/drawing/2015/06/chart">
              <c:ext xmlns:c16="http://schemas.microsoft.com/office/drawing/2014/chart" uri="{C3380CC4-5D6E-409C-BE32-E72D297353CC}">
                <c16:uniqueId val="{00000008-E6F9-44CA-92AD-5C9C8AB6E27B}"/>
              </c:ext>
            </c:extLst>
          </c:dPt>
          <c:dPt>
            <c:idx val="5"/>
            <c:invertIfNegative val="0"/>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A-E6F9-44CA-92AD-5C9C8AB6E27B}"/>
              </c:ext>
            </c:extLst>
          </c:dPt>
          <c:dLbls>
            <c:dLbl>
              <c:idx val="2"/>
              <c:layout>
                <c:manualLayout>
                  <c:x val="5.4127198917456026E-3"/>
                  <c:y val="2.135774218154080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6F9-44CA-92AD-5C9C8AB6E27B}"/>
                </c:ext>
                <c:ext xmlns:c15="http://schemas.microsoft.com/office/drawing/2012/chart" uri="{CE6537A1-D6FC-4f65-9D91-7224C49458BB}"/>
              </c:extLst>
            </c:dLbl>
            <c:dLbl>
              <c:idx val="3"/>
              <c:layout>
                <c:manualLayout>
                  <c:x val="-3.6084799278304014E-3"/>
                  <c:y val="9.153318077803203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6F9-44CA-92AD-5C9C8AB6E27B}"/>
                </c:ext>
                <c:ext xmlns:c15="http://schemas.microsoft.com/office/drawing/2012/chart" uri="{CE6537A1-D6FC-4f65-9D91-7224C49458BB}"/>
              </c:extLst>
            </c:dLbl>
            <c:dLbl>
              <c:idx val="4"/>
              <c:layout>
                <c:manualLayout>
                  <c:x val="0"/>
                  <c:y val="1.525553012967200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6F9-44CA-92AD-5C9C8AB6E27B}"/>
                </c:ext>
                <c:ext xmlns:c15="http://schemas.microsoft.com/office/drawing/2012/chart" uri="{CE6537A1-D6FC-4f65-9D91-7224C49458BB}"/>
              </c:extLst>
            </c:dLbl>
            <c:dLbl>
              <c:idx val="5"/>
              <c:layout>
                <c:manualLayout>
                  <c:x val="0"/>
                  <c:y val="1.830663615560640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6F9-44CA-92AD-5C9C8AB6E27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改善后柏拉图!$A$3:$A$8</c:f>
              <c:strCache>
                <c:ptCount val="6"/>
                <c:pt idx="0">
                  <c:v>原发病是糖尿病</c:v>
                </c:pt>
                <c:pt idx="1">
                  <c:v>透析前进食过早</c:v>
                </c:pt>
                <c:pt idx="2">
                  <c:v>未使用有糖透析液</c:v>
                </c:pt>
                <c:pt idx="3">
                  <c:v>老年患者</c:v>
                </c:pt>
                <c:pt idx="4">
                  <c:v>营养不良因素</c:v>
                </c:pt>
                <c:pt idx="5">
                  <c:v>药物因素</c:v>
                </c:pt>
              </c:strCache>
            </c:strRef>
          </c:cat>
          <c:val>
            <c:numRef>
              <c:f>改善后柏拉图!$B$3:$B$8</c:f>
              <c:numCache>
                <c:formatCode>General</c:formatCode>
                <c:ptCount val="6"/>
                <c:pt idx="0">
                  <c:v>12</c:v>
                </c:pt>
                <c:pt idx="1">
                  <c:v>10</c:v>
                </c:pt>
                <c:pt idx="2">
                  <c:v>7</c:v>
                </c:pt>
                <c:pt idx="3">
                  <c:v>5</c:v>
                </c:pt>
                <c:pt idx="4">
                  <c:v>4</c:v>
                </c:pt>
                <c:pt idx="5">
                  <c:v>2</c:v>
                </c:pt>
              </c:numCache>
            </c:numRef>
          </c:val>
          <c:extLst xmlns:c16r2="http://schemas.microsoft.com/office/drawing/2015/06/chart">
            <c:ext xmlns:c16="http://schemas.microsoft.com/office/drawing/2014/chart" uri="{C3380CC4-5D6E-409C-BE32-E72D297353CC}">
              <c16:uniqueId val="{0000000B-E6F9-44CA-92AD-5C9C8AB6E27B}"/>
            </c:ext>
          </c:extLst>
        </c:ser>
        <c:dLbls>
          <c:showLegendKey val="0"/>
          <c:showVal val="0"/>
          <c:showCatName val="0"/>
          <c:showSerName val="0"/>
          <c:showPercent val="0"/>
          <c:showBubbleSize val="0"/>
        </c:dLbls>
        <c:gapWidth val="0"/>
        <c:axId val="734353256"/>
        <c:axId val="734353648"/>
      </c:barChart>
      <c:lineChart>
        <c:grouping val="standard"/>
        <c:varyColors val="0"/>
        <c:ser>
          <c:idx val="2"/>
          <c:order val="1"/>
          <c:tx>
            <c:strRef>
              <c:f>改善后柏拉图!$D$1</c:f>
              <c:strCache>
                <c:ptCount val="1"/>
                <c:pt idx="0">
                  <c:v>累计百分比</c:v>
                </c:pt>
              </c:strCache>
            </c:strRef>
          </c:tx>
          <c:spPr>
            <a:ln w="31750" cap="rnd">
              <a:solidFill>
                <a:srgbClr val="27AAE2"/>
              </a:solidFill>
              <a:round/>
            </a:ln>
            <a:effectLst/>
          </c:spPr>
          <c:marker>
            <c:symbol val="circle"/>
            <c:size val="6"/>
            <c:spPr>
              <a:solidFill>
                <a:schemeClr val="bg1"/>
              </a:solidFill>
              <a:ln w="28575">
                <a:solidFill>
                  <a:srgbClr val="27AAE2"/>
                </a:solidFill>
                <a:round/>
              </a:ln>
              <a:effectLst/>
            </c:spPr>
          </c:marker>
          <c:dLbls>
            <c:dLbl>
              <c:idx val="4"/>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改善后柏拉图!$A$3:$A$8</c:f>
              <c:strCache>
                <c:ptCount val="6"/>
                <c:pt idx="0">
                  <c:v>原发病是糖尿病</c:v>
                </c:pt>
                <c:pt idx="1">
                  <c:v>透析前进食过早</c:v>
                </c:pt>
                <c:pt idx="2">
                  <c:v>未使用有糖透析液</c:v>
                </c:pt>
                <c:pt idx="3">
                  <c:v>老年患者</c:v>
                </c:pt>
                <c:pt idx="4">
                  <c:v>营养不良因素</c:v>
                </c:pt>
                <c:pt idx="5">
                  <c:v>药物因素</c:v>
                </c:pt>
              </c:strCache>
            </c:strRef>
          </c:cat>
          <c:val>
            <c:numRef>
              <c:f>改善后柏拉图!$D$2:$D$8</c:f>
              <c:numCache>
                <c:formatCode>0.00%</c:formatCode>
                <c:ptCount val="7"/>
                <c:pt idx="0" formatCode="General">
                  <c:v>0</c:v>
                </c:pt>
                <c:pt idx="1">
                  <c:v>0.3</c:v>
                </c:pt>
                <c:pt idx="2">
                  <c:v>0.55000000000000004</c:v>
                </c:pt>
                <c:pt idx="3">
                  <c:v>0.72500000000000009</c:v>
                </c:pt>
                <c:pt idx="4">
                  <c:v>0.85000000000000009</c:v>
                </c:pt>
                <c:pt idx="5">
                  <c:v>0.95000000000000007</c:v>
                </c:pt>
                <c:pt idx="6" formatCode="0%">
                  <c:v>1</c:v>
                </c:pt>
              </c:numCache>
            </c:numRef>
          </c:val>
          <c:smooth val="0"/>
          <c:extLst xmlns:c16r2="http://schemas.microsoft.com/office/drawing/2015/06/chart">
            <c:ext xmlns:c16="http://schemas.microsoft.com/office/drawing/2014/chart" uri="{C3380CC4-5D6E-409C-BE32-E72D297353CC}">
              <c16:uniqueId val="{0000000D-E6F9-44CA-92AD-5C9C8AB6E27B}"/>
            </c:ext>
          </c:extLst>
        </c:ser>
        <c:dLbls>
          <c:showLegendKey val="0"/>
          <c:showVal val="0"/>
          <c:showCatName val="0"/>
          <c:showSerName val="0"/>
          <c:showPercent val="0"/>
          <c:showBubbleSize val="0"/>
        </c:dLbls>
        <c:marker val="1"/>
        <c:smooth val="0"/>
        <c:axId val="734354040"/>
        <c:axId val="734354432"/>
      </c:lineChart>
      <c:catAx>
        <c:axId val="734353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734353648"/>
        <c:crosses val="autoZero"/>
        <c:auto val="0"/>
        <c:lblAlgn val="ctr"/>
        <c:lblOffset val="100"/>
        <c:tickLblSkip val="1"/>
        <c:noMultiLvlLbl val="0"/>
      </c:catAx>
      <c:valAx>
        <c:axId val="734353648"/>
        <c:scaling>
          <c:orientation val="minMax"/>
          <c:max val="285"/>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734353256"/>
        <c:crosses val="autoZero"/>
        <c:crossBetween val="between"/>
        <c:majorUnit val="30"/>
      </c:valAx>
      <c:catAx>
        <c:axId val="734354040"/>
        <c:scaling>
          <c:orientation val="minMax"/>
        </c:scaling>
        <c:delete val="0"/>
        <c:axPos val="b"/>
        <c:numFmt formatCode="General" sourceLinked="1"/>
        <c:majorTickMark val="none"/>
        <c:min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734354432"/>
        <c:crosses val="autoZero"/>
        <c:auto val="0"/>
        <c:lblAlgn val="ctr"/>
        <c:lblOffset val="100"/>
        <c:tickLblSkip val="1"/>
        <c:noMultiLvlLbl val="0"/>
      </c:catAx>
      <c:valAx>
        <c:axId val="734354432"/>
        <c:scaling>
          <c:orientation val="minMax"/>
          <c:max val="7.1"/>
          <c:min val="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734354040"/>
        <c:crosses val="max"/>
        <c:crossBetween val="midCat"/>
        <c:majorUnit val="1"/>
      </c:valAx>
      <c:spPr>
        <a:noFill/>
        <a:ln>
          <a:noFill/>
        </a:ln>
        <a:effectLst/>
      </c:spPr>
    </c:plotArea>
    <c:legend>
      <c:legendPos val="r"/>
      <c:legendEntry>
        <c:idx val="0"/>
        <c:delete val="1"/>
      </c:legendEntry>
      <c:layout>
        <c:manualLayout>
          <c:xMode val="edge"/>
          <c:yMode val="edge"/>
          <c:x val="0.47661240469812488"/>
          <c:y val="0.83163619344834783"/>
          <c:w val="0.16562898585502381"/>
          <c:h val="4.40789981504044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strRef>
              <c:f>Sheet2!$C$1:$C$2</c:f>
              <c:strCache>
                <c:ptCount val="1"/>
                <c:pt idx="0">
                  <c:v>活动前 </c:v>
                </c:pt>
              </c:strCache>
            </c:strRef>
          </c:tx>
          <c:spPr>
            <a:ln w="31750">
              <a:solidFill>
                <a:srgbClr val="30B4D8"/>
              </a:solidFill>
            </a:ln>
          </c:spPr>
          <c:marker>
            <c:symbol val="circle"/>
            <c:size val="9"/>
            <c:spPr>
              <a:solidFill>
                <a:sysClr val="window" lastClr="FFFFFF"/>
              </a:solidFill>
              <a:ln w="38100">
                <a:solidFill>
                  <a:srgbClr val="30B4D8"/>
                </a:solidFill>
              </a:ln>
            </c:spPr>
          </c:marker>
          <c:cat>
            <c:strRef>
              <c:f>Sheet2!$B$3:$B$10</c:f>
              <c:strCache>
                <c:ptCount val="8"/>
                <c:pt idx="0">
                  <c:v>解决问题能力 </c:v>
                </c:pt>
                <c:pt idx="1">
                  <c:v>责任心 </c:v>
                </c:pt>
                <c:pt idx="2">
                  <c:v>沟通协调 </c:v>
                </c:pt>
                <c:pt idx="3">
                  <c:v>自信心 </c:v>
                </c:pt>
                <c:pt idx="4">
                  <c:v>团队凝聚力 </c:v>
                </c:pt>
                <c:pt idx="5">
                  <c:v>积极性 </c:v>
                </c:pt>
                <c:pt idx="6">
                  <c:v>品管手法 </c:v>
                </c:pt>
                <c:pt idx="7">
                  <c:v>和谐度 </c:v>
                </c:pt>
              </c:strCache>
            </c:strRef>
          </c:cat>
          <c:val>
            <c:numRef>
              <c:f>Sheet2!$C$3:$C$10</c:f>
              <c:numCache>
                <c:formatCode>General</c:formatCode>
                <c:ptCount val="8"/>
                <c:pt idx="0">
                  <c:v>30</c:v>
                </c:pt>
                <c:pt idx="1">
                  <c:v>34</c:v>
                </c:pt>
                <c:pt idx="2">
                  <c:v>34</c:v>
                </c:pt>
                <c:pt idx="3">
                  <c:v>32</c:v>
                </c:pt>
                <c:pt idx="4">
                  <c:v>30</c:v>
                </c:pt>
                <c:pt idx="5">
                  <c:v>34</c:v>
                </c:pt>
                <c:pt idx="6">
                  <c:v>14</c:v>
                </c:pt>
                <c:pt idx="7">
                  <c:v>30</c:v>
                </c:pt>
              </c:numCache>
            </c:numRef>
          </c:val>
          <c:extLst xmlns:c16r2="http://schemas.microsoft.com/office/drawing/2015/06/chart">
            <c:ext xmlns:c16="http://schemas.microsoft.com/office/drawing/2014/chart" uri="{C3380CC4-5D6E-409C-BE32-E72D297353CC}">
              <c16:uniqueId val="{00000000-5F0F-4728-8DDB-128A0A69CE1E}"/>
            </c:ext>
          </c:extLst>
        </c:ser>
        <c:ser>
          <c:idx val="1"/>
          <c:order val="1"/>
          <c:tx>
            <c:strRef>
              <c:f>Sheet2!$E$1:$E$2</c:f>
              <c:strCache>
                <c:ptCount val="1"/>
                <c:pt idx="0">
                  <c:v>活动后 </c:v>
                </c:pt>
              </c:strCache>
            </c:strRef>
          </c:tx>
          <c:spPr>
            <a:ln w="31750">
              <a:solidFill>
                <a:srgbClr val="27AAE2"/>
              </a:solidFill>
            </a:ln>
          </c:spPr>
          <c:marker>
            <c:symbol val="circle"/>
            <c:size val="9"/>
            <c:spPr>
              <a:solidFill>
                <a:sysClr val="window" lastClr="FFFFFF"/>
              </a:solidFill>
              <a:ln w="28575">
                <a:solidFill>
                  <a:srgbClr val="27AAE2"/>
                </a:solidFill>
              </a:ln>
            </c:spPr>
          </c:marker>
          <c:cat>
            <c:strRef>
              <c:f>Sheet2!$B$3:$B$10</c:f>
              <c:strCache>
                <c:ptCount val="8"/>
                <c:pt idx="0">
                  <c:v>解决问题能力 </c:v>
                </c:pt>
                <c:pt idx="1">
                  <c:v>责任心 </c:v>
                </c:pt>
                <c:pt idx="2">
                  <c:v>沟通协调 </c:v>
                </c:pt>
                <c:pt idx="3">
                  <c:v>自信心 </c:v>
                </c:pt>
                <c:pt idx="4">
                  <c:v>团队凝聚力 </c:v>
                </c:pt>
                <c:pt idx="5">
                  <c:v>积极性 </c:v>
                </c:pt>
                <c:pt idx="6">
                  <c:v>品管手法 </c:v>
                </c:pt>
                <c:pt idx="7">
                  <c:v>和谐度 </c:v>
                </c:pt>
              </c:strCache>
            </c:strRef>
          </c:cat>
          <c:val>
            <c:numRef>
              <c:f>Sheet2!$E$3:$E$10</c:f>
              <c:numCache>
                <c:formatCode>General</c:formatCode>
                <c:ptCount val="8"/>
                <c:pt idx="0">
                  <c:v>44</c:v>
                </c:pt>
                <c:pt idx="1">
                  <c:v>50</c:v>
                </c:pt>
                <c:pt idx="2">
                  <c:v>46</c:v>
                </c:pt>
                <c:pt idx="3">
                  <c:v>48</c:v>
                </c:pt>
                <c:pt idx="4">
                  <c:v>50</c:v>
                </c:pt>
                <c:pt idx="5">
                  <c:v>50</c:v>
                </c:pt>
                <c:pt idx="6">
                  <c:v>32</c:v>
                </c:pt>
                <c:pt idx="7">
                  <c:v>42</c:v>
                </c:pt>
              </c:numCache>
            </c:numRef>
          </c:val>
          <c:extLst xmlns:c16r2="http://schemas.microsoft.com/office/drawing/2015/06/chart">
            <c:ext xmlns:c16="http://schemas.microsoft.com/office/drawing/2014/chart" uri="{C3380CC4-5D6E-409C-BE32-E72D297353CC}">
              <c16:uniqueId val="{00000001-5F0F-4728-8DDB-128A0A69CE1E}"/>
            </c:ext>
          </c:extLst>
        </c:ser>
        <c:dLbls>
          <c:showLegendKey val="0"/>
          <c:showVal val="0"/>
          <c:showCatName val="0"/>
          <c:showSerName val="0"/>
          <c:showPercent val="0"/>
          <c:showBubbleSize val="0"/>
        </c:dLbls>
        <c:axId val="768826976"/>
        <c:axId val="768827368"/>
      </c:radarChart>
      <c:catAx>
        <c:axId val="768826976"/>
        <c:scaling>
          <c:orientation val="minMax"/>
        </c:scaling>
        <c:delete val="0"/>
        <c:axPos val="b"/>
        <c:majorGridlines/>
        <c:numFmt formatCode="General" sourceLinked="1"/>
        <c:majorTickMark val="out"/>
        <c:minorTickMark val="none"/>
        <c:tickLblPos val="nextTo"/>
        <c:txPr>
          <a:bodyPr/>
          <a:lstStyle/>
          <a:p>
            <a:pPr>
              <a:defRPr sz="1400"/>
            </a:pPr>
            <a:endParaRPr lang="zh-CN"/>
          </a:p>
        </c:txPr>
        <c:crossAx val="768827368"/>
        <c:crosses val="autoZero"/>
        <c:auto val="0"/>
        <c:lblAlgn val="ctr"/>
        <c:lblOffset val="100"/>
        <c:noMultiLvlLbl val="0"/>
      </c:catAx>
      <c:valAx>
        <c:axId val="768827368"/>
        <c:scaling>
          <c:orientation val="minMax"/>
        </c:scaling>
        <c:delete val="0"/>
        <c:axPos val="l"/>
        <c:majorGridlines>
          <c:spPr>
            <a:ln>
              <a:noFill/>
            </a:ln>
          </c:spPr>
        </c:majorGridlines>
        <c:numFmt formatCode="General" sourceLinked="1"/>
        <c:majorTickMark val="cross"/>
        <c:minorTickMark val="none"/>
        <c:tickLblPos val="nextTo"/>
        <c:crossAx val="768826976"/>
        <c:crosses val="autoZero"/>
        <c:crossBetween val="between"/>
      </c:valAx>
    </c:plotArea>
    <c:legend>
      <c:legendPos val="b"/>
      <c:layout/>
      <c:overlay val="0"/>
    </c:legend>
    <c:plotVisOnly val="1"/>
    <c:dispBlanksAs val="gap"/>
    <c:showDLblsOverMax val="0"/>
  </c:chart>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5BC31-99F6-4992-BE67-1F9C1300C415}" type="datetimeFigureOut">
              <a:rPr lang="zh-CN" altLang="en-US" smtClean="0"/>
              <a:t>2017/12/11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A195C-A040-40B6-82AD-19307083E882}" type="slidenum">
              <a:rPr lang="zh-CN" altLang="en-US" smtClean="0"/>
              <a:t>‹#›</a:t>
            </a:fld>
            <a:endParaRPr lang="zh-CN" altLang="en-US"/>
          </a:p>
        </p:txBody>
      </p:sp>
    </p:spTree>
    <p:extLst>
      <p:ext uri="{BB962C8B-B14F-4D97-AF65-F5344CB8AC3E}">
        <p14:creationId xmlns:p14="http://schemas.microsoft.com/office/powerpoint/2010/main" val="277370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a:t>
            </a:fld>
            <a:endParaRPr lang="zh-CN" altLang="en-US"/>
          </a:p>
        </p:txBody>
      </p:sp>
    </p:spTree>
    <p:extLst>
      <p:ext uri="{BB962C8B-B14F-4D97-AF65-F5344CB8AC3E}">
        <p14:creationId xmlns:p14="http://schemas.microsoft.com/office/powerpoint/2010/main" val="367543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10</a:t>
            </a:fld>
            <a:endParaRPr lang="zh-CN" altLang="en-US"/>
          </a:p>
        </p:txBody>
      </p:sp>
    </p:spTree>
    <p:extLst>
      <p:ext uri="{BB962C8B-B14F-4D97-AF65-F5344CB8AC3E}">
        <p14:creationId xmlns:p14="http://schemas.microsoft.com/office/powerpoint/2010/main" val="92237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11</a:t>
            </a:fld>
            <a:endParaRPr lang="zh-CN" altLang="en-US"/>
          </a:p>
        </p:txBody>
      </p:sp>
    </p:spTree>
    <p:extLst>
      <p:ext uri="{BB962C8B-B14F-4D97-AF65-F5344CB8AC3E}">
        <p14:creationId xmlns:p14="http://schemas.microsoft.com/office/powerpoint/2010/main" val="5792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12</a:t>
            </a:fld>
            <a:endParaRPr lang="zh-CN" altLang="en-US"/>
          </a:p>
        </p:txBody>
      </p:sp>
    </p:spTree>
    <p:extLst>
      <p:ext uri="{BB962C8B-B14F-4D97-AF65-F5344CB8AC3E}">
        <p14:creationId xmlns:p14="http://schemas.microsoft.com/office/powerpoint/2010/main" val="133319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13</a:t>
            </a:fld>
            <a:endParaRPr lang="zh-CN" altLang="en-US"/>
          </a:p>
        </p:txBody>
      </p:sp>
    </p:spTree>
    <p:extLst>
      <p:ext uri="{BB962C8B-B14F-4D97-AF65-F5344CB8AC3E}">
        <p14:creationId xmlns:p14="http://schemas.microsoft.com/office/powerpoint/2010/main" val="289571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14</a:t>
            </a:fld>
            <a:endParaRPr lang="zh-CN" altLang="en-US"/>
          </a:p>
        </p:txBody>
      </p:sp>
    </p:spTree>
    <p:extLst>
      <p:ext uri="{BB962C8B-B14F-4D97-AF65-F5344CB8AC3E}">
        <p14:creationId xmlns:p14="http://schemas.microsoft.com/office/powerpoint/2010/main" val="385595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15</a:t>
            </a:fld>
            <a:endParaRPr lang="zh-CN" altLang="en-US"/>
          </a:p>
        </p:txBody>
      </p:sp>
    </p:spTree>
    <p:extLst>
      <p:ext uri="{BB962C8B-B14F-4D97-AF65-F5344CB8AC3E}">
        <p14:creationId xmlns:p14="http://schemas.microsoft.com/office/powerpoint/2010/main" val="358514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16</a:t>
            </a:fld>
            <a:endParaRPr lang="zh-CN" altLang="en-US"/>
          </a:p>
        </p:txBody>
      </p:sp>
    </p:spTree>
    <p:extLst>
      <p:ext uri="{BB962C8B-B14F-4D97-AF65-F5344CB8AC3E}">
        <p14:creationId xmlns:p14="http://schemas.microsoft.com/office/powerpoint/2010/main" val="112234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17</a:t>
            </a:fld>
            <a:endParaRPr lang="zh-CN" altLang="en-US"/>
          </a:p>
        </p:txBody>
      </p:sp>
    </p:spTree>
    <p:extLst>
      <p:ext uri="{BB962C8B-B14F-4D97-AF65-F5344CB8AC3E}">
        <p14:creationId xmlns:p14="http://schemas.microsoft.com/office/powerpoint/2010/main" val="205117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18</a:t>
            </a:fld>
            <a:endParaRPr lang="zh-CN" altLang="en-US"/>
          </a:p>
        </p:txBody>
      </p:sp>
    </p:spTree>
    <p:extLst>
      <p:ext uri="{BB962C8B-B14F-4D97-AF65-F5344CB8AC3E}">
        <p14:creationId xmlns:p14="http://schemas.microsoft.com/office/powerpoint/2010/main" val="337259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19</a:t>
            </a:fld>
            <a:endParaRPr lang="zh-CN" altLang="en-US"/>
          </a:p>
        </p:txBody>
      </p:sp>
    </p:spTree>
    <p:extLst>
      <p:ext uri="{BB962C8B-B14F-4D97-AF65-F5344CB8AC3E}">
        <p14:creationId xmlns:p14="http://schemas.microsoft.com/office/powerpoint/2010/main" val="93982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a:t>
            </a:fld>
            <a:endParaRPr lang="zh-CN" altLang="en-US"/>
          </a:p>
        </p:txBody>
      </p:sp>
    </p:spTree>
    <p:extLst>
      <p:ext uri="{BB962C8B-B14F-4D97-AF65-F5344CB8AC3E}">
        <p14:creationId xmlns:p14="http://schemas.microsoft.com/office/powerpoint/2010/main" val="28825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20</a:t>
            </a:fld>
            <a:endParaRPr lang="zh-CN" altLang="en-US"/>
          </a:p>
        </p:txBody>
      </p:sp>
    </p:spTree>
    <p:extLst>
      <p:ext uri="{BB962C8B-B14F-4D97-AF65-F5344CB8AC3E}">
        <p14:creationId xmlns:p14="http://schemas.microsoft.com/office/powerpoint/2010/main" val="4259364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21</a:t>
            </a:fld>
            <a:endParaRPr lang="zh-CN" altLang="en-US"/>
          </a:p>
        </p:txBody>
      </p:sp>
    </p:spTree>
    <p:extLst>
      <p:ext uri="{BB962C8B-B14F-4D97-AF65-F5344CB8AC3E}">
        <p14:creationId xmlns:p14="http://schemas.microsoft.com/office/powerpoint/2010/main" val="242272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22</a:t>
            </a:fld>
            <a:endParaRPr lang="zh-CN" altLang="en-US"/>
          </a:p>
        </p:txBody>
      </p:sp>
    </p:spTree>
    <p:extLst>
      <p:ext uri="{BB962C8B-B14F-4D97-AF65-F5344CB8AC3E}">
        <p14:creationId xmlns:p14="http://schemas.microsoft.com/office/powerpoint/2010/main" val="174968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23</a:t>
            </a:fld>
            <a:endParaRPr lang="zh-CN" altLang="en-US"/>
          </a:p>
        </p:txBody>
      </p:sp>
    </p:spTree>
    <p:extLst>
      <p:ext uri="{BB962C8B-B14F-4D97-AF65-F5344CB8AC3E}">
        <p14:creationId xmlns:p14="http://schemas.microsoft.com/office/powerpoint/2010/main" val="426723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24</a:t>
            </a:fld>
            <a:endParaRPr lang="zh-CN" altLang="en-US"/>
          </a:p>
        </p:txBody>
      </p:sp>
    </p:spTree>
    <p:extLst>
      <p:ext uri="{BB962C8B-B14F-4D97-AF65-F5344CB8AC3E}">
        <p14:creationId xmlns:p14="http://schemas.microsoft.com/office/powerpoint/2010/main" val="3013819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25</a:t>
            </a:fld>
            <a:endParaRPr lang="zh-CN" altLang="en-US"/>
          </a:p>
        </p:txBody>
      </p:sp>
    </p:spTree>
    <p:extLst>
      <p:ext uri="{BB962C8B-B14F-4D97-AF65-F5344CB8AC3E}">
        <p14:creationId xmlns:p14="http://schemas.microsoft.com/office/powerpoint/2010/main" val="118540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26</a:t>
            </a:fld>
            <a:endParaRPr lang="zh-CN" altLang="en-US"/>
          </a:p>
        </p:txBody>
      </p:sp>
    </p:spTree>
    <p:extLst>
      <p:ext uri="{BB962C8B-B14F-4D97-AF65-F5344CB8AC3E}">
        <p14:creationId xmlns:p14="http://schemas.microsoft.com/office/powerpoint/2010/main" val="101804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27</a:t>
            </a:fld>
            <a:endParaRPr lang="zh-CN" altLang="en-US"/>
          </a:p>
        </p:txBody>
      </p:sp>
    </p:spTree>
    <p:extLst>
      <p:ext uri="{BB962C8B-B14F-4D97-AF65-F5344CB8AC3E}">
        <p14:creationId xmlns:p14="http://schemas.microsoft.com/office/powerpoint/2010/main" val="1813983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28</a:t>
            </a:fld>
            <a:endParaRPr lang="zh-CN" altLang="en-US"/>
          </a:p>
        </p:txBody>
      </p:sp>
    </p:spTree>
    <p:extLst>
      <p:ext uri="{BB962C8B-B14F-4D97-AF65-F5344CB8AC3E}">
        <p14:creationId xmlns:p14="http://schemas.microsoft.com/office/powerpoint/2010/main" val="1973995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29</a:t>
            </a:fld>
            <a:endParaRPr lang="zh-CN" altLang="en-US"/>
          </a:p>
        </p:txBody>
      </p:sp>
    </p:spTree>
    <p:extLst>
      <p:ext uri="{BB962C8B-B14F-4D97-AF65-F5344CB8AC3E}">
        <p14:creationId xmlns:p14="http://schemas.microsoft.com/office/powerpoint/2010/main" val="292981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a:t>
            </a:fld>
            <a:endParaRPr lang="zh-CN" altLang="en-US"/>
          </a:p>
        </p:txBody>
      </p:sp>
    </p:spTree>
    <p:extLst>
      <p:ext uri="{BB962C8B-B14F-4D97-AF65-F5344CB8AC3E}">
        <p14:creationId xmlns:p14="http://schemas.microsoft.com/office/powerpoint/2010/main" val="151504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30</a:t>
            </a:fld>
            <a:endParaRPr lang="zh-CN" altLang="en-US"/>
          </a:p>
        </p:txBody>
      </p:sp>
    </p:spTree>
    <p:extLst>
      <p:ext uri="{BB962C8B-B14F-4D97-AF65-F5344CB8AC3E}">
        <p14:creationId xmlns:p14="http://schemas.microsoft.com/office/powerpoint/2010/main" val="3439503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31</a:t>
            </a:fld>
            <a:endParaRPr lang="zh-CN" altLang="en-US"/>
          </a:p>
        </p:txBody>
      </p:sp>
    </p:spTree>
    <p:extLst>
      <p:ext uri="{BB962C8B-B14F-4D97-AF65-F5344CB8AC3E}">
        <p14:creationId xmlns:p14="http://schemas.microsoft.com/office/powerpoint/2010/main" val="1712679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32</a:t>
            </a:fld>
            <a:endParaRPr lang="zh-CN" altLang="en-US"/>
          </a:p>
        </p:txBody>
      </p:sp>
    </p:spTree>
    <p:extLst>
      <p:ext uri="{BB962C8B-B14F-4D97-AF65-F5344CB8AC3E}">
        <p14:creationId xmlns:p14="http://schemas.microsoft.com/office/powerpoint/2010/main" val="1698895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33</a:t>
            </a:fld>
            <a:endParaRPr lang="zh-CN" altLang="en-US"/>
          </a:p>
        </p:txBody>
      </p:sp>
    </p:spTree>
    <p:extLst>
      <p:ext uri="{BB962C8B-B14F-4D97-AF65-F5344CB8AC3E}">
        <p14:creationId xmlns:p14="http://schemas.microsoft.com/office/powerpoint/2010/main" val="991634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34</a:t>
            </a:fld>
            <a:endParaRPr lang="zh-CN" altLang="en-US"/>
          </a:p>
        </p:txBody>
      </p:sp>
    </p:spTree>
    <p:extLst>
      <p:ext uri="{BB962C8B-B14F-4D97-AF65-F5344CB8AC3E}">
        <p14:creationId xmlns:p14="http://schemas.microsoft.com/office/powerpoint/2010/main" val="230116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35</a:t>
            </a:fld>
            <a:endParaRPr lang="zh-CN" altLang="en-US"/>
          </a:p>
        </p:txBody>
      </p:sp>
    </p:spTree>
    <p:extLst>
      <p:ext uri="{BB962C8B-B14F-4D97-AF65-F5344CB8AC3E}">
        <p14:creationId xmlns:p14="http://schemas.microsoft.com/office/powerpoint/2010/main" val="90018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36</a:t>
            </a:fld>
            <a:endParaRPr lang="zh-CN" altLang="en-US"/>
          </a:p>
        </p:txBody>
      </p:sp>
    </p:spTree>
    <p:extLst>
      <p:ext uri="{BB962C8B-B14F-4D97-AF65-F5344CB8AC3E}">
        <p14:creationId xmlns:p14="http://schemas.microsoft.com/office/powerpoint/2010/main" val="3479473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37</a:t>
            </a:fld>
            <a:endParaRPr lang="zh-CN" altLang="en-US"/>
          </a:p>
        </p:txBody>
      </p:sp>
    </p:spTree>
    <p:extLst>
      <p:ext uri="{BB962C8B-B14F-4D97-AF65-F5344CB8AC3E}">
        <p14:creationId xmlns:p14="http://schemas.microsoft.com/office/powerpoint/2010/main" val="1490137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38</a:t>
            </a:fld>
            <a:endParaRPr lang="zh-CN" altLang="en-US"/>
          </a:p>
        </p:txBody>
      </p:sp>
    </p:spTree>
    <p:extLst>
      <p:ext uri="{BB962C8B-B14F-4D97-AF65-F5344CB8AC3E}">
        <p14:creationId xmlns:p14="http://schemas.microsoft.com/office/powerpoint/2010/main" val="1078005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39</a:t>
            </a:fld>
            <a:endParaRPr lang="zh-CN" altLang="en-US"/>
          </a:p>
        </p:txBody>
      </p:sp>
    </p:spTree>
    <p:extLst>
      <p:ext uri="{BB962C8B-B14F-4D97-AF65-F5344CB8AC3E}">
        <p14:creationId xmlns:p14="http://schemas.microsoft.com/office/powerpoint/2010/main" val="385880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a:t>
            </a:fld>
            <a:endParaRPr lang="zh-CN" altLang="en-US"/>
          </a:p>
        </p:txBody>
      </p:sp>
    </p:spTree>
    <p:extLst>
      <p:ext uri="{BB962C8B-B14F-4D97-AF65-F5344CB8AC3E}">
        <p14:creationId xmlns:p14="http://schemas.microsoft.com/office/powerpoint/2010/main" val="29325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40</a:t>
            </a:fld>
            <a:endParaRPr lang="zh-CN" altLang="en-US"/>
          </a:p>
        </p:txBody>
      </p:sp>
    </p:spTree>
    <p:extLst>
      <p:ext uri="{BB962C8B-B14F-4D97-AF65-F5344CB8AC3E}">
        <p14:creationId xmlns:p14="http://schemas.microsoft.com/office/powerpoint/2010/main" val="4181144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41</a:t>
            </a:fld>
            <a:endParaRPr lang="zh-CN" altLang="en-US"/>
          </a:p>
        </p:txBody>
      </p:sp>
    </p:spTree>
    <p:extLst>
      <p:ext uri="{BB962C8B-B14F-4D97-AF65-F5344CB8AC3E}">
        <p14:creationId xmlns:p14="http://schemas.microsoft.com/office/powerpoint/2010/main" val="2741912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42</a:t>
            </a:fld>
            <a:endParaRPr lang="zh-CN" altLang="en-US"/>
          </a:p>
        </p:txBody>
      </p:sp>
    </p:spTree>
    <p:extLst>
      <p:ext uri="{BB962C8B-B14F-4D97-AF65-F5344CB8AC3E}">
        <p14:creationId xmlns:p14="http://schemas.microsoft.com/office/powerpoint/2010/main" val="1740926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43</a:t>
            </a:fld>
            <a:endParaRPr lang="zh-CN" altLang="en-US"/>
          </a:p>
        </p:txBody>
      </p:sp>
    </p:spTree>
    <p:extLst>
      <p:ext uri="{BB962C8B-B14F-4D97-AF65-F5344CB8AC3E}">
        <p14:creationId xmlns:p14="http://schemas.microsoft.com/office/powerpoint/2010/main" val="1753311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44</a:t>
            </a:fld>
            <a:endParaRPr lang="zh-CN" altLang="en-US"/>
          </a:p>
        </p:txBody>
      </p:sp>
    </p:spTree>
    <p:extLst>
      <p:ext uri="{BB962C8B-B14F-4D97-AF65-F5344CB8AC3E}">
        <p14:creationId xmlns:p14="http://schemas.microsoft.com/office/powerpoint/2010/main" val="2892464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45</a:t>
            </a:fld>
            <a:endParaRPr lang="zh-CN" altLang="en-US"/>
          </a:p>
        </p:txBody>
      </p:sp>
    </p:spTree>
    <p:extLst>
      <p:ext uri="{BB962C8B-B14F-4D97-AF65-F5344CB8AC3E}">
        <p14:creationId xmlns:p14="http://schemas.microsoft.com/office/powerpoint/2010/main" val="528945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46</a:t>
            </a:fld>
            <a:endParaRPr lang="zh-CN" altLang="en-US"/>
          </a:p>
        </p:txBody>
      </p:sp>
    </p:spTree>
    <p:extLst>
      <p:ext uri="{BB962C8B-B14F-4D97-AF65-F5344CB8AC3E}">
        <p14:creationId xmlns:p14="http://schemas.microsoft.com/office/powerpoint/2010/main" val="2102674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47</a:t>
            </a:fld>
            <a:endParaRPr lang="zh-CN" altLang="en-US"/>
          </a:p>
        </p:txBody>
      </p:sp>
    </p:spTree>
    <p:extLst>
      <p:ext uri="{BB962C8B-B14F-4D97-AF65-F5344CB8AC3E}">
        <p14:creationId xmlns:p14="http://schemas.microsoft.com/office/powerpoint/2010/main" val="3931789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48</a:t>
            </a:fld>
            <a:endParaRPr lang="zh-CN" altLang="en-US"/>
          </a:p>
        </p:txBody>
      </p:sp>
    </p:spTree>
    <p:extLst>
      <p:ext uri="{BB962C8B-B14F-4D97-AF65-F5344CB8AC3E}">
        <p14:creationId xmlns:p14="http://schemas.microsoft.com/office/powerpoint/2010/main" val="28875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5</a:t>
            </a:fld>
            <a:endParaRPr lang="zh-CN" altLang="en-US"/>
          </a:p>
        </p:txBody>
      </p:sp>
    </p:spTree>
    <p:extLst>
      <p:ext uri="{BB962C8B-B14F-4D97-AF65-F5344CB8AC3E}">
        <p14:creationId xmlns:p14="http://schemas.microsoft.com/office/powerpoint/2010/main" val="218403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6</a:t>
            </a:fld>
            <a:endParaRPr lang="zh-CN" altLang="en-US"/>
          </a:p>
        </p:txBody>
      </p:sp>
    </p:spTree>
    <p:extLst>
      <p:ext uri="{BB962C8B-B14F-4D97-AF65-F5344CB8AC3E}">
        <p14:creationId xmlns:p14="http://schemas.microsoft.com/office/powerpoint/2010/main" val="289278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7</a:t>
            </a:fld>
            <a:endParaRPr lang="zh-CN" altLang="en-US"/>
          </a:p>
        </p:txBody>
      </p:sp>
    </p:spTree>
    <p:extLst>
      <p:ext uri="{BB962C8B-B14F-4D97-AF65-F5344CB8AC3E}">
        <p14:creationId xmlns:p14="http://schemas.microsoft.com/office/powerpoint/2010/main" val="315654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8</a:t>
            </a:fld>
            <a:endParaRPr lang="zh-CN" altLang="en-US"/>
          </a:p>
        </p:txBody>
      </p:sp>
    </p:spTree>
    <p:extLst>
      <p:ext uri="{BB962C8B-B14F-4D97-AF65-F5344CB8AC3E}">
        <p14:creationId xmlns:p14="http://schemas.microsoft.com/office/powerpoint/2010/main" val="22615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0A195C-A040-40B6-82AD-19307083E882}" type="slidenum">
              <a:rPr lang="zh-CN" altLang="en-US" smtClean="0"/>
              <a:t>9</a:t>
            </a:fld>
            <a:endParaRPr lang="zh-CN" altLang="en-US"/>
          </a:p>
        </p:txBody>
      </p:sp>
    </p:spTree>
    <p:extLst>
      <p:ext uri="{BB962C8B-B14F-4D97-AF65-F5344CB8AC3E}">
        <p14:creationId xmlns:p14="http://schemas.microsoft.com/office/powerpoint/2010/main" val="164573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663180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24856966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5223802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3755961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2951355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7562063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34954014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27209193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 name="矩形 10"/>
          <p:cNvSpPr/>
          <p:nvPr userDrawn="1"/>
        </p:nvSpPr>
        <p:spPr>
          <a:xfrm>
            <a:off x="0" y="-18070"/>
            <a:ext cx="12192000" cy="6876070"/>
          </a:xfrm>
          <a:prstGeom prst="rect">
            <a:avLst/>
          </a:prstGeom>
          <a:gradFill>
            <a:gsLst>
              <a:gs pos="100000">
                <a:srgbClr val="D1EDF9">
                  <a:lumMod val="74000"/>
                  <a:lumOff val="26000"/>
                </a:srgbClr>
              </a:gs>
              <a:gs pos="0">
                <a:srgbClr val="F9FDFE">
                  <a:lumMod val="94000"/>
                  <a:lumOff val="6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3" name="页脚占位符 2"/>
          <p:cNvSpPr>
            <a:spLocks noGrp="1"/>
          </p:cNvSpPr>
          <p:nvPr>
            <p:ph type="ftr" sz="quarter" idx="11"/>
          </p:nvPr>
        </p:nvSpPr>
        <p:spPr/>
        <p:txBody>
          <a:bodyPr/>
          <a:lstStyle/>
          <a:p>
            <a:endParaRPr lang="zh-CN" altLang="en-US"/>
          </a:p>
        </p:txBody>
      </p:sp>
      <p:grpSp>
        <p:nvGrpSpPr>
          <p:cNvPr id="8" name="组合 7"/>
          <p:cNvGrpSpPr/>
          <p:nvPr userDrawn="1"/>
        </p:nvGrpSpPr>
        <p:grpSpPr>
          <a:xfrm>
            <a:off x="10852258" y="6183292"/>
            <a:ext cx="1055316" cy="519680"/>
            <a:chOff x="8660773" y="5393023"/>
            <a:chExt cx="2173375" cy="1070257"/>
          </a:xfrm>
        </p:grpSpPr>
        <p:grpSp>
          <p:nvGrpSpPr>
            <p:cNvPr id="12" name="组合 11"/>
            <p:cNvGrpSpPr/>
            <p:nvPr userDrawn="1"/>
          </p:nvGrpSpPr>
          <p:grpSpPr>
            <a:xfrm>
              <a:off x="8660773" y="5669347"/>
              <a:ext cx="594443" cy="512451"/>
              <a:chOff x="6811139" y="1203251"/>
              <a:chExt cx="1597222" cy="1376916"/>
            </a:xfrm>
          </p:grpSpPr>
          <p:sp>
            <p:nvSpPr>
              <p:cNvPr id="38" name="六边形 3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9167017" y="5938422"/>
              <a:ext cx="594443" cy="512451"/>
              <a:chOff x="6811139" y="1203251"/>
              <a:chExt cx="1597222" cy="1376916"/>
            </a:xfrm>
          </p:grpSpPr>
          <p:sp>
            <p:nvSpPr>
              <p:cNvPr id="36" name="六边形 3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10216366" y="5393023"/>
              <a:ext cx="594443" cy="512451"/>
              <a:chOff x="9167017" y="5385072"/>
              <a:chExt cx="594443" cy="512451"/>
            </a:xfrm>
          </p:grpSpPr>
          <p:grpSp>
            <p:nvGrpSpPr>
              <p:cNvPr id="29" name="组合 28"/>
              <p:cNvGrpSpPr/>
              <p:nvPr/>
            </p:nvGrpSpPr>
            <p:grpSpPr>
              <a:xfrm>
                <a:off x="9167017" y="5385072"/>
                <a:ext cx="594443" cy="512451"/>
                <a:chOff x="6811139" y="1203251"/>
                <a:chExt cx="1597222" cy="1376916"/>
              </a:xfrm>
            </p:grpSpPr>
            <p:sp>
              <p:nvSpPr>
                <p:cNvPr id="34" name="六边形 3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9388234" y="5539776"/>
                <a:ext cx="172523" cy="203042"/>
                <a:chOff x="1833386" y="6279917"/>
                <a:chExt cx="439738" cy="517525"/>
              </a:xfrm>
              <a:solidFill>
                <a:schemeClr val="bg1"/>
              </a:solidFill>
            </p:grpSpPr>
            <p:sp>
              <p:nvSpPr>
                <p:cNvPr id="31"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 name="组合 14"/>
            <p:cNvGrpSpPr/>
            <p:nvPr userDrawn="1"/>
          </p:nvGrpSpPr>
          <p:grpSpPr>
            <a:xfrm>
              <a:off x="8847644" y="5816432"/>
              <a:ext cx="205533" cy="203042"/>
              <a:chOff x="5689419" y="1112213"/>
              <a:chExt cx="523875" cy="517525"/>
            </a:xfrm>
          </p:grpSpPr>
          <p:sp>
            <p:nvSpPr>
              <p:cNvPr id="2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15"/>
            <p:cNvGrpSpPr/>
            <p:nvPr userDrawn="1"/>
          </p:nvGrpSpPr>
          <p:grpSpPr>
            <a:xfrm>
              <a:off x="9315918" y="6116993"/>
              <a:ext cx="290877" cy="180125"/>
              <a:chOff x="7773186" y="982731"/>
              <a:chExt cx="848548" cy="525463"/>
            </a:xfrm>
          </p:grpSpPr>
          <p:sp>
            <p:nvSpPr>
              <p:cNvPr id="25"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 name="组合 16"/>
            <p:cNvGrpSpPr/>
            <p:nvPr userDrawn="1"/>
          </p:nvGrpSpPr>
          <p:grpSpPr>
            <a:xfrm>
              <a:off x="9696272" y="5663784"/>
              <a:ext cx="608900" cy="524915"/>
              <a:chOff x="4482757" y="4741436"/>
              <a:chExt cx="729188" cy="628611"/>
            </a:xfrm>
          </p:grpSpPr>
          <p:grpSp>
            <p:nvGrpSpPr>
              <p:cNvPr id="21" name="组合 20"/>
              <p:cNvGrpSpPr/>
              <p:nvPr/>
            </p:nvGrpSpPr>
            <p:grpSpPr>
              <a:xfrm>
                <a:off x="4482757" y="4741436"/>
                <a:ext cx="729188" cy="628611"/>
                <a:chOff x="6811139" y="1203251"/>
                <a:chExt cx="1597222" cy="1376916"/>
              </a:xfrm>
            </p:grpSpPr>
            <p:sp>
              <p:nvSpPr>
                <p:cNvPr id="23" name="六边形 2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8" name="组合 17"/>
            <p:cNvGrpSpPr/>
            <p:nvPr userDrawn="1"/>
          </p:nvGrpSpPr>
          <p:grpSpPr>
            <a:xfrm>
              <a:off x="10239705" y="5950829"/>
              <a:ext cx="594443" cy="512451"/>
              <a:chOff x="6811139" y="1203251"/>
              <a:chExt cx="1597222" cy="1376916"/>
            </a:xfrm>
          </p:grpSpPr>
          <p:sp>
            <p:nvSpPr>
              <p:cNvPr id="19" name="六边形 1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12"/>
          <p:cNvSpPr txBox="1">
            <a:spLocks noChangeArrowheads="1"/>
          </p:cNvSpPr>
          <p:nvPr userDrawn="1"/>
        </p:nvSpPr>
        <p:spPr bwMode="auto">
          <a:xfrm>
            <a:off x="11599771" y="6459645"/>
            <a:ext cx="3385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fld id="{D231ED70-8C18-4BEB-9914-D62F3ADDA4AB}" type="slidenum">
              <a:rPr lang="zh-CN" altLang="en-US" sz="900">
                <a:solidFill>
                  <a:schemeClr val="bg1"/>
                </a:solidFill>
                <a:latin typeface="微软雅黑" panose="020B0503020204020204" pitchFamily="34" charset="-122"/>
                <a:ea typeface="微软雅黑" panose="020B0503020204020204" pitchFamily="34" charset="-122"/>
              </a:rPr>
              <a:pPr algn="ctr" fontAlgn="base">
                <a:spcBef>
                  <a:spcPct val="0"/>
                </a:spcBef>
                <a:spcAft>
                  <a:spcPct val="0"/>
                </a:spcAft>
                <a:buFont typeface="Arial" panose="020B0604020202020204" pitchFamily="34" charset="0"/>
                <a:buNone/>
              </a:pPr>
              <a:t>‹#›</a:t>
            </a:fld>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70210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1" name="矩形 20"/>
          <p:cNvSpPr/>
          <p:nvPr userDrawn="1"/>
        </p:nvSpPr>
        <p:spPr>
          <a:xfrm>
            <a:off x="0" y="-18070"/>
            <a:ext cx="12192000" cy="6876070"/>
          </a:xfrm>
          <a:prstGeom prst="rect">
            <a:avLst/>
          </a:prstGeom>
          <a:gradFill>
            <a:gsLst>
              <a:gs pos="100000">
                <a:srgbClr val="D1EDF9">
                  <a:lumMod val="74000"/>
                  <a:lumOff val="26000"/>
                </a:srgbClr>
              </a:gs>
              <a:gs pos="0">
                <a:srgbClr val="F9FDFE">
                  <a:lumMod val="94000"/>
                  <a:lumOff val="6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10852258" y="6183292"/>
            <a:ext cx="1055316" cy="519680"/>
            <a:chOff x="8660773" y="5393023"/>
            <a:chExt cx="2173375" cy="1070257"/>
          </a:xfrm>
        </p:grpSpPr>
        <p:grpSp>
          <p:nvGrpSpPr>
            <p:cNvPr id="31" name="组合 30"/>
            <p:cNvGrpSpPr/>
            <p:nvPr userDrawn="1"/>
          </p:nvGrpSpPr>
          <p:grpSpPr>
            <a:xfrm>
              <a:off x="8660773" y="5669347"/>
              <a:ext cx="594443" cy="512451"/>
              <a:chOff x="6811139" y="1203251"/>
              <a:chExt cx="1597222" cy="1376916"/>
            </a:xfrm>
          </p:grpSpPr>
          <p:sp>
            <p:nvSpPr>
              <p:cNvPr id="32" name="六边形 3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userDrawn="1"/>
          </p:nvGrpSpPr>
          <p:grpSpPr>
            <a:xfrm>
              <a:off x="9167017" y="5938422"/>
              <a:ext cx="594443" cy="512451"/>
              <a:chOff x="6811139" y="1203251"/>
              <a:chExt cx="1597222" cy="1376916"/>
            </a:xfrm>
          </p:grpSpPr>
          <p:sp>
            <p:nvSpPr>
              <p:cNvPr id="35" name="六边形 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userDrawn="1"/>
          </p:nvGrpSpPr>
          <p:grpSpPr>
            <a:xfrm>
              <a:off x="10216366" y="5393023"/>
              <a:ext cx="594443" cy="512451"/>
              <a:chOff x="9167017" y="5385072"/>
              <a:chExt cx="594443" cy="512451"/>
            </a:xfrm>
          </p:grpSpPr>
          <p:grpSp>
            <p:nvGrpSpPr>
              <p:cNvPr id="38" name="组合 37"/>
              <p:cNvGrpSpPr/>
              <p:nvPr/>
            </p:nvGrpSpPr>
            <p:grpSpPr>
              <a:xfrm>
                <a:off x="9167017" y="5385072"/>
                <a:ext cx="594443" cy="512451"/>
                <a:chOff x="6811139" y="1203251"/>
                <a:chExt cx="1597222" cy="1376916"/>
              </a:xfrm>
            </p:grpSpPr>
            <p:sp>
              <p:nvSpPr>
                <p:cNvPr id="43" name="六边形 4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六边形 43"/>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9388234" y="5539776"/>
                <a:ext cx="172523" cy="203042"/>
                <a:chOff x="1833386" y="6279917"/>
                <a:chExt cx="439738" cy="517525"/>
              </a:xfrm>
              <a:solidFill>
                <a:schemeClr val="bg1"/>
              </a:solidFill>
            </p:grpSpPr>
            <p:sp>
              <p:nvSpPr>
                <p:cNvPr id="40"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userDrawn="1"/>
          </p:nvGrpSpPr>
          <p:grpSpPr>
            <a:xfrm>
              <a:off x="8847644" y="5816432"/>
              <a:ext cx="205533" cy="203042"/>
              <a:chOff x="5689419" y="1112213"/>
              <a:chExt cx="523875" cy="517525"/>
            </a:xfrm>
          </p:grpSpPr>
          <p:sp>
            <p:nvSpPr>
              <p:cNvPr id="46"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userDrawn="1"/>
          </p:nvGrpSpPr>
          <p:grpSpPr>
            <a:xfrm>
              <a:off x="9315918" y="6116993"/>
              <a:ext cx="290877" cy="180125"/>
              <a:chOff x="7773186" y="982731"/>
              <a:chExt cx="848548" cy="525463"/>
            </a:xfrm>
          </p:grpSpPr>
          <p:sp>
            <p:nvSpPr>
              <p:cNvPr id="49"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userDrawn="1"/>
          </p:nvGrpSpPr>
          <p:grpSpPr>
            <a:xfrm>
              <a:off x="9696272" y="5663784"/>
              <a:ext cx="608900" cy="524915"/>
              <a:chOff x="4482757" y="4741436"/>
              <a:chExt cx="729188" cy="628611"/>
            </a:xfrm>
          </p:grpSpPr>
          <p:grpSp>
            <p:nvGrpSpPr>
              <p:cNvPr id="52" name="组合 51"/>
              <p:cNvGrpSpPr/>
              <p:nvPr/>
            </p:nvGrpSpPr>
            <p:grpSpPr>
              <a:xfrm>
                <a:off x="4482757" y="4741436"/>
                <a:ext cx="729188" cy="628611"/>
                <a:chOff x="6811139" y="1203251"/>
                <a:chExt cx="1597222" cy="1376916"/>
              </a:xfrm>
            </p:grpSpPr>
            <p:sp>
              <p:nvSpPr>
                <p:cNvPr id="54" name="六边形 5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56" name="组合 55"/>
            <p:cNvGrpSpPr/>
            <p:nvPr userDrawn="1"/>
          </p:nvGrpSpPr>
          <p:grpSpPr>
            <a:xfrm>
              <a:off x="10239705" y="5950829"/>
              <a:ext cx="594443" cy="512451"/>
              <a:chOff x="6811139" y="1203251"/>
              <a:chExt cx="1597222" cy="1376916"/>
            </a:xfrm>
          </p:grpSpPr>
          <p:sp>
            <p:nvSpPr>
              <p:cNvPr id="57" name="六边形 5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六边形 57"/>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9" name="TextBox 12"/>
          <p:cNvSpPr txBox="1">
            <a:spLocks noChangeArrowheads="1"/>
          </p:cNvSpPr>
          <p:nvPr userDrawn="1"/>
        </p:nvSpPr>
        <p:spPr bwMode="auto">
          <a:xfrm>
            <a:off x="11599771" y="6459645"/>
            <a:ext cx="3385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fld id="{D231ED70-8C18-4BEB-9914-D62F3ADDA4AB}" type="slidenum">
              <a:rPr lang="zh-CN" altLang="en-US" sz="900">
                <a:solidFill>
                  <a:schemeClr val="bg1"/>
                </a:solidFill>
                <a:latin typeface="微软雅黑" panose="020B0503020204020204" pitchFamily="34" charset="-122"/>
                <a:ea typeface="微软雅黑" panose="020B0503020204020204" pitchFamily="34" charset="-122"/>
              </a:rPr>
              <a:pPr algn="ctr" fontAlgn="base">
                <a:spcBef>
                  <a:spcPct val="0"/>
                </a:spcBef>
                <a:spcAft>
                  <a:spcPct val="0"/>
                </a:spcAft>
                <a:buFont typeface="Arial" panose="020B0604020202020204" pitchFamily="34" charset="0"/>
                <a:buNone/>
              </a:pPr>
              <a:t>‹#›</a:t>
            </a:fld>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70351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2005669-A6B3-4422-99F1-46627BEB02D9}" type="datetimeFigureOut">
              <a:rPr lang="zh-CN" altLang="en-US" smtClean="0"/>
              <a:t>2017/12/11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18213193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05669-A6B3-4422-99F1-46627BEB02D9}" type="datetimeFigureOut">
              <a:rPr lang="zh-CN" altLang="en-US" smtClean="0"/>
              <a:t>2017/12/11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47687-F0C0-4E86-AFE6-56E8C3BE75BA}" type="slidenum">
              <a:rPr lang="zh-CN" altLang="en-US" smtClean="0"/>
              <a:t>‹#›</a:t>
            </a:fld>
            <a:endParaRPr lang="zh-CN" altLang="en-US"/>
          </a:p>
        </p:txBody>
      </p:sp>
    </p:spTree>
    <p:extLst>
      <p:ext uri="{BB962C8B-B14F-4D97-AF65-F5344CB8AC3E}">
        <p14:creationId xmlns:p14="http://schemas.microsoft.com/office/powerpoint/2010/main" val="218796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29.png"/><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png"/><Relationship Id="rId4" Type="http://schemas.openxmlformats.org/officeDocument/2006/relationships/tags" Target="../tags/tag35.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4.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35.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1EDF9"/>
            </a:gs>
            <a:gs pos="0">
              <a:srgbClr val="F9FDFE"/>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组合 6"/>
          <p:cNvGrpSpPr/>
          <p:nvPr/>
        </p:nvGrpSpPr>
        <p:grpSpPr>
          <a:xfrm>
            <a:off x="3948223" y="1434105"/>
            <a:ext cx="1515153" cy="1306167"/>
            <a:chOff x="6811139" y="1203251"/>
            <a:chExt cx="1597222" cy="1376916"/>
          </a:xfrm>
        </p:grpSpPr>
        <p:sp>
          <p:nvSpPr>
            <p:cNvPr id="5" name="六边形 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13111" y="2130896"/>
            <a:ext cx="1515153" cy="1306167"/>
            <a:chOff x="6811139" y="1203251"/>
            <a:chExt cx="1597222" cy="1376916"/>
          </a:xfrm>
        </p:grpSpPr>
        <p:sp>
          <p:nvSpPr>
            <p:cNvPr id="9" name="六边形 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213111" y="737312"/>
            <a:ext cx="1515153" cy="1306167"/>
            <a:chOff x="6811139" y="1203251"/>
            <a:chExt cx="1597222" cy="1376916"/>
          </a:xfrm>
        </p:grpSpPr>
        <p:sp>
          <p:nvSpPr>
            <p:cNvPr id="12" name="六边形 1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477998" y="1447550"/>
            <a:ext cx="1515153" cy="1306167"/>
            <a:chOff x="6811139" y="1203251"/>
            <a:chExt cx="1597222" cy="1376916"/>
          </a:xfrm>
        </p:grpSpPr>
        <p:sp>
          <p:nvSpPr>
            <p:cNvPr id="15" name="六边形 1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742886" y="2130896"/>
            <a:ext cx="1515153" cy="1306167"/>
            <a:chOff x="6811139" y="1203251"/>
            <a:chExt cx="1597222" cy="1376916"/>
          </a:xfrm>
        </p:grpSpPr>
        <p:sp>
          <p:nvSpPr>
            <p:cNvPr id="18" name="六边形 1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742886" y="737312"/>
            <a:ext cx="1515153" cy="1306167"/>
            <a:chOff x="6811139" y="1203251"/>
            <a:chExt cx="1597222" cy="1376916"/>
          </a:xfrm>
        </p:grpSpPr>
        <p:sp>
          <p:nvSpPr>
            <p:cNvPr id="21" name="六边形 2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9034605" y="1441668"/>
            <a:ext cx="1515153" cy="1306167"/>
            <a:chOff x="6811139" y="1203251"/>
            <a:chExt cx="1597222" cy="1376916"/>
          </a:xfrm>
        </p:grpSpPr>
        <p:sp>
          <p:nvSpPr>
            <p:cNvPr id="24" name="六边形 2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0299493" y="737312"/>
            <a:ext cx="1515153" cy="1306167"/>
            <a:chOff x="6811139" y="1203251"/>
            <a:chExt cx="1597222" cy="1376916"/>
          </a:xfrm>
        </p:grpSpPr>
        <p:sp>
          <p:nvSpPr>
            <p:cNvPr id="27" name="六边形 2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994182" y="2850377"/>
            <a:ext cx="1515153" cy="1306167"/>
            <a:chOff x="6811139" y="1203251"/>
            <a:chExt cx="1597222" cy="1376916"/>
          </a:xfrm>
        </p:grpSpPr>
        <p:sp>
          <p:nvSpPr>
            <p:cNvPr id="30" name="六边形 2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994182" y="4259086"/>
            <a:ext cx="1515153" cy="1306167"/>
            <a:chOff x="6811139" y="1203251"/>
            <a:chExt cx="1597222" cy="1376916"/>
          </a:xfrm>
        </p:grpSpPr>
        <p:sp>
          <p:nvSpPr>
            <p:cNvPr id="33" name="六边形 3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0285823" y="3555565"/>
            <a:ext cx="1515153" cy="1306167"/>
            <a:chOff x="6811139" y="1203251"/>
            <a:chExt cx="1597222" cy="1376916"/>
          </a:xfrm>
        </p:grpSpPr>
        <p:sp>
          <p:nvSpPr>
            <p:cNvPr id="36" name="六边形 3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4512075" y="1828425"/>
            <a:ext cx="439738" cy="517525"/>
            <a:chOff x="1833386" y="6279917"/>
            <a:chExt cx="439738" cy="517525"/>
          </a:xfrm>
          <a:solidFill>
            <a:schemeClr val="bg1"/>
          </a:solidFill>
        </p:grpSpPr>
        <p:sp>
          <p:nvSpPr>
            <p:cNvPr id="41"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86"/>
          <p:cNvGrpSpPr/>
          <p:nvPr/>
        </p:nvGrpSpPr>
        <p:grpSpPr>
          <a:xfrm>
            <a:off x="8226217" y="2621831"/>
            <a:ext cx="573087" cy="514350"/>
            <a:chOff x="960261" y="6283092"/>
            <a:chExt cx="573087" cy="514350"/>
          </a:xfrm>
          <a:solidFill>
            <a:schemeClr val="bg1"/>
          </a:solidFill>
        </p:grpSpPr>
        <p:sp>
          <p:nvSpPr>
            <p:cNvPr id="75"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p:cNvGrpSpPr/>
          <p:nvPr/>
        </p:nvGrpSpPr>
        <p:grpSpPr>
          <a:xfrm>
            <a:off x="6975207" y="1876102"/>
            <a:ext cx="542925" cy="509588"/>
            <a:chOff x="11469511" y="6283092"/>
            <a:chExt cx="542925" cy="509588"/>
          </a:xfrm>
          <a:solidFill>
            <a:schemeClr val="bg1"/>
          </a:solidFill>
        </p:grpSpPr>
        <p:sp>
          <p:nvSpPr>
            <p:cNvPr id="82"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a:off x="5689419" y="1112213"/>
            <a:ext cx="523875" cy="517525"/>
            <a:chOff x="5689419" y="1112213"/>
            <a:chExt cx="523875" cy="517525"/>
          </a:xfrm>
        </p:grpSpPr>
        <p:sp>
          <p:nvSpPr>
            <p:cNvPr id="84"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组合 89"/>
          <p:cNvGrpSpPr/>
          <p:nvPr/>
        </p:nvGrpSpPr>
        <p:grpSpPr>
          <a:xfrm>
            <a:off x="5838985" y="2593995"/>
            <a:ext cx="230188" cy="512763"/>
            <a:chOff x="3258961" y="6279917"/>
            <a:chExt cx="230188" cy="512763"/>
          </a:xfrm>
          <a:solidFill>
            <a:schemeClr val="bg1"/>
          </a:solidFill>
        </p:grpSpPr>
        <p:sp>
          <p:nvSpPr>
            <p:cNvPr id="91"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Freeform 30"/>
          <p:cNvSpPr>
            <a:spLocks/>
          </p:cNvSpPr>
          <p:nvPr/>
        </p:nvSpPr>
        <p:spPr bwMode="auto">
          <a:xfrm>
            <a:off x="9456483" y="4615938"/>
            <a:ext cx="590550" cy="592138"/>
          </a:xfrm>
          <a:custGeom>
            <a:avLst/>
            <a:gdLst>
              <a:gd name="T0" fmla="*/ 127 w 254"/>
              <a:gd name="T1" fmla="*/ 84 h 253"/>
              <a:gd name="T2" fmla="*/ 127 w 254"/>
              <a:gd name="T3" fmla="*/ 85 h 253"/>
              <a:gd name="T4" fmla="*/ 127 w 254"/>
              <a:gd name="T5" fmla="*/ 84 h 253"/>
              <a:gd name="T6" fmla="*/ 0 w 254"/>
              <a:gd name="T7" fmla="*/ 100 h 253"/>
              <a:gd name="T8" fmla="*/ 6 w 254"/>
              <a:gd name="T9" fmla="*/ 130 h 253"/>
              <a:gd name="T10" fmla="*/ 34 w 254"/>
              <a:gd name="T11" fmla="*/ 130 h 253"/>
              <a:gd name="T12" fmla="*/ 39 w 254"/>
              <a:gd name="T13" fmla="*/ 105 h 253"/>
              <a:gd name="T14" fmla="*/ 43 w 254"/>
              <a:gd name="T15" fmla="*/ 101 h 253"/>
              <a:gd name="T16" fmla="*/ 43 w 254"/>
              <a:gd name="T17" fmla="*/ 101 h 253"/>
              <a:gd name="T18" fmla="*/ 47 w 254"/>
              <a:gd name="T19" fmla="*/ 105 h 253"/>
              <a:gd name="T20" fmla="*/ 56 w 254"/>
              <a:gd name="T21" fmla="*/ 142 h 253"/>
              <a:gd name="T22" fmla="*/ 71 w 254"/>
              <a:gd name="T23" fmla="*/ 78 h 253"/>
              <a:gd name="T24" fmla="*/ 75 w 254"/>
              <a:gd name="T25" fmla="*/ 75 h 253"/>
              <a:gd name="T26" fmla="*/ 79 w 254"/>
              <a:gd name="T27" fmla="*/ 78 h 253"/>
              <a:gd name="T28" fmla="*/ 107 w 254"/>
              <a:gd name="T29" fmla="*/ 195 h 253"/>
              <a:gd name="T30" fmla="*/ 128 w 254"/>
              <a:gd name="T31" fmla="*/ 105 h 253"/>
              <a:gd name="T32" fmla="*/ 132 w 254"/>
              <a:gd name="T33" fmla="*/ 102 h 253"/>
              <a:gd name="T34" fmla="*/ 132 w 254"/>
              <a:gd name="T35" fmla="*/ 102 h 253"/>
              <a:gd name="T36" fmla="*/ 136 w 254"/>
              <a:gd name="T37" fmla="*/ 105 h 253"/>
              <a:gd name="T38" fmla="*/ 145 w 254"/>
              <a:gd name="T39" fmla="*/ 142 h 253"/>
              <a:gd name="T40" fmla="*/ 148 w 254"/>
              <a:gd name="T41" fmla="*/ 133 h 253"/>
              <a:gd name="T42" fmla="*/ 152 w 254"/>
              <a:gd name="T43" fmla="*/ 129 h 253"/>
              <a:gd name="T44" fmla="*/ 181 w 254"/>
              <a:gd name="T45" fmla="*/ 129 h 253"/>
              <a:gd name="T46" fmla="*/ 195 w 254"/>
              <a:gd name="T47" fmla="*/ 117 h 253"/>
              <a:gd name="T48" fmla="*/ 209 w 254"/>
              <a:gd name="T49" fmla="*/ 132 h 253"/>
              <a:gd name="T50" fmla="*/ 195 w 254"/>
              <a:gd name="T51" fmla="*/ 146 h 253"/>
              <a:gd name="T52" fmla="*/ 182 w 254"/>
              <a:gd name="T53" fmla="*/ 138 h 253"/>
              <a:gd name="T54" fmla="*/ 155 w 254"/>
              <a:gd name="T55" fmla="*/ 138 h 253"/>
              <a:gd name="T56" fmla="*/ 149 w 254"/>
              <a:gd name="T57" fmla="*/ 160 h 253"/>
              <a:gd name="T58" fmla="*/ 145 w 254"/>
              <a:gd name="T59" fmla="*/ 162 h 253"/>
              <a:gd name="T60" fmla="*/ 145 w 254"/>
              <a:gd name="T61" fmla="*/ 162 h 253"/>
              <a:gd name="T62" fmla="*/ 141 w 254"/>
              <a:gd name="T63" fmla="*/ 160 h 253"/>
              <a:gd name="T64" fmla="*/ 132 w 254"/>
              <a:gd name="T65" fmla="*/ 123 h 253"/>
              <a:gd name="T66" fmla="*/ 111 w 254"/>
              <a:gd name="T67" fmla="*/ 214 h 253"/>
              <a:gd name="T68" fmla="*/ 107 w 254"/>
              <a:gd name="T69" fmla="*/ 217 h 253"/>
              <a:gd name="T70" fmla="*/ 103 w 254"/>
              <a:gd name="T71" fmla="*/ 214 h 253"/>
              <a:gd name="T72" fmla="*/ 75 w 254"/>
              <a:gd name="T73" fmla="*/ 97 h 253"/>
              <a:gd name="T74" fmla="*/ 60 w 254"/>
              <a:gd name="T75" fmla="*/ 160 h 253"/>
              <a:gd name="T76" fmla="*/ 56 w 254"/>
              <a:gd name="T77" fmla="*/ 164 h 253"/>
              <a:gd name="T78" fmla="*/ 56 w 254"/>
              <a:gd name="T79" fmla="*/ 164 h 253"/>
              <a:gd name="T80" fmla="*/ 52 w 254"/>
              <a:gd name="T81" fmla="*/ 160 h 253"/>
              <a:gd name="T82" fmla="*/ 44 w 254"/>
              <a:gd name="T83" fmla="*/ 124 h 253"/>
              <a:gd name="T84" fmla="*/ 41 w 254"/>
              <a:gd name="T85" fmla="*/ 134 h 253"/>
              <a:gd name="T86" fmla="*/ 37 w 254"/>
              <a:gd name="T87" fmla="*/ 138 h 253"/>
              <a:gd name="T88" fmla="*/ 37 w 254"/>
              <a:gd name="T89" fmla="*/ 138 h 253"/>
              <a:gd name="T90" fmla="*/ 9 w 254"/>
              <a:gd name="T91" fmla="*/ 137 h 253"/>
              <a:gd name="T92" fmla="*/ 127 w 254"/>
              <a:gd name="T93" fmla="*/ 253 h 253"/>
              <a:gd name="T94" fmla="*/ 127 w 254"/>
              <a:gd name="T95" fmla="*/ 253 h 253"/>
              <a:gd name="T96" fmla="*/ 127 w 254"/>
              <a:gd name="T97" fmla="*/ 253 h 253"/>
              <a:gd name="T98" fmla="*/ 254 w 254"/>
              <a:gd name="T99" fmla="*/ 100 h 253"/>
              <a:gd name="T100" fmla="*/ 127 w 254"/>
              <a:gd name="T101"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 h="253">
                <a:moveTo>
                  <a:pt x="127" y="84"/>
                </a:moveTo>
                <a:cubicBezTo>
                  <a:pt x="127" y="84"/>
                  <a:pt x="127" y="85"/>
                  <a:pt x="127" y="85"/>
                </a:cubicBezTo>
                <a:cubicBezTo>
                  <a:pt x="127" y="85"/>
                  <a:pt x="127" y="84"/>
                  <a:pt x="127" y="84"/>
                </a:cubicBezTo>
                <a:cubicBezTo>
                  <a:pt x="111" y="0"/>
                  <a:pt x="0" y="26"/>
                  <a:pt x="0" y="100"/>
                </a:cubicBezTo>
                <a:cubicBezTo>
                  <a:pt x="0" y="110"/>
                  <a:pt x="2" y="120"/>
                  <a:pt x="6" y="130"/>
                </a:cubicBezTo>
                <a:cubicBezTo>
                  <a:pt x="34" y="130"/>
                  <a:pt x="34" y="130"/>
                  <a:pt x="34" y="130"/>
                </a:cubicBezTo>
                <a:cubicBezTo>
                  <a:pt x="39" y="105"/>
                  <a:pt x="39" y="105"/>
                  <a:pt x="39" y="105"/>
                </a:cubicBezTo>
                <a:cubicBezTo>
                  <a:pt x="40" y="103"/>
                  <a:pt x="42" y="101"/>
                  <a:pt x="43" y="101"/>
                </a:cubicBezTo>
                <a:cubicBezTo>
                  <a:pt x="43" y="101"/>
                  <a:pt x="43" y="101"/>
                  <a:pt x="43" y="101"/>
                </a:cubicBezTo>
                <a:cubicBezTo>
                  <a:pt x="45" y="101"/>
                  <a:pt x="47" y="103"/>
                  <a:pt x="47" y="105"/>
                </a:cubicBezTo>
                <a:cubicBezTo>
                  <a:pt x="56" y="142"/>
                  <a:pt x="56" y="142"/>
                  <a:pt x="56" y="142"/>
                </a:cubicBezTo>
                <a:cubicBezTo>
                  <a:pt x="71" y="78"/>
                  <a:pt x="71" y="78"/>
                  <a:pt x="71" y="78"/>
                </a:cubicBezTo>
                <a:cubicBezTo>
                  <a:pt x="72" y="76"/>
                  <a:pt x="73" y="75"/>
                  <a:pt x="75" y="75"/>
                </a:cubicBezTo>
                <a:cubicBezTo>
                  <a:pt x="77" y="75"/>
                  <a:pt x="79" y="76"/>
                  <a:pt x="79" y="78"/>
                </a:cubicBezTo>
                <a:cubicBezTo>
                  <a:pt x="107" y="195"/>
                  <a:pt x="107" y="195"/>
                  <a:pt x="107" y="195"/>
                </a:cubicBezTo>
                <a:cubicBezTo>
                  <a:pt x="128" y="105"/>
                  <a:pt x="128" y="105"/>
                  <a:pt x="128" y="105"/>
                </a:cubicBezTo>
                <a:cubicBezTo>
                  <a:pt x="129" y="103"/>
                  <a:pt x="131" y="102"/>
                  <a:pt x="132" y="102"/>
                </a:cubicBezTo>
                <a:cubicBezTo>
                  <a:pt x="132" y="102"/>
                  <a:pt x="132" y="102"/>
                  <a:pt x="132" y="102"/>
                </a:cubicBezTo>
                <a:cubicBezTo>
                  <a:pt x="134" y="102"/>
                  <a:pt x="136" y="103"/>
                  <a:pt x="136" y="105"/>
                </a:cubicBezTo>
                <a:cubicBezTo>
                  <a:pt x="145" y="142"/>
                  <a:pt x="145" y="142"/>
                  <a:pt x="145" y="142"/>
                </a:cubicBezTo>
                <a:cubicBezTo>
                  <a:pt x="148" y="133"/>
                  <a:pt x="148" y="133"/>
                  <a:pt x="148" y="133"/>
                </a:cubicBezTo>
                <a:cubicBezTo>
                  <a:pt x="148" y="131"/>
                  <a:pt x="150" y="129"/>
                  <a:pt x="152" y="129"/>
                </a:cubicBezTo>
                <a:cubicBezTo>
                  <a:pt x="181" y="129"/>
                  <a:pt x="181" y="129"/>
                  <a:pt x="181" y="129"/>
                </a:cubicBezTo>
                <a:cubicBezTo>
                  <a:pt x="182" y="123"/>
                  <a:pt x="188" y="117"/>
                  <a:pt x="195" y="117"/>
                </a:cubicBezTo>
                <a:cubicBezTo>
                  <a:pt x="203" y="117"/>
                  <a:pt x="209" y="124"/>
                  <a:pt x="209" y="132"/>
                </a:cubicBezTo>
                <a:cubicBezTo>
                  <a:pt x="209" y="140"/>
                  <a:pt x="203" y="146"/>
                  <a:pt x="195" y="146"/>
                </a:cubicBezTo>
                <a:cubicBezTo>
                  <a:pt x="189" y="146"/>
                  <a:pt x="184" y="143"/>
                  <a:pt x="182" y="138"/>
                </a:cubicBezTo>
                <a:cubicBezTo>
                  <a:pt x="155" y="138"/>
                  <a:pt x="155" y="138"/>
                  <a:pt x="155" y="138"/>
                </a:cubicBezTo>
                <a:cubicBezTo>
                  <a:pt x="149" y="160"/>
                  <a:pt x="149" y="160"/>
                  <a:pt x="149" y="160"/>
                </a:cubicBezTo>
                <a:cubicBezTo>
                  <a:pt x="149" y="162"/>
                  <a:pt x="147" y="162"/>
                  <a:pt x="145" y="162"/>
                </a:cubicBezTo>
                <a:cubicBezTo>
                  <a:pt x="145" y="162"/>
                  <a:pt x="145" y="162"/>
                  <a:pt x="145" y="162"/>
                </a:cubicBezTo>
                <a:cubicBezTo>
                  <a:pt x="143" y="162"/>
                  <a:pt x="142" y="162"/>
                  <a:pt x="141" y="160"/>
                </a:cubicBezTo>
                <a:cubicBezTo>
                  <a:pt x="132" y="123"/>
                  <a:pt x="132" y="123"/>
                  <a:pt x="132" y="123"/>
                </a:cubicBezTo>
                <a:cubicBezTo>
                  <a:pt x="111" y="214"/>
                  <a:pt x="111" y="214"/>
                  <a:pt x="111" y="214"/>
                </a:cubicBezTo>
                <a:cubicBezTo>
                  <a:pt x="111" y="215"/>
                  <a:pt x="109" y="217"/>
                  <a:pt x="107" y="217"/>
                </a:cubicBezTo>
                <a:cubicBezTo>
                  <a:pt x="105" y="217"/>
                  <a:pt x="103" y="216"/>
                  <a:pt x="103" y="214"/>
                </a:cubicBezTo>
                <a:cubicBezTo>
                  <a:pt x="75" y="97"/>
                  <a:pt x="75" y="97"/>
                  <a:pt x="75" y="97"/>
                </a:cubicBezTo>
                <a:cubicBezTo>
                  <a:pt x="60" y="160"/>
                  <a:pt x="60" y="160"/>
                  <a:pt x="60" y="160"/>
                </a:cubicBezTo>
                <a:cubicBezTo>
                  <a:pt x="60" y="162"/>
                  <a:pt x="58" y="164"/>
                  <a:pt x="56" y="164"/>
                </a:cubicBezTo>
                <a:cubicBezTo>
                  <a:pt x="56" y="164"/>
                  <a:pt x="56" y="164"/>
                  <a:pt x="56" y="164"/>
                </a:cubicBezTo>
                <a:cubicBezTo>
                  <a:pt x="54" y="164"/>
                  <a:pt x="53" y="162"/>
                  <a:pt x="52" y="160"/>
                </a:cubicBezTo>
                <a:cubicBezTo>
                  <a:pt x="44" y="124"/>
                  <a:pt x="44" y="124"/>
                  <a:pt x="44" y="124"/>
                </a:cubicBezTo>
                <a:cubicBezTo>
                  <a:pt x="41" y="134"/>
                  <a:pt x="41" y="134"/>
                  <a:pt x="41" y="134"/>
                </a:cubicBezTo>
                <a:cubicBezTo>
                  <a:pt x="41" y="136"/>
                  <a:pt x="39" y="138"/>
                  <a:pt x="37" y="138"/>
                </a:cubicBezTo>
                <a:cubicBezTo>
                  <a:pt x="37" y="138"/>
                  <a:pt x="37" y="138"/>
                  <a:pt x="37" y="138"/>
                </a:cubicBezTo>
                <a:cubicBezTo>
                  <a:pt x="9" y="137"/>
                  <a:pt x="9" y="137"/>
                  <a:pt x="9" y="137"/>
                </a:cubicBezTo>
                <a:cubicBezTo>
                  <a:pt x="38" y="200"/>
                  <a:pt x="127" y="253"/>
                  <a:pt x="127" y="253"/>
                </a:cubicBezTo>
                <a:cubicBezTo>
                  <a:pt x="127" y="253"/>
                  <a:pt x="127" y="253"/>
                  <a:pt x="127" y="253"/>
                </a:cubicBezTo>
                <a:cubicBezTo>
                  <a:pt x="127" y="253"/>
                  <a:pt x="127" y="253"/>
                  <a:pt x="127" y="253"/>
                </a:cubicBezTo>
                <a:cubicBezTo>
                  <a:pt x="127" y="253"/>
                  <a:pt x="254" y="178"/>
                  <a:pt x="254" y="100"/>
                </a:cubicBezTo>
                <a:cubicBezTo>
                  <a:pt x="254" y="26"/>
                  <a:pt x="146" y="0"/>
                  <a:pt x="127"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96" name="组合 95"/>
          <p:cNvGrpSpPr/>
          <p:nvPr/>
        </p:nvGrpSpPr>
        <p:grpSpPr>
          <a:xfrm>
            <a:off x="9449570" y="3339763"/>
            <a:ext cx="655452" cy="364511"/>
            <a:chOff x="4479748" y="6273567"/>
            <a:chExt cx="933450" cy="519112"/>
          </a:xfrm>
          <a:solidFill>
            <a:schemeClr val="bg1"/>
          </a:solidFill>
        </p:grpSpPr>
        <p:sp>
          <p:nvSpPr>
            <p:cNvPr id="97" name="Oval 13"/>
            <p:cNvSpPr>
              <a:spLocks noChangeArrowheads="1"/>
            </p:cNvSpPr>
            <p:nvPr/>
          </p:nvSpPr>
          <p:spPr bwMode="auto">
            <a:xfrm>
              <a:off x="4597223" y="6618054"/>
              <a:ext cx="171450"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Oval 14"/>
            <p:cNvSpPr>
              <a:spLocks noChangeArrowheads="1"/>
            </p:cNvSpPr>
            <p:nvPr/>
          </p:nvSpPr>
          <p:spPr bwMode="auto">
            <a:xfrm>
              <a:off x="5138561" y="6618054"/>
              <a:ext cx="173038"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5"/>
            <p:cNvSpPr>
              <a:spLocks/>
            </p:cNvSpPr>
            <p:nvPr/>
          </p:nvSpPr>
          <p:spPr bwMode="auto">
            <a:xfrm>
              <a:off x="4782961" y="6273567"/>
              <a:ext cx="131763" cy="36513"/>
            </a:xfrm>
            <a:custGeom>
              <a:avLst/>
              <a:gdLst>
                <a:gd name="T0" fmla="*/ 56 w 57"/>
                <a:gd name="T1" fmla="*/ 16 h 16"/>
                <a:gd name="T2" fmla="*/ 57 w 57"/>
                <a:gd name="T3" fmla="*/ 14 h 16"/>
                <a:gd name="T4" fmla="*/ 43 w 57"/>
                <a:gd name="T5" fmla="*/ 0 h 16"/>
                <a:gd name="T6" fmla="*/ 14 w 57"/>
                <a:gd name="T7" fmla="*/ 0 h 16"/>
                <a:gd name="T8" fmla="*/ 0 w 57"/>
                <a:gd name="T9" fmla="*/ 14 h 16"/>
                <a:gd name="T10" fmla="*/ 1 w 57"/>
                <a:gd name="T11" fmla="*/ 16 h 16"/>
                <a:gd name="T12" fmla="*/ 56 w 5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56" y="16"/>
                  </a:moveTo>
                  <a:cubicBezTo>
                    <a:pt x="57" y="16"/>
                    <a:pt x="57" y="14"/>
                    <a:pt x="57" y="14"/>
                  </a:cubicBezTo>
                  <a:cubicBezTo>
                    <a:pt x="57" y="6"/>
                    <a:pt x="50" y="0"/>
                    <a:pt x="43" y="0"/>
                  </a:cubicBezTo>
                  <a:cubicBezTo>
                    <a:pt x="14" y="0"/>
                    <a:pt x="14" y="0"/>
                    <a:pt x="14" y="0"/>
                  </a:cubicBezTo>
                  <a:cubicBezTo>
                    <a:pt x="7" y="0"/>
                    <a:pt x="0" y="6"/>
                    <a:pt x="0" y="14"/>
                  </a:cubicBezTo>
                  <a:cubicBezTo>
                    <a:pt x="0" y="14"/>
                    <a:pt x="0" y="16"/>
                    <a:pt x="1" y="16"/>
                  </a:cubicBez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6"/>
            <p:cNvSpPr>
              <a:spLocks noEditPoints="1"/>
            </p:cNvSpPr>
            <p:nvPr/>
          </p:nvSpPr>
          <p:spPr bwMode="auto">
            <a:xfrm>
              <a:off x="4479748" y="6319604"/>
              <a:ext cx="933450" cy="400050"/>
            </a:xfrm>
            <a:custGeom>
              <a:avLst/>
              <a:gdLst>
                <a:gd name="T0" fmla="*/ 331 w 401"/>
                <a:gd name="T1" fmla="*/ 0 h 171"/>
                <a:gd name="T2" fmla="*/ 143 w 401"/>
                <a:gd name="T3" fmla="*/ 0 h 171"/>
                <a:gd name="T4" fmla="*/ 25 w 401"/>
                <a:gd name="T5" fmla="*/ 71 h 171"/>
                <a:gd name="T6" fmla="*/ 6 w 401"/>
                <a:gd name="T7" fmla="*/ 137 h 171"/>
                <a:gd name="T8" fmla="*/ 37 w 401"/>
                <a:gd name="T9" fmla="*/ 171 h 171"/>
                <a:gd name="T10" fmla="*/ 44 w 401"/>
                <a:gd name="T11" fmla="*/ 171 h 171"/>
                <a:gd name="T12" fmla="*/ 44 w 401"/>
                <a:gd name="T13" fmla="*/ 165 h 171"/>
                <a:gd name="T14" fmla="*/ 87 w 401"/>
                <a:gd name="T15" fmla="*/ 121 h 171"/>
                <a:gd name="T16" fmla="*/ 131 w 401"/>
                <a:gd name="T17" fmla="*/ 165 h 171"/>
                <a:gd name="T18" fmla="*/ 130 w 401"/>
                <a:gd name="T19" fmla="*/ 171 h 171"/>
                <a:gd name="T20" fmla="*/ 277 w 401"/>
                <a:gd name="T21" fmla="*/ 171 h 171"/>
                <a:gd name="T22" fmla="*/ 277 w 401"/>
                <a:gd name="T23" fmla="*/ 165 h 171"/>
                <a:gd name="T24" fmla="*/ 320 w 401"/>
                <a:gd name="T25" fmla="*/ 121 h 171"/>
                <a:gd name="T26" fmla="*/ 363 w 401"/>
                <a:gd name="T27" fmla="*/ 165 h 171"/>
                <a:gd name="T28" fmla="*/ 363 w 401"/>
                <a:gd name="T29" fmla="*/ 171 h 171"/>
                <a:gd name="T30" fmla="*/ 375 w 401"/>
                <a:gd name="T31" fmla="*/ 171 h 171"/>
                <a:gd name="T32" fmla="*/ 401 w 401"/>
                <a:gd name="T33" fmla="*/ 138 h 171"/>
                <a:gd name="T34" fmla="*/ 401 w 401"/>
                <a:gd name="T35" fmla="*/ 117 h 171"/>
                <a:gd name="T36" fmla="*/ 401 w 401"/>
                <a:gd name="T37" fmla="*/ 101 h 171"/>
                <a:gd name="T38" fmla="*/ 401 w 401"/>
                <a:gd name="T39" fmla="*/ 68 h 171"/>
                <a:gd name="T40" fmla="*/ 331 w 401"/>
                <a:gd name="T41" fmla="*/ 0 h 171"/>
                <a:gd name="T42" fmla="*/ 128 w 401"/>
                <a:gd name="T43" fmla="*/ 69 h 171"/>
                <a:gd name="T44" fmla="*/ 47 w 401"/>
                <a:gd name="T45" fmla="*/ 69 h 171"/>
                <a:gd name="T46" fmla="*/ 122 w 401"/>
                <a:gd name="T47" fmla="*/ 12 h 171"/>
                <a:gd name="T48" fmla="*/ 128 w 401"/>
                <a:gd name="T49" fmla="*/ 11 h 171"/>
                <a:gd name="T50" fmla="*/ 128 w 401"/>
                <a:gd name="T51" fmla="*/ 69 h 171"/>
                <a:gd name="T52" fmla="*/ 274 w 401"/>
                <a:gd name="T53" fmla="*/ 98 h 171"/>
                <a:gd name="T54" fmla="*/ 250 w 401"/>
                <a:gd name="T55" fmla="*/ 98 h 171"/>
                <a:gd name="T56" fmla="*/ 250 w 401"/>
                <a:gd name="T57" fmla="*/ 122 h 171"/>
                <a:gd name="T58" fmla="*/ 209 w 401"/>
                <a:gd name="T59" fmla="*/ 122 h 171"/>
                <a:gd name="T60" fmla="*/ 209 w 401"/>
                <a:gd name="T61" fmla="*/ 98 h 171"/>
                <a:gd name="T62" fmla="*/ 185 w 401"/>
                <a:gd name="T63" fmla="*/ 98 h 171"/>
                <a:gd name="T64" fmla="*/ 185 w 401"/>
                <a:gd name="T65" fmla="*/ 61 h 171"/>
                <a:gd name="T66" fmla="*/ 209 w 401"/>
                <a:gd name="T67" fmla="*/ 61 h 171"/>
                <a:gd name="T68" fmla="*/ 209 w 401"/>
                <a:gd name="T69" fmla="*/ 33 h 171"/>
                <a:gd name="T70" fmla="*/ 250 w 401"/>
                <a:gd name="T71" fmla="*/ 33 h 171"/>
                <a:gd name="T72" fmla="*/ 250 w 401"/>
                <a:gd name="T73" fmla="*/ 61 h 171"/>
                <a:gd name="T74" fmla="*/ 274 w 401"/>
                <a:gd name="T75" fmla="*/ 61 h 171"/>
                <a:gd name="T76" fmla="*/ 274 w 401"/>
                <a:gd name="T7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1" h="171">
                  <a:moveTo>
                    <a:pt x="331" y="0"/>
                  </a:moveTo>
                  <a:cubicBezTo>
                    <a:pt x="143" y="0"/>
                    <a:pt x="143" y="0"/>
                    <a:pt x="143" y="0"/>
                  </a:cubicBezTo>
                  <a:cubicBezTo>
                    <a:pt x="80" y="0"/>
                    <a:pt x="25" y="71"/>
                    <a:pt x="25" y="71"/>
                  </a:cubicBezTo>
                  <a:cubicBezTo>
                    <a:pt x="0" y="79"/>
                    <a:pt x="6" y="137"/>
                    <a:pt x="6" y="137"/>
                  </a:cubicBezTo>
                  <a:cubicBezTo>
                    <a:pt x="6" y="155"/>
                    <a:pt x="21" y="171"/>
                    <a:pt x="37" y="171"/>
                  </a:cubicBezTo>
                  <a:cubicBezTo>
                    <a:pt x="44" y="171"/>
                    <a:pt x="44" y="171"/>
                    <a:pt x="44" y="171"/>
                  </a:cubicBezTo>
                  <a:cubicBezTo>
                    <a:pt x="44" y="167"/>
                    <a:pt x="44" y="167"/>
                    <a:pt x="44" y="165"/>
                  </a:cubicBezTo>
                  <a:cubicBezTo>
                    <a:pt x="44" y="141"/>
                    <a:pt x="63" y="121"/>
                    <a:pt x="87" y="121"/>
                  </a:cubicBezTo>
                  <a:cubicBezTo>
                    <a:pt x="111" y="121"/>
                    <a:pt x="131" y="141"/>
                    <a:pt x="131" y="165"/>
                  </a:cubicBezTo>
                  <a:cubicBezTo>
                    <a:pt x="131" y="167"/>
                    <a:pt x="130" y="167"/>
                    <a:pt x="130" y="171"/>
                  </a:cubicBezTo>
                  <a:cubicBezTo>
                    <a:pt x="277" y="171"/>
                    <a:pt x="277" y="171"/>
                    <a:pt x="277" y="171"/>
                  </a:cubicBezTo>
                  <a:cubicBezTo>
                    <a:pt x="277" y="167"/>
                    <a:pt x="277" y="167"/>
                    <a:pt x="277" y="165"/>
                  </a:cubicBezTo>
                  <a:cubicBezTo>
                    <a:pt x="277" y="141"/>
                    <a:pt x="296" y="121"/>
                    <a:pt x="320" y="121"/>
                  </a:cubicBezTo>
                  <a:cubicBezTo>
                    <a:pt x="344" y="121"/>
                    <a:pt x="363" y="141"/>
                    <a:pt x="363" y="165"/>
                  </a:cubicBezTo>
                  <a:cubicBezTo>
                    <a:pt x="363" y="167"/>
                    <a:pt x="363" y="167"/>
                    <a:pt x="363" y="171"/>
                  </a:cubicBezTo>
                  <a:cubicBezTo>
                    <a:pt x="375" y="171"/>
                    <a:pt x="375" y="171"/>
                    <a:pt x="375" y="171"/>
                  </a:cubicBezTo>
                  <a:cubicBezTo>
                    <a:pt x="391" y="171"/>
                    <a:pt x="401" y="155"/>
                    <a:pt x="401" y="138"/>
                  </a:cubicBezTo>
                  <a:cubicBezTo>
                    <a:pt x="401" y="117"/>
                    <a:pt x="401" y="117"/>
                    <a:pt x="401" y="117"/>
                  </a:cubicBezTo>
                  <a:cubicBezTo>
                    <a:pt x="401" y="101"/>
                    <a:pt x="401" y="101"/>
                    <a:pt x="401" y="101"/>
                  </a:cubicBezTo>
                  <a:cubicBezTo>
                    <a:pt x="401" y="68"/>
                    <a:pt x="401" y="68"/>
                    <a:pt x="401" y="68"/>
                  </a:cubicBezTo>
                  <a:cubicBezTo>
                    <a:pt x="401" y="50"/>
                    <a:pt x="389" y="0"/>
                    <a:pt x="331" y="0"/>
                  </a:cubicBezTo>
                  <a:close/>
                  <a:moveTo>
                    <a:pt x="128" y="69"/>
                  </a:moveTo>
                  <a:cubicBezTo>
                    <a:pt x="47" y="69"/>
                    <a:pt x="47" y="69"/>
                    <a:pt x="47" y="69"/>
                  </a:cubicBezTo>
                  <a:cubicBezTo>
                    <a:pt x="69" y="29"/>
                    <a:pt x="116" y="14"/>
                    <a:pt x="122" y="12"/>
                  </a:cubicBezTo>
                  <a:cubicBezTo>
                    <a:pt x="123" y="12"/>
                    <a:pt x="124" y="11"/>
                    <a:pt x="128" y="11"/>
                  </a:cubicBezTo>
                  <a:lnTo>
                    <a:pt x="128" y="69"/>
                  </a:lnTo>
                  <a:close/>
                  <a:moveTo>
                    <a:pt x="274" y="98"/>
                  </a:moveTo>
                  <a:cubicBezTo>
                    <a:pt x="250" y="98"/>
                    <a:pt x="250" y="98"/>
                    <a:pt x="250" y="98"/>
                  </a:cubicBezTo>
                  <a:cubicBezTo>
                    <a:pt x="250" y="122"/>
                    <a:pt x="250" y="122"/>
                    <a:pt x="250" y="122"/>
                  </a:cubicBezTo>
                  <a:cubicBezTo>
                    <a:pt x="209" y="122"/>
                    <a:pt x="209" y="122"/>
                    <a:pt x="209" y="122"/>
                  </a:cubicBezTo>
                  <a:cubicBezTo>
                    <a:pt x="209" y="98"/>
                    <a:pt x="209" y="98"/>
                    <a:pt x="209" y="98"/>
                  </a:cubicBezTo>
                  <a:cubicBezTo>
                    <a:pt x="185" y="98"/>
                    <a:pt x="185" y="98"/>
                    <a:pt x="185" y="98"/>
                  </a:cubicBezTo>
                  <a:cubicBezTo>
                    <a:pt x="185" y="61"/>
                    <a:pt x="185" y="61"/>
                    <a:pt x="185" y="61"/>
                  </a:cubicBezTo>
                  <a:cubicBezTo>
                    <a:pt x="209" y="61"/>
                    <a:pt x="209" y="61"/>
                    <a:pt x="209" y="61"/>
                  </a:cubicBezTo>
                  <a:cubicBezTo>
                    <a:pt x="209" y="33"/>
                    <a:pt x="209" y="33"/>
                    <a:pt x="209" y="33"/>
                  </a:cubicBezTo>
                  <a:cubicBezTo>
                    <a:pt x="250" y="33"/>
                    <a:pt x="250" y="33"/>
                    <a:pt x="250" y="33"/>
                  </a:cubicBezTo>
                  <a:cubicBezTo>
                    <a:pt x="250" y="61"/>
                    <a:pt x="250" y="61"/>
                    <a:pt x="250" y="61"/>
                  </a:cubicBezTo>
                  <a:cubicBezTo>
                    <a:pt x="274" y="61"/>
                    <a:pt x="274" y="61"/>
                    <a:pt x="274" y="61"/>
                  </a:cubicBezTo>
                  <a:lnTo>
                    <a:pt x="274"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1" name="Freeform 12"/>
          <p:cNvSpPr>
            <a:spLocks noEditPoints="1"/>
          </p:cNvSpPr>
          <p:nvPr/>
        </p:nvSpPr>
        <p:spPr bwMode="auto">
          <a:xfrm>
            <a:off x="9493340" y="1857968"/>
            <a:ext cx="519113" cy="508000"/>
          </a:xfrm>
          <a:custGeom>
            <a:avLst/>
            <a:gdLst>
              <a:gd name="T0" fmla="*/ 221 w 223"/>
              <a:gd name="T1" fmla="*/ 178 h 217"/>
              <a:gd name="T2" fmla="*/ 218 w 223"/>
              <a:gd name="T3" fmla="*/ 175 h 217"/>
              <a:gd name="T4" fmla="*/ 209 w 223"/>
              <a:gd name="T5" fmla="*/ 175 h 217"/>
              <a:gd name="T6" fmla="*/ 198 w 223"/>
              <a:gd name="T7" fmla="*/ 186 h 217"/>
              <a:gd name="T8" fmla="*/ 184 w 223"/>
              <a:gd name="T9" fmla="*/ 172 h 217"/>
              <a:gd name="T10" fmla="*/ 203 w 223"/>
              <a:gd name="T11" fmla="*/ 153 h 217"/>
              <a:gd name="T12" fmla="*/ 204 w 223"/>
              <a:gd name="T13" fmla="*/ 145 h 217"/>
              <a:gd name="T14" fmla="*/ 195 w 223"/>
              <a:gd name="T15" fmla="*/ 146 h 217"/>
              <a:gd name="T16" fmla="*/ 191 w 223"/>
              <a:gd name="T17" fmla="*/ 150 h 217"/>
              <a:gd name="T18" fmla="*/ 190 w 223"/>
              <a:gd name="T19" fmla="*/ 148 h 217"/>
              <a:gd name="T20" fmla="*/ 92 w 223"/>
              <a:gd name="T21" fmla="*/ 50 h 217"/>
              <a:gd name="T22" fmla="*/ 83 w 223"/>
              <a:gd name="T23" fmla="*/ 50 h 217"/>
              <a:gd name="T24" fmla="*/ 73 w 223"/>
              <a:gd name="T25" fmla="*/ 61 h 217"/>
              <a:gd name="T26" fmla="*/ 17 w 223"/>
              <a:gd name="T27" fmla="*/ 5 h 217"/>
              <a:gd name="T28" fmla="*/ 0 w 223"/>
              <a:gd name="T29" fmla="*/ 0 h 217"/>
              <a:gd name="T30" fmla="*/ 67 w 223"/>
              <a:gd name="T31" fmla="*/ 67 h 217"/>
              <a:gd name="T32" fmla="*/ 55 w 223"/>
              <a:gd name="T33" fmla="*/ 79 h 217"/>
              <a:gd name="T34" fmla="*/ 55 w 223"/>
              <a:gd name="T35" fmla="*/ 87 h 217"/>
              <a:gd name="T36" fmla="*/ 153 w 223"/>
              <a:gd name="T37" fmla="*/ 185 h 217"/>
              <a:gd name="T38" fmla="*/ 155 w 223"/>
              <a:gd name="T39" fmla="*/ 186 h 217"/>
              <a:gd name="T40" fmla="*/ 152 w 223"/>
              <a:gd name="T41" fmla="*/ 189 h 217"/>
              <a:gd name="T42" fmla="*/ 151 w 223"/>
              <a:gd name="T43" fmla="*/ 197 h 217"/>
              <a:gd name="T44" fmla="*/ 160 w 223"/>
              <a:gd name="T45" fmla="*/ 197 h 217"/>
              <a:gd name="T46" fmla="*/ 178 w 223"/>
              <a:gd name="T47" fmla="*/ 178 h 217"/>
              <a:gd name="T48" fmla="*/ 192 w 223"/>
              <a:gd name="T49" fmla="*/ 192 h 217"/>
              <a:gd name="T50" fmla="*/ 181 w 223"/>
              <a:gd name="T51" fmla="*/ 203 h 217"/>
              <a:gd name="T52" fmla="*/ 181 w 223"/>
              <a:gd name="T53" fmla="*/ 211 h 217"/>
              <a:gd name="T54" fmla="*/ 184 w 223"/>
              <a:gd name="T55" fmla="*/ 214 h 217"/>
              <a:gd name="T56" fmla="*/ 192 w 223"/>
              <a:gd name="T57" fmla="*/ 214 h 217"/>
              <a:gd name="T58" fmla="*/ 221 w 223"/>
              <a:gd name="T59" fmla="*/ 186 h 217"/>
              <a:gd name="T60" fmla="*/ 221 w 223"/>
              <a:gd name="T61" fmla="*/ 178 h 217"/>
              <a:gd name="T62" fmla="*/ 84 w 223"/>
              <a:gd name="T63" fmla="*/ 89 h 217"/>
              <a:gd name="T64" fmla="*/ 86 w 223"/>
              <a:gd name="T65" fmla="*/ 82 h 217"/>
              <a:gd name="T66" fmla="*/ 97 w 223"/>
              <a:gd name="T67" fmla="*/ 72 h 217"/>
              <a:gd name="T68" fmla="*/ 103 w 223"/>
              <a:gd name="T69" fmla="*/ 69 h 217"/>
              <a:gd name="T70" fmla="*/ 101 w 223"/>
              <a:gd name="T71" fmla="*/ 76 h 217"/>
              <a:gd name="T72" fmla="*/ 90 w 223"/>
              <a:gd name="T73" fmla="*/ 86 h 217"/>
              <a:gd name="T74" fmla="*/ 84 w 223"/>
              <a:gd name="T75" fmla="*/ 89 h 217"/>
              <a:gd name="T76" fmla="*/ 97 w 223"/>
              <a:gd name="T77" fmla="*/ 102 h 217"/>
              <a:gd name="T78" fmla="*/ 99 w 223"/>
              <a:gd name="T79" fmla="*/ 96 h 217"/>
              <a:gd name="T80" fmla="*/ 110 w 223"/>
              <a:gd name="T81" fmla="*/ 85 h 217"/>
              <a:gd name="T82" fmla="*/ 116 w 223"/>
              <a:gd name="T83" fmla="*/ 83 h 217"/>
              <a:gd name="T84" fmla="*/ 114 w 223"/>
              <a:gd name="T85" fmla="*/ 89 h 217"/>
              <a:gd name="T86" fmla="*/ 103 w 223"/>
              <a:gd name="T87" fmla="*/ 100 h 217"/>
              <a:gd name="T88" fmla="*/ 97 w 223"/>
              <a:gd name="T89" fmla="*/ 102 h 217"/>
              <a:gd name="T90" fmla="*/ 111 w 223"/>
              <a:gd name="T91" fmla="*/ 116 h 217"/>
              <a:gd name="T92" fmla="*/ 113 w 223"/>
              <a:gd name="T93" fmla="*/ 110 h 217"/>
              <a:gd name="T94" fmla="*/ 124 w 223"/>
              <a:gd name="T95" fmla="*/ 99 h 217"/>
              <a:gd name="T96" fmla="*/ 130 w 223"/>
              <a:gd name="T97" fmla="*/ 97 h 217"/>
              <a:gd name="T98" fmla="*/ 128 w 223"/>
              <a:gd name="T99" fmla="*/ 103 h 217"/>
              <a:gd name="T100" fmla="*/ 117 w 223"/>
              <a:gd name="T101" fmla="*/ 114 h 217"/>
              <a:gd name="T102" fmla="*/ 111 w 223"/>
              <a:gd name="T103" fmla="*/ 116 h 217"/>
              <a:gd name="T104" fmla="*/ 130 w 223"/>
              <a:gd name="T105" fmla="*/ 127 h 217"/>
              <a:gd name="T106" fmla="*/ 124 w 223"/>
              <a:gd name="T107" fmla="*/ 129 h 217"/>
              <a:gd name="T108" fmla="*/ 127 w 223"/>
              <a:gd name="T109" fmla="*/ 123 h 217"/>
              <a:gd name="T110" fmla="*/ 137 w 223"/>
              <a:gd name="T111" fmla="*/ 112 h 217"/>
              <a:gd name="T112" fmla="*/ 144 w 223"/>
              <a:gd name="T113" fmla="*/ 110 h 217"/>
              <a:gd name="T114" fmla="*/ 141 w 223"/>
              <a:gd name="T115" fmla="*/ 116 h 217"/>
              <a:gd name="T116" fmla="*/ 130 w 223"/>
              <a:gd name="T117" fmla="*/ 1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17">
                <a:moveTo>
                  <a:pt x="221" y="178"/>
                </a:moveTo>
                <a:cubicBezTo>
                  <a:pt x="218" y="175"/>
                  <a:pt x="218" y="175"/>
                  <a:pt x="218" y="175"/>
                </a:cubicBezTo>
                <a:cubicBezTo>
                  <a:pt x="215" y="172"/>
                  <a:pt x="211" y="172"/>
                  <a:pt x="209" y="175"/>
                </a:cubicBezTo>
                <a:cubicBezTo>
                  <a:pt x="198" y="186"/>
                  <a:pt x="198" y="186"/>
                  <a:pt x="198" y="186"/>
                </a:cubicBezTo>
                <a:cubicBezTo>
                  <a:pt x="184" y="172"/>
                  <a:pt x="184" y="172"/>
                  <a:pt x="184" y="172"/>
                </a:cubicBezTo>
                <a:cubicBezTo>
                  <a:pt x="203" y="153"/>
                  <a:pt x="203" y="153"/>
                  <a:pt x="203" y="153"/>
                </a:cubicBezTo>
                <a:cubicBezTo>
                  <a:pt x="206" y="151"/>
                  <a:pt x="206" y="147"/>
                  <a:pt x="204" y="145"/>
                </a:cubicBezTo>
                <a:cubicBezTo>
                  <a:pt x="202" y="143"/>
                  <a:pt x="198" y="143"/>
                  <a:pt x="195" y="146"/>
                </a:cubicBezTo>
                <a:cubicBezTo>
                  <a:pt x="191" y="150"/>
                  <a:pt x="191" y="150"/>
                  <a:pt x="191" y="150"/>
                </a:cubicBezTo>
                <a:cubicBezTo>
                  <a:pt x="191" y="150"/>
                  <a:pt x="190" y="149"/>
                  <a:pt x="190" y="148"/>
                </a:cubicBezTo>
                <a:cubicBezTo>
                  <a:pt x="92" y="50"/>
                  <a:pt x="92" y="50"/>
                  <a:pt x="92" y="50"/>
                </a:cubicBezTo>
                <a:cubicBezTo>
                  <a:pt x="89" y="48"/>
                  <a:pt x="85" y="48"/>
                  <a:pt x="83" y="50"/>
                </a:cubicBezTo>
                <a:cubicBezTo>
                  <a:pt x="73" y="61"/>
                  <a:pt x="73" y="61"/>
                  <a:pt x="73" y="61"/>
                </a:cubicBezTo>
                <a:cubicBezTo>
                  <a:pt x="17" y="5"/>
                  <a:pt x="17" y="5"/>
                  <a:pt x="17" y="5"/>
                </a:cubicBezTo>
                <a:cubicBezTo>
                  <a:pt x="0" y="0"/>
                  <a:pt x="0" y="0"/>
                  <a:pt x="0" y="0"/>
                </a:cubicBezTo>
                <a:cubicBezTo>
                  <a:pt x="67" y="67"/>
                  <a:pt x="67" y="67"/>
                  <a:pt x="67" y="67"/>
                </a:cubicBezTo>
                <a:cubicBezTo>
                  <a:pt x="55" y="79"/>
                  <a:pt x="55" y="79"/>
                  <a:pt x="55" y="79"/>
                </a:cubicBezTo>
                <a:cubicBezTo>
                  <a:pt x="53" y="81"/>
                  <a:pt x="53" y="85"/>
                  <a:pt x="55" y="87"/>
                </a:cubicBezTo>
                <a:cubicBezTo>
                  <a:pt x="153" y="185"/>
                  <a:pt x="153" y="185"/>
                  <a:pt x="153" y="185"/>
                </a:cubicBezTo>
                <a:cubicBezTo>
                  <a:pt x="153" y="186"/>
                  <a:pt x="154" y="186"/>
                  <a:pt x="155" y="186"/>
                </a:cubicBezTo>
                <a:cubicBezTo>
                  <a:pt x="152" y="189"/>
                  <a:pt x="152" y="189"/>
                  <a:pt x="152" y="189"/>
                </a:cubicBezTo>
                <a:cubicBezTo>
                  <a:pt x="149" y="192"/>
                  <a:pt x="149" y="195"/>
                  <a:pt x="151" y="197"/>
                </a:cubicBezTo>
                <a:cubicBezTo>
                  <a:pt x="153" y="200"/>
                  <a:pt x="157" y="199"/>
                  <a:pt x="160" y="197"/>
                </a:cubicBezTo>
                <a:cubicBezTo>
                  <a:pt x="178" y="178"/>
                  <a:pt x="178" y="178"/>
                  <a:pt x="178" y="178"/>
                </a:cubicBezTo>
                <a:cubicBezTo>
                  <a:pt x="192" y="192"/>
                  <a:pt x="192" y="192"/>
                  <a:pt x="192" y="192"/>
                </a:cubicBezTo>
                <a:cubicBezTo>
                  <a:pt x="181" y="203"/>
                  <a:pt x="181" y="203"/>
                  <a:pt x="181" y="203"/>
                </a:cubicBezTo>
                <a:cubicBezTo>
                  <a:pt x="178" y="205"/>
                  <a:pt x="178" y="209"/>
                  <a:pt x="181" y="211"/>
                </a:cubicBezTo>
                <a:cubicBezTo>
                  <a:pt x="184" y="214"/>
                  <a:pt x="184" y="214"/>
                  <a:pt x="184" y="214"/>
                </a:cubicBezTo>
                <a:cubicBezTo>
                  <a:pt x="186" y="217"/>
                  <a:pt x="190" y="217"/>
                  <a:pt x="192" y="214"/>
                </a:cubicBezTo>
                <a:cubicBezTo>
                  <a:pt x="221" y="186"/>
                  <a:pt x="221" y="186"/>
                  <a:pt x="221" y="186"/>
                </a:cubicBezTo>
                <a:cubicBezTo>
                  <a:pt x="223" y="184"/>
                  <a:pt x="223" y="180"/>
                  <a:pt x="221" y="178"/>
                </a:cubicBezTo>
                <a:close/>
                <a:moveTo>
                  <a:pt x="84" y="89"/>
                </a:moveTo>
                <a:cubicBezTo>
                  <a:pt x="82" y="88"/>
                  <a:pt x="84" y="85"/>
                  <a:pt x="86" y="82"/>
                </a:cubicBezTo>
                <a:cubicBezTo>
                  <a:pt x="97" y="72"/>
                  <a:pt x="97" y="72"/>
                  <a:pt x="97" y="72"/>
                </a:cubicBezTo>
                <a:cubicBezTo>
                  <a:pt x="99" y="69"/>
                  <a:pt x="102" y="68"/>
                  <a:pt x="103" y="69"/>
                </a:cubicBezTo>
                <a:cubicBezTo>
                  <a:pt x="104" y="70"/>
                  <a:pt x="103" y="73"/>
                  <a:pt x="101" y="76"/>
                </a:cubicBezTo>
                <a:cubicBezTo>
                  <a:pt x="90" y="86"/>
                  <a:pt x="90" y="86"/>
                  <a:pt x="90" y="86"/>
                </a:cubicBezTo>
                <a:cubicBezTo>
                  <a:pt x="87" y="89"/>
                  <a:pt x="85" y="90"/>
                  <a:pt x="84" y="89"/>
                </a:cubicBezTo>
                <a:close/>
                <a:moveTo>
                  <a:pt x="97" y="102"/>
                </a:moveTo>
                <a:cubicBezTo>
                  <a:pt x="96" y="101"/>
                  <a:pt x="97" y="98"/>
                  <a:pt x="99" y="96"/>
                </a:cubicBezTo>
                <a:cubicBezTo>
                  <a:pt x="110" y="85"/>
                  <a:pt x="110" y="85"/>
                  <a:pt x="110" y="85"/>
                </a:cubicBezTo>
                <a:cubicBezTo>
                  <a:pt x="113" y="83"/>
                  <a:pt x="115" y="82"/>
                  <a:pt x="116" y="83"/>
                </a:cubicBezTo>
                <a:cubicBezTo>
                  <a:pt x="118" y="84"/>
                  <a:pt x="116" y="87"/>
                  <a:pt x="114" y="89"/>
                </a:cubicBezTo>
                <a:cubicBezTo>
                  <a:pt x="103" y="100"/>
                  <a:pt x="103" y="100"/>
                  <a:pt x="103" y="100"/>
                </a:cubicBezTo>
                <a:cubicBezTo>
                  <a:pt x="101" y="102"/>
                  <a:pt x="98" y="103"/>
                  <a:pt x="97" y="102"/>
                </a:cubicBezTo>
                <a:close/>
                <a:moveTo>
                  <a:pt x="111" y="116"/>
                </a:moveTo>
                <a:cubicBezTo>
                  <a:pt x="110" y="115"/>
                  <a:pt x="111" y="112"/>
                  <a:pt x="113" y="110"/>
                </a:cubicBezTo>
                <a:cubicBezTo>
                  <a:pt x="124" y="99"/>
                  <a:pt x="124" y="99"/>
                  <a:pt x="124" y="99"/>
                </a:cubicBezTo>
                <a:cubicBezTo>
                  <a:pt x="126" y="97"/>
                  <a:pt x="129" y="95"/>
                  <a:pt x="130" y="97"/>
                </a:cubicBezTo>
                <a:cubicBezTo>
                  <a:pt x="131" y="98"/>
                  <a:pt x="130" y="100"/>
                  <a:pt x="128" y="103"/>
                </a:cubicBezTo>
                <a:cubicBezTo>
                  <a:pt x="117" y="114"/>
                  <a:pt x="117" y="114"/>
                  <a:pt x="117" y="114"/>
                </a:cubicBezTo>
                <a:cubicBezTo>
                  <a:pt x="115" y="116"/>
                  <a:pt x="112" y="117"/>
                  <a:pt x="111" y="116"/>
                </a:cubicBezTo>
                <a:close/>
                <a:moveTo>
                  <a:pt x="130" y="127"/>
                </a:moveTo>
                <a:cubicBezTo>
                  <a:pt x="128" y="129"/>
                  <a:pt x="125" y="131"/>
                  <a:pt x="124" y="129"/>
                </a:cubicBezTo>
                <a:cubicBezTo>
                  <a:pt x="123" y="128"/>
                  <a:pt x="124" y="126"/>
                  <a:pt x="127" y="123"/>
                </a:cubicBezTo>
                <a:cubicBezTo>
                  <a:pt x="137" y="112"/>
                  <a:pt x="137" y="112"/>
                  <a:pt x="137" y="112"/>
                </a:cubicBezTo>
                <a:cubicBezTo>
                  <a:pt x="140" y="110"/>
                  <a:pt x="143" y="109"/>
                  <a:pt x="144" y="110"/>
                </a:cubicBezTo>
                <a:cubicBezTo>
                  <a:pt x="145" y="111"/>
                  <a:pt x="144" y="114"/>
                  <a:pt x="141" y="116"/>
                </a:cubicBezTo>
                <a:lnTo>
                  <a:pt x="130" y="1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04" name="组合 103"/>
          <p:cNvGrpSpPr/>
          <p:nvPr/>
        </p:nvGrpSpPr>
        <p:grpSpPr>
          <a:xfrm>
            <a:off x="8122414" y="1192465"/>
            <a:ext cx="741405" cy="459115"/>
            <a:chOff x="7773186" y="982731"/>
            <a:chExt cx="848548" cy="525463"/>
          </a:xfrm>
        </p:grpSpPr>
        <p:sp>
          <p:nvSpPr>
            <p:cNvPr id="102"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05" name="Freeform 14"/>
          <p:cNvSpPr>
            <a:spLocks noEditPoints="1"/>
          </p:cNvSpPr>
          <p:nvPr/>
        </p:nvSpPr>
        <p:spPr bwMode="auto">
          <a:xfrm>
            <a:off x="10812385" y="1059010"/>
            <a:ext cx="440503" cy="592570"/>
          </a:xfrm>
          <a:custGeom>
            <a:avLst/>
            <a:gdLst>
              <a:gd name="T0" fmla="*/ 94 w 238"/>
              <a:gd name="T1" fmla="*/ 124 h 320"/>
              <a:gd name="T2" fmla="*/ 26 w 238"/>
              <a:gd name="T3" fmla="*/ 197 h 320"/>
              <a:gd name="T4" fmla="*/ 118 w 238"/>
              <a:gd name="T5" fmla="*/ 291 h 320"/>
              <a:gd name="T6" fmla="*/ 26 w 238"/>
              <a:gd name="T7" fmla="*/ 281 h 320"/>
              <a:gd name="T8" fmla="*/ 118 w 238"/>
              <a:gd name="T9" fmla="*/ 291 h 320"/>
              <a:gd name="T10" fmla="*/ 110 w 238"/>
              <a:gd name="T11" fmla="*/ 220 h 320"/>
              <a:gd name="T12" fmla="*/ 26 w 238"/>
              <a:gd name="T13" fmla="*/ 230 h 320"/>
              <a:gd name="T14" fmla="*/ 126 w 238"/>
              <a:gd name="T15" fmla="*/ 250 h 320"/>
              <a:gd name="T16" fmla="*/ 26 w 238"/>
              <a:gd name="T17" fmla="*/ 240 h 320"/>
              <a:gd name="T18" fmla="*/ 126 w 238"/>
              <a:gd name="T19" fmla="*/ 250 h 320"/>
              <a:gd name="T20" fmla="*/ 78 w 238"/>
              <a:gd name="T21" fmla="*/ 261 h 320"/>
              <a:gd name="T22" fmla="*/ 26 w 238"/>
              <a:gd name="T23" fmla="*/ 271 h 320"/>
              <a:gd name="T24" fmla="*/ 125 w 238"/>
              <a:gd name="T25" fmla="*/ 165 h 320"/>
              <a:gd name="T26" fmla="*/ 141 w 238"/>
              <a:gd name="T27" fmla="*/ 152 h 320"/>
              <a:gd name="T28" fmla="*/ 153 w 238"/>
              <a:gd name="T29" fmla="*/ 137 h 320"/>
              <a:gd name="T30" fmla="*/ 141 w 238"/>
              <a:gd name="T31" fmla="*/ 124 h 320"/>
              <a:gd name="T32" fmla="*/ 125 w 238"/>
              <a:gd name="T33" fmla="*/ 137 h 320"/>
              <a:gd name="T34" fmla="*/ 113 w 238"/>
              <a:gd name="T35" fmla="*/ 152 h 320"/>
              <a:gd name="T36" fmla="*/ 125 w 238"/>
              <a:gd name="T37" fmla="*/ 165 h 320"/>
              <a:gd name="T38" fmla="*/ 119 w 238"/>
              <a:gd name="T39" fmla="*/ 95 h 320"/>
              <a:gd name="T40" fmla="*/ 122 w 238"/>
              <a:gd name="T41" fmla="*/ 72 h 320"/>
              <a:gd name="T42" fmla="*/ 119 w 238"/>
              <a:gd name="T43" fmla="*/ 87 h 320"/>
              <a:gd name="T44" fmla="*/ 116 w 238"/>
              <a:gd name="T45" fmla="*/ 84 h 320"/>
              <a:gd name="T46" fmla="*/ 107 w 238"/>
              <a:gd name="T47" fmla="*/ 83 h 320"/>
              <a:gd name="T48" fmla="*/ 29 w 238"/>
              <a:gd name="T49" fmla="*/ 58 h 320"/>
              <a:gd name="T50" fmla="*/ 116 w 238"/>
              <a:gd name="T51" fmla="*/ 3 h 320"/>
              <a:gd name="T52" fmla="*/ 119 w 238"/>
              <a:gd name="T53" fmla="*/ 0 h 320"/>
              <a:gd name="T54" fmla="*/ 122 w 238"/>
              <a:gd name="T55" fmla="*/ 58 h 320"/>
              <a:gd name="T56" fmla="*/ 171 w 238"/>
              <a:gd name="T57" fmla="*/ 320 h 320"/>
              <a:gd name="T58" fmla="*/ 0 w 238"/>
              <a:gd name="T59" fmla="*/ 292 h 320"/>
              <a:gd name="T60" fmla="*/ 60 w 238"/>
              <a:gd name="T61" fmla="*/ 162 h 320"/>
              <a:gd name="T62" fmla="*/ 60 w 238"/>
              <a:gd name="T63" fmla="*/ 138 h 320"/>
              <a:gd name="T64" fmla="*/ 60 w 238"/>
              <a:gd name="T65" fmla="*/ 162 h 320"/>
              <a:gd name="T66" fmla="*/ 88 w 238"/>
              <a:gd name="T67" fmla="*/ 180 h 320"/>
              <a:gd name="T68" fmla="*/ 78 w 238"/>
              <a:gd name="T69" fmla="*/ 191 h 320"/>
              <a:gd name="T70" fmla="*/ 75 w 238"/>
              <a:gd name="T71" fmla="*/ 184 h 320"/>
              <a:gd name="T72" fmla="*/ 45 w 238"/>
              <a:gd name="T73" fmla="*/ 191 h 320"/>
              <a:gd name="T74" fmla="*/ 42 w 238"/>
              <a:gd name="T75" fmla="*/ 184 h 320"/>
              <a:gd name="T76" fmla="*/ 32 w 238"/>
              <a:gd name="T77" fmla="*/ 191 h 320"/>
              <a:gd name="T78" fmla="*/ 47 w 238"/>
              <a:gd name="T79" fmla="*/ 165 h 320"/>
              <a:gd name="T80" fmla="*/ 197 w 238"/>
              <a:gd name="T81" fmla="*/ 58 h 320"/>
              <a:gd name="T82" fmla="*/ 238 w 238"/>
              <a:gd name="T83" fmla="*/ 87 h 320"/>
              <a:gd name="T84" fmla="*/ 209 w 238"/>
              <a:gd name="T85" fmla="*/ 320 h 320"/>
              <a:gd name="T86" fmla="*/ 197 w 238"/>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6" y="86"/>
                  <a:pt x="116" y="84"/>
                </a:cubicBezTo>
                <a:cubicBezTo>
                  <a:pt x="116" y="72"/>
                  <a:pt x="116" y="72"/>
                  <a:pt x="116" y="72"/>
                </a:cubicBezTo>
                <a:cubicBezTo>
                  <a:pt x="111" y="73"/>
                  <a:pt x="107" y="78"/>
                  <a:pt x="107" y="83"/>
                </a:cubicBezTo>
                <a:close/>
                <a:moveTo>
                  <a:pt x="0" y="87"/>
                </a:moveTo>
                <a:cubicBezTo>
                  <a:pt x="0" y="71"/>
                  <a:pt x="13" y="58"/>
                  <a:pt x="29" y="58"/>
                </a:cubicBezTo>
                <a:cubicBezTo>
                  <a:pt x="116" y="58"/>
                  <a:pt x="116" y="58"/>
                  <a:pt x="116" y="58"/>
                </a:cubicBezTo>
                <a:cubicBezTo>
                  <a:pt x="116" y="3"/>
                  <a:pt x="116" y="3"/>
                  <a:pt x="116" y="3"/>
                </a:cubicBezTo>
                <a:cubicBezTo>
                  <a:pt x="116"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4" y="162"/>
                  <a:pt x="48" y="157"/>
                  <a:pt x="48" y="150"/>
                </a:cubicBezTo>
                <a:cubicBezTo>
                  <a:pt x="48" y="144"/>
                  <a:pt x="54" y="138"/>
                  <a:pt x="60" y="138"/>
                </a:cubicBezTo>
                <a:cubicBezTo>
                  <a:pt x="67" y="138"/>
                  <a:pt x="72" y="144"/>
                  <a:pt x="72" y="150"/>
                </a:cubicBezTo>
                <a:cubicBezTo>
                  <a:pt x="72" y="157"/>
                  <a:pt x="67"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8" y="71"/>
                  <a:pt x="238" y="87"/>
                </a:cubicBezTo>
                <a:cubicBezTo>
                  <a:pt x="238" y="292"/>
                  <a:pt x="238" y="292"/>
                  <a:pt x="238" y="292"/>
                </a:cubicBezTo>
                <a:cubicBezTo>
                  <a:pt x="238" y="308"/>
                  <a:pt x="225" y="320"/>
                  <a:pt x="209" y="320"/>
                </a:cubicBezTo>
                <a:cubicBezTo>
                  <a:pt x="197" y="320"/>
                  <a:pt x="197" y="320"/>
                  <a:pt x="197" y="320"/>
                </a:cubicBezTo>
                <a:cubicBezTo>
                  <a:pt x="197" y="58"/>
                  <a:pt x="197" y="58"/>
                  <a:pt x="197"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grpSp>
        <p:nvGrpSpPr>
          <p:cNvPr id="108" name="组合 107"/>
          <p:cNvGrpSpPr/>
          <p:nvPr/>
        </p:nvGrpSpPr>
        <p:grpSpPr>
          <a:xfrm>
            <a:off x="10769389" y="3941217"/>
            <a:ext cx="527922" cy="536506"/>
            <a:chOff x="5641975" y="5218113"/>
            <a:chExt cx="781050" cy="793750"/>
          </a:xfrm>
          <a:solidFill>
            <a:schemeClr val="bg1"/>
          </a:solidFill>
        </p:grpSpPr>
        <p:sp>
          <p:nvSpPr>
            <p:cNvPr id="106" name="Freeform 50"/>
            <p:cNvSpPr>
              <a:spLocks noEditPoints="1"/>
            </p:cNvSpPr>
            <p:nvPr/>
          </p:nvSpPr>
          <p:spPr bwMode="auto">
            <a:xfrm>
              <a:off x="5641975" y="5430838"/>
              <a:ext cx="719138" cy="422275"/>
            </a:xfrm>
            <a:custGeom>
              <a:avLst/>
              <a:gdLst>
                <a:gd name="T0" fmla="*/ 604 w 928"/>
                <a:gd name="T1" fmla="*/ 89 h 545"/>
                <a:gd name="T2" fmla="*/ 591 w 928"/>
                <a:gd name="T3" fmla="*/ 99 h 545"/>
                <a:gd name="T4" fmla="*/ 589 w 928"/>
                <a:gd name="T5" fmla="*/ 101 h 545"/>
                <a:gd name="T6" fmla="*/ 524 w 928"/>
                <a:gd name="T7" fmla="*/ 144 h 545"/>
                <a:gd name="T8" fmla="*/ 520 w 928"/>
                <a:gd name="T9" fmla="*/ 153 h 545"/>
                <a:gd name="T10" fmla="*/ 520 w 928"/>
                <a:gd name="T11" fmla="*/ 513 h 545"/>
                <a:gd name="T12" fmla="*/ 531 w 928"/>
                <a:gd name="T13" fmla="*/ 537 h 545"/>
                <a:gd name="T14" fmla="*/ 556 w 928"/>
                <a:gd name="T15" fmla="*/ 544 h 545"/>
                <a:gd name="T16" fmla="*/ 627 w 928"/>
                <a:gd name="T17" fmla="*/ 531 h 545"/>
                <a:gd name="T18" fmla="*/ 821 w 928"/>
                <a:gd name="T19" fmla="*/ 531 h 545"/>
                <a:gd name="T20" fmla="*/ 892 w 928"/>
                <a:gd name="T21" fmla="*/ 544 h 545"/>
                <a:gd name="T22" fmla="*/ 917 w 928"/>
                <a:gd name="T23" fmla="*/ 537 h 545"/>
                <a:gd name="T24" fmla="*/ 928 w 928"/>
                <a:gd name="T25" fmla="*/ 513 h 545"/>
                <a:gd name="T26" fmla="*/ 928 w 928"/>
                <a:gd name="T27" fmla="*/ 153 h 545"/>
                <a:gd name="T28" fmla="*/ 924 w 928"/>
                <a:gd name="T29" fmla="*/ 144 h 545"/>
                <a:gd name="T30" fmla="*/ 859 w 928"/>
                <a:gd name="T31" fmla="*/ 101 h 545"/>
                <a:gd name="T32" fmla="*/ 844 w 928"/>
                <a:gd name="T33" fmla="*/ 89 h 545"/>
                <a:gd name="T34" fmla="*/ 724 w 928"/>
                <a:gd name="T35" fmla="*/ 96 h 545"/>
                <a:gd name="T36" fmla="*/ 604 w 928"/>
                <a:gd name="T37" fmla="*/ 89 h 545"/>
                <a:gd name="T38" fmla="*/ 120 w 928"/>
                <a:gd name="T39" fmla="*/ 376 h 545"/>
                <a:gd name="T40" fmla="*/ 344 w 928"/>
                <a:gd name="T41" fmla="*/ 376 h 545"/>
                <a:gd name="T42" fmla="*/ 344 w 928"/>
                <a:gd name="T43" fmla="*/ 440 h 545"/>
                <a:gd name="T44" fmla="*/ 120 w 928"/>
                <a:gd name="T45" fmla="*/ 440 h 545"/>
                <a:gd name="T46" fmla="*/ 120 w 928"/>
                <a:gd name="T47" fmla="*/ 376 h 545"/>
                <a:gd name="T48" fmla="*/ 488 w 928"/>
                <a:gd name="T49" fmla="*/ 188 h 545"/>
                <a:gd name="T50" fmla="*/ 0 w 928"/>
                <a:gd name="T51" fmla="*/ 188 h 545"/>
                <a:gd name="T52" fmla="*/ 0 w 928"/>
                <a:gd name="T53" fmla="*/ 24 h 545"/>
                <a:gd name="T54" fmla="*/ 24 w 928"/>
                <a:gd name="T55" fmla="*/ 0 h 545"/>
                <a:gd name="T56" fmla="*/ 464 w 928"/>
                <a:gd name="T57" fmla="*/ 0 h 545"/>
                <a:gd name="T58" fmla="*/ 488 w 928"/>
                <a:gd name="T59" fmla="*/ 24 h 545"/>
                <a:gd name="T60" fmla="*/ 488 w 928"/>
                <a:gd name="T61" fmla="*/ 188 h 545"/>
                <a:gd name="T62" fmla="*/ 684 w 928"/>
                <a:gd name="T63" fmla="*/ 200 h 545"/>
                <a:gd name="T64" fmla="*/ 764 w 928"/>
                <a:gd name="T65" fmla="*/ 200 h 545"/>
                <a:gd name="T66" fmla="*/ 764 w 928"/>
                <a:gd name="T67" fmla="*/ 280 h 545"/>
                <a:gd name="T68" fmla="*/ 844 w 928"/>
                <a:gd name="T69" fmla="*/ 280 h 545"/>
                <a:gd name="T70" fmla="*/ 844 w 928"/>
                <a:gd name="T71" fmla="*/ 360 h 545"/>
                <a:gd name="T72" fmla="*/ 764 w 928"/>
                <a:gd name="T73" fmla="*/ 360 h 545"/>
                <a:gd name="T74" fmla="*/ 764 w 928"/>
                <a:gd name="T75" fmla="*/ 440 h 545"/>
                <a:gd name="T76" fmla="*/ 684 w 928"/>
                <a:gd name="T77" fmla="*/ 440 h 545"/>
                <a:gd name="T78" fmla="*/ 684 w 928"/>
                <a:gd name="T79" fmla="*/ 360 h 545"/>
                <a:gd name="T80" fmla="*/ 604 w 928"/>
                <a:gd name="T81" fmla="*/ 360 h 545"/>
                <a:gd name="T82" fmla="*/ 604 w 928"/>
                <a:gd name="T83" fmla="*/ 280 h 545"/>
                <a:gd name="T84" fmla="*/ 684 w 928"/>
                <a:gd name="T85" fmla="*/ 280 h 545"/>
                <a:gd name="T86" fmla="*/ 684 w 928"/>
                <a:gd name="T87" fmla="*/ 20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8" h="545">
                  <a:moveTo>
                    <a:pt x="604" y="89"/>
                  </a:moveTo>
                  <a:cubicBezTo>
                    <a:pt x="600" y="93"/>
                    <a:pt x="596" y="96"/>
                    <a:pt x="591" y="99"/>
                  </a:cubicBezTo>
                  <a:cubicBezTo>
                    <a:pt x="591" y="100"/>
                    <a:pt x="590" y="100"/>
                    <a:pt x="589" y="101"/>
                  </a:cubicBezTo>
                  <a:cubicBezTo>
                    <a:pt x="567" y="115"/>
                    <a:pt x="546" y="130"/>
                    <a:pt x="524" y="144"/>
                  </a:cubicBezTo>
                  <a:cubicBezTo>
                    <a:pt x="521" y="147"/>
                    <a:pt x="520" y="149"/>
                    <a:pt x="520" y="153"/>
                  </a:cubicBezTo>
                  <a:cubicBezTo>
                    <a:pt x="520" y="513"/>
                    <a:pt x="520" y="513"/>
                    <a:pt x="520" y="513"/>
                  </a:cubicBezTo>
                  <a:cubicBezTo>
                    <a:pt x="520" y="523"/>
                    <a:pt x="524" y="531"/>
                    <a:pt x="531" y="537"/>
                  </a:cubicBezTo>
                  <a:cubicBezTo>
                    <a:pt x="538" y="543"/>
                    <a:pt x="547" y="545"/>
                    <a:pt x="556" y="544"/>
                  </a:cubicBezTo>
                  <a:cubicBezTo>
                    <a:pt x="627" y="531"/>
                    <a:pt x="627" y="531"/>
                    <a:pt x="627" y="531"/>
                  </a:cubicBezTo>
                  <a:cubicBezTo>
                    <a:pt x="694" y="520"/>
                    <a:pt x="754" y="520"/>
                    <a:pt x="821" y="531"/>
                  </a:cubicBezTo>
                  <a:cubicBezTo>
                    <a:pt x="892" y="544"/>
                    <a:pt x="892" y="544"/>
                    <a:pt x="892" y="544"/>
                  </a:cubicBezTo>
                  <a:cubicBezTo>
                    <a:pt x="901" y="545"/>
                    <a:pt x="910" y="543"/>
                    <a:pt x="917" y="537"/>
                  </a:cubicBezTo>
                  <a:cubicBezTo>
                    <a:pt x="924" y="531"/>
                    <a:pt x="928" y="523"/>
                    <a:pt x="928" y="513"/>
                  </a:cubicBezTo>
                  <a:cubicBezTo>
                    <a:pt x="928" y="393"/>
                    <a:pt x="928" y="273"/>
                    <a:pt x="928" y="153"/>
                  </a:cubicBezTo>
                  <a:cubicBezTo>
                    <a:pt x="928" y="149"/>
                    <a:pt x="927" y="146"/>
                    <a:pt x="924" y="144"/>
                  </a:cubicBezTo>
                  <a:cubicBezTo>
                    <a:pt x="859" y="101"/>
                    <a:pt x="859" y="101"/>
                    <a:pt x="859" y="101"/>
                  </a:cubicBezTo>
                  <a:cubicBezTo>
                    <a:pt x="853" y="97"/>
                    <a:pt x="848" y="93"/>
                    <a:pt x="844" y="89"/>
                  </a:cubicBezTo>
                  <a:cubicBezTo>
                    <a:pt x="804" y="92"/>
                    <a:pt x="764" y="96"/>
                    <a:pt x="724" y="96"/>
                  </a:cubicBezTo>
                  <a:cubicBezTo>
                    <a:pt x="684" y="96"/>
                    <a:pt x="644" y="92"/>
                    <a:pt x="604" y="89"/>
                  </a:cubicBezTo>
                  <a:close/>
                  <a:moveTo>
                    <a:pt x="120" y="376"/>
                  </a:moveTo>
                  <a:cubicBezTo>
                    <a:pt x="344" y="376"/>
                    <a:pt x="344" y="376"/>
                    <a:pt x="344" y="376"/>
                  </a:cubicBezTo>
                  <a:cubicBezTo>
                    <a:pt x="344" y="440"/>
                    <a:pt x="344" y="440"/>
                    <a:pt x="344" y="440"/>
                  </a:cubicBezTo>
                  <a:cubicBezTo>
                    <a:pt x="120" y="440"/>
                    <a:pt x="120" y="440"/>
                    <a:pt x="120" y="440"/>
                  </a:cubicBezTo>
                  <a:cubicBezTo>
                    <a:pt x="120" y="376"/>
                    <a:pt x="120" y="376"/>
                    <a:pt x="120" y="376"/>
                  </a:cubicBezTo>
                  <a:close/>
                  <a:moveTo>
                    <a:pt x="488" y="188"/>
                  </a:moveTo>
                  <a:cubicBezTo>
                    <a:pt x="0" y="188"/>
                    <a:pt x="0" y="188"/>
                    <a:pt x="0" y="188"/>
                  </a:cubicBezTo>
                  <a:cubicBezTo>
                    <a:pt x="0" y="24"/>
                    <a:pt x="0" y="24"/>
                    <a:pt x="0" y="24"/>
                  </a:cubicBezTo>
                  <a:cubicBezTo>
                    <a:pt x="0" y="11"/>
                    <a:pt x="11" y="0"/>
                    <a:pt x="24" y="0"/>
                  </a:cubicBezTo>
                  <a:cubicBezTo>
                    <a:pt x="464" y="0"/>
                    <a:pt x="464" y="0"/>
                    <a:pt x="464" y="0"/>
                  </a:cubicBezTo>
                  <a:cubicBezTo>
                    <a:pt x="477" y="0"/>
                    <a:pt x="488" y="11"/>
                    <a:pt x="488" y="24"/>
                  </a:cubicBezTo>
                  <a:cubicBezTo>
                    <a:pt x="488" y="188"/>
                    <a:pt x="488" y="188"/>
                    <a:pt x="488" y="188"/>
                  </a:cubicBezTo>
                  <a:close/>
                  <a:moveTo>
                    <a:pt x="684" y="200"/>
                  </a:moveTo>
                  <a:cubicBezTo>
                    <a:pt x="764" y="200"/>
                    <a:pt x="764" y="200"/>
                    <a:pt x="764" y="200"/>
                  </a:cubicBezTo>
                  <a:cubicBezTo>
                    <a:pt x="764" y="280"/>
                    <a:pt x="764" y="280"/>
                    <a:pt x="764" y="280"/>
                  </a:cubicBezTo>
                  <a:cubicBezTo>
                    <a:pt x="844" y="280"/>
                    <a:pt x="844" y="280"/>
                    <a:pt x="844" y="280"/>
                  </a:cubicBezTo>
                  <a:cubicBezTo>
                    <a:pt x="844" y="360"/>
                    <a:pt x="844" y="360"/>
                    <a:pt x="844" y="360"/>
                  </a:cubicBezTo>
                  <a:cubicBezTo>
                    <a:pt x="764" y="360"/>
                    <a:pt x="764" y="360"/>
                    <a:pt x="764" y="360"/>
                  </a:cubicBezTo>
                  <a:cubicBezTo>
                    <a:pt x="764" y="440"/>
                    <a:pt x="764" y="440"/>
                    <a:pt x="764" y="440"/>
                  </a:cubicBezTo>
                  <a:cubicBezTo>
                    <a:pt x="684" y="440"/>
                    <a:pt x="684" y="440"/>
                    <a:pt x="684" y="440"/>
                  </a:cubicBezTo>
                  <a:cubicBezTo>
                    <a:pt x="684" y="360"/>
                    <a:pt x="684" y="360"/>
                    <a:pt x="684" y="360"/>
                  </a:cubicBezTo>
                  <a:cubicBezTo>
                    <a:pt x="604" y="360"/>
                    <a:pt x="604" y="360"/>
                    <a:pt x="604" y="360"/>
                  </a:cubicBezTo>
                  <a:cubicBezTo>
                    <a:pt x="604" y="280"/>
                    <a:pt x="604" y="280"/>
                    <a:pt x="604" y="280"/>
                  </a:cubicBezTo>
                  <a:cubicBezTo>
                    <a:pt x="684" y="280"/>
                    <a:pt x="684" y="280"/>
                    <a:pt x="684" y="280"/>
                  </a:cubicBezTo>
                  <a:cubicBezTo>
                    <a:pt x="684" y="200"/>
                    <a:pt x="684" y="200"/>
                    <a:pt x="684"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sp>
          <p:nvSpPr>
            <p:cNvPr id="107" name="Freeform 51"/>
            <p:cNvSpPr>
              <a:spLocks noEditPoints="1"/>
            </p:cNvSpPr>
            <p:nvPr/>
          </p:nvSpPr>
          <p:spPr bwMode="auto">
            <a:xfrm>
              <a:off x="5667375" y="5218113"/>
              <a:ext cx="755650" cy="793750"/>
            </a:xfrm>
            <a:custGeom>
              <a:avLst/>
              <a:gdLst>
                <a:gd name="T0" fmla="*/ 424 w 976"/>
                <a:gd name="T1" fmla="*/ 984 h 1024"/>
                <a:gd name="T2" fmla="*/ 384 w 976"/>
                <a:gd name="T3" fmla="*/ 1024 h 1024"/>
                <a:gd name="T4" fmla="*/ 12 w 976"/>
                <a:gd name="T5" fmla="*/ 1012 h 1024"/>
                <a:gd name="T6" fmla="*/ 0 w 976"/>
                <a:gd name="T7" fmla="*/ 984 h 1024"/>
                <a:gd name="T8" fmla="*/ 48 w 976"/>
                <a:gd name="T9" fmla="*/ 512 h 1024"/>
                <a:gd name="T10" fmla="*/ 312 w 976"/>
                <a:gd name="T11" fmla="*/ 556 h 1024"/>
                <a:gd name="T12" fmla="*/ 48 w 976"/>
                <a:gd name="T13" fmla="*/ 604 h 1024"/>
                <a:gd name="T14" fmla="*/ 312 w 976"/>
                <a:gd name="T15" fmla="*/ 804 h 1024"/>
                <a:gd name="T16" fmla="*/ 48 w 976"/>
                <a:gd name="T17" fmla="*/ 852 h 1024"/>
                <a:gd name="T18" fmla="*/ 376 w 976"/>
                <a:gd name="T19" fmla="*/ 976 h 1024"/>
                <a:gd name="T20" fmla="*/ 424 w 976"/>
                <a:gd name="T21" fmla="*/ 512 h 1024"/>
                <a:gd name="T22" fmla="*/ 856 w 976"/>
                <a:gd name="T23" fmla="*/ 200 h 1024"/>
                <a:gd name="T24" fmla="*/ 860 w 976"/>
                <a:gd name="T25" fmla="*/ 289 h 1024"/>
                <a:gd name="T26" fmla="*/ 872 w 976"/>
                <a:gd name="T27" fmla="*/ 302 h 1024"/>
                <a:gd name="T28" fmla="*/ 939 w 976"/>
                <a:gd name="T29" fmla="*/ 346 h 1024"/>
                <a:gd name="T30" fmla="*/ 966 w 976"/>
                <a:gd name="T31" fmla="*/ 376 h 1024"/>
                <a:gd name="T32" fmla="*/ 976 w 976"/>
                <a:gd name="T33" fmla="*/ 836 h 1024"/>
                <a:gd name="T34" fmla="*/ 912 w 976"/>
                <a:gd name="T35" fmla="*/ 900 h 1024"/>
                <a:gd name="T36" fmla="*/ 464 w 976"/>
                <a:gd name="T37" fmla="*/ 900 h 1024"/>
                <a:gd name="T38" fmla="*/ 472 w 976"/>
                <a:gd name="T39" fmla="*/ 852 h 1024"/>
                <a:gd name="T40" fmla="*/ 923 w 976"/>
                <a:gd name="T41" fmla="*/ 847 h 1024"/>
                <a:gd name="T42" fmla="*/ 928 w 976"/>
                <a:gd name="T43" fmla="*/ 416 h 1024"/>
                <a:gd name="T44" fmla="*/ 913 w 976"/>
                <a:gd name="T45" fmla="*/ 387 h 1024"/>
                <a:gd name="T46" fmla="*/ 845 w 976"/>
                <a:gd name="T47" fmla="*/ 342 h 1024"/>
                <a:gd name="T48" fmla="*/ 818 w 976"/>
                <a:gd name="T49" fmla="*/ 312 h 1024"/>
                <a:gd name="T50" fmla="*/ 808 w 976"/>
                <a:gd name="T51" fmla="*/ 200 h 1024"/>
                <a:gd name="T52" fmla="*/ 576 w 976"/>
                <a:gd name="T53" fmla="*/ 272 h 1024"/>
                <a:gd name="T54" fmla="*/ 540 w 976"/>
                <a:gd name="T55" fmla="*/ 340 h 1024"/>
                <a:gd name="T56" fmla="*/ 484 w 976"/>
                <a:gd name="T57" fmla="*/ 378 h 1024"/>
                <a:gd name="T58" fmla="*/ 512 w 976"/>
                <a:gd name="T59" fmla="*/ 302 h 1024"/>
                <a:gd name="T60" fmla="*/ 524 w 976"/>
                <a:gd name="T61" fmla="*/ 289 h 1024"/>
                <a:gd name="T62" fmla="*/ 528 w 976"/>
                <a:gd name="T63" fmla="*/ 200 h 1024"/>
                <a:gd name="T64" fmla="*/ 492 w 976"/>
                <a:gd name="T65" fmla="*/ 24 h 1024"/>
                <a:gd name="T66" fmla="*/ 868 w 976"/>
                <a:gd name="T67" fmla="*/ 0 h 1024"/>
                <a:gd name="T68" fmla="*/ 892 w 976"/>
                <a:gd name="T69" fmla="*/ 20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6" h="1024">
                  <a:moveTo>
                    <a:pt x="424" y="512"/>
                  </a:moveTo>
                  <a:cubicBezTo>
                    <a:pt x="424" y="984"/>
                    <a:pt x="424" y="984"/>
                    <a:pt x="424" y="984"/>
                  </a:cubicBezTo>
                  <a:cubicBezTo>
                    <a:pt x="424" y="995"/>
                    <a:pt x="420" y="1005"/>
                    <a:pt x="412" y="1012"/>
                  </a:cubicBezTo>
                  <a:cubicBezTo>
                    <a:pt x="405" y="1019"/>
                    <a:pt x="395" y="1024"/>
                    <a:pt x="384" y="1024"/>
                  </a:cubicBezTo>
                  <a:cubicBezTo>
                    <a:pt x="40" y="1024"/>
                    <a:pt x="40" y="1024"/>
                    <a:pt x="40" y="1024"/>
                  </a:cubicBezTo>
                  <a:cubicBezTo>
                    <a:pt x="29" y="1024"/>
                    <a:pt x="19" y="1020"/>
                    <a:pt x="12" y="1012"/>
                  </a:cubicBezTo>
                  <a:cubicBezTo>
                    <a:pt x="11" y="1012"/>
                    <a:pt x="10" y="1011"/>
                    <a:pt x="10" y="1010"/>
                  </a:cubicBezTo>
                  <a:cubicBezTo>
                    <a:pt x="4" y="1003"/>
                    <a:pt x="0" y="994"/>
                    <a:pt x="0" y="984"/>
                  </a:cubicBezTo>
                  <a:cubicBezTo>
                    <a:pt x="0" y="512"/>
                    <a:pt x="0" y="512"/>
                    <a:pt x="0" y="512"/>
                  </a:cubicBezTo>
                  <a:cubicBezTo>
                    <a:pt x="48" y="512"/>
                    <a:pt x="48" y="512"/>
                    <a:pt x="48" y="512"/>
                  </a:cubicBezTo>
                  <a:cubicBezTo>
                    <a:pt x="48" y="556"/>
                    <a:pt x="48" y="556"/>
                    <a:pt x="48" y="556"/>
                  </a:cubicBezTo>
                  <a:cubicBezTo>
                    <a:pt x="312" y="556"/>
                    <a:pt x="312" y="556"/>
                    <a:pt x="312" y="556"/>
                  </a:cubicBezTo>
                  <a:cubicBezTo>
                    <a:pt x="312" y="604"/>
                    <a:pt x="312" y="604"/>
                    <a:pt x="312" y="604"/>
                  </a:cubicBezTo>
                  <a:cubicBezTo>
                    <a:pt x="48" y="604"/>
                    <a:pt x="48" y="604"/>
                    <a:pt x="48" y="604"/>
                  </a:cubicBezTo>
                  <a:cubicBezTo>
                    <a:pt x="48" y="804"/>
                    <a:pt x="48" y="804"/>
                    <a:pt x="48" y="804"/>
                  </a:cubicBezTo>
                  <a:cubicBezTo>
                    <a:pt x="312" y="804"/>
                    <a:pt x="312" y="804"/>
                    <a:pt x="312" y="804"/>
                  </a:cubicBezTo>
                  <a:cubicBezTo>
                    <a:pt x="312" y="852"/>
                    <a:pt x="312" y="852"/>
                    <a:pt x="312" y="852"/>
                  </a:cubicBezTo>
                  <a:cubicBezTo>
                    <a:pt x="48" y="852"/>
                    <a:pt x="48" y="852"/>
                    <a:pt x="48" y="852"/>
                  </a:cubicBezTo>
                  <a:cubicBezTo>
                    <a:pt x="48" y="976"/>
                    <a:pt x="48" y="976"/>
                    <a:pt x="48" y="976"/>
                  </a:cubicBezTo>
                  <a:cubicBezTo>
                    <a:pt x="376" y="976"/>
                    <a:pt x="376" y="976"/>
                    <a:pt x="376" y="976"/>
                  </a:cubicBezTo>
                  <a:cubicBezTo>
                    <a:pt x="376" y="512"/>
                    <a:pt x="376" y="512"/>
                    <a:pt x="376" y="512"/>
                  </a:cubicBezTo>
                  <a:cubicBezTo>
                    <a:pt x="424" y="512"/>
                    <a:pt x="424" y="512"/>
                    <a:pt x="424" y="512"/>
                  </a:cubicBezTo>
                  <a:close/>
                  <a:moveTo>
                    <a:pt x="892" y="200"/>
                  </a:moveTo>
                  <a:cubicBezTo>
                    <a:pt x="856" y="200"/>
                    <a:pt x="856" y="200"/>
                    <a:pt x="856" y="200"/>
                  </a:cubicBezTo>
                  <a:cubicBezTo>
                    <a:pt x="856" y="272"/>
                    <a:pt x="856" y="272"/>
                    <a:pt x="856" y="272"/>
                  </a:cubicBezTo>
                  <a:cubicBezTo>
                    <a:pt x="856" y="278"/>
                    <a:pt x="857" y="284"/>
                    <a:pt x="860" y="289"/>
                  </a:cubicBezTo>
                  <a:cubicBezTo>
                    <a:pt x="863" y="294"/>
                    <a:pt x="867" y="298"/>
                    <a:pt x="872" y="302"/>
                  </a:cubicBezTo>
                  <a:cubicBezTo>
                    <a:pt x="872" y="302"/>
                    <a:pt x="872" y="302"/>
                    <a:pt x="872" y="302"/>
                  </a:cubicBezTo>
                  <a:cubicBezTo>
                    <a:pt x="872" y="302"/>
                    <a:pt x="872" y="302"/>
                    <a:pt x="872" y="302"/>
                  </a:cubicBezTo>
                  <a:cubicBezTo>
                    <a:pt x="939" y="346"/>
                    <a:pt x="939" y="346"/>
                    <a:pt x="939" y="346"/>
                  </a:cubicBezTo>
                  <a:cubicBezTo>
                    <a:pt x="939" y="347"/>
                    <a:pt x="940" y="347"/>
                    <a:pt x="940" y="347"/>
                  </a:cubicBezTo>
                  <a:cubicBezTo>
                    <a:pt x="951" y="355"/>
                    <a:pt x="960" y="365"/>
                    <a:pt x="966" y="376"/>
                  </a:cubicBezTo>
                  <a:cubicBezTo>
                    <a:pt x="973" y="388"/>
                    <a:pt x="976" y="402"/>
                    <a:pt x="976" y="416"/>
                  </a:cubicBezTo>
                  <a:cubicBezTo>
                    <a:pt x="976" y="836"/>
                    <a:pt x="976" y="836"/>
                    <a:pt x="976" y="836"/>
                  </a:cubicBezTo>
                  <a:cubicBezTo>
                    <a:pt x="976" y="854"/>
                    <a:pt x="969" y="870"/>
                    <a:pt x="957" y="881"/>
                  </a:cubicBezTo>
                  <a:cubicBezTo>
                    <a:pt x="946" y="893"/>
                    <a:pt x="930" y="900"/>
                    <a:pt x="912" y="900"/>
                  </a:cubicBezTo>
                  <a:cubicBezTo>
                    <a:pt x="472" y="900"/>
                    <a:pt x="472" y="900"/>
                    <a:pt x="472" y="900"/>
                  </a:cubicBezTo>
                  <a:cubicBezTo>
                    <a:pt x="469" y="900"/>
                    <a:pt x="467" y="900"/>
                    <a:pt x="464" y="900"/>
                  </a:cubicBezTo>
                  <a:cubicBezTo>
                    <a:pt x="464" y="850"/>
                    <a:pt x="464" y="850"/>
                    <a:pt x="464" y="850"/>
                  </a:cubicBezTo>
                  <a:cubicBezTo>
                    <a:pt x="466" y="851"/>
                    <a:pt x="469" y="852"/>
                    <a:pt x="472" y="852"/>
                  </a:cubicBezTo>
                  <a:cubicBezTo>
                    <a:pt x="912" y="852"/>
                    <a:pt x="912" y="852"/>
                    <a:pt x="912" y="852"/>
                  </a:cubicBezTo>
                  <a:cubicBezTo>
                    <a:pt x="916" y="852"/>
                    <a:pt x="920" y="850"/>
                    <a:pt x="923" y="847"/>
                  </a:cubicBezTo>
                  <a:cubicBezTo>
                    <a:pt x="926" y="844"/>
                    <a:pt x="928" y="840"/>
                    <a:pt x="928" y="836"/>
                  </a:cubicBezTo>
                  <a:cubicBezTo>
                    <a:pt x="928" y="416"/>
                    <a:pt x="928" y="416"/>
                    <a:pt x="928" y="416"/>
                  </a:cubicBezTo>
                  <a:cubicBezTo>
                    <a:pt x="928" y="410"/>
                    <a:pt x="927" y="404"/>
                    <a:pt x="924" y="399"/>
                  </a:cubicBezTo>
                  <a:cubicBezTo>
                    <a:pt x="922" y="394"/>
                    <a:pt x="918" y="390"/>
                    <a:pt x="913" y="387"/>
                  </a:cubicBezTo>
                  <a:cubicBezTo>
                    <a:pt x="913" y="387"/>
                    <a:pt x="912" y="386"/>
                    <a:pt x="912" y="386"/>
                  </a:cubicBezTo>
                  <a:cubicBezTo>
                    <a:pt x="845" y="342"/>
                    <a:pt x="845" y="342"/>
                    <a:pt x="845" y="342"/>
                  </a:cubicBezTo>
                  <a:cubicBezTo>
                    <a:pt x="845" y="342"/>
                    <a:pt x="845" y="342"/>
                    <a:pt x="845" y="342"/>
                  </a:cubicBezTo>
                  <a:cubicBezTo>
                    <a:pt x="834" y="334"/>
                    <a:pt x="824" y="324"/>
                    <a:pt x="818" y="312"/>
                  </a:cubicBezTo>
                  <a:cubicBezTo>
                    <a:pt x="811" y="300"/>
                    <a:pt x="808" y="286"/>
                    <a:pt x="808" y="272"/>
                  </a:cubicBezTo>
                  <a:cubicBezTo>
                    <a:pt x="808" y="200"/>
                    <a:pt x="808" y="200"/>
                    <a:pt x="808" y="200"/>
                  </a:cubicBezTo>
                  <a:cubicBezTo>
                    <a:pt x="576" y="200"/>
                    <a:pt x="576" y="200"/>
                    <a:pt x="576" y="200"/>
                  </a:cubicBezTo>
                  <a:cubicBezTo>
                    <a:pt x="576" y="272"/>
                    <a:pt x="576" y="272"/>
                    <a:pt x="576" y="272"/>
                  </a:cubicBezTo>
                  <a:cubicBezTo>
                    <a:pt x="576" y="286"/>
                    <a:pt x="573" y="300"/>
                    <a:pt x="566" y="312"/>
                  </a:cubicBezTo>
                  <a:cubicBezTo>
                    <a:pt x="560" y="323"/>
                    <a:pt x="551" y="333"/>
                    <a:pt x="540" y="340"/>
                  </a:cubicBezTo>
                  <a:cubicBezTo>
                    <a:pt x="540" y="341"/>
                    <a:pt x="539" y="341"/>
                    <a:pt x="539" y="342"/>
                  </a:cubicBezTo>
                  <a:cubicBezTo>
                    <a:pt x="484" y="378"/>
                    <a:pt x="484" y="378"/>
                    <a:pt x="484" y="378"/>
                  </a:cubicBezTo>
                  <a:cubicBezTo>
                    <a:pt x="484" y="321"/>
                    <a:pt x="484" y="321"/>
                    <a:pt x="484" y="321"/>
                  </a:cubicBezTo>
                  <a:cubicBezTo>
                    <a:pt x="512" y="302"/>
                    <a:pt x="512" y="302"/>
                    <a:pt x="512" y="302"/>
                  </a:cubicBezTo>
                  <a:cubicBezTo>
                    <a:pt x="512" y="302"/>
                    <a:pt x="513" y="301"/>
                    <a:pt x="513" y="301"/>
                  </a:cubicBezTo>
                  <a:cubicBezTo>
                    <a:pt x="518" y="298"/>
                    <a:pt x="522" y="294"/>
                    <a:pt x="524" y="289"/>
                  </a:cubicBezTo>
                  <a:cubicBezTo>
                    <a:pt x="527" y="284"/>
                    <a:pt x="528" y="278"/>
                    <a:pt x="528" y="272"/>
                  </a:cubicBezTo>
                  <a:cubicBezTo>
                    <a:pt x="528" y="200"/>
                    <a:pt x="528" y="200"/>
                    <a:pt x="528" y="200"/>
                  </a:cubicBezTo>
                  <a:cubicBezTo>
                    <a:pt x="492" y="200"/>
                    <a:pt x="492" y="200"/>
                    <a:pt x="492" y="200"/>
                  </a:cubicBezTo>
                  <a:cubicBezTo>
                    <a:pt x="492" y="24"/>
                    <a:pt x="492" y="24"/>
                    <a:pt x="492" y="24"/>
                  </a:cubicBezTo>
                  <a:cubicBezTo>
                    <a:pt x="492" y="11"/>
                    <a:pt x="503" y="0"/>
                    <a:pt x="516" y="0"/>
                  </a:cubicBezTo>
                  <a:cubicBezTo>
                    <a:pt x="868" y="0"/>
                    <a:pt x="868" y="0"/>
                    <a:pt x="868" y="0"/>
                  </a:cubicBezTo>
                  <a:cubicBezTo>
                    <a:pt x="881" y="0"/>
                    <a:pt x="892" y="11"/>
                    <a:pt x="892" y="24"/>
                  </a:cubicBezTo>
                  <a:cubicBezTo>
                    <a:pt x="892" y="200"/>
                    <a:pt x="892" y="200"/>
                    <a:pt x="89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grpSp>
      <p:sp>
        <p:nvSpPr>
          <p:cNvPr id="109" name="矩形 108"/>
          <p:cNvSpPr/>
          <p:nvPr/>
        </p:nvSpPr>
        <p:spPr>
          <a:xfrm>
            <a:off x="1018050" y="3666322"/>
            <a:ext cx="7802137" cy="1107996"/>
          </a:xfrm>
          <a:prstGeom prst="rect">
            <a:avLst/>
          </a:prstGeom>
        </p:spPr>
        <p:txBody>
          <a:bodyPr wrap="none">
            <a:spAutoFit/>
          </a:bodyPr>
          <a:lstStyle/>
          <a:p>
            <a:pPr algn="r"/>
            <a:r>
              <a:rPr lang="zh-CN" altLang="en-US" sz="6600" b="1" dirty="0">
                <a:solidFill>
                  <a:srgbClr val="27AAE2"/>
                </a:solidFill>
                <a:latin typeface="微软雅黑" panose="020B0503020204020204" pitchFamily="34" charset="-122"/>
                <a:ea typeface="微软雅黑" panose="020B0503020204020204" pitchFamily="34" charset="-122"/>
              </a:rPr>
              <a:t>简约清爽蓝色品管圈</a:t>
            </a:r>
          </a:p>
        </p:txBody>
      </p:sp>
      <p:grpSp>
        <p:nvGrpSpPr>
          <p:cNvPr id="132" name="组合 131"/>
          <p:cNvGrpSpPr/>
          <p:nvPr/>
        </p:nvGrpSpPr>
        <p:grpSpPr>
          <a:xfrm>
            <a:off x="3903328" y="24676"/>
            <a:ext cx="1552003" cy="1337935"/>
            <a:chOff x="4482757" y="4741436"/>
            <a:chExt cx="729188" cy="628611"/>
          </a:xfrm>
        </p:grpSpPr>
        <p:grpSp>
          <p:nvGrpSpPr>
            <p:cNvPr id="127" name="组合 126"/>
            <p:cNvGrpSpPr/>
            <p:nvPr/>
          </p:nvGrpSpPr>
          <p:grpSpPr>
            <a:xfrm>
              <a:off x="4482757" y="4741436"/>
              <a:ext cx="729188" cy="628611"/>
              <a:chOff x="6811139" y="1203251"/>
              <a:chExt cx="1597222" cy="1376916"/>
            </a:xfrm>
          </p:grpSpPr>
          <p:sp>
            <p:nvSpPr>
              <p:cNvPr id="128" name="六边形 12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六边形 12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35" name="组合 134"/>
          <p:cNvGrpSpPr/>
          <p:nvPr/>
        </p:nvGrpSpPr>
        <p:grpSpPr>
          <a:xfrm>
            <a:off x="1203855" y="4808805"/>
            <a:ext cx="1168800" cy="460598"/>
            <a:chOff x="1331542" y="4861732"/>
            <a:chExt cx="1168800" cy="460598"/>
          </a:xfrm>
        </p:grpSpPr>
        <p:grpSp>
          <p:nvGrpSpPr>
            <p:cNvPr id="133" name="组合 132"/>
            <p:cNvGrpSpPr/>
            <p:nvPr/>
          </p:nvGrpSpPr>
          <p:grpSpPr>
            <a:xfrm>
              <a:off x="1331542" y="4861732"/>
              <a:ext cx="534293" cy="460598"/>
              <a:chOff x="2973610" y="4774318"/>
              <a:chExt cx="729188" cy="628611"/>
            </a:xfrm>
          </p:grpSpPr>
          <p:grpSp>
            <p:nvGrpSpPr>
              <p:cNvPr id="122" name="组合 121"/>
              <p:cNvGrpSpPr/>
              <p:nvPr/>
            </p:nvGrpSpPr>
            <p:grpSpPr>
              <a:xfrm>
                <a:off x="2973610" y="4774318"/>
                <a:ext cx="729188" cy="628611"/>
                <a:chOff x="6811139" y="1203251"/>
                <a:chExt cx="1597222" cy="1376916"/>
              </a:xfrm>
            </p:grpSpPr>
            <p:sp>
              <p:nvSpPr>
                <p:cNvPr id="124" name="六边形 12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六边形 124"/>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hospital_172243"/>
              <p:cNvSpPr>
                <a:spLocks noChangeAspect="1"/>
              </p:cNvSpPr>
              <p:nvPr/>
            </p:nvSpPr>
            <p:spPr bwMode="auto">
              <a:xfrm>
                <a:off x="3177716" y="4936685"/>
                <a:ext cx="316528" cy="286858"/>
              </a:xfrm>
              <a:custGeom>
                <a:avLst/>
                <a:gdLst>
                  <a:gd name="connsiteX0" fmla="*/ 7855 w 337352"/>
                  <a:gd name="connsiteY0" fmla="*/ 120900 h 305730"/>
                  <a:gd name="connsiteX1" fmla="*/ 16884 w 337352"/>
                  <a:gd name="connsiteY1" fmla="*/ 122147 h 305730"/>
                  <a:gd name="connsiteX2" fmla="*/ 15594 w 337352"/>
                  <a:gd name="connsiteY2" fmla="*/ 130879 h 305730"/>
                  <a:gd name="connsiteX3" fmla="*/ 10435 w 337352"/>
                  <a:gd name="connsiteY3" fmla="*/ 134621 h 305730"/>
                  <a:gd name="connsiteX4" fmla="*/ 6565 w 337352"/>
                  <a:gd name="connsiteY4" fmla="*/ 135868 h 305730"/>
                  <a:gd name="connsiteX5" fmla="*/ 1406 w 337352"/>
                  <a:gd name="connsiteY5" fmla="*/ 133374 h 305730"/>
                  <a:gd name="connsiteX6" fmla="*/ 2695 w 337352"/>
                  <a:gd name="connsiteY6" fmla="*/ 124642 h 305730"/>
                  <a:gd name="connsiteX7" fmla="*/ 7855 w 337352"/>
                  <a:gd name="connsiteY7" fmla="*/ 120900 h 305730"/>
                  <a:gd name="connsiteX8" fmla="*/ 146648 w 337352"/>
                  <a:gd name="connsiteY8" fmla="*/ 113642 h 305730"/>
                  <a:gd name="connsiteX9" fmla="*/ 146648 w 337352"/>
                  <a:gd name="connsiteY9" fmla="*/ 154811 h 305730"/>
                  <a:gd name="connsiteX10" fmla="*/ 140008 w 337352"/>
                  <a:gd name="connsiteY10" fmla="*/ 161451 h 305730"/>
                  <a:gd name="connsiteX11" fmla="*/ 98839 w 337352"/>
                  <a:gd name="connsiteY11" fmla="*/ 161451 h 305730"/>
                  <a:gd name="connsiteX12" fmla="*/ 98839 w 337352"/>
                  <a:gd name="connsiteY12" fmla="*/ 202619 h 305730"/>
                  <a:gd name="connsiteX13" fmla="*/ 140008 w 337352"/>
                  <a:gd name="connsiteY13" fmla="*/ 202619 h 305730"/>
                  <a:gd name="connsiteX14" fmla="*/ 146648 w 337352"/>
                  <a:gd name="connsiteY14" fmla="*/ 209259 h 305730"/>
                  <a:gd name="connsiteX15" fmla="*/ 146648 w 337352"/>
                  <a:gd name="connsiteY15" fmla="*/ 251755 h 305730"/>
                  <a:gd name="connsiteX16" fmla="*/ 189144 w 337352"/>
                  <a:gd name="connsiteY16" fmla="*/ 251755 h 305730"/>
                  <a:gd name="connsiteX17" fmla="*/ 189144 w 337352"/>
                  <a:gd name="connsiteY17" fmla="*/ 209259 h 305730"/>
                  <a:gd name="connsiteX18" fmla="*/ 195784 w 337352"/>
                  <a:gd name="connsiteY18" fmla="*/ 202619 h 305730"/>
                  <a:gd name="connsiteX19" fmla="*/ 236952 w 337352"/>
                  <a:gd name="connsiteY19" fmla="*/ 202619 h 305730"/>
                  <a:gd name="connsiteX20" fmla="*/ 236952 w 337352"/>
                  <a:gd name="connsiteY20" fmla="*/ 161451 h 305730"/>
                  <a:gd name="connsiteX21" fmla="*/ 195784 w 337352"/>
                  <a:gd name="connsiteY21" fmla="*/ 161451 h 305730"/>
                  <a:gd name="connsiteX22" fmla="*/ 189144 w 337352"/>
                  <a:gd name="connsiteY22" fmla="*/ 154811 h 305730"/>
                  <a:gd name="connsiteX23" fmla="*/ 189144 w 337352"/>
                  <a:gd name="connsiteY23" fmla="*/ 113642 h 305730"/>
                  <a:gd name="connsiteX24" fmla="*/ 146648 w 337352"/>
                  <a:gd name="connsiteY24" fmla="*/ 113642 h 305730"/>
                  <a:gd name="connsiteX25" fmla="*/ 140204 w 337352"/>
                  <a:gd name="connsiteY25" fmla="*/ 100942 h 305730"/>
                  <a:gd name="connsiteX26" fmla="*/ 195587 w 337352"/>
                  <a:gd name="connsiteY26" fmla="*/ 100942 h 305730"/>
                  <a:gd name="connsiteX27" fmla="*/ 202181 w 337352"/>
                  <a:gd name="connsiteY27" fmla="*/ 107535 h 305730"/>
                  <a:gd name="connsiteX28" fmla="*/ 202181 w 337352"/>
                  <a:gd name="connsiteY28" fmla="*/ 148414 h 305730"/>
                  <a:gd name="connsiteX29" fmla="*/ 243059 w 337352"/>
                  <a:gd name="connsiteY29" fmla="*/ 148414 h 305730"/>
                  <a:gd name="connsiteX30" fmla="*/ 249652 w 337352"/>
                  <a:gd name="connsiteY30" fmla="*/ 155007 h 305730"/>
                  <a:gd name="connsiteX31" fmla="*/ 249652 w 337352"/>
                  <a:gd name="connsiteY31" fmla="*/ 209072 h 305730"/>
                  <a:gd name="connsiteX32" fmla="*/ 243059 w 337352"/>
                  <a:gd name="connsiteY32" fmla="*/ 216984 h 305730"/>
                  <a:gd name="connsiteX33" fmla="*/ 202181 w 337352"/>
                  <a:gd name="connsiteY33" fmla="*/ 216984 h 305730"/>
                  <a:gd name="connsiteX34" fmla="*/ 202181 w 337352"/>
                  <a:gd name="connsiteY34" fmla="*/ 257862 h 305730"/>
                  <a:gd name="connsiteX35" fmla="*/ 195587 w 337352"/>
                  <a:gd name="connsiteY35" fmla="*/ 264455 h 305730"/>
                  <a:gd name="connsiteX36" fmla="*/ 140204 w 337352"/>
                  <a:gd name="connsiteY36" fmla="*/ 264455 h 305730"/>
                  <a:gd name="connsiteX37" fmla="*/ 133611 w 337352"/>
                  <a:gd name="connsiteY37" fmla="*/ 257862 h 305730"/>
                  <a:gd name="connsiteX38" fmla="*/ 133611 w 337352"/>
                  <a:gd name="connsiteY38" fmla="*/ 216984 h 305730"/>
                  <a:gd name="connsiteX39" fmla="*/ 92732 w 337352"/>
                  <a:gd name="connsiteY39" fmla="*/ 216984 h 305730"/>
                  <a:gd name="connsiteX40" fmla="*/ 86139 w 337352"/>
                  <a:gd name="connsiteY40" fmla="*/ 209072 h 305730"/>
                  <a:gd name="connsiteX41" fmla="*/ 86139 w 337352"/>
                  <a:gd name="connsiteY41" fmla="*/ 155007 h 305730"/>
                  <a:gd name="connsiteX42" fmla="*/ 92732 w 337352"/>
                  <a:gd name="connsiteY42" fmla="*/ 148414 h 305730"/>
                  <a:gd name="connsiteX43" fmla="*/ 133611 w 337352"/>
                  <a:gd name="connsiteY43" fmla="*/ 148414 h 305730"/>
                  <a:gd name="connsiteX44" fmla="*/ 133611 w 337352"/>
                  <a:gd name="connsiteY44" fmla="*/ 107535 h 305730"/>
                  <a:gd name="connsiteX45" fmla="*/ 140204 w 337352"/>
                  <a:gd name="connsiteY45" fmla="*/ 100942 h 305730"/>
                  <a:gd name="connsiteX46" fmla="*/ 204484 w 337352"/>
                  <a:gd name="connsiteY46" fmla="*/ 54386 h 305730"/>
                  <a:gd name="connsiteX47" fmla="*/ 271057 w 337352"/>
                  <a:gd name="connsiteY47" fmla="*/ 104863 h 305730"/>
                  <a:gd name="connsiteX48" fmla="*/ 272388 w 337352"/>
                  <a:gd name="connsiteY48" fmla="*/ 114162 h 305730"/>
                  <a:gd name="connsiteX49" fmla="*/ 267063 w 337352"/>
                  <a:gd name="connsiteY49" fmla="*/ 116818 h 305730"/>
                  <a:gd name="connsiteX50" fmla="*/ 263068 w 337352"/>
                  <a:gd name="connsiteY50" fmla="*/ 115490 h 305730"/>
                  <a:gd name="connsiteX51" fmla="*/ 196496 w 337352"/>
                  <a:gd name="connsiteY51" fmla="*/ 65013 h 305730"/>
                  <a:gd name="connsiteX52" fmla="*/ 195164 w 337352"/>
                  <a:gd name="connsiteY52" fmla="*/ 55715 h 305730"/>
                  <a:gd name="connsiteX53" fmla="*/ 204484 w 337352"/>
                  <a:gd name="connsiteY53" fmla="*/ 54386 h 305730"/>
                  <a:gd name="connsiteX54" fmla="*/ 174679 w 337352"/>
                  <a:gd name="connsiteY54" fmla="*/ 30590 h 305730"/>
                  <a:gd name="connsiteX55" fmla="*/ 188389 w 337352"/>
                  <a:gd name="connsiteY55" fmla="*/ 41285 h 305730"/>
                  <a:gd name="connsiteX56" fmla="*/ 189760 w 337352"/>
                  <a:gd name="connsiteY56" fmla="*/ 50643 h 305730"/>
                  <a:gd name="connsiteX57" fmla="*/ 184276 w 337352"/>
                  <a:gd name="connsiteY57" fmla="*/ 53317 h 305730"/>
                  <a:gd name="connsiteX58" fmla="*/ 180163 w 337352"/>
                  <a:gd name="connsiteY58" fmla="*/ 51980 h 305730"/>
                  <a:gd name="connsiteX59" fmla="*/ 165081 w 337352"/>
                  <a:gd name="connsiteY59" fmla="*/ 41285 h 305730"/>
                  <a:gd name="connsiteX60" fmla="*/ 163710 w 337352"/>
                  <a:gd name="connsiteY60" fmla="*/ 31927 h 305730"/>
                  <a:gd name="connsiteX61" fmla="*/ 174679 w 337352"/>
                  <a:gd name="connsiteY61" fmla="*/ 30590 h 305730"/>
                  <a:gd name="connsiteX62" fmla="*/ 168689 w 337352"/>
                  <a:gd name="connsiteY62" fmla="*/ 15217 h 305730"/>
                  <a:gd name="connsiteX63" fmla="*/ 52801 w 337352"/>
                  <a:gd name="connsiteY63" fmla="*/ 102529 h 305730"/>
                  <a:gd name="connsiteX64" fmla="*/ 52801 w 337352"/>
                  <a:gd name="connsiteY64" fmla="*/ 293030 h 305730"/>
                  <a:gd name="connsiteX65" fmla="*/ 282989 w 337352"/>
                  <a:gd name="connsiteY65" fmla="*/ 293030 h 305730"/>
                  <a:gd name="connsiteX66" fmla="*/ 282989 w 337352"/>
                  <a:gd name="connsiteY66" fmla="*/ 102529 h 305730"/>
                  <a:gd name="connsiteX67" fmla="*/ 164651 w 337352"/>
                  <a:gd name="connsiteY67" fmla="*/ 1972 h 305730"/>
                  <a:gd name="connsiteX68" fmla="*/ 172555 w 337352"/>
                  <a:gd name="connsiteY68" fmla="*/ 1972 h 305730"/>
                  <a:gd name="connsiteX69" fmla="*/ 293759 w 337352"/>
                  <a:gd name="connsiteY69" fmla="*/ 92705 h 305730"/>
                  <a:gd name="connsiteX70" fmla="*/ 334599 w 337352"/>
                  <a:gd name="connsiteY70" fmla="*/ 124264 h 305730"/>
                  <a:gd name="connsiteX71" fmla="*/ 335916 w 337352"/>
                  <a:gd name="connsiteY71" fmla="*/ 133469 h 305730"/>
                  <a:gd name="connsiteX72" fmla="*/ 330647 w 337352"/>
                  <a:gd name="connsiteY72" fmla="*/ 136099 h 305730"/>
                  <a:gd name="connsiteX73" fmla="*/ 326694 w 337352"/>
                  <a:gd name="connsiteY73" fmla="*/ 134784 h 305730"/>
                  <a:gd name="connsiteX74" fmla="*/ 296394 w 337352"/>
                  <a:gd name="connsiteY74" fmla="*/ 112429 h 305730"/>
                  <a:gd name="connsiteX75" fmla="*/ 296394 w 337352"/>
                  <a:gd name="connsiteY75" fmla="*/ 299155 h 305730"/>
                  <a:gd name="connsiteX76" fmla="*/ 289806 w 337352"/>
                  <a:gd name="connsiteY76" fmla="*/ 305730 h 305730"/>
                  <a:gd name="connsiteX77" fmla="*/ 47399 w 337352"/>
                  <a:gd name="connsiteY77" fmla="*/ 305730 h 305730"/>
                  <a:gd name="connsiteX78" fmla="*/ 40812 w 337352"/>
                  <a:gd name="connsiteY78" fmla="*/ 299155 h 305730"/>
                  <a:gd name="connsiteX79" fmla="*/ 40812 w 337352"/>
                  <a:gd name="connsiteY79" fmla="*/ 112429 h 305730"/>
                  <a:gd name="connsiteX80" fmla="*/ 32908 w 337352"/>
                  <a:gd name="connsiteY80" fmla="*/ 117690 h 305730"/>
                  <a:gd name="connsiteX81" fmla="*/ 23686 w 337352"/>
                  <a:gd name="connsiteY81" fmla="*/ 116375 h 305730"/>
                  <a:gd name="connsiteX82" fmla="*/ 25003 w 337352"/>
                  <a:gd name="connsiteY82" fmla="*/ 107169 h 305730"/>
                  <a:gd name="connsiteX83" fmla="*/ 164651 w 337352"/>
                  <a:gd name="connsiteY83" fmla="*/ 1972 h 3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37352" h="305730">
                    <a:moveTo>
                      <a:pt x="7855" y="120900"/>
                    </a:moveTo>
                    <a:cubicBezTo>
                      <a:pt x="10435" y="118405"/>
                      <a:pt x="15594" y="118405"/>
                      <a:pt x="16884" y="122147"/>
                    </a:cubicBezTo>
                    <a:cubicBezTo>
                      <a:pt x="19464" y="124642"/>
                      <a:pt x="18174" y="128384"/>
                      <a:pt x="15594" y="130879"/>
                    </a:cubicBezTo>
                    <a:cubicBezTo>
                      <a:pt x="15594" y="130879"/>
                      <a:pt x="15594" y="130879"/>
                      <a:pt x="10435" y="134621"/>
                    </a:cubicBezTo>
                    <a:cubicBezTo>
                      <a:pt x="9145" y="135868"/>
                      <a:pt x="7855" y="135868"/>
                      <a:pt x="6565" y="135868"/>
                    </a:cubicBezTo>
                    <a:cubicBezTo>
                      <a:pt x="5275" y="135868"/>
                      <a:pt x="2695" y="134621"/>
                      <a:pt x="1406" y="133374"/>
                    </a:cubicBezTo>
                    <a:cubicBezTo>
                      <a:pt x="-1174" y="130879"/>
                      <a:pt x="116" y="125889"/>
                      <a:pt x="2695" y="124642"/>
                    </a:cubicBezTo>
                    <a:cubicBezTo>
                      <a:pt x="2695" y="124642"/>
                      <a:pt x="2695" y="124642"/>
                      <a:pt x="7855" y="120900"/>
                    </a:cubicBezTo>
                    <a:close/>
                    <a:moveTo>
                      <a:pt x="146648" y="113642"/>
                    </a:moveTo>
                    <a:cubicBezTo>
                      <a:pt x="146648" y="113642"/>
                      <a:pt x="146648" y="113642"/>
                      <a:pt x="146648" y="154811"/>
                    </a:cubicBezTo>
                    <a:cubicBezTo>
                      <a:pt x="146648" y="158795"/>
                      <a:pt x="143992" y="161451"/>
                      <a:pt x="140008" y="161451"/>
                    </a:cubicBezTo>
                    <a:cubicBezTo>
                      <a:pt x="140008" y="161451"/>
                      <a:pt x="140008" y="161451"/>
                      <a:pt x="98839" y="161451"/>
                    </a:cubicBezTo>
                    <a:cubicBezTo>
                      <a:pt x="98839" y="161451"/>
                      <a:pt x="98839" y="161451"/>
                      <a:pt x="98839" y="202619"/>
                    </a:cubicBezTo>
                    <a:cubicBezTo>
                      <a:pt x="98839" y="202619"/>
                      <a:pt x="98839" y="202619"/>
                      <a:pt x="140008" y="202619"/>
                    </a:cubicBezTo>
                    <a:cubicBezTo>
                      <a:pt x="143992" y="202619"/>
                      <a:pt x="146648" y="206603"/>
                      <a:pt x="146648" y="209259"/>
                    </a:cubicBezTo>
                    <a:cubicBezTo>
                      <a:pt x="146648" y="209259"/>
                      <a:pt x="146648" y="209259"/>
                      <a:pt x="146648" y="251755"/>
                    </a:cubicBezTo>
                    <a:cubicBezTo>
                      <a:pt x="146648" y="251755"/>
                      <a:pt x="146648" y="251755"/>
                      <a:pt x="189144" y="251755"/>
                    </a:cubicBezTo>
                    <a:cubicBezTo>
                      <a:pt x="189144" y="251755"/>
                      <a:pt x="189144" y="251755"/>
                      <a:pt x="189144" y="209259"/>
                    </a:cubicBezTo>
                    <a:cubicBezTo>
                      <a:pt x="189144" y="206603"/>
                      <a:pt x="191800" y="202619"/>
                      <a:pt x="195784" y="202619"/>
                    </a:cubicBezTo>
                    <a:cubicBezTo>
                      <a:pt x="195784" y="202619"/>
                      <a:pt x="195784" y="202619"/>
                      <a:pt x="236952" y="202619"/>
                    </a:cubicBezTo>
                    <a:lnTo>
                      <a:pt x="236952" y="161451"/>
                    </a:lnTo>
                    <a:cubicBezTo>
                      <a:pt x="236952" y="161451"/>
                      <a:pt x="236952" y="161451"/>
                      <a:pt x="195784" y="161451"/>
                    </a:cubicBezTo>
                    <a:cubicBezTo>
                      <a:pt x="191800" y="161451"/>
                      <a:pt x="189144" y="158795"/>
                      <a:pt x="189144" y="154811"/>
                    </a:cubicBezTo>
                    <a:cubicBezTo>
                      <a:pt x="189144" y="154811"/>
                      <a:pt x="189144" y="154811"/>
                      <a:pt x="189144" y="113642"/>
                    </a:cubicBezTo>
                    <a:cubicBezTo>
                      <a:pt x="189144" y="113642"/>
                      <a:pt x="189144" y="113642"/>
                      <a:pt x="146648" y="113642"/>
                    </a:cubicBezTo>
                    <a:close/>
                    <a:moveTo>
                      <a:pt x="140204" y="100942"/>
                    </a:moveTo>
                    <a:cubicBezTo>
                      <a:pt x="140204" y="100942"/>
                      <a:pt x="140204" y="100942"/>
                      <a:pt x="195587" y="100942"/>
                    </a:cubicBezTo>
                    <a:cubicBezTo>
                      <a:pt x="198225" y="100942"/>
                      <a:pt x="202181" y="103579"/>
                      <a:pt x="202181" y="107535"/>
                    </a:cubicBezTo>
                    <a:cubicBezTo>
                      <a:pt x="202181" y="107535"/>
                      <a:pt x="202181" y="107535"/>
                      <a:pt x="202181" y="148414"/>
                    </a:cubicBezTo>
                    <a:cubicBezTo>
                      <a:pt x="202181" y="148414"/>
                      <a:pt x="202181" y="148414"/>
                      <a:pt x="243059" y="148414"/>
                    </a:cubicBezTo>
                    <a:cubicBezTo>
                      <a:pt x="247015" y="148414"/>
                      <a:pt x="249652" y="151051"/>
                      <a:pt x="249652" y="155007"/>
                    </a:cubicBezTo>
                    <a:cubicBezTo>
                      <a:pt x="249652" y="155007"/>
                      <a:pt x="249652" y="155007"/>
                      <a:pt x="249652" y="209072"/>
                    </a:cubicBezTo>
                    <a:cubicBezTo>
                      <a:pt x="249652" y="213028"/>
                      <a:pt x="247015" y="216984"/>
                      <a:pt x="243059" y="216984"/>
                    </a:cubicBezTo>
                    <a:cubicBezTo>
                      <a:pt x="243059" y="216984"/>
                      <a:pt x="243059" y="216984"/>
                      <a:pt x="202181" y="216984"/>
                    </a:cubicBezTo>
                    <a:cubicBezTo>
                      <a:pt x="202181" y="216984"/>
                      <a:pt x="202181" y="216984"/>
                      <a:pt x="202181" y="257862"/>
                    </a:cubicBezTo>
                    <a:cubicBezTo>
                      <a:pt x="202181" y="261818"/>
                      <a:pt x="198225" y="264455"/>
                      <a:pt x="195587" y="264455"/>
                    </a:cubicBezTo>
                    <a:cubicBezTo>
                      <a:pt x="195587" y="264455"/>
                      <a:pt x="195587" y="264455"/>
                      <a:pt x="140204" y="264455"/>
                    </a:cubicBezTo>
                    <a:cubicBezTo>
                      <a:pt x="136248" y="264455"/>
                      <a:pt x="133611" y="261818"/>
                      <a:pt x="133611" y="257862"/>
                    </a:cubicBezTo>
                    <a:cubicBezTo>
                      <a:pt x="133611" y="257862"/>
                      <a:pt x="133611" y="257862"/>
                      <a:pt x="133611" y="216984"/>
                    </a:cubicBezTo>
                    <a:cubicBezTo>
                      <a:pt x="133611" y="216984"/>
                      <a:pt x="133611" y="216984"/>
                      <a:pt x="92732" y="216984"/>
                    </a:cubicBezTo>
                    <a:cubicBezTo>
                      <a:pt x="88776" y="216984"/>
                      <a:pt x="86139" y="213028"/>
                      <a:pt x="86139" y="209072"/>
                    </a:cubicBezTo>
                    <a:cubicBezTo>
                      <a:pt x="86139" y="209072"/>
                      <a:pt x="86139" y="209072"/>
                      <a:pt x="86139" y="155007"/>
                    </a:cubicBezTo>
                    <a:cubicBezTo>
                      <a:pt x="86139" y="151051"/>
                      <a:pt x="88776" y="148414"/>
                      <a:pt x="92732" y="148414"/>
                    </a:cubicBezTo>
                    <a:cubicBezTo>
                      <a:pt x="92732" y="148414"/>
                      <a:pt x="92732" y="148414"/>
                      <a:pt x="133611" y="148414"/>
                    </a:cubicBezTo>
                    <a:cubicBezTo>
                      <a:pt x="133611" y="148414"/>
                      <a:pt x="133611" y="148414"/>
                      <a:pt x="133611" y="107535"/>
                    </a:cubicBezTo>
                    <a:cubicBezTo>
                      <a:pt x="133611" y="103579"/>
                      <a:pt x="136248" y="100942"/>
                      <a:pt x="140204" y="100942"/>
                    </a:cubicBezTo>
                    <a:close/>
                    <a:moveTo>
                      <a:pt x="204484" y="54386"/>
                    </a:moveTo>
                    <a:cubicBezTo>
                      <a:pt x="204484" y="54386"/>
                      <a:pt x="204484" y="54386"/>
                      <a:pt x="271057" y="104863"/>
                    </a:cubicBezTo>
                    <a:cubicBezTo>
                      <a:pt x="275051" y="107519"/>
                      <a:pt x="275051" y="111504"/>
                      <a:pt x="272388" y="114162"/>
                    </a:cubicBezTo>
                    <a:cubicBezTo>
                      <a:pt x="271057" y="116818"/>
                      <a:pt x="269725" y="116818"/>
                      <a:pt x="267063" y="116818"/>
                    </a:cubicBezTo>
                    <a:cubicBezTo>
                      <a:pt x="265731" y="116818"/>
                      <a:pt x="264400" y="116818"/>
                      <a:pt x="263068" y="115490"/>
                    </a:cubicBezTo>
                    <a:cubicBezTo>
                      <a:pt x="263068" y="115490"/>
                      <a:pt x="263068" y="115490"/>
                      <a:pt x="196496" y="65013"/>
                    </a:cubicBezTo>
                    <a:cubicBezTo>
                      <a:pt x="193833" y="62356"/>
                      <a:pt x="192501" y="58371"/>
                      <a:pt x="195164" y="55715"/>
                    </a:cubicBezTo>
                    <a:cubicBezTo>
                      <a:pt x="197827" y="53058"/>
                      <a:pt x="201821" y="51730"/>
                      <a:pt x="204484" y="54386"/>
                    </a:cubicBezTo>
                    <a:close/>
                    <a:moveTo>
                      <a:pt x="174679" y="30590"/>
                    </a:moveTo>
                    <a:cubicBezTo>
                      <a:pt x="174679" y="30590"/>
                      <a:pt x="174679" y="30590"/>
                      <a:pt x="188389" y="41285"/>
                    </a:cubicBezTo>
                    <a:cubicBezTo>
                      <a:pt x="191131" y="43959"/>
                      <a:pt x="192502" y="47969"/>
                      <a:pt x="189760" y="50643"/>
                    </a:cubicBezTo>
                    <a:cubicBezTo>
                      <a:pt x="188389" y="53317"/>
                      <a:pt x="187018" y="53317"/>
                      <a:pt x="184276" y="53317"/>
                    </a:cubicBezTo>
                    <a:cubicBezTo>
                      <a:pt x="182905" y="53317"/>
                      <a:pt x="181534" y="53317"/>
                      <a:pt x="180163" y="51980"/>
                    </a:cubicBezTo>
                    <a:cubicBezTo>
                      <a:pt x="180163" y="51980"/>
                      <a:pt x="180163" y="51980"/>
                      <a:pt x="165081" y="41285"/>
                    </a:cubicBezTo>
                    <a:cubicBezTo>
                      <a:pt x="162339" y="39948"/>
                      <a:pt x="162339" y="34601"/>
                      <a:pt x="163710" y="31927"/>
                    </a:cubicBezTo>
                    <a:cubicBezTo>
                      <a:pt x="166452" y="29254"/>
                      <a:pt x="170566" y="27917"/>
                      <a:pt x="174679" y="30590"/>
                    </a:cubicBezTo>
                    <a:close/>
                    <a:moveTo>
                      <a:pt x="168689" y="15217"/>
                    </a:moveTo>
                    <a:lnTo>
                      <a:pt x="52801" y="102529"/>
                    </a:lnTo>
                    <a:lnTo>
                      <a:pt x="52801" y="293030"/>
                    </a:lnTo>
                    <a:lnTo>
                      <a:pt x="282989" y="293030"/>
                    </a:lnTo>
                    <a:lnTo>
                      <a:pt x="282989" y="102529"/>
                    </a:lnTo>
                    <a:close/>
                    <a:moveTo>
                      <a:pt x="164651" y="1972"/>
                    </a:moveTo>
                    <a:cubicBezTo>
                      <a:pt x="167286" y="-658"/>
                      <a:pt x="169921" y="-658"/>
                      <a:pt x="172555" y="1972"/>
                    </a:cubicBezTo>
                    <a:cubicBezTo>
                      <a:pt x="172555" y="1972"/>
                      <a:pt x="172555" y="1972"/>
                      <a:pt x="293759" y="92705"/>
                    </a:cubicBezTo>
                    <a:cubicBezTo>
                      <a:pt x="293759" y="92705"/>
                      <a:pt x="293759" y="92705"/>
                      <a:pt x="334599" y="124264"/>
                    </a:cubicBezTo>
                    <a:cubicBezTo>
                      <a:pt x="337234" y="125579"/>
                      <a:pt x="338551" y="130839"/>
                      <a:pt x="335916" y="133469"/>
                    </a:cubicBezTo>
                    <a:cubicBezTo>
                      <a:pt x="334599" y="134784"/>
                      <a:pt x="331964" y="136099"/>
                      <a:pt x="330647" y="136099"/>
                    </a:cubicBezTo>
                    <a:cubicBezTo>
                      <a:pt x="329329" y="136099"/>
                      <a:pt x="328012" y="136099"/>
                      <a:pt x="326694" y="134784"/>
                    </a:cubicBezTo>
                    <a:cubicBezTo>
                      <a:pt x="326694" y="134784"/>
                      <a:pt x="326694" y="134784"/>
                      <a:pt x="296394" y="112429"/>
                    </a:cubicBezTo>
                    <a:cubicBezTo>
                      <a:pt x="296394" y="112429"/>
                      <a:pt x="296394" y="112429"/>
                      <a:pt x="296394" y="299155"/>
                    </a:cubicBezTo>
                    <a:cubicBezTo>
                      <a:pt x="296394" y="303100"/>
                      <a:pt x="293759" y="305730"/>
                      <a:pt x="289806" y="305730"/>
                    </a:cubicBezTo>
                    <a:cubicBezTo>
                      <a:pt x="289806" y="305730"/>
                      <a:pt x="289806" y="305730"/>
                      <a:pt x="47399" y="305730"/>
                    </a:cubicBezTo>
                    <a:cubicBezTo>
                      <a:pt x="43447" y="305730"/>
                      <a:pt x="40812" y="303100"/>
                      <a:pt x="40812" y="299155"/>
                    </a:cubicBezTo>
                    <a:cubicBezTo>
                      <a:pt x="40812" y="299155"/>
                      <a:pt x="40812" y="299155"/>
                      <a:pt x="40812" y="112429"/>
                    </a:cubicBezTo>
                    <a:cubicBezTo>
                      <a:pt x="40812" y="112429"/>
                      <a:pt x="40812" y="112429"/>
                      <a:pt x="32908" y="117690"/>
                    </a:cubicBezTo>
                    <a:cubicBezTo>
                      <a:pt x="28955" y="120319"/>
                      <a:pt x="25003" y="120319"/>
                      <a:pt x="23686" y="116375"/>
                    </a:cubicBezTo>
                    <a:cubicBezTo>
                      <a:pt x="21051" y="113745"/>
                      <a:pt x="21051" y="109799"/>
                      <a:pt x="25003" y="107169"/>
                    </a:cubicBezTo>
                    <a:cubicBezTo>
                      <a:pt x="25003" y="107169"/>
                      <a:pt x="25003" y="107169"/>
                      <a:pt x="164651" y="1972"/>
                    </a:cubicBezTo>
                    <a:close/>
                  </a:path>
                </a:pathLst>
              </a:custGeom>
              <a:solidFill>
                <a:schemeClr val="bg1"/>
              </a:solidFill>
              <a:ln>
                <a:noFill/>
              </a:ln>
            </p:spPr>
          </p:sp>
        </p:grpSp>
        <p:sp>
          <p:nvSpPr>
            <p:cNvPr id="134" name="矩形 133"/>
            <p:cNvSpPr/>
            <p:nvPr/>
          </p:nvSpPr>
          <p:spPr>
            <a:xfrm>
              <a:off x="1900498" y="4919733"/>
              <a:ext cx="599844" cy="369332"/>
            </a:xfrm>
            <a:prstGeom prst="rect">
              <a:avLst/>
            </a:prstGeom>
          </p:spPr>
          <p:txBody>
            <a:bodyPr wrap="none">
              <a:spAutoFit/>
            </a:bodyPr>
            <a:lstStyle/>
            <a:p>
              <a:pPr lvl="0">
                <a:defRPr/>
              </a:pPr>
              <a:r>
                <a:rPr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rPr>
                <a:t>PPT</a:t>
              </a:r>
              <a:endParaRPr lang="zh-CN" altLang="en-US" kern="0" dirty="0">
                <a:solidFill>
                  <a:schemeClr val="tx1">
                    <a:lumMod val="75000"/>
                    <a:lumOff val="25000"/>
                  </a:schemeClr>
                </a:solidFill>
              </a:endParaRPr>
            </a:p>
          </p:txBody>
        </p:sp>
      </p:grpSp>
      <p:grpSp>
        <p:nvGrpSpPr>
          <p:cNvPr id="137" name="组合 136"/>
          <p:cNvGrpSpPr/>
          <p:nvPr/>
        </p:nvGrpSpPr>
        <p:grpSpPr>
          <a:xfrm>
            <a:off x="3843289" y="4831219"/>
            <a:ext cx="2057467" cy="460598"/>
            <a:chOff x="3970976" y="4884146"/>
            <a:chExt cx="2057467" cy="460598"/>
          </a:xfrm>
        </p:grpSpPr>
        <p:grpSp>
          <p:nvGrpSpPr>
            <p:cNvPr id="120" name="组合 119"/>
            <p:cNvGrpSpPr/>
            <p:nvPr/>
          </p:nvGrpSpPr>
          <p:grpSpPr>
            <a:xfrm>
              <a:off x="3970976" y="4884146"/>
              <a:ext cx="534293" cy="460598"/>
              <a:chOff x="1421257" y="4774318"/>
              <a:chExt cx="729188" cy="628611"/>
            </a:xfrm>
          </p:grpSpPr>
          <p:grpSp>
            <p:nvGrpSpPr>
              <p:cNvPr id="111" name="组合 110"/>
              <p:cNvGrpSpPr/>
              <p:nvPr/>
            </p:nvGrpSpPr>
            <p:grpSpPr>
              <a:xfrm>
                <a:off x="1421257" y="4774318"/>
                <a:ext cx="729188" cy="628611"/>
                <a:chOff x="6811139" y="1203251"/>
                <a:chExt cx="1597222" cy="1376916"/>
              </a:xfrm>
            </p:grpSpPr>
            <p:sp>
              <p:nvSpPr>
                <p:cNvPr id="112" name="六边形 11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六边形 112"/>
                <p:cNvSpPr/>
                <p:nvPr/>
              </p:nvSpPr>
              <p:spPr>
                <a:xfrm>
                  <a:off x="6982865" y="1357686"/>
                  <a:ext cx="1253768" cy="1080834"/>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microphone_108344"/>
              <p:cNvSpPr>
                <a:spLocks noChangeAspect="1"/>
              </p:cNvSpPr>
              <p:nvPr/>
            </p:nvSpPr>
            <p:spPr bwMode="auto">
              <a:xfrm>
                <a:off x="1669836" y="4942330"/>
                <a:ext cx="219054" cy="318079"/>
              </a:xfrm>
              <a:custGeom>
                <a:avLst/>
                <a:gdLst>
                  <a:gd name="connsiteX0" fmla="*/ 87911 w 231775"/>
                  <a:gd name="connsiteY0" fmla="*/ 314325 h 336550"/>
                  <a:gd name="connsiteX1" fmla="*/ 103187 w 231775"/>
                  <a:gd name="connsiteY1" fmla="*/ 314325 h 336550"/>
                  <a:gd name="connsiteX2" fmla="*/ 103187 w 231775"/>
                  <a:gd name="connsiteY2" fmla="*/ 314996 h 336550"/>
                  <a:gd name="connsiteX3" fmla="*/ 115094 w 231775"/>
                  <a:gd name="connsiteY3" fmla="*/ 325438 h 336550"/>
                  <a:gd name="connsiteX4" fmla="*/ 127000 w 231775"/>
                  <a:gd name="connsiteY4" fmla="*/ 314996 h 336550"/>
                  <a:gd name="connsiteX5" fmla="*/ 127000 w 231775"/>
                  <a:gd name="connsiteY5" fmla="*/ 314325 h 336550"/>
                  <a:gd name="connsiteX6" fmla="*/ 136870 w 231775"/>
                  <a:gd name="connsiteY6" fmla="*/ 314325 h 336550"/>
                  <a:gd name="connsiteX7" fmla="*/ 143864 w 231775"/>
                  <a:gd name="connsiteY7" fmla="*/ 314325 h 336550"/>
                  <a:gd name="connsiteX8" fmla="*/ 155575 w 231775"/>
                  <a:gd name="connsiteY8" fmla="*/ 324784 h 336550"/>
                  <a:gd name="connsiteX9" fmla="*/ 143864 w 231775"/>
                  <a:gd name="connsiteY9" fmla="*/ 336550 h 336550"/>
                  <a:gd name="connsiteX10" fmla="*/ 87911 w 231775"/>
                  <a:gd name="connsiteY10" fmla="*/ 336550 h 336550"/>
                  <a:gd name="connsiteX11" fmla="*/ 76200 w 231775"/>
                  <a:gd name="connsiteY11" fmla="*/ 324784 h 336550"/>
                  <a:gd name="connsiteX12" fmla="*/ 87911 w 231775"/>
                  <a:gd name="connsiteY12" fmla="*/ 314325 h 336550"/>
                  <a:gd name="connsiteX13" fmla="*/ 103187 w 231775"/>
                  <a:gd name="connsiteY13" fmla="*/ 287938 h 336550"/>
                  <a:gd name="connsiteX14" fmla="*/ 115888 w 231775"/>
                  <a:gd name="connsiteY14" fmla="*/ 290512 h 336550"/>
                  <a:gd name="connsiteX15" fmla="*/ 127000 w 231775"/>
                  <a:gd name="connsiteY15" fmla="*/ 288260 h 336550"/>
                  <a:gd name="connsiteX16" fmla="*/ 127000 w 231775"/>
                  <a:gd name="connsiteY16" fmla="*/ 299577 h 336550"/>
                  <a:gd name="connsiteX17" fmla="*/ 127000 w 231775"/>
                  <a:gd name="connsiteY17" fmla="*/ 310427 h 336550"/>
                  <a:gd name="connsiteX18" fmla="*/ 127000 w 231775"/>
                  <a:gd name="connsiteY18" fmla="*/ 314325 h 336550"/>
                  <a:gd name="connsiteX19" fmla="*/ 120259 w 231775"/>
                  <a:gd name="connsiteY19" fmla="*/ 314325 h 336550"/>
                  <a:gd name="connsiteX20" fmla="*/ 103187 w 231775"/>
                  <a:gd name="connsiteY20" fmla="*/ 314325 h 336550"/>
                  <a:gd name="connsiteX21" fmla="*/ 103187 w 231775"/>
                  <a:gd name="connsiteY21" fmla="*/ 293866 h 336550"/>
                  <a:gd name="connsiteX22" fmla="*/ 115094 w 231775"/>
                  <a:gd name="connsiteY22" fmla="*/ 266700 h 336550"/>
                  <a:gd name="connsiteX23" fmla="*/ 115505 w 231775"/>
                  <a:gd name="connsiteY23" fmla="*/ 266867 h 336550"/>
                  <a:gd name="connsiteX24" fmla="*/ 114957 w 231775"/>
                  <a:gd name="connsiteY24" fmla="*/ 266755 h 336550"/>
                  <a:gd name="connsiteX25" fmla="*/ 219923 w 231775"/>
                  <a:gd name="connsiteY25" fmla="*/ 163512 h 336550"/>
                  <a:gd name="connsiteX26" fmla="*/ 231775 w 231775"/>
                  <a:gd name="connsiteY26" fmla="*/ 173986 h 336550"/>
                  <a:gd name="connsiteX27" fmla="*/ 161218 w 231775"/>
                  <a:gd name="connsiteY27" fmla="*/ 281326 h 336550"/>
                  <a:gd name="connsiteX28" fmla="*/ 127000 w 231775"/>
                  <a:gd name="connsiteY28" fmla="*/ 288260 h 336550"/>
                  <a:gd name="connsiteX29" fmla="*/ 127000 w 231775"/>
                  <a:gd name="connsiteY29" fmla="*/ 278447 h 336550"/>
                  <a:gd name="connsiteX30" fmla="*/ 123527 w 231775"/>
                  <a:gd name="connsiteY30" fmla="*/ 270126 h 336550"/>
                  <a:gd name="connsiteX31" fmla="*/ 115505 w 231775"/>
                  <a:gd name="connsiteY31" fmla="*/ 266867 h 336550"/>
                  <a:gd name="connsiteX32" fmla="*/ 115888 w 231775"/>
                  <a:gd name="connsiteY32" fmla="*/ 266945 h 336550"/>
                  <a:gd name="connsiteX33" fmla="*/ 208071 w 231775"/>
                  <a:gd name="connsiteY33" fmla="*/ 173986 h 336550"/>
                  <a:gd name="connsiteX34" fmla="*/ 219923 w 231775"/>
                  <a:gd name="connsiteY34" fmla="*/ 163512 h 336550"/>
                  <a:gd name="connsiteX35" fmla="*/ 11852 w 231775"/>
                  <a:gd name="connsiteY35" fmla="*/ 163512 h 336550"/>
                  <a:gd name="connsiteX36" fmla="*/ 23704 w 231775"/>
                  <a:gd name="connsiteY36" fmla="*/ 173986 h 336550"/>
                  <a:gd name="connsiteX37" fmla="*/ 79817 w 231775"/>
                  <a:gd name="connsiteY37" fmla="*/ 259600 h 336550"/>
                  <a:gd name="connsiteX38" fmla="*/ 114957 w 231775"/>
                  <a:gd name="connsiteY38" fmla="*/ 266755 h 336550"/>
                  <a:gd name="connsiteX39" fmla="*/ 106660 w 231775"/>
                  <a:gd name="connsiteY39" fmla="*/ 270126 h 336550"/>
                  <a:gd name="connsiteX40" fmla="*/ 103187 w 231775"/>
                  <a:gd name="connsiteY40" fmla="*/ 278447 h 336550"/>
                  <a:gd name="connsiteX41" fmla="*/ 103187 w 231775"/>
                  <a:gd name="connsiteY41" fmla="*/ 280375 h 336550"/>
                  <a:gd name="connsiteX42" fmla="*/ 103187 w 231775"/>
                  <a:gd name="connsiteY42" fmla="*/ 287938 h 336550"/>
                  <a:gd name="connsiteX43" fmla="*/ 70557 w 231775"/>
                  <a:gd name="connsiteY43" fmla="*/ 281326 h 336550"/>
                  <a:gd name="connsiteX44" fmla="*/ 0 w 231775"/>
                  <a:gd name="connsiteY44" fmla="*/ 173986 h 336550"/>
                  <a:gd name="connsiteX45" fmla="*/ 11852 w 231775"/>
                  <a:gd name="connsiteY45" fmla="*/ 163512 h 336550"/>
                  <a:gd name="connsiteX46" fmla="*/ 115094 w 231775"/>
                  <a:gd name="connsiteY46" fmla="*/ 22225 h 336550"/>
                  <a:gd name="connsiteX47" fmla="*/ 60325 w 231775"/>
                  <a:gd name="connsiteY47" fmla="*/ 77506 h 336550"/>
                  <a:gd name="connsiteX48" fmla="*/ 60325 w 231775"/>
                  <a:gd name="connsiteY48" fmla="*/ 174906 h 336550"/>
                  <a:gd name="connsiteX49" fmla="*/ 115094 w 231775"/>
                  <a:gd name="connsiteY49" fmla="*/ 230188 h 336550"/>
                  <a:gd name="connsiteX50" fmla="*/ 169863 w 231775"/>
                  <a:gd name="connsiteY50" fmla="*/ 174906 h 336550"/>
                  <a:gd name="connsiteX51" fmla="*/ 169863 w 231775"/>
                  <a:gd name="connsiteY51" fmla="*/ 77506 h 336550"/>
                  <a:gd name="connsiteX52" fmla="*/ 115094 w 231775"/>
                  <a:gd name="connsiteY52" fmla="*/ 22225 h 336550"/>
                  <a:gd name="connsiteX53" fmla="*/ 115888 w 231775"/>
                  <a:gd name="connsiteY53" fmla="*/ 0 h 336550"/>
                  <a:gd name="connsiteX54" fmla="*/ 193675 w 231775"/>
                  <a:gd name="connsiteY54" fmla="*/ 77564 h 336550"/>
                  <a:gd name="connsiteX55" fmla="*/ 193675 w 231775"/>
                  <a:gd name="connsiteY55" fmla="*/ 174848 h 336550"/>
                  <a:gd name="connsiteX56" fmla="*/ 115888 w 231775"/>
                  <a:gd name="connsiteY56" fmla="*/ 252413 h 336550"/>
                  <a:gd name="connsiteX57" fmla="*/ 38100 w 231775"/>
                  <a:gd name="connsiteY57" fmla="*/ 173534 h 336550"/>
                  <a:gd name="connsiteX58" fmla="*/ 38100 w 231775"/>
                  <a:gd name="connsiteY58" fmla="*/ 77564 h 336550"/>
                  <a:gd name="connsiteX59" fmla="*/ 115888 w 231775"/>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1775" h="336550">
                    <a:moveTo>
                      <a:pt x="87911" y="314325"/>
                    </a:moveTo>
                    <a:lnTo>
                      <a:pt x="103187" y="314325"/>
                    </a:lnTo>
                    <a:lnTo>
                      <a:pt x="103187" y="314996"/>
                    </a:lnTo>
                    <a:cubicBezTo>
                      <a:pt x="103187" y="320217"/>
                      <a:pt x="108479" y="325438"/>
                      <a:pt x="115094" y="325438"/>
                    </a:cubicBezTo>
                    <a:cubicBezTo>
                      <a:pt x="121708" y="325438"/>
                      <a:pt x="127000" y="320217"/>
                      <a:pt x="127000" y="314996"/>
                    </a:cubicBezTo>
                    <a:lnTo>
                      <a:pt x="127000" y="314325"/>
                    </a:lnTo>
                    <a:lnTo>
                      <a:pt x="136870" y="314325"/>
                    </a:lnTo>
                    <a:cubicBezTo>
                      <a:pt x="143864" y="314325"/>
                      <a:pt x="143864" y="314325"/>
                      <a:pt x="143864" y="314325"/>
                    </a:cubicBezTo>
                    <a:cubicBezTo>
                      <a:pt x="150370" y="314325"/>
                      <a:pt x="155575" y="319555"/>
                      <a:pt x="155575" y="324784"/>
                    </a:cubicBezTo>
                    <a:cubicBezTo>
                      <a:pt x="155575" y="331321"/>
                      <a:pt x="150370" y="336550"/>
                      <a:pt x="143864" y="336550"/>
                    </a:cubicBezTo>
                    <a:cubicBezTo>
                      <a:pt x="87911" y="336550"/>
                      <a:pt x="87911" y="336550"/>
                      <a:pt x="87911" y="336550"/>
                    </a:cubicBezTo>
                    <a:cubicBezTo>
                      <a:pt x="81405" y="336550"/>
                      <a:pt x="76200" y="331321"/>
                      <a:pt x="76200" y="324784"/>
                    </a:cubicBezTo>
                    <a:cubicBezTo>
                      <a:pt x="76200" y="319555"/>
                      <a:pt x="81405" y="314325"/>
                      <a:pt x="87911" y="314325"/>
                    </a:cubicBezTo>
                    <a:close/>
                    <a:moveTo>
                      <a:pt x="103187" y="287938"/>
                    </a:moveTo>
                    <a:lnTo>
                      <a:pt x="115888" y="290512"/>
                    </a:lnTo>
                    <a:lnTo>
                      <a:pt x="127000" y="288260"/>
                    </a:lnTo>
                    <a:lnTo>
                      <a:pt x="127000" y="299577"/>
                    </a:lnTo>
                    <a:cubicBezTo>
                      <a:pt x="127000" y="304716"/>
                      <a:pt x="127000" y="308143"/>
                      <a:pt x="127000" y="310427"/>
                    </a:cubicBezTo>
                    <a:lnTo>
                      <a:pt x="127000" y="314325"/>
                    </a:lnTo>
                    <a:lnTo>
                      <a:pt x="120259" y="314325"/>
                    </a:lnTo>
                    <a:lnTo>
                      <a:pt x="103187" y="314325"/>
                    </a:lnTo>
                    <a:lnTo>
                      <a:pt x="103187" y="293866"/>
                    </a:lnTo>
                    <a:close/>
                    <a:moveTo>
                      <a:pt x="115094" y="266700"/>
                    </a:moveTo>
                    <a:lnTo>
                      <a:pt x="115505" y="266867"/>
                    </a:lnTo>
                    <a:lnTo>
                      <a:pt x="114957" y="266755"/>
                    </a:lnTo>
                    <a:close/>
                    <a:moveTo>
                      <a:pt x="219923" y="163512"/>
                    </a:moveTo>
                    <a:cubicBezTo>
                      <a:pt x="226508" y="163512"/>
                      <a:pt x="231775" y="168749"/>
                      <a:pt x="231775" y="173986"/>
                    </a:cubicBezTo>
                    <a:cubicBezTo>
                      <a:pt x="231775" y="222102"/>
                      <a:pt x="202886" y="263590"/>
                      <a:pt x="161218" y="281326"/>
                    </a:cubicBezTo>
                    <a:lnTo>
                      <a:pt x="127000" y="288260"/>
                    </a:lnTo>
                    <a:lnTo>
                      <a:pt x="127000" y="278447"/>
                    </a:lnTo>
                    <a:cubicBezTo>
                      <a:pt x="127000" y="275184"/>
                      <a:pt x="125677" y="272247"/>
                      <a:pt x="123527" y="270126"/>
                    </a:cubicBezTo>
                    <a:lnTo>
                      <a:pt x="115505" y="266867"/>
                    </a:lnTo>
                    <a:lnTo>
                      <a:pt x="115888" y="266945"/>
                    </a:lnTo>
                    <a:cubicBezTo>
                      <a:pt x="167247" y="266945"/>
                      <a:pt x="208071" y="225048"/>
                      <a:pt x="208071" y="173986"/>
                    </a:cubicBezTo>
                    <a:cubicBezTo>
                      <a:pt x="208071" y="168749"/>
                      <a:pt x="214655" y="163512"/>
                      <a:pt x="219923" y="163512"/>
                    </a:cubicBezTo>
                    <a:close/>
                    <a:moveTo>
                      <a:pt x="11852" y="163512"/>
                    </a:moveTo>
                    <a:cubicBezTo>
                      <a:pt x="17120" y="163512"/>
                      <a:pt x="23704" y="168749"/>
                      <a:pt x="23704" y="173986"/>
                    </a:cubicBezTo>
                    <a:cubicBezTo>
                      <a:pt x="23704" y="212282"/>
                      <a:pt x="46668" y="245423"/>
                      <a:pt x="79817" y="259600"/>
                    </a:cubicBezTo>
                    <a:lnTo>
                      <a:pt x="114957" y="266755"/>
                    </a:lnTo>
                    <a:lnTo>
                      <a:pt x="106660" y="270126"/>
                    </a:lnTo>
                    <a:cubicBezTo>
                      <a:pt x="104510" y="272247"/>
                      <a:pt x="103187" y="275184"/>
                      <a:pt x="103187" y="278447"/>
                    </a:cubicBezTo>
                    <a:cubicBezTo>
                      <a:pt x="103187" y="278447"/>
                      <a:pt x="103187" y="278447"/>
                      <a:pt x="103187" y="280375"/>
                    </a:cubicBezTo>
                    <a:lnTo>
                      <a:pt x="103187" y="287938"/>
                    </a:lnTo>
                    <a:lnTo>
                      <a:pt x="70557" y="281326"/>
                    </a:lnTo>
                    <a:cubicBezTo>
                      <a:pt x="28889" y="263590"/>
                      <a:pt x="0" y="222102"/>
                      <a:pt x="0" y="173986"/>
                    </a:cubicBezTo>
                    <a:cubicBezTo>
                      <a:pt x="0" y="168749"/>
                      <a:pt x="5267" y="163512"/>
                      <a:pt x="11852" y="163512"/>
                    </a:cubicBezTo>
                    <a:close/>
                    <a:moveTo>
                      <a:pt x="115094" y="22225"/>
                    </a:moveTo>
                    <a:cubicBezTo>
                      <a:pt x="85102" y="22225"/>
                      <a:pt x="60325" y="47233"/>
                      <a:pt x="60325" y="77506"/>
                    </a:cubicBezTo>
                    <a:cubicBezTo>
                      <a:pt x="60325" y="174906"/>
                      <a:pt x="60325" y="174906"/>
                      <a:pt x="60325" y="174906"/>
                    </a:cubicBezTo>
                    <a:cubicBezTo>
                      <a:pt x="60325" y="205180"/>
                      <a:pt x="85102" y="230188"/>
                      <a:pt x="115094" y="230188"/>
                    </a:cubicBezTo>
                    <a:cubicBezTo>
                      <a:pt x="145087" y="230188"/>
                      <a:pt x="169863" y="205180"/>
                      <a:pt x="169863" y="174906"/>
                    </a:cubicBezTo>
                    <a:cubicBezTo>
                      <a:pt x="169863" y="77506"/>
                      <a:pt x="169863" y="77506"/>
                      <a:pt x="169863" y="77506"/>
                    </a:cubicBezTo>
                    <a:cubicBezTo>
                      <a:pt x="169863" y="47233"/>
                      <a:pt x="145087" y="22225"/>
                      <a:pt x="115094" y="22225"/>
                    </a:cubicBezTo>
                    <a:close/>
                    <a:moveTo>
                      <a:pt x="115888" y="0"/>
                    </a:moveTo>
                    <a:cubicBezTo>
                      <a:pt x="159396" y="0"/>
                      <a:pt x="193675" y="35495"/>
                      <a:pt x="193675" y="77564"/>
                    </a:cubicBezTo>
                    <a:cubicBezTo>
                      <a:pt x="193675" y="174848"/>
                      <a:pt x="193675" y="174848"/>
                      <a:pt x="193675" y="174848"/>
                    </a:cubicBezTo>
                    <a:cubicBezTo>
                      <a:pt x="193675" y="216917"/>
                      <a:pt x="159396" y="252413"/>
                      <a:pt x="115888" y="252413"/>
                    </a:cubicBezTo>
                    <a:cubicBezTo>
                      <a:pt x="72379" y="252413"/>
                      <a:pt x="38100" y="216917"/>
                      <a:pt x="38100" y="173534"/>
                    </a:cubicBezTo>
                    <a:cubicBezTo>
                      <a:pt x="38100" y="77564"/>
                      <a:pt x="38100" y="77564"/>
                      <a:pt x="38100" y="77564"/>
                    </a:cubicBezTo>
                    <a:cubicBezTo>
                      <a:pt x="38100" y="35495"/>
                      <a:pt x="72379" y="0"/>
                      <a:pt x="115888" y="0"/>
                    </a:cubicBezTo>
                    <a:close/>
                  </a:path>
                </a:pathLst>
              </a:custGeom>
              <a:solidFill>
                <a:schemeClr val="bg1"/>
              </a:solidFill>
              <a:ln>
                <a:noFill/>
              </a:ln>
            </p:spPr>
          </p:sp>
        </p:grpSp>
        <p:sp>
          <p:nvSpPr>
            <p:cNvPr id="136" name="矩形 135"/>
            <p:cNvSpPr/>
            <p:nvPr/>
          </p:nvSpPr>
          <p:spPr>
            <a:xfrm>
              <a:off x="4505269" y="4928020"/>
              <a:ext cx="1523174" cy="369332"/>
            </a:xfrm>
            <a:prstGeom prst="rect">
              <a:avLst/>
            </a:prstGeom>
          </p:spPr>
          <p:txBody>
            <a:bodyPr wrap="none">
              <a:spAutoFit/>
            </a:bodyPr>
            <a:lstStyle/>
            <a:p>
              <a:pPr lvl="0">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rPr>
                <a:t>PPT</a:t>
              </a:r>
              <a:endParaRPr lang="zh-CN" altLang="en-US" kern="0" dirty="0">
                <a:solidFill>
                  <a:schemeClr val="tx1">
                    <a:lumMod val="75000"/>
                    <a:lumOff val="25000"/>
                  </a:schemeClr>
                </a:solidFill>
              </a:endParaRPr>
            </a:p>
          </p:txBody>
        </p:sp>
      </p:grpSp>
      <p:sp>
        <p:nvSpPr>
          <p:cNvPr id="140" name="任意多边形: 形状 139"/>
          <p:cNvSpPr/>
          <p:nvPr/>
        </p:nvSpPr>
        <p:spPr>
          <a:xfrm>
            <a:off x="1236729" y="3547670"/>
            <a:ext cx="7310604" cy="176910"/>
          </a:xfrm>
          <a:custGeom>
            <a:avLst/>
            <a:gdLst/>
            <a:ahLst/>
            <a:cxnLst/>
            <a:rect l="l" t="t" r="r" b="b"/>
            <a:pathLst>
              <a:path w="7310604" h="176910">
                <a:moveTo>
                  <a:pt x="1974754" y="139442"/>
                </a:moveTo>
                <a:lnTo>
                  <a:pt x="1974754" y="156762"/>
                </a:lnTo>
                <a:lnTo>
                  <a:pt x="2071427" y="156762"/>
                </a:lnTo>
                <a:lnTo>
                  <a:pt x="2071427" y="139442"/>
                </a:lnTo>
                <a:close/>
                <a:moveTo>
                  <a:pt x="349216" y="138028"/>
                </a:moveTo>
                <a:cubicBezTo>
                  <a:pt x="348745" y="142741"/>
                  <a:pt x="348391" y="147336"/>
                  <a:pt x="348156" y="151813"/>
                </a:cubicBezTo>
                <a:cubicBezTo>
                  <a:pt x="329068" y="154170"/>
                  <a:pt x="306387" y="157822"/>
                  <a:pt x="280113" y="162771"/>
                </a:cubicBezTo>
                <a:lnTo>
                  <a:pt x="276932" y="148986"/>
                </a:lnTo>
                <a:cubicBezTo>
                  <a:pt x="302853" y="145569"/>
                  <a:pt x="326947" y="141916"/>
                  <a:pt x="349216" y="138028"/>
                </a:cubicBezTo>
                <a:close/>
                <a:moveTo>
                  <a:pt x="6862948" y="135024"/>
                </a:moveTo>
                <a:lnTo>
                  <a:pt x="6990196" y="135024"/>
                </a:lnTo>
                <a:lnTo>
                  <a:pt x="6990196" y="146335"/>
                </a:lnTo>
                <a:lnTo>
                  <a:pt x="6862948" y="146335"/>
                </a:lnTo>
                <a:close/>
                <a:moveTo>
                  <a:pt x="5802408" y="128838"/>
                </a:moveTo>
                <a:cubicBezTo>
                  <a:pt x="5810420" y="135672"/>
                  <a:pt x="5818609" y="143036"/>
                  <a:pt x="5826974" y="150930"/>
                </a:cubicBezTo>
                <a:lnTo>
                  <a:pt x="5816723" y="160650"/>
                </a:lnTo>
                <a:cubicBezTo>
                  <a:pt x="5810361" y="153934"/>
                  <a:pt x="5802467" y="146335"/>
                  <a:pt x="5793041" y="137852"/>
                </a:cubicBezTo>
                <a:close/>
                <a:moveTo>
                  <a:pt x="63447" y="120708"/>
                </a:moveTo>
                <a:lnTo>
                  <a:pt x="63447" y="138205"/>
                </a:lnTo>
                <a:lnTo>
                  <a:pt x="113109" y="138205"/>
                </a:lnTo>
                <a:lnTo>
                  <a:pt x="113109" y="120708"/>
                </a:lnTo>
                <a:close/>
                <a:moveTo>
                  <a:pt x="3883995" y="120532"/>
                </a:moveTo>
                <a:cubicBezTo>
                  <a:pt x="3913450" y="124420"/>
                  <a:pt x="3941787" y="128956"/>
                  <a:pt x="3969004" y="134140"/>
                </a:cubicBezTo>
                <a:lnTo>
                  <a:pt x="3964232" y="147572"/>
                </a:lnTo>
                <a:cubicBezTo>
                  <a:pt x="3938193" y="141799"/>
                  <a:pt x="3910210" y="136850"/>
                  <a:pt x="3880284" y="132726"/>
                </a:cubicBezTo>
                <a:close/>
                <a:moveTo>
                  <a:pt x="1420006" y="119825"/>
                </a:moveTo>
                <a:lnTo>
                  <a:pt x="1420006" y="152697"/>
                </a:lnTo>
                <a:lnTo>
                  <a:pt x="1518623" y="152697"/>
                </a:lnTo>
                <a:lnTo>
                  <a:pt x="1518623" y="119825"/>
                </a:lnTo>
                <a:close/>
                <a:moveTo>
                  <a:pt x="3632494" y="114523"/>
                </a:moveTo>
                <a:cubicBezTo>
                  <a:pt x="3629372" y="119000"/>
                  <a:pt x="3626249" y="123359"/>
                  <a:pt x="3623127" y="127601"/>
                </a:cubicBezTo>
                <a:cubicBezTo>
                  <a:pt x="3636029" y="131430"/>
                  <a:pt x="3649490" y="135436"/>
                  <a:pt x="3663511" y="139619"/>
                </a:cubicBezTo>
                <a:cubicBezTo>
                  <a:pt x="3674998" y="132667"/>
                  <a:pt x="3683864" y="124302"/>
                  <a:pt x="3690109" y="114523"/>
                </a:cubicBezTo>
                <a:close/>
                <a:moveTo>
                  <a:pt x="7182825" y="114346"/>
                </a:moveTo>
                <a:cubicBezTo>
                  <a:pt x="7182473" y="119059"/>
                  <a:pt x="7182295" y="123477"/>
                  <a:pt x="7182295" y="127601"/>
                </a:cubicBezTo>
                <a:cubicBezTo>
                  <a:pt x="7166272" y="130075"/>
                  <a:pt x="7150955" y="132785"/>
                  <a:pt x="7136345" y="135731"/>
                </a:cubicBezTo>
                <a:lnTo>
                  <a:pt x="7134047" y="122122"/>
                </a:lnTo>
                <a:cubicBezTo>
                  <a:pt x="7148069" y="120473"/>
                  <a:pt x="7164328" y="117881"/>
                  <a:pt x="7182825" y="114346"/>
                </a:cubicBezTo>
                <a:close/>
                <a:moveTo>
                  <a:pt x="1406221" y="107277"/>
                </a:moveTo>
                <a:lnTo>
                  <a:pt x="1532409" y="107277"/>
                </a:lnTo>
                <a:lnTo>
                  <a:pt x="1532409" y="174966"/>
                </a:lnTo>
                <a:lnTo>
                  <a:pt x="1518623" y="174966"/>
                </a:lnTo>
                <a:lnTo>
                  <a:pt x="1518623" y="165245"/>
                </a:lnTo>
                <a:lnTo>
                  <a:pt x="1420006" y="165245"/>
                </a:lnTo>
                <a:lnTo>
                  <a:pt x="1420006" y="175319"/>
                </a:lnTo>
                <a:lnTo>
                  <a:pt x="1406221" y="175319"/>
                </a:lnTo>
                <a:close/>
                <a:moveTo>
                  <a:pt x="1769752" y="105863"/>
                </a:moveTo>
                <a:lnTo>
                  <a:pt x="1769752" y="151637"/>
                </a:lnTo>
                <a:lnTo>
                  <a:pt x="1810401" y="151637"/>
                </a:lnTo>
                <a:lnTo>
                  <a:pt x="1810401" y="105863"/>
                </a:lnTo>
                <a:close/>
                <a:moveTo>
                  <a:pt x="1680502" y="105863"/>
                </a:moveTo>
                <a:lnTo>
                  <a:pt x="1680502" y="151283"/>
                </a:lnTo>
                <a:lnTo>
                  <a:pt x="1720974" y="151283"/>
                </a:lnTo>
                <a:lnTo>
                  <a:pt x="1720974" y="105863"/>
                </a:lnTo>
                <a:close/>
                <a:moveTo>
                  <a:pt x="5870804" y="101798"/>
                </a:moveTo>
                <a:lnTo>
                  <a:pt x="5884589" y="101798"/>
                </a:lnTo>
                <a:lnTo>
                  <a:pt x="5884589" y="115760"/>
                </a:lnTo>
                <a:lnTo>
                  <a:pt x="5922410" y="115760"/>
                </a:lnTo>
                <a:lnTo>
                  <a:pt x="5922410" y="127601"/>
                </a:lnTo>
                <a:lnTo>
                  <a:pt x="5884589" y="127601"/>
                </a:lnTo>
                <a:lnTo>
                  <a:pt x="5884589" y="151107"/>
                </a:lnTo>
                <a:cubicBezTo>
                  <a:pt x="5884589" y="165952"/>
                  <a:pt x="5876931" y="173375"/>
                  <a:pt x="5861614" y="173375"/>
                </a:cubicBezTo>
                <a:cubicBezTo>
                  <a:pt x="5852659" y="173375"/>
                  <a:pt x="5843646" y="173316"/>
                  <a:pt x="5834573" y="173198"/>
                </a:cubicBezTo>
                <a:cubicBezTo>
                  <a:pt x="5833984" y="168957"/>
                  <a:pt x="5833101" y="163949"/>
                  <a:pt x="5831922" y="158176"/>
                </a:cubicBezTo>
                <a:cubicBezTo>
                  <a:pt x="5841349" y="159118"/>
                  <a:pt x="5850008" y="159590"/>
                  <a:pt x="5857902" y="159590"/>
                </a:cubicBezTo>
                <a:cubicBezTo>
                  <a:pt x="5866503" y="159590"/>
                  <a:pt x="5870804" y="156114"/>
                  <a:pt x="5870804" y="149162"/>
                </a:cubicBezTo>
                <a:lnTo>
                  <a:pt x="5870804" y="127601"/>
                </a:lnTo>
                <a:lnTo>
                  <a:pt x="5760169" y="127601"/>
                </a:lnTo>
                <a:lnTo>
                  <a:pt x="5760169" y="115760"/>
                </a:lnTo>
                <a:lnTo>
                  <a:pt x="5870804" y="115760"/>
                </a:lnTo>
                <a:close/>
                <a:moveTo>
                  <a:pt x="4412763" y="99500"/>
                </a:moveTo>
                <a:lnTo>
                  <a:pt x="4412763" y="144214"/>
                </a:lnTo>
                <a:lnTo>
                  <a:pt x="4452528" y="144214"/>
                </a:lnTo>
                <a:lnTo>
                  <a:pt x="4452528" y="99500"/>
                </a:lnTo>
                <a:close/>
                <a:moveTo>
                  <a:pt x="3902375" y="97380"/>
                </a:moveTo>
                <a:cubicBezTo>
                  <a:pt x="3919695" y="99972"/>
                  <a:pt x="3937899" y="102917"/>
                  <a:pt x="3956986" y="106216"/>
                </a:cubicBezTo>
                <a:lnTo>
                  <a:pt x="3953274" y="118588"/>
                </a:lnTo>
                <a:cubicBezTo>
                  <a:pt x="3933951" y="114699"/>
                  <a:pt x="3915807" y="111577"/>
                  <a:pt x="3898841" y="109221"/>
                </a:cubicBezTo>
                <a:close/>
                <a:moveTo>
                  <a:pt x="3390025" y="93668"/>
                </a:moveTo>
                <a:lnTo>
                  <a:pt x="3390025" y="108867"/>
                </a:lnTo>
                <a:lnTo>
                  <a:pt x="3438273" y="108867"/>
                </a:lnTo>
                <a:lnTo>
                  <a:pt x="3438273" y="93668"/>
                </a:lnTo>
                <a:close/>
                <a:moveTo>
                  <a:pt x="3329582" y="93668"/>
                </a:moveTo>
                <a:lnTo>
                  <a:pt x="3329582" y="108867"/>
                </a:lnTo>
                <a:lnTo>
                  <a:pt x="3377300" y="108867"/>
                </a:lnTo>
                <a:lnTo>
                  <a:pt x="3377300" y="93668"/>
                </a:lnTo>
                <a:close/>
                <a:moveTo>
                  <a:pt x="1756320" y="93491"/>
                </a:moveTo>
                <a:lnTo>
                  <a:pt x="1823832" y="93491"/>
                </a:lnTo>
                <a:lnTo>
                  <a:pt x="1823832" y="175142"/>
                </a:lnTo>
                <a:lnTo>
                  <a:pt x="1810401" y="175142"/>
                </a:lnTo>
                <a:lnTo>
                  <a:pt x="1810401" y="163124"/>
                </a:lnTo>
                <a:lnTo>
                  <a:pt x="1769752" y="163124"/>
                </a:lnTo>
                <a:lnTo>
                  <a:pt x="1769752" y="175142"/>
                </a:lnTo>
                <a:lnTo>
                  <a:pt x="1756320" y="175142"/>
                </a:lnTo>
                <a:close/>
                <a:moveTo>
                  <a:pt x="1667070" y="93491"/>
                </a:moveTo>
                <a:lnTo>
                  <a:pt x="1734405" y="93491"/>
                </a:lnTo>
                <a:lnTo>
                  <a:pt x="1734405" y="175142"/>
                </a:lnTo>
                <a:lnTo>
                  <a:pt x="1720974" y="175142"/>
                </a:lnTo>
                <a:lnTo>
                  <a:pt x="1720974" y="163301"/>
                </a:lnTo>
                <a:lnTo>
                  <a:pt x="1680502" y="163301"/>
                </a:lnTo>
                <a:lnTo>
                  <a:pt x="1680502" y="175142"/>
                </a:lnTo>
                <a:lnTo>
                  <a:pt x="1667070" y="175142"/>
                </a:lnTo>
                <a:close/>
                <a:moveTo>
                  <a:pt x="63447" y="93315"/>
                </a:moveTo>
                <a:lnTo>
                  <a:pt x="63447" y="110458"/>
                </a:lnTo>
                <a:lnTo>
                  <a:pt x="113109" y="110458"/>
                </a:lnTo>
                <a:lnTo>
                  <a:pt x="113109" y="93315"/>
                </a:lnTo>
                <a:close/>
                <a:moveTo>
                  <a:pt x="635692" y="91901"/>
                </a:moveTo>
                <a:cubicBezTo>
                  <a:pt x="641642" y="106923"/>
                  <a:pt x="650979" y="120149"/>
                  <a:pt x="663704" y="131578"/>
                </a:cubicBezTo>
                <a:cubicBezTo>
                  <a:pt x="676193" y="121916"/>
                  <a:pt x="686178" y="108691"/>
                  <a:pt x="693660" y="91901"/>
                </a:cubicBezTo>
                <a:close/>
                <a:moveTo>
                  <a:pt x="6017325" y="90840"/>
                </a:moveTo>
                <a:lnTo>
                  <a:pt x="6212792" y="90840"/>
                </a:lnTo>
                <a:lnTo>
                  <a:pt x="6212792" y="104184"/>
                </a:lnTo>
                <a:lnTo>
                  <a:pt x="6017325" y="104184"/>
                </a:lnTo>
                <a:close/>
                <a:moveTo>
                  <a:pt x="1092900" y="90840"/>
                </a:moveTo>
                <a:lnTo>
                  <a:pt x="1288368" y="90840"/>
                </a:lnTo>
                <a:lnTo>
                  <a:pt x="1288368" y="104184"/>
                </a:lnTo>
                <a:lnTo>
                  <a:pt x="1092900" y="104184"/>
                </a:lnTo>
                <a:close/>
                <a:moveTo>
                  <a:pt x="1974754" y="87836"/>
                </a:moveTo>
                <a:lnTo>
                  <a:pt x="1974754" y="104802"/>
                </a:lnTo>
                <a:lnTo>
                  <a:pt x="2056582" y="104802"/>
                </a:lnTo>
                <a:lnTo>
                  <a:pt x="2056582" y="87836"/>
                </a:lnTo>
                <a:close/>
                <a:moveTo>
                  <a:pt x="3634968" y="85538"/>
                </a:moveTo>
                <a:lnTo>
                  <a:pt x="3648577" y="91017"/>
                </a:lnTo>
                <a:cubicBezTo>
                  <a:pt x="3645985" y="94905"/>
                  <a:pt x="3643422" y="98735"/>
                  <a:pt x="3640889" y="102505"/>
                </a:cubicBezTo>
                <a:lnTo>
                  <a:pt x="3747547" y="102505"/>
                </a:lnTo>
                <a:lnTo>
                  <a:pt x="3747547" y="114523"/>
                </a:lnTo>
                <a:lnTo>
                  <a:pt x="3706722" y="114523"/>
                </a:lnTo>
                <a:cubicBezTo>
                  <a:pt x="3699947" y="126482"/>
                  <a:pt x="3691169" y="136556"/>
                  <a:pt x="3680389" y="144744"/>
                </a:cubicBezTo>
                <a:cubicBezTo>
                  <a:pt x="3697885" y="149987"/>
                  <a:pt x="3716266" y="155584"/>
                  <a:pt x="3735530" y="161534"/>
                </a:cubicBezTo>
                <a:lnTo>
                  <a:pt x="3727753" y="175319"/>
                </a:lnTo>
                <a:cubicBezTo>
                  <a:pt x="3707959" y="168426"/>
                  <a:pt x="3687164" y="161328"/>
                  <a:pt x="3665366" y="154023"/>
                </a:cubicBezTo>
                <a:cubicBezTo>
                  <a:pt x="3644748" y="164744"/>
                  <a:pt x="3617766" y="172197"/>
                  <a:pt x="3584423" y="176379"/>
                </a:cubicBezTo>
                <a:cubicBezTo>
                  <a:pt x="3582302" y="172020"/>
                  <a:pt x="3580004" y="167484"/>
                  <a:pt x="3577530" y="162771"/>
                </a:cubicBezTo>
                <a:cubicBezTo>
                  <a:pt x="3606220" y="160179"/>
                  <a:pt x="3629431" y="155230"/>
                  <a:pt x="3647163" y="147925"/>
                </a:cubicBezTo>
                <a:cubicBezTo>
                  <a:pt x="3632847" y="143154"/>
                  <a:pt x="3618120" y="138264"/>
                  <a:pt x="3602980" y="133256"/>
                </a:cubicBezTo>
                <a:cubicBezTo>
                  <a:pt x="3607869" y="127071"/>
                  <a:pt x="3612464" y="120826"/>
                  <a:pt x="3616765" y="114523"/>
                </a:cubicBezTo>
                <a:lnTo>
                  <a:pt x="3572051" y="114523"/>
                </a:lnTo>
                <a:lnTo>
                  <a:pt x="3572051" y="102505"/>
                </a:lnTo>
                <a:lnTo>
                  <a:pt x="3624806" y="102505"/>
                </a:lnTo>
                <a:cubicBezTo>
                  <a:pt x="3628400" y="96908"/>
                  <a:pt x="3631787" y="91253"/>
                  <a:pt x="3634968" y="85538"/>
                </a:cubicBezTo>
                <a:close/>
                <a:moveTo>
                  <a:pt x="51076" y="82711"/>
                </a:moveTo>
                <a:lnTo>
                  <a:pt x="125481" y="82711"/>
                </a:lnTo>
                <a:lnTo>
                  <a:pt x="125481" y="148809"/>
                </a:lnTo>
                <a:lnTo>
                  <a:pt x="63447" y="148809"/>
                </a:lnTo>
                <a:lnTo>
                  <a:pt x="63447" y="155878"/>
                </a:lnTo>
                <a:lnTo>
                  <a:pt x="51076" y="155878"/>
                </a:lnTo>
                <a:close/>
                <a:moveTo>
                  <a:pt x="2820060" y="80236"/>
                </a:moveTo>
                <a:lnTo>
                  <a:pt x="2923095" y="80236"/>
                </a:lnTo>
                <a:lnTo>
                  <a:pt x="2923095" y="92078"/>
                </a:lnTo>
                <a:lnTo>
                  <a:pt x="2878559" y="92078"/>
                </a:lnTo>
                <a:lnTo>
                  <a:pt x="2878559" y="116113"/>
                </a:lnTo>
                <a:lnTo>
                  <a:pt x="2918677" y="116113"/>
                </a:lnTo>
                <a:lnTo>
                  <a:pt x="2918677" y="127954"/>
                </a:lnTo>
                <a:lnTo>
                  <a:pt x="2878559" y="127954"/>
                </a:lnTo>
                <a:lnTo>
                  <a:pt x="2878559" y="154111"/>
                </a:lnTo>
                <a:lnTo>
                  <a:pt x="2929104" y="154111"/>
                </a:lnTo>
                <a:lnTo>
                  <a:pt x="2929104" y="165952"/>
                </a:lnTo>
                <a:lnTo>
                  <a:pt x="2813874" y="165952"/>
                </a:lnTo>
                <a:lnTo>
                  <a:pt x="2813874" y="154111"/>
                </a:lnTo>
                <a:lnTo>
                  <a:pt x="2864420" y="154111"/>
                </a:lnTo>
                <a:lnTo>
                  <a:pt x="2864420" y="127954"/>
                </a:lnTo>
                <a:lnTo>
                  <a:pt x="2824302" y="127954"/>
                </a:lnTo>
                <a:lnTo>
                  <a:pt x="2824302" y="116113"/>
                </a:lnTo>
                <a:lnTo>
                  <a:pt x="2864420" y="116113"/>
                </a:lnTo>
                <a:lnTo>
                  <a:pt x="2864420" y="92078"/>
                </a:lnTo>
                <a:lnTo>
                  <a:pt x="2820060" y="92078"/>
                </a:lnTo>
                <a:close/>
                <a:moveTo>
                  <a:pt x="613069" y="79706"/>
                </a:moveTo>
                <a:lnTo>
                  <a:pt x="709389" y="79706"/>
                </a:lnTo>
                <a:lnTo>
                  <a:pt x="709389" y="91901"/>
                </a:lnTo>
                <a:cubicBezTo>
                  <a:pt x="700081" y="112343"/>
                  <a:pt x="688594" y="128367"/>
                  <a:pt x="674926" y="139972"/>
                </a:cubicBezTo>
                <a:cubicBezTo>
                  <a:pt x="689948" y="149869"/>
                  <a:pt x="708034" y="156762"/>
                  <a:pt x="729183" y="160650"/>
                </a:cubicBezTo>
                <a:cubicBezTo>
                  <a:pt x="725060" y="165952"/>
                  <a:pt x="721466" y="170724"/>
                  <a:pt x="718403" y="174966"/>
                </a:cubicBezTo>
                <a:cubicBezTo>
                  <a:pt x="697371" y="168898"/>
                  <a:pt x="679050" y="160091"/>
                  <a:pt x="663438" y="148544"/>
                </a:cubicBezTo>
                <a:cubicBezTo>
                  <a:pt x="647415" y="159384"/>
                  <a:pt x="627149" y="168662"/>
                  <a:pt x="602642" y="176379"/>
                </a:cubicBezTo>
                <a:cubicBezTo>
                  <a:pt x="599579" y="172020"/>
                  <a:pt x="596515" y="167778"/>
                  <a:pt x="593452" y="163655"/>
                </a:cubicBezTo>
                <a:cubicBezTo>
                  <a:pt x="616840" y="157351"/>
                  <a:pt x="636398" y="149310"/>
                  <a:pt x="652128" y="139531"/>
                </a:cubicBezTo>
                <a:cubicBezTo>
                  <a:pt x="638460" y="126334"/>
                  <a:pt x="628534" y="110458"/>
                  <a:pt x="622348" y="91901"/>
                </a:cubicBezTo>
                <a:lnTo>
                  <a:pt x="613069" y="91901"/>
                </a:lnTo>
                <a:close/>
                <a:moveTo>
                  <a:pt x="6363676" y="79176"/>
                </a:moveTo>
                <a:lnTo>
                  <a:pt x="6376224" y="83948"/>
                </a:lnTo>
                <a:cubicBezTo>
                  <a:pt x="6373868" y="87129"/>
                  <a:pt x="6371512" y="90192"/>
                  <a:pt x="6369155" y="93138"/>
                </a:cubicBezTo>
                <a:lnTo>
                  <a:pt x="6478906" y="93138"/>
                </a:lnTo>
                <a:cubicBezTo>
                  <a:pt x="6477846" y="115406"/>
                  <a:pt x="6476727" y="132608"/>
                  <a:pt x="6475548" y="144744"/>
                </a:cubicBezTo>
                <a:cubicBezTo>
                  <a:pt x="6474017" y="163714"/>
                  <a:pt x="6464473" y="173257"/>
                  <a:pt x="6446917" y="173375"/>
                </a:cubicBezTo>
                <a:cubicBezTo>
                  <a:pt x="6437138" y="173493"/>
                  <a:pt x="6426947" y="173493"/>
                  <a:pt x="6416343" y="173375"/>
                </a:cubicBezTo>
                <a:cubicBezTo>
                  <a:pt x="6415636" y="168309"/>
                  <a:pt x="6414752" y="163301"/>
                  <a:pt x="6413692" y="158353"/>
                </a:cubicBezTo>
                <a:cubicBezTo>
                  <a:pt x="6423942" y="159295"/>
                  <a:pt x="6433839" y="159766"/>
                  <a:pt x="6443383" y="159766"/>
                </a:cubicBezTo>
                <a:cubicBezTo>
                  <a:pt x="6454458" y="159766"/>
                  <a:pt x="6460585" y="154229"/>
                  <a:pt x="6461763" y="143154"/>
                </a:cubicBezTo>
                <a:cubicBezTo>
                  <a:pt x="6463059" y="132550"/>
                  <a:pt x="6463943" y="120001"/>
                  <a:pt x="6464414" y="105509"/>
                </a:cubicBezTo>
                <a:lnTo>
                  <a:pt x="6437197" y="105509"/>
                </a:lnTo>
                <a:cubicBezTo>
                  <a:pt x="6430010" y="136497"/>
                  <a:pt x="6409096" y="160297"/>
                  <a:pt x="6374457" y="176910"/>
                </a:cubicBezTo>
                <a:cubicBezTo>
                  <a:pt x="6371394" y="173022"/>
                  <a:pt x="6368094" y="169016"/>
                  <a:pt x="6364560" y="164892"/>
                </a:cubicBezTo>
                <a:cubicBezTo>
                  <a:pt x="6397550" y="151342"/>
                  <a:pt x="6417167" y="131548"/>
                  <a:pt x="6423412" y="105509"/>
                </a:cubicBezTo>
                <a:lnTo>
                  <a:pt x="6396548" y="105509"/>
                </a:lnTo>
                <a:cubicBezTo>
                  <a:pt x="6387948" y="130605"/>
                  <a:pt x="6365208" y="150282"/>
                  <a:pt x="6328329" y="164538"/>
                </a:cubicBezTo>
                <a:cubicBezTo>
                  <a:pt x="6325266" y="160650"/>
                  <a:pt x="6321967" y="156703"/>
                  <a:pt x="6318432" y="152697"/>
                </a:cubicBezTo>
                <a:cubicBezTo>
                  <a:pt x="6353190" y="139737"/>
                  <a:pt x="6374339" y="124007"/>
                  <a:pt x="6381880" y="105509"/>
                </a:cubicBezTo>
                <a:lnTo>
                  <a:pt x="6358021" y="105509"/>
                </a:lnTo>
                <a:cubicBezTo>
                  <a:pt x="6348006" y="115642"/>
                  <a:pt x="6336872" y="124538"/>
                  <a:pt x="6324618" y="132196"/>
                </a:cubicBezTo>
                <a:cubicBezTo>
                  <a:pt x="6322144" y="128661"/>
                  <a:pt x="6319198" y="124891"/>
                  <a:pt x="6315781" y="120885"/>
                </a:cubicBezTo>
                <a:cubicBezTo>
                  <a:pt x="6334633" y="110635"/>
                  <a:pt x="6350598" y="96732"/>
                  <a:pt x="6363676" y="79176"/>
                </a:cubicBezTo>
                <a:close/>
                <a:moveTo>
                  <a:pt x="4941372" y="79176"/>
                </a:moveTo>
                <a:lnTo>
                  <a:pt x="5024437" y="79176"/>
                </a:lnTo>
                <a:lnTo>
                  <a:pt x="5024437" y="92431"/>
                </a:lnTo>
                <a:lnTo>
                  <a:pt x="4990327" y="92431"/>
                </a:lnTo>
                <a:lnTo>
                  <a:pt x="4990327" y="139972"/>
                </a:lnTo>
                <a:cubicBezTo>
                  <a:pt x="5004054" y="138028"/>
                  <a:pt x="5018134" y="135966"/>
                  <a:pt x="5032567" y="133787"/>
                </a:cubicBezTo>
                <a:cubicBezTo>
                  <a:pt x="5032331" y="138382"/>
                  <a:pt x="5032213" y="143154"/>
                  <a:pt x="5032213" y="148102"/>
                </a:cubicBezTo>
                <a:cubicBezTo>
                  <a:pt x="4996749" y="153168"/>
                  <a:pt x="4965467" y="157822"/>
                  <a:pt x="4938368" y="162064"/>
                </a:cubicBezTo>
                <a:lnTo>
                  <a:pt x="4934833" y="147218"/>
                </a:lnTo>
                <a:cubicBezTo>
                  <a:pt x="4948147" y="145628"/>
                  <a:pt x="4961814" y="143890"/>
                  <a:pt x="4975835" y="142005"/>
                </a:cubicBezTo>
                <a:lnTo>
                  <a:pt x="4975835" y="92431"/>
                </a:lnTo>
                <a:lnTo>
                  <a:pt x="4941372" y="92431"/>
                </a:lnTo>
                <a:close/>
                <a:moveTo>
                  <a:pt x="2275121" y="77232"/>
                </a:moveTo>
                <a:cubicBezTo>
                  <a:pt x="2271528" y="82004"/>
                  <a:pt x="2267375" y="86540"/>
                  <a:pt x="2262661" y="90840"/>
                </a:cubicBezTo>
                <a:lnTo>
                  <a:pt x="2313738" y="90840"/>
                </a:lnTo>
                <a:cubicBezTo>
                  <a:pt x="2309731" y="86776"/>
                  <a:pt x="2306108" y="82239"/>
                  <a:pt x="2302868" y="77232"/>
                </a:cubicBezTo>
                <a:close/>
                <a:moveTo>
                  <a:pt x="1961145" y="77232"/>
                </a:moveTo>
                <a:lnTo>
                  <a:pt x="2070013" y="77232"/>
                </a:lnTo>
                <a:lnTo>
                  <a:pt x="2070013" y="119825"/>
                </a:lnTo>
                <a:lnTo>
                  <a:pt x="2056582" y="119825"/>
                </a:lnTo>
                <a:lnTo>
                  <a:pt x="2056582" y="115406"/>
                </a:lnTo>
                <a:lnTo>
                  <a:pt x="1974754" y="115406"/>
                </a:lnTo>
                <a:lnTo>
                  <a:pt x="1974754" y="128838"/>
                </a:lnTo>
                <a:lnTo>
                  <a:pt x="2084858" y="128838"/>
                </a:lnTo>
                <a:lnTo>
                  <a:pt x="2084858" y="174966"/>
                </a:lnTo>
                <a:lnTo>
                  <a:pt x="2071427" y="174966"/>
                </a:lnTo>
                <a:lnTo>
                  <a:pt x="2071427" y="168250"/>
                </a:lnTo>
                <a:lnTo>
                  <a:pt x="1974754" y="168250"/>
                </a:lnTo>
                <a:lnTo>
                  <a:pt x="1974754" y="175142"/>
                </a:lnTo>
                <a:lnTo>
                  <a:pt x="1961145" y="175142"/>
                </a:lnTo>
                <a:close/>
                <a:moveTo>
                  <a:pt x="6881328" y="76348"/>
                </a:moveTo>
                <a:lnTo>
                  <a:pt x="6998326" y="76348"/>
                </a:lnTo>
                <a:lnTo>
                  <a:pt x="6993731" y="110281"/>
                </a:lnTo>
                <a:lnTo>
                  <a:pt x="7022361" y="110281"/>
                </a:lnTo>
                <a:cubicBezTo>
                  <a:pt x="7021654" y="123595"/>
                  <a:pt x="7020830" y="135790"/>
                  <a:pt x="7019887" y="146865"/>
                </a:cubicBezTo>
                <a:cubicBezTo>
                  <a:pt x="7018591" y="163831"/>
                  <a:pt x="7009166" y="172315"/>
                  <a:pt x="6991610" y="172315"/>
                </a:cubicBezTo>
                <a:cubicBezTo>
                  <a:pt x="6983833" y="172315"/>
                  <a:pt x="6972876" y="172138"/>
                  <a:pt x="6958737" y="171784"/>
                </a:cubicBezTo>
                <a:cubicBezTo>
                  <a:pt x="6958148" y="166482"/>
                  <a:pt x="6957323" y="161828"/>
                  <a:pt x="6956263" y="157822"/>
                </a:cubicBezTo>
                <a:cubicBezTo>
                  <a:pt x="6968163" y="158765"/>
                  <a:pt x="6979121" y="159236"/>
                  <a:pt x="6989135" y="159236"/>
                </a:cubicBezTo>
                <a:cubicBezTo>
                  <a:pt x="6999857" y="159236"/>
                  <a:pt x="7005631" y="154641"/>
                  <a:pt x="7006455" y="145451"/>
                </a:cubicBezTo>
                <a:cubicBezTo>
                  <a:pt x="7007280" y="137204"/>
                  <a:pt x="7007869" y="129251"/>
                  <a:pt x="7008223" y="121592"/>
                </a:cubicBezTo>
                <a:lnTo>
                  <a:pt x="6886630" y="121592"/>
                </a:lnTo>
                <a:lnTo>
                  <a:pt x="6892109" y="93138"/>
                </a:lnTo>
                <a:lnTo>
                  <a:pt x="6905717" y="93138"/>
                </a:lnTo>
                <a:lnTo>
                  <a:pt x="6902183" y="110281"/>
                </a:lnTo>
                <a:lnTo>
                  <a:pt x="6979945" y="110281"/>
                </a:lnTo>
                <a:lnTo>
                  <a:pt x="6983127" y="87659"/>
                </a:lnTo>
                <a:lnTo>
                  <a:pt x="6881328" y="87659"/>
                </a:lnTo>
                <a:close/>
                <a:moveTo>
                  <a:pt x="13609" y="72814"/>
                </a:moveTo>
                <a:lnTo>
                  <a:pt x="26687" y="72814"/>
                </a:lnTo>
                <a:lnTo>
                  <a:pt x="26687" y="175319"/>
                </a:lnTo>
                <a:lnTo>
                  <a:pt x="13609" y="175319"/>
                </a:lnTo>
                <a:close/>
                <a:moveTo>
                  <a:pt x="373958" y="71223"/>
                </a:moveTo>
                <a:cubicBezTo>
                  <a:pt x="385269" y="85715"/>
                  <a:pt x="395225" y="99324"/>
                  <a:pt x="403826" y="112048"/>
                </a:cubicBezTo>
                <a:lnTo>
                  <a:pt x="390571" y="120532"/>
                </a:lnTo>
                <a:cubicBezTo>
                  <a:pt x="382678" y="107571"/>
                  <a:pt x="373369" y="93609"/>
                  <a:pt x="362648" y="78646"/>
                </a:cubicBezTo>
                <a:close/>
                <a:moveTo>
                  <a:pt x="4495651" y="70870"/>
                </a:moveTo>
                <a:cubicBezTo>
                  <a:pt x="4508729" y="86304"/>
                  <a:pt x="4519156" y="99677"/>
                  <a:pt x="4526933" y="110988"/>
                </a:cubicBezTo>
                <a:lnTo>
                  <a:pt x="4513854" y="120178"/>
                </a:lnTo>
                <a:cubicBezTo>
                  <a:pt x="4505489" y="106511"/>
                  <a:pt x="4495827" y="92726"/>
                  <a:pt x="4484870" y="78823"/>
                </a:cubicBezTo>
                <a:close/>
                <a:moveTo>
                  <a:pt x="3390025" y="69279"/>
                </a:moveTo>
                <a:lnTo>
                  <a:pt x="3390025" y="84301"/>
                </a:lnTo>
                <a:lnTo>
                  <a:pt x="3438273" y="84301"/>
                </a:lnTo>
                <a:lnTo>
                  <a:pt x="3438273" y="69279"/>
                </a:lnTo>
                <a:close/>
                <a:moveTo>
                  <a:pt x="3329582" y="69279"/>
                </a:moveTo>
                <a:lnTo>
                  <a:pt x="3329582" y="84301"/>
                </a:lnTo>
                <a:lnTo>
                  <a:pt x="3377300" y="84301"/>
                </a:lnTo>
                <a:lnTo>
                  <a:pt x="3377300" y="69279"/>
                </a:lnTo>
                <a:close/>
                <a:moveTo>
                  <a:pt x="4763411" y="68749"/>
                </a:moveTo>
                <a:cubicBezTo>
                  <a:pt x="4766592" y="91135"/>
                  <a:pt x="4774133" y="109574"/>
                  <a:pt x="4786033" y="124066"/>
                </a:cubicBezTo>
                <a:cubicBezTo>
                  <a:pt x="4797462" y="109692"/>
                  <a:pt x="4805179" y="91253"/>
                  <a:pt x="4809185" y="68749"/>
                </a:cubicBezTo>
                <a:close/>
                <a:moveTo>
                  <a:pt x="1412230" y="65391"/>
                </a:moveTo>
                <a:lnTo>
                  <a:pt x="1518623" y="65391"/>
                </a:lnTo>
                <a:lnTo>
                  <a:pt x="1518623" y="77585"/>
                </a:lnTo>
                <a:cubicBezTo>
                  <a:pt x="1511083" y="86540"/>
                  <a:pt x="1501951" y="95907"/>
                  <a:pt x="1491230" y="105686"/>
                </a:cubicBezTo>
                <a:cubicBezTo>
                  <a:pt x="1487813" y="102741"/>
                  <a:pt x="1484160" y="99972"/>
                  <a:pt x="1480272" y="97380"/>
                </a:cubicBezTo>
                <a:cubicBezTo>
                  <a:pt x="1487578" y="91606"/>
                  <a:pt x="1494705" y="85008"/>
                  <a:pt x="1501657" y="77585"/>
                </a:cubicBezTo>
                <a:lnTo>
                  <a:pt x="1412230" y="77585"/>
                </a:lnTo>
                <a:close/>
                <a:moveTo>
                  <a:pt x="5478642" y="64861"/>
                </a:moveTo>
                <a:lnTo>
                  <a:pt x="5512574" y="64861"/>
                </a:lnTo>
                <a:lnTo>
                  <a:pt x="5512574" y="142093"/>
                </a:lnTo>
                <a:cubicBezTo>
                  <a:pt x="5521176" y="152579"/>
                  <a:pt x="5534077" y="158058"/>
                  <a:pt x="5551279" y="158529"/>
                </a:cubicBezTo>
                <a:cubicBezTo>
                  <a:pt x="5583916" y="158883"/>
                  <a:pt x="5617849" y="158647"/>
                  <a:pt x="5653077" y="157822"/>
                </a:cubicBezTo>
                <a:cubicBezTo>
                  <a:pt x="5651075" y="162535"/>
                  <a:pt x="5649131" y="167071"/>
                  <a:pt x="5647245" y="171431"/>
                </a:cubicBezTo>
                <a:cubicBezTo>
                  <a:pt x="5614962" y="171902"/>
                  <a:pt x="5582207" y="171843"/>
                  <a:pt x="5548982" y="171254"/>
                </a:cubicBezTo>
                <a:cubicBezTo>
                  <a:pt x="5529305" y="171019"/>
                  <a:pt x="5514695" y="164303"/>
                  <a:pt x="5505152" y="151107"/>
                </a:cubicBezTo>
                <a:cubicBezTo>
                  <a:pt x="5501735" y="153816"/>
                  <a:pt x="5494842" y="161357"/>
                  <a:pt x="5484474" y="173728"/>
                </a:cubicBezTo>
                <a:lnTo>
                  <a:pt x="5476874" y="158706"/>
                </a:lnTo>
                <a:cubicBezTo>
                  <a:pt x="5484180" y="152108"/>
                  <a:pt x="5491484" y="145687"/>
                  <a:pt x="5498789" y="139442"/>
                </a:cubicBezTo>
                <a:lnTo>
                  <a:pt x="5498789" y="77762"/>
                </a:lnTo>
                <a:lnTo>
                  <a:pt x="5478642" y="77762"/>
                </a:lnTo>
                <a:close/>
                <a:moveTo>
                  <a:pt x="2478444" y="63093"/>
                </a:moveTo>
                <a:lnTo>
                  <a:pt x="2512553" y="63093"/>
                </a:lnTo>
                <a:lnTo>
                  <a:pt x="2512553" y="139707"/>
                </a:lnTo>
                <a:cubicBezTo>
                  <a:pt x="2521213" y="150193"/>
                  <a:pt x="2534115" y="155584"/>
                  <a:pt x="2551258" y="155878"/>
                </a:cubicBezTo>
                <a:lnTo>
                  <a:pt x="2598799" y="156762"/>
                </a:lnTo>
                <a:lnTo>
                  <a:pt x="2652526" y="154995"/>
                </a:lnTo>
                <a:cubicBezTo>
                  <a:pt x="2650523" y="159708"/>
                  <a:pt x="2648638" y="164362"/>
                  <a:pt x="2646870" y="168957"/>
                </a:cubicBezTo>
                <a:lnTo>
                  <a:pt x="2595088" y="169664"/>
                </a:lnTo>
                <a:lnTo>
                  <a:pt x="2549844" y="168603"/>
                </a:lnTo>
                <a:cubicBezTo>
                  <a:pt x="2529579" y="168368"/>
                  <a:pt x="2514674" y="161652"/>
                  <a:pt x="2505131" y="148456"/>
                </a:cubicBezTo>
                <a:cubicBezTo>
                  <a:pt x="2501832" y="151048"/>
                  <a:pt x="2494998" y="158470"/>
                  <a:pt x="2484629" y="170724"/>
                </a:cubicBezTo>
                <a:lnTo>
                  <a:pt x="2477207" y="155878"/>
                </a:lnTo>
                <a:cubicBezTo>
                  <a:pt x="2486338" y="147513"/>
                  <a:pt x="2493584" y="141062"/>
                  <a:pt x="2498945" y="136526"/>
                </a:cubicBezTo>
                <a:lnTo>
                  <a:pt x="2498945" y="75818"/>
                </a:lnTo>
                <a:lnTo>
                  <a:pt x="2478444" y="75818"/>
                </a:lnTo>
                <a:close/>
                <a:moveTo>
                  <a:pt x="2547370" y="61503"/>
                </a:moveTo>
                <a:cubicBezTo>
                  <a:pt x="2560213" y="77880"/>
                  <a:pt x="2570050" y="90782"/>
                  <a:pt x="2576885" y="100207"/>
                </a:cubicBezTo>
                <a:lnTo>
                  <a:pt x="2564690" y="109221"/>
                </a:lnTo>
                <a:cubicBezTo>
                  <a:pt x="2555029" y="94493"/>
                  <a:pt x="2545662" y="81238"/>
                  <a:pt x="2536589" y="69456"/>
                </a:cubicBezTo>
                <a:close/>
                <a:moveTo>
                  <a:pt x="829029" y="61503"/>
                </a:moveTo>
                <a:lnTo>
                  <a:pt x="868263" y="61503"/>
                </a:lnTo>
                <a:lnTo>
                  <a:pt x="868263" y="147395"/>
                </a:lnTo>
                <a:cubicBezTo>
                  <a:pt x="878514" y="141151"/>
                  <a:pt x="889707" y="134081"/>
                  <a:pt x="901842" y="126187"/>
                </a:cubicBezTo>
                <a:cubicBezTo>
                  <a:pt x="902196" y="132314"/>
                  <a:pt x="902608" y="137439"/>
                  <a:pt x="903079" y="141563"/>
                </a:cubicBezTo>
                <a:cubicBezTo>
                  <a:pt x="884228" y="153345"/>
                  <a:pt x="868675" y="163596"/>
                  <a:pt x="856422" y="172315"/>
                </a:cubicBezTo>
                <a:lnTo>
                  <a:pt x="847939" y="160297"/>
                </a:lnTo>
                <a:cubicBezTo>
                  <a:pt x="852062" y="156762"/>
                  <a:pt x="854125" y="151401"/>
                  <a:pt x="854125" y="144214"/>
                </a:cubicBezTo>
                <a:lnTo>
                  <a:pt x="854125" y="74228"/>
                </a:lnTo>
                <a:lnTo>
                  <a:pt x="829029" y="74228"/>
                </a:lnTo>
                <a:close/>
                <a:moveTo>
                  <a:pt x="553864" y="60442"/>
                </a:moveTo>
                <a:lnTo>
                  <a:pt x="589741" y="60442"/>
                </a:lnTo>
                <a:lnTo>
                  <a:pt x="589741" y="138912"/>
                </a:lnTo>
                <a:cubicBezTo>
                  <a:pt x="597399" y="133846"/>
                  <a:pt x="605352" y="128426"/>
                  <a:pt x="613600" y="122652"/>
                </a:cubicBezTo>
                <a:cubicBezTo>
                  <a:pt x="613835" y="128190"/>
                  <a:pt x="614248" y="133433"/>
                  <a:pt x="614837" y="138382"/>
                </a:cubicBezTo>
                <a:cubicBezTo>
                  <a:pt x="598695" y="148868"/>
                  <a:pt x="586677" y="157292"/>
                  <a:pt x="578783" y="163655"/>
                </a:cubicBezTo>
                <a:lnTo>
                  <a:pt x="570300" y="151990"/>
                </a:lnTo>
                <a:cubicBezTo>
                  <a:pt x="574306" y="148102"/>
                  <a:pt x="576309" y="142800"/>
                  <a:pt x="576309" y="136084"/>
                </a:cubicBezTo>
                <a:lnTo>
                  <a:pt x="576309" y="73167"/>
                </a:lnTo>
                <a:lnTo>
                  <a:pt x="553864" y="73167"/>
                </a:lnTo>
                <a:close/>
                <a:moveTo>
                  <a:pt x="62564" y="55494"/>
                </a:moveTo>
                <a:lnTo>
                  <a:pt x="163832" y="55494"/>
                </a:lnTo>
                <a:lnTo>
                  <a:pt x="163832" y="152167"/>
                </a:lnTo>
                <a:cubicBezTo>
                  <a:pt x="163832" y="167366"/>
                  <a:pt x="156291" y="174966"/>
                  <a:pt x="141210" y="174966"/>
                </a:cubicBezTo>
                <a:cubicBezTo>
                  <a:pt x="134258" y="174966"/>
                  <a:pt x="127130" y="174789"/>
                  <a:pt x="119825" y="174435"/>
                </a:cubicBezTo>
                <a:cubicBezTo>
                  <a:pt x="119354" y="171019"/>
                  <a:pt x="118470" y="166541"/>
                  <a:pt x="117174" y="161004"/>
                </a:cubicBezTo>
                <a:cubicBezTo>
                  <a:pt x="125657" y="161711"/>
                  <a:pt x="133375" y="162064"/>
                  <a:pt x="140326" y="162064"/>
                </a:cubicBezTo>
                <a:cubicBezTo>
                  <a:pt x="147278" y="162064"/>
                  <a:pt x="150754" y="158588"/>
                  <a:pt x="150754" y="151637"/>
                </a:cubicBezTo>
                <a:lnTo>
                  <a:pt x="150754" y="66628"/>
                </a:lnTo>
                <a:lnTo>
                  <a:pt x="62564" y="66628"/>
                </a:lnTo>
                <a:close/>
                <a:moveTo>
                  <a:pt x="3115037" y="52489"/>
                </a:moveTo>
                <a:lnTo>
                  <a:pt x="3115037" y="97380"/>
                </a:lnTo>
                <a:lnTo>
                  <a:pt x="3169294" y="97380"/>
                </a:lnTo>
                <a:lnTo>
                  <a:pt x="3169294" y="52489"/>
                </a:lnTo>
                <a:close/>
                <a:moveTo>
                  <a:pt x="3046288" y="52489"/>
                </a:moveTo>
                <a:lnTo>
                  <a:pt x="3046288" y="97380"/>
                </a:lnTo>
                <a:lnTo>
                  <a:pt x="3099838" y="97380"/>
                </a:lnTo>
                <a:lnTo>
                  <a:pt x="3099838" y="52489"/>
                </a:lnTo>
                <a:close/>
                <a:moveTo>
                  <a:pt x="3688518" y="50545"/>
                </a:moveTo>
                <a:lnTo>
                  <a:pt x="3688518" y="73874"/>
                </a:lnTo>
                <a:lnTo>
                  <a:pt x="3719800" y="73874"/>
                </a:lnTo>
                <a:lnTo>
                  <a:pt x="3719800" y="50545"/>
                </a:lnTo>
                <a:close/>
                <a:moveTo>
                  <a:pt x="3644158" y="50545"/>
                </a:moveTo>
                <a:lnTo>
                  <a:pt x="3644158" y="73874"/>
                </a:lnTo>
                <a:lnTo>
                  <a:pt x="3675440" y="73874"/>
                </a:lnTo>
                <a:lnTo>
                  <a:pt x="3675440" y="50545"/>
                </a:lnTo>
                <a:close/>
                <a:moveTo>
                  <a:pt x="3599798" y="50545"/>
                </a:moveTo>
                <a:lnTo>
                  <a:pt x="3599798" y="73874"/>
                </a:lnTo>
                <a:lnTo>
                  <a:pt x="3631080" y="73874"/>
                </a:lnTo>
                <a:lnTo>
                  <a:pt x="3631080" y="50545"/>
                </a:lnTo>
                <a:close/>
                <a:moveTo>
                  <a:pt x="3902464" y="49131"/>
                </a:moveTo>
                <a:cubicBezTo>
                  <a:pt x="3902287" y="49367"/>
                  <a:pt x="3902110" y="49573"/>
                  <a:pt x="3901933" y="49750"/>
                </a:cubicBezTo>
                <a:cubicBezTo>
                  <a:pt x="3908767" y="58528"/>
                  <a:pt x="3917398" y="65744"/>
                  <a:pt x="3927825" y="71400"/>
                </a:cubicBezTo>
                <a:cubicBezTo>
                  <a:pt x="3940019" y="64861"/>
                  <a:pt x="3949740" y="57438"/>
                  <a:pt x="3956986" y="49131"/>
                </a:cubicBezTo>
                <a:close/>
                <a:moveTo>
                  <a:pt x="6352365" y="48955"/>
                </a:moveTo>
                <a:lnTo>
                  <a:pt x="6352365" y="63800"/>
                </a:lnTo>
                <a:lnTo>
                  <a:pt x="6454870" y="63800"/>
                </a:lnTo>
                <a:lnTo>
                  <a:pt x="6454870" y="48955"/>
                </a:lnTo>
                <a:close/>
                <a:moveTo>
                  <a:pt x="32166" y="45597"/>
                </a:moveTo>
                <a:cubicBezTo>
                  <a:pt x="39470" y="51959"/>
                  <a:pt x="46245" y="58557"/>
                  <a:pt x="52490" y="65391"/>
                </a:cubicBezTo>
                <a:lnTo>
                  <a:pt x="42593" y="74404"/>
                </a:lnTo>
                <a:cubicBezTo>
                  <a:pt x="37055" y="67453"/>
                  <a:pt x="30693" y="60383"/>
                  <a:pt x="23506" y="53196"/>
                </a:cubicBezTo>
                <a:close/>
                <a:moveTo>
                  <a:pt x="4412763" y="43829"/>
                </a:moveTo>
                <a:lnTo>
                  <a:pt x="4412763" y="86776"/>
                </a:lnTo>
                <a:lnTo>
                  <a:pt x="4452528" y="86776"/>
                </a:lnTo>
                <a:lnTo>
                  <a:pt x="4452528" y="43829"/>
                </a:lnTo>
                <a:close/>
                <a:moveTo>
                  <a:pt x="5832983" y="43653"/>
                </a:moveTo>
                <a:lnTo>
                  <a:pt x="5846768" y="43653"/>
                </a:lnTo>
                <a:lnTo>
                  <a:pt x="5846768" y="57615"/>
                </a:lnTo>
                <a:lnTo>
                  <a:pt x="5916047" y="57615"/>
                </a:lnTo>
                <a:lnTo>
                  <a:pt x="5916047" y="69102"/>
                </a:lnTo>
                <a:lnTo>
                  <a:pt x="5846768" y="69102"/>
                </a:lnTo>
                <a:lnTo>
                  <a:pt x="5846768" y="86599"/>
                </a:lnTo>
                <a:lnTo>
                  <a:pt x="5928419" y="86599"/>
                </a:lnTo>
                <a:lnTo>
                  <a:pt x="5928419" y="98440"/>
                </a:lnTo>
                <a:lnTo>
                  <a:pt x="5754160" y="98440"/>
                </a:lnTo>
                <a:lnTo>
                  <a:pt x="5754160" y="86599"/>
                </a:lnTo>
                <a:lnTo>
                  <a:pt x="5832983" y="86599"/>
                </a:lnTo>
                <a:lnTo>
                  <a:pt x="5832983" y="69102"/>
                </a:lnTo>
                <a:lnTo>
                  <a:pt x="5766531" y="69102"/>
                </a:lnTo>
                <a:lnTo>
                  <a:pt x="5766531" y="57615"/>
                </a:lnTo>
                <a:lnTo>
                  <a:pt x="5832983" y="57615"/>
                </a:lnTo>
                <a:close/>
                <a:moveTo>
                  <a:pt x="2021411" y="34993"/>
                </a:moveTo>
                <a:cubicBezTo>
                  <a:pt x="2025300" y="40648"/>
                  <a:pt x="2028835" y="46539"/>
                  <a:pt x="2032015" y="52666"/>
                </a:cubicBezTo>
                <a:lnTo>
                  <a:pt x="2101825" y="52666"/>
                </a:lnTo>
                <a:lnTo>
                  <a:pt x="2101825" y="80060"/>
                </a:lnTo>
                <a:lnTo>
                  <a:pt x="2088217" y="80060"/>
                </a:lnTo>
                <a:lnTo>
                  <a:pt x="2088217" y="64154"/>
                </a:lnTo>
                <a:lnTo>
                  <a:pt x="1954783" y="64154"/>
                </a:lnTo>
                <a:lnTo>
                  <a:pt x="1954783" y="80236"/>
                </a:lnTo>
                <a:lnTo>
                  <a:pt x="1941175" y="80236"/>
                </a:lnTo>
                <a:lnTo>
                  <a:pt x="1941175" y="52666"/>
                </a:lnTo>
                <a:lnTo>
                  <a:pt x="2016728" y="52666"/>
                </a:lnTo>
                <a:cubicBezTo>
                  <a:pt x="2014666" y="48955"/>
                  <a:pt x="2012162" y="44831"/>
                  <a:pt x="2009216" y="40295"/>
                </a:cubicBezTo>
                <a:close/>
                <a:moveTo>
                  <a:pt x="1462776" y="34816"/>
                </a:moveTo>
                <a:cubicBezTo>
                  <a:pt x="1468666" y="40943"/>
                  <a:pt x="1474735" y="47659"/>
                  <a:pt x="1480979" y="54964"/>
                </a:cubicBezTo>
                <a:lnTo>
                  <a:pt x="1470375" y="63270"/>
                </a:lnTo>
                <a:cubicBezTo>
                  <a:pt x="1465309" y="56554"/>
                  <a:pt x="1459536" y="49544"/>
                  <a:pt x="1453056" y="42239"/>
                </a:cubicBezTo>
                <a:close/>
                <a:moveTo>
                  <a:pt x="54080" y="30221"/>
                </a:moveTo>
                <a:cubicBezTo>
                  <a:pt x="59382" y="35169"/>
                  <a:pt x="64449" y="40589"/>
                  <a:pt x="69280" y="46480"/>
                </a:cubicBezTo>
                <a:lnTo>
                  <a:pt x="58852" y="54433"/>
                </a:lnTo>
                <a:cubicBezTo>
                  <a:pt x="54611" y="48542"/>
                  <a:pt x="49957" y="42710"/>
                  <a:pt x="44890" y="36937"/>
                </a:cubicBezTo>
                <a:close/>
                <a:moveTo>
                  <a:pt x="128839" y="30044"/>
                </a:moveTo>
                <a:cubicBezTo>
                  <a:pt x="135201" y="36171"/>
                  <a:pt x="140385" y="41709"/>
                  <a:pt x="144391" y="46657"/>
                </a:cubicBezTo>
                <a:lnTo>
                  <a:pt x="133964" y="54610"/>
                </a:lnTo>
                <a:cubicBezTo>
                  <a:pt x="131725" y="51075"/>
                  <a:pt x="126953" y="45067"/>
                  <a:pt x="119649" y="36583"/>
                </a:cubicBezTo>
                <a:close/>
                <a:moveTo>
                  <a:pt x="5879640" y="29867"/>
                </a:moveTo>
                <a:cubicBezTo>
                  <a:pt x="5886003" y="35994"/>
                  <a:pt x="5891187" y="41532"/>
                  <a:pt x="5895193" y="46480"/>
                </a:cubicBezTo>
                <a:lnTo>
                  <a:pt x="5884766" y="54433"/>
                </a:lnTo>
                <a:cubicBezTo>
                  <a:pt x="5882527" y="50899"/>
                  <a:pt x="5877756" y="44890"/>
                  <a:pt x="5870450" y="36407"/>
                </a:cubicBezTo>
                <a:close/>
                <a:moveTo>
                  <a:pt x="5802231" y="29867"/>
                </a:moveTo>
                <a:cubicBezTo>
                  <a:pt x="5807887" y="35287"/>
                  <a:pt x="5813189" y="40825"/>
                  <a:pt x="5818137" y="46480"/>
                </a:cubicBezTo>
                <a:lnTo>
                  <a:pt x="5807710" y="54433"/>
                </a:lnTo>
                <a:cubicBezTo>
                  <a:pt x="5803233" y="48542"/>
                  <a:pt x="5798343" y="42533"/>
                  <a:pt x="5793041" y="36407"/>
                </a:cubicBezTo>
                <a:close/>
                <a:moveTo>
                  <a:pt x="7235139" y="28454"/>
                </a:moveTo>
                <a:cubicBezTo>
                  <a:pt x="7237967" y="63329"/>
                  <a:pt x="7245507" y="90958"/>
                  <a:pt x="7257761" y="111342"/>
                </a:cubicBezTo>
                <a:cubicBezTo>
                  <a:pt x="7271782" y="89662"/>
                  <a:pt x="7280559" y="62033"/>
                  <a:pt x="7284094" y="28454"/>
                </a:cubicBezTo>
                <a:close/>
                <a:moveTo>
                  <a:pt x="6968988" y="25626"/>
                </a:moveTo>
                <a:lnTo>
                  <a:pt x="6968988" y="51075"/>
                </a:lnTo>
                <a:lnTo>
                  <a:pt x="7008576" y="51075"/>
                </a:lnTo>
                <a:lnTo>
                  <a:pt x="7008576" y="25626"/>
                </a:lnTo>
                <a:close/>
                <a:moveTo>
                  <a:pt x="3907324" y="23152"/>
                </a:moveTo>
                <a:lnTo>
                  <a:pt x="3918988" y="28630"/>
                </a:lnTo>
                <a:cubicBezTo>
                  <a:pt x="3916808" y="31870"/>
                  <a:pt x="3914452" y="35052"/>
                  <a:pt x="3911919" y="38174"/>
                </a:cubicBezTo>
                <a:lnTo>
                  <a:pt x="3974482" y="38174"/>
                </a:lnTo>
                <a:lnTo>
                  <a:pt x="3974482" y="48601"/>
                </a:lnTo>
                <a:cubicBezTo>
                  <a:pt x="3965822" y="59087"/>
                  <a:pt x="3954777" y="68543"/>
                  <a:pt x="3941345" y="76967"/>
                </a:cubicBezTo>
                <a:cubicBezTo>
                  <a:pt x="3953775" y="81150"/>
                  <a:pt x="3969004" y="84419"/>
                  <a:pt x="3987031" y="86776"/>
                </a:cubicBezTo>
                <a:cubicBezTo>
                  <a:pt x="3984320" y="92078"/>
                  <a:pt x="3982376" y="96496"/>
                  <a:pt x="3981198" y="100031"/>
                </a:cubicBezTo>
                <a:cubicBezTo>
                  <a:pt x="3960285" y="95259"/>
                  <a:pt x="3942611" y="89868"/>
                  <a:pt x="3928178" y="83860"/>
                </a:cubicBezTo>
                <a:cubicBezTo>
                  <a:pt x="3913745" y="90340"/>
                  <a:pt x="3894599" y="96673"/>
                  <a:pt x="3870740" y="102858"/>
                </a:cubicBezTo>
                <a:cubicBezTo>
                  <a:pt x="3869090" y="98970"/>
                  <a:pt x="3867088" y="95200"/>
                  <a:pt x="3864731" y="91547"/>
                </a:cubicBezTo>
                <a:cubicBezTo>
                  <a:pt x="3885409" y="87306"/>
                  <a:pt x="3902493" y="82446"/>
                  <a:pt x="3915984" y="76967"/>
                </a:cubicBezTo>
                <a:cubicBezTo>
                  <a:pt x="3907677" y="71253"/>
                  <a:pt x="3900520" y="64684"/>
                  <a:pt x="3894511" y="57261"/>
                </a:cubicBezTo>
                <a:cubicBezTo>
                  <a:pt x="3888914" y="62622"/>
                  <a:pt x="3882817" y="67865"/>
                  <a:pt x="3876219" y="72990"/>
                </a:cubicBezTo>
                <a:cubicBezTo>
                  <a:pt x="3873862" y="70516"/>
                  <a:pt x="3870976" y="67629"/>
                  <a:pt x="3867559" y="64330"/>
                </a:cubicBezTo>
                <a:cubicBezTo>
                  <a:pt x="3883700" y="52666"/>
                  <a:pt x="3896955" y="38940"/>
                  <a:pt x="3907324" y="23152"/>
                </a:cubicBezTo>
                <a:close/>
                <a:moveTo>
                  <a:pt x="6352365" y="22091"/>
                </a:moveTo>
                <a:lnTo>
                  <a:pt x="6352365" y="36583"/>
                </a:lnTo>
                <a:lnTo>
                  <a:pt x="6454870" y="36583"/>
                </a:lnTo>
                <a:lnTo>
                  <a:pt x="6454870" y="22091"/>
                </a:lnTo>
                <a:close/>
                <a:moveTo>
                  <a:pt x="2841445" y="21561"/>
                </a:moveTo>
                <a:lnTo>
                  <a:pt x="2841445" y="50899"/>
                </a:lnTo>
                <a:lnTo>
                  <a:pt x="2902241" y="50899"/>
                </a:lnTo>
                <a:lnTo>
                  <a:pt x="2902241" y="21561"/>
                </a:lnTo>
                <a:close/>
                <a:moveTo>
                  <a:pt x="1698529" y="21384"/>
                </a:moveTo>
                <a:lnTo>
                  <a:pt x="1698529" y="60973"/>
                </a:lnTo>
                <a:lnTo>
                  <a:pt x="1792197" y="60973"/>
                </a:lnTo>
                <a:lnTo>
                  <a:pt x="1792197" y="21384"/>
                </a:lnTo>
                <a:close/>
                <a:moveTo>
                  <a:pt x="3861550" y="21031"/>
                </a:moveTo>
                <a:lnTo>
                  <a:pt x="3861550" y="153404"/>
                </a:lnTo>
                <a:lnTo>
                  <a:pt x="3990919" y="153404"/>
                </a:lnTo>
                <a:lnTo>
                  <a:pt x="3990919" y="21031"/>
                </a:lnTo>
                <a:close/>
                <a:moveTo>
                  <a:pt x="2222720" y="20324"/>
                </a:moveTo>
                <a:lnTo>
                  <a:pt x="2222720" y="101533"/>
                </a:lnTo>
                <a:cubicBezTo>
                  <a:pt x="2237625" y="95053"/>
                  <a:pt x="2249760" y="86952"/>
                  <a:pt x="2259127" y="77232"/>
                </a:cubicBezTo>
                <a:lnTo>
                  <a:pt x="2227845" y="77232"/>
                </a:lnTo>
                <a:lnTo>
                  <a:pt x="2227845" y="66628"/>
                </a:lnTo>
                <a:lnTo>
                  <a:pt x="2267875" y="66628"/>
                </a:lnTo>
                <a:cubicBezTo>
                  <a:pt x="2270408" y="62917"/>
                  <a:pt x="2272647" y="59028"/>
                  <a:pt x="2274591" y="54964"/>
                </a:cubicBezTo>
                <a:lnTo>
                  <a:pt x="2234208" y="54964"/>
                </a:lnTo>
                <a:lnTo>
                  <a:pt x="2234208" y="44360"/>
                </a:lnTo>
                <a:lnTo>
                  <a:pt x="2256211" y="44360"/>
                </a:lnTo>
                <a:cubicBezTo>
                  <a:pt x="2251733" y="39706"/>
                  <a:pt x="2246579" y="34875"/>
                  <a:pt x="2240747" y="29867"/>
                </a:cubicBezTo>
                <a:lnTo>
                  <a:pt x="2249053" y="22091"/>
                </a:lnTo>
                <a:cubicBezTo>
                  <a:pt x="2255180" y="26922"/>
                  <a:pt x="2260953" y="31870"/>
                  <a:pt x="2266373" y="36937"/>
                </a:cubicBezTo>
                <a:lnTo>
                  <a:pt x="2258597" y="44360"/>
                </a:lnTo>
                <a:lnTo>
                  <a:pt x="2278656" y="44360"/>
                </a:lnTo>
                <a:cubicBezTo>
                  <a:pt x="2280600" y="38292"/>
                  <a:pt x="2282397" y="31163"/>
                  <a:pt x="2284046" y="22975"/>
                </a:cubicBezTo>
                <a:lnTo>
                  <a:pt x="2296417" y="22975"/>
                </a:lnTo>
                <a:cubicBezTo>
                  <a:pt x="2294769" y="30457"/>
                  <a:pt x="2292913" y="37585"/>
                  <a:pt x="2290851" y="44360"/>
                </a:cubicBezTo>
                <a:lnTo>
                  <a:pt x="2315947" y="44360"/>
                </a:lnTo>
                <a:lnTo>
                  <a:pt x="2309673" y="38704"/>
                </a:lnTo>
                <a:cubicBezTo>
                  <a:pt x="2316035" y="33284"/>
                  <a:pt x="2321514" y="27688"/>
                  <a:pt x="2326109" y="21914"/>
                </a:cubicBezTo>
                <a:lnTo>
                  <a:pt x="2335829" y="29161"/>
                </a:lnTo>
                <a:cubicBezTo>
                  <a:pt x="2330292" y="34993"/>
                  <a:pt x="2325137" y="40059"/>
                  <a:pt x="2320365" y="44360"/>
                </a:cubicBezTo>
                <a:lnTo>
                  <a:pt x="2341662" y="44360"/>
                </a:lnTo>
                <a:lnTo>
                  <a:pt x="2341662" y="54964"/>
                </a:lnTo>
                <a:lnTo>
                  <a:pt x="2287404" y="54964"/>
                </a:lnTo>
                <a:cubicBezTo>
                  <a:pt x="2285931" y="58970"/>
                  <a:pt x="2284134" y="62858"/>
                  <a:pt x="2282014" y="66628"/>
                </a:cubicBezTo>
                <a:lnTo>
                  <a:pt x="2348731" y="66628"/>
                </a:lnTo>
                <a:lnTo>
                  <a:pt x="2348731" y="77232"/>
                </a:lnTo>
                <a:lnTo>
                  <a:pt x="2315947" y="77232"/>
                </a:lnTo>
                <a:cubicBezTo>
                  <a:pt x="2324548" y="87777"/>
                  <a:pt x="2336536" y="94788"/>
                  <a:pt x="2351912" y="98263"/>
                </a:cubicBezTo>
                <a:cubicBezTo>
                  <a:pt x="2348849" y="102387"/>
                  <a:pt x="2345962" y="106393"/>
                  <a:pt x="2343252" y="110281"/>
                </a:cubicBezTo>
                <a:cubicBezTo>
                  <a:pt x="2332236" y="105863"/>
                  <a:pt x="2322722" y="99707"/>
                  <a:pt x="2314709" y="91813"/>
                </a:cubicBezTo>
                <a:cubicBezTo>
                  <a:pt x="2314474" y="97704"/>
                  <a:pt x="2314091" y="103919"/>
                  <a:pt x="2313561" y="110458"/>
                </a:cubicBezTo>
                <a:cubicBezTo>
                  <a:pt x="2312619" y="120708"/>
                  <a:pt x="2306786" y="125834"/>
                  <a:pt x="2296064" y="125834"/>
                </a:cubicBezTo>
                <a:cubicBezTo>
                  <a:pt x="2291234" y="125834"/>
                  <a:pt x="2285697" y="125716"/>
                  <a:pt x="2279451" y="125480"/>
                </a:cubicBezTo>
                <a:cubicBezTo>
                  <a:pt x="2278980" y="121828"/>
                  <a:pt x="2278214" y="117999"/>
                  <a:pt x="2277154" y="113993"/>
                </a:cubicBezTo>
                <a:cubicBezTo>
                  <a:pt x="2283752" y="114935"/>
                  <a:pt x="2289054" y="115406"/>
                  <a:pt x="2293060" y="115406"/>
                </a:cubicBezTo>
                <a:cubicBezTo>
                  <a:pt x="2299069" y="115406"/>
                  <a:pt x="2302250" y="113109"/>
                  <a:pt x="2302603" y="108514"/>
                </a:cubicBezTo>
                <a:cubicBezTo>
                  <a:pt x="2302839" y="106746"/>
                  <a:pt x="2303016" y="104272"/>
                  <a:pt x="2303134" y="101091"/>
                </a:cubicBezTo>
                <a:lnTo>
                  <a:pt x="2262838" y="101091"/>
                </a:lnTo>
                <a:lnTo>
                  <a:pt x="2262838" y="127248"/>
                </a:lnTo>
                <a:cubicBezTo>
                  <a:pt x="2262838" y="133846"/>
                  <a:pt x="2266491" y="137145"/>
                  <a:pt x="2273796" y="137145"/>
                </a:cubicBezTo>
                <a:lnTo>
                  <a:pt x="2308613" y="137145"/>
                </a:lnTo>
                <a:cubicBezTo>
                  <a:pt x="2316742" y="137145"/>
                  <a:pt x="2321691" y="134317"/>
                  <a:pt x="2323458" y="128661"/>
                </a:cubicBezTo>
                <a:cubicBezTo>
                  <a:pt x="2324754" y="124538"/>
                  <a:pt x="2325874" y="119471"/>
                  <a:pt x="2326816" y="113462"/>
                </a:cubicBezTo>
                <a:cubicBezTo>
                  <a:pt x="2330350" y="115112"/>
                  <a:pt x="2334062" y="116585"/>
                  <a:pt x="2337950" y="117881"/>
                </a:cubicBezTo>
                <a:cubicBezTo>
                  <a:pt x="2336536" y="124243"/>
                  <a:pt x="2335181" y="129427"/>
                  <a:pt x="2333885" y="133433"/>
                </a:cubicBezTo>
                <a:cubicBezTo>
                  <a:pt x="2331057" y="142977"/>
                  <a:pt x="2323340" y="147749"/>
                  <a:pt x="2310733" y="147749"/>
                </a:cubicBezTo>
                <a:lnTo>
                  <a:pt x="2271852" y="147749"/>
                </a:lnTo>
                <a:cubicBezTo>
                  <a:pt x="2258302" y="147749"/>
                  <a:pt x="2251528" y="141327"/>
                  <a:pt x="2251528" y="128485"/>
                </a:cubicBezTo>
                <a:lnTo>
                  <a:pt x="2251528" y="99942"/>
                </a:lnTo>
                <a:cubicBezTo>
                  <a:pt x="2245224" y="104478"/>
                  <a:pt x="2238213" y="108691"/>
                  <a:pt x="2230496" y="112579"/>
                </a:cubicBezTo>
                <a:cubicBezTo>
                  <a:pt x="2228317" y="109103"/>
                  <a:pt x="2225724" y="105539"/>
                  <a:pt x="2222720" y="101886"/>
                </a:cubicBezTo>
                <a:lnTo>
                  <a:pt x="2222720" y="154995"/>
                </a:lnTo>
                <a:lnTo>
                  <a:pt x="2353149" y="154995"/>
                </a:lnTo>
                <a:lnTo>
                  <a:pt x="2353149" y="20324"/>
                </a:lnTo>
                <a:close/>
                <a:moveTo>
                  <a:pt x="3644158" y="19970"/>
                </a:moveTo>
                <a:lnTo>
                  <a:pt x="3644158" y="39234"/>
                </a:lnTo>
                <a:lnTo>
                  <a:pt x="3675440" y="39234"/>
                </a:lnTo>
                <a:lnTo>
                  <a:pt x="3675440" y="19970"/>
                </a:lnTo>
                <a:close/>
                <a:moveTo>
                  <a:pt x="7210573" y="15375"/>
                </a:moveTo>
                <a:lnTo>
                  <a:pt x="7298056" y="15375"/>
                </a:lnTo>
                <a:lnTo>
                  <a:pt x="7298056" y="28454"/>
                </a:lnTo>
                <a:cubicBezTo>
                  <a:pt x="7293579" y="67571"/>
                  <a:pt x="7283093" y="99442"/>
                  <a:pt x="7266597" y="124066"/>
                </a:cubicBezTo>
                <a:cubicBezTo>
                  <a:pt x="7277319" y="137734"/>
                  <a:pt x="7291988" y="150046"/>
                  <a:pt x="7310604" y="161004"/>
                </a:cubicBezTo>
                <a:cubicBezTo>
                  <a:pt x="7307187" y="164303"/>
                  <a:pt x="7303594" y="168780"/>
                  <a:pt x="7299823" y="174435"/>
                </a:cubicBezTo>
                <a:cubicBezTo>
                  <a:pt x="7282268" y="161828"/>
                  <a:pt x="7268129" y="149045"/>
                  <a:pt x="7257407" y="136084"/>
                </a:cubicBezTo>
                <a:cubicBezTo>
                  <a:pt x="7245861" y="150105"/>
                  <a:pt x="7230603" y="163714"/>
                  <a:pt x="7211633" y="176910"/>
                </a:cubicBezTo>
                <a:cubicBezTo>
                  <a:pt x="7208452" y="172550"/>
                  <a:pt x="7205153" y="168544"/>
                  <a:pt x="7201736" y="164892"/>
                </a:cubicBezTo>
                <a:cubicBezTo>
                  <a:pt x="7221177" y="151696"/>
                  <a:pt x="7236789" y="138028"/>
                  <a:pt x="7248571" y="123890"/>
                </a:cubicBezTo>
                <a:cubicBezTo>
                  <a:pt x="7233961" y="100443"/>
                  <a:pt x="7225183" y="68631"/>
                  <a:pt x="7222237" y="28454"/>
                </a:cubicBezTo>
                <a:lnTo>
                  <a:pt x="7210573" y="28454"/>
                </a:lnTo>
                <a:close/>
                <a:moveTo>
                  <a:pt x="6956263" y="14668"/>
                </a:moveTo>
                <a:lnTo>
                  <a:pt x="7021301" y="14668"/>
                </a:lnTo>
                <a:lnTo>
                  <a:pt x="7021301" y="67865"/>
                </a:lnTo>
                <a:lnTo>
                  <a:pt x="7008576" y="67865"/>
                </a:lnTo>
                <a:lnTo>
                  <a:pt x="7008576" y="62033"/>
                </a:lnTo>
                <a:lnTo>
                  <a:pt x="6968988" y="62033"/>
                </a:lnTo>
                <a:lnTo>
                  <a:pt x="6968988" y="67512"/>
                </a:lnTo>
                <a:lnTo>
                  <a:pt x="6956263" y="67512"/>
                </a:lnTo>
                <a:close/>
                <a:moveTo>
                  <a:pt x="6606498" y="14138"/>
                </a:moveTo>
                <a:lnTo>
                  <a:pt x="6752834" y="14138"/>
                </a:lnTo>
                <a:lnTo>
                  <a:pt x="6752834" y="28100"/>
                </a:lnTo>
                <a:lnTo>
                  <a:pt x="6689386" y="28100"/>
                </a:lnTo>
                <a:lnTo>
                  <a:pt x="6689386" y="73697"/>
                </a:lnTo>
                <a:lnTo>
                  <a:pt x="6766265" y="73697"/>
                </a:lnTo>
                <a:lnTo>
                  <a:pt x="6766265" y="87659"/>
                </a:lnTo>
                <a:lnTo>
                  <a:pt x="6689386" y="87659"/>
                </a:lnTo>
                <a:lnTo>
                  <a:pt x="6689386" y="148279"/>
                </a:lnTo>
                <a:cubicBezTo>
                  <a:pt x="6689386" y="156291"/>
                  <a:pt x="6687914" y="162064"/>
                  <a:pt x="6684968" y="165599"/>
                </a:cubicBezTo>
                <a:cubicBezTo>
                  <a:pt x="6681669" y="169722"/>
                  <a:pt x="6675484" y="171902"/>
                  <a:pt x="6666411" y="172138"/>
                </a:cubicBezTo>
                <a:cubicBezTo>
                  <a:pt x="6661109" y="172138"/>
                  <a:pt x="6651153" y="172079"/>
                  <a:pt x="6636543" y="171961"/>
                </a:cubicBezTo>
                <a:cubicBezTo>
                  <a:pt x="6635954" y="166541"/>
                  <a:pt x="6635012" y="161180"/>
                  <a:pt x="6633715" y="155878"/>
                </a:cubicBezTo>
                <a:cubicBezTo>
                  <a:pt x="6647030" y="156821"/>
                  <a:pt x="6656278" y="157292"/>
                  <a:pt x="6661462" y="157292"/>
                </a:cubicBezTo>
                <a:cubicBezTo>
                  <a:pt x="6666764" y="157292"/>
                  <a:pt x="6670299" y="156291"/>
                  <a:pt x="6672066" y="154288"/>
                </a:cubicBezTo>
                <a:cubicBezTo>
                  <a:pt x="6673716" y="152638"/>
                  <a:pt x="6674541" y="148927"/>
                  <a:pt x="6674541" y="143154"/>
                </a:cubicBezTo>
                <a:lnTo>
                  <a:pt x="6674541" y="87659"/>
                </a:lnTo>
                <a:lnTo>
                  <a:pt x="6592360" y="87659"/>
                </a:lnTo>
                <a:lnTo>
                  <a:pt x="6592360" y="73697"/>
                </a:lnTo>
                <a:lnTo>
                  <a:pt x="6674541" y="73697"/>
                </a:lnTo>
                <a:lnTo>
                  <a:pt x="6674541" y="28100"/>
                </a:lnTo>
                <a:lnTo>
                  <a:pt x="6606498" y="28100"/>
                </a:lnTo>
                <a:close/>
                <a:moveTo>
                  <a:pt x="7138996" y="13255"/>
                </a:moveTo>
                <a:lnTo>
                  <a:pt x="7200145" y="13255"/>
                </a:lnTo>
                <a:lnTo>
                  <a:pt x="7194490" y="86599"/>
                </a:lnTo>
                <a:lnTo>
                  <a:pt x="7206861" y="86599"/>
                </a:lnTo>
                <a:cubicBezTo>
                  <a:pt x="7205683" y="117940"/>
                  <a:pt x="7204741" y="137793"/>
                  <a:pt x="7204033" y="146158"/>
                </a:cubicBezTo>
                <a:cubicBezTo>
                  <a:pt x="7202973" y="163124"/>
                  <a:pt x="7194903" y="171608"/>
                  <a:pt x="7179821" y="171608"/>
                </a:cubicBezTo>
                <a:cubicBezTo>
                  <a:pt x="7172399" y="171608"/>
                  <a:pt x="7164445" y="171431"/>
                  <a:pt x="7155962" y="171077"/>
                </a:cubicBezTo>
                <a:cubicBezTo>
                  <a:pt x="7155609" y="166836"/>
                  <a:pt x="7154785" y="162182"/>
                  <a:pt x="7153488" y="157115"/>
                </a:cubicBezTo>
                <a:cubicBezTo>
                  <a:pt x="7162561" y="158176"/>
                  <a:pt x="7170455" y="158706"/>
                  <a:pt x="7177171" y="158706"/>
                </a:cubicBezTo>
                <a:cubicBezTo>
                  <a:pt x="7186007" y="158706"/>
                  <a:pt x="7190720" y="153934"/>
                  <a:pt x="7191309" y="144391"/>
                </a:cubicBezTo>
                <a:cubicBezTo>
                  <a:pt x="7192252" y="132491"/>
                  <a:pt x="7192959" y="117233"/>
                  <a:pt x="7193429" y="98617"/>
                </a:cubicBezTo>
                <a:lnTo>
                  <a:pt x="7143061" y="98617"/>
                </a:lnTo>
                <a:lnTo>
                  <a:pt x="7148186" y="36760"/>
                </a:lnTo>
                <a:lnTo>
                  <a:pt x="7160911" y="36760"/>
                </a:lnTo>
                <a:lnTo>
                  <a:pt x="7156846" y="86599"/>
                </a:lnTo>
                <a:lnTo>
                  <a:pt x="7181589" y="86599"/>
                </a:lnTo>
                <a:lnTo>
                  <a:pt x="7186183" y="25449"/>
                </a:lnTo>
                <a:lnTo>
                  <a:pt x="7138996" y="25449"/>
                </a:lnTo>
                <a:close/>
                <a:moveTo>
                  <a:pt x="629329" y="9897"/>
                </a:moveTo>
                <a:lnTo>
                  <a:pt x="701083" y="9897"/>
                </a:lnTo>
                <a:lnTo>
                  <a:pt x="701083" y="45950"/>
                </a:lnTo>
                <a:cubicBezTo>
                  <a:pt x="701083" y="51252"/>
                  <a:pt x="703793" y="53903"/>
                  <a:pt x="709212" y="53903"/>
                </a:cubicBezTo>
                <a:lnTo>
                  <a:pt x="728653" y="53903"/>
                </a:lnTo>
                <a:cubicBezTo>
                  <a:pt x="728064" y="58734"/>
                  <a:pt x="727593" y="63093"/>
                  <a:pt x="727239" y="66981"/>
                </a:cubicBezTo>
                <a:lnTo>
                  <a:pt x="703911" y="66981"/>
                </a:lnTo>
                <a:cubicBezTo>
                  <a:pt x="692835" y="66981"/>
                  <a:pt x="687297" y="60855"/>
                  <a:pt x="687297" y="48601"/>
                </a:cubicBezTo>
                <a:lnTo>
                  <a:pt x="687297" y="22975"/>
                </a:lnTo>
                <a:lnTo>
                  <a:pt x="643114" y="22975"/>
                </a:lnTo>
                <a:lnTo>
                  <a:pt x="643114" y="28100"/>
                </a:lnTo>
                <a:cubicBezTo>
                  <a:pt x="643114" y="49779"/>
                  <a:pt x="633217" y="65921"/>
                  <a:pt x="613423" y="76525"/>
                </a:cubicBezTo>
                <a:cubicBezTo>
                  <a:pt x="610242" y="72637"/>
                  <a:pt x="606825" y="68984"/>
                  <a:pt x="603173" y="65568"/>
                </a:cubicBezTo>
                <a:cubicBezTo>
                  <a:pt x="620610" y="56613"/>
                  <a:pt x="629329" y="44242"/>
                  <a:pt x="629329" y="28454"/>
                </a:cubicBezTo>
                <a:close/>
                <a:moveTo>
                  <a:pt x="6338580" y="9720"/>
                </a:moveTo>
                <a:lnTo>
                  <a:pt x="6468656" y="9720"/>
                </a:lnTo>
                <a:lnTo>
                  <a:pt x="6468656" y="83241"/>
                </a:lnTo>
                <a:lnTo>
                  <a:pt x="6454870" y="83241"/>
                </a:lnTo>
                <a:lnTo>
                  <a:pt x="6454870" y="76172"/>
                </a:lnTo>
                <a:lnTo>
                  <a:pt x="6338580" y="76172"/>
                </a:lnTo>
                <a:close/>
                <a:moveTo>
                  <a:pt x="2828013" y="9543"/>
                </a:moveTo>
                <a:lnTo>
                  <a:pt x="2915673" y="9543"/>
                </a:lnTo>
                <a:lnTo>
                  <a:pt x="2915673" y="70163"/>
                </a:lnTo>
                <a:lnTo>
                  <a:pt x="2902241" y="70163"/>
                </a:lnTo>
                <a:lnTo>
                  <a:pt x="2902241" y="62917"/>
                </a:lnTo>
                <a:lnTo>
                  <a:pt x="2841445" y="62917"/>
                </a:lnTo>
                <a:lnTo>
                  <a:pt x="2841445" y="70163"/>
                </a:lnTo>
                <a:lnTo>
                  <a:pt x="2828013" y="70163"/>
                </a:lnTo>
                <a:close/>
                <a:moveTo>
                  <a:pt x="1684390" y="9013"/>
                </a:moveTo>
                <a:lnTo>
                  <a:pt x="1806336" y="9013"/>
                </a:lnTo>
                <a:lnTo>
                  <a:pt x="1806336" y="78999"/>
                </a:lnTo>
                <a:lnTo>
                  <a:pt x="1792197" y="78999"/>
                </a:lnTo>
                <a:lnTo>
                  <a:pt x="1792197" y="73344"/>
                </a:lnTo>
                <a:lnTo>
                  <a:pt x="1698529" y="73344"/>
                </a:lnTo>
                <a:lnTo>
                  <a:pt x="1698529" y="78999"/>
                </a:lnTo>
                <a:lnTo>
                  <a:pt x="1684390" y="78999"/>
                </a:lnTo>
                <a:close/>
                <a:moveTo>
                  <a:pt x="4826505" y="8483"/>
                </a:moveTo>
                <a:lnTo>
                  <a:pt x="4831276" y="22268"/>
                </a:lnTo>
                <a:cubicBezTo>
                  <a:pt x="4797226" y="25803"/>
                  <a:pt x="4767064" y="27864"/>
                  <a:pt x="4740789" y="28454"/>
                </a:cubicBezTo>
                <a:lnTo>
                  <a:pt x="4740789" y="57084"/>
                </a:lnTo>
                <a:lnTo>
                  <a:pt x="4823147" y="57084"/>
                </a:lnTo>
                <a:lnTo>
                  <a:pt x="4823147" y="67688"/>
                </a:lnTo>
                <a:cubicBezTo>
                  <a:pt x="4817963" y="94198"/>
                  <a:pt x="4808360" y="116054"/>
                  <a:pt x="4794339" y="133256"/>
                </a:cubicBezTo>
                <a:cubicBezTo>
                  <a:pt x="4805415" y="144096"/>
                  <a:pt x="4818670" y="153168"/>
                  <a:pt x="4834104" y="160473"/>
                </a:cubicBezTo>
                <a:cubicBezTo>
                  <a:pt x="4829038" y="165893"/>
                  <a:pt x="4825327" y="170253"/>
                  <a:pt x="4822970" y="173552"/>
                </a:cubicBezTo>
                <a:cubicBezTo>
                  <a:pt x="4810599" y="165422"/>
                  <a:pt x="4798227" y="155171"/>
                  <a:pt x="4785856" y="142800"/>
                </a:cubicBezTo>
                <a:cubicBezTo>
                  <a:pt x="4774428" y="154111"/>
                  <a:pt x="4759052" y="165010"/>
                  <a:pt x="4739729" y="175496"/>
                </a:cubicBezTo>
                <a:cubicBezTo>
                  <a:pt x="4737490" y="171843"/>
                  <a:pt x="4734427" y="167837"/>
                  <a:pt x="4730539" y="163478"/>
                </a:cubicBezTo>
                <a:cubicBezTo>
                  <a:pt x="4750097" y="154759"/>
                  <a:pt x="4765709" y="144744"/>
                  <a:pt x="4777373" y="133433"/>
                </a:cubicBezTo>
                <a:cubicBezTo>
                  <a:pt x="4763941" y="116702"/>
                  <a:pt x="4755399" y="95141"/>
                  <a:pt x="4751747" y="68749"/>
                </a:cubicBezTo>
                <a:lnTo>
                  <a:pt x="4740789" y="68749"/>
                </a:lnTo>
                <a:lnTo>
                  <a:pt x="4740789" y="97733"/>
                </a:lnTo>
                <a:cubicBezTo>
                  <a:pt x="4740789" y="130370"/>
                  <a:pt x="4731422" y="156409"/>
                  <a:pt x="4712689" y="175849"/>
                </a:cubicBezTo>
                <a:cubicBezTo>
                  <a:pt x="4709743" y="171843"/>
                  <a:pt x="4706680" y="168073"/>
                  <a:pt x="4703499" y="164538"/>
                </a:cubicBezTo>
                <a:cubicBezTo>
                  <a:pt x="4719994" y="147808"/>
                  <a:pt x="4728241" y="124950"/>
                  <a:pt x="4728241" y="95966"/>
                </a:cubicBezTo>
                <a:lnTo>
                  <a:pt x="4728241" y="16082"/>
                </a:lnTo>
                <a:cubicBezTo>
                  <a:pt x="4755340" y="16436"/>
                  <a:pt x="4788095" y="13903"/>
                  <a:pt x="4826505" y="8483"/>
                </a:cubicBezTo>
                <a:close/>
                <a:moveTo>
                  <a:pt x="3848295" y="8306"/>
                </a:moveTo>
                <a:lnTo>
                  <a:pt x="4004174" y="8306"/>
                </a:lnTo>
                <a:lnTo>
                  <a:pt x="4004174" y="174612"/>
                </a:lnTo>
                <a:lnTo>
                  <a:pt x="3990919" y="174612"/>
                </a:lnTo>
                <a:lnTo>
                  <a:pt x="3990919" y="166129"/>
                </a:lnTo>
                <a:lnTo>
                  <a:pt x="3861550" y="166129"/>
                </a:lnTo>
                <a:lnTo>
                  <a:pt x="3861550" y="174612"/>
                </a:lnTo>
                <a:lnTo>
                  <a:pt x="3848295" y="174612"/>
                </a:lnTo>
                <a:close/>
                <a:moveTo>
                  <a:pt x="2209995" y="8306"/>
                </a:moveTo>
                <a:lnTo>
                  <a:pt x="2365874" y="8306"/>
                </a:lnTo>
                <a:lnTo>
                  <a:pt x="2365874" y="175142"/>
                </a:lnTo>
                <a:lnTo>
                  <a:pt x="2353149" y="175142"/>
                </a:lnTo>
                <a:lnTo>
                  <a:pt x="2353149" y="167013"/>
                </a:lnTo>
                <a:lnTo>
                  <a:pt x="2222720" y="167013"/>
                </a:lnTo>
                <a:lnTo>
                  <a:pt x="2222720" y="175142"/>
                </a:lnTo>
                <a:lnTo>
                  <a:pt x="2209995" y="175142"/>
                </a:lnTo>
                <a:close/>
                <a:moveTo>
                  <a:pt x="3578237" y="7953"/>
                </a:moveTo>
                <a:lnTo>
                  <a:pt x="3741539" y="7953"/>
                </a:lnTo>
                <a:lnTo>
                  <a:pt x="3741539" y="19970"/>
                </a:lnTo>
                <a:lnTo>
                  <a:pt x="3688518" y="19970"/>
                </a:lnTo>
                <a:lnTo>
                  <a:pt x="3688518" y="39234"/>
                </a:lnTo>
                <a:lnTo>
                  <a:pt x="3732879" y="39234"/>
                </a:lnTo>
                <a:lnTo>
                  <a:pt x="3732879" y="91901"/>
                </a:lnTo>
                <a:lnTo>
                  <a:pt x="3719800" y="91901"/>
                </a:lnTo>
                <a:lnTo>
                  <a:pt x="3719800" y="85185"/>
                </a:lnTo>
                <a:lnTo>
                  <a:pt x="3599798" y="85185"/>
                </a:lnTo>
                <a:lnTo>
                  <a:pt x="3599798" y="91901"/>
                </a:lnTo>
                <a:lnTo>
                  <a:pt x="3586720" y="91901"/>
                </a:lnTo>
                <a:lnTo>
                  <a:pt x="3586720" y="39234"/>
                </a:lnTo>
                <a:lnTo>
                  <a:pt x="3631080" y="39234"/>
                </a:lnTo>
                <a:lnTo>
                  <a:pt x="3631080" y="19970"/>
                </a:lnTo>
                <a:lnTo>
                  <a:pt x="3578237" y="19970"/>
                </a:lnTo>
                <a:close/>
                <a:moveTo>
                  <a:pt x="2815288" y="7599"/>
                </a:moveTo>
                <a:lnTo>
                  <a:pt x="2819176" y="19970"/>
                </a:lnTo>
                <a:cubicBezTo>
                  <a:pt x="2810988" y="21620"/>
                  <a:pt x="2802563" y="23152"/>
                  <a:pt x="2793903" y="24565"/>
                </a:cubicBezTo>
                <a:lnTo>
                  <a:pt x="2793903" y="54080"/>
                </a:lnTo>
                <a:lnTo>
                  <a:pt x="2818469" y="54080"/>
                </a:lnTo>
                <a:lnTo>
                  <a:pt x="2818469" y="65744"/>
                </a:lnTo>
                <a:lnTo>
                  <a:pt x="2793903" y="65744"/>
                </a:lnTo>
                <a:lnTo>
                  <a:pt x="2793903" y="89073"/>
                </a:lnTo>
                <a:lnTo>
                  <a:pt x="2800796" y="83064"/>
                </a:lnTo>
                <a:cubicBezTo>
                  <a:pt x="2805510" y="87895"/>
                  <a:pt x="2812402" y="95612"/>
                  <a:pt x="2821474" y="106216"/>
                </a:cubicBezTo>
                <a:lnTo>
                  <a:pt x="2810870" y="114876"/>
                </a:lnTo>
                <a:cubicBezTo>
                  <a:pt x="2804036" y="106157"/>
                  <a:pt x="2798381" y="99117"/>
                  <a:pt x="2793903" y="93757"/>
                </a:cubicBezTo>
                <a:lnTo>
                  <a:pt x="2793903" y="175496"/>
                </a:lnTo>
                <a:lnTo>
                  <a:pt x="2781179" y="175496"/>
                </a:lnTo>
                <a:lnTo>
                  <a:pt x="2781179" y="90840"/>
                </a:lnTo>
                <a:cubicBezTo>
                  <a:pt x="2774934" y="111106"/>
                  <a:pt x="2767040" y="128013"/>
                  <a:pt x="2757497" y="141563"/>
                </a:cubicBezTo>
                <a:cubicBezTo>
                  <a:pt x="2755612" y="136497"/>
                  <a:pt x="2753609" y="131371"/>
                  <a:pt x="2751488" y="126187"/>
                </a:cubicBezTo>
                <a:cubicBezTo>
                  <a:pt x="2763152" y="109162"/>
                  <a:pt x="2772106" y="89014"/>
                  <a:pt x="2778351" y="65744"/>
                </a:cubicBezTo>
                <a:lnTo>
                  <a:pt x="2753609" y="65744"/>
                </a:lnTo>
                <a:lnTo>
                  <a:pt x="2753609" y="54080"/>
                </a:lnTo>
                <a:lnTo>
                  <a:pt x="2781179" y="54080"/>
                </a:lnTo>
                <a:lnTo>
                  <a:pt x="2781179" y="26421"/>
                </a:lnTo>
                <a:cubicBezTo>
                  <a:pt x="2773756" y="27482"/>
                  <a:pt x="2766156" y="28454"/>
                  <a:pt x="2758380" y="29337"/>
                </a:cubicBezTo>
                <a:cubicBezTo>
                  <a:pt x="2757438" y="25331"/>
                  <a:pt x="2756200" y="21266"/>
                  <a:pt x="2754669" y="17143"/>
                </a:cubicBezTo>
                <a:cubicBezTo>
                  <a:pt x="2774699" y="15493"/>
                  <a:pt x="2794905" y="12312"/>
                  <a:pt x="2815288" y="7599"/>
                </a:cubicBezTo>
                <a:close/>
                <a:moveTo>
                  <a:pt x="577900" y="6715"/>
                </a:moveTo>
                <a:cubicBezTo>
                  <a:pt x="586972" y="15670"/>
                  <a:pt x="595632" y="24742"/>
                  <a:pt x="603879" y="33932"/>
                </a:cubicBezTo>
                <a:lnTo>
                  <a:pt x="591508" y="44183"/>
                </a:lnTo>
                <a:cubicBezTo>
                  <a:pt x="582907" y="33108"/>
                  <a:pt x="574836" y="23682"/>
                  <a:pt x="567296" y="15906"/>
                </a:cubicBezTo>
                <a:close/>
                <a:moveTo>
                  <a:pt x="3453472" y="6362"/>
                </a:moveTo>
                <a:lnTo>
                  <a:pt x="3455593" y="18380"/>
                </a:lnTo>
                <a:cubicBezTo>
                  <a:pt x="3434621" y="19381"/>
                  <a:pt x="3412765" y="20294"/>
                  <a:pt x="3390025" y="21119"/>
                </a:cubicBezTo>
                <a:lnTo>
                  <a:pt x="3390025" y="35346"/>
                </a:lnTo>
                <a:lnTo>
                  <a:pt x="3470262" y="35346"/>
                </a:lnTo>
                <a:lnTo>
                  <a:pt x="3470262" y="46304"/>
                </a:lnTo>
                <a:lnTo>
                  <a:pt x="3390025" y="46304"/>
                </a:lnTo>
                <a:lnTo>
                  <a:pt x="3390025" y="59028"/>
                </a:lnTo>
                <a:lnTo>
                  <a:pt x="3450645" y="59028"/>
                </a:lnTo>
                <a:lnTo>
                  <a:pt x="3450645" y="125303"/>
                </a:lnTo>
                <a:lnTo>
                  <a:pt x="3438273" y="125303"/>
                </a:lnTo>
                <a:lnTo>
                  <a:pt x="3438273" y="119118"/>
                </a:lnTo>
                <a:lnTo>
                  <a:pt x="3390025" y="119118"/>
                </a:lnTo>
                <a:lnTo>
                  <a:pt x="3390025" y="133963"/>
                </a:lnTo>
                <a:lnTo>
                  <a:pt x="3457361" y="133963"/>
                </a:lnTo>
                <a:lnTo>
                  <a:pt x="3457361" y="144391"/>
                </a:lnTo>
                <a:lnTo>
                  <a:pt x="3390025" y="144391"/>
                </a:lnTo>
                <a:lnTo>
                  <a:pt x="3390025" y="157469"/>
                </a:lnTo>
                <a:lnTo>
                  <a:pt x="3470262" y="157469"/>
                </a:lnTo>
                <a:lnTo>
                  <a:pt x="3470262" y="168426"/>
                </a:lnTo>
                <a:lnTo>
                  <a:pt x="3296356" y="168426"/>
                </a:lnTo>
                <a:lnTo>
                  <a:pt x="3296356" y="157469"/>
                </a:lnTo>
                <a:lnTo>
                  <a:pt x="3377300" y="157469"/>
                </a:lnTo>
                <a:lnTo>
                  <a:pt x="3377300" y="144391"/>
                </a:lnTo>
                <a:lnTo>
                  <a:pt x="3310142" y="144391"/>
                </a:lnTo>
                <a:lnTo>
                  <a:pt x="3310142" y="133963"/>
                </a:lnTo>
                <a:lnTo>
                  <a:pt x="3377300" y="133963"/>
                </a:lnTo>
                <a:lnTo>
                  <a:pt x="3377300" y="119118"/>
                </a:lnTo>
                <a:lnTo>
                  <a:pt x="3329582" y="119118"/>
                </a:lnTo>
                <a:lnTo>
                  <a:pt x="3329582" y="125480"/>
                </a:lnTo>
                <a:lnTo>
                  <a:pt x="3317211" y="125480"/>
                </a:lnTo>
                <a:lnTo>
                  <a:pt x="3317211" y="59028"/>
                </a:lnTo>
                <a:lnTo>
                  <a:pt x="3377300" y="59028"/>
                </a:lnTo>
                <a:lnTo>
                  <a:pt x="3377300" y="46304"/>
                </a:lnTo>
                <a:lnTo>
                  <a:pt x="3297770" y="46304"/>
                </a:lnTo>
                <a:lnTo>
                  <a:pt x="3297770" y="35346"/>
                </a:lnTo>
                <a:lnTo>
                  <a:pt x="3377300" y="35346"/>
                </a:lnTo>
                <a:lnTo>
                  <a:pt x="3377300" y="21473"/>
                </a:lnTo>
                <a:cubicBezTo>
                  <a:pt x="3355916" y="22121"/>
                  <a:pt x="3333765" y="22680"/>
                  <a:pt x="3310849" y="23152"/>
                </a:cubicBezTo>
                <a:cubicBezTo>
                  <a:pt x="3310142" y="19381"/>
                  <a:pt x="3309317" y="15375"/>
                  <a:pt x="3308374" y="11134"/>
                </a:cubicBezTo>
                <a:cubicBezTo>
                  <a:pt x="3368110" y="10427"/>
                  <a:pt x="3416476" y="8836"/>
                  <a:pt x="3453472" y="6362"/>
                </a:cubicBezTo>
                <a:close/>
                <a:moveTo>
                  <a:pt x="847055" y="4064"/>
                </a:moveTo>
                <a:cubicBezTo>
                  <a:pt x="859897" y="17260"/>
                  <a:pt x="869206" y="27040"/>
                  <a:pt x="874980" y="33402"/>
                </a:cubicBezTo>
                <a:lnTo>
                  <a:pt x="862607" y="43829"/>
                </a:lnTo>
                <a:cubicBezTo>
                  <a:pt x="855185" y="34050"/>
                  <a:pt x="846407" y="23917"/>
                  <a:pt x="836274" y="13431"/>
                </a:cubicBezTo>
                <a:close/>
                <a:moveTo>
                  <a:pt x="5495078" y="3534"/>
                </a:moveTo>
                <a:cubicBezTo>
                  <a:pt x="5505446" y="15906"/>
                  <a:pt x="5514401" y="27275"/>
                  <a:pt x="5521941" y="37644"/>
                </a:cubicBezTo>
                <a:lnTo>
                  <a:pt x="5509570" y="46480"/>
                </a:lnTo>
                <a:cubicBezTo>
                  <a:pt x="5501794" y="34698"/>
                  <a:pt x="5493310" y="23034"/>
                  <a:pt x="5484120" y="11487"/>
                </a:cubicBezTo>
                <a:close/>
                <a:moveTo>
                  <a:pt x="5576198" y="2827"/>
                </a:moveTo>
                <a:lnTo>
                  <a:pt x="5590337" y="2827"/>
                </a:lnTo>
                <a:lnTo>
                  <a:pt x="5590337" y="44536"/>
                </a:lnTo>
                <a:lnTo>
                  <a:pt x="5645478" y="44536"/>
                </a:lnTo>
                <a:lnTo>
                  <a:pt x="5645478" y="57438"/>
                </a:lnTo>
                <a:lnTo>
                  <a:pt x="5589984" y="57438"/>
                </a:lnTo>
                <a:cubicBezTo>
                  <a:pt x="5589513" y="66039"/>
                  <a:pt x="5588334" y="74169"/>
                  <a:pt x="5586449" y="81827"/>
                </a:cubicBezTo>
                <a:cubicBezTo>
                  <a:pt x="5606833" y="98204"/>
                  <a:pt x="5626097" y="115701"/>
                  <a:pt x="5644241" y="134317"/>
                </a:cubicBezTo>
                <a:lnTo>
                  <a:pt x="5633637" y="146158"/>
                </a:lnTo>
                <a:cubicBezTo>
                  <a:pt x="5617731" y="128131"/>
                  <a:pt x="5600706" y="110929"/>
                  <a:pt x="5582561" y="94552"/>
                </a:cubicBezTo>
                <a:cubicBezTo>
                  <a:pt x="5573842" y="117999"/>
                  <a:pt x="5557406" y="136379"/>
                  <a:pt x="5533252" y="149693"/>
                </a:cubicBezTo>
                <a:cubicBezTo>
                  <a:pt x="5530071" y="145333"/>
                  <a:pt x="5526772" y="141445"/>
                  <a:pt x="5523355" y="138028"/>
                </a:cubicBezTo>
                <a:cubicBezTo>
                  <a:pt x="5555757" y="120708"/>
                  <a:pt x="5573253" y="93845"/>
                  <a:pt x="5575845" y="57438"/>
                </a:cubicBezTo>
                <a:lnTo>
                  <a:pt x="5527420" y="57438"/>
                </a:lnTo>
                <a:lnTo>
                  <a:pt x="5527420" y="44536"/>
                </a:lnTo>
                <a:lnTo>
                  <a:pt x="5576198" y="44536"/>
                </a:lnTo>
                <a:close/>
                <a:moveTo>
                  <a:pt x="4685472" y="2651"/>
                </a:moveTo>
                <a:lnTo>
                  <a:pt x="4697843" y="2651"/>
                </a:lnTo>
                <a:lnTo>
                  <a:pt x="4697843" y="37290"/>
                </a:lnTo>
                <a:lnTo>
                  <a:pt x="4721879" y="37290"/>
                </a:lnTo>
                <a:lnTo>
                  <a:pt x="4721879" y="49308"/>
                </a:lnTo>
                <a:lnTo>
                  <a:pt x="4697843" y="49308"/>
                </a:lnTo>
                <a:lnTo>
                  <a:pt x="4697843" y="76348"/>
                </a:lnTo>
                <a:lnTo>
                  <a:pt x="4704205" y="69986"/>
                </a:lnTo>
                <a:cubicBezTo>
                  <a:pt x="4712453" y="77762"/>
                  <a:pt x="4719523" y="84655"/>
                  <a:pt x="4725413" y="90664"/>
                </a:cubicBezTo>
                <a:lnTo>
                  <a:pt x="4716047" y="100384"/>
                </a:lnTo>
                <a:cubicBezTo>
                  <a:pt x="4710156" y="93786"/>
                  <a:pt x="4704088" y="87306"/>
                  <a:pt x="4697843" y="80943"/>
                </a:cubicBezTo>
                <a:lnTo>
                  <a:pt x="4697843" y="174966"/>
                </a:lnTo>
                <a:lnTo>
                  <a:pt x="4685472" y="174966"/>
                </a:lnTo>
                <a:lnTo>
                  <a:pt x="4685472" y="79883"/>
                </a:lnTo>
                <a:cubicBezTo>
                  <a:pt x="4679227" y="100384"/>
                  <a:pt x="4671805" y="116467"/>
                  <a:pt x="4663203" y="128131"/>
                </a:cubicBezTo>
                <a:cubicBezTo>
                  <a:pt x="4661554" y="123065"/>
                  <a:pt x="4659610" y="117881"/>
                  <a:pt x="4657371" y="112579"/>
                </a:cubicBezTo>
                <a:cubicBezTo>
                  <a:pt x="4670449" y="92785"/>
                  <a:pt x="4679404" y="71694"/>
                  <a:pt x="4684235" y="49308"/>
                </a:cubicBezTo>
                <a:lnTo>
                  <a:pt x="4658608" y="49308"/>
                </a:lnTo>
                <a:lnTo>
                  <a:pt x="4658608" y="37290"/>
                </a:lnTo>
                <a:lnTo>
                  <a:pt x="4685472" y="37290"/>
                </a:lnTo>
                <a:close/>
                <a:moveTo>
                  <a:pt x="2495411" y="2474"/>
                </a:moveTo>
                <a:cubicBezTo>
                  <a:pt x="2503186" y="11428"/>
                  <a:pt x="2511670" y="22386"/>
                  <a:pt x="2520860" y="35346"/>
                </a:cubicBezTo>
                <a:cubicBezTo>
                  <a:pt x="2516147" y="38174"/>
                  <a:pt x="2511964" y="41002"/>
                  <a:pt x="2508312" y="43829"/>
                </a:cubicBezTo>
                <a:cubicBezTo>
                  <a:pt x="2500182" y="31222"/>
                  <a:pt x="2492347" y="19970"/>
                  <a:pt x="2484806" y="10073"/>
                </a:cubicBezTo>
                <a:close/>
                <a:moveTo>
                  <a:pt x="1462952" y="2120"/>
                </a:moveTo>
                <a:lnTo>
                  <a:pt x="1482216" y="2120"/>
                </a:lnTo>
                <a:lnTo>
                  <a:pt x="1478151" y="6539"/>
                </a:lnTo>
                <a:cubicBezTo>
                  <a:pt x="1497121" y="29632"/>
                  <a:pt x="1523454" y="47305"/>
                  <a:pt x="1557151" y="59559"/>
                </a:cubicBezTo>
                <a:cubicBezTo>
                  <a:pt x="1553145" y="64625"/>
                  <a:pt x="1550082" y="69161"/>
                  <a:pt x="1547961" y="73167"/>
                </a:cubicBezTo>
                <a:cubicBezTo>
                  <a:pt x="1512261" y="57261"/>
                  <a:pt x="1486045" y="37879"/>
                  <a:pt x="1469314" y="15022"/>
                </a:cubicBezTo>
                <a:cubicBezTo>
                  <a:pt x="1447517" y="39882"/>
                  <a:pt x="1420772" y="60266"/>
                  <a:pt x="1389078" y="76172"/>
                </a:cubicBezTo>
                <a:cubicBezTo>
                  <a:pt x="1386722" y="71812"/>
                  <a:pt x="1384011" y="67688"/>
                  <a:pt x="1380948" y="63800"/>
                </a:cubicBezTo>
                <a:cubicBezTo>
                  <a:pt x="1414056" y="48248"/>
                  <a:pt x="1441391" y="27688"/>
                  <a:pt x="1462952" y="2120"/>
                </a:cubicBezTo>
                <a:close/>
                <a:moveTo>
                  <a:pt x="5068443" y="1944"/>
                </a:moveTo>
                <a:cubicBezTo>
                  <a:pt x="5076927" y="8070"/>
                  <a:pt x="5085528" y="15022"/>
                  <a:pt x="5094246" y="22798"/>
                </a:cubicBezTo>
                <a:lnTo>
                  <a:pt x="5084173" y="33225"/>
                </a:lnTo>
                <a:cubicBezTo>
                  <a:pt x="5076632" y="25567"/>
                  <a:pt x="5068561" y="18144"/>
                  <a:pt x="5059960" y="10957"/>
                </a:cubicBezTo>
                <a:close/>
                <a:moveTo>
                  <a:pt x="2605339" y="1767"/>
                </a:moveTo>
                <a:lnTo>
                  <a:pt x="2619654" y="1767"/>
                </a:lnTo>
                <a:lnTo>
                  <a:pt x="2619654" y="35523"/>
                </a:lnTo>
                <a:lnTo>
                  <a:pt x="2650052" y="35523"/>
                </a:lnTo>
                <a:lnTo>
                  <a:pt x="2650052" y="48424"/>
                </a:lnTo>
                <a:lnTo>
                  <a:pt x="2619654" y="48424"/>
                </a:lnTo>
                <a:lnTo>
                  <a:pt x="2619654" y="121769"/>
                </a:lnTo>
                <a:cubicBezTo>
                  <a:pt x="2619654" y="136968"/>
                  <a:pt x="2612348" y="144567"/>
                  <a:pt x="2597739" y="144567"/>
                </a:cubicBezTo>
                <a:cubicBezTo>
                  <a:pt x="2590081" y="144567"/>
                  <a:pt x="2581126" y="144509"/>
                  <a:pt x="2570875" y="144391"/>
                </a:cubicBezTo>
                <a:cubicBezTo>
                  <a:pt x="2570287" y="139796"/>
                  <a:pt x="2569403" y="134494"/>
                  <a:pt x="2568225" y="128485"/>
                </a:cubicBezTo>
                <a:cubicBezTo>
                  <a:pt x="2577650" y="129427"/>
                  <a:pt x="2586428" y="129899"/>
                  <a:pt x="2594558" y="129899"/>
                </a:cubicBezTo>
                <a:cubicBezTo>
                  <a:pt x="2601862" y="129899"/>
                  <a:pt x="2605456" y="125775"/>
                  <a:pt x="2605339" y="117527"/>
                </a:cubicBezTo>
                <a:lnTo>
                  <a:pt x="2605339" y="48424"/>
                </a:lnTo>
                <a:lnTo>
                  <a:pt x="2529520" y="48424"/>
                </a:lnTo>
                <a:lnTo>
                  <a:pt x="2529520" y="35523"/>
                </a:lnTo>
                <a:lnTo>
                  <a:pt x="2605339" y="35523"/>
                </a:lnTo>
                <a:close/>
                <a:moveTo>
                  <a:pt x="937012" y="1767"/>
                </a:moveTo>
                <a:lnTo>
                  <a:pt x="952211" y="1767"/>
                </a:lnTo>
                <a:lnTo>
                  <a:pt x="952211" y="62563"/>
                </a:lnTo>
                <a:lnTo>
                  <a:pt x="1003994" y="62563"/>
                </a:lnTo>
                <a:lnTo>
                  <a:pt x="1003994" y="75288"/>
                </a:lnTo>
                <a:lnTo>
                  <a:pt x="952211" y="75288"/>
                </a:lnTo>
                <a:lnTo>
                  <a:pt x="952211" y="174966"/>
                </a:lnTo>
                <a:lnTo>
                  <a:pt x="937012" y="174966"/>
                </a:lnTo>
                <a:lnTo>
                  <a:pt x="937012" y="75288"/>
                </a:lnTo>
                <a:lnTo>
                  <a:pt x="885583" y="75288"/>
                </a:lnTo>
                <a:lnTo>
                  <a:pt x="885583" y="62563"/>
                </a:lnTo>
                <a:lnTo>
                  <a:pt x="937012" y="62563"/>
                </a:lnTo>
                <a:close/>
                <a:moveTo>
                  <a:pt x="6889104" y="1590"/>
                </a:moveTo>
                <a:lnTo>
                  <a:pt x="6902006" y="1590"/>
                </a:lnTo>
                <a:cubicBezTo>
                  <a:pt x="6902006" y="7835"/>
                  <a:pt x="6901800" y="13608"/>
                  <a:pt x="6901387" y="18910"/>
                </a:cubicBezTo>
                <a:lnTo>
                  <a:pt x="6942124" y="18910"/>
                </a:lnTo>
                <a:cubicBezTo>
                  <a:pt x="6941771" y="29161"/>
                  <a:pt x="6941359" y="37644"/>
                  <a:pt x="6940887" y="44360"/>
                </a:cubicBezTo>
                <a:cubicBezTo>
                  <a:pt x="6940180" y="59912"/>
                  <a:pt x="6932876" y="67688"/>
                  <a:pt x="6918972" y="67688"/>
                </a:cubicBezTo>
                <a:cubicBezTo>
                  <a:pt x="6914024" y="67688"/>
                  <a:pt x="6908722" y="67629"/>
                  <a:pt x="6903066" y="67512"/>
                </a:cubicBezTo>
                <a:cubicBezTo>
                  <a:pt x="6902359" y="63624"/>
                  <a:pt x="6901358" y="59676"/>
                  <a:pt x="6900062" y="55671"/>
                </a:cubicBezTo>
                <a:cubicBezTo>
                  <a:pt x="6906424" y="56142"/>
                  <a:pt x="6911786" y="56377"/>
                  <a:pt x="6916145" y="56377"/>
                </a:cubicBezTo>
                <a:cubicBezTo>
                  <a:pt x="6923567" y="56377"/>
                  <a:pt x="6927574" y="52313"/>
                  <a:pt x="6928162" y="44183"/>
                </a:cubicBezTo>
                <a:cubicBezTo>
                  <a:pt x="6928398" y="40530"/>
                  <a:pt x="6928634" y="35876"/>
                  <a:pt x="6928869" y="30221"/>
                </a:cubicBezTo>
                <a:lnTo>
                  <a:pt x="6899885" y="30221"/>
                </a:lnTo>
                <a:cubicBezTo>
                  <a:pt x="6897647" y="48955"/>
                  <a:pt x="6886218" y="63918"/>
                  <a:pt x="6865599" y="75111"/>
                </a:cubicBezTo>
                <a:cubicBezTo>
                  <a:pt x="6863596" y="71459"/>
                  <a:pt x="6860827" y="67512"/>
                  <a:pt x="6857292" y="63270"/>
                </a:cubicBezTo>
                <a:cubicBezTo>
                  <a:pt x="6874730" y="54787"/>
                  <a:pt x="6884539" y="43770"/>
                  <a:pt x="6886718" y="30221"/>
                </a:cubicBezTo>
                <a:lnTo>
                  <a:pt x="6864008" y="30221"/>
                </a:lnTo>
                <a:lnTo>
                  <a:pt x="6864008" y="18910"/>
                </a:lnTo>
                <a:lnTo>
                  <a:pt x="6888397" y="18910"/>
                </a:lnTo>
                <a:cubicBezTo>
                  <a:pt x="6888928" y="13726"/>
                  <a:pt x="6889164" y="7953"/>
                  <a:pt x="6889104" y="1590"/>
                </a:cubicBezTo>
                <a:close/>
                <a:moveTo>
                  <a:pt x="4497418" y="1237"/>
                </a:moveTo>
                <a:lnTo>
                  <a:pt x="4512264" y="4948"/>
                </a:lnTo>
                <a:cubicBezTo>
                  <a:pt x="4509259" y="13844"/>
                  <a:pt x="4506196" y="22209"/>
                  <a:pt x="4503074" y="30044"/>
                </a:cubicBezTo>
                <a:lnTo>
                  <a:pt x="4559982" y="30044"/>
                </a:lnTo>
                <a:cubicBezTo>
                  <a:pt x="4558568" y="90605"/>
                  <a:pt x="4557390" y="128720"/>
                  <a:pt x="4556447" y="144391"/>
                </a:cubicBezTo>
                <a:cubicBezTo>
                  <a:pt x="4555622" y="162889"/>
                  <a:pt x="4545902" y="172138"/>
                  <a:pt x="4527286" y="172138"/>
                </a:cubicBezTo>
                <a:cubicBezTo>
                  <a:pt x="4516564" y="172138"/>
                  <a:pt x="4505666" y="171784"/>
                  <a:pt x="4494590" y="171077"/>
                </a:cubicBezTo>
                <a:cubicBezTo>
                  <a:pt x="4493883" y="165186"/>
                  <a:pt x="4492941" y="159943"/>
                  <a:pt x="4491763" y="155348"/>
                </a:cubicBezTo>
                <a:lnTo>
                  <a:pt x="4492293" y="155348"/>
                </a:lnTo>
                <a:cubicBezTo>
                  <a:pt x="4504075" y="156998"/>
                  <a:pt x="4514856" y="157822"/>
                  <a:pt x="4524635" y="157822"/>
                </a:cubicBezTo>
                <a:cubicBezTo>
                  <a:pt x="4535357" y="157822"/>
                  <a:pt x="4541130" y="152167"/>
                  <a:pt x="4541955" y="140856"/>
                </a:cubicBezTo>
                <a:cubicBezTo>
                  <a:pt x="4543251" y="123301"/>
                  <a:pt x="4544194" y="90782"/>
                  <a:pt x="4544783" y="43299"/>
                </a:cubicBezTo>
                <a:lnTo>
                  <a:pt x="4497418" y="43299"/>
                </a:lnTo>
                <a:cubicBezTo>
                  <a:pt x="4492293" y="54669"/>
                  <a:pt x="4486991" y="64684"/>
                  <a:pt x="4481512" y="73344"/>
                </a:cubicBezTo>
                <a:cubicBezTo>
                  <a:pt x="4478331" y="71105"/>
                  <a:pt x="4474266" y="68926"/>
                  <a:pt x="4469317" y="66805"/>
                </a:cubicBezTo>
                <a:cubicBezTo>
                  <a:pt x="4480393" y="49249"/>
                  <a:pt x="4489760" y="27393"/>
                  <a:pt x="4497418" y="1237"/>
                </a:cubicBezTo>
                <a:close/>
                <a:moveTo>
                  <a:pt x="4427255" y="1237"/>
                </a:moveTo>
                <a:lnTo>
                  <a:pt x="4442101" y="5478"/>
                </a:lnTo>
                <a:cubicBezTo>
                  <a:pt x="4438389" y="14492"/>
                  <a:pt x="4434796" y="22857"/>
                  <a:pt x="4431320" y="30574"/>
                </a:cubicBezTo>
                <a:lnTo>
                  <a:pt x="4466666" y="30574"/>
                </a:lnTo>
                <a:lnTo>
                  <a:pt x="4466666" y="171254"/>
                </a:lnTo>
                <a:lnTo>
                  <a:pt x="4452528" y="171254"/>
                </a:lnTo>
                <a:lnTo>
                  <a:pt x="4452528" y="157469"/>
                </a:lnTo>
                <a:lnTo>
                  <a:pt x="4412763" y="157469"/>
                </a:lnTo>
                <a:lnTo>
                  <a:pt x="4412763" y="172491"/>
                </a:lnTo>
                <a:lnTo>
                  <a:pt x="4398624" y="172491"/>
                </a:lnTo>
                <a:lnTo>
                  <a:pt x="4398624" y="30574"/>
                </a:lnTo>
                <a:lnTo>
                  <a:pt x="4416474" y="30574"/>
                </a:lnTo>
                <a:cubicBezTo>
                  <a:pt x="4420834" y="19853"/>
                  <a:pt x="4424427" y="10073"/>
                  <a:pt x="4427255" y="1237"/>
                </a:cubicBezTo>
                <a:close/>
                <a:moveTo>
                  <a:pt x="111165" y="1237"/>
                </a:moveTo>
                <a:lnTo>
                  <a:pt x="126011" y="1237"/>
                </a:lnTo>
                <a:cubicBezTo>
                  <a:pt x="123301" y="7010"/>
                  <a:pt x="120356" y="12548"/>
                  <a:pt x="117174" y="17850"/>
                </a:cubicBezTo>
                <a:lnTo>
                  <a:pt x="173552" y="17850"/>
                </a:lnTo>
                <a:lnTo>
                  <a:pt x="173552" y="28984"/>
                </a:lnTo>
                <a:lnTo>
                  <a:pt x="110635" y="28984"/>
                </a:lnTo>
                <a:cubicBezTo>
                  <a:pt x="105333" y="37231"/>
                  <a:pt x="99678" y="45067"/>
                  <a:pt x="93669" y="52489"/>
                </a:cubicBezTo>
                <a:cubicBezTo>
                  <a:pt x="90488" y="50251"/>
                  <a:pt x="86658" y="47776"/>
                  <a:pt x="82181" y="45067"/>
                </a:cubicBezTo>
                <a:cubicBezTo>
                  <a:pt x="93374" y="32460"/>
                  <a:pt x="103036" y="17850"/>
                  <a:pt x="111165" y="1237"/>
                </a:cubicBezTo>
                <a:close/>
                <a:moveTo>
                  <a:pt x="34463" y="1237"/>
                </a:moveTo>
                <a:lnTo>
                  <a:pt x="49308" y="1237"/>
                </a:lnTo>
                <a:cubicBezTo>
                  <a:pt x="46481" y="7010"/>
                  <a:pt x="43476" y="12548"/>
                  <a:pt x="40295" y="17850"/>
                </a:cubicBezTo>
                <a:lnTo>
                  <a:pt x="90488" y="17850"/>
                </a:lnTo>
                <a:lnTo>
                  <a:pt x="90488" y="28984"/>
                </a:lnTo>
                <a:lnTo>
                  <a:pt x="32873" y="28984"/>
                </a:lnTo>
                <a:cubicBezTo>
                  <a:pt x="25803" y="38881"/>
                  <a:pt x="17909" y="47776"/>
                  <a:pt x="9190" y="55671"/>
                </a:cubicBezTo>
                <a:cubicBezTo>
                  <a:pt x="6834" y="52843"/>
                  <a:pt x="3770" y="49662"/>
                  <a:pt x="0" y="46127"/>
                </a:cubicBezTo>
                <a:cubicBezTo>
                  <a:pt x="14492" y="33402"/>
                  <a:pt x="25980" y="18439"/>
                  <a:pt x="34463" y="1237"/>
                </a:cubicBezTo>
                <a:close/>
                <a:moveTo>
                  <a:pt x="3099838" y="883"/>
                </a:moveTo>
                <a:lnTo>
                  <a:pt x="3115037" y="883"/>
                </a:lnTo>
                <a:lnTo>
                  <a:pt x="3115037" y="39411"/>
                </a:lnTo>
                <a:lnTo>
                  <a:pt x="3183787" y="39411"/>
                </a:lnTo>
                <a:lnTo>
                  <a:pt x="3183787" y="120001"/>
                </a:lnTo>
                <a:lnTo>
                  <a:pt x="3169294" y="120001"/>
                </a:lnTo>
                <a:lnTo>
                  <a:pt x="3169294" y="110458"/>
                </a:lnTo>
                <a:lnTo>
                  <a:pt x="3115037" y="110458"/>
                </a:lnTo>
                <a:lnTo>
                  <a:pt x="3115037" y="176203"/>
                </a:lnTo>
                <a:lnTo>
                  <a:pt x="3099838" y="176203"/>
                </a:lnTo>
                <a:lnTo>
                  <a:pt x="3099838" y="110458"/>
                </a:lnTo>
                <a:lnTo>
                  <a:pt x="3046288" y="110458"/>
                </a:lnTo>
                <a:lnTo>
                  <a:pt x="3046288" y="120001"/>
                </a:lnTo>
                <a:lnTo>
                  <a:pt x="3031796" y="120001"/>
                </a:lnTo>
                <a:lnTo>
                  <a:pt x="3031796" y="39411"/>
                </a:lnTo>
                <a:lnTo>
                  <a:pt x="3099838" y="39411"/>
                </a:lnTo>
                <a:close/>
                <a:moveTo>
                  <a:pt x="371661" y="706"/>
                </a:moveTo>
                <a:lnTo>
                  <a:pt x="386330" y="4771"/>
                </a:lnTo>
                <a:cubicBezTo>
                  <a:pt x="382795" y="13549"/>
                  <a:pt x="379319" y="21797"/>
                  <a:pt x="375903" y="29514"/>
                </a:cubicBezTo>
                <a:lnTo>
                  <a:pt x="445005" y="29514"/>
                </a:lnTo>
                <a:cubicBezTo>
                  <a:pt x="443356" y="83241"/>
                  <a:pt x="442001" y="121003"/>
                  <a:pt x="440940" y="142800"/>
                </a:cubicBezTo>
                <a:cubicBezTo>
                  <a:pt x="439880" y="161534"/>
                  <a:pt x="429865" y="170901"/>
                  <a:pt x="410896" y="170901"/>
                </a:cubicBezTo>
                <a:cubicBezTo>
                  <a:pt x="399821" y="170901"/>
                  <a:pt x="388038" y="170547"/>
                  <a:pt x="375549" y="169840"/>
                </a:cubicBezTo>
                <a:cubicBezTo>
                  <a:pt x="374724" y="165245"/>
                  <a:pt x="373664" y="159943"/>
                  <a:pt x="372368" y="153934"/>
                </a:cubicBezTo>
                <a:cubicBezTo>
                  <a:pt x="385800" y="155584"/>
                  <a:pt x="398112" y="156409"/>
                  <a:pt x="409305" y="156409"/>
                </a:cubicBezTo>
                <a:cubicBezTo>
                  <a:pt x="420145" y="156409"/>
                  <a:pt x="425800" y="150694"/>
                  <a:pt x="426272" y="139265"/>
                </a:cubicBezTo>
                <a:cubicBezTo>
                  <a:pt x="427568" y="122652"/>
                  <a:pt x="428746" y="90487"/>
                  <a:pt x="429806" y="42769"/>
                </a:cubicBezTo>
                <a:lnTo>
                  <a:pt x="369717" y="42769"/>
                </a:lnTo>
                <a:cubicBezTo>
                  <a:pt x="363296" y="55965"/>
                  <a:pt x="356933" y="67394"/>
                  <a:pt x="350630" y="77055"/>
                </a:cubicBezTo>
                <a:cubicBezTo>
                  <a:pt x="346860" y="74817"/>
                  <a:pt x="342618" y="72519"/>
                  <a:pt x="337905" y="70163"/>
                </a:cubicBezTo>
                <a:cubicBezTo>
                  <a:pt x="352750" y="48248"/>
                  <a:pt x="364003" y="25096"/>
                  <a:pt x="371661" y="706"/>
                </a:cubicBezTo>
                <a:close/>
                <a:moveTo>
                  <a:pt x="5862851" y="530"/>
                </a:moveTo>
                <a:lnTo>
                  <a:pt x="5878050" y="530"/>
                </a:lnTo>
                <a:cubicBezTo>
                  <a:pt x="5875399" y="6362"/>
                  <a:pt x="5872630" y="11900"/>
                  <a:pt x="5869743" y="17143"/>
                </a:cubicBezTo>
                <a:lnTo>
                  <a:pt x="5926651" y="17143"/>
                </a:lnTo>
                <a:lnTo>
                  <a:pt x="5926651" y="28100"/>
                </a:lnTo>
                <a:lnTo>
                  <a:pt x="5863293" y="28100"/>
                </a:lnTo>
                <a:cubicBezTo>
                  <a:pt x="5859287" y="34404"/>
                  <a:pt x="5855074" y="40177"/>
                  <a:pt x="5850656" y="45420"/>
                </a:cubicBezTo>
                <a:cubicBezTo>
                  <a:pt x="5845708" y="41885"/>
                  <a:pt x="5841761" y="39529"/>
                  <a:pt x="5838815" y="38351"/>
                </a:cubicBezTo>
                <a:cubicBezTo>
                  <a:pt x="5849066" y="27275"/>
                  <a:pt x="5857078" y="14668"/>
                  <a:pt x="5862851" y="530"/>
                </a:cubicBezTo>
                <a:close/>
                <a:moveTo>
                  <a:pt x="5787209" y="530"/>
                </a:moveTo>
                <a:lnTo>
                  <a:pt x="5802408" y="530"/>
                </a:lnTo>
                <a:cubicBezTo>
                  <a:pt x="5799698" y="6303"/>
                  <a:pt x="5796694" y="11841"/>
                  <a:pt x="5793394" y="17143"/>
                </a:cubicBezTo>
                <a:lnTo>
                  <a:pt x="5844647" y="17143"/>
                </a:lnTo>
                <a:lnTo>
                  <a:pt x="5844647" y="28100"/>
                </a:lnTo>
                <a:lnTo>
                  <a:pt x="5785795" y="28100"/>
                </a:lnTo>
                <a:cubicBezTo>
                  <a:pt x="5778844" y="37408"/>
                  <a:pt x="5770773" y="46009"/>
                  <a:pt x="5761582" y="53903"/>
                </a:cubicBezTo>
                <a:cubicBezTo>
                  <a:pt x="5759226" y="51075"/>
                  <a:pt x="5756280" y="47894"/>
                  <a:pt x="5752746" y="44360"/>
                </a:cubicBezTo>
                <a:cubicBezTo>
                  <a:pt x="5767474" y="32460"/>
                  <a:pt x="5778962" y="17850"/>
                  <a:pt x="5787209" y="530"/>
                </a:cubicBezTo>
                <a:close/>
                <a:moveTo>
                  <a:pt x="5031329" y="530"/>
                </a:moveTo>
                <a:lnTo>
                  <a:pt x="5046352" y="530"/>
                </a:lnTo>
                <a:cubicBezTo>
                  <a:pt x="5046293" y="12194"/>
                  <a:pt x="5046470" y="23741"/>
                  <a:pt x="5046882" y="35169"/>
                </a:cubicBezTo>
                <a:lnTo>
                  <a:pt x="5107678" y="35169"/>
                </a:lnTo>
                <a:lnTo>
                  <a:pt x="5107678" y="48424"/>
                </a:lnTo>
                <a:lnTo>
                  <a:pt x="5047500" y="48424"/>
                </a:lnTo>
                <a:cubicBezTo>
                  <a:pt x="5049798" y="107807"/>
                  <a:pt x="5059725" y="143860"/>
                  <a:pt x="5077280" y="156585"/>
                </a:cubicBezTo>
                <a:cubicBezTo>
                  <a:pt x="5083642" y="161769"/>
                  <a:pt x="5088120" y="160356"/>
                  <a:pt x="5090712" y="152344"/>
                </a:cubicBezTo>
                <a:cubicBezTo>
                  <a:pt x="5092479" y="146217"/>
                  <a:pt x="5094070" y="137145"/>
                  <a:pt x="5095484" y="125127"/>
                </a:cubicBezTo>
                <a:cubicBezTo>
                  <a:pt x="5101022" y="127130"/>
                  <a:pt x="5105793" y="128661"/>
                  <a:pt x="5109799" y="129722"/>
                </a:cubicBezTo>
                <a:cubicBezTo>
                  <a:pt x="5107561" y="143507"/>
                  <a:pt x="5105145" y="154641"/>
                  <a:pt x="5102553" y="163124"/>
                </a:cubicBezTo>
                <a:cubicBezTo>
                  <a:pt x="5099725" y="171254"/>
                  <a:pt x="5094306" y="175319"/>
                  <a:pt x="5086293" y="175319"/>
                </a:cubicBezTo>
                <a:cubicBezTo>
                  <a:pt x="5078164" y="175319"/>
                  <a:pt x="5070093" y="171195"/>
                  <a:pt x="5062081" y="162948"/>
                </a:cubicBezTo>
                <a:cubicBezTo>
                  <a:pt x="5045233" y="145039"/>
                  <a:pt x="5035601" y="106864"/>
                  <a:pt x="5033185" y="48424"/>
                </a:cubicBezTo>
                <a:lnTo>
                  <a:pt x="4934126" y="48424"/>
                </a:lnTo>
                <a:lnTo>
                  <a:pt x="4934126" y="35169"/>
                </a:lnTo>
                <a:lnTo>
                  <a:pt x="5032390" y="35169"/>
                </a:lnTo>
                <a:cubicBezTo>
                  <a:pt x="5031919" y="24271"/>
                  <a:pt x="5031565" y="12724"/>
                  <a:pt x="5031329" y="530"/>
                </a:cubicBezTo>
                <a:close/>
                <a:moveTo>
                  <a:pt x="2045624" y="530"/>
                </a:moveTo>
                <a:lnTo>
                  <a:pt x="2060823" y="530"/>
                </a:lnTo>
                <a:cubicBezTo>
                  <a:pt x="2058290" y="6362"/>
                  <a:pt x="2055609" y="11900"/>
                  <a:pt x="2052782" y="17143"/>
                </a:cubicBezTo>
                <a:lnTo>
                  <a:pt x="2109248" y="17143"/>
                </a:lnTo>
                <a:lnTo>
                  <a:pt x="2109248" y="28100"/>
                </a:lnTo>
                <a:lnTo>
                  <a:pt x="2064004" y="28100"/>
                </a:lnTo>
                <a:cubicBezTo>
                  <a:pt x="2069365" y="33284"/>
                  <a:pt x="2074196" y="38468"/>
                  <a:pt x="2078496" y="43653"/>
                </a:cubicBezTo>
                <a:lnTo>
                  <a:pt x="2068069" y="51606"/>
                </a:lnTo>
                <a:cubicBezTo>
                  <a:pt x="2064181" y="46068"/>
                  <a:pt x="2059409" y="40059"/>
                  <a:pt x="2053754" y="33579"/>
                </a:cubicBezTo>
                <a:lnTo>
                  <a:pt x="2061442" y="28100"/>
                </a:lnTo>
                <a:lnTo>
                  <a:pt x="2046508" y="28100"/>
                </a:lnTo>
                <a:cubicBezTo>
                  <a:pt x="2043091" y="33579"/>
                  <a:pt x="2039497" y="38645"/>
                  <a:pt x="2035727" y="43299"/>
                </a:cubicBezTo>
                <a:cubicBezTo>
                  <a:pt x="2033135" y="40707"/>
                  <a:pt x="2029541" y="37820"/>
                  <a:pt x="2024946" y="34639"/>
                </a:cubicBezTo>
                <a:cubicBezTo>
                  <a:pt x="2033193" y="25449"/>
                  <a:pt x="2040086" y="14079"/>
                  <a:pt x="2045624" y="530"/>
                </a:cubicBezTo>
                <a:close/>
                <a:moveTo>
                  <a:pt x="1967684" y="530"/>
                </a:moveTo>
                <a:lnTo>
                  <a:pt x="1982883" y="530"/>
                </a:lnTo>
                <a:cubicBezTo>
                  <a:pt x="1979938" y="6362"/>
                  <a:pt x="1976727" y="11900"/>
                  <a:pt x="1973252" y="17143"/>
                </a:cubicBezTo>
                <a:lnTo>
                  <a:pt x="2025122" y="17143"/>
                </a:lnTo>
                <a:lnTo>
                  <a:pt x="2025122" y="28100"/>
                </a:lnTo>
                <a:lnTo>
                  <a:pt x="1982707" y="28100"/>
                </a:lnTo>
                <a:cubicBezTo>
                  <a:pt x="1988009" y="33225"/>
                  <a:pt x="1993016" y="38468"/>
                  <a:pt x="1997729" y="43829"/>
                </a:cubicBezTo>
                <a:lnTo>
                  <a:pt x="1987302" y="51782"/>
                </a:lnTo>
                <a:cubicBezTo>
                  <a:pt x="1982824" y="45891"/>
                  <a:pt x="1977935" y="39882"/>
                  <a:pt x="1972633" y="33756"/>
                </a:cubicBezTo>
                <a:lnTo>
                  <a:pt x="1980586" y="28100"/>
                </a:lnTo>
                <a:lnTo>
                  <a:pt x="1965387" y="28100"/>
                </a:lnTo>
                <a:cubicBezTo>
                  <a:pt x="1958612" y="36701"/>
                  <a:pt x="1951071" y="44301"/>
                  <a:pt x="1942765" y="50899"/>
                </a:cubicBezTo>
                <a:cubicBezTo>
                  <a:pt x="1940408" y="48071"/>
                  <a:pt x="1937463" y="44772"/>
                  <a:pt x="1933928" y="41002"/>
                </a:cubicBezTo>
                <a:cubicBezTo>
                  <a:pt x="1947714" y="30280"/>
                  <a:pt x="1958965" y="16789"/>
                  <a:pt x="1967684" y="530"/>
                </a:cubicBezTo>
                <a:close/>
                <a:moveTo>
                  <a:pt x="313162" y="530"/>
                </a:moveTo>
                <a:lnTo>
                  <a:pt x="326594" y="5832"/>
                </a:lnTo>
                <a:cubicBezTo>
                  <a:pt x="315401" y="27393"/>
                  <a:pt x="304267" y="46304"/>
                  <a:pt x="293192" y="62563"/>
                </a:cubicBezTo>
                <a:cubicBezTo>
                  <a:pt x="301910" y="62386"/>
                  <a:pt x="310187" y="62151"/>
                  <a:pt x="318022" y="61856"/>
                </a:cubicBezTo>
                <a:cubicBezTo>
                  <a:pt x="322677" y="54080"/>
                  <a:pt x="327478" y="45597"/>
                  <a:pt x="332426" y="36407"/>
                </a:cubicBezTo>
                <a:lnTo>
                  <a:pt x="345505" y="42946"/>
                </a:lnTo>
                <a:cubicBezTo>
                  <a:pt x="330306" y="68160"/>
                  <a:pt x="315636" y="89957"/>
                  <a:pt x="301498" y="108337"/>
                </a:cubicBezTo>
                <a:cubicBezTo>
                  <a:pt x="319525" y="105863"/>
                  <a:pt x="334370" y="103683"/>
                  <a:pt x="346035" y="101798"/>
                </a:cubicBezTo>
                <a:cubicBezTo>
                  <a:pt x="345210" y="106511"/>
                  <a:pt x="344680" y="110988"/>
                  <a:pt x="344444" y="115230"/>
                </a:cubicBezTo>
                <a:cubicBezTo>
                  <a:pt x="325239" y="117822"/>
                  <a:pt x="305563" y="120767"/>
                  <a:pt x="285415" y="124066"/>
                </a:cubicBezTo>
                <a:lnTo>
                  <a:pt x="282234" y="110988"/>
                </a:lnTo>
                <a:cubicBezTo>
                  <a:pt x="291130" y="101916"/>
                  <a:pt x="300644" y="89427"/>
                  <a:pt x="310776" y="73521"/>
                </a:cubicBezTo>
                <a:cubicBezTo>
                  <a:pt x="297345" y="74345"/>
                  <a:pt x="287300" y="75052"/>
                  <a:pt x="280643" y="75641"/>
                </a:cubicBezTo>
                <a:lnTo>
                  <a:pt x="277285" y="63624"/>
                </a:lnTo>
                <a:cubicBezTo>
                  <a:pt x="290246" y="46421"/>
                  <a:pt x="302205" y="25390"/>
                  <a:pt x="313162" y="530"/>
                </a:cubicBezTo>
                <a:close/>
                <a:moveTo>
                  <a:pt x="5291295" y="0"/>
                </a:moveTo>
                <a:lnTo>
                  <a:pt x="5305257" y="0"/>
                </a:lnTo>
                <a:lnTo>
                  <a:pt x="5305257" y="19794"/>
                </a:lnTo>
                <a:lnTo>
                  <a:pt x="5379308" y="19794"/>
                </a:lnTo>
                <a:lnTo>
                  <a:pt x="5379308" y="31988"/>
                </a:lnTo>
                <a:lnTo>
                  <a:pt x="5305257" y="31988"/>
                </a:lnTo>
                <a:lnTo>
                  <a:pt x="5305257" y="49308"/>
                </a:lnTo>
                <a:lnTo>
                  <a:pt x="5371709" y="49308"/>
                </a:lnTo>
                <a:lnTo>
                  <a:pt x="5371709" y="61503"/>
                </a:lnTo>
                <a:lnTo>
                  <a:pt x="5305257" y="61503"/>
                </a:lnTo>
                <a:lnTo>
                  <a:pt x="5305257" y="79530"/>
                </a:lnTo>
                <a:lnTo>
                  <a:pt x="5384257" y="79530"/>
                </a:lnTo>
                <a:lnTo>
                  <a:pt x="5384257" y="91724"/>
                </a:lnTo>
                <a:lnTo>
                  <a:pt x="5305699" y="91724"/>
                </a:lnTo>
                <a:cubicBezTo>
                  <a:pt x="5310647" y="103212"/>
                  <a:pt x="5317010" y="113168"/>
                  <a:pt x="5324786" y="121592"/>
                </a:cubicBezTo>
                <a:cubicBezTo>
                  <a:pt x="5336627" y="115701"/>
                  <a:pt x="5349617" y="107925"/>
                  <a:pt x="5363756" y="98263"/>
                </a:cubicBezTo>
                <a:lnTo>
                  <a:pt x="5373476" y="110458"/>
                </a:lnTo>
                <a:lnTo>
                  <a:pt x="5333976" y="130252"/>
                </a:lnTo>
                <a:cubicBezTo>
                  <a:pt x="5347821" y="141563"/>
                  <a:pt x="5365169" y="149045"/>
                  <a:pt x="5386024" y="152697"/>
                </a:cubicBezTo>
                <a:cubicBezTo>
                  <a:pt x="5382018" y="157881"/>
                  <a:pt x="5378719" y="162594"/>
                  <a:pt x="5376127" y="166836"/>
                </a:cubicBezTo>
                <a:cubicBezTo>
                  <a:pt x="5338129" y="157764"/>
                  <a:pt x="5310883" y="134405"/>
                  <a:pt x="5294388" y="96761"/>
                </a:cubicBezTo>
                <a:cubicBezTo>
                  <a:pt x="5288379" y="104419"/>
                  <a:pt x="5281516" y="111695"/>
                  <a:pt x="5273798" y="118588"/>
                </a:cubicBezTo>
                <a:lnTo>
                  <a:pt x="5273798" y="156409"/>
                </a:lnTo>
                <a:cubicBezTo>
                  <a:pt x="5289351" y="151342"/>
                  <a:pt x="5303784" y="146040"/>
                  <a:pt x="5317098" y="140503"/>
                </a:cubicBezTo>
                <a:cubicBezTo>
                  <a:pt x="5316981" y="145687"/>
                  <a:pt x="5317039" y="150812"/>
                  <a:pt x="5317275" y="155878"/>
                </a:cubicBezTo>
                <a:cubicBezTo>
                  <a:pt x="5303136" y="160709"/>
                  <a:pt x="5288526" y="166011"/>
                  <a:pt x="5273445" y="171784"/>
                </a:cubicBezTo>
                <a:cubicBezTo>
                  <a:pt x="5270264" y="173080"/>
                  <a:pt x="5267142" y="174612"/>
                  <a:pt x="5264078" y="176379"/>
                </a:cubicBezTo>
                <a:lnTo>
                  <a:pt x="5255772" y="163478"/>
                </a:lnTo>
                <a:cubicBezTo>
                  <a:pt x="5259071" y="161121"/>
                  <a:pt x="5260720" y="157822"/>
                  <a:pt x="5260720" y="153581"/>
                </a:cubicBezTo>
                <a:lnTo>
                  <a:pt x="5260720" y="129280"/>
                </a:lnTo>
                <a:cubicBezTo>
                  <a:pt x="5248525" y="138411"/>
                  <a:pt x="5234682" y="146688"/>
                  <a:pt x="5219188" y="154111"/>
                </a:cubicBezTo>
                <a:cubicBezTo>
                  <a:pt x="5216596" y="149987"/>
                  <a:pt x="5213592" y="145922"/>
                  <a:pt x="5210174" y="141916"/>
                </a:cubicBezTo>
                <a:cubicBezTo>
                  <a:pt x="5240632" y="129427"/>
                  <a:pt x="5264549" y="112697"/>
                  <a:pt x="5281928" y="91724"/>
                </a:cubicBezTo>
                <a:lnTo>
                  <a:pt x="5212118" y="91724"/>
                </a:lnTo>
                <a:lnTo>
                  <a:pt x="5212118" y="79530"/>
                </a:lnTo>
                <a:lnTo>
                  <a:pt x="5291295" y="79530"/>
                </a:lnTo>
                <a:lnTo>
                  <a:pt x="5291295" y="61503"/>
                </a:lnTo>
                <a:lnTo>
                  <a:pt x="5224666" y="61503"/>
                </a:lnTo>
                <a:lnTo>
                  <a:pt x="5224666" y="49308"/>
                </a:lnTo>
                <a:lnTo>
                  <a:pt x="5291295" y="49308"/>
                </a:lnTo>
                <a:lnTo>
                  <a:pt x="5291295" y="31988"/>
                </a:lnTo>
                <a:lnTo>
                  <a:pt x="5217597" y="31988"/>
                </a:lnTo>
                <a:lnTo>
                  <a:pt x="5217597" y="19794"/>
                </a:lnTo>
                <a:lnTo>
                  <a:pt x="5291295" y="19794"/>
                </a:lnTo>
                <a:close/>
                <a:moveTo>
                  <a:pt x="4195920" y="0"/>
                </a:moveTo>
                <a:lnTo>
                  <a:pt x="4209882" y="0"/>
                </a:lnTo>
                <a:lnTo>
                  <a:pt x="4209882" y="19794"/>
                </a:lnTo>
                <a:lnTo>
                  <a:pt x="4283933" y="19794"/>
                </a:lnTo>
                <a:lnTo>
                  <a:pt x="4283933" y="31988"/>
                </a:lnTo>
                <a:lnTo>
                  <a:pt x="4209882" y="31988"/>
                </a:lnTo>
                <a:lnTo>
                  <a:pt x="4209882" y="49308"/>
                </a:lnTo>
                <a:lnTo>
                  <a:pt x="4276334" y="49308"/>
                </a:lnTo>
                <a:lnTo>
                  <a:pt x="4276334" y="61503"/>
                </a:lnTo>
                <a:lnTo>
                  <a:pt x="4209882" y="61503"/>
                </a:lnTo>
                <a:lnTo>
                  <a:pt x="4209882" y="79530"/>
                </a:lnTo>
                <a:lnTo>
                  <a:pt x="4288882" y="79530"/>
                </a:lnTo>
                <a:lnTo>
                  <a:pt x="4288882" y="91724"/>
                </a:lnTo>
                <a:lnTo>
                  <a:pt x="4210324" y="91724"/>
                </a:lnTo>
                <a:cubicBezTo>
                  <a:pt x="4215273" y="103212"/>
                  <a:pt x="4221635" y="113168"/>
                  <a:pt x="4229411" y="121592"/>
                </a:cubicBezTo>
                <a:cubicBezTo>
                  <a:pt x="4241252" y="115701"/>
                  <a:pt x="4254242" y="107925"/>
                  <a:pt x="4268381" y="98263"/>
                </a:cubicBezTo>
                <a:lnTo>
                  <a:pt x="4278101" y="110458"/>
                </a:lnTo>
                <a:lnTo>
                  <a:pt x="4238601" y="130252"/>
                </a:lnTo>
                <a:cubicBezTo>
                  <a:pt x="4252446" y="141563"/>
                  <a:pt x="4269795" y="149045"/>
                  <a:pt x="4290649" y="152697"/>
                </a:cubicBezTo>
                <a:cubicBezTo>
                  <a:pt x="4286643" y="157881"/>
                  <a:pt x="4283345" y="162594"/>
                  <a:pt x="4280752" y="166836"/>
                </a:cubicBezTo>
                <a:cubicBezTo>
                  <a:pt x="4242755" y="157764"/>
                  <a:pt x="4215508" y="134405"/>
                  <a:pt x="4199013" y="96761"/>
                </a:cubicBezTo>
                <a:cubicBezTo>
                  <a:pt x="4193004" y="104419"/>
                  <a:pt x="4186141" y="111695"/>
                  <a:pt x="4178424" y="118588"/>
                </a:cubicBezTo>
                <a:lnTo>
                  <a:pt x="4178424" y="156409"/>
                </a:lnTo>
                <a:cubicBezTo>
                  <a:pt x="4193976" y="151342"/>
                  <a:pt x="4208409" y="146040"/>
                  <a:pt x="4221723" y="140503"/>
                </a:cubicBezTo>
                <a:cubicBezTo>
                  <a:pt x="4221606" y="145687"/>
                  <a:pt x="4221664" y="150812"/>
                  <a:pt x="4221900" y="155878"/>
                </a:cubicBezTo>
                <a:cubicBezTo>
                  <a:pt x="4207761" y="160709"/>
                  <a:pt x="4193151" y="166011"/>
                  <a:pt x="4178070" y="171784"/>
                </a:cubicBezTo>
                <a:cubicBezTo>
                  <a:pt x="4174889" y="173080"/>
                  <a:pt x="4171767" y="174612"/>
                  <a:pt x="4168703" y="176379"/>
                </a:cubicBezTo>
                <a:lnTo>
                  <a:pt x="4160397" y="163478"/>
                </a:lnTo>
                <a:cubicBezTo>
                  <a:pt x="4163696" y="161121"/>
                  <a:pt x="4165345" y="157822"/>
                  <a:pt x="4165345" y="153581"/>
                </a:cubicBezTo>
                <a:lnTo>
                  <a:pt x="4165345" y="129280"/>
                </a:lnTo>
                <a:cubicBezTo>
                  <a:pt x="4153151" y="138411"/>
                  <a:pt x="4139307" y="146688"/>
                  <a:pt x="4123813" y="154111"/>
                </a:cubicBezTo>
                <a:cubicBezTo>
                  <a:pt x="4121221" y="149987"/>
                  <a:pt x="4118217" y="145922"/>
                  <a:pt x="4114800" y="141916"/>
                </a:cubicBezTo>
                <a:cubicBezTo>
                  <a:pt x="4145257" y="129427"/>
                  <a:pt x="4169174" y="112697"/>
                  <a:pt x="4186553" y="91724"/>
                </a:cubicBezTo>
                <a:lnTo>
                  <a:pt x="4116744" y="91724"/>
                </a:lnTo>
                <a:lnTo>
                  <a:pt x="4116744" y="79530"/>
                </a:lnTo>
                <a:lnTo>
                  <a:pt x="4195920" y="79530"/>
                </a:lnTo>
                <a:lnTo>
                  <a:pt x="4195920" y="61503"/>
                </a:lnTo>
                <a:lnTo>
                  <a:pt x="4129292" y="61503"/>
                </a:lnTo>
                <a:lnTo>
                  <a:pt x="4129292" y="49308"/>
                </a:lnTo>
                <a:lnTo>
                  <a:pt x="4195920" y="49308"/>
                </a:lnTo>
                <a:lnTo>
                  <a:pt x="4195920" y="31988"/>
                </a:lnTo>
                <a:lnTo>
                  <a:pt x="4122222" y="31988"/>
                </a:lnTo>
                <a:lnTo>
                  <a:pt x="4122222" y="19794"/>
                </a:lnTo>
                <a:lnTo>
                  <a:pt x="4195920" y="1979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26306683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7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9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11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600"/>
                            </p:stCondLst>
                            <p:childTnLst>
                              <p:par>
                                <p:cTn id="42" presetID="10" presetClass="entr" presetSubtype="0"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500"/>
                                        <p:tgtEl>
                                          <p:spTgt spid="93"/>
                                        </p:tgtEl>
                                      </p:cBhvr>
                                    </p:animEffect>
                                  </p:childTnLst>
                                </p:cTn>
                              </p:par>
                              <p:par>
                                <p:cTn id="45" presetID="10" presetClass="entr" presetSubtype="0" fill="hold" nodeType="withEffect">
                                  <p:stCondLst>
                                    <p:cond delay="10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nodeType="withEffect">
                                  <p:stCondLst>
                                    <p:cond delay="20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par>
                                <p:cTn id="51" presetID="10" presetClass="entr" presetSubtype="0" fill="hold" nodeType="withEffect">
                                  <p:stCondLst>
                                    <p:cond delay="3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nodeType="withEffect">
                                  <p:stCondLst>
                                    <p:cond delay="4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par>
                                <p:cTn id="57" presetID="10" presetClass="entr" presetSubtype="0" fill="hold" nodeType="withEffect">
                                  <p:stCondLst>
                                    <p:cond delay="5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ntr" presetSubtype="0" fill="hold" nodeType="withEffect">
                                  <p:stCondLst>
                                    <p:cond delay="70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500"/>
                                        <p:tgtEl>
                                          <p:spTgt spid="96"/>
                                        </p:tgtEl>
                                      </p:cBhvr>
                                    </p:animEffect>
                                  </p:childTnLst>
                                </p:cTn>
                              </p:par>
                              <p:par>
                                <p:cTn id="66" presetID="10" presetClass="entr" presetSubtype="0" fill="hold" grpId="0" nodeType="withEffect">
                                  <p:stCondLst>
                                    <p:cond delay="80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par>
                                <p:cTn id="69" presetID="10" presetClass="entr" presetSubtype="0" fill="hold" nodeType="withEffect">
                                  <p:stCondLst>
                                    <p:cond delay="90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105"/>
                                        </p:tgtEl>
                                        <p:attrNameLst>
                                          <p:attrName>style.visibility</p:attrName>
                                        </p:attrNameLst>
                                      </p:cBhvr>
                                      <p:to>
                                        <p:strVal val="visible"/>
                                      </p:to>
                                    </p:set>
                                    <p:animEffect transition="in" filter="fade">
                                      <p:cBhvr>
                                        <p:cTn id="74" dur="500"/>
                                        <p:tgtEl>
                                          <p:spTgt spid="105"/>
                                        </p:tgtEl>
                                      </p:cBhvr>
                                    </p:animEffect>
                                  </p:childTnLst>
                                </p:cTn>
                              </p:par>
                            </p:childTnLst>
                          </p:cTn>
                        </p:par>
                        <p:par>
                          <p:cTn id="75" fill="hold">
                            <p:stCondLst>
                              <p:cond delay="3100"/>
                            </p:stCondLst>
                            <p:childTnLst>
                              <p:par>
                                <p:cTn id="76" presetID="52" presetClass="entr" presetSubtype="0" fill="hold" grpId="0" nodeType="afterEffect">
                                  <p:stCondLst>
                                    <p:cond delay="0"/>
                                  </p:stCondLst>
                                  <p:iterate type="lt">
                                    <p:tmPct val="10000"/>
                                  </p:iterate>
                                  <p:childTnLst>
                                    <p:set>
                                      <p:cBhvr>
                                        <p:cTn id="77" dur="1" fill="hold">
                                          <p:stCondLst>
                                            <p:cond delay="0"/>
                                          </p:stCondLst>
                                        </p:cTn>
                                        <p:tgtEl>
                                          <p:spTgt spid="109"/>
                                        </p:tgtEl>
                                        <p:attrNameLst>
                                          <p:attrName>style.visibility</p:attrName>
                                        </p:attrNameLst>
                                      </p:cBhvr>
                                      <p:to>
                                        <p:strVal val="visible"/>
                                      </p:to>
                                    </p:set>
                                    <p:animScale>
                                      <p:cBhvr>
                                        <p:cTn id="78"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09"/>
                                        </p:tgtEl>
                                        <p:attrNameLst>
                                          <p:attrName>ppt_x</p:attrName>
                                          <p:attrName>ppt_y</p:attrName>
                                        </p:attrNameLst>
                                      </p:cBhvr>
                                    </p:animMotion>
                                    <p:animEffect transition="in" filter="fade">
                                      <p:cBhvr>
                                        <p:cTn id="80" dur="1000"/>
                                        <p:tgtEl>
                                          <p:spTgt spid="109"/>
                                        </p:tgtEl>
                                      </p:cBhvr>
                                    </p:animEffect>
                                  </p:childTnLst>
                                </p:cTn>
                              </p:par>
                            </p:childTnLst>
                          </p:cTn>
                        </p:par>
                        <p:par>
                          <p:cTn id="81" fill="hold">
                            <p:stCondLst>
                              <p:cond delay="4900"/>
                            </p:stCondLst>
                            <p:childTnLst>
                              <p:par>
                                <p:cTn id="82" presetID="22" presetClass="entr" presetSubtype="8" fill="hold" grpId="0" nodeType="afterEffect">
                                  <p:stCondLst>
                                    <p:cond delay="0"/>
                                  </p:stCondLst>
                                  <p:childTnLst>
                                    <p:set>
                                      <p:cBhvr>
                                        <p:cTn id="83" dur="1" fill="hold">
                                          <p:stCondLst>
                                            <p:cond delay="0"/>
                                          </p:stCondLst>
                                        </p:cTn>
                                        <p:tgtEl>
                                          <p:spTgt spid="140"/>
                                        </p:tgtEl>
                                        <p:attrNameLst>
                                          <p:attrName>style.visibility</p:attrName>
                                        </p:attrNameLst>
                                      </p:cBhvr>
                                      <p:to>
                                        <p:strVal val="visible"/>
                                      </p:to>
                                    </p:set>
                                    <p:animEffect transition="in" filter="wipe(left)">
                                      <p:cBhvr>
                                        <p:cTn id="84" dur="500"/>
                                        <p:tgtEl>
                                          <p:spTgt spid="140"/>
                                        </p:tgtEl>
                                      </p:cBhvr>
                                    </p:animEffect>
                                  </p:childTnLst>
                                </p:cTn>
                              </p:par>
                            </p:childTnLst>
                          </p:cTn>
                        </p:par>
                        <p:par>
                          <p:cTn id="85" fill="hold">
                            <p:stCondLst>
                              <p:cond delay="5400"/>
                            </p:stCondLst>
                            <p:childTnLst>
                              <p:par>
                                <p:cTn id="86" presetID="2" presetClass="entr" presetSubtype="4" decel="100000" fill="hold" nodeType="afterEffect">
                                  <p:stCondLst>
                                    <p:cond delay="0"/>
                                  </p:stCondLst>
                                  <p:childTnLst>
                                    <p:set>
                                      <p:cBhvr>
                                        <p:cTn id="87" dur="1" fill="hold">
                                          <p:stCondLst>
                                            <p:cond delay="0"/>
                                          </p:stCondLst>
                                        </p:cTn>
                                        <p:tgtEl>
                                          <p:spTgt spid="135"/>
                                        </p:tgtEl>
                                        <p:attrNameLst>
                                          <p:attrName>style.visibility</p:attrName>
                                        </p:attrNameLst>
                                      </p:cBhvr>
                                      <p:to>
                                        <p:strVal val="visible"/>
                                      </p:to>
                                    </p:set>
                                    <p:anim calcmode="lin" valueType="num">
                                      <p:cBhvr additive="base">
                                        <p:cTn id="88" dur="500" fill="hold"/>
                                        <p:tgtEl>
                                          <p:spTgt spid="135"/>
                                        </p:tgtEl>
                                        <p:attrNameLst>
                                          <p:attrName>ppt_x</p:attrName>
                                        </p:attrNameLst>
                                      </p:cBhvr>
                                      <p:tavLst>
                                        <p:tav tm="0">
                                          <p:val>
                                            <p:strVal val="#ppt_x"/>
                                          </p:val>
                                        </p:tav>
                                        <p:tav tm="100000">
                                          <p:val>
                                            <p:strVal val="#ppt_x"/>
                                          </p:val>
                                        </p:tav>
                                      </p:tavLst>
                                    </p:anim>
                                    <p:anim calcmode="lin" valueType="num">
                                      <p:cBhvr additive="base">
                                        <p:cTn id="89" dur="500" fill="hold"/>
                                        <p:tgtEl>
                                          <p:spTgt spid="135"/>
                                        </p:tgtEl>
                                        <p:attrNameLst>
                                          <p:attrName>ppt_y</p:attrName>
                                        </p:attrNameLst>
                                      </p:cBhvr>
                                      <p:tavLst>
                                        <p:tav tm="0">
                                          <p:val>
                                            <p:strVal val="1+#ppt_h/2"/>
                                          </p:val>
                                        </p:tav>
                                        <p:tav tm="100000">
                                          <p:val>
                                            <p:strVal val="#ppt_y"/>
                                          </p:val>
                                        </p:tav>
                                      </p:tavLst>
                                    </p:anim>
                                  </p:childTnLst>
                                </p:cTn>
                              </p:par>
                            </p:childTnLst>
                          </p:cTn>
                        </p:par>
                        <p:par>
                          <p:cTn id="90" fill="hold">
                            <p:stCondLst>
                              <p:cond delay="5900"/>
                            </p:stCondLst>
                            <p:childTnLst>
                              <p:par>
                                <p:cTn id="91" presetID="2" presetClass="entr" presetSubtype="4" decel="100000" fill="hold" nodeType="afterEffect">
                                  <p:stCondLst>
                                    <p:cond delay="0"/>
                                  </p:stCondLst>
                                  <p:childTnLst>
                                    <p:set>
                                      <p:cBhvr>
                                        <p:cTn id="92" dur="1" fill="hold">
                                          <p:stCondLst>
                                            <p:cond delay="0"/>
                                          </p:stCondLst>
                                        </p:cTn>
                                        <p:tgtEl>
                                          <p:spTgt spid="137"/>
                                        </p:tgtEl>
                                        <p:attrNameLst>
                                          <p:attrName>style.visibility</p:attrName>
                                        </p:attrNameLst>
                                      </p:cBhvr>
                                      <p:to>
                                        <p:strVal val="visible"/>
                                      </p:to>
                                    </p:set>
                                    <p:anim calcmode="lin" valueType="num">
                                      <p:cBhvr additive="base">
                                        <p:cTn id="93" dur="500" fill="hold"/>
                                        <p:tgtEl>
                                          <p:spTgt spid="137"/>
                                        </p:tgtEl>
                                        <p:attrNameLst>
                                          <p:attrName>ppt_x</p:attrName>
                                        </p:attrNameLst>
                                      </p:cBhvr>
                                      <p:tavLst>
                                        <p:tav tm="0">
                                          <p:val>
                                            <p:strVal val="#ppt_x"/>
                                          </p:val>
                                        </p:tav>
                                        <p:tav tm="100000">
                                          <p:val>
                                            <p:strVal val="#ppt_x"/>
                                          </p:val>
                                        </p:tav>
                                      </p:tavLst>
                                    </p:anim>
                                    <p:anim calcmode="lin" valueType="num">
                                      <p:cBhvr additive="base">
                                        <p:cTn id="9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1" grpId="0" animBg="1"/>
      <p:bldP spid="105" grpId="0" animBg="1"/>
      <p:bldP spid="109" grpId="0"/>
      <p:bldP spid="1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37454" y="1033226"/>
            <a:ext cx="5517092" cy="535530"/>
          </a:xfrm>
          <a:prstGeom prst="rect">
            <a:avLst/>
          </a:prstGeom>
        </p:spPr>
        <p:txBody>
          <a:bodyPr wrap="square">
            <a:spAutoFit/>
          </a:bodyPr>
          <a:lstStyle/>
          <a:p>
            <a:pPr>
              <a:lnSpc>
                <a:spcPct val="120000"/>
              </a:lnSpc>
            </a:pPr>
            <a:r>
              <a:rPr lang="zh-CN" altLang="en-US" sz="2400" b="1" dirty="0">
                <a:solidFill>
                  <a:srgbClr val="27AAE2"/>
                </a:solidFill>
                <a:latin typeface="微软雅黑" panose="020B0503020204020204" pitchFamily="34" charset="-122"/>
                <a:ea typeface="微软雅黑" panose="020B0503020204020204" pitchFamily="34" charset="-122"/>
              </a:rPr>
              <a:t>降低注射胰岛素引起皮下出血的发生率</a:t>
            </a:r>
          </a:p>
        </p:txBody>
      </p:sp>
      <p:sp>
        <p:nvSpPr>
          <p:cNvPr id="10" name="矩形 9"/>
          <p:cNvSpPr/>
          <p:nvPr/>
        </p:nvSpPr>
        <p:spPr>
          <a:xfrm>
            <a:off x="1083128" y="2818544"/>
            <a:ext cx="184731" cy="400110"/>
          </a:xfrm>
          <a:prstGeom prst="rect">
            <a:avLst/>
          </a:prstGeom>
        </p:spPr>
        <p:txBody>
          <a:bodyPr wrap="none">
            <a:spAutoFit/>
          </a:bodyPr>
          <a:lstStyle/>
          <a:p>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7727672" y="4869494"/>
            <a:ext cx="184731" cy="400110"/>
          </a:xfrm>
          <a:prstGeom prst="rect">
            <a:avLst/>
          </a:prstGeom>
        </p:spPr>
        <p:txBody>
          <a:bodyPr wrap="none">
            <a:spAutoFit/>
          </a:bodyPr>
          <a:lstStyle/>
          <a:p>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362" y="1670287"/>
            <a:ext cx="2151318" cy="4703776"/>
          </a:xfrm>
          <a:prstGeom prst="rect">
            <a:avLst/>
          </a:prstGeom>
        </p:spPr>
      </p:pic>
      <p:grpSp>
        <p:nvGrpSpPr>
          <p:cNvPr id="19" name="组合 18"/>
          <p:cNvGrpSpPr/>
          <p:nvPr/>
        </p:nvGrpSpPr>
        <p:grpSpPr>
          <a:xfrm>
            <a:off x="233447" y="204464"/>
            <a:ext cx="2784504" cy="584775"/>
            <a:chOff x="233447" y="204464"/>
            <a:chExt cx="2784504" cy="584775"/>
          </a:xfrm>
        </p:grpSpPr>
        <p:sp>
          <p:nvSpPr>
            <p:cNvPr id="20" name="矩形 19"/>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关键词解释</a:t>
              </a:r>
            </a:p>
          </p:txBody>
        </p:sp>
        <p:grpSp>
          <p:nvGrpSpPr>
            <p:cNvPr id="23" name="组合 22"/>
            <p:cNvGrpSpPr/>
            <p:nvPr/>
          </p:nvGrpSpPr>
          <p:grpSpPr>
            <a:xfrm>
              <a:off x="233447" y="204464"/>
              <a:ext cx="582073" cy="501787"/>
              <a:chOff x="918884" y="2360096"/>
              <a:chExt cx="2497402" cy="2152934"/>
            </a:xfrm>
          </p:grpSpPr>
          <p:grpSp>
            <p:nvGrpSpPr>
              <p:cNvPr id="24" name="组合 23"/>
              <p:cNvGrpSpPr/>
              <p:nvPr/>
            </p:nvGrpSpPr>
            <p:grpSpPr>
              <a:xfrm>
                <a:off x="918884" y="2360096"/>
                <a:ext cx="2497402" cy="2152934"/>
                <a:chOff x="6811139" y="1203251"/>
                <a:chExt cx="1597222" cy="1376916"/>
              </a:xfrm>
            </p:grpSpPr>
            <p:sp>
              <p:nvSpPr>
                <p:cNvPr id="27" name="六边形 2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8" name="六边形 2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6" name="矩形 25"/>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31" name="组合 30"/>
          <p:cNvGrpSpPr/>
          <p:nvPr/>
        </p:nvGrpSpPr>
        <p:grpSpPr>
          <a:xfrm>
            <a:off x="1899696" y="2000998"/>
            <a:ext cx="2616865" cy="2255918"/>
            <a:chOff x="918884" y="2360096"/>
            <a:chExt cx="2497402" cy="2152934"/>
          </a:xfrm>
        </p:grpSpPr>
        <p:grpSp>
          <p:nvGrpSpPr>
            <p:cNvPr id="32" name="组合 31"/>
            <p:cNvGrpSpPr/>
            <p:nvPr/>
          </p:nvGrpSpPr>
          <p:grpSpPr>
            <a:xfrm>
              <a:off x="918884" y="2360096"/>
              <a:ext cx="2497402" cy="2152934"/>
              <a:chOff x="6811139" y="1203251"/>
              <a:chExt cx="1597222" cy="1376916"/>
            </a:xfrm>
          </p:grpSpPr>
          <p:sp>
            <p:nvSpPr>
              <p:cNvPr id="34" name="六边形 3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35" name="六边形 34"/>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33" name="矩形 32"/>
            <p:cNvSpPr/>
            <p:nvPr/>
          </p:nvSpPr>
          <p:spPr>
            <a:xfrm>
              <a:off x="1549562" y="3157522"/>
              <a:ext cx="1351140" cy="558080"/>
            </a:xfrm>
            <a:prstGeom prst="rect">
              <a:avLst/>
            </a:prstGeom>
          </p:spPr>
          <p:txBody>
            <a:bodyPr wrap="none">
              <a:spAutoFit/>
            </a:bodyPr>
            <a:lstStyle/>
            <a:p>
              <a:r>
                <a:rPr lang="zh-CN" altLang="en-US" sz="32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胰岛素</a:t>
              </a:r>
            </a:p>
          </p:txBody>
        </p:sp>
      </p:grpSp>
      <p:sp>
        <p:nvSpPr>
          <p:cNvPr id="36" name="矩形 35"/>
          <p:cNvSpPr/>
          <p:nvPr/>
        </p:nvSpPr>
        <p:spPr>
          <a:xfrm>
            <a:off x="1267859" y="4500162"/>
            <a:ext cx="4132762" cy="369332"/>
          </a:xfrm>
          <a:prstGeom prst="rect">
            <a:avLst/>
          </a:prstGeom>
        </p:spPr>
        <p:txBody>
          <a:bodyPr wrap="square">
            <a:spAutoFit/>
          </a:bodyPr>
          <a:lstStyle/>
          <a:p>
            <a:pPr algn="ju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胰岛素是机体内唯一降低血糖的激素。</a:t>
            </a:r>
          </a:p>
        </p:txBody>
      </p:sp>
      <p:grpSp>
        <p:nvGrpSpPr>
          <p:cNvPr id="37" name="组合 36"/>
          <p:cNvGrpSpPr/>
          <p:nvPr/>
        </p:nvGrpSpPr>
        <p:grpSpPr>
          <a:xfrm>
            <a:off x="6912908" y="1941745"/>
            <a:ext cx="2616865" cy="2255918"/>
            <a:chOff x="918884" y="2360096"/>
            <a:chExt cx="2497402" cy="2152934"/>
          </a:xfrm>
        </p:grpSpPr>
        <p:grpSp>
          <p:nvGrpSpPr>
            <p:cNvPr id="38" name="组合 37"/>
            <p:cNvGrpSpPr/>
            <p:nvPr/>
          </p:nvGrpSpPr>
          <p:grpSpPr>
            <a:xfrm>
              <a:off x="918884" y="2360096"/>
              <a:ext cx="2497402" cy="2152934"/>
              <a:chOff x="6811139" y="1203251"/>
              <a:chExt cx="1597222" cy="1376916"/>
            </a:xfrm>
          </p:grpSpPr>
          <p:sp>
            <p:nvSpPr>
              <p:cNvPr id="40" name="六边形 3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41" name="六边形 4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39" name="矩形 38"/>
            <p:cNvSpPr/>
            <p:nvPr/>
          </p:nvSpPr>
          <p:spPr>
            <a:xfrm>
              <a:off x="1696453" y="2922541"/>
              <a:ext cx="959505" cy="1028042"/>
            </a:xfrm>
            <a:prstGeom prst="rect">
              <a:avLst/>
            </a:prstGeom>
          </p:spPr>
          <p:txBody>
            <a:bodyPr wrap="none">
              <a:spAutoFit/>
            </a:bodyPr>
            <a:lstStyle/>
            <a:p>
              <a:pPr lvl="0"/>
              <a:r>
                <a:rPr lang="zh-CN" altLang="en-US" sz="32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皮下</a:t>
              </a:r>
              <a:endParaRPr lang="en-US" altLang="zh-CN" sz="32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endParaRPr>
            </a:p>
            <a:p>
              <a:pPr lvl="0"/>
              <a:r>
                <a:rPr lang="zh-CN" altLang="en-US" sz="32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出血</a:t>
              </a:r>
            </a:p>
          </p:txBody>
        </p:sp>
      </p:grpSp>
      <p:sp>
        <p:nvSpPr>
          <p:cNvPr id="42" name="矩形 41"/>
          <p:cNvSpPr/>
          <p:nvPr/>
        </p:nvSpPr>
        <p:spPr>
          <a:xfrm>
            <a:off x="6769108" y="4528374"/>
            <a:ext cx="4587414" cy="1754326"/>
          </a:xfrm>
          <a:prstGeom prst="rect">
            <a:avLst/>
          </a:prstGeom>
        </p:spPr>
        <p:txBody>
          <a:bodyPr wrap="square">
            <a:spAutoFit/>
          </a:bodyPr>
          <a:lstStyle/>
          <a:p>
            <a:pPr algn="ju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皮下出血又称为紫癜</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是指出血于皮下，压之不会褪色的紫红色斑点。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出血直径小于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毫米者称为出血点；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出血直径</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毫米者为紫癜；</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直径大于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毫米者为瘀斑；</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片状出血伴有明显隆起者为血肿。</a:t>
            </a:r>
          </a:p>
        </p:txBody>
      </p:sp>
    </p:spTree>
    <p:custDataLst>
      <p:tags r:id="rId1"/>
    </p:custDataLst>
    <p:extLst>
      <p:ext uri="{BB962C8B-B14F-4D97-AF65-F5344CB8AC3E}">
        <p14:creationId xmlns:p14="http://schemas.microsoft.com/office/powerpoint/2010/main" val="19177665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 calcmode="lin" valueType="num">
                                      <p:cBhvr>
                                        <p:cTn id="28" dur="500" fill="hold"/>
                                        <p:tgtEl>
                                          <p:spTgt spid="36"/>
                                        </p:tgtEl>
                                        <p:attrNameLst>
                                          <p:attrName>style.rotation</p:attrName>
                                        </p:attrNameLst>
                                      </p:cBhvr>
                                      <p:tavLst>
                                        <p:tav tm="0">
                                          <p:val>
                                            <p:fltVal val="360"/>
                                          </p:val>
                                        </p:tav>
                                        <p:tav tm="100000">
                                          <p:val>
                                            <p:fltVal val="0"/>
                                          </p:val>
                                        </p:tav>
                                      </p:tavLst>
                                    </p:anim>
                                    <p:animEffect transition="in" filter="fade">
                                      <p:cBhvr>
                                        <p:cTn id="29" dur="500"/>
                                        <p:tgtEl>
                                          <p:spTgt spid="36"/>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1000" fill="hold"/>
                                        <p:tgtEl>
                                          <p:spTgt spid="37"/>
                                        </p:tgtEl>
                                        <p:attrNameLst>
                                          <p:attrName>ppt_w</p:attrName>
                                        </p:attrNameLst>
                                      </p:cBhvr>
                                      <p:tavLst>
                                        <p:tav tm="0">
                                          <p:val>
                                            <p:fltVal val="0"/>
                                          </p:val>
                                        </p:tav>
                                        <p:tav tm="100000">
                                          <p:val>
                                            <p:strVal val="#ppt_w"/>
                                          </p:val>
                                        </p:tav>
                                      </p:tavLst>
                                    </p:anim>
                                    <p:anim calcmode="lin" valueType="num">
                                      <p:cBhvr>
                                        <p:cTn id="34" dur="1000" fill="hold"/>
                                        <p:tgtEl>
                                          <p:spTgt spid="37"/>
                                        </p:tgtEl>
                                        <p:attrNameLst>
                                          <p:attrName>ppt_h</p:attrName>
                                        </p:attrNameLst>
                                      </p:cBhvr>
                                      <p:tavLst>
                                        <p:tav tm="0">
                                          <p:val>
                                            <p:fltVal val="0"/>
                                          </p:val>
                                        </p:tav>
                                        <p:tav tm="100000">
                                          <p:val>
                                            <p:strVal val="#ppt_h"/>
                                          </p:val>
                                        </p:tav>
                                      </p:tavLst>
                                    </p:anim>
                                    <p:anim calcmode="lin" valueType="num">
                                      <p:cBhvr>
                                        <p:cTn id="35" dur="1000" fill="hold"/>
                                        <p:tgtEl>
                                          <p:spTgt spid="37"/>
                                        </p:tgtEl>
                                        <p:attrNameLst>
                                          <p:attrName>style.rotation</p:attrName>
                                        </p:attrNameLst>
                                      </p:cBhvr>
                                      <p:tavLst>
                                        <p:tav tm="0">
                                          <p:val>
                                            <p:fltVal val="90"/>
                                          </p:val>
                                        </p:tav>
                                        <p:tav tm="100000">
                                          <p:val>
                                            <p:fltVal val="0"/>
                                          </p:val>
                                        </p:tav>
                                      </p:tavLst>
                                    </p:anim>
                                    <p:animEffect transition="in" filter="fade">
                                      <p:cBhvr>
                                        <p:cTn id="36" dur="1000"/>
                                        <p:tgtEl>
                                          <p:spTgt spid="37"/>
                                        </p:tgtEl>
                                      </p:cBhvr>
                                    </p:animEffect>
                                  </p:childTnLst>
                                </p:cTn>
                              </p:par>
                            </p:childTnLst>
                          </p:cTn>
                        </p:par>
                        <p:par>
                          <p:cTn id="37" fill="hold">
                            <p:stCondLst>
                              <p:cond delay="4000"/>
                            </p:stCondLst>
                            <p:childTnLst>
                              <p:par>
                                <p:cTn id="38" presetID="49" presetClass="entr" presetSubtype="0" decel="10000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 calcmode="lin" valueType="num">
                                      <p:cBhvr>
                                        <p:cTn id="42" dur="500" fill="hold"/>
                                        <p:tgtEl>
                                          <p:spTgt spid="42"/>
                                        </p:tgtEl>
                                        <p:attrNameLst>
                                          <p:attrName>style.rotation</p:attrName>
                                        </p:attrNameLst>
                                      </p:cBhvr>
                                      <p:tavLst>
                                        <p:tav tm="0">
                                          <p:val>
                                            <p:fltVal val="360"/>
                                          </p:val>
                                        </p:tav>
                                        <p:tav tm="100000">
                                          <p:val>
                                            <p:fltVal val="0"/>
                                          </p:val>
                                        </p:tav>
                                      </p:tavLst>
                                    </p:anim>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62574" t="45362"/>
          <a:stretch/>
        </p:blipFill>
        <p:spPr>
          <a:xfrm>
            <a:off x="3525522" y="3180858"/>
            <a:ext cx="1846217" cy="2695303"/>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34448" r="39045" b="42216"/>
          <a:stretch/>
        </p:blipFill>
        <p:spPr>
          <a:xfrm>
            <a:off x="9398450" y="3180858"/>
            <a:ext cx="1307619" cy="2850522"/>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r="61934" b="43926"/>
          <a:stretch/>
        </p:blipFill>
        <p:spPr>
          <a:xfrm>
            <a:off x="4419389" y="846879"/>
            <a:ext cx="1745013" cy="2570500"/>
          </a:xfrm>
          <a:prstGeom prst="rect">
            <a:avLst/>
          </a:prstGeom>
        </p:spPr>
      </p:pic>
      <p:grpSp>
        <p:nvGrpSpPr>
          <p:cNvPr id="18" name="组合 17"/>
          <p:cNvGrpSpPr/>
          <p:nvPr/>
        </p:nvGrpSpPr>
        <p:grpSpPr>
          <a:xfrm>
            <a:off x="233447" y="204464"/>
            <a:ext cx="2784504" cy="584775"/>
            <a:chOff x="233447" y="204464"/>
            <a:chExt cx="2784504" cy="584775"/>
          </a:xfrm>
        </p:grpSpPr>
        <p:sp>
          <p:nvSpPr>
            <p:cNvPr id="20" name="矩形 19"/>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关键词解释</a:t>
              </a:r>
            </a:p>
          </p:txBody>
        </p:sp>
        <p:grpSp>
          <p:nvGrpSpPr>
            <p:cNvPr id="21" name="组合 20"/>
            <p:cNvGrpSpPr/>
            <p:nvPr/>
          </p:nvGrpSpPr>
          <p:grpSpPr>
            <a:xfrm>
              <a:off x="233447" y="204464"/>
              <a:ext cx="582073" cy="501787"/>
              <a:chOff x="918884" y="2360096"/>
              <a:chExt cx="2497402" cy="2152934"/>
            </a:xfrm>
          </p:grpSpPr>
          <p:grpSp>
            <p:nvGrpSpPr>
              <p:cNvPr id="22" name="组合 21"/>
              <p:cNvGrpSpPr/>
              <p:nvPr/>
            </p:nvGrpSpPr>
            <p:grpSpPr>
              <a:xfrm>
                <a:off x="918884" y="2360096"/>
                <a:ext cx="2497402" cy="2152934"/>
                <a:chOff x="6811139" y="1203251"/>
                <a:chExt cx="1597222" cy="1376916"/>
              </a:xfrm>
            </p:grpSpPr>
            <p:sp>
              <p:nvSpPr>
                <p:cNvPr id="25" name="六边形 2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7" name="六边形 26"/>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4" name="矩形 23"/>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4" name="组合 3"/>
          <p:cNvGrpSpPr/>
          <p:nvPr/>
        </p:nvGrpSpPr>
        <p:grpSpPr>
          <a:xfrm>
            <a:off x="6425293" y="905193"/>
            <a:ext cx="3437164" cy="1494064"/>
            <a:chOff x="6425293" y="905193"/>
            <a:chExt cx="3437164" cy="1494064"/>
          </a:xfrm>
        </p:grpSpPr>
        <p:sp>
          <p:nvSpPr>
            <p:cNvPr id="2" name="对话气泡: 圆角矩形 1"/>
            <p:cNvSpPr/>
            <p:nvPr/>
          </p:nvSpPr>
          <p:spPr>
            <a:xfrm>
              <a:off x="6425293" y="905193"/>
              <a:ext cx="3437164" cy="1494064"/>
            </a:xfrm>
            <a:prstGeom prst="wedgeRoundRectCallout">
              <a:avLst>
                <a:gd name="adj1" fmla="val -61926"/>
                <a:gd name="adj2" fmla="val 18784"/>
                <a:gd name="adj3" fmla="val 16667"/>
              </a:avLst>
            </a:prstGeom>
            <a:solidFill>
              <a:schemeClr val="bg1"/>
            </a:solidFill>
            <a:ln>
              <a:noFill/>
            </a:ln>
            <a:effectLst>
              <a:outerShdw blurRad="444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614392" y="1113616"/>
              <a:ext cx="3058966" cy="1077218"/>
            </a:xfrm>
            <a:prstGeom prst="rect">
              <a:avLst/>
            </a:prstGeom>
          </p:spPr>
          <p:txBody>
            <a:bodyPr wrap="square">
              <a:spAutoFit/>
            </a:bodyPr>
            <a:lstStyle/>
            <a:p>
              <a:r>
                <a:rPr lang="zh-CN" altLang="en-US" sz="1600" b="1" i="1" dirty="0">
                  <a:solidFill>
                    <a:schemeClr val="tx1">
                      <a:lumMod val="75000"/>
                      <a:lumOff val="25000"/>
                    </a:schemeClr>
                  </a:solidFill>
                  <a:latin typeface="微软雅黑" panose="020B0503020204020204" pitchFamily="34" charset="-122"/>
                  <a:ea typeface="微软雅黑" panose="020B0503020204020204" pitchFamily="34" charset="-122"/>
                </a:rPr>
                <a:t>我们相信：每个人都奉献出辛勤的汗水，肯定能汇聚出最强大的力量，为每位病人酿造最甜最美的生活！</a:t>
              </a:r>
            </a:p>
          </p:txBody>
        </p:sp>
      </p:grpSp>
      <p:grpSp>
        <p:nvGrpSpPr>
          <p:cNvPr id="37" name="组合 36"/>
          <p:cNvGrpSpPr/>
          <p:nvPr/>
        </p:nvGrpSpPr>
        <p:grpSpPr>
          <a:xfrm>
            <a:off x="352839" y="2603364"/>
            <a:ext cx="3437164" cy="1494064"/>
            <a:chOff x="6425293" y="905193"/>
            <a:chExt cx="3437164" cy="1494064"/>
          </a:xfrm>
        </p:grpSpPr>
        <p:sp>
          <p:nvSpPr>
            <p:cNvPr id="38" name="对话气泡: 圆角矩形 37"/>
            <p:cNvSpPr/>
            <p:nvPr/>
          </p:nvSpPr>
          <p:spPr>
            <a:xfrm>
              <a:off x="6425293" y="905193"/>
              <a:ext cx="3437164" cy="1494064"/>
            </a:xfrm>
            <a:prstGeom prst="wedgeRoundRectCallout">
              <a:avLst>
                <a:gd name="adj1" fmla="val 51851"/>
                <a:gd name="adj2" fmla="val 62500"/>
                <a:gd name="adj3" fmla="val 16667"/>
              </a:avLst>
            </a:prstGeom>
            <a:solidFill>
              <a:schemeClr val="bg1"/>
            </a:solidFill>
            <a:ln>
              <a:noFill/>
            </a:ln>
            <a:effectLst>
              <a:outerShdw blurRad="444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614392" y="1113616"/>
              <a:ext cx="3058966" cy="1077218"/>
            </a:xfrm>
            <a:prstGeom prst="rect">
              <a:avLst/>
            </a:prstGeom>
          </p:spPr>
          <p:txBody>
            <a:bodyPr wrap="square">
              <a:spAutoFit/>
            </a:bodyPr>
            <a:lstStyle/>
            <a:p>
              <a:r>
                <a:rPr lang="zh-CN" altLang="en-US" sz="1600" b="1" i="1" dirty="0">
                  <a:solidFill>
                    <a:schemeClr val="tx1">
                      <a:lumMod val="75000"/>
                      <a:lumOff val="25000"/>
                    </a:schemeClr>
                  </a:solidFill>
                  <a:latin typeface="微软雅黑" panose="020B0503020204020204" pitchFamily="34" charset="-122"/>
                  <a:ea typeface="微软雅黑" panose="020B0503020204020204" pitchFamily="34" charset="-122"/>
                </a:rPr>
                <a:t>我们相信：每个人都奉献出辛勤的汗水，肯定能汇聚出最强大的力量，为每位病人酿造最甜最美的生活！</a:t>
              </a:r>
            </a:p>
          </p:txBody>
        </p:sp>
      </p:grpSp>
      <p:grpSp>
        <p:nvGrpSpPr>
          <p:cNvPr id="40" name="组合 39"/>
          <p:cNvGrpSpPr/>
          <p:nvPr/>
        </p:nvGrpSpPr>
        <p:grpSpPr>
          <a:xfrm>
            <a:off x="5528997" y="3350396"/>
            <a:ext cx="3437164" cy="1494064"/>
            <a:chOff x="6425293" y="905193"/>
            <a:chExt cx="3437164" cy="1494064"/>
          </a:xfrm>
        </p:grpSpPr>
        <p:sp>
          <p:nvSpPr>
            <p:cNvPr id="41" name="对话气泡: 圆角矩形 40"/>
            <p:cNvSpPr/>
            <p:nvPr/>
          </p:nvSpPr>
          <p:spPr>
            <a:xfrm>
              <a:off x="6425293" y="905193"/>
              <a:ext cx="3437164" cy="1494064"/>
            </a:xfrm>
            <a:prstGeom prst="wedgeRoundRectCallout">
              <a:avLst>
                <a:gd name="adj1" fmla="val 61352"/>
                <a:gd name="adj2" fmla="val -2527"/>
                <a:gd name="adj3" fmla="val 16667"/>
              </a:avLst>
            </a:prstGeom>
            <a:solidFill>
              <a:schemeClr val="bg1"/>
            </a:solidFill>
            <a:ln>
              <a:noFill/>
            </a:ln>
            <a:effectLst>
              <a:outerShdw blurRad="444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41"/>
            <p:cNvSpPr/>
            <p:nvPr/>
          </p:nvSpPr>
          <p:spPr>
            <a:xfrm>
              <a:off x="6614392" y="1113616"/>
              <a:ext cx="3058966" cy="1077218"/>
            </a:xfrm>
            <a:prstGeom prst="rect">
              <a:avLst/>
            </a:prstGeom>
          </p:spPr>
          <p:txBody>
            <a:bodyPr wrap="square">
              <a:spAutoFit/>
            </a:bodyPr>
            <a:lstStyle/>
            <a:p>
              <a:r>
                <a:rPr lang="zh-CN" altLang="en-US" sz="1600" b="1" i="1" dirty="0">
                  <a:solidFill>
                    <a:schemeClr val="tx1">
                      <a:lumMod val="75000"/>
                      <a:lumOff val="25000"/>
                    </a:schemeClr>
                  </a:solidFill>
                  <a:latin typeface="微软雅黑" panose="020B0503020204020204" pitchFamily="34" charset="-122"/>
                  <a:ea typeface="微软雅黑" panose="020B0503020204020204" pitchFamily="34" charset="-122"/>
                </a:rPr>
                <a:t>我们相信：每个人都奉献出辛勤的汗水，肯定能汇聚出最强大的力量，为每位病人酿造最甜最美的生活！</a:t>
              </a:r>
            </a:p>
          </p:txBody>
        </p:sp>
      </p:grpSp>
    </p:spTree>
    <p:custDataLst>
      <p:tags r:id="rId1"/>
    </p:custDataLst>
    <p:extLst>
      <p:ext uri="{BB962C8B-B14F-4D97-AF65-F5344CB8AC3E}">
        <p14:creationId xmlns:p14="http://schemas.microsoft.com/office/powerpoint/2010/main" val="36667619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35" presetClass="path" presetSubtype="0" accel="50000" decel="50000" fill="hold" nodeType="withEffect">
                                  <p:stCondLst>
                                    <p:cond delay="0"/>
                                  </p:stCondLst>
                                  <p:childTnLst>
                                    <p:animMotion origin="layout" path="M 1.45833E-6 4.44444E-6 L 0.12148 4.44444E-6 " pathEditMode="relative" rAng="0" ptsTypes="AA">
                                      <p:cBhvr>
                                        <p:cTn id="16" dur="1250" spd="-100000" fill="hold"/>
                                        <p:tgtEl>
                                          <p:spTgt spid="4"/>
                                        </p:tgtEl>
                                        <p:attrNameLst>
                                          <p:attrName>ppt_x</p:attrName>
                                          <p:attrName>ppt_y</p:attrName>
                                        </p:attrNameLst>
                                      </p:cBhvr>
                                      <p:rCtr x="6068" y="0"/>
                                    </p:animMotion>
                                  </p:childTnLst>
                                </p:cTn>
                              </p:par>
                            </p:childTnLst>
                          </p:cTn>
                        </p:par>
                        <p:par>
                          <p:cTn id="17" fill="hold">
                            <p:stCondLst>
                              <p:cond delay="2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750" fill="hold"/>
                                        <p:tgtEl>
                                          <p:spTgt spid="37"/>
                                        </p:tgtEl>
                                        <p:attrNameLst>
                                          <p:attrName>ppt_w</p:attrName>
                                        </p:attrNameLst>
                                      </p:cBhvr>
                                      <p:tavLst>
                                        <p:tav tm="0">
                                          <p:val>
                                            <p:fltVal val="0"/>
                                          </p:val>
                                        </p:tav>
                                        <p:tav tm="100000">
                                          <p:val>
                                            <p:strVal val="#ppt_w"/>
                                          </p:val>
                                        </p:tav>
                                      </p:tavLst>
                                    </p:anim>
                                    <p:anim calcmode="lin" valueType="num">
                                      <p:cBhvr>
                                        <p:cTn id="26" dur="750" fill="hold"/>
                                        <p:tgtEl>
                                          <p:spTgt spid="37"/>
                                        </p:tgtEl>
                                        <p:attrNameLst>
                                          <p:attrName>ppt_h</p:attrName>
                                        </p:attrNameLst>
                                      </p:cBhvr>
                                      <p:tavLst>
                                        <p:tav tm="0">
                                          <p:val>
                                            <p:fltVal val="0"/>
                                          </p:val>
                                        </p:tav>
                                        <p:tav tm="100000">
                                          <p:val>
                                            <p:strVal val="#ppt_h"/>
                                          </p:val>
                                        </p:tav>
                                      </p:tavLst>
                                    </p:anim>
                                    <p:animEffect transition="in" filter="fade">
                                      <p:cBhvr>
                                        <p:cTn id="27" dur="750"/>
                                        <p:tgtEl>
                                          <p:spTgt spid="37"/>
                                        </p:tgtEl>
                                      </p:cBhvr>
                                    </p:animEffect>
                                  </p:childTnLst>
                                </p:cTn>
                              </p:par>
                              <p:par>
                                <p:cTn id="28" presetID="35" presetClass="path" presetSubtype="0" accel="50000" decel="50000" fill="hold" nodeType="withEffect">
                                  <p:stCondLst>
                                    <p:cond delay="0"/>
                                  </p:stCondLst>
                                  <p:childTnLst>
                                    <p:animMotion origin="layout" path="M 1.45833E-6 4.44444E-6 L 0.12148 4.44444E-6 " pathEditMode="relative" rAng="0" ptsTypes="AA">
                                      <p:cBhvr>
                                        <p:cTn id="29" dur="1250" spd="-100000" fill="hold"/>
                                        <p:tgtEl>
                                          <p:spTgt spid="37"/>
                                        </p:tgtEl>
                                        <p:attrNameLst>
                                          <p:attrName>ppt_x</p:attrName>
                                          <p:attrName>ppt_y</p:attrName>
                                        </p:attrNameLst>
                                      </p:cBhvr>
                                      <p:rCtr x="6068" y="0"/>
                                    </p:animMotion>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53" presetClass="entr" presetSubtype="16"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750" fill="hold"/>
                                        <p:tgtEl>
                                          <p:spTgt spid="40"/>
                                        </p:tgtEl>
                                        <p:attrNameLst>
                                          <p:attrName>ppt_w</p:attrName>
                                        </p:attrNameLst>
                                      </p:cBhvr>
                                      <p:tavLst>
                                        <p:tav tm="0">
                                          <p:val>
                                            <p:fltVal val="0"/>
                                          </p:val>
                                        </p:tav>
                                        <p:tav tm="100000">
                                          <p:val>
                                            <p:strVal val="#ppt_w"/>
                                          </p:val>
                                        </p:tav>
                                      </p:tavLst>
                                    </p:anim>
                                    <p:anim calcmode="lin" valueType="num">
                                      <p:cBhvr>
                                        <p:cTn id="39" dur="750" fill="hold"/>
                                        <p:tgtEl>
                                          <p:spTgt spid="40"/>
                                        </p:tgtEl>
                                        <p:attrNameLst>
                                          <p:attrName>ppt_h</p:attrName>
                                        </p:attrNameLst>
                                      </p:cBhvr>
                                      <p:tavLst>
                                        <p:tav tm="0">
                                          <p:val>
                                            <p:fltVal val="0"/>
                                          </p:val>
                                        </p:tav>
                                        <p:tav tm="100000">
                                          <p:val>
                                            <p:strVal val="#ppt_h"/>
                                          </p:val>
                                        </p:tav>
                                      </p:tavLst>
                                    </p:anim>
                                    <p:animEffect transition="in" filter="fade">
                                      <p:cBhvr>
                                        <p:cTn id="40" dur="750"/>
                                        <p:tgtEl>
                                          <p:spTgt spid="40"/>
                                        </p:tgtEl>
                                      </p:cBhvr>
                                    </p:animEffect>
                                  </p:childTnLst>
                                </p:cTn>
                              </p:par>
                              <p:par>
                                <p:cTn id="41" presetID="35" presetClass="path" presetSubtype="0" accel="50000" decel="50000" fill="hold" nodeType="withEffect">
                                  <p:stCondLst>
                                    <p:cond delay="0"/>
                                  </p:stCondLst>
                                  <p:childTnLst>
                                    <p:animMotion origin="layout" path="M -1.04167E-6 -3.7037E-6 L 0.12149 -3.7037E-6 " pathEditMode="relative" rAng="0" ptsTypes="AA">
                                      <p:cBhvr>
                                        <p:cTn id="42" dur="1250" spd="-100000" fill="hold"/>
                                        <p:tgtEl>
                                          <p:spTgt spid="40"/>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38010" y="2358794"/>
            <a:ext cx="6096000" cy="400110"/>
          </a:xfrm>
          <a:prstGeom prst="rect">
            <a:avLst/>
          </a:prstGeom>
        </p:spPr>
        <p:txBody>
          <a:bodyPr>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每月内分泌科注射胰岛素引起皮下出血的发生率。</a:t>
            </a:r>
          </a:p>
        </p:txBody>
      </p:sp>
      <p:grpSp>
        <p:nvGrpSpPr>
          <p:cNvPr id="2" name="组合 1"/>
          <p:cNvGrpSpPr/>
          <p:nvPr/>
        </p:nvGrpSpPr>
        <p:grpSpPr>
          <a:xfrm>
            <a:off x="3538010" y="4197831"/>
            <a:ext cx="7646446" cy="780594"/>
            <a:chOff x="3852789" y="4508073"/>
            <a:chExt cx="7646446" cy="780594"/>
          </a:xfrm>
        </p:grpSpPr>
        <p:sp>
          <p:nvSpPr>
            <p:cNvPr id="38" name="Text Box 11"/>
            <p:cNvSpPr txBox="1">
              <a:spLocks noChangeArrowheads="1"/>
            </p:cNvSpPr>
            <p:nvPr/>
          </p:nvSpPr>
          <p:spPr bwMode="auto">
            <a:xfrm>
              <a:off x="9625985" y="4615795"/>
              <a:ext cx="1873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eaLnBrk="1" fontAlgn="base" hangingPunct="1">
                <a:spcBef>
                  <a:spcPct val="50000"/>
                </a:spcBef>
                <a:spcAft>
                  <a:spcPct val="0"/>
                </a:spcAft>
                <a:buFont typeface="Arial" panose="020B0604020202020204" pitchFamily="34" charset="0"/>
                <a:buNone/>
              </a:pPr>
              <a:r>
                <a:rPr lang="en-US" sz="3200" dirty="0">
                  <a:solidFill>
                    <a:srgbClr val="27AAE2"/>
                  </a:solidFill>
                  <a:latin typeface="微软雅黑" panose="020B0503020204020204" pitchFamily="34" charset="-122"/>
                  <a:ea typeface="微软雅黑" panose="020B0503020204020204" pitchFamily="34" charset="-122"/>
                </a:rPr>
                <a:t>×100%</a:t>
              </a:r>
              <a:endParaRPr lang="zh-CN" altLang="en-US" sz="3200" dirty="0">
                <a:solidFill>
                  <a:srgbClr val="27AAE2"/>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852789" y="4508073"/>
              <a:ext cx="5836901" cy="780594"/>
              <a:chOff x="3913717" y="4447646"/>
              <a:chExt cx="5836901" cy="780594"/>
            </a:xfrm>
          </p:grpSpPr>
          <p:sp>
            <p:nvSpPr>
              <p:cNvPr id="35" name="矩形 12"/>
              <p:cNvSpPr>
                <a:spLocks noChangeArrowheads="1"/>
              </p:cNvSpPr>
              <p:nvPr/>
            </p:nvSpPr>
            <p:spPr bwMode="auto">
              <a:xfrm rot="10800000" flipV="1">
                <a:off x="3913717" y="4624778"/>
                <a:ext cx="1725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eaLnBrk="1" fontAlgn="base" hangingPunct="1">
                  <a:spcBef>
                    <a:spcPct val="0"/>
                  </a:spcBef>
                  <a:spcAft>
                    <a:spcPct val="0"/>
                  </a:spcAft>
                  <a:buFont typeface="Arial" panose="020B0604020202020204" pitchFamily="34" charset="0"/>
                  <a:buNone/>
                </a:pPr>
                <a:r>
                  <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rPr>
                  <a:t>发生率</a:t>
                </a:r>
                <a:r>
                  <a:rPr lang="en-US" sz="2000" b="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Box 7"/>
              <p:cNvSpPr txBox="1">
                <a:spLocks noChangeArrowheads="1"/>
              </p:cNvSpPr>
              <p:nvPr/>
            </p:nvSpPr>
            <p:spPr bwMode="auto">
              <a:xfrm>
                <a:off x="5197256" y="4447646"/>
                <a:ext cx="4553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eaLnBrk="1" fontAlgn="base" hangingPunct="1">
                  <a:spcBef>
                    <a:spcPct val="50000"/>
                  </a:spcBef>
                  <a:spcAft>
                    <a:spcPct val="0"/>
                  </a:spcAft>
                  <a:buFont typeface="Arial" panose="020B0604020202020204" pitchFamily="34" charset="0"/>
                  <a:buNone/>
                </a:pPr>
                <a:r>
                  <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rPr>
                  <a:t>监测期间注射胰岛素引起皮下出血人次</a:t>
                </a:r>
              </a:p>
            </p:txBody>
          </p:sp>
          <p:sp>
            <p:nvSpPr>
              <p:cNvPr id="37" name="矩形 11"/>
              <p:cNvSpPr>
                <a:spLocks noChangeArrowheads="1"/>
              </p:cNvSpPr>
              <p:nvPr/>
            </p:nvSpPr>
            <p:spPr bwMode="auto">
              <a:xfrm>
                <a:off x="5602949" y="4828130"/>
                <a:ext cx="3747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eaLnBrk="1" fontAlgn="base" hangingPunct="1">
                  <a:spcBef>
                    <a:spcPct val="50000"/>
                  </a:spcBef>
                  <a:spcAft>
                    <a:spcPct val="0"/>
                  </a:spcAft>
                  <a:buFont typeface="Arial" panose="020B0604020202020204" pitchFamily="34" charset="0"/>
                  <a:buNone/>
                </a:pPr>
                <a:r>
                  <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rPr>
                  <a:t>监测期间注射胰岛素累计总人次</a:t>
                </a:r>
              </a:p>
            </p:txBody>
          </p:sp>
          <p:cxnSp>
            <p:nvCxnSpPr>
              <p:cNvPr id="39" name="直接连接符 38"/>
              <p:cNvCxnSpPr>
                <a:cxnSpLocks/>
              </p:cNvCxnSpPr>
              <p:nvPr/>
            </p:nvCxnSpPr>
            <p:spPr>
              <a:xfrm>
                <a:off x="5266775" y="4836130"/>
                <a:ext cx="4422915" cy="0"/>
              </a:xfrm>
              <a:prstGeom prst="line">
                <a:avLst/>
              </a:prstGeom>
              <a:noFill/>
              <a:ln w="15875" cap="flat" cmpd="sng" algn="ctr">
                <a:solidFill>
                  <a:sysClr val="windowText" lastClr="000000"/>
                </a:solidFill>
                <a:prstDash val="solid"/>
                <a:miter lim="800000"/>
              </a:ln>
              <a:effectLst/>
            </p:spPr>
          </p:cxnSp>
        </p:grpSp>
      </p:grpSp>
      <p:grpSp>
        <p:nvGrpSpPr>
          <p:cNvPr id="17" name="组合 16"/>
          <p:cNvGrpSpPr/>
          <p:nvPr/>
        </p:nvGrpSpPr>
        <p:grpSpPr>
          <a:xfrm>
            <a:off x="233447" y="204464"/>
            <a:ext cx="4015610" cy="584775"/>
            <a:chOff x="233447" y="204464"/>
            <a:chExt cx="4015610" cy="584775"/>
          </a:xfrm>
        </p:grpSpPr>
        <p:sp>
          <p:nvSpPr>
            <p:cNvPr id="18" name="矩形 17"/>
            <p:cNvSpPr/>
            <p:nvPr/>
          </p:nvSpPr>
          <p:spPr>
            <a:xfrm>
              <a:off x="781441" y="204464"/>
              <a:ext cx="3467616"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衡量指标和发生率</a:t>
              </a:r>
            </a:p>
          </p:txBody>
        </p:sp>
        <p:grpSp>
          <p:nvGrpSpPr>
            <p:cNvPr id="19" name="组合 18"/>
            <p:cNvGrpSpPr/>
            <p:nvPr/>
          </p:nvGrpSpPr>
          <p:grpSpPr>
            <a:xfrm>
              <a:off x="233447" y="204464"/>
              <a:ext cx="582073" cy="501787"/>
              <a:chOff x="918884" y="2360096"/>
              <a:chExt cx="2497402" cy="2152934"/>
            </a:xfrm>
          </p:grpSpPr>
          <p:grpSp>
            <p:nvGrpSpPr>
              <p:cNvPr id="20" name="组合 19"/>
              <p:cNvGrpSpPr/>
              <p:nvPr/>
            </p:nvGrpSpPr>
            <p:grpSpPr>
              <a:xfrm>
                <a:off x="918884" y="2360096"/>
                <a:ext cx="2497402" cy="2152934"/>
                <a:chOff x="6811139" y="1203251"/>
                <a:chExt cx="1597222" cy="1376916"/>
              </a:xfrm>
            </p:grpSpPr>
            <p:sp>
              <p:nvSpPr>
                <p:cNvPr id="22" name="六边形 2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4" name="六边形 23"/>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1" name="矩形 20"/>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28" name="组合 27"/>
          <p:cNvGrpSpPr/>
          <p:nvPr/>
        </p:nvGrpSpPr>
        <p:grpSpPr>
          <a:xfrm>
            <a:off x="1597617" y="1731243"/>
            <a:ext cx="1687281" cy="1454553"/>
            <a:chOff x="918884" y="2360096"/>
            <a:chExt cx="2497402" cy="2152934"/>
          </a:xfrm>
        </p:grpSpPr>
        <p:grpSp>
          <p:nvGrpSpPr>
            <p:cNvPr id="29" name="组合 28"/>
            <p:cNvGrpSpPr/>
            <p:nvPr/>
          </p:nvGrpSpPr>
          <p:grpSpPr>
            <a:xfrm>
              <a:off x="918884" y="2360096"/>
              <a:ext cx="2497402" cy="2152934"/>
              <a:chOff x="6811139" y="1203251"/>
              <a:chExt cx="1597222" cy="1376916"/>
            </a:xfrm>
          </p:grpSpPr>
          <p:sp>
            <p:nvSpPr>
              <p:cNvPr id="31" name="六边形 3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
              </a:p>
            </p:txBody>
          </p:sp>
          <p:sp>
            <p:nvSpPr>
              <p:cNvPr id="32" name="六边形 31"/>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
              </a:p>
            </p:txBody>
          </p:sp>
        </p:grpSp>
        <p:sp>
          <p:nvSpPr>
            <p:cNvPr id="30" name="矩形 29"/>
            <p:cNvSpPr/>
            <p:nvPr/>
          </p:nvSpPr>
          <p:spPr>
            <a:xfrm>
              <a:off x="1624274" y="2960909"/>
              <a:ext cx="1032581" cy="1047766"/>
            </a:xfrm>
            <a:prstGeom prst="rect">
              <a:avLst/>
            </a:prstGeom>
          </p:spPr>
          <p:txBody>
            <a:bodyPr wrap="none">
              <a:spAutoFit/>
            </a:bodyPr>
            <a:lstStyle/>
            <a:p>
              <a:r>
                <a:rPr lang="zh-CN" altLang="en-US" sz="20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衡量</a:t>
              </a:r>
              <a:endParaRPr lang="en-US" altLang="zh-CN" sz="20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指标</a:t>
              </a:r>
            </a:p>
          </p:txBody>
        </p:sp>
      </p:grpSp>
      <p:grpSp>
        <p:nvGrpSpPr>
          <p:cNvPr id="33" name="组合 32"/>
          <p:cNvGrpSpPr/>
          <p:nvPr/>
        </p:nvGrpSpPr>
        <p:grpSpPr>
          <a:xfrm>
            <a:off x="1597617" y="3744307"/>
            <a:ext cx="1687281" cy="1454553"/>
            <a:chOff x="918884" y="2360096"/>
            <a:chExt cx="2497402" cy="2152934"/>
          </a:xfrm>
        </p:grpSpPr>
        <p:grpSp>
          <p:nvGrpSpPr>
            <p:cNvPr id="34" name="组合 33"/>
            <p:cNvGrpSpPr/>
            <p:nvPr/>
          </p:nvGrpSpPr>
          <p:grpSpPr>
            <a:xfrm>
              <a:off x="918884" y="2360096"/>
              <a:ext cx="2497402" cy="2152934"/>
              <a:chOff x="6811139" y="1203251"/>
              <a:chExt cx="1597222" cy="1376916"/>
            </a:xfrm>
          </p:grpSpPr>
          <p:sp>
            <p:nvSpPr>
              <p:cNvPr id="42" name="六边形 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
              </a:p>
            </p:txBody>
          </p:sp>
          <p:sp>
            <p:nvSpPr>
              <p:cNvPr id="43" name="六边形 42"/>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
              </a:p>
            </p:txBody>
          </p:sp>
        </p:grpSp>
        <p:sp>
          <p:nvSpPr>
            <p:cNvPr id="41" name="矩形 40"/>
            <p:cNvSpPr/>
            <p:nvPr/>
          </p:nvSpPr>
          <p:spPr>
            <a:xfrm>
              <a:off x="1442481" y="3140454"/>
              <a:ext cx="1526094" cy="592217"/>
            </a:xfrm>
            <a:prstGeom prst="rect">
              <a:avLst/>
            </a:prstGeom>
          </p:spPr>
          <p:txBody>
            <a:bodyPr wrap="none">
              <a:spAutoFit/>
            </a:bodyPr>
            <a:lstStyle/>
            <a:p>
              <a:r>
                <a:rPr lang="zh-CN" altLang="en-US" sz="2000" b="1" dirty="0">
                  <a:solidFill>
                    <a:prstClr val="white"/>
                  </a:solidFill>
                  <a:latin typeface="微软雅黑" panose="020B0503020204020204" pitchFamily="34" charset="-122"/>
                  <a:ea typeface="微软雅黑" panose="020B0503020204020204" pitchFamily="34" charset="-122"/>
                  <a:cs typeface="iLiHei" panose="020B0503030403020204" pitchFamily="34" charset="-122"/>
                </a:rPr>
                <a:t>发生率 </a:t>
              </a:r>
            </a:p>
          </p:txBody>
        </p:sp>
      </p:grpSp>
    </p:spTree>
    <p:custDataLst>
      <p:tags r:id="rId1"/>
    </p:custDataLst>
    <p:extLst>
      <p:ext uri="{BB962C8B-B14F-4D97-AF65-F5344CB8AC3E}">
        <p14:creationId xmlns:p14="http://schemas.microsoft.com/office/powerpoint/2010/main" val="4121286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2" presetClass="entr" presetSubtype="2"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1+#ppt_w/2"/>
                                          </p:val>
                                        </p:tav>
                                        <p:tav tm="100000">
                                          <p:val>
                                            <p:strVal val="#ppt_x"/>
                                          </p:val>
                                        </p:tav>
                                      </p:tavLst>
                                    </p:anim>
                                    <p:anim calcmode="lin" valueType="num">
                                      <p:cBhvr additive="base">
                                        <p:cTn id="15" dur="75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31"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2750"/>
                            </p:stCondLst>
                            <p:childTnLst>
                              <p:par>
                                <p:cTn id="24" presetID="2" presetClass="entr" presetSubtype="2"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750" fill="hold"/>
                                        <p:tgtEl>
                                          <p:spTgt spid="2"/>
                                        </p:tgtEl>
                                        <p:attrNameLst>
                                          <p:attrName>ppt_x</p:attrName>
                                        </p:attrNameLst>
                                      </p:cBhvr>
                                      <p:tavLst>
                                        <p:tav tm="0">
                                          <p:val>
                                            <p:strVal val="1+#ppt_w/2"/>
                                          </p:val>
                                        </p:tav>
                                        <p:tav tm="100000">
                                          <p:val>
                                            <p:strVal val="#ppt_x"/>
                                          </p:val>
                                        </p:tav>
                                      </p:tavLst>
                                    </p:anim>
                                    <p:anim calcmode="lin" valueType="num">
                                      <p:cBhvr additive="base">
                                        <p:cTn id="27"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45074" y="2853228"/>
            <a:ext cx="2438721" cy="1421928"/>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rPr>
              <a:t>注射胰岛素引起皮下出血的发生率是衡量内分泌科护理质量的重要指标之一。</a:t>
            </a:r>
          </a:p>
        </p:txBody>
      </p:sp>
      <p:sp>
        <p:nvSpPr>
          <p:cNvPr id="44" name="矩形 43"/>
          <p:cNvSpPr/>
          <p:nvPr/>
        </p:nvSpPr>
        <p:spPr>
          <a:xfrm>
            <a:off x="8060732" y="1656566"/>
            <a:ext cx="3352939" cy="1089529"/>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rPr>
              <a:t>根据有关文献报道：皮下出血的发生影响注射部位的选择和胰岛素的吸收。 </a:t>
            </a:r>
          </a:p>
        </p:txBody>
      </p:sp>
      <p:sp>
        <p:nvSpPr>
          <p:cNvPr id="53" name="矩形 52"/>
          <p:cNvSpPr/>
          <p:nvPr/>
        </p:nvSpPr>
        <p:spPr>
          <a:xfrm>
            <a:off x="8060732" y="4187612"/>
            <a:ext cx="3164135" cy="757130"/>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rPr>
              <a:t>提高护理人员的护理技能，责任心</a:t>
            </a: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11328" y="4727284"/>
            <a:ext cx="930602" cy="838089"/>
          </a:xfrm>
          <a:prstGeom prst="rect">
            <a:avLst/>
          </a:prstGeom>
        </p:spPr>
      </p:pic>
      <p:grpSp>
        <p:nvGrpSpPr>
          <p:cNvPr id="38" name="组合 37"/>
          <p:cNvGrpSpPr/>
          <p:nvPr/>
        </p:nvGrpSpPr>
        <p:grpSpPr>
          <a:xfrm>
            <a:off x="233447" y="204464"/>
            <a:ext cx="2374135" cy="584775"/>
            <a:chOff x="233447" y="204464"/>
            <a:chExt cx="2374135" cy="584775"/>
          </a:xfrm>
        </p:grpSpPr>
        <p:sp>
          <p:nvSpPr>
            <p:cNvPr id="39" name="矩形 38"/>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选题理由</a:t>
              </a:r>
            </a:p>
          </p:txBody>
        </p:sp>
        <p:grpSp>
          <p:nvGrpSpPr>
            <p:cNvPr id="48" name="组合 47"/>
            <p:cNvGrpSpPr/>
            <p:nvPr/>
          </p:nvGrpSpPr>
          <p:grpSpPr>
            <a:xfrm>
              <a:off x="233447" y="204464"/>
              <a:ext cx="582073" cy="501787"/>
              <a:chOff x="918884" y="2360096"/>
              <a:chExt cx="2497402" cy="2152934"/>
            </a:xfrm>
          </p:grpSpPr>
          <p:grpSp>
            <p:nvGrpSpPr>
              <p:cNvPr id="56" name="组合 55"/>
              <p:cNvGrpSpPr/>
              <p:nvPr/>
            </p:nvGrpSpPr>
            <p:grpSpPr>
              <a:xfrm>
                <a:off x="918884" y="2360096"/>
                <a:ext cx="2497402" cy="2152934"/>
                <a:chOff x="6811139" y="1203251"/>
                <a:chExt cx="1597222" cy="1376916"/>
              </a:xfrm>
            </p:grpSpPr>
            <p:sp>
              <p:nvSpPr>
                <p:cNvPr id="64" name="六边形 6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5" name="六边形 64"/>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58" name="矩形 57"/>
              <p:cNvSpPr/>
              <p:nvPr/>
            </p:nvSpPr>
            <p:spPr>
              <a:xfrm>
                <a:off x="1292405" y="2704373"/>
                <a:ext cx="1844611"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03</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
        <p:nvSpPr>
          <p:cNvPr id="68" name="六边形 67"/>
          <p:cNvSpPr/>
          <p:nvPr/>
        </p:nvSpPr>
        <p:spPr>
          <a:xfrm>
            <a:off x="3383795" y="2333052"/>
            <a:ext cx="2497402" cy="2152934"/>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六边形 68"/>
          <p:cNvSpPr/>
          <p:nvPr/>
        </p:nvSpPr>
        <p:spPr>
          <a:xfrm>
            <a:off x="5452630" y="1236279"/>
            <a:ext cx="2497402" cy="2152934"/>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六边形 69"/>
          <p:cNvSpPr/>
          <p:nvPr/>
        </p:nvSpPr>
        <p:spPr>
          <a:xfrm>
            <a:off x="5452630" y="3489710"/>
            <a:ext cx="2497402" cy="2152934"/>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426" y="2786443"/>
            <a:ext cx="893494" cy="893494"/>
          </a:xfrm>
          <a:prstGeom prst="rect">
            <a:avLst/>
          </a:prstGeom>
        </p:spPr>
      </p:pic>
      <p:pic>
        <p:nvPicPr>
          <p:cNvPr id="72" name="图片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8722" y="1634066"/>
            <a:ext cx="979952" cy="974992"/>
          </a:xfrm>
          <a:prstGeom prst="rect">
            <a:avLst/>
          </a:prstGeom>
        </p:spPr>
      </p:pic>
      <p:pic>
        <p:nvPicPr>
          <p:cNvPr id="73" name="图片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223987" y="3772597"/>
            <a:ext cx="954687" cy="954687"/>
          </a:xfrm>
          <a:prstGeom prst="rect">
            <a:avLst/>
          </a:prstGeom>
        </p:spPr>
      </p:pic>
      <p:sp>
        <p:nvSpPr>
          <p:cNvPr id="74" name="矩形 73"/>
          <p:cNvSpPr/>
          <p:nvPr/>
        </p:nvSpPr>
        <p:spPr>
          <a:xfrm>
            <a:off x="3938573" y="3642217"/>
            <a:ext cx="1467068" cy="400110"/>
          </a:xfrm>
          <a:prstGeom prst="rect">
            <a:avLst/>
          </a:prstGeom>
        </p:spPr>
        <p:txBody>
          <a:bodyPr wrap="none">
            <a:spAutoFit/>
          </a:bodyPr>
          <a:lstStyle/>
          <a:p>
            <a:r>
              <a:rPr lang="zh-CN" altLang="en-US" sz="2000" b="1" dirty="0">
                <a:solidFill>
                  <a:srgbClr val="27AAE2"/>
                </a:solidFill>
                <a:latin typeface="微软雅黑" panose="020B0503020204020204" pitchFamily="34" charset="-122"/>
                <a:ea typeface="微软雅黑" panose="020B0503020204020204" pitchFamily="34" charset="-122"/>
              </a:rPr>
              <a:t>对医院而言</a:t>
            </a:r>
          </a:p>
        </p:txBody>
      </p:sp>
      <p:sp>
        <p:nvSpPr>
          <p:cNvPr id="75" name="矩形 74"/>
          <p:cNvSpPr/>
          <p:nvPr/>
        </p:nvSpPr>
        <p:spPr>
          <a:xfrm>
            <a:off x="5955163" y="2483673"/>
            <a:ext cx="1467068" cy="400110"/>
          </a:xfrm>
          <a:prstGeom prst="rect">
            <a:avLst/>
          </a:prstGeom>
        </p:spPr>
        <p:txBody>
          <a:bodyPr wrap="none">
            <a:spAutoFit/>
          </a:bodyPr>
          <a:lstStyle/>
          <a:p>
            <a:r>
              <a:rPr lang="zh-CN" altLang="en-US" sz="2000" b="1" dirty="0">
                <a:solidFill>
                  <a:srgbClr val="27AAE2"/>
                </a:solidFill>
                <a:latin typeface="微软雅黑" panose="020B0503020204020204" pitchFamily="34" charset="-122"/>
                <a:ea typeface="微软雅黑" panose="020B0503020204020204" pitchFamily="34" charset="-122"/>
              </a:rPr>
              <a:t>对患者而言</a:t>
            </a:r>
          </a:p>
        </p:txBody>
      </p:sp>
      <p:sp>
        <p:nvSpPr>
          <p:cNvPr id="78" name="矩形 77"/>
          <p:cNvSpPr/>
          <p:nvPr/>
        </p:nvSpPr>
        <p:spPr>
          <a:xfrm>
            <a:off x="5955163" y="4759491"/>
            <a:ext cx="1467068" cy="400110"/>
          </a:xfrm>
          <a:prstGeom prst="rect">
            <a:avLst/>
          </a:prstGeom>
        </p:spPr>
        <p:txBody>
          <a:bodyPr wrap="none">
            <a:spAutoFit/>
          </a:bodyPr>
          <a:lstStyle/>
          <a:p>
            <a:r>
              <a:rPr lang="zh-CN" altLang="en-US" sz="2000" b="1" dirty="0">
                <a:solidFill>
                  <a:srgbClr val="27AAE2"/>
                </a:solidFill>
                <a:latin typeface="微软雅黑" panose="020B0503020204020204" pitchFamily="34" charset="-122"/>
                <a:ea typeface="微软雅黑" panose="020B0503020204020204" pitchFamily="34" charset="-122"/>
              </a:rPr>
              <a:t>对同仁而言</a:t>
            </a:r>
          </a:p>
        </p:txBody>
      </p:sp>
      <p:cxnSp>
        <p:nvCxnSpPr>
          <p:cNvPr id="4" name="直接箭头连接符 3"/>
          <p:cNvCxnSpPr/>
          <p:nvPr/>
        </p:nvCxnSpPr>
        <p:spPr>
          <a:xfrm>
            <a:off x="945074" y="2786443"/>
            <a:ext cx="2596242" cy="0"/>
          </a:xfrm>
          <a:prstGeom prst="straightConnector1">
            <a:avLst/>
          </a:prstGeom>
          <a:ln>
            <a:solidFill>
              <a:srgbClr val="27AAE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cxnSpLocks/>
          </p:cNvCxnSpPr>
          <p:nvPr/>
        </p:nvCxnSpPr>
        <p:spPr>
          <a:xfrm flipH="1">
            <a:off x="7909987" y="1618166"/>
            <a:ext cx="3209770" cy="0"/>
          </a:xfrm>
          <a:prstGeom prst="straightConnector1">
            <a:avLst/>
          </a:prstGeom>
          <a:ln>
            <a:solidFill>
              <a:srgbClr val="27AAE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cxnSpLocks/>
          </p:cNvCxnSpPr>
          <p:nvPr/>
        </p:nvCxnSpPr>
        <p:spPr>
          <a:xfrm flipH="1">
            <a:off x="7821468" y="4156592"/>
            <a:ext cx="3209770" cy="0"/>
          </a:xfrm>
          <a:prstGeom prst="straightConnector1">
            <a:avLst/>
          </a:prstGeom>
          <a:ln>
            <a:solidFill>
              <a:srgbClr val="27AAE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4253469" y="5530775"/>
            <a:ext cx="1246320" cy="424732"/>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rPr>
              <a:t>备用图标</a:t>
            </a:r>
          </a:p>
        </p:txBody>
      </p:sp>
      <p:sp>
        <p:nvSpPr>
          <p:cNvPr id="82" name="六边形 81"/>
          <p:cNvSpPr/>
          <p:nvPr/>
        </p:nvSpPr>
        <p:spPr>
          <a:xfrm>
            <a:off x="3494495" y="2458576"/>
            <a:ext cx="2251381" cy="1940847"/>
          </a:xfrm>
          <a:prstGeom prst="hexagon">
            <a:avLst/>
          </a:prstGeom>
          <a:noFill/>
          <a:ln w="25400">
            <a:solidFill>
              <a:srgbClr val="27AAE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六边形 82"/>
          <p:cNvSpPr/>
          <p:nvPr/>
        </p:nvSpPr>
        <p:spPr>
          <a:xfrm>
            <a:off x="5575639" y="1348707"/>
            <a:ext cx="2251381" cy="1940847"/>
          </a:xfrm>
          <a:prstGeom prst="hexagon">
            <a:avLst/>
          </a:prstGeom>
          <a:noFill/>
          <a:ln w="25400">
            <a:solidFill>
              <a:srgbClr val="27AAE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六边形 83"/>
          <p:cNvSpPr/>
          <p:nvPr/>
        </p:nvSpPr>
        <p:spPr>
          <a:xfrm>
            <a:off x="5566565" y="3595753"/>
            <a:ext cx="2251381" cy="1940847"/>
          </a:xfrm>
          <a:prstGeom prst="hexagon">
            <a:avLst/>
          </a:prstGeom>
          <a:noFill/>
          <a:ln w="25400">
            <a:solidFill>
              <a:srgbClr val="27AAE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976411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50"/>
                                        <p:tgtEl>
                                          <p:spTgt spid="6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250"/>
                                        <p:tgtEl>
                                          <p:spTgt spid="8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250"/>
                                        <p:tgtEl>
                                          <p:spTgt spid="71"/>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50"/>
                                        <p:tgtEl>
                                          <p:spTgt spid="7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250"/>
                                        <p:tgtEl>
                                          <p:spTgt spid="6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250"/>
                                        <p:tgtEl>
                                          <p:spTgt spid="8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250"/>
                                        <p:tgtEl>
                                          <p:spTgt spid="72"/>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50"/>
                                        <p:tgtEl>
                                          <p:spTgt spid="7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250"/>
                                        <p:tgtEl>
                                          <p:spTgt spid="70"/>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250"/>
                                        <p:tgtEl>
                                          <p:spTgt spid="84"/>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250"/>
                                        <p:tgtEl>
                                          <p:spTgt spid="73"/>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250"/>
                                        <p:tgtEl>
                                          <p:spTgt spid="78"/>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left)">
                                      <p:cBhvr>
                                        <p:cTn id="63" dur="500"/>
                                        <p:tgtEl>
                                          <p:spTgt spid="80"/>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up)">
                                      <p:cBhvr>
                                        <p:cTn id="75" dur="500"/>
                                        <p:tgtEl>
                                          <p:spTgt spid="53"/>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up)">
                                      <p:cBhvr>
                                        <p:cTn id="7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53" grpId="0"/>
      <p:bldP spid="68" grpId="0" animBg="1"/>
      <p:bldP spid="69" grpId="0" animBg="1"/>
      <p:bldP spid="70" grpId="0" animBg="1"/>
      <p:bldP spid="74" grpId="0"/>
      <p:bldP spid="75" grpId="0"/>
      <p:bldP spid="78" grpId="0"/>
      <p:bldP spid="81" grpId="0"/>
      <p:bldP spid="82" grpId="0" animBg="1"/>
      <p:bldP spid="83" grpId="0" animBg="1"/>
      <p:bldP spid="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4416594"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活动计划表</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10213"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03</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7801811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格 38"/>
          <p:cNvGraphicFramePr>
            <a:graphicFrameLocks noGrp="1"/>
          </p:cNvGraphicFramePr>
          <p:nvPr>
            <p:extLst>
              <p:ext uri="{D42A27DB-BD31-4B8C-83A1-F6EECF244321}">
                <p14:modId xmlns:p14="http://schemas.microsoft.com/office/powerpoint/2010/main" val="2888728395"/>
              </p:ext>
            </p:extLst>
          </p:nvPr>
        </p:nvGraphicFramePr>
        <p:xfrm>
          <a:off x="570057" y="1345469"/>
          <a:ext cx="11172282" cy="5037513"/>
        </p:xfrm>
        <a:graphic>
          <a:graphicData uri="http://schemas.openxmlformats.org/drawingml/2006/table">
            <a:tbl>
              <a:tblPr firstRow="1" firstCol="1" lastRow="1" lastCol="1" bandRow="1" bandCol="1"/>
              <a:tblGrid>
                <a:gridCol w="1436877">
                  <a:extLst>
                    <a:ext uri="{9D8B030D-6E8A-4147-A177-3AD203B41FA5}">
                      <a16:colId xmlns:a16="http://schemas.microsoft.com/office/drawing/2014/main" xmlns="" val="20000"/>
                    </a:ext>
                  </a:extLst>
                </a:gridCol>
                <a:gridCol w="324426">
                  <a:extLst>
                    <a:ext uri="{9D8B030D-6E8A-4147-A177-3AD203B41FA5}">
                      <a16:colId xmlns:a16="http://schemas.microsoft.com/office/drawing/2014/main" xmlns="" val="20001"/>
                    </a:ext>
                  </a:extLst>
                </a:gridCol>
                <a:gridCol w="324426">
                  <a:extLst>
                    <a:ext uri="{9D8B030D-6E8A-4147-A177-3AD203B41FA5}">
                      <a16:colId xmlns:a16="http://schemas.microsoft.com/office/drawing/2014/main" xmlns="" val="20002"/>
                    </a:ext>
                  </a:extLst>
                </a:gridCol>
                <a:gridCol w="324426">
                  <a:extLst>
                    <a:ext uri="{9D8B030D-6E8A-4147-A177-3AD203B41FA5}">
                      <a16:colId xmlns:a16="http://schemas.microsoft.com/office/drawing/2014/main" xmlns="" val="20003"/>
                    </a:ext>
                  </a:extLst>
                </a:gridCol>
                <a:gridCol w="324426">
                  <a:extLst>
                    <a:ext uri="{9D8B030D-6E8A-4147-A177-3AD203B41FA5}">
                      <a16:colId xmlns:a16="http://schemas.microsoft.com/office/drawing/2014/main" xmlns="" val="20004"/>
                    </a:ext>
                  </a:extLst>
                </a:gridCol>
                <a:gridCol w="324426">
                  <a:extLst>
                    <a:ext uri="{9D8B030D-6E8A-4147-A177-3AD203B41FA5}">
                      <a16:colId xmlns:a16="http://schemas.microsoft.com/office/drawing/2014/main" xmlns="" val="20005"/>
                    </a:ext>
                  </a:extLst>
                </a:gridCol>
                <a:gridCol w="324426">
                  <a:extLst>
                    <a:ext uri="{9D8B030D-6E8A-4147-A177-3AD203B41FA5}">
                      <a16:colId xmlns:a16="http://schemas.microsoft.com/office/drawing/2014/main" xmlns="" val="20006"/>
                    </a:ext>
                  </a:extLst>
                </a:gridCol>
                <a:gridCol w="324426">
                  <a:extLst>
                    <a:ext uri="{9D8B030D-6E8A-4147-A177-3AD203B41FA5}">
                      <a16:colId xmlns:a16="http://schemas.microsoft.com/office/drawing/2014/main" xmlns="" val="20007"/>
                    </a:ext>
                  </a:extLst>
                </a:gridCol>
                <a:gridCol w="324426">
                  <a:extLst>
                    <a:ext uri="{9D8B030D-6E8A-4147-A177-3AD203B41FA5}">
                      <a16:colId xmlns:a16="http://schemas.microsoft.com/office/drawing/2014/main" xmlns="" val="20008"/>
                    </a:ext>
                  </a:extLst>
                </a:gridCol>
                <a:gridCol w="324426">
                  <a:extLst>
                    <a:ext uri="{9D8B030D-6E8A-4147-A177-3AD203B41FA5}">
                      <a16:colId xmlns:a16="http://schemas.microsoft.com/office/drawing/2014/main" xmlns="" val="20009"/>
                    </a:ext>
                  </a:extLst>
                </a:gridCol>
                <a:gridCol w="324426">
                  <a:extLst>
                    <a:ext uri="{9D8B030D-6E8A-4147-A177-3AD203B41FA5}">
                      <a16:colId xmlns:a16="http://schemas.microsoft.com/office/drawing/2014/main" xmlns="" val="20010"/>
                    </a:ext>
                  </a:extLst>
                </a:gridCol>
                <a:gridCol w="324426">
                  <a:extLst>
                    <a:ext uri="{9D8B030D-6E8A-4147-A177-3AD203B41FA5}">
                      <a16:colId xmlns:a16="http://schemas.microsoft.com/office/drawing/2014/main" xmlns="" val="20011"/>
                    </a:ext>
                  </a:extLst>
                </a:gridCol>
                <a:gridCol w="324426">
                  <a:extLst>
                    <a:ext uri="{9D8B030D-6E8A-4147-A177-3AD203B41FA5}">
                      <a16:colId xmlns:a16="http://schemas.microsoft.com/office/drawing/2014/main" xmlns="" val="20012"/>
                    </a:ext>
                  </a:extLst>
                </a:gridCol>
                <a:gridCol w="324426">
                  <a:extLst>
                    <a:ext uri="{9D8B030D-6E8A-4147-A177-3AD203B41FA5}">
                      <a16:colId xmlns:a16="http://schemas.microsoft.com/office/drawing/2014/main" xmlns="" val="20013"/>
                    </a:ext>
                  </a:extLst>
                </a:gridCol>
                <a:gridCol w="324426">
                  <a:extLst>
                    <a:ext uri="{9D8B030D-6E8A-4147-A177-3AD203B41FA5}">
                      <a16:colId xmlns:a16="http://schemas.microsoft.com/office/drawing/2014/main" xmlns="" val="20014"/>
                    </a:ext>
                  </a:extLst>
                </a:gridCol>
                <a:gridCol w="324426">
                  <a:extLst>
                    <a:ext uri="{9D8B030D-6E8A-4147-A177-3AD203B41FA5}">
                      <a16:colId xmlns:a16="http://schemas.microsoft.com/office/drawing/2014/main" xmlns="" val="20015"/>
                    </a:ext>
                  </a:extLst>
                </a:gridCol>
                <a:gridCol w="324426">
                  <a:extLst>
                    <a:ext uri="{9D8B030D-6E8A-4147-A177-3AD203B41FA5}">
                      <a16:colId xmlns:a16="http://schemas.microsoft.com/office/drawing/2014/main" xmlns="" val="20016"/>
                    </a:ext>
                  </a:extLst>
                </a:gridCol>
                <a:gridCol w="324426">
                  <a:extLst>
                    <a:ext uri="{9D8B030D-6E8A-4147-A177-3AD203B41FA5}">
                      <a16:colId xmlns:a16="http://schemas.microsoft.com/office/drawing/2014/main" xmlns="" val="20017"/>
                    </a:ext>
                  </a:extLst>
                </a:gridCol>
                <a:gridCol w="324426">
                  <a:extLst>
                    <a:ext uri="{9D8B030D-6E8A-4147-A177-3AD203B41FA5}">
                      <a16:colId xmlns:a16="http://schemas.microsoft.com/office/drawing/2014/main" xmlns="" val="20018"/>
                    </a:ext>
                  </a:extLst>
                </a:gridCol>
                <a:gridCol w="324426">
                  <a:extLst>
                    <a:ext uri="{9D8B030D-6E8A-4147-A177-3AD203B41FA5}">
                      <a16:colId xmlns:a16="http://schemas.microsoft.com/office/drawing/2014/main" xmlns="" val="20019"/>
                    </a:ext>
                  </a:extLst>
                </a:gridCol>
                <a:gridCol w="324426">
                  <a:extLst>
                    <a:ext uri="{9D8B030D-6E8A-4147-A177-3AD203B41FA5}">
                      <a16:colId xmlns:a16="http://schemas.microsoft.com/office/drawing/2014/main" xmlns="" val="20020"/>
                    </a:ext>
                  </a:extLst>
                </a:gridCol>
                <a:gridCol w="324426">
                  <a:extLst>
                    <a:ext uri="{9D8B030D-6E8A-4147-A177-3AD203B41FA5}">
                      <a16:colId xmlns:a16="http://schemas.microsoft.com/office/drawing/2014/main" xmlns="" val="20021"/>
                    </a:ext>
                  </a:extLst>
                </a:gridCol>
                <a:gridCol w="324426">
                  <a:extLst>
                    <a:ext uri="{9D8B030D-6E8A-4147-A177-3AD203B41FA5}">
                      <a16:colId xmlns:a16="http://schemas.microsoft.com/office/drawing/2014/main" xmlns="" val="20022"/>
                    </a:ext>
                  </a:extLst>
                </a:gridCol>
                <a:gridCol w="324426">
                  <a:extLst>
                    <a:ext uri="{9D8B030D-6E8A-4147-A177-3AD203B41FA5}">
                      <a16:colId xmlns:a16="http://schemas.microsoft.com/office/drawing/2014/main" xmlns="" val="20023"/>
                    </a:ext>
                  </a:extLst>
                </a:gridCol>
                <a:gridCol w="324426">
                  <a:extLst>
                    <a:ext uri="{9D8B030D-6E8A-4147-A177-3AD203B41FA5}">
                      <a16:colId xmlns:a16="http://schemas.microsoft.com/office/drawing/2014/main" xmlns="" val="20024"/>
                    </a:ext>
                  </a:extLst>
                </a:gridCol>
                <a:gridCol w="324426">
                  <a:extLst>
                    <a:ext uri="{9D8B030D-6E8A-4147-A177-3AD203B41FA5}">
                      <a16:colId xmlns:a16="http://schemas.microsoft.com/office/drawing/2014/main" xmlns="" val="20025"/>
                    </a:ext>
                  </a:extLst>
                </a:gridCol>
                <a:gridCol w="324426">
                  <a:extLst>
                    <a:ext uri="{9D8B030D-6E8A-4147-A177-3AD203B41FA5}">
                      <a16:colId xmlns:a16="http://schemas.microsoft.com/office/drawing/2014/main" xmlns="" val="20026"/>
                    </a:ext>
                  </a:extLst>
                </a:gridCol>
                <a:gridCol w="307238">
                  <a:extLst>
                    <a:ext uri="{9D8B030D-6E8A-4147-A177-3AD203B41FA5}">
                      <a16:colId xmlns:a16="http://schemas.microsoft.com/office/drawing/2014/main" xmlns="" val="20027"/>
                    </a:ext>
                  </a:extLst>
                </a:gridCol>
                <a:gridCol w="307238">
                  <a:extLst>
                    <a:ext uri="{9D8B030D-6E8A-4147-A177-3AD203B41FA5}">
                      <a16:colId xmlns:a16="http://schemas.microsoft.com/office/drawing/2014/main" xmlns="" val="20028"/>
                    </a:ext>
                  </a:extLst>
                </a:gridCol>
                <a:gridCol w="685853">
                  <a:extLst>
                    <a:ext uri="{9D8B030D-6E8A-4147-A177-3AD203B41FA5}">
                      <a16:colId xmlns:a16="http://schemas.microsoft.com/office/drawing/2014/main" xmlns="" val="20029"/>
                    </a:ext>
                  </a:extLst>
                </a:gridCol>
              </a:tblGrid>
              <a:tr h="275208">
                <a:tc row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400" b="0" kern="0" baseline="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月份</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周期</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400" b="0" kern="0" dirty="0">
                          <a:solidFill>
                            <a:schemeClr val="bg1"/>
                          </a:solidFill>
                          <a:effectLst/>
                          <a:latin typeface="微软雅黑" panose="020B0503020204020204" pitchFamily="34" charset="-122"/>
                          <a:ea typeface="微软雅黑" panose="020B0503020204020204" pitchFamily="34" charset="-122"/>
                        </a:rPr>
                        <a:t>活动</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altLang="zh-CN"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项目</a:t>
                      </a:r>
                      <a:endParaRPr lang="zh-CN" sz="1400" b="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ap="flat" cmpd="sng" algn="ctr">
                      <a:solidFill>
                        <a:sysClr val="window" lastClr="FFFFFF"/>
                      </a:solidFill>
                      <a:prstDash val="solid"/>
                      <a:round/>
                      <a:headEnd type="none" w="med" len="med"/>
                      <a:tailEnd type="none" w="med" len="med"/>
                    </a:lnTlToBr>
                    <a:lnBlToTr w="12700" cmpd="sng">
                      <a:noFill/>
                      <a:prstDash val="solid"/>
                    </a:lnBlToTr>
                    <a:solidFill>
                      <a:srgbClr val="27AAE2"/>
                    </a:solidFill>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3</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4</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5</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6</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7</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8</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9</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latin typeface="微软雅黑" panose="020B0503020204020204" pitchFamily="34" charset="-122"/>
                          <a:ea typeface="微软雅黑" panose="020B0503020204020204" pitchFamily="34" charset="-122"/>
                        </a:rPr>
                        <a:t> </a:t>
                      </a:r>
                      <a:endParaRPr lang="zh-CN" sz="1200" b="0" kern="100" dirty="0">
                        <a:effectLst/>
                        <a:latin typeface="微软雅黑" panose="020B0503020204020204" pitchFamily="34" charset="-122"/>
                        <a:ea typeface="微软雅黑" panose="020B0503020204020204" pitchFamily="34" charset="-122"/>
                      </a:endParaRPr>
                    </a:p>
                    <a:p>
                      <a:pPr algn="ctr">
                        <a:spcAft>
                          <a:spcPts val="0"/>
                        </a:spcAft>
                      </a:pPr>
                      <a:r>
                        <a:rPr lang="zh-CN" sz="1200" b="0" kern="100" dirty="0">
                          <a:effectLst/>
                          <a:latin typeface="微软雅黑" panose="020B0503020204020204" pitchFamily="34" charset="-122"/>
                          <a:ea typeface="微软雅黑" panose="020B0503020204020204" pitchFamily="34" charset="-122"/>
                        </a:rPr>
                        <a:t>负责人</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0"/>
                  </a:ext>
                </a:extLst>
              </a:tr>
              <a:tr h="688019">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vMerge="1">
                  <a:txBody>
                    <a:bodyPr/>
                    <a:lstStyle/>
                    <a:p>
                      <a:endParaRPr lang="zh-CN" altLang="en-US"/>
                    </a:p>
                  </a:txBody>
                  <a:tcPr/>
                </a:tc>
                <a:extLst>
                  <a:ext uri="{0D108BD9-81ED-4DB2-BD59-A6C34878D82A}">
                    <a16:rowId xmlns:a16="http://schemas.microsoft.com/office/drawing/2014/main" xmlns="" val="10001"/>
                  </a:ext>
                </a:extLst>
              </a:tr>
              <a:tr h="39836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选出圈名及圈徽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2"/>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主题确定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3"/>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活动计划拟定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4"/>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现状把握</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5"/>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目标设定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6"/>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原因解析</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7"/>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制定对策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8"/>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对策实施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09"/>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效果确认</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10"/>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标准化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11"/>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检讨及改进</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12"/>
                  </a:ext>
                </a:extLst>
              </a:tr>
              <a:tr h="39836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资料整理及发表</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5CDE5"/>
                    </a:solidFill>
                  </a:tcPr>
                </a:tc>
                <a:extLst>
                  <a:ext uri="{0D108BD9-81ED-4DB2-BD59-A6C34878D82A}">
                    <a16:rowId xmlns:a16="http://schemas.microsoft.com/office/drawing/2014/main" xmlns="" val="10013"/>
                  </a:ext>
                </a:extLst>
              </a:tr>
            </a:tbl>
          </a:graphicData>
        </a:graphic>
      </p:graphicFrame>
      <p:sp>
        <p:nvSpPr>
          <p:cNvPr id="48" name="圆角矩形 3"/>
          <p:cNvSpPr/>
          <p:nvPr/>
        </p:nvSpPr>
        <p:spPr>
          <a:xfrm>
            <a:off x="2296761" y="2401790"/>
            <a:ext cx="1767156"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43"/>
          <p:cNvSpPr/>
          <p:nvPr/>
        </p:nvSpPr>
        <p:spPr>
          <a:xfrm>
            <a:off x="9786396" y="6067129"/>
            <a:ext cx="121545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44"/>
          <p:cNvSpPr/>
          <p:nvPr/>
        </p:nvSpPr>
        <p:spPr>
          <a:xfrm>
            <a:off x="3395578" y="2759659"/>
            <a:ext cx="806746"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47"/>
          <p:cNvSpPr/>
          <p:nvPr/>
        </p:nvSpPr>
        <p:spPr>
          <a:xfrm>
            <a:off x="5548489" y="3800444"/>
            <a:ext cx="66833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49"/>
          <p:cNvSpPr/>
          <p:nvPr/>
        </p:nvSpPr>
        <p:spPr>
          <a:xfrm>
            <a:off x="4333030" y="3124088"/>
            <a:ext cx="1767156"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50"/>
          <p:cNvSpPr/>
          <p:nvPr/>
        </p:nvSpPr>
        <p:spPr>
          <a:xfrm>
            <a:off x="6636392" y="4138446"/>
            <a:ext cx="121545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51"/>
          <p:cNvSpPr/>
          <p:nvPr/>
        </p:nvSpPr>
        <p:spPr>
          <a:xfrm>
            <a:off x="4968297" y="4775053"/>
            <a:ext cx="3491284"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52"/>
          <p:cNvSpPr/>
          <p:nvPr/>
        </p:nvSpPr>
        <p:spPr>
          <a:xfrm>
            <a:off x="6216828" y="4451674"/>
            <a:ext cx="571547"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53"/>
          <p:cNvSpPr/>
          <p:nvPr/>
        </p:nvSpPr>
        <p:spPr>
          <a:xfrm>
            <a:off x="7938602" y="5093356"/>
            <a:ext cx="121545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54"/>
          <p:cNvSpPr/>
          <p:nvPr/>
        </p:nvSpPr>
        <p:spPr>
          <a:xfrm>
            <a:off x="8570938" y="5411659"/>
            <a:ext cx="121545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55"/>
          <p:cNvSpPr/>
          <p:nvPr/>
        </p:nvSpPr>
        <p:spPr>
          <a:xfrm>
            <a:off x="9786397" y="5739394"/>
            <a:ext cx="121545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56"/>
          <p:cNvSpPr/>
          <p:nvPr/>
        </p:nvSpPr>
        <p:spPr>
          <a:xfrm>
            <a:off x="4924020" y="3486055"/>
            <a:ext cx="668339" cy="72000"/>
          </a:xfrm>
          <a:prstGeom prst="roundRect">
            <a:avLst>
              <a:gd name="adj" fmla="val 50000"/>
            </a:avLst>
          </a:prstGeom>
          <a:gradFill flip="none" rotWithShape="1">
            <a:gsLst>
              <a:gs pos="0">
                <a:srgbClr val="27AAE2"/>
              </a:gs>
              <a:gs pos="60000">
                <a:srgbClr val="44B7E3"/>
              </a:gs>
              <a:gs pos="100000">
                <a:srgbClr val="75CDE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33447" y="204464"/>
            <a:ext cx="2784504" cy="584775"/>
            <a:chOff x="233447" y="204464"/>
            <a:chExt cx="2784504" cy="584775"/>
          </a:xfrm>
        </p:grpSpPr>
        <p:sp>
          <p:nvSpPr>
            <p:cNvPr id="17" name="矩形 16"/>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活动计划表</a:t>
              </a:r>
            </a:p>
          </p:txBody>
        </p:sp>
        <p:grpSp>
          <p:nvGrpSpPr>
            <p:cNvPr id="18" name="组合 17"/>
            <p:cNvGrpSpPr/>
            <p:nvPr/>
          </p:nvGrpSpPr>
          <p:grpSpPr>
            <a:xfrm>
              <a:off x="233447" y="204464"/>
              <a:ext cx="582073" cy="501787"/>
              <a:chOff x="918884" y="2360096"/>
              <a:chExt cx="2497402" cy="2152934"/>
            </a:xfrm>
          </p:grpSpPr>
          <p:grpSp>
            <p:nvGrpSpPr>
              <p:cNvPr id="19" name="组合 18"/>
              <p:cNvGrpSpPr/>
              <p:nvPr/>
            </p:nvGrpSpPr>
            <p:grpSpPr>
              <a:xfrm>
                <a:off x="918884" y="2360096"/>
                <a:ext cx="2497402" cy="2152934"/>
                <a:chOff x="6811139" y="1203251"/>
                <a:chExt cx="1597222" cy="1376916"/>
              </a:xfrm>
            </p:grpSpPr>
            <p:sp>
              <p:nvSpPr>
                <p:cNvPr id="21" name="六边形 2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2" name="六边形 21"/>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0" name="矩形 19"/>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7629535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250"/>
                                        <p:tgtEl>
                                          <p:spTgt spid="5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250"/>
                                        <p:tgtEl>
                                          <p:spTgt spid="58"/>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250"/>
                                        <p:tgtEl>
                                          <p:spTgt spid="64"/>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250"/>
                                        <p:tgtEl>
                                          <p:spTgt spid="65"/>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250"/>
                                        <p:tgtEl>
                                          <p:spTgt spid="6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250"/>
                                        <p:tgtEl>
                                          <p:spTgt spid="69"/>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250"/>
                                        <p:tgtEl>
                                          <p:spTgt spid="7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250"/>
                                        <p:tgtEl>
                                          <p:spTgt spid="71"/>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left)">
                                      <p:cBhvr>
                                        <p:cTn id="43" dur="250"/>
                                        <p:tgtEl>
                                          <p:spTgt spid="72"/>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left)">
                                      <p:cBhvr>
                                        <p:cTn id="47" dur="250"/>
                                        <p:tgtEl>
                                          <p:spTgt spid="73"/>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animBg="1"/>
      <p:bldP spid="58" grpId="0" animBg="1"/>
      <p:bldP spid="64" grpId="0" animBg="1"/>
      <p:bldP spid="65" grpId="0" animBg="1"/>
      <p:bldP spid="68" grpId="0" animBg="1"/>
      <p:bldP spid="69" grpId="0" animBg="1"/>
      <p:bldP spid="70" grpId="0" animBg="1"/>
      <p:bldP spid="71" grpId="0" animBg="1"/>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现状把握</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10213"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42601433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372" y="1019644"/>
            <a:ext cx="11335255" cy="5275734"/>
            <a:chOff x="214594" y="782653"/>
            <a:chExt cx="11825371" cy="5503847"/>
          </a:xfrm>
        </p:grpSpPr>
        <p:sp>
          <p:nvSpPr>
            <p:cNvPr id="51" name="椭圆 50"/>
            <p:cNvSpPr/>
            <p:nvPr/>
          </p:nvSpPr>
          <p:spPr>
            <a:xfrm>
              <a:off x="1223231" y="1152193"/>
              <a:ext cx="2082709" cy="768588"/>
            </a:xfrm>
            <a:prstGeom prst="ellipse">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文本框 49"/>
            <p:cNvSpPr txBox="1"/>
            <p:nvPr/>
          </p:nvSpPr>
          <p:spPr>
            <a:xfrm>
              <a:off x="1337434" y="1336236"/>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皮下注射胰岛素</a:t>
              </a:r>
            </a:p>
          </p:txBody>
        </p:sp>
        <p:cxnSp>
          <p:nvCxnSpPr>
            <p:cNvPr id="18" name="直接箭头连接符 17"/>
            <p:cNvCxnSpPr>
              <a:cxnSpLocks/>
            </p:cNvCxnSpPr>
            <p:nvPr/>
          </p:nvCxnSpPr>
          <p:spPr>
            <a:xfrm>
              <a:off x="2269153" y="1934485"/>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45" name="矩形 44"/>
            <p:cNvSpPr/>
            <p:nvPr/>
          </p:nvSpPr>
          <p:spPr>
            <a:xfrm>
              <a:off x="1269822" y="2241787"/>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文本框 45"/>
            <p:cNvSpPr txBox="1"/>
            <p:nvPr/>
          </p:nvSpPr>
          <p:spPr>
            <a:xfrm>
              <a:off x="1274615" y="2377187"/>
              <a:ext cx="1905100" cy="3531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核对医嘱、治疗单</a:t>
              </a:r>
            </a:p>
          </p:txBody>
        </p:sp>
        <p:cxnSp>
          <p:nvCxnSpPr>
            <p:cNvPr id="41" name="直接箭头连接符 40"/>
            <p:cNvCxnSpPr/>
            <p:nvPr/>
          </p:nvCxnSpPr>
          <p:spPr>
            <a:xfrm>
              <a:off x="2255168" y="2765101"/>
              <a:ext cx="0" cy="247675"/>
            </a:xfrm>
            <a:prstGeom prst="straightConnector1">
              <a:avLst/>
            </a:prstGeom>
            <a:noFill/>
            <a:ln w="25400" cap="flat" cmpd="sng" algn="ctr">
              <a:solidFill>
                <a:schemeClr val="bg1">
                  <a:lumMod val="65000"/>
                </a:schemeClr>
              </a:solidFill>
              <a:prstDash val="solid"/>
              <a:miter lim="800000"/>
              <a:tailEnd type="triangle"/>
            </a:ln>
            <a:effectLst/>
          </p:spPr>
        </p:cxnSp>
        <p:sp>
          <p:nvSpPr>
            <p:cNvPr id="42" name="矩形 41"/>
            <p:cNvSpPr/>
            <p:nvPr/>
          </p:nvSpPr>
          <p:spPr>
            <a:xfrm>
              <a:off x="1270223" y="2993139"/>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文本框 42"/>
            <p:cNvSpPr txBox="1"/>
            <p:nvPr/>
          </p:nvSpPr>
          <p:spPr>
            <a:xfrm>
              <a:off x="1921369" y="3089812"/>
              <a:ext cx="684311" cy="3531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准 备</a:t>
              </a:r>
            </a:p>
          </p:txBody>
        </p:sp>
        <p:sp>
          <p:nvSpPr>
            <p:cNvPr id="37" name="任意多边形 69"/>
            <p:cNvSpPr/>
            <p:nvPr/>
          </p:nvSpPr>
          <p:spPr>
            <a:xfrm>
              <a:off x="1358522" y="3754144"/>
              <a:ext cx="1825006" cy="312415"/>
            </a:xfrm>
            <a:custGeom>
              <a:avLst/>
              <a:gdLst>
                <a:gd name="connsiteX0" fmla="*/ 0 w 1606731"/>
                <a:gd name="connsiteY0" fmla="*/ 470263 h 470263"/>
                <a:gd name="connsiteX1" fmla="*/ 0 w 1606731"/>
                <a:gd name="connsiteY1" fmla="*/ 0 h 470263"/>
                <a:gd name="connsiteX2" fmla="*/ 1606731 w 1606731"/>
                <a:gd name="connsiteY2" fmla="*/ 0 h 470263"/>
                <a:gd name="connsiteX3" fmla="*/ 1606731 w 1606731"/>
                <a:gd name="connsiteY3" fmla="*/ 470263 h 470263"/>
              </a:gdLst>
              <a:ahLst/>
              <a:cxnLst>
                <a:cxn ang="0">
                  <a:pos x="connsiteX0" y="connsiteY0"/>
                </a:cxn>
                <a:cxn ang="0">
                  <a:pos x="connsiteX1" y="connsiteY1"/>
                </a:cxn>
                <a:cxn ang="0">
                  <a:pos x="connsiteX2" y="connsiteY2"/>
                </a:cxn>
                <a:cxn ang="0">
                  <a:pos x="connsiteX3" y="connsiteY3"/>
                </a:cxn>
              </a:cxnLst>
              <a:rect l="l" t="t" r="r" b="b"/>
              <a:pathLst>
                <a:path w="1606731" h="470263">
                  <a:moveTo>
                    <a:pt x="0" y="470263"/>
                  </a:moveTo>
                  <a:lnTo>
                    <a:pt x="0" y="0"/>
                  </a:lnTo>
                  <a:lnTo>
                    <a:pt x="1606731" y="0"/>
                  </a:lnTo>
                  <a:lnTo>
                    <a:pt x="1606731" y="470263"/>
                  </a:lnTo>
                </a:path>
              </a:pathLst>
            </a:custGeom>
            <a:noFill/>
            <a:ln w="25400" cap="flat" cmpd="sng" algn="ctr">
              <a:solidFill>
                <a:schemeClr val="bg1">
                  <a:lumMod val="65000"/>
                </a:schemeClr>
              </a:solidFill>
              <a:prstDash val="solid"/>
              <a:miter lim="800000"/>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38" name="直接连接符 37"/>
            <p:cNvCxnSpPr/>
            <p:nvPr/>
          </p:nvCxnSpPr>
          <p:spPr>
            <a:xfrm>
              <a:off x="2279164" y="3542979"/>
              <a:ext cx="0" cy="191181"/>
            </a:xfrm>
            <a:prstGeom prst="line">
              <a:avLst/>
            </a:prstGeom>
            <a:noFill/>
            <a:ln w="25400" cap="flat" cmpd="sng" algn="ctr">
              <a:solidFill>
                <a:schemeClr val="bg1">
                  <a:lumMod val="65000"/>
                </a:schemeClr>
              </a:solidFill>
              <a:prstDash val="solid"/>
              <a:miter lim="800000"/>
            </a:ln>
            <a:effectLst/>
          </p:spPr>
        </p:cxnSp>
        <p:sp>
          <p:nvSpPr>
            <p:cNvPr id="34" name="矩形 33"/>
            <p:cNvSpPr/>
            <p:nvPr/>
          </p:nvSpPr>
          <p:spPr>
            <a:xfrm>
              <a:off x="214594" y="4108083"/>
              <a:ext cx="2001604" cy="852881"/>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文本框 35"/>
            <p:cNvSpPr txBox="1"/>
            <p:nvPr/>
          </p:nvSpPr>
          <p:spPr>
            <a:xfrm>
              <a:off x="297733" y="4212856"/>
              <a:ext cx="2065642" cy="7706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评估病人病情、血糖</a:t>
              </a:r>
              <a:endParaRPr kumimoji="0" lang="en-US" altLang="zh-CN"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、过敏史，注射部位</a:t>
              </a:r>
              <a:endParaRPr kumimoji="0" lang="en-US" altLang="zh-CN"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皮肤情况、合作程度等</a:t>
              </a:r>
            </a:p>
          </p:txBody>
        </p:sp>
        <p:sp>
          <p:nvSpPr>
            <p:cNvPr id="31" name="矩形 30"/>
            <p:cNvSpPr/>
            <p:nvPr/>
          </p:nvSpPr>
          <p:spPr>
            <a:xfrm>
              <a:off x="2325308" y="4108083"/>
              <a:ext cx="2001604" cy="852881"/>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3" name="文本框 32"/>
            <p:cNvSpPr txBox="1"/>
            <p:nvPr/>
          </p:nvSpPr>
          <p:spPr>
            <a:xfrm>
              <a:off x="2546773" y="4193550"/>
              <a:ext cx="1878343" cy="7706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告知病人注意事项，</a:t>
              </a:r>
              <a:endParaRPr kumimoji="0" lang="en-US" altLang="zh-CN"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用物准备，铺无菌</a:t>
              </a:r>
              <a:endParaRPr kumimoji="0" lang="en-US" altLang="zh-CN"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治疗盘</a:t>
              </a:r>
            </a:p>
          </p:txBody>
        </p:sp>
        <p:sp>
          <p:nvSpPr>
            <p:cNvPr id="29" name="任意多边形 86"/>
            <p:cNvSpPr/>
            <p:nvPr/>
          </p:nvSpPr>
          <p:spPr>
            <a:xfrm rot="10800000">
              <a:off x="1412805" y="4972110"/>
              <a:ext cx="1825006" cy="312415"/>
            </a:xfrm>
            <a:custGeom>
              <a:avLst/>
              <a:gdLst>
                <a:gd name="connsiteX0" fmla="*/ 0 w 1606731"/>
                <a:gd name="connsiteY0" fmla="*/ 470263 h 470263"/>
                <a:gd name="connsiteX1" fmla="*/ 0 w 1606731"/>
                <a:gd name="connsiteY1" fmla="*/ 0 h 470263"/>
                <a:gd name="connsiteX2" fmla="*/ 1606731 w 1606731"/>
                <a:gd name="connsiteY2" fmla="*/ 0 h 470263"/>
                <a:gd name="connsiteX3" fmla="*/ 1606731 w 1606731"/>
                <a:gd name="connsiteY3" fmla="*/ 470263 h 470263"/>
              </a:gdLst>
              <a:ahLst/>
              <a:cxnLst>
                <a:cxn ang="0">
                  <a:pos x="connsiteX0" y="connsiteY0"/>
                </a:cxn>
                <a:cxn ang="0">
                  <a:pos x="connsiteX1" y="connsiteY1"/>
                </a:cxn>
                <a:cxn ang="0">
                  <a:pos x="connsiteX2" y="connsiteY2"/>
                </a:cxn>
                <a:cxn ang="0">
                  <a:pos x="connsiteX3" y="connsiteY3"/>
                </a:cxn>
              </a:cxnLst>
              <a:rect l="l" t="t" r="r" b="b"/>
              <a:pathLst>
                <a:path w="1606731" h="470263">
                  <a:moveTo>
                    <a:pt x="0" y="470263"/>
                  </a:moveTo>
                  <a:lnTo>
                    <a:pt x="0" y="0"/>
                  </a:lnTo>
                  <a:lnTo>
                    <a:pt x="1606731" y="0"/>
                  </a:lnTo>
                  <a:lnTo>
                    <a:pt x="1606731" y="470263"/>
                  </a:lnTo>
                </a:path>
              </a:pathLst>
            </a:custGeom>
            <a:noFill/>
            <a:ln w="25400" cap="flat" cmpd="sng" algn="ctr">
              <a:solidFill>
                <a:schemeClr val="bg1">
                  <a:lumMod val="65000"/>
                </a:schemeClr>
              </a:solidFill>
              <a:prstDash val="solid"/>
              <a:miter lim="800000"/>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30" name="直接连接符 29"/>
            <p:cNvCxnSpPr/>
            <p:nvPr/>
          </p:nvCxnSpPr>
          <p:spPr>
            <a:xfrm rot="10800000">
              <a:off x="2317169" y="5304509"/>
              <a:ext cx="0" cy="191181"/>
            </a:xfrm>
            <a:prstGeom prst="line">
              <a:avLst/>
            </a:prstGeom>
            <a:noFill/>
            <a:ln w="25400" cap="flat" cmpd="sng" algn="ctr">
              <a:solidFill>
                <a:schemeClr val="bg1">
                  <a:lumMod val="65000"/>
                </a:schemeClr>
              </a:solidFill>
              <a:prstDash val="solid"/>
              <a:miter lim="800000"/>
              <a:headEnd type="stealth"/>
              <a:tailEnd type="none"/>
            </a:ln>
            <a:effectLst/>
          </p:spPr>
        </p:cxnSp>
        <p:sp>
          <p:nvSpPr>
            <p:cNvPr id="26" name="矩形 25"/>
            <p:cNvSpPr/>
            <p:nvPr/>
          </p:nvSpPr>
          <p:spPr>
            <a:xfrm>
              <a:off x="1358522" y="5501825"/>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文本框 27"/>
            <p:cNvSpPr txBox="1"/>
            <p:nvPr/>
          </p:nvSpPr>
          <p:spPr>
            <a:xfrm>
              <a:off x="1651020" y="5482307"/>
              <a:ext cx="1476987" cy="61006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再次核对医</a:t>
              </a:r>
              <a:endParaRPr kumimoji="0" lang="en-US" altLang="zh-CN"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嘱，药物核对</a:t>
              </a:r>
            </a:p>
          </p:txBody>
        </p:sp>
        <p:sp>
          <p:nvSpPr>
            <p:cNvPr id="53" name="任意多边形 13"/>
            <p:cNvSpPr/>
            <p:nvPr/>
          </p:nvSpPr>
          <p:spPr>
            <a:xfrm>
              <a:off x="2257425" y="5852558"/>
              <a:ext cx="3500438" cy="433942"/>
            </a:xfrm>
            <a:custGeom>
              <a:avLst/>
              <a:gdLst>
                <a:gd name="connsiteX0" fmla="*/ 0 w 3500438"/>
                <a:gd name="connsiteY0" fmla="*/ 471488 h 685800"/>
                <a:gd name="connsiteX1" fmla="*/ 0 w 3500438"/>
                <a:gd name="connsiteY1" fmla="*/ 471488 h 685800"/>
                <a:gd name="connsiteX2" fmla="*/ 0 w 3500438"/>
                <a:gd name="connsiteY2" fmla="*/ 685800 h 685800"/>
                <a:gd name="connsiteX3" fmla="*/ 3500438 w 3500438"/>
                <a:gd name="connsiteY3" fmla="*/ 685800 h 685800"/>
                <a:gd name="connsiteX4" fmla="*/ 3500438 w 3500438"/>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38" h="685800">
                  <a:moveTo>
                    <a:pt x="0" y="471488"/>
                  </a:moveTo>
                  <a:lnTo>
                    <a:pt x="0" y="471488"/>
                  </a:lnTo>
                  <a:lnTo>
                    <a:pt x="0" y="685800"/>
                  </a:lnTo>
                  <a:lnTo>
                    <a:pt x="3500438" y="685800"/>
                  </a:lnTo>
                  <a:lnTo>
                    <a:pt x="3500438" y="0"/>
                  </a:lnTo>
                </a:path>
              </a:pathLst>
            </a:custGeom>
            <a:noFill/>
            <a:ln w="25400" cap="flat" cmpd="sng" algn="ctr">
              <a:solidFill>
                <a:schemeClr val="bg1">
                  <a:lumMod val="65000"/>
                </a:schemeClr>
              </a:solidFill>
              <a:prstDash val="solid"/>
              <a:miter lim="800000"/>
              <a:headEnd type="none"/>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2" name="矩形 91"/>
            <p:cNvSpPr/>
            <p:nvPr/>
          </p:nvSpPr>
          <p:spPr>
            <a:xfrm>
              <a:off x="4690781" y="5242376"/>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4" name="文本框 93"/>
            <p:cNvSpPr txBox="1"/>
            <p:nvPr/>
          </p:nvSpPr>
          <p:spPr>
            <a:xfrm>
              <a:off x="4866351" y="5367102"/>
              <a:ext cx="1691044"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安装针头、排气</a:t>
              </a:r>
            </a:p>
          </p:txBody>
        </p:sp>
        <p:cxnSp>
          <p:nvCxnSpPr>
            <p:cNvPr id="57" name="直接箭头连接符 56"/>
            <p:cNvCxnSpPr/>
            <p:nvPr/>
          </p:nvCxnSpPr>
          <p:spPr>
            <a:xfrm flipV="1">
              <a:off x="5772160" y="4995664"/>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89" name="矩形 88"/>
            <p:cNvSpPr/>
            <p:nvPr/>
          </p:nvSpPr>
          <p:spPr>
            <a:xfrm>
              <a:off x="4711071" y="4415114"/>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1" name="文本框 90"/>
            <p:cNvSpPr txBox="1"/>
            <p:nvPr/>
          </p:nvSpPr>
          <p:spPr>
            <a:xfrm>
              <a:off x="4811163" y="4558254"/>
              <a:ext cx="1691044"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选部位、摆体位</a:t>
              </a:r>
            </a:p>
          </p:txBody>
        </p:sp>
        <p:cxnSp>
          <p:nvCxnSpPr>
            <p:cNvPr id="60" name="直接箭头连接符 59"/>
            <p:cNvCxnSpPr/>
            <p:nvPr/>
          </p:nvCxnSpPr>
          <p:spPr>
            <a:xfrm flipV="1">
              <a:off x="5772160" y="4161743"/>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86" name="矩形 85"/>
            <p:cNvSpPr/>
            <p:nvPr/>
          </p:nvSpPr>
          <p:spPr>
            <a:xfrm>
              <a:off x="4711071" y="3587368"/>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8" name="文本框 87"/>
            <p:cNvSpPr txBox="1"/>
            <p:nvPr/>
          </p:nvSpPr>
          <p:spPr>
            <a:xfrm>
              <a:off x="5080406" y="3729799"/>
              <a:ext cx="1262932"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消毒、进针</a:t>
              </a:r>
            </a:p>
          </p:txBody>
        </p:sp>
        <p:sp>
          <p:nvSpPr>
            <p:cNvPr id="83" name="矩形 82"/>
            <p:cNvSpPr/>
            <p:nvPr/>
          </p:nvSpPr>
          <p:spPr>
            <a:xfrm>
              <a:off x="4725181" y="2760106"/>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5" name="文本框 84"/>
            <p:cNvSpPr txBox="1"/>
            <p:nvPr/>
          </p:nvSpPr>
          <p:spPr>
            <a:xfrm>
              <a:off x="5383827" y="2902537"/>
              <a:ext cx="684311"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固 定</a:t>
              </a:r>
            </a:p>
          </p:txBody>
        </p:sp>
        <p:cxnSp>
          <p:nvCxnSpPr>
            <p:cNvPr id="63" name="直接箭头连接符 62"/>
            <p:cNvCxnSpPr/>
            <p:nvPr/>
          </p:nvCxnSpPr>
          <p:spPr>
            <a:xfrm flipV="1">
              <a:off x="5772160" y="3340656"/>
              <a:ext cx="0" cy="246712"/>
            </a:xfrm>
            <a:prstGeom prst="straightConnector1">
              <a:avLst/>
            </a:prstGeom>
            <a:noFill/>
            <a:ln w="25400" cap="flat" cmpd="sng" algn="ctr">
              <a:solidFill>
                <a:schemeClr val="bg1">
                  <a:lumMod val="65000"/>
                </a:schemeClr>
              </a:solidFill>
              <a:prstDash val="solid"/>
              <a:miter lim="800000"/>
              <a:tailEnd type="triangle"/>
            </a:ln>
            <a:effectLst/>
          </p:spPr>
        </p:cxnSp>
        <p:cxnSp>
          <p:nvCxnSpPr>
            <p:cNvPr id="66" name="直接箭头连接符 65"/>
            <p:cNvCxnSpPr/>
            <p:nvPr/>
          </p:nvCxnSpPr>
          <p:spPr>
            <a:xfrm flipV="1">
              <a:off x="5772160" y="2500633"/>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80" name="矩形 79"/>
            <p:cNvSpPr/>
            <p:nvPr/>
          </p:nvSpPr>
          <p:spPr>
            <a:xfrm>
              <a:off x="4708536" y="1953437"/>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2" name="文本框 81"/>
            <p:cNvSpPr txBox="1"/>
            <p:nvPr/>
          </p:nvSpPr>
          <p:spPr>
            <a:xfrm>
              <a:off x="4704497" y="2092549"/>
              <a:ext cx="2119156" cy="38530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推药、拔针、查对</a:t>
              </a:r>
            </a:p>
          </p:txBody>
        </p:sp>
        <p:cxnSp>
          <p:nvCxnSpPr>
            <p:cNvPr id="75" name="直接箭头连接符 74"/>
            <p:cNvCxnSpPr>
              <a:cxnSpLocks/>
            </p:cNvCxnSpPr>
            <p:nvPr/>
          </p:nvCxnSpPr>
          <p:spPr>
            <a:xfrm flipV="1">
              <a:off x="5772160" y="1580841"/>
              <a:ext cx="0" cy="324000"/>
            </a:xfrm>
            <a:prstGeom prst="straightConnector1">
              <a:avLst/>
            </a:prstGeom>
            <a:noFill/>
            <a:ln w="25400" cap="flat" cmpd="sng" algn="ctr">
              <a:solidFill>
                <a:schemeClr val="bg1">
                  <a:lumMod val="65000"/>
                </a:schemeClr>
              </a:solidFill>
              <a:prstDash val="solid"/>
              <a:miter lim="800000"/>
              <a:tailEnd type="triangle"/>
            </a:ln>
            <a:effectLst/>
          </p:spPr>
        </p:cxnSp>
        <p:sp>
          <p:nvSpPr>
            <p:cNvPr id="77" name="矩形 76"/>
            <p:cNvSpPr/>
            <p:nvPr/>
          </p:nvSpPr>
          <p:spPr>
            <a:xfrm>
              <a:off x="4725179" y="1000290"/>
              <a:ext cx="2001604" cy="576700"/>
            </a:xfrm>
            <a:prstGeom prst="rect">
              <a:avLst/>
            </a:prstGeom>
            <a:solidFill>
              <a:srgbClr val="75CDE5">
                <a:alpha val="4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9" name="文本框 78"/>
            <p:cNvSpPr txBox="1"/>
            <p:nvPr/>
          </p:nvSpPr>
          <p:spPr>
            <a:xfrm>
              <a:off x="5264876" y="1132090"/>
              <a:ext cx="1048875"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整理用物</a:t>
              </a:r>
            </a:p>
          </p:txBody>
        </p:sp>
        <p:sp>
          <p:nvSpPr>
            <p:cNvPr id="95" name="任意多边形 110"/>
            <p:cNvSpPr/>
            <p:nvPr/>
          </p:nvSpPr>
          <p:spPr>
            <a:xfrm flipV="1">
              <a:off x="5815023" y="782653"/>
              <a:ext cx="3057515" cy="593760"/>
            </a:xfrm>
            <a:custGeom>
              <a:avLst/>
              <a:gdLst>
                <a:gd name="connsiteX0" fmla="*/ 0 w 3500438"/>
                <a:gd name="connsiteY0" fmla="*/ 471488 h 685800"/>
                <a:gd name="connsiteX1" fmla="*/ 0 w 3500438"/>
                <a:gd name="connsiteY1" fmla="*/ 471488 h 685800"/>
                <a:gd name="connsiteX2" fmla="*/ 0 w 3500438"/>
                <a:gd name="connsiteY2" fmla="*/ 685800 h 685800"/>
                <a:gd name="connsiteX3" fmla="*/ 3500438 w 3500438"/>
                <a:gd name="connsiteY3" fmla="*/ 685800 h 685800"/>
                <a:gd name="connsiteX4" fmla="*/ 3500438 w 3500438"/>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38" h="685800">
                  <a:moveTo>
                    <a:pt x="0" y="471488"/>
                  </a:moveTo>
                  <a:lnTo>
                    <a:pt x="0" y="471488"/>
                  </a:lnTo>
                  <a:lnTo>
                    <a:pt x="0" y="685800"/>
                  </a:lnTo>
                  <a:lnTo>
                    <a:pt x="3500438" y="685800"/>
                  </a:lnTo>
                  <a:lnTo>
                    <a:pt x="3500438" y="0"/>
                  </a:lnTo>
                </a:path>
              </a:pathLst>
            </a:custGeom>
            <a:noFill/>
            <a:ln w="25400" cap="flat" cmpd="sng" algn="ctr">
              <a:solidFill>
                <a:schemeClr val="bg1">
                  <a:lumMod val="65000"/>
                </a:schemeClr>
              </a:solidFill>
              <a:prstDash val="solid"/>
              <a:miter lim="800000"/>
              <a:headEnd type="none"/>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9" name="矩形 138"/>
            <p:cNvSpPr/>
            <p:nvPr/>
          </p:nvSpPr>
          <p:spPr>
            <a:xfrm>
              <a:off x="7756540" y="1384112"/>
              <a:ext cx="2046583" cy="576700"/>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1" name="文本框 140"/>
            <p:cNvSpPr txBox="1"/>
            <p:nvPr/>
          </p:nvSpPr>
          <p:spPr>
            <a:xfrm>
              <a:off x="8277883" y="1526543"/>
              <a:ext cx="1048875"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协助进餐</a:t>
              </a:r>
            </a:p>
          </p:txBody>
        </p:sp>
        <p:sp>
          <p:nvSpPr>
            <p:cNvPr id="136" name="矩形 135"/>
            <p:cNvSpPr/>
            <p:nvPr/>
          </p:nvSpPr>
          <p:spPr>
            <a:xfrm>
              <a:off x="7756540" y="2198395"/>
              <a:ext cx="2001604" cy="576700"/>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8" name="文本框 137"/>
            <p:cNvSpPr txBox="1"/>
            <p:nvPr/>
          </p:nvSpPr>
          <p:spPr>
            <a:xfrm>
              <a:off x="8518898" y="2318111"/>
              <a:ext cx="620763"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观察</a:t>
              </a:r>
            </a:p>
          </p:txBody>
        </p:sp>
        <p:cxnSp>
          <p:nvCxnSpPr>
            <p:cNvPr id="108" name="直接箭头连接符 107"/>
            <p:cNvCxnSpPr/>
            <p:nvPr/>
          </p:nvCxnSpPr>
          <p:spPr>
            <a:xfrm>
              <a:off x="8872538" y="1960812"/>
              <a:ext cx="0" cy="246712"/>
            </a:xfrm>
            <a:prstGeom prst="straightConnector1">
              <a:avLst/>
            </a:prstGeom>
            <a:noFill/>
            <a:ln w="25400" cap="flat" cmpd="sng" algn="ctr">
              <a:solidFill>
                <a:schemeClr val="bg1">
                  <a:lumMod val="65000"/>
                </a:schemeClr>
              </a:solidFill>
              <a:prstDash val="solid"/>
              <a:miter lim="800000"/>
              <a:tailEnd type="triangle"/>
            </a:ln>
            <a:effectLst/>
          </p:spPr>
        </p:cxnSp>
        <p:grpSp>
          <p:nvGrpSpPr>
            <p:cNvPr id="131" name="组合 130"/>
            <p:cNvGrpSpPr/>
            <p:nvPr/>
          </p:nvGrpSpPr>
          <p:grpSpPr>
            <a:xfrm>
              <a:off x="7936985" y="2758853"/>
              <a:ext cx="1871106" cy="1056591"/>
              <a:chOff x="7932017" y="2801103"/>
              <a:chExt cx="1871106" cy="1056591"/>
            </a:xfrm>
            <a:solidFill>
              <a:srgbClr val="B91200"/>
            </a:solidFill>
          </p:grpSpPr>
          <p:cxnSp>
            <p:nvCxnSpPr>
              <p:cNvPr id="133" name="直接箭头连接符 132"/>
              <p:cNvCxnSpPr/>
              <p:nvPr/>
            </p:nvCxnSpPr>
            <p:spPr>
              <a:xfrm>
                <a:off x="8867570" y="2801103"/>
                <a:ext cx="0" cy="246712"/>
              </a:xfrm>
              <a:prstGeom prst="straightConnector1">
                <a:avLst/>
              </a:prstGeom>
              <a:grpFill/>
              <a:ln w="25400" cap="flat" cmpd="sng" algn="ctr">
                <a:solidFill>
                  <a:schemeClr val="bg1">
                    <a:lumMod val="65000"/>
                  </a:schemeClr>
                </a:solidFill>
                <a:prstDash val="solid"/>
                <a:miter lim="800000"/>
                <a:tailEnd type="triangle"/>
              </a:ln>
              <a:effectLst/>
            </p:spPr>
          </p:cxnSp>
          <p:sp>
            <p:nvSpPr>
              <p:cNvPr id="134" name="菱形 133"/>
              <p:cNvSpPr/>
              <p:nvPr/>
            </p:nvSpPr>
            <p:spPr>
              <a:xfrm>
                <a:off x="7932017" y="3080970"/>
                <a:ext cx="1871106" cy="776724"/>
              </a:xfrm>
              <a:prstGeom prst="diamond">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2" name="文本框 131"/>
            <p:cNvSpPr txBox="1"/>
            <p:nvPr/>
          </p:nvSpPr>
          <p:spPr>
            <a:xfrm>
              <a:off x="8377467" y="3120924"/>
              <a:ext cx="100540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皮下出</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血低血糖</a:t>
              </a:r>
            </a:p>
          </p:txBody>
        </p:sp>
        <p:cxnSp>
          <p:nvCxnSpPr>
            <p:cNvPr id="110" name="直接箭头连接符 109"/>
            <p:cNvCxnSpPr/>
            <p:nvPr/>
          </p:nvCxnSpPr>
          <p:spPr>
            <a:xfrm>
              <a:off x="8880170" y="3819788"/>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128" name="矩形 127"/>
            <p:cNvSpPr/>
            <p:nvPr/>
          </p:nvSpPr>
          <p:spPr>
            <a:xfrm>
              <a:off x="7864164" y="4068748"/>
              <a:ext cx="2001604" cy="576700"/>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文本框 129"/>
            <p:cNvSpPr txBox="1"/>
            <p:nvPr/>
          </p:nvSpPr>
          <p:spPr>
            <a:xfrm>
              <a:off x="8340530" y="4211179"/>
              <a:ext cx="1048875"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提出问题</a:t>
              </a:r>
            </a:p>
          </p:txBody>
        </p:sp>
        <p:cxnSp>
          <p:nvCxnSpPr>
            <p:cNvPr id="112" name="直接箭头连接符 111"/>
            <p:cNvCxnSpPr/>
            <p:nvPr/>
          </p:nvCxnSpPr>
          <p:spPr>
            <a:xfrm>
              <a:off x="8843243" y="4645448"/>
              <a:ext cx="0" cy="246712"/>
            </a:xfrm>
            <a:prstGeom prst="straightConnector1">
              <a:avLst/>
            </a:prstGeom>
            <a:noFill/>
            <a:ln w="25400" cap="flat" cmpd="sng" algn="ctr">
              <a:solidFill>
                <a:schemeClr val="bg1">
                  <a:lumMod val="65000"/>
                </a:schemeClr>
              </a:solidFill>
              <a:prstDash val="solid"/>
              <a:miter lim="800000"/>
              <a:tailEnd type="triangle"/>
            </a:ln>
            <a:effectLst/>
          </p:spPr>
        </p:cxnSp>
        <p:sp>
          <p:nvSpPr>
            <p:cNvPr id="125" name="矩形 124"/>
            <p:cNvSpPr/>
            <p:nvPr/>
          </p:nvSpPr>
          <p:spPr>
            <a:xfrm>
              <a:off x="7879368" y="4895541"/>
              <a:ext cx="2001604" cy="576700"/>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7" name="文本框 126"/>
            <p:cNvSpPr txBox="1"/>
            <p:nvPr/>
          </p:nvSpPr>
          <p:spPr>
            <a:xfrm>
              <a:off x="8355732" y="5037972"/>
              <a:ext cx="1048875"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追查原因</a:t>
              </a:r>
            </a:p>
          </p:txBody>
        </p:sp>
        <p:sp>
          <p:nvSpPr>
            <p:cNvPr id="114" name="任意多边形 159"/>
            <p:cNvSpPr/>
            <p:nvPr/>
          </p:nvSpPr>
          <p:spPr>
            <a:xfrm>
              <a:off x="8843243" y="4668394"/>
              <a:ext cx="2224712" cy="1068039"/>
            </a:xfrm>
            <a:custGeom>
              <a:avLst/>
              <a:gdLst>
                <a:gd name="connsiteX0" fmla="*/ 0 w 3500438"/>
                <a:gd name="connsiteY0" fmla="*/ 471488 h 685800"/>
                <a:gd name="connsiteX1" fmla="*/ 0 w 3500438"/>
                <a:gd name="connsiteY1" fmla="*/ 471488 h 685800"/>
                <a:gd name="connsiteX2" fmla="*/ 0 w 3500438"/>
                <a:gd name="connsiteY2" fmla="*/ 685800 h 685800"/>
                <a:gd name="connsiteX3" fmla="*/ 3500438 w 3500438"/>
                <a:gd name="connsiteY3" fmla="*/ 685800 h 685800"/>
                <a:gd name="connsiteX4" fmla="*/ 3500438 w 3500438"/>
                <a:gd name="connsiteY4" fmla="*/ 0 h 685800"/>
                <a:gd name="connsiteX0" fmla="*/ 0 w 3520167"/>
                <a:gd name="connsiteY0" fmla="*/ 3236794 h 3451106"/>
                <a:gd name="connsiteX1" fmla="*/ 0 w 3520167"/>
                <a:gd name="connsiteY1" fmla="*/ 3236794 h 3451106"/>
                <a:gd name="connsiteX2" fmla="*/ 0 w 3520167"/>
                <a:gd name="connsiteY2" fmla="*/ 3451106 h 3451106"/>
                <a:gd name="connsiteX3" fmla="*/ 3500438 w 3520167"/>
                <a:gd name="connsiteY3" fmla="*/ 3451106 h 3451106"/>
                <a:gd name="connsiteX4" fmla="*/ 3520167 w 3520167"/>
                <a:gd name="connsiteY4" fmla="*/ 0 h 345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167" h="3451106">
                  <a:moveTo>
                    <a:pt x="0" y="3236794"/>
                  </a:moveTo>
                  <a:lnTo>
                    <a:pt x="0" y="3236794"/>
                  </a:lnTo>
                  <a:lnTo>
                    <a:pt x="0" y="3451106"/>
                  </a:lnTo>
                  <a:lnTo>
                    <a:pt x="3500438" y="3451106"/>
                  </a:lnTo>
                  <a:cubicBezTo>
                    <a:pt x="3500438" y="3222506"/>
                    <a:pt x="3520167" y="228600"/>
                    <a:pt x="3520167" y="0"/>
                  </a:cubicBezTo>
                </a:path>
              </a:pathLst>
            </a:custGeom>
            <a:noFill/>
            <a:ln w="25400" cap="flat" cmpd="sng" algn="ctr">
              <a:solidFill>
                <a:schemeClr val="bg1">
                  <a:lumMod val="65000"/>
                </a:schemeClr>
              </a:solidFill>
              <a:prstDash val="solid"/>
              <a:miter lim="800000"/>
              <a:headEnd type="none"/>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2" name="矩形 121"/>
            <p:cNvSpPr/>
            <p:nvPr/>
          </p:nvSpPr>
          <p:spPr>
            <a:xfrm>
              <a:off x="10038361" y="4083007"/>
              <a:ext cx="2001604" cy="576700"/>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4" name="文本框 123"/>
            <p:cNvSpPr txBox="1"/>
            <p:nvPr/>
          </p:nvSpPr>
          <p:spPr>
            <a:xfrm>
              <a:off x="10514725" y="4225438"/>
              <a:ext cx="1048875" cy="35319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解决问题</a:t>
              </a:r>
            </a:p>
          </p:txBody>
        </p:sp>
        <p:sp>
          <p:nvSpPr>
            <p:cNvPr id="116" name="任意多边形 21"/>
            <p:cNvSpPr/>
            <p:nvPr/>
          </p:nvSpPr>
          <p:spPr>
            <a:xfrm>
              <a:off x="8929888" y="2027867"/>
              <a:ext cx="2138437" cy="1981200"/>
            </a:xfrm>
            <a:custGeom>
              <a:avLst/>
              <a:gdLst>
                <a:gd name="connsiteX0" fmla="*/ 0 w 2179320"/>
                <a:gd name="connsiteY0" fmla="*/ 0 h 1981200"/>
                <a:gd name="connsiteX1" fmla="*/ 2179320 w 2179320"/>
                <a:gd name="connsiteY1" fmla="*/ 0 h 1981200"/>
                <a:gd name="connsiteX2" fmla="*/ 2179320 w 2179320"/>
                <a:gd name="connsiteY2" fmla="*/ 1981200 h 1981200"/>
              </a:gdLst>
              <a:ahLst/>
              <a:cxnLst>
                <a:cxn ang="0">
                  <a:pos x="connsiteX0" y="connsiteY0"/>
                </a:cxn>
                <a:cxn ang="0">
                  <a:pos x="connsiteX1" y="connsiteY1"/>
                </a:cxn>
                <a:cxn ang="0">
                  <a:pos x="connsiteX2" y="connsiteY2"/>
                </a:cxn>
              </a:cxnLst>
              <a:rect l="l" t="t" r="r" b="b"/>
              <a:pathLst>
                <a:path w="2179320" h="1981200">
                  <a:moveTo>
                    <a:pt x="0" y="0"/>
                  </a:moveTo>
                  <a:lnTo>
                    <a:pt x="2179320" y="0"/>
                  </a:lnTo>
                  <a:lnTo>
                    <a:pt x="2179320" y="1981200"/>
                  </a:lnTo>
                </a:path>
              </a:pathLst>
            </a:custGeom>
            <a:noFill/>
            <a:ln w="25400" cap="flat" cmpd="sng" algn="ctr">
              <a:solidFill>
                <a:schemeClr val="bg1">
                  <a:lumMod val="65000"/>
                </a:schemeClr>
              </a:solidFill>
              <a:prstDash val="solid"/>
              <a:miter lim="800000"/>
              <a:headEnd type="stealt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17" name="直接箭头连接符 116"/>
            <p:cNvCxnSpPr/>
            <p:nvPr/>
          </p:nvCxnSpPr>
          <p:spPr>
            <a:xfrm rot="5400000" flipV="1">
              <a:off x="9945379" y="3304163"/>
              <a:ext cx="0" cy="246712"/>
            </a:xfrm>
            <a:prstGeom prst="straightConnector1">
              <a:avLst/>
            </a:prstGeom>
            <a:noFill/>
            <a:ln w="25400" cap="flat" cmpd="sng" algn="ctr">
              <a:solidFill>
                <a:srgbClr val="FA8158"/>
              </a:solidFill>
              <a:prstDash val="solid"/>
              <a:miter lim="800000"/>
              <a:tailEnd type="triangle"/>
            </a:ln>
            <a:effectLst/>
          </p:spPr>
        </p:cxnSp>
        <p:sp>
          <p:nvSpPr>
            <p:cNvPr id="119" name="矩形 118"/>
            <p:cNvSpPr/>
            <p:nvPr/>
          </p:nvSpPr>
          <p:spPr>
            <a:xfrm>
              <a:off x="10068735" y="3189932"/>
              <a:ext cx="925914" cy="433192"/>
            </a:xfrm>
            <a:prstGeom prst="rect">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1" name="文本框 120"/>
            <p:cNvSpPr txBox="1"/>
            <p:nvPr/>
          </p:nvSpPr>
          <p:spPr>
            <a:xfrm>
              <a:off x="10401901" y="3265553"/>
              <a:ext cx="298984" cy="27742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结束</a:t>
              </a:r>
            </a:p>
          </p:txBody>
        </p:sp>
        <p:sp>
          <p:nvSpPr>
            <p:cNvPr id="143" name="TextBox 128"/>
            <p:cNvSpPr txBox="1"/>
            <p:nvPr/>
          </p:nvSpPr>
          <p:spPr>
            <a:xfrm>
              <a:off x="9692640" y="3063240"/>
              <a:ext cx="415498" cy="369332"/>
            </a:xfrm>
            <a:prstGeom prst="rect">
              <a:avLst/>
            </a:prstGeom>
            <a:noFill/>
          </p:spPr>
          <p:txBody>
            <a:bodyPr wrap="none" rtlCol="0">
              <a:spAutoFit/>
            </a:bodyPr>
            <a:lstStyle/>
            <a:p>
              <a:r>
                <a:rPr lang="zh-CN" altLang="en-US" dirty="0">
                  <a:solidFill>
                    <a:prstClr val="black"/>
                  </a:solidFill>
                  <a:latin typeface="微软雅黑" panose="020B0503020204020204" pitchFamily="34" charset="-122"/>
                  <a:ea typeface="微软雅黑" panose="020B0503020204020204" pitchFamily="34" charset="-122"/>
                </a:rPr>
                <a:t>无</a:t>
              </a:r>
            </a:p>
          </p:txBody>
        </p:sp>
        <p:sp>
          <p:nvSpPr>
            <p:cNvPr id="144" name="TextBox 130"/>
            <p:cNvSpPr txBox="1"/>
            <p:nvPr/>
          </p:nvSpPr>
          <p:spPr>
            <a:xfrm>
              <a:off x="8915400" y="3718560"/>
              <a:ext cx="415498" cy="369332"/>
            </a:xfrm>
            <a:prstGeom prst="rect">
              <a:avLst/>
            </a:prstGeom>
            <a:noFill/>
          </p:spPr>
          <p:txBody>
            <a:bodyPr wrap="none" rtlCol="0">
              <a:spAutoFit/>
            </a:bodyPr>
            <a:lstStyle/>
            <a:p>
              <a:r>
                <a:rPr lang="zh-CN" altLang="en-US" dirty="0">
                  <a:solidFill>
                    <a:prstClr val="black"/>
                  </a:solidFill>
                  <a:latin typeface="微软雅黑" panose="020B0503020204020204" pitchFamily="34" charset="-122"/>
                  <a:ea typeface="微软雅黑" panose="020B0503020204020204" pitchFamily="34" charset="-122"/>
                </a:rPr>
                <a:t>有</a:t>
              </a:r>
            </a:p>
          </p:txBody>
        </p:sp>
      </p:grpSp>
      <p:grpSp>
        <p:nvGrpSpPr>
          <p:cNvPr id="65" name="组合 64"/>
          <p:cNvGrpSpPr/>
          <p:nvPr/>
        </p:nvGrpSpPr>
        <p:grpSpPr>
          <a:xfrm>
            <a:off x="233447" y="204464"/>
            <a:ext cx="2374135" cy="584775"/>
            <a:chOff x="233447" y="204464"/>
            <a:chExt cx="2374135" cy="584775"/>
          </a:xfrm>
        </p:grpSpPr>
        <p:sp>
          <p:nvSpPr>
            <p:cNvPr id="67" name="矩形 66"/>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现状把握</a:t>
              </a:r>
            </a:p>
          </p:txBody>
        </p:sp>
        <p:grpSp>
          <p:nvGrpSpPr>
            <p:cNvPr id="68" name="组合 67"/>
            <p:cNvGrpSpPr/>
            <p:nvPr/>
          </p:nvGrpSpPr>
          <p:grpSpPr>
            <a:xfrm>
              <a:off x="233447" y="204464"/>
              <a:ext cx="582073" cy="501787"/>
              <a:chOff x="918884" y="2360096"/>
              <a:chExt cx="2497402" cy="2152934"/>
            </a:xfrm>
          </p:grpSpPr>
          <p:grpSp>
            <p:nvGrpSpPr>
              <p:cNvPr id="69" name="组合 68"/>
              <p:cNvGrpSpPr/>
              <p:nvPr/>
            </p:nvGrpSpPr>
            <p:grpSpPr>
              <a:xfrm>
                <a:off x="918884" y="2360096"/>
                <a:ext cx="2497402" cy="2152934"/>
                <a:chOff x="6811139" y="1203251"/>
                <a:chExt cx="1597222" cy="1376916"/>
              </a:xfrm>
            </p:grpSpPr>
            <p:sp>
              <p:nvSpPr>
                <p:cNvPr id="71" name="六边形 7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72" name="六边形 71"/>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70" name="矩形 69"/>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39844118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剪去单角的矩形 50"/>
          <p:cNvSpPr/>
          <p:nvPr/>
        </p:nvSpPr>
        <p:spPr>
          <a:xfrm>
            <a:off x="964177" y="1723232"/>
            <a:ext cx="10263645" cy="4050123"/>
          </a:xfrm>
          <a:prstGeom prst="snip1Rect">
            <a:avLst>
              <a:gd name="adj" fmla="val 17896"/>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a:solidFill>
                <a:prstClr val="black"/>
              </a:solidFill>
              <a:latin typeface="Calibri" panose="020F0502020204030204"/>
              <a:ea typeface="微软雅黑"/>
            </a:endParaRPr>
          </a:p>
        </p:txBody>
      </p:sp>
      <p:sp>
        <p:nvSpPr>
          <p:cNvPr id="68" name="矩形 67"/>
          <p:cNvSpPr/>
          <p:nvPr/>
        </p:nvSpPr>
        <p:spPr>
          <a:xfrm>
            <a:off x="3458360" y="3102196"/>
            <a:ext cx="8028325"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自制查检表，观察并记录影响每次皮下注射胰岛素引起皮下出血的因素及原因</a:t>
            </a:r>
          </a:p>
        </p:txBody>
      </p:sp>
      <p:sp>
        <p:nvSpPr>
          <p:cNvPr id="69" name="矩形 68"/>
          <p:cNvSpPr/>
          <p:nvPr/>
        </p:nvSpPr>
        <p:spPr>
          <a:xfrm>
            <a:off x="3458360" y="2030462"/>
            <a:ext cx="241925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2017</a:t>
            </a:r>
            <a:r>
              <a:rPr kumimoji="0" lang="zh-CN" altLang="en-US"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年</a:t>
            </a:r>
            <a:r>
              <a:rPr kumimoji="0" lang="en-US" altLang="zh-CN"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4</a:t>
            </a:r>
            <a:r>
              <a:rPr kumimoji="0" lang="zh-CN" altLang="en-US"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月</a:t>
            </a:r>
            <a:r>
              <a:rPr kumimoji="0" lang="en-US" altLang="zh-CN"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5</a:t>
            </a:r>
            <a:r>
              <a:rPr kumimoji="0" lang="zh-CN" altLang="en-US"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日</a:t>
            </a:r>
            <a:r>
              <a:rPr kumimoji="0" lang="en-US" altLang="zh-CN"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——5</a:t>
            </a:r>
            <a:r>
              <a:rPr kumimoji="0" lang="zh-CN" altLang="en-US"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月</a:t>
            </a:r>
            <a:r>
              <a:rPr kumimoji="0" lang="en-US" altLang="zh-CN"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2</a:t>
            </a:r>
            <a:r>
              <a:rPr kumimoji="0" lang="zh-CN" altLang="en-US" sz="1600" b="0" i="0" u="none" strike="noStrike" kern="0" cap="none" spc="0" normalizeH="0" baseline="0" noProof="0" dirty="0">
                <a:ln>
                  <a:noFill/>
                </a:ln>
                <a:solidFill>
                  <a:prstClr val="black"/>
                </a:solidFill>
                <a:effectLst/>
                <a:uLnTx/>
                <a:uFillTx/>
                <a:latin typeface="Impact" panose="020B0806030902050204" pitchFamily="34" charset="0"/>
                <a:ea typeface="微软雅黑" panose="020B0503020204020204" pitchFamily="34" charset="-122"/>
              </a:rPr>
              <a:t>日</a:t>
            </a:r>
          </a:p>
        </p:txBody>
      </p:sp>
      <p:cxnSp>
        <p:nvCxnSpPr>
          <p:cNvPr id="70" name="直接连接符 69"/>
          <p:cNvCxnSpPr/>
          <p:nvPr/>
        </p:nvCxnSpPr>
        <p:spPr>
          <a:xfrm>
            <a:off x="1110818" y="2374418"/>
            <a:ext cx="9036000" cy="0"/>
          </a:xfrm>
          <a:prstGeom prst="line">
            <a:avLst/>
          </a:prstGeom>
          <a:noFill/>
          <a:ln w="6350" cap="flat" cmpd="sng" algn="ctr">
            <a:solidFill>
              <a:schemeClr val="bg1">
                <a:lumMod val="75000"/>
              </a:schemeClr>
            </a:solidFill>
            <a:prstDash val="solid"/>
            <a:miter lim="800000"/>
          </a:ln>
          <a:effectLst/>
        </p:spPr>
      </p:cxnSp>
      <p:cxnSp>
        <p:nvCxnSpPr>
          <p:cNvPr id="71" name="直接连接符 70"/>
          <p:cNvCxnSpPr/>
          <p:nvPr/>
        </p:nvCxnSpPr>
        <p:spPr>
          <a:xfrm>
            <a:off x="1110818" y="2899550"/>
            <a:ext cx="9036000" cy="0"/>
          </a:xfrm>
          <a:prstGeom prst="line">
            <a:avLst/>
          </a:prstGeom>
          <a:noFill/>
          <a:ln w="6350" cap="flat" cmpd="sng" algn="ctr">
            <a:solidFill>
              <a:schemeClr val="bg1">
                <a:lumMod val="75000"/>
              </a:schemeClr>
            </a:solidFill>
            <a:prstDash val="solid"/>
            <a:miter lim="800000"/>
          </a:ln>
          <a:effectLst/>
        </p:spPr>
      </p:cxnSp>
      <p:sp>
        <p:nvSpPr>
          <p:cNvPr id="72" name="矩形 71"/>
          <p:cNvSpPr/>
          <p:nvPr/>
        </p:nvSpPr>
        <p:spPr>
          <a:xfrm>
            <a:off x="3458360" y="2527628"/>
            <a:ext cx="1005403"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内分泌科</a:t>
            </a:r>
          </a:p>
        </p:txBody>
      </p:sp>
      <p:cxnSp>
        <p:nvCxnSpPr>
          <p:cNvPr id="73" name="直接连接符 72"/>
          <p:cNvCxnSpPr/>
          <p:nvPr/>
        </p:nvCxnSpPr>
        <p:spPr>
          <a:xfrm>
            <a:off x="1110818" y="3436899"/>
            <a:ext cx="9036000" cy="0"/>
          </a:xfrm>
          <a:prstGeom prst="line">
            <a:avLst/>
          </a:prstGeom>
          <a:noFill/>
          <a:ln w="6350" cap="flat" cmpd="sng" algn="ctr">
            <a:solidFill>
              <a:schemeClr val="bg1">
                <a:lumMod val="75000"/>
              </a:schemeClr>
            </a:solidFill>
            <a:prstDash val="solid"/>
            <a:miter lim="800000"/>
          </a:ln>
          <a:effectLst/>
        </p:spPr>
      </p:cxnSp>
      <p:cxnSp>
        <p:nvCxnSpPr>
          <p:cNvPr id="76" name="直接连接符 75"/>
          <p:cNvCxnSpPr/>
          <p:nvPr/>
        </p:nvCxnSpPr>
        <p:spPr>
          <a:xfrm>
            <a:off x="1110818" y="3954767"/>
            <a:ext cx="9036000" cy="0"/>
          </a:xfrm>
          <a:prstGeom prst="line">
            <a:avLst/>
          </a:prstGeom>
          <a:noFill/>
          <a:ln w="6350" cap="flat" cmpd="sng" algn="ctr">
            <a:solidFill>
              <a:schemeClr val="bg1">
                <a:lumMod val="75000"/>
              </a:schemeClr>
            </a:solidFill>
            <a:prstDash val="solid"/>
            <a:miter lim="800000"/>
          </a:ln>
          <a:effectLst/>
        </p:spPr>
      </p:cxnSp>
      <p:sp>
        <p:nvSpPr>
          <p:cNvPr id="78" name="矩形 77"/>
          <p:cNvSpPr/>
          <p:nvPr/>
        </p:nvSpPr>
        <p:spPr>
          <a:xfrm>
            <a:off x="3458360" y="3635769"/>
            <a:ext cx="1005403"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全体圈员</a:t>
            </a:r>
          </a:p>
        </p:txBody>
      </p:sp>
      <p:cxnSp>
        <p:nvCxnSpPr>
          <p:cNvPr id="81" name="直接连接符 80"/>
          <p:cNvCxnSpPr/>
          <p:nvPr/>
        </p:nvCxnSpPr>
        <p:spPr>
          <a:xfrm>
            <a:off x="1110818" y="4482747"/>
            <a:ext cx="9036000" cy="0"/>
          </a:xfrm>
          <a:prstGeom prst="line">
            <a:avLst/>
          </a:prstGeom>
          <a:noFill/>
          <a:ln w="6350" cap="flat" cmpd="sng" algn="ctr">
            <a:solidFill>
              <a:schemeClr val="bg1">
                <a:lumMod val="75000"/>
              </a:schemeClr>
            </a:solidFill>
            <a:prstDash val="solid"/>
            <a:miter lim="800000"/>
          </a:ln>
          <a:effectLst/>
        </p:spPr>
      </p:cxnSp>
      <p:sp>
        <p:nvSpPr>
          <p:cNvPr id="84" name="矩形 83"/>
          <p:cNvSpPr/>
          <p:nvPr/>
        </p:nvSpPr>
        <p:spPr>
          <a:xfrm>
            <a:off x="3458360" y="4153463"/>
            <a:ext cx="83869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Impact" panose="020B0806030902050204" pitchFamily="34" charset="0"/>
                <a:ea typeface="宋体" panose="02010600030101010101" pitchFamily="2" charset="-122"/>
              </a:rPr>
              <a:t>1163</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次</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87" name="直接连接符 86"/>
          <p:cNvCxnSpPr/>
          <p:nvPr/>
        </p:nvCxnSpPr>
        <p:spPr>
          <a:xfrm>
            <a:off x="1110818" y="5009575"/>
            <a:ext cx="9036000" cy="0"/>
          </a:xfrm>
          <a:prstGeom prst="line">
            <a:avLst/>
          </a:prstGeom>
          <a:noFill/>
          <a:ln w="6350" cap="flat" cmpd="sng" algn="ctr">
            <a:solidFill>
              <a:schemeClr val="bg1">
                <a:lumMod val="75000"/>
              </a:schemeClr>
            </a:solidFill>
            <a:prstDash val="solid"/>
            <a:miter lim="800000"/>
          </a:ln>
          <a:effectLst/>
        </p:spPr>
      </p:cxnSp>
      <p:sp>
        <p:nvSpPr>
          <p:cNvPr id="90" name="矩形 89"/>
          <p:cNvSpPr/>
          <p:nvPr/>
        </p:nvSpPr>
        <p:spPr>
          <a:xfrm>
            <a:off x="3458360" y="4660759"/>
            <a:ext cx="75052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Impact" panose="020B0806030902050204" pitchFamily="34" charset="0"/>
                <a:ea typeface="宋体" panose="02010600030101010101" pitchFamily="2" charset="-122"/>
              </a:rPr>
              <a:t>100</a:t>
            </a:r>
            <a:r>
              <a:rPr kumimoji="0" lang="zh-CN" altLang="en-US" sz="1800" b="0" i="0" u="none" strike="noStrike" kern="0" cap="none" spc="0" normalizeH="0" baseline="0" noProof="0" dirty="0">
                <a:ln>
                  <a:noFill/>
                </a:ln>
                <a:solidFill>
                  <a:prstClr val="black"/>
                </a:solidFill>
                <a:effectLst/>
                <a:uLnTx/>
                <a:uFillTx/>
                <a:latin typeface="Impact" panose="020B0806030902050204" pitchFamily="34" charset="0"/>
                <a:ea typeface="宋体" panose="02010600030101010101" pitchFamily="2" charset="-122"/>
              </a:rPr>
              <a:t>人</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1103678" y="5539401"/>
            <a:ext cx="9036000" cy="0"/>
          </a:xfrm>
          <a:prstGeom prst="line">
            <a:avLst/>
          </a:prstGeom>
          <a:noFill/>
          <a:ln w="6350" cap="flat" cmpd="sng" algn="ctr">
            <a:solidFill>
              <a:schemeClr val="bg1">
                <a:lumMod val="75000"/>
              </a:schemeClr>
            </a:solidFill>
            <a:prstDash val="solid"/>
            <a:miter lim="800000"/>
          </a:ln>
          <a:effectLst/>
        </p:spPr>
      </p:cxnSp>
      <p:sp>
        <p:nvSpPr>
          <p:cNvPr id="96" name="矩形 95"/>
          <p:cNvSpPr/>
          <p:nvPr/>
        </p:nvSpPr>
        <p:spPr>
          <a:xfrm>
            <a:off x="3458360" y="5157426"/>
            <a:ext cx="7601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Impact" panose="020B0806030902050204" pitchFamily="34" charset="0"/>
                <a:ea typeface="宋体" panose="02010600030101010101" pitchFamily="2" charset="-122"/>
              </a:rPr>
              <a:t>8.60%</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1063641" y="1946650"/>
            <a:ext cx="2242837" cy="386108"/>
            <a:chOff x="914400" y="1946650"/>
            <a:chExt cx="2242837" cy="386108"/>
          </a:xfrm>
          <a:solidFill>
            <a:srgbClr val="27AAE2"/>
          </a:solidFill>
        </p:grpSpPr>
        <p:sp>
          <p:nvSpPr>
            <p:cNvPr id="3" name="矩形: 圆角 2"/>
            <p:cNvSpPr/>
            <p:nvPr/>
          </p:nvSpPr>
          <p:spPr>
            <a:xfrm>
              <a:off x="914400" y="1965557"/>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08030" y="1946650"/>
              <a:ext cx="1107996"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调查时间</a:t>
              </a:r>
            </a:p>
          </p:txBody>
        </p:sp>
      </p:grpSp>
      <p:grpSp>
        <p:nvGrpSpPr>
          <p:cNvPr id="6" name="组合 5"/>
          <p:cNvGrpSpPr/>
          <p:nvPr/>
        </p:nvGrpSpPr>
        <p:grpSpPr>
          <a:xfrm>
            <a:off x="1063641" y="2478546"/>
            <a:ext cx="2242837" cy="378174"/>
            <a:chOff x="914400" y="2478546"/>
            <a:chExt cx="2242837" cy="378174"/>
          </a:xfrm>
          <a:solidFill>
            <a:srgbClr val="27AAE2"/>
          </a:solidFill>
        </p:grpSpPr>
        <p:sp>
          <p:nvSpPr>
            <p:cNvPr id="159" name="矩形: 圆角 158"/>
            <p:cNvSpPr/>
            <p:nvPr/>
          </p:nvSpPr>
          <p:spPr>
            <a:xfrm>
              <a:off x="914400" y="2489519"/>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1508030" y="2478546"/>
              <a:ext cx="1107996"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调查地点</a:t>
              </a:r>
            </a:p>
          </p:txBody>
        </p:sp>
      </p:grpSp>
      <p:grpSp>
        <p:nvGrpSpPr>
          <p:cNvPr id="7" name="组合 6"/>
          <p:cNvGrpSpPr/>
          <p:nvPr/>
        </p:nvGrpSpPr>
        <p:grpSpPr>
          <a:xfrm>
            <a:off x="1063641" y="3010442"/>
            <a:ext cx="2242837" cy="370240"/>
            <a:chOff x="914400" y="3010442"/>
            <a:chExt cx="2242837" cy="370240"/>
          </a:xfrm>
          <a:solidFill>
            <a:srgbClr val="27AAE2"/>
          </a:solidFill>
        </p:grpSpPr>
        <p:sp>
          <p:nvSpPr>
            <p:cNvPr id="160" name="矩形: 圆角 159"/>
            <p:cNvSpPr/>
            <p:nvPr/>
          </p:nvSpPr>
          <p:spPr>
            <a:xfrm>
              <a:off x="914400" y="3013481"/>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a:off x="1508030" y="3010442"/>
              <a:ext cx="1107996" cy="369332"/>
            </a:xfrm>
            <a:prstGeom prst="rect">
              <a:avLst/>
            </a:prstGeom>
            <a:grp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调查方式</a:t>
              </a:r>
            </a:p>
          </p:txBody>
        </p:sp>
      </p:grpSp>
      <p:grpSp>
        <p:nvGrpSpPr>
          <p:cNvPr id="8" name="组合 7"/>
          <p:cNvGrpSpPr/>
          <p:nvPr/>
        </p:nvGrpSpPr>
        <p:grpSpPr>
          <a:xfrm>
            <a:off x="1063641" y="3537443"/>
            <a:ext cx="2242837" cy="374227"/>
            <a:chOff x="914400" y="3537443"/>
            <a:chExt cx="2242837" cy="374227"/>
          </a:xfrm>
          <a:solidFill>
            <a:srgbClr val="27AAE2"/>
          </a:solidFill>
        </p:grpSpPr>
        <p:sp>
          <p:nvSpPr>
            <p:cNvPr id="161" name="矩形: 圆角 160"/>
            <p:cNvSpPr/>
            <p:nvPr/>
          </p:nvSpPr>
          <p:spPr>
            <a:xfrm>
              <a:off x="914400" y="3537443"/>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p:cNvSpPr/>
            <p:nvPr/>
          </p:nvSpPr>
          <p:spPr>
            <a:xfrm>
              <a:off x="1508030" y="3542338"/>
              <a:ext cx="877163"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调查者</a:t>
              </a:r>
            </a:p>
          </p:txBody>
        </p:sp>
      </p:grpSp>
      <p:grpSp>
        <p:nvGrpSpPr>
          <p:cNvPr id="9" name="组合 8"/>
          <p:cNvGrpSpPr/>
          <p:nvPr/>
        </p:nvGrpSpPr>
        <p:grpSpPr>
          <a:xfrm>
            <a:off x="1053980" y="4053179"/>
            <a:ext cx="2262158" cy="375427"/>
            <a:chOff x="904739" y="4053179"/>
            <a:chExt cx="2262158" cy="375427"/>
          </a:xfrm>
          <a:solidFill>
            <a:srgbClr val="27AAE2"/>
          </a:solidFill>
        </p:grpSpPr>
        <p:sp>
          <p:nvSpPr>
            <p:cNvPr id="162" name="矩形: 圆角 161"/>
            <p:cNvSpPr/>
            <p:nvPr/>
          </p:nvSpPr>
          <p:spPr>
            <a:xfrm>
              <a:off x="914400" y="4061405"/>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p:cNvSpPr/>
            <p:nvPr/>
          </p:nvSpPr>
          <p:spPr>
            <a:xfrm>
              <a:off x="904739" y="4053179"/>
              <a:ext cx="2262158"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调查皮下注射总次数</a:t>
              </a:r>
            </a:p>
          </p:txBody>
        </p:sp>
      </p:grpSp>
      <p:grpSp>
        <p:nvGrpSpPr>
          <p:cNvPr id="10" name="组合 9"/>
          <p:cNvGrpSpPr/>
          <p:nvPr/>
        </p:nvGrpSpPr>
        <p:grpSpPr>
          <a:xfrm>
            <a:off x="1063641" y="4585367"/>
            <a:ext cx="2242837" cy="383994"/>
            <a:chOff x="914400" y="4585367"/>
            <a:chExt cx="2242837" cy="383994"/>
          </a:xfrm>
          <a:solidFill>
            <a:srgbClr val="27AAE2"/>
          </a:solidFill>
        </p:grpSpPr>
        <p:sp>
          <p:nvSpPr>
            <p:cNvPr id="163" name="矩形: 圆角 162"/>
            <p:cNvSpPr/>
            <p:nvPr/>
          </p:nvSpPr>
          <p:spPr>
            <a:xfrm>
              <a:off x="914400" y="4585367"/>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a:off x="1077538" y="4600029"/>
              <a:ext cx="2031325"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引起皮下出血人次</a:t>
              </a:r>
            </a:p>
          </p:txBody>
        </p:sp>
      </p:grpSp>
      <p:grpSp>
        <p:nvGrpSpPr>
          <p:cNvPr id="11" name="组合 10"/>
          <p:cNvGrpSpPr/>
          <p:nvPr/>
        </p:nvGrpSpPr>
        <p:grpSpPr>
          <a:xfrm>
            <a:off x="1063641" y="5106069"/>
            <a:ext cx="2242837" cy="370461"/>
            <a:chOff x="914400" y="5106069"/>
            <a:chExt cx="2242837" cy="370461"/>
          </a:xfrm>
          <a:solidFill>
            <a:srgbClr val="27AAE2"/>
          </a:solidFill>
        </p:grpSpPr>
        <p:sp>
          <p:nvSpPr>
            <p:cNvPr id="164" name="矩形: 圆角 163"/>
            <p:cNvSpPr/>
            <p:nvPr/>
          </p:nvSpPr>
          <p:spPr>
            <a:xfrm>
              <a:off x="914400" y="5109329"/>
              <a:ext cx="2242837" cy="3672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1171368" y="5106069"/>
              <a:ext cx="1800493" cy="369332"/>
            </a:xfrm>
            <a:prstGeom prst="rect">
              <a:avLst/>
            </a:prstGeom>
            <a:noFill/>
          </p:spPr>
          <p:txBody>
            <a:bodyPr wrap="none">
              <a:spAutoFit/>
            </a:bodyPr>
            <a:lstStyle/>
            <a:p>
              <a:pPr lvl="0">
                <a:defRPr/>
              </a:pPr>
              <a:r>
                <a:rPr lang="zh-CN" altLang="en-US" kern="0" dirty="0">
                  <a:solidFill>
                    <a:prstClr val="white"/>
                  </a:solidFill>
                  <a:latin typeface="微软雅黑" panose="020B0503020204020204" pitchFamily="34" charset="-122"/>
                  <a:ea typeface="微软雅黑" panose="020B0503020204020204" pitchFamily="34" charset="-122"/>
                </a:rPr>
                <a:t>引起皮下出血率</a:t>
              </a:r>
            </a:p>
          </p:txBody>
        </p:sp>
      </p:grpSp>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57828" t="3674" r="125" b="31934"/>
          <a:stretch/>
        </p:blipFill>
        <p:spPr>
          <a:xfrm>
            <a:off x="8950603" y="3539533"/>
            <a:ext cx="1729577" cy="2611784"/>
          </a:xfrm>
          <a:prstGeom prst="rect">
            <a:avLst/>
          </a:prstGeom>
        </p:spPr>
      </p:pic>
      <p:grpSp>
        <p:nvGrpSpPr>
          <p:cNvPr id="48" name="组合 47"/>
          <p:cNvGrpSpPr/>
          <p:nvPr/>
        </p:nvGrpSpPr>
        <p:grpSpPr>
          <a:xfrm>
            <a:off x="233447" y="204464"/>
            <a:ext cx="6134780" cy="584775"/>
            <a:chOff x="233447" y="204464"/>
            <a:chExt cx="6134780" cy="584775"/>
          </a:xfrm>
        </p:grpSpPr>
        <p:sp>
          <p:nvSpPr>
            <p:cNvPr id="49" name="矩形 48"/>
            <p:cNvSpPr/>
            <p:nvPr/>
          </p:nvSpPr>
          <p:spPr>
            <a:xfrm>
              <a:off x="781441" y="204464"/>
              <a:ext cx="5586786"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现状把握</a:t>
              </a: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改善前数据收集</a:t>
              </a:r>
            </a:p>
          </p:txBody>
        </p:sp>
        <p:grpSp>
          <p:nvGrpSpPr>
            <p:cNvPr id="50" name="组合 49"/>
            <p:cNvGrpSpPr/>
            <p:nvPr/>
          </p:nvGrpSpPr>
          <p:grpSpPr>
            <a:xfrm>
              <a:off x="233447" y="204464"/>
              <a:ext cx="582073" cy="501787"/>
              <a:chOff x="918884" y="2360096"/>
              <a:chExt cx="2497402" cy="2152934"/>
            </a:xfrm>
          </p:grpSpPr>
          <p:grpSp>
            <p:nvGrpSpPr>
              <p:cNvPr id="51" name="组合 50"/>
              <p:cNvGrpSpPr/>
              <p:nvPr/>
            </p:nvGrpSpPr>
            <p:grpSpPr>
              <a:xfrm>
                <a:off x="918884" y="2360096"/>
                <a:ext cx="2497402" cy="2152934"/>
                <a:chOff x="6811139" y="1203251"/>
                <a:chExt cx="1597222" cy="1376916"/>
              </a:xfrm>
            </p:grpSpPr>
            <p:sp>
              <p:nvSpPr>
                <p:cNvPr id="53" name="六边形 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54" name="六边形 53"/>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52" name="矩形 51"/>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1078972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anim calcmode="lin" valueType="num">
                                      <p:cBhvr>
                                        <p:cTn id="8" dur="1000" fill="hold"/>
                                        <p:tgtEl>
                                          <p:spTgt spid="158"/>
                                        </p:tgtEl>
                                        <p:attrNameLst>
                                          <p:attrName>ppt_x</p:attrName>
                                        </p:attrNameLst>
                                      </p:cBhvr>
                                      <p:tavLst>
                                        <p:tav tm="0">
                                          <p:val>
                                            <p:strVal val="#ppt_x"/>
                                          </p:val>
                                        </p:tav>
                                        <p:tav tm="100000">
                                          <p:val>
                                            <p:strVal val="#ppt_x"/>
                                          </p:val>
                                        </p:tav>
                                      </p:tavLst>
                                    </p:anim>
                                    <p:anim calcmode="lin" valueType="num">
                                      <p:cBhvr>
                                        <p:cTn id="9" dur="1000" fill="hold"/>
                                        <p:tgtEl>
                                          <p:spTgt spid="1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1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3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4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nodeType="withEffect">
                                  <p:stCondLst>
                                    <p:cond delay="6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100"/>
                            </p:stCondLst>
                            <p:childTnLst>
                              <p:par>
                                <p:cTn id="47" presetID="22" presetClass="entr" presetSubtype="8"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500"/>
                                        <p:tgtEl>
                                          <p:spTgt spid="70"/>
                                        </p:tgtEl>
                                      </p:cBhvr>
                                    </p:animEffect>
                                  </p:childTnLst>
                                </p:cTn>
                              </p:par>
                              <p:par>
                                <p:cTn id="50" presetID="22" presetClass="entr" presetSubtype="8" fill="hold" nodeType="withEffect">
                                  <p:stCondLst>
                                    <p:cond delay="100"/>
                                  </p:stCondLst>
                                  <p:childTnLst>
                                    <p:set>
                                      <p:cBhvr>
                                        <p:cTn id="51" dur="1" fill="hold">
                                          <p:stCondLst>
                                            <p:cond delay="0"/>
                                          </p:stCondLst>
                                        </p:cTn>
                                        <p:tgtEl>
                                          <p:spTgt spid="71"/>
                                        </p:tgtEl>
                                        <p:attrNameLst>
                                          <p:attrName>style.visibility</p:attrName>
                                        </p:attrNameLst>
                                      </p:cBhvr>
                                      <p:to>
                                        <p:strVal val="visible"/>
                                      </p:to>
                                    </p:set>
                                    <p:animEffect transition="in" filter="wipe(left)">
                                      <p:cBhvr>
                                        <p:cTn id="52" dur="500"/>
                                        <p:tgtEl>
                                          <p:spTgt spid="71"/>
                                        </p:tgtEl>
                                      </p:cBhvr>
                                    </p:animEffect>
                                  </p:childTnLst>
                                </p:cTn>
                              </p:par>
                              <p:par>
                                <p:cTn id="53" presetID="22" presetClass="entr" presetSubtype="8" fill="hold" nodeType="withEffect">
                                  <p:stCondLst>
                                    <p:cond delay="20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500"/>
                                        <p:tgtEl>
                                          <p:spTgt spid="73"/>
                                        </p:tgtEl>
                                      </p:cBhvr>
                                    </p:animEffect>
                                  </p:childTnLst>
                                </p:cTn>
                              </p:par>
                              <p:par>
                                <p:cTn id="56" presetID="22" presetClass="entr" presetSubtype="8" fill="hold" nodeType="withEffect">
                                  <p:stCondLst>
                                    <p:cond delay="30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par>
                                <p:cTn id="59" presetID="22" presetClass="entr" presetSubtype="8" fill="hold" nodeType="withEffect">
                                  <p:stCondLst>
                                    <p:cond delay="40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par>
                                <p:cTn id="62" presetID="22" presetClass="entr" presetSubtype="8" fill="hold" nodeType="withEffect">
                                  <p:stCondLst>
                                    <p:cond delay="500"/>
                                  </p:stCondLst>
                                  <p:childTnLst>
                                    <p:set>
                                      <p:cBhvr>
                                        <p:cTn id="63" dur="1" fill="hold">
                                          <p:stCondLst>
                                            <p:cond delay="0"/>
                                          </p:stCondLst>
                                        </p:cTn>
                                        <p:tgtEl>
                                          <p:spTgt spid="87"/>
                                        </p:tgtEl>
                                        <p:attrNameLst>
                                          <p:attrName>style.visibility</p:attrName>
                                        </p:attrNameLst>
                                      </p:cBhvr>
                                      <p:to>
                                        <p:strVal val="visible"/>
                                      </p:to>
                                    </p:set>
                                    <p:animEffect transition="in" filter="wipe(left)">
                                      <p:cBhvr>
                                        <p:cTn id="64" dur="500"/>
                                        <p:tgtEl>
                                          <p:spTgt spid="87"/>
                                        </p:tgtEl>
                                      </p:cBhvr>
                                    </p:animEffect>
                                  </p:childTnLst>
                                </p:cTn>
                              </p:par>
                              <p:par>
                                <p:cTn id="65" presetID="22" presetClass="entr" presetSubtype="8" fill="hold" nodeType="withEffect">
                                  <p:stCondLst>
                                    <p:cond delay="60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childTnLst>
                          </p:cTn>
                        </p:par>
                        <p:par>
                          <p:cTn id="68" fill="hold">
                            <p:stCondLst>
                              <p:cond delay="3200"/>
                            </p:stCondLst>
                            <p:childTnLst>
                              <p:par>
                                <p:cTn id="69" presetID="2" presetClass="entr" presetSubtype="2" decel="100000"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1+#ppt_w/2"/>
                                          </p:val>
                                        </p:tav>
                                        <p:tav tm="100000">
                                          <p:val>
                                            <p:strVal val="#ppt_x"/>
                                          </p:val>
                                        </p:tav>
                                      </p:tavLst>
                                    </p:anim>
                                    <p:anim calcmode="lin" valueType="num">
                                      <p:cBhvr additive="base">
                                        <p:cTn id="72" dur="500" fill="hold"/>
                                        <p:tgtEl>
                                          <p:spTgt spid="69"/>
                                        </p:tgtEl>
                                        <p:attrNameLst>
                                          <p:attrName>ppt_y</p:attrName>
                                        </p:attrNameLst>
                                      </p:cBhvr>
                                      <p:tavLst>
                                        <p:tav tm="0">
                                          <p:val>
                                            <p:strVal val="#ppt_y"/>
                                          </p:val>
                                        </p:tav>
                                        <p:tav tm="100000">
                                          <p:val>
                                            <p:strVal val="#ppt_y"/>
                                          </p:val>
                                        </p:tav>
                                      </p:tavLst>
                                    </p:anim>
                                  </p:childTnLst>
                                </p:cTn>
                              </p:par>
                            </p:childTnLst>
                          </p:cTn>
                        </p:par>
                        <p:par>
                          <p:cTn id="73" fill="hold">
                            <p:stCondLst>
                              <p:cond delay="3700"/>
                            </p:stCondLst>
                            <p:childTnLst>
                              <p:par>
                                <p:cTn id="74" presetID="2" presetClass="entr" presetSubtype="2" decel="10000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1+#ppt_w/2"/>
                                          </p:val>
                                        </p:tav>
                                        <p:tav tm="100000">
                                          <p:val>
                                            <p:strVal val="#ppt_x"/>
                                          </p:val>
                                        </p:tav>
                                      </p:tavLst>
                                    </p:anim>
                                    <p:anim calcmode="lin" valueType="num">
                                      <p:cBhvr additive="base">
                                        <p:cTn id="77" dur="500" fill="hold"/>
                                        <p:tgtEl>
                                          <p:spTgt spid="72"/>
                                        </p:tgtEl>
                                        <p:attrNameLst>
                                          <p:attrName>ppt_y</p:attrName>
                                        </p:attrNameLst>
                                      </p:cBhvr>
                                      <p:tavLst>
                                        <p:tav tm="0">
                                          <p:val>
                                            <p:strVal val="#ppt_y"/>
                                          </p:val>
                                        </p:tav>
                                        <p:tav tm="100000">
                                          <p:val>
                                            <p:strVal val="#ppt_y"/>
                                          </p:val>
                                        </p:tav>
                                      </p:tavLst>
                                    </p:anim>
                                  </p:childTnLst>
                                </p:cTn>
                              </p:par>
                            </p:childTnLst>
                          </p:cTn>
                        </p:par>
                        <p:par>
                          <p:cTn id="78" fill="hold">
                            <p:stCondLst>
                              <p:cond delay="4200"/>
                            </p:stCondLst>
                            <p:childTnLst>
                              <p:par>
                                <p:cTn id="79" presetID="2" presetClass="entr" presetSubtype="2" decel="10000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additive="base">
                                        <p:cTn id="81" dur="500" fill="hold"/>
                                        <p:tgtEl>
                                          <p:spTgt spid="68"/>
                                        </p:tgtEl>
                                        <p:attrNameLst>
                                          <p:attrName>ppt_x</p:attrName>
                                        </p:attrNameLst>
                                      </p:cBhvr>
                                      <p:tavLst>
                                        <p:tav tm="0">
                                          <p:val>
                                            <p:strVal val="1+#ppt_w/2"/>
                                          </p:val>
                                        </p:tav>
                                        <p:tav tm="100000">
                                          <p:val>
                                            <p:strVal val="#ppt_x"/>
                                          </p:val>
                                        </p:tav>
                                      </p:tavLst>
                                    </p:anim>
                                    <p:anim calcmode="lin" valueType="num">
                                      <p:cBhvr additive="base">
                                        <p:cTn id="82" dur="500" fill="hold"/>
                                        <p:tgtEl>
                                          <p:spTgt spid="68"/>
                                        </p:tgtEl>
                                        <p:attrNameLst>
                                          <p:attrName>ppt_y</p:attrName>
                                        </p:attrNameLst>
                                      </p:cBhvr>
                                      <p:tavLst>
                                        <p:tav tm="0">
                                          <p:val>
                                            <p:strVal val="#ppt_y"/>
                                          </p:val>
                                        </p:tav>
                                        <p:tav tm="100000">
                                          <p:val>
                                            <p:strVal val="#ppt_y"/>
                                          </p:val>
                                        </p:tav>
                                      </p:tavLst>
                                    </p:anim>
                                  </p:childTnLst>
                                </p:cTn>
                              </p:par>
                            </p:childTnLst>
                          </p:cTn>
                        </p:par>
                        <p:par>
                          <p:cTn id="83" fill="hold">
                            <p:stCondLst>
                              <p:cond delay="4700"/>
                            </p:stCondLst>
                            <p:childTnLst>
                              <p:par>
                                <p:cTn id="84" presetID="2" presetClass="entr" presetSubtype="2" decel="10000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 calcmode="lin" valueType="num">
                                      <p:cBhvr additive="base">
                                        <p:cTn id="86" dur="500" fill="hold"/>
                                        <p:tgtEl>
                                          <p:spTgt spid="78"/>
                                        </p:tgtEl>
                                        <p:attrNameLst>
                                          <p:attrName>ppt_x</p:attrName>
                                        </p:attrNameLst>
                                      </p:cBhvr>
                                      <p:tavLst>
                                        <p:tav tm="0">
                                          <p:val>
                                            <p:strVal val="1+#ppt_w/2"/>
                                          </p:val>
                                        </p:tav>
                                        <p:tav tm="100000">
                                          <p:val>
                                            <p:strVal val="#ppt_x"/>
                                          </p:val>
                                        </p:tav>
                                      </p:tavLst>
                                    </p:anim>
                                    <p:anim calcmode="lin" valueType="num">
                                      <p:cBhvr additive="base">
                                        <p:cTn id="87" dur="500" fill="hold"/>
                                        <p:tgtEl>
                                          <p:spTgt spid="78"/>
                                        </p:tgtEl>
                                        <p:attrNameLst>
                                          <p:attrName>ppt_y</p:attrName>
                                        </p:attrNameLst>
                                      </p:cBhvr>
                                      <p:tavLst>
                                        <p:tav tm="0">
                                          <p:val>
                                            <p:strVal val="#ppt_y"/>
                                          </p:val>
                                        </p:tav>
                                        <p:tav tm="100000">
                                          <p:val>
                                            <p:strVal val="#ppt_y"/>
                                          </p:val>
                                        </p:tav>
                                      </p:tavLst>
                                    </p:anim>
                                  </p:childTnLst>
                                </p:cTn>
                              </p:par>
                            </p:childTnLst>
                          </p:cTn>
                        </p:par>
                        <p:par>
                          <p:cTn id="88" fill="hold">
                            <p:stCondLst>
                              <p:cond delay="5200"/>
                            </p:stCondLst>
                            <p:childTnLst>
                              <p:par>
                                <p:cTn id="89" presetID="2" presetClass="entr" presetSubtype="2" decel="100000"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additive="base">
                                        <p:cTn id="91" dur="500" fill="hold"/>
                                        <p:tgtEl>
                                          <p:spTgt spid="84"/>
                                        </p:tgtEl>
                                        <p:attrNameLst>
                                          <p:attrName>ppt_x</p:attrName>
                                        </p:attrNameLst>
                                      </p:cBhvr>
                                      <p:tavLst>
                                        <p:tav tm="0">
                                          <p:val>
                                            <p:strVal val="1+#ppt_w/2"/>
                                          </p:val>
                                        </p:tav>
                                        <p:tav tm="100000">
                                          <p:val>
                                            <p:strVal val="#ppt_x"/>
                                          </p:val>
                                        </p:tav>
                                      </p:tavLst>
                                    </p:anim>
                                    <p:anim calcmode="lin" valueType="num">
                                      <p:cBhvr additive="base">
                                        <p:cTn id="92" dur="500" fill="hold"/>
                                        <p:tgtEl>
                                          <p:spTgt spid="84"/>
                                        </p:tgtEl>
                                        <p:attrNameLst>
                                          <p:attrName>ppt_y</p:attrName>
                                        </p:attrNameLst>
                                      </p:cBhvr>
                                      <p:tavLst>
                                        <p:tav tm="0">
                                          <p:val>
                                            <p:strVal val="#ppt_y"/>
                                          </p:val>
                                        </p:tav>
                                        <p:tav tm="100000">
                                          <p:val>
                                            <p:strVal val="#ppt_y"/>
                                          </p:val>
                                        </p:tav>
                                      </p:tavLst>
                                    </p:anim>
                                  </p:childTnLst>
                                </p:cTn>
                              </p:par>
                            </p:childTnLst>
                          </p:cTn>
                        </p:par>
                        <p:par>
                          <p:cTn id="93" fill="hold">
                            <p:stCondLst>
                              <p:cond delay="5700"/>
                            </p:stCondLst>
                            <p:childTnLst>
                              <p:par>
                                <p:cTn id="94" presetID="2" presetClass="entr" presetSubtype="2" decel="100000" fill="hold" grpId="0" nodeType="afterEffect">
                                  <p:stCondLst>
                                    <p:cond delay="0"/>
                                  </p:stCondLst>
                                  <p:childTnLst>
                                    <p:set>
                                      <p:cBhvr>
                                        <p:cTn id="95" dur="1" fill="hold">
                                          <p:stCondLst>
                                            <p:cond delay="0"/>
                                          </p:stCondLst>
                                        </p:cTn>
                                        <p:tgtEl>
                                          <p:spTgt spid="90"/>
                                        </p:tgtEl>
                                        <p:attrNameLst>
                                          <p:attrName>style.visibility</p:attrName>
                                        </p:attrNameLst>
                                      </p:cBhvr>
                                      <p:to>
                                        <p:strVal val="visible"/>
                                      </p:to>
                                    </p:set>
                                    <p:anim calcmode="lin" valueType="num">
                                      <p:cBhvr additive="base">
                                        <p:cTn id="96" dur="500" fill="hold"/>
                                        <p:tgtEl>
                                          <p:spTgt spid="90"/>
                                        </p:tgtEl>
                                        <p:attrNameLst>
                                          <p:attrName>ppt_x</p:attrName>
                                        </p:attrNameLst>
                                      </p:cBhvr>
                                      <p:tavLst>
                                        <p:tav tm="0">
                                          <p:val>
                                            <p:strVal val="1+#ppt_w/2"/>
                                          </p:val>
                                        </p:tav>
                                        <p:tav tm="100000">
                                          <p:val>
                                            <p:strVal val="#ppt_x"/>
                                          </p:val>
                                        </p:tav>
                                      </p:tavLst>
                                    </p:anim>
                                    <p:anim calcmode="lin" valueType="num">
                                      <p:cBhvr additive="base">
                                        <p:cTn id="97" dur="500" fill="hold"/>
                                        <p:tgtEl>
                                          <p:spTgt spid="90"/>
                                        </p:tgtEl>
                                        <p:attrNameLst>
                                          <p:attrName>ppt_y</p:attrName>
                                        </p:attrNameLst>
                                      </p:cBhvr>
                                      <p:tavLst>
                                        <p:tav tm="0">
                                          <p:val>
                                            <p:strVal val="#ppt_y"/>
                                          </p:val>
                                        </p:tav>
                                        <p:tav tm="100000">
                                          <p:val>
                                            <p:strVal val="#ppt_y"/>
                                          </p:val>
                                        </p:tav>
                                      </p:tavLst>
                                    </p:anim>
                                  </p:childTnLst>
                                </p:cTn>
                              </p:par>
                            </p:childTnLst>
                          </p:cTn>
                        </p:par>
                        <p:par>
                          <p:cTn id="98" fill="hold">
                            <p:stCondLst>
                              <p:cond delay="6200"/>
                            </p:stCondLst>
                            <p:childTnLst>
                              <p:par>
                                <p:cTn id="99" presetID="2" presetClass="entr" presetSubtype="2" decel="100000"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1+#ppt_w/2"/>
                                          </p:val>
                                        </p:tav>
                                        <p:tav tm="100000">
                                          <p:val>
                                            <p:strVal val="#ppt_x"/>
                                          </p:val>
                                        </p:tav>
                                      </p:tavLst>
                                    </p:anim>
                                    <p:anim calcmode="lin" valueType="num">
                                      <p:cBhvr additive="base">
                                        <p:cTn id="102" dur="500" fill="hold"/>
                                        <p:tgtEl>
                                          <p:spTgt spid="96"/>
                                        </p:tgtEl>
                                        <p:attrNameLst>
                                          <p:attrName>ppt_y</p:attrName>
                                        </p:attrNameLst>
                                      </p:cBhvr>
                                      <p:tavLst>
                                        <p:tav tm="0">
                                          <p:val>
                                            <p:strVal val="#ppt_y"/>
                                          </p:val>
                                        </p:tav>
                                        <p:tav tm="100000">
                                          <p:val>
                                            <p:strVal val="#ppt_y"/>
                                          </p:val>
                                        </p:tav>
                                      </p:tavLst>
                                    </p:anim>
                                  </p:childTnLst>
                                </p:cTn>
                              </p:par>
                            </p:childTnLst>
                          </p:cTn>
                        </p:par>
                        <p:par>
                          <p:cTn id="103" fill="hold">
                            <p:stCondLst>
                              <p:cond delay="6700"/>
                            </p:stCondLst>
                            <p:childTnLst>
                              <p:par>
                                <p:cTn id="104" presetID="37"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1000"/>
                                        <p:tgtEl>
                                          <p:spTgt spid="39"/>
                                        </p:tgtEl>
                                      </p:cBhvr>
                                    </p:animEffect>
                                    <p:anim calcmode="lin" valueType="num">
                                      <p:cBhvr>
                                        <p:cTn id="107" dur="1000" fill="hold"/>
                                        <p:tgtEl>
                                          <p:spTgt spid="39"/>
                                        </p:tgtEl>
                                        <p:attrNameLst>
                                          <p:attrName>ppt_x</p:attrName>
                                        </p:attrNameLst>
                                      </p:cBhvr>
                                      <p:tavLst>
                                        <p:tav tm="0">
                                          <p:val>
                                            <p:strVal val="#ppt_x"/>
                                          </p:val>
                                        </p:tav>
                                        <p:tav tm="100000">
                                          <p:val>
                                            <p:strVal val="#ppt_x"/>
                                          </p:val>
                                        </p:tav>
                                      </p:tavLst>
                                    </p:anim>
                                    <p:anim calcmode="lin" valueType="num">
                                      <p:cBhvr>
                                        <p:cTn id="108" dur="900" decel="100000" fill="hold"/>
                                        <p:tgtEl>
                                          <p:spTgt spid="39"/>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68" grpId="0"/>
      <p:bldP spid="69" grpId="0"/>
      <p:bldP spid="72" grpId="0"/>
      <p:bldP spid="78" grpId="0"/>
      <p:bldP spid="84" grpId="0"/>
      <p:bldP spid="90"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
          <p:cNvGraphicFramePr>
            <a:graphicFrameLocks/>
          </p:cNvGraphicFramePr>
          <p:nvPr>
            <p:extLst>
              <p:ext uri="{D42A27DB-BD31-4B8C-83A1-F6EECF244321}">
                <p14:modId xmlns:p14="http://schemas.microsoft.com/office/powerpoint/2010/main" val="3206620267"/>
              </p:ext>
            </p:extLst>
          </p:nvPr>
        </p:nvGraphicFramePr>
        <p:xfrm>
          <a:off x="558843" y="1116570"/>
          <a:ext cx="9695500" cy="5472009"/>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8669914" y="2842086"/>
            <a:ext cx="2556769" cy="1865126"/>
          </a:xfrm>
          <a:prstGeom prst="rect">
            <a:avLst/>
          </a:prstGeom>
        </p:spPr>
        <p:txBody>
          <a:bodyPr wrap="square">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根据</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日至</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日查检表数据表明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注射部位轮换不规范、进针的角度及护士动作粗暴占</a:t>
            </a:r>
            <a:r>
              <a:rPr lang="en-US" altLang="zh-CN" sz="1600" dirty="0">
                <a:latin typeface="微软雅黑" panose="020B0503020204020204" pitchFamily="34" charset="-122"/>
                <a:ea typeface="微软雅黑" panose="020B0503020204020204" pitchFamily="34" charset="-122"/>
              </a:rPr>
              <a:t>80%</a:t>
            </a:r>
            <a:r>
              <a:rPr lang="zh-CN" altLang="en-US" sz="1600" dirty="0">
                <a:latin typeface="微软雅黑" panose="020B0503020204020204" pitchFamily="34" charset="-122"/>
                <a:ea typeface="微软雅黑" panose="020B0503020204020204" pitchFamily="34" charset="-122"/>
              </a:rPr>
              <a:t>，依 </a:t>
            </a:r>
            <a:r>
              <a:rPr lang="en-US" altLang="zh-CN" sz="1600" dirty="0">
                <a:latin typeface="微软雅黑" panose="020B0503020204020204" pitchFamily="34" charset="-122"/>
                <a:ea typeface="微软雅黑" panose="020B0503020204020204" pitchFamily="34" charset="-122"/>
              </a:rPr>
              <a:t>80/20</a:t>
            </a:r>
            <a:r>
              <a:rPr lang="zh-CN" altLang="en-US" sz="1600" dirty="0">
                <a:latin typeface="微软雅黑" panose="020B0503020204020204" pitchFamily="34" charset="-122"/>
                <a:ea typeface="微软雅黑" panose="020B0503020204020204" pitchFamily="34" charset="-122"/>
              </a:rPr>
              <a:t>原则，将此三大情况列为本圈改善的重点。</a:t>
            </a:r>
          </a:p>
        </p:txBody>
      </p:sp>
      <p:grpSp>
        <p:nvGrpSpPr>
          <p:cNvPr id="6" name="组合 5"/>
          <p:cNvGrpSpPr/>
          <p:nvPr/>
        </p:nvGrpSpPr>
        <p:grpSpPr>
          <a:xfrm>
            <a:off x="233447" y="204464"/>
            <a:ext cx="6134780" cy="584775"/>
            <a:chOff x="233447" y="204464"/>
            <a:chExt cx="6134780" cy="584775"/>
          </a:xfrm>
        </p:grpSpPr>
        <p:sp>
          <p:nvSpPr>
            <p:cNvPr id="7" name="矩形 6"/>
            <p:cNvSpPr/>
            <p:nvPr/>
          </p:nvSpPr>
          <p:spPr>
            <a:xfrm>
              <a:off x="781441" y="204464"/>
              <a:ext cx="5586786"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现状把握</a:t>
              </a: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改善前数据收集</a:t>
              </a:r>
            </a:p>
          </p:txBody>
        </p:sp>
        <p:grpSp>
          <p:nvGrpSpPr>
            <p:cNvPr id="8" name="组合 7"/>
            <p:cNvGrpSpPr/>
            <p:nvPr/>
          </p:nvGrpSpPr>
          <p:grpSpPr>
            <a:xfrm>
              <a:off x="233447" y="204464"/>
              <a:ext cx="582073" cy="501787"/>
              <a:chOff x="918884" y="2360096"/>
              <a:chExt cx="2497402" cy="2152934"/>
            </a:xfrm>
          </p:grpSpPr>
          <p:grpSp>
            <p:nvGrpSpPr>
              <p:cNvPr id="9" name="组合 8"/>
              <p:cNvGrpSpPr/>
              <p:nvPr/>
            </p:nvGrpSpPr>
            <p:grpSpPr>
              <a:xfrm>
                <a:off x="918884" y="2360096"/>
                <a:ext cx="2497402" cy="2152934"/>
                <a:chOff x="6811139" y="1203251"/>
                <a:chExt cx="1597222" cy="1376916"/>
              </a:xfrm>
            </p:grpSpPr>
            <p:sp>
              <p:nvSpPr>
                <p:cNvPr id="11" name="六边形 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2" name="六边形 11"/>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10" name="矩形 9"/>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27177705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3" name="组合 2"/>
          <p:cNvGrpSpPr/>
          <p:nvPr/>
        </p:nvGrpSpPr>
        <p:grpSpPr>
          <a:xfrm>
            <a:off x="1312747" y="2045585"/>
            <a:ext cx="627136" cy="540635"/>
            <a:chOff x="1119219" y="2382414"/>
            <a:chExt cx="627136" cy="540635"/>
          </a:xfrm>
        </p:grpSpPr>
        <p:grpSp>
          <p:nvGrpSpPr>
            <p:cNvPr id="190" name="组合 189"/>
            <p:cNvGrpSpPr/>
            <p:nvPr/>
          </p:nvGrpSpPr>
          <p:grpSpPr>
            <a:xfrm>
              <a:off x="1119219" y="238241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231729" y="2483055"/>
              <a:ext cx="396262"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01</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193" name="组合 192"/>
          <p:cNvGrpSpPr/>
          <p:nvPr/>
        </p:nvGrpSpPr>
        <p:grpSpPr>
          <a:xfrm>
            <a:off x="1312747" y="2663421"/>
            <a:ext cx="627136" cy="540635"/>
            <a:chOff x="1119219" y="2382414"/>
            <a:chExt cx="627136" cy="540635"/>
          </a:xfrm>
        </p:grpSpPr>
        <p:grpSp>
          <p:nvGrpSpPr>
            <p:cNvPr id="194" name="组合 193"/>
            <p:cNvGrpSpPr/>
            <p:nvPr/>
          </p:nvGrpSpPr>
          <p:grpSpPr>
            <a:xfrm>
              <a:off x="1119219" y="2382414"/>
              <a:ext cx="627136" cy="540635"/>
              <a:chOff x="6811139" y="1203251"/>
              <a:chExt cx="1597222" cy="1376916"/>
            </a:xfrm>
          </p:grpSpPr>
          <p:sp>
            <p:nvSpPr>
              <p:cNvPr id="196" name="六边形 19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六边形 196"/>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5" name="矩形 194"/>
            <p:cNvSpPr/>
            <p:nvPr/>
          </p:nvSpPr>
          <p:spPr>
            <a:xfrm>
              <a:off x="1231729" y="2483055"/>
              <a:ext cx="423514"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198" name="组合 197"/>
          <p:cNvGrpSpPr/>
          <p:nvPr/>
        </p:nvGrpSpPr>
        <p:grpSpPr>
          <a:xfrm>
            <a:off x="1312747" y="3281257"/>
            <a:ext cx="627136" cy="540635"/>
            <a:chOff x="1119219" y="2382414"/>
            <a:chExt cx="627136" cy="540635"/>
          </a:xfrm>
        </p:grpSpPr>
        <p:grpSp>
          <p:nvGrpSpPr>
            <p:cNvPr id="199" name="组合 198"/>
            <p:cNvGrpSpPr/>
            <p:nvPr/>
          </p:nvGrpSpPr>
          <p:grpSpPr>
            <a:xfrm>
              <a:off x="1119219" y="2382414"/>
              <a:ext cx="627136" cy="540635"/>
              <a:chOff x="6811139" y="1203251"/>
              <a:chExt cx="1597222" cy="1376916"/>
            </a:xfrm>
          </p:grpSpPr>
          <p:sp>
            <p:nvSpPr>
              <p:cNvPr id="201" name="六边形 20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六边形 201"/>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0" name="矩形 199"/>
            <p:cNvSpPr/>
            <p:nvPr/>
          </p:nvSpPr>
          <p:spPr>
            <a:xfrm>
              <a:off x="1231729" y="2483055"/>
              <a:ext cx="429926"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03</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03" name="组合 202"/>
          <p:cNvGrpSpPr/>
          <p:nvPr/>
        </p:nvGrpSpPr>
        <p:grpSpPr>
          <a:xfrm>
            <a:off x="1312747" y="3899093"/>
            <a:ext cx="627136" cy="540635"/>
            <a:chOff x="1119219" y="2382414"/>
            <a:chExt cx="627136" cy="540635"/>
          </a:xfrm>
        </p:grpSpPr>
        <p:grpSp>
          <p:nvGrpSpPr>
            <p:cNvPr id="204" name="组合 203"/>
            <p:cNvGrpSpPr/>
            <p:nvPr/>
          </p:nvGrpSpPr>
          <p:grpSpPr>
            <a:xfrm>
              <a:off x="1119219" y="2382414"/>
              <a:ext cx="627136" cy="540635"/>
              <a:chOff x="6811139" y="1203251"/>
              <a:chExt cx="1597222" cy="1376916"/>
            </a:xfrm>
          </p:grpSpPr>
          <p:sp>
            <p:nvSpPr>
              <p:cNvPr id="206" name="六边形 20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六边形 206"/>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 name="矩形 204"/>
            <p:cNvSpPr/>
            <p:nvPr/>
          </p:nvSpPr>
          <p:spPr>
            <a:xfrm>
              <a:off x="1231729" y="2483055"/>
              <a:ext cx="423514"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04</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08" name="组合 207"/>
          <p:cNvGrpSpPr/>
          <p:nvPr/>
        </p:nvGrpSpPr>
        <p:grpSpPr>
          <a:xfrm>
            <a:off x="1312747" y="4516929"/>
            <a:ext cx="627136" cy="540635"/>
            <a:chOff x="1119219" y="2382414"/>
            <a:chExt cx="627136" cy="540635"/>
          </a:xfrm>
        </p:grpSpPr>
        <p:grpSp>
          <p:nvGrpSpPr>
            <p:cNvPr id="209" name="组合 208"/>
            <p:cNvGrpSpPr/>
            <p:nvPr/>
          </p:nvGrpSpPr>
          <p:grpSpPr>
            <a:xfrm>
              <a:off x="1119219" y="2382414"/>
              <a:ext cx="627136" cy="540635"/>
              <a:chOff x="6811139" y="1203251"/>
              <a:chExt cx="1597222" cy="1376916"/>
            </a:xfrm>
          </p:grpSpPr>
          <p:sp>
            <p:nvSpPr>
              <p:cNvPr id="218" name="六边形 21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六边形 218"/>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0" name="矩形 209"/>
            <p:cNvSpPr/>
            <p:nvPr/>
          </p:nvSpPr>
          <p:spPr>
            <a:xfrm>
              <a:off x="1231729" y="2483055"/>
              <a:ext cx="431528"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05</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20" name="组合 219"/>
          <p:cNvGrpSpPr/>
          <p:nvPr/>
        </p:nvGrpSpPr>
        <p:grpSpPr>
          <a:xfrm>
            <a:off x="1312747" y="5134764"/>
            <a:ext cx="627136" cy="540635"/>
            <a:chOff x="1119219" y="2382414"/>
            <a:chExt cx="627136" cy="540635"/>
          </a:xfrm>
        </p:grpSpPr>
        <p:grpSp>
          <p:nvGrpSpPr>
            <p:cNvPr id="221" name="组合 220"/>
            <p:cNvGrpSpPr/>
            <p:nvPr/>
          </p:nvGrpSpPr>
          <p:grpSpPr>
            <a:xfrm>
              <a:off x="1119219" y="2382414"/>
              <a:ext cx="627136" cy="540635"/>
              <a:chOff x="6811139" y="1203251"/>
              <a:chExt cx="1597222" cy="1376916"/>
            </a:xfrm>
          </p:grpSpPr>
          <p:sp>
            <p:nvSpPr>
              <p:cNvPr id="223" name="六边形 22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六边形 223"/>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2" name="矩形 221"/>
            <p:cNvSpPr/>
            <p:nvPr/>
          </p:nvSpPr>
          <p:spPr>
            <a:xfrm>
              <a:off x="1231729" y="2483055"/>
              <a:ext cx="433132"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sp>
        <p:nvSpPr>
          <p:cNvPr id="225" name="矩形 224"/>
          <p:cNvSpPr/>
          <p:nvPr/>
        </p:nvSpPr>
        <p:spPr>
          <a:xfrm>
            <a:off x="1975620" y="2682739"/>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主题选定</a:t>
            </a:r>
          </a:p>
        </p:txBody>
      </p:sp>
      <p:sp>
        <p:nvSpPr>
          <p:cNvPr id="226" name="矩形 225"/>
          <p:cNvSpPr/>
          <p:nvPr/>
        </p:nvSpPr>
        <p:spPr>
          <a:xfrm>
            <a:off x="1975620" y="3320905"/>
            <a:ext cx="1980029"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拟定活动计划书</a:t>
            </a:r>
          </a:p>
        </p:txBody>
      </p:sp>
      <p:sp>
        <p:nvSpPr>
          <p:cNvPr id="227" name="矩形 226"/>
          <p:cNvSpPr/>
          <p:nvPr/>
        </p:nvSpPr>
        <p:spPr>
          <a:xfrm>
            <a:off x="1975620" y="3959071"/>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现况把握</a:t>
            </a:r>
          </a:p>
        </p:txBody>
      </p:sp>
      <p:sp>
        <p:nvSpPr>
          <p:cNvPr id="228" name="矩形 227"/>
          <p:cNvSpPr/>
          <p:nvPr/>
        </p:nvSpPr>
        <p:spPr>
          <a:xfrm>
            <a:off x="1975620" y="4597237"/>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目标设定</a:t>
            </a:r>
          </a:p>
        </p:txBody>
      </p:sp>
      <p:sp>
        <p:nvSpPr>
          <p:cNvPr id="229" name="矩形 228"/>
          <p:cNvSpPr/>
          <p:nvPr/>
        </p:nvSpPr>
        <p:spPr>
          <a:xfrm>
            <a:off x="1975620" y="5235405"/>
            <a:ext cx="772969"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解 析</a:t>
            </a:r>
          </a:p>
        </p:txBody>
      </p:sp>
      <p:sp>
        <p:nvSpPr>
          <p:cNvPr id="230" name="矩形 229"/>
          <p:cNvSpPr/>
          <p:nvPr/>
        </p:nvSpPr>
        <p:spPr>
          <a:xfrm>
            <a:off x="1975620" y="2044573"/>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圈的成立</a:t>
            </a:r>
          </a:p>
        </p:txBody>
      </p:sp>
      <p:grpSp>
        <p:nvGrpSpPr>
          <p:cNvPr id="231" name="组合 230"/>
          <p:cNvGrpSpPr/>
          <p:nvPr/>
        </p:nvGrpSpPr>
        <p:grpSpPr>
          <a:xfrm>
            <a:off x="4524350" y="1947183"/>
            <a:ext cx="627136" cy="540635"/>
            <a:chOff x="1119219" y="2382414"/>
            <a:chExt cx="627136" cy="540635"/>
          </a:xfrm>
        </p:grpSpPr>
        <p:grpSp>
          <p:nvGrpSpPr>
            <p:cNvPr id="232" name="组合 231"/>
            <p:cNvGrpSpPr/>
            <p:nvPr/>
          </p:nvGrpSpPr>
          <p:grpSpPr>
            <a:xfrm>
              <a:off x="1119219" y="2382414"/>
              <a:ext cx="627136" cy="540635"/>
              <a:chOff x="6811139" y="1203251"/>
              <a:chExt cx="1597222" cy="1376916"/>
            </a:xfrm>
          </p:grpSpPr>
          <p:sp>
            <p:nvSpPr>
              <p:cNvPr id="234" name="六边形 23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六边形 234"/>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3" name="矩形 232"/>
            <p:cNvSpPr/>
            <p:nvPr/>
          </p:nvSpPr>
          <p:spPr>
            <a:xfrm>
              <a:off x="1231729" y="2483055"/>
              <a:ext cx="397866"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07</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36" name="组合 235"/>
          <p:cNvGrpSpPr/>
          <p:nvPr/>
        </p:nvGrpSpPr>
        <p:grpSpPr>
          <a:xfrm>
            <a:off x="4524350" y="2565019"/>
            <a:ext cx="627136" cy="540635"/>
            <a:chOff x="1119219" y="2382414"/>
            <a:chExt cx="627136" cy="540635"/>
          </a:xfrm>
        </p:grpSpPr>
        <p:grpSp>
          <p:nvGrpSpPr>
            <p:cNvPr id="237" name="组合 236"/>
            <p:cNvGrpSpPr/>
            <p:nvPr/>
          </p:nvGrpSpPr>
          <p:grpSpPr>
            <a:xfrm>
              <a:off x="1119219" y="2382414"/>
              <a:ext cx="627136" cy="540635"/>
              <a:chOff x="6811139" y="1203251"/>
              <a:chExt cx="1597222" cy="1376916"/>
            </a:xfrm>
          </p:grpSpPr>
          <p:sp>
            <p:nvSpPr>
              <p:cNvPr id="239" name="六边形 2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六边形 239"/>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8" name="矩形 237"/>
            <p:cNvSpPr/>
            <p:nvPr/>
          </p:nvSpPr>
          <p:spPr>
            <a:xfrm>
              <a:off x="1231729" y="2483055"/>
              <a:ext cx="431528"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08</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41" name="组合 240"/>
          <p:cNvGrpSpPr/>
          <p:nvPr/>
        </p:nvGrpSpPr>
        <p:grpSpPr>
          <a:xfrm>
            <a:off x="4524350" y="3182855"/>
            <a:ext cx="627136" cy="540635"/>
            <a:chOff x="1119219" y="2382414"/>
            <a:chExt cx="627136" cy="540635"/>
          </a:xfrm>
        </p:grpSpPr>
        <p:grpSp>
          <p:nvGrpSpPr>
            <p:cNvPr id="242" name="组合 241"/>
            <p:cNvGrpSpPr/>
            <p:nvPr/>
          </p:nvGrpSpPr>
          <p:grpSpPr>
            <a:xfrm>
              <a:off x="1119219" y="2382414"/>
              <a:ext cx="627136" cy="540635"/>
              <a:chOff x="6811139" y="1203251"/>
              <a:chExt cx="1597222" cy="1376916"/>
            </a:xfrm>
          </p:grpSpPr>
          <p:sp>
            <p:nvSpPr>
              <p:cNvPr id="244" name="六边形 24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六边形 244"/>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3" name="矩形 242"/>
            <p:cNvSpPr/>
            <p:nvPr/>
          </p:nvSpPr>
          <p:spPr>
            <a:xfrm>
              <a:off x="1231729" y="2483055"/>
              <a:ext cx="433132"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09</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46" name="组合 245"/>
          <p:cNvGrpSpPr/>
          <p:nvPr/>
        </p:nvGrpSpPr>
        <p:grpSpPr>
          <a:xfrm>
            <a:off x="4524350" y="3800691"/>
            <a:ext cx="627136" cy="540635"/>
            <a:chOff x="1119219" y="2382414"/>
            <a:chExt cx="627136" cy="540635"/>
          </a:xfrm>
        </p:grpSpPr>
        <p:grpSp>
          <p:nvGrpSpPr>
            <p:cNvPr id="247" name="组合 246"/>
            <p:cNvGrpSpPr/>
            <p:nvPr/>
          </p:nvGrpSpPr>
          <p:grpSpPr>
            <a:xfrm>
              <a:off x="1119219" y="2382414"/>
              <a:ext cx="627136" cy="540635"/>
              <a:chOff x="6811139" y="1203251"/>
              <a:chExt cx="1597222" cy="1376916"/>
            </a:xfrm>
          </p:grpSpPr>
          <p:sp>
            <p:nvSpPr>
              <p:cNvPr id="249" name="六边形 24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六边形 249"/>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8" name="矩形 247"/>
            <p:cNvSpPr/>
            <p:nvPr/>
          </p:nvSpPr>
          <p:spPr>
            <a:xfrm>
              <a:off x="1231729" y="2483055"/>
              <a:ext cx="396262"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10</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51" name="组合 250"/>
          <p:cNvGrpSpPr/>
          <p:nvPr/>
        </p:nvGrpSpPr>
        <p:grpSpPr>
          <a:xfrm>
            <a:off x="4524350" y="4418527"/>
            <a:ext cx="627136" cy="540635"/>
            <a:chOff x="1119219" y="2382414"/>
            <a:chExt cx="627136" cy="540635"/>
          </a:xfrm>
        </p:grpSpPr>
        <p:grpSp>
          <p:nvGrpSpPr>
            <p:cNvPr id="252" name="组合 251"/>
            <p:cNvGrpSpPr/>
            <p:nvPr/>
          </p:nvGrpSpPr>
          <p:grpSpPr>
            <a:xfrm>
              <a:off x="1119219" y="2382414"/>
              <a:ext cx="627136" cy="540635"/>
              <a:chOff x="6811139" y="1203251"/>
              <a:chExt cx="1597222" cy="1376916"/>
            </a:xfrm>
          </p:grpSpPr>
          <p:sp>
            <p:nvSpPr>
              <p:cNvPr id="254" name="六边形 25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六边形 254"/>
              <p:cNvSpPr/>
              <p:nvPr/>
            </p:nvSpPr>
            <p:spPr>
              <a:xfrm>
                <a:off x="6982170" y="1366837"/>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矩形 252"/>
            <p:cNvSpPr/>
            <p:nvPr/>
          </p:nvSpPr>
          <p:spPr>
            <a:xfrm>
              <a:off x="1231729" y="2483055"/>
              <a:ext cx="360996"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11</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256" name="组合 255"/>
          <p:cNvGrpSpPr/>
          <p:nvPr/>
        </p:nvGrpSpPr>
        <p:grpSpPr>
          <a:xfrm>
            <a:off x="4524350" y="5036362"/>
            <a:ext cx="627136" cy="540635"/>
            <a:chOff x="1119219" y="2382414"/>
            <a:chExt cx="627136" cy="540635"/>
          </a:xfrm>
        </p:grpSpPr>
        <p:grpSp>
          <p:nvGrpSpPr>
            <p:cNvPr id="257" name="组合 256"/>
            <p:cNvGrpSpPr/>
            <p:nvPr/>
          </p:nvGrpSpPr>
          <p:grpSpPr>
            <a:xfrm>
              <a:off x="1119219" y="2382414"/>
              <a:ext cx="627136" cy="540635"/>
              <a:chOff x="6811139" y="1203251"/>
              <a:chExt cx="1597222" cy="1376916"/>
            </a:xfrm>
          </p:grpSpPr>
          <p:sp>
            <p:nvSpPr>
              <p:cNvPr id="259" name="六边形 2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六边形 259"/>
              <p:cNvSpPr/>
              <p:nvPr/>
            </p:nvSpPr>
            <p:spPr>
              <a:xfrm>
                <a:off x="6982170" y="1366838"/>
                <a:ext cx="1254882" cy="108179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8" name="矩形 257"/>
            <p:cNvSpPr/>
            <p:nvPr/>
          </p:nvSpPr>
          <p:spPr>
            <a:xfrm>
              <a:off x="1231729" y="2483055"/>
              <a:ext cx="388248" cy="369332"/>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sp>
        <p:nvSpPr>
          <p:cNvPr id="261" name="矩形 260"/>
          <p:cNvSpPr/>
          <p:nvPr/>
        </p:nvSpPr>
        <p:spPr>
          <a:xfrm>
            <a:off x="5159893" y="2611571"/>
            <a:ext cx="1980029"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对策实施与检讨</a:t>
            </a:r>
          </a:p>
        </p:txBody>
      </p:sp>
      <p:sp>
        <p:nvSpPr>
          <p:cNvPr id="262" name="矩形 261"/>
          <p:cNvSpPr/>
          <p:nvPr/>
        </p:nvSpPr>
        <p:spPr>
          <a:xfrm>
            <a:off x="5159893" y="3249737"/>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效果确认</a:t>
            </a:r>
          </a:p>
        </p:txBody>
      </p:sp>
      <p:sp>
        <p:nvSpPr>
          <p:cNvPr id="263" name="矩形 262"/>
          <p:cNvSpPr/>
          <p:nvPr/>
        </p:nvSpPr>
        <p:spPr>
          <a:xfrm>
            <a:off x="5159893" y="3887903"/>
            <a:ext cx="954107"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标准化</a:t>
            </a:r>
          </a:p>
        </p:txBody>
      </p:sp>
      <p:sp>
        <p:nvSpPr>
          <p:cNvPr id="264" name="矩形 263"/>
          <p:cNvSpPr/>
          <p:nvPr/>
        </p:nvSpPr>
        <p:spPr>
          <a:xfrm>
            <a:off x="5159893" y="4526069"/>
            <a:ext cx="146706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检讨与改进</a:t>
            </a:r>
          </a:p>
        </p:txBody>
      </p:sp>
      <p:sp>
        <p:nvSpPr>
          <p:cNvPr id="265" name="矩形 264"/>
          <p:cNvSpPr/>
          <p:nvPr/>
        </p:nvSpPr>
        <p:spPr>
          <a:xfrm>
            <a:off x="5159893" y="5164237"/>
            <a:ext cx="1798890"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下期活动主题 </a:t>
            </a:r>
          </a:p>
        </p:txBody>
      </p:sp>
      <p:sp>
        <p:nvSpPr>
          <p:cNvPr id="266" name="矩形 265"/>
          <p:cNvSpPr/>
          <p:nvPr/>
        </p:nvSpPr>
        <p:spPr>
          <a:xfrm>
            <a:off x="5159893" y="1973405"/>
            <a:ext cx="1210588" cy="400110"/>
          </a:xfrm>
          <a:prstGeom prst="rect">
            <a:avLst/>
          </a:prstGeom>
        </p:spPr>
        <p:txBody>
          <a:bodyPr wrap="non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对策拟定</a:t>
            </a:r>
          </a:p>
        </p:txBody>
      </p:sp>
      <p:grpSp>
        <p:nvGrpSpPr>
          <p:cNvPr id="267" name="组合 266"/>
          <p:cNvGrpSpPr/>
          <p:nvPr/>
        </p:nvGrpSpPr>
        <p:grpSpPr>
          <a:xfrm>
            <a:off x="418575" y="-656227"/>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897215" y="389178"/>
            <a:ext cx="1479598" cy="659513"/>
            <a:chOff x="5008621" y="918336"/>
            <a:chExt cx="1627732" cy="725542"/>
          </a:xfrm>
        </p:grpSpPr>
        <p:sp>
          <p:nvSpPr>
            <p:cNvPr id="271" name="文本框 270"/>
            <p:cNvSpPr txBox="1"/>
            <p:nvPr/>
          </p:nvSpPr>
          <p:spPr>
            <a:xfrm>
              <a:off x="5008621" y="918336"/>
              <a:ext cx="1627732" cy="288562"/>
            </a:xfrm>
            <a:custGeom>
              <a:avLst/>
              <a:gdLst/>
              <a:ahLst/>
              <a:cxnLst/>
              <a:rect l="l" t="t" r="r" b="b"/>
              <a:pathLst>
                <a:path w="1946818" h="345129">
                  <a:moveTo>
                    <a:pt x="333845" y="10916"/>
                  </a:moveTo>
                  <a:cubicBezTo>
                    <a:pt x="302623" y="11246"/>
                    <a:pt x="279599" y="18562"/>
                    <a:pt x="264772" y="32865"/>
                  </a:cubicBezTo>
                  <a:cubicBezTo>
                    <a:pt x="249946" y="47167"/>
                    <a:pt x="240404" y="66474"/>
                    <a:pt x="236147" y="90786"/>
                  </a:cubicBezTo>
                  <a:cubicBezTo>
                    <a:pt x="231890" y="115098"/>
                    <a:pt x="230004" y="142434"/>
                    <a:pt x="230490" y="172792"/>
                  </a:cubicBezTo>
                  <a:cubicBezTo>
                    <a:pt x="230004" y="203145"/>
                    <a:pt x="231890" y="230441"/>
                    <a:pt x="236147" y="254680"/>
                  </a:cubicBezTo>
                  <a:cubicBezTo>
                    <a:pt x="240404" y="278919"/>
                    <a:pt x="249946" y="298153"/>
                    <a:pt x="264772" y="312382"/>
                  </a:cubicBezTo>
                  <a:cubicBezTo>
                    <a:pt x="279599" y="326612"/>
                    <a:pt x="302623" y="333889"/>
                    <a:pt x="333845" y="334213"/>
                  </a:cubicBezTo>
                  <a:cubicBezTo>
                    <a:pt x="365068" y="333889"/>
                    <a:pt x="388092" y="326612"/>
                    <a:pt x="402918" y="312382"/>
                  </a:cubicBezTo>
                  <a:cubicBezTo>
                    <a:pt x="417745" y="298153"/>
                    <a:pt x="427287" y="278919"/>
                    <a:pt x="431544" y="254680"/>
                  </a:cubicBezTo>
                  <a:cubicBezTo>
                    <a:pt x="435801" y="230441"/>
                    <a:pt x="437687" y="203145"/>
                    <a:pt x="437201" y="172792"/>
                  </a:cubicBezTo>
                  <a:cubicBezTo>
                    <a:pt x="437670" y="142434"/>
                    <a:pt x="435716" y="115098"/>
                    <a:pt x="431341" y="90786"/>
                  </a:cubicBezTo>
                  <a:cubicBezTo>
                    <a:pt x="426965" y="66474"/>
                    <a:pt x="417355" y="47167"/>
                    <a:pt x="402512" y="32865"/>
                  </a:cubicBezTo>
                  <a:cubicBezTo>
                    <a:pt x="387669" y="18562"/>
                    <a:pt x="364780" y="11246"/>
                    <a:pt x="333845" y="10916"/>
                  </a:cubicBezTo>
                  <a:close/>
                  <a:moveTo>
                    <a:pt x="1517184" y="3200"/>
                  </a:moveTo>
                  <a:lnTo>
                    <a:pt x="1727896" y="3200"/>
                  </a:lnTo>
                  <a:lnTo>
                    <a:pt x="1727896" y="14116"/>
                  </a:lnTo>
                  <a:lnTo>
                    <a:pt x="1628226" y="14116"/>
                  </a:lnTo>
                  <a:lnTo>
                    <a:pt x="1628226" y="341929"/>
                  </a:lnTo>
                  <a:lnTo>
                    <a:pt x="1616853" y="341929"/>
                  </a:lnTo>
                  <a:lnTo>
                    <a:pt x="1616853" y="14116"/>
                  </a:lnTo>
                  <a:lnTo>
                    <a:pt x="1517184" y="14116"/>
                  </a:lnTo>
                  <a:close/>
                  <a:moveTo>
                    <a:pt x="1263362" y="3200"/>
                  </a:moveTo>
                  <a:lnTo>
                    <a:pt x="1277479" y="3200"/>
                  </a:lnTo>
                  <a:lnTo>
                    <a:pt x="1446699" y="319987"/>
                  </a:lnTo>
                  <a:lnTo>
                    <a:pt x="1446699" y="3200"/>
                  </a:lnTo>
                  <a:lnTo>
                    <a:pt x="1457615" y="3200"/>
                  </a:lnTo>
                  <a:lnTo>
                    <a:pt x="1457615" y="341929"/>
                  </a:lnTo>
                  <a:lnTo>
                    <a:pt x="1446699" y="341929"/>
                  </a:lnTo>
                  <a:lnTo>
                    <a:pt x="1274277" y="19657"/>
                  </a:lnTo>
                  <a:lnTo>
                    <a:pt x="1274277" y="341929"/>
                  </a:lnTo>
                  <a:lnTo>
                    <a:pt x="1263362" y="341929"/>
                  </a:lnTo>
                  <a:close/>
                  <a:moveTo>
                    <a:pt x="1034762" y="3200"/>
                  </a:moveTo>
                  <a:lnTo>
                    <a:pt x="1193810" y="3200"/>
                  </a:lnTo>
                  <a:lnTo>
                    <a:pt x="1193810" y="14116"/>
                  </a:lnTo>
                  <a:lnTo>
                    <a:pt x="1046134" y="14116"/>
                  </a:lnTo>
                  <a:lnTo>
                    <a:pt x="1046134" y="159106"/>
                  </a:lnTo>
                  <a:lnTo>
                    <a:pt x="1184666" y="159106"/>
                  </a:lnTo>
                  <a:lnTo>
                    <a:pt x="1184666" y="170021"/>
                  </a:lnTo>
                  <a:lnTo>
                    <a:pt x="1046134" y="170021"/>
                  </a:lnTo>
                  <a:lnTo>
                    <a:pt x="1046134" y="331013"/>
                  </a:lnTo>
                  <a:lnTo>
                    <a:pt x="1195182" y="331013"/>
                  </a:lnTo>
                  <a:lnTo>
                    <a:pt x="1195182" y="341929"/>
                  </a:lnTo>
                  <a:lnTo>
                    <a:pt x="1034762" y="341929"/>
                  </a:lnTo>
                  <a:close/>
                  <a:moveTo>
                    <a:pt x="764709" y="3200"/>
                  </a:moveTo>
                  <a:lnTo>
                    <a:pt x="975421" y="3200"/>
                  </a:lnTo>
                  <a:lnTo>
                    <a:pt x="975421" y="14116"/>
                  </a:lnTo>
                  <a:lnTo>
                    <a:pt x="875751" y="14116"/>
                  </a:lnTo>
                  <a:lnTo>
                    <a:pt x="875751" y="341929"/>
                  </a:lnTo>
                  <a:lnTo>
                    <a:pt x="864378" y="341929"/>
                  </a:lnTo>
                  <a:lnTo>
                    <a:pt x="864378" y="14116"/>
                  </a:lnTo>
                  <a:lnTo>
                    <a:pt x="764709" y="14116"/>
                  </a:lnTo>
                  <a:close/>
                  <a:moveTo>
                    <a:pt x="510887" y="3200"/>
                  </a:moveTo>
                  <a:lnTo>
                    <a:pt x="525004" y="3200"/>
                  </a:lnTo>
                  <a:lnTo>
                    <a:pt x="694224" y="319987"/>
                  </a:lnTo>
                  <a:lnTo>
                    <a:pt x="694224" y="3200"/>
                  </a:lnTo>
                  <a:lnTo>
                    <a:pt x="705139" y="3200"/>
                  </a:lnTo>
                  <a:lnTo>
                    <a:pt x="705139" y="341929"/>
                  </a:lnTo>
                  <a:lnTo>
                    <a:pt x="694224" y="341929"/>
                  </a:lnTo>
                  <a:lnTo>
                    <a:pt x="521802" y="19657"/>
                  </a:lnTo>
                  <a:lnTo>
                    <a:pt x="521802" y="341929"/>
                  </a:lnTo>
                  <a:lnTo>
                    <a:pt x="510887" y="341929"/>
                  </a:lnTo>
                  <a:close/>
                  <a:moveTo>
                    <a:pt x="1859063" y="0"/>
                  </a:moveTo>
                  <a:cubicBezTo>
                    <a:pt x="1874309" y="56"/>
                    <a:pt x="1887954" y="1422"/>
                    <a:pt x="1899998" y="4096"/>
                  </a:cubicBezTo>
                  <a:cubicBezTo>
                    <a:pt x="1912043" y="6770"/>
                    <a:pt x="1922943" y="10414"/>
                    <a:pt x="1932701" y="15029"/>
                  </a:cubicBezTo>
                  <a:lnTo>
                    <a:pt x="1927670" y="25089"/>
                  </a:lnTo>
                  <a:cubicBezTo>
                    <a:pt x="1918379" y="20698"/>
                    <a:pt x="1908145" y="17249"/>
                    <a:pt x="1896968" y="14744"/>
                  </a:cubicBezTo>
                  <a:cubicBezTo>
                    <a:pt x="1885791" y="12239"/>
                    <a:pt x="1873156" y="10963"/>
                    <a:pt x="1859063" y="10916"/>
                  </a:cubicBezTo>
                  <a:cubicBezTo>
                    <a:pt x="1834461" y="11354"/>
                    <a:pt x="1816318" y="17565"/>
                    <a:pt x="1804636" y="29549"/>
                  </a:cubicBezTo>
                  <a:cubicBezTo>
                    <a:pt x="1792954" y="41533"/>
                    <a:pt x="1787160" y="56661"/>
                    <a:pt x="1787256" y="74933"/>
                  </a:cubicBezTo>
                  <a:cubicBezTo>
                    <a:pt x="1787101" y="88197"/>
                    <a:pt x="1789190" y="99167"/>
                    <a:pt x="1793523" y="107841"/>
                  </a:cubicBezTo>
                  <a:cubicBezTo>
                    <a:pt x="1797857" y="116515"/>
                    <a:pt x="1805367" y="124707"/>
                    <a:pt x="1816053" y="132416"/>
                  </a:cubicBezTo>
                  <a:cubicBezTo>
                    <a:pt x="1826740" y="140125"/>
                    <a:pt x="1841534" y="149163"/>
                    <a:pt x="1860436" y="159531"/>
                  </a:cubicBezTo>
                  <a:cubicBezTo>
                    <a:pt x="1879213" y="169583"/>
                    <a:pt x="1895012" y="179101"/>
                    <a:pt x="1907834" y="188086"/>
                  </a:cubicBezTo>
                  <a:cubicBezTo>
                    <a:pt x="1920656" y="197070"/>
                    <a:pt x="1930353" y="207402"/>
                    <a:pt x="1936925" y="219079"/>
                  </a:cubicBezTo>
                  <a:cubicBezTo>
                    <a:pt x="1943496" y="230757"/>
                    <a:pt x="1946794" y="245661"/>
                    <a:pt x="1946818" y="263792"/>
                  </a:cubicBezTo>
                  <a:cubicBezTo>
                    <a:pt x="1946592" y="289588"/>
                    <a:pt x="1938484" y="309546"/>
                    <a:pt x="1922494" y="323666"/>
                  </a:cubicBezTo>
                  <a:cubicBezTo>
                    <a:pt x="1906503" y="337787"/>
                    <a:pt x="1883988" y="344941"/>
                    <a:pt x="1854947" y="345129"/>
                  </a:cubicBezTo>
                  <a:cubicBezTo>
                    <a:pt x="1832146" y="344674"/>
                    <a:pt x="1813382" y="341826"/>
                    <a:pt x="1798655" y="336584"/>
                  </a:cubicBezTo>
                  <a:cubicBezTo>
                    <a:pt x="1783928" y="331343"/>
                    <a:pt x="1772832" y="326437"/>
                    <a:pt x="1765367" y="321867"/>
                  </a:cubicBezTo>
                  <a:lnTo>
                    <a:pt x="1770854" y="312264"/>
                  </a:lnTo>
                  <a:cubicBezTo>
                    <a:pt x="1777880" y="316579"/>
                    <a:pt x="1788344" y="321209"/>
                    <a:pt x="1802247" y="326154"/>
                  </a:cubicBezTo>
                  <a:cubicBezTo>
                    <a:pt x="1816150" y="331098"/>
                    <a:pt x="1833717" y="333785"/>
                    <a:pt x="1854947" y="334213"/>
                  </a:cubicBezTo>
                  <a:cubicBezTo>
                    <a:pt x="1880312" y="334051"/>
                    <a:pt x="1900018" y="327859"/>
                    <a:pt x="1914063" y="315636"/>
                  </a:cubicBezTo>
                  <a:cubicBezTo>
                    <a:pt x="1928108" y="303413"/>
                    <a:pt x="1935236" y="286132"/>
                    <a:pt x="1935446" y="263792"/>
                  </a:cubicBezTo>
                  <a:cubicBezTo>
                    <a:pt x="1935443" y="247476"/>
                    <a:pt x="1932450" y="234074"/>
                    <a:pt x="1926467" y="223584"/>
                  </a:cubicBezTo>
                  <a:cubicBezTo>
                    <a:pt x="1920485" y="213095"/>
                    <a:pt x="1911529" y="203724"/>
                    <a:pt x="1899600" y="195470"/>
                  </a:cubicBezTo>
                  <a:cubicBezTo>
                    <a:pt x="1887672" y="187216"/>
                    <a:pt x="1872787" y="178285"/>
                    <a:pt x="1854947" y="168677"/>
                  </a:cubicBezTo>
                  <a:cubicBezTo>
                    <a:pt x="1838708" y="160101"/>
                    <a:pt x="1824693" y="151797"/>
                    <a:pt x="1812902" y="143763"/>
                  </a:cubicBezTo>
                  <a:cubicBezTo>
                    <a:pt x="1801110" y="135730"/>
                    <a:pt x="1792012" y="126375"/>
                    <a:pt x="1785607" y="115699"/>
                  </a:cubicBezTo>
                  <a:cubicBezTo>
                    <a:pt x="1779203" y="105024"/>
                    <a:pt x="1775961" y="91435"/>
                    <a:pt x="1775883" y="74933"/>
                  </a:cubicBezTo>
                  <a:cubicBezTo>
                    <a:pt x="1775775" y="53606"/>
                    <a:pt x="1782492" y="35915"/>
                    <a:pt x="1796034" y="21862"/>
                  </a:cubicBezTo>
                  <a:cubicBezTo>
                    <a:pt x="1809575" y="7809"/>
                    <a:pt x="1830585" y="521"/>
                    <a:pt x="1859063" y="0"/>
                  </a:cubicBezTo>
                  <a:close/>
                  <a:moveTo>
                    <a:pt x="333845" y="0"/>
                  </a:moveTo>
                  <a:cubicBezTo>
                    <a:pt x="368372" y="355"/>
                    <a:pt x="393869" y="8174"/>
                    <a:pt x="410334" y="23458"/>
                  </a:cubicBezTo>
                  <a:cubicBezTo>
                    <a:pt x="426800" y="38742"/>
                    <a:pt x="437423" y="59361"/>
                    <a:pt x="442202" y="85314"/>
                  </a:cubicBezTo>
                  <a:cubicBezTo>
                    <a:pt x="446981" y="111268"/>
                    <a:pt x="449105" y="140427"/>
                    <a:pt x="448574" y="172792"/>
                  </a:cubicBezTo>
                  <a:cubicBezTo>
                    <a:pt x="449114" y="205151"/>
                    <a:pt x="447023" y="234271"/>
                    <a:pt x="442303" y="260152"/>
                  </a:cubicBezTo>
                  <a:cubicBezTo>
                    <a:pt x="437583" y="286032"/>
                    <a:pt x="426994" y="306578"/>
                    <a:pt x="410537" y="321789"/>
                  </a:cubicBezTo>
                  <a:cubicBezTo>
                    <a:pt x="394079" y="337000"/>
                    <a:pt x="368516" y="344780"/>
                    <a:pt x="333845" y="345129"/>
                  </a:cubicBezTo>
                  <a:cubicBezTo>
                    <a:pt x="299175" y="344780"/>
                    <a:pt x="273611" y="337000"/>
                    <a:pt x="257154" y="321789"/>
                  </a:cubicBezTo>
                  <a:cubicBezTo>
                    <a:pt x="240697" y="306578"/>
                    <a:pt x="230108" y="286032"/>
                    <a:pt x="225388" y="260152"/>
                  </a:cubicBezTo>
                  <a:cubicBezTo>
                    <a:pt x="220667" y="234271"/>
                    <a:pt x="218577" y="205151"/>
                    <a:pt x="219117" y="172792"/>
                  </a:cubicBezTo>
                  <a:cubicBezTo>
                    <a:pt x="218577" y="140427"/>
                    <a:pt x="220667" y="111268"/>
                    <a:pt x="225388" y="85314"/>
                  </a:cubicBezTo>
                  <a:cubicBezTo>
                    <a:pt x="230108" y="59361"/>
                    <a:pt x="240697" y="38742"/>
                    <a:pt x="257154" y="23458"/>
                  </a:cubicBezTo>
                  <a:cubicBezTo>
                    <a:pt x="273611" y="8174"/>
                    <a:pt x="299175" y="355"/>
                    <a:pt x="333845" y="0"/>
                  </a:cubicBezTo>
                  <a:close/>
                  <a:moveTo>
                    <a:pt x="109256" y="0"/>
                  </a:moveTo>
                  <a:cubicBezTo>
                    <a:pt x="127458" y="236"/>
                    <a:pt x="142374" y="2152"/>
                    <a:pt x="154004" y="5746"/>
                  </a:cubicBezTo>
                  <a:cubicBezTo>
                    <a:pt x="165634" y="9341"/>
                    <a:pt x="174492" y="13197"/>
                    <a:pt x="180579" y="17316"/>
                  </a:cubicBezTo>
                  <a:lnTo>
                    <a:pt x="174635" y="26461"/>
                  </a:lnTo>
                  <a:cubicBezTo>
                    <a:pt x="169225" y="22813"/>
                    <a:pt x="161186" y="19364"/>
                    <a:pt x="150518" y="16116"/>
                  </a:cubicBezTo>
                  <a:cubicBezTo>
                    <a:pt x="139850" y="12868"/>
                    <a:pt x="126096" y="11135"/>
                    <a:pt x="109256" y="10916"/>
                  </a:cubicBezTo>
                  <a:cubicBezTo>
                    <a:pt x="81276" y="11096"/>
                    <a:pt x="60222" y="17797"/>
                    <a:pt x="46094" y="31019"/>
                  </a:cubicBezTo>
                  <a:cubicBezTo>
                    <a:pt x="31966" y="44240"/>
                    <a:pt x="22562" y="62898"/>
                    <a:pt x="17883" y="86993"/>
                  </a:cubicBezTo>
                  <a:cubicBezTo>
                    <a:pt x="13204" y="111087"/>
                    <a:pt x="11048" y="139535"/>
                    <a:pt x="11415" y="172335"/>
                  </a:cubicBezTo>
                  <a:cubicBezTo>
                    <a:pt x="11065" y="205429"/>
                    <a:pt x="13289" y="234051"/>
                    <a:pt x="18086" y="258203"/>
                  </a:cubicBezTo>
                  <a:cubicBezTo>
                    <a:pt x="22884" y="282354"/>
                    <a:pt x="32356" y="301018"/>
                    <a:pt x="46501" y="314194"/>
                  </a:cubicBezTo>
                  <a:cubicBezTo>
                    <a:pt x="60646" y="327371"/>
                    <a:pt x="81564" y="334044"/>
                    <a:pt x="109256" y="334213"/>
                  </a:cubicBezTo>
                  <a:cubicBezTo>
                    <a:pt x="126924" y="334147"/>
                    <a:pt x="141193" y="332451"/>
                    <a:pt x="152061" y="329126"/>
                  </a:cubicBezTo>
                  <a:cubicBezTo>
                    <a:pt x="162929" y="325801"/>
                    <a:pt x="172740" y="321247"/>
                    <a:pt x="181493" y="315465"/>
                  </a:cubicBezTo>
                  <a:lnTo>
                    <a:pt x="187437" y="324610"/>
                  </a:lnTo>
                  <a:cubicBezTo>
                    <a:pt x="177778" y="331059"/>
                    <a:pt x="167034" y="336077"/>
                    <a:pt x="155204" y="339665"/>
                  </a:cubicBezTo>
                  <a:cubicBezTo>
                    <a:pt x="143374" y="343252"/>
                    <a:pt x="128058" y="345073"/>
                    <a:pt x="109256" y="345129"/>
                  </a:cubicBezTo>
                  <a:cubicBezTo>
                    <a:pt x="78257" y="344952"/>
                    <a:pt x="54866" y="337844"/>
                    <a:pt x="39082" y="323804"/>
                  </a:cubicBezTo>
                  <a:cubicBezTo>
                    <a:pt x="23298" y="309765"/>
                    <a:pt x="12746" y="289857"/>
                    <a:pt x="7427" y="264081"/>
                  </a:cubicBezTo>
                  <a:cubicBezTo>
                    <a:pt x="2108" y="238305"/>
                    <a:pt x="-354" y="207723"/>
                    <a:pt x="42" y="172335"/>
                  </a:cubicBezTo>
                  <a:cubicBezTo>
                    <a:pt x="-354" y="137240"/>
                    <a:pt x="2108" y="106834"/>
                    <a:pt x="7427" y="81114"/>
                  </a:cubicBezTo>
                  <a:cubicBezTo>
                    <a:pt x="12746" y="55395"/>
                    <a:pt x="23298" y="35493"/>
                    <a:pt x="39082" y="21409"/>
                  </a:cubicBezTo>
                  <a:cubicBezTo>
                    <a:pt x="54866" y="7325"/>
                    <a:pt x="78257" y="188"/>
                    <a:pt x="109256" y="0"/>
                  </a:cubicBezTo>
                  <a:close/>
                </a:path>
              </a:pathLst>
            </a:custGeom>
            <a:solidFill>
              <a:schemeClr val="bg1"/>
            </a:solidFill>
            <a:ln w="28575">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3600" b="1" dirty="0">
                <a:latin typeface="Ford Antenna Cond Thin" panose="02000506000000020004" pitchFamily="50" charset="0"/>
              </a:endParaRPr>
            </a:p>
          </p:txBody>
        </p:sp>
        <p:sp>
          <p:nvSpPr>
            <p:cNvPr id="272" name="文本框 271"/>
            <p:cNvSpPr txBox="1"/>
            <p:nvPr/>
          </p:nvSpPr>
          <p:spPr>
            <a:xfrm>
              <a:off x="5453413" y="1274546"/>
              <a:ext cx="70884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目 录</a:t>
              </a:r>
            </a:p>
          </p:txBody>
        </p:sp>
        <p:cxnSp>
          <p:nvCxnSpPr>
            <p:cNvPr id="273" name="直接连接符 272"/>
            <p:cNvCxnSpPr>
              <a:cxnSpLocks/>
              <a:stCxn id="272" idx="1"/>
            </p:cNvCxnSpPr>
            <p:nvPr/>
          </p:nvCxnSpPr>
          <p:spPr>
            <a:xfrm flipH="1">
              <a:off x="5245538" y="1459212"/>
              <a:ext cx="20787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a:cxnSpLocks/>
            </p:cNvCxnSpPr>
            <p:nvPr/>
          </p:nvCxnSpPr>
          <p:spPr>
            <a:xfrm flipH="1">
              <a:off x="6265900" y="1459212"/>
              <a:ext cx="143846" cy="0"/>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604772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par>
                                <p:cTn id="8" presetID="10" presetClass="entr" presetSubtype="0" fill="hold" nodeType="withEffect">
                                  <p:stCondLst>
                                    <p:cond delay="10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par>
                                <p:cTn id="11" presetID="10" presetClass="entr" presetSubtype="0" fill="hold" nodeType="withEffect">
                                  <p:stCondLst>
                                    <p:cond delay="20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par>
                                <p:cTn id="14" presetID="10" presetClass="entr" presetSubtype="0" fill="hold" nodeType="withEffect">
                                  <p:stCondLst>
                                    <p:cond delay="300"/>
                                  </p:stCondLst>
                                  <p:childTnLst>
                                    <p:set>
                                      <p:cBhvr>
                                        <p:cTn id="15" dur="1" fill="hold">
                                          <p:stCondLst>
                                            <p:cond delay="0"/>
                                          </p:stCondLst>
                                        </p:cTn>
                                        <p:tgtEl>
                                          <p:spTgt spid="152"/>
                                        </p:tgtEl>
                                        <p:attrNameLst>
                                          <p:attrName>style.visibility</p:attrName>
                                        </p:attrNameLst>
                                      </p:cBhvr>
                                      <p:to>
                                        <p:strVal val="visible"/>
                                      </p:to>
                                    </p:set>
                                    <p:animEffect transition="in" filter="fade">
                                      <p:cBhvr>
                                        <p:cTn id="16" dur="500"/>
                                        <p:tgtEl>
                                          <p:spTgt spid="152"/>
                                        </p:tgtEl>
                                      </p:cBhvr>
                                    </p:animEffect>
                                  </p:childTnLst>
                                </p:cTn>
                              </p:par>
                              <p:par>
                                <p:cTn id="17" presetID="10" presetClass="entr" presetSubtype="0" fill="hold" nodeType="withEffect">
                                  <p:stCondLst>
                                    <p:cond delay="40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nodeType="withEffect">
                                  <p:stCondLst>
                                    <p:cond delay="50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par>
                                <p:cTn id="23" presetID="10" presetClass="entr" presetSubtype="0" fill="hold" nodeType="withEffect">
                                  <p:stCondLst>
                                    <p:cond delay="60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500"/>
                                        <p:tgtEl>
                                          <p:spTgt spid="161"/>
                                        </p:tgtEl>
                                      </p:cBhvr>
                                    </p:animEffect>
                                  </p:childTnLst>
                                </p:cTn>
                              </p:par>
                            </p:childTnLst>
                          </p:cTn>
                        </p:par>
                        <p:par>
                          <p:cTn id="26" fill="hold">
                            <p:stCondLst>
                              <p:cond delay="1100"/>
                            </p:stCondLst>
                            <p:childTnLst>
                              <p:par>
                                <p:cTn id="27" presetID="10" presetClass="entr" presetSubtype="0" fill="hold" nodeType="after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fade">
                                      <p:cBhvr>
                                        <p:cTn id="29" dur="500"/>
                                        <p:tgtEl>
                                          <p:spTgt spid="164"/>
                                        </p:tgtEl>
                                      </p:cBhvr>
                                    </p:animEffect>
                                  </p:childTnLst>
                                </p:cTn>
                              </p:par>
                              <p:par>
                                <p:cTn id="30" presetID="10" presetClass="entr" presetSubtype="0" fill="hold" nodeType="withEffect">
                                  <p:stCondLst>
                                    <p:cond delay="10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500"/>
                                        <p:tgtEl>
                                          <p:spTgt spid="176"/>
                                        </p:tgtEl>
                                      </p:cBhvr>
                                    </p:animEffect>
                                  </p:childTnLst>
                                </p:cTn>
                              </p:par>
                              <p:par>
                                <p:cTn id="33" presetID="10" presetClass="entr" presetSubtype="0" fill="hold" nodeType="withEffect">
                                  <p:stCondLst>
                                    <p:cond delay="20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10" presetClass="entr" presetSubtype="0" fill="hold" nodeType="withEffect">
                                  <p:stCondLst>
                                    <p:cond delay="300"/>
                                  </p:stCondLst>
                                  <p:childTnLst>
                                    <p:set>
                                      <p:cBhvr>
                                        <p:cTn id="37" dur="1" fill="hold">
                                          <p:stCondLst>
                                            <p:cond delay="0"/>
                                          </p:stCondLst>
                                        </p:cTn>
                                        <p:tgtEl>
                                          <p:spTgt spid="173"/>
                                        </p:tgtEl>
                                        <p:attrNameLst>
                                          <p:attrName>style.visibility</p:attrName>
                                        </p:attrNameLst>
                                      </p:cBhvr>
                                      <p:to>
                                        <p:strVal val="visible"/>
                                      </p:to>
                                    </p:set>
                                    <p:animEffect transition="in" filter="fade">
                                      <p:cBhvr>
                                        <p:cTn id="38" dur="500"/>
                                        <p:tgtEl>
                                          <p:spTgt spid="173"/>
                                        </p:tgtEl>
                                      </p:cBhvr>
                                    </p:animEffect>
                                  </p:childTnLst>
                                </p:cTn>
                              </p:par>
                              <p:par>
                                <p:cTn id="39" presetID="10" presetClass="entr" presetSubtype="0" fill="hold" nodeType="withEffect">
                                  <p:stCondLst>
                                    <p:cond delay="400"/>
                                  </p:stCondLst>
                                  <p:childTnLst>
                                    <p:set>
                                      <p:cBhvr>
                                        <p:cTn id="40" dur="1" fill="hold">
                                          <p:stCondLst>
                                            <p:cond delay="0"/>
                                          </p:stCondLst>
                                        </p:cTn>
                                        <p:tgtEl>
                                          <p:spTgt spid="182"/>
                                        </p:tgtEl>
                                        <p:attrNameLst>
                                          <p:attrName>style.visibility</p:attrName>
                                        </p:attrNameLst>
                                      </p:cBhvr>
                                      <p:to>
                                        <p:strVal val="visible"/>
                                      </p:to>
                                    </p:set>
                                    <p:animEffect transition="in" filter="fade">
                                      <p:cBhvr>
                                        <p:cTn id="41" dur="500"/>
                                        <p:tgtEl>
                                          <p:spTgt spid="182"/>
                                        </p:tgtEl>
                                      </p:cBhvr>
                                    </p:animEffect>
                                  </p:childTnLst>
                                </p:cTn>
                              </p:par>
                              <p:par>
                                <p:cTn id="42" presetID="10" presetClass="entr" presetSubtype="0" fill="hold" nodeType="withEffect">
                                  <p:stCondLst>
                                    <p:cond delay="500"/>
                                  </p:stCondLst>
                                  <p:childTnLst>
                                    <p:set>
                                      <p:cBhvr>
                                        <p:cTn id="43" dur="1" fill="hold">
                                          <p:stCondLst>
                                            <p:cond delay="0"/>
                                          </p:stCondLst>
                                        </p:cTn>
                                        <p:tgtEl>
                                          <p:spTgt spid="168"/>
                                        </p:tgtEl>
                                        <p:attrNameLst>
                                          <p:attrName>style.visibility</p:attrName>
                                        </p:attrNameLst>
                                      </p:cBhvr>
                                      <p:to>
                                        <p:strVal val="visible"/>
                                      </p:to>
                                    </p:set>
                                    <p:animEffect transition="in" filter="fade">
                                      <p:cBhvr>
                                        <p:cTn id="44" dur="500"/>
                                        <p:tgtEl>
                                          <p:spTgt spid="168"/>
                                        </p:tgtEl>
                                      </p:cBhvr>
                                    </p:animEffect>
                                  </p:childTnLst>
                                </p:cTn>
                              </p:par>
                              <p:par>
                                <p:cTn id="45" presetID="10" presetClass="entr" presetSubtype="0" fill="hold" nodeType="withEffect">
                                  <p:stCondLst>
                                    <p:cond delay="100"/>
                                  </p:stCondLst>
                                  <p:childTnLst>
                                    <p:set>
                                      <p:cBhvr>
                                        <p:cTn id="46" dur="1" fill="hold">
                                          <p:stCondLst>
                                            <p:cond delay="0"/>
                                          </p:stCondLst>
                                        </p:cTn>
                                        <p:tgtEl>
                                          <p:spTgt spid="267"/>
                                        </p:tgtEl>
                                        <p:attrNameLst>
                                          <p:attrName>style.visibility</p:attrName>
                                        </p:attrNameLst>
                                      </p:cBhvr>
                                      <p:to>
                                        <p:strVal val="visible"/>
                                      </p:to>
                                    </p:set>
                                    <p:animEffect transition="in" filter="fade">
                                      <p:cBhvr>
                                        <p:cTn id="47" dur="500"/>
                                        <p:tgtEl>
                                          <p:spTgt spid="267"/>
                                        </p:tgtEl>
                                      </p:cBhvr>
                                    </p:animEffect>
                                  </p:childTnLst>
                                </p:cTn>
                              </p:par>
                            </p:childTnLst>
                          </p:cTn>
                        </p:par>
                        <p:par>
                          <p:cTn id="48" fill="hold">
                            <p:stCondLst>
                              <p:cond delay="2100"/>
                            </p:stCondLst>
                            <p:childTnLst>
                              <p:par>
                                <p:cTn id="49" presetID="53" presetClass="entr" presetSubtype="16" fill="hold" nodeType="afterEffect">
                                  <p:stCondLst>
                                    <p:cond delay="0"/>
                                  </p:stCondLst>
                                  <p:childTnLst>
                                    <p:set>
                                      <p:cBhvr>
                                        <p:cTn id="50" dur="1" fill="hold">
                                          <p:stCondLst>
                                            <p:cond delay="0"/>
                                          </p:stCondLst>
                                        </p:cTn>
                                        <p:tgtEl>
                                          <p:spTgt spid="270"/>
                                        </p:tgtEl>
                                        <p:attrNameLst>
                                          <p:attrName>style.visibility</p:attrName>
                                        </p:attrNameLst>
                                      </p:cBhvr>
                                      <p:to>
                                        <p:strVal val="visible"/>
                                      </p:to>
                                    </p:set>
                                    <p:anim calcmode="lin" valueType="num">
                                      <p:cBhvr>
                                        <p:cTn id="51" dur="750" fill="hold"/>
                                        <p:tgtEl>
                                          <p:spTgt spid="270"/>
                                        </p:tgtEl>
                                        <p:attrNameLst>
                                          <p:attrName>ppt_w</p:attrName>
                                        </p:attrNameLst>
                                      </p:cBhvr>
                                      <p:tavLst>
                                        <p:tav tm="0">
                                          <p:val>
                                            <p:fltVal val="0"/>
                                          </p:val>
                                        </p:tav>
                                        <p:tav tm="100000">
                                          <p:val>
                                            <p:strVal val="#ppt_w"/>
                                          </p:val>
                                        </p:tav>
                                      </p:tavLst>
                                    </p:anim>
                                    <p:anim calcmode="lin" valueType="num">
                                      <p:cBhvr>
                                        <p:cTn id="52" dur="750" fill="hold"/>
                                        <p:tgtEl>
                                          <p:spTgt spid="270"/>
                                        </p:tgtEl>
                                        <p:attrNameLst>
                                          <p:attrName>ppt_h</p:attrName>
                                        </p:attrNameLst>
                                      </p:cBhvr>
                                      <p:tavLst>
                                        <p:tav tm="0">
                                          <p:val>
                                            <p:fltVal val="0"/>
                                          </p:val>
                                        </p:tav>
                                        <p:tav tm="100000">
                                          <p:val>
                                            <p:strVal val="#ppt_h"/>
                                          </p:val>
                                        </p:tav>
                                      </p:tavLst>
                                    </p:anim>
                                    <p:animEffect transition="in" filter="fade">
                                      <p:cBhvr>
                                        <p:cTn id="53" dur="750"/>
                                        <p:tgtEl>
                                          <p:spTgt spid="270"/>
                                        </p:tgtEl>
                                      </p:cBhvr>
                                    </p:animEffect>
                                  </p:childTnLst>
                                </p:cTn>
                              </p:par>
                              <p:par>
                                <p:cTn id="54" presetID="35" presetClass="path" presetSubtype="0" accel="50000" decel="50000" fill="hold" nodeType="withEffect">
                                  <p:stCondLst>
                                    <p:cond delay="0"/>
                                  </p:stCondLst>
                                  <p:childTnLst>
                                    <p:animMotion origin="layout" path="M -4.79167E-6 -1.11111E-6 L 0.12149 -1.11111E-6 " pathEditMode="relative" rAng="0" ptsTypes="AA">
                                      <p:cBhvr>
                                        <p:cTn id="55" dur="1250" spd="-100000" fill="hold"/>
                                        <p:tgtEl>
                                          <p:spTgt spid="270"/>
                                        </p:tgtEl>
                                        <p:attrNameLst>
                                          <p:attrName>ppt_x</p:attrName>
                                          <p:attrName>ppt_y</p:attrName>
                                        </p:attrNameLst>
                                      </p:cBhvr>
                                      <p:rCtr x="6068" y="0"/>
                                    </p:animMotion>
                                  </p:childTnLst>
                                </p:cTn>
                              </p:par>
                            </p:childTnLst>
                          </p:cTn>
                        </p:par>
                        <p:par>
                          <p:cTn id="56" fill="hold">
                            <p:stCondLst>
                              <p:cond delay="335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par>
                                <p:cTn id="62" presetID="53" presetClass="entr" presetSubtype="16" fill="hold" nodeType="withEffect">
                                  <p:stCondLst>
                                    <p:cond delay="0"/>
                                  </p:stCondLst>
                                  <p:childTnLst>
                                    <p:set>
                                      <p:cBhvr>
                                        <p:cTn id="63" dur="1" fill="hold">
                                          <p:stCondLst>
                                            <p:cond delay="0"/>
                                          </p:stCondLst>
                                        </p:cTn>
                                        <p:tgtEl>
                                          <p:spTgt spid="193"/>
                                        </p:tgtEl>
                                        <p:attrNameLst>
                                          <p:attrName>style.visibility</p:attrName>
                                        </p:attrNameLst>
                                      </p:cBhvr>
                                      <p:to>
                                        <p:strVal val="visible"/>
                                      </p:to>
                                    </p:set>
                                    <p:anim calcmode="lin" valueType="num">
                                      <p:cBhvr>
                                        <p:cTn id="64" dur="500" fill="hold"/>
                                        <p:tgtEl>
                                          <p:spTgt spid="193"/>
                                        </p:tgtEl>
                                        <p:attrNameLst>
                                          <p:attrName>ppt_w</p:attrName>
                                        </p:attrNameLst>
                                      </p:cBhvr>
                                      <p:tavLst>
                                        <p:tav tm="0">
                                          <p:val>
                                            <p:fltVal val="0"/>
                                          </p:val>
                                        </p:tav>
                                        <p:tav tm="100000">
                                          <p:val>
                                            <p:strVal val="#ppt_w"/>
                                          </p:val>
                                        </p:tav>
                                      </p:tavLst>
                                    </p:anim>
                                    <p:anim calcmode="lin" valueType="num">
                                      <p:cBhvr>
                                        <p:cTn id="65" dur="500" fill="hold"/>
                                        <p:tgtEl>
                                          <p:spTgt spid="193"/>
                                        </p:tgtEl>
                                        <p:attrNameLst>
                                          <p:attrName>ppt_h</p:attrName>
                                        </p:attrNameLst>
                                      </p:cBhvr>
                                      <p:tavLst>
                                        <p:tav tm="0">
                                          <p:val>
                                            <p:fltVal val="0"/>
                                          </p:val>
                                        </p:tav>
                                        <p:tav tm="100000">
                                          <p:val>
                                            <p:strVal val="#ppt_h"/>
                                          </p:val>
                                        </p:tav>
                                      </p:tavLst>
                                    </p:anim>
                                    <p:animEffect transition="in" filter="fade">
                                      <p:cBhvr>
                                        <p:cTn id="66" dur="500"/>
                                        <p:tgtEl>
                                          <p:spTgt spid="193"/>
                                        </p:tgtEl>
                                      </p:cBhvr>
                                    </p:animEffect>
                                  </p:childTnLst>
                                </p:cTn>
                              </p:par>
                              <p:par>
                                <p:cTn id="67" presetID="53" presetClass="entr" presetSubtype="16"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anim calcmode="lin" valueType="num">
                                      <p:cBhvr>
                                        <p:cTn id="69" dur="500" fill="hold"/>
                                        <p:tgtEl>
                                          <p:spTgt spid="198"/>
                                        </p:tgtEl>
                                        <p:attrNameLst>
                                          <p:attrName>ppt_w</p:attrName>
                                        </p:attrNameLst>
                                      </p:cBhvr>
                                      <p:tavLst>
                                        <p:tav tm="0">
                                          <p:val>
                                            <p:fltVal val="0"/>
                                          </p:val>
                                        </p:tav>
                                        <p:tav tm="100000">
                                          <p:val>
                                            <p:strVal val="#ppt_w"/>
                                          </p:val>
                                        </p:tav>
                                      </p:tavLst>
                                    </p:anim>
                                    <p:anim calcmode="lin" valueType="num">
                                      <p:cBhvr>
                                        <p:cTn id="70" dur="500" fill="hold"/>
                                        <p:tgtEl>
                                          <p:spTgt spid="198"/>
                                        </p:tgtEl>
                                        <p:attrNameLst>
                                          <p:attrName>ppt_h</p:attrName>
                                        </p:attrNameLst>
                                      </p:cBhvr>
                                      <p:tavLst>
                                        <p:tav tm="0">
                                          <p:val>
                                            <p:fltVal val="0"/>
                                          </p:val>
                                        </p:tav>
                                        <p:tav tm="100000">
                                          <p:val>
                                            <p:strVal val="#ppt_h"/>
                                          </p:val>
                                        </p:tav>
                                      </p:tavLst>
                                    </p:anim>
                                    <p:animEffect transition="in" filter="fade">
                                      <p:cBhvr>
                                        <p:cTn id="71" dur="500"/>
                                        <p:tgtEl>
                                          <p:spTgt spid="198"/>
                                        </p:tgtEl>
                                      </p:cBhvr>
                                    </p:animEffect>
                                  </p:childTnLst>
                                </p:cTn>
                              </p:par>
                              <p:par>
                                <p:cTn id="72" presetID="53" presetClass="entr" presetSubtype="16" fill="hold" nodeType="withEffect">
                                  <p:stCondLst>
                                    <p:cond delay="0"/>
                                  </p:stCondLst>
                                  <p:childTnLst>
                                    <p:set>
                                      <p:cBhvr>
                                        <p:cTn id="73" dur="1" fill="hold">
                                          <p:stCondLst>
                                            <p:cond delay="0"/>
                                          </p:stCondLst>
                                        </p:cTn>
                                        <p:tgtEl>
                                          <p:spTgt spid="203"/>
                                        </p:tgtEl>
                                        <p:attrNameLst>
                                          <p:attrName>style.visibility</p:attrName>
                                        </p:attrNameLst>
                                      </p:cBhvr>
                                      <p:to>
                                        <p:strVal val="visible"/>
                                      </p:to>
                                    </p:set>
                                    <p:anim calcmode="lin" valueType="num">
                                      <p:cBhvr>
                                        <p:cTn id="74" dur="500" fill="hold"/>
                                        <p:tgtEl>
                                          <p:spTgt spid="203"/>
                                        </p:tgtEl>
                                        <p:attrNameLst>
                                          <p:attrName>ppt_w</p:attrName>
                                        </p:attrNameLst>
                                      </p:cBhvr>
                                      <p:tavLst>
                                        <p:tav tm="0">
                                          <p:val>
                                            <p:fltVal val="0"/>
                                          </p:val>
                                        </p:tav>
                                        <p:tav tm="100000">
                                          <p:val>
                                            <p:strVal val="#ppt_w"/>
                                          </p:val>
                                        </p:tav>
                                      </p:tavLst>
                                    </p:anim>
                                    <p:anim calcmode="lin" valueType="num">
                                      <p:cBhvr>
                                        <p:cTn id="75" dur="500" fill="hold"/>
                                        <p:tgtEl>
                                          <p:spTgt spid="203"/>
                                        </p:tgtEl>
                                        <p:attrNameLst>
                                          <p:attrName>ppt_h</p:attrName>
                                        </p:attrNameLst>
                                      </p:cBhvr>
                                      <p:tavLst>
                                        <p:tav tm="0">
                                          <p:val>
                                            <p:fltVal val="0"/>
                                          </p:val>
                                        </p:tav>
                                        <p:tav tm="100000">
                                          <p:val>
                                            <p:strVal val="#ppt_h"/>
                                          </p:val>
                                        </p:tav>
                                      </p:tavLst>
                                    </p:anim>
                                    <p:animEffect transition="in" filter="fade">
                                      <p:cBhvr>
                                        <p:cTn id="76" dur="500"/>
                                        <p:tgtEl>
                                          <p:spTgt spid="203"/>
                                        </p:tgtEl>
                                      </p:cBhvr>
                                    </p:animEffect>
                                  </p:childTnLst>
                                </p:cTn>
                              </p:par>
                              <p:par>
                                <p:cTn id="77" presetID="53" presetClass="entr" presetSubtype="16" fill="hold" nodeType="withEffect">
                                  <p:stCondLst>
                                    <p:cond delay="0"/>
                                  </p:stCondLst>
                                  <p:childTnLst>
                                    <p:set>
                                      <p:cBhvr>
                                        <p:cTn id="78" dur="1" fill="hold">
                                          <p:stCondLst>
                                            <p:cond delay="0"/>
                                          </p:stCondLst>
                                        </p:cTn>
                                        <p:tgtEl>
                                          <p:spTgt spid="208"/>
                                        </p:tgtEl>
                                        <p:attrNameLst>
                                          <p:attrName>style.visibility</p:attrName>
                                        </p:attrNameLst>
                                      </p:cBhvr>
                                      <p:to>
                                        <p:strVal val="visible"/>
                                      </p:to>
                                    </p:set>
                                    <p:anim calcmode="lin" valueType="num">
                                      <p:cBhvr>
                                        <p:cTn id="79" dur="500" fill="hold"/>
                                        <p:tgtEl>
                                          <p:spTgt spid="208"/>
                                        </p:tgtEl>
                                        <p:attrNameLst>
                                          <p:attrName>ppt_w</p:attrName>
                                        </p:attrNameLst>
                                      </p:cBhvr>
                                      <p:tavLst>
                                        <p:tav tm="0">
                                          <p:val>
                                            <p:fltVal val="0"/>
                                          </p:val>
                                        </p:tav>
                                        <p:tav tm="100000">
                                          <p:val>
                                            <p:strVal val="#ppt_w"/>
                                          </p:val>
                                        </p:tav>
                                      </p:tavLst>
                                    </p:anim>
                                    <p:anim calcmode="lin" valueType="num">
                                      <p:cBhvr>
                                        <p:cTn id="80" dur="500" fill="hold"/>
                                        <p:tgtEl>
                                          <p:spTgt spid="208"/>
                                        </p:tgtEl>
                                        <p:attrNameLst>
                                          <p:attrName>ppt_h</p:attrName>
                                        </p:attrNameLst>
                                      </p:cBhvr>
                                      <p:tavLst>
                                        <p:tav tm="0">
                                          <p:val>
                                            <p:fltVal val="0"/>
                                          </p:val>
                                        </p:tav>
                                        <p:tav tm="100000">
                                          <p:val>
                                            <p:strVal val="#ppt_h"/>
                                          </p:val>
                                        </p:tav>
                                      </p:tavLst>
                                    </p:anim>
                                    <p:animEffect transition="in" filter="fade">
                                      <p:cBhvr>
                                        <p:cTn id="81" dur="500"/>
                                        <p:tgtEl>
                                          <p:spTgt spid="208"/>
                                        </p:tgtEl>
                                      </p:cBhvr>
                                    </p:animEffect>
                                  </p:childTnLst>
                                </p:cTn>
                              </p:par>
                              <p:par>
                                <p:cTn id="82" presetID="53" presetClass="entr" presetSubtype="16" fill="hold" nodeType="withEffect">
                                  <p:stCondLst>
                                    <p:cond delay="0"/>
                                  </p:stCondLst>
                                  <p:childTnLst>
                                    <p:set>
                                      <p:cBhvr>
                                        <p:cTn id="83" dur="1" fill="hold">
                                          <p:stCondLst>
                                            <p:cond delay="0"/>
                                          </p:stCondLst>
                                        </p:cTn>
                                        <p:tgtEl>
                                          <p:spTgt spid="220"/>
                                        </p:tgtEl>
                                        <p:attrNameLst>
                                          <p:attrName>style.visibility</p:attrName>
                                        </p:attrNameLst>
                                      </p:cBhvr>
                                      <p:to>
                                        <p:strVal val="visible"/>
                                      </p:to>
                                    </p:set>
                                    <p:anim calcmode="lin" valueType="num">
                                      <p:cBhvr>
                                        <p:cTn id="84" dur="500" fill="hold"/>
                                        <p:tgtEl>
                                          <p:spTgt spid="220"/>
                                        </p:tgtEl>
                                        <p:attrNameLst>
                                          <p:attrName>ppt_w</p:attrName>
                                        </p:attrNameLst>
                                      </p:cBhvr>
                                      <p:tavLst>
                                        <p:tav tm="0">
                                          <p:val>
                                            <p:fltVal val="0"/>
                                          </p:val>
                                        </p:tav>
                                        <p:tav tm="100000">
                                          <p:val>
                                            <p:strVal val="#ppt_w"/>
                                          </p:val>
                                        </p:tav>
                                      </p:tavLst>
                                    </p:anim>
                                    <p:anim calcmode="lin" valueType="num">
                                      <p:cBhvr>
                                        <p:cTn id="85" dur="500" fill="hold"/>
                                        <p:tgtEl>
                                          <p:spTgt spid="220"/>
                                        </p:tgtEl>
                                        <p:attrNameLst>
                                          <p:attrName>ppt_h</p:attrName>
                                        </p:attrNameLst>
                                      </p:cBhvr>
                                      <p:tavLst>
                                        <p:tav tm="0">
                                          <p:val>
                                            <p:fltVal val="0"/>
                                          </p:val>
                                        </p:tav>
                                        <p:tav tm="100000">
                                          <p:val>
                                            <p:strVal val="#ppt_h"/>
                                          </p:val>
                                        </p:tav>
                                      </p:tavLst>
                                    </p:anim>
                                    <p:animEffect transition="in" filter="fade">
                                      <p:cBhvr>
                                        <p:cTn id="86" dur="500"/>
                                        <p:tgtEl>
                                          <p:spTgt spid="220"/>
                                        </p:tgtEl>
                                      </p:cBhvr>
                                    </p:animEffect>
                                  </p:childTnLst>
                                </p:cTn>
                              </p:par>
                              <p:par>
                                <p:cTn id="87" presetID="53" presetClass="entr" presetSubtype="16" fill="hold" nodeType="withEffect">
                                  <p:stCondLst>
                                    <p:cond delay="0"/>
                                  </p:stCondLst>
                                  <p:childTnLst>
                                    <p:set>
                                      <p:cBhvr>
                                        <p:cTn id="88" dur="1" fill="hold">
                                          <p:stCondLst>
                                            <p:cond delay="0"/>
                                          </p:stCondLst>
                                        </p:cTn>
                                        <p:tgtEl>
                                          <p:spTgt spid="231"/>
                                        </p:tgtEl>
                                        <p:attrNameLst>
                                          <p:attrName>style.visibility</p:attrName>
                                        </p:attrNameLst>
                                      </p:cBhvr>
                                      <p:to>
                                        <p:strVal val="visible"/>
                                      </p:to>
                                    </p:set>
                                    <p:anim calcmode="lin" valueType="num">
                                      <p:cBhvr>
                                        <p:cTn id="89" dur="500" fill="hold"/>
                                        <p:tgtEl>
                                          <p:spTgt spid="231"/>
                                        </p:tgtEl>
                                        <p:attrNameLst>
                                          <p:attrName>ppt_w</p:attrName>
                                        </p:attrNameLst>
                                      </p:cBhvr>
                                      <p:tavLst>
                                        <p:tav tm="0">
                                          <p:val>
                                            <p:fltVal val="0"/>
                                          </p:val>
                                        </p:tav>
                                        <p:tav tm="100000">
                                          <p:val>
                                            <p:strVal val="#ppt_w"/>
                                          </p:val>
                                        </p:tav>
                                      </p:tavLst>
                                    </p:anim>
                                    <p:anim calcmode="lin" valueType="num">
                                      <p:cBhvr>
                                        <p:cTn id="90" dur="500" fill="hold"/>
                                        <p:tgtEl>
                                          <p:spTgt spid="231"/>
                                        </p:tgtEl>
                                        <p:attrNameLst>
                                          <p:attrName>ppt_h</p:attrName>
                                        </p:attrNameLst>
                                      </p:cBhvr>
                                      <p:tavLst>
                                        <p:tav tm="0">
                                          <p:val>
                                            <p:fltVal val="0"/>
                                          </p:val>
                                        </p:tav>
                                        <p:tav tm="100000">
                                          <p:val>
                                            <p:strVal val="#ppt_h"/>
                                          </p:val>
                                        </p:tav>
                                      </p:tavLst>
                                    </p:anim>
                                    <p:animEffect transition="in" filter="fade">
                                      <p:cBhvr>
                                        <p:cTn id="91" dur="500"/>
                                        <p:tgtEl>
                                          <p:spTgt spid="231"/>
                                        </p:tgtEl>
                                      </p:cBhvr>
                                    </p:animEffect>
                                  </p:childTnLst>
                                </p:cTn>
                              </p:par>
                              <p:par>
                                <p:cTn id="92" presetID="53" presetClass="entr" presetSubtype="16" fill="hold" nodeType="withEffect">
                                  <p:stCondLst>
                                    <p:cond delay="0"/>
                                  </p:stCondLst>
                                  <p:childTnLst>
                                    <p:set>
                                      <p:cBhvr>
                                        <p:cTn id="93" dur="1" fill="hold">
                                          <p:stCondLst>
                                            <p:cond delay="0"/>
                                          </p:stCondLst>
                                        </p:cTn>
                                        <p:tgtEl>
                                          <p:spTgt spid="236"/>
                                        </p:tgtEl>
                                        <p:attrNameLst>
                                          <p:attrName>style.visibility</p:attrName>
                                        </p:attrNameLst>
                                      </p:cBhvr>
                                      <p:to>
                                        <p:strVal val="visible"/>
                                      </p:to>
                                    </p:set>
                                    <p:anim calcmode="lin" valueType="num">
                                      <p:cBhvr>
                                        <p:cTn id="94" dur="500" fill="hold"/>
                                        <p:tgtEl>
                                          <p:spTgt spid="236"/>
                                        </p:tgtEl>
                                        <p:attrNameLst>
                                          <p:attrName>ppt_w</p:attrName>
                                        </p:attrNameLst>
                                      </p:cBhvr>
                                      <p:tavLst>
                                        <p:tav tm="0">
                                          <p:val>
                                            <p:fltVal val="0"/>
                                          </p:val>
                                        </p:tav>
                                        <p:tav tm="100000">
                                          <p:val>
                                            <p:strVal val="#ppt_w"/>
                                          </p:val>
                                        </p:tav>
                                      </p:tavLst>
                                    </p:anim>
                                    <p:anim calcmode="lin" valueType="num">
                                      <p:cBhvr>
                                        <p:cTn id="95" dur="500" fill="hold"/>
                                        <p:tgtEl>
                                          <p:spTgt spid="236"/>
                                        </p:tgtEl>
                                        <p:attrNameLst>
                                          <p:attrName>ppt_h</p:attrName>
                                        </p:attrNameLst>
                                      </p:cBhvr>
                                      <p:tavLst>
                                        <p:tav tm="0">
                                          <p:val>
                                            <p:fltVal val="0"/>
                                          </p:val>
                                        </p:tav>
                                        <p:tav tm="100000">
                                          <p:val>
                                            <p:strVal val="#ppt_h"/>
                                          </p:val>
                                        </p:tav>
                                      </p:tavLst>
                                    </p:anim>
                                    <p:animEffect transition="in" filter="fade">
                                      <p:cBhvr>
                                        <p:cTn id="96" dur="500"/>
                                        <p:tgtEl>
                                          <p:spTgt spid="236"/>
                                        </p:tgtEl>
                                      </p:cBhvr>
                                    </p:animEffect>
                                  </p:childTnLst>
                                </p:cTn>
                              </p:par>
                              <p:par>
                                <p:cTn id="97" presetID="53" presetClass="entr" presetSubtype="16" fill="hold" nodeType="withEffect">
                                  <p:stCondLst>
                                    <p:cond delay="0"/>
                                  </p:stCondLst>
                                  <p:childTnLst>
                                    <p:set>
                                      <p:cBhvr>
                                        <p:cTn id="98" dur="1" fill="hold">
                                          <p:stCondLst>
                                            <p:cond delay="0"/>
                                          </p:stCondLst>
                                        </p:cTn>
                                        <p:tgtEl>
                                          <p:spTgt spid="241"/>
                                        </p:tgtEl>
                                        <p:attrNameLst>
                                          <p:attrName>style.visibility</p:attrName>
                                        </p:attrNameLst>
                                      </p:cBhvr>
                                      <p:to>
                                        <p:strVal val="visible"/>
                                      </p:to>
                                    </p:set>
                                    <p:anim calcmode="lin" valueType="num">
                                      <p:cBhvr>
                                        <p:cTn id="99" dur="500" fill="hold"/>
                                        <p:tgtEl>
                                          <p:spTgt spid="241"/>
                                        </p:tgtEl>
                                        <p:attrNameLst>
                                          <p:attrName>ppt_w</p:attrName>
                                        </p:attrNameLst>
                                      </p:cBhvr>
                                      <p:tavLst>
                                        <p:tav tm="0">
                                          <p:val>
                                            <p:fltVal val="0"/>
                                          </p:val>
                                        </p:tav>
                                        <p:tav tm="100000">
                                          <p:val>
                                            <p:strVal val="#ppt_w"/>
                                          </p:val>
                                        </p:tav>
                                      </p:tavLst>
                                    </p:anim>
                                    <p:anim calcmode="lin" valueType="num">
                                      <p:cBhvr>
                                        <p:cTn id="100" dur="500" fill="hold"/>
                                        <p:tgtEl>
                                          <p:spTgt spid="241"/>
                                        </p:tgtEl>
                                        <p:attrNameLst>
                                          <p:attrName>ppt_h</p:attrName>
                                        </p:attrNameLst>
                                      </p:cBhvr>
                                      <p:tavLst>
                                        <p:tav tm="0">
                                          <p:val>
                                            <p:fltVal val="0"/>
                                          </p:val>
                                        </p:tav>
                                        <p:tav tm="100000">
                                          <p:val>
                                            <p:strVal val="#ppt_h"/>
                                          </p:val>
                                        </p:tav>
                                      </p:tavLst>
                                    </p:anim>
                                    <p:animEffect transition="in" filter="fade">
                                      <p:cBhvr>
                                        <p:cTn id="101" dur="500"/>
                                        <p:tgtEl>
                                          <p:spTgt spid="241"/>
                                        </p:tgtEl>
                                      </p:cBhvr>
                                    </p:animEffect>
                                  </p:childTnLst>
                                </p:cTn>
                              </p:par>
                              <p:par>
                                <p:cTn id="102" presetID="53" presetClass="entr" presetSubtype="16" fill="hold" nodeType="withEffect">
                                  <p:stCondLst>
                                    <p:cond delay="0"/>
                                  </p:stCondLst>
                                  <p:childTnLst>
                                    <p:set>
                                      <p:cBhvr>
                                        <p:cTn id="103" dur="1" fill="hold">
                                          <p:stCondLst>
                                            <p:cond delay="0"/>
                                          </p:stCondLst>
                                        </p:cTn>
                                        <p:tgtEl>
                                          <p:spTgt spid="246"/>
                                        </p:tgtEl>
                                        <p:attrNameLst>
                                          <p:attrName>style.visibility</p:attrName>
                                        </p:attrNameLst>
                                      </p:cBhvr>
                                      <p:to>
                                        <p:strVal val="visible"/>
                                      </p:to>
                                    </p:set>
                                    <p:anim calcmode="lin" valueType="num">
                                      <p:cBhvr>
                                        <p:cTn id="104" dur="500" fill="hold"/>
                                        <p:tgtEl>
                                          <p:spTgt spid="246"/>
                                        </p:tgtEl>
                                        <p:attrNameLst>
                                          <p:attrName>ppt_w</p:attrName>
                                        </p:attrNameLst>
                                      </p:cBhvr>
                                      <p:tavLst>
                                        <p:tav tm="0">
                                          <p:val>
                                            <p:fltVal val="0"/>
                                          </p:val>
                                        </p:tav>
                                        <p:tav tm="100000">
                                          <p:val>
                                            <p:strVal val="#ppt_w"/>
                                          </p:val>
                                        </p:tav>
                                      </p:tavLst>
                                    </p:anim>
                                    <p:anim calcmode="lin" valueType="num">
                                      <p:cBhvr>
                                        <p:cTn id="105" dur="500" fill="hold"/>
                                        <p:tgtEl>
                                          <p:spTgt spid="246"/>
                                        </p:tgtEl>
                                        <p:attrNameLst>
                                          <p:attrName>ppt_h</p:attrName>
                                        </p:attrNameLst>
                                      </p:cBhvr>
                                      <p:tavLst>
                                        <p:tav tm="0">
                                          <p:val>
                                            <p:fltVal val="0"/>
                                          </p:val>
                                        </p:tav>
                                        <p:tav tm="100000">
                                          <p:val>
                                            <p:strVal val="#ppt_h"/>
                                          </p:val>
                                        </p:tav>
                                      </p:tavLst>
                                    </p:anim>
                                    <p:animEffect transition="in" filter="fade">
                                      <p:cBhvr>
                                        <p:cTn id="106" dur="500"/>
                                        <p:tgtEl>
                                          <p:spTgt spid="246"/>
                                        </p:tgtEl>
                                      </p:cBhvr>
                                    </p:animEffect>
                                  </p:childTnLst>
                                </p:cTn>
                              </p:par>
                              <p:par>
                                <p:cTn id="107" presetID="53" presetClass="entr" presetSubtype="16" fill="hold" nodeType="withEffect">
                                  <p:stCondLst>
                                    <p:cond delay="0"/>
                                  </p:stCondLst>
                                  <p:childTnLst>
                                    <p:set>
                                      <p:cBhvr>
                                        <p:cTn id="108" dur="1" fill="hold">
                                          <p:stCondLst>
                                            <p:cond delay="0"/>
                                          </p:stCondLst>
                                        </p:cTn>
                                        <p:tgtEl>
                                          <p:spTgt spid="251"/>
                                        </p:tgtEl>
                                        <p:attrNameLst>
                                          <p:attrName>style.visibility</p:attrName>
                                        </p:attrNameLst>
                                      </p:cBhvr>
                                      <p:to>
                                        <p:strVal val="visible"/>
                                      </p:to>
                                    </p:set>
                                    <p:anim calcmode="lin" valueType="num">
                                      <p:cBhvr>
                                        <p:cTn id="109" dur="500" fill="hold"/>
                                        <p:tgtEl>
                                          <p:spTgt spid="251"/>
                                        </p:tgtEl>
                                        <p:attrNameLst>
                                          <p:attrName>ppt_w</p:attrName>
                                        </p:attrNameLst>
                                      </p:cBhvr>
                                      <p:tavLst>
                                        <p:tav tm="0">
                                          <p:val>
                                            <p:fltVal val="0"/>
                                          </p:val>
                                        </p:tav>
                                        <p:tav tm="100000">
                                          <p:val>
                                            <p:strVal val="#ppt_w"/>
                                          </p:val>
                                        </p:tav>
                                      </p:tavLst>
                                    </p:anim>
                                    <p:anim calcmode="lin" valueType="num">
                                      <p:cBhvr>
                                        <p:cTn id="110" dur="500" fill="hold"/>
                                        <p:tgtEl>
                                          <p:spTgt spid="251"/>
                                        </p:tgtEl>
                                        <p:attrNameLst>
                                          <p:attrName>ppt_h</p:attrName>
                                        </p:attrNameLst>
                                      </p:cBhvr>
                                      <p:tavLst>
                                        <p:tav tm="0">
                                          <p:val>
                                            <p:fltVal val="0"/>
                                          </p:val>
                                        </p:tav>
                                        <p:tav tm="100000">
                                          <p:val>
                                            <p:strVal val="#ppt_h"/>
                                          </p:val>
                                        </p:tav>
                                      </p:tavLst>
                                    </p:anim>
                                    <p:animEffect transition="in" filter="fade">
                                      <p:cBhvr>
                                        <p:cTn id="111" dur="500"/>
                                        <p:tgtEl>
                                          <p:spTgt spid="251"/>
                                        </p:tgtEl>
                                      </p:cBhvr>
                                    </p:animEffect>
                                  </p:childTnLst>
                                </p:cTn>
                              </p:par>
                              <p:par>
                                <p:cTn id="112" presetID="53" presetClass="entr" presetSubtype="16" fill="hold" nodeType="withEffect">
                                  <p:stCondLst>
                                    <p:cond delay="0"/>
                                  </p:stCondLst>
                                  <p:childTnLst>
                                    <p:set>
                                      <p:cBhvr>
                                        <p:cTn id="113" dur="1" fill="hold">
                                          <p:stCondLst>
                                            <p:cond delay="0"/>
                                          </p:stCondLst>
                                        </p:cTn>
                                        <p:tgtEl>
                                          <p:spTgt spid="256"/>
                                        </p:tgtEl>
                                        <p:attrNameLst>
                                          <p:attrName>style.visibility</p:attrName>
                                        </p:attrNameLst>
                                      </p:cBhvr>
                                      <p:to>
                                        <p:strVal val="visible"/>
                                      </p:to>
                                    </p:set>
                                    <p:anim calcmode="lin" valueType="num">
                                      <p:cBhvr>
                                        <p:cTn id="114" dur="500" fill="hold"/>
                                        <p:tgtEl>
                                          <p:spTgt spid="256"/>
                                        </p:tgtEl>
                                        <p:attrNameLst>
                                          <p:attrName>ppt_w</p:attrName>
                                        </p:attrNameLst>
                                      </p:cBhvr>
                                      <p:tavLst>
                                        <p:tav tm="0">
                                          <p:val>
                                            <p:fltVal val="0"/>
                                          </p:val>
                                        </p:tav>
                                        <p:tav tm="100000">
                                          <p:val>
                                            <p:strVal val="#ppt_w"/>
                                          </p:val>
                                        </p:tav>
                                      </p:tavLst>
                                    </p:anim>
                                    <p:anim calcmode="lin" valueType="num">
                                      <p:cBhvr>
                                        <p:cTn id="115" dur="500" fill="hold"/>
                                        <p:tgtEl>
                                          <p:spTgt spid="256"/>
                                        </p:tgtEl>
                                        <p:attrNameLst>
                                          <p:attrName>ppt_h</p:attrName>
                                        </p:attrNameLst>
                                      </p:cBhvr>
                                      <p:tavLst>
                                        <p:tav tm="0">
                                          <p:val>
                                            <p:fltVal val="0"/>
                                          </p:val>
                                        </p:tav>
                                        <p:tav tm="100000">
                                          <p:val>
                                            <p:strVal val="#ppt_h"/>
                                          </p:val>
                                        </p:tav>
                                      </p:tavLst>
                                    </p:anim>
                                    <p:animEffect transition="in" filter="fade">
                                      <p:cBhvr>
                                        <p:cTn id="116" dur="500"/>
                                        <p:tgtEl>
                                          <p:spTgt spid="256"/>
                                        </p:tgtEl>
                                      </p:cBhvr>
                                    </p:animEffect>
                                  </p:childTnLst>
                                </p:cTn>
                              </p:par>
                            </p:childTnLst>
                          </p:cTn>
                        </p:par>
                        <p:par>
                          <p:cTn id="117" fill="hold">
                            <p:stCondLst>
                              <p:cond delay="3850"/>
                            </p:stCondLst>
                            <p:childTnLst>
                              <p:par>
                                <p:cTn id="118" presetID="22" presetClass="entr" presetSubtype="8" fill="hold" grpId="0" nodeType="afterEffect">
                                  <p:stCondLst>
                                    <p:cond delay="0"/>
                                  </p:stCondLst>
                                  <p:childTnLst>
                                    <p:set>
                                      <p:cBhvr>
                                        <p:cTn id="119" dur="1" fill="hold">
                                          <p:stCondLst>
                                            <p:cond delay="0"/>
                                          </p:stCondLst>
                                        </p:cTn>
                                        <p:tgtEl>
                                          <p:spTgt spid="230"/>
                                        </p:tgtEl>
                                        <p:attrNameLst>
                                          <p:attrName>style.visibility</p:attrName>
                                        </p:attrNameLst>
                                      </p:cBhvr>
                                      <p:to>
                                        <p:strVal val="visible"/>
                                      </p:to>
                                    </p:set>
                                    <p:animEffect transition="in" filter="wipe(left)">
                                      <p:cBhvr>
                                        <p:cTn id="120" dur="500"/>
                                        <p:tgtEl>
                                          <p:spTgt spid="230"/>
                                        </p:tgtEl>
                                      </p:cBhvr>
                                    </p:animEffect>
                                  </p:childTnLst>
                                </p:cTn>
                              </p:par>
                              <p:par>
                                <p:cTn id="121" presetID="22" presetClass="entr" presetSubtype="8" fill="hold" grpId="0" nodeType="withEffect">
                                  <p:stCondLst>
                                    <p:cond delay="100"/>
                                  </p:stCondLst>
                                  <p:childTnLst>
                                    <p:set>
                                      <p:cBhvr>
                                        <p:cTn id="122" dur="1" fill="hold">
                                          <p:stCondLst>
                                            <p:cond delay="0"/>
                                          </p:stCondLst>
                                        </p:cTn>
                                        <p:tgtEl>
                                          <p:spTgt spid="225"/>
                                        </p:tgtEl>
                                        <p:attrNameLst>
                                          <p:attrName>style.visibility</p:attrName>
                                        </p:attrNameLst>
                                      </p:cBhvr>
                                      <p:to>
                                        <p:strVal val="visible"/>
                                      </p:to>
                                    </p:set>
                                    <p:animEffect transition="in" filter="wipe(left)">
                                      <p:cBhvr>
                                        <p:cTn id="123" dur="500"/>
                                        <p:tgtEl>
                                          <p:spTgt spid="225"/>
                                        </p:tgtEl>
                                      </p:cBhvr>
                                    </p:animEffect>
                                  </p:childTnLst>
                                </p:cTn>
                              </p:par>
                              <p:par>
                                <p:cTn id="124" presetID="22" presetClass="entr" presetSubtype="8" fill="hold" grpId="0" nodeType="withEffect">
                                  <p:stCondLst>
                                    <p:cond delay="200"/>
                                  </p:stCondLst>
                                  <p:childTnLst>
                                    <p:set>
                                      <p:cBhvr>
                                        <p:cTn id="125" dur="1" fill="hold">
                                          <p:stCondLst>
                                            <p:cond delay="0"/>
                                          </p:stCondLst>
                                        </p:cTn>
                                        <p:tgtEl>
                                          <p:spTgt spid="226"/>
                                        </p:tgtEl>
                                        <p:attrNameLst>
                                          <p:attrName>style.visibility</p:attrName>
                                        </p:attrNameLst>
                                      </p:cBhvr>
                                      <p:to>
                                        <p:strVal val="visible"/>
                                      </p:to>
                                    </p:set>
                                    <p:animEffect transition="in" filter="wipe(left)">
                                      <p:cBhvr>
                                        <p:cTn id="126" dur="500"/>
                                        <p:tgtEl>
                                          <p:spTgt spid="226"/>
                                        </p:tgtEl>
                                      </p:cBhvr>
                                    </p:animEffect>
                                  </p:childTnLst>
                                </p:cTn>
                              </p:par>
                              <p:par>
                                <p:cTn id="127" presetID="22" presetClass="entr" presetSubtype="8" fill="hold" grpId="0" nodeType="withEffect">
                                  <p:stCondLst>
                                    <p:cond delay="300"/>
                                  </p:stCondLst>
                                  <p:childTnLst>
                                    <p:set>
                                      <p:cBhvr>
                                        <p:cTn id="128" dur="1" fill="hold">
                                          <p:stCondLst>
                                            <p:cond delay="0"/>
                                          </p:stCondLst>
                                        </p:cTn>
                                        <p:tgtEl>
                                          <p:spTgt spid="227"/>
                                        </p:tgtEl>
                                        <p:attrNameLst>
                                          <p:attrName>style.visibility</p:attrName>
                                        </p:attrNameLst>
                                      </p:cBhvr>
                                      <p:to>
                                        <p:strVal val="visible"/>
                                      </p:to>
                                    </p:set>
                                    <p:animEffect transition="in" filter="wipe(left)">
                                      <p:cBhvr>
                                        <p:cTn id="129" dur="500"/>
                                        <p:tgtEl>
                                          <p:spTgt spid="227"/>
                                        </p:tgtEl>
                                      </p:cBhvr>
                                    </p:animEffect>
                                  </p:childTnLst>
                                </p:cTn>
                              </p:par>
                              <p:par>
                                <p:cTn id="130" presetID="22" presetClass="entr" presetSubtype="8" fill="hold" grpId="0" nodeType="withEffect">
                                  <p:stCondLst>
                                    <p:cond delay="400"/>
                                  </p:stCondLst>
                                  <p:childTnLst>
                                    <p:set>
                                      <p:cBhvr>
                                        <p:cTn id="131" dur="1" fill="hold">
                                          <p:stCondLst>
                                            <p:cond delay="0"/>
                                          </p:stCondLst>
                                        </p:cTn>
                                        <p:tgtEl>
                                          <p:spTgt spid="228"/>
                                        </p:tgtEl>
                                        <p:attrNameLst>
                                          <p:attrName>style.visibility</p:attrName>
                                        </p:attrNameLst>
                                      </p:cBhvr>
                                      <p:to>
                                        <p:strVal val="visible"/>
                                      </p:to>
                                    </p:set>
                                    <p:animEffect transition="in" filter="wipe(left)">
                                      <p:cBhvr>
                                        <p:cTn id="132" dur="500"/>
                                        <p:tgtEl>
                                          <p:spTgt spid="228"/>
                                        </p:tgtEl>
                                      </p:cBhvr>
                                    </p:animEffect>
                                  </p:childTnLst>
                                </p:cTn>
                              </p:par>
                              <p:par>
                                <p:cTn id="133" presetID="22" presetClass="entr" presetSubtype="8" fill="hold" grpId="0" nodeType="withEffect">
                                  <p:stCondLst>
                                    <p:cond delay="500"/>
                                  </p:stCondLst>
                                  <p:childTnLst>
                                    <p:set>
                                      <p:cBhvr>
                                        <p:cTn id="134" dur="1" fill="hold">
                                          <p:stCondLst>
                                            <p:cond delay="0"/>
                                          </p:stCondLst>
                                        </p:cTn>
                                        <p:tgtEl>
                                          <p:spTgt spid="229"/>
                                        </p:tgtEl>
                                        <p:attrNameLst>
                                          <p:attrName>style.visibility</p:attrName>
                                        </p:attrNameLst>
                                      </p:cBhvr>
                                      <p:to>
                                        <p:strVal val="visible"/>
                                      </p:to>
                                    </p:set>
                                    <p:animEffect transition="in" filter="wipe(left)">
                                      <p:cBhvr>
                                        <p:cTn id="135" dur="500"/>
                                        <p:tgtEl>
                                          <p:spTgt spid="229"/>
                                        </p:tgtEl>
                                      </p:cBhvr>
                                    </p:animEffect>
                                  </p:childTnLst>
                                </p:cTn>
                              </p:par>
                              <p:par>
                                <p:cTn id="136" presetID="22" presetClass="entr" presetSubtype="8" fill="hold" grpId="0" nodeType="withEffect">
                                  <p:stCondLst>
                                    <p:cond delay="600"/>
                                  </p:stCondLst>
                                  <p:childTnLst>
                                    <p:set>
                                      <p:cBhvr>
                                        <p:cTn id="137" dur="1" fill="hold">
                                          <p:stCondLst>
                                            <p:cond delay="0"/>
                                          </p:stCondLst>
                                        </p:cTn>
                                        <p:tgtEl>
                                          <p:spTgt spid="266"/>
                                        </p:tgtEl>
                                        <p:attrNameLst>
                                          <p:attrName>style.visibility</p:attrName>
                                        </p:attrNameLst>
                                      </p:cBhvr>
                                      <p:to>
                                        <p:strVal val="visible"/>
                                      </p:to>
                                    </p:set>
                                    <p:animEffect transition="in" filter="wipe(left)">
                                      <p:cBhvr>
                                        <p:cTn id="138" dur="500"/>
                                        <p:tgtEl>
                                          <p:spTgt spid="266"/>
                                        </p:tgtEl>
                                      </p:cBhvr>
                                    </p:animEffect>
                                  </p:childTnLst>
                                </p:cTn>
                              </p:par>
                              <p:par>
                                <p:cTn id="139" presetID="22" presetClass="entr" presetSubtype="8" fill="hold" grpId="0" nodeType="withEffect">
                                  <p:stCondLst>
                                    <p:cond delay="700"/>
                                  </p:stCondLst>
                                  <p:childTnLst>
                                    <p:set>
                                      <p:cBhvr>
                                        <p:cTn id="140" dur="1" fill="hold">
                                          <p:stCondLst>
                                            <p:cond delay="0"/>
                                          </p:stCondLst>
                                        </p:cTn>
                                        <p:tgtEl>
                                          <p:spTgt spid="261"/>
                                        </p:tgtEl>
                                        <p:attrNameLst>
                                          <p:attrName>style.visibility</p:attrName>
                                        </p:attrNameLst>
                                      </p:cBhvr>
                                      <p:to>
                                        <p:strVal val="visible"/>
                                      </p:to>
                                    </p:set>
                                    <p:animEffect transition="in" filter="wipe(left)">
                                      <p:cBhvr>
                                        <p:cTn id="141" dur="500"/>
                                        <p:tgtEl>
                                          <p:spTgt spid="261"/>
                                        </p:tgtEl>
                                      </p:cBhvr>
                                    </p:animEffect>
                                  </p:childTnLst>
                                </p:cTn>
                              </p:par>
                              <p:par>
                                <p:cTn id="142" presetID="22" presetClass="entr" presetSubtype="8" fill="hold" grpId="0" nodeType="withEffect">
                                  <p:stCondLst>
                                    <p:cond delay="800"/>
                                  </p:stCondLst>
                                  <p:childTnLst>
                                    <p:set>
                                      <p:cBhvr>
                                        <p:cTn id="143" dur="1" fill="hold">
                                          <p:stCondLst>
                                            <p:cond delay="0"/>
                                          </p:stCondLst>
                                        </p:cTn>
                                        <p:tgtEl>
                                          <p:spTgt spid="262"/>
                                        </p:tgtEl>
                                        <p:attrNameLst>
                                          <p:attrName>style.visibility</p:attrName>
                                        </p:attrNameLst>
                                      </p:cBhvr>
                                      <p:to>
                                        <p:strVal val="visible"/>
                                      </p:to>
                                    </p:set>
                                    <p:animEffect transition="in" filter="wipe(left)">
                                      <p:cBhvr>
                                        <p:cTn id="144" dur="500"/>
                                        <p:tgtEl>
                                          <p:spTgt spid="262"/>
                                        </p:tgtEl>
                                      </p:cBhvr>
                                    </p:animEffect>
                                  </p:childTnLst>
                                </p:cTn>
                              </p:par>
                              <p:par>
                                <p:cTn id="145" presetID="22" presetClass="entr" presetSubtype="8" fill="hold" grpId="0" nodeType="withEffect">
                                  <p:stCondLst>
                                    <p:cond delay="900"/>
                                  </p:stCondLst>
                                  <p:childTnLst>
                                    <p:set>
                                      <p:cBhvr>
                                        <p:cTn id="146" dur="1" fill="hold">
                                          <p:stCondLst>
                                            <p:cond delay="0"/>
                                          </p:stCondLst>
                                        </p:cTn>
                                        <p:tgtEl>
                                          <p:spTgt spid="263"/>
                                        </p:tgtEl>
                                        <p:attrNameLst>
                                          <p:attrName>style.visibility</p:attrName>
                                        </p:attrNameLst>
                                      </p:cBhvr>
                                      <p:to>
                                        <p:strVal val="visible"/>
                                      </p:to>
                                    </p:set>
                                    <p:animEffect transition="in" filter="wipe(left)">
                                      <p:cBhvr>
                                        <p:cTn id="147" dur="500"/>
                                        <p:tgtEl>
                                          <p:spTgt spid="263"/>
                                        </p:tgtEl>
                                      </p:cBhvr>
                                    </p:animEffect>
                                  </p:childTnLst>
                                </p:cTn>
                              </p:par>
                              <p:par>
                                <p:cTn id="148" presetID="22" presetClass="entr" presetSubtype="8" fill="hold" grpId="0" nodeType="withEffect">
                                  <p:stCondLst>
                                    <p:cond delay="1000"/>
                                  </p:stCondLst>
                                  <p:childTnLst>
                                    <p:set>
                                      <p:cBhvr>
                                        <p:cTn id="149" dur="1" fill="hold">
                                          <p:stCondLst>
                                            <p:cond delay="0"/>
                                          </p:stCondLst>
                                        </p:cTn>
                                        <p:tgtEl>
                                          <p:spTgt spid="264"/>
                                        </p:tgtEl>
                                        <p:attrNameLst>
                                          <p:attrName>style.visibility</p:attrName>
                                        </p:attrNameLst>
                                      </p:cBhvr>
                                      <p:to>
                                        <p:strVal val="visible"/>
                                      </p:to>
                                    </p:set>
                                    <p:animEffect transition="in" filter="wipe(left)">
                                      <p:cBhvr>
                                        <p:cTn id="150" dur="500"/>
                                        <p:tgtEl>
                                          <p:spTgt spid="264"/>
                                        </p:tgtEl>
                                      </p:cBhvr>
                                    </p:animEffect>
                                  </p:childTnLst>
                                </p:cTn>
                              </p:par>
                              <p:par>
                                <p:cTn id="151" presetID="22" presetClass="entr" presetSubtype="8" fill="hold" grpId="0" nodeType="withEffect">
                                  <p:stCondLst>
                                    <p:cond delay="1100"/>
                                  </p:stCondLst>
                                  <p:childTnLst>
                                    <p:set>
                                      <p:cBhvr>
                                        <p:cTn id="152" dur="1" fill="hold">
                                          <p:stCondLst>
                                            <p:cond delay="0"/>
                                          </p:stCondLst>
                                        </p:cTn>
                                        <p:tgtEl>
                                          <p:spTgt spid="265"/>
                                        </p:tgtEl>
                                        <p:attrNameLst>
                                          <p:attrName>style.visibility</p:attrName>
                                        </p:attrNameLst>
                                      </p:cBhvr>
                                      <p:to>
                                        <p:strVal val="visible"/>
                                      </p:to>
                                    </p:set>
                                    <p:animEffect transition="in" filter="wipe(left)">
                                      <p:cBhvr>
                                        <p:cTn id="153"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28" grpId="0"/>
      <p:bldP spid="229" grpId="0"/>
      <p:bldP spid="230" grpId="0"/>
      <p:bldP spid="261" grpId="0"/>
      <p:bldP spid="262" grpId="0"/>
      <p:bldP spid="263" grpId="0"/>
      <p:bldP spid="264" grpId="0"/>
      <p:bldP spid="265" grpId="0"/>
      <p:bldP spid="2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目标设定</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10213"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05</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30252683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3.75E-6 2.59259E-6 L 0.12148 2.59259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022" y="1677451"/>
            <a:ext cx="3487331" cy="4449353"/>
          </a:xfrm>
          <a:prstGeom prst="rect">
            <a:avLst/>
          </a:prstGeom>
        </p:spPr>
      </p:pic>
      <p:grpSp>
        <p:nvGrpSpPr>
          <p:cNvPr id="13" name="组合 12"/>
          <p:cNvGrpSpPr/>
          <p:nvPr/>
        </p:nvGrpSpPr>
        <p:grpSpPr>
          <a:xfrm>
            <a:off x="1202590" y="1786382"/>
            <a:ext cx="6519946" cy="1760691"/>
            <a:chOff x="1297183" y="2233638"/>
            <a:chExt cx="6519946" cy="1760691"/>
          </a:xfrm>
        </p:grpSpPr>
        <p:grpSp>
          <p:nvGrpSpPr>
            <p:cNvPr id="12" name="组合 11"/>
            <p:cNvGrpSpPr/>
            <p:nvPr/>
          </p:nvGrpSpPr>
          <p:grpSpPr>
            <a:xfrm>
              <a:off x="1297183" y="2233638"/>
              <a:ext cx="6236839" cy="1760691"/>
              <a:chOff x="1385470" y="2233638"/>
              <a:chExt cx="6236839" cy="1760691"/>
            </a:xfrm>
          </p:grpSpPr>
          <p:sp>
            <p:nvSpPr>
              <p:cNvPr id="11" name="矩形 10"/>
              <p:cNvSpPr/>
              <p:nvPr/>
            </p:nvSpPr>
            <p:spPr>
              <a:xfrm>
                <a:off x="1385470" y="2487145"/>
                <a:ext cx="6236839" cy="1507184"/>
              </a:xfrm>
              <a:prstGeom prst="rect">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519795" y="2233638"/>
                <a:ext cx="2304002" cy="591471"/>
                <a:chOff x="1116198" y="2921015"/>
                <a:chExt cx="2194561" cy="818566"/>
              </a:xfrm>
            </p:grpSpPr>
            <p:sp>
              <p:nvSpPr>
                <p:cNvPr id="5" name="矩形: 单圆角 4"/>
                <p:cNvSpPr/>
                <p:nvPr/>
              </p:nvSpPr>
              <p:spPr>
                <a:xfrm>
                  <a:off x="1116198" y="2921015"/>
                  <a:ext cx="2194561" cy="818566"/>
                </a:xfrm>
                <a:prstGeom prst="round1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1600" kern="0">
                    <a:solidFill>
                      <a:prstClr val="black"/>
                    </a:solidFill>
                    <a:latin typeface="Calibri" panose="020F0502020204030204"/>
                    <a:ea typeface="微软雅黑"/>
                  </a:endParaRPr>
                </a:p>
              </p:txBody>
            </p:sp>
            <p:sp>
              <p:nvSpPr>
                <p:cNvPr id="8" name="矩形: 单圆角 7"/>
                <p:cNvSpPr/>
                <p:nvPr/>
              </p:nvSpPr>
              <p:spPr>
                <a:xfrm>
                  <a:off x="1185567" y="2996689"/>
                  <a:ext cx="2052715" cy="658716"/>
                </a:xfrm>
                <a:prstGeom prst="round1Rect">
                  <a:avLst>
                    <a:gd name="adj" fmla="val 0"/>
                  </a:avLst>
                </a:prstGeom>
                <a:solidFill>
                  <a:srgbClr val="27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10" name="矩形 9"/>
                <p:cNvSpPr/>
                <p:nvPr/>
              </p:nvSpPr>
              <p:spPr>
                <a:xfrm>
                  <a:off x="1513233" y="3049181"/>
                  <a:ext cx="1397382" cy="553732"/>
                </a:xfrm>
                <a:prstGeom prst="rect">
                  <a:avLst/>
                </a:prstGeom>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目标值设定</a:t>
                  </a:r>
                </a:p>
              </p:txBody>
            </p:sp>
          </p:grpSp>
        </p:grpSp>
        <p:sp>
          <p:nvSpPr>
            <p:cNvPr id="14" name="矩形 13"/>
            <p:cNvSpPr/>
            <p:nvPr/>
          </p:nvSpPr>
          <p:spPr>
            <a:xfrm>
              <a:off x="1431508" y="2844211"/>
              <a:ext cx="6385621" cy="923330"/>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现况值：改善前皮下注射胰岛素引起皮下出血率为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8.60%</a:t>
              </a:r>
            </a:p>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圈能力：</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0.6</a:t>
              </a: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目标值</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=4.47%</a:t>
              </a:r>
            </a:p>
          </p:txBody>
        </p:sp>
      </p:grpSp>
      <p:grpSp>
        <p:nvGrpSpPr>
          <p:cNvPr id="16" name="组合 15"/>
          <p:cNvGrpSpPr/>
          <p:nvPr/>
        </p:nvGrpSpPr>
        <p:grpSpPr>
          <a:xfrm>
            <a:off x="1202590" y="3759563"/>
            <a:ext cx="6519946" cy="1810902"/>
            <a:chOff x="1297183" y="2233638"/>
            <a:chExt cx="6519946" cy="1810902"/>
          </a:xfrm>
        </p:grpSpPr>
        <p:grpSp>
          <p:nvGrpSpPr>
            <p:cNvPr id="17" name="组合 16"/>
            <p:cNvGrpSpPr/>
            <p:nvPr/>
          </p:nvGrpSpPr>
          <p:grpSpPr>
            <a:xfrm>
              <a:off x="1297183" y="2233638"/>
              <a:ext cx="6236839" cy="1760691"/>
              <a:chOff x="1385470" y="2233638"/>
              <a:chExt cx="6236839" cy="1760691"/>
            </a:xfrm>
          </p:grpSpPr>
          <p:sp>
            <p:nvSpPr>
              <p:cNvPr id="19" name="矩形 18"/>
              <p:cNvSpPr/>
              <p:nvPr/>
            </p:nvSpPr>
            <p:spPr>
              <a:xfrm>
                <a:off x="1385470" y="2487145"/>
                <a:ext cx="6236839" cy="1507184"/>
              </a:xfrm>
              <a:prstGeom prst="rect">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519795" y="2233638"/>
                <a:ext cx="2304002" cy="591471"/>
                <a:chOff x="1116198" y="2921015"/>
                <a:chExt cx="2194561" cy="818566"/>
              </a:xfrm>
            </p:grpSpPr>
            <p:sp>
              <p:nvSpPr>
                <p:cNvPr id="21" name="矩形: 单圆角 20"/>
                <p:cNvSpPr/>
                <p:nvPr/>
              </p:nvSpPr>
              <p:spPr>
                <a:xfrm>
                  <a:off x="1116198" y="2921015"/>
                  <a:ext cx="2194561" cy="818566"/>
                </a:xfrm>
                <a:prstGeom prst="round1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1600" kern="0">
                    <a:solidFill>
                      <a:prstClr val="black"/>
                    </a:solidFill>
                    <a:latin typeface="Calibri" panose="020F0502020204030204"/>
                    <a:ea typeface="微软雅黑"/>
                  </a:endParaRPr>
                </a:p>
              </p:txBody>
            </p:sp>
            <p:sp>
              <p:nvSpPr>
                <p:cNvPr id="22" name="矩形: 单圆角 21"/>
                <p:cNvSpPr/>
                <p:nvPr/>
              </p:nvSpPr>
              <p:spPr>
                <a:xfrm>
                  <a:off x="1185567" y="2996689"/>
                  <a:ext cx="2052715" cy="658716"/>
                </a:xfrm>
                <a:prstGeom prst="round1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23" name="矩形 22"/>
                <p:cNvSpPr/>
                <p:nvPr/>
              </p:nvSpPr>
              <p:spPr>
                <a:xfrm>
                  <a:off x="1513233" y="3049181"/>
                  <a:ext cx="1153085" cy="553732"/>
                </a:xfrm>
                <a:prstGeom prst="rect">
                  <a:avLst/>
                </a:prstGeom>
              </p:spPr>
              <p:txBody>
                <a:bodyPr wrap="none">
                  <a:spAutoFit/>
                </a:bodyPr>
                <a:lstStyle/>
                <a:p>
                  <a:pPr lvl="0"/>
                  <a:r>
                    <a:rPr lang="zh-CN" altLang="en-US" sz="2000" b="1" dirty="0">
                      <a:solidFill>
                        <a:schemeClr val="bg1"/>
                      </a:solidFill>
                      <a:latin typeface="微软雅黑" panose="020B0503020204020204" pitchFamily="34" charset="-122"/>
                      <a:ea typeface="微软雅黑" panose="020B0503020204020204" pitchFamily="34" charset="-122"/>
                    </a:rPr>
                    <a:t>设定理由</a:t>
                  </a:r>
                </a:p>
              </p:txBody>
            </p:sp>
          </p:grpSp>
        </p:grpSp>
        <p:sp>
          <p:nvSpPr>
            <p:cNvPr id="18" name="矩形 17"/>
            <p:cNvSpPr/>
            <p:nvPr/>
          </p:nvSpPr>
          <p:spPr>
            <a:xfrm>
              <a:off x="1431508" y="2844211"/>
              <a:ext cx="6385621" cy="1200329"/>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目标值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现况值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改善值</a:t>
              </a:r>
            </a:p>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现况值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现况值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圈能力</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改善重点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=8.60-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8.60×0.6×0.8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=4.47</a:t>
              </a:r>
            </a:p>
          </p:txBody>
        </p:sp>
      </p:grpSp>
      <p:grpSp>
        <p:nvGrpSpPr>
          <p:cNvPr id="31" name="组合 30"/>
          <p:cNvGrpSpPr/>
          <p:nvPr/>
        </p:nvGrpSpPr>
        <p:grpSpPr>
          <a:xfrm>
            <a:off x="233447" y="204464"/>
            <a:ext cx="2374135" cy="584775"/>
            <a:chOff x="233447" y="204464"/>
            <a:chExt cx="2374135" cy="584775"/>
          </a:xfrm>
        </p:grpSpPr>
        <p:sp>
          <p:nvSpPr>
            <p:cNvPr id="32" name="矩形 31"/>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目标设定</a:t>
              </a:r>
            </a:p>
          </p:txBody>
        </p:sp>
        <p:grpSp>
          <p:nvGrpSpPr>
            <p:cNvPr id="33" name="组合 32"/>
            <p:cNvGrpSpPr/>
            <p:nvPr/>
          </p:nvGrpSpPr>
          <p:grpSpPr>
            <a:xfrm>
              <a:off x="233447" y="204464"/>
              <a:ext cx="582073" cy="501787"/>
              <a:chOff x="918884" y="2360096"/>
              <a:chExt cx="2497402" cy="2152934"/>
            </a:xfrm>
          </p:grpSpPr>
          <p:grpSp>
            <p:nvGrpSpPr>
              <p:cNvPr id="34" name="组合 33"/>
              <p:cNvGrpSpPr/>
              <p:nvPr/>
            </p:nvGrpSpPr>
            <p:grpSpPr>
              <a:xfrm>
                <a:off x="918884" y="2360096"/>
                <a:ext cx="2497402" cy="2152934"/>
                <a:chOff x="6811139" y="1203251"/>
                <a:chExt cx="1597222" cy="1376916"/>
              </a:xfrm>
            </p:grpSpPr>
            <p:sp>
              <p:nvSpPr>
                <p:cNvPr id="36" name="六边形 3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37" name="六边形 36"/>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35" name="矩形 34"/>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05</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20576773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0-#ppt_w/2"/>
                                          </p:val>
                                        </p:tav>
                                        <p:tav tm="100000">
                                          <p:val>
                                            <p:strVal val="#ppt_x"/>
                                          </p:val>
                                        </p:tav>
                                      </p:tavLst>
                                    </p:anim>
                                    <p:anim calcmode="lin" valueType="num">
                                      <p:cBhvr additive="base">
                                        <p:cTn id="14" dur="75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0-#ppt_w/2"/>
                                          </p:val>
                                        </p:tav>
                                        <p:tav tm="100000">
                                          <p:val>
                                            <p:strVal val="#ppt_x"/>
                                          </p:val>
                                        </p:tav>
                                      </p:tavLst>
                                    </p:anim>
                                    <p:anim calcmode="lin" valueType="num">
                                      <p:cBhvr additive="base">
                                        <p:cTn id="19"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extLst>
              <p:ext uri="{D42A27DB-BD31-4B8C-83A1-F6EECF244321}">
                <p14:modId xmlns:p14="http://schemas.microsoft.com/office/powerpoint/2010/main" val="21568961"/>
              </p:ext>
            </p:extLst>
          </p:nvPr>
        </p:nvGraphicFramePr>
        <p:xfrm>
          <a:off x="1319301" y="1918952"/>
          <a:ext cx="7726728" cy="4718612"/>
        </p:xfrm>
        <a:graphic>
          <a:graphicData uri="http://schemas.openxmlformats.org/drawingml/2006/chart">
            <c:chart xmlns:c="http://schemas.openxmlformats.org/drawingml/2006/chart" xmlns:r="http://schemas.openxmlformats.org/officeDocument/2006/relationships" r:id="rId4"/>
          </a:graphicData>
        </a:graphic>
      </p:graphicFrame>
      <p:sp>
        <p:nvSpPr>
          <p:cNvPr id="25" name="下箭头 21"/>
          <p:cNvSpPr/>
          <p:nvPr/>
        </p:nvSpPr>
        <p:spPr>
          <a:xfrm rot="18718258">
            <a:off x="3783757" y="2419450"/>
            <a:ext cx="339886" cy="1379292"/>
          </a:xfrm>
          <a:custGeom>
            <a:avLst/>
            <a:gdLst>
              <a:gd name="connsiteX0" fmla="*/ 0 w 1021418"/>
              <a:gd name="connsiteY0" fmla="*/ 1551400 h 2062109"/>
              <a:gd name="connsiteX1" fmla="*/ 255355 w 1021418"/>
              <a:gd name="connsiteY1" fmla="*/ 1551400 h 2062109"/>
              <a:gd name="connsiteX2" fmla="*/ 255355 w 1021418"/>
              <a:gd name="connsiteY2" fmla="*/ 0 h 2062109"/>
              <a:gd name="connsiteX3" fmla="*/ 766064 w 1021418"/>
              <a:gd name="connsiteY3" fmla="*/ 0 h 2062109"/>
              <a:gd name="connsiteX4" fmla="*/ 766064 w 1021418"/>
              <a:gd name="connsiteY4" fmla="*/ 1551400 h 2062109"/>
              <a:gd name="connsiteX5" fmla="*/ 1021418 w 1021418"/>
              <a:gd name="connsiteY5" fmla="*/ 1551400 h 2062109"/>
              <a:gd name="connsiteX6" fmla="*/ 510709 w 1021418"/>
              <a:gd name="connsiteY6" fmla="*/ 2062109 h 2062109"/>
              <a:gd name="connsiteX7" fmla="*/ 0 w 1021418"/>
              <a:gd name="connsiteY7" fmla="*/ 1551400 h 2062109"/>
              <a:gd name="connsiteX0" fmla="*/ 0 w 1021418"/>
              <a:gd name="connsiteY0" fmla="*/ 1551400 h 2062109"/>
              <a:gd name="connsiteX1" fmla="*/ 255355 w 1021418"/>
              <a:gd name="connsiteY1" fmla="*/ 1551400 h 2062109"/>
              <a:gd name="connsiteX2" fmla="*/ 255355 w 1021418"/>
              <a:gd name="connsiteY2" fmla="*/ 0 h 2062109"/>
              <a:gd name="connsiteX3" fmla="*/ 766064 w 1021418"/>
              <a:gd name="connsiteY3" fmla="*/ 1551400 h 2062109"/>
              <a:gd name="connsiteX4" fmla="*/ 1021418 w 1021418"/>
              <a:gd name="connsiteY4" fmla="*/ 1551400 h 2062109"/>
              <a:gd name="connsiteX5" fmla="*/ 510709 w 1021418"/>
              <a:gd name="connsiteY5" fmla="*/ 2062109 h 2062109"/>
              <a:gd name="connsiteX6" fmla="*/ 0 w 1021418"/>
              <a:gd name="connsiteY6" fmla="*/ 1551400 h 2062109"/>
              <a:gd name="connsiteX0" fmla="*/ 0 w 1021418"/>
              <a:gd name="connsiteY0" fmla="*/ 1592040 h 2102749"/>
              <a:gd name="connsiteX1" fmla="*/ 255355 w 1021418"/>
              <a:gd name="connsiteY1" fmla="*/ 1592040 h 2102749"/>
              <a:gd name="connsiteX2" fmla="*/ 468715 w 1021418"/>
              <a:gd name="connsiteY2" fmla="*/ 0 h 2102749"/>
              <a:gd name="connsiteX3" fmla="*/ 766064 w 1021418"/>
              <a:gd name="connsiteY3" fmla="*/ 1592040 h 2102749"/>
              <a:gd name="connsiteX4" fmla="*/ 1021418 w 1021418"/>
              <a:gd name="connsiteY4" fmla="*/ 1592040 h 2102749"/>
              <a:gd name="connsiteX5" fmla="*/ 510709 w 1021418"/>
              <a:gd name="connsiteY5" fmla="*/ 2102749 h 2102749"/>
              <a:gd name="connsiteX6" fmla="*/ 0 w 1021418"/>
              <a:gd name="connsiteY6" fmla="*/ 1592040 h 210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18" h="2102749">
                <a:moveTo>
                  <a:pt x="0" y="1592040"/>
                </a:moveTo>
                <a:lnTo>
                  <a:pt x="255355" y="1592040"/>
                </a:lnTo>
                <a:lnTo>
                  <a:pt x="468715" y="0"/>
                </a:lnTo>
                <a:lnTo>
                  <a:pt x="766064" y="1592040"/>
                </a:lnTo>
                <a:lnTo>
                  <a:pt x="1021418" y="1592040"/>
                </a:lnTo>
                <a:lnTo>
                  <a:pt x="510709" y="2102749"/>
                </a:lnTo>
                <a:lnTo>
                  <a:pt x="0" y="1592040"/>
                </a:lnTo>
                <a:close/>
              </a:path>
            </a:pathLst>
          </a:custGeom>
          <a:solidFill>
            <a:srgbClr val="27AAE2"/>
          </a:solidFill>
          <a:ln w="12700" cap="flat" cmpd="sng" algn="ctr">
            <a:noFill/>
            <a:prstDash val="solid"/>
            <a:miter lim="800000"/>
          </a:ln>
          <a:effectLst/>
          <a:scene3d>
            <a:camera prst="orthographicFront"/>
            <a:lightRig rig="fla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p:cNvSpPr/>
          <p:nvPr/>
        </p:nvSpPr>
        <p:spPr>
          <a:xfrm>
            <a:off x="2189435" y="1379401"/>
            <a:ext cx="3528530" cy="378886"/>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微软雅黑" panose="020B0503020204020204" pitchFamily="34" charset="-122"/>
                <a:ea typeface="微软雅黑" panose="020B0503020204020204" pitchFamily="34" charset="-122"/>
                <a:cs typeface="+mn-cs"/>
              </a:defRPr>
            </a:pPr>
            <a:r>
              <a:rPr lang="zh-CN" altLang="zh-CN" b="1" dirty="0">
                <a:solidFill>
                  <a:schemeClr val="tx1">
                    <a:lumMod val="75000"/>
                    <a:lumOff val="25000"/>
                  </a:schemeClr>
                </a:solidFill>
              </a:rPr>
              <a:t>皮下注射胰岛素引起皮下出血率</a:t>
            </a:r>
            <a:endParaRPr lang="en-US" altLang="zh-CN" b="1" dirty="0">
              <a:solidFill>
                <a:schemeClr val="tx1">
                  <a:lumMod val="75000"/>
                  <a:lumOff val="25000"/>
                </a:schemeClr>
              </a:solidFill>
            </a:endParaRPr>
          </a:p>
        </p:txBody>
      </p:sp>
      <p:grpSp>
        <p:nvGrpSpPr>
          <p:cNvPr id="26" name="组合 25"/>
          <p:cNvGrpSpPr/>
          <p:nvPr/>
        </p:nvGrpSpPr>
        <p:grpSpPr>
          <a:xfrm>
            <a:off x="5182665" y="1828799"/>
            <a:ext cx="2260517" cy="2260517"/>
            <a:chOff x="7638350" y="997734"/>
            <a:chExt cx="2566602" cy="2566602"/>
          </a:xfrm>
        </p:grpSpPr>
        <p:sp>
          <p:nvSpPr>
            <p:cNvPr id="27" name="爆炸形 1 22"/>
            <p:cNvSpPr/>
            <p:nvPr/>
          </p:nvSpPr>
          <p:spPr>
            <a:xfrm>
              <a:off x="7638350" y="997734"/>
              <a:ext cx="2566602" cy="2566602"/>
            </a:xfrm>
            <a:prstGeom prst="irregularSeal1">
              <a:avLst/>
            </a:prstGeom>
            <a:solidFill>
              <a:srgbClr val="27AA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文本框 28"/>
            <p:cNvSpPr txBox="1"/>
            <p:nvPr/>
          </p:nvSpPr>
          <p:spPr>
            <a:xfrm>
              <a:off x="8293113" y="1784278"/>
              <a:ext cx="1316386"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降幅</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48.02%</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33447" y="204464"/>
            <a:ext cx="2374135" cy="584775"/>
            <a:chOff x="233447" y="204464"/>
            <a:chExt cx="2374135" cy="584775"/>
          </a:xfrm>
        </p:grpSpPr>
        <p:sp>
          <p:nvSpPr>
            <p:cNvPr id="11" name="矩形 10"/>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目标设定</a:t>
              </a:r>
            </a:p>
          </p:txBody>
        </p:sp>
        <p:grpSp>
          <p:nvGrpSpPr>
            <p:cNvPr id="12" name="组合 11"/>
            <p:cNvGrpSpPr/>
            <p:nvPr/>
          </p:nvGrpSpPr>
          <p:grpSpPr>
            <a:xfrm>
              <a:off x="233447" y="204464"/>
              <a:ext cx="582073" cy="501787"/>
              <a:chOff x="918884" y="2360096"/>
              <a:chExt cx="2497402" cy="2152934"/>
            </a:xfrm>
          </p:grpSpPr>
          <p:grpSp>
            <p:nvGrpSpPr>
              <p:cNvPr id="13" name="组合 12"/>
              <p:cNvGrpSpPr/>
              <p:nvPr/>
            </p:nvGrpSpPr>
            <p:grpSpPr>
              <a:xfrm>
                <a:off x="918884" y="2360096"/>
                <a:ext cx="2497402" cy="2152934"/>
                <a:chOff x="6811139" y="1203251"/>
                <a:chExt cx="1597222" cy="1376916"/>
              </a:xfrm>
            </p:grpSpPr>
            <p:sp>
              <p:nvSpPr>
                <p:cNvPr id="16" name="六边形 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7" name="六边形 16"/>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14" name="矩形 13"/>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05</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4448" r="39045" b="42216"/>
          <a:stretch/>
        </p:blipFill>
        <p:spPr>
          <a:xfrm>
            <a:off x="8408409" y="1139763"/>
            <a:ext cx="2345840" cy="5113774"/>
          </a:xfrm>
          <a:prstGeom prst="rect">
            <a:avLst/>
          </a:prstGeom>
        </p:spPr>
      </p:pic>
    </p:spTree>
    <p:custDataLst>
      <p:tags r:id="rId1"/>
    </p:custDataLst>
    <p:extLst>
      <p:ext uri="{BB962C8B-B14F-4D97-AF65-F5344CB8AC3E}">
        <p14:creationId xmlns:p14="http://schemas.microsoft.com/office/powerpoint/2010/main" val="12379744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3" presetClass="entr" presetSubtype="3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strVal val="4*#ppt_w"/>
                                          </p:val>
                                        </p:tav>
                                        <p:tav tm="100000">
                                          <p:val>
                                            <p:strVal val="#ppt_w"/>
                                          </p:val>
                                        </p:tav>
                                      </p:tavLst>
                                    </p:anim>
                                    <p:anim calcmode="lin" valueType="num">
                                      <p:cBhvr>
                                        <p:cTn id="23" dur="500" fill="hold"/>
                                        <p:tgtEl>
                                          <p:spTgt spid="26"/>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2380780"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解  析</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10213"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41262526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84412" y="1594925"/>
            <a:ext cx="3058379" cy="3598093"/>
            <a:chOff x="589444" y="1594926"/>
            <a:chExt cx="3058379" cy="3598093"/>
          </a:xfrm>
        </p:grpSpPr>
        <p:sp>
          <p:nvSpPr>
            <p:cNvPr id="4" name="矩形 3"/>
            <p:cNvSpPr/>
            <p:nvPr/>
          </p:nvSpPr>
          <p:spPr>
            <a:xfrm>
              <a:off x="589444" y="1594926"/>
              <a:ext cx="3058379" cy="3598093"/>
            </a:xfrm>
            <a:prstGeom prst="rect">
              <a:avLst/>
            </a:prstGeom>
            <a:solidFill>
              <a:schemeClr val="bg1"/>
            </a:solidFill>
            <a:ln w="6350" cap="flat" cmpd="sng" algn="ctr">
              <a:noFill/>
              <a:prstDash val="solid"/>
              <a:miter lim="800000"/>
            </a:ln>
            <a:effectLst>
              <a:outerShdw blurRad="50800" dist="38100" dir="5400000" algn="t" rotWithShape="0">
                <a:prstClr val="black">
                  <a:alpha val="40000"/>
                </a:prstClr>
              </a:outerShdw>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5" name="矩形 4" descr="20130701_194759"/>
            <p:cNvSpPr/>
            <p:nvPr/>
          </p:nvSpPr>
          <p:spPr>
            <a:xfrm>
              <a:off x="742363" y="1738850"/>
              <a:ext cx="2752541" cy="2338760"/>
            </a:xfrm>
            <a:prstGeom prst="rect">
              <a:avLst/>
            </a:prstGeom>
            <a:blipFill>
              <a:blip r:embed="rId4" cstate="print">
                <a:extLst>
                  <a:ext uri="{28A0092B-C50C-407E-A947-70E740481C1C}">
                    <a14:useLocalDpi xmlns:a14="http://schemas.microsoft.com/office/drawing/2010/main" val="0"/>
                  </a:ext>
                </a:extLst>
              </a:blip>
              <a:srcRect/>
              <a:stretch>
                <a:fillRect t="-3000" b="-3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 name="任意多边形: 形状 5"/>
            <p:cNvSpPr/>
            <p:nvPr/>
          </p:nvSpPr>
          <p:spPr>
            <a:xfrm>
              <a:off x="742363" y="4077611"/>
              <a:ext cx="2752541" cy="971485"/>
            </a:xfrm>
            <a:custGeom>
              <a:avLst/>
              <a:gdLst>
                <a:gd name="connsiteX0" fmla="*/ 0 w 2752541"/>
                <a:gd name="connsiteY0" fmla="*/ 0 h 971485"/>
                <a:gd name="connsiteX1" fmla="*/ 2752541 w 2752541"/>
                <a:gd name="connsiteY1" fmla="*/ 0 h 971485"/>
                <a:gd name="connsiteX2" fmla="*/ 2752541 w 2752541"/>
                <a:gd name="connsiteY2" fmla="*/ 971485 h 971485"/>
                <a:gd name="connsiteX3" fmla="*/ 0 w 2752541"/>
                <a:gd name="connsiteY3" fmla="*/ 971485 h 971485"/>
                <a:gd name="connsiteX4" fmla="*/ 0 w 2752541"/>
                <a:gd name="connsiteY4" fmla="*/ 0 h 97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541" h="971485">
                  <a:moveTo>
                    <a:pt x="0" y="0"/>
                  </a:moveTo>
                  <a:lnTo>
                    <a:pt x="2752541" y="0"/>
                  </a:lnTo>
                  <a:lnTo>
                    <a:pt x="2752541" y="971485"/>
                  </a:lnTo>
                  <a:lnTo>
                    <a:pt x="0" y="97148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头脑风暴</a:t>
              </a:r>
            </a:p>
          </p:txBody>
        </p:sp>
      </p:grpSp>
      <p:grpSp>
        <p:nvGrpSpPr>
          <p:cNvPr id="16" name="组合 15"/>
          <p:cNvGrpSpPr/>
          <p:nvPr/>
        </p:nvGrpSpPr>
        <p:grpSpPr>
          <a:xfrm>
            <a:off x="4575084" y="1594926"/>
            <a:ext cx="3058379" cy="3598093"/>
            <a:chOff x="4575084" y="1594926"/>
            <a:chExt cx="3058379" cy="3598093"/>
          </a:xfrm>
        </p:grpSpPr>
        <p:sp>
          <p:nvSpPr>
            <p:cNvPr id="7" name="矩形 6"/>
            <p:cNvSpPr/>
            <p:nvPr/>
          </p:nvSpPr>
          <p:spPr>
            <a:xfrm>
              <a:off x="4575084" y="1594926"/>
              <a:ext cx="3058379" cy="3598093"/>
            </a:xfrm>
            <a:prstGeom prst="rect">
              <a:avLst/>
            </a:prstGeom>
            <a:solidFill>
              <a:schemeClr val="bg1"/>
            </a:solidFill>
            <a:ln w="6350" cap="flat" cmpd="sng" algn="ctr">
              <a:noFill/>
              <a:prstDash val="solid"/>
              <a:miter lim="800000"/>
            </a:ln>
            <a:effectLst>
              <a:outerShdw blurRad="50800" dist="38100" dir="5400000" algn="t" rotWithShape="0">
                <a:prstClr val="black">
                  <a:alpha val="40000"/>
                </a:prstClr>
              </a:outerShdw>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8" name="矩形 7" descr="20130613_191826"/>
            <p:cNvSpPr/>
            <p:nvPr/>
          </p:nvSpPr>
          <p:spPr>
            <a:xfrm>
              <a:off x="4728003" y="1738850"/>
              <a:ext cx="2752541" cy="2338760"/>
            </a:xfrm>
            <a:prstGeom prst="rect">
              <a:avLst/>
            </a:prstGeom>
            <a:blipFill>
              <a:blip r:embed="rId5" cstate="print">
                <a:extLst>
                  <a:ext uri="{28A0092B-C50C-407E-A947-70E740481C1C}">
                    <a14:useLocalDpi xmlns:a14="http://schemas.microsoft.com/office/drawing/2010/main" val="0"/>
                  </a:ext>
                </a:extLst>
              </a:blip>
              <a:srcRect/>
              <a:stretch>
                <a:fillRect l="-9000" r="-9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任意多边形: 形状 8"/>
            <p:cNvSpPr/>
            <p:nvPr/>
          </p:nvSpPr>
          <p:spPr>
            <a:xfrm>
              <a:off x="4728003" y="4077611"/>
              <a:ext cx="2752541" cy="971485"/>
            </a:xfrm>
            <a:custGeom>
              <a:avLst/>
              <a:gdLst>
                <a:gd name="connsiteX0" fmla="*/ 0 w 2752541"/>
                <a:gd name="connsiteY0" fmla="*/ 0 h 971485"/>
                <a:gd name="connsiteX1" fmla="*/ 2752541 w 2752541"/>
                <a:gd name="connsiteY1" fmla="*/ 0 h 971485"/>
                <a:gd name="connsiteX2" fmla="*/ 2752541 w 2752541"/>
                <a:gd name="connsiteY2" fmla="*/ 971485 h 971485"/>
                <a:gd name="connsiteX3" fmla="*/ 0 w 2752541"/>
                <a:gd name="connsiteY3" fmla="*/ 971485 h 971485"/>
                <a:gd name="connsiteX4" fmla="*/ 0 w 2752541"/>
                <a:gd name="connsiteY4" fmla="*/ 0 h 97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541" h="971485">
                  <a:moveTo>
                    <a:pt x="0" y="0"/>
                  </a:moveTo>
                  <a:lnTo>
                    <a:pt x="2752541" y="0"/>
                  </a:lnTo>
                  <a:lnTo>
                    <a:pt x="2752541" y="971485"/>
                  </a:lnTo>
                  <a:lnTo>
                    <a:pt x="0" y="97148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鱼骨图分析</a:t>
              </a:r>
            </a:p>
          </p:txBody>
        </p:sp>
      </p:grpSp>
      <p:grpSp>
        <p:nvGrpSpPr>
          <p:cNvPr id="14" name="组合 13"/>
          <p:cNvGrpSpPr/>
          <p:nvPr/>
        </p:nvGrpSpPr>
        <p:grpSpPr>
          <a:xfrm>
            <a:off x="8265756" y="1594925"/>
            <a:ext cx="3058379" cy="3598093"/>
            <a:chOff x="8560724" y="1594926"/>
            <a:chExt cx="3058379" cy="3598093"/>
          </a:xfrm>
        </p:grpSpPr>
        <p:sp>
          <p:nvSpPr>
            <p:cNvPr id="11" name="矩形 10"/>
            <p:cNvSpPr/>
            <p:nvPr/>
          </p:nvSpPr>
          <p:spPr>
            <a:xfrm>
              <a:off x="8560724" y="1594926"/>
              <a:ext cx="3058379" cy="3598093"/>
            </a:xfrm>
            <a:prstGeom prst="rect">
              <a:avLst/>
            </a:prstGeom>
            <a:solidFill>
              <a:schemeClr val="bg1"/>
            </a:solidFill>
            <a:ln w="6350" cap="flat" cmpd="sng" algn="ctr">
              <a:noFill/>
              <a:prstDash val="solid"/>
              <a:miter lim="800000"/>
            </a:ln>
            <a:effectLst>
              <a:outerShdw blurRad="50800" dist="38100" dir="5400000" algn="t" rotWithShape="0">
                <a:prstClr val="black">
                  <a:alpha val="40000"/>
                </a:prstClr>
              </a:outerShdw>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2" name="矩形 11" descr="20130701_194719"/>
            <p:cNvSpPr/>
            <p:nvPr/>
          </p:nvSpPr>
          <p:spPr>
            <a:xfrm>
              <a:off x="8713643" y="1738850"/>
              <a:ext cx="2752541" cy="2338760"/>
            </a:xfrm>
            <a:prstGeom prst="rect">
              <a:avLst/>
            </a:prstGeom>
            <a:blipFill>
              <a:blip r:embed="rId6" cstate="print">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任意多边形: 形状 12"/>
            <p:cNvSpPr/>
            <p:nvPr/>
          </p:nvSpPr>
          <p:spPr>
            <a:xfrm>
              <a:off x="8713643" y="4077611"/>
              <a:ext cx="2752541" cy="971485"/>
            </a:xfrm>
            <a:custGeom>
              <a:avLst/>
              <a:gdLst>
                <a:gd name="connsiteX0" fmla="*/ 0 w 2752541"/>
                <a:gd name="connsiteY0" fmla="*/ 0 h 971485"/>
                <a:gd name="connsiteX1" fmla="*/ 2752541 w 2752541"/>
                <a:gd name="connsiteY1" fmla="*/ 0 h 971485"/>
                <a:gd name="connsiteX2" fmla="*/ 2752541 w 2752541"/>
                <a:gd name="connsiteY2" fmla="*/ 971485 h 971485"/>
                <a:gd name="connsiteX3" fmla="*/ 0 w 2752541"/>
                <a:gd name="connsiteY3" fmla="*/ 971485 h 971485"/>
                <a:gd name="connsiteX4" fmla="*/ 0 w 2752541"/>
                <a:gd name="connsiteY4" fmla="*/ 0 h 97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541" h="971485">
                  <a:moveTo>
                    <a:pt x="0" y="0"/>
                  </a:moveTo>
                  <a:lnTo>
                    <a:pt x="2752541" y="0"/>
                  </a:lnTo>
                  <a:lnTo>
                    <a:pt x="2752541" y="971485"/>
                  </a:lnTo>
                  <a:lnTo>
                    <a:pt x="0" y="97148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集体讨论</a:t>
              </a:r>
            </a:p>
          </p:txBody>
        </p:sp>
      </p:grpSp>
      <p:grpSp>
        <p:nvGrpSpPr>
          <p:cNvPr id="15" name="组合 14"/>
          <p:cNvGrpSpPr/>
          <p:nvPr/>
        </p:nvGrpSpPr>
        <p:grpSpPr>
          <a:xfrm>
            <a:off x="233447" y="204464"/>
            <a:ext cx="1675226" cy="584775"/>
            <a:chOff x="233447" y="204464"/>
            <a:chExt cx="1675226" cy="584775"/>
          </a:xfrm>
        </p:grpSpPr>
        <p:sp>
          <p:nvSpPr>
            <p:cNvPr id="18" name="矩形 17"/>
            <p:cNvSpPr/>
            <p:nvPr/>
          </p:nvSpPr>
          <p:spPr>
            <a:xfrm>
              <a:off x="781441" y="204464"/>
              <a:ext cx="1127232"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 析</a:t>
              </a:r>
            </a:p>
          </p:txBody>
        </p:sp>
        <p:grpSp>
          <p:nvGrpSpPr>
            <p:cNvPr id="19" name="组合 18"/>
            <p:cNvGrpSpPr/>
            <p:nvPr/>
          </p:nvGrpSpPr>
          <p:grpSpPr>
            <a:xfrm>
              <a:off x="233447" y="204464"/>
              <a:ext cx="582073" cy="501787"/>
              <a:chOff x="918884" y="2360096"/>
              <a:chExt cx="2497402" cy="2152934"/>
            </a:xfrm>
          </p:grpSpPr>
          <p:grpSp>
            <p:nvGrpSpPr>
              <p:cNvPr id="20" name="组合 19"/>
              <p:cNvGrpSpPr/>
              <p:nvPr/>
            </p:nvGrpSpPr>
            <p:grpSpPr>
              <a:xfrm>
                <a:off x="918884" y="2360096"/>
                <a:ext cx="2497402" cy="2152934"/>
                <a:chOff x="6811139" y="1203251"/>
                <a:chExt cx="1597222" cy="1376916"/>
              </a:xfrm>
            </p:grpSpPr>
            <p:sp>
              <p:nvSpPr>
                <p:cNvPr id="22" name="六边形 2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3" name="六边形 22"/>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1" name="矩形 20"/>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
        <p:nvSpPr>
          <p:cNvPr id="2" name="矩形 1"/>
          <p:cNvSpPr/>
          <p:nvPr/>
        </p:nvSpPr>
        <p:spPr>
          <a:xfrm rot="18633033">
            <a:off x="3799091" y="1328682"/>
            <a:ext cx="245881" cy="676413"/>
          </a:xfrm>
          <a:custGeom>
            <a:avLst/>
            <a:gdLst>
              <a:gd name="connsiteX0" fmla="*/ 0 w 506185"/>
              <a:gd name="connsiteY0" fmla="*/ 0 h 939202"/>
              <a:gd name="connsiteX1" fmla="*/ 506185 w 506185"/>
              <a:gd name="connsiteY1" fmla="*/ 0 h 939202"/>
              <a:gd name="connsiteX2" fmla="*/ 506185 w 506185"/>
              <a:gd name="connsiteY2" fmla="*/ 939202 h 939202"/>
              <a:gd name="connsiteX3" fmla="*/ 0 w 506185"/>
              <a:gd name="connsiteY3" fmla="*/ 939202 h 939202"/>
              <a:gd name="connsiteX4" fmla="*/ 0 w 506185"/>
              <a:gd name="connsiteY4" fmla="*/ 0 h 939202"/>
              <a:gd name="connsiteX0" fmla="*/ 0 w 506185"/>
              <a:gd name="connsiteY0" fmla="*/ 0 h 939213"/>
              <a:gd name="connsiteX1" fmla="*/ 506185 w 506185"/>
              <a:gd name="connsiteY1" fmla="*/ 0 h 939213"/>
              <a:gd name="connsiteX2" fmla="*/ 506185 w 506185"/>
              <a:gd name="connsiteY2" fmla="*/ 939202 h 939213"/>
              <a:gd name="connsiteX3" fmla="*/ 220350 w 506185"/>
              <a:gd name="connsiteY3" fmla="*/ 843640 h 939213"/>
              <a:gd name="connsiteX4" fmla="*/ 0 w 506185"/>
              <a:gd name="connsiteY4" fmla="*/ 939202 h 939213"/>
              <a:gd name="connsiteX5" fmla="*/ 0 w 506185"/>
              <a:gd name="connsiteY5" fmla="*/ 0 h 9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85" h="939213">
                <a:moveTo>
                  <a:pt x="0" y="0"/>
                </a:moveTo>
                <a:lnTo>
                  <a:pt x="506185" y="0"/>
                </a:lnTo>
                <a:lnTo>
                  <a:pt x="506185" y="939202"/>
                </a:lnTo>
                <a:cubicBezTo>
                  <a:pt x="414124" y="940411"/>
                  <a:pt x="312411" y="842431"/>
                  <a:pt x="220350" y="843640"/>
                </a:cubicBezTo>
                <a:lnTo>
                  <a:pt x="0" y="939202"/>
                </a:lnTo>
                <a:lnTo>
                  <a:pt x="0" y="0"/>
                </a:lnTo>
                <a:close/>
              </a:path>
            </a:pathLst>
          </a:custGeom>
          <a:solidFill>
            <a:srgbClr val="27AAE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1"/>
          <p:cNvSpPr/>
          <p:nvPr/>
        </p:nvSpPr>
        <p:spPr>
          <a:xfrm rot="18633033">
            <a:off x="7537439" y="1328682"/>
            <a:ext cx="245881" cy="676413"/>
          </a:xfrm>
          <a:custGeom>
            <a:avLst/>
            <a:gdLst>
              <a:gd name="connsiteX0" fmla="*/ 0 w 506185"/>
              <a:gd name="connsiteY0" fmla="*/ 0 h 939202"/>
              <a:gd name="connsiteX1" fmla="*/ 506185 w 506185"/>
              <a:gd name="connsiteY1" fmla="*/ 0 h 939202"/>
              <a:gd name="connsiteX2" fmla="*/ 506185 w 506185"/>
              <a:gd name="connsiteY2" fmla="*/ 939202 h 939202"/>
              <a:gd name="connsiteX3" fmla="*/ 0 w 506185"/>
              <a:gd name="connsiteY3" fmla="*/ 939202 h 939202"/>
              <a:gd name="connsiteX4" fmla="*/ 0 w 506185"/>
              <a:gd name="connsiteY4" fmla="*/ 0 h 939202"/>
              <a:gd name="connsiteX0" fmla="*/ 0 w 506185"/>
              <a:gd name="connsiteY0" fmla="*/ 0 h 939213"/>
              <a:gd name="connsiteX1" fmla="*/ 506185 w 506185"/>
              <a:gd name="connsiteY1" fmla="*/ 0 h 939213"/>
              <a:gd name="connsiteX2" fmla="*/ 506185 w 506185"/>
              <a:gd name="connsiteY2" fmla="*/ 939202 h 939213"/>
              <a:gd name="connsiteX3" fmla="*/ 220350 w 506185"/>
              <a:gd name="connsiteY3" fmla="*/ 843640 h 939213"/>
              <a:gd name="connsiteX4" fmla="*/ 0 w 506185"/>
              <a:gd name="connsiteY4" fmla="*/ 939202 h 939213"/>
              <a:gd name="connsiteX5" fmla="*/ 0 w 506185"/>
              <a:gd name="connsiteY5" fmla="*/ 0 h 9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85" h="939213">
                <a:moveTo>
                  <a:pt x="0" y="0"/>
                </a:moveTo>
                <a:lnTo>
                  <a:pt x="506185" y="0"/>
                </a:lnTo>
                <a:lnTo>
                  <a:pt x="506185" y="939202"/>
                </a:lnTo>
                <a:cubicBezTo>
                  <a:pt x="414124" y="940411"/>
                  <a:pt x="312411" y="842431"/>
                  <a:pt x="220350" y="843640"/>
                </a:cubicBezTo>
                <a:lnTo>
                  <a:pt x="0" y="939202"/>
                </a:lnTo>
                <a:lnTo>
                  <a:pt x="0" y="0"/>
                </a:lnTo>
                <a:close/>
              </a:path>
            </a:pathLst>
          </a:custGeom>
          <a:solidFill>
            <a:srgbClr val="27AAE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
          <p:cNvSpPr/>
          <p:nvPr/>
        </p:nvSpPr>
        <p:spPr>
          <a:xfrm rot="18633033">
            <a:off x="11132758" y="1328681"/>
            <a:ext cx="245881" cy="676413"/>
          </a:xfrm>
          <a:custGeom>
            <a:avLst/>
            <a:gdLst>
              <a:gd name="connsiteX0" fmla="*/ 0 w 506185"/>
              <a:gd name="connsiteY0" fmla="*/ 0 h 939202"/>
              <a:gd name="connsiteX1" fmla="*/ 506185 w 506185"/>
              <a:gd name="connsiteY1" fmla="*/ 0 h 939202"/>
              <a:gd name="connsiteX2" fmla="*/ 506185 w 506185"/>
              <a:gd name="connsiteY2" fmla="*/ 939202 h 939202"/>
              <a:gd name="connsiteX3" fmla="*/ 0 w 506185"/>
              <a:gd name="connsiteY3" fmla="*/ 939202 h 939202"/>
              <a:gd name="connsiteX4" fmla="*/ 0 w 506185"/>
              <a:gd name="connsiteY4" fmla="*/ 0 h 939202"/>
              <a:gd name="connsiteX0" fmla="*/ 0 w 506185"/>
              <a:gd name="connsiteY0" fmla="*/ 0 h 939213"/>
              <a:gd name="connsiteX1" fmla="*/ 506185 w 506185"/>
              <a:gd name="connsiteY1" fmla="*/ 0 h 939213"/>
              <a:gd name="connsiteX2" fmla="*/ 506185 w 506185"/>
              <a:gd name="connsiteY2" fmla="*/ 939202 h 939213"/>
              <a:gd name="connsiteX3" fmla="*/ 220350 w 506185"/>
              <a:gd name="connsiteY3" fmla="*/ 843640 h 939213"/>
              <a:gd name="connsiteX4" fmla="*/ 0 w 506185"/>
              <a:gd name="connsiteY4" fmla="*/ 939202 h 939213"/>
              <a:gd name="connsiteX5" fmla="*/ 0 w 506185"/>
              <a:gd name="connsiteY5" fmla="*/ 0 h 9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85" h="939213">
                <a:moveTo>
                  <a:pt x="0" y="0"/>
                </a:moveTo>
                <a:lnTo>
                  <a:pt x="506185" y="0"/>
                </a:lnTo>
                <a:lnTo>
                  <a:pt x="506185" y="939202"/>
                </a:lnTo>
                <a:cubicBezTo>
                  <a:pt x="414124" y="940411"/>
                  <a:pt x="312411" y="842431"/>
                  <a:pt x="220350" y="843640"/>
                </a:cubicBezTo>
                <a:lnTo>
                  <a:pt x="0" y="939202"/>
                </a:lnTo>
                <a:lnTo>
                  <a:pt x="0" y="0"/>
                </a:lnTo>
                <a:close/>
              </a:path>
            </a:pathLst>
          </a:custGeom>
          <a:solidFill>
            <a:srgbClr val="27AAE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1282991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900" decel="100000" fill="hold"/>
                                        <p:tgtEl>
                                          <p:spTgt spid="1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3189211902"/>
              </p:ext>
            </p:extLst>
          </p:nvPr>
        </p:nvGraphicFramePr>
        <p:xfrm>
          <a:off x="926769" y="1252104"/>
          <a:ext cx="10041278" cy="5061066"/>
        </p:xfrm>
        <a:graphic>
          <a:graphicData uri="http://schemas.openxmlformats.org/drawingml/2006/table">
            <a:tbl>
              <a:tblPr/>
              <a:tblGrid>
                <a:gridCol w="990711">
                  <a:extLst>
                    <a:ext uri="{9D8B030D-6E8A-4147-A177-3AD203B41FA5}">
                      <a16:colId xmlns:a16="http://schemas.microsoft.com/office/drawing/2014/main" xmlns="" val="20000"/>
                    </a:ext>
                  </a:extLst>
                </a:gridCol>
                <a:gridCol w="5665634">
                  <a:extLst>
                    <a:ext uri="{9D8B030D-6E8A-4147-A177-3AD203B41FA5}">
                      <a16:colId xmlns:a16="http://schemas.microsoft.com/office/drawing/2014/main" xmlns="" val="20001"/>
                    </a:ext>
                  </a:extLst>
                </a:gridCol>
                <a:gridCol w="1733746">
                  <a:extLst>
                    <a:ext uri="{9D8B030D-6E8A-4147-A177-3AD203B41FA5}">
                      <a16:colId xmlns:a16="http://schemas.microsoft.com/office/drawing/2014/main" xmlns="" val="20002"/>
                    </a:ext>
                  </a:extLst>
                </a:gridCol>
                <a:gridCol w="1651187">
                  <a:extLst>
                    <a:ext uri="{9D8B030D-6E8A-4147-A177-3AD203B41FA5}">
                      <a16:colId xmlns:a16="http://schemas.microsoft.com/office/drawing/2014/main" xmlns="" val="20003"/>
                    </a:ext>
                  </a:extLst>
                </a:gridCol>
              </a:tblGrid>
              <a:tr h="424269">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影响皮下注射胰岛素引起皮下出血率的要因选定表</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楷体_GB2312"/>
                          <a:ea typeface="宋体" panose="02010600030101010101" pitchFamily="2" charset="-122"/>
                        </a:rPr>
                        <a:t>编号</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影响皮下注射胰岛素引起皮下出血因素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a:effectLst/>
                          <a:latin typeface="微软雅黑" panose="020B0503020204020204" pitchFamily="34" charset="-122"/>
                          <a:ea typeface="微软雅黑" panose="020B0503020204020204" pitchFamily="34" charset="-122"/>
                        </a:rPr>
                        <a:t>圈员评分</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备注</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注射部位轮换不规范</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a:effectLst/>
                          <a:latin typeface="微软雅黑" panose="020B0503020204020204" pitchFamily="34" charset="-122"/>
                          <a:ea typeface="微软雅黑" panose="020B0503020204020204" pitchFamily="34" charset="-122"/>
                        </a:rPr>
                        <a:t>135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fontAlgn="ctr">
                        <a:buFont typeface="Wingdings" panose="05000000000000000000" pitchFamily="2" charset="2"/>
                        <a:buNone/>
                      </a:pPr>
                      <a:r>
                        <a:rPr lang="zh-CN" altLang="en-US" sz="1400" b="0" i="0" u="none" strike="noStrike" dirty="0">
                          <a:effectLst/>
                          <a:latin typeface="微软雅黑" panose="020B0503020204020204" pitchFamily="34" charset="-122"/>
                          <a:ea typeface="微软雅黑" panose="020B0503020204020204" pitchFamily="34" charset="-122"/>
                        </a:rPr>
                        <a:t>有</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进针角度</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a:effectLst/>
                          <a:latin typeface="微软雅黑" panose="020B0503020204020204" pitchFamily="34" charset="-122"/>
                          <a:ea typeface="微软雅黑" panose="020B0503020204020204" pitchFamily="34" charset="-122"/>
                        </a:rPr>
                        <a:t>135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有</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病人的情绪</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18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病人的合作程度</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a:effectLst/>
                          <a:latin typeface="微软雅黑" panose="020B0503020204020204" pitchFamily="34" charset="-122"/>
                          <a:ea typeface="微软雅黑" panose="020B0503020204020204" pitchFamily="34" charset="-122"/>
                        </a:rPr>
                        <a:t>119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有</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护理人员动作粗暴</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119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有</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按压不规范</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a:effectLst/>
                          <a:latin typeface="微软雅黑" panose="020B0503020204020204" pitchFamily="34" charset="-122"/>
                          <a:ea typeface="微软雅黑" panose="020B0503020204020204" pitchFamily="34" charset="-122"/>
                        </a:rPr>
                        <a:t>120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有</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7</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病人皮下脂肪厚薄程度</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98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针头不够锋利</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a:effectLst/>
                          <a:latin typeface="微软雅黑" panose="020B0503020204020204" pitchFamily="34" charset="-122"/>
                          <a:ea typeface="微软雅黑" panose="020B0503020204020204" pitchFamily="34" charset="-122"/>
                        </a:rPr>
                        <a:t>88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9"/>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针头的型号、长度不一</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60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0"/>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注射后揉搓注射点</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66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1"/>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11</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相关宣教不到位</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33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2"/>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没有捏起注射部位皮肤</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12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3"/>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注射方法不对</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88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4"/>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握笔手法不对</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12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5"/>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消毒不规范</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88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6"/>
                  </a:ext>
                </a:extLst>
              </a:tr>
              <a:tr h="254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16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实习人员流动大</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400" b="0" i="0" u="none" strike="noStrike" dirty="0">
                          <a:effectLst/>
                          <a:latin typeface="微软雅黑" panose="020B0503020204020204" pitchFamily="34" charset="-122"/>
                          <a:ea typeface="微软雅黑" panose="020B0503020204020204" pitchFamily="34" charset="-122"/>
                        </a:rPr>
                        <a:t>66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0" i="0" u="none" strike="noStrike" dirty="0">
                          <a:effectLst/>
                          <a:latin typeface="微软雅黑" panose="020B0503020204020204" pitchFamily="34" charset="-122"/>
                          <a:ea typeface="微软雅黑" panose="020B0503020204020204" pitchFamily="34" charset="-122"/>
                        </a:rPr>
                        <a:t>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17"/>
                  </a:ext>
                </a:extLst>
              </a:tr>
              <a:tr h="309260">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注：共</a:t>
                      </a:r>
                      <a:r>
                        <a:rPr lang="en-US" altLang="zh-CN"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12</a:t>
                      </a:r>
                      <a:r>
                        <a:rPr lang="zh-CN" altLang="en-US"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人圈员参加评分，评价方式：优</a:t>
                      </a:r>
                      <a:r>
                        <a:rPr lang="en-US" altLang="zh-CN"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5</a:t>
                      </a:r>
                      <a:r>
                        <a:rPr lang="zh-CN" altLang="en-US"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分、一般</a:t>
                      </a:r>
                      <a:r>
                        <a:rPr lang="en-US" altLang="zh-CN"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3</a:t>
                      </a:r>
                      <a:r>
                        <a:rPr lang="zh-CN" altLang="en-US"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分、差</a:t>
                      </a:r>
                      <a:r>
                        <a:rPr lang="en-US" altLang="zh-CN"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分，分数最高之前五为要因。</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18"/>
                  </a:ext>
                </a:extLst>
              </a:tr>
            </a:tbl>
          </a:graphicData>
        </a:graphic>
      </p:graphicFrame>
      <p:grpSp>
        <p:nvGrpSpPr>
          <p:cNvPr id="4" name="组合 3"/>
          <p:cNvGrpSpPr/>
          <p:nvPr/>
        </p:nvGrpSpPr>
        <p:grpSpPr>
          <a:xfrm>
            <a:off x="233447" y="204464"/>
            <a:ext cx="4836347" cy="584775"/>
            <a:chOff x="233447" y="204464"/>
            <a:chExt cx="4836347" cy="584775"/>
          </a:xfrm>
        </p:grpSpPr>
        <p:sp>
          <p:nvSpPr>
            <p:cNvPr id="5" name="矩形 4"/>
            <p:cNvSpPr/>
            <p:nvPr/>
          </p:nvSpPr>
          <p:spPr>
            <a:xfrm>
              <a:off x="781441" y="204464"/>
              <a:ext cx="4288353"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解析之要因选定评分表</a:t>
              </a:r>
            </a:p>
          </p:txBody>
        </p:sp>
        <p:grpSp>
          <p:nvGrpSpPr>
            <p:cNvPr id="6" name="组合 5"/>
            <p:cNvGrpSpPr/>
            <p:nvPr/>
          </p:nvGrpSpPr>
          <p:grpSpPr>
            <a:xfrm>
              <a:off x="233447" y="204464"/>
              <a:ext cx="582073" cy="501787"/>
              <a:chOff x="918884" y="2360096"/>
              <a:chExt cx="2497402" cy="2152934"/>
            </a:xfrm>
          </p:grpSpPr>
          <p:grpSp>
            <p:nvGrpSpPr>
              <p:cNvPr id="7" name="组合 6"/>
              <p:cNvGrpSpPr/>
              <p:nvPr/>
            </p:nvGrpSpPr>
            <p:grpSpPr>
              <a:xfrm>
                <a:off x="918884" y="2360096"/>
                <a:ext cx="2497402" cy="2152934"/>
                <a:chOff x="6811139" y="1203251"/>
                <a:chExt cx="1597222" cy="1376916"/>
              </a:xfrm>
            </p:grpSpPr>
            <p:sp>
              <p:nvSpPr>
                <p:cNvPr id="9" name="六边形 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0" name="六边形 9"/>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8" name="矩形 7"/>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6545579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90415" y="1049874"/>
            <a:ext cx="10808075" cy="5382068"/>
            <a:chOff x="687573" y="663159"/>
            <a:chExt cx="10808075" cy="5382068"/>
          </a:xfrm>
        </p:grpSpPr>
        <p:sp>
          <p:nvSpPr>
            <p:cNvPr id="8" name="Oval 3"/>
            <p:cNvSpPr>
              <a:spLocks noChangeArrowheads="1"/>
            </p:cNvSpPr>
            <p:nvPr/>
          </p:nvSpPr>
          <p:spPr bwMode="auto">
            <a:xfrm>
              <a:off x="1373921" y="2506290"/>
              <a:ext cx="1521986" cy="432792"/>
            </a:xfrm>
            <a:prstGeom prst="ellipse">
              <a:avLst/>
            </a:prstGeom>
            <a:solidFill>
              <a:srgbClr val="30B4D8"/>
            </a:solidFill>
            <a:ln w="9525" cmpd="sng">
              <a:noFill/>
              <a:round/>
              <a:headEnd/>
              <a:tailEnd/>
            </a:ln>
          </p:spPr>
          <p:txBody>
            <a:bodyPr wrap="none" anchor="ctr">
              <a:spAutoFit/>
            </a:bodyPr>
            <a:lstStyle>
              <a:lvl1pPr marL="457200" indent="-457200"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按压不规范</a:t>
              </a:r>
            </a:p>
          </p:txBody>
        </p:sp>
        <p:sp>
          <p:nvSpPr>
            <p:cNvPr id="9" name="Line 4"/>
            <p:cNvSpPr>
              <a:spLocks noChangeShapeType="1"/>
            </p:cNvSpPr>
            <p:nvPr/>
          </p:nvSpPr>
          <p:spPr bwMode="auto">
            <a:xfrm>
              <a:off x="1462027" y="3431505"/>
              <a:ext cx="7833518" cy="0"/>
            </a:xfrm>
            <a:prstGeom prst="line">
              <a:avLst/>
            </a:prstGeom>
            <a:noFill/>
            <a:ln w="28575" cmpd="sng">
              <a:solidFill>
                <a:srgbClr val="30B4D8"/>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a:off x="2322451" y="1082005"/>
              <a:ext cx="1163637" cy="2359025"/>
            </a:xfrm>
            <a:prstGeom prst="line">
              <a:avLst/>
            </a:prstGeom>
            <a:noFill/>
            <a:ln w="25400" cmpd="sng">
              <a:solidFill>
                <a:srgbClr val="30B4D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5949096" y="754476"/>
              <a:ext cx="1143000" cy="392112"/>
            </a:xfrm>
            <a:prstGeom prst="rect">
              <a:avLst/>
            </a:prstGeom>
            <a:solidFill>
              <a:srgbClr val="27AAE2"/>
            </a:solidFill>
            <a:ln w="9525" cmpd="sng">
              <a:noFill/>
              <a:miter lim="800000"/>
              <a:headEnd/>
              <a:tailEnd/>
            </a:ln>
          </p:spPr>
          <p:txBody>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人员</a:t>
              </a:r>
            </a:p>
          </p:txBody>
        </p:sp>
        <p:sp>
          <p:nvSpPr>
            <p:cNvPr id="12" name="Line 8"/>
            <p:cNvSpPr>
              <a:spLocks noChangeShapeType="1"/>
            </p:cNvSpPr>
            <p:nvPr/>
          </p:nvSpPr>
          <p:spPr bwMode="auto">
            <a:xfrm>
              <a:off x="6412645" y="1167729"/>
              <a:ext cx="1370012" cy="2190202"/>
            </a:xfrm>
            <a:prstGeom prst="line">
              <a:avLst/>
            </a:prstGeom>
            <a:noFill/>
            <a:ln w="25400" cmpd="sng">
              <a:solidFill>
                <a:srgbClr val="30B4D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Rectangle 9"/>
            <p:cNvSpPr>
              <a:spLocks noChangeArrowheads="1"/>
            </p:cNvSpPr>
            <p:nvPr/>
          </p:nvSpPr>
          <p:spPr bwMode="auto">
            <a:xfrm>
              <a:off x="5363553" y="5664227"/>
              <a:ext cx="1126636" cy="381000"/>
            </a:xfrm>
            <a:prstGeom prst="rect">
              <a:avLst/>
            </a:prstGeom>
            <a:solidFill>
              <a:srgbClr val="27AAE2"/>
            </a:solidFill>
            <a:ln w="9525" cmpd="sng">
              <a:noFill/>
              <a:miter lim="800000"/>
              <a:headEnd/>
              <a:tailEnd/>
            </a:ln>
          </p:spPr>
          <p:txBody>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方法</a:t>
              </a:r>
            </a:p>
          </p:txBody>
        </p:sp>
        <p:sp>
          <p:nvSpPr>
            <p:cNvPr id="14" name="Line 10"/>
            <p:cNvSpPr>
              <a:spLocks noChangeShapeType="1"/>
            </p:cNvSpPr>
            <p:nvPr/>
          </p:nvSpPr>
          <p:spPr bwMode="auto">
            <a:xfrm flipH="1" flipV="1">
              <a:off x="2813783" y="2090067"/>
              <a:ext cx="1368425" cy="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Line 11"/>
            <p:cNvSpPr>
              <a:spLocks noChangeShapeType="1"/>
            </p:cNvSpPr>
            <p:nvPr/>
          </p:nvSpPr>
          <p:spPr bwMode="auto">
            <a:xfrm flipV="1">
              <a:off x="5464114" y="1735493"/>
              <a:ext cx="1219200" cy="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Line 13"/>
            <p:cNvSpPr>
              <a:spLocks noChangeShapeType="1"/>
            </p:cNvSpPr>
            <p:nvPr/>
          </p:nvSpPr>
          <p:spPr bwMode="auto">
            <a:xfrm flipV="1">
              <a:off x="6094026" y="3458492"/>
              <a:ext cx="1617195" cy="2208014"/>
            </a:xfrm>
            <a:prstGeom prst="line">
              <a:avLst/>
            </a:prstGeom>
            <a:noFill/>
            <a:ln w="25400" cmpd="sng">
              <a:solidFill>
                <a:srgbClr val="30B4D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Line 17"/>
            <p:cNvSpPr>
              <a:spLocks noChangeShapeType="1"/>
            </p:cNvSpPr>
            <p:nvPr/>
          </p:nvSpPr>
          <p:spPr bwMode="auto">
            <a:xfrm>
              <a:off x="5926871" y="1442367"/>
              <a:ext cx="152400" cy="22860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Text Box 18"/>
            <p:cNvSpPr txBox="1">
              <a:spLocks noChangeArrowheads="1"/>
            </p:cNvSpPr>
            <p:nvPr/>
          </p:nvSpPr>
          <p:spPr bwMode="auto">
            <a:xfrm>
              <a:off x="4751054" y="145238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护理人员</a:t>
              </a:r>
            </a:p>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状态</a:t>
              </a:r>
            </a:p>
          </p:txBody>
        </p:sp>
        <p:sp>
          <p:nvSpPr>
            <p:cNvPr id="20" name="Line 19"/>
            <p:cNvSpPr>
              <a:spLocks noChangeShapeType="1"/>
            </p:cNvSpPr>
            <p:nvPr/>
          </p:nvSpPr>
          <p:spPr bwMode="auto">
            <a:xfrm flipV="1">
              <a:off x="5972907" y="1767301"/>
              <a:ext cx="228600" cy="22860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Rectangle 23"/>
            <p:cNvSpPr>
              <a:spLocks noChangeArrowheads="1"/>
            </p:cNvSpPr>
            <p:nvPr/>
          </p:nvSpPr>
          <p:spPr bwMode="auto">
            <a:xfrm>
              <a:off x="7400887" y="4897910"/>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消毒不规范</a:t>
              </a:r>
            </a:p>
          </p:txBody>
        </p:sp>
        <p:sp>
          <p:nvSpPr>
            <p:cNvPr id="22" name="Line 25"/>
            <p:cNvSpPr>
              <a:spLocks noChangeShapeType="1"/>
            </p:cNvSpPr>
            <p:nvPr/>
          </p:nvSpPr>
          <p:spPr bwMode="auto">
            <a:xfrm flipH="1">
              <a:off x="2886808" y="3963317"/>
              <a:ext cx="360363" cy="249238"/>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Rectangle 26"/>
            <p:cNvSpPr>
              <a:spLocks noChangeArrowheads="1"/>
            </p:cNvSpPr>
            <p:nvPr/>
          </p:nvSpPr>
          <p:spPr bwMode="auto">
            <a:xfrm>
              <a:off x="3693773" y="493091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厂家不同</a:t>
              </a:r>
            </a:p>
          </p:txBody>
        </p:sp>
        <p:sp>
          <p:nvSpPr>
            <p:cNvPr id="24" name="Rectangle 29"/>
            <p:cNvSpPr>
              <a:spLocks noChangeArrowheads="1"/>
            </p:cNvSpPr>
            <p:nvPr/>
          </p:nvSpPr>
          <p:spPr bwMode="auto">
            <a:xfrm>
              <a:off x="1878746" y="3602955"/>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不够锋利</a:t>
              </a:r>
            </a:p>
          </p:txBody>
        </p:sp>
        <p:sp>
          <p:nvSpPr>
            <p:cNvPr id="25" name="Line 30"/>
            <p:cNvSpPr>
              <a:spLocks noChangeShapeType="1"/>
            </p:cNvSpPr>
            <p:nvPr/>
          </p:nvSpPr>
          <p:spPr bwMode="auto">
            <a:xfrm flipH="1">
              <a:off x="6538618" y="5072619"/>
              <a:ext cx="936625" cy="7938"/>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Line 32"/>
            <p:cNvSpPr>
              <a:spLocks noChangeShapeType="1"/>
            </p:cNvSpPr>
            <p:nvPr/>
          </p:nvSpPr>
          <p:spPr bwMode="auto">
            <a:xfrm>
              <a:off x="5161207" y="4466555"/>
              <a:ext cx="1790700" cy="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Rectangle 33"/>
            <p:cNvSpPr>
              <a:spLocks noChangeArrowheads="1"/>
            </p:cNvSpPr>
            <p:nvPr/>
          </p:nvSpPr>
          <p:spPr bwMode="auto">
            <a:xfrm>
              <a:off x="6126896" y="3602955"/>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力度过大</a:t>
              </a:r>
            </a:p>
          </p:txBody>
        </p:sp>
        <p:sp>
          <p:nvSpPr>
            <p:cNvPr id="28" name="Line 34"/>
            <p:cNvSpPr>
              <a:spLocks noChangeShapeType="1"/>
            </p:cNvSpPr>
            <p:nvPr/>
          </p:nvSpPr>
          <p:spPr bwMode="auto">
            <a:xfrm>
              <a:off x="6414233" y="3963317"/>
              <a:ext cx="538163" cy="465138"/>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Rectangle 35"/>
            <p:cNvSpPr>
              <a:spLocks noChangeArrowheads="1"/>
            </p:cNvSpPr>
            <p:nvPr/>
          </p:nvSpPr>
          <p:spPr bwMode="auto">
            <a:xfrm>
              <a:off x="4573505" y="4303085"/>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进针时</a:t>
              </a:r>
            </a:p>
          </p:txBody>
        </p:sp>
        <p:sp>
          <p:nvSpPr>
            <p:cNvPr id="30" name="Line 36"/>
            <p:cNvSpPr>
              <a:spLocks noChangeShapeType="1"/>
            </p:cNvSpPr>
            <p:nvPr/>
          </p:nvSpPr>
          <p:spPr bwMode="auto">
            <a:xfrm>
              <a:off x="5695096" y="3963317"/>
              <a:ext cx="541337" cy="468313"/>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Text Box 37"/>
            <p:cNvSpPr txBox="1">
              <a:spLocks noChangeArrowheads="1"/>
            </p:cNvSpPr>
            <p:nvPr/>
          </p:nvSpPr>
          <p:spPr bwMode="auto">
            <a:xfrm>
              <a:off x="5837971" y="5042817"/>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深度</a:t>
              </a:r>
            </a:p>
          </p:txBody>
        </p:sp>
        <p:sp>
          <p:nvSpPr>
            <p:cNvPr id="32" name="Line 38"/>
            <p:cNvSpPr>
              <a:spLocks noChangeShapeType="1"/>
            </p:cNvSpPr>
            <p:nvPr/>
          </p:nvSpPr>
          <p:spPr bwMode="auto">
            <a:xfrm flipV="1">
              <a:off x="6126896" y="4466555"/>
              <a:ext cx="393700" cy="576262"/>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773007" y="1073851"/>
              <a:ext cx="2447925" cy="2124075"/>
              <a:chOff x="6342796" y="775617"/>
              <a:chExt cx="2447925" cy="2124075"/>
            </a:xfrm>
          </p:grpSpPr>
          <p:sp>
            <p:nvSpPr>
              <p:cNvPr id="93" name="Line 12"/>
              <p:cNvSpPr>
                <a:spLocks noChangeShapeType="1"/>
              </p:cNvSpPr>
              <p:nvPr/>
            </p:nvSpPr>
            <p:spPr bwMode="auto">
              <a:xfrm flipH="1" flipV="1">
                <a:off x="6342796" y="1369342"/>
                <a:ext cx="1295400" cy="1588"/>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Line 15"/>
              <p:cNvSpPr>
                <a:spLocks noChangeShapeType="1"/>
              </p:cNvSpPr>
              <p:nvPr/>
            </p:nvSpPr>
            <p:spPr bwMode="auto">
              <a:xfrm flipH="1">
                <a:off x="6952396" y="1061367"/>
                <a:ext cx="228600" cy="30480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Text Box 16"/>
              <p:cNvSpPr txBox="1">
                <a:spLocks noChangeArrowheads="1"/>
              </p:cNvSpPr>
              <p:nvPr/>
            </p:nvSpPr>
            <p:spPr bwMode="auto">
              <a:xfrm>
                <a:off x="6703158" y="775617"/>
                <a:ext cx="160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实习、进修人员多</a:t>
                </a:r>
              </a:p>
            </p:txBody>
          </p:sp>
          <p:sp>
            <p:nvSpPr>
              <p:cNvPr id="96" name="Rectangle 20"/>
              <p:cNvSpPr>
                <a:spLocks noChangeArrowheads="1"/>
              </p:cNvSpPr>
              <p:nvPr/>
            </p:nvSpPr>
            <p:spPr bwMode="auto">
              <a:xfrm>
                <a:off x="7711221" y="1082005"/>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人员流动大</a:t>
                </a:r>
              </a:p>
            </p:txBody>
          </p:sp>
          <p:sp>
            <p:nvSpPr>
              <p:cNvPr id="97" name="Line 39"/>
              <p:cNvSpPr>
                <a:spLocks noChangeShapeType="1"/>
              </p:cNvSpPr>
              <p:nvPr/>
            </p:nvSpPr>
            <p:spPr bwMode="auto">
              <a:xfrm flipH="1">
                <a:off x="6846033" y="2232942"/>
                <a:ext cx="1009650" cy="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8" name="Text Box 40"/>
              <p:cNvSpPr txBox="1">
                <a:spLocks noChangeArrowheads="1"/>
              </p:cNvSpPr>
              <p:nvPr/>
            </p:nvSpPr>
            <p:spPr bwMode="auto">
              <a:xfrm>
                <a:off x="7927121" y="1945605"/>
                <a:ext cx="86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相关宣教不够</a:t>
                </a:r>
              </a:p>
            </p:txBody>
          </p:sp>
          <p:sp>
            <p:nvSpPr>
              <p:cNvPr id="99" name="Line 41"/>
              <p:cNvSpPr>
                <a:spLocks noChangeShapeType="1"/>
              </p:cNvSpPr>
              <p:nvPr/>
            </p:nvSpPr>
            <p:spPr bwMode="auto">
              <a:xfrm flipH="1">
                <a:off x="7206396" y="1945605"/>
                <a:ext cx="215900" cy="287337"/>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Text Box 42"/>
              <p:cNvSpPr txBox="1">
                <a:spLocks noChangeArrowheads="1"/>
              </p:cNvSpPr>
              <p:nvPr/>
            </p:nvSpPr>
            <p:spPr bwMode="auto">
              <a:xfrm>
                <a:off x="7350858" y="1729705"/>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病人</a:t>
                </a:r>
              </a:p>
            </p:txBody>
          </p:sp>
          <p:sp>
            <p:nvSpPr>
              <p:cNvPr id="101" name="Line 43"/>
              <p:cNvSpPr>
                <a:spLocks noChangeShapeType="1"/>
              </p:cNvSpPr>
              <p:nvPr/>
            </p:nvSpPr>
            <p:spPr bwMode="auto">
              <a:xfrm flipH="1" flipV="1">
                <a:off x="7350858" y="2232942"/>
                <a:ext cx="287338" cy="288925"/>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Text Box 44"/>
              <p:cNvSpPr txBox="1">
                <a:spLocks noChangeArrowheads="1"/>
              </p:cNvSpPr>
              <p:nvPr/>
            </p:nvSpPr>
            <p:spPr bwMode="auto">
              <a:xfrm>
                <a:off x="7422296" y="2594892"/>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护理人员</a:t>
                </a:r>
              </a:p>
            </p:txBody>
          </p:sp>
        </p:grpSp>
        <p:sp>
          <p:nvSpPr>
            <p:cNvPr id="34" name="Text Box 45"/>
            <p:cNvSpPr txBox="1">
              <a:spLocks noChangeArrowheads="1"/>
            </p:cNvSpPr>
            <p:nvPr/>
          </p:nvSpPr>
          <p:spPr bwMode="auto">
            <a:xfrm>
              <a:off x="5477607" y="1943223"/>
              <a:ext cx="88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责任心</a:t>
              </a:r>
            </a:p>
          </p:txBody>
        </p:sp>
        <p:sp>
          <p:nvSpPr>
            <p:cNvPr id="35" name="Line 46"/>
            <p:cNvSpPr>
              <a:spLocks noChangeShapeType="1"/>
            </p:cNvSpPr>
            <p:nvPr/>
          </p:nvSpPr>
          <p:spPr bwMode="auto">
            <a:xfrm>
              <a:off x="5363553" y="2410198"/>
              <a:ext cx="1798638" cy="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Text Box 47"/>
            <p:cNvSpPr txBox="1">
              <a:spLocks noChangeArrowheads="1"/>
            </p:cNvSpPr>
            <p:nvPr/>
          </p:nvSpPr>
          <p:spPr bwMode="auto">
            <a:xfrm>
              <a:off x="4571391" y="2265735"/>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病人状态</a:t>
              </a:r>
            </a:p>
          </p:txBody>
        </p:sp>
        <p:sp>
          <p:nvSpPr>
            <p:cNvPr id="37" name="Line 48"/>
            <p:cNvSpPr>
              <a:spLocks noChangeShapeType="1"/>
            </p:cNvSpPr>
            <p:nvPr/>
          </p:nvSpPr>
          <p:spPr bwMode="auto">
            <a:xfrm flipV="1">
              <a:off x="6011253" y="2410198"/>
              <a:ext cx="358775" cy="503237"/>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Text Box 49"/>
            <p:cNvSpPr txBox="1">
              <a:spLocks noChangeArrowheads="1"/>
            </p:cNvSpPr>
            <p:nvPr/>
          </p:nvSpPr>
          <p:spPr bwMode="auto">
            <a:xfrm>
              <a:off x="3245583" y="2594892"/>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操作前准备</a:t>
              </a:r>
            </a:p>
          </p:txBody>
        </p:sp>
        <p:sp>
          <p:nvSpPr>
            <p:cNvPr id="39" name="Line 50"/>
            <p:cNvSpPr>
              <a:spLocks noChangeShapeType="1"/>
            </p:cNvSpPr>
            <p:nvPr/>
          </p:nvSpPr>
          <p:spPr bwMode="auto">
            <a:xfrm flipV="1">
              <a:off x="5650891" y="2697535"/>
              <a:ext cx="503237" cy="73025"/>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Line 51"/>
            <p:cNvSpPr>
              <a:spLocks noChangeShapeType="1"/>
            </p:cNvSpPr>
            <p:nvPr/>
          </p:nvSpPr>
          <p:spPr bwMode="auto">
            <a:xfrm flipH="1" flipV="1">
              <a:off x="6227153" y="2626098"/>
              <a:ext cx="504825" cy="144462"/>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Text Box 52"/>
            <p:cNvSpPr txBox="1">
              <a:spLocks noChangeArrowheads="1"/>
            </p:cNvSpPr>
            <p:nvPr/>
          </p:nvSpPr>
          <p:spPr bwMode="auto">
            <a:xfrm>
              <a:off x="5434991" y="2913435"/>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     情绪</a:t>
              </a:r>
            </a:p>
          </p:txBody>
        </p:sp>
        <p:sp>
          <p:nvSpPr>
            <p:cNvPr id="43" name="Oval 53"/>
            <p:cNvSpPr>
              <a:spLocks noChangeArrowheads="1"/>
            </p:cNvSpPr>
            <p:nvPr/>
          </p:nvSpPr>
          <p:spPr bwMode="auto">
            <a:xfrm>
              <a:off x="4758470" y="3602955"/>
              <a:ext cx="1328737" cy="360362"/>
            </a:xfrm>
            <a:prstGeom prst="ellipse">
              <a:avLst/>
            </a:prstGeom>
            <a:solidFill>
              <a:srgbClr val="30B4D8"/>
            </a:solidFill>
            <a:ln w="9525" cmpd="sng">
              <a:noFill/>
              <a:round/>
              <a:headEnd/>
              <a:tailEnd/>
            </a:ln>
          </p:spPr>
          <p:txBody>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进针角度</a:t>
              </a:r>
            </a:p>
          </p:txBody>
        </p:sp>
        <p:sp>
          <p:nvSpPr>
            <p:cNvPr id="44" name="Line 54"/>
            <p:cNvSpPr>
              <a:spLocks noChangeShapeType="1"/>
            </p:cNvSpPr>
            <p:nvPr/>
          </p:nvSpPr>
          <p:spPr bwMode="auto">
            <a:xfrm flipH="1">
              <a:off x="3174146" y="1586830"/>
              <a:ext cx="215900" cy="503237"/>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Text Box 55"/>
            <p:cNvSpPr txBox="1">
              <a:spLocks noChangeArrowheads="1"/>
            </p:cNvSpPr>
            <p:nvPr/>
          </p:nvSpPr>
          <p:spPr bwMode="auto">
            <a:xfrm>
              <a:off x="3102708" y="1297905"/>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rPr>
                <a:t>方法</a:t>
              </a:r>
            </a:p>
          </p:txBody>
        </p:sp>
        <p:sp>
          <p:nvSpPr>
            <p:cNvPr id="46" name="Line 56"/>
            <p:cNvSpPr>
              <a:spLocks noChangeShapeType="1"/>
            </p:cNvSpPr>
            <p:nvPr/>
          </p:nvSpPr>
          <p:spPr bwMode="auto">
            <a:xfrm flipH="1">
              <a:off x="3750408" y="1586830"/>
              <a:ext cx="215900" cy="503237"/>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Text Box 57"/>
            <p:cNvSpPr txBox="1">
              <a:spLocks noChangeArrowheads="1"/>
            </p:cNvSpPr>
            <p:nvPr/>
          </p:nvSpPr>
          <p:spPr bwMode="auto">
            <a:xfrm>
              <a:off x="3534508" y="129790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rPr>
                <a:t>姿势</a:t>
              </a:r>
            </a:p>
          </p:txBody>
        </p:sp>
        <p:sp>
          <p:nvSpPr>
            <p:cNvPr id="48" name="Line 58"/>
            <p:cNvSpPr>
              <a:spLocks noChangeShapeType="1"/>
            </p:cNvSpPr>
            <p:nvPr/>
          </p:nvSpPr>
          <p:spPr bwMode="auto">
            <a:xfrm flipH="1" flipV="1">
              <a:off x="3390046" y="2090067"/>
              <a:ext cx="215900" cy="504825"/>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Text Box 59"/>
            <p:cNvSpPr txBox="1">
              <a:spLocks noChangeArrowheads="1"/>
            </p:cNvSpPr>
            <p:nvPr/>
          </p:nvSpPr>
          <p:spPr bwMode="auto">
            <a:xfrm>
              <a:off x="4931753" y="2626098"/>
              <a:ext cx="79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rPr>
                <a:t>     病史</a:t>
              </a:r>
            </a:p>
          </p:txBody>
        </p:sp>
        <p:sp>
          <p:nvSpPr>
            <p:cNvPr id="50" name="Line 60"/>
            <p:cNvSpPr>
              <a:spLocks noChangeShapeType="1"/>
            </p:cNvSpPr>
            <p:nvPr/>
          </p:nvSpPr>
          <p:spPr bwMode="auto">
            <a:xfrm>
              <a:off x="1734283" y="1874167"/>
              <a:ext cx="936625" cy="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Text Box 61"/>
            <p:cNvSpPr txBox="1">
              <a:spLocks noChangeArrowheads="1"/>
            </p:cNvSpPr>
            <p:nvPr/>
          </p:nvSpPr>
          <p:spPr bwMode="auto">
            <a:xfrm>
              <a:off x="1405790" y="1375535"/>
              <a:ext cx="430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注射部位</a:t>
              </a:r>
            </a:p>
          </p:txBody>
        </p:sp>
        <p:sp>
          <p:nvSpPr>
            <p:cNvPr id="52" name="Line 62"/>
            <p:cNvSpPr>
              <a:spLocks noChangeShapeType="1"/>
            </p:cNvSpPr>
            <p:nvPr/>
          </p:nvSpPr>
          <p:spPr bwMode="auto">
            <a:xfrm>
              <a:off x="2049643" y="1430657"/>
              <a:ext cx="215900" cy="43180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Text Box 63"/>
            <p:cNvSpPr txBox="1">
              <a:spLocks noChangeArrowheads="1"/>
            </p:cNvSpPr>
            <p:nvPr/>
          </p:nvSpPr>
          <p:spPr bwMode="auto">
            <a:xfrm>
              <a:off x="1646970" y="1081899"/>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揉搓</a:t>
              </a:r>
            </a:p>
          </p:txBody>
        </p:sp>
        <p:sp>
          <p:nvSpPr>
            <p:cNvPr id="54" name="Line 64"/>
            <p:cNvSpPr>
              <a:spLocks noChangeShapeType="1"/>
            </p:cNvSpPr>
            <p:nvPr/>
          </p:nvSpPr>
          <p:spPr bwMode="auto">
            <a:xfrm flipV="1">
              <a:off x="1962089" y="1876010"/>
              <a:ext cx="287337" cy="576262"/>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Text Box 65"/>
            <p:cNvSpPr txBox="1">
              <a:spLocks noChangeArrowheads="1"/>
            </p:cNvSpPr>
            <p:nvPr/>
          </p:nvSpPr>
          <p:spPr bwMode="auto">
            <a:xfrm>
              <a:off x="1805721" y="4898355"/>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型号、长度不一</a:t>
              </a:r>
            </a:p>
          </p:txBody>
        </p:sp>
        <p:sp>
          <p:nvSpPr>
            <p:cNvPr id="56" name="Line 66"/>
            <p:cNvSpPr>
              <a:spLocks noChangeShapeType="1"/>
            </p:cNvSpPr>
            <p:nvPr/>
          </p:nvSpPr>
          <p:spPr bwMode="auto">
            <a:xfrm flipH="1">
              <a:off x="7460379" y="3983161"/>
              <a:ext cx="360362" cy="322263"/>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Rectangle 67"/>
            <p:cNvSpPr>
              <a:spLocks noChangeArrowheads="1"/>
            </p:cNvSpPr>
            <p:nvPr/>
          </p:nvSpPr>
          <p:spPr bwMode="auto">
            <a:xfrm>
              <a:off x="3174146" y="3745830"/>
              <a:ext cx="1004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重复使用</a:t>
              </a:r>
            </a:p>
          </p:txBody>
        </p:sp>
        <p:sp>
          <p:nvSpPr>
            <p:cNvPr id="58" name="Text Box 68"/>
            <p:cNvSpPr txBox="1">
              <a:spLocks noChangeArrowheads="1"/>
            </p:cNvSpPr>
            <p:nvPr/>
          </p:nvSpPr>
          <p:spPr bwMode="auto">
            <a:xfrm>
              <a:off x="4110771" y="1945605"/>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44546A"/>
                  </a:solidFill>
                  <a:effectLst/>
                  <a:uLnTx/>
                  <a:uFillTx/>
                  <a:latin typeface="微软雅黑" panose="020B0503020204020204" pitchFamily="34" charset="-122"/>
                  <a:ea typeface="微软雅黑" panose="020B0503020204020204" pitchFamily="34" charset="-122"/>
                </a:rPr>
                <a:t>握笔</a:t>
              </a:r>
            </a:p>
          </p:txBody>
        </p:sp>
        <p:sp>
          <p:nvSpPr>
            <p:cNvPr id="59" name="Oval 69"/>
            <p:cNvSpPr>
              <a:spLocks noChangeArrowheads="1"/>
            </p:cNvSpPr>
            <p:nvPr/>
          </p:nvSpPr>
          <p:spPr bwMode="auto">
            <a:xfrm>
              <a:off x="4747805" y="1032809"/>
              <a:ext cx="1339402" cy="432792"/>
            </a:xfrm>
            <a:prstGeom prst="ellipse">
              <a:avLst/>
            </a:prstGeom>
            <a:solidFill>
              <a:srgbClr val="30B4D8"/>
            </a:solidFill>
            <a:ln w="9525" cmpd="sng">
              <a:noFill/>
              <a:round/>
              <a:headEnd/>
              <a:tailEnd/>
            </a:ln>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 动作粗暴</a:t>
              </a:r>
            </a:p>
          </p:txBody>
        </p:sp>
        <p:sp>
          <p:nvSpPr>
            <p:cNvPr id="60" name="Rectangle 70"/>
            <p:cNvSpPr>
              <a:spLocks noChangeArrowheads="1"/>
            </p:cNvSpPr>
            <p:nvPr/>
          </p:nvSpPr>
          <p:spPr bwMode="auto">
            <a:xfrm>
              <a:off x="1779354" y="663159"/>
              <a:ext cx="1143000" cy="392113"/>
            </a:xfrm>
            <a:prstGeom prst="rect">
              <a:avLst/>
            </a:prstGeom>
            <a:solidFill>
              <a:srgbClr val="27AAE2"/>
            </a:solidFill>
            <a:ln w="9525" cmpd="sng">
              <a:noFill/>
              <a:miter lim="800000"/>
              <a:headEnd/>
              <a:tailEnd/>
            </a:ln>
          </p:spPr>
          <p:txBody>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其他</a:t>
              </a:r>
            </a:p>
          </p:txBody>
        </p:sp>
        <p:sp>
          <p:nvSpPr>
            <p:cNvPr id="61" name="Oval 71"/>
            <p:cNvSpPr>
              <a:spLocks noChangeArrowheads="1"/>
            </p:cNvSpPr>
            <p:nvPr/>
          </p:nvSpPr>
          <p:spPr bwMode="auto">
            <a:xfrm>
              <a:off x="6339982" y="2800962"/>
              <a:ext cx="1130588" cy="432087"/>
            </a:xfrm>
            <a:prstGeom prst="ellipse">
              <a:avLst/>
            </a:prstGeom>
            <a:solidFill>
              <a:srgbClr val="30B4D8"/>
            </a:solidFill>
            <a:ln w="9525" cmpd="sng">
              <a:noFill/>
              <a:round/>
              <a:headEnd/>
              <a:tailEnd/>
            </a:ln>
          </p:spPr>
          <p:txBody>
            <a:bodyPr wrap="none" anchor="ctr"/>
            <a:lstStyle>
              <a:lvl1pPr marL="457200" indent="-457200"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合作程度</a:t>
              </a:r>
            </a:p>
          </p:txBody>
        </p:sp>
        <p:sp>
          <p:nvSpPr>
            <p:cNvPr id="62" name="Line 72"/>
            <p:cNvSpPr>
              <a:spLocks noChangeShapeType="1"/>
            </p:cNvSpPr>
            <p:nvPr/>
          </p:nvSpPr>
          <p:spPr bwMode="auto">
            <a:xfrm flipH="1">
              <a:off x="6558696" y="5619080"/>
              <a:ext cx="504825" cy="0"/>
            </a:xfrm>
            <a:prstGeom prst="line">
              <a:avLst/>
            </a:prstGeom>
            <a:noFill/>
            <a:ln w="12700" cmpd="sng">
              <a:solidFill>
                <a:srgbClr val="000000"/>
              </a:solidFill>
              <a:round/>
              <a:headEnd/>
              <a:tailEnd type="triangle" w="med" len="med"/>
            </a:ln>
            <a:effectLst>
              <a:outerShdw dist="45791" dir="2021404" algn="ctr" rotWithShape="0">
                <a:srgbClr val="808080">
                  <a:alpha val="75000"/>
                </a:srgbClr>
              </a:outerShdw>
            </a:effectLst>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Oval 73"/>
            <p:cNvSpPr>
              <a:spLocks noChangeArrowheads="1"/>
            </p:cNvSpPr>
            <p:nvPr/>
          </p:nvSpPr>
          <p:spPr bwMode="auto">
            <a:xfrm>
              <a:off x="7063521" y="5409242"/>
              <a:ext cx="2276475" cy="389513"/>
            </a:xfrm>
            <a:prstGeom prst="ellipse">
              <a:avLst/>
            </a:prstGeom>
            <a:solidFill>
              <a:srgbClr val="30B4D8"/>
            </a:solidFill>
            <a:ln w="9525" cmpd="sng">
              <a:noFill/>
              <a:round/>
              <a:headEnd/>
              <a:tailEnd/>
            </a:ln>
          </p:spPr>
          <p:txBody>
            <a:bodyPr anchor="ctr">
              <a:spAutoFit/>
            </a:bodyPr>
            <a:lstStyle>
              <a:lvl1pPr marL="457200" indent="-457200"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注射部位轮换不规范</a:t>
              </a:r>
            </a:p>
          </p:txBody>
        </p:sp>
        <p:sp>
          <p:nvSpPr>
            <p:cNvPr id="64" name="Rectangle 9"/>
            <p:cNvSpPr>
              <a:spLocks noChangeArrowheads="1"/>
            </p:cNvSpPr>
            <p:nvPr/>
          </p:nvSpPr>
          <p:spPr bwMode="auto">
            <a:xfrm>
              <a:off x="2091122" y="5605279"/>
              <a:ext cx="1143000" cy="381000"/>
            </a:xfrm>
            <a:prstGeom prst="rect">
              <a:avLst/>
            </a:prstGeom>
            <a:solidFill>
              <a:srgbClr val="27AAE2"/>
            </a:solidFill>
            <a:ln w="9525" cmpd="sng">
              <a:noFill/>
              <a:miter lim="800000"/>
              <a:headEnd/>
              <a:tailEnd/>
            </a:ln>
          </p:spPr>
          <p:txBody>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材料</a:t>
              </a:r>
            </a:p>
          </p:txBody>
        </p:sp>
        <p:sp>
          <p:nvSpPr>
            <p:cNvPr id="65" name="Line 30"/>
            <p:cNvSpPr>
              <a:spLocks noChangeShapeType="1"/>
            </p:cNvSpPr>
            <p:nvPr/>
          </p:nvSpPr>
          <p:spPr bwMode="auto">
            <a:xfrm flipH="1">
              <a:off x="7099240" y="4323429"/>
              <a:ext cx="792162" cy="7938"/>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7780499" y="4178635"/>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注射方式不对</a:t>
              </a:r>
            </a:p>
          </p:txBody>
        </p:sp>
        <p:sp>
          <p:nvSpPr>
            <p:cNvPr id="67" name="Line 13"/>
            <p:cNvSpPr>
              <a:spLocks noChangeShapeType="1"/>
            </p:cNvSpPr>
            <p:nvPr/>
          </p:nvSpPr>
          <p:spPr bwMode="auto">
            <a:xfrm flipV="1">
              <a:off x="2685990" y="3458492"/>
              <a:ext cx="1785144" cy="2169012"/>
            </a:xfrm>
            <a:prstGeom prst="line">
              <a:avLst/>
            </a:prstGeom>
            <a:noFill/>
            <a:ln w="25400" cmpd="sng">
              <a:solidFill>
                <a:srgbClr val="30B4D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Line 50"/>
            <p:cNvSpPr>
              <a:spLocks noChangeShapeType="1"/>
            </p:cNvSpPr>
            <p:nvPr/>
          </p:nvSpPr>
          <p:spPr bwMode="auto">
            <a:xfrm flipV="1">
              <a:off x="5766533" y="4753892"/>
              <a:ext cx="503238" cy="73025"/>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Text Box 37"/>
            <p:cNvSpPr txBox="1">
              <a:spLocks noChangeArrowheads="1"/>
            </p:cNvSpPr>
            <p:nvPr/>
          </p:nvSpPr>
          <p:spPr bwMode="auto">
            <a:xfrm>
              <a:off x="5261708" y="4682455"/>
              <a:ext cx="576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过大</a:t>
              </a:r>
            </a:p>
          </p:txBody>
        </p:sp>
        <p:sp>
          <p:nvSpPr>
            <p:cNvPr id="70" name="Rectangle 23"/>
            <p:cNvSpPr>
              <a:spLocks noChangeArrowheads="1"/>
            </p:cNvSpPr>
            <p:nvPr/>
          </p:nvSpPr>
          <p:spPr bwMode="auto">
            <a:xfrm>
              <a:off x="7459362" y="3703762"/>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没有捏起皮肤</a:t>
              </a:r>
            </a:p>
          </p:txBody>
        </p:sp>
        <p:sp>
          <p:nvSpPr>
            <p:cNvPr id="71" name="Line 66"/>
            <p:cNvSpPr>
              <a:spLocks noChangeShapeType="1"/>
            </p:cNvSpPr>
            <p:nvPr/>
          </p:nvSpPr>
          <p:spPr bwMode="auto">
            <a:xfrm flipH="1">
              <a:off x="6974620" y="4773793"/>
              <a:ext cx="360363" cy="322263"/>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Rectangle 23"/>
            <p:cNvSpPr>
              <a:spLocks noChangeArrowheads="1"/>
            </p:cNvSpPr>
            <p:nvPr/>
          </p:nvSpPr>
          <p:spPr bwMode="auto">
            <a:xfrm>
              <a:off x="7007104" y="449744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酒精未干</a:t>
              </a:r>
            </a:p>
          </p:txBody>
        </p:sp>
        <p:sp>
          <p:nvSpPr>
            <p:cNvPr id="73" name="Rectangle 28"/>
            <p:cNvSpPr>
              <a:spLocks noChangeArrowheads="1"/>
            </p:cNvSpPr>
            <p:nvPr/>
          </p:nvSpPr>
          <p:spPr bwMode="auto">
            <a:xfrm>
              <a:off x="1445358" y="4322092"/>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FF2703"/>
                  </a:solidFill>
                  <a:latin typeface="幼圆" pitchFamily="1" charset="-122"/>
                  <a:ea typeface="幼圆" pitchFamily="1" charset="-122"/>
                </a:defRPr>
              </a:lvl1pPr>
              <a:lvl2pPr marL="742950" indent="-285750" eaLnBrk="0" hangingPunct="0">
                <a:defRPr sz="3600" b="1">
                  <a:solidFill>
                    <a:srgbClr val="FF2703"/>
                  </a:solidFill>
                  <a:latin typeface="幼圆" pitchFamily="1" charset="-122"/>
                  <a:ea typeface="幼圆" pitchFamily="1" charset="-122"/>
                </a:defRPr>
              </a:lvl2pPr>
              <a:lvl3pPr marL="1143000" indent="-228600" eaLnBrk="0" hangingPunct="0">
                <a:defRPr sz="3600" b="1">
                  <a:solidFill>
                    <a:srgbClr val="FF2703"/>
                  </a:solidFill>
                  <a:latin typeface="幼圆" pitchFamily="1" charset="-122"/>
                  <a:ea typeface="幼圆" pitchFamily="1" charset="-122"/>
                </a:defRPr>
              </a:lvl3pPr>
              <a:lvl4pPr marL="1600200" indent="-228600" eaLnBrk="0" hangingPunct="0">
                <a:defRPr sz="3600" b="1">
                  <a:solidFill>
                    <a:srgbClr val="FF2703"/>
                  </a:solidFill>
                  <a:latin typeface="幼圆" pitchFamily="1" charset="-122"/>
                  <a:ea typeface="幼圆" pitchFamily="1" charset="-122"/>
                </a:defRPr>
              </a:lvl4pPr>
              <a:lvl5pPr marL="2057400" indent="-228600" eaLnBrk="0" hangingPunct="0">
                <a:defRPr sz="3600" b="1">
                  <a:solidFill>
                    <a:srgbClr val="FF2703"/>
                  </a:solidFill>
                  <a:latin typeface="幼圆" pitchFamily="1" charset="-122"/>
                  <a:ea typeface="幼圆" pitchFamily="1" charset="-122"/>
                </a:defRPr>
              </a:lvl5pPr>
              <a:lvl6pPr marL="25146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6pPr>
              <a:lvl7pPr marL="29718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7pPr>
              <a:lvl8pPr marL="34290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8pPr>
              <a:lvl9pPr marL="3886200" indent="-228600" algn="ctr" eaLnBrk="0" fontAlgn="base" hangingPunct="0">
                <a:spcBef>
                  <a:spcPct val="50000"/>
                </a:spcBef>
                <a:spcAft>
                  <a:spcPct val="0"/>
                </a:spcAft>
                <a:buFont typeface="Arial" panose="020B0604020202020204" pitchFamily="34" charset="0"/>
                <a:defRPr sz="3600" b="1">
                  <a:solidFill>
                    <a:srgbClr val="FF2703"/>
                  </a:solidFill>
                  <a:latin typeface="幼圆" pitchFamily="1" charset="-122"/>
                  <a:ea typeface="幼圆" pitchFamily="1"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针头</a:t>
              </a:r>
            </a:p>
          </p:txBody>
        </p:sp>
        <p:sp>
          <p:nvSpPr>
            <p:cNvPr id="74" name="Line 32"/>
            <p:cNvSpPr>
              <a:spLocks noChangeShapeType="1"/>
            </p:cNvSpPr>
            <p:nvPr/>
          </p:nvSpPr>
          <p:spPr bwMode="auto">
            <a:xfrm>
              <a:off x="2021621" y="4466555"/>
              <a:ext cx="1584325" cy="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Line 36"/>
            <p:cNvSpPr>
              <a:spLocks noChangeShapeType="1"/>
            </p:cNvSpPr>
            <p:nvPr/>
          </p:nvSpPr>
          <p:spPr bwMode="auto">
            <a:xfrm>
              <a:off x="2526446" y="3890292"/>
              <a:ext cx="539750" cy="53975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Line 38"/>
            <p:cNvSpPr>
              <a:spLocks noChangeShapeType="1"/>
            </p:cNvSpPr>
            <p:nvPr/>
          </p:nvSpPr>
          <p:spPr bwMode="auto">
            <a:xfrm flipV="1">
              <a:off x="2453421" y="4466555"/>
              <a:ext cx="322262" cy="431800"/>
            </a:xfrm>
            <a:prstGeom prst="line">
              <a:avLst/>
            </a:prstGeom>
            <a:noFill/>
            <a:ln w="9525" cmpd="sng">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Line 10"/>
            <p:cNvSpPr>
              <a:spLocks noChangeShapeType="1"/>
            </p:cNvSpPr>
            <p:nvPr/>
          </p:nvSpPr>
          <p:spPr bwMode="auto">
            <a:xfrm flipH="1" flipV="1">
              <a:off x="3174146" y="5055196"/>
              <a:ext cx="576262" cy="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78" name="组合 77"/>
            <p:cNvGrpSpPr/>
            <p:nvPr/>
          </p:nvGrpSpPr>
          <p:grpSpPr>
            <a:xfrm>
              <a:off x="9201971" y="2514910"/>
              <a:ext cx="2293677" cy="1750243"/>
              <a:chOff x="5768452" y="965524"/>
              <a:chExt cx="2907504" cy="2218638"/>
            </a:xfrm>
          </p:grpSpPr>
          <p:grpSp>
            <p:nvGrpSpPr>
              <p:cNvPr id="85" name="组合 84"/>
              <p:cNvGrpSpPr/>
              <p:nvPr/>
            </p:nvGrpSpPr>
            <p:grpSpPr>
              <a:xfrm>
                <a:off x="5768452" y="965524"/>
                <a:ext cx="2907504" cy="2218638"/>
                <a:chOff x="5768452" y="965524"/>
                <a:chExt cx="2907504" cy="2218638"/>
              </a:xfrm>
            </p:grpSpPr>
            <p:grpSp>
              <p:nvGrpSpPr>
                <p:cNvPr id="87" name="组合 86"/>
                <p:cNvGrpSpPr/>
                <p:nvPr/>
              </p:nvGrpSpPr>
              <p:grpSpPr>
                <a:xfrm>
                  <a:off x="5768452" y="965524"/>
                  <a:ext cx="2907504" cy="2218638"/>
                  <a:chOff x="8265366" y="1831900"/>
                  <a:chExt cx="2907504" cy="2218638"/>
                </a:xfrm>
              </p:grpSpPr>
              <p:sp>
                <p:nvSpPr>
                  <p:cNvPr id="89" name="等腰三角形 6"/>
                  <p:cNvSpPr/>
                  <p:nvPr/>
                </p:nvSpPr>
                <p:spPr>
                  <a:xfrm rot="5400000">
                    <a:off x="8669108" y="1546776"/>
                    <a:ext cx="2218637" cy="2788886"/>
                  </a:xfrm>
                  <a:custGeom>
                    <a:avLst/>
                    <a:gdLst>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Lst>
                    <a:ahLst/>
                    <a:cxnLst>
                      <a:cxn ang="0">
                        <a:pos x="connsiteX0" y="connsiteY0"/>
                      </a:cxn>
                      <a:cxn ang="0">
                        <a:pos x="connsiteX1" y="connsiteY1"/>
                      </a:cxn>
                      <a:cxn ang="0">
                        <a:pos x="connsiteX2" y="connsiteY2"/>
                      </a:cxn>
                      <a:cxn ang="0">
                        <a:pos x="connsiteX3" y="connsiteY3"/>
                      </a:cxn>
                    </a:cxnLst>
                    <a:rect l="l" t="t" r="r" b="b"/>
                    <a:pathLst>
                      <a:path w="2218637" h="1912618">
                        <a:moveTo>
                          <a:pt x="0" y="1912618"/>
                        </a:moveTo>
                        <a:cubicBezTo>
                          <a:pt x="283152" y="1149951"/>
                          <a:pt x="614426" y="88899"/>
                          <a:pt x="1109319" y="0"/>
                        </a:cubicBezTo>
                        <a:cubicBezTo>
                          <a:pt x="1613849" y="40773"/>
                          <a:pt x="1935495" y="1159576"/>
                          <a:pt x="2218637" y="1912618"/>
                        </a:cubicBezTo>
                        <a:lnTo>
                          <a:pt x="0" y="1912618"/>
                        </a:lnTo>
                        <a:close/>
                      </a:path>
                    </a:pathLst>
                  </a:custGeom>
                  <a:solidFill>
                    <a:srgbClr val="30B4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0" name="椭圆 89"/>
                  <p:cNvSpPr/>
                  <p:nvPr/>
                </p:nvSpPr>
                <p:spPr>
                  <a:xfrm>
                    <a:off x="10219613" y="2761390"/>
                    <a:ext cx="355506" cy="355506"/>
                  </a:xfrm>
                  <a:prstGeom prst="ellipse">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1" name="椭圆 90"/>
                  <p:cNvSpPr/>
                  <p:nvPr/>
                </p:nvSpPr>
                <p:spPr>
                  <a:xfrm>
                    <a:off x="10333604" y="2900527"/>
                    <a:ext cx="171482" cy="171482"/>
                  </a:xfrm>
                  <a:prstGeom prst="ellipse">
                    <a:avLst/>
                  </a:prstGeom>
                  <a:solidFill>
                    <a:sysClr val="windowText" lastClr="000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2" name="等腰三角形 6"/>
                  <p:cNvSpPr/>
                  <p:nvPr/>
                </p:nvSpPr>
                <p:spPr>
                  <a:xfrm rot="5400000">
                    <a:off x="8550490" y="1546776"/>
                    <a:ext cx="2218638" cy="2788886"/>
                  </a:xfrm>
                  <a:custGeom>
                    <a:avLst/>
                    <a:gdLst>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 name="connsiteX0" fmla="*/ 0 w 2218637"/>
                      <a:gd name="connsiteY0" fmla="*/ 1912618 h 1912618"/>
                      <a:gd name="connsiteX1" fmla="*/ 1109319 w 2218637"/>
                      <a:gd name="connsiteY1" fmla="*/ 0 h 1912618"/>
                      <a:gd name="connsiteX2" fmla="*/ 2218637 w 2218637"/>
                      <a:gd name="connsiteY2" fmla="*/ 1912618 h 1912618"/>
                      <a:gd name="connsiteX3" fmla="*/ 0 w 2218637"/>
                      <a:gd name="connsiteY3" fmla="*/ 1912618 h 1912618"/>
                    </a:gdLst>
                    <a:ahLst/>
                    <a:cxnLst>
                      <a:cxn ang="0">
                        <a:pos x="connsiteX0" y="connsiteY0"/>
                      </a:cxn>
                      <a:cxn ang="0">
                        <a:pos x="connsiteX1" y="connsiteY1"/>
                      </a:cxn>
                      <a:cxn ang="0">
                        <a:pos x="connsiteX2" y="connsiteY2"/>
                      </a:cxn>
                      <a:cxn ang="0">
                        <a:pos x="connsiteX3" y="connsiteY3"/>
                      </a:cxn>
                    </a:cxnLst>
                    <a:rect l="l" t="t" r="r" b="b"/>
                    <a:pathLst>
                      <a:path w="2218637" h="1912618">
                        <a:moveTo>
                          <a:pt x="0" y="1912618"/>
                        </a:moveTo>
                        <a:cubicBezTo>
                          <a:pt x="283152" y="1149951"/>
                          <a:pt x="614426" y="88899"/>
                          <a:pt x="1109319" y="0"/>
                        </a:cubicBezTo>
                        <a:cubicBezTo>
                          <a:pt x="1613849" y="40773"/>
                          <a:pt x="1935495" y="1159576"/>
                          <a:pt x="2218637" y="1912618"/>
                        </a:cubicBezTo>
                        <a:lnTo>
                          <a:pt x="0" y="1912618"/>
                        </a:lnTo>
                        <a:close/>
                      </a:path>
                    </a:pathLst>
                  </a:custGeom>
                  <a:gradFill>
                    <a:gsLst>
                      <a:gs pos="0">
                        <a:sysClr val="window" lastClr="FFFFFF">
                          <a:alpha val="58000"/>
                        </a:sysClr>
                      </a:gs>
                      <a:gs pos="59000">
                        <a:srgbClr val="30B4D8">
                          <a:alpha val="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8" name="等腰三角形 26"/>
                <p:cNvSpPr/>
                <p:nvPr/>
              </p:nvSpPr>
              <p:spPr>
                <a:xfrm rot="20050251">
                  <a:off x="8317809" y="2288814"/>
                  <a:ext cx="160798" cy="157056"/>
                </a:xfrm>
                <a:custGeom>
                  <a:avLst/>
                  <a:gdLst>
                    <a:gd name="connsiteX0" fmla="*/ 0 w 586399"/>
                    <a:gd name="connsiteY0" fmla="*/ 421203 h 421203"/>
                    <a:gd name="connsiteX1" fmla="*/ 293200 w 586399"/>
                    <a:gd name="connsiteY1" fmla="*/ 0 h 421203"/>
                    <a:gd name="connsiteX2" fmla="*/ 586399 w 586399"/>
                    <a:gd name="connsiteY2" fmla="*/ 421203 h 421203"/>
                    <a:gd name="connsiteX3" fmla="*/ 0 w 586399"/>
                    <a:gd name="connsiteY3" fmla="*/ 421203 h 421203"/>
                    <a:gd name="connsiteX0" fmla="*/ 34059 w 293199"/>
                    <a:gd name="connsiteY0" fmla="*/ 344201 h 421203"/>
                    <a:gd name="connsiteX1" fmla="*/ 0 w 293199"/>
                    <a:gd name="connsiteY1" fmla="*/ 0 h 421203"/>
                    <a:gd name="connsiteX2" fmla="*/ 293199 w 293199"/>
                    <a:gd name="connsiteY2" fmla="*/ 421203 h 421203"/>
                    <a:gd name="connsiteX3" fmla="*/ 34059 w 293199"/>
                    <a:gd name="connsiteY3" fmla="*/ 344201 h 421203"/>
                    <a:gd name="connsiteX0" fmla="*/ 34059 w 293199"/>
                    <a:gd name="connsiteY0" fmla="*/ 344201 h 421203"/>
                    <a:gd name="connsiteX1" fmla="*/ 0 w 293199"/>
                    <a:gd name="connsiteY1" fmla="*/ 0 h 421203"/>
                    <a:gd name="connsiteX2" fmla="*/ 293199 w 293199"/>
                    <a:gd name="connsiteY2" fmla="*/ 421203 h 421203"/>
                    <a:gd name="connsiteX3" fmla="*/ 34059 w 293199"/>
                    <a:gd name="connsiteY3" fmla="*/ 344201 h 421203"/>
                    <a:gd name="connsiteX0" fmla="*/ 5087 w 293199"/>
                    <a:gd name="connsiteY0" fmla="*/ 144262 h 421203"/>
                    <a:gd name="connsiteX1" fmla="*/ 0 w 293199"/>
                    <a:gd name="connsiteY1" fmla="*/ 0 h 421203"/>
                    <a:gd name="connsiteX2" fmla="*/ 293199 w 293199"/>
                    <a:gd name="connsiteY2" fmla="*/ 421203 h 421203"/>
                    <a:gd name="connsiteX3" fmla="*/ 5087 w 293199"/>
                    <a:gd name="connsiteY3" fmla="*/ 144262 h 421203"/>
                    <a:gd name="connsiteX0" fmla="*/ 5087 w 102713"/>
                    <a:gd name="connsiteY0" fmla="*/ 144262 h 157683"/>
                    <a:gd name="connsiteX1" fmla="*/ 0 w 102713"/>
                    <a:gd name="connsiteY1" fmla="*/ 0 h 157683"/>
                    <a:gd name="connsiteX2" fmla="*/ 102713 w 102713"/>
                    <a:gd name="connsiteY2" fmla="*/ 157683 h 157683"/>
                    <a:gd name="connsiteX3" fmla="*/ 5087 w 102713"/>
                    <a:gd name="connsiteY3" fmla="*/ 144262 h 157683"/>
                  </a:gdLst>
                  <a:ahLst/>
                  <a:cxnLst>
                    <a:cxn ang="0">
                      <a:pos x="connsiteX0" y="connsiteY0"/>
                    </a:cxn>
                    <a:cxn ang="0">
                      <a:pos x="connsiteX1" y="connsiteY1"/>
                    </a:cxn>
                    <a:cxn ang="0">
                      <a:pos x="connsiteX2" y="connsiteY2"/>
                    </a:cxn>
                    <a:cxn ang="0">
                      <a:pos x="connsiteX3" y="connsiteY3"/>
                    </a:cxn>
                  </a:cxnLst>
                  <a:rect l="l" t="t" r="r" b="b"/>
                  <a:pathLst>
                    <a:path w="102713" h="157683">
                      <a:moveTo>
                        <a:pt x="5087" y="144262"/>
                      </a:moveTo>
                      <a:lnTo>
                        <a:pt x="0" y="0"/>
                      </a:lnTo>
                      <a:lnTo>
                        <a:pt x="102713" y="157683"/>
                      </a:lnTo>
                      <a:lnTo>
                        <a:pt x="5087" y="144262"/>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6" name="矩形 85"/>
              <p:cNvSpPr/>
              <p:nvPr/>
            </p:nvSpPr>
            <p:spPr>
              <a:xfrm>
                <a:off x="5857279" y="1572572"/>
                <a:ext cx="2314848" cy="105338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Calibri"/>
                    <a:ea typeface="宋体" panose="02010600030101010101" pitchFamily="2" charset="-122"/>
                  </a:rPr>
                  <a:t>影响皮下注</a:t>
                </a:r>
                <a:endParaRPr kumimoji="0" lang="en-US" altLang="zh-CN" sz="1600" b="0" i="0" u="none" strike="noStrike" kern="0" cap="none" spc="0" normalizeH="0" baseline="0" noProof="0" dirty="0">
                  <a:ln>
                    <a:noFill/>
                  </a:ln>
                  <a:solidFill>
                    <a:prstClr val="white"/>
                  </a:solidFill>
                  <a:effectLst/>
                  <a:uLnTx/>
                  <a:uFillTx/>
                  <a:latin typeface="Calibri"/>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Calibri"/>
                    <a:ea typeface="宋体" panose="02010600030101010101" pitchFamily="2" charset="-122"/>
                  </a:rPr>
                  <a:t>射胰岛素引</a:t>
                </a:r>
                <a:endParaRPr kumimoji="0" lang="en-US" altLang="zh-CN" sz="1600" b="0" i="0" u="none" strike="noStrike" kern="0" cap="none" spc="0" normalizeH="0" baseline="0" noProof="0" dirty="0">
                  <a:ln>
                    <a:noFill/>
                  </a:ln>
                  <a:solidFill>
                    <a:prstClr val="white"/>
                  </a:solidFill>
                  <a:effectLst/>
                  <a:uLnTx/>
                  <a:uFillTx/>
                  <a:latin typeface="Calibri"/>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Calibri"/>
                    <a:ea typeface="宋体" panose="02010600030101010101" pitchFamily="2" charset="-122"/>
                  </a:rPr>
                  <a:t>起皮下出血的因素</a:t>
                </a:r>
              </a:p>
            </p:txBody>
          </p:sp>
        </p:grpSp>
        <p:sp>
          <p:nvSpPr>
            <p:cNvPr id="79" name="等腰三角形 20"/>
            <p:cNvSpPr/>
            <p:nvPr/>
          </p:nvSpPr>
          <p:spPr>
            <a:xfrm rot="5400000">
              <a:off x="-123135" y="3061574"/>
              <a:ext cx="2462836" cy="707488"/>
            </a:xfrm>
            <a:custGeom>
              <a:avLst/>
              <a:gdLst>
                <a:gd name="connsiteX0" fmla="*/ 0 w 1942032"/>
                <a:gd name="connsiteY0" fmla="*/ 418117 h 418117"/>
                <a:gd name="connsiteX1" fmla="*/ 971016 w 1942032"/>
                <a:gd name="connsiteY1" fmla="*/ 0 h 418117"/>
                <a:gd name="connsiteX2" fmla="*/ 1942032 w 1942032"/>
                <a:gd name="connsiteY2" fmla="*/ 418117 h 418117"/>
                <a:gd name="connsiteX3" fmla="*/ 0 w 1942032"/>
                <a:gd name="connsiteY3" fmla="*/ 418117 h 418117"/>
                <a:gd name="connsiteX0" fmla="*/ 0 w 1942032"/>
                <a:gd name="connsiteY0" fmla="*/ 418117 h 419489"/>
                <a:gd name="connsiteX1" fmla="*/ 971016 w 1942032"/>
                <a:gd name="connsiteY1" fmla="*/ 0 h 419489"/>
                <a:gd name="connsiteX2" fmla="*/ 1942032 w 1942032"/>
                <a:gd name="connsiteY2" fmla="*/ 418117 h 419489"/>
                <a:gd name="connsiteX3" fmla="*/ 950865 w 1942032"/>
                <a:gd name="connsiteY3" fmla="*/ 419489 h 419489"/>
                <a:gd name="connsiteX4" fmla="*/ 0 w 1942032"/>
                <a:gd name="connsiteY4" fmla="*/ 418117 h 419489"/>
                <a:gd name="connsiteX0" fmla="*/ 0 w 1942032"/>
                <a:gd name="connsiteY0" fmla="*/ 418117 h 418117"/>
                <a:gd name="connsiteX1" fmla="*/ 971016 w 1942032"/>
                <a:gd name="connsiteY1" fmla="*/ 0 h 418117"/>
                <a:gd name="connsiteX2" fmla="*/ 1942032 w 1942032"/>
                <a:gd name="connsiteY2" fmla="*/ 418117 h 418117"/>
                <a:gd name="connsiteX3" fmla="*/ 970119 w 1942032"/>
                <a:gd name="connsiteY3" fmla="*/ 323237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32" h="418117">
                  <a:moveTo>
                    <a:pt x="0" y="418117"/>
                  </a:moveTo>
                  <a:lnTo>
                    <a:pt x="971016" y="0"/>
                  </a:lnTo>
                  <a:lnTo>
                    <a:pt x="1942032" y="418117"/>
                  </a:lnTo>
                  <a:cubicBezTo>
                    <a:pt x="1614854" y="360823"/>
                    <a:pt x="1325625" y="240955"/>
                    <a:pt x="960497" y="246234"/>
                  </a:cubicBezTo>
                  <a:cubicBezTo>
                    <a:pt x="632741" y="240955"/>
                    <a:pt x="320166" y="360823"/>
                    <a:pt x="0" y="418117"/>
                  </a:cubicBezTo>
                  <a:close/>
                </a:path>
              </a:pathLst>
            </a:custGeom>
            <a:solidFill>
              <a:srgbClr val="30B4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2" name="等腰三角形 20"/>
            <p:cNvSpPr/>
            <p:nvPr/>
          </p:nvSpPr>
          <p:spPr>
            <a:xfrm rot="5400000">
              <a:off x="-190101" y="3065396"/>
              <a:ext cx="2462836" cy="707488"/>
            </a:xfrm>
            <a:custGeom>
              <a:avLst/>
              <a:gdLst>
                <a:gd name="connsiteX0" fmla="*/ 0 w 1942032"/>
                <a:gd name="connsiteY0" fmla="*/ 418117 h 418117"/>
                <a:gd name="connsiteX1" fmla="*/ 971016 w 1942032"/>
                <a:gd name="connsiteY1" fmla="*/ 0 h 418117"/>
                <a:gd name="connsiteX2" fmla="*/ 1942032 w 1942032"/>
                <a:gd name="connsiteY2" fmla="*/ 418117 h 418117"/>
                <a:gd name="connsiteX3" fmla="*/ 0 w 1942032"/>
                <a:gd name="connsiteY3" fmla="*/ 418117 h 418117"/>
                <a:gd name="connsiteX0" fmla="*/ 0 w 1942032"/>
                <a:gd name="connsiteY0" fmla="*/ 418117 h 419489"/>
                <a:gd name="connsiteX1" fmla="*/ 971016 w 1942032"/>
                <a:gd name="connsiteY1" fmla="*/ 0 h 419489"/>
                <a:gd name="connsiteX2" fmla="*/ 1942032 w 1942032"/>
                <a:gd name="connsiteY2" fmla="*/ 418117 h 419489"/>
                <a:gd name="connsiteX3" fmla="*/ 950865 w 1942032"/>
                <a:gd name="connsiteY3" fmla="*/ 419489 h 419489"/>
                <a:gd name="connsiteX4" fmla="*/ 0 w 1942032"/>
                <a:gd name="connsiteY4" fmla="*/ 418117 h 419489"/>
                <a:gd name="connsiteX0" fmla="*/ 0 w 1942032"/>
                <a:gd name="connsiteY0" fmla="*/ 418117 h 418117"/>
                <a:gd name="connsiteX1" fmla="*/ 971016 w 1942032"/>
                <a:gd name="connsiteY1" fmla="*/ 0 h 418117"/>
                <a:gd name="connsiteX2" fmla="*/ 1942032 w 1942032"/>
                <a:gd name="connsiteY2" fmla="*/ 418117 h 418117"/>
                <a:gd name="connsiteX3" fmla="*/ 970119 w 1942032"/>
                <a:gd name="connsiteY3" fmla="*/ 323237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 name="connsiteX0" fmla="*/ 0 w 1942032"/>
                <a:gd name="connsiteY0" fmla="*/ 418117 h 418117"/>
                <a:gd name="connsiteX1" fmla="*/ 971016 w 1942032"/>
                <a:gd name="connsiteY1" fmla="*/ 0 h 418117"/>
                <a:gd name="connsiteX2" fmla="*/ 1942032 w 1942032"/>
                <a:gd name="connsiteY2" fmla="*/ 418117 h 418117"/>
                <a:gd name="connsiteX3" fmla="*/ 960497 w 1942032"/>
                <a:gd name="connsiteY3" fmla="*/ 246234 h 418117"/>
                <a:gd name="connsiteX4" fmla="*/ 0 w 1942032"/>
                <a:gd name="connsiteY4" fmla="*/ 418117 h 41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32" h="418117">
                  <a:moveTo>
                    <a:pt x="0" y="418117"/>
                  </a:moveTo>
                  <a:lnTo>
                    <a:pt x="971016" y="0"/>
                  </a:lnTo>
                  <a:lnTo>
                    <a:pt x="1942032" y="418117"/>
                  </a:lnTo>
                  <a:cubicBezTo>
                    <a:pt x="1614854" y="360823"/>
                    <a:pt x="1325625" y="240955"/>
                    <a:pt x="960497" y="246234"/>
                  </a:cubicBezTo>
                  <a:cubicBezTo>
                    <a:pt x="632741" y="240955"/>
                    <a:pt x="320166" y="360823"/>
                    <a:pt x="0" y="418117"/>
                  </a:cubicBezTo>
                  <a:close/>
                </a:path>
              </a:pathLst>
            </a:custGeom>
            <a:gradFill flip="none" rotWithShape="1">
              <a:gsLst>
                <a:gs pos="0">
                  <a:srgbClr val="5B9BD5">
                    <a:lumMod val="0"/>
                    <a:lumOff val="100000"/>
                  </a:srgbClr>
                </a:gs>
                <a:gs pos="49000">
                  <a:sysClr val="window" lastClr="FFFFFF">
                    <a:alpha val="0"/>
                  </a:sys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03" name="组合 102"/>
          <p:cNvGrpSpPr/>
          <p:nvPr/>
        </p:nvGrpSpPr>
        <p:grpSpPr>
          <a:xfrm>
            <a:off x="233447" y="204464"/>
            <a:ext cx="4836347" cy="584775"/>
            <a:chOff x="233447" y="204464"/>
            <a:chExt cx="4836347" cy="584775"/>
          </a:xfrm>
        </p:grpSpPr>
        <p:sp>
          <p:nvSpPr>
            <p:cNvPr id="104" name="矩形 103"/>
            <p:cNvSpPr/>
            <p:nvPr/>
          </p:nvSpPr>
          <p:spPr>
            <a:xfrm>
              <a:off x="781441" y="204464"/>
              <a:ext cx="4288353"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解析之要因选定评分表</a:t>
              </a:r>
            </a:p>
          </p:txBody>
        </p:sp>
        <p:grpSp>
          <p:nvGrpSpPr>
            <p:cNvPr id="105" name="组合 104"/>
            <p:cNvGrpSpPr/>
            <p:nvPr/>
          </p:nvGrpSpPr>
          <p:grpSpPr>
            <a:xfrm>
              <a:off x="233447" y="204464"/>
              <a:ext cx="582073" cy="501787"/>
              <a:chOff x="918884" y="2360096"/>
              <a:chExt cx="2497402" cy="2152934"/>
            </a:xfrm>
          </p:grpSpPr>
          <p:grpSp>
            <p:nvGrpSpPr>
              <p:cNvPr id="106" name="组合 105"/>
              <p:cNvGrpSpPr/>
              <p:nvPr/>
            </p:nvGrpSpPr>
            <p:grpSpPr>
              <a:xfrm>
                <a:off x="918884" y="2360096"/>
                <a:ext cx="2497402" cy="2152934"/>
                <a:chOff x="6811139" y="1203251"/>
                <a:chExt cx="1597222" cy="1376916"/>
              </a:xfrm>
            </p:grpSpPr>
            <p:sp>
              <p:nvSpPr>
                <p:cNvPr id="108" name="六边形 10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09" name="六边形 108"/>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107" name="矩形 106"/>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9345475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14"/>
          <p:cNvSpPr>
            <a:spLocks/>
          </p:cNvSpPr>
          <p:nvPr/>
        </p:nvSpPr>
        <p:spPr bwMode="auto">
          <a:xfrm>
            <a:off x="7541198" y="1864442"/>
            <a:ext cx="1189567" cy="3837517"/>
          </a:xfrm>
          <a:custGeom>
            <a:avLst/>
            <a:gdLst>
              <a:gd name="T0" fmla="*/ 25 w 405"/>
              <a:gd name="T1" fmla="*/ 1290 h 1305"/>
              <a:gd name="T2" fmla="*/ 53 w 405"/>
              <a:gd name="T3" fmla="*/ 1272 h 1305"/>
              <a:gd name="T4" fmla="*/ 137 w 405"/>
              <a:gd name="T5" fmla="*/ 1200 h 1305"/>
              <a:gd name="T6" fmla="*/ 154 w 405"/>
              <a:gd name="T7" fmla="*/ 1182 h 1305"/>
              <a:gd name="T8" fmla="*/ 171 w 405"/>
              <a:gd name="T9" fmla="*/ 1163 h 1305"/>
              <a:gd name="T10" fmla="*/ 221 w 405"/>
              <a:gd name="T11" fmla="*/ 1095 h 1305"/>
              <a:gd name="T12" fmla="*/ 263 w 405"/>
              <a:gd name="T13" fmla="*/ 1022 h 1305"/>
              <a:gd name="T14" fmla="*/ 279 w 405"/>
              <a:gd name="T15" fmla="*/ 986 h 1305"/>
              <a:gd name="T16" fmla="*/ 292 w 405"/>
              <a:gd name="T17" fmla="*/ 956 h 1305"/>
              <a:gd name="T18" fmla="*/ 303 w 405"/>
              <a:gd name="T19" fmla="*/ 925 h 1305"/>
              <a:gd name="T20" fmla="*/ 316 w 405"/>
              <a:gd name="T21" fmla="*/ 885 h 1305"/>
              <a:gd name="T22" fmla="*/ 326 w 405"/>
              <a:gd name="T23" fmla="*/ 843 h 1305"/>
              <a:gd name="T24" fmla="*/ 333 w 405"/>
              <a:gd name="T25" fmla="*/ 809 h 1305"/>
              <a:gd name="T26" fmla="*/ 339 w 405"/>
              <a:gd name="T27" fmla="*/ 775 h 1305"/>
              <a:gd name="T28" fmla="*/ 344 w 405"/>
              <a:gd name="T29" fmla="*/ 731 h 1305"/>
              <a:gd name="T30" fmla="*/ 346 w 405"/>
              <a:gd name="T31" fmla="*/ 687 h 1305"/>
              <a:gd name="T32" fmla="*/ 347 w 405"/>
              <a:gd name="T33" fmla="*/ 653 h 1305"/>
              <a:gd name="T34" fmla="*/ 346 w 405"/>
              <a:gd name="T35" fmla="*/ 617 h 1305"/>
              <a:gd name="T36" fmla="*/ 344 w 405"/>
              <a:gd name="T37" fmla="*/ 573 h 1305"/>
              <a:gd name="T38" fmla="*/ 339 w 405"/>
              <a:gd name="T39" fmla="*/ 529 h 1305"/>
              <a:gd name="T40" fmla="*/ 333 w 405"/>
              <a:gd name="T41" fmla="*/ 495 h 1305"/>
              <a:gd name="T42" fmla="*/ 326 w 405"/>
              <a:gd name="T43" fmla="*/ 461 h 1305"/>
              <a:gd name="T44" fmla="*/ 316 w 405"/>
              <a:gd name="T45" fmla="*/ 420 h 1305"/>
              <a:gd name="T46" fmla="*/ 303 w 405"/>
              <a:gd name="T47" fmla="*/ 380 h 1305"/>
              <a:gd name="T48" fmla="*/ 292 w 405"/>
              <a:gd name="T49" fmla="*/ 348 h 1305"/>
              <a:gd name="T50" fmla="*/ 279 w 405"/>
              <a:gd name="T51" fmla="*/ 318 h 1305"/>
              <a:gd name="T52" fmla="*/ 263 w 405"/>
              <a:gd name="T53" fmla="*/ 282 h 1305"/>
              <a:gd name="T54" fmla="*/ 221 w 405"/>
              <a:gd name="T55" fmla="*/ 209 h 1305"/>
              <a:gd name="T56" fmla="*/ 171 w 405"/>
              <a:gd name="T57" fmla="*/ 142 h 1305"/>
              <a:gd name="T58" fmla="*/ 146 w 405"/>
              <a:gd name="T59" fmla="*/ 113 h 1305"/>
              <a:gd name="T60" fmla="*/ 120 w 405"/>
              <a:gd name="T61" fmla="*/ 88 h 1305"/>
              <a:gd name="T62" fmla="*/ 46 w 405"/>
              <a:gd name="T63" fmla="*/ 28 h 1305"/>
              <a:gd name="T64" fmla="*/ 16 w 405"/>
              <a:gd name="T65" fmla="*/ 9 h 1305"/>
              <a:gd name="T66" fmla="*/ 17 w 405"/>
              <a:gd name="T67" fmla="*/ 6 h 1305"/>
              <a:gd name="T68" fmla="*/ 51 w 405"/>
              <a:gd name="T69" fmla="*/ 21 h 1305"/>
              <a:gd name="T70" fmla="*/ 82 w 405"/>
              <a:gd name="T71" fmla="*/ 37 h 1305"/>
              <a:gd name="T72" fmla="*/ 107 w 405"/>
              <a:gd name="T73" fmla="*/ 53 h 1305"/>
              <a:gd name="T74" fmla="*/ 214 w 405"/>
              <a:gd name="T75" fmla="*/ 144 h 1305"/>
              <a:gd name="T76" fmla="*/ 234 w 405"/>
              <a:gd name="T77" fmla="*/ 166 h 1305"/>
              <a:gd name="T78" fmla="*/ 290 w 405"/>
              <a:gd name="T79" fmla="*/ 242 h 1305"/>
              <a:gd name="T80" fmla="*/ 307 w 405"/>
              <a:gd name="T81" fmla="*/ 271 h 1305"/>
              <a:gd name="T82" fmla="*/ 327 w 405"/>
              <a:gd name="T83" fmla="*/ 309 h 1305"/>
              <a:gd name="T84" fmla="*/ 345 w 405"/>
              <a:gd name="T85" fmla="*/ 348 h 1305"/>
              <a:gd name="T86" fmla="*/ 358 w 405"/>
              <a:gd name="T87" fmla="*/ 381 h 1305"/>
              <a:gd name="T88" fmla="*/ 369 w 405"/>
              <a:gd name="T89" fmla="*/ 415 h 1305"/>
              <a:gd name="T90" fmla="*/ 393 w 405"/>
              <a:gd name="T91" fmla="*/ 513 h 1305"/>
              <a:gd name="T92" fmla="*/ 401 w 405"/>
              <a:gd name="T93" fmla="*/ 578 h 1305"/>
              <a:gd name="T94" fmla="*/ 404 w 405"/>
              <a:gd name="T95" fmla="*/ 625 h 1305"/>
              <a:gd name="T96" fmla="*/ 404 w 405"/>
              <a:gd name="T97" fmla="*/ 671 h 1305"/>
              <a:gd name="T98" fmla="*/ 403 w 405"/>
              <a:gd name="T99" fmla="*/ 708 h 1305"/>
              <a:gd name="T100" fmla="*/ 394 w 405"/>
              <a:gd name="T101" fmla="*/ 782 h 1305"/>
              <a:gd name="T102" fmla="*/ 374 w 405"/>
              <a:gd name="T103" fmla="*/ 872 h 1305"/>
              <a:gd name="T104" fmla="*/ 363 w 405"/>
              <a:gd name="T105" fmla="*/ 906 h 1305"/>
              <a:gd name="T106" fmla="*/ 348 w 405"/>
              <a:gd name="T107" fmla="*/ 948 h 1305"/>
              <a:gd name="T108" fmla="*/ 330 w 405"/>
              <a:gd name="T109" fmla="*/ 988 h 1305"/>
              <a:gd name="T110" fmla="*/ 315 w 405"/>
              <a:gd name="T111" fmla="*/ 1019 h 1305"/>
              <a:gd name="T112" fmla="*/ 298 w 405"/>
              <a:gd name="T113" fmla="*/ 1048 h 1305"/>
              <a:gd name="T114" fmla="*/ 135 w 405"/>
              <a:gd name="T115" fmla="*/ 1231 h 1305"/>
              <a:gd name="T116" fmla="*/ 103 w 405"/>
              <a:gd name="T117" fmla="*/ 1254 h 1305"/>
              <a:gd name="T118" fmla="*/ 66 w 405"/>
              <a:gd name="T119" fmla="*/ 1276 h 1305"/>
              <a:gd name="T120" fmla="*/ 38 w 405"/>
              <a:gd name="T121" fmla="*/ 1289 h 1305"/>
              <a:gd name="T122" fmla="*/ 0 w 405"/>
              <a:gd name="T123"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305">
                <a:moveTo>
                  <a:pt x="0" y="1305"/>
                </a:moveTo>
                <a:cubicBezTo>
                  <a:pt x="0" y="1305"/>
                  <a:pt x="5" y="1302"/>
                  <a:pt x="16" y="1295"/>
                </a:cubicBezTo>
                <a:cubicBezTo>
                  <a:pt x="19" y="1294"/>
                  <a:pt x="21" y="1292"/>
                  <a:pt x="25" y="1290"/>
                </a:cubicBezTo>
                <a:cubicBezTo>
                  <a:pt x="28" y="1288"/>
                  <a:pt x="31" y="1286"/>
                  <a:pt x="35" y="1284"/>
                </a:cubicBezTo>
                <a:cubicBezTo>
                  <a:pt x="38" y="1282"/>
                  <a:pt x="42" y="1279"/>
                  <a:pt x="46" y="1276"/>
                </a:cubicBezTo>
                <a:cubicBezTo>
                  <a:pt x="48" y="1275"/>
                  <a:pt x="50" y="1273"/>
                  <a:pt x="53" y="1272"/>
                </a:cubicBezTo>
                <a:cubicBezTo>
                  <a:pt x="55" y="1270"/>
                  <a:pt x="57" y="1269"/>
                  <a:pt x="59" y="1267"/>
                </a:cubicBezTo>
                <a:cubicBezTo>
                  <a:pt x="77" y="1254"/>
                  <a:pt x="98" y="1237"/>
                  <a:pt x="120" y="1216"/>
                </a:cubicBezTo>
                <a:cubicBezTo>
                  <a:pt x="126" y="1211"/>
                  <a:pt x="131" y="1206"/>
                  <a:pt x="137" y="1200"/>
                </a:cubicBezTo>
                <a:cubicBezTo>
                  <a:pt x="139" y="1199"/>
                  <a:pt x="140" y="1197"/>
                  <a:pt x="141" y="1196"/>
                </a:cubicBezTo>
                <a:cubicBezTo>
                  <a:pt x="143" y="1194"/>
                  <a:pt x="144" y="1193"/>
                  <a:pt x="146" y="1191"/>
                </a:cubicBezTo>
                <a:cubicBezTo>
                  <a:pt x="148" y="1188"/>
                  <a:pt x="151" y="1185"/>
                  <a:pt x="154" y="1182"/>
                </a:cubicBezTo>
                <a:cubicBezTo>
                  <a:pt x="156" y="1180"/>
                  <a:pt x="157" y="1179"/>
                  <a:pt x="158" y="1177"/>
                </a:cubicBezTo>
                <a:cubicBezTo>
                  <a:pt x="160" y="1176"/>
                  <a:pt x="161" y="1174"/>
                  <a:pt x="163" y="1172"/>
                </a:cubicBezTo>
                <a:cubicBezTo>
                  <a:pt x="165" y="1169"/>
                  <a:pt x="168" y="1166"/>
                  <a:pt x="171" y="1163"/>
                </a:cubicBezTo>
                <a:cubicBezTo>
                  <a:pt x="174" y="1159"/>
                  <a:pt x="177" y="1156"/>
                  <a:pt x="180" y="1152"/>
                </a:cubicBezTo>
                <a:cubicBezTo>
                  <a:pt x="182" y="1149"/>
                  <a:pt x="185" y="1145"/>
                  <a:pt x="188" y="1142"/>
                </a:cubicBezTo>
                <a:cubicBezTo>
                  <a:pt x="199" y="1127"/>
                  <a:pt x="210" y="1112"/>
                  <a:pt x="221" y="1095"/>
                </a:cubicBezTo>
                <a:cubicBezTo>
                  <a:pt x="232" y="1079"/>
                  <a:pt x="242" y="1061"/>
                  <a:pt x="252" y="1043"/>
                </a:cubicBezTo>
                <a:cubicBezTo>
                  <a:pt x="254" y="1039"/>
                  <a:pt x="257" y="1034"/>
                  <a:pt x="259" y="1029"/>
                </a:cubicBezTo>
                <a:cubicBezTo>
                  <a:pt x="260" y="1027"/>
                  <a:pt x="261" y="1025"/>
                  <a:pt x="263" y="1022"/>
                </a:cubicBezTo>
                <a:cubicBezTo>
                  <a:pt x="264" y="1020"/>
                  <a:pt x="265" y="1018"/>
                  <a:pt x="266" y="1015"/>
                </a:cubicBezTo>
                <a:cubicBezTo>
                  <a:pt x="268" y="1011"/>
                  <a:pt x="271" y="1006"/>
                  <a:pt x="273" y="1001"/>
                </a:cubicBezTo>
                <a:cubicBezTo>
                  <a:pt x="275" y="996"/>
                  <a:pt x="277" y="991"/>
                  <a:pt x="279" y="986"/>
                </a:cubicBezTo>
                <a:cubicBezTo>
                  <a:pt x="280" y="984"/>
                  <a:pt x="282" y="981"/>
                  <a:pt x="283" y="979"/>
                </a:cubicBezTo>
                <a:cubicBezTo>
                  <a:pt x="284" y="976"/>
                  <a:pt x="285" y="974"/>
                  <a:pt x="286" y="971"/>
                </a:cubicBezTo>
                <a:cubicBezTo>
                  <a:pt x="288" y="966"/>
                  <a:pt x="290" y="961"/>
                  <a:pt x="292" y="956"/>
                </a:cubicBezTo>
                <a:cubicBezTo>
                  <a:pt x="294" y="951"/>
                  <a:pt x="296" y="946"/>
                  <a:pt x="298" y="941"/>
                </a:cubicBezTo>
                <a:cubicBezTo>
                  <a:pt x="298" y="938"/>
                  <a:pt x="299" y="935"/>
                  <a:pt x="300" y="933"/>
                </a:cubicBezTo>
                <a:cubicBezTo>
                  <a:pt x="301" y="930"/>
                  <a:pt x="302" y="927"/>
                  <a:pt x="303" y="925"/>
                </a:cubicBezTo>
                <a:cubicBezTo>
                  <a:pt x="305" y="920"/>
                  <a:pt x="307" y="914"/>
                  <a:pt x="308" y="909"/>
                </a:cubicBezTo>
                <a:cubicBezTo>
                  <a:pt x="310" y="904"/>
                  <a:pt x="312" y="898"/>
                  <a:pt x="313" y="893"/>
                </a:cubicBezTo>
                <a:cubicBezTo>
                  <a:pt x="314" y="890"/>
                  <a:pt x="315" y="887"/>
                  <a:pt x="316" y="885"/>
                </a:cubicBezTo>
                <a:cubicBezTo>
                  <a:pt x="316" y="882"/>
                  <a:pt x="317" y="879"/>
                  <a:pt x="318" y="876"/>
                </a:cubicBezTo>
                <a:cubicBezTo>
                  <a:pt x="319" y="871"/>
                  <a:pt x="321" y="865"/>
                  <a:pt x="322" y="860"/>
                </a:cubicBezTo>
                <a:cubicBezTo>
                  <a:pt x="323" y="854"/>
                  <a:pt x="325" y="849"/>
                  <a:pt x="326" y="843"/>
                </a:cubicBezTo>
                <a:cubicBezTo>
                  <a:pt x="327" y="840"/>
                  <a:pt x="327" y="838"/>
                  <a:pt x="328" y="835"/>
                </a:cubicBezTo>
                <a:cubicBezTo>
                  <a:pt x="328" y="832"/>
                  <a:pt x="329" y="829"/>
                  <a:pt x="330" y="826"/>
                </a:cubicBezTo>
                <a:cubicBezTo>
                  <a:pt x="331" y="821"/>
                  <a:pt x="332" y="815"/>
                  <a:pt x="333" y="809"/>
                </a:cubicBezTo>
                <a:cubicBezTo>
                  <a:pt x="334" y="804"/>
                  <a:pt x="335" y="798"/>
                  <a:pt x="336" y="792"/>
                </a:cubicBezTo>
                <a:cubicBezTo>
                  <a:pt x="336" y="789"/>
                  <a:pt x="337" y="787"/>
                  <a:pt x="337" y="784"/>
                </a:cubicBezTo>
                <a:cubicBezTo>
                  <a:pt x="339" y="775"/>
                  <a:pt x="339" y="775"/>
                  <a:pt x="339" y="775"/>
                </a:cubicBezTo>
                <a:cubicBezTo>
                  <a:pt x="339" y="769"/>
                  <a:pt x="340" y="763"/>
                  <a:pt x="341" y="758"/>
                </a:cubicBezTo>
                <a:cubicBezTo>
                  <a:pt x="341" y="752"/>
                  <a:pt x="342" y="746"/>
                  <a:pt x="343" y="740"/>
                </a:cubicBezTo>
                <a:cubicBezTo>
                  <a:pt x="343" y="737"/>
                  <a:pt x="343" y="734"/>
                  <a:pt x="344" y="731"/>
                </a:cubicBezTo>
                <a:cubicBezTo>
                  <a:pt x="344" y="723"/>
                  <a:pt x="344" y="723"/>
                  <a:pt x="344" y="723"/>
                </a:cubicBezTo>
                <a:cubicBezTo>
                  <a:pt x="345" y="717"/>
                  <a:pt x="345" y="711"/>
                  <a:pt x="346" y="705"/>
                </a:cubicBezTo>
                <a:cubicBezTo>
                  <a:pt x="346" y="699"/>
                  <a:pt x="346" y="693"/>
                  <a:pt x="346" y="687"/>
                </a:cubicBezTo>
                <a:cubicBezTo>
                  <a:pt x="347" y="679"/>
                  <a:pt x="347" y="679"/>
                  <a:pt x="347" y="679"/>
                </a:cubicBezTo>
                <a:cubicBezTo>
                  <a:pt x="347" y="670"/>
                  <a:pt x="347" y="670"/>
                  <a:pt x="347" y="670"/>
                </a:cubicBezTo>
                <a:cubicBezTo>
                  <a:pt x="347" y="653"/>
                  <a:pt x="347" y="653"/>
                  <a:pt x="347" y="653"/>
                </a:cubicBezTo>
                <a:cubicBezTo>
                  <a:pt x="347" y="634"/>
                  <a:pt x="347" y="634"/>
                  <a:pt x="347" y="634"/>
                </a:cubicBezTo>
                <a:cubicBezTo>
                  <a:pt x="347" y="625"/>
                  <a:pt x="347" y="625"/>
                  <a:pt x="347" y="625"/>
                </a:cubicBezTo>
                <a:cubicBezTo>
                  <a:pt x="346" y="617"/>
                  <a:pt x="346" y="617"/>
                  <a:pt x="346" y="617"/>
                </a:cubicBezTo>
                <a:cubicBezTo>
                  <a:pt x="346" y="611"/>
                  <a:pt x="346" y="605"/>
                  <a:pt x="346" y="599"/>
                </a:cubicBezTo>
                <a:cubicBezTo>
                  <a:pt x="345" y="593"/>
                  <a:pt x="345" y="588"/>
                  <a:pt x="344" y="582"/>
                </a:cubicBezTo>
                <a:cubicBezTo>
                  <a:pt x="344" y="573"/>
                  <a:pt x="344" y="573"/>
                  <a:pt x="344" y="573"/>
                </a:cubicBezTo>
                <a:cubicBezTo>
                  <a:pt x="343" y="570"/>
                  <a:pt x="343" y="567"/>
                  <a:pt x="343" y="564"/>
                </a:cubicBezTo>
                <a:cubicBezTo>
                  <a:pt x="342" y="558"/>
                  <a:pt x="341" y="553"/>
                  <a:pt x="341" y="547"/>
                </a:cubicBezTo>
                <a:cubicBezTo>
                  <a:pt x="340" y="541"/>
                  <a:pt x="339" y="535"/>
                  <a:pt x="339" y="529"/>
                </a:cubicBezTo>
                <a:cubicBezTo>
                  <a:pt x="337" y="521"/>
                  <a:pt x="337" y="521"/>
                  <a:pt x="337" y="521"/>
                </a:cubicBezTo>
                <a:cubicBezTo>
                  <a:pt x="337" y="518"/>
                  <a:pt x="336" y="515"/>
                  <a:pt x="336" y="512"/>
                </a:cubicBezTo>
                <a:cubicBezTo>
                  <a:pt x="335" y="506"/>
                  <a:pt x="334" y="501"/>
                  <a:pt x="333" y="495"/>
                </a:cubicBezTo>
                <a:cubicBezTo>
                  <a:pt x="332" y="489"/>
                  <a:pt x="331" y="484"/>
                  <a:pt x="330" y="478"/>
                </a:cubicBezTo>
                <a:cubicBezTo>
                  <a:pt x="329" y="475"/>
                  <a:pt x="328" y="472"/>
                  <a:pt x="328" y="470"/>
                </a:cubicBezTo>
                <a:cubicBezTo>
                  <a:pt x="327" y="467"/>
                  <a:pt x="327" y="464"/>
                  <a:pt x="326" y="461"/>
                </a:cubicBezTo>
                <a:cubicBezTo>
                  <a:pt x="325" y="456"/>
                  <a:pt x="323" y="450"/>
                  <a:pt x="322" y="444"/>
                </a:cubicBezTo>
                <a:cubicBezTo>
                  <a:pt x="321" y="439"/>
                  <a:pt x="319" y="433"/>
                  <a:pt x="318" y="428"/>
                </a:cubicBezTo>
                <a:cubicBezTo>
                  <a:pt x="317" y="425"/>
                  <a:pt x="316" y="422"/>
                  <a:pt x="316" y="420"/>
                </a:cubicBezTo>
                <a:cubicBezTo>
                  <a:pt x="315" y="417"/>
                  <a:pt x="314" y="414"/>
                  <a:pt x="313" y="412"/>
                </a:cubicBezTo>
                <a:cubicBezTo>
                  <a:pt x="311" y="406"/>
                  <a:pt x="310" y="401"/>
                  <a:pt x="308" y="395"/>
                </a:cubicBezTo>
                <a:cubicBezTo>
                  <a:pt x="306" y="390"/>
                  <a:pt x="305" y="385"/>
                  <a:pt x="303" y="380"/>
                </a:cubicBezTo>
                <a:cubicBezTo>
                  <a:pt x="302" y="377"/>
                  <a:pt x="301" y="374"/>
                  <a:pt x="300" y="372"/>
                </a:cubicBezTo>
                <a:cubicBezTo>
                  <a:pt x="299" y="369"/>
                  <a:pt x="298" y="366"/>
                  <a:pt x="297" y="364"/>
                </a:cubicBezTo>
                <a:cubicBezTo>
                  <a:pt x="296" y="359"/>
                  <a:pt x="294" y="353"/>
                  <a:pt x="292" y="348"/>
                </a:cubicBezTo>
                <a:cubicBezTo>
                  <a:pt x="290" y="343"/>
                  <a:pt x="288" y="338"/>
                  <a:pt x="286" y="333"/>
                </a:cubicBezTo>
                <a:cubicBezTo>
                  <a:pt x="285" y="331"/>
                  <a:pt x="284" y="328"/>
                  <a:pt x="283" y="326"/>
                </a:cubicBezTo>
                <a:cubicBezTo>
                  <a:pt x="281" y="323"/>
                  <a:pt x="280" y="321"/>
                  <a:pt x="279" y="318"/>
                </a:cubicBezTo>
                <a:cubicBezTo>
                  <a:pt x="277" y="313"/>
                  <a:pt x="275" y="308"/>
                  <a:pt x="273" y="303"/>
                </a:cubicBezTo>
                <a:cubicBezTo>
                  <a:pt x="271" y="299"/>
                  <a:pt x="268" y="294"/>
                  <a:pt x="266" y="289"/>
                </a:cubicBezTo>
                <a:cubicBezTo>
                  <a:pt x="265" y="287"/>
                  <a:pt x="264" y="284"/>
                  <a:pt x="263" y="282"/>
                </a:cubicBezTo>
                <a:cubicBezTo>
                  <a:pt x="261" y="280"/>
                  <a:pt x="260" y="277"/>
                  <a:pt x="259" y="275"/>
                </a:cubicBezTo>
                <a:cubicBezTo>
                  <a:pt x="256" y="270"/>
                  <a:pt x="254" y="266"/>
                  <a:pt x="252" y="261"/>
                </a:cubicBezTo>
                <a:cubicBezTo>
                  <a:pt x="242" y="243"/>
                  <a:pt x="232" y="226"/>
                  <a:pt x="221" y="209"/>
                </a:cubicBezTo>
                <a:cubicBezTo>
                  <a:pt x="210" y="193"/>
                  <a:pt x="199" y="177"/>
                  <a:pt x="188" y="163"/>
                </a:cubicBezTo>
                <a:cubicBezTo>
                  <a:pt x="185" y="159"/>
                  <a:pt x="182" y="156"/>
                  <a:pt x="180" y="152"/>
                </a:cubicBezTo>
                <a:cubicBezTo>
                  <a:pt x="177" y="149"/>
                  <a:pt x="174" y="145"/>
                  <a:pt x="171" y="142"/>
                </a:cubicBezTo>
                <a:cubicBezTo>
                  <a:pt x="168" y="138"/>
                  <a:pt x="165" y="135"/>
                  <a:pt x="163" y="132"/>
                </a:cubicBezTo>
                <a:cubicBezTo>
                  <a:pt x="160" y="129"/>
                  <a:pt x="157" y="125"/>
                  <a:pt x="154" y="122"/>
                </a:cubicBezTo>
                <a:cubicBezTo>
                  <a:pt x="151" y="119"/>
                  <a:pt x="148" y="116"/>
                  <a:pt x="146" y="113"/>
                </a:cubicBezTo>
                <a:cubicBezTo>
                  <a:pt x="144" y="112"/>
                  <a:pt x="143" y="110"/>
                  <a:pt x="141" y="109"/>
                </a:cubicBezTo>
                <a:cubicBezTo>
                  <a:pt x="140" y="107"/>
                  <a:pt x="139" y="106"/>
                  <a:pt x="137" y="104"/>
                </a:cubicBezTo>
                <a:cubicBezTo>
                  <a:pt x="131" y="99"/>
                  <a:pt x="126" y="93"/>
                  <a:pt x="120" y="88"/>
                </a:cubicBezTo>
                <a:cubicBezTo>
                  <a:pt x="98" y="67"/>
                  <a:pt x="77" y="50"/>
                  <a:pt x="59" y="37"/>
                </a:cubicBezTo>
                <a:cubicBezTo>
                  <a:pt x="57" y="36"/>
                  <a:pt x="55" y="34"/>
                  <a:pt x="53" y="33"/>
                </a:cubicBezTo>
                <a:cubicBezTo>
                  <a:pt x="50" y="31"/>
                  <a:pt x="48" y="30"/>
                  <a:pt x="46" y="28"/>
                </a:cubicBezTo>
                <a:cubicBezTo>
                  <a:pt x="42" y="26"/>
                  <a:pt x="38" y="23"/>
                  <a:pt x="35" y="21"/>
                </a:cubicBezTo>
                <a:cubicBezTo>
                  <a:pt x="31" y="18"/>
                  <a:pt x="28" y="16"/>
                  <a:pt x="24" y="14"/>
                </a:cubicBezTo>
                <a:cubicBezTo>
                  <a:pt x="21" y="12"/>
                  <a:pt x="18" y="10"/>
                  <a:pt x="16" y="9"/>
                </a:cubicBezTo>
                <a:cubicBezTo>
                  <a:pt x="5" y="3"/>
                  <a:pt x="0" y="0"/>
                  <a:pt x="0" y="0"/>
                </a:cubicBezTo>
                <a:cubicBezTo>
                  <a:pt x="0" y="0"/>
                  <a:pt x="1" y="0"/>
                  <a:pt x="4" y="1"/>
                </a:cubicBezTo>
                <a:cubicBezTo>
                  <a:pt x="7" y="2"/>
                  <a:pt x="12" y="4"/>
                  <a:pt x="17" y="6"/>
                </a:cubicBezTo>
                <a:cubicBezTo>
                  <a:pt x="20" y="7"/>
                  <a:pt x="23" y="9"/>
                  <a:pt x="27" y="10"/>
                </a:cubicBezTo>
                <a:cubicBezTo>
                  <a:pt x="30" y="12"/>
                  <a:pt x="34" y="13"/>
                  <a:pt x="38" y="15"/>
                </a:cubicBezTo>
                <a:cubicBezTo>
                  <a:pt x="42" y="17"/>
                  <a:pt x="47" y="19"/>
                  <a:pt x="51" y="21"/>
                </a:cubicBezTo>
                <a:cubicBezTo>
                  <a:pt x="54" y="22"/>
                  <a:pt x="56" y="24"/>
                  <a:pt x="58" y="25"/>
                </a:cubicBezTo>
                <a:cubicBezTo>
                  <a:pt x="61" y="26"/>
                  <a:pt x="63" y="27"/>
                  <a:pt x="66" y="29"/>
                </a:cubicBezTo>
                <a:cubicBezTo>
                  <a:pt x="71" y="31"/>
                  <a:pt x="76" y="34"/>
                  <a:pt x="82" y="37"/>
                </a:cubicBezTo>
                <a:cubicBezTo>
                  <a:pt x="87" y="41"/>
                  <a:pt x="93" y="44"/>
                  <a:pt x="99" y="48"/>
                </a:cubicBezTo>
                <a:cubicBezTo>
                  <a:pt x="100" y="49"/>
                  <a:pt x="102" y="50"/>
                  <a:pt x="103" y="51"/>
                </a:cubicBezTo>
                <a:cubicBezTo>
                  <a:pt x="105" y="51"/>
                  <a:pt x="106" y="52"/>
                  <a:pt x="107" y="53"/>
                </a:cubicBezTo>
                <a:cubicBezTo>
                  <a:pt x="110" y="55"/>
                  <a:pt x="113" y="58"/>
                  <a:pt x="117" y="60"/>
                </a:cubicBezTo>
                <a:cubicBezTo>
                  <a:pt x="123" y="64"/>
                  <a:pt x="129" y="68"/>
                  <a:pt x="135" y="73"/>
                </a:cubicBezTo>
                <a:cubicBezTo>
                  <a:pt x="161" y="92"/>
                  <a:pt x="188" y="116"/>
                  <a:pt x="214" y="144"/>
                </a:cubicBezTo>
                <a:cubicBezTo>
                  <a:pt x="217" y="148"/>
                  <a:pt x="221" y="151"/>
                  <a:pt x="224" y="155"/>
                </a:cubicBezTo>
                <a:cubicBezTo>
                  <a:pt x="226" y="157"/>
                  <a:pt x="227" y="159"/>
                  <a:pt x="229" y="160"/>
                </a:cubicBezTo>
                <a:cubicBezTo>
                  <a:pt x="231" y="162"/>
                  <a:pt x="232" y="164"/>
                  <a:pt x="234" y="166"/>
                </a:cubicBezTo>
                <a:cubicBezTo>
                  <a:pt x="237" y="170"/>
                  <a:pt x="240" y="174"/>
                  <a:pt x="244" y="178"/>
                </a:cubicBezTo>
                <a:cubicBezTo>
                  <a:pt x="247" y="182"/>
                  <a:pt x="250" y="186"/>
                  <a:pt x="253" y="190"/>
                </a:cubicBezTo>
                <a:cubicBezTo>
                  <a:pt x="266" y="206"/>
                  <a:pt x="278" y="224"/>
                  <a:pt x="290" y="242"/>
                </a:cubicBezTo>
                <a:cubicBezTo>
                  <a:pt x="293" y="247"/>
                  <a:pt x="296" y="252"/>
                  <a:pt x="298" y="257"/>
                </a:cubicBezTo>
                <a:cubicBezTo>
                  <a:pt x="300" y="259"/>
                  <a:pt x="301" y="261"/>
                  <a:pt x="303" y="264"/>
                </a:cubicBezTo>
                <a:cubicBezTo>
                  <a:pt x="304" y="266"/>
                  <a:pt x="305" y="269"/>
                  <a:pt x="307" y="271"/>
                </a:cubicBezTo>
                <a:cubicBezTo>
                  <a:pt x="310" y="276"/>
                  <a:pt x="312" y="281"/>
                  <a:pt x="315" y="286"/>
                </a:cubicBezTo>
                <a:cubicBezTo>
                  <a:pt x="318" y="291"/>
                  <a:pt x="320" y="296"/>
                  <a:pt x="323" y="301"/>
                </a:cubicBezTo>
                <a:cubicBezTo>
                  <a:pt x="324" y="304"/>
                  <a:pt x="325" y="306"/>
                  <a:pt x="327" y="309"/>
                </a:cubicBezTo>
                <a:cubicBezTo>
                  <a:pt x="328" y="311"/>
                  <a:pt x="329" y="314"/>
                  <a:pt x="330" y="316"/>
                </a:cubicBezTo>
                <a:cubicBezTo>
                  <a:pt x="333" y="322"/>
                  <a:pt x="335" y="327"/>
                  <a:pt x="338" y="332"/>
                </a:cubicBezTo>
                <a:cubicBezTo>
                  <a:pt x="340" y="338"/>
                  <a:pt x="342" y="343"/>
                  <a:pt x="345" y="348"/>
                </a:cubicBezTo>
                <a:cubicBezTo>
                  <a:pt x="346" y="351"/>
                  <a:pt x="347" y="354"/>
                  <a:pt x="348" y="356"/>
                </a:cubicBezTo>
                <a:cubicBezTo>
                  <a:pt x="349" y="359"/>
                  <a:pt x="350" y="362"/>
                  <a:pt x="351" y="365"/>
                </a:cubicBezTo>
                <a:cubicBezTo>
                  <a:pt x="353" y="370"/>
                  <a:pt x="355" y="376"/>
                  <a:pt x="358" y="381"/>
                </a:cubicBezTo>
                <a:cubicBezTo>
                  <a:pt x="360" y="387"/>
                  <a:pt x="361" y="393"/>
                  <a:pt x="363" y="398"/>
                </a:cubicBezTo>
                <a:cubicBezTo>
                  <a:pt x="364" y="401"/>
                  <a:pt x="365" y="404"/>
                  <a:pt x="366" y="407"/>
                </a:cubicBezTo>
                <a:cubicBezTo>
                  <a:pt x="367" y="410"/>
                  <a:pt x="368" y="412"/>
                  <a:pt x="369" y="415"/>
                </a:cubicBezTo>
                <a:cubicBezTo>
                  <a:pt x="371" y="421"/>
                  <a:pt x="372" y="427"/>
                  <a:pt x="374" y="433"/>
                </a:cubicBezTo>
                <a:cubicBezTo>
                  <a:pt x="381" y="456"/>
                  <a:pt x="387" y="480"/>
                  <a:pt x="391" y="504"/>
                </a:cubicBezTo>
                <a:cubicBezTo>
                  <a:pt x="391" y="507"/>
                  <a:pt x="392" y="510"/>
                  <a:pt x="393" y="513"/>
                </a:cubicBezTo>
                <a:cubicBezTo>
                  <a:pt x="394" y="522"/>
                  <a:pt x="394" y="522"/>
                  <a:pt x="394" y="522"/>
                </a:cubicBezTo>
                <a:cubicBezTo>
                  <a:pt x="395" y="528"/>
                  <a:pt x="396" y="534"/>
                  <a:pt x="397" y="541"/>
                </a:cubicBezTo>
                <a:cubicBezTo>
                  <a:pt x="398" y="553"/>
                  <a:pt x="400" y="565"/>
                  <a:pt x="401" y="578"/>
                </a:cubicBezTo>
                <a:cubicBezTo>
                  <a:pt x="402" y="584"/>
                  <a:pt x="402" y="590"/>
                  <a:pt x="403" y="596"/>
                </a:cubicBezTo>
                <a:cubicBezTo>
                  <a:pt x="403" y="602"/>
                  <a:pt x="403" y="609"/>
                  <a:pt x="404" y="615"/>
                </a:cubicBezTo>
                <a:cubicBezTo>
                  <a:pt x="404" y="625"/>
                  <a:pt x="404" y="625"/>
                  <a:pt x="404" y="625"/>
                </a:cubicBezTo>
                <a:cubicBezTo>
                  <a:pt x="404" y="634"/>
                  <a:pt x="404" y="634"/>
                  <a:pt x="404" y="634"/>
                </a:cubicBezTo>
                <a:cubicBezTo>
                  <a:pt x="405" y="652"/>
                  <a:pt x="405" y="652"/>
                  <a:pt x="405" y="652"/>
                </a:cubicBezTo>
                <a:cubicBezTo>
                  <a:pt x="404" y="671"/>
                  <a:pt x="404" y="671"/>
                  <a:pt x="404" y="671"/>
                </a:cubicBezTo>
                <a:cubicBezTo>
                  <a:pt x="404" y="680"/>
                  <a:pt x="404" y="680"/>
                  <a:pt x="404" y="680"/>
                </a:cubicBezTo>
                <a:cubicBezTo>
                  <a:pt x="404" y="690"/>
                  <a:pt x="404" y="690"/>
                  <a:pt x="404" y="690"/>
                </a:cubicBezTo>
                <a:cubicBezTo>
                  <a:pt x="403" y="696"/>
                  <a:pt x="403" y="702"/>
                  <a:pt x="403" y="708"/>
                </a:cubicBezTo>
                <a:cubicBezTo>
                  <a:pt x="402" y="714"/>
                  <a:pt x="402" y="721"/>
                  <a:pt x="401" y="727"/>
                </a:cubicBezTo>
                <a:cubicBezTo>
                  <a:pt x="400" y="739"/>
                  <a:pt x="398" y="751"/>
                  <a:pt x="397" y="764"/>
                </a:cubicBezTo>
                <a:cubicBezTo>
                  <a:pt x="396" y="770"/>
                  <a:pt x="395" y="776"/>
                  <a:pt x="394" y="782"/>
                </a:cubicBezTo>
                <a:cubicBezTo>
                  <a:pt x="393" y="791"/>
                  <a:pt x="393" y="791"/>
                  <a:pt x="393" y="791"/>
                </a:cubicBezTo>
                <a:cubicBezTo>
                  <a:pt x="392" y="794"/>
                  <a:pt x="391" y="797"/>
                  <a:pt x="391" y="800"/>
                </a:cubicBezTo>
                <a:cubicBezTo>
                  <a:pt x="387" y="825"/>
                  <a:pt x="381" y="848"/>
                  <a:pt x="374" y="872"/>
                </a:cubicBezTo>
                <a:cubicBezTo>
                  <a:pt x="372" y="877"/>
                  <a:pt x="371" y="883"/>
                  <a:pt x="369" y="889"/>
                </a:cubicBezTo>
                <a:cubicBezTo>
                  <a:pt x="368" y="892"/>
                  <a:pt x="367" y="895"/>
                  <a:pt x="366" y="898"/>
                </a:cubicBezTo>
                <a:cubicBezTo>
                  <a:pt x="365" y="900"/>
                  <a:pt x="364" y="903"/>
                  <a:pt x="363" y="906"/>
                </a:cubicBezTo>
                <a:cubicBezTo>
                  <a:pt x="361" y="912"/>
                  <a:pt x="359" y="917"/>
                  <a:pt x="358" y="923"/>
                </a:cubicBezTo>
                <a:cubicBezTo>
                  <a:pt x="355" y="929"/>
                  <a:pt x="353" y="934"/>
                  <a:pt x="351" y="940"/>
                </a:cubicBezTo>
                <a:cubicBezTo>
                  <a:pt x="350" y="942"/>
                  <a:pt x="349" y="945"/>
                  <a:pt x="348" y="948"/>
                </a:cubicBezTo>
                <a:cubicBezTo>
                  <a:pt x="347" y="951"/>
                  <a:pt x="346" y="953"/>
                  <a:pt x="345" y="956"/>
                </a:cubicBezTo>
                <a:cubicBezTo>
                  <a:pt x="342" y="961"/>
                  <a:pt x="340" y="967"/>
                  <a:pt x="338" y="972"/>
                </a:cubicBezTo>
                <a:cubicBezTo>
                  <a:pt x="335" y="977"/>
                  <a:pt x="333" y="983"/>
                  <a:pt x="330" y="988"/>
                </a:cubicBezTo>
                <a:cubicBezTo>
                  <a:pt x="329" y="990"/>
                  <a:pt x="328" y="993"/>
                  <a:pt x="327" y="996"/>
                </a:cubicBezTo>
                <a:cubicBezTo>
                  <a:pt x="325" y="998"/>
                  <a:pt x="324" y="1001"/>
                  <a:pt x="323" y="1003"/>
                </a:cubicBezTo>
                <a:cubicBezTo>
                  <a:pt x="320" y="1008"/>
                  <a:pt x="318" y="1013"/>
                  <a:pt x="315" y="1019"/>
                </a:cubicBezTo>
                <a:cubicBezTo>
                  <a:pt x="312" y="1023"/>
                  <a:pt x="309" y="1028"/>
                  <a:pt x="307" y="1033"/>
                </a:cubicBezTo>
                <a:cubicBezTo>
                  <a:pt x="305" y="1036"/>
                  <a:pt x="304" y="1038"/>
                  <a:pt x="303" y="1041"/>
                </a:cubicBezTo>
                <a:cubicBezTo>
                  <a:pt x="301" y="1043"/>
                  <a:pt x="300" y="1045"/>
                  <a:pt x="298" y="1048"/>
                </a:cubicBezTo>
                <a:cubicBezTo>
                  <a:pt x="295" y="1052"/>
                  <a:pt x="293" y="1057"/>
                  <a:pt x="290" y="1062"/>
                </a:cubicBezTo>
                <a:cubicBezTo>
                  <a:pt x="266" y="1099"/>
                  <a:pt x="240" y="1132"/>
                  <a:pt x="214" y="1160"/>
                </a:cubicBezTo>
                <a:cubicBezTo>
                  <a:pt x="188" y="1189"/>
                  <a:pt x="161" y="1212"/>
                  <a:pt x="135" y="1231"/>
                </a:cubicBezTo>
                <a:cubicBezTo>
                  <a:pt x="129" y="1236"/>
                  <a:pt x="123" y="1241"/>
                  <a:pt x="117" y="1245"/>
                </a:cubicBezTo>
                <a:cubicBezTo>
                  <a:pt x="113" y="1247"/>
                  <a:pt x="110" y="1249"/>
                  <a:pt x="107" y="1251"/>
                </a:cubicBezTo>
                <a:cubicBezTo>
                  <a:pt x="106" y="1252"/>
                  <a:pt x="104" y="1253"/>
                  <a:pt x="103" y="1254"/>
                </a:cubicBezTo>
                <a:cubicBezTo>
                  <a:pt x="102" y="1255"/>
                  <a:pt x="100" y="1256"/>
                  <a:pt x="99" y="1257"/>
                </a:cubicBezTo>
                <a:cubicBezTo>
                  <a:pt x="93" y="1260"/>
                  <a:pt x="87" y="1264"/>
                  <a:pt x="82" y="1267"/>
                </a:cubicBezTo>
                <a:cubicBezTo>
                  <a:pt x="76" y="1270"/>
                  <a:pt x="71" y="1273"/>
                  <a:pt x="66" y="1276"/>
                </a:cubicBezTo>
                <a:cubicBezTo>
                  <a:pt x="63" y="1277"/>
                  <a:pt x="61" y="1278"/>
                  <a:pt x="58" y="1280"/>
                </a:cubicBezTo>
                <a:cubicBezTo>
                  <a:pt x="56" y="1281"/>
                  <a:pt x="54" y="1282"/>
                  <a:pt x="51" y="1283"/>
                </a:cubicBezTo>
                <a:cubicBezTo>
                  <a:pt x="47" y="1285"/>
                  <a:pt x="42" y="1287"/>
                  <a:pt x="38" y="1289"/>
                </a:cubicBezTo>
                <a:cubicBezTo>
                  <a:pt x="34" y="1291"/>
                  <a:pt x="30" y="1293"/>
                  <a:pt x="27" y="1294"/>
                </a:cubicBezTo>
                <a:cubicBezTo>
                  <a:pt x="23" y="1296"/>
                  <a:pt x="20" y="1297"/>
                  <a:pt x="17" y="1298"/>
                </a:cubicBezTo>
                <a:cubicBezTo>
                  <a:pt x="6" y="1303"/>
                  <a:pt x="0" y="1305"/>
                  <a:pt x="0" y="1305"/>
                </a:cubicBezTo>
                <a:close/>
              </a:path>
            </a:pathLst>
          </a:custGeom>
          <a:solidFill>
            <a:srgbClr val="3F3F3F">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sp>
        <p:nvSpPr>
          <p:cNvPr id="104" name="Freeform 15"/>
          <p:cNvSpPr>
            <a:spLocks/>
          </p:cNvSpPr>
          <p:nvPr/>
        </p:nvSpPr>
        <p:spPr bwMode="auto">
          <a:xfrm>
            <a:off x="5816114" y="2021075"/>
            <a:ext cx="1092200" cy="3524251"/>
          </a:xfrm>
          <a:custGeom>
            <a:avLst/>
            <a:gdLst>
              <a:gd name="T0" fmla="*/ 23 w 372"/>
              <a:gd name="T1" fmla="*/ 1185 h 1199"/>
              <a:gd name="T2" fmla="*/ 49 w 372"/>
              <a:gd name="T3" fmla="*/ 1168 h 1199"/>
              <a:gd name="T4" fmla="*/ 142 w 372"/>
              <a:gd name="T5" fmla="*/ 1086 h 1199"/>
              <a:gd name="T6" fmla="*/ 165 w 372"/>
              <a:gd name="T7" fmla="*/ 1058 h 1199"/>
              <a:gd name="T8" fmla="*/ 231 w 372"/>
              <a:gd name="T9" fmla="*/ 958 h 1199"/>
              <a:gd name="T10" fmla="*/ 244 w 372"/>
              <a:gd name="T11" fmla="*/ 933 h 1199"/>
              <a:gd name="T12" fmla="*/ 260 w 372"/>
              <a:gd name="T13" fmla="*/ 899 h 1199"/>
              <a:gd name="T14" fmla="*/ 273 w 372"/>
              <a:gd name="T15" fmla="*/ 864 h 1199"/>
              <a:gd name="T16" fmla="*/ 283 w 372"/>
              <a:gd name="T17" fmla="*/ 835 h 1199"/>
              <a:gd name="T18" fmla="*/ 292 w 372"/>
              <a:gd name="T19" fmla="*/ 805 h 1199"/>
              <a:gd name="T20" fmla="*/ 301 w 372"/>
              <a:gd name="T21" fmla="*/ 767 h 1199"/>
              <a:gd name="T22" fmla="*/ 309 w 372"/>
              <a:gd name="T23" fmla="*/ 728 h 1199"/>
              <a:gd name="T24" fmla="*/ 313 w 372"/>
              <a:gd name="T25" fmla="*/ 696 h 1199"/>
              <a:gd name="T26" fmla="*/ 316 w 372"/>
              <a:gd name="T27" fmla="*/ 664 h 1199"/>
              <a:gd name="T28" fmla="*/ 319 w 372"/>
              <a:gd name="T29" fmla="*/ 624 h 1199"/>
              <a:gd name="T30" fmla="*/ 319 w 372"/>
              <a:gd name="T31" fmla="*/ 583 h 1199"/>
              <a:gd name="T32" fmla="*/ 317 w 372"/>
              <a:gd name="T33" fmla="*/ 551 h 1199"/>
              <a:gd name="T34" fmla="*/ 315 w 372"/>
              <a:gd name="T35" fmla="*/ 518 h 1199"/>
              <a:gd name="T36" fmla="*/ 310 w 372"/>
              <a:gd name="T37" fmla="*/ 478 h 1199"/>
              <a:gd name="T38" fmla="*/ 303 w 372"/>
              <a:gd name="T39" fmla="*/ 439 h 1199"/>
              <a:gd name="T40" fmla="*/ 296 w 372"/>
              <a:gd name="T41" fmla="*/ 408 h 1199"/>
              <a:gd name="T42" fmla="*/ 288 w 372"/>
              <a:gd name="T43" fmla="*/ 378 h 1199"/>
              <a:gd name="T44" fmla="*/ 276 w 372"/>
              <a:gd name="T45" fmla="*/ 342 h 1199"/>
              <a:gd name="T46" fmla="*/ 262 w 372"/>
              <a:gd name="T47" fmla="*/ 306 h 1199"/>
              <a:gd name="T48" fmla="*/ 251 w 372"/>
              <a:gd name="T49" fmla="*/ 279 h 1199"/>
              <a:gd name="T50" fmla="*/ 238 w 372"/>
              <a:gd name="T51" fmla="*/ 253 h 1199"/>
              <a:gd name="T52" fmla="*/ 173 w 372"/>
              <a:gd name="T53" fmla="*/ 150 h 1199"/>
              <a:gd name="T54" fmla="*/ 149 w 372"/>
              <a:gd name="T55" fmla="*/ 121 h 1199"/>
              <a:gd name="T56" fmla="*/ 55 w 372"/>
              <a:gd name="T57" fmla="*/ 35 h 1199"/>
              <a:gd name="T58" fmla="*/ 32 w 372"/>
              <a:gd name="T59" fmla="*/ 19 h 1199"/>
              <a:gd name="T60" fmla="*/ 0 w 372"/>
              <a:gd name="T61" fmla="*/ 0 h 1199"/>
              <a:gd name="T62" fmla="*/ 25 w 372"/>
              <a:gd name="T63" fmla="*/ 9 h 1199"/>
              <a:gd name="T64" fmla="*/ 54 w 372"/>
              <a:gd name="T65" fmla="*/ 23 h 1199"/>
              <a:gd name="T66" fmla="*/ 91 w 372"/>
              <a:gd name="T67" fmla="*/ 44 h 1199"/>
              <a:gd name="T68" fmla="*/ 107 w 372"/>
              <a:gd name="T69" fmla="*/ 55 h 1199"/>
              <a:gd name="T70" fmla="*/ 206 w 372"/>
              <a:gd name="T71" fmla="*/ 142 h 1199"/>
              <a:gd name="T72" fmla="*/ 224 w 372"/>
              <a:gd name="T73" fmla="*/ 163 h 1199"/>
              <a:gd name="T74" fmla="*/ 275 w 372"/>
              <a:gd name="T75" fmla="*/ 236 h 1199"/>
              <a:gd name="T76" fmla="*/ 290 w 372"/>
              <a:gd name="T77" fmla="*/ 263 h 1199"/>
              <a:gd name="T78" fmla="*/ 304 w 372"/>
              <a:gd name="T79" fmla="*/ 291 h 1199"/>
              <a:gd name="T80" fmla="*/ 320 w 372"/>
              <a:gd name="T81" fmla="*/ 327 h 1199"/>
              <a:gd name="T82" fmla="*/ 361 w 372"/>
              <a:gd name="T83" fmla="*/ 471 h 1199"/>
              <a:gd name="T84" fmla="*/ 369 w 372"/>
              <a:gd name="T85" fmla="*/ 531 h 1199"/>
              <a:gd name="T86" fmla="*/ 372 w 372"/>
              <a:gd name="T87" fmla="*/ 574 h 1199"/>
              <a:gd name="T88" fmla="*/ 372 w 372"/>
              <a:gd name="T89" fmla="*/ 616 h 1199"/>
              <a:gd name="T90" fmla="*/ 371 w 372"/>
              <a:gd name="T91" fmla="*/ 651 h 1199"/>
              <a:gd name="T92" fmla="*/ 363 w 372"/>
              <a:gd name="T93" fmla="*/ 719 h 1199"/>
              <a:gd name="T94" fmla="*/ 344 w 372"/>
              <a:gd name="T95" fmla="*/ 801 h 1199"/>
              <a:gd name="T96" fmla="*/ 335 w 372"/>
              <a:gd name="T97" fmla="*/ 833 h 1199"/>
              <a:gd name="T98" fmla="*/ 320 w 372"/>
              <a:gd name="T99" fmla="*/ 871 h 1199"/>
              <a:gd name="T100" fmla="*/ 304 w 372"/>
              <a:gd name="T101" fmla="*/ 908 h 1199"/>
              <a:gd name="T102" fmla="*/ 290 w 372"/>
              <a:gd name="T103" fmla="*/ 936 h 1199"/>
              <a:gd name="T104" fmla="*/ 275 w 372"/>
              <a:gd name="T105" fmla="*/ 963 h 1199"/>
              <a:gd name="T106" fmla="*/ 125 w 372"/>
              <a:gd name="T107" fmla="*/ 1131 h 1199"/>
              <a:gd name="T108" fmla="*/ 95 w 372"/>
              <a:gd name="T109" fmla="*/ 1152 h 1199"/>
              <a:gd name="T110" fmla="*/ 61 w 372"/>
              <a:gd name="T111" fmla="*/ 1172 h 1199"/>
              <a:gd name="T112" fmla="*/ 35 w 372"/>
              <a:gd name="T113" fmla="*/ 1184 h 1199"/>
              <a:gd name="T114" fmla="*/ 0 w 372"/>
              <a:gd name="T115" fmla="*/ 11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1199">
                <a:moveTo>
                  <a:pt x="0" y="1199"/>
                </a:moveTo>
                <a:cubicBezTo>
                  <a:pt x="0" y="1199"/>
                  <a:pt x="5" y="1196"/>
                  <a:pt x="15" y="1190"/>
                </a:cubicBezTo>
                <a:cubicBezTo>
                  <a:pt x="17" y="1189"/>
                  <a:pt x="20" y="1187"/>
                  <a:pt x="23" y="1185"/>
                </a:cubicBezTo>
                <a:cubicBezTo>
                  <a:pt x="26" y="1183"/>
                  <a:pt x="29" y="1181"/>
                  <a:pt x="32" y="1179"/>
                </a:cubicBezTo>
                <a:cubicBezTo>
                  <a:pt x="36" y="1177"/>
                  <a:pt x="39" y="1175"/>
                  <a:pt x="43" y="1172"/>
                </a:cubicBezTo>
                <a:cubicBezTo>
                  <a:pt x="45" y="1171"/>
                  <a:pt x="47" y="1170"/>
                  <a:pt x="49" y="1168"/>
                </a:cubicBezTo>
                <a:cubicBezTo>
                  <a:pt x="51" y="1167"/>
                  <a:pt x="53" y="1165"/>
                  <a:pt x="55" y="1164"/>
                </a:cubicBezTo>
                <a:cubicBezTo>
                  <a:pt x="71" y="1152"/>
                  <a:pt x="91" y="1136"/>
                  <a:pt x="111" y="1117"/>
                </a:cubicBezTo>
                <a:cubicBezTo>
                  <a:pt x="121" y="1108"/>
                  <a:pt x="131" y="1097"/>
                  <a:pt x="142" y="1086"/>
                </a:cubicBezTo>
                <a:cubicBezTo>
                  <a:pt x="144" y="1083"/>
                  <a:pt x="147" y="1080"/>
                  <a:pt x="150" y="1077"/>
                </a:cubicBezTo>
                <a:cubicBezTo>
                  <a:pt x="152" y="1074"/>
                  <a:pt x="155" y="1071"/>
                  <a:pt x="157" y="1068"/>
                </a:cubicBezTo>
                <a:cubicBezTo>
                  <a:pt x="160" y="1065"/>
                  <a:pt x="163" y="1062"/>
                  <a:pt x="165" y="1058"/>
                </a:cubicBezTo>
                <a:cubicBezTo>
                  <a:pt x="168" y="1055"/>
                  <a:pt x="170" y="1052"/>
                  <a:pt x="173" y="1049"/>
                </a:cubicBezTo>
                <a:cubicBezTo>
                  <a:pt x="183" y="1035"/>
                  <a:pt x="193" y="1021"/>
                  <a:pt x="203" y="1006"/>
                </a:cubicBezTo>
                <a:cubicBezTo>
                  <a:pt x="213" y="991"/>
                  <a:pt x="222" y="975"/>
                  <a:pt x="231" y="958"/>
                </a:cubicBezTo>
                <a:cubicBezTo>
                  <a:pt x="234" y="954"/>
                  <a:pt x="236" y="950"/>
                  <a:pt x="238" y="946"/>
                </a:cubicBezTo>
                <a:cubicBezTo>
                  <a:pt x="239" y="943"/>
                  <a:pt x="240" y="941"/>
                  <a:pt x="241" y="939"/>
                </a:cubicBezTo>
                <a:cubicBezTo>
                  <a:pt x="242" y="937"/>
                  <a:pt x="243" y="935"/>
                  <a:pt x="244" y="933"/>
                </a:cubicBezTo>
                <a:cubicBezTo>
                  <a:pt x="246" y="928"/>
                  <a:pt x="249" y="924"/>
                  <a:pt x="251" y="919"/>
                </a:cubicBezTo>
                <a:cubicBezTo>
                  <a:pt x="253" y="915"/>
                  <a:pt x="255" y="910"/>
                  <a:pt x="257" y="906"/>
                </a:cubicBezTo>
                <a:cubicBezTo>
                  <a:pt x="258" y="904"/>
                  <a:pt x="259" y="901"/>
                  <a:pt x="260" y="899"/>
                </a:cubicBezTo>
                <a:cubicBezTo>
                  <a:pt x="261" y="897"/>
                  <a:pt x="261" y="894"/>
                  <a:pt x="262" y="892"/>
                </a:cubicBezTo>
                <a:cubicBezTo>
                  <a:pt x="264" y="888"/>
                  <a:pt x="266" y="883"/>
                  <a:pt x="268" y="878"/>
                </a:cubicBezTo>
                <a:cubicBezTo>
                  <a:pt x="270" y="873"/>
                  <a:pt x="272" y="869"/>
                  <a:pt x="273" y="864"/>
                </a:cubicBezTo>
                <a:cubicBezTo>
                  <a:pt x="274" y="862"/>
                  <a:pt x="275" y="859"/>
                  <a:pt x="276" y="857"/>
                </a:cubicBezTo>
                <a:cubicBezTo>
                  <a:pt x="277" y="854"/>
                  <a:pt x="278" y="852"/>
                  <a:pt x="278" y="850"/>
                </a:cubicBezTo>
                <a:cubicBezTo>
                  <a:pt x="280" y="845"/>
                  <a:pt x="282" y="840"/>
                  <a:pt x="283" y="835"/>
                </a:cubicBezTo>
                <a:cubicBezTo>
                  <a:pt x="285" y="830"/>
                  <a:pt x="286" y="825"/>
                  <a:pt x="288" y="820"/>
                </a:cubicBezTo>
                <a:cubicBezTo>
                  <a:pt x="288" y="818"/>
                  <a:pt x="289" y="815"/>
                  <a:pt x="290" y="813"/>
                </a:cubicBezTo>
                <a:cubicBezTo>
                  <a:pt x="290" y="810"/>
                  <a:pt x="291" y="808"/>
                  <a:pt x="292" y="805"/>
                </a:cubicBezTo>
                <a:cubicBezTo>
                  <a:pt x="293" y="800"/>
                  <a:pt x="295" y="795"/>
                  <a:pt x="296" y="790"/>
                </a:cubicBezTo>
                <a:cubicBezTo>
                  <a:pt x="297" y="785"/>
                  <a:pt x="298" y="780"/>
                  <a:pt x="299" y="775"/>
                </a:cubicBezTo>
                <a:cubicBezTo>
                  <a:pt x="300" y="772"/>
                  <a:pt x="301" y="769"/>
                  <a:pt x="301" y="767"/>
                </a:cubicBezTo>
                <a:cubicBezTo>
                  <a:pt x="302" y="764"/>
                  <a:pt x="302" y="762"/>
                  <a:pt x="303" y="759"/>
                </a:cubicBezTo>
                <a:cubicBezTo>
                  <a:pt x="304" y="754"/>
                  <a:pt x="305" y="749"/>
                  <a:pt x="306" y="744"/>
                </a:cubicBezTo>
                <a:cubicBezTo>
                  <a:pt x="307" y="738"/>
                  <a:pt x="308" y="733"/>
                  <a:pt x="309" y="728"/>
                </a:cubicBezTo>
                <a:cubicBezTo>
                  <a:pt x="309" y="725"/>
                  <a:pt x="309" y="723"/>
                  <a:pt x="310" y="720"/>
                </a:cubicBezTo>
                <a:cubicBezTo>
                  <a:pt x="311" y="712"/>
                  <a:pt x="311" y="712"/>
                  <a:pt x="311" y="712"/>
                </a:cubicBezTo>
                <a:cubicBezTo>
                  <a:pt x="312" y="707"/>
                  <a:pt x="312" y="701"/>
                  <a:pt x="313" y="696"/>
                </a:cubicBezTo>
                <a:cubicBezTo>
                  <a:pt x="314" y="691"/>
                  <a:pt x="314" y="685"/>
                  <a:pt x="315" y="680"/>
                </a:cubicBezTo>
                <a:cubicBezTo>
                  <a:pt x="315" y="677"/>
                  <a:pt x="315" y="675"/>
                  <a:pt x="316" y="672"/>
                </a:cubicBezTo>
                <a:cubicBezTo>
                  <a:pt x="316" y="664"/>
                  <a:pt x="316" y="664"/>
                  <a:pt x="316" y="664"/>
                </a:cubicBezTo>
                <a:cubicBezTo>
                  <a:pt x="317" y="659"/>
                  <a:pt x="317" y="653"/>
                  <a:pt x="317" y="648"/>
                </a:cubicBezTo>
                <a:cubicBezTo>
                  <a:pt x="318" y="642"/>
                  <a:pt x="318" y="637"/>
                  <a:pt x="318" y="632"/>
                </a:cubicBezTo>
                <a:cubicBezTo>
                  <a:pt x="319" y="624"/>
                  <a:pt x="319" y="624"/>
                  <a:pt x="319" y="624"/>
                </a:cubicBezTo>
                <a:cubicBezTo>
                  <a:pt x="319" y="615"/>
                  <a:pt x="319" y="615"/>
                  <a:pt x="319" y="615"/>
                </a:cubicBezTo>
                <a:cubicBezTo>
                  <a:pt x="319" y="600"/>
                  <a:pt x="319" y="600"/>
                  <a:pt x="319" y="600"/>
                </a:cubicBezTo>
                <a:cubicBezTo>
                  <a:pt x="319" y="583"/>
                  <a:pt x="319" y="583"/>
                  <a:pt x="319" y="583"/>
                </a:cubicBezTo>
                <a:cubicBezTo>
                  <a:pt x="318" y="574"/>
                  <a:pt x="318" y="574"/>
                  <a:pt x="318" y="574"/>
                </a:cubicBezTo>
                <a:cubicBezTo>
                  <a:pt x="318" y="566"/>
                  <a:pt x="318" y="566"/>
                  <a:pt x="318" y="566"/>
                </a:cubicBezTo>
                <a:cubicBezTo>
                  <a:pt x="318" y="561"/>
                  <a:pt x="318" y="556"/>
                  <a:pt x="317" y="551"/>
                </a:cubicBezTo>
                <a:cubicBezTo>
                  <a:pt x="317" y="545"/>
                  <a:pt x="317" y="540"/>
                  <a:pt x="316" y="534"/>
                </a:cubicBezTo>
                <a:cubicBezTo>
                  <a:pt x="316" y="526"/>
                  <a:pt x="316" y="526"/>
                  <a:pt x="316" y="526"/>
                </a:cubicBezTo>
                <a:cubicBezTo>
                  <a:pt x="315" y="524"/>
                  <a:pt x="315" y="521"/>
                  <a:pt x="315" y="518"/>
                </a:cubicBezTo>
                <a:cubicBezTo>
                  <a:pt x="314" y="513"/>
                  <a:pt x="314" y="508"/>
                  <a:pt x="313" y="502"/>
                </a:cubicBezTo>
                <a:cubicBezTo>
                  <a:pt x="312" y="497"/>
                  <a:pt x="312" y="492"/>
                  <a:pt x="311" y="486"/>
                </a:cubicBezTo>
                <a:cubicBezTo>
                  <a:pt x="310" y="478"/>
                  <a:pt x="310" y="478"/>
                  <a:pt x="310" y="478"/>
                </a:cubicBezTo>
                <a:cubicBezTo>
                  <a:pt x="309" y="476"/>
                  <a:pt x="309" y="473"/>
                  <a:pt x="308" y="471"/>
                </a:cubicBezTo>
                <a:cubicBezTo>
                  <a:pt x="308" y="465"/>
                  <a:pt x="307" y="460"/>
                  <a:pt x="306" y="455"/>
                </a:cubicBezTo>
                <a:cubicBezTo>
                  <a:pt x="305" y="450"/>
                  <a:pt x="304" y="444"/>
                  <a:pt x="303" y="439"/>
                </a:cubicBezTo>
                <a:cubicBezTo>
                  <a:pt x="302" y="437"/>
                  <a:pt x="302" y="434"/>
                  <a:pt x="301" y="431"/>
                </a:cubicBezTo>
                <a:cubicBezTo>
                  <a:pt x="301" y="429"/>
                  <a:pt x="300" y="426"/>
                  <a:pt x="299" y="424"/>
                </a:cubicBezTo>
                <a:cubicBezTo>
                  <a:pt x="298" y="419"/>
                  <a:pt x="297" y="414"/>
                  <a:pt x="296" y="408"/>
                </a:cubicBezTo>
                <a:cubicBezTo>
                  <a:pt x="294" y="403"/>
                  <a:pt x="293" y="398"/>
                  <a:pt x="292" y="393"/>
                </a:cubicBezTo>
                <a:cubicBezTo>
                  <a:pt x="291" y="391"/>
                  <a:pt x="290" y="388"/>
                  <a:pt x="290" y="386"/>
                </a:cubicBezTo>
                <a:cubicBezTo>
                  <a:pt x="289" y="383"/>
                  <a:pt x="288" y="381"/>
                  <a:pt x="288" y="378"/>
                </a:cubicBezTo>
                <a:cubicBezTo>
                  <a:pt x="286" y="373"/>
                  <a:pt x="285" y="368"/>
                  <a:pt x="283" y="363"/>
                </a:cubicBezTo>
                <a:cubicBezTo>
                  <a:pt x="281" y="359"/>
                  <a:pt x="280" y="354"/>
                  <a:pt x="278" y="349"/>
                </a:cubicBezTo>
                <a:cubicBezTo>
                  <a:pt x="277" y="346"/>
                  <a:pt x="277" y="344"/>
                  <a:pt x="276" y="342"/>
                </a:cubicBezTo>
                <a:cubicBezTo>
                  <a:pt x="275" y="339"/>
                  <a:pt x="274" y="337"/>
                  <a:pt x="273" y="334"/>
                </a:cubicBezTo>
                <a:cubicBezTo>
                  <a:pt x="271" y="330"/>
                  <a:pt x="270" y="325"/>
                  <a:pt x="268" y="320"/>
                </a:cubicBezTo>
                <a:cubicBezTo>
                  <a:pt x="266" y="316"/>
                  <a:pt x="264" y="311"/>
                  <a:pt x="262" y="306"/>
                </a:cubicBezTo>
                <a:cubicBezTo>
                  <a:pt x="261" y="304"/>
                  <a:pt x="260" y="302"/>
                  <a:pt x="260" y="299"/>
                </a:cubicBezTo>
                <a:cubicBezTo>
                  <a:pt x="259" y="297"/>
                  <a:pt x="258" y="295"/>
                  <a:pt x="257" y="292"/>
                </a:cubicBezTo>
                <a:cubicBezTo>
                  <a:pt x="255" y="288"/>
                  <a:pt x="253" y="283"/>
                  <a:pt x="251" y="279"/>
                </a:cubicBezTo>
                <a:cubicBezTo>
                  <a:pt x="249" y="275"/>
                  <a:pt x="246" y="270"/>
                  <a:pt x="244" y="266"/>
                </a:cubicBezTo>
                <a:cubicBezTo>
                  <a:pt x="243" y="264"/>
                  <a:pt x="242" y="261"/>
                  <a:pt x="241" y="259"/>
                </a:cubicBezTo>
                <a:cubicBezTo>
                  <a:pt x="240" y="257"/>
                  <a:pt x="239" y="255"/>
                  <a:pt x="238" y="253"/>
                </a:cubicBezTo>
                <a:cubicBezTo>
                  <a:pt x="236" y="249"/>
                  <a:pt x="233" y="244"/>
                  <a:pt x="231" y="240"/>
                </a:cubicBezTo>
                <a:cubicBezTo>
                  <a:pt x="222" y="223"/>
                  <a:pt x="213" y="207"/>
                  <a:pt x="203" y="192"/>
                </a:cubicBezTo>
                <a:cubicBezTo>
                  <a:pt x="193" y="177"/>
                  <a:pt x="183" y="163"/>
                  <a:pt x="173" y="150"/>
                </a:cubicBezTo>
                <a:cubicBezTo>
                  <a:pt x="170" y="146"/>
                  <a:pt x="168" y="143"/>
                  <a:pt x="165" y="140"/>
                </a:cubicBezTo>
                <a:cubicBezTo>
                  <a:pt x="162" y="137"/>
                  <a:pt x="160" y="134"/>
                  <a:pt x="157" y="130"/>
                </a:cubicBezTo>
                <a:cubicBezTo>
                  <a:pt x="155" y="127"/>
                  <a:pt x="152" y="124"/>
                  <a:pt x="149" y="121"/>
                </a:cubicBezTo>
                <a:cubicBezTo>
                  <a:pt x="147" y="118"/>
                  <a:pt x="144" y="115"/>
                  <a:pt x="142" y="113"/>
                </a:cubicBezTo>
                <a:cubicBezTo>
                  <a:pt x="131" y="101"/>
                  <a:pt x="121" y="91"/>
                  <a:pt x="111" y="81"/>
                </a:cubicBezTo>
                <a:cubicBezTo>
                  <a:pt x="90" y="62"/>
                  <a:pt x="71" y="46"/>
                  <a:pt x="55" y="35"/>
                </a:cubicBezTo>
                <a:cubicBezTo>
                  <a:pt x="53" y="33"/>
                  <a:pt x="51" y="32"/>
                  <a:pt x="49" y="30"/>
                </a:cubicBezTo>
                <a:cubicBezTo>
                  <a:pt x="47" y="29"/>
                  <a:pt x="45" y="28"/>
                  <a:pt x="43" y="26"/>
                </a:cubicBezTo>
                <a:cubicBezTo>
                  <a:pt x="39" y="24"/>
                  <a:pt x="36" y="21"/>
                  <a:pt x="32" y="19"/>
                </a:cubicBezTo>
                <a:cubicBezTo>
                  <a:pt x="29" y="17"/>
                  <a:pt x="26" y="15"/>
                  <a:pt x="23" y="13"/>
                </a:cubicBezTo>
                <a:cubicBezTo>
                  <a:pt x="20" y="11"/>
                  <a:pt x="17" y="10"/>
                  <a:pt x="15" y="8"/>
                </a:cubicBezTo>
                <a:cubicBezTo>
                  <a:pt x="5" y="3"/>
                  <a:pt x="0" y="0"/>
                  <a:pt x="0" y="0"/>
                </a:cubicBezTo>
                <a:cubicBezTo>
                  <a:pt x="0" y="0"/>
                  <a:pt x="2" y="0"/>
                  <a:pt x="4" y="1"/>
                </a:cubicBezTo>
                <a:cubicBezTo>
                  <a:pt x="7" y="2"/>
                  <a:pt x="11" y="4"/>
                  <a:pt x="16" y="6"/>
                </a:cubicBezTo>
                <a:cubicBezTo>
                  <a:pt x="19" y="7"/>
                  <a:pt x="22" y="8"/>
                  <a:pt x="25" y="9"/>
                </a:cubicBezTo>
                <a:cubicBezTo>
                  <a:pt x="28" y="11"/>
                  <a:pt x="32" y="12"/>
                  <a:pt x="35" y="14"/>
                </a:cubicBezTo>
                <a:cubicBezTo>
                  <a:pt x="39" y="16"/>
                  <a:pt x="43" y="18"/>
                  <a:pt x="47" y="20"/>
                </a:cubicBezTo>
                <a:cubicBezTo>
                  <a:pt x="50" y="21"/>
                  <a:pt x="52" y="22"/>
                  <a:pt x="54" y="23"/>
                </a:cubicBezTo>
                <a:cubicBezTo>
                  <a:pt x="56" y="24"/>
                  <a:pt x="58" y="25"/>
                  <a:pt x="61" y="26"/>
                </a:cubicBezTo>
                <a:cubicBezTo>
                  <a:pt x="65" y="29"/>
                  <a:pt x="70" y="32"/>
                  <a:pt x="75" y="34"/>
                </a:cubicBezTo>
                <a:cubicBezTo>
                  <a:pt x="80" y="37"/>
                  <a:pt x="86" y="41"/>
                  <a:pt x="91" y="44"/>
                </a:cubicBezTo>
                <a:cubicBezTo>
                  <a:pt x="92" y="45"/>
                  <a:pt x="94" y="46"/>
                  <a:pt x="95" y="46"/>
                </a:cubicBezTo>
                <a:cubicBezTo>
                  <a:pt x="96" y="47"/>
                  <a:pt x="98" y="48"/>
                  <a:pt x="99" y="49"/>
                </a:cubicBezTo>
                <a:cubicBezTo>
                  <a:pt x="102" y="51"/>
                  <a:pt x="105" y="53"/>
                  <a:pt x="107" y="55"/>
                </a:cubicBezTo>
                <a:cubicBezTo>
                  <a:pt x="113" y="58"/>
                  <a:pt x="119" y="63"/>
                  <a:pt x="125" y="67"/>
                </a:cubicBezTo>
                <a:cubicBezTo>
                  <a:pt x="148" y="85"/>
                  <a:pt x="173" y="106"/>
                  <a:pt x="197" y="132"/>
                </a:cubicBezTo>
                <a:cubicBezTo>
                  <a:pt x="200" y="136"/>
                  <a:pt x="203" y="139"/>
                  <a:pt x="206" y="142"/>
                </a:cubicBezTo>
                <a:cubicBezTo>
                  <a:pt x="208" y="144"/>
                  <a:pt x="209" y="146"/>
                  <a:pt x="211" y="147"/>
                </a:cubicBezTo>
                <a:cubicBezTo>
                  <a:pt x="212" y="149"/>
                  <a:pt x="214" y="151"/>
                  <a:pt x="215" y="153"/>
                </a:cubicBezTo>
                <a:cubicBezTo>
                  <a:pt x="218" y="156"/>
                  <a:pt x="221" y="160"/>
                  <a:pt x="224" y="163"/>
                </a:cubicBezTo>
                <a:cubicBezTo>
                  <a:pt x="227" y="167"/>
                  <a:pt x="230" y="171"/>
                  <a:pt x="233" y="174"/>
                </a:cubicBezTo>
                <a:cubicBezTo>
                  <a:pt x="245" y="189"/>
                  <a:pt x="256" y="206"/>
                  <a:pt x="267" y="223"/>
                </a:cubicBezTo>
                <a:cubicBezTo>
                  <a:pt x="269" y="227"/>
                  <a:pt x="272" y="231"/>
                  <a:pt x="275" y="236"/>
                </a:cubicBezTo>
                <a:cubicBezTo>
                  <a:pt x="276" y="238"/>
                  <a:pt x="277" y="240"/>
                  <a:pt x="279" y="242"/>
                </a:cubicBezTo>
                <a:cubicBezTo>
                  <a:pt x="280" y="244"/>
                  <a:pt x="281" y="247"/>
                  <a:pt x="282" y="249"/>
                </a:cubicBezTo>
                <a:cubicBezTo>
                  <a:pt x="285" y="253"/>
                  <a:pt x="287" y="258"/>
                  <a:pt x="290" y="263"/>
                </a:cubicBezTo>
                <a:cubicBezTo>
                  <a:pt x="292" y="267"/>
                  <a:pt x="295" y="272"/>
                  <a:pt x="297" y="276"/>
                </a:cubicBezTo>
                <a:cubicBezTo>
                  <a:pt x="298" y="279"/>
                  <a:pt x="300" y="281"/>
                  <a:pt x="301" y="283"/>
                </a:cubicBezTo>
                <a:cubicBezTo>
                  <a:pt x="302" y="286"/>
                  <a:pt x="303" y="288"/>
                  <a:pt x="304" y="291"/>
                </a:cubicBezTo>
                <a:cubicBezTo>
                  <a:pt x="306" y="295"/>
                  <a:pt x="309" y="300"/>
                  <a:pt x="311" y="305"/>
                </a:cubicBezTo>
                <a:cubicBezTo>
                  <a:pt x="313" y="310"/>
                  <a:pt x="315" y="315"/>
                  <a:pt x="317" y="320"/>
                </a:cubicBezTo>
                <a:cubicBezTo>
                  <a:pt x="318" y="322"/>
                  <a:pt x="319" y="325"/>
                  <a:pt x="320" y="327"/>
                </a:cubicBezTo>
                <a:cubicBezTo>
                  <a:pt x="321" y="330"/>
                  <a:pt x="322" y="332"/>
                  <a:pt x="323" y="335"/>
                </a:cubicBezTo>
                <a:cubicBezTo>
                  <a:pt x="339" y="375"/>
                  <a:pt x="352" y="419"/>
                  <a:pt x="360" y="463"/>
                </a:cubicBezTo>
                <a:cubicBezTo>
                  <a:pt x="360" y="466"/>
                  <a:pt x="361" y="469"/>
                  <a:pt x="361" y="471"/>
                </a:cubicBezTo>
                <a:cubicBezTo>
                  <a:pt x="363" y="480"/>
                  <a:pt x="363" y="480"/>
                  <a:pt x="363" y="480"/>
                </a:cubicBezTo>
                <a:cubicBezTo>
                  <a:pt x="364" y="485"/>
                  <a:pt x="365" y="491"/>
                  <a:pt x="365" y="497"/>
                </a:cubicBezTo>
                <a:cubicBezTo>
                  <a:pt x="367" y="508"/>
                  <a:pt x="368" y="519"/>
                  <a:pt x="369" y="531"/>
                </a:cubicBezTo>
                <a:cubicBezTo>
                  <a:pt x="370" y="536"/>
                  <a:pt x="370" y="542"/>
                  <a:pt x="371" y="548"/>
                </a:cubicBezTo>
                <a:cubicBezTo>
                  <a:pt x="371" y="554"/>
                  <a:pt x="371" y="559"/>
                  <a:pt x="371" y="565"/>
                </a:cubicBezTo>
                <a:cubicBezTo>
                  <a:pt x="372" y="574"/>
                  <a:pt x="372" y="574"/>
                  <a:pt x="372" y="574"/>
                </a:cubicBezTo>
                <a:cubicBezTo>
                  <a:pt x="372" y="582"/>
                  <a:pt x="372" y="582"/>
                  <a:pt x="372" y="582"/>
                </a:cubicBezTo>
                <a:cubicBezTo>
                  <a:pt x="372" y="599"/>
                  <a:pt x="372" y="599"/>
                  <a:pt x="372" y="599"/>
                </a:cubicBezTo>
                <a:cubicBezTo>
                  <a:pt x="372" y="616"/>
                  <a:pt x="372" y="616"/>
                  <a:pt x="372" y="616"/>
                </a:cubicBezTo>
                <a:cubicBezTo>
                  <a:pt x="372" y="625"/>
                  <a:pt x="372" y="625"/>
                  <a:pt x="372" y="625"/>
                </a:cubicBezTo>
                <a:cubicBezTo>
                  <a:pt x="371" y="634"/>
                  <a:pt x="371" y="634"/>
                  <a:pt x="371" y="634"/>
                </a:cubicBezTo>
                <a:cubicBezTo>
                  <a:pt x="371" y="639"/>
                  <a:pt x="371" y="645"/>
                  <a:pt x="371" y="651"/>
                </a:cubicBezTo>
                <a:cubicBezTo>
                  <a:pt x="370" y="656"/>
                  <a:pt x="370" y="662"/>
                  <a:pt x="369" y="668"/>
                </a:cubicBezTo>
                <a:cubicBezTo>
                  <a:pt x="368" y="679"/>
                  <a:pt x="367" y="690"/>
                  <a:pt x="365" y="702"/>
                </a:cubicBezTo>
                <a:cubicBezTo>
                  <a:pt x="364" y="707"/>
                  <a:pt x="364" y="713"/>
                  <a:pt x="363" y="719"/>
                </a:cubicBezTo>
                <a:cubicBezTo>
                  <a:pt x="361" y="727"/>
                  <a:pt x="361" y="727"/>
                  <a:pt x="361" y="727"/>
                </a:cubicBezTo>
                <a:cubicBezTo>
                  <a:pt x="361" y="730"/>
                  <a:pt x="360" y="733"/>
                  <a:pt x="360" y="735"/>
                </a:cubicBezTo>
                <a:cubicBezTo>
                  <a:pt x="356" y="758"/>
                  <a:pt x="350" y="779"/>
                  <a:pt x="344" y="801"/>
                </a:cubicBezTo>
                <a:cubicBezTo>
                  <a:pt x="343" y="806"/>
                  <a:pt x="341" y="811"/>
                  <a:pt x="340" y="817"/>
                </a:cubicBezTo>
                <a:cubicBezTo>
                  <a:pt x="339" y="819"/>
                  <a:pt x="338" y="822"/>
                  <a:pt x="337" y="825"/>
                </a:cubicBezTo>
                <a:cubicBezTo>
                  <a:pt x="336" y="827"/>
                  <a:pt x="335" y="830"/>
                  <a:pt x="335" y="833"/>
                </a:cubicBezTo>
                <a:cubicBezTo>
                  <a:pt x="333" y="838"/>
                  <a:pt x="331" y="843"/>
                  <a:pt x="329" y="848"/>
                </a:cubicBezTo>
                <a:cubicBezTo>
                  <a:pt x="327" y="853"/>
                  <a:pt x="325" y="858"/>
                  <a:pt x="323" y="863"/>
                </a:cubicBezTo>
                <a:cubicBezTo>
                  <a:pt x="322" y="866"/>
                  <a:pt x="321" y="868"/>
                  <a:pt x="320" y="871"/>
                </a:cubicBezTo>
                <a:cubicBezTo>
                  <a:pt x="319" y="873"/>
                  <a:pt x="318" y="876"/>
                  <a:pt x="317" y="878"/>
                </a:cubicBezTo>
                <a:cubicBezTo>
                  <a:pt x="315" y="883"/>
                  <a:pt x="313" y="888"/>
                  <a:pt x="311" y="893"/>
                </a:cubicBezTo>
                <a:cubicBezTo>
                  <a:pt x="309" y="898"/>
                  <a:pt x="306" y="903"/>
                  <a:pt x="304" y="908"/>
                </a:cubicBezTo>
                <a:cubicBezTo>
                  <a:pt x="303" y="910"/>
                  <a:pt x="302" y="912"/>
                  <a:pt x="301" y="915"/>
                </a:cubicBezTo>
                <a:cubicBezTo>
                  <a:pt x="300" y="917"/>
                  <a:pt x="298" y="920"/>
                  <a:pt x="297" y="922"/>
                </a:cubicBezTo>
                <a:cubicBezTo>
                  <a:pt x="295" y="927"/>
                  <a:pt x="292" y="931"/>
                  <a:pt x="290" y="936"/>
                </a:cubicBezTo>
                <a:cubicBezTo>
                  <a:pt x="287" y="940"/>
                  <a:pt x="285" y="945"/>
                  <a:pt x="282" y="949"/>
                </a:cubicBezTo>
                <a:cubicBezTo>
                  <a:pt x="281" y="952"/>
                  <a:pt x="280" y="954"/>
                  <a:pt x="279" y="956"/>
                </a:cubicBezTo>
                <a:cubicBezTo>
                  <a:pt x="277" y="958"/>
                  <a:pt x="276" y="961"/>
                  <a:pt x="275" y="963"/>
                </a:cubicBezTo>
                <a:cubicBezTo>
                  <a:pt x="272" y="967"/>
                  <a:pt x="269" y="971"/>
                  <a:pt x="267" y="976"/>
                </a:cubicBezTo>
                <a:cubicBezTo>
                  <a:pt x="245" y="1010"/>
                  <a:pt x="221" y="1040"/>
                  <a:pt x="197" y="1066"/>
                </a:cubicBezTo>
                <a:cubicBezTo>
                  <a:pt x="173" y="1092"/>
                  <a:pt x="148" y="1114"/>
                  <a:pt x="125" y="1131"/>
                </a:cubicBezTo>
                <a:cubicBezTo>
                  <a:pt x="119" y="1136"/>
                  <a:pt x="113" y="1140"/>
                  <a:pt x="107" y="1144"/>
                </a:cubicBezTo>
                <a:cubicBezTo>
                  <a:pt x="105" y="1145"/>
                  <a:pt x="102" y="1147"/>
                  <a:pt x="99" y="1149"/>
                </a:cubicBezTo>
                <a:cubicBezTo>
                  <a:pt x="98" y="1150"/>
                  <a:pt x="96" y="1151"/>
                  <a:pt x="95" y="1152"/>
                </a:cubicBezTo>
                <a:cubicBezTo>
                  <a:pt x="94" y="1153"/>
                  <a:pt x="92" y="1154"/>
                  <a:pt x="91" y="1154"/>
                </a:cubicBezTo>
                <a:cubicBezTo>
                  <a:pt x="86" y="1158"/>
                  <a:pt x="80" y="1161"/>
                  <a:pt x="75" y="1164"/>
                </a:cubicBezTo>
                <a:cubicBezTo>
                  <a:pt x="70" y="1167"/>
                  <a:pt x="65" y="1169"/>
                  <a:pt x="61" y="1172"/>
                </a:cubicBezTo>
                <a:cubicBezTo>
                  <a:pt x="58" y="1173"/>
                  <a:pt x="56" y="1174"/>
                  <a:pt x="54" y="1176"/>
                </a:cubicBezTo>
                <a:cubicBezTo>
                  <a:pt x="52" y="1177"/>
                  <a:pt x="50" y="1178"/>
                  <a:pt x="47" y="1179"/>
                </a:cubicBezTo>
                <a:cubicBezTo>
                  <a:pt x="43" y="1181"/>
                  <a:pt x="39" y="1183"/>
                  <a:pt x="35" y="1184"/>
                </a:cubicBezTo>
                <a:cubicBezTo>
                  <a:pt x="32" y="1186"/>
                  <a:pt x="28" y="1188"/>
                  <a:pt x="25" y="1189"/>
                </a:cubicBezTo>
                <a:cubicBezTo>
                  <a:pt x="22" y="1190"/>
                  <a:pt x="19" y="1192"/>
                  <a:pt x="16" y="1193"/>
                </a:cubicBezTo>
                <a:cubicBezTo>
                  <a:pt x="6" y="1197"/>
                  <a:pt x="0" y="1199"/>
                  <a:pt x="0" y="1199"/>
                </a:cubicBezTo>
                <a:close/>
              </a:path>
            </a:pathLst>
          </a:custGeom>
          <a:solidFill>
            <a:srgbClr val="3F3F3F">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sp>
        <p:nvSpPr>
          <p:cNvPr id="105" name="Freeform 16"/>
          <p:cNvSpPr>
            <a:spLocks/>
          </p:cNvSpPr>
          <p:nvPr/>
        </p:nvSpPr>
        <p:spPr bwMode="auto">
          <a:xfrm>
            <a:off x="4129130" y="2175594"/>
            <a:ext cx="999067" cy="3215217"/>
          </a:xfrm>
          <a:custGeom>
            <a:avLst/>
            <a:gdLst>
              <a:gd name="T0" fmla="*/ 21 w 340"/>
              <a:gd name="T1" fmla="*/ 1080 h 1093"/>
              <a:gd name="T2" fmla="*/ 44 w 340"/>
              <a:gd name="T3" fmla="*/ 1065 h 1093"/>
              <a:gd name="T4" fmla="*/ 157 w 340"/>
              <a:gd name="T5" fmla="*/ 956 h 1093"/>
              <a:gd name="T6" fmla="*/ 217 w 340"/>
              <a:gd name="T7" fmla="*/ 862 h 1093"/>
              <a:gd name="T8" fmla="*/ 228 w 340"/>
              <a:gd name="T9" fmla="*/ 838 h 1093"/>
              <a:gd name="T10" fmla="*/ 239 w 340"/>
              <a:gd name="T11" fmla="*/ 813 h 1093"/>
              <a:gd name="T12" fmla="*/ 251 w 340"/>
              <a:gd name="T13" fmla="*/ 781 h 1093"/>
              <a:gd name="T14" fmla="*/ 262 w 340"/>
              <a:gd name="T15" fmla="*/ 747 h 1093"/>
              <a:gd name="T16" fmla="*/ 269 w 340"/>
              <a:gd name="T17" fmla="*/ 720 h 1093"/>
              <a:gd name="T18" fmla="*/ 276 w 340"/>
              <a:gd name="T19" fmla="*/ 692 h 1093"/>
              <a:gd name="T20" fmla="*/ 282 w 340"/>
              <a:gd name="T21" fmla="*/ 656 h 1093"/>
              <a:gd name="T22" fmla="*/ 286 w 340"/>
              <a:gd name="T23" fmla="*/ 620 h 1093"/>
              <a:gd name="T24" fmla="*/ 289 w 340"/>
              <a:gd name="T25" fmla="*/ 590 h 1093"/>
              <a:gd name="T26" fmla="*/ 290 w 340"/>
              <a:gd name="T27" fmla="*/ 561 h 1093"/>
              <a:gd name="T28" fmla="*/ 290 w 340"/>
              <a:gd name="T29" fmla="*/ 524 h 1093"/>
              <a:gd name="T30" fmla="*/ 288 w 340"/>
              <a:gd name="T31" fmla="*/ 487 h 1093"/>
              <a:gd name="T32" fmla="*/ 285 w 340"/>
              <a:gd name="T33" fmla="*/ 458 h 1093"/>
              <a:gd name="T34" fmla="*/ 281 w 340"/>
              <a:gd name="T35" fmla="*/ 429 h 1093"/>
              <a:gd name="T36" fmla="*/ 274 w 340"/>
              <a:gd name="T37" fmla="*/ 393 h 1093"/>
              <a:gd name="T38" fmla="*/ 266 w 340"/>
              <a:gd name="T39" fmla="*/ 359 h 1093"/>
              <a:gd name="T40" fmla="*/ 258 w 340"/>
              <a:gd name="T41" fmla="*/ 331 h 1093"/>
              <a:gd name="T42" fmla="*/ 249 w 340"/>
              <a:gd name="T43" fmla="*/ 305 h 1093"/>
              <a:gd name="T44" fmla="*/ 236 w 340"/>
              <a:gd name="T45" fmla="*/ 273 h 1093"/>
              <a:gd name="T46" fmla="*/ 222 w 340"/>
              <a:gd name="T47" fmla="*/ 242 h 1093"/>
              <a:gd name="T48" fmla="*/ 211 w 340"/>
              <a:gd name="T49" fmla="*/ 219 h 1093"/>
              <a:gd name="T50" fmla="*/ 150 w 340"/>
              <a:gd name="T51" fmla="*/ 128 h 1093"/>
              <a:gd name="T52" fmla="*/ 129 w 340"/>
              <a:gd name="T53" fmla="*/ 103 h 1093"/>
              <a:gd name="T54" fmla="*/ 44 w 340"/>
              <a:gd name="T55" fmla="*/ 28 h 1093"/>
              <a:gd name="T56" fmla="*/ 21 w 340"/>
              <a:gd name="T57" fmla="*/ 12 h 1093"/>
              <a:gd name="T58" fmla="*/ 4 w 340"/>
              <a:gd name="T59" fmla="*/ 1 h 1093"/>
              <a:gd name="T60" fmla="*/ 32 w 340"/>
              <a:gd name="T61" fmla="*/ 13 h 1093"/>
              <a:gd name="T62" fmla="*/ 56 w 340"/>
              <a:gd name="T63" fmla="*/ 24 h 1093"/>
              <a:gd name="T64" fmla="*/ 87 w 340"/>
              <a:gd name="T65" fmla="*/ 42 h 1093"/>
              <a:gd name="T66" fmla="*/ 114 w 340"/>
              <a:gd name="T67" fmla="*/ 61 h 1093"/>
              <a:gd name="T68" fmla="*/ 193 w 340"/>
              <a:gd name="T69" fmla="*/ 134 h 1093"/>
              <a:gd name="T70" fmla="*/ 213 w 340"/>
              <a:gd name="T71" fmla="*/ 159 h 1093"/>
              <a:gd name="T72" fmla="*/ 254 w 340"/>
              <a:gd name="T73" fmla="*/ 221 h 1093"/>
              <a:gd name="T74" fmla="*/ 271 w 340"/>
              <a:gd name="T75" fmla="*/ 252 h 1093"/>
              <a:gd name="T76" fmla="*/ 284 w 340"/>
              <a:gd name="T77" fmla="*/ 278 h 1093"/>
              <a:gd name="T78" fmla="*/ 295 w 340"/>
              <a:gd name="T79" fmla="*/ 305 h 1093"/>
              <a:gd name="T80" fmla="*/ 331 w 340"/>
              <a:gd name="T81" fmla="*/ 437 h 1093"/>
              <a:gd name="T82" fmla="*/ 338 w 340"/>
              <a:gd name="T83" fmla="*/ 499 h 1093"/>
              <a:gd name="T84" fmla="*/ 340 w 340"/>
              <a:gd name="T85" fmla="*/ 531 h 1093"/>
              <a:gd name="T86" fmla="*/ 339 w 340"/>
              <a:gd name="T87" fmla="*/ 570 h 1093"/>
              <a:gd name="T88" fmla="*/ 337 w 340"/>
              <a:gd name="T89" fmla="*/ 609 h 1093"/>
              <a:gd name="T90" fmla="*/ 330 w 340"/>
              <a:gd name="T91" fmla="*/ 663 h 1093"/>
              <a:gd name="T92" fmla="*/ 292 w 340"/>
              <a:gd name="T93" fmla="*/ 794 h 1093"/>
              <a:gd name="T94" fmla="*/ 278 w 340"/>
              <a:gd name="T95" fmla="*/ 827 h 1093"/>
              <a:gd name="T96" fmla="*/ 265 w 340"/>
              <a:gd name="T97" fmla="*/ 853 h 1093"/>
              <a:gd name="T98" fmla="*/ 251 w 340"/>
              <a:gd name="T99" fmla="*/ 878 h 1093"/>
              <a:gd name="T100" fmla="*/ 114 w 340"/>
              <a:gd name="T101" fmla="*/ 1031 h 1093"/>
              <a:gd name="T102" fmla="*/ 87 w 340"/>
              <a:gd name="T103" fmla="*/ 1050 h 1093"/>
              <a:gd name="T104" fmla="*/ 56 w 340"/>
              <a:gd name="T105" fmla="*/ 1068 h 1093"/>
              <a:gd name="T106" fmla="*/ 32 w 340"/>
              <a:gd name="T107" fmla="*/ 1080 h 1093"/>
              <a:gd name="T108" fmla="*/ 0 w 340"/>
              <a:gd name="T109"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0" h="1093">
                <a:moveTo>
                  <a:pt x="0" y="1093"/>
                </a:moveTo>
                <a:cubicBezTo>
                  <a:pt x="0" y="1093"/>
                  <a:pt x="5" y="1090"/>
                  <a:pt x="14" y="1085"/>
                </a:cubicBezTo>
                <a:cubicBezTo>
                  <a:pt x="16" y="1084"/>
                  <a:pt x="18" y="1082"/>
                  <a:pt x="21" y="1080"/>
                </a:cubicBezTo>
                <a:cubicBezTo>
                  <a:pt x="23" y="1079"/>
                  <a:pt x="26" y="1077"/>
                  <a:pt x="29" y="1075"/>
                </a:cubicBezTo>
                <a:cubicBezTo>
                  <a:pt x="33" y="1073"/>
                  <a:pt x="36" y="1071"/>
                  <a:pt x="39" y="1068"/>
                </a:cubicBezTo>
                <a:cubicBezTo>
                  <a:pt x="41" y="1067"/>
                  <a:pt x="43" y="1066"/>
                  <a:pt x="44" y="1065"/>
                </a:cubicBezTo>
                <a:cubicBezTo>
                  <a:pt x="46" y="1063"/>
                  <a:pt x="48" y="1062"/>
                  <a:pt x="50" y="1061"/>
                </a:cubicBezTo>
                <a:cubicBezTo>
                  <a:pt x="65" y="1050"/>
                  <a:pt x="83" y="1036"/>
                  <a:pt x="101" y="1018"/>
                </a:cubicBezTo>
                <a:cubicBezTo>
                  <a:pt x="119" y="1001"/>
                  <a:pt x="139" y="980"/>
                  <a:pt x="157" y="956"/>
                </a:cubicBezTo>
                <a:cubicBezTo>
                  <a:pt x="167" y="943"/>
                  <a:pt x="176" y="931"/>
                  <a:pt x="185" y="917"/>
                </a:cubicBezTo>
                <a:cubicBezTo>
                  <a:pt x="194" y="903"/>
                  <a:pt x="202" y="888"/>
                  <a:pt x="211" y="873"/>
                </a:cubicBezTo>
                <a:cubicBezTo>
                  <a:pt x="213" y="869"/>
                  <a:pt x="215" y="866"/>
                  <a:pt x="217" y="862"/>
                </a:cubicBezTo>
                <a:cubicBezTo>
                  <a:pt x="218" y="860"/>
                  <a:pt x="219" y="858"/>
                  <a:pt x="220" y="856"/>
                </a:cubicBezTo>
                <a:cubicBezTo>
                  <a:pt x="221" y="854"/>
                  <a:pt x="222" y="852"/>
                  <a:pt x="223" y="850"/>
                </a:cubicBezTo>
                <a:cubicBezTo>
                  <a:pt x="224" y="846"/>
                  <a:pt x="226" y="842"/>
                  <a:pt x="228" y="838"/>
                </a:cubicBezTo>
                <a:cubicBezTo>
                  <a:pt x="230" y="834"/>
                  <a:pt x="232" y="830"/>
                  <a:pt x="234" y="826"/>
                </a:cubicBezTo>
                <a:cubicBezTo>
                  <a:pt x="235" y="824"/>
                  <a:pt x="235" y="821"/>
                  <a:pt x="236" y="819"/>
                </a:cubicBezTo>
                <a:cubicBezTo>
                  <a:pt x="237" y="817"/>
                  <a:pt x="238" y="815"/>
                  <a:pt x="239" y="813"/>
                </a:cubicBezTo>
                <a:cubicBezTo>
                  <a:pt x="241" y="809"/>
                  <a:pt x="242" y="805"/>
                  <a:pt x="244" y="800"/>
                </a:cubicBezTo>
                <a:cubicBezTo>
                  <a:pt x="246" y="796"/>
                  <a:pt x="247" y="792"/>
                  <a:pt x="249" y="787"/>
                </a:cubicBezTo>
                <a:cubicBezTo>
                  <a:pt x="250" y="785"/>
                  <a:pt x="250" y="783"/>
                  <a:pt x="251" y="781"/>
                </a:cubicBezTo>
                <a:cubicBezTo>
                  <a:pt x="252" y="779"/>
                  <a:pt x="253" y="776"/>
                  <a:pt x="253" y="774"/>
                </a:cubicBezTo>
                <a:cubicBezTo>
                  <a:pt x="255" y="770"/>
                  <a:pt x="256" y="765"/>
                  <a:pt x="258" y="761"/>
                </a:cubicBezTo>
                <a:cubicBezTo>
                  <a:pt x="259" y="756"/>
                  <a:pt x="260" y="752"/>
                  <a:pt x="262" y="747"/>
                </a:cubicBezTo>
                <a:cubicBezTo>
                  <a:pt x="262" y="745"/>
                  <a:pt x="263" y="743"/>
                  <a:pt x="264" y="741"/>
                </a:cubicBezTo>
                <a:cubicBezTo>
                  <a:pt x="264" y="738"/>
                  <a:pt x="265" y="736"/>
                  <a:pt x="266" y="734"/>
                </a:cubicBezTo>
                <a:cubicBezTo>
                  <a:pt x="267" y="729"/>
                  <a:pt x="268" y="725"/>
                  <a:pt x="269" y="720"/>
                </a:cubicBezTo>
                <a:cubicBezTo>
                  <a:pt x="270" y="715"/>
                  <a:pt x="271" y="711"/>
                  <a:pt x="273" y="706"/>
                </a:cubicBezTo>
                <a:cubicBezTo>
                  <a:pt x="273" y="704"/>
                  <a:pt x="274" y="701"/>
                  <a:pt x="274" y="699"/>
                </a:cubicBezTo>
                <a:cubicBezTo>
                  <a:pt x="275" y="697"/>
                  <a:pt x="275" y="694"/>
                  <a:pt x="276" y="692"/>
                </a:cubicBezTo>
                <a:cubicBezTo>
                  <a:pt x="276" y="687"/>
                  <a:pt x="277" y="682"/>
                  <a:pt x="278" y="678"/>
                </a:cubicBezTo>
                <a:cubicBezTo>
                  <a:pt x="279" y="673"/>
                  <a:pt x="280" y="668"/>
                  <a:pt x="281" y="663"/>
                </a:cubicBezTo>
                <a:cubicBezTo>
                  <a:pt x="281" y="661"/>
                  <a:pt x="282" y="659"/>
                  <a:pt x="282" y="656"/>
                </a:cubicBezTo>
                <a:cubicBezTo>
                  <a:pt x="283" y="649"/>
                  <a:pt x="283" y="649"/>
                  <a:pt x="283" y="649"/>
                </a:cubicBezTo>
                <a:cubicBezTo>
                  <a:pt x="284" y="644"/>
                  <a:pt x="284" y="639"/>
                  <a:pt x="285" y="634"/>
                </a:cubicBezTo>
                <a:cubicBezTo>
                  <a:pt x="285" y="630"/>
                  <a:pt x="286" y="625"/>
                  <a:pt x="286" y="620"/>
                </a:cubicBezTo>
                <a:cubicBezTo>
                  <a:pt x="287" y="617"/>
                  <a:pt x="287" y="615"/>
                  <a:pt x="287" y="612"/>
                </a:cubicBezTo>
                <a:cubicBezTo>
                  <a:pt x="288" y="605"/>
                  <a:pt x="288" y="605"/>
                  <a:pt x="288" y="605"/>
                </a:cubicBezTo>
                <a:cubicBezTo>
                  <a:pt x="288" y="600"/>
                  <a:pt x="289" y="595"/>
                  <a:pt x="289" y="590"/>
                </a:cubicBezTo>
                <a:cubicBezTo>
                  <a:pt x="289" y="586"/>
                  <a:pt x="289" y="581"/>
                  <a:pt x="290" y="576"/>
                </a:cubicBezTo>
                <a:cubicBezTo>
                  <a:pt x="290" y="568"/>
                  <a:pt x="290" y="568"/>
                  <a:pt x="290" y="568"/>
                </a:cubicBezTo>
                <a:cubicBezTo>
                  <a:pt x="290" y="561"/>
                  <a:pt x="290" y="561"/>
                  <a:pt x="290" y="561"/>
                </a:cubicBezTo>
                <a:cubicBezTo>
                  <a:pt x="290" y="547"/>
                  <a:pt x="290" y="547"/>
                  <a:pt x="290" y="547"/>
                </a:cubicBezTo>
                <a:cubicBezTo>
                  <a:pt x="290" y="531"/>
                  <a:pt x="290" y="531"/>
                  <a:pt x="290" y="531"/>
                </a:cubicBezTo>
                <a:cubicBezTo>
                  <a:pt x="290" y="524"/>
                  <a:pt x="290" y="524"/>
                  <a:pt x="290" y="524"/>
                </a:cubicBezTo>
                <a:cubicBezTo>
                  <a:pt x="290" y="516"/>
                  <a:pt x="290" y="516"/>
                  <a:pt x="290" y="516"/>
                </a:cubicBezTo>
                <a:cubicBezTo>
                  <a:pt x="289" y="512"/>
                  <a:pt x="289" y="507"/>
                  <a:pt x="289" y="502"/>
                </a:cubicBezTo>
                <a:cubicBezTo>
                  <a:pt x="289" y="497"/>
                  <a:pt x="288" y="492"/>
                  <a:pt x="288" y="487"/>
                </a:cubicBezTo>
                <a:cubicBezTo>
                  <a:pt x="287" y="480"/>
                  <a:pt x="287" y="480"/>
                  <a:pt x="287" y="480"/>
                </a:cubicBezTo>
                <a:cubicBezTo>
                  <a:pt x="287" y="477"/>
                  <a:pt x="287" y="475"/>
                  <a:pt x="286" y="473"/>
                </a:cubicBezTo>
                <a:cubicBezTo>
                  <a:pt x="286" y="468"/>
                  <a:pt x="285" y="463"/>
                  <a:pt x="285" y="458"/>
                </a:cubicBezTo>
                <a:cubicBezTo>
                  <a:pt x="284" y="453"/>
                  <a:pt x="284" y="448"/>
                  <a:pt x="283" y="443"/>
                </a:cubicBezTo>
                <a:cubicBezTo>
                  <a:pt x="282" y="436"/>
                  <a:pt x="282" y="436"/>
                  <a:pt x="282" y="436"/>
                </a:cubicBezTo>
                <a:cubicBezTo>
                  <a:pt x="282" y="434"/>
                  <a:pt x="281" y="431"/>
                  <a:pt x="281" y="429"/>
                </a:cubicBezTo>
                <a:cubicBezTo>
                  <a:pt x="280" y="424"/>
                  <a:pt x="279" y="419"/>
                  <a:pt x="278" y="415"/>
                </a:cubicBezTo>
                <a:cubicBezTo>
                  <a:pt x="277" y="410"/>
                  <a:pt x="276" y="405"/>
                  <a:pt x="275" y="401"/>
                </a:cubicBezTo>
                <a:cubicBezTo>
                  <a:pt x="275" y="398"/>
                  <a:pt x="275" y="396"/>
                  <a:pt x="274" y="393"/>
                </a:cubicBezTo>
                <a:cubicBezTo>
                  <a:pt x="274" y="391"/>
                  <a:pt x="273" y="389"/>
                  <a:pt x="272" y="386"/>
                </a:cubicBezTo>
                <a:cubicBezTo>
                  <a:pt x="271" y="382"/>
                  <a:pt x="270" y="377"/>
                  <a:pt x="269" y="372"/>
                </a:cubicBezTo>
                <a:cubicBezTo>
                  <a:pt x="268" y="368"/>
                  <a:pt x="267" y="363"/>
                  <a:pt x="266" y="359"/>
                </a:cubicBezTo>
                <a:cubicBezTo>
                  <a:pt x="265" y="356"/>
                  <a:pt x="264" y="354"/>
                  <a:pt x="264" y="352"/>
                </a:cubicBezTo>
                <a:cubicBezTo>
                  <a:pt x="263" y="349"/>
                  <a:pt x="262" y="347"/>
                  <a:pt x="262" y="345"/>
                </a:cubicBezTo>
                <a:cubicBezTo>
                  <a:pt x="260" y="340"/>
                  <a:pt x="259" y="336"/>
                  <a:pt x="258" y="331"/>
                </a:cubicBezTo>
                <a:cubicBezTo>
                  <a:pt x="256" y="327"/>
                  <a:pt x="255" y="323"/>
                  <a:pt x="253" y="318"/>
                </a:cubicBezTo>
                <a:cubicBezTo>
                  <a:pt x="253" y="316"/>
                  <a:pt x="252" y="314"/>
                  <a:pt x="251" y="311"/>
                </a:cubicBezTo>
                <a:cubicBezTo>
                  <a:pt x="250" y="309"/>
                  <a:pt x="250" y="307"/>
                  <a:pt x="249" y="305"/>
                </a:cubicBezTo>
                <a:cubicBezTo>
                  <a:pt x="247" y="301"/>
                  <a:pt x="246" y="296"/>
                  <a:pt x="244" y="292"/>
                </a:cubicBezTo>
                <a:cubicBezTo>
                  <a:pt x="242" y="288"/>
                  <a:pt x="241" y="284"/>
                  <a:pt x="239" y="279"/>
                </a:cubicBezTo>
                <a:cubicBezTo>
                  <a:pt x="238" y="277"/>
                  <a:pt x="237" y="275"/>
                  <a:pt x="236" y="273"/>
                </a:cubicBezTo>
                <a:cubicBezTo>
                  <a:pt x="235" y="271"/>
                  <a:pt x="234" y="269"/>
                  <a:pt x="234" y="267"/>
                </a:cubicBezTo>
                <a:cubicBezTo>
                  <a:pt x="232" y="263"/>
                  <a:pt x="230" y="259"/>
                  <a:pt x="228" y="254"/>
                </a:cubicBezTo>
                <a:cubicBezTo>
                  <a:pt x="226" y="250"/>
                  <a:pt x="224" y="246"/>
                  <a:pt x="222" y="242"/>
                </a:cubicBezTo>
                <a:cubicBezTo>
                  <a:pt x="221" y="240"/>
                  <a:pt x="221" y="238"/>
                  <a:pt x="220" y="237"/>
                </a:cubicBezTo>
                <a:cubicBezTo>
                  <a:pt x="219" y="235"/>
                  <a:pt x="218" y="233"/>
                  <a:pt x="217" y="231"/>
                </a:cubicBezTo>
                <a:cubicBezTo>
                  <a:pt x="215" y="227"/>
                  <a:pt x="213" y="223"/>
                  <a:pt x="211" y="219"/>
                </a:cubicBezTo>
                <a:cubicBezTo>
                  <a:pt x="202" y="204"/>
                  <a:pt x="194" y="189"/>
                  <a:pt x="185" y="176"/>
                </a:cubicBezTo>
                <a:cubicBezTo>
                  <a:pt x="176" y="162"/>
                  <a:pt x="167" y="149"/>
                  <a:pt x="157" y="137"/>
                </a:cubicBezTo>
                <a:cubicBezTo>
                  <a:pt x="155" y="134"/>
                  <a:pt x="153" y="131"/>
                  <a:pt x="150" y="128"/>
                </a:cubicBezTo>
                <a:cubicBezTo>
                  <a:pt x="148" y="125"/>
                  <a:pt x="146" y="122"/>
                  <a:pt x="143" y="119"/>
                </a:cubicBezTo>
                <a:cubicBezTo>
                  <a:pt x="141" y="116"/>
                  <a:pt x="139" y="114"/>
                  <a:pt x="136" y="111"/>
                </a:cubicBezTo>
                <a:cubicBezTo>
                  <a:pt x="134" y="108"/>
                  <a:pt x="132" y="105"/>
                  <a:pt x="129" y="103"/>
                </a:cubicBezTo>
                <a:cubicBezTo>
                  <a:pt x="120" y="92"/>
                  <a:pt x="110" y="83"/>
                  <a:pt x="101" y="74"/>
                </a:cubicBezTo>
                <a:cubicBezTo>
                  <a:pt x="82" y="57"/>
                  <a:pt x="65" y="43"/>
                  <a:pt x="50" y="32"/>
                </a:cubicBezTo>
                <a:cubicBezTo>
                  <a:pt x="48" y="30"/>
                  <a:pt x="46" y="29"/>
                  <a:pt x="44" y="28"/>
                </a:cubicBezTo>
                <a:cubicBezTo>
                  <a:pt x="43" y="26"/>
                  <a:pt x="41" y="25"/>
                  <a:pt x="39" y="24"/>
                </a:cubicBezTo>
                <a:cubicBezTo>
                  <a:pt x="36" y="22"/>
                  <a:pt x="33" y="19"/>
                  <a:pt x="29" y="17"/>
                </a:cubicBezTo>
                <a:cubicBezTo>
                  <a:pt x="26" y="16"/>
                  <a:pt x="23" y="14"/>
                  <a:pt x="21" y="12"/>
                </a:cubicBezTo>
                <a:cubicBezTo>
                  <a:pt x="18" y="10"/>
                  <a:pt x="16" y="9"/>
                  <a:pt x="14" y="8"/>
                </a:cubicBezTo>
                <a:cubicBezTo>
                  <a:pt x="5" y="2"/>
                  <a:pt x="0" y="0"/>
                  <a:pt x="0" y="0"/>
                </a:cubicBezTo>
                <a:cubicBezTo>
                  <a:pt x="0" y="0"/>
                  <a:pt x="1" y="0"/>
                  <a:pt x="4" y="1"/>
                </a:cubicBezTo>
                <a:cubicBezTo>
                  <a:pt x="6" y="2"/>
                  <a:pt x="10" y="3"/>
                  <a:pt x="15" y="5"/>
                </a:cubicBezTo>
                <a:cubicBezTo>
                  <a:pt x="17" y="6"/>
                  <a:pt x="20" y="7"/>
                  <a:pt x="23" y="9"/>
                </a:cubicBezTo>
                <a:cubicBezTo>
                  <a:pt x="26" y="10"/>
                  <a:pt x="29" y="11"/>
                  <a:pt x="32" y="13"/>
                </a:cubicBezTo>
                <a:cubicBezTo>
                  <a:pt x="36" y="14"/>
                  <a:pt x="39" y="16"/>
                  <a:pt x="43" y="18"/>
                </a:cubicBezTo>
                <a:cubicBezTo>
                  <a:pt x="45" y="19"/>
                  <a:pt x="47" y="20"/>
                  <a:pt x="49" y="21"/>
                </a:cubicBezTo>
                <a:cubicBezTo>
                  <a:pt x="51" y="22"/>
                  <a:pt x="53" y="23"/>
                  <a:pt x="56" y="24"/>
                </a:cubicBezTo>
                <a:cubicBezTo>
                  <a:pt x="60" y="26"/>
                  <a:pt x="64" y="29"/>
                  <a:pt x="69" y="31"/>
                </a:cubicBezTo>
                <a:cubicBezTo>
                  <a:pt x="73" y="34"/>
                  <a:pt x="78" y="37"/>
                  <a:pt x="83" y="40"/>
                </a:cubicBezTo>
                <a:cubicBezTo>
                  <a:pt x="84" y="41"/>
                  <a:pt x="86" y="41"/>
                  <a:pt x="87" y="42"/>
                </a:cubicBezTo>
                <a:cubicBezTo>
                  <a:pt x="88" y="43"/>
                  <a:pt x="89" y="44"/>
                  <a:pt x="91" y="45"/>
                </a:cubicBezTo>
                <a:cubicBezTo>
                  <a:pt x="93" y="46"/>
                  <a:pt x="96" y="48"/>
                  <a:pt x="98" y="50"/>
                </a:cubicBezTo>
                <a:cubicBezTo>
                  <a:pt x="103" y="53"/>
                  <a:pt x="109" y="57"/>
                  <a:pt x="114" y="61"/>
                </a:cubicBezTo>
                <a:cubicBezTo>
                  <a:pt x="135" y="77"/>
                  <a:pt x="158" y="97"/>
                  <a:pt x="180" y="120"/>
                </a:cubicBezTo>
                <a:cubicBezTo>
                  <a:pt x="183" y="123"/>
                  <a:pt x="186" y="127"/>
                  <a:pt x="188" y="130"/>
                </a:cubicBezTo>
                <a:cubicBezTo>
                  <a:pt x="190" y="131"/>
                  <a:pt x="191" y="133"/>
                  <a:pt x="193" y="134"/>
                </a:cubicBezTo>
                <a:cubicBezTo>
                  <a:pt x="194" y="136"/>
                  <a:pt x="195" y="137"/>
                  <a:pt x="197" y="139"/>
                </a:cubicBezTo>
                <a:cubicBezTo>
                  <a:pt x="199" y="142"/>
                  <a:pt x="202" y="146"/>
                  <a:pt x="205" y="149"/>
                </a:cubicBezTo>
                <a:cubicBezTo>
                  <a:pt x="208" y="152"/>
                  <a:pt x="210" y="156"/>
                  <a:pt x="213" y="159"/>
                </a:cubicBezTo>
                <a:cubicBezTo>
                  <a:pt x="224" y="173"/>
                  <a:pt x="234" y="187"/>
                  <a:pt x="244" y="203"/>
                </a:cubicBezTo>
                <a:cubicBezTo>
                  <a:pt x="246" y="207"/>
                  <a:pt x="248" y="211"/>
                  <a:pt x="251" y="215"/>
                </a:cubicBezTo>
                <a:cubicBezTo>
                  <a:pt x="252" y="217"/>
                  <a:pt x="253" y="219"/>
                  <a:pt x="254" y="221"/>
                </a:cubicBezTo>
                <a:cubicBezTo>
                  <a:pt x="256" y="223"/>
                  <a:pt x="257" y="225"/>
                  <a:pt x="258" y="227"/>
                </a:cubicBezTo>
                <a:cubicBezTo>
                  <a:pt x="260" y="231"/>
                  <a:pt x="262" y="235"/>
                  <a:pt x="265" y="239"/>
                </a:cubicBezTo>
                <a:cubicBezTo>
                  <a:pt x="267" y="243"/>
                  <a:pt x="269" y="248"/>
                  <a:pt x="271" y="252"/>
                </a:cubicBezTo>
                <a:cubicBezTo>
                  <a:pt x="272" y="254"/>
                  <a:pt x="274" y="256"/>
                  <a:pt x="275" y="258"/>
                </a:cubicBezTo>
                <a:cubicBezTo>
                  <a:pt x="276" y="260"/>
                  <a:pt x="277" y="263"/>
                  <a:pt x="278" y="265"/>
                </a:cubicBezTo>
                <a:cubicBezTo>
                  <a:pt x="280" y="269"/>
                  <a:pt x="282" y="274"/>
                  <a:pt x="284" y="278"/>
                </a:cubicBezTo>
                <a:cubicBezTo>
                  <a:pt x="286" y="283"/>
                  <a:pt x="288" y="287"/>
                  <a:pt x="290" y="292"/>
                </a:cubicBezTo>
                <a:cubicBezTo>
                  <a:pt x="291" y="294"/>
                  <a:pt x="292" y="296"/>
                  <a:pt x="292" y="298"/>
                </a:cubicBezTo>
                <a:cubicBezTo>
                  <a:pt x="293" y="301"/>
                  <a:pt x="294" y="303"/>
                  <a:pt x="295" y="305"/>
                </a:cubicBezTo>
                <a:cubicBezTo>
                  <a:pt x="310" y="342"/>
                  <a:pt x="321" y="381"/>
                  <a:pt x="328" y="422"/>
                </a:cubicBezTo>
                <a:cubicBezTo>
                  <a:pt x="329" y="425"/>
                  <a:pt x="329" y="427"/>
                  <a:pt x="330" y="430"/>
                </a:cubicBezTo>
                <a:cubicBezTo>
                  <a:pt x="331" y="437"/>
                  <a:pt x="331" y="437"/>
                  <a:pt x="331" y="437"/>
                </a:cubicBezTo>
                <a:cubicBezTo>
                  <a:pt x="332" y="442"/>
                  <a:pt x="333" y="448"/>
                  <a:pt x="333" y="453"/>
                </a:cubicBezTo>
                <a:cubicBezTo>
                  <a:pt x="335" y="463"/>
                  <a:pt x="336" y="473"/>
                  <a:pt x="337" y="484"/>
                </a:cubicBezTo>
                <a:cubicBezTo>
                  <a:pt x="337" y="489"/>
                  <a:pt x="338" y="494"/>
                  <a:pt x="338" y="499"/>
                </a:cubicBezTo>
                <a:cubicBezTo>
                  <a:pt x="339" y="505"/>
                  <a:pt x="339" y="510"/>
                  <a:pt x="339" y="515"/>
                </a:cubicBezTo>
                <a:cubicBezTo>
                  <a:pt x="339" y="523"/>
                  <a:pt x="339" y="523"/>
                  <a:pt x="339" y="523"/>
                </a:cubicBezTo>
                <a:cubicBezTo>
                  <a:pt x="340" y="531"/>
                  <a:pt x="340" y="531"/>
                  <a:pt x="340" y="531"/>
                </a:cubicBezTo>
                <a:cubicBezTo>
                  <a:pt x="340" y="546"/>
                  <a:pt x="340" y="546"/>
                  <a:pt x="340" y="546"/>
                </a:cubicBezTo>
                <a:cubicBezTo>
                  <a:pt x="340" y="562"/>
                  <a:pt x="340" y="562"/>
                  <a:pt x="340" y="562"/>
                </a:cubicBezTo>
                <a:cubicBezTo>
                  <a:pt x="339" y="570"/>
                  <a:pt x="339" y="570"/>
                  <a:pt x="339" y="570"/>
                </a:cubicBezTo>
                <a:cubicBezTo>
                  <a:pt x="339" y="577"/>
                  <a:pt x="339" y="577"/>
                  <a:pt x="339" y="577"/>
                </a:cubicBezTo>
                <a:cubicBezTo>
                  <a:pt x="339" y="583"/>
                  <a:pt x="339" y="588"/>
                  <a:pt x="338" y="593"/>
                </a:cubicBezTo>
                <a:cubicBezTo>
                  <a:pt x="338" y="598"/>
                  <a:pt x="337" y="604"/>
                  <a:pt x="337" y="609"/>
                </a:cubicBezTo>
                <a:cubicBezTo>
                  <a:pt x="336" y="619"/>
                  <a:pt x="335" y="629"/>
                  <a:pt x="333" y="640"/>
                </a:cubicBezTo>
                <a:cubicBezTo>
                  <a:pt x="333" y="645"/>
                  <a:pt x="332" y="650"/>
                  <a:pt x="331" y="655"/>
                </a:cubicBezTo>
                <a:cubicBezTo>
                  <a:pt x="330" y="663"/>
                  <a:pt x="330" y="663"/>
                  <a:pt x="330" y="663"/>
                </a:cubicBezTo>
                <a:cubicBezTo>
                  <a:pt x="329" y="665"/>
                  <a:pt x="329" y="668"/>
                  <a:pt x="328" y="670"/>
                </a:cubicBezTo>
                <a:cubicBezTo>
                  <a:pt x="321" y="711"/>
                  <a:pt x="310" y="750"/>
                  <a:pt x="295" y="787"/>
                </a:cubicBezTo>
                <a:cubicBezTo>
                  <a:pt x="294" y="789"/>
                  <a:pt x="293" y="792"/>
                  <a:pt x="292" y="794"/>
                </a:cubicBezTo>
                <a:cubicBezTo>
                  <a:pt x="291" y="796"/>
                  <a:pt x="290" y="799"/>
                  <a:pt x="290" y="801"/>
                </a:cubicBezTo>
                <a:cubicBezTo>
                  <a:pt x="288" y="805"/>
                  <a:pt x="286" y="810"/>
                  <a:pt x="284" y="814"/>
                </a:cubicBezTo>
                <a:cubicBezTo>
                  <a:pt x="282" y="819"/>
                  <a:pt x="280" y="823"/>
                  <a:pt x="278" y="827"/>
                </a:cubicBezTo>
                <a:cubicBezTo>
                  <a:pt x="277" y="830"/>
                  <a:pt x="276" y="832"/>
                  <a:pt x="275" y="834"/>
                </a:cubicBezTo>
                <a:cubicBezTo>
                  <a:pt x="273" y="836"/>
                  <a:pt x="272" y="838"/>
                  <a:pt x="271" y="840"/>
                </a:cubicBezTo>
                <a:cubicBezTo>
                  <a:pt x="269" y="845"/>
                  <a:pt x="267" y="849"/>
                  <a:pt x="265" y="853"/>
                </a:cubicBezTo>
                <a:cubicBezTo>
                  <a:pt x="262" y="857"/>
                  <a:pt x="260" y="861"/>
                  <a:pt x="258" y="866"/>
                </a:cubicBezTo>
                <a:cubicBezTo>
                  <a:pt x="257" y="868"/>
                  <a:pt x="256" y="870"/>
                  <a:pt x="254" y="872"/>
                </a:cubicBezTo>
                <a:cubicBezTo>
                  <a:pt x="253" y="874"/>
                  <a:pt x="252" y="876"/>
                  <a:pt x="251" y="878"/>
                </a:cubicBezTo>
                <a:cubicBezTo>
                  <a:pt x="248" y="882"/>
                  <a:pt x="246" y="886"/>
                  <a:pt x="244" y="889"/>
                </a:cubicBezTo>
                <a:cubicBezTo>
                  <a:pt x="224" y="920"/>
                  <a:pt x="202" y="948"/>
                  <a:pt x="180" y="972"/>
                </a:cubicBezTo>
                <a:cubicBezTo>
                  <a:pt x="158" y="996"/>
                  <a:pt x="135" y="1015"/>
                  <a:pt x="114" y="1031"/>
                </a:cubicBezTo>
                <a:cubicBezTo>
                  <a:pt x="108" y="1035"/>
                  <a:pt x="103" y="1039"/>
                  <a:pt x="98" y="1042"/>
                </a:cubicBezTo>
                <a:cubicBezTo>
                  <a:pt x="96" y="1044"/>
                  <a:pt x="93" y="1046"/>
                  <a:pt x="91" y="1048"/>
                </a:cubicBezTo>
                <a:cubicBezTo>
                  <a:pt x="89" y="1048"/>
                  <a:pt x="88" y="1049"/>
                  <a:pt x="87" y="1050"/>
                </a:cubicBezTo>
                <a:cubicBezTo>
                  <a:pt x="86" y="1051"/>
                  <a:pt x="84" y="1052"/>
                  <a:pt x="83" y="1052"/>
                </a:cubicBezTo>
                <a:cubicBezTo>
                  <a:pt x="78" y="1055"/>
                  <a:pt x="73" y="1058"/>
                  <a:pt x="69" y="1061"/>
                </a:cubicBezTo>
                <a:cubicBezTo>
                  <a:pt x="64" y="1064"/>
                  <a:pt x="60" y="1066"/>
                  <a:pt x="56" y="1068"/>
                </a:cubicBezTo>
                <a:cubicBezTo>
                  <a:pt x="53" y="1069"/>
                  <a:pt x="51" y="1071"/>
                  <a:pt x="49" y="1072"/>
                </a:cubicBezTo>
                <a:cubicBezTo>
                  <a:pt x="47" y="1073"/>
                  <a:pt x="45" y="1074"/>
                  <a:pt x="43" y="1074"/>
                </a:cubicBezTo>
                <a:cubicBezTo>
                  <a:pt x="39" y="1076"/>
                  <a:pt x="36" y="1078"/>
                  <a:pt x="32" y="1080"/>
                </a:cubicBezTo>
                <a:cubicBezTo>
                  <a:pt x="29" y="1081"/>
                  <a:pt x="26" y="1082"/>
                  <a:pt x="23" y="1084"/>
                </a:cubicBezTo>
                <a:cubicBezTo>
                  <a:pt x="20" y="1085"/>
                  <a:pt x="17" y="1086"/>
                  <a:pt x="15" y="1087"/>
                </a:cubicBezTo>
                <a:cubicBezTo>
                  <a:pt x="5" y="1091"/>
                  <a:pt x="0" y="1093"/>
                  <a:pt x="0" y="1093"/>
                </a:cubicBezTo>
                <a:close/>
              </a:path>
            </a:pathLst>
          </a:custGeom>
          <a:solidFill>
            <a:srgbClr val="3F3F3F">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sp>
        <p:nvSpPr>
          <p:cNvPr id="106" name="Freeform 17"/>
          <p:cNvSpPr>
            <a:spLocks/>
          </p:cNvSpPr>
          <p:nvPr/>
        </p:nvSpPr>
        <p:spPr bwMode="auto">
          <a:xfrm>
            <a:off x="2610423" y="2520609"/>
            <a:ext cx="783167" cy="2525184"/>
          </a:xfrm>
          <a:custGeom>
            <a:avLst/>
            <a:gdLst>
              <a:gd name="T0" fmla="*/ 16 w 267"/>
              <a:gd name="T1" fmla="*/ 849 h 859"/>
              <a:gd name="T2" fmla="*/ 35 w 267"/>
              <a:gd name="T3" fmla="*/ 837 h 859"/>
              <a:gd name="T4" fmla="*/ 124 w 267"/>
              <a:gd name="T5" fmla="*/ 751 h 859"/>
              <a:gd name="T6" fmla="*/ 170 w 267"/>
              <a:gd name="T7" fmla="*/ 677 h 859"/>
              <a:gd name="T8" fmla="*/ 179 w 267"/>
              <a:gd name="T9" fmla="*/ 658 h 859"/>
              <a:gd name="T10" fmla="*/ 188 w 267"/>
              <a:gd name="T11" fmla="*/ 639 h 859"/>
              <a:gd name="T12" fmla="*/ 197 w 267"/>
              <a:gd name="T13" fmla="*/ 614 h 859"/>
              <a:gd name="T14" fmla="*/ 206 w 267"/>
              <a:gd name="T15" fmla="*/ 587 h 859"/>
              <a:gd name="T16" fmla="*/ 212 w 267"/>
              <a:gd name="T17" fmla="*/ 566 h 859"/>
              <a:gd name="T18" fmla="*/ 217 w 267"/>
              <a:gd name="T19" fmla="*/ 544 h 859"/>
              <a:gd name="T20" fmla="*/ 222 w 267"/>
              <a:gd name="T21" fmla="*/ 516 h 859"/>
              <a:gd name="T22" fmla="*/ 225 w 267"/>
              <a:gd name="T23" fmla="*/ 487 h 859"/>
              <a:gd name="T24" fmla="*/ 227 w 267"/>
              <a:gd name="T25" fmla="*/ 464 h 859"/>
              <a:gd name="T26" fmla="*/ 228 w 267"/>
              <a:gd name="T27" fmla="*/ 441 h 859"/>
              <a:gd name="T28" fmla="*/ 228 w 267"/>
              <a:gd name="T29" fmla="*/ 412 h 859"/>
              <a:gd name="T30" fmla="*/ 226 w 267"/>
              <a:gd name="T31" fmla="*/ 383 h 859"/>
              <a:gd name="T32" fmla="*/ 224 w 267"/>
              <a:gd name="T33" fmla="*/ 360 h 859"/>
              <a:gd name="T34" fmla="*/ 221 w 267"/>
              <a:gd name="T35" fmla="*/ 337 h 859"/>
              <a:gd name="T36" fmla="*/ 215 w 267"/>
              <a:gd name="T37" fmla="*/ 309 h 859"/>
              <a:gd name="T38" fmla="*/ 209 w 267"/>
              <a:gd name="T39" fmla="*/ 282 h 859"/>
              <a:gd name="T40" fmla="*/ 203 w 267"/>
              <a:gd name="T41" fmla="*/ 260 h 859"/>
              <a:gd name="T42" fmla="*/ 196 w 267"/>
              <a:gd name="T43" fmla="*/ 240 h 859"/>
              <a:gd name="T44" fmla="*/ 186 w 267"/>
              <a:gd name="T45" fmla="*/ 214 h 859"/>
              <a:gd name="T46" fmla="*/ 175 w 267"/>
              <a:gd name="T47" fmla="*/ 190 h 859"/>
              <a:gd name="T48" fmla="*/ 166 w 267"/>
              <a:gd name="T49" fmla="*/ 172 h 859"/>
              <a:gd name="T50" fmla="*/ 118 w 267"/>
              <a:gd name="T51" fmla="*/ 100 h 859"/>
              <a:gd name="T52" fmla="*/ 101 w 267"/>
              <a:gd name="T53" fmla="*/ 81 h 859"/>
              <a:gd name="T54" fmla="*/ 35 w 267"/>
              <a:gd name="T55" fmla="*/ 22 h 859"/>
              <a:gd name="T56" fmla="*/ 16 w 267"/>
              <a:gd name="T57" fmla="*/ 9 h 859"/>
              <a:gd name="T58" fmla="*/ 3 w 267"/>
              <a:gd name="T59" fmla="*/ 1 h 859"/>
              <a:gd name="T60" fmla="*/ 26 w 267"/>
              <a:gd name="T61" fmla="*/ 10 h 859"/>
              <a:gd name="T62" fmla="*/ 44 w 267"/>
              <a:gd name="T63" fmla="*/ 19 h 859"/>
              <a:gd name="T64" fmla="*/ 68 w 267"/>
              <a:gd name="T65" fmla="*/ 33 h 859"/>
              <a:gd name="T66" fmla="*/ 90 w 267"/>
              <a:gd name="T67" fmla="*/ 48 h 859"/>
              <a:gd name="T68" fmla="*/ 151 w 267"/>
              <a:gd name="T69" fmla="*/ 105 h 859"/>
              <a:gd name="T70" fmla="*/ 167 w 267"/>
              <a:gd name="T71" fmla="*/ 125 h 859"/>
              <a:gd name="T72" fmla="*/ 200 w 267"/>
              <a:gd name="T73" fmla="*/ 173 h 859"/>
              <a:gd name="T74" fmla="*/ 213 w 267"/>
              <a:gd name="T75" fmla="*/ 198 h 859"/>
              <a:gd name="T76" fmla="*/ 223 w 267"/>
              <a:gd name="T77" fmla="*/ 218 h 859"/>
              <a:gd name="T78" fmla="*/ 232 w 267"/>
              <a:gd name="T79" fmla="*/ 240 h 859"/>
              <a:gd name="T80" fmla="*/ 260 w 267"/>
              <a:gd name="T81" fmla="*/ 344 h 859"/>
              <a:gd name="T82" fmla="*/ 266 w 267"/>
              <a:gd name="T83" fmla="*/ 392 h 859"/>
              <a:gd name="T84" fmla="*/ 267 w 267"/>
              <a:gd name="T85" fmla="*/ 417 h 859"/>
              <a:gd name="T86" fmla="*/ 267 w 267"/>
              <a:gd name="T87" fmla="*/ 448 h 859"/>
              <a:gd name="T88" fmla="*/ 265 w 267"/>
              <a:gd name="T89" fmla="*/ 478 h 859"/>
              <a:gd name="T90" fmla="*/ 259 w 267"/>
              <a:gd name="T91" fmla="*/ 521 h 859"/>
              <a:gd name="T92" fmla="*/ 230 w 267"/>
              <a:gd name="T93" fmla="*/ 624 h 859"/>
              <a:gd name="T94" fmla="*/ 218 w 267"/>
              <a:gd name="T95" fmla="*/ 650 h 859"/>
              <a:gd name="T96" fmla="*/ 208 w 267"/>
              <a:gd name="T97" fmla="*/ 670 h 859"/>
              <a:gd name="T98" fmla="*/ 197 w 267"/>
              <a:gd name="T99" fmla="*/ 690 h 859"/>
              <a:gd name="T100" fmla="*/ 90 w 267"/>
              <a:gd name="T101" fmla="*/ 810 h 859"/>
              <a:gd name="T102" fmla="*/ 68 w 267"/>
              <a:gd name="T103" fmla="*/ 825 h 859"/>
              <a:gd name="T104" fmla="*/ 44 w 267"/>
              <a:gd name="T105" fmla="*/ 840 h 859"/>
              <a:gd name="T106" fmla="*/ 26 w 267"/>
              <a:gd name="T107" fmla="*/ 848 h 859"/>
              <a:gd name="T108" fmla="*/ 0 w 267"/>
              <a:gd name="T109"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859">
                <a:moveTo>
                  <a:pt x="0" y="859"/>
                </a:moveTo>
                <a:cubicBezTo>
                  <a:pt x="0" y="859"/>
                  <a:pt x="4" y="857"/>
                  <a:pt x="11" y="853"/>
                </a:cubicBezTo>
                <a:cubicBezTo>
                  <a:pt x="13" y="852"/>
                  <a:pt x="14" y="850"/>
                  <a:pt x="16" y="849"/>
                </a:cubicBezTo>
                <a:cubicBezTo>
                  <a:pt x="18" y="848"/>
                  <a:pt x="21" y="846"/>
                  <a:pt x="23" y="845"/>
                </a:cubicBezTo>
                <a:cubicBezTo>
                  <a:pt x="26" y="843"/>
                  <a:pt x="28" y="841"/>
                  <a:pt x="31" y="840"/>
                </a:cubicBezTo>
                <a:cubicBezTo>
                  <a:pt x="32" y="839"/>
                  <a:pt x="33" y="838"/>
                  <a:pt x="35" y="837"/>
                </a:cubicBezTo>
                <a:cubicBezTo>
                  <a:pt x="36" y="836"/>
                  <a:pt x="38" y="835"/>
                  <a:pt x="39" y="834"/>
                </a:cubicBezTo>
                <a:cubicBezTo>
                  <a:pt x="51" y="825"/>
                  <a:pt x="65" y="814"/>
                  <a:pt x="79" y="800"/>
                </a:cubicBezTo>
                <a:cubicBezTo>
                  <a:pt x="94" y="787"/>
                  <a:pt x="109" y="770"/>
                  <a:pt x="124" y="751"/>
                </a:cubicBezTo>
                <a:cubicBezTo>
                  <a:pt x="131" y="741"/>
                  <a:pt x="139" y="731"/>
                  <a:pt x="145" y="720"/>
                </a:cubicBezTo>
                <a:cubicBezTo>
                  <a:pt x="152" y="710"/>
                  <a:pt x="159" y="698"/>
                  <a:pt x="166" y="686"/>
                </a:cubicBezTo>
                <a:cubicBezTo>
                  <a:pt x="167" y="683"/>
                  <a:pt x="169" y="680"/>
                  <a:pt x="170" y="677"/>
                </a:cubicBezTo>
                <a:cubicBezTo>
                  <a:pt x="171" y="676"/>
                  <a:pt x="172" y="674"/>
                  <a:pt x="173" y="673"/>
                </a:cubicBezTo>
                <a:cubicBezTo>
                  <a:pt x="173" y="671"/>
                  <a:pt x="174" y="669"/>
                  <a:pt x="175" y="668"/>
                </a:cubicBezTo>
                <a:cubicBezTo>
                  <a:pt x="176" y="665"/>
                  <a:pt x="178" y="662"/>
                  <a:pt x="179" y="658"/>
                </a:cubicBezTo>
                <a:cubicBezTo>
                  <a:pt x="181" y="655"/>
                  <a:pt x="182" y="652"/>
                  <a:pt x="184" y="649"/>
                </a:cubicBezTo>
                <a:cubicBezTo>
                  <a:pt x="184" y="647"/>
                  <a:pt x="185" y="646"/>
                  <a:pt x="186" y="644"/>
                </a:cubicBezTo>
                <a:cubicBezTo>
                  <a:pt x="186" y="642"/>
                  <a:pt x="187" y="641"/>
                  <a:pt x="188" y="639"/>
                </a:cubicBezTo>
                <a:cubicBezTo>
                  <a:pt x="189" y="636"/>
                  <a:pt x="190" y="632"/>
                  <a:pt x="192" y="629"/>
                </a:cubicBezTo>
                <a:cubicBezTo>
                  <a:pt x="193" y="626"/>
                  <a:pt x="194" y="622"/>
                  <a:pt x="196" y="619"/>
                </a:cubicBezTo>
                <a:cubicBezTo>
                  <a:pt x="196" y="617"/>
                  <a:pt x="197" y="615"/>
                  <a:pt x="197" y="614"/>
                </a:cubicBezTo>
                <a:cubicBezTo>
                  <a:pt x="198" y="612"/>
                  <a:pt x="199" y="610"/>
                  <a:pt x="199" y="608"/>
                </a:cubicBezTo>
                <a:cubicBezTo>
                  <a:pt x="200" y="605"/>
                  <a:pt x="202" y="601"/>
                  <a:pt x="203" y="598"/>
                </a:cubicBezTo>
                <a:cubicBezTo>
                  <a:pt x="204" y="594"/>
                  <a:pt x="205" y="591"/>
                  <a:pt x="206" y="587"/>
                </a:cubicBezTo>
                <a:cubicBezTo>
                  <a:pt x="206" y="586"/>
                  <a:pt x="207" y="584"/>
                  <a:pt x="207" y="582"/>
                </a:cubicBezTo>
                <a:cubicBezTo>
                  <a:pt x="208" y="580"/>
                  <a:pt x="208" y="578"/>
                  <a:pt x="209" y="577"/>
                </a:cubicBezTo>
                <a:cubicBezTo>
                  <a:pt x="210" y="573"/>
                  <a:pt x="211" y="569"/>
                  <a:pt x="212" y="566"/>
                </a:cubicBezTo>
                <a:cubicBezTo>
                  <a:pt x="213" y="562"/>
                  <a:pt x="213" y="558"/>
                  <a:pt x="214" y="555"/>
                </a:cubicBezTo>
                <a:cubicBezTo>
                  <a:pt x="215" y="553"/>
                  <a:pt x="215" y="551"/>
                  <a:pt x="216" y="549"/>
                </a:cubicBezTo>
                <a:cubicBezTo>
                  <a:pt x="216" y="547"/>
                  <a:pt x="216" y="546"/>
                  <a:pt x="217" y="544"/>
                </a:cubicBezTo>
                <a:cubicBezTo>
                  <a:pt x="217" y="540"/>
                  <a:pt x="218" y="536"/>
                  <a:pt x="219" y="533"/>
                </a:cubicBezTo>
                <a:cubicBezTo>
                  <a:pt x="219" y="529"/>
                  <a:pt x="220" y="525"/>
                  <a:pt x="221" y="521"/>
                </a:cubicBezTo>
                <a:cubicBezTo>
                  <a:pt x="221" y="519"/>
                  <a:pt x="221" y="517"/>
                  <a:pt x="222" y="516"/>
                </a:cubicBezTo>
                <a:cubicBezTo>
                  <a:pt x="222" y="510"/>
                  <a:pt x="222" y="510"/>
                  <a:pt x="222" y="510"/>
                </a:cubicBezTo>
                <a:cubicBezTo>
                  <a:pt x="223" y="506"/>
                  <a:pt x="224" y="502"/>
                  <a:pt x="224" y="499"/>
                </a:cubicBezTo>
                <a:cubicBezTo>
                  <a:pt x="224" y="495"/>
                  <a:pt x="225" y="491"/>
                  <a:pt x="225" y="487"/>
                </a:cubicBezTo>
                <a:cubicBezTo>
                  <a:pt x="225" y="485"/>
                  <a:pt x="226" y="483"/>
                  <a:pt x="226" y="481"/>
                </a:cubicBezTo>
                <a:cubicBezTo>
                  <a:pt x="226" y="476"/>
                  <a:pt x="226" y="476"/>
                  <a:pt x="226" y="476"/>
                </a:cubicBezTo>
                <a:cubicBezTo>
                  <a:pt x="227" y="472"/>
                  <a:pt x="227" y="468"/>
                  <a:pt x="227" y="464"/>
                </a:cubicBezTo>
                <a:cubicBezTo>
                  <a:pt x="227" y="460"/>
                  <a:pt x="227" y="456"/>
                  <a:pt x="228" y="452"/>
                </a:cubicBezTo>
                <a:cubicBezTo>
                  <a:pt x="228" y="447"/>
                  <a:pt x="228" y="447"/>
                  <a:pt x="228" y="447"/>
                </a:cubicBezTo>
                <a:cubicBezTo>
                  <a:pt x="228" y="441"/>
                  <a:pt x="228" y="441"/>
                  <a:pt x="228" y="441"/>
                </a:cubicBezTo>
                <a:cubicBezTo>
                  <a:pt x="228" y="429"/>
                  <a:pt x="228" y="429"/>
                  <a:pt x="228" y="429"/>
                </a:cubicBezTo>
                <a:cubicBezTo>
                  <a:pt x="228" y="417"/>
                  <a:pt x="228" y="417"/>
                  <a:pt x="228" y="417"/>
                </a:cubicBezTo>
                <a:cubicBezTo>
                  <a:pt x="228" y="412"/>
                  <a:pt x="228" y="412"/>
                  <a:pt x="228" y="412"/>
                </a:cubicBezTo>
                <a:cubicBezTo>
                  <a:pt x="228" y="406"/>
                  <a:pt x="228" y="406"/>
                  <a:pt x="228" y="406"/>
                </a:cubicBezTo>
                <a:cubicBezTo>
                  <a:pt x="227" y="402"/>
                  <a:pt x="227" y="398"/>
                  <a:pt x="227" y="394"/>
                </a:cubicBezTo>
                <a:cubicBezTo>
                  <a:pt x="227" y="391"/>
                  <a:pt x="227" y="387"/>
                  <a:pt x="226" y="383"/>
                </a:cubicBezTo>
                <a:cubicBezTo>
                  <a:pt x="226" y="377"/>
                  <a:pt x="226" y="377"/>
                  <a:pt x="226" y="377"/>
                </a:cubicBezTo>
                <a:cubicBezTo>
                  <a:pt x="226" y="375"/>
                  <a:pt x="225" y="373"/>
                  <a:pt x="225" y="371"/>
                </a:cubicBezTo>
                <a:cubicBezTo>
                  <a:pt x="225" y="367"/>
                  <a:pt x="224" y="364"/>
                  <a:pt x="224" y="360"/>
                </a:cubicBezTo>
                <a:cubicBezTo>
                  <a:pt x="224" y="356"/>
                  <a:pt x="223" y="352"/>
                  <a:pt x="222" y="348"/>
                </a:cubicBezTo>
                <a:cubicBezTo>
                  <a:pt x="222" y="343"/>
                  <a:pt x="222" y="343"/>
                  <a:pt x="222" y="343"/>
                </a:cubicBezTo>
                <a:cubicBezTo>
                  <a:pt x="221" y="341"/>
                  <a:pt x="221" y="339"/>
                  <a:pt x="221" y="337"/>
                </a:cubicBezTo>
                <a:cubicBezTo>
                  <a:pt x="220" y="333"/>
                  <a:pt x="219" y="330"/>
                  <a:pt x="219" y="326"/>
                </a:cubicBezTo>
                <a:cubicBezTo>
                  <a:pt x="218" y="322"/>
                  <a:pt x="217" y="318"/>
                  <a:pt x="217" y="315"/>
                </a:cubicBezTo>
                <a:cubicBezTo>
                  <a:pt x="216" y="313"/>
                  <a:pt x="216" y="311"/>
                  <a:pt x="215" y="309"/>
                </a:cubicBezTo>
                <a:cubicBezTo>
                  <a:pt x="215" y="307"/>
                  <a:pt x="215" y="305"/>
                  <a:pt x="214" y="304"/>
                </a:cubicBezTo>
                <a:cubicBezTo>
                  <a:pt x="213" y="300"/>
                  <a:pt x="213" y="296"/>
                  <a:pt x="212" y="293"/>
                </a:cubicBezTo>
                <a:cubicBezTo>
                  <a:pt x="211" y="289"/>
                  <a:pt x="210" y="285"/>
                  <a:pt x="209" y="282"/>
                </a:cubicBezTo>
                <a:cubicBezTo>
                  <a:pt x="208" y="280"/>
                  <a:pt x="208" y="278"/>
                  <a:pt x="207" y="276"/>
                </a:cubicBezTo>
                <a:cubicBezTo>
                  <a:pt x="207" y="275"/>
                  <a:pt x="206" y="273"/>
                  <a:pt x="206" y="271"/>
                </a:cubicBezTo>
                <a:cubicBezTo>
                  <a:pt x="205" y="267"/>
                  <a:pt x="204" y="264"/>
                  <a:pt x="203" y="260"/>
                </a:cubicBezTo>
                <a:cubicBezTo>
                  <a:pt x="201" y="257"/>
                  <a:pt x="200" y="253"/>
                  <a:pt x="199" y="250"/>
                </a:cubicBezTo>
                <a:cubicBezTo>
                  <a:pt x="199" y="248"/>
                  <a:pt x="198" y="246"/>
                  <a:pt x="197" y="245"/>
                </a:cubicBezTo>
                <a:cubicBezTo>
                  <a:pt x="197" y="243"/>
                  <a:pt x="196" y="241"/>
                  <a:pt x="196" y="240"/>
                </a:cubicBezTo>
                <a:cubicBezTo>
                  <a:pt x="194" y="236"/>
                  <a:pt x="193" y="233"/>
                  <a:pt x="192" y="229"/>
                </a:cubicBezTo>
                <a:cubicBezTo>
                  <a:pt x="190" y="226"/>
                  <a:pt x="189" y="223"/>
                  <a:pt x="188" y="219"/>
                </a:cubicBezTo>
                <a:cubicBezTo>
                  <a:pt x="187" y="218"/>
                  <a:pt x="186" y="216"/>
                  <a:pt x="186" y="214"/>
                </a:cubicBezTo>
                <a:cubicBezTo>
                  <a:pt x="185" y="213"/>
                  <a:pt x="184" y="211"/>
                  <a:pt x="184" y="210"/>
                </a:cubicBezTo>
                <a:cubicBezTo>
                  <a:pt x="182" y="206"/>
                  <a:pt x="181" y="203"/>
                  <a:pt x="179" y="200"/>
                </a:cubicBezTo>
                <a:cubicBezTo>
                  <a:pt x="178" y="197"/>
                  <a:pt x="176" y="194"/>
                  <a:pt x="175" y="190"/>
                </a:cubicBezTo>
                <a:cubicBezTo>
                  <a:pt x="174" y="189"/>
                  <a:pt x="173" y="187"/>
                  <a:pt x="173" y="186"/>
                </a:cubicBezTo>
                <a:cubicBezTo>
                  <a:pt x="172" y="184"/>
                  <a:pt x="171" y="183"/>
                  <a:pt x="170" y="181"/>
                </a:cubicBezTo>
                <a:cubicBezTo>
                  <a:pt x="169" y="178"/>
                  <a:pt x="167" y="175"/>
                  <a:pt x="166" y="172"/>
                </a:cubicBezTo>
                <a:cubicBezTo>
                  <a:pt x="159" y="160"/>
                  <a:pt x="152" y="149"/>
                  <a:pt x="145" y="138"/>
                </a:cubicBezTo>
                <a:cubicBezTo>
                  <a:pt x="138" y="127"/>
                  <a:pt x="131" y="117"/>
                  <a:pt x="124" y="107"/>
                </a:cubicBezTo>
                <a:cubicBezTo>
                  <a:pt x="122" y="105"/>
                  <a:pt x="120" y="103"/>
                  <a:pt x="118" y="100"/>
                </a:cubicBezTo>
                <a:cubicBezTo>
                  <a:pt x="116" y="98"/>
                  <a:pt x="115" y="96"/>
                  <a:pt x="113" y="94"/>
                </a:cubicBezTo>
                <a:cubicBezTo>
                  <a:pt x="111" y="91"/>
                  <a:pt x="109" y="89"/>
                  <a:pt x="107" y="87"/>
                </a:cubicBezTo>
                <a:cubicBezTo>
                  <a:pt x="105" y="85"/>
                  <a:pt x="103" y="83"/>
                  <a:pt x="101" y="81"/>
                </a:cubicBezTo>
                <a:cubicBezTo>
                  <a:pt x="94" y="73"/>
                  <a:pt x="87" y="65"/>
                  <a:pt x="79" y="58"/>
                </a:cubicBezTo>
                <a:cubicBezTo>
                  <a:pt x="65" y="44"/>
                  <a:pt x="51" y="33"/>
                  <a:pt x="39" y="25"/>
                </a:cubicBezTo>
                <a:cubicBezTo>
                  <a:pt x="38" y="24"/>
                  <a:pt x="36" y="23"/>
                  <a:pt x="35" y="22"/>
                </a:cubicBezTo>
                <a:cubicBezTo>
                  <a:pt x="33" y="21"/>
                  <a:pt x="32" y="20"/>
                  <a:pt x="31" y="19"/>
                </a:cubicBezTo>
                <a:cubicBezTo>
                  <a:pt x="28" y="17"/>
                  <a:pt x="26" y="15"/>
                  <a:pt x="23" y="14"/>
                </a:cubicBezTo>
                <a:cubicBezTo>
                  <a:pt x="21" y="12"/>
                  <a:pt x="18" y="11"/>
                  <a:pt x="16" y="9"/>
                </a:cubicBezTo>
                <a:cubicBezTo>
                  <a:pt x="14" y="8"/>
                  <a:pt x="12" y="7"/>
                  <a:pt x="11" y="6"/>
                </a:cubicBezTo>
                <a:cubicBezTo>
                  <a:pt x="4" y="2"/>
                  <a:pt x="0" y="0"/>
                  <a:pt x="0" y="0"/>
                </a:cubicBezTo>
                <a:cubicBezTo>
                  <a:pt x="0" y="0"/>
                  <a:pt x="1" y="0"/>
                  <a:pt x="3" y="1"/>
                </a:cubicBezTo>
                <a:cubicBezTo>
                  <a:pt x="5" y="1"/>
                  <a:pt x="8" y="3"/>
                  <a:pt x="12" y="4"/>
                </a:cubicBezTo>
                <a:cubicBezTo>
                  <a:pt x="14" y="5"/>
                  <a:pt x="16" y="6"/>
                  <a:pt x="18" y="7"/>
                </a:cubicBezTo>
                <a:cubicBezTo>
                  <a:pt x="20" y="8"/>
                  <a:pt x="23" y="9"/>
                  <a:pt x="26" y="10"/>
                </a:cubicBezTo>
                <a:cubicBezTo>
                  <a:pt x="28" y="11"/>
                  <a:pt x="31" y="12"/>
                  <a:pt x="34" y="14"/>
                </a:cubicBezTo>
                <a:cubicBezTo>
                  <a:pt x="36" y="15"/>
                  <a:pt x="37" y="15"/>
                  <a:pt x="39" y="16"/>
                </a:cubicBezTo>
                <a:cubicBezTo>
                  <a:pt x="40" y="17"/>
                  <a:pt x="42" y="18"/>
                  <a:pt x="44" y="19"/>
                </a:cubicBezTo>
                <a:cubicBezTo>
                  <a:pt x="47" y="21"/>
                  <a:pt x="50" y="23"/>
                  <a:pt x="54" y="25"/>
                </a:cubicBezTo>
                <a:cubicBezTo>
                  <a:pt x="58" y="27"/>
                  <a:pt x="61" y="29"/>
                  <a:pt x="65" y="31"/>
                </a:cubicBezTo>
                <a:cubicBezTo>
                  <a:pt x="66" y="32"/>
                  <a:pt x="67" y="32"/>
                  <a:pt x="68" y="33"/>
                </a:cubicBezTo>
                <a:cubicBezTo>
                  <a:pt x="69" y="34"/>
                  <a:pt x="70" y="34"/>
                  <a:pt x="71" y="35"/>
                </a:cubicBezTo>
                <a:cubicBezTo>
                  <a:pt x="73" y="36"/>
                  <a:pt x="75" y="38"/>
                  <a:pt x="77" y="39"/>
                </a:cubicBezTo>
                <a:cubicBezTo>
                  <a:pt x="81" y="42"/>
                  <a:pt x="85" y="45"/>
                  <a:pt x="90" y="48"/>
                </a:cubicBezTo>
                <a:cubicBezTo>
                  <a:pt x="106" y="60"/>
                  <a:pt x="124" y="76"/>
                  <a:pt x="142" y="95"/>
                </a:cubicBezTo>
                <a:cubicBezTo>
                  <a:pt x="144" y="97"/>
                  <a:pt x="146" y="99"/>
                  <a:pt x="148" y="102"/>
                </a:cubicBezTo>
                <a:cubicBezTo>
                  <a:pt x="149" y="103"/>
                  <a:pt x="150" y="104"/>
                  <a:pt x="151" y="105"/>
                </a:cubicBezTo>
                <a:cubicBezTo>
                  <a:pt x="152" y="107"/>
                  <a:pt x="154" y="108"/>
                  <a:pt x="155" y="109"/>
                </a:cubicBezTo>
                <a:cubicBezTo>
                  <a:pt x="157" y="112"/>
                  <a:pt x="159" y="114"/>
                  <a:pt x="161" y="117"/>
                </a:cubicBezTo>
                <a:cubicBezTo>
                  <a:pt x="163" y="119"/>
                  <a:pt x="165" y="122"/>
                  <a:pt x="167" y="125"/>
                </a:cubicBezTo>
                <a:cubicBezTo>
                  <a:pt x="176" y="136"/>
                  <a:pt x="184" y="147"/>
                  <a:pt x="192" y="159"/>
                </a:cubicBezTo>
                <a:cubicBezTo>
                  <a:pt x="193" y="162"/>
                  <a:pt x="195" y="166"/>
                  <a:pt x="197" y="169"/>
                </a:cubicBezTo>
                <a:cubicBezTo>
                  <a:pt x="198" y="170"/>
                  <a:pt x="199" y="172"/>
                  <a:pt x="200" y="173"/>
                </a:cubicBezTo>
                <a:cubicBezTo>
                  <a:pt x="201" y="175"/>
                  <a:pt x="202" y="177"/>
                  <a:pt x="203" y="178"/>
                </a:cubicBezTo>
                <a:cubicBezTo>
                  <a:pt x="205" y="181"/>
                  <a:pt x="206" y="185"/>
                  <a:pt x="208" y="188"/>
                </a:cubicBezTo>
                <a:cubicBezTo>
                  <a:pt x="210" y="191"/>
                  <a:pt x="212" y="195"/>
                  <a:pt x="213" y="198"/>
                </a:cubicBezTo>
                <a:cubicBezTo>
                  <a:pt x="214" y="200"/>
                  <a:pt x="215" y="201"/>
                  <a:pt x="216" y="203"/>
                </a:cubicBezTo>
                <a:cubicBezTo>
                  <a:pt x="217" y="205"/>
                  <a:pt x="218" y="206"/>
                  <a:pt x="218" y="208"/>
                </a:cubicBezTo>
                <a:cubicBezTo>
                  <a:pt x="220" y="211"/>
                  <a:pt x="222" y="215"/>
                  <a:pt x="223" y="218"/>
                </a:cubicBezTo>
                <a:cubicBezTo>
                  <a:pt x="225" y="222"/>
                  <a:pt x="226" y="225"/>
                  <a:pt x="228" y="229"/>
                </a:cubicBezTo>
                <a:cubicBezTo>
                  <a:pt x="228" y="231"/>
                  <a:pt x="229" y="233"/>
                  <a:pt x="230" y="234"/>
                </a:cubicBezTo>
                <a:cubicBezTo>
                  <a:pt x="231" y="236"/>
                  <a:pt x="231" y="238"/>
                  <a:pt x="232" y="240"/>
                </a:cubicBezTo>
                <a:cubicBezTo>
                  <a:pt x="243" y="269"/>
                  <a:pt x="252" y="300"/>
                  <a:pt x="258" y="332"/>
                </a:cubicBezTo>
                <a:cubicBezTo>
                  <a:pt x="259" y="334"/>
                  <a:pt x="259" y="336"/>
                  <a:pt x="259" y="338"/>
                </a:cubicBezTo>
                <a:cubicBezTo>
                  <a:pt x="260" y="344"/>
                  <a:pt x="260" y="344"/>
                  <a:pt x="260" y="344"/>
                </a:cubicBezTo>
                <a:cubicBezTo>
                  <a:pt x="261" y="348"/>
                  <a:pt x="262" y="352"/>
                  <a:pt x="262" y="356"/>
                </a:cubicBezTo>
                <a:cubicBezTo>
                  <a:pt x="263" y="364"/>
                  <a:pt x="264" y="372"/>
                  <a:pt x="265" y="380"/>
                </a:cubicBezTo>
                <a:cubicBezTo>
                  <a:pt x="265" y="384"/>
                  <a:pt x="266" y="388"/>
                  <a:pt x="266" y="392"/>
                </a:cubicBezTo>
                <a:cubicBezTo>
                  <a:pt x="266" y="396"/>
                  <a:pt x="266" y="401"/>
                  <a:pt x="267" y="405"/>
                </a:cubicBezTo>
                <a:cubicBezTo>
                  <a:pt x="267" y="411"/>
                  <a:pt x="267" y="411"/>
                  <a:pt x="267" y="411"/>
                </a:cubicBezTo>
                <a:cubicBezTo>
                  <a:pt x="267" y="417"/>
                  <a:pt x="267" y="417"/>
                  <a:pt x="267" y="417"/>
                </a:cubicBezTo>
                <a:cubicBezTo>
                  <a:pt x="267" y="429"/>
                  <a:pt x="267" y="429"/>
                  <a:pt x="267" y="429"/>
                </a:cubicBezTo>
                <a:cubicBezTo>
                  <a:pt x="267" y="441"/>
                  <a:pt x="267" y="441"/>
                  <a:pt x="267" y="441"/>
                </a:cubicBezTo>
                <a:cubicBezTo>
                  <a:pt x="267" y="448"/>
                  <a:pt x="267" y="448"/>
                  <a:pt x="267" y="448"/>
                </a:cubicBezTo>
                <a:cubicBezTo>
                  <a:pt x="267" y="454"/>
                  <a:pt x="267" y="454"/>
                  <a:pt x="267" y="454"/>
                </a:cubicBezTo>
                <a:cubicBezTo>
                  <a:pt x="266" y="458"/>
                  <a:pt x="266" y="462"/>
                  <a:pt x="266" y="466"/>
                </a:cubicBezTo>
                <a:cubicBezTo>
                  <a:pt x="266" y="470"/>
                  <a:pt x="265" y="474"/>
                  <a:pt x="265" y="478"/>
                </a:cubicBezTo>
                <a:cubicBezTo>
                  <a:pt x="264" y="486"/>
                  <a:pt x="263" y="495"/>
                  <a:pt x="262" y="503"/>
                </a:cubicBezTo>
                <a:cubicBezTo>
                  <a:pt x="262" y="507"/>
                  <a:pt x="261" y="511"/>
                  <a:pt x="260" y="515"/>
                </a:cubicBezTo>
                <a:cubicBezTo>
                  <a:pt x="259" y="521"/>
                  <a:pt x="259" y="521"/>
                  <a:pt x="259" y="521"/>
                </a:cubicBezTo>
                <a:cubicBezTo>
                  <a:pt x="259" y="523"/>
                  <a:pt x="259" y="525"/>
                  <a:pt x="258" y="527"/>
                </a:cubicBezTo>
                <a:cubicBezTo>
                  <a:pt x="252" y="559"/>
                  <a:pt x="243" y="590"/>
                  <a:pt x="232" y="619"/>
                </a:cubicBezTo>
                <a:cubicBezTo>
                  <a:pt x="231" y="620"/>
                  <a:pt x="231" y="622"/>
                  <a:pt x="230" y="624"/>
                </a:cubicBezTo>
                <a:cubicBezTo>
                  <a:pt x="229" y="626"/>
                  <a:pt x="228" y="628"/>
                  <a:pt x="228" y="629"/>
                </a:cubicBezTo>
                <a:cubicBezTo>
                  <a:pt x="226" y="633"/>
                  <a:pt x="225" y="636"/>
                  <a:pt x="223" y="640"/>
                </a:cubicBezTo>
                <a:cubicBezTo>
                  <a:pt x="221" y="643"/>
                  <a:pt x="220" y="647"/>
                  <a:pt x="218" y="650"/>
                </a:cubicBezTo>
                <a:cubicBezTo>
                  <a:pt x="217" y="652"/>
                  <a:pt x="217" y="654"/>
                  <a:pt x="216" y="655"/>
                </a:cubicBezTo>
                <a:cubicBezTo>
                  <a:pt x="215" y="657"/>
                  <a:pt x="214" y="659"/>
                  <a:pt x="213" y="660"/>
                </a:cubicBezTo>
                <a:cubicBezTo>
                  <a:pt x="212" y="664"/>
                  <a:pt x="210" y="667"/>
                  <a:pt x="208" y="670"/>
                </a:cubicBezTo>
                <a:cubicBezTo>
                  <a:pt x="206" y="674"/>
                  <a:pt x="204" y="677"/>
                  <a:pt x="203" y="680"/>
                </a:cubicBezTo>
                <a:cubicBezTo>
                  <a:pt x="202" y="682"/>
                  <a:pt x="201" y="683"/>
                  <a:pt x="200" y="685"/>
                </a:cubicBezTo>
                <a:cubicBezTo>
                  <a:pt x="199" y="687"/>
                  <a:pt x="198" y="688"/>
                  <a:pt x="197" y="690"/>
                </a:cubicBezTo>
                <a:cubicBezTo>
                  <a:pt x="195" y="693"/>
                  <a:pt x="193" y="696"/>
                  <a:pt x="191" y="699"/>
                </a:cubicBezTo>
                <a:cubicBezTo>
                  <a:pt x="176" y="723"/>
                  <a:pt x="159" y="745"/>
                  <a:pt x="142" y="764"/>
                </a:cubicBezTo>
                <a:cubicBezTo>
                  <a:pt x="124" y="782"/>
                  <a:pt x="106" y="798"/>
                  <a:pt x="90" y="810"/>
                </a:cubicBezTo>
                <a:cubicBezTo>
                  <a:pt x="85" y="814"/>
                  <a:pt x="81" y="817"/>
                  <a:pt x="77" y="819"/>
                </a:cubicBezTo>
                <a:cubicBezTo>
                  <a:pt x="75" y="821"/>
                  <a:pt x="73" y="822"/>
                  <a:pt x="71" y="823"/>
                </a:cubicBezTo>
                <a:cubicBezTo>
                  <a:pt x="70" y="824"/>
                  <a:pt x="69" y="825"/>
                  <a:pt x="68" y="825"/>
                </a:cubicBezTo>
                <a:cubicBezTo>
                  <a:pt x="67" y="826"/>
                  <a:pt x="66" y="826"/>
                  <a:pt x="65" y="827"/>
                </a:cubicBezTo>
                <a:cubicBezTo>
                  <a:pt x="61" y="829"/>
                  <a:pt x="58" y="832"/>
                  <a:pt x="54" y="834"/>
                </a:cubicBezTo>
                <a:cubicBezTo>
                  <a:pt x="50" y="836"/>
                  <a:pt x="47" y="838"/>
                  <a:pt x="44" y="840"/>
                </a:cubicBezTo>
                <a:cubicBezTo>
                  <a:pt x="42" y="841"/>
                  <a:pt x="40" y="841"/>
                  <a:pt x="39" y="842"/>
                </a:cubicBezTo>
                <a:cubicBezTo>
                  <a:pt x="37" y="843"/>
                  <a:pt x="36" y="844"/>
                  <a:pt x="34" y="844"/>
                </a:cubicBezTo>
                <a:cubicBezTo>
                  <a:pt x="31" y="846"/>
                  <a:pt x="28" y="847"/>
                  <a:pt x="26" y="848"/>
                </a:cubicBezTo>
                <a:cubicBezTo>
                  <a:pt x="23" y="850"/>
                  <a:pt x="20" y="851"/>
                  <a:pt x="18" y="852"/>
                </a:cubicBezTo>
                <a:cubicBezTo>
                  <a:pt x="16" y="853"/>
                  <a:pt x="14" y="854"/>
                  <a:pt x="12" y="854"/>
                </a:cubicBezTo>
                <a:cubicBezTo>
                  <a:pt x="4" y="857"/>
                  <a:pt x="0" y="859"/>
                  <a:pt x="0" y="859"/>
                </a:cubicBezTo>
                <a:close/>
              </a:path>
            </a:pathLst>
          </a:custGeom>
          <a:solidFill>
            <a:srgbClr val="3F3F3F">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grpSp>
        <p:nvGrpSpPr>
          <p:cNvPr id="107" name="Group 7"/>
          <p:cNvGrpSpPr/>
          <p:nvPr/>
        </p:nvGrpSpPr>
        <p:grpSpPr>
          <a:xfrm>
            <a:off x="558843" y="2651843"/>
            <a:ext cx="10962748" cy="2258484"/>
            <a:chOff x="456802" y="2333625"/>
            <a:chExt cx="8222061" cy="1693863"/>
          </a:xfrm>
          <a:solidFill>
            <a:srgbClr val="3F3F3F">
              <a:lumMod val="40000"/>
              <a:lumOff val="60000"/>
            </a:srgbClr>
          </a:solidFill>
        </p:grpSpPr>
        <p:sp>
          <p:nvSpPr>
            <p:cNvPr id="108" name="Freeform 12"/>
            <p:cNvSpPr>
              <a:spLocks/>
            </p:cNvSpPr>
            <p:nvPr/>
          </p:nvSpPr>
          <p:spPr bwMode="auto">
            <a:xfrm>
              <a:off x="456802" y="2609850"/>
              <a:ext cx="1073150" cy="1143000"/>
            </a:xfrm>
            <a:custGeom>
              <a:avLst/>
              <a:gdLst>
                <a:gd name="T0" fmla="*/ 143 w 487"/>
                <a:gd name="T1" fmla="*/ 0 h 518"/>
                <a:gd name="T2" fmla="*/ 483 w 487"/>
                <a:gd name="T3" fmla="*/ 242 h 518"/>
                <a:gd name="T4" fmla="*/ 487 w 487"/>
                <a:gd name="T5" fmla="*/ 242 h 518"/>
                <a:gd name="T6" fmla="*/ 487 w 487"/>
                <a:gd name="T7" fmla="*/ 276 h 518"/>
                <a:gd name="T8" fmla="*/ 483 w 487"/>
                <a:gd name="T9" fmla="*/ 276 h 518"/>
                <a:gd name="T10" fmla="*/ 143 w 487"/>
                <a:gd name="T11" fmla="*/ 518 h 518"/>
                <a:gd name="T12" fmla="*/ 144 w 487"/>
                <a:gd name="T13" fmla="*/ 259 h 518"/>
                <a:gd name="T14" fmla="*/ 143 w 487"/>
                <a:gd name="T15" fmla="*/ 0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 h="518">
                  <a:moveTo>
                    <a:pt x="143" y="0"/>
                  </a:moveTo>
                  <a:cubicBezTo>
                    <a:pt x="264" y="0"/>
                    <a:pt x="433" y="185"/>
                    <a:pt x="483" y="242"/>
                  </a:cubicBezTo>
                  <a:cubicBezTo>
                    <a:pt x="487" y="242"/>
                    <a:pt x="487" y="242"/>
                    <a:pt x="487" y="242"/>
                  </a:cubicBezTo>
                  <a:cubicBezTo>
                    <a:pt x="487" y="276"/>
                    <a:pt x="487" y="276"/>
                    <a:pt x="487" y="276"/>
                  </a:cubicBezTo>
                  <a:cubicBezTo>
                    <a:pt x="483" y="276"/>
                    <a:pt x="483" y="276"/>
                    <a:pt x="483" y="276"/>
                  </a:cubicBezTo>
                  <a:cubicBezTo>
                    <a:pt x="433" y="333"/>
                    <a:pt x="264" y="518"/>
                    <a:pt x="143" y="518"/>
                  </a:cubicBezTo>
                  <a:cubicBezTo>
                    <a:pt x="0" y="518"/>
                    <a:pt x="144" y="402"/>
                    <a:pt x="144" y="259"/>
                  </a:cubicBezTo>
                  <a:cubicBezTo>
                    <a:pt x="144" y="116"/>
                    <a:pt x="0" y="0"/>
                    <a:pt x="143" y="0"/>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sp>
          <p:nvSpPr>
            <p:cNvPr id="109" name="Freeform 13"/>
            <p:cNvSpPr>
              <a:spLocks noEditPoints="1"/>
            </p:cNvSpPr>
            <p:nvPr/>
          </p:nvSpPr>
          <p:spPr bwMode="auto">
            <a:xfrm>
              <a:off x="6784975" y="2333625"/>
              <a:ext cx="1893888" cy="1693863"/>
            </a:xfrm>
            <a:custGeom>
              <a:avLst/>
              <a:gdLst>
                <a:gd name="T0" fmla="*/ 90 w 860"/>
                <a:gd name="T1" fmla="*/ 435 h 768"/>
                <a:gd name="T2" fmla="*/ 195 w 860"/>
                <a:gd name="T3" fmla="*/ 768 h 768"/>
                <a:gd name="T4" fmla="*/ 860 w 860"/>
                <a:gd name="T5" fmla="*/ 454 h 768"/>
                <a:gd name="T6" fmla="*/ 195 w 860"/>
                <a:gd name="T7" fmla="*/ 0 h 768"/>
                <a:gd name="T8" fmla="*/ 90 w 860"/>
                <a:gd name="T9" fmla="*/ 333 h 768"/>
                <a:gd name="T10" fmla="*/ 27 w 860"/>
                <a:gd name="T11" fmla="*/ 335 h 768"/>
                <a:gd name="T12" fmla="*/ 27 w 860"/>
                <a:gd name="T13" fmla="*/ 433 h 768"/>
                <a:gd name="T14" fmla="*/ 90 w 860"/>
                <a:gd name="T15" fmla="*/ 435 h 768"/>
                <a:gd name="T16" fmla="*/ 444 w 860"/>
                <a:gd name="T17" fmla="*/ 265 h 768"/>
                <a:gd name="T18" fmla="*/ 505 w 860"/>
                <a:gd name="T19" fmla="*/ 203 h 768"/>
                <a:gd name="T20" fmla="*/ 566 w 860"/>
                <a:gd name="T21" fmla="*/ 265 h 768"/>
                <a:gd name="T22" fmla="*/ 505 w 860"/>
                <a:gd name="T23" fmla="*/ 326 h 768"/>
                <a:gd name="T24" fmla="*/ 444 w 860"/>
                <a:gd name="T25" fmla="*/ 26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0" h="768">
                  <a:moveTo>
                    <a:pt x="90" y="435"/>
                  </a:moveTo>
                  <a:cubicBezTo>
                    <a:pt x="76" y="623"/>
                    <a:pt x="0" y="768"/>
                    <a:pt x="195" y="768"/>
                  </a:cubicBezTo>
                  <a:cubicBezTo>
                    <a:pt x="407" y="768"/>
                    <a:pt x="860" y="454"/>
                    <a:pt x="860" y="454"/>
                  </a:cubicBezTo>
                  <a:cubicBezTo>
                    <a:pt x="860" y="243"/>
                    <a:pt x="407" y="0"/>
                    <a:pt x="195" y="0"/>
                  </a:cubicBezTo>
                  <a:cubicBezTo>
                    <a:pt x="0" y="0"/>
                    <a:pt x="76" y="146"/>
                    <a:pt x="90" y="333"/>
                  </a:cubicBezTo>
                  <a:cubicBezTo>
                    <a:pt x="27" y="335"/>
                    <a:pt x="27" y="335"/>
                    <a:pt x="27" y="335"/>
                  </a:cubicBezTo>
                  <a:cubicBezTo>
                    <a:pt x="27" y="433"/>
                    <a:pt x="27" y="433"/>
                    <a:pt x="27" y="433"/>
                  </a:cubicBezTo>
                  <a:lnTo>
                    <a:pt x="90" y="435"/>
                  </a:lnTo>
                  <a:close/>
                  <a:moveTo>
                    <a:pt x="444" y="265"/>
                  </a:moveTo>
                  <a:cubicBezTo>
                    <a:pt x="444" y="231"/>
                    <a:pt x="471" y="203"/>
                    <a:pt x="505" y="203"/>
                  </a:cubicBezTo>
                  <a:cubicBezTo>
                    <a:pt x="539" y="203"/>
                    <a:pt x="566" y="231"/>
                    <a:pt x="566" y="265"/>
                  </a:cubicBezTo>
                  <a:cubicBezTo>
                    <a:pt x="566" y="298"/>
                    <a:pt x="539" y="326"/>
                    <a:pt x="505" y="326"/>
                  </a:cubicBezTo>
                  <a:cubicBezTo>
                    <a:pt x="471" y="326"/>
                    <a:pt x="444" y="298"/>
                    <a:pt x="444" y="265"/>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sp>
          <p:nvSpPr>
            <p:cNvPr id="110" name="Freeform 18"/>
            <p:cNvSpPr>
              <a:spLocks/>
            </p:cNvSpPr>
            <p:nvPr/>
          </p:nvSpPr>
          <p:spPr bwMode="auto">
            <a:xfrm>
              <a:off x="1054893" y="2892425"/>
              <a:ext cx="6161088" cy="577850"/>
            </a:xfrm>
            <a:custGeom>
              <a:avLst/>
              <a:gdLst>
                <a:gd name="T0" fmla="*/ 2797 w 2797"/>
                <a:gd name="T1" fmla="*/ 12 h 262"/>
                <a:gd name="T2" fmla="*/ 2684 w 2797"/>
                <a:gd name="T3" fmla="*/ 0 h 262"/>
                <a:gd name="T4" fmla="*/ 0 w 2797"/>
                <a:gd name="T5" fmla="*/ 104 h 262"/>
                <a:gd name="T6" fmla="*/ 0 w 2797"/>
                <a:gd name="T7" fmla="*/ 158 h 262"/>
                <a:gd name="T8" fmla="*/ 2684 w 2797"/>
                <a:gd name="T9" fmla="*/ 262 h 262"/>
                <a:gd name="T10" fmla="*/ 2797 w 2797"/>
                <a:gd name="T11" fmla="*/ 251 h 262"/>
                <a:gd name="T12" fmla="*/ 2797 w 2797"/>
                <a:gd name="T13" fmla="*/ 12 h 262"/>
              </a:gdLst>
              <a:ahLst/>
              <a:cxnLst>
                <a:cxn ang="0">
                  <a:pos x="T0" y="T1"/>
                </a:cxn>
                <a:cxn ang="0">
                  <a:pos x="T2" y="T3"/>
                </a:cxn>
                <a:cxn ang="0">
                  <a:pos x="T4" y="T5"/>
                </a:cxn>
                <a:cxn ang="0">
                  <a:pos x="T6" y="T7"/>
                </a:cxn>
                <a:cxn ang="0">
                  <a:pos x="T8" y="T9"/>
                </a:cxn>
                <a:cxn ang="0">
                  <a:pos x="T10" y="T11"/>
                </a:cxn>
                <a:cxn ang="0">
                  <a:pos x="T12" y="T13"/>
                </a:cxn>
              </a:cxnLst>
              <a:rect l="0" t="0" r="r" b="b"/>
              <a:pathLst>
                <a:path w="2797" h="262">
                  <a:moveTo>
                    <a:pt x="2797" y="12"/>
                  </a:moveTo>
                  <a:cubicBezTo>
                    <a:pt x="2761" y="8"/>
                    <a:pt x="2724" y="4"/>
                    <a:pt x="2684" y="0"/>
                  </a:cubicBezTo>
                  <a:cubicBezTo>
                    <a:pt x="1789" y="35"/>
                    <a:pt x="895" y="69"/>
                    <a:pt x="0" y="104"/>
                  </a:cubicBezTo>
                  <a:cubicBezTo>
                    <a:pt x="0" y="158"/>
                    <a:pt x="0" y="158"/>
                    <a:pt x="0" y="158"/>
                  </a:cubicBezTo>
                  <a:cubicBezTo>
                    <a:pt x="895" y="193"/>
                    <a:pt x="1790" y="228"/>
                    <a:pt x="2684" y="262"/>
                  </a:cubicBezTo>
                  <a:cubicBezTo>
                    <a:pt x="2724" y="258"/>
                    <a:pt x="2761" y="255"/>
                    <a:pt x="2797" y="251"/>
                  </a:cubicBezTo>
                  <a:lnTo>
                    <a:pt x="2797" y="1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3F3F3F"/>
                </a:solidFill>
                <a:effectLst/>
                <a:uLnTx/>
                <a:uFillTx/>
                <a:latin typeface="Lato Light"/>
              </a:endParaRPr>
            </a:p>
          </p:txBody>
        </p:sp>
      </p:grpSp>
      <p:cxnSp>
        <p:nvCxnSpPr>
          <p:cNvPr id="111" name="Straight Arrow Connector 11"/>
          <p:cNvCxnSpPr/>
          <p:nvPr/>
        </p:nvCxnSpPr>
        <p:spPr>
          <a:xfrm>
            <a:off x="1829813" y="3389837"/>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12" name="TextBox 12"/>
          <p:cNvSpPr txBox="1"/>
          <p:nvPr/>
        </p:nvSpPr>
        <p:spPr>
          <a:xfrm>
            <a:off x="2105300" y="3072170"/>
            <a:ext cx="833177" cy="297454"/>
          </a:xfrm>
          <a:prstGeom prst="rect">
            <a:avLst/>
          </a:prstGeom>
          <a:noFill/>
        </p:spPr>
        <p:txBody>
          <a:bodyPr wrap="none" rtlCol="0">
            <a:spAutoFit/>
          </a:bodyPr>
          <a:lstStyle/>
          <a:p>
            <a:pPr algn="r"/>
            <a:r>
              <a:rPr lang="id-ID" sz="1333" dirty="0">
                <a:solidFill>
                  <a:srgbClr val="313C41"/>
                </a:solidFill>
                <a:latin typeface="Lato Light"/>
              </a:rPr>
              <a:t>Text here</a:t>
            </a:r>
          </a:p>
        </p:txBody>
      </p:sp>
      <p:cxnSp>
        <p:nvCxnSpPr>
          <p:cNvPr id="113" name="Straight Arrow Connector 13"/>
          <p:cNvCxnSpPr/>
          <p:nvPr/>
        </p:nvCxnSpPr>
        <p:spPr>
          <a:xfrm>
            <a:off x="1809794" y="4326406"/>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14" name="TextBox 14"/>
          <p:cNvSpPr txBox="1"/>
          <p:nvPr/>
        </p:nvSpPr>
        <p:spPr>
          <a:xfrm>
            <a:off x="2085281" y="4008740"/>
            <a:ext cx="833177" cy="297454"/>
          </a:xfrm>
          <a:prstGeom prst="rect">
            <a:avLst/>
          </a:prstGeom>
          <a:noFill/>
        </p:spPr>
        <p:txBody>
          <a:bodyPr wrap="none" rtlCol="0">
            <a:spAutoFit/>
          </a:bodyPr>
          <a:lstStyle/>
          <a:p>
            <a:pPr algn="r"/>
            <a:r>
              <a:rPr lang="id-ID" sz="1333">
                <a:solidFill>
                  <a:srgbClr val="313C41"/>
                </a:solidFill>
                <a:latin typeface="Lato Light"/>
              </a:rPr>
              <a:t>Text here</a:t>
            </a:r>
            <a:endParaRPr lang="id-ID" sz="1333" dirty="0">
              <a:solidFill>
                <a:srgbClr val="313C41"/>
              </a:solidFill>
              <a:latin typeface="Lato Light"/>
            </a:endParaRPr>
          </a:p>
        </p:txBody>
      </p:sp>
      <p:cxnSp>
        <p:nvCxnSpPr>
          <p:cNvPr id="115" name="Straight Arrow Connector 15"/>
          <p:cNvCxnSpPr/>
          <p:nvPr/>
        </p:nvCxnSpPr>
        <p:spPr>
          <a:xfrm>
            <a:off x="3493101" y="3110381"/>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16" name="TextBox 16"/>
          <p:cNvSpPr txBox="1"/>
          <p:nvPr/>
        </p:nvSpPr>
        <p:spPr>
          <a:xfrm>
            <a:off x="3768588" y="2792714"/>
            <a:ext cx="833177" cy="297454"/>
          </a:xfrm>
          <a:prstGeom prst="rect">
            <a:avLst/>
          </a:prstGeom>
          <a:noFill/>
        </p:spPr>
        <p:txBody>
          <a:bodyPr wrap="none" rtlCol="0">
            <a:spAutoFit/>
          </a:bodyPr>
          <a:lstStyle/>
          <a:p>
            <a:pPr algn="r"/>
            <a:r>
              <a:rPr lang="id-ID" sz="1333">
                <a:solidFill>
                  <a:srgbClr val="313C41"/>
                </a:solidFill>
                <a:latin typeface="Lato Light"/>
              </a:rPr>
              <a:t>Text here</a:t>
            </a:r>
            <a:endParaRPr lang="id-ID" sz="1333" dirty="0">
              <a:solidFill>
                <a:srgbClr val="313C41"/>
              </a:solidFill>
              <a:latin typeface="Lato Light"/>
            </a:endParaRPr>
          </a:p>
        </p:txBody>
      </p:sp>
      <p:cxnSp>
        <p:nvCxnSpPr>
          <p:cNvPr id="117" name="Straight Arrow Connector 17"/>
          <p:cNvCxnSpPr/>
          <p:nvPr/>
        </p:nvCxnSpPr>
        <p:spPr>
          <a:xfrm>
            <a:off x="3485782" y="4618450"/>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18" name="TextBox 18"/>
          <p:cNvSpPr txBox="1"/>
          <p:nvPr/>
        </p:nvSpPr>
        <p:spPr>
          <a:xfrm>
            <a:off x="3761269" y="4300784"/>
            <a:ext cx="833177" cy="297454"/>
          </a:xfrm>
          <a:prstGeom prst="rect">
            <a:avLst/>
          </a:prstGeom>
          <a:noFill/>
        </p:spPr>
        <p:txBody>
          <a:bodyPr wrap="none" rtlCol="0">
            <a:spAutoFit/>
          </a:bodyPr>
          <a:lstStyle/>
          <a:p>
            <a:pPr algn="r"/>
            <a:r>
              <a:rPr lang="id-ID" sz="1333">
                <a:solidFill>
                  <a:srgbClr val="313C41"/>
                </a:solidFill>
                <a:latin typeface="Lato Light"/>
              </a:rPr>
              <a:t>Text here</a:t>
            </a:r>
            <a:endParaRPr lang="id-ID" sz="1333" dirty="0">
              <a:solidFill>
                <a:srgbClr val="313C41"/>
              </a:solidFill>
              <a:latin typeface="Lato Light"/>
            </a:endParaRPr>
          </a:p>
        </p:txBody>
      </p:sp>
      <p:sp>
        <p:nvSpPr>
          <p:cNvPr id="119" name="TextBox 19"/>
          <p:cNvSpPr txBox="1"/>
          <p:nvPr/>
        </p:nvSpPr>
        <p:spPr>
          <a:xfrm>
            <a:off x="9154170" y="3574849"/>
            <a:ext cx="1135247" cy="338554"/>
          </a:xfrm>
          <a:prstGeom prst="rect">
            <a:avLst/>
          </a:prstGeom>
          <a:noFill/>
        </p:spPr>
        <p:txBody>
          <a:bodyPr wrap="none" rtlCol="0">
            <a:spAutoFit/>
          </a:bodyPr>
          <a:lstStyle/>
          <a:p>
            <a:r>
              <a:rPr lang="id-ID" sz="1600" dirty="0">
                <a:solidFill>
                  <a:prstClr val="white"/>
                </a:solidFill>
                <a:latin typeface="Lato Light"/>
              </a:rPr>
              <a:t>Insert Text</a:t>
            </a:r>
          </a:p>
        </p:txBody>
      </p:sp>
      <p:sp>
        <p:nvSpPr>
          <p:cNvPr id="120" name="TextBox 20"/>
          <p:cNvSpPr txBox="1"/>
          <p:nvPr/>
        </p:nvSpPr>
        <p:spPr>
          <a:xfrm>
            <a:off x="1060384" y="3461709"/>
            <a:ext cx="686406" cy="584775"/>
          </a:xfrm>
          <a:prstGeom prst="rect">
            <a:avLst/>
          </a:prstGeom>
          <a:noFill/>
        </p:spPr>
        <p:txBody>
          <a:bodyPr wrap="none" rtlCol="0">
            <a:spAutoFit/>
          </a:bodyPr>
          <a:lstStyle/>
          <a:p>
            <a:pPr algn="ctr"/>
            <a:r>
              <a:rPr lang="id-ID" sz="1600" dirty="0">
                <a:solidFill>
                  <a:prstClr val="white"/>
                </a:solidFill>
                <a:latin typeface="Lato Light"/>
              </a:rPr>
              <a:t>Insert</a:t>
            </a:r>
          </a:p>
          <a:p>
            <a:pPr algn="ctr"/>
            <a:r>
              <a:rPr lang="id-ID" sz="1600" dirty="0">
                <a:solidFill>
                  <a:prstClr val="white"/>
                </a:solidFill>
                <a:latin typeface="Lato Light"/>
              </a:rPr>
              <a:t>Text</a:t>
            </a:r>
          </a:p>
        </p:txBody>
      </p:sp>
      <p:cxnSp>
        <p:nvCxnSpPr>
          <p:cNvPr id="121" name="Straight Arrow Connector 21"/>
          <p:cNvCxnSpPr/>
          <p:nvPr/>
        </p:nvCxnSpPr>
        <p:spPr>
          <a:xfrm>
            <a:off x="5187582" y="2892278"/>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22" name="TextBox 22"/>
          <p:cNvSpPr txBox="1"/>
          <p:nvPr/>
        </p:nvSpPr>
        <p:spPr>
          <a:xfrm>
            <a:off x="5463069" y="2574612"/>
            <a:ext cx="833177" cy="297454"/>
          </a:xfrm>
          <a:prstGeom prst="rect">
            <a:avLst/>
          </a:prstGeom>
          <a:noFill/>
        </p:spPr>
        <p:txBody>
          <a:bodyPr wrap="none" rtlCol="0">
            <a:spAutoFit/>
          </a:bodyPr>
          <a:lstStyle/>
          <a:p>
            <a:pPr algn="r"/>
            <a:r>
              <a:rPr lang="id-ID" sz="1333">
                <a:solidFill>
                  <a:srgbClr val="313C41"/>
                </a:solidFill>
                <a:latin typeface="Lato Light"/>
              </a:rPr>
              <a:t>Text here</a:t>
            </a:r>
            <a:endParaRPr lang="id-ID" sz="1333" dirty="0">
              <a:solidFill>
                <a:srgbClr val="313C41"/>
              </a:solidFill>
              <a:latin typeface="Lato Light"/>
            </a:endParaRPr>
          </a:p>
        </p:txBody>
      </p:sp>
      <p:cxnSp>
        <p:nvCxnSpPr>
          <p:cNvPr id="123" name="Straight Arrow Connector 23"/>
          <p:cNvCxnSpPr/>
          <p:nvPr/>
        </p:nvCxnSpPr>
        <p:spPr>
          <a:xfrm>
            <a:off x="5187582" y="4885150"/>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24" name="TextBox 24"/>
          <p:cNvSpPr txBox="1"/>
          <p:nvPr/>
        </p:nvSpPr>
        <p:spPr>
          <a:xfrm>
            <a:off x="5463069" y="4567484"/>
            <a:ext cx="833177" cy="297454"/>
          </a:xfrm>
          <a:prstGeom prst="rect">
            <a:avLst/>
          </a:prstGeom>
          <a:noFill/>
        </p:spPr>
        <p:txBody>
          <a:bodyPr wrap="none" rtlCol="0">
            <a:spAutoFit/>
          </a:bodyPr>
          <a:lstStyle/>
          <a:p>
            <a:pPr algn="r"/>
            <a:r>
              <a:rPr lang="id-ID" sz="1333">
                <a:solidFill>
                  <a:srgbClr val="313C41"/>
                </a:solidFill>
                <a:latin typeface="Lato Light"/>
              </a:rPr>
              <a:t>Text here</a:t>
            </a:r>
            <a:endParaRPr lang="id-ID" sz="1333" dirty="0">
              <a:solidFill>
                <a:srgbClr val="313C41"/>
              </a:solidFill>
              <a:latin typeface="Lato Light"/>
            </a:endParaRPr>
          </a:p>
        </p:txBody>
      </p:sp>
      <p:cxnSp>
        <p:nvCxnSpPr>
          <p:cNvPr id="125" name="Straight Arrow Connector 25"/>
          <p:cNvCxnSpPr/>
          <p:nvPr/>
        </p:nvCxnSpPr>
        <p:spPr>
          <a:xfrm>
            <a:off x="7079706" y="3181701"/>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26" name="TextBox 26"/>
          <p:cNvSpPr txBox="1"/>
          <p:nvPr/>
        </p:nvSpPr>
        <p:spPr>
          <a:xfrm>
            <a:off x="7293573" y="2864034"/>
            <a:ext cx="894797" cy="297454"/>
          </a:xfrm>
          <a:prstGeom prst="rect">
            <a:avLst/>
          </a:prstGeom>
          <a:noFill/>
        </p:spPr>
        <p:txBody>
          <a:bodyPr wrap="none" rtlCol="0">
            <a:spAutoFit/>
          </a:bodyPr>
          <a:lstStyle/>
          <a:p>
            <a:pPr algn="r"/>
            <a:r>
              <a:rPr lang="id-ID" sz="1333">
                <a:solidFill>
                  <a:srgbClr val="3F3F3F"/>
                </a:solidFill>
                <a:latin typeface="Lato Light"/>
              </a:rPr>
              <a:t>Text here</a:t>
            </a:r>
            <a:endParaRPr lang="id-ID" sz="1333" dirty="0">
              <a:solidFill>
                <a:srgbClr val="3F3F3F"/>
              </a:solidFill>
              <a:latin typeface="Lato Light"/>
            </a:endParaRPr>
          </a:p>
        </p:txBody>
      </p:sp>
      <p:cxnSp>
        <p:nvCxnSpPr>
          <p:cNvPr id="127" name="Straight Arrow Connector 27"/>
          <p:cNvCxnSpPr/>
          <p:nvPr/>
        </p:nvCxnSpPr>
        <p:spPr>
          <a:xfrm>
            <a:off x="6762206" y="5174573"/>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28" name="TextBox 28"/>
          <p:cNvSpPr txBox="1"/>
          <p:nvPr/>
        </p:nvSpPr>
        <p:spPr>
          <a:xfrm>
            <a:off x="6976073" y="4856906"/>
            <a:ext cx="894797" cy="297454"/>
          </a:xfrm>
          <a:prstGeom prst="rect">
            <a:avLst/>
          </a:prstGeom>
          <a:noFill/>
        </p:spPr>
        <p:txBody>
          <a:bodyPr wrap="none" rtlCol="0">
            <a:spAutoFit/>
          </a:bodyPr>
          <a:lstStyle/>
          <a:p>
            <a:pPr algn="r"/>
            <a:r>
              <a:rPr lang="id-ID" sz="1333">
                <a:solidFill>
                  <a:srgbClr val="3F3F3F"/>
                </a:solidFill>
                <a:latin typeface="Lato Light"/>
              </a:rPr>
              <a:t>Text here</a:t>
            </a:r>
            <a:endParaRPr lang="id-ID" sz="1333" dirty="0">
              <a:solidFill>
                <a:srgbClr val="3F3F3F"/>
              </a:solidFill>
              <a:latin typeface="Lato Light"/>
            </a:endParaRPr>
          </a:p>
        </p:txBody>
      </p:sp>
      <p:cxnSp>
        <p:nvCxnSpPr>
          <p:cNvPr id="129" name="Straight Arrow Connector 29"/>
          <p:cNvCxnSpPr/>
          <p:nvPr/>
        </p:nvCxnSpPr>
        <p:spPr>
          <a:xfrm>
            <a:off x="6863337" y="2585986"/>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30" name="TextBox 30"/>
          <p:cNvSpPr txBox="1"/>
          <p:nvPr/>
        </p:nvSpPr>
        <p:spPr>
          <a:xfrm>
            <a:off x="7077204" y="2268320"/>
            <a:ext cx="894797" cy="297454"/>
          </a:xfrm>
          <a:prstGeom prst="rect">
            <a:avLst/>
          </a:prstGeom>
          <a:noFill/>
        </p:spPr>
        <p:txBody>
          <a:bodyPr wrap="none" rtlCol="0">
            <a:spAutoFit/>
          </a:bodyPr>
          <a:lstStyle/>
          <a:p>
            <a:pPr algn="r"/>
            <a:r>
              <a:rPr lang="id-ID" sz="1333" dirty="0">
                <a:solidFill>
                  <a:srgbClr val="3F3F3F"/>
                </a:solidFill>
                <a:latin typeface="Lato Light"/>
              </a:rPr>
              <a:t>Text here</a:t>
            </a:r>
          </a:p>
        </p:txBody>
      </p:sp>
      <p:cxnSp>
        <p:nvCxnSpPr>
          <p:cNvPr id="131" name="Straight Arrow Connector 31"/>
          <p:cNvCxnSpPr/>
          <p:nvPr/>
        </p:nvCxnSpPr>
        <p:spPr>
          <a:xfrm>
            <a:off x="6964937" y="4578858"/>
            <a:ext cx="1200000" cy="0"/>
          </a:xfrm>
          <a:prstGeom prst="straightConnector1">
            <a:avLst/>
          </a:prstGeom>
          <a:noFill/>
          <a:ln w="12700" cap="flat" cmpd="sng" algn="ctr">
            <a:solidFill>
              <a:srgbClr val="3F3F3F">
                <a:lumMod val="60000"/>
                <a:lumOff val="40000"/>
              </a:srgbClr>
            </a:solidFill>
            <a:prstDash val="sysDash"/>
            <a:miter lim="800000"/>
            <a:headEnd type="none"/>
            <a:tailEnd type="oval"/>
          </a:ln>
          <a:effectLst/>
        </p:spPr>
      </p:cxnSp>
      <p:sp>
        <p:nvSpPr>
          <p:cNvPr id="132" name="TextBox 32"/>
          <p:cNvSpPr txBox="1"/>
          <p:nvPr/>
        </p:nvSpPr>
        <p:spPr>
          <a:xfrm>
            <a:off x="7178804" y="4261192"/>
            <a:ext cx="894797" cy="297454"/>
          </a:xfrm>
          <a:prstGeom prst="rect">
            <a:avLst/>
          </a:prstGeom>
          <a:noFill/>
        </p:spPr>
        <p:txBody>
          <a:bodyPr wrap="none" rtlCol="0">
            <a:spAutoFit/>
          </a:bodyPr>
          <a:lstStyle/>
          <a:p>
            <a:pPr algn="r"/>
            <a:r>
              <a:rPr lang="id-ID" sz="1333" dirty="0">
                <a:solidFill>
                  <a:srgbClr val="3F3F3F"/>
                </a:solidFill>
                <a:latin typeface="Lato Light"/>
              </a:rPr>
              <a:t>Text here</a:t>
            </a:r>
          </a:p>
        </p:txBody>
      </p:sp>
      <p:grpSp>
        <p:nvGrpSpPr>
          <p:cNvPr id="133" name="Group 33"/>
          <p:cNvGrpSpPr/>
          <p:nvPr/>
        </p:nvGrpSpPr>
        <p:grpSpPr>
          <a:xfrm>
            <a:off x="1835721" y="4626694"/>
            <a:ext cx="1321859" cy="488951"/>
            <a:chOff x="1414461" y="3814762"/>
            <a:chExt cx="991394" cy="366713"/>
          </a:xfrm>
          <a:solidFill>
            <a:srgbClr val="27AAE2"/>
          </a:solidFill>
        </p:grpSpPr>
        <p:sp>
          <p:nvSpPr>
            <p:cNvPr id="134" name="Rounded Rectangle 34"/>
            <p:cNvSpPr/>
            <p:nvPr/>
          </p:nvSpPr>
          <p:spPr>
            <a:xfrm>
              <a:off x="1414461" y="3814762"/>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35" name="TextBox 35"/>
            <p:cNvSpPr txBox="1"/>
            <p:nvPr/>
          </p:nvSpPr>
          <p:spPr>
            <a:xfrm>
              <a:off x="1473213" y="3855660"/>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36" name="Group 36"/>
          <p:cNvGrpSpPr/>
          <p:nvPr/>
        </p:nvGrpSpPr>
        <p:grpSpPr>
          <a:xfrm>
            <a:off x="1835721" y="2490447"/>
            <a:ext cx="1321859" cy="488951"/>
            <a:chOff x="1414461" y="2212579"/>
            <a:chExt cx="991394" cy="366713"/>
          </a:xfrm>
          <a:solidFill>
            <a:srgbClr val="27AAE2"/>
          </a:solidFill>
        </p:grpSpPr>
        <p:sp>
          <p:nvSpPr>
            <p:cNvPr id="137" name="Rounded Rectangle 37"/>
            <p:cNvSpPr/>
            <p:nvPr/>
          </p:nvSpPr>
          <p:spPr>
            <a:xfrm>
              <a:off x="1414461" y="2212579"/>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38" name="TextBox 38"/>
            <p:cNvSpPr txBox="1"/>
            <p:nvPr/>
          </p:nvSpPr>
          <p:spPr>
            <a:xfrm>
              <a:off x="1473213" y="2254901"/>
              <a:ext cx="804066" cy="25391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39" name="Group 39"/>
          <p:cNvGrpSpPr/>
          <p:nvPr/>
        </p:nvGrpSpPr>
        <p:grpSpPr>
          <a:xfrm>
            <a:off x="3290401" y="5045788"/>
            <a:ext cx="1321859" cy="488950"/>
            <a:chOff x="2505471" y="4129087"/>
            <a:chExt cx="991394" cy="366713"/>
          </a:xfrm>
          <a:solidFill>
            <a:srgbClr val="27AAE2"/>
          </a:solidFill>
        </p:grpSpPr>
        <p:sp>
          <p:nvSpPr>
            <p:cNvPr id="140" name="Rounded Rectangle 40"/>
            <p:cNvSpPr/>
            <p:nvPr/>
          </p:nvSpPr>
          <p:spPr>
            <a:xfrm>
              <a:off x="2505471" y="4129087"/>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41" name="TextBox 41"/>
            <p:cNvSpPr txBox="1"/>
            <p:nvPr/>
          </p:nvSpPr>
          <p:spPr>
            <a:xfrm>
              <a:off x="2569143" y="4174063"/>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42" name="Group 42"/>
          <p:cNvGrpSpPr/>
          <p:nvPr/>
        </p:nvGrpSpPr>
        <p:grpSpPr>
          <a:xfrm>
            <a:off x="3290401" y="2056528"/>
            <a:ext cx="1321859" cy="488950"/>
            <a:chOff x="2505471" y="1887141"/>
            <a:chExt cx="991394" cy="366713"/>
          </a:xfrm>
          <a:solidFill>
            <a:srgbClr val="27AAE2"/>
          </a:solidFill>
        </p:grpSpPr>
        <p:sp>
          <p:nvSpPr>
            <p:cNvPr id="143" name="Rounded Rectangle 43"/>
            <p:cNvSpPr/>
            <p:nvPr/>
          </p:nvSpPr>
          <p:spPr>
            <a:xfrm>
              <a:off x="2505471" y="1887141"/>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44" name="TextBox 44"/>
            <p:cNvSpPr txBox="1"/>
            <p:nvPr/>
          </p:nvSpPr>
          <p:spPr>
            <a:xfrm>
              <a:off x="2569143" y="1935129"/>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45" name="Group 45"/>
          <p:cNvGrpSpPr/>
          <p:nvPr/>
        </p:nvGrpSpPr>
        <p:grpSpPr>
          <a:xfrm>
            <a:off x="5007017" y="5198196"/>
            <a:ext cx="1321858" cy="488951"/>
            <a:chOff x="3792933" y="4243387"/>
            <a:chExt cx="991394" cy="366713"/>
          </a:xfrm>
          <a:solidFill>
            <a:srgbClr val="27AAE2"/>
          </a:solidFill>
        </p:grpSpPr>
        <p:sp>
          <p:nvSpPr>
            <p:cNvPr id="146" name="Rounded Rectangle 46"/>
            <p:cNvSpPr/>
            <p:nvPr/>
          </p:nvSpPr>
          <p:spPr>
            <a:xfrm>
              <a:off x="3792933" y="4243387"/>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47" name="TextBox 47"/>
            <p:cNvSpPr txBox="1"/>
            <p:nvPr/>
          </p:nvSpPr>
          <p:spPr>
            <a:xfrm>
              <a:off x="3863660" y="4283790"/>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48" name="Group 48"/>
          <p:cNvGrpSpPr/>
          <p:nvPr/>
        </p:nvGrpSpPr>
        <p:grpSpPr>
          <a:xfrm>
            <a:off x="5007016" y="1891432"/>
            <a:ext cx="1321858" cy="488951"/>
            <a:chOff x="3792933" y="1763316"/>
            <a:chExt cx="991394" cy="366713"/>
          </a:xfrm>
          <a:solidFill>
            <a:srgbClr val="27AAE2"/>
          </a:solidFill>
        </p:grpSpPr>
        <p:sp>
          <p:nvSpPr>
            <p:cNvPr id="149" name="Rounded Rectangle 49"/>
            <p:cNvSpPr/>
            <p:nvPr/>
          </p:nvSpPr>
          <p:spPr>
            <a:xfrm>
              <a:off x="3792933" y="1763316"/>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50" name="TextBox 50"/>
            <p:cNvSpPr txBox="1"/>
            <p:nvPr/>
          </p:nvSpPr>
          <p:spPr>
            <a:xfrm>
              <a:off x="3854135" y="1816256"/>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51" name="Group 51"/>
          <p:cNvGrpSpPr/>
          <p:nvPr/>
        </p:nvGrpSpPr>
        <p:grpSpPr>
          <a:xfrm>
            <a:off x="6734215" y="5340009"/>
            <a:ext cx="1321858" cy="488951"/>
            <a:chOff x="5088333" y="4349750"/>
            <a:chExt cx="991394" cy="366713"/>
          </a:xfrm>
          <a:solidFill>
            <a:srgbClr val="27AAE2"/>
          </a:solidFill>
        </p:grpSpPr>
        <p:sp>
          <p:nvSpPr>
            <p:cNvPr id="152" name="Rounded Rectangle 52"/>
            <p:cNvSpPr/>
            <p:nvPr/>
          </p:nvSpPr>
          <p:spPr>
            <a:xfrm>
              <a:off x="5088333" y="4349750"/>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53" name="TextBox 53"/>
            <p:cNvSpPr txBox="1"/>
            <p:nvPr/>
          </p:nvSpPr>
          <p:spPr>
            <a:xfrm>
              <a:off x="5149535" y="4388565"/>
              <a:ext cx="804066" cy="25391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154" name="Group 54"/>
          <p:cNvGrpSpPr/>
          <p:nvPr/>
        </p:nvGrpSpPr>
        <p:grpSpPr>
          <a:xfrm>
            <a:off x="6734216" y="1686643"/>
            <a:ext cx="1321858" cy="488951"/>
            <a:chOff x="5088333" y="1609725"/>
            <a:chExt cx="991394" cy="366713"/>
          </a:xfrm>
          <a:solidFill>
            <a:srgbClr val="27AAE2"/>
          </a:solidFill>
        </p:grpSpPr>
        <p:sp>
          <p:nvSpPr>
            <p:cNvPr id="155" name="Rounded Rectangle 55"/>
            <p:cNvSpPr/>
            <p:nvPr/>
          </p:nvSpPr>
          <p:spPr>
            <a:xfrm>
              <a:off x="5088333" y="1609725"/>
              <a:ext cx="991394" cy="366713"/>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prstClr val="white"/>
                </a:solidFill>
                <a:effectLst/>
                <a:uLnTx/>
                <a:uFillTx/>
                <a:latin typeface="Lato Light"/>
                <a:ea typeface="+mn-ea"/>
                <a:cs typeface="+mn-cs"/>
              </a:endParaRPr>
            </a:p>
          </p:txBody>
        </p:sp>
        <p:sp>
          <p:nvSpPr>
            <p:cNvPr id="156" name="TextBox 56"/>
            <p:cNvSpPr txBox="1"/>
            <p:nvPr/>
          </p:nvSpPr>
          <p:spPr>
            <a:xfrm>
              <a:off x="5140010" y="1654331"/>
              <a:ext cx="804066" cy="253916"/>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0" i="0" u="none" strike="noStrike" kern="0" cap="none" spc="0" normalizeH="0" baseline="0" noProof="0" dirty="0">
                  <a:ln>
                    <a:noFill/>
                  </a:ln>
                  <a:solidFill>
                    <a:srgbClr val="FFFFFF"/>
                  </a:solidFill>
                  <a:effectLst/>
                  <a:uLnTx/>
                  <a:uFillTx/>
                  <a:latin typeface="Lato Light"/>
                </a:rPr>
                <a:t>Insert Text</a:t>
              </a:r>
            </a:p>
          </p:txBody>
        </p:sp>
      </p:grpSp>
      <p:grpSp>
        <p:nvGrpSpPr>
          <p:cNvPr id="57" name="组合 56"/>
          <p:cNvGrpSpPr/>
          <p:nvPr/>
        </p:nvGrpSpPr>
        <p:grpSpPr>
          <a:xfrm>
            <a:off x="233447" y="204464"/>
            <a:ext cx="4836347" cy="584775"/>
            <a:chOff x="233447" y="204464"/>
            <a:chExt cx="4836347" cy="584775"/>
          </a:xfrm>
        </p:grpSpPr>
        <p:sp>
          <p:nvSpPr>
            <p:cNvPr id="58" name="矩形 57"/>
            <p:cNvSpPr/>
            <p:nvPr/>
          </p:nvSpPr>
          <p:spPr>
            <a:xfrm>
              <a:off x="781441" y="204464"/>
              <a:ext cx="4288353"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解析之要因选定评分表</a:t>
              </a:r>
            </a:p>
          </p:txBody>
        </p:sp>
        <p:grpSp>
          <p:nvGrpSpPr>
            <p:cNvPr id="59" name="组合 58"/>
            <p:cNvGrpSpPr/>
            <p:nvPr/>
          </p:nvGrpSpPr>
          <p:grpSpPr>
            <a:xfrm>
              <a:off x="233447" y="204464"/>
              <a:ext cx="582073" cy="501787"/>
              <a:chOff x="918884" y="2360096"/>
              <a:chExt cx="2497402" cy="2152934"/>
            </a:xfrm>
          </p:grpSpPr>
          <p:grpSp>
            <p:nvGrpSpPr>
              <p:cNvPr id="60" name="组合 59"/>
              <p:cNvGrpSpPr/>
              <p:nvPr/>
            </p:nvGrpSpPr>
            <p:grpSpPr>
              <a:xfrm>
                <a:off x="918884" y="2360096"/>
                <a:ext cx="2497402" cy="2152934"/>
                <a:chOff x="6811139" y="1203251"/>
                <a:chExt cx="1597222" cy="1376916"/>
              </a:xfrm>
            </p:grpSpPr>
            <p:sp>
              <p:nvSpPr>
                <p:cNvPr id="62" name="六边形 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3" name="六边形 62"/>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1" name="矩形 60"/>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39370058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0-#ppt_w/2"/>
                                          </p:val>
                                        </p:tav>
                                        <p:tav tm="100000">
                                          <p:val>
                                            <p:strVal val="#ppt_x"/>
                                          </p:val>
                                        </p:tav>
                                      </p:tavLst>
                                    </p:anim>
                                    <p:anim calcmode="lin" valueType="num">
                                      <p:cBhvr additive="base">
                                        <p:cTn id="8" dur="5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barn(outHorizontal)">
                                      <p:cBhvr>
                                        <p:cTn id="16" dur="500"/>
                                        <p:tgtEl>
                                          <p:spTgt spid="106"/>
                                        </p:tgtEl>
                                      </p:cBhvr>
                                    </p:animEffect>
                                  </p:childTnLst>
                                </p:cTn>
                              </p:par>
                            </p:childTnLst>
                          </p:cTn>
                        </p:par>
                        <p:par>
                          <p:cTn id="17" fill="hold">
                            <p:stCondLst>
                              <p:cond delay="1500"/>
                            </p:stCondLst>
                            <p:childTnLst>
                              <p:par>
                                <p:cTn id="18" presetID="16" presetClass="entr" presetSubtype="42" fill="hold" grpId="0"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barn(outHorizontal)">
                                      <p:cBhvr>
                                        <p:cTn id="20" dur="500"/>
                                        <p:tgtEl>
                                          <p:spTgt spid="105"/>
                                        </p:tgtEl>
                                      </p:cBhvr>
                                    </p:animEffect>
                                  </p:childTnLst>
                                </p:cTn>
                              </p:par>
                            </p:childTnLst>
                          </p:cTn>
                        </p:par>
                        <p:par>
                          <p:cTn id="21" fill="hold">
                            <p:stCondLst>
                              <p:cond delay="2000"/>
                            </p:stCondLst>
                            <p:childTnLst>
                              <p:par>
                                <p:cTn id="22" presetID="16" presetClass="entr" presetSubtype="42"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barn(outHorizontal)">
                                      <p:cBhvr>
                                        <p:cTn id="24" dur="500"/>
                                        <p:tgtEl>
                                          <p:spTgt spid="104"/>
                                        </p:tgtEl>
                                      </p:cBhvr>
                                    </p:animEffect>
                                  </p:childTnLst>
                                </p:cTn>
                              </p:par>
                            </p:childTnLst>
                          </p:cTn>
                        </p:par>
                        <p:par>
                          <p:cTn id="25" fill="hold">
                            <p:stCondLst>
                              <p:cond delay="2500"/>
                            </p:stCondLst>
                            <p:childTnLst>
                              <p:par>
                                <p:cTn id="26" presetID="16" presetClass="entr" presetSubtype="42"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barn(outHorizontal)">
                                      <p:cBhvr>
                                        <p:cTn id="28" dur="500"/>
                                        <p:tgtEl>
                                          <p:spTgt spid="103"/>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133"/>
                                        </p:tgtEl>
                                        <p:attrNameLst>
                                          <p:attrName>style.visibility</p:attrName>
                                        </p:attrNameLst>
                                      </p:cBhvr>
                                      <p:to>
                                        <p:strVal val="visible"/>
                                      </p:to>
                                    </p:set>
                                    <p:anim calcmode="lin" valueType="num">
                                      <p:cBhvr>
                                        <p:cTn id="32" dur="500" fill="hold"/>
                                        <p:tgtEl>
                                          <p:spTgt spid="133"/>
                                        </p:tgtEl>
                                        <p:attrNameLst>
                                          <p:attrName>ppt_w</p:attrName>
                                        </p:attrNameLst>
                                      </p:cBhvr>
                                      <p:tavLst>
                                        <p:tav tm="0">
                                          <p:val>
                                            <p:fltVal val="0"/>
                                          </p:val>
                                        </p:tav>
                                        <p:tav tm="100000">
                                          <p:val>
                                            <p:strVal val="#ppt_w"/>
                                          </p:val>
                                        </p:tav>
                                      </p:tavLst>
                                    </p:anim>
                                    <p:anim calcmode="lin" valueType="num">
                                      <p:cBhvr>
                                        <p:cTn id="33" dur="500" fill="hold"/>
                                        <p:tgtEl>
                                          <p:spTgt spid="133"/>
                                        </p:tgtEl>
                                        <p:attrNameLst>
                                          <p:attrName>ppt_h</p:attrName>
                                        </p:attrNameLst>
                                      </p:cBhvr>
                                      <p:tavLst>
                                        <p:tav tm="0">
                                          <p:val>
                                            <p:fltVal val="0"/>
                                          </p:val>
                                        </p:tav>
                                        <p:tav tm="100000">
                                          <p:val>
                                            <p:strVal val="#ppt_h"/>
                                          </p:val>
                                        </p:tav>
                                      </p:tavLst>
                                    </p:anim>
                                    <p:animEffect transition="in" filter="fade">
                                      <p:cBhvr>
                                        <p:cTn id="34" dur="500"/>
                                        <p:tgtEl>
                                          <p:spTgt spid="133"/>
                                        </p:tgtEl>
                                      </p:cBhvr>
                                    </p:animEffect>
                                  </p:childTnLst>
                                </p:cTn>
                              </p:par>
                              <p:par>
                                <p:cTn id="35" presetID="53" presetClass="entr" presetSubtype="16" fill="hold" nodeType="withEffect">
                                  <p:stCondLst>
                                    <p:cond delay="0"/>
                                  </p:stCondLst>
                                  <p:childTnLst>
                                    <p:set>
                                      <p:cBhvr>
                                        <p:cTn id="36" dur="1" fill="hold">
                                          <p:stCondLst>
                                            <p:cond delay="0"/>
                                          </p:stCondLst>
                                        </p:cTn>
                                        <p:tgtEl>
                                          <p:spTgt spid="136"/>
                                        </p:tgtEl>
                                        <p:attrNameLst>
                                          <p:attrName>style.visibility</p:attrName>
                                        </p:attrNameLst>
                                      </p:cBhvr>
                                      <p:to>
                                        <p:strVal val="visible"/>
                                      </p:to>
                                    </p:set>
                                    <p:anim calcmode="lin" valueType="num">
                                      <p:cBhvr>
                                        <p:cTn id="37" dur="500" fill="hold"/>
                                        <p:tgtEl>
                                          <p:spTgt spid="136"/>
                                        </p:tgtEl>
                                        <p:attrNameLst>
                                          <p:attrName>ppt_w</p:attrName>
                                        </p:attrNameLst>
                                      </p:cBhvr>
                                      <p:tavLst>
                                        <p:tav tm="0">
                                          <p:val>
                                            <p:fltVal val="0"/>
                                          </p:val>
                                        </p:tav>
                                        <p:tav tm="100000">
                                          <p:val>
                                            <p:strVal val="#ppt_w"/>
                                          </p:val>
                                        </p:tav>
                                      </p:tavLst>
                                    </p:anim>
                                    <p:anim calcmode="lin" valueType="num">
                                      <p:cBhvr>
                                        <p:cTn id="38" dur="500" fill="hold"/>
                                        <p:tgtEl>
                                          <p:spTgt spid="136"/>
                                        </p:tgtEl>
                                        <p:attrNameLst>
                                          <p:attrName>ppt_h</p:attrName>
                                        </p:attrNameLst>
                                      </p:cBhvr>
                                      <p:tavLst>
                                        <p:tav tm="0">
                                          <p:val>
                                            <p:fltVal val="0"/>
                                          </p:val>
                                        </p:tav>
                                        <p:tav tm="100000">
                                          <p:val>
                                            <p:strVal val="#ppt_h"/>
                                          </p:val>
                                        </p:tav>
                                      </p:tavLst>
                                    </p:anim>
                                    <p:animEffect transition="in" filter="fade">
                                      <p:cBhvr>
                                        <p:cTn id="39" dur="500"/>
                                        <p:tgtEl>
                                          <p:spTgt spid="136"/>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500" fill="hold"/>
                                        <p:tgtEl>
                                          <p:spTgt spid="139"/>
                                        </p:tgtEl>
                                        <p:attrNameLst>
                                          <p:attrName>ppt_w</p:attrName>
                                        </p:attrNameLst>
                                      </p:cBhvr>
                                      <p:tavLst>
                                        <p:tav tm="0">
                                          <p:val>
                                            <p:fltVal val="0"/>
                                          </p:val>
                                        </p:tav>
                                        <p:tav tm="100000">
                                          <p:val>
                                            <p:strVal val="#ppt_w"/>
                                          </p:val>
                                        </p:tav>
                                      </p:tavLst>
                                    </p:anim>
                                    <p:anim calcmode="lin" valueType="num">
                                      <p:cBhvr>
                                        <p:cTn id="44" dur="500" fill="hold"/>
                                        <p:tgtEl>
                                          <p:spTgt spid="139"/>
                                        </p:tgtEl>
                                        <p:attrNameLst>
                                          <p:attrName>ppt_h</p:attrName>
                                        </p:attrNameLst>
                                      </p:cBhvr>
                                      <p:tavLst>
                                        <p:tav tm="0">
                                          <p:val>
                                            <p:fltVal val="0"/>
                                          </p:val>
                                        </p:tav>
                                        <p:tav tm="100000">
                                          <p:val>
                                            <p:strVal val="#ppt_h"/>
                                          </p:val>
                                        </p:tav>
                                      </p:tavLst>
                                    </p:anim>
                                    <p:animEffect transition="in" filter="fade">
                                      <p:cBhvr>
                                        <p:cTn id="45" dur="500"/>
                                        <p:tgtEl>
                                          <p:spTgt spid="139"/>
                                        </p:tgtEl>
                                      </p:cBhvr>
                                    </p:animEffect>
                                  </p:childTnLst>
                                </p:cTn>
                              </p:par>
                              <p:par>
                                <p:cTn id="46" presetID="53" presetClass="entr" presetSubtype="16" fill="hold" nodeType="withEffect">
                                  <p:stCondLst>
                                    <p:cond delay="0"/>
                                  </p:stCondLst>
                                  <p:childTnLst>
                                    <p:set>
                                      <p:cBhvr>
                                        <p:cTn id="47" dur="1" fill="hold">
                                          <p:stCondLst>
                                            <p:cond delay="0"/>
                                          </p:stCondLst>
                                        </p:cTn>
                                        <p:tgtEl>
                                          <p:spTgt spid="142"/>
                                        </p:tgtEl>
                                        <p:attrNameLst>
                                          <p:attrName>style.visibility</p:attrName>
                                        </p:attrNameLst>
                                      </p:cBhvr>
                                      <p:to>
                                        <p:strVal val="visible"/>
                                      </p:to>
                                    </p:set>
                                    <p:anim calcmode="lin" valueType="num">
                                      <p:cBhvr>
                                        <p:cTn id="48" dur="500" fill="hold"/>
                                        <p:tgtEl>
                                          <p:spTgt spid="142"/>
                                        </p:tgtEl>
                                        <p:attrNameLst>
                                          <p:attrName>ppt_w</p:attrName>
                                        </p:attrNameLst>
                                      </p:cBhvr>
                                      <p:tavLst>
                                        <p:tav tm="0">
                                          <p:val>
                                            <p:fltVal val="0"/>
                                          </p:val>
                                        </p:tav>
                                        <p:tav tm="100000">
                                          <p:val>
                                            <p:strVal val="#ppt_w"/>
                                          </p:val>
                                        </p:tav>
                                      </p:tavLst>
                                    </p:anim>
                                    <p:anim calcmode="lin" valueType="num">
                                      <p:cBhvr>
                                        <p:cTn id="49" dur="500" fill="hold"/>
                                        <p:tgtEl>
                                          <p:spTgt spid="142"/>
                                        </p:tgtEl>
                                        <p:attrNameLst>
                                          <p:attrName>ppt_h</p:attrName>
                                        </p:attrNameLst>
                                      </p:cBhvr>
                                      <p:tavLst>
                                        <p:tav tm="0">
                                          <p:val>
                                            <p:fltVal val="0"/>
                                          </p:val>
                                        </p:tav>
                                        <p:tav tm="100000">
                                          <p:val>
                                            <p:strVal val="#ppt_h"/>
                                          </p:val>
                                        </p:tav>
                                      </p:tavLst>
                                    </p:anim>
                                    <p:animEffect transition="in" filter="fade">
                                      <p:cBhvr>
                                        <p:cTn id="50" dur="500"/>
                                        <p:tgtEl>
                                          <p:spTgt spid="142"/>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45"/>
                                        </p:tgtEl>
                                        <p:attrNameLst>
                                          <p:attrName>style.visibility</p:attrName>
                                        </p:attrNameLst>
                                      </p:cBhvr>
                                      <p:to>
                                        <p:strVal val="visible"/>
                                      </p:to>
                                    </p:set>
                                    <p:anim calcmode="lin" valueType="num">
                                      <p:cBhvr>
                                        <p:cTn id="54" dur="500" fill="hold"/>
                                        <p:tgtEl>
                                          <p:spTgt spid="145"/>
                                        </p:tgtEl>
                                        <p:attrNameLst>
                                          <p:attrName>ppt_w</p:attrName>
                                        </p:attrNameLst>
                                      </p:cBhvr>
                                      <p:tavLst>
                                        <p:tav tm="0">
                                          <p:val>
                                            <p:fltVal val="0"/>
                                          </p:val>
                                        </p:tav>
                                        <p:tav tm="100000">
                                          <p:val>
                                            <p:strVal val="#ppt_w"/>
                                          </p:val>
                                        </p:tav>
                                      </p:tavLst>
                                    </p:anim>
                                    <p:anim calcmode="lin" valueType="num">
                                      <p:cBhvr>
                                        <p:cTn id="55" dur="500" fill="hold"/>
                                        <p:tgtEl>
                                          <p:spTgt spid="145"/>
                                        </p:tgtEl>
                                        <p:attrNameLst>
                                          <p:attrName>ppt_h</p:attrName>
                                        </p:attrNameLst>
                                      </p:cBhvr>
                                      <p:tavLst>
                                        <p:tav tm="0">
                                          <p:val>
                                            <p:fltVal val="0"/>
                                          </p:val>
                                        </p:tav>
                                        <p:tav tm="100000">
                                          <p:val>
                                            <p:strVal val="#ppt_h"/>
                                          </p:val>
                                        </p:tav>
                                      </p:tavLst>
                                    </p:anim>
                                    <p:animEffect transition="in" filter="fade">
                                      <p:cBhvr>
                                        <p:cTn id="56" dur="500"/>
                                        <p:tgtEl>
                                          <p:spTgt spid="145"/>
                                        </p:tgtEl>
                                      </p:cBhvr>
                                    </p:animEffect>
                                  </p:childTnLst>
                                </p:cTn>
                              </p:par>
                              <p:par>
                                <p:cTn id="57" presetID="53" presetClass="entr" presetSubtype="16" fill="hold" nodeType="withEffect">
                                  <p:stCondLst>
                                    <p:cond delay="0"/>
                                  </p:stCondLst>
                                  <p:childTnLst>
                                    <p:set>
                                      <p:cBhvr>
                                        <p:cTn id="58" dur="1" fill="hold">
                                          <p:stCondLst>
                                            <p:cond delay="0"/>
                                          </p:stCondLst>
                                        </p:cTn>
                                        <p:tgtEl>
                                          <p:spTgt spid="148"/>
                                        </p:tgtEl>
                                        <p:attrNameLst>
                                          <p:attrName>style.visibility</p:attrName>
                                        </p:attrNameLst>
                                      </p:cBhvr>
                                      <p:to>
                                        <p:strVal val="visible"/>
                                      </p:to>
                                    </p:set>
                                    <p:anim calcmode="lin" valueType="num">
                                      <p:cBhvr>
                                        <p:cTn id="59" dur="500" fill="hold"/>
                                        <p:tgtEl>
                                          <p:spTgt spid="148"/>
                                        </p:tgtEl>
                                        <p:attrNameLst>
                                          <p:attrName>ppt_w</p:attrName>
                                        </p:attrNameLst>
                                      </p:cBhvr>
                                      <p:tavLst>
                                        <p:tav tm="0">
                                          <p:val>
                                            <p:fltVal val="0"/>
                                          </p:val>
                                        </p:tav>
                                        <p:tav tm="100000">
                                          <p:val>
                                            <p:strVal val="#ppt_w"/>
                                          </p:val>
                                        </p:tav>
                                      </p:tavLst>
                                    </p:anim>
                                    <p:anim calcmode="lin" valueType="num">
                                      <p:cBhvr>
                                        <p:cTn id="60" dur="500" fill="hold"/>
                                        <p:tgtEl>
                                          <p:spTgt spid="148"/>
                                        </p:tgtEl>
                                        <p:attrNameLst>
                                          <p:attrName>ppt_h</p:attrName>
                                        </p:attrNameLst>
                                      </p:cBhvr>
                                      <p:tavLst>
                                        <p:tav tm="0">
                                          <p:val>
                                            <p:fltVal val="0"/>
                                          </p:val>
                                        </p:tav>
                                        <p:tav tm="100000">
                                          <p:val>
                                            <p:strVal val="#ppt_h"/>
                                          </p:val>
                                        </p:tav>
                                      </p:tavLst>
                                    </p:anim>
                                    <p:animEffect transition="in" filter="fade">
                                      <p:cBhvr>
                                        <p:cTn id="61" dur="500"/>
                                        <p:tgtEl>
                                          <p:spTgt spid="148"/>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151"/>
                                        </p:tgtEl>
                                        <p:attrNameLst>
                                          <p:attrName>style.visibility</p:attrName>
                                        </p:attrNameLst>
                                      </p:cBhvr>
                                      <p:to>
                                        <p:strVal val="visible"/>
                                      </p:to>
                                    </p:set>
                                    <p:anim calcmode="lin" valueType="num">
                                      <p:cBhvr>
                                        <p:cTn id="65" dur="500" fill="hold"/>
                                        <p:tgtEl>
                                          <p:spTgt spid="151"/>
                                        </p:tgtEl>
                                        <p:attrNameLst>
                                          <p:attrName>ppt_w</p:attrName>
                                        </p:attrNameLst>
                                      </p:cBhvr>
                                      <p:tavLst>
                                        <p:tav tm="0">
                                          <p:val>
                                            <p:fltVal val="0"/>
                                          </p:val>
                                        </p:tav>
                                        <p:tav tm="100000">
                                          <p:val>
                                            <p:strVal val="#ppt_w"/>
                                          </p:val>
                                        </p:tav>
                                      </p:tavLst>
                                    </p:anim>
                                    <p:anim calcmode="lin" valueType="num">
                                      <p:cBhvr>
                                        <p:cTn id="66" dur="500" fill="hold"/>
                                        <p:tgtEl>
                                          <p:spTgt spid="151"/>
                                        </p:tgtEl>
                                        <p:attrNameLst>
                                          <p:attrName>ppt_h</p:attrName>
                                        </p:attrNameLst>
                                      </p:cBhvr>
                                      <p:tavLst>
                                        <p:tav tm="0">
                                          <p:val>
                                            <p:fltVal val="0"/>
                                          </p:val>
                                        </p:tav>
                                        <p:tav tm="100000">
                                          <p:val>
                                            <p:strVal val="#ppt_h"/>
                                          </p:val>
                                        </p:tav>
                                      </p:tavLst>
                                    </p:anim>
                                    <p:animEffect transition="in" filter="fade">
                                      <p:cBhvr>
                                        <p:cTn id="67" dur="500"/>
                                        <p:tgtEl>
                                          <p:spTgt spid="151"/>
                                        </p:tgtEl>
                                      </p:cBhvr>
                                    </p:animEffect>
                                  </p:childTnLst>
                                </p:cTn>
                              </p:par>
                              <p:par>
                                <p:cTn id="68" presetID="53" presetClass="entr" presetSubtype="16" fill="hold" nodeType="withEffect">
                                  <p:stCondLst>
                                    <p:cond delay="0"/>
                                  </p:stCondLst>
                                  <p:childTnLst>
                                    <p:set>
                                      <p:cBhvr>
                                        <p:cTn id="69" dur="1" fill="hold">
                                          <p:stCondLst>
                                            <p:cond delay="0"/>
                                          </p:stCondLst>
                                        </p:cTn>
                                        <p:tgtEl>
                                          <p:spTgt spid="154"/>
                                        </p:tgtEl>
                                        <p:attrNameLst>
                                          <p:attrName>style.visibility</p:attrName>
                                        </p:attrNameLst>
                                      </p:cBhvr>
                                      <p:to>
                                        <p:strVal val="visible"/>
                                      </p:to>
                                    </p:set>
                                    <p:anim calcmode="lin" valueType="num">
                                      <p:cBhvr>
                                        <p:cTn id="70" dur="500" fill="hold"/>
                                        <p:tgtEl>
                                          <p:spTgt spid="154"/>
                                        </p:tgtEl>
                                        <p:attrNameLst>
                                          <p:attrName>ppt_w</p:attrName>
                                        </p:attrNameLst>
                                      </p:cBhvr>
                                      <p:tavLst>
                                        <p:tav tm="0">
                                          <p:val>
                                            <p:fltVal val="0"/>
                                          </p:val>
                                        </p:tav>
                                        <p:tav tm="100000">
                                          <p:val>
                                            <p:strVal val="#ppt_w"/>
                                          </p:val>
                                        </p:tav>
                                      </p:tavLst>
                                    </p:anim>
                                    <p:anim calcmode="lin" valueType="num">
                                      <p:cBhvr>
                                        <p:cTn id="71" dur="500" fill="hold"/>
                                        <p:tgtEl>
                                          <p:spTgt spid="154"/>
                                        </p:tgtEl>
                                        <p:attrNameLst>
                                          <p:attrName>ppt_h</p:attrName>
                                        </p:attrNameLst>
                                      </p:cBhvr>
                                      <p:tavLst>
                                        <p:tav tm="0">
                                          <p:val>
                                            <p:fltVal val="0"/>
                                          </p:val>
                                        </p:tav>
                                        <p:tav tm="100000">
                                          <p:val>
                                            <p:strVal val="#ppt_h"/>
                                          </p:val>
                                        </p:tav>
                                      </p:tavLst>
                                    </p:anim>
                                    <p:animEffect transition="in" filter="fade">
                                      <p:cBhvr>
                                        <p:cTn id="72" dur="500"/>
                                        <p:tgtEl>
                                          <p:spTgt spid="154"/>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wipe(left)">
                                      <p:cBhvr>
                                        <p:cTn id="76" dur="500"/>
                                        <p:tgtEl>
                                          <p:spTgt spid="111"/>
                                        </p:tgtEl>
                                      </p:cBhvr>
                                    </p:animEffect>
                                  </p:childTnLst>
                                </p:cTn>
                              </p:par>
                              <p:par>
                                <p:cTn id="77" presetID="22" presetClass="entr" presetSubtype="8" fill="hold"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wipe(left)">
                                      <p:cBhvr>
                                        <p:cTn id="79" dur="500"/>
                                        <p:tgtEl>
                                          <p:spTgt spid="113"/>
                                        </p:tgtEl>
                                      </p:cBhvr>
                                    </p:animEffect>
                                  </p:childTnLst>
                                </p:cTn>
                              </p:par>
                              <p:par>
                                <p:cTn id="80" presetID="22" presetClass="entr" presetSubtype="8" fill="hold" nodeType="with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par>
                                <p:cTn id="83" presetID="22" presetClass="entr" presetSubtype="8" fill="hold" nodeType="with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left)">
                                      <p:cBhvr>
                                        <p:cTn id="85" dur="500"/>
                                        <p:tgtEl>
                                          <p:spTgt spid="117"/>
                                        </p:tgtEl>
                                      </p:cBhvr>
                                    </p:animEffect>
                                  </p:childTnLst>
                                </p:cTn>
                              </p:par>
                              <p:par>
                                <p:cTn id="86" presetID="22" presetClass="entr" presetSubtype="8" fill="hold"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left)">
                                      <p:cBhvr>
                                        <p:cTn id="88" dur="500"/>
                                        <p:tgtEl>
                                          <p:spTgt spid="123"/>
                                        </p:tgtEl>
                                      </p:cBhvr>
                                    </p:animEffect>
                                  </p:childTnLst>
                                </p:cTn>
                              </p:par>
                              <p:par>
                                <p:cTn id="89" presetID="22" presetClass="entr" presetSubtype="8" fill="hold" nodeType="withEffect">
                                  <p:stCondLst>
                                    <p:cond delay="0"/>
                                  </p:stCondLst>
                                  <p:childTnLst>
                                    <p:set>
                                      <p:cBhvr>
                                        <p:cTn id="90" dur="1" fill="hold">
                                          <p:stCondLst>
                                            <p:cond delay="0"/>
                                          </p:stCondLst>
                                        </p:cTn>
                                        <p:tgtEl>
                                          <p:spTgt spid="121"/>
                                        </p:tgtEl>
                                        <p:attrNameLst>
                                          <p:attrName>style.visibility</p:attrName>
                                        </p:attrNameLst>
                                      </p:cBhvr>
                                      <p:to>
                                        <p:strVal val="visible"/>
                                      </p:to>
                                    </p:set>
                                    <p:animEffect transition="in" filter="wipe(left)">
                                      <p:cBhvr>
                                        <p:cTn id="91" dur="500"/>
                                        <p:tgtEl>
                                          <p:spTgt spid="121"/>
                                        </p:tgtEl>
                                      </p:cBhvr>
                                    </p:animEffect>
                                  </p:childTnLst>
                                </p:cTn>
                              </p:par>
                              <p:par>
                                <p:cTn id="92" presetID="22" presetClass="entr" presetSubtype="8" fill="hold"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wipe(left)">
                                      <p:cBhvr>
                                        <p:cTn id="94" dur="500"/>
                                        <p:tgtEl>
                                          <p:spTgt spid="129"/>
                                        </p:tgtEl>
                                      </p:cBhvr>
                                    </p:animEffect>
                                  </p:childTnLst>
                                </p:cTn>
                              </p:par>
                              <p:par>
                                <p:cTn id="95" presetID="22" presetClass="entr" presetSubtype="8" fill="hold" nodeType="withEffect">
                                  <p:stCondLst>
                                    <p:cond delay="0"/>
                                  </p:stCondLst>
                                  <p:childTnLst>
                                    <p:set>
                                      <p:cBhvr>
                                        <p:cTn id="96" dur="1" fill="hold">
                                          <p:stCondLst>
                                            <p:cond delay="0"/>
                                          </p:stCondLst>
                                        </p:cTn>
                                        <p:tgtEl>
                                          <p:spTgt spid="125"/>
                                        </p:tgtEl>
                                        <p:attrNameLst>
                                          <p:attrName>style.visibility</p:attrName>
                                        </p:attrNameLst>
                                      </p:cBhvr>
                                      <p:to>
                                        <p:strVal val="visible"/>
                                      </p:to>
                                    </p:set>
                                    <p:animEffect transition="in" filter="wipe(left)">
                                      <p:cBhvr>
                                        <p:cTn id="97" dur="500"/>
                                        <p:tgtEl>
                                          <p:spTgt spid="125"/>
                                        </p:tgtEl>
                                      </p:cBhvr>
                                    </p:animEffect>
                                  </p:childTnLst>
                                </p:cTn>
                              </p:par>
                              <p:par>
                                <p:cTn id="98" presetID="22" presetClass="entr" presetSubtype="8" fill="hold"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wipe(left)">
                                      <p:cBhvr>
                                        <p:cTn id="100" dur="500"/>
                                        <p:tgtEl>
                                          <p:spTgt spid="131"/>
                                        </p:tgtEl>
                                      </p:cBhvr>
                                    </p:animEffect>
                                  </p:childTnLst>
                                </p:cTn>
                              </p:par>
                              <p:par>
                                <p:cTn id="101" presetID="22" presetClass="entr" presetSubtype="8" fill="hold" nodeType="with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left)">
                                      <p:cBhvr>
                                        <p:cTn id="103" dur="500"/>
                                        <p:tgtEl>
                                          <p:spTgt spid="127"/>
                                        </p:tgtEl>
                                      </p:cBhvr>
                                    </p:animEffect>
                                  </p:childTnLst>
                                </p:cTn>
                              </p:par>
                            </p:childTnLst>
                          </p:cTn>
                        </p:par>
                        <p:par>
                          <p:cTn id="104" fill="hold">
                            <p:stCondLst>
                              <p:cond delay="5500"/>
                            </p:stCondLst>
                            <p:childTnLst>
                              <p:par>
                                <p:cTn id="105" presetID="10" presetClass="entr" presetSubtype="0"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fade">
                                      <p:cBhvr>
                                        <p:cTn id="107" dur="500"/>
                                        <p:tgtEl>
                                          <p:spTgt spid="11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fade">
                                      <p:cBhvr>
                                        <p:cTn id="110" dur="500"/>
                                        <p:tgtEl>
                                          <p:spTgt spid="11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8"/>
                                        </p:tgtEl>
                                        <p:attrNameLst>
                                          <p:attrName>style.visibility</p:attrName>
                                        </p:attrNameLst>
                                      </p:cBhvr>
                                      <p:to>
                                        <p:strVal val="visible"/>
                                      </p:to>
                                    </p:set>
                                    <p:animEffect transition="in" filter="fade">
                                      <p:cBhvr>
                                        <p:cTn id="113" dur="500"/>
                                        <p:tgtEl>
                                          <p:spTgt spid="11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6"/>
                                        </p:tgtEl>
                                        <p:attrNameLst>
                                          <p:attrName>style.visibility</p:attrName>
                                        </p:attrNameLst>
                                      </p:cBhvr>
                                      <p:to>
                                        <p:strVal val="visible"/>
                                      </p:to>
                                    </p:set>
                                    <p:animEffect transition="in" filter="fade">
                                      <p:cBhvr>
                                        <p:cTn id="116" dur="500"/>
                                        <p:tgtEl>
                                          <p:spTgt spid="11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24"/>
                                        </p:tgtEl>
                                        <p:attrNameLst>
                                          <p:attrName>style.visibility</p:attrName>
                                        </p:attrNameLst>
                                      </p:cBhvr>
                                      <p:to>
                                        <p:strVal val="visible"/>
                                      </p:to>
                                    </p:set>
                                    <p:animEffect transition="in" filter="fade">
                                      <p:cBhvr>
                                        <p:cTn id="119" dur="500"/>
                                        <p:tgtEl>
                                          <p:spTgt spid="12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fade">
                                      <p:cBhvr>
                                        <p:cTn id="122" dur="500"/>
                                        <p:tgtEl>
                                          <p:spTgt spid="12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500"/>
                                        <p:tgtEl>
                                          <p:spTgt spid="1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fade">
                                      <p:cBhvr>
                                        <p:cTn id="128" dur="500"/>
                                        <p:tgtEl>
                                          <p:spTgt spid="12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animEffect transition="in" filter="fade">
                                      <p:cBhvr>
                                        <p:cTn id="134" dur="500"/>
                                        <p:tgtEl>
                                          <p:spTgt spid="128"/>
                                        </p:tgtEl>
                                      </p:cBhvr>
                                    </p:animEffect>
                                  </p:childTnLst>
                                </p:cTn>
                              </p:par>
                            </p:childTnLst>
                          </p:cTn>
                        </p:par>
                        <p:par>
                          <p:cTn id="135" fill="hold">
                            <p:stCondLst>
                              <p:cond delay="6000"/>
                            </p:stCondLst>
                            <p:childTnLst>
                              <p:par>
                                <p:cTn id="136" presetID="10" presetClass="entr" presetSubtype="0"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Effect transition="in" filter="fade">
                                      <p:cBhvr>
                                        <p:cTn id="13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12" grpId="0"/>
      <p:bldP spid="114" grpId="0"/>
      <p:bldP spid="116" grpId="0"/>
      <p:bldP spid="118" grpId="0"/>
      <p:bldP spid="119" grpId="0"/>
      <p:bldP spid="120" grpId="0"/>
      <p:bldP spid="122" grpId="0"/>
      <p:bldP spid="124" grpId="0"/>
      <p:bldP spid="126" grpId="0"/>
      <p:bldP spid="128" grpId="0"/>
      <p:bldP spid="130" grpId="0"/>
      <p:bldP spid="1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717925" y="3914212"/>
            <a:ext cx="4627563" cy="654050"/>
          </a:xfrm>
          <a:custGeom>
            <a:avLst/>
            <a:gdLst>
              <a:gd name="T0" fmla="*/ 2915 w 2915"/>
              <a:gd name="T1" fmla="*/ 412 h 412"/>
              <a:gd name="T2" fmla="*/ 2896 w 2915"/>
              <a:gd name="T3" fmla="*/ 383 h 412"/>
              <a:gd name="T4" fmla="*/ 2894 w 2915"/>
              <a:gd name="T5" fmla="*/ 313 h 412"/>
              <a:gd name="T6" fmla="*/ 2856 w 2915"/>
              <a:gd name="T7" fmla="*/ 313 h 412"/>
              <a:gd name="T8" fmla="*/ 2834 w 2915"/>
              <a:gd name="T9" fmla="*/ 313 h 412"/>
              <a:gd name="T10" fmla="*/ 2785 w 2915"/>
              <a:gd name="T11" fmla="*/ 269 h 412"/>
              <a:gd name="T12" fmla="*/ 2777 w 2915"/>
              <a:gd name="T13" fmla="*/ 204 h 412"/>
              <a:gd name="T14" fmla="*/ 2593 w 2915"/>
              <a:gd name="T15" fmla="*/ 0 h 412"/>
              <a:gd name="T16" fmla="*/ 286 w 2915"/>
              <a:gd name="T17" fmla="*/ 0 h 412"/>
              <a:gd name="T18" fmla="*/ 282 w 2915"/>
              <a:gd name="T19" fmla="*/ 112 h 412"/>
              <a:gd name="T20" fmla="*/ 241 w 2915"/>
              <a:gd name="T21" fmla="*/ 194 h 412"/>
              <a:gd name="T22" fmla="*/ 127 w 2915"/>
              <a:gd name="T23" fmla="*/ 280 h 412"/>
              <a:gd name="T24" fmla="*/ 76 w 2915"/>
              <a:gd name="T25" fmla="*/ 345 h 412"/>
              <a:gd name="T26" fmla="*/ 0 w 2915"/>
              <a:gd name="T27" fmla="*/ 412 h 412"/>
              <a:gd name="T28" fmla="*/ 2915 w 2915"/>
              <a:gd name="T2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5" h="412">
                <a:moveTo>
                  <a:pt x="2915" y="412"/>
                </a:moveTo>
                <a:lnTo>
                  <a:pt x="2896" y="383"/>
                </a:lnTo>
                <a:lnTo>
                  <a:pt x="2894" y="313"/>
                </a:lnTo>
                <a:lnTo>
                  <a:pt x="2856" y="313"/>
                </a:lnTo>
                <a:lnTo>
                  <a:pt x="2834" y="313"/>
                </a:lnTo>
                <a:lnTo>
                  <a:pt x="2785" y="269"/>
                </a:lnTo>
                <a:lnTo>
                  <a:pt x="2777" y="204"/>
                </a:lnTo>
                <a:lnTo>
                  <a:pt x="2593" y="0"/>
                </a:lnTo>
                <a:lnTo>
                  <a:pt x="286" y="0"/>
                </a:lnTo>
                <a:lnTo>
                  <a:pt x="282" y="112"/>
                </a:lnTo>
                <a:lnTo>
                  <a:pt x="241" y="194"/>
                </a:lnTo>
                <a:lnTo>
                  <a:pt x="127" y="280"/>
                </a:lnTo>
                <a:lnTo>
                  <a:pt x="76" y="345"/>
                </a:lnTo>
                <a:lnTo>
                  <a:pt x="0" y="412"/>
                </a:lnTo>
                <a:lnTo>
                  <a:pt x="2915" y="41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5" name="Freeform 6"/>
          <p:cNvSpPr>
            <a:spLocks/>
          </p:cNvSpPr>
          <p:nvPr/>
        </p:nvSpPr>
        <p:spPr bwMode="auto">
          <a:xfrm>
            <a:off x="4173538" y="3190312"/>
            <a:ext cx="3630613" cy="688975"/>
          </a:xfrm>
          <a:custGeom>
            <a:avLst/>
            <a:gdLst>
              <a:gd name="T0" fmla="*/ 126 w 2287"/>
              <a:gd name="T1" fmla="*/ 0 h 434"/>
              <a:gd name="T2" fmla="*/ 65 w 2287"/>
              <a:gd name="T3" fmla="*/ 159 h 434"/>
              <a:gd name="T4" fmla="*/ 3 w 2287"/>
              <a:gd name="T5" fmla="*/ 346 h 434"/>
              <a:gd name="T6" fmla="*/ 0 w 2287"/>
              <a:gd name="T7" fmla="*/ 434 h 434"/>
              <a:gd name="T8" fmla="*/ 2287 w 2287"/>
              <a:gd name="T9" fmla="*/ 434 h 434"/>
              <a:gd name="T10" fmla="*/ 2227 w 2287"/>
              <a:gd name="T11" fmla="*/ 368 h 434"/>
              <a:gd name="T12" fmla="*/ 2208 w 2287"/>
              <a:gd name="T13" fmla="*/ 221 h 434"/>
              <a:gd name="T14" fmla="*/ 2015 w 2287"/>
              <a:gd name="T15" fmla="*/ 0 h 434"/>
              <a:gd name="T16" fmla="*/ 126 w 2287"/>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7" h="434">
                <a:moveTo>
                  <a:pt x="126" y="0"/>
                </a:moveTo>
                <a:lnTo>
                  <a:pt x="65" y="159"/>
                </a:lnTo>
                <a:lnTo>
                  <a:pt x="3" y="346"/>
                </a:lnTo>
                <a:lnTo>
                  <a:pt x="0" y="434"/>
                </a:lnTo>
                <a:lnTo>
                  <a:pt x="2287" y="434"/>
                </a:lnTo>
                <a:lnTo>
                  <a:pt x="2227" y="368"/>
                </a:lnTo>
                <a:lnTo>
                  <a:pt x="2208" y="221"/>
                </a:lnTo>
                <a:lnTo>
                  <a:pt x="2015" y="0"/>
                </a:lnTo>
                <a:lnTo>
                  <a:pt x="126"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6" name="Freeform 7"/>
          <p:cNvSpPr>
            <a:spLocks/>
          </p:cNvSpPr>
          <p:nvPr/>
        </p:nvSpPr>
        <p:spPr bwMode="auto">
          <a:xfrm>
            <a:off x="3232150" y="4601600"/>
            <a:ext cx="5819775" cy="723900"/>
          </a:xfrm>
          <a:custGeom>
            <a:avLst/>
            <a:gdLst>
              <a:gd name="T0" fmla="*/ 3238 w 3666"/>
              <a:gd name="T1" fmla="*/ 0 h 456"/>
              <a:gd name="T2" fmla="*/ 280 w 3666"/>
              <a:gd name="T3" fmla="*/ 0 h 456"/>
              <a:gd name="T4" fmla="*/ 187 w 3666"/>
              <a:gd name="T5" fmla="*/ 99 h 456"/>
              <a:gd name="T6" fmla="*/ 38 w 3666"/>
              <a:gd name="T7" fmla="*/ 359 h 456"/>
              <a:gd name="T8" fmla="*/ 0 w 3666"/>
              <a:gd name="T9" fmla="*/ 456 h 456"/>
              <a:gd name="T10" fmla="*/ 3666 w 3666"/>
              <a:gd name="T11" fmla="*/ 456 h 456"/>
              <a:gd name="T12" fmla="*/ 3663 w 3666"/>
              <a:gd name="T13" fmla="*/ 452 h 456"/>
              <a:gd name="T14" fmla="*/ 3473 w 3666"/>
              <a:gd name="T15" fmla="*/ 202 h 456"/>
              <a:gd name="T16" fmla="*/ 3398 w 3666"/>
              <a:gd name="T17" fmla="*/ 107 h 456"/>
              <a:gd name="T18" fmla="*/ 3381 w 3666"/>
              <a:gd name="T19" fmla="*/ 23 h 456"/>
              <a:gd name="T20" fmla="*/ 3240 w 3666"/>
              <a:gd name="T21" fmla="*/ 4 h 456"/>
              <a:gd name="T22" fmla="*/ 3238 w 3666"/>
              <a:gd name="T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66" h="456">
                <a:moveTo>
                  <a:pt x="3238" y="0"/>
                </a:moveTo>
                <a:lnTo>
                  <a:pt x="280" y="0"/>
                </a:lnTo>
                <a:lnTo>
                  <a:pt x="187" y="99"/>
                </a:lnTo>
                <a:lnTo>
                  <a:pt x="38" y="359"/>
                </a:lnTo>
                <a:lnTo>
                  <a:pt x="0" y="456"/>
                </a:lnTo>
                <a:lnTo>
                  <a:pt x="3666" y="456"/>
                </a:lnTo>
                <a:lnTo>
                  <a:pt x="3663" y="452"/>
                </a:lnTo>
                <a:lnTo>
                  <a:pt x="3473" y="202"/>
                </a:lnTo>
                <a:lnTo>
                  <a:pt x="3398" y="107"/>
                </a:lnTo>
                <a:lnTo>
                  <a:pt x="3381" y="23"/>
                </a:lnTo>
                <a:lnTo>
                  <a:pt x="3240" y="4"/>
                </a:lnTo>
                <a:lnTo>
                  <a:pt x="3238"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7" name="Freeform 8"/>
          <p:cNvSpPr>
            <a:spLocks/>
          </p:cNvSpPr>
          <p:nvPr/>
        </p:nvSpPr>
        <p:spPr bwMode="auto">
          <a:xfrm>
            <a:off x="5148263" y="1377387"/>
            <a:ext cx="1728788" cy="995363"/>
          </a:xfrm>
          <a:custGeom>
            <a:avLst/>
            <a:gdLst>
              <a:gd name="T0" fmla="*/ 0 w 1089"/>
              <a:gd name="T1" fmla="*/ 627 h 627"/>
              <a:gd name="T2" fmla="*/ 1089 w 1089"/>
              <a:gd name="T3" fmla="*/ 627 h 627"/>
              <a:gd name="T4" fmla="*/ 1088 w 1089"/>
              <a:gd name="T5" fmla="*/ 591 h 627"/>
              <a:gd name="T6" fmla="*/ 1053 w 1089"/>
              <a:gd name="T7" fmla="*/ 591 h 627"/>
              <a:gd name="T8" fmla="*/ 939 w 1089"/>
              <a:gd name="T9" fmla="*/ 396 h 627"/>
              <a:gd name="T10" fmla="*/ 866 w 1089"/>
              <a:gd name="T11" fmla="*/ 369 h 627"/>
              <a:gd name="T12" fmla="*/ 669 w 1089"/>
              <a:gd name="T13" fmla="*/ 114 h 627"/>
              <a:gd name="T14" fmla="*/ 576 w 1089"/>
              <a:gd name="T15" fmla="*/ 0 h 627"/>
              <a:gd name="T16" fmla="*/ 473 w 1089"/>
              <a:gd name="T17" fmla="*/ 16 h 627"/>
              <a:gd name="T18" fmla="*/ 421 w 1089"/>
              <a:gd name="T19" fmla="*/ 98 h 627"/>
              <a:gd name="T20" fmla="*/ 351 w 1089"/>
              <a:gd name="T21" fmla="*/ 106 h 627"/>
              <a:gd name="T22" fmla="*/ 231 w 1089"/>
              <a:gd name="T23" fmla="*/ 195 h 627"/>
              <a:gd name="T24" fmla="*/ 226 w 1089"/>
              <a:gd name="T25" fmla="*/ 220 h 627"/>
              <a:gd name="T26" fmla="*/ 101 w 1089"/>
              <a:gd name="T27" fmla="*/ 339 h 627"/>
              <a:gd name="T28" fmla="*/ 107 w 1089"/>
              <a:gd name="T29" fmla="*/ 445 h 627"/>
              <a:gd name="T30" fmla="*/ 0 w 1089"/>
              <a:gd name="T31"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9" h="627">
                <a:moveTo>
                  <a:pt x="0" y="627"/>
                </a:moveTo>
                <a:lnTo>
                  <a:pt x="1089" y="627"/>
                </a:lnTo>
                <a:lnTo>
                  <a:pt x="1088" y="591"/>
                </a:lnTo>
                <a:lnTo>
                  <a:pt x="1053" y="591"/>
                </a:lnTo>
                <a:lnTo>
                  <a:pt x="939" y="396"/>
                </a:lnTo>
                <a:lnTo>
                  <a:pt x="866" y="369"/>
                </a:lnTo>
                <a:lnTo>
                  <a:pt x="669" y="114"/>
                </a:lnTo>
                <a:lnTo>
                  <a:pt x="576" y="0"/>
                </a:lnTo>
                <a:lnTo>
                  <a:pt x="473" y="16"/>
                </a:lnTo>
                <a:lnTo>
                  <a:pt x="421" y="98"/>
                </a:lnTo>
                <a:lnTo>
                  <a:pt x="351" y="106"/>
                </a:lnTo>
                <a:lnTo>
                  <a:pt x="231" y="195"/>
                </a:lnTo>
                <a:lnTo>
                  <a:pt x="226" y="220"/>
                </a:lnTo>
                <a:lnTo>
                  <a:pt x="101" y="339"/>
                </a:lnTo>
                <a:lnTo>
                  <a:pt x="107" y="445"/>
                </a:lnTo>
                <a:lnTo>
                  <a:pt x="0" y="627"/>
                </a:lnTo>
                <a:close/>
              </a:path>
            </a:pathLst>
          </a:custGeom>
          <a:solidFill>
            <a:srgbClr val="27AAE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Lato Light"/>
            </a:endParaRPr>
          </a:p>
        </p:txBody>
      </p:sp>
      <p:sp>
        <p:nvSpPr>
          <p:cNvPr id="8" name="Freeform 9"/>
          <p:cNvSpPr>
            <a:spLocks/>
          </p:cNvSpPr>
          <p:nvPr/>
        </p:nvSpPr>
        <p:spPr bwMode="auto">
          <a:xfrm>
            <a:off x="2870200" y="5358837"/>
            <a:ext cx="6999288" cy="1147763"/>
          </a:xfrm>
          <a:custGeom>
            <a:avLst/>
            <a:gdLst>
              <a:gd name="T0" fmla="*/ 4124 w 4409"/>
              <a:gd name="T1" fmla="*/ 229 h 723"/>
              <a:gd name="T2" fmla="*/ 3914 w 4409"/>
              <a:gd name="T3" fmla="*/ 0 h 723"/>
              <a:gd name="T4" fmla="*/ 218 w 4409"/>
              <a:gd name="T5" fmla="*/ 0 h 723"/>
              <a:gd name="T6" fmla="*/ 154 w 4409"/>
              <a:gd name="T7" fmla="*/ 159 h 723"/>
              <a:gd name="T8" fmla="*/ 81 w 4409"/>
              <a:gd name="T9" fmla="*/ 273 h 723"/>
              <a:gd name="T10" fmla="*/ 0 w 4409"/>
              <a:gd name="T11" fmla="*/ 381 h 723"/>
              <a:gd name="T12" fmla="*/ 0 w 4409"/>
              <a:gd name="T13" fmla="*/ 446 h 723"/>
              <a:gd name="T14" fmla="*/ 135 w 4409"/>
              <a:gd name="T15" fmla="*/ 528 h 723"/>
              <a:gd name="T16" fmla="*/ 753 w 4409"/>
              <a:gd name="T17" fmla="*/ 528 h 723"/>
              <a:gd name="T18" fmla="*/ 1452 w 4409"/>
              <a:gd name="T19" fmla="*/ 712 h 723"/>
              <a:gd name="T20" fmla="*/ 1536 w 4409"/>
              <a:gd name="T21" fmla="*/ 723 h 723"/>
              <a:gd name="T22" fmla="*/ 2019 w 4409"/>
              <a:gd name="T23" fmla="*/ 696 h 723"/>
              <a:gd name="T24" fmla="*/ 2236 w 4409"/>
              <a:gd name="T25" fmla="*/ 606 h 723"/>
              <a:gd name="T26" fmla="*/ 2994 w 4409"/>
              <a:gd name="T27" fmla="*/ 555 h 723"/>
              <a:gd name="T28" fmla="*/ 3268 w 4409"/>
              <a:gd name="T29" fmla="*/ 565 h 723"/>
              <a:gd name="T30" fmla="*/ 3945 w 4409"/>
              <a:gd name="T31" fmla="*/ 560 h 723"/>
              <a:gd name="T32" fmla="*/ 4102 w 4409"/>
              <a:gd name="T33" fmla="*/ 598 h 723"/>
              <a:gd name="T34" fmla="*/ 4298 w 4409"/>
              <a:gd name="T35" fmla="*/ 568 h 723"/>
              <a:gd name="T36" fmla="*/ 4409 w 4409"/>
              <a:gd name="T37" fmla="*/ 549 h 723"/>
              <a:gd name="T38" fmla="*/ 4124 w 4409"/>
              <a:gd name="T39" fmla="*/ 2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09" h="723">
                <a:moveTo>
                  <a:pt x="4124" y="229"/>
                </a:moveTo>
                <a:lnTo>
                  <a:pt x="3914" y="0"/>
                </a:lnTo>
                <a:lnTo>
                  <a:pt x="218" y="0"/>
                </a:lnTo>
                <a:lnTo>
                  <a:pt x="154" y="159"/>
                </a:lnTo>
                <a:lnTo>
                  <a:pt x="81" y="273"/>
                </a:lnTo>
                <a:lnTo>
                  <a:pt x="0" y="381"/>
                </a:lnTo>
                <a:lnTo>
                  <a:pt x="0" y="446"/>
                </a:lnTo>
                <a:lnTo>
                  <a:pt x="135" y="528"/>
                </a:lnTo>
                <a:lnTo>
                  <a:pt x="753" y="528"/>
                </a:lnTo>
                <a:lnTo>
                  <a:pt x="1452" y="712"/>
                </a:lnTo>
                <a:lnTo>
                  <a:pt x="1536" y="723"/>
                </a:lnTo>
                <a:lnTo>
                  <a:pt x="2019" y="696"/>
                </a:lnTo>
                <a:lnTo>
                  <a:pt x="2236" y="606"/>
                </a:lnTo>
                <a:lnTo>
                  <a:pt x="2994" y="555"/>
                </a:lnTo>
                <a:lnTo>
                  <a:pt x="3268" y="565"/>
                </a:lnTo>
                <a:lnTo>
                  <a:pt x="3945" y="560"/>
                </a:lnTo>
                <a:lnTo>
                  <a:pt x="4102" y="598"/>
                </a:lnTo>
                <a:lnTo>
                  <a:pt x="4298" y="568"/>
                </a:lnTo>
                <a:lnTo>
                  <a:pt x="4409" y="549"/>
                </a:lnTo>
                <a:lnTo>
                  <a:pt x="4124" y="22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3F3F3F"/>
              </a:solidFill>
              <a:latin typeface="Lato Light"/>
            </a:endParaRPr>
          </a:p>
        </p:txBody>
      </p:sp>
      <p:sp>
        <p:nvSpPr>
          <p:cNvPr id="9" name="Freeform 10"/>
          <p:cNvSpPr>
            <a:spLocks/>
          </p:cNvSpPr>
          <p:nvPr/>
        </p:nvSpPr>
        <p:spPr bwMode="auto">
          <a:xfrm>
            <a:off x="4389438" y="2397515"/>
            <a:ext cx="2952750" cy="749300"/>
          </a:xfrm>
          <a:custGeom>
            <a:avLst/>
            <a:gdLst>
              <a:gd name="T0" fmla="*/ 1860 w 1860"/>
              <a:gd name="T1" fmla="*/ 472 h 472"/>
              <a:gd name="T2" fmla="*/ 1845 w 1860"/>
              <a:gd name="T3" fmla="*/ 454 h 472"/>
              <a:gd name="T4" fmla="*/ 1829 w 1860"/>
              <a:gd name="T5" fmla="*/ 422 h 472"/>
              <a:gd name="T6" fmla="*/ 1612 w 1860"/>
              <a:gd name="T7" fmla="*/ 172 h 472"/>
              <a:gd name="T8" fmla="*/ 1574 w 1860"/>
              <a:gd name="T9" fmla="*/ 94 h 472"/>
              <a:gd name="T10" fmla="*/ 1568 w 1860"/>
              <a:gd name="T11" fmla="*/ 0 h 472"/>
              <a:gd name="T12" fmla="*/ 466 w 1860"/>
              <a:gd name="T13" fmla="*/ 0 h 472"/>
              <a:gd name="T14" fmla="*/ 463 w 1860"/>
              <a:gd name="T15" fmla="*/ 4 h 472"/>
              <a:gd name="T16" fmla="*/ 298 w 1860"/>
              <a:gd name="T17" fmla="*/ 189 h 472"/>
              <a:gd name="T18" fmla="*/ 178 w 1860"/>
              <a:gd name="T19" fmla="*/ 327 h 472"/>
              <a:gd name="T20" fmla="*/ 127 w 1860"/>
              <a:gd name="T21" fmla="*/ 392 h 472"/>
              <a:gd name="T22" fmla="*/ 8 w 1860"/>
              <a:gd name="T23" fmla="*/ 449 h 472"/>
              <a:gd name="T24" fmla="*/ 0 w 1860"/>
              <a:gd name="T25" fmla="*/ 472 h 472"/>
              <a:gd name="T26" fmla="*/ 1860 w 1860"/>
              <a:gd name="T2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0" h="472">
                <a:moveTo>
                  <a:pt x="1860" y="472"/>
                </a:moveTo>
                <a:lnTo>
                  <a:pt x="1845" y="454"/>
                </a:lnTo>
                <a:lnTo>
                  <a:pt x="1829" y="422"/>
                </a:lnTo>
                <a:lnTo>
                  <a:pt x="1612" y="172"/>
                </a:lnTo>
                <a:lnTo>
                  <a:pt x="1574" y="94"/>
                </a:lnTo>
                <a:lnTo>
                  <a:pt x="1568" y="0"/>
                </a:lnTo>
                <a:lnTo>
                  <a:pt x="466" y="0"/>
                </a:lnTo>
                <a:lnTo>
                  <a:pt x="463" y="4"/>
                </a:lnTo>
                <a:lnTo>
                  <a:pt x="298" y="189"/>
                </a:lnTo>
                <a:lnTo>
                  <a:pt x="178" y="327"/>
                </a:lnTo>
                <a:lnTo>
                  <a:pt x="127" y="392"/>
                </a:lnTo>
                <a:lnTo>
                  <a:pt x="8" y="449"/>
                </a:lnTo>
                <a:lnTo>
                  <a:pt x="0" y="472"/>
                </a:lnTo>
                <a:lnTo>
                  <a:pt x="1860" y="472"/>
                </a:lnTo>
                <a:close/>
              </a:path>
            </a:pathLst>
          </a:custGeom>
          <a:solidFill>
            <a:srgbClr val="27AAE2"/>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10" name="Freeform 14"/>
          <p:cNvSpPr>
            <a:spLocks/>
          </p:cNvSpPr>
          <p:nvPr/>
        </p:nvSpPr>
        <p:spPr bwMode="auto">
          <a:xfrm>
            <a:off x="-66675" y="3029464"/>
            <a:ext cx="12842875" cy="356110"/>
          </a:xfrm>
          <a:custGeom>
            <a:avLst/>
            <a:gdLst>
              <a:gd name="T0" fmla="*/ 3961 w 4156"/>
              <a:gd name="T1" fmla="*/ 88 h 114"/>
              <a:gd name="T2" fmla="*/ 3697 w 4156"/>
              <a:gd name="T3" fmla="*/ 52 h 114"/>
              <a:gd name="T4" fmla="*/ 3430 w 4156"/>
              <a:gd name="T5" fmla="*/ 17 h 114"/>
              <a:gd name="T6" fmla="*/ 3205 w 4156"/>
              <a:gd name="T7" fmla="*/ 50 h 114"/>
              <a:gd name="T8" fmla="*/ 2980 w 4156"/>
              <a:gd name="T9" fmla="*/ 83 h 114"/>
              <a:gd name="T10" fmla="*/ 2980 w 4156"/>
              <a:gd name="T11" fmla="*/ 83 h 114"/>
              <a:gd name="T12" fmla="*/ 2755 w 4156"/>
              <a:gd name="T13" fmla="*/ 50 h 114"/>
              <a:gd name="T14" fmla="*/ 2529 w 4156"/>
              <a:gd name="T15" fmla="*/ 17 h 114"/>
              <a:gd name="T16" fmla="*/ 2304 w 4156"/>
              <a:gd name="T17" fmla="*/ 50 h 114"/>
              <a:gd name="T18" fmla="*/ 2078 w 4156"/>
              <a:gd name="T19" fmla="*/ 83 h 114"/>
              <a:gd name="T20" fmla="*/ 1853 w 4156"/>
              <a:gd name="T21" fmla="*/ 50 h 114"/>
              <a:gd name="T22" fmla="*/ 1627 w 4156"/>
              <a:gd name="T23" fmla="*/ 17 h 114"/>
              <a:gd name="T24" fmla="*/ 1402 w 4156"/>
              <a:gd name="T25" fmla="*/ 50 h 114"/>
              <a:gd name="T26" fmla="*/ 1176 w 4156"/>
              <a:gd name="T27" fmla="*/ 83 h 114"/>
              <a:gd name="T28" fmla="*/ 1176 w 4156"/>
              <a:gd name="T29" fmla="*/ 83 h 114"/>
              <a:gd name="T30" fmla="*/ 951 w 4156"/>
              <a:gd name="T31" fmla="*/ 50 h 114"/>
              <a:gd name="T32" fmla="*/ 726 w 4156"/>
              <a:gd name="T33" fmla="*/ 17 h 114"/>
              <a:gd name="T34" fmla="*/ 460 w 4156"/>
              <a:gd name="T35" fmla="*/ 52 h 114"/>
              <a:gd name="T36" fmla="*/ 0 w 4156"/>
              <a:gd name="T37" fmla="*/ 52 h 114"/>
              <a:gd name="T38" fmla="*/ 6 w 4156"/>
              <a:gd name="T39" fmla="*/ 38 h 114"/>
              <a:gd name="T40" fmla="*/ 456 w 4156"/>
              <a:gd name="T41" fmla="*/ 37 h 114"/>
              <a:gd name="T42" fmla="*/ 726 w 4156"/>
              <a:gd name="T43" fmla="*/ 1 h 114"/>
              <a:gd name="T44" fmla="*/ 955 w 4156"/>
              <a:gd name="T45" fmla="*/ 34 h 114"/>
              <a:gd name="T46" fmla="*/ 1176 w 4156"/>
              <a:gd name="T47" fmla="*/ 67 h 114"/>
              <a:gd name="T48" fmla="*/ 1176 w 4156"/>
              <a:gd name="T49" fmla="*/ 67 h 114"/>
              <a:gd name="T50" fmla="*/ 1398 w 4156"/>
              <a:gd name="T51" fmla="*/ 34 h 114"/>
              <a:gd name="T52" fmla="*/ 1627 w 4156"/>
              <a:gd name="T53" fmla="*/ 1 h 114"/>
              <a:gd name="T54" fmla="*/ 1856 w 4156"/>
              <a:gd name="T55" fmla="*/ 34 h 114"/>
              <a:gd name="T56" fmla="*/ 2078 w 4156"/>
              <a:gd name="T57" fmla="*/ 67 h 114"/>
              <a:gd name="T58" fmla="*/ 2300 w 4156"/>
              <a:gd name="T59" fmla="*/ 34 h 114"/>
              <a:gd name="T60" fmla="*/ 2529 w 4156"/>
              <a:gd name="T61" fmla="*/ 1 h 114"/>
              <a:gd name="T62" fmla="*/ 2758 w 4156"/>
              <a:gd name="T63" fmla="*/ 34 h 114"/>
              <a:gd name="T64" fmla="*/ 2980 w 4156"/>
              <a:gd name="T65" fmla="*/ 67 h 114"/>
              <a:gd name="T66" fmla="*/ 2980 w 4156"/>
              <a:gd name="T67" fmla="*/ 67 h 114"/>
              <a:gd name="T68" fmla="*/ 3202 w 4156"/>
              <a:gd name="T69" fmla="*/ 34 h 114"/>
              <a:gd name="T70" fmla="*/ 3430 w 4156"/>
              <a:gd name="T71" fmla="*/ 1 h 114"/>
              <a:gd name="T72" fmla="*/ 3700 w 4156"/>
              <a:gd name="T73" fmla="*/ 37 h 114"/>
              <a:gd name="T74" fmla="*/ 4150 w 4156"/>
              <a:gd name="T75" fmla="*/ 38 h 114"/>
              <a:gd name="T76" fmla="*/ 4156 w 4156"/>
              <a:gd name="T77" fmla="*/ 52 h 114"/>
              <a:gd name="T78" fmla="*/ 3961 w 4156"/>
              <a:gd name="T79"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56" h="114">
                <a:moveTo>
                  <a:pt x="3961" y="88"/>
                </a:moveTo>
                <a:cubicBezTo>
                  <a:pt x="3872" y="88"/>
                  <a:pt x="3784" y="70"/>
                  <a:pt x="3697" y="52"/>
                </a:cubicBezTo>
                <a:cubicBezTo>
                  <a:pt x="3609" y="35"/>
                  <a:pt x="3519" y="16"/>
                  <a:pt x="3430" y="17"/>
                </a:cubicBezTo>
                <a:cubicBezTo>
                  <a:pt x="3356" y="16"/>
                  <a:pt x="3279" y="33"/>
                  <a:pt x="3205" y="50"/>
                </a:cubicBezTo>
                <a:cubicBezTo>
                  <a:pt x="3132" y="66"/>
                  <a:pt x="3056" y="83"/>
                  <a:pt x="2980" y="83"/>
                </a:cubicBezTo>
                <a:cubicBezTo>
                  <a:pt x="2980" y="83"/>
                  <a:pt x="2980" y="83"/>
                  <a:pt x="2980" y="83"/>
                </a:cubicBezTo>
                <a:cubicBezTo>
                  <a:pt x="2904" y="83"/>
                  <a:pt x="2828" y="66"/>
                  <a:pt x="2755" y="50"/>
                </a:cubicBezTo>
                <a:cubicBezTo>
                  <a:pt x="2681" y="33"/>
                  <a:pt x="2604" y="16"/>
                  <a:pt x="2529" y="17"/>
                </a:cubicBezTo>
                <a:cubicBezTo>
                  <a:pt x="2454" y="16"/>
                  <a:pt x="2378" y="33"/>
                  <a:pt x="2304" y="50"/>
                </a:cubicBezTo>
                <a:cubicBezTo>
                  <a:pt x="2230" y="66"/>
                  <a:pt x="2154" y="83"/>
                  <a:pt x="2078" y="83"/>
                </a:cubicBezTo>
                <a:cubicBezTo>
                  <a:pt x="2002" y="83"/>
                  <a:pt x="1926" y="66"/>
                  <a:pt x="1853" y="50"/>
                </a:cubicBezTo>
                <a:cubicBezTo>
                  <a:pt x="1779" y="33"/>
                  <a:pt x="1702" y="16"/>
                  <a:pt x="1627" y="17"/>
                </a:cubicBezTo>
                <a:cubicBezTo>
                  <a:pt x="1552" y="16"/>
                  <a:pt x="1475" y="33"/>
                  <a:pt x="1402" y="50"/>
                </a:cubicBezTo>
                <a:cubicBezTo>
                  <a:pt x="1328" y="66"/>
                  <a:pt x="1252" y="83"/>
                  <a:pt x="1176" y="83"/>
                </a:cubicBezTo>
                <a:cubicBezTo>
                  <a:pt x="1176" y="83"/>
                  <a:pt x="1176" y="83"/>
                  <a:pt x="1176" y="83"/>
                </a:cubicBezTo>
                <a:cubicBezTo>
                  <a:pt x="1101" y="83"/>
                  <a:pt x="1025" y="66"/>
                  <a:pt x="951" y="50"/>
                </a:cubicBezTo>
                <a:cubicBezTo>
                  <a:pt x="877" y="33"/>
                  <a:pt x="801" y="16"/>
                  <a:pt x="726" y="17"/>
                </a:cubicBezTo>
                <a:cubicBezTo>
                  <a:pt x="637" y="16"/>
                  <a:pt x="547" y="35"/>
                  <a:pt x="460" y="52"/>
                </a:cubicBezTo>
                <a:cubicBezTo>
                  <a:pt x="309" y="83"/>
                  <a:pt x="154" y="114"/>
                  <a:pt x="0" y="52"/>
                </a:cubicBezTo>
                <a:cubicBezTo>
                  <a:pt x="6" y="38"/>
                  <a:pt x="6" y="38"/>
                  <a:pt x="6" y="38"/>
                </a:cubicBezTo>
                <a:cubicBezTo>
                  <a:pt x="155" y="97"/>
                  <a:pt x="308" y="67"/>
                  <a:pt x="456" y="37"/>
                </a:cubicBezTo>
                <a:cubicBezTo>
                  <a:pt x="545" y="19"/>
                  <a:pt x="636" y="0"/>
                  <a:pt x="726" y="1"/>
                </a:cubicBezTo>
                <a:cubicBezTo>
                  <a:pt x="802" y="0"/>
                  <a:pt x="880" y="18"/>
                  <a:pt x="955" y="34"/>
                </a:cubicBezTo>
                <a:cubicBezTo>
                  <a:pt x="1027" y="50"/>
                  <a:pt x="1102" y="67"/>
                  <a:pt x="1176" y="67"/>
                </a:cubicBezTo>
                <a:cubicBezTo>
                  <a:pt x="1176" y="67"/>
                  <a:pt x="1176" y="67"/>
                  <a:pt x="1176" y="67"/>
                </a:cubicBezTo>
                <a:cubicBezTo>
                  <a:pt x="1250" y="67"/>
                  <a:pt x="1325" y="50"/>
                  <a:pt x="1398" y="34"/>
                </a:cubicBezTo>
                <a:cubicBezTo>
                  <a:pt x="1473" y="18"/>
                  <a:pt x="1550" y="0"/>
                  <a:pt x="1627" y="1"/>
                </a:cubicBezTo>
                <a:cubicBezTo>
                  <a:pt x="1704" y="0"/>
                  <a:pt x="1781" y="18"/>
                  <a:pt x="1856" y="34"/>
                </a:cubicBezTo>
                <a:cubicBezTo>
                  <a:pt x="1929" y="50"/>
                  <a:pt x="2004" y="67"/>
                  <a:pt x="2078" y="67"/>
                </a:cubicBezTo>
                <a:cubicBezTo>
                  <a:pt x="2152" y="67"/>
                  <a:pt x="2227" y="50"/>
                  <a:pt x="2300" y="34"/>
                </a:cubicBezTo>
                <a:cubicBezTo>
                  <a:pt x="2375" y="18"/>
                  <a:pt x="2452" y="0"/>
                  <a:pt x="2529" y="1"/>
                </a:cubicBezTo>
                <a:cubicBezTo>
                  <a:pt x="2606" y="0"/>
                  <a:pt x="2683" y="18"/>
                  <a:pt x="2758" y="34"/>
                </a:cubicBezTo>
                <a:cubicBezTo>
                  <a:pt x="2831" y="50"/>
                  <a:pt x="2906" y="67"/>
                  <a:pt x="2980" y="67"/>
                </a:cubicBezTo>
                <a:cubicBezTo>
                  <a:pt x="2980" y="67"/>
                  <a:pt x="2980" y="67"/>
                  <a:pt x="2980" y="67"/>
                </a:cubicBezTo>
                <a:cubicBezTo>
                  <a:pt x="3054" y="67"/>
                  <a:pt x="3129" y="50"/>
                  <a:pt x="3202" y="34"/>
                </a:cubicBezTo>
                <a:cubicBezTo>
                  <a:pt x="3277" y="18"/>
                  <a:pt x="3354" y="0"/>
                  <a:pt x="3430" y="1"/>
                </a:cubicBezTo>
                <a:cubicBezTo>
                  <a:pt x="3521" y="0"/>
                  <a:pt x="3612" y="19"/>
                  <a:pt x="3700" y="37"/>
                </a:cubicBezTo>
                <a:cubicBezTo>
                  <a:pt x="3848" y="67"/>
                  <a:pt x="4001" y="97"/>
                  <a:pt x="4150" y="38"/>
                </a:cubicBezTo>
                <a:cubicBezTo>
                  <a:pt x="4156" y="52"/>
                  <a:pt x="4156" y="52"/>
                  <a:pt x="4156" y="52"/>
                </a:cubicBezTo>
                <a:cubicBezTo>
                  <a:pt x="4091" y="78"/>
                  <a:pt x="4026" y="88"/>
                  <a:pt x="3961" y="88"/>
                </a:cubicBezTo>
                <a:close/>
              </a:path>
            </a:pathLst>
          </a:custGeom>
          <a:solidFill>
            <a:srgbClr val="1B4B95"/>
          </a:solidFill>
          <a:ln>
            <a:solidFill>
              <a:srgbClr val="30B4D8"/>
            </a:solid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11" name="Rectangle 16"/>
          <p:cNvSpPr/>
          <p:nvPr/>
        </p:nvSpPr>
        <p:spPr>
          <a:xfrm>
            <a:off x="5349667" y="1915208"/>
            <a:ext cx="1261885" cy="338554"/>
          </a:xfrm>
          <a:prstGeom prst="rect">
            <a:avLst/>
          </a:prstGeom>
        </p:spPr>
        <p:txBody>
          <a:bodyPr wrap="none">
            <a:spAutoFit/>
          </a:bodyPr>
          <a:lstStyle/>
          <a:p>
            <a:pPr algn="ctr"/>
            <a:r>
              <a:rPr lang="en-US" sz="1600" b="1" dirty="0">
                <a:solidFill>
                  <a:schemeClr val="bg1"/>
                </a:solidFill>
                <a:latin typeface="Lato"/>
              </a:rPr>
              <a:t>Knowledge</a:t>
            </a:r>
            <a:endParaRPr lang="id-ID" sz="1600" b="1" dirty="0">
              <a:solidFill>
                <a:schemeClr val="bg1"/>
              </a:solidFill>
              <a:latin typeface="Lato"/>
            </a:endParaRPr>
          </a:p>
        </p:txBody>
      </p:sp>
      <p:sp>
        <p:nvSpPr>
          <p:cNvPr id="12" name="Rectangle 17"/>
          <p:cNvSpPr/>
          <p:nvPr/>
        </p:nvSpPr>
        <p:spPr>
          <a:xfrm>
            <a:off x="5566874" y="2562225"/>
            <a:ext cx="827471" cy="400110"/>
          </a:xfrm>
          <a:prstGeom prst="rect">
            <a:avLst/>
          </a:prstGeom>
        </p:spPr>
        <p:txBody>
          <a:bodyPr wrap="none">
            <a:spAutoFit/>
          </a:bodyPr>
          <a:lstStyle/>
          <a:p>
            <a:pPr algn="ctr"/>
            <a:r>
              <a:rPr lang="en-US" sz="2000" b="1" dirty="0">
                <a:solidFill>
                  <a:schemeClr val="bg1"/>
                </a:solidFill>
                <a:latin typeface="Lato"/>
              </a:rPr>
              <a:t>Skills</a:t>
            </a:r>
            <a:endParaRPr lang="id-ID" sz="2000" b="1" dirty="0">
              <a:solidFill>
                <a:schemeClr val="bg1"/>
              </a:solidFill>
              <a:latin typeface="Lato"/>
            </a:endParaRPr>
          </a:p>
        </p:txBody>
      </p:sp>
      <p:sp>
        <p:nvSpPr>
          <p:cNvPr id="13" name="Rectangle 18"/>
          <p:cNvSpPr/>
          <p:nvPr/>
        </p:nvSpPr>
        <p:spPr>
          <a:xfrm>
            <a:off x="5239060" y="3393118"/>
            <a:ext cx="1483099" cy="400110"/>
          </a:xfrm>
          <a:prstGeom prst="rect">
            <a:avLst/>
          </a:prstGeom>
        </p:spPr>
        <p:txBody>
          <a:bodyPr wrap="none">
            <a:spAutoFit/>
          </a:bodyPr>
          <a:lstStyle/>
          <a:p>
            <a:pPr algn="ctr"/>
            <a:r>
              <a:rPr lang="en-US" sz="2000" b="1" dirty="0">
                <a:solidFill>
                  <a:schemeClr val="bg1"/>
                </a:solidFill>
                <a:latin typeface="Lato"/>
              </a:rPr>
              <a:t>Social Role</a:t>
            </a:r>
            <a:endParaRPr lang="id-ID" sz="2000" b="1" dirty="0">
              <a:solidFill>
                <a:schemeClr val="bg1"/>
              </a:solidFill>
              <a:latin typeface="Lato"/>
            </a:endParaRPr>
          </a:p>
        </p:txBody>
      </p:sp>
      <p:sp>
        <p:nvSpPr>
          <p:cNvPr id="14" name="Rectangle 19"/>
          <p:cNvSpPr/>
          <p:nvPr/>
        </p:nvSpPr>
        <p:spPr>
          <a:xfrm>
            <a:off x="5249480" y="4040135"/>
            <a:ext cx="1462260" cy="400110"/>
          </a:xfrm>
          <a:prstGeom prst="rect">
            <a:avLst/>
          </a:prstGeom>
        </p:spPr>
        <p:txBody>
          <a:bodyPr wrap="none">
            <a:spAutoFit/>
          </a:bodyPr>
          <a:lstStyle/>
          <a:p>
            <a:pPr algn="ctr"/>
            <a:r>
              <a:rPr lang="en-US" sz="2000" b="1" dirty="0">
                <a:solidFill>
                  <a:schemeClr val="bg1"/>
                </a:solidFill>
                <a:latin typeface="Lato"/>
              </a:rPr>
              <a:t>Self Image</a:t>
            </a:r>
            <a:endParaRPr lang="id-ID" sz="2000" b="1" dirty="0">
              <a:solidFill>
                <a:schemeClr val="bg1"/>
              </a:solidFill>
              <a:latin typeface="Lato"/>
            </a:endParaRPr>
          </a:p>
        </p:txBody>
      </p:sp>
      <p:sp>
        <p:nvSpPr>
          <p:cNvPr id="16" name="Rectangle 20"/>
          <p:cNvSpPr/>
          <p:nvPr/>
        </p:nvSpPr>
        <p:spPr>
          <a:xfrm>
            <a:off x="5481915" y="4728044"/>
            <a:ext cx="997389" cy="461665"/>
          </a:xfrm>
          <a:prstGeom prst="rect">
            <a:avLst/>
          </a:prstGeom>
        </p:spPr>
        <p:txBody>
          <a:bodyPr wrap="none">
            <a:spAutoFit/>
          </a:bodyPr>
          <a:lstStyle/>
          <a:p>
            <a:pPr algn="ctr"/>
            <a:r>
              <a:rPr lang="en-US" sz="2400" b="1" dirty="0">
                <a:solidFill>
                  <a:schemeClr val="bg1"/>
                </a:solidFill>
                <a:latin typeface="Lato"/>
              </a:rPr>
              <a:t>Traits</a:t>
            </a:r>
            <a:endParaRPr lang="id-ID" sz="2400" b="1" dirty="0">
              <a:solidFill>
                <a:schemeClr val="bg1"/>
              </a:solidFill>
              <a:latin typeface="Lato"/>
            </a:endParaRPr>
          </a:p>
        </p:txBody>
      </p:sp>
      <p:sp>
        <p:nvSpPr>
          <p:cNvPr id="17" name="Rectangle 21"/>
          <p:cNvSpPr/>
          <p:nvPr/>
        </p:nvSpPr>
        <p:spPr>
          <a:xfrm>
            <a:off x="5214376" y="5590940"/>
            <a:ext cx="1532471" cy="523220"/>
          </a:xfrm>
          <a:prstGeom prst="rect">
            <a:avLst/>
          </a:prstGeom>
        </p:spPr>
        <p:txBody>
          <a:bodyPr wrap="none">
            <a:spAutoFit/>
          </a:bodyPr>
          <a:lstStyle/>
          <a:p>
            <a:pPr algn="ctr"/>
            <a:r>
              <a:rPr lang="en-US" sz="2800" b="1" dirty="0">
                <a:solidFill>
                  <a:schemeClr val="bg1"/>
                </a:solidFill>
                <a:latin typeface="Lato"/>
              </a:rPr>
              <a:t>Motives</a:t>
            </a:r>
            <a:endParaRPr lang="id-ID" sz="2800" b="1" dirty="0">
              <a:solidFill>
                <a:schemeClr val="bg1"/>
              </a:solidFill>
              <a:latin typeface="Lato"/>
            </a:endParaRPr>
          </a:p>
        </p:txBody>
      </p:sp>
      <p:sp>
        <p:nvSpPr>
          <p:cNvPr id="19" name="TextBox 23"/>
          <p:cNvSpPr txBox="1"/>
          <p:nvPr/>
        </p:nvSpPr>
        <p:spPr>
          <a:xfrm>
            <a:off x="7699629" y="1490991"/>
            <a:ext cx="1926971" cy="523220"/>
          </a:xfrm>
          <a:prstGeom prst="rect">
            <a:avLst/>
          </a:prstGeom>
          <a:noFill/>
        </p:spPr>
        <p:txBody>
          <a:bodyPr wrap="square" rtlCol="0">
            <a:spAutoFit/>
          </a:bodyPr>
          <a:lstStyle/>
          <a:p>
            <a:r>
              <a:rPr lang="en-US" sz="1400" dirty="0">
                <a:solidFill>
                  <a:srgbClr val="3F3F3F"/>
                </a:solidFill>
                <a:latin typeface="Lato Light"/>
              </a:rPr>
              <a:t>Information acquired in particular area</a:t>
            </a:r>
            <a:endParaRPr lang="id-ID" sz="1400" dirty="0">
              <a:solidFill>
                <a:srgbClr val="3F3F3F"/>
              </a:solidFill>
              <a:latin typeface="Lato Light"/>
            </a:endParaRPr>
          </a:p>
        </p:txBody>
      </p:sp>
      <p:sp>
        <p:nvSpPr>
          <p:cNvPr id="20" name="Rectangle 24"/>
          <p:cNvSpPr/>
          <p:nvPr/>
        </p:nvSpPr>
        <p:spPr>
          <a:xfrm>
            <a:off x="592238" y="3350133"/>
            <a:ext cx="2032929" cy="369332"/>
          </a:xfrm>
          <a:prstGeom prst="rect">
            <a:avLst/>
          </a:prstGeom>
        </p:spPr>
        <p:txBody>
          <a:bodyPr wrap="none">
            <a:spAutoFit/>
          </a:bodyPr>
          <a:lstStyle/>
          <a:p>
            <a:r>
              <a:rPr lang="en-US" b="1" dirty="0">
                <a:solidFill>
                  <a:srgbClr val="3F3F3F"/>
                </a:solidFill>
                <a:latin typeface="Lato"/>
              </a:rPr>
              <a:t>Harder to Change</a:t>
            </a:r>
            <a:endParaRPr lang="id-ID" b="1" dirty="0">
              <a:solidFill>
                <a:srgbClr val="3F3F3F"/>
              </a:solidFill>
              <a:latin typeface="Lato"/>
            </a:endParaRPr>
          </a:p>
        </p:txBody>
      </p:sp>
      <p:cxnSp>
        <p:nvCxnSpPr>
          <p:cNvPr id="21" name="Straight Arrow Connector 25"/>
          <p:cNvCxnSpPr/>
          <p:nvPr/>
        </p:nvCxnSpPr>
        <p:spPr>
          <a:xfrm>
            <a:off x="6313622" y="1740288"/>
            <a:ext cx="1282834"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sp>
        <p:nvSpPr>
          <p:cNvPr id="22" name="TextBox 29"/>
          <p:cNvSpPr txBox="1"/>
          <p:nvPr/>
        </p:nvSpPr>
        <p:spPr>
          <a:xfrm>
            <a:off x="2077474" y="2392270"/>
            <a:ext cx="1744274" cy="523220"/>
          </a:xfrm>
          <a:prstGeom prst="rect">
            <a:avLst/>
          </a:prstGeom>
          <a:noFill/>
        </p:spPr>
        <p:txBody>
          <a:bodyPr wrap="square" rtlCol="0">
            <a:spAutoFit/>
          </a:bodyPr>
          <a:lstStyle/>
          <a:p>
            <a:pPr algn="r"/>
            <a:r>
              <a:rPr lang="en-US" sz="1400" dirty="0">
                <a:solidFill>
                  <a:srgbClr val="3F3F3F"/>
                </a:solidFill>
                <a:latin typeface="Lato Light"/>
              </a:rPr>
              <a:t>Demonstrated learned abilities</a:t>
            </a:r>
            <a:endParaRPr lang="id-ID" sz="1400" dirty="0">
              <a:solidFill>
                <a:srgbClr val="3F3F3F"/>
              </a:solidFill>
              <a:latin typeface="Lato Light"/>
            </a:endParaRPr>
          </a:p>
        </p:txBody>
      </p:sp>
      <p:cxnSp>
        <p:nvCxnSpPr>
          <p:cNvPr id="23" name="Straight Arrow Connector 30"/>
          <p:cNvCxnSpPr/>
          <p:nvPr/>
        </p:nvCxnSpPr>
        <p:spPr>
          <a:xfrm>
            <a:off x="4010978" y="2665971"/>
            <a:ext cx="914055"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sp>
        <p:nvSpPr>
          <p:cNvPr id="24" name="TextBox 32"/>
          <p:cNvSpPr txBox="1"/>
          <p:nvPr/>
        </p:nvSpPr>
        <p:spPr>
          <a:xfrm>
            <a:off x="8497888" y="3332158"/>
            <a:ext cx="1926971" cy="523220"/>
          </a:xfrm>
          <a:prstGeom prst="rect">
            <a:avLst/>
          </a:prstGeom>
          <a:noFill/>
        </p:spPr>
        <p:txBody>
          <a:bodyPr wrap="square" rtlCol="0">
            <a:spAutoFit/>
          </a:bodyPr>
          <a:lstStyle/>
          <a:p>
            <a:r>
              <a:rPr lang="en-US" sz="1400" dirty="0">
                <a:solidFill>
                  <a:srgbClr val="3F3F3F"/>
                </a:solidFill>
                <a:latin typeface="Lato Light"/>
              </a:rPr>
              <a:t>Attitudes and values projected to others</a:t>
            </a:r>
            <a:endParaRPr lang="id-ID" sz="1400" dirty="0">
              <a:solidFill>
                <a:srgbClr val="3F3F3F"/>
              </a:solidFill>
              <a:latin typeface="Lato Light"/>
            </a:endParaRPr>
          </a:p>
        </p:txBody>
      </p:sp>
      <p:cxnSp>
        <p:nvCxnSpPr>
          <p:cNvPr id="25" name="Straight Arrow Connector 33"/>
          <p:cNvCxnSpPr/>
          <p:nvPr/>
        </p:nvCxnSpPr>
        <p:spPr>
          <a:xfrm>
            <a:off x="7669149" y="3591615"/>
            <a:ext cx="731738"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sp>
        <p:nvSpPr>
          <p:cNvPr id="26" name="TextBox 34"/>
          <p:cNvSpPr txBox="1"/>
          <p:nvPr/>
        </p:nvSpPr>
        <p:spPr>
          <a:xfrm>
            <a:off x="1659502" y="3972589"/>
            <a:ext cx="1744274" cy="523220"/>
          </a:xfrm>
          <a:prstGeom prst="rect">
            <a:avLst/>
          </a:prstGeom>
          <a:noFill/>
        </p:spPr>
        <p:txBody>
          <a:bodyPr wrap="square" rtlCol="0">
            <a:spAutoFit/>
          </a:bodyPr>
          <a:lstStyle/>
          <a:p>
            <a:pPr algn="r"/>
            <a:r>
              <a:rPr lang="en-US" sz="1400" dirty="0">
                <a:solidFill>
                  <a:srgbClr val="3F3F3F"/>
                </a:solidFill>
                <a:latin typeface="Lato Light"/>
              </a:rPr>
              <a:t>A person </a:t>
            </a:r>
            <a:r>
              <a:rPr lang="en-US" sz="1400" dirty="0" err="1">
                <a:solidFill>
                  <a:srgbClr val="3F3F3F"/>
                </a:solidFill>
                <a:latin typeface="Lato Light"/>
              </a:rPr>
              <a:t>sens</a:t>
            </a:r>
            <a:r>
              <a:rPr lang="en-US" sz="1400" dirty="0">
                <a:solidFill>
                  <a:srgbClr val="3F3F3F"/>
                </a:solidFill>
                <a:latin typeface="Lato Light"/>
              </a:rPr>
              <a:t> of identity and worth</a:t>
            </a:r>
            <a:endParaRPr lang="id-ID" sz="1400" dirty="0">
              <a:solidFill>
                <a:srgbClr val="3F3F3F"/>
              </a:solidFill>
              <a:latin typeface="Lato Light"/>
            </a:endParaRPr>
          </a:p>
        </p:txBody>
      </p:sp>
      <p:cxnSp>
        <p:nvCxnSpPr>
          <p:cNvPr id="27" name="Straight Arrow Connector 35"/>
          <p:cNvCxnSpPr/>
          <p:nvPr/>
        </p:nvCxnSpPr>
        <p:spPr>
          <a:xfrm>
            <a:off x="3484245" y="4234199"/>
            <a:ext cx="622712"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sp>
        <p:nvSpPr>
          <p:cNvPr id="28" name="TextBox 40"/>
          <p:cNvSpPr txBox="1"/>
          <p:nvPr/>
        </p:nvSpPr>
        <p:spPr>
          <a:xfrm>
            <a:off x="9513888" y="4675873"/>
            <a:ext cx="1926971" cy="738664"/>
          </a:xfrm>
          <a:prstGeom prst="rect">
            <a:avLst/>
          </a:prstGeom>
          <a:noFill/>
        </p:spPr>
        <p:txBody>
          <a:bodyPr wrap="square" rtlCol="0">
            <a:spAutoFit/>
          </a:bodyPr>
          <a:lstStyle/>
          <a:p>
            <a:r>
              <a:rPr lang="en-US" sz="1400" dirty="0">
                <a:solidFill>
                  <a:srgbClr val="3F3F3F"/>
                </a:solidFill>
                <a:latin typeface="Lato Light"/>
              </a:rPr>
              <a:t>Why and how we behave in a certain way</a:t>
            </a:r>
            <a:endParaRPr lang="id-ID" sz="1400" dirty="0">
              <a:solidFill>
                <a:srgbClr val="3F3F3F"/>
              </a:solidFill>
              <a:latin typeface="Lato Light"/>
            </a:endParaRPr>
          </a:p>
        </p:txBody>
      </p:sp>
      <p:cxnSp>
        <p:nvCxnSpPr>
          <p:cNvPr id="29" name="Straight Arrow Connector 41"/>
          <p:cNvCxnSpPr/>
          <p:nvPr/>
        </p:nvCxnSpPr>
        <p:spPr>
          <a:xfrm>
            <a:off x="8685149" y="4935330"/>
            <a:ext cx="731738"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sp>
        <p:nvSpPr>
          <p:cNvPr id="30" name="TextBox 42"/>
          <p:cNvSpPr txBox="1"/>
          <p:nvPr/>
        </p:nvSpPr>
        <p:spPr>
          <a:xfrm>
            <a:off x="492760" y="5363043"/>
            <a:ext cx="1935656" cy="523220"/>
          </a:xfrm>
          <a:prstGeom prst="rect">
            <a:avLst/>
          </a:prstGeom>
          <a:noFill/>
        </p:spPr>
        <p:txBody>
          <a:bodyPr wrap="square" rtlCol="0">
            <a:spAutoFit/>
          </a:bodyPr>
          <a:lstStyle/>
          <a:p>
            <a:pPr algn="r"/>
            <a:r>
              <a:rPr lang="en-US" sz="1400" dirty="0">
                <a:solidFill>
                  <a:srgbClr val="3F3F3F"/>
                </a:solidFill>
                <a:latin typeface="Lato Light"/>
              </a:rPr>
              <a:t>What drives us-the need for achievement</a:t>
            </a:r>
            <a:endParaRPr lang="id-ID" sz="1400" dirty="0">
              <a:solidFill>
                <a:srgbClr val="3F3F3F"/>
              </a:solidFill>
              <a:latin typeface="Lato Light"/>
            </a:endParaRPr>
          </a:p>
        </p:txBody>
      </p:sp>
      <p:cxnSp>
        <p:nvCxnSpPr>
          <p:cNvPr id="31" name="Straight Arrow Connector 43"/>
          <p:cNvCxnSpPr/>
          <p:nvPr/>
        </p:nvCxnSpPr>
        <p:spPr>
          <a:xfrm>
            <a:off x="2508885" y="5624653"/>
            <a:ext cx="622712" cy="0"/>
          </a:xfrm>
          <a:prstGeom prst="straightConnector1">
            <a:avLst/>
          </a:prstGeom>
          <a:noFill/>
          <a:ln w="15875" cap="flat" cmpd="sng" algn="ctr">
            <a:solidFill>
              <a:srgbClr val="3F3F3F">
                <a:lumMod val="60000"/>
                <a:lumOff val="40000"/>
              </a:srgbClr>
            </a:solidFill>
            <a:prstDash val="solid"/>
            <a:miter lim="800000"/>
            <a:headEnd type="oval"/>
            <a:tailEnd type="oval"/>
          </a:ln>
          <a:effectLst/>
        </p:spPr>
      </p:cxnSp>
      <p:grpSp>
        <p:nvGrpSpPr>
          <p:cNvPr id="32" name="组合 31"/>
          <p:cNvGrpSpPr/>
          <p:nvPr/>
        </p:nvGrpSpPr>
        <p:grpSpPr>
          <a:xfrm>
            <a:off x="233447" y="204464"/>
            <a:ext cx="4836347" cy="584775"/>
            <a:chOff x="233447" y="204464"/>
            <a:chExt cx="4836347" cy="584775"/>
          </a:xfrm>
        </p:grpSpPr>
        <p:sp>
          <p:nvSpPr>
            <p:cNvPr id="33" name="矩形 32"/>
            <p:cNvSpPr/>
            <p:nvPr/>
          </p:nvSpPr>
          <p:spPr>
            <a:xfrm>
              <a:off x="781441" y="204464"/>
              <a:ext cx="4288353"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解析之要因选定评分表</a:t>
              </a:r>
            </a:p>
          </p:txBody>
        </p:sp>
        <p:grpSp>
          <p:nvGrpSpPr>
            <p:cNvPr id="34" name="组合 33"/>
            <p:cNvGrpSpPr/>
            <p:nvPr/>
          </p:nvGrpSpPr>
          <p:grpSpPr>
            <a:xfrm>
              <a:off x="233447" y="204464"/>
              <a:ext cx="582073" cy="501787"/>
              <a:chOff x="918884" y="2360096"/>
              <a:chExt cx="2497402" cy="2152934"/>
            </a:xfrm>
          </p:grpSpPr>
          <p:grpSp>
            <p:nvGrpSpPr>
              <p:cNvPr id="35" name="组合 34"/>
              <p:cNvGrpSpPr/>
              <p:nvPr/>
            </p:nvGrpSpPr>
            <p:grpSpPr>
              <a:xfrm>
                <a:off x="918884" y="2360096"/>
                <a:ext cx="2497402" cy="2152934"/>
                <a:chOff x="6811139" y="1203251"/>
                <a:chExt cx="1597222" cy="1376916"/>
              </a:xfrm>
            </p:grpSpPr>
            <p:sp>
              <p:nvSpPr>
                <p:cNvPr id="37" name="六边形 3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38" name="六边形 3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36" name="矩形 35"/>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4464490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14:presetBounceEnd="4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40000">
                                          <p:cBhvr additive="base">
                                            <p:cTn id="1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14:presetBounceEnd="4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0000">
                                          <p:cBhvr additive="base">
                                            <p:cTn id="22"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14:presetBounceEnd="40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40000">
                                          <p:cBhvr additive="base">
                                            <p:cTn id="27"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14:presetBounceEnd="4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4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right)">
                                          <p:cBhvr>
                                            <p:cTn id="68" dur="500"/>
                                            <p:tgtEl>
                                              <p:spTgt spid="31"/>
                                            </p:tgtEl>
                                          </p:cBhvr>
                                        </p:animEffect>
                                      </p:childTnLst>
                                    </p:cTn>
                                  </p:par>
                                  <p:par>
                                    <p:cTn id="69" presetID="22" presetClass="entr" presetSubtype="8"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par>
                                    <p:cTn id="72" presetID="22" presetClass="entr" presetSubtype="2"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right)">
                                          <p:cBhvr>
                                            <p:cTn id="74" dur="500"/>
                                            <p:tgtEl>
                                              <p:spTgt spid="27"/>
                                            </p:tgtEl>
                                          </p:cBhvr>
                                        </p:animEffect>
                                      </p:childTnLst>
                                    </p:cTn>
                                  </p:par>
                                  <p:par>
                                    <p:cTn id="75" presetID="22" presetClass="entr" presetSubtype="8"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22" presetClass="entr" presetSubtype="2"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right)">
                                          <p:cBhvr>
                                            <p:cTn id="80" dur="500"/>
                                            <p:tgtEl>
                                              <p:spTgt spid="23"/>
                                            </p:tgtEl>
                                          </p:cBhvr>
                                        </p:animEffect>
                                      </p:childTnLst>
                                    </p:cTn>
                                  </p:par>
                                  <p:par>
                                    <p:cTn id="81" presetID="22" presetClass="entr" presetSubtype="8"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6" grpId="0"/>
          <p:bldP spid="17" grpId="0"/>
          <p:bldP spid="19" grpId="0"/>
          <p:bldP spid="20" grpId="0"/>
          <p:bldP spid="22" grpId="0"/>
          <p:bldP spid="24" grpId="0"/>
          <p:bldP spid="26"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right)">
                                          <p:cBhvr>
                                            <p:cTn id="68" dur="500"/>
                                            <p:tgtEl>
                                              <p:spTgt spid="31"/>
                                            </p:tgtEl>
                                          </p:cBhvr>
                                        </p:animEffect>
                                      </p:childTnLst>
                                    </p:cTn>
                                  </p:par>
                                  <p:par>
                                    <p:cTn id="69" presetID="22" presetClass="entr" presetSubtype="8"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par>
                                    <p:cTn id="72" presetID="22" presetClass="entr" presetSubtype="2"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right)">
                                          <p:cBhvr>
                                            <p:cTn id="74" dur="500"/>
                                            <p:tgtEl>
                                              <p:spTgt spid="27"/>
                                            </p:tgtEl>
                                          </p:cBhvr>
                                        </p:animEffect>
                                      </p:childTnLst>
                                    </p:cTn>
                                  </p:par>
                                  <p:par>
                                    <p:cTn id="75" presetID="22" presetClass="entr" presetSubtype="8"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22" presetClass="entr" presetSubtype="2"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right)">
                                          <p:cBhvr>
                                            <p:cTn id="80" dur="500"/>
                                            <p:tgtEl>
                                              <p:spTgt spid="23"/>
                                            </p:tgtEl>
                                          </p:cBhvr>
                                        </p:animEffect>
                                      </p:childTnLst>
                                    </p:cTn>
                                  </p:par>
                                  <p:par>
                                    <p:cTn id="81" presetID="22" presetClass="entr" presetSubtype="8"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6" grpId="0"/>
          <p:bldP spid="17" grpId="0"/>
          <p:bldP spid="19" grpId="0"/>
          <p:bldP spid="20" grpId="0"/>
          <p:bldP spid="22" grpId="0"/>
          <p:bldP spid="24" grpId="0"/>
          <p:bldP spid="26" grpId="0"/>
          <p:bldP spid="28" grpId="0"/>
          <p:bldP spid="30"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p:cNvSpPr>
          <p:nvPr/>
        </p:nvSpPr>
        <p:spPr bwMode="auto">
          <a:xfrm>
            <a:off x="2053922" y="1419682"/>
            <a:ext cx="3999114" cy="1536457"/>
          </a:xfrm>
          <a:custGeom>
            <a:avLst/>
            <a:gdLst>
              <a:gd name="T0" fmla="*/ 177 w 2772"/>
              <a:gd name="T1" fmla="*/ 1065 h 1065"/>
              <a:gd name="T2" fmla="*/ 686 w 2772"/>
              <a:gd name="T3" fmla="*/ 1000 h 1065"/>
              <a:gd name="T4" fmla="*/ 686 w 2772"/>
              <a:gd name="T5" fmla="*/ 1000 h 1065"/>
              <a:gd name="T6" fmla="*/ 1089 w 2772"/>
              <a:gd name="T7" fmla="*/ 1048 h 1065"/>
              <a:gd name="T8" fmla="*/ 1912 w 2772"/>
              <a:gd name="T9" fmla="*/ 1030 h 1065"/>
              <a:gd name="T10" fmla="*/ 2362 w 2772"/>
              <a:gd name="T11" fmla="*/ 1060 h 1065"/>
              <a:gd name="T12" fmla="*/ 2653 w 2772"/>
              <a:gd name="T13" fmla="*/ 977 h 1065"/>
              <a:gd name="T14" fmla="*/ 2653 w 2772"/>
              <a:gd name="T15" fmla="*/ 977 h 1065"/>
              <a:gd name="T16" fmla="*/ 2771 w 2772"/>
              <a:gd name="T17" fmla="*/ 1003 h 1065"/>
              <a:gd name="T18" fmla="*/ 2772 w 2772"/>
              <a:gd name="T19" fmla="*/ 1002 h 1065"/>
              <a:gd name="T20" fmla="*/ 2623 w 2772"/>
              <a:gd name="T21" fmla="*/ 752 h 1065"/>
              <a:gd name="T22" fmla="*/ 2629 w 2772"/>
              <a:gd name="T23" fmla="*/ 616 h 1065"/>
              <a:gd name="T24" fmla="*/ 2531 w 2772"/>
              <a:gd name="T25" fmla="*/ 487 h 1065"/>
              <a:gd name="T26" fmla="*/ 2361 w 2772"/>
              <a:gd name="T27" fmla="*/ 392 h 1065"/>
              <a:gd name="T28" fmla="*/ 2339 w 2772"/>
              <a:gd name="T29" fmla="*/ 559 h 1065"/>
              <a:gd name="T30" fmla="*/ 2272 w 2772"/>
              <a:gd name="T31" fmla="*/ 599 h 1065"/>
              <a:gd name="T32" fmla="*/ 1860 w 2772"/>
              <a:gd name="T33" fmla="*/ 259 h 1065"/>
              <a:gd name="T34" fmla="*/ 1846 w 2772"/>
              <a:gd name="T35" fmla="*/ 75 h 1065"/>
              <a:gd name="T36" fmla="*/ 1758 w 2772"/>
              <a:gd name="T37" fmla="*/ 0 h 1065"/>
              <a:gd name="T38" fmla="*/ 1148 w 2772"/>
              <a:gd name="T39" fmla="*/ 331 h 1065"/>
              <a:gd name="T40" fmla="*/ 1052 w 2772"/>
              <a:gd name="T41" fmla="*/ 545 h 1065"/>
              <a:gd name="T42" fmla="*/ 713 w 2772"/>
              <a:gd name="T43" fmla="*/ 309 h 1065"/>
              <a:gd name="T44" fmla="*/ 411 w 2772"/>
              <a:gd name="T45" fmla="*/ 503 h 1065"/>
              <a:gd name="T46" fmla="*/ 239 w 2772"/>
              <a:gd name="T47" fmla="*/ 852 h 1065"/>
              <a:gd name="T48" fmla="*/ 0 w 2772"/>
              <a:gd name="T49" fmla="*/ 1008 h 1065"/>
              <a:gd name="T50" fmla="*/ 177 w 2772"/>
              <a:gd name="T5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2" h="1065">
                <a:moveTo>
                  <a:pt x="177" y="1065"/>
                </a:moveTo>
                <a:lnTo>
                  <a:pt x="686" y="1000"/>
                </a:lnTo>
                <a:lnTo>
                  <a:pt x="686" y="1000"/>
                </a:lnTo>
                <a:lnTo>
                  <a:pt x="1089" y="1048"/>
                </a:lnTo>
                <a:lnTo>
                  <a:pt x="1912" y="1030"/>
                </a:lnTo>
                <a:lnTo>
                  <a:pt x="2362" y="1060"/>
                </a:lnTo>
                <a:lnTo>
                  <a:pt x="2653" y="977"/>
                </a:lnTo>
                <a:lnTo>
                  <a:pt x="2653" y="977"/>
                </a:lnTo>
                <a:lnTo>
                  <a:pt x="2771" y="1003"/>
                </a:lnTo>
                <a:lnTo>
                  <a:pt x="2772" y="1002"/>
                </a:lnTo>
                <a:lnTo>
                  <a:pt x="2623" y="752"/>
                </a:lnTo>
                <a:lnTo>
                  <a:pt x="2629" y="616"/>
                </a:lnTo>
                <a:lnTo>
                  <a:pt x="2531" y="487"/>
                </a:lnTo>
                <a:lnTo>
                  <a:pt x="2361" y="392"/>
                </a:lnTo>
                <a:lnTo>
                  <a:pt x="2339" y="559"/>
                </a:lnTo>
                <a:lnTo>
                  <a:pt x="2272" y="599"/>
                </a:lnTo>
                <a:lnTo>
                  <a:pt x="1860" y="259"/>
                </a:lnTo>
                <a:lnTo>
                  <a:pt x="1846" y="75"/>
                </a:lnTo>
                <a:lnTo>
                  <a:pt x="1758" y="0"/>
                </a:lnTo>
                <a:lnTo>
                  <a:pt x="1148" y="331"/>
                </a:lnTo>
                <a:lnTo>
                  <a:pt x="1052" y="545"/>
                </a:lnTo>
                <a:lnTo>
                  <a:pt x="713" y="309"/>
                </a:lnTo>
                <a:lnTo>
                  <a:pt x="411" y="503"/>
                </a:lnTo>
                <a:lnTo>
                  <a:pt x="239" y="852"/>
                </a:lnTo>
                <a:lnTo>
                  <a:pt x="0" y="1008"/>
                </a:lnTo>
                <a:lnTo>
                  <a:pt x="177" y="1065"/>
                </a:lnTo>
                <a:close/>
              </a:path>
            </a:pathLst>
          </a:custGeom>
          <a:solidFill>
            <a:srgbClr val="27AAE2">
              <a:alpha val="80000"/>
            </a:srgbClr>
          </a:solidFill>
          <a:ln>
            <a:noFill/>
          </a:ln>
        </p:spPr>
        <p:txBody>
          <a:bodyPr vert="horz" wrap="square" lIns="91440" tIns="45720" rIns="91440" bIns="45720" numCol="1" anchor="t" anchorCtr="0" compatLnSpc="1">
            <a:prstTxWarp prst="textNoShape">
              <a:avLst/>
            </a:prstTxWarp>
          </a:bodyPr>
          <a:lstStyle/>
          <a:p>
            <a:endParaRPr lang="id-ID">
              <a:solidFill>
                <a:srgbClr val="3F3F3F"/>
              </a:solidFill>
              <a:latin typeface="Lato Light"/>
            </a:endParaRPr>
          </a:p>
        </p:txBody>
      </p:sp>
      <p:sp>
        <p:nvSpPr>
          <p:cNvPr id="33" name="Freeform 6"/>
          <p:cNvSpPr>
            <a:spLocks/>
          </p:cNvSpPr>
          <p:nvPr/>
        </p:nvSpPr>
        <p:spPr bwMode="auto">
          <a:xfrm>
            <a:off x="2049594" y="2871020"/>
            <a:ext cx="1887028" cy="680946"/>
          </a:xfrm>
          <a:custGeom>
            <a:avLst/>
            <a:gdLst>
              <a:gd name="T0" fmla="*/ 707 w 1308"/>
              <a:gd name="T1" fmla="*/ 391 h 472"/>
              <a:gd name="T2" fmla="*/ 1203 w 1308"/>
              <a:gd name="T3" fmla="*/ 385 h 472"/>
              <a:gd name="T4" fmla="*/ 1308 w 1308"/>
              <a:gd name="T5" fmla="*/ 205 h 472"/>
              <a:gd name="T6" fmla="*/ 1258 w 1308"/>
              <a:gd name="T7" fmla="*/ 45 h 472"/>
              <a:gd name="T8" fmla="*/ 1092 w 1308"/>
              <a:gd name="T9" fmla="*/ 48 h 472"/>
              <a:gd name="T10" fmla="*/ 689 w 1308"/>
              <a:gd name="T11" fmla="*/ 0 h 472"/>
              <a:gd name="T12" fmla="*/ 180 w 1308"/>
              <a:gd name="T13" fmla="*/ 65 h 472"/>
              <a:gd name="T14" fmla="*/ 0 w 1308"/>
              <a:gd name="T15" fmla="*/ 6 h 472"/>
              <a:gd name="T16" fmla="*/ 278 w 1308"/>
              <a:gd name="T17" fmla="*/ 472 h 472"/>
              <a:gd name="T18" fmla="*/ 707 w 1308"/>
              <a:gd name="T19" fmla="*/ 39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472">
                <a:moveTo>
                  <a:pt x="707" y="391"/>
                </a:moveTo>
                <a:lnTo>
                  <a:pt x="1203" y="385"/>
                </a:lnTo>
                <a:lnTo>
                  <a:pt x="1308" y="205"/>
                </a:lnTo>
                <a:lnTo>
                  <a:pt x="1258" y="45"/>
                </a:lnTo>
                <a:lnTo>
                  <a:pt x="1092" y="48"/>
                </a:lnTo>
                <a:lnTo>
                  <a:pt x="689" y="0"/>
                </a:lnTo>
                <a:lnTo>
                  <a:pt x="180" y="65"/>
                </a:lnTo>
                <a:lnTo>
                  <a:pt x="0" y="6"/>
                </a:lnTo>
                <a:lnTo>
                  <a:pt x="278" y="472"/>
                </a:lnTo>
                <a:lnTo>
                  <a:pt x="707" y="391"/>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4" name="Freeform 7"/>
          <p:cNvSpPr>
            <a:spLocks/>
          </p:cNvSpPr>
          <p:nvPr/>
        </p:nvSpPr>
        <p:spPr bwMode="auto">
          <a:xfrm>
            <a:off x="3793796" y="2837839"/>
            <a:ext cx="2249142" cy="755965"/>
          </a:xfrm>
          <a:custGeom>
            <a:avLst/>
            <a:gdLst>
              <a:gd name="T0" fmla="*/ 0 w 1053"/>
              <a:gd name="T1" fmla="*/ 277 h 354"/>
              <a:gd name="T2" fmla="*/ 153 w 1053"/>
              <a:gd name="T3" fmla="*/ 352 h 354"/>
              <a:gd name="T4" fmla="*/ 537 w 1053"/>
              <a:gd name="T5" fmla="*/ 280 h 354"/>
              <a:gd name="T6" fmla="*/ 538 w 1053"/>
              <a:gd name="T7" fmla="*/ 280 h 354"/>
              <a:gd name="T8" fmla="*/ 695 w 1053"/>
              <a:gd name="T9" fmla="*/ 354 h 354"/>
              <a:gd name="T10" fmla="*/ 1053 w 1053"/>
              <a:gd name="T11" fmla="*/ 17 h 354"/>
              <a:gd name="T12" fmla="*/ 977 w 1053"/>
              <a:gd name="T13" fmla="*/ 0 h 354"/>
              <a:gd name="T14" fmla="*/ 781 w 1053"/>
              <a:gd name="T15" fmla="*/ 56 h 354"/>
              <a:gd name="T16" fmla="*/ 781 w 1053"/>
              <a:gd name="T17" fmla="*/ 56 h 354"/>
              <a:gd name="T18" fmla="*/ 477 w 1053"/>
              <a:gd name="T19" fmla="*/ 36 h 354"/>
              <a:gd name="T20" fmla="*/ 37 w 1053"/>
              <a:gd name="T21" fmla="*/ 45 h 354"/>
              <a:gd name="T22" fmla="*/ 71 w 1053"/>
              <a:gd name="T23" fmla="*/ 154 h 354"/>
              <a:gd name="T24" fmla="*/ 0 w 1053"/>
              <a:gd name="T25" fmla="*/ 2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3" h="354">
                <a:moveTo>
                  <a:pt x="0" y="277"/>
                </a:moveTo>
                <a:cubicBezTo>
                  <a:pt x="153" y="352"/>
                  <a:pt x="153" y="352"/>
                  <a:pt x="153" y="352"/>
                </a:cubicBezTo>
                <a:cubicBezTo>
                  <a:pt x="537" y="280"/>
                  <a:pt x="537" y="280"/>
                  <a:pt x="537" y="280"/>
                </a:cubicBezTo>
                <a:cubicBezTo>
                  <a:pt x="538" y="280"/>
                  <a:pt x="538" y="280"/>
                  <a:pt x="538" y="280"/>
                </a:cubicBezTo>
                <a:cubicBezTo>
                  <a:pt x="539" y="281"/>
                  <a:pt x="632" y="325"/>
                  <a:pt x="695" y="354"/>
                </a:cubicBezTo>
                <a:cubicBezTo>
                  <a:pt x="1053" y="17"/>
                  <a:pt x="1053" y="17"/>
                  <a:pt x="1053" y="17"/>
                </a:cubicBezTo>
                <a:cubicBezTo>
                  <a:pt x="977" y="0"/>
                  <a:pt x="977" y="0"/>
                  <a:pt x="977" y="0"/>
                </a:cubicBezTo>
                <a:cubicBezTo>
                  <a:pt x="781" y="56"/>
                  <a:pt x="781" y="56"/>
                  <a:pt x="781" y="56"/>
                </a:cubicBezTo>
                <a:cubicBezTo>
                  <a:pt x="781" y="56"/>
                  <a:pt x="781" y="56"/>
                  <a:pt x="781" y="56"/>
                </a:cubicBezTo>
                <a:cubicBezTo>
                  <a:pt x="477" y="36"/>
                  <a:pt x="477" y="36"/>
                  <a:pt x="477" y="36"/>
                </a:cubicBezTo>
                <a:cubicBezTo>
                  <a:pt x="37" y="45"/>
                  <a:pt x="37" y="45"/>
                  <a:pt x="37" y="45"/>
                </a:cubicBezTo>
                <a:cubicBezTo>
                  <a:pt x="71" y="154"/>
                  <a:pt x="71" y="154"/>
                  <a:pt x="71" y="154"/>
                </a:cubicBezTo>
                <a:lnTo>
                  <a:pt x="0" y="277"/>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5" name="Freeform 8"/>
          <p:cNvSpPr>
            <a:spLocks/>
          </p:cNvSpPr>
          <p:nvPr/>
        </p:nvSpPr>
        <p:spPr bwMode="auto">
          <a:xfrm>
            <a:off x="2454987" y="3435109"/>
            <a:ext cx="1330153" cy="946399"/>
          </a:xfrm>
          <a:custGeom>
            <a:avLst/>
            <a:gdLst>
              <a:gd name="T0" fmla="*/ 293 w 922"/>
              <a:gd name="T1" fmla="*/ 656 h 656"/>
              <a:gd name="T2" fmla="*/ 856 w 922"/>
              <a:gd name="T3" fmla="*/ 386 h 656"/>
              <a:gd name="T4" fmla="*/ 922 w 922"/>
              <a:gd name="T5" fmla="*/ 0 h 656"/>
              <a:gd name="T6" fmla="*/ 426 w 922"/>
              <a:gd name="T7" fmla="*/ 6 h 656"/>
              <a:gd name="T8" fmla="*/ 0 w 922"/>
              <a:gd name="T9" fmla="*/ 87 h 656"/>
              <a:gd name="T10" fmla="*/ 78 w 922"/>
              <a:gd name="T11" fmla="*/ 218 h 656"/>
              <a:gd name="T12" fmla="*/ 215 w 922"/>
              <a:gd name="T13" fmla="*/ 605 h 656"/>
              <a:gd name="T14" fmla="*/ 240 w 922"/>
              <a:gd name="T15" fmla="*/ 545 h 656"/>
              <a:gd name="T16" fmla="*/ 293 w 922"/>
              <a:gd name="T1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656">
                <a:moveTo>
                  <a:pt x="293" y="656"/>
                </a:moveTo>
                <a:lnTo>
                  <a:pt x="856" y="386"/>
                </a:lnTo>
                <a:lnTo>
                  <a:pt x="922" y="0"/>
                </a:lnTo>
                <a:lnTo>
                  <a:pt x="426" y="6"/>
                </a:lnTo>
                <a:lnTo>
                  <a:pt x="0" y="87"/>
                </a:lnTo>
                <a:lnTo>
                  <a:pt x="78" y="218"/>
                </a:lnTo>
                <a:lnTo>
                  <a:pt x="215" y="605"/>
                </a:lnTo>
                <a:lnTo>
                  <a:pt x="240" y="545"/>
                </a:lnTo>
                <a:lnTo>
                  <a:pt x="293" y="656"/>
                </a:lnTo>
                <a:close/>
              </a:path>
            </a:pathLst>
          </a:custGeom>
          <a:solidFill>
            <a:schemeClr val="tx1">
              <a:lumMod val="50000"/>
              <a:lumOff val="50000"/>
              <a:alpha val="6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6" name="Freeform 9"/>
          <p:cNvSpPr>
            <a:spLocks/>
          </p:cNvSpPr>
          <p:nvPr/>
        </p:nvSpPr>
        <p:spPr bwMode="auto">
          <a:xfrm>
            <a:off x="3700022" y="3436551"/>
            <a:ext cx="1572523" cy="784819"/>
          </a:xfrm>
          <a:custGeom>
            <a:avLst/>
            <a:gdLst>
              <a:gd name="T0" fmla="*/ 265 w 736"/>
              <a:gd name="T1" fmla="*/ 367 h 367"/>
              <a:gd name="T2" fmla="*/ 481 w 736"/>
              <a:gd name="T3" fmla="*/ 219 h 367"/>
              <a:gd name="T4" fmla="*/ 547 w 736"/>
              <a:gd name="T5" fmla="*/ 254 h 367"/>
              <a:gd name="T6" fmla="*/ 548 w 736"/>
              <a:gd name="T7" fmla="*/ 253 h 367"/>
              <a:gd name="T8" fmla="*/ 736 w 736"/>
              <a:gd name="T9" fmla="*/ 76 h 367"/>
              <a:gd name="T10" fmla="*/ 581 w 736"/>
              <a:gd name="T11" fmla="*/ 3 h 367"/>
              <a:gd name="T12" fmla="*/ 197 w 736"/>
              <a:gd name="T13" fmla="*/ 75 h 367"/>
              <a:gd name="T14" fmla="*/ 196 w 736"/>
              <a:gd name="T15" fmla="*/ 75 h 367"/>
              <a:gd name="T16" fmla="*/ 44 w 736"/>
              <a:gd name="T17" fmla="*/ 0 h 367"/>
              <a:gd name="T18" fmla="*/ 0 w 736"/>
              <a:gd name="T19" fmla="*/ 256 h 367"/>
              <a:gd name="T20" fmla="*/ 265 w 736"/>
              <a:gd name="T2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367">
                <a:moveTo>
                  <a:pt x="265" y="367"/>
                </a:moveTo>
                <a:cubicBezTo>
                  <a:pt x="481" y="219"/>
                  <a:pt x="481" y="219"/>
                  <a:pt x="481" y="219"/>
                </a:cubicBezTo>
                <a:cubicBezTo>
                  <a:pt x="547" y="254"/>
                  <a:pt x="547" y="254"/>
                  <a:pt x="547" y="254"/>
                </a:cubicBezTo>
                <a:cubicBezTo>
                  <a:pt x="548" y="253"/>
                  <a:pt x="548" y="253"/>
                  <a:pt x="548" y="253"/>
                </a:cubicBezTo>
                <a:cubicBezTo>
                  <a:pt x="736" y="76"/>
                  <a:pt x="736" y="76"/>
                  <a:pt x="736" y="76"/>
                </a:cubicBezTo>
                <a:cubicBezTo>
                  <a:pt x="676" y="48"/>
                  <a:pt x="589" y="7"/>
                  <a:pt x="581" y="3"/>
                </a:cubicBezTo>
                <a:cubicBezTo>
                  <a:pt x="197" y="75"/>
                  <a:pt x="197" y="75"/>
                  <a:pt x="197" y="75"/>
                </a:cubicBezTo>
                <a:cubicBezTo>
                  <a:pt x="196" y="75"/>
                  <a:pt x="196" y="75"/>
                  <a:pt x="196" y="75"/>
                </a:cubicBezTo>
                <a:cubicBezTo>
                  <a:pt x="44" y="0"/>
                  <a:pt x="44" y="0"/>
                  <a:pt x="44" y="0"/>
                </a:cubicBezTo>
                <a:cubicBezTo>
                  <a:pt x="0" y="256"/>
                  <a:pt x="0" y="256"/>
                  <a:pt x="0" y="256"/>
                </a:cubicBezTo>
                <a:lnTo>
                  <a:pt x="265" y="367"/>
                </a:lnTo>
                <a:close/>
              </a:path>
            </a:pathLst>
          </a:custGeom>
          <a:solidFill>
            <a:schemeClr val="tx1">
              <a:lumMod val="50000"/>
              <a:lumOff val="50000"/>
              <a:alpha val="6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7" name="Freeform 10"/>
          <p:cNvSpPr>
            <a:spLocks/>
          </p:cNvSpPr>
          <p:nvPr/>
        </p:nvSpPr>
        <p:spPr bwMode="auto">
          <a:xfrm>
            <a:off x="2882021" y="3912636"/>
            <a:ext cx="1983688" cy="923316"/>
          </a:xfrm>
          <a:custGeom>
            <a:avLst/>
            <a:gdLst>
              <a:gd name="T0" fmla="*/ 215 w 1375"/>
              <a:gd name="T1" fmla="*/ 601 h 640"/>
              <a:gd name="T2" fmla="*/ 533 w 1375"/>
              <a:gd name="T3" fmla="*/ 444 h 640"/>
              <a:gd name="T4" fmla="*/ 943 w 1375"/>
              <a:gd name="T5" fmla="*/ 498 h 640"/>
              <a:gd name="T6" fmla="*/ 943 w 1375"/>
              <a:gd name="T7" fmla="*/ 498 h 640"/>
              <a:gd name="T8" fmla="*/ 1115 w 1375"/>
              <a:gd name="T9" fmla="*/ 640 h 640"/>
              <a:gd name="T10" fmla="*/ 1375 w 1375"/>
              <a:gd name="T11" fmla="*/ 52 h 640"/>
              <a:gd name="T12" fmla="*/ 1279 w 1375"/>
              <a:gd name="T13" fmla="*/ 0 h 640"/>
              <a:gd name="T14" fmla="*/ 959 w 1375"/>
              <a:gd name="T15" fmla="*/ 220 h 640"/>
              <a:gd name="T16" fmla="*/ 565 w 1375"/>
              <a:gd name="T17" fmla="*/ 55 h 640"/>
              <a:gd name="T18" fmla="*/ 565 w 1375"/>
              <a:gd name="T19" fmla="*/ 58 h 640"/>
              <a:gd name="T20" fmla="*/ 564 w 1375"/>
              <a:gd name="T21" fmla="*/ 60 h 640"/>
              <a:gd name="T22" fmla="*/ 0 w 1375"/>
              <a:gd name="T23" fmla="*/ 331 h 640"/>
              <a:gd name="T24" fmla="*/ 50 w 1375"/>
              <a:gd name="T25" fmla="*/ 436 h 640"/>
              <a:gd name="T26" fmla="*/ 215 w 1375"/>
              <a:gd name="T27" fmla="*/ 579 h 640"/>
              <a:gd name="T28" fmla="*/ 215 w 1375"/>
              <a:gd name="T29" fmla="*/ 60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5" h="640">
                <a:moveTo>
                  <a:pt x="215" y="601"/>
                </a:moveTo>
                <a:lnTo>
                  <a:pt x="533" y="444"/>
                </a:lnTo>
                <a:lnTo>
                  <a:pt x="943" y="498"/>
                </a:lnTo>
                <a:lnTo>
                  <a:pt x="943" y="498"/>
                </a:lnTo>
                <a:lnTo>
                  <a:pt x="1115" y="640"/>
                </a:lnTo>
                <a:lnTo>
                  <a:pt x="1375" y="52"/>
                </a:lnTo>
                <a:lnTo>
                  <a:pt x="1279" y="0"/>
                </a:lnTo>
                <a:lnTo>
                  <a:pt x="959" y="220"/>
                </a:lnTo>
                <a:lnTo>
                  <a:pt x="565" y="55"/>
                </a:lnTo>
                <a:lnTo>
                  <a:pt x="565" y="58"/>
                </a:lnTo>
                <a:lnTo>
                  <a:pt x="564" y="60"/>
                </a:lnTo>
                <a:lnTo>
                  <a:pt x="0" y="331"/>
                </a:lnTo>
                <a:lnTo>
                  <a:pt x="50" y="436"/>
                </a:lnTo>
                <a:lnTo>
                  <a:pt x="215" y="579"/>
                </a:lnTo>
                <a:lnTo>
                  <a:pt x="215" y="601"/>
                </a:lnTo>
                <a:close/>
              </a:path>
            </a:pathLst>
          </a:custGeom>
          <a:solidFill>
            <a:schemeClr val="tx1">
              <a:lumMod val="65000"/>
              <a:lumOff val="35000"/>
              <a:alpha val="8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8" name="Freeform 11"/>
          <p:cNvSpPr>
            <a:spLocks/>
          </p:cNvSpPr>
          <p:nvPr/>
        </p:nvSpPr>
        <p:spPr bwMode="auto">
          <a:xfrm>
            <a:off x="3192198" y="4561843"/>
            <a:ext cx="1369106" cy="1855289"/>
          </a:xfrm>
          <a:custGeom>
            <a:avLst/>
            <a:gdLst>
              <a:gd name="T0" fmla="*/ 725 w 949"/>
              <a:gd name="T1" fmla="*/ 54 h 1286"/>
              <a:gd name="T2" fmla="*/ 318 w 949"/>
              <a:gd name="T3" fmla="*/ 0 h 1286"/>
              <a:gd name="T4" fmla="*/ 0 w 949"/>
              <a:gd name="T5" fmla="*/ 157 h 1286"/>
              <a:gd name="T6" fmla="*/ 3 w 949"/>
              <a:gd name="T7" fmla="*/ 591 h 1286"/>
              <a:gd name="T8" fmla="*/ 426 w 949"/>
              <a:gd name="T9" fmla="*/ 1286 h 1286"/>
              <a:gd name="T10" fmla="*/ 949 w 949"/>
              <a:gd name="T11" fmla="*/ 372 h 1286"/>
              <a:gd name="T12" fmla="*/ 901 w 949"/>
              <a:gd name="T13" fmla="*/ 199 h 1286"/>
              <a:gd name="T14" fmla="*/ 725 w 949"/>
              <a:gd name="T15" fmla="*/ 54 h 1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 h="1286">
                <a:moveTo>
                  <a:pt x="725" y="54"/>
                </a:moveTo>
                <a:lnTo>
                  <a:pt x="318" y="0"/>
                </a:lnTo>
                <a:lnTo>
                  <a:pt x="0" y="157"/>
                </a:lnTo>
                <a:lnTo>
                  <a:pt x="3" y="591"/>
                </a:lnTo>
                <a:lnTo>
                  <a:pt x="426" y="1286"/>
                </a:lnTo>
                <a:lnTo>
                  <a:pt x="949" y="372"/>
                </a:lnTo>
                <a:lnTo>
                  <a:pt x="901" y="199"/>
                </a:lnTo>
                <a:lnTo>
                  <a:pt x="725" y="5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latin typeface="Lato Light"/>
            </a:endParaRPr>
          </a:p>
        </p:txBody>
      </p:sp>
      <p:sp>
        <p:nvSpPr>
          <p:cNvPr id="39" name="TextBox 10"/>
          <p:cNvSpPr txBox="1"/>
          <p:nvPr/>
        </p:nvSpPr>
        <p:spPr>
          <a:xfrm>
            <a:off x="2882021" y="2348062"/>
            <a:ext cx="2411238" cy="338554"/>
          </a:xfrm>
          <a:prstGeom prst="rect">
            <a:avLst/>
          </a:prstGeom>
          <a:noFill/>
        </p:spPr>
        <p:txBody>
          <a:bodyPr wrap="none" rtlCol="0">
            <a:spAutoFit/>
          </a:bodyPr>
          <a:lstStyle/>
          <a:p>
            <a:pPr algn="ctr"/>
            <a:r>
              <a:rPr lang="id-ID" sz="1600" dirty="0">
                <a:solidFill>
                  <a:schemeClr val="bg1"/>
                </a:solidFill>
                <a:latin typeface="Lato"/>
              </a:rPr>
              <a:t>Thoughts &amp; Perceptions</a:t>
            </a:r>
          </a:p>
        </p:txBody>
      </p:sp>
      <p:sp>
        <p:nvSpPr>
          <p:cNvPr id="41" name="TextBox 11"/>
          <p:cNvSpPr txBox="1"/>
          <p:nvPr/>
        </p:nvSpPr>
        <p:spPr>
          <a:xfrm>
            <a:off x="2541290" y="2993891"/>
            <a:ext cx="997389" cy="307777"/>
          </a:xfrm>
          <a:prstGeom prst="rect">
            <a:avLst/>
          </a:prstGeom>
          <a:noFill/>
        </p:spPr>
        <p:txBody>
          <a:bodyPr wrap="none" rtlCol="0">
            <a:spAutoFit/>
          </a:bodyPr>
          <a:lstStyle/>
          <a:p>
            <a:pPr algn="ctr"/>
            <a:r>
              <a:rPr lang="id-ID" sz="1400" dirty="0">
                <a:solidFill>
                  <a:schemeClr val="bg1"/>
                </a:solidFill>
                <a:latin typeface="Lato"/>
              </a:rPr>
              <a:t>Memories</a:t>
            </a:r>
          </a:p>
        </p:txBody>
      </p:sp>
      <p:sp>
        <p:nvSpPr>
          <p:cNvPr id="42" name="TextBox 12"/>
          <p:cNvSpPr txBox="1"/>
          <p:nvPr/>
        </p:nvSpPr>
        <p:spPr>
          <a:xfrm>
            <a:off x="4168783" y="2919105"/>
            <a:ext cx="1106393" cy="523220"/>
          </a:xfrm>
          <a:prstGeom prst="rect">
            <a:avLst/>
          </a:prstGeom>
          <a:noFill/>
        </p:spPr>
        <p:txBody>
          <a:bodyPr wrap="none" rtlCol="0">
            <a:spAutoFit/>
          </a:bodyPr>
          <a:lstStyle/>
          <a:p>
            <a:pPr algn="ctr"/>
            <a:r>
              <a:rPr lang="id-ID" sz="1400" dirty="0">
                <a:solidFill>
                  <a:schemeClr val="bg1"/>
                </a:solidFill>
                <a:latin typeface="Lato"/>
              </a:rPr>
              <a:t>Stored</a:t>
            </a:r>
          </a:p>
          <a:p>
            <a:pPr algn="ctr"/>
            <a:r>
              <a:rPr lang="id-ID" sz="1400" dirty="0">
                <a:solidFill>
                  <a:schemeClr val="bg1"/>
                </a:solidFill>
                <a:latin typeface="Lato"/>
              </a:rPr>
              <a:t>Knowledge</a:t>
            </a:r>
          </a:p>
        </p:txBody>
      </p:sp>
      <p:sp>
        <p:nvSpPr>
          <p:cNvPr id="43" name="TextBox 13"/>
          <p:cNvSpPr txBox="1"/>
          <p:nvPr/>
        </p:nvSpPr>
        <p:spPr>
          <a:xfrm>
            <a:off x="2875816" y="3636402"/>
            <a:ext cx="599459" cy="307777"/>
          </a:xfrm>
          <a:prstGeom prst="rect">
            <a:avLst/>
          </a:prstGeom>
          <a:noFill/>
        </p:spPr>
        <p:txBody>
          <a:bodyPr wrap="none" rtlCol="0">
            <a:spAutoFit/>
          </a:bodyPr>
          <a:lstStyle/>
          <a:p>
            <a:pPr algn="ctr"/>
            <a:r>
              <a:rPr lang="id-ID" sz="1400" dirty="0">
                <a:solidFill>
                  <a:schemeClr val="bg1"/>
                </a:solidFill>
                <a:latin typeface="Lato"/>
              </a:rPr>
              <a:t>Fears</a:t>
            </a:r>
          </a:p>
        </p:txBody>
      </p:sp>
      <p:sp>
        <p:nvSpPr>
          <p:cNvPr id="44" name="TextBox 14"/>
          <p:cNvSpPr txBox="1"/>
          <p:nvPr/>
        </p:nvSpPr>
        <p:spPr>
          <a:xfrm>
            <a:off x="3873865" y="3658959"/>
            <a:ext cx="779381" cy="307777"/>
          </a:xfrm>
          <a:prstGeom prst="rect">
            <a:avLst/>
          </a:prstGeom>
          <a:noFill/>
        </p:spPr>
        <p:txBody>
          <a:bodyPr wrap="none" rtlCol="0">
            <a:spAutoFit/>
          </a:bodyPr>
          <a:lstStyle/>
          <a:p>
            <a:pPr algn="ctr"/>
            <a:r>
              <a:rPr lang="id-ID" sz="1400" dirty="0">
                <a:solidFill>
                  <a:schemeClr val="bg1"/>
                </a:solidFill>
                <a:latin typeface="Lato"/>
              </a:rPr>
              <a:t>Doubts</a:t>
            </a:r>
          </a:p>
        </p:txBody>
      </p:sp>
      <p:sp>
        <p:nvSpPr>
          <p:cNvPr id="45" name="TextBox 15"/>
          <p:cNvSpPr txBox="1"/>
          <p:nvPr/>
        </p:nvSpPr>
        <p:spPr>
          <a:xfrm>
            <a:off x="3253290" y="4952523"/>
            <a:ext cx="1143262" cy="461665"/>
          </a:xfrm>
          <a:prstGeom prst="rect">
            <a:avLst/>
          </a:prstGeom>
          <a:noFill/>
        </p:spPr>
        <p:txBody>
          <a:bodyPr wrap="none" rtlCol="0">
            <a:spAutoFit/>
          </a:bodyPr>
          <a:lstStyle/>
          <a:p>
            <a:pPr algn="ctr"/>
            <a:r>
              <a:rPr lang="id-ID" sz="1200" dirty="0">
                <a:solidFill>
                  <a:schemeClr val="bg1"/>
                </a:solidFill>
                <a:latin typeface="Lato"/>
              </a:rPr>
              <a:t>Socially</a:t>
            </a:r>
          </a:p>
          <a:p>
            <a:pPr algn="ctr"/>
            <a:r>
              <a:rPr lang="id-ID" sz="1200" dirty="0">
                <a:solidFill>
                  <a:schemeClr val="bg1"/>
                </a:solidFill>
                <a:latin typeface="Lato"/>
              </a:rPr>
              <a:t>Unacceptable</a:t>
            </a:r>
          </a:p>
        </p:txBody>
      </p:sp>
      <p:sp>
        <p:nvSpPr>
          <p:cNvPr id="46" name="TextBox 16"/>
          <p:cNvSpPr txBox="1"/>
          <p:nvPr/>
        </p:nvSpPr>
        <p:spPr>
          <a:xfrm>
            <a:off x="3386112" y="4060750"/>
            <a:ext cx="744114" cy="461665"/>
          </a:xfrm>
          <a:prstGeom prst="rect">
            <a:avLst/>
          </a:prstGeom>
          <a:noFill/>
        </p:spPr>
        <p:txBody>
          <a:bodyPr wrap="none" rtlCol="0">
            <a:spAutoFit/>
          </a:bodyPr>
          <a:lstStyle/>
          <a:p>
            <a:pPr algn="ctr"/>
            <a:r>
              <a:rPr lang="id-ID" sz="1200" dirty="0">
                <a:solidFill>
                  <a:schemeClr val="bg1"/>
                </a:solidFill>
                <a:latin typeface="Lato"/>
              </a:rPr>
              <a:t>Selfish</a:t>
            </a:r>
          </a:p>
          <a:p>
            <a:pPr algn="ctr"/>
            <a:r>
              <a:rPr lang="id-ID" sz="1200" dirty="0">
                <a:solidFill>
                  <a:schemeClr val="bg1"/>
                </a:solidFill>
                <a:latin typeface="Lato"/>
              </a:rPr>
              <a:t>Motives</a:t>
            </a:r>
          </a:p>
        </p:txBody>
      </p:sp>
      <p:cxnSp>
        <p:nvCxnSpPr>
          <p:cNvPr id="47" name="Straight Arrow Connector 17"/>
          <p:cNvCxnSpPr/>
          <p:nvPr/>
        </p:nvCxnSpPr>
        <p:spPr>
          <a:xfrm flipV="1">
            <a:off x="6427316" y="1349832"/>
            <a:ext cx="0" cy="1460500"/>
          </a:xfrm>
          <a:prstGeom prst="straightConnector1">
            <a:avLst/>
          </a:prstGeom>
          <a:noFill/>
          <a:ln w="34925" cap="flat" cmpd="sng" algn="ctr">
            <a:solidFill>
              <a:srgbClr val="3F3F3F"/>
            </a:solidFill>
            <a:prstDash val="solid"/>
            <a:miter lim="800000"/>
            <a:headEnd type="triangle" w="med" len="med"/>
            <a:tailEnd type="triangle" w="med" len="med"/>
          </a:ln>
          <a:effectLst/>
        </p:spPr>
      </p:cxnSp>
      <p:cxnSp>
        <p:nvCxnSpPr>
          <p:cNvPr id="48" name="Straight Arrow Connector 18"/>
          <p:cNvCxnSpPr/>
          <p:nvPr/>
        </p:nvCxnSpPr>
        <p:spPr>
          <a:xfrm flipV="1">
            <a:off x="6427316" y="3966736"/>
            <a:ext cx="0" cy="2412296"/>
          </a:xfrm>
          <a:prstGeom prst="straightConnector1">
            <a:avLst/>
          </a:prstGeom>
          <a:noFill/>
          <a:ln w="34925" cap="flat" cmpd="sng" algn="ctr">
            <a:solidFill>
              <a:srgbClr val="3F3F3F"/>
            </a:solidFill>
            <a:prstDash val="solid"/>
            <a:miter lim="800000"/>
            <a:headEnd type="triangle" w="med" len="med"/>
            <a:tailEnd type="triangle" w="med" len="med"/>
          </a:ln>
          <a:effectLst/>
        </p:spPr>
      </p:cxnSp>
      <p:cxnSp>
        <p:nvCxnSpPr>
          <p:cNvPr id="49" name="Straight Arrow Connector 19"/>
          <p:cNvCxnSpPr/>
          <p:nvPr/>
        </p:nvCxnSpPr>
        <p:spPr>
          <a:xfrm flipV="1">
            <a:off x="6427316" y="2852166"/>
            <a:ext cx="0" cy="1095716"/>
          </a:xfrm>
          <a:prstGeom prst="straightConnector1">
            <a:avLst/>
          </a:prstGeom>
          <a:noFill/>
          <a:ln w="34925" cap="flat" cmpd="sng" algn="ctr">
            <a:solidFill>
              <a:srgbClr val="3F3F3F"/>
            </a:solidFill>
            <a:prstDash val="solid"/>
            <a:miter lim="800000"/>
            <a:headEnd type="triangle" w="med" len="med"/>
            <a:tailEnd type="triangle" w="med" len="med"/>
          </a:ln>
          <a:effectLst/>
        </p:spPr>
      </p:cxnSp>
      <p:grpSp>
        <p:nvGrpSpPr>
          <p:cNvPr id="50" name="组合 49"/>
          <p:cNvGrpSpPr/>
          <p:nvPr/>
        </p:nvGrpSpPr>
        <p:grpSpPr>
          <a:xfrm>
            <a:off x="6697177" y="1641542"/>
            <a:ext cx="3661434" cy="935431"/>
            <a:chOff x="1170015" y="3803327"/>
            <a:chExt cx="3661434" cy="935431"/>
          </a:xfrm>
        </p:grpSpPr>
        <p:sp>
          <p:nvSpPr>
            <p:cNvPr id="51" name="文本框 50"/>
            <p:cNvSpPr txBox="1"/>
            <p:nvPr/>
          </p:nvSpPr>
          <p:spPr>
            <a:xfrm>
              <a:off x="1170015" y="4129360"/>
              <a:ext cx="3661434" cy="609398"/>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点击输入简要文字内容，文字内容需概况提炼，言简意赅的说明该标题内容</a:t>
              </a:r>
            </a:p>
          </p:txBody>
        </p:sp>
        <p:sp>
          <p:nvSpPr>
            <p:cNvPr id="52" name="文本框 51"/>
            <p:cNvSpPr txBox="1"/>
            <p:nvPr/>
          </p:nvSpPr>
          <p:spPr>
            <a:xfrm>
              <a:off x="1172926" y="3803327"/>
              <a:ext cx="2498453" cy="424732"/>
            </a:xfrm>
            <a:prstGeom prst="rect">
              <a:avLst/>
            </a:prstGeom>
            <a:noFill/>
          </p:spPr>
          <p:txBody>
            <a:bodyPr wrap="square" rtlCol="0">
              <a:spAutoFit/>
            </a:bodyPr>
            <a:lstStyle/>
            <a:p>
              <a:pPr>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单击添加合适标题</a:t>
              </a:r>
            </a:p>
          </p:txBody>
        </p:sp>
      </p:grpSp>
      <p:grpSp>
        <p:nvGrpSpPr>
          <p:cNvPr id="53" name="组合 52"/>
          <p:cNvGrpSpPr/>
          <p:nvPr/>
        </p:nvGrpSpPr>
        <p:grpSpPr>
          <a:xfrm>
            <a:off x="6675054" y="2932308"/>
            <a:ext cx="3661434" cy="935431"/>
            <a:chOff x="1170015" y="3803327"/>
            <a:chExt cx="3661434" cy="935431"/>
          </a:xfrm>
        </p:grpSpPr>
        <p:sp>
          <p:nvSpPr>
            <p:cNvPr id="54" name="文本框 53"/>
            <p:cNvSpPr txBox="1"/>
            <p:nvPr/>
          </p:nvSpPr>
          <p:spPr>
            <a:xfrm>
              <a:off x="1170015" y="4129360"/>
              <a:ext cx="3661434" cy="609398"/>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点击输入简要文字内容，文字内容需概况提炼，言简意赅的说明该标题内容</a:t>
              </a:r>
            </a:p>
          </p:txBody>
        </p:sp>
        <p:sp>
          <p:nvSpPr>
            <p:cNvPr id="55" name="文本框 54"/>
            <p:cNvSpPr txBox="1"/>
            <p:nvPr/>
          </p:nvSpPr>
          <p:spPr>
            <a:xfrm>
              <a:off x="1172926" y="3803327"/>
              <a:ext cx="2498453" cy="424732"/>
            </a:xfrm>
            <a:prstGeom prst="rect">
              <a:avLst/>
            </a:prstGeom>
            <a:noFill/>
          </p:spPr>
          <p:txBody>
            <a:bodyPr wrap="square" rtlCol="0">
              <a:spAutoFit/>
            </a:bodyPr>
            <a:lstStyle/>
            <a:p>
              <a:pPr>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单击添加合适标题</a:t>
              </a:r>
            </a:p>
          </p:txBody>
        </p:sp>
      </p:grpSp>
      <p:grpSp>
        <p:nvGrpSpPr>
          <p:cNvPr id="56" name="组合 55"/>
          <p:cNvGrpSpPr/>
          <p:nvPr/>
        </p:nvGrpSpPr>
        <p:grpSpPr>
          <a:xfrm>
            <a:off x="6697177" y="4094127"/>
            <a:ext cx="3661434" cy="935431"/>
            <a:chOff x="1170015" y="3803327"/>
            <a:chExt cx="3661434" cy="935431"/>
          </a:xfrm>
        </p:grpSpPr>
        <p:sp>
          <p:nvSpPr>
            <p:cNvPr id="57" name="文本框 56"/>
            <p:cNvSpPr txBox="1"/>
            <p:nvPr/>
          </p:nvSpPr>
          <p:spPr>
            <a:xfrm>
              <a:off x="1170015" y="4129360"/>
              <a:ext cx="3661434" cy="609398"/>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点击输入简要文字内容，文字内容需概况提炼，言简意赅的说明该标题内容</a:t>
              </a:r>
            </a:p>
          </p:txBody>
        </p:sp>
        <p:sp>
          <p:nvSpPr>
            <p:cNvPr id="58" name="文本框 57"/>
            <p:cNvSpPr txBox="1"/>
            <p:nvPr/>
          </p:nvSpPr>
          <p:spPr>
            <a:xfrm>
              <a:off x="1172926" y="3803327"/>
              <a:ext cx="2498453" cy="424732"/>
            </a:xfrm>
            <a:prstGeom prst="rect">
              <a:avLst/>
            </a:prstGeom>
            <a:noFill/>
          </p:spPr>
          <p:txBody>
            <a:bodyPr wrap="square" rtlCol="0">
              <a:spAutoFit/>
            </a:bodyPr>
            <a:lstStyle/>
            <a:p>
              <a:pPr>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单击添加合适标题</a:t>
              </a:r>
            </a:p>
          </p:txBody>
        </p:sp>
      </p:grpSp>
      <p:grpSp>
        <p:nvGrpSpPr>
          <p:cNvPr id="59" name="组合 58"/>
          <p:cNvGrpSpPr/>
          <p:nvPr/>
        </p:nvGrpSpPr>
        <p:grpSpPr>
          <a:xfrm>
            <a:off x="6697177" y="5114263"/>
            <a:ext cx="3661434" cy="935431"/>
            <a:chOff x="1170015" y="3803327"/>
            <a:chExt cx="3661434" cy="935431"/>
          </a:xfrm>
        </p:grpSpPr>
        <p:sp>
          <p:nvSpPr>
            <p:cNvPr id="60" name="文本框 59"/>
            <p:cNvSpPr txBox="1"/>
            <p:nvPr/>
          </p:nvSpPr>
          <p:spPr>
            <a:xfrm>
              <a:off x="1170015" y="4129360"/>
              <a:ext cx="3661434" cy="609398"/>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点击输入简要文字内容，文字内容需概况提炼，言简意赅的说明该标题内容</a:t>
              </a:r>
            </a:p>
          </p:txBody>
        </p:sp>
        <p:sp>
          <p:nvSpPr>
            <p:cNvPr id="61" name="文本框 60"/>
            <p:cNvSpPr txBox="1"/>
            <p:nvPr/>
          </p:nvSpPr>
          <p:spPr>
            <a:xfrm>
              <a:off x="1172926" y="3803327"/>
              <a:ext cx="2498453" cy="424732"/>
            </a:xfrm>
            <a:prstGeom prst="rect">
              <a:avLst/>
            </a:prstGeom>
            <a:noFill/>
          </p:spPr>
          <p:txBody>
            <a:bodyPr wrap="square" rtlCol="0">
              <a:spAutoFit/>
            </a:bodyPr>
            <a:lstStyle/>
            <a:p>
              <a:pPr>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单击添加合适标题</a:t>
              </a:r>
            </a:p>
          </p:txBody>
        </p:sp>
      </p:grpSp>
      <p:grpSp>
        <p:nvGrpSpPr>
          <p:cNvPr id="62" name="组合 61"/>
          <p:cNvGrpSpPr/>
          <p:nvPr/>
        </p:nvGrpSpPr>
        <p:grpSpPr>
          <a:xfrm>
            <a:off x="233447" y="204464"/>
            <a:ext cx="4836347" cy="584775"/>
            <a:chOff x="233447" y="204464"/>
            <a:chExt cx="4836347" cy="584775"/>
          </a:xfrm>
        </p:grpSpPr>
        <p:sp>
          <p:nvSpPr>
            <p:cNvPr id="63" name="矩形 62"/>
            <p:cNvSpPr/>
            <p:nvPr/>
          </p:nvSpPr>
          <p:spPr>
            <a:xfrm>
              <a:off x="781441" y="204464"/>
              <a:ext cx="4288353"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解析之要因选定评分表</a:t>
              </a:r>
            </a:p>
          </p:txBody>
        </p:sp>
        <p:grpSp>
          <p:nvGrpSpPr>
            <p:cNvPr id="64" name="组合 63"/>
            <p:cNvGrpSpPr/>
            <p:nvPr/>
          </p:nvGrpSpPr>
          <p:grpSpPr>
            <a:xfrm>
              <a:off x="233447" y="204464"/>
              <a:ext cx="582073" cy="501787"/>
              <a:chOff x="918884" y="2360096"/>
              <a:chExt cx="2497402" cy="2152934"/>
            </a:xfrm>
          </p:grpSpPr>
          <p:grpSp>
            <p:nvGrpSpPr>
              <p:cNvPr id="65" name="组合 64"/>
              <p:cNvGrpSpPr/>
              <p:nvPr/>
            </p:nvGrpSpPr>
            <p:grpSpPr>
              <a:xfrm>
                <a:off x="918884" y="2360096"/>
                <a:ext cx="2497402" cy="2152934"/>
                <a:chOff x="6811139" y="1203251"/>
                <a:chExt cx="1597222" cy="1376916"/>
              </a:xfrm>
            </p:grpSpPr>
            <p:sp>
              <p:nvSpPr>
                <p:cNvPr id="67" name="六边形 6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8" name="六边形 6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6" name="矩形 65"/>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06</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2955481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900" decel="100000" fill="hold"/>
                                        <p:tgtEl>
                                          <p:spTgt spid="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900" decel="100000" fill="hold"/>
                                        <p:tgtEl>
                                          <p:spTgt spid="3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900" decel="100000" fill="hold"/>
                                        <p:tgtEl>
                                          <p:spTgt spid="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900" decel="100000" fill="hold"/>
                                        <p:tgtEl>
                                          <p:spTgt spid="3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900" decel="100000" fill="hold"/>
                                        <p:tgtEl>
                                          <p:spTgt spid="3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900" decel="100000" fill="hold"/>
                                        <p:tgtEl>
                                          <p:spTgt spid="3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900" decel="100000" fill="hold"/>
                                        <p:tgtEl>
                                          <p:spTgt spid="3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8500"/>
                            </p:stCondLst>
                            <p:childTnLst>
                              <p:par>
                                <p:cTn id="66" presetID="10"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90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9500"/>
                            </p:stCondLst>
                            <p:childTnLst>
                              <p:par>
                                <p:cTn id="74" presetID="10"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10000"/>
                            </p:stCondLst>
                            <p:childTnLst>
                              <p:par>
                                <p:cTn id="78" presetID="10" presetClass="entr" presetSubtype="0"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par>
                          <p:cTn id="81" fill="hold">
                            <p:stCondLst>
                              <p:cond delay="10500"/>
                            </p:stCondLst>
                            <p:childTnLst>
                              <p:par>
                                <p:cTn id="82" presetID="16" presetClass="entr" presetSubtype="42"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barn(outHorizontal)">
                                      <p:cBhvr>
                                        <p:cTn id="84" dur="500"/>
                                        <p:tgtEl>
                                          <p:spTgt spid="47"/>
                                        </p:tgtEl>
                                      </p:cBhvr>
                                    </p:animEffect>
                                  </p:childTnLst>
                                </p:cTn>
                              </p:par>
                              <p:par>
                                <p:cTn id="85" presetID="16" presetClass="entr" presetSubtype="42"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outHorizontal)">
                                      <p:cBhvr>
                                        <p:cTn id="87" dur="500"/>
                                        <p:tgtEl>
                                          <p:spTgt spid="48"/>
                                        </p:tgtEl>
                                      </p:cBhvr>
                                    </p:animEffect>
                                  </p:childTnLst>
                                </p:cTn>
                              </p:par>
                              <p:par>
                                <p:cTn id="88" presetID="16" presetClass="entr" presetSubtype="42"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barn(outHorizontal)">
                                      <p:cBhvr>
                                        <p:cTn id="90" dur="500"/>
                                        <p:tgtEl>
                                          <p:spTgt spid="49"/>
                                        </p:tgtEl>
                                      </p:cBhvr>
                                    </p:animEffect>
                                  </p:childTnLst>
                                </p:cTn>
                              </p:par>
                            </p:childTnLst>
                          </p:cTn>
                        </p:par>
                        <p:par>
                          <p:cTn id="91" fill="hold">
                            <p:stCondLst>
                              <p:cond delay="11000"/>
                            </p:stCondLst>
                            <p:childTnLst>
                              <p:par>
                                <p:cTn id="92" presetID="2" presetClass="entr" presetSubtype="2" decel="100000"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additive="base">
                                        <p:cTn id="94" dur="500" fill="hold"/>
                                        <p:tgtEl>
                                          <p:spTgt spid="50"/>
                                        </p:tgtEl>
                                        <p:attrNameLst>
                                          <p:attrName>ppt_x</p:attrName>
                                        </p:attrNameLst>
                                      </p:cBhvr>
                                      <p:tavLst>
                                        <p:tav tm="0">
                                          <p:val>
                                            <p:strVal val="1+#ppt_w/2"/>
                                          </p:val>
                                        </p:tav>
                                        <p:tav tm="100000">
                                          <p:val>
                                            <p:strVal val="#ppt_x"/>
                                          </p:val>
                                        </p:tav>
                                      </p:tavLst>
                                    </p:anim>
                                    <p:anim calcmode="lin" valueType="num">
                                      <p:cBhvr additive="base">
                                        <p:cTn id="95" dur="500" fill="hold"/>
                                        <p:tgtEl>
                                          <p:spTgt spid="50"/>
                                        </p:tgtEl>
                                        <p:attrNameLst>
                                          <p:attrName>ppt_y</p:attrName>
                                        </p:attrNameLst>
                                      </p:cBhvr>
                                      <p:tavLst>
                                        <p:tav tm="0">
                                          <p:val>
                                            <p:strVal val="#ppt_y"/>
                                          </p:val>
                                        </p:tav>
                                        <p:tav tm="100000">
                                          <p:val>
                                            <p:strVal val="#ppt_y"/>
                                          </p:val>
                                        </p:tav>
                                      </p:tavLst>
                                    </p:anim>
                                  </p:childTnLst>
                                </p:cTn>
                              </p:par>
                            </p:childTnLst>
                          </p:cTn>
                        </p:par>
                        <p:par>
                          <p:cTn id="96" fill="hold">
                            <p:stCondLst>
                              <p:cond delay="11500"/>
                            </p:stCondLst>
                            <p:childTnLst>
                              <p:par>
                                <p:cTn id="97" presetID="2" presetClass="entr" presetSubtype="2" decel="100000" fill="hold"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additive="base">
                                        <p:cTn id="99" dur="500" fill="hold"/>
                                        <p:tgtEl>
                                          <p:spTgt spid="53"/>
                                        </p:tgtEl>
                                        <p:attrNameLst>
                                          <p:attrName>ppt_x</p:attrName>
                                        </p:attrNameLst>
                                      </p:cBhvr>
                                      <p:tavLst>
                                        <p:tav tm="0">
                                          <p:val>
                                            <p:strVal val="1+#ppt_w/2"/>
                                          </p:val>
                                        </p:tav>
                                        <p:tav tm="100000">
                                          <p:val>
                                            <p:strVal val="#ppt_x"/>
                                          </p:val>
                                        </p:tav>
                                      </p:tavLst>
                                    </p:anim>
                                    <p:anim calcmode="lin" valueType="num">
                                      <p:cBhvr additive="base">
                                        <p:cTn id="100" dur="500" fill="hold"/>
                                        <p:tgtEl>
                                          <p:spTgt spid="53"/>
                                        </p:tgtEl>
                                        <p:attrNameLst>
                                          <p:attrName>ppt_y</p:attrName>
                                        </p:attrNameLst>
                                      </p:cBhvr>
                                      <p:tavLst>
                                        <p:tav tm="0">
                                          <p:val>
                                            <p:strVal val="#ppt_y"/>
                                          </p:val>
                                        </p:tav>
                                        <p:tav tm="100000">
                                          <p:val>
                                            <p:strVal val="#ppt_y"/>
                                          </p:val>
                                        </p:tav>
                                      </p:tavLst>
                                    </p:anim>
                                  </p:childTnLst>
                                </p:cTn>
                              </p:par>
                            </p:childTnLst>
                          </p:cTn>
                        </p:par>
                        <p:par>
                          <p:cTn id="101" fill="hold">
                            <p:stCondLst>
                              <p:cond delay="12000"/>
                            </p:stCondLst>
                            <p:childTnLst>
                              <p:par>
                                <p:cTn id="102" presetID="2" presetClass="entr" presetSubtype="2" decel="100000" fill="hold" nodeType="afterEffect">
                                  <p:stCondLst>
                                    <p:cond delay="0"/>
                                  </p:stCondLst>
                                  <p:childTnLst>
                                    <p:set>
                                      <p:cBhvr>
                                        <p:cTn id="103" dur="1" fill="hold">
                                          <p:stCondLst>
                                            <p:cond delay="0"/>
                                          </p:stCondLst>
                                        </p:cTn>
                                        <p:tgtEl>
                                          <p:spTgt spid="56"/>
                                        </p:tgtEl>
                                        <p:attrNameLst>
                                          <p:attrName>style.visibility</p:attrName>
                                        </p:attrNameLst>
                                      </p:cBhvr>
                                      <p:to>
                                        <p:strVal val="visible"/>
                                      </p:to>
                                    </p:set>
                                    <p:anim calcmode="lin" valueType="num">
                                      <p:cBhvr additive="base">
                                        <p:cTn id="104" dur="500" fill="hold"/>
                                        <p:tgtEl>
                                          <p:spTgt spid="56"/>
                                        </p:tgtEl>
                                        <p:attrNameLst>
                                          <p:attrName>ppt_x</p:attrName>
                                        </p:attrNameLst>
                                      </p:cBhvr>
                                      <p:tavLst>
                                        <p:tav tm="0">
                                          <p:val>
                                            <p:strVal val="1+#ppt_w/2"/>
                                          </p:val>
                                        </p:tav>
                                        <p:tav tm="100000">
                                          <p:val>
                                            <p:strVal val="#ppt_x"/>
                                          </p:val>
                                        </p:tav>
                                      </p:tavLst>
                                    </p:anim>
                                    <p:anim calcmode="lin" valueType="num">
                                      <p:cBhvr additive="base">
                                        <p:cTn id="105" dur="500" fill="hold"/>
                                        <p:tgtEl>
                                          <p:spTgt spid="56"/>
                                        </p:tgtEl>
                                        <p:attrNameLst>
                                          <p:attrName>ppt_y</p:attrName>
                                        </p:attrNameLst>
                                      </p:cBhvr>
                                      <p:tavLst>
                                        <p:tav tm="0">
                                          <p:val>
                                            <p:strVal val="#ppt_y"/>
                                          </p:val>
                                        </p:tav>
                                        <p:tav tm="100000">
                                          <p:val>
                                            <p:strVal val="#ppt_y"/>
                                          </p:val>
                                        </p:tav>
                                      </p:tavLst>
                                    </p:anim>
                                  </p:childTnLst>
                                </p:cTn>
                              </p:par>
                            </p:childTnLst>
                          </p:cTn>
                        </p:par>
                        <p:par>
                          <p:cTn id="106" fill="hold">
                            <p:stCondLst>
                              <p:cond delay="12500"/>
                            </p:stCondLst>
                            <p:childTnLst>
                              <p:par>
                                <p:cTn id="107" presetID="2" presetClass="entr" presetSubtype="2" decel="100000"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additive="base">
                                        <p:cTn id="109" dur="500" fill="hold"/>
                                        <p:tgtEl>
                                          <p:spTgt spid="59"/>
                                        </p:tgtEl>
                                        <p:attrNameLst>
                                          <p:attrName>ppt_x</p:attrName>
                                        </p:attrNameLst>
                                      </p:cBhvr>
                                      <p:tavLst>
                                        <p:tav tm="0">
                                          <p:val>
                                            <p:strVal val="1+#ppt_w/2"/>
                                          </p:val>
                                        </p:tav>
                                        <p:tav tm="100000">
                                          <p:val>
                                            <p:strVal val="#ppt_x"/>
                                          </p:val>
                                        </p:tav>
                                      </p:tavLst>
                                    </p:anim>
                                    <p:anim calcmode="lin" valueType="num">
                                      <p:cBhvr additive="base">
                                        <p:cTn id="11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圈的成立</a:t>
            </a:r>
          </a:p>
        </p:txBody>
      </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889987"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01</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12142367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90"/>
                                        </p:tgtEl>
                                        <p:attrNameLst>
                                          <p:attrName>style.visibility</p:attrName>
                                        </p:attrNameLst>
                                      </p:cBhvr>
                                      <p:to>
                                        <p:strVal val="visible"/>
                                      </p:to>
                                    </p:set>
                                    <p:anim calcmode="lin" valueType="num">
                                      <p:cBhvr>
                                        <p:cTn id="14" dur="750" fill="hold"/>
                                        <p:tgtEl>
                                          <p:spTgt spid="190"/>
                                        </p:tgtEl>
                                        <p:attrNameLst>
                                          <p:attrName>ppt_w</p:attrName>
                                        </p:attrNameLst>
                                      </p:cBhvr>
                                      <p:tavLst>
                                        <p:tav tm="0">
                                          <p:val>
                                            <p:fltVal val="0"/>
                                          </p:val>
                                        </p:tav>
                                        <p:tav tm="100000">
                                          <p:val>
                                            <p:strVal val="#ppt_w"/>
                                          </p:val>
                                        </p:tav>
                                      </p:tavLst>
                                    </p:anim>
                                    <p:anim calcmode="lin" valueType="num">
                                      <p:cBhvr>
                                        <p:cTn id="15" dur="750" fill="hold"/>
                                        <p:tgtEl>
                                          <p:spTgt spid="190"/>
                                        </p:tgtEl>
                                        <p:attrNameLst>
                                          <p:attrName>ppt_h</p:attrName>
                                        </p:attrNameLst>
                                      </p:cBhvr>
                                      <p:tavLst>
                                        <p:tav tm="0">
                                          <p:val>
                                            <p:fltVal val="0"/>
                                          </p:val>
                                        </p:tav>
                                        <p:tav tm="100000">
                                          <p:val>
                                            <p:strVal val="#ppt_h"/>
                                          </p:val>
                                        </p:tav>
                                      </p:tavLst>
                                    </p:anim>
                                    <p:animEffect transition="in" filter="fade">
                                      <p:cBhvr>
                                        <p:cTn id="16" dur="750"/>
                                        <p:tgtEl>
                                          <p:spTgt spid="190"/>
                                        </p:tgtEl>
                                      </p:cBhvr>
                                    </p:animEffect>
                                  </p:childTnLst>
                                </p:cTn>
                              </p:par>
                              <p:par>
                                <p:cTn id="17" presetID="35" presetClass="path" presetSubtype="0" accel="50000" decel="50000" fill="hold" nodeType="withEffect">
                                  <p:stCondLst>
                                    <p:cond delay="0"/>
                                  </p:stCondLst>
                                  <p:childTnLst>
                                    <p:animMotion origin="layout" path="M 6.25E-7 2.59259E-6 L -0.10469 0.15833 " pathEditMode="relative" rAng="0" ptsTypes="AA">
                                      <p:cBhvr>
                                        <p:cTn id="18" dur="1250" spd="-100000" fill="hold"/>
                                        <p:tgtEl>
                                          <p:spTgt spid="190"/>
                                        </p:tgtEl>
                                        <p:attrNameLst>
                                          <p:attrName>ppt_x</p:attrName>
                                          <p:attrName>ppt_y</p:attrName>
                                        </p:attrNameLst>
                                      </p:cBhvr>
                                      <p:rCtr x="-5234" y="7917"/>
                                    </p:animMotion>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30"/>
                                        </p:tgtEl>
                                        <p:attrNameLst>
                                          <p:attrName>style.visibility</p:attrName>
                                        </p:attrNameLst>
                                      </p:cBhvr>
                                      <p:to>
                                        <p:strVal val="visible"/>
                                      </p:to>
                                    </p:set>
                                    <p:anim calcmode="lin" valueType="num">
                                      <p:cBhvr>
                                        <p:cTn id="22" dur="750" fill="hold"/>
                                        <p:tgtEl>
                                          <p:spTgt spid="230"/>
                                        </p:tgtEl>
                                        <p:attrNameLst>
                                          <p:attrName>ppt_w</p:attrName>
                                        </p:attrNameLst>
                                      </p:cBhvr>
                                      <p:tavLst>
                                        <p:tav tm="0">
                                          <p:val>
                                            <p:fltVal val="0"/>
                                          </p:val>
                                        </p:tav>
                                        <p:tav tm="100000">
                                          <p:val>
                                            <p:strVal val="#ppt_w"/>
                                          </p:val>
                                        </p:tav>
                                      </p:tavLst>
                                    </p:anim>
                                    <p:anim calcmode="lin" valueType="num">
                                      <p:cBhvr>
                                        <p:cTn id="23" dur="750" fill="hold"/>
                                        <p:tgtEl>
                                          <p:spTgt spid="230"/>
                                        </p:tgtEl>
                                        <p:attrNameLst>
                                          <p:attrName>ppt_h</p:attrName>
                                        </p:attrNameLst>
                                      </p:cBhvr>
                                      <p:tavLst>
                                        <p:tav tm="0">
                                          <p:val>
                                            <p:fltVal val="0"/>
                                          </p:val>
                                        </p:tav>
                                        <p:tav tm="100000">
                                          <p:val>
                                            <p:strVal val="#ppt_h"/>
                                          </p:val>
                                        </p:tav>
                                      </p:tavLst>
                                    </p:anim>
                                    <p:animEffect transition="in" filter="fade">
                                      <p:cBhvr>
                                        <p:cTn id="24" dur="750"/>
                                        <p:tgtEl>
                                          <p:spTgt spid="230"/>
                                        </p:tgtEl>
                                      </p:cBhvr>
                                    </p:animEffect>
                                  </p:childTnLst>
                                </p:cTn>
                              </p:par>
                              <p:par>
                                <p:cTn id="25" presetID="35" presetClass="path" presetSubtype="0" accel="50000" decel="50000" fill="hold" grpId="1" nodeType="withEffect">
                                  <p:stCondLst>
                                    <p:cond delay="0"/>
                                  </p:stCondLst>
                                  <p:childTnLst>
                                    <p:animMotion origin="layout" path="M -4.79167E-6 -1.11111E-6 L 0.12149 -1.11111E-6 " pathEditMode="relative" rAng="0" ptsTypes="AA">
                                      <p:cBhvr>
                                        <p:cTn id="26" dur="1250" spd="-100000" fill="hold"/>
                                        <p:tgtEl>
                                          <p:spTgt spid="230"/>
                                        </p:tgtEl>
                                        <p:attrNameLst>
                                          <p:attrName>ppt_x</p:attrName>
                                          <p:attrName>ppt_y</p:attrName>
                                        </p:attrNameLst>
                                      </p:cBhvr>
                                      <p:rCtr x="6068" y="0"/>
                                    </p:animMotion>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wipe(left)">
                                      <p:cBhvr>
                                        <p:cTn id="34" dur="500"/>
                                        <p:tgtEl>
                                          <p:spTgt spid="143"/>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left)">
                                      <p:cBhvr>
                                        <p:cTn id="38" dur="500"/>
                                        <p:tgtEl>
                                          <p:spTgt spid="148"/>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13"/>
                                        </p:tgtEl>
                                        <p:attrNameLst>
                                          <p:attrName>style.visibility</p:attrName>
                                        </p:attrNameLst>
                                      </p:cBhvr>
                                      <p:to>
                                        <p:strVal val="visible"/>
                                      </p:to>
                                    </p:set>
                                    <p:animEffect transition="in" filter="wipe(left)">
                                      <p:cBhvr>
                                        <p:cTn id="4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对策拟定</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898003"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07</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42768342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33447" y="204464"/>
            <a:ext cx="2374135" cy="584775"/>
            <a:chOff x="233447" y="204464"/>
            <a:chExt cx="2374135" cy="584775"/>
          </a:xfrm>
        </p:grpSpPr>
        <p:sp>
          <p:nvSpPr>
            <p:cNvPr id="63" name="矩形 62"/>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对策拟定</a:t>
              </a:r>
            </a:p>
          </p:txBody>
        </p:sp>
        <p:grpSp>
          <p:nvGrpSpPr>
            <p:cNvPr id="64" name="组合 63"/>
            <p:cNvGrpSpPr/>
            <p:nvPr/>
          </p:nvGrpSpPr>
          <p:grpSpPr>
            <a:xfrm>
              <a:off x="233447" y="204464"/>
              <a:ext cx="582073" cy="501787"/>
              <a:chOff x="918884" y="2360096"/>
              <a:chExt cx="2497402" cy="2152934"/>
            </a:xfrm>
          </p:grpSpPr>
          <p:grpSp>
            <p:nvGrpSpPr>
              <p:cNvPr id="65" name="组合 64"/>
              <p:cNvGrpSpPr/>
              <p:nvPr/>
            </p:nvGrpSpPr>
            <p:grpSpPr>
              <a:xfrm>
                <a:off x="918884" y="2360096"/>
                <a:ext cx="2497402" cy="2152934"/>
                <a:chOff x="6811139" y="1203251"/>
                <a:chExt cx="1597222" cy="1376916"/>
              </a:xfrm>
            </p:grpSpPr>
            <p:sp>
              <p:nvSpPr>
                <p:cNvPr id="67" name="六边形 6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8" name="六边形 6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6" name="矩形 65"/>
              <p:cNvSpPr/>
              <p:nvPr/>
            </p:nvSpPr>
            <p:spPr>
              <a:xfrm>
                <a:off x="1292405" y="2704373"/>
                <a:ext cx="170705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07</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83" name="Group 109"/>
          <p:cNvGrpSpPr/>
          <p:nvPr/>
        </p:nvGrpSpPr>
        <p:grpSpPr>
          <a:xfrm>
            <a:off x="387439" y="1367891"/>
            <a:ext cx="3359629" cy="4122218"/>
            <a:chOff x="3823109" y="2168501"/>
            <a:chExt cx="1688554" cy="2071832"/>
          </a:xfrm>
        </p:grpSpPr>
        <p:sp>
          <p:nvSpPr>
            <p:cNvPr id="84" name="Freeform 5"/>
            <p:cNvSpPr>
              <a:spLocks/>
            </p:cNvSpPr>
            <p:nvPr/>
          </p:nvSpPr>
          <p:spPr bwMode="auto">
            <a:xfrm>
              <a:off x="3823109" y="2168501"/>
              <a:ext cx="1688554" cy="2071832"/>
            </a:xfrm>
            <a:custGeom>
              <a:avLst/>
              <a:gdLst/>
              <a:ahLst/>
              <a:cxnLst>
                <a:cxn ang="0">
                  <a:pos x="169" y="528"/>
                </a:cxn>
                <a:cxn ang="0">
                  <a:pos x="121" y="430"/>
                </a:cxn>
                <a:cxn ang="0">
                  <a:pos x="54" y="428"/>
                </a:cxn>
                <a:cxn ang="0">
                  <a:pos x="46" y="390"/>
                </a:cxn>
                <a:cxn ang="0">
                  <a:pos x="28" y="376"/>
                </a:cxn>
                <a:cxn ang="0">
                  <a:pos x="42" y="366"/>
                </a:cxn>
                <a:cxn ang="0">
                  <a:pos x="24" y="356"/>
                </a:cxn>
                <a:cxn ang="0">
                  <a:pos x="19" y="332"/>
                </a:cxn>
                <a:cxn ang="0">
                  <a:pos x="9" y="305"/>
                </a:cxn>
                <a:cxn ang="0">
                  <a:pos x="49" y="233"/>
                </a:cxn>
                <a:cxn ang="0">
                  <a:pos x="133" y="58"/>
                </a:cxn>
                <a:cxn ang="0">
                  <a:pos x="404" y="174"/>
                </a:cxn>
                <a:cxn ang="0">
                  <a:pos x="336" y="387"/>
                </a:cxn>
                <a:cxn ang="0">
                  <a:pos x="347" y="534"/>
                </a:cxn>
                <a:cxn ang="0">
                  <a:pos x="168" y="534"/>
                </a:cxn>
                <a:cxn ang="0">
                  <a:pos x="169" y="528"/>
                </a:cxn>
              </a:cxnLst>
              <a:rect l="0" t="0" r="r" b="b"/>
              <a:pathLst>
                <a:path w="436" h="534">
                  <a:moveTo>
                    <a:pt x="169" y="528"/>
                  </a:moveTo>
                  <a:cubicBezTo>
                    <a:pt x="169" y="528"/>
                    <a:pt x="171" y="428"/>
                    <a:pt x="121" y="430"/>
                  </a:cubicBezTo>
                  <a:cubicBezTo>
                    <a:pt x="71" y="432"/>
                    <a:pt x="66" y="446"/>
                    <a:pt x="54" y="428"/>
                  </a:cubicBezTo>
                  <a:cubicBezTo>
                    <a:pt x="42" y="409"/>
                    <a:pt x="54" y="398"/>
                    <a:pt x="46" y="390"/>
                  </a:cubicBezTo>
                  <a:cubicBezTo>
                    <a:pt x="46" y="390"/>
                    <a:pt x="28" y="384"/>
                    <a:pt x="28" y="376"/>
                  </a:cubicBezTo>
                  <a:cubicBezTo>
                    <a:pt x="28" y="368"/>
                    <a:pt x="42" y="366"/>
                    <a:pt x="42" y="366"/>
                  </a:cubicBezTo>
                  <a:cubicBezTo>
                    <a:pt x="42" y="366"/>
                    <a:pt x="24" y="365"/>
                    <a:pt x="24" y="356"/>
                  </a:cubicBezTo>
                  <a:cubicBezTo>
                    <a:pt x="23" y="348"/>
                    <a:pt x="33" y="338"/>
                    <a:pt x="19" y="332"/>
                  </a:cubicBezTo>
                  <a:cubicBezTo>
                    <a:pt x="5" y="326"/>
                    <a:pt x="0" y="320"/>
                    <a:pt x="9" y="305"/>
                  </a:cubicBezTo>
                  <a:cubicBezTo>
                    <a:pt x="18" y="290"/>
                    <a:pt x="52" y="251"/>
                    <a:pt x="49" y="233"/>
                  </a:cubicBezTo>
                  <a:cubicBezTo>
                    <a:pt x="46" y="216"/>
                    <a:pt x="29" y="117"/>
                    <a:pt x="133" y="58"/>
                  </a:cubicBezTo>
                  <a:cubicBezTo>
                    <a:pt x="238" y="0"/>
                    <a:pt x="372" y="49"/>
                    <a:pt x="404" y="174"/>
                  </a:cubicBezTo>
                  <a:cubicBezTo>
                    <a:pt x="436" y="300"/>
                    <a:pt x="336" y="387"/>
                    <a:pt x="336" y="387"/>
                  </a:cubicBezTo>
                  <a:cubicBezTo>
                    <a:pt x="336" y="387"/>
                    <a:pt x="302" y="480"/>
                    <a:pt x="347" y="534"/>
                  </a:cubicBezTo>
                  <a:cubicBezTo>
                    <a:pt x="168" y="534"/>
                    <a:pt x="168" y="534"/>
                    <a:pt x="168" y="534"/>
                  </a:cubicBezTo>
                  <a:lnTo>
                    <a:pt x="169" y="528"/>
                  </a:lnTo>
                  <a:close/>
                </a:path>
              </a:pathLst>
            </a:custGeom>
            <a:solidFill>
              <a:srgbClr val="27AAE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latin typeface="Arial"/>
              </a:endParaRPr>
            </a:p>
          </p:txBody>
        </p:sp>
        <p:grpSp>
          <p:nvGrpSpPr>
            <p:cNvPr id="85" name="Group 51"/>
            <p:cNvGrpSpPr/>
            <p:nvPr/>
          </p:nvGrpSpPr>
          <p:grpSpPr>
            <a:xfrm>
              <a:off x="4104437" y="2380079"/>
              <a:ext cx="1229523" cy="1099028"/>
              <a:chOff x="5778501" y="3379787"/>
              <a:chExt cx="1630363" cy="1457326"/>
            </a:xfrm>
            <a:solidFill>
              <a:srgbClr val="FFFFFF">
                <a:lumMod val="95000"/>
              </a:srgbClr>
            </a:solidFill>
          </p:grpSpPr>
          <p:sp>
            <p:nvSpPr>
              <p:cNvPr id="86" name="Freeform 94"/>
              <p:cNvSpPr>
                <a:spLocks/>
              </p:cNvSpPr>
              <p:nvPr/>
            </p:nvSpPr>
            <p:spPr bwMode="auto">
              <a:xfrm>
                <a:off x="6265856" y="3629025"/>
                <a:ext cx="600075" cy="434975"/>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75CDE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77790"/>
                  </a:solidFill>
                  <a:effectLst/>
                  <a:uLnTx/>
                  <a:uFillTx/>
                  <a:latin typeface="Arial"/>
                </a:endParaRPr>
              </a:p>
            </p:txBody>
          </p:sp>
          <p:sp>
            <p:nvSpPr>
              <p:cNvPr id="87" name="Freeform 95"/>
              <p:cNvSpPr>
                <a:spLocks/>
              </p:cNvSpPr>
              <p:nvPr/>
            </p:nvSpPr>
            <p:spPr bwMode="auto">
              <a:xfrm>
                <a:off x="5778501" y="3379787"/>
                <a:ext cx="1630363" cy="1457326"/>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77790"/>
                  </a:solidFill>
                  <a:effectLst/>
                  <a:uLnTx/>
                  <a:uFillTx/>
                  <a:latin typeface="Arial"/>
                </a:endParaRPr>
              </a:p>
            </p:txBody>
          </p:sp>
        </p:grpSp>
      </p:grpSp>
      <p:sp>
        <p:nvSpPr>
          <p:cNvPr id="2" name="矩形 1"/>
          <p:cNvSpPr/>
          <p:nvPr/>
        </p:nvSpPr>
        <p:spPr>
          <a:xfrm>
            <a:off x="1745672" y="5440681"/>
            <a:ext cx="9277004" cy="45719"/>
          </a:xfrm>
          <a:prstGeom prst="rect">
            <a:avLst/>
          </a:prstGeom>
          <a:solidFill>
            <a:srgbClr val="27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nvSpPr>
        <p:spPr>
          <a:xfrm>
            <a:off x="3969453" y="2080117"/>
            <a:ext cx="166255" cy="3075709"/>
          </a:xfrm>
          <a:custGeom>
            <a:avLst/>
            <a:gdLst>
              <a:gd name="connsiteX0" fmla="*/ 0 w 166255"/>
              <a:gd name="connsiteY0" fmla="*/ 3075709 h 3075709"/>
              <a:gd name="connsiteX1" fmla="*/ 0 w 166255"/>
              <a:gd name="connsiteY1" fmla="*/ 166255 h 3075709"/>
              <a:gd name="connsiteX2" fmla="*/ 166255 w 166255"/>
              <a:gd name="connsiteY2" fmla="*/ 0 h 3075709"/>
            </a:gdLst>
            <a:ahLst/>
            <a:cxnLst>
              <a:cxn ang="0">
                <a:pos x="connsiteX0" y="connsiteY0"/>
              </a:cxn>
              <a:cxn ang="0">
                <a:pos x="connsiteX1" y="connsiteY1"/>
              </a:cxn>
              <a:cxn ang="0">
                <a:pos x="connsiteX2" y="connsiteY2"/>
              </a:cxn>
            </a:cxnLst>
            <a:rect l="l" t="t" r="r" b="b"/>
            <a:pathLst>
              <a:path w="166255" h="3075709">
                <a:moveTo>
                  <a:pt x="0" y="3075709"/>
                </a:moveTo>
                <a:lnTo>
                  <a:pt x="0" y="166255"/>
                </a:lnTo>
                <a:lnTo>
                  <a:pt x="166255" y="0"/>
                </a:lnTo>
              </a:path>
            </a:pathLst>
          </a:custGeom>
          <a:noFill/>
          <a:ln w="9525">
            <a:solidFill>
              <a:srgbClr val="27AAE2"/>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PA_组合 7"/>
          <p:cNvGrpSpPr/>
          <p:nvPr>
            <p:custDataLst>
              <p:tags r:id="rId2"/>
            </p:custDataLst>
          </p:nvPr>
        </p:nvGrpSpPr>
        <p:grpSpPr>
          <a:xfrm>
            <a:off x="3669659" y="5123661"/>
            <a:ext cx="564478" cy="1128955"/>
            <a:chOff x="4205706" y="5158442"/>
            <a:chExt cx="564478" cy="1128955"/>
          </a:xfrm>
        </p:grpSpPr>
        <p:sp>
          <p:nvSpPr>
            <p:cNvPr id="7" name="任意多边形: 形状 6"/>
            <p:cNvSpPr/>
            <p:nvPr/>
          </p:nvSpPr>
          <p:spPr>
            <a:xfrm>
              <a:off x="4205706" y="5158442"/>
              <a:ext cx="564478" cy="1128955"/>
            </a:xfrm>
            <a:custGeom>
              <a:avLst/>
              <a:gdLst/>
              <a:ahLst/>
              <a:cxnLst/>
              <a:rect l="0" t="0" r="0" b="0"/>
              <a:pathLst>
                <a:path w="564478" h="1128955">
                  <a:moveTo>
                    <a:pt x="0" y="0"/>
                  </a:moveTo>
                  <a:lnTo>
                    <a:pt x="564477" y="0"/>
                  </a:lnTo>
                  <a:lnTo>
                    <a:pt x="564477" y="1128954"/>
                  </a:lnTo>
                  <a:lnTo>
                    <a:pt x="0" y="1128954"/>
                  </a:lnTo>
                  <a:close/>
                </a:path>
              </a:pathLst>
            </a:custGeom>
            <a:noFill/>
            <a:ln>
              <a:noFill/>
            </a:ln>
            <a:extLst>
              <a:ext uri="{909E8E84-426E-40DD-AFC4-6F175D3DCCD1}">
                <a14:hiddenFill xmlns:a14="http://schemas.microsoft.com/office/drawing/2010/main">
                  <a:blipFill>
                    <a:blip r:embed="rId10"/>
                    <a:stretch>
                      <a:fillRect/>
                    </a:stretch>
                  </a:bli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PA_组合 4"/>
            <p:cNvGrpSpPr/>
            <p:nvPr>
              <p:custDataLst>
                <p:tags r:id="rId7"/>
              </p:custDataLst>
            </p:nvPr>
          </p:nvGrpSpPr>
          <p:grpSpPr>
            <a:xfrm>
              <a:off x="4205707" y="5158442"/>
              <a:ext cx="564477" cy="564477"/>
              <a:chOff x="4239491" y="5278582"/>
              <a:chExt cx="324197" cy="324197"/>
            </a:xfrm>
          </p:grpSpPr>
          <p:sp>
            <p:nvSpPr>
              <p:cNvPr id="3" name="椭圆 2"/>
              <p:cNvSpPr/>
              <p:nvPr/>
            </p:nvSpPr>
            <p:spPr>
              <a:xfrm>
                <a:off x="4239491" y="5278582"/>
                <a:ext cx="324197" cy="324197"/>
              </a:xfrm>
              <a:prstGeom prst="ellipse">
                <a:avLst/>
              </a:prstGeom>
              <a:solidFill>
                <a:srgbClr val="27AAE2"/>
              </a:solidFill>
              <a:ln w="25400">
                <a:solidFill>
                  <a:sysClr val="window" lastClr="FFFFFF">
                    <a:hueOff val="0"/>
                    <a:satOff val="0"/>
                    <a:lumOff val="0"/>
                  </a:sys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文本框 3"/>
              <p:cNvSpPr txBox="1"/>
              <p:nvPr/>
            </p:nvSpPr>
            <p:spPr>
              <a:xfrm>
                <a:off x="4267542" y="5308106"/>
                <a:ext cx="268094" cy="265149"/>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sp>
        <p:nvSpPr>
          <p:cNvPr id="9" name="文本框 8"/>
          <p:cNvSpPr txBox="1"/>
          <p:nvPr/>
        </p:nvSpPr>
        <p:spPr>
          <a:xfrm>
            <a:off x="4135709" y="2246114"/>
            <a:ext cx="2319250" cy="1138773"/>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对策拟定关键词</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单击此处添加可长可短的关键词关键词添加再这里，注意提炼</a:t>
            </a:r>
          </a:p>
        </p:txBody>
      </p:sp>
      <p:grpSp>
        <p:nvGrpSpPr>
          <p:cNvPr id="91" name="PA_组合 7"/>
          <p:cNvGrpSpPr/>
          <p:nvPr>
            <p:custDataLst>
              <p:tags r:id="rId3"/>
            </p:custDataLst>
          </p:nvPr>
        </p:nvGrpSpPr>
        <p:grpSpPr>
          <a:xfrm>
            <a:off x="6309753" y="5123661"/>
            <a:ext cx="564478" cy="1128955"/>
            <a:chOff x="4205706" y="5158442"/>
            <a:chExt cx="564478" cy="1128955"/>
          </a:xfrm>
        </p:grpSpPr>
        <p:sp>
          <p:nvSpPr>
            <p:cNvPr id="92" name="任意多边形: 形状 91"/>
            <p:cNvSpPr/>
            <p:nvPr/>
          </p:nvSpPr>
          <p:spPr>
            <a:xfrm>
              <a:off x="4205706" y="5158442"/>
              <a:ext cx="564478" cy="1128955"/>
            </a:xfrm>
            <a:custGeom>
              <a:avLst/>
              <a:gdLst/>
              <a:ahLst/>
              <a:cxnLst/>
              <a:rect l="0" t="0" r="0" b="0"/>
              <a:pathLst>
                <a:path w="564478" h="1128955">
                  <a:moveTo>
                    <a:pt x="0" y="0"/>
                  </a:moveTo>
                  <a:lnTo>
                    <a:pt x="564477" y="0"/>
                  </a:lnTo>
                  <a:lnTo>
                    <a:pt x="564477" y="1128954"/>
                  </a:lnTo>
                  <a:lnTo>
                    <a:pt x="0" y="1128954"/>
                  </a:lnTo>
                  <a:close/>
                </a:path>
              </a:pathLst>
            </a:custGeom>
            <a:noFill/>
            <a:ln>
              <a:noFill/>
            </a:ln>
            <a:extLst>
              <a:ext uri="{909E8E84-426E-40DD-AFC4-6F175D3DCCD1}">
                <a14:hiddenFill xmlns:a14="http://schemas.microsoft.com/office/drawing/2010/main">
                  <a:blipFill>
                    <a:blip r:embed="rId10"/>
                    <a:stretch>
                      <a:fillRect/>
                    </a:stretch>
                  </a:bli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PA_组合 4"/>
            <p:cNvGrpSpPr/>
            <p:nvPr>
              <p:custDataLst>
                <p:tags r:id="rId6"/>
              </p:custDataLst>
            </p:nvPr>
          </p:nvGrpSpPr>
          <p:grpSpPr>
            <a:xfrm>
              <a:off x="4205707" y="5158442"/>
              <a:ext cx="564477" cy="564477"/>
              <a:chOff x="4239491" y="5278582"/>
              <a:chExt cx="324197" cy="324197"/>
            </a:xfrm>
          </p:grpSpPr>
          <p:sp>
            <p:nvSpPr>
              <p:cNvPr id="94" name="椭圆 93"/>
              <p:cNvSpPr/>
              <p:nvPr/>
            </p:nvSpPr>
            <p:spPr>
              <a:xfrm>
                <a:off x="4239491" y="5278582"/>
                <a:ext cx="324197" cy="324197"/>
              </a:xfrm>
              <a:prstGeom prst="ellipse">
                <a:avLst/>
              </a:prstGeom>
              <a:solidFill>
                <a:srgbClr val="27AAE2"/>
              </a:solidFill>
              <a:ln w="25400">
                <a:solidFill>
                  <a:sysClr val="window" lastClr="FFFFFF">
                    <a:hueOff val="0"/>
                    <a:satOff val="0"/>
                    <a:lumOff val="0"/>
                  </a:sys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5" name="文本框 94"/>
              <p:cNvSpPr txBox="1"/>
              <p:nvPr/>
            </p:nvSpPr>
            <p:spPr>
              <a:xfrm>
                <a:off x="4267542" y="5308106"/>
                <a:ext cx="289270" cy="265149"/>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sp>
        <p:nvSpPr>
          <p:cNvPr id="96" name="任意多边形: 形状 95"/>
          <p:cNvSpPr/>
          <p:nvPr/>
        </p:nvSpPr>
        <p:spPr>
          <a:xfrm>
            <a:off x="6550428" y="2080117"/>
            <a:ext cx="166255" cy="3075709"/>
          </a:xfrm>
          <a:custGeom>
            <a:avLst/>
            <a:gdLst>
              <a:gd name="connsiteX0" fmla="*/ 0 w 166255"/>
              <a:gd name="connsiteY0" fmla="*/ 3075709 h 3075709"/>
              <a:gd name="connsiteX1" fmla="*/ 0 w 166255"/>
              <a:gd name="connsiteY1" fmla="*/ 166255 h 3075709"/>
              <a:gd name="connsiteX2" fmla="*/ 166255 w 166255"/>
              <a:gd name="connsiteY2" fmla="*/ 0 h 3075709"/>
            </a:gdLst>
            <a:ahLst/>
            <a:cxnLst>
              <a:cxn ang="0">
                <a:pos x="connsiteX0" y="connsiteY0"/>
              </a:cxn>
              <a:cxn ang="0">
                <a:pos x="connsiteX1" y="connsiteY1"/>
              </a:cxn>
              <a:cxn ang="0">
                <a:pos x="connsiteX2" y="connsiteY2"/>
              </a:cxn>
            </a:cxnLst>
            <a:rect l="l" t="t" r="r" b="b"/>
            <a:pathLst>
              <a:path w="166255" h="3075709">
                <a:moveTo>
                  <a:pt x="0" y="3075709"/>
                </a:moveTo>
                <a:lnTo>
                  <a:pt x="0" y="166255"/>
                </a:lnTo>
                <a:lnTo>
                  <a:pt x="166255" y="0"/>
                </a:lnTo>
              </a:path>
            </a:pathLst>
          </a:custGeom>
          <a:noFill/>
          <a:ln w="9525">
            <a:solidFill>
              <a:srgbClr val="27AAE2"/>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6605227" y="2246114"/>
            <a:ext cx="2319250" cy="1138773"/>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对策拟定关键词</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单击此处添加可长可短的关键词关键词添加再这里，注意提炼</a:t>
            </a:r>
          </a:p>
        </p:txBody>
      </p:sp>
      <p:grpSp>
        <p:nvGrpSpPr>
          <p:cNvPr id="98" name="PA_组合 7"/>
          <p:cNvGrpSpPr/>
          <p:nvPr>
            <p:custDataLst>
              <p:tags r:id="rId4"/>
            </p:custDataLst>
          </p:nvPr>
        </p:nvGrpSpPr>
        <p:grpSpPr>
          <a:xfrm>
            <a:off x="8796333" y="5123661"/>
            <a:ext cx="564478" cy="1128955"/>
            <a:chOff x="4205706" y="5158442"/>
            <a:chExt cx="564478" cy="1128955"/>
          </a:xfrm>
        </p:grpSpPr>
        <p:sp>
          <p:nvSpPr>
            <p:cNvPr id="99" name="任意多边形: 形状 98"/>
            <p:cNvSpPr/>
            <p:nvPr/>
          </p:nvSpPr>
          <p:spPr>
            <a:xfrm>
              <a:off x="4205706" y="5158442"/>
              <a:ext cx="564478" cy="1128955"/>
            </a:xfrm>
            <a:custGeom>
              <a:avLst/>
              <a:gdLst/>
              <a:ahLst/>
              <a:cxnLst/>
              <a:rect l="0" t="0" r="0" b="0"/>
              <a:pathLst>
                <a:path w="564478" h="1128955">
                  <a:moveTo>
                    <a:pt x="0" y="0"/>
                  </a:moveTo>
                  <a:lnTo>
                    <a:pt x="564477" y="0"/>
                  </a:lnTo>
                  <a:lnTo>
                    <a:pt x="564477" y="1128954"/>
                  </a:lnTo>
                  <a:lnTo>
                    <a:pt x="0" y="1128954"/>
                  </a:lnTo>
                  <a:close/>
                </a:path>
              </a:pathLst>
            </a:custGeom>
            <a:noFill/>
            <a:ln>
              <a:noFill/>
            </a:ln>
            <a:extLst>
              <a:ext uri="{909E8E84-426E-40DD-AFC4-6F175D3DCCD1}">
                <a14:hiddenFill xmlns:a14="http://schemas.microsoft.com/office/drawing/2010/main">
                  <a:blipFill>
                    <a:blip r:embed="rId10"/>
                    <a:stretch>
                      <a:fillRect/>
                    </a:stretch>
                  </a:bli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PA_组合 4"/>
            <p:cNvGrpSpPr/>
            <p:nvPr>
              <p:custDataLst>
                <p:tags r:id="rId5"/>
              </p:custDataLst>
            </p:nvPr>
          </p:nvGrpSpPr>
          <p:grpSpPr>
            <a:xfrm>
              <a:off x="4205707" y="5158442"/>
              <a:ext cx="564477" cy="564477"/>
              <a:chOff x="4239491" y="5278582"/>
              <a:chExt cx="324197" cy="324197"/>
            </a:xfrm>
          </p:grpSpPr>
          <p:sp>
            <p:nvSpPr>
              <p:cNvPr id="101" name="椭圆 100"/>
              <p:cNvSpPr/>
              <p:nvPr/>
            </p:nvSpPr>
            <p:spPr>
              <a:xfrm>
                <a:off x="4239491" y="5278582"/>
                <a:ext cx="324197" cy="324197"/>
              </a:xfrm>
              <a:prstGeom prst="ellipse">
                <a:avLst/>
              </a:prstGeom>
              <a:solidFill>
                <a:srgbClr val="27AAE2"/>
              </a:solidFill>
              <a:ln w="25400">
                <a:solidFill>
                  <a:sysClr val="window" lastClr="FFFFFF">
                    <a:hueOff val="0"/>
                    <a:satOff val="0"/>
                    <a:lumOff val="0"/>
                  </a:sys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2" name="文本框 101"/>
              <p:cNvSpPr txBox="1"/>
              <p:nvPr/>
            </p:nvSpPr>
            <p:spPr>
              <a:xfrm>
                <a:off x="4267542" y="5308106"/>
                <a:ext cx="294794" cy="265149"/>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grpSp>
      <p:sp>
        <p:nvSpPr>
          <p:cNvPr id="103" name="任意多边形: 形状 102"/>
          <p:cNvSpPr/>
          <p:nvPr/>
        </p:nvSpPr>
        <p:spPr>
          <a:xfrm>
            <a:off x="9037008" y="2080117"/>
            <a:ext cx="166255" cy="3075709"/>
          </a:xfrm>
          <a:custGeom>
            <a:avLst/>
            <a:gdLst>
              <a:gd name="connsiteX0" fmla="*/ 0 w 166255"/>
              <a:gd name="connsiteY0" fmla="*/ 3075709 h 3075709"/>
              <a:gd name="connsiteX1" fmla="*/ 0 w 166255"/>
              <a:gd name="connsiteY1" fmla="*/ 166255 h 3075709"/>
              <a:gd name="connsiteX2" fmla="*/ 166255 w 166255"/>
              <a:gd name="connsiteY2" fmla="*/ 0 h 3075709"/>
            </a:gdLst>
            <a:ahLst/>
            <a:cxnLst>
              <a:cxn ang="0">
                <a:pos x="connsiteX0" y="connsiteY0"/>
              </a:cxn>
              <a:cxn ang="0">
                <a:pos x="connsiteX1" y="connsiteY1"/>
              </a:cxn>
              <a:cxn ang="0">
                <a:pos x="connsiteX2" y="connsiteY2"/>
              </a:cxn>
            </a:cxnLst>
            <a:rect l="l" t="t" r="r" b="b"/>
            <a:pathLst>
              <a:path w="166255" h="3075709">
                <a:moveTo>
                  <a:pt x="0" y="3075709"/>
                </a:moveTo>
                <a:lnTo>
                  <a:pt x="0" y="166255"/>
                </a:lnTo>
                <a:lnTo>
                  <a:pt x="166255" y="0"/>
                </a:lnTo>
              </a:path>
            </a:pathLst>
          </a:custGeom>
          <a:noFill/>
          <a:ln w="9525">
            <a:solidFill>
              <a:srgbClr val="27AAE2"/>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9091807" y="2246114"/>
            <a:ext cx="2319250" cy="1138773"/>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对策拟定关键词</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单击此处添加可长可短的关键词关键词添加再这里，注意提炼</a:t>
            </a:r>
          </a:p>
        </p:txBody>
      </p:sp>
    </p:spTree>
    <p:custDataLst>
      <p:tags r:id="rId1"/>
    </p:custDataLst>
    <p:extLst>
      <p:ext uri="{BB962C8B-B14F-4D97-AF65-F5344CB8AC3E}">
        <p14:creationId xmlns:p14="http://schemas.microsoft.com/office/powerpoint/2010/main" val="9066238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6" presetClass="emph" presetSubtype="0" accel="100000" fill="hold" nodeType="afterEffect">
                                  <p:stCondLst>
                                    <p:cond delay="0"/>
                                  </p:stCondLst>
                                  <p:childTnLst>
                                    <p:animScale>
                                      <p:cBhvr>
                                        <p:cTn id="21" dur="181" fill="hold"/>
                                        <p:tgtEl>
                                          <p:spTgt spid="8"/>
                                        </p:tgtEl>
                                      </p:cBhvr>
                                      <p:by x="100000" y="115000"/>
                                    </p:animScale>
                                  </p:childTnLst>
                                </p:cTn>
                              </p:par>
                              <p:par>
                                <p:cTn id="22" presetID="6" presetClass="emph" presetSubtype="0" accel="100000" fill="hold" nodeType="withEffect">
                                  <p:stCondLst>
                                    <p:cond delay="0"/>
                                  </p:stCondLst>
                                  <p:childTnLst>
                                    <p:animScale>
                                      <p:cBhvr>
                                        <p:cTn id="23" dur="181" fill="hold"/>
                                        <p:tgtEl>
                                          <p:spTgt spid="8"/>
                                        </p:tgtEl>
                                      </p:cBhvr>
                                      <p:by x="80000" y="100000"/>
                                    </p:animScale>
                                  </p:childTnLst>
                                </p:cTn>
                              </p:par>
                              <p:par>
                                <p:cTn id="24" presetID="6" presetClass="emph" presetSubtype="0" decel="100000" autoRev="1" fill="hold" nodeType="withEffect">
                                  <p:stCondLst>
                                    <p:cond delay="181"/>
                                  </p:stCondLst>
                                  <p:childTnLst>
                                    <p:animScale>
                                      <p:cBhvr>
                                        <p:cTn id="25" dur="91" fill="hold"/>
                                        <p:tgtEl>
                                          <p:spTgt spid="8"/>
                                        </p:tgtEl>
                                      </p:cBhvr>
                                      <p:by x="150000" y="100000"/>
                                    </p:animScale>
                                  </p:childTnLst>
                                </p:cTn>
                              </p:par>
                              <p:par>
                                <p:cTn id="26" presetID="6" presetClass="emph" presetSubtype="0" decel="100000" autoRev="1" fill="hold" nodeType="withEffect">
                                  <p:stCondLst>
                                    <p:cond delay="181"/>
                                  </p:stCondLst>
                                  <p:childTnLst>
                                    <p:animScale>
                                      <p:cBhvr>
                                        <p:cTn id="27" dur="91" fill="hold"/>
                                        <p:tgtEl>
                                          <p:spTgt spid="8"/>
                                        </p:tgtEl>
                                      </p:cBhvr>
                                      <p:by x="100000" y="80000"/>
                                    </p:animScale>
                                  </p:childTnLst>
                                </p:cTn>
                              </p:par>
                              <p:par>
                                <p:cTn id="28" presetID="6" presetClass="emph" presetSubtype="0" accel="40000" fill="hold" nodeType="withEffect">
                                  <p:stCondLst>
                                    <p:cond delay="363"/>
                                  </p:stCondLst>
                                  <p:childTnLst>
                                    <p:animScale>
                                      <p:cBhvr>
                                        <p:cTn id="29" dur="54" fill="hold"/>
                                        <p:tgtEl>
                                          <p:spTgt spid="8"/>
                                        </p:tgtEl>
                                      </p:cBhvr>
                                      <p:by x="130000" y="100000"/>
                                    </p:animScale>
                                  </p:childTnLst>
                                </p:cTn>
                              </p:par>
                              <p:par>
                                <p:cTn id="30" presetID="6" presetClass="emph" presetSubtype="0" accel="40000" fill="hold" nodeType="withEffect">
                                  <p:stCondLst>
                                    <p:cond delay="363"/>
                                  </p:stCondLst>
                                  <p:childTnLst>
                                    <p:animScale>
                                      <p:cBhvr>
                                        <p:cTn id="31" dur="54" fill="hold"/>
                                        <p:tgtEl>
                                          <p:spTgt spid="8"/>
                                        </p:tgtEl>
                                      </p:cBhvr>
                                      <p:by x="100000" y="80000"/>
                                    </p:animScale>
                                  </p:childTnLst>
                                </p:cTn>
                              </p:par>
                              <p:par>
                                <p:cTn id="32" presetID="6" presetClass="emph" presetSubtype="0" fill="hold" nodeType="withEffect">
                                  <p:stCondLst>
                                    <p:cond delay="417"/>
                                  </p:stCondLst>
                                  <p:childTnLst>
                                    <p:animScale>
                                      <p:cBhvr>
                                        <p:cTn id="33" dur="36" fill="hold"/>
                                        <p:tgtEl>
                                          <p:spTgt spid="8"/>
                                        </p:tgtEl>
                                      </p:cBhvr>
                                      <p:by x="97000" y="100000"/>
                                    </p:animScale>
                                  </p:childTnLst>
                                </p:cTn>
                              </p:par>
                              <p:par>
                                <p:cTn id="34" presetID="6" presetClass="emph" presetSubtype="0" fill="hold" nodeType="withEffect">
                                  <p:stCondLst>
                                    <p:cond delay="417"/>
                                  </p:stCondLst>
                                  <p:childTnLst>
                                    <p:animScale>
                                      <p:cBhvr>
                                        <p:cTn id="35" dur="36" fill="hold"/>
                                        <p:tgtEl>
                                          <p:spTgt spid="8"/>
                                        </p:tgtEl>
                                      </p:cBhvr>
                                      <p:by x="100000" y="107000"/>
                                    </p:animScale>
                                  </p:childTnLst>
                                </p:cTn>
                              </p:par>
                            </p:childTnLst>
                          </p:cTn>
                        </p:par>
                        <p:par>
                          <p:cTn id="36" fill="hold">
                            <p:stCondLst>
                              <p:cond delay="2453"/>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2953"/>
                            </p:stCondLst>
                            <p:childTnLst>
                              <p:par>
                                <p:cTn id="41" presetID="2" presetClass="entr" presetSubtype="1"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0-#ppt_h/2"/>
                                          </p:val>
                                        </p:tav>
                                        <p:tav tm="100000">
                                          <p:val>
                                            <p:strVal val="#ppt_y"/>
                                          </p:val>
                                        </p:tav>
                                      </p:tavLst>
                                    </p:anim>
                                  </p:childTnLst>
                                </p:cTn>
                              </p:par>
                            </p:childTnLst>
                          </p:cTn>
                        </p:par>
                        <p:par>
                          <p:cTn id="45" fill="hold">
                            <p:stCondLst>
                              <p:cond delay="3453"/>
                            </p:stCondLst>
                            <p:childTnLst>
                              <p:par>
                                <p:cTn id="46" presetID="6" presetClass="emph" presetSubtype="0" accel="100000" fill="hold" nodeType="afterEffect">
                                  <p:stCondLst>
                                    <p:cond delay="0"/>
                                  </p:stCondLst>
                                  <p:childTnLst>
                                    <p:animScale>
                                      <p:cBhvr>
                                        <p:cTn id="47" dur="181" fill="hold"/>
                                        <p:tgtEl>
                                          <p:spTgt spid="91"/>
                                        </p:tgtEl>
                                      </p:cBhvr>
                                      <p:by x="100000" y="115000"/>
                                    </p:animScale>
                                  </p:childTnLst>
                                </p:cTn>
                              </p:par>
                              <p:par>
                                <p:cTn id="48" presetID="6" presetClass="emph" presetSubtype="0" accel="100000" fill="hold" nodeType="withEffect">
                                  <p:stCondLst>
                                    <p:cond delay="0"/>
                                  </p:stCondLst>
                                  <p:childTnLst>
                                    <p:animScale>
                                      <p:cBhvr>
                                        <p:cTn id="49" dur="181" fill="hold"/>
                                        <p:tgtEl>
                                          <p:spTgt spid="91"/>
                                        </p:tgtEl>
                                      </p:cBhvr>
                                      <p:by x="80000" y="100000"/>
                                    </p:animScale>
                                  </p:childTnLst>
                                </p:cTn>
                              </p:par>
                              <p:par>
                                <p:cTn id="50" presetID="6" presetClass="emph" presetSubtype="0" decel="100000" autoRev="1" fill="hold" nodeType="withEffect">
                                  <p:stCondLst>
                                    <p:cond delay="181"/>
                                  </p:stCondLst>
                                  <p:childTnLst>
                                    <p:animScale>
                                      <p:cBhvr>
                                        <p:cTn id="51" dur="91" fill="hold"/>
                                        <p:tgtEl>
                                          <p:spTgt spid="91"/>
                                        </p:tgtEl>
                                      </p:cBhvr>
                                      <p:by x="150000" y="100000"/>
                                    </p:animScale>
                                  </p:childTnLst>
                                </p:cTn>
                              </p:par>
                              <p:par>
                                <p:cTn id="52" presetID="6" presetClass="emph" presetSubtype="0" decel="100000" autoRev="1" fill="hold" nodeType="withEffect">
                                  <p:stCondLst>
                                    <p:cond delay="181"/>
                                  </p:stCondLst>
                                  <p:childTnLst>
                                    <p:animScale>
                                      <p:cBhvr>
                                        <p:cTn id="53" dur="91" fill="hold"/>
                                        <p:tgtEl>
                                          <p:spTgt spid="91"/>
                                        </p:tgtEl>
                                      </p:cBhvr>
                                      <p:by x="100000" y="80000"/>
                                    </p:animScale>
                                  </p:childTnLst>
                                </p:cTn>
                              </p:par>
                              <p:par>
                                <p:cTn id="54" presetID="6" presetClass="emph" presetSubtype="0" accel="40000" fill="hold" nodeType="withEffect">
                                  <p:stCondLst>
                                    <p:cond delay="363"/>
                                  </p:stCondLst>
                                  <p:childTnLst>
                                    <p:animScale>
                                      <p:cBhvr>
                                        <p:cTn id="55" dur="54" fill="hold"/>
                                        <p:tgtEl>
                                          <p:spTgt spid="91"/>
                                        </p:tgtEl>
                                      </p:cBhvr>
                                      <p:by x="130000" y="100000"/>
                                    </p:animScale>
                                  </p:childTnLst>
                                </p:cTn>
                              </p:par>
                              <p:par>
                                <p:cTn id="56" presetID="6" presetClass="emph" presetSubtype="0" accel="40000" fill="hold" nodeType="withEffect">
                                  <p:stCondLst>
                                    <p:cond delay="363"/>
                                  </p:stCondLst>
                                  <p:childTnLst>
                                    <p:animScale>
                                      <p:cBhvr>
                                        <p:cTn id="57" dur="54" fill="hold"/>
                                        <p:tgtEl>
                                          <p:spTgt spid="91"/>
                                        </p:tgtEl>
                                      </p:cBhvr>
                                      <p:by x="100000" y="80000"/>
                                    </p:animScale>
                                  </p:childTnLst>
                                </p:cTn>
                              </p:par>
                              <p:par>
                                <p:cTn id="58" presetID="6" presetClass="emph" presetSubtype="0" fill="hold" nodeType="withEffect">
                                  <p:stCondLst>
                                    <p:cond delay="417"/>
                                  </p:stCondLst>
                                  <p:childTnLst>
                                    <p:animScale>
                                      <p:cBhvr>
                                        <p:cTn id="59" dur="36" fill="hold"/>
                                        <p:tgtEl>
                                          <p:spTgt spid="91"/>
                                        </p:tgtEl>
                                      </p:cBhvr>
                                      <p:by x="97000" y="100000"/>
                                    </p:animScale>
                                  </p:childTnLst>
                                </p:cTn>
                              </p:par>
                              <p:par>
                                <p:cTn id="60" presetID="6" presetClass="emph" presetSubtype="0" fill="hold" nodeType="withEffect">
                                  <p:stCondLst>
                                    <p:cond delay="417"/>
                                  </p:stCondLst>
                                  <p:childTnLst>
                                    <p:animScale>
                                      <p:cBhvr>
                                        <p:cTn id="61" dur="36" fill="hold"/>
                                        <p:tgtEl>
                                          <p:spTgt spid="91"/>
                                        </p:tgtEl>
                                      </p:cBhvr>
                                      <p:by x="100000" y="107000"/>
                                    </p:animScale>
                                  </p:childTnLst>
                                </p:cTn>
                              </p:par>
                            </p:childTnLst>
                          </p:cTn>
                        </p:par>
                        <p:par>
                          <p:cTn id="62" fill="hold">
                            <p:stCondLst>
                              <p:cond delay="3906"/>
                            </p:stCondLst>
                            <p:childTnLst>
                              <p:par>
                                <p:cTn id="63" presetID="22" presetClass="entr" presetSubtype="4"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down)">
                                      <p:cBhvr>
                                        <p:cTn id="65" dur="500"/>
                                        <p:tgtEl>
                                          <p:spTgt spid="96"/>
                                        </p:tgtEl>
                                      </p:cBhvr>
                                    </p:animEffect>
                                  </p:childTnLst>
                                </p:cTn>
                              </p:par>
                            </p:childTnLst>
                          </p:cTn>
                        </p:par>
                        <p:par>
                          <p:cTn id="66" fill="hold">
                            <p:stCondLst>
                              <p:cond delay="4406"/>
                            </p:stCondLst>
                            <p:childTnLst>
                              <p:par>
                                <p:cTn id="67" presetID="2" presetClass="entr" presetSubtype="1"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500" fill="hold"/>
                                        <p:tgtEl>
                                          <p:spTgt spid="98"/>
                                        </p:tgtEl>
                                        <p:attrNameLst>
                                          <p:attrName>ppt_x</p:attrName>
                                        </p:attrNameLst>
                                      </p:cBhvr>
                                      <p:tavLst>
                                        <p:tav tm="0">
                                          <p:val>
                                            <p:strVal val="#ppt_x"/>
                                          </p:val>
                                        </p:tav>
                                        <p:tav tm="100000">
                                          <p:val>
                                            <p:strVal val="#ppt_x"/>
                                          </p:val>
                                        </p:tav>
                                      </p:tavLst>
                                    </p:anim>
                                    <p:anim calcmode="lin" valueType="num">
                                      <p:cBhvr additive="base">
                                        <p:cTn id="70" dur="500" fill="hold"/>
                                        <p:tgtEl>
                                          <p:spTgt spid="98"/>
                                        </p:tgtEl>
                                        <p:attrNameLst>
                                          <p:attrName>ppt_y</p:attrName>
                                        </p:attrNameLst>
                                      </p:cBhvr>
                                      <p:tavLst>
                                        <p:tav tm="0">
                                          <p:val>
                                            <p:strVal val="0-#ppt_h/2"/>
                                          </p:val>
                                        </p:tav>
                                        <p:tav tm="100000">
                                          <p:val>
                                            <p:strVal val="#ppt_y"/>
                                          </p:val>
                                        </p:tav>
                                      </p:tavLst>
                                    </p:anim>
                                  </p:childTnLst>
                                </p:cTn>
                              </p:par>
                            </p:childTnLst>
                          </p:cTn>
                        </p:par>
                        <p:par>
                          <p:cTn id="71" fill="hold">
                            <p:stCondLst>
                              <p:cond delay="4906"/>
                            </p:stCondLst>
                            <p:childTnLst>
                              <p:par>
                                <p:cTn id="72" presetID="6" presetClass="emph" presetSubtype="0" accel="100000" fill="hold" nodeType="afterEffect">
                                  <p:stCondLst>
                                    <p:cond delay="0"/>
                                  </p:stCondLst>
                                  <p:childTnLst>
                                    <p:animScale>
                                      <p:cBhvr>
                                        <p:cTn id="73" dur="181" fill="hold"/>
                                        <p:tgtEl>
                                          <p:spTgt spid="98"/>
                                        </p:tgtEl>
                                      </p:cBhvr>
                                      <p:by x="100000" y="115000"/>
                                    </p:animScale>
                                  </p:childTnLst>
                                </p:cTn>
                              </p:par>
                              <p:par>
                                <p:cTn id="74" presetID="6" presetClass="emph" presetSubtype="0" accel="100000" fill="hold" nodeType="withEffect">
                                  <p:stCondLst>
                                    <p:cond delay="0"/>
                                  </p:stCondLst>
                                  <p:childTnLst>
                                    <p:animScale>
                                      <p:cBhvr>
                                        <p:cTn id="75" dur="181" fill="hold"/>
                                        <p:tgtEl>
                                          <p:spTgt spid="98"/>
                                        </p:tgtEl>
                                      </p:cBhvr>
                                      <p:by x="80000" y="100000"/>
                                    </p:animScale>
                                  </p:childTnLst>
                                </p:cTn>
                              </p:par>
                              <p:par>
                                <p:cTn id="76" presetID="6" presetClass="emph" presetSubtype="0" decel="100000" autoRev="1" fill="hold" nodeType="withEffect">
                                  <p:stCondLst>
                                    <p:cond delay="181"/>
                                  </p:stCondLst>
                                  <p:childTnLst>
                                    <p:animScale>
                                      <p:cBhvr>
                                        <p:cTn id="77" dur="91" fill="hold"/>
                                        <p:tgtEl>
                                          <p:spTgt spid="98"/>
                                        </p:tgtEl>
                                      </p:cBhvr>
                                      <p:by x="150000" y="100000"/>
                                    </p:animScale>
                                  </p:childTnLst>
                                </p:cTn>
                              </p:par>
                              <p:par>
                                <p:cTn id="78" presetID="6" presetClass="emph" presetSubtype="0" decel="100000" autoRev="1" fill="hold" nodeType="withEffect">
                                  <p:stCondLst>
                                    <p:cond delay="181"/>
                                  </p:stCondLst>
                                  <p:childTnLst>
                                    <p:animScale>
                                      <p:cBhvr>
                                        <p:cTn id="79" dur="91" fill="hold"/>
                                        <p:tgtEl>
                                          <p:spTgt spid="98"/>
                                        </p:tgtEl>
                                      </p:cBhvr>
                                      <p:by x="100000" y="80000"/>
                                    </p:animScale>
                                  </p:childTnLst>
                                </p:cTn>
                              </p:par>
                              <p:par>
                                <p:cTn id="80" presetID="6" presetClass="emph" presetSubtype="0" accel="40000" fill="hold" nodeType="withEffect">
                                  <p:stCondLst>
                                    <p:cond delay="363"/>
                                  </p:stCondLst>
                                  <p:childTnLst>
                                    <p:animScale>
                                      <p:cBhvr>
                                        <p:cTn id="81" dur="54" fill="hold"/>
                                        <p:tgtEl>
                                          <p:spTgt spid="98"/>
                                        </p:tgtEl>
                                      </p:cBhvr>
                                      <p:by x="130000" y="100000"/>
                                    </p:animScale>
                                  </p:childTnLst>
                                </p:cTn>
                              </p:par>
                              <p:par>
                                <p:cTn id="82" presetID="6" presetClass="emph" presetSubtype="0" accel="40000" fill="hold" nodeType="withEffect">
                                  <p:stCondLst>
                                    <p:cond delay="363"/>
                                  </p:stCondLst>
                                  <p:childTnLst>
                                    <p:animScale>
                                      <p:cBhvr>
                                        <p:cTn id="83" dur="54" fill="hold"/>
                                        <p:tgtEl>
                                          <p:spTgt spid="98"/>
                                        </p:tgtEl>
                                      </p:cBhvr>
                                      <p:by x="100000" y="80000"/>
                                    </p:animScale>
                                  </p:childTnLst>
                                </p:cTn>
                              </p:par>
                              <p:par>
                                <p:cTn id="84" presetID="6" presetClass="emph" presetSubtype="0" fill="hold" nodeType="withEffect">
                                  <p:stCondLst>
                                    <p:cond delay="417"/>
                                  </p:stCondLst>
                                  <p:childTnLst>
                                    <p:animScale>
                                      <p:cBhvr>
                                        <p:cTn id="85" dur="36" fill="hold"/>
                                        <p:tgtEl>
                                          <p:spTgt spid="98"/>
                                        </p:tgtEl>
                                      </p:cBhvr>
                                      <p:by x="97000" y="100000"/>
                                    </p:animScale>
                                  </p:childTnLst>
                                </p:cTn>
                              </p:par>
                              <p:par>
                                <p:cTn id="86" presetID="6" presetClass="emph" presetSubtype="0" fill="hold" nodeType="withEffect">
                                  <p:stCondLst>
                                    <p:cond delay="417"/>
                                  </p:stCondLst>
                                  <p:childTnLst>
                                    <p:animScale>
                                      <p:cBhvr>
                                        <p:cTn id="87" dur="36" fill="hold"/>
                                        <p:tgtEl>
                                          <p:spTgt spid="98"/>
                                        </p:tgtEl>
                                      </p:cBhvr>
                                      <p:by x="100000" y="107000"/>
                                    </p:animScale>
                                  </p:childTnLst>
                                </p:cTn>
                              </p:par>
                            </p:childTnLst>
                          </p:cTn>
                        </p:par>
                        <p:par>
                          <p:cTn id="88" fill="hold">
                            <p:stCondLst>
                              <p:cond delay="5359"/>
                            </p:stCondLst>
                            <p:childTnLst>
                              <p:par>
                                <p:cTn id="89" presetID="22" presetClass="entr" presetSubtype="4"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wipe(down)">
                                      <p:cBhvr>
                                        <p:cTn id="9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6" grpId="0" animBg="1"/>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33447" y="204464"/>
            <a:ext cx="2374135" cy="584775"/>
            <a:chOff x="233447" y="204464"/>
            <a:chExt cx="2374135" cy="584775"/>
          </a:xfrm>
        </p:grpSpPr>
        <p:sp>
          <p:nvSpPr>
            <p:cNvPr id="63" name="矩形 62"/>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对策拟定</a:t>
              </a:r>
            </a:p>
          </p:txBody>
        </p:sp>
        <p:grpSp>
          <p:nvGrpSpPr>
            <p:cNvPr id="64" name="组合 63"/>
            <p:cNvGrpSpPr/>
            <p:nvPr/>
          </p:nvGrpSpPr>
          <p:grpSpPr>
            <a:xfrm>
              <a:off x="233447" y="204464"/>
              <a:ext cx="582073" cy="501787"/>
              <a:chOff x="918884" y="2360096"/>
              <a:chExt cx="2497402" cy="2152934"/>
            </a:xfrm>
          </p:grpSpPr>
          <p:grpSp>
            <p:nvGrpSpPr>
              <p:cNvPr id="65" name="组合 64"/>
              <p:cNvGrpSpPr/>
              <p:nvPr/>
            </p:nvGrpSpPr>
            <p:grpSpPr>
              <a:xfrm>
                <a:off x="918884" y="2360096"/>
                <a:ext cx="2497402" cy="2152934"/>
                <a:chOff x="6811139" y="1203251"/>
                <a:chExt cx="1597222" cy="1376916"/>
              </a:xfrm>
            </p:grpSpPr>
            <p:sp>
              <p:nvSpPr>
                <p:cNvPr id="67" name="六边形 6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8" name="六边形 6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6" name="矩形 65"/>
              <p:cNvSpPr/>
              <p:nvPr/>
            </p:nvSpPr>
            <p:spPr>
              <a:xfrm>
                <a:off x="1292405" y="2704373"/>
                <a:ext cx="170705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07</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aphicFrame>
        <p:nvGraphicFramePr>
          <p:cNvPr id="36" name="Group 3"/>
          <p:cNvGraphicFramePr>
            <a:graphicFrameLocks noGrp="1"/>
          </p:cNvGraphicFramePr>
          <p:nvPr>
            <p:extLst>
              <p:ext uri="{D42A27DB-BD31-4B8C-83A1-F6EECF244321}">
                <p14:modId xmlns:p14="http://schemas.microsoft.com/office/powerpoint/2010/main" val="1093623819"/>
              </p:ext>
            </p:extLst>
          </p:nvPr>
        </p:nvGraphicFramePr>
        <p:xfrm>
          <a:off x="519437" y="1009716"/>
          <a:ext cx="11168512" cy="5516681"/>
        </p:xfrm>
        <a:graphic>
          <a:graphicData uri="http://schemas.openxmlformats.org/drawingml/2006/table">
            <a:tbl>
              <a:tblPr/>
              <a:tblGrid>
                <a:gridCol w="864505">
                  <a:extLst>
                    <a:ext uri="{9D8B030D-6E8A-4147-A177-3AD203B41FA5}">
                      <a16:colId xmlns:a16="http://schemas.microsoft.com/office/drawing/2014/main" xmlns="" val="20000"/>
                    </a:ext>
                  </a:extLst>
                </a:gridCol>
                <a:gridCol w="905586">
                  <a:extLst>
                    <a:ext uri="{9D8B030D-6E8A-4147-A177-3AD203B41FA5}">
                      <a16:colId xmlns:a16="http://schemas.microsoft.com/office/drawing/2014/main" xmlns="" val="20001"/>
                    </a:ext>
                  </a:extLst>
                </a:gridCol>
                <a:gridCol w="4040412">
                  <a:extLst>
                    <a:ext uri="{9D8B030D-6E8A-4147-A177-3AD203B41FA5}">
                      <a16:colId xmlns:a16="http://schemas.microsoft.com/office/drawing/2014/main" xmlns="" val="20002"/>
                    </a:ext>
                  </a:extLst>
                </a:gridCol>
                <a:gridCol w="656828">
                  <a:extLst>
                    <a:ext uri="{9D8B030D-6E8A-4147-A177-3AD203B41FA5}">
                      <a16:colId xmlns:a16="http://schemas.microsoft.com/office/drawing/2014/main" xmlns="" val="20003"/>
                    </a:ext>
                  </a:extLst>
                </a:gridCol>
                <a:gridCol w="504043">
                  <a:extLst>
                    <a:ext uri="{9D8B030D-6E8A-4147-A177-3AD203B41FA5}">
                      <a16:colId xmlns:a16="http://schemas.microsoft.com/office/drawing/2014/main" xmlns="" val="20004"/>
                    </a:ext>
                  </a:extLst>
                </a:gridCol>
                <a:gridCol w="425172">
                  <a:extLst>
                    <a:ext uri="{9D8B030D-6E8A-4147-A177-3AD203B41FA5}">
                      <a16:colId xmlns:a16="http://schemas.microsoft.com/office/drawing/2014/main" xmlns="" val="20005"/>
                    </a:ext>
                  </a:extLst>
                </a:gridCol>
                <a:gridCol w="479414">
                  <a:extLst>
                    <a:ext uri="{9D8B030D-6E8A-4147-A177-3AD203B41FA5}">
                      <a16:colId xmlns:a16="http://schemas.microsoft.com/office/drawing/2014/main" xmlns="" val="20006"/>
                    </a:ext>
                  </a:extLst>
                </a:gridCol>
                <a:gridCol w="329254">
                  <a:extLst>
                    <a:ext uri="{9D8B030D-6E8A-4147-A177-3AD203B41FA5}">
                      <a16:colId xmlns:a16="http://schemas.microsoft.com/office/drawing/2014/main" xmlns="" val="20007"/>
                    </a:ext>
                  </a:extLst>
                </a:gridCol>
                <a:gridCol w="759116">
                  <a:extLst>
                    <a:ext uri="{9D8B030D-6E8A-4147-A177-3AD203B41FA5}">
                      <a16:colId xmlns:a16="http://schemas.microsoft.com/office/drawing/2014/main" xmlns="" val="20008"/>
                    </a:ext>
                  </a:extLst>
                </a:gridCol>
                <a:gridCol w="953861">
                  <a:extLst>
                    <a:ext uri="{9D8B030D-6E8A-4147-A177-3AD203B41FA5}">
                      <a16:colId xmlns:a16="http://schemas.microsoft.com/office/drawing/2014/main" xmlns="" val="20009"/>
                    </a:ext>
                  </a:extLst>
                </a:gridCol>
                <a:gridCol w="902775">
                  <a:extLst>
                    <a:ext uri="{9D8B030D-6E8A-4147-A177-3AD203B41FA5}">
                      <a16:colId xmlns:a16="http://schemas.microsoft.com/office/drawing/2014/main" xmlns="" val="20010"/>
                    </a:ext>
                  </a:extLst>
                </a:gridCol>
                <a:gridCol w="347546">
                  <a:extLst>
                    <a:ext uri="{9D8B030D-6E8A-4147-A177-3AD203B41FA5}">
                      <a16:colId xmlns:a16="http://schemas.microsoft.com/office/drawing/2014/main" xmlns="" val="20011"/>
                    </a:ext>
                  </a:extLst>
                </a:gridCol>
              </a:tblGrid>
              <a:tr h="670170">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主题what</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真因   </a:t>
                      </a:r>
                      <a:r>
                        <a:rPr kumimoji="0" lang="en-US"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why</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 对策方案</a:t>
                      </a: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                    </a:t>
                      </a:r>
                    </a:p>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 </a:t>
                      </a:r>
                      <a:r>
                        <a:rPr kumimoji="0" lang="en-US"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how</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可行性</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经济性</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圈能力</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总分</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判定</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提案人</a:t>
                      </a: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    </a:t>
                      </a:r>
                      <a:r>
                        <a:rPr kumimoji="0" lang="en-US"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who</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执行</a:t>
                      </a:r>
                    </a:p>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时间</a:t>
                      </a:r>
                      <a:r>
                        <a:rPr kumimoji="0" lang="zh-CN" altLang="en-US"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 </a:t>
                      </a:r>
                      <a:r>
                        <a:rPr kumimoji="0" lang="en-US"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when</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执行</a:t>
                      </a:r>
                    </a:p>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地点</a:t>
                      </a:r>
                    </a:p>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where</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Lucida Console" panose="020B0609040504020204" pitchFamily="49" charset="0"/>
                        </a:rPr>
                        <a:t>编号</a:t>
                      </a:r>
                      <a:endParaRPr kumimoji="0" lang="zh-CN"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extLst>
                  <a:ext uri="{0D108BD9-81ED-4DB2-BD59-A6C34878D82A}">
                    <a16:rowId xmlns:a16="http://schemas.microsoft.com/office/drawing/2014/main" xmlns="" val="10000"/>
                  </a:ext>
                </a:extLst>
              </a:tr>
              <a:tr h="402520">
                <a:tc rowSpan="12">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提</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高</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糖</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尿</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病</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患</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者</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胰</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岛</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素</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笔</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注</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射</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技</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能</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的</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正</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确</a:t>
                      </a:r>
                      <a:endParaRPr kumimoji="0" lang="en-US" altLang="zh-CN"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幼圆" panose="02010509060101010101" pitchFamily="49" charset="-122"/>
                        </a:rPr>
                        <a:t>率</a:t>
                      </a:r>
                      <a:endParaRPr kumimoji="0" lang="zh-CN" altLang="en-US" sz="140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Arial" panose="020B0604020202020204" pitchFamily="34" charset="0"/>
                      </a:endParaRPr>
                    </a:p>
                    <a:p>
                      <a:pPr algn="ctr" fontAlgn="t"/>
                      <a:endParaRPr lang="en-US" altLang="zh-CN" sz="1050" b="0" i="0" u="none" strike="noStrike" dirty="0">
                        <a:solidFill>
                          <a:schemeClr val="bg1"/>
                        </a:solidFill>
                        <a:latin typeface="微软雅黑" panose="020B0503020204020204" pitchFamily="34" charset="-122"/>
                        <a:ea typeface="微软雅黑" panose="020B0503020204020204" pitchFamily="34"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rowSpan="4">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kern="120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rPr>
                        <a:t>注射步骤多，患者容易遗忘</a:t>
                      </a:r>
                    </a:p>
                    <a:p>
                      <a:pPr algn="l"/>
                      <a:endParaRPr lang="en-US" altLang="zh-CN" sz="1050" b="1" dirty="0">
                        <a:solidFill>
                          <a:schemeClr val="bg1"/>
                        </a:solidFill>
                        <a:latin typeface="微软雅黑" panose="020B0503020204020204" pitchFamily="34" charset="-122"/>
                        <a:ea typeface="微软雅黑" panose="020B0503020204020204" pitchFamily="34"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视频结合面授法并向患者发放注射步骤的纸质资料、等进行多形式化的培训教育</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①</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42580">
                <a:tc vMerge="1">
                  <a:txBody>
                    <a:bodyPr/>
                    <a:lstStyle/>
                    <a:p>
                      <a:endParaRPr lang="zh-CN" altLang="en-US"/>
                    </a:p>
                  </a:txBody>
                  <a:tcPr/>
                </a:tc>
                <a:tc vMerge="1">
                  <a:txBody>
                    <a:bodyPr/>
                    <a:lstStyle/>
                    <a:p>
                      <a:endParaRPr lang="zh-CN" altLang="en-US"/>
                    </a:p>
                  </a:txBody>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制作胰岛素注射温馨提示卡粘纸黏贴在胰岛素盒子上</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示教室</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①</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3284">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住院期间，由责班护士进行多次反复注射指导</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27</a:t>
                      </a: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35</a:t>
                      </a: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27</a:t>
                      </a: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89</a:t>
                      </a: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a:t>
                      </a: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42580">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住院期间施行患者自我胰岛素注射实践</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①</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42580">
                <a:tc vMerge="1">
                  <a:txBody>
                    <a:bodyPr/>
                    <a:lstStyle/>
                    <a:p>
                      <a:endParaRPr lang="zh-CN" altLang="en-US"/>
                    </a:p>
                  </a:txBody>
                  <a:tcPr/>
                </a:tc>
                <a:tc rowSpan="3">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zh-CN" altLang="en-US" sz="1050" dirty="0">
                          <a:solidFill>
                            <a:schemeClr val="bg1"/>
                          </a:solidFill>
                          <a:latin typeface="微软雅黑" panose="020B0503020204020204" pitchFamily="34" charset="-122"/>
                          <a:ea typeface="微软雅黑" panose="020B0503020204020204" pitchFamily="34" charset="-122"/>
                        </a:rPr>
                        <a:t>科室缺乏相关针对性流程指引指引</a:t>
                      </a:r>
                      <a:endParaRPr lang="zh-CN" altLang="en-US" sz="1050" b="1" dirty="0">
                        <a:solidFill>
                          <a:schemeClr val="bg1"/>
                        </a:solidFill>
                        <a:latin typeface="微软雅黑" panose="020B0503020204020204" pitchFamily="34" charset="-122"/>
                        <a:ea typeface="微软雅黑" panose="020B0503020204020204" pitchFamily="34"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制定“</a:t>
                      </a: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指导糖尿病患者自我注射胰岛素技能的标准流程</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109</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②</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42580">
                <a:tc vMerge="1">
                  <a:txBody>
                    <a:bodyPr/>
                    <a:lstStyle/>
                    <a:p>
                      <a:endParaRPr lang="zh-CN" altLang="en-US"/>
                    </a:p>
                  </a:txBody>
                  <a:tcPr/>
                </a:tc>
                <a:tc vMerge="1">
                  <a:txBody>
                    <a:bodyPr/>
                    <a:lstStyle/>
                    <a:p>
                      <a:endParaRPr lang="zh-CN" altLang="en-US"/>
                    </a:p>
                  </a:txBody>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制定患者自我注射部位轮换方法的统一流程指引。</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7</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5</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②</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2580">
                <a:tc vMerge="1">
                  <a:txBody>
                    <a:bodyPr/>
                    <a:lstStyle/>
                    <a:p>
                      <a:endParaRPr lang="zh-CN" altLang="en-US"/>
                    </a:p>
                  </a:txBody>
                  <a:tcPr/>
                </a:tc>
                <a:tc vMerge="1">
                  <a:txBody>
                    <a:bodyPr/>
                    <a:lstStyle/>
                    <a:p>
                      <a:endParaRPr lang="zh-CN" altLang="en-US"/>
                    </a:p>
                  </a:txBody>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制定废用针头的统一处置方法</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②</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42580">
                <a:tc vMerge="1">
                  <a:txBody>
                    <a:bodyPr/>
                    <a:lstStyle/>
                    <a:p>
                      <a:endParaRPr lang="zh-CN" alt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zh-CN" altLang="en-US" sz="1050" kern="120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rPr>
                        <a:t>指导注射胰岛素的时机关注不够</a:t>
                      </a:r>
                      <a:endParaRPr lang="zh-CN" altLang="zh-CN" sz="1050" kern="120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行成“医护一体化”指导注射的时机，优化宣教流程</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107</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2016.6.10</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③</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3284">
                <a:tc vMerge="1">
                  <a:txBody>
                    <a:bodyPr/>
                    <a:lstStyle/>
                    <a:p>
                      <a:endParaRPr lang="zh-CN" altLang="en-US"/>
                    </a:p>
                  </a:txBody>
                  <a:tcPr/>
                </a:tc>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zh-CN" altLang="zh-CN" sz="1200" kern="1200" dirty="0">
                        <a:solidFill>
                          <a:schemeClr val="bg1"/>
                        </a:solidFill>
                        <a:latin typeface="Arial" panose="020B0604020202020204" pitchFamily="34" charset="0"/>
                        <a:ea typeface="宋体" panose="02010600030101010101" pitchFamily="2" charset="-122"/>
                        <a:cs typeface="+mn-cs"/>
                        <a:sym typeface="Arial" panose="020B0604020202020204" pitchFamily="34" charset="0"/>
                      </a:endParaRPr>
                    </a:p>
                  </a:txBody>
                  <a:tcPr marL="90170" marR="90170" marT="46999" marB="46999" anchor="ctr" horzOverflow="overflow">
                    <a:solidFill>
                      <a:srgbClr val="5959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全科护士培训统一的宣教时机</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③</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p>
                      <a:pPr marL="0" marR="0" lvl="0" indent="0" algn="ctr" defTabSz="0" rtl="0" eaLnBrk="1" fontAlgn="base" latinLnBrk="0" hangingPunct="1">
                        <a:lnSpc>
                          <a:spcPct val="100000"/>
                        </a:lnSpc>
                        <a:spcBef>
                          <a:spcPct val="20000"/>
                        </a:spcBef>
                        <a:spcAft>
                          <a:spcPct val="0"/>
                        </a:spcAft>
                        <a:buClrTx/>
                        <a:buSzTx/>
                        <a:buFontTx/>
                        <a:buNone/>
                        <a:tabLst/>
                        <a:defRPr/>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42580">
                <a:tc vMerge="1">
                  <a:txBody>
                    <a:bodyPr/>
                    <a:lstStyle/>
                    <a:p>
                      <a:endParaRPr lang="zh-CN" altLang="en-US"/>
                    </a:p>
                  </a:txBody>
                  <a:tcPr/>
                </a:tc>
                <a:tc rowSpan="3">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defRPr/>
                      </a:pPr>
                      <a:r>
                        <a:rPr lang="zh-CN" altLang="en-US" sz="1050" dirty="0">
                          <a:solidFill>
                            <a:schemeClr val="bg1"/>
                          </a:solidFill>
                          <a:latin typeface="微软雅黑" panose="020B0503020204020204" pitchFamily="34" charset="-122"/>
                          <a:ea typeface="微软雅黑" panose="020B0503020204020204" pitchFamily="34" charset="-122"/>
                        </a:rPr>
                        <a:t>未建立针对性督导反馈标准</a:t>
                      </a:r>
                    </a:p>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zh-CN" sz="105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制定“中期胰岛素自我注射护理单”</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④</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74983">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启用“胰岛素注射调查表”，由高责护士分别于出院当日、出院后</a:t>
                      </a: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1</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周、出院后</a:t>
                      </a: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1</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月对患者进行胰岛素注射情况调查</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7</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a:t>
                      </a: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5</a:t>
                      </a:r>
                      <a:endPar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④</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621726">
                <a:tc vMerge="1">
                  <a:txBody>
                    <a:bodyPr/>
                    <a:lstStyle/>
                    <a:p>
                      <a:endParaRPr lang="zh-CN" altLang="en-US"/>
                    </a:p>
                  </a:txBody>
                  <a:tcPr/>
                </a:tc>
                <a:tc vMerge="1">
                  <a:txBody>
                    <a:bodyPr/>
                    <a:lstStyle/>
                    <a:p>
                      <a:endParaRPr lang="zh-CN" altLang="en-US"/>
                    </a:p>
                  </a:txBody>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建立护患沟通微信群，随时进行沟通</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33</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33</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35</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Arial" panose="020B0604020202020204" pitchFamily="34" charset="0"/>
                        </a:rPr>
                        <a:t>101</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a:t>
                      </a:r>
                      <a:endPar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en-US"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2016.6.15</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rPr>
                        <a:t>内分泌科</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457200" algn="l" defTabSz="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914400" algn="l" defTabSz="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3716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1828800" algn="l" defTabSz="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2860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7432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2004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657600" algn="l" defTabSz="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defRPr/>
                      </a:pPr>
                      <a:r>
                        <a:rPr lang="zh-CN" altLang="en-US"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Lucida Console" panose="020B0609040504020204" pitchFamily="49" charset="0"/>
                        </a:rPr>
                        <a:t>④</a:t>
                      </a:r>
                      <a:endParaRPr lang="zh-CN" altLang="zh-CN" sz="1050"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楷体" panose="02010609060101010101" pitchFamily="49" charset="-122"/>
                      </a:endParaRPr>
                    </a:p>
                  </a:txBody>
                  <a:tcPr marL="90170" marR="90170" marT="46999" marB="46999" anchor="ctr" horzOverflow="overflow">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spTree>
    <p:custDataLst>
      <p:tags r:id="rId1"/>
    </p:custDataLst>
    <p:extLst>
      <p:ext uri="{BB962C8B-B14F-4D97-AF65-F5344CB8AC3E}">
        <p14:creationId xmlns:p14="http://schemas.microsoft.com/office/powerpoint/2010/main" val="22558499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Lef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612578638"/>
              </p:ext>
            </p:extLst>
          </p:nvPr>
        </p:nvGraphicFramePr>
        <p:xfrm>
          <a:off x="524483" y="1113124"/>
          <a:ext cx="10988643" cy="5079862"/>
        </p:xfrm>
        <a:graphic>
          <a:graphicData uri="http://schemas.openxmlformats.org/drawingml/2006/table">
            <a:tbl>
              <a:tblPr/>
              <a:tblGrid>
                <a:gridCol w="1967771">
                  <a:extLst>
                    <a:ext uri="{9D8B030D-6E8A-4147-A177-3AD203B41FA5}">
                      <a16:colId xmlns:a16="http://schemas.microsoft.com/office/drawing/2014/main" xmlns="" val="20000"/>
                    </a:ext>
                  </a:extLst>
                </a:gridCol>
                <a:gridCol w="4552878">
                  <a:extLst>
                    <a:ext uri="{9D8B030D-6E8A-4147-A177-3AD203B41FA5}">
                      <a16:colId xmlns:a16="http://schemas.microsoft.com/office/drawing/2014/main" xmlns="" val="20001"/>
                    </a:ext>
                  </a:extLst>
                </a:gridCol>
                <a:gridCol w="833408">
                  <a:extLst>
                    <a:ext uri="{9D8B030D-6E8A-4147-A177-3AD203B41FA5}">
                      <a16:colId xmlns:a16="http://schemas.microsoft.com/office/drawing/2014/main" xmlns="" val="20002"/>
                    </a:ext>
                  </a:extLst>
                </a:gridCol>
                <a:gridCol w="1041761">
                  <a:extLst>
                    <a:ext uri="{9D8B030D-6E8A-4147-A177-3AD203B41FA5}">
                      <a16:colId xmlns:a16="http://schemas.microsoft.com/office/drawing/2014/main" xmlns="" val="20003"/>
                    </a:ext>
                  </a:extLst>
                </a:gridCol>
                <a:gridCol w="833408">
                  <a:extLst>
                    <a:ext uri="{9D8B030D-6E8A-4147-A177-3AD203B41FA5}">
                      <a16:colId xmlns:a16="http://schemas.microsoft.com/office/drawing/2014/main" xmlns="" val="20004"/>
                    </a:ext>
                  </a:extLst>
                </a:gridCol>
                <a:gridCol w="833408">
                  <a:extLst>
                    <a:ext uri="{9D8B030D-6E8A-4147-A177-3AD203B41FA5}">
                      <a16:colId xmlns:a16="http://schemas.microsoft.com/office/drawing/2014/main" xmlns="" val="20005"/>
                    </a:ext>
                  </a:extLst>
                </a:gridCol>
                <a:gridCol w="926009">
                  <a:extLst>
                    <a:ext uri="{9D8B030D-6E8A-4147-A177-3AD203B41FA5}">
                      <a16:colId xmlns:a16="http://schemas.microsoft.com/office/drawing/2014/main" xmlns="" val="20006"/>
                    </a:ext>
                  </a:extLst>
                </a:gridCol>
              </a:tblGrid>
              <a:tr h="342135">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600" b="0" i="0" u="none" strike="noStrike" dirty="0">
                          <a:solidFill>
                            <a:schemeClr val="bg1"/>
                          </a:solidFill>
                          <a:effectLst/>
                          <a:latin typeface="微软雅黑" panose="020B0503020204020204" pitchFamily="34" charset="-122"/>
                          <a:ea typeface="微软雅黑" panose="020B0503020204020204" pitchFamily="34" charset="-122"/>
                        </a:rPr>
                        <a:t>皮下注射胰岛素引起皮下出血发生率的对策拟订评分表</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3606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dirty="0">
                          <a:solidFill>
                            <a:schemeClr val="bg1"/>
                          </a:solidFill>
                          <a:effectLst/>
                          <a:latin typeface="微软雅黑" panose="020B0503020204020204" pitchFamily="34" charset="-122"/>
                          <a:ea typeface="微软雅黑" panose="020B0503020204020204" pitchFamily="34" charset="-122"/>
                        </a:rPr>
                        <a:t>要因</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dirty="0">
                          <a:solidFill>
                            <a:schemeClr val="bg1"/>
                          </a:solidFill>
                          <a:effectLst/>
                          <a:latin typeface="微软雅黑" panose="020B0503020204020204" pitchFamily="34" charset="-122"/>
                          <a:ea typeface="微软雅黑" panose="020B0503020204020204" pitchFamily="34" charset="-122"/>
                        </a:rPr>
                        <a:t>对策方案</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a:solidFill>
                            <a:schemeClr val="bg1"/>
                          </a:solidFill>
                          <a:effectLst/>
                          <a:latin typeface="微软雅黑" panose="020B0503020204020204" pitchFamily="34" charset="-122"/>
                          <a:ea typeface="微软雅黑" panose="020B0503020204020204" pitchFamily="34" charset="-122"/>
                        </a:rPr>
                        <a:t>总分</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a:solidFill>
                            <a:schemeClr val="bg1"/>
                          </a:solidFill>
                          <a:effectLst/>
                          <a:latin typeface="微软雅黑" panose="020B0503020204020204" pitchFamily="34" charset="-122"/>
                          <a:ea typeface="微软雅黑" panose="020B0503020204020204" pitchFamily="34" charset="-122"/>
                        </a:rPr>
                        <a:t>采纳</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a:solidFill>
                            <a:schemeClr val="bg1"/>
                          </a:solidFill>
                          <a:effectLst/>
                          <a:latin typeface="微软雅黑" panose="020B0503020204020204" pitchFamily="34" charset="-122"/>
                          <a:ea typeface="微软雅黑" panose="020B0503020204020204" pitchFamily="34" charset="-122"/>
                        </a:rPr>
                        <a:t>提议人</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dirty="0">
                          <a:solidFill>
                            <a:schemeClr val="bg1"/>
                          </a:solidFill>
                          <a:effectLst/>
                          <a:latin typeface="微软雅黑" panose="020B0503020204020204" pitchFamily="34" charset="-122"/>
                          <a:ea typeface="微软雅黑" panose="020B0503020204020204" pitchFamily="34" charset="-122"/>
                        </a:rPr>
                        <a:t>负责人</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0" i="0" u="none" strike="noStrike" dirty="0">
                          <a:solidFill>
                            <a:schemeClr val="bg1"/>
                          </a:solidFill>
                          <a:effectLst/>
                          <a:latin typeface="微软雅黑" panose="020B0503020204020204" pitchFamily="34" charset="-122"/>
                          <a:ea typeface="微软雅黑" panose="020B0503020204020204" pitchFamily="34" charset="-122"/>
                        </a:rPr>
                        <a:t>对策编号</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extLst>
                  <a:ext uri="{0D108BD9-81ED-4DB2-BD59-A6C34878D82A}">
                    <a16:rowId xmlns:a16="http://schemas.microsoft.com/office/drawing/2014/main" xmlns="" val="10001"/>
                  </a:ext>
                </a:extLst>
              </a:tr>
              <a:tr h="27843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A</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、注射部位轮换不规范</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A1</a:t>
                      </a:r>
                      <a:r>
                        <a:rPr lang="zh-CN" altLang="en-US" sz="1000" b="0" i="0" u="none" strike="noStrike" dirty="0">
                          <a:effectLst/>
                          <a:latin typeface="微软雅黑" panose="020B0503020204020204" pitchFamily="34" charset="-122"/>
                          <a:ea typeface="微软雅黑" panose="020B0503020204020204" pitchFamily="34" charset="-122"/>
                        </a:rPr>
                        <a:t>、制定胰岛素注射部位轮换卡</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240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对策一</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dirty="0">
                          <a:effectLst/>
                          <a:latin typeface="微软雅黑" panose="020B0503020204020204" pitchFamily="34" charset="-122"/>
                          <a:ea typeface="微软雅黑" panose="020B0503020204020204" pitchFamily="34" charset="-122"/>
                        </a:rPr>
                        <a:t>A2、</a:t>
                      </a:r>
                      <a:r>
                        <a:rPr lang="zh-CN" altLang="en-US" sz="1000" b="0" i="0" u="none" strike="noStrike" dirty="0">
                          <a:effectLst/>
                          <a:latin typeface="微软雅黑" panose="020B0503020204020204" pitchFamily="34" charset="-122"/>
                          <a:ea typeface="微软雅黑" panose="020B0503020204020204" pitchFamily="34" charset="-122"/>
                        </a:rPr>
                        <a:t>安排小讲课</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220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对策一</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A3</a:t>
                      </a:r>
                      <a:r>
                        <a:rPr lang="zh-CN" altLang="en-US" sz="1000" b="0" i="0" u="none" strike="noStrike" dirty="0">
                          <a:effectLst/>
                          <a:latin typeface="微软雅黑" panose="020B0503020204020204" pitchFamily="34" charset="-122"/>
                          <a:ea typeface="微软雅黑" panose="020B0503020204020204" pitchFamily="34" charset="-122"/>
                        </a:rPr>
                        <a:t>、指导病人轮换注射部位</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60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22387">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微软雅黑" panose="020B0503020204020204" pitchFamily="34" charset="-122"/>
                          <a:ea typeface="微软雅黑" panose="020B0503020204020204" pitchFamily="34" charset="-122"/>
                        </a:rPr>
                        <a:t>B、</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进针角度</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B1</a:t>
                      </a:r>
                      <a:r>
                        <a:rPr lang="zh-CN" altLang="en-US" sz="1000" b="0" i="0" u="none" strike="noStrike" dirty="0">
                          <a:effectLst/>
                          <a:latin typeface="微软雅黑" panose="020B0503020204020204" pitchFamily="34" charset="-122"/>
                          <a:ea typeface="微软雅黑" panose="020B0503020204020204" pitchFamily="34" charset="-122"/>
                        </a:rPr>
                        <a:t>、根据不同病人制定不同的进针角度方案</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230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对策二</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dirty="0">
                          <a:effectLst/>
                          <a:latin typeface="微软雅黑" panose="020B0503020204020204" pitchFamily="34" charset="-122"/>
                          <a:ea typeface="微软雅黑" panose="020B0503020204020204" pitchFamily="34" charset="-122"/>
                        </a:rPr>
                        <a:t>B2、</a:t>
                      </a:r>
                      <a:r>
                        <a:rPr lang="zh-CN" altLang="en-US" sz="1000" b="0" i="0" u="none" strike="noStrike" dirty="0">
                          <a:effectLst/>
                          <a:latin typeface="微软雅黑" panose="020B0503020204020204" pitchFamily="34" charset="-122"/>
                          <a:ea typeface="微软雅黑" panose="020B0503020204020204" pitchFamily="34" charset="-122"/>
                        </a:rPr>
                        <a:t>制作提示卡片</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对策二</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dirty="0">
                          <a:effectLst/>
                          <a:latin typeface="微软雅黑" panose="020B0503020204020204" pitchFamily="34" charset="-122"/>
                          <a:ea typeface="微软雅黑" panose="020B0503020204020204" pitchFamily="34" charset="-122"/>
                        </a:rPr>
                        <a:t>B3、</a:t>
                      </a:r>
                      <a:r>
                        <a:rPr lang="zh-CN" altLang="en-US" sz="1000" b="0" i="0" u="none" strike="noStrike" dirty="0">
                          <a:effectLst/>
                          <a:latin typeface="微软雅黑" panose="020B0503020204020204" pitchFamily="34" charset="-122"/>
                          <a:ea typeface="微软雅黑" panose="020B0503020204020204" pitchFamily="34" charset="-122"/>
                        </a:rPr>
                        <a:t>安排培训</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230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对策二</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B4</a:t>
                      </a:r>
                      <a:r>
                        <a:rPr lang="zh-CN" altLang="en-US" sz="1000" b="0" i="0" u="none" strike="noStrike" dirty="0">
                          <a:effectLst/>
                          <a:latin typeface="微软雅黑" panose="020B0503020204020204" pitchFamily="34" charset="-122"/>
                          <a:ea typeface="微软雅黑" panose="020B0503020204020204" pitchFamily="34" charset="-122"/>
                        </a:rPr>
                        <a:t>、通过测量腹围来决定进针角度</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52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22387">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C</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、护士动作粗暴</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C1</a:t>
                      </a:r>
                      <a:r>
                        <a:rPr lang="zh-CN" altLang="en-US" sz="1000" b="0" i="0" u="none" strike="noStrike" dirty="0">
                          <a:effectLst/>
                          <a:latin typeface="微软雅黑" panose="020B0503020204020204" pitchFamily="34" charset="-122"/>
                          <a:ea typeface="微软雅黑" panose="020B0503020204020204" pitchFamily="34" charset="-122"/>
                        </a:rPr>
                        <a:t>、规范操作流程</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240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对策三</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C2</a:t>
                      </a:r>
                      <a:r>
                        <a:rPr lang="zh-CN" altLang="en-US" sz="1000" b="0" i="0" u="none" strike="noStrike" dirty="0">
                          <a:effectLst/>
                          <a:latin typeface="微软雅黑" panose="020B0503020204020204" pitchFamily="34" charset="-122"/>
                          <a:ea typeface="微软雅黑" panose="020B0503020204020204" pitchFamily="34" charset="-122"/>
                        </a:rPr>
                        <a:t>、制定规范操作流程图</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230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对策三</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dirty="0">
                          <a:effectLst/>
                          <a:latin typeface="微软雅黑" panose="020B0503020204020204" pitchFamily="34" charset="-122"/>
                          <a:ea typeface="微软雅黑" panose="020B0503020204020204" pitchFamily="34" charset="-122"/>
                        </a:rPr>
                        <a:t>C3、</a:t>
                      </a:r>
                      <a:r>
                        <a:rPr lang="zh-CN" altLang="en-US" sz="1000" b="0" i="0" u="none" strike="noStrike" dirty="0">
                          <a:effectLst/>
                          <a:latin typeface="微软雅黑" panose="020B0503020204020204" pitchFamily="34" charset="-122"/>
                          <a:ea typeface="微软雅黑" panose="020B0503020204020204" pitchFamily="34" charset="-122"/>
                        </a:rPr>
                        <a:t>安排培训</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223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对策三</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dirty="0">
                          <a:effectLst/>
                          <a:latin typeface="微软雅黑" panose="020B0503020204020204" pitchFamily="34" charset="-122"/>
                          <a:ea typeface="微软雅黑" panose="020B0503020204020204" pitchFamily="34" charset="-122"/>
                        </a:rPr>
                        <a:t>C4、</a:t>
                      </a:r>
                      <a:r>
                        <a:rPr lang="zh-CN" altLang="en-US" sz="1000" b="0" i="0" u="none" strike="noStrike" dirty="0">
                          <a:effectLst/>
                          <a:latin typeface="微软雅黑" panose="020B0503020204020204" pitchFamily="34" charset="-122"/>
                          <a:ea typeface="微软雅黑" panose="020B0503020204020204" pitchFamily="34" charset="-122"/>
                        </a:rPr>
                        <a:t>进行考核</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223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对策三</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2238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400" b="0" i="0" u="none" strike="noStrike" dirty="0">
                          <a:solidFill>
                            <a:schemeClr val="bg1"/>
                          </a:solidFill>
                          <a:effectLst/>
                          <a:latin typeface="微软雅黑" panose="020B0503020204020204" pitchFamily="34" charset="-122"/>
                          <a:ea typeface="微软雅黑" panose="020B0503020204020204" pitchFamily="34" charset="-122"/>
                        </a:rPr>
                        <a:t>D</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、按压不规范</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D1</a:t>
                      </a:r>
                      <a:r>
                        <a:rPr lang="zh-CN" altLang="en-US" sz="1000" b="0" i="0" u="none" strike="noStrike" dirty="0">
                          <a:effectLst/>
                          <a:latin typeface="微软雅黑" panose="020B0503020204020204" pitchFamily="34" charset="-122"/>
                          <a:ea typeface="微软雅黑" panose="020B0503020204020204" pitchFamily="34" charset="-122"/>
                        </a:rPr>
                        <a:t>、注射后不用棉签按压注射部位</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240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对策四</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D2</a:t>
                      </a:r>
                      <a:r>
                        <a:rPr lang="zh-CN" altLang="en-US" sz="1000" b="0" i="0" u="none" strike="noStrike" dirty="0">
                          <a:effectLst/>
                          <a:latin typeface="微软雅黑" panose="020B0503020204020204" pitchFamily="34" charset="-122"/>
                          <a:ea typeface="微软雅黑" panose="020B0503020204020204" pitchFamily="34" charset="-122"/>
                        </a:rPr>
                        <a:t>、统一按压</a:t>
                      </a:r>
                      <a:r>
                        <a:rPr lang="en-US" altLang="zh-CN" sz="1000" b="0" i="0" u="none" strike="noStrike" dirty="0">
                          <a:effectLst/>
                          <a:latin typeface="微软雅黑" panose="020B0503020204020204" pitchFamily="34" charset="-122"/>
                          <a:ea typeface="微软雅黑" panose="020B0503020204020204" pitchFamily="34" charset="-122"/>
                        </a:rPr>
                        <a:t>3</a:t>
                      </a:r>
                      <a:r>
                        <a:rPr lang="zh-CN" altLang="en-US" sz="1000" b="0" i="0" u="none" strike="noStrike" dirty="0">
                          <a:effectLst/>
                          <a:latin typeface="微软雅黑" panose="020B0503020204020204" pitchFamily="34" charset="-122"/>
                          <a:ea typeface="微软雅黑" panose="020B0503020204020204" pitchFamily="34" charset="-122"/>
                        </a:rPr>
                        <a:t>秒钟</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45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22387">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微软雅黑" panose="020B0503020204020204" pitchFamily="34" charset="-122"/>
                          <a:ea typeface="微软雅黑" panose="020B0503020204020204" pitchFamily="34" charset="-122"/>
                        </a:rPr>
                        <a:t>E、</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病人的合作程度</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effectLst/>
                          <a:latin typeface="微软雅黑" panose="020B0503020204020204" pitchFamily="34" charset="-122"/>
                          <a:ea typeface="微软雅黑" panose="020B0503020204020204" pitchFamily="34" charset="-122"/>
                        </a:rPr>
                        <a:t>E1、</a:t>
                      </a:r>
                      <a:r>
                        <a:rPr lang="zh-CN" altLang="en-US" sz="1000" b="0" i="0" u="none" strike="noStrike">
                          <a:effectLst/>
                          <a:latin typeface="微软雅黑" panose="020B0503020204020204" pitchFamily="34" charset="-122"/>
                          <a:ea typeface="微软雅黑" panose="020B0503020204020204" pitchFamily="34" charset="-122"/>
                        </a:rPr>
                        <a:t>加强宣教</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235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对策五</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a:effectLst/>
                          <a:latin typeface="微软雅黑" panose="020B0503020204020204" pitchFamily="34" charset="-122"/>
                          <a:ea typeface="微软雅黑" panose="020B0503020204020204" pitchFamily="34" charset="-122"/>
                        </a:rPr>
                        <a:t>E2</a:t>
                      </a:r>
                      <a:r>
                        <a:rPr lang="zh-CN" altLang="en-US" sz="1000" b="0" i="0" u="none" strike="noStrike">
                          <a:effectLst/>
                          <a:latin typeface="微软雅黑" panose="020B0503020204020204" pitchFamily="34" charset="-122"/>
                          <a:ea typeface="微软雅黑" panose="020B0503020204020204" pitchFamily="34" charset="-122"/>
                        </a:rPr>
                        <a:t>、家属探视时做好指导</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35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2238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0" i="0" u="none" strike="noStrike">
                          <a:effectLst/>
                          <a:latin typeface="微软雅黑" panose="020B0503020204020204" pitchFamily="34" charset="-122"/>
                          <a:ea typeface="微软雅黑" panose="020B0503020204020204" pitchFamily="34" charset="-122"/>
                        </a:rPr>
                        <a:t>E3、</a:t>
                      </a:r>
                      <a:r>
                        <a:rPr lang="zh-CN" altLang="en-US" sz="1000" b="0" i="0" u="none" strike="noStrike">
                          <a:effectLst/>
                          <a:latin typeface="微软雅黑" panose="020B0503020204020204" pitchFamily="34" charset="-122"/>
                          <a:ea typeface="微软雅黑" panose="020B0503020204020204" pitchFamily="34" charset="-122"/>
                        </a:rPr>
                        <a:t>指导病人注射后不要揉搓注射点</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215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对策五</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250467">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E4</a:t>
                      </a:r>
                      <a:r>
                        <a:rPr lang="zh-CN" altLang="en-US" sz="1000" b="0" i="0" u="none" strike="noStrike" dirty="0">
                          <a:effectLst/>
                          <a:latin typeface="微软雅黑" panose="020B0503020204020204" pitchFamily="34" charset="-122"/>
                          <a:ea typeface="微软雅黑" panose="020B0503020204020204" pitchFamily="34" charset="-122"/>
                        </a:rPr>
                        <a:t>、每天</a:t>
                      </a:r>
                      <a:r>
                        <a:rPr lang="en-US" altLang="zh-CN" sz="1000" b="0" i="0" u="none" strike="noStrike" dirty="0">
                          <a:effectLst/>
                          <a:latin typeface="微软雅黑" panose="020B0503020204020204" pitchFamily="34" charset="-122"/>
                          <a:ea typeface="微软雅黑" panose="020B0503020204020204" pitchFamily="34" charset="-122"/>
                        </a:rPr>
                        <a:t>5</a:t>
                      </a:r>
                      <a:r>
                        <a:rPr lang="zh-CN" altLang="en-US" sz="1000" b="0" i="0" u="none" strike="noStrike" dirty="0">
                          <a:effectLst/>
                          <a:latin typeface="微软雅黑" panose="020B0503020204020204" pitchFamily="34" charset="-122"/>
                          <a:ea typeface="微软雅黑" panose="020B0503020204020204" pitchFamily="34" charset="-122"/>
                        </a:rPr>
                        <a:t>分钟向病人宣教，组长抽查护士或护生相关操作</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dirty="0">
                          <a:effectLst/>
                          <a:latin typeface="微软雅黑" panose="020B0503020204020204" pitchFamily="34" charset="-122"/>
                          <a:ea typeface="微软雅黑" panose="020B0503020204020204" pitchFamily="34" charset="-122"/>
                        </a:rPr>
                        <a:t>100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2238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微软雅黑" panose="020B0503020204020204" pitchFamily="34" charset="-122"/>
                          <a:ea typeface="微软雅黑" panose="020B0503020204020204" pitchFamily="34" charset="-122"/>
                        </a:rPr>
                        <a:t>F、</a:t>
                      </a:r>
                      <a:r>
                        <a:rPr lang="zh-CN" altLang="en-US" sz="1400" b="0" i="0" u="none" strike="noStrike" dirty="0">
                          <a:solidFill>
                            <a:schemeClr val="bg1"/>
                          </a:solidFill>
                          <a:effectLst/>
                          <a:latin typeface="微软雅黑" panose="020B0503020204020204" pitchFamily="34" charset="-122"/>
                          <a:ea typeface="微软雅黑" panose="020B0503020204020204" pitchFamily="34" charset="-122"/>
                        </a:rPr>
                        <a:t>责任心　</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F1</a:t>
                      </a:r>
                      <a:r>
                        <a:rPr lang="zh-CN" altLang="en-US" sz="1000" b="0" i="0" u="none" strike="noStrike" dirty="0">
                          <a:effectLst/>
                          <a:latin typeface="微软雅黑" panose="020B0503020204020204" pitchFamily="34" charset="-122"/>
                          <a:ea typeface="微软雅黑" panose="020B0503020204020204" pitchFamily="34" charset="-122"/>
                        </a:rPr>
                        <a:t>、建立趣味性惩罚措施</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42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dirty="0">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r h="289938">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100" b="0" i="0" u="none" strike="noStrike"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alpha val="8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00" b="0" i="0" u="none" strike="noStrike" dirty="0">
                          <a:effectLst/>
                          <a:latin typeface="微软雅黑" panose="020B0503020204020204" pitchFamily="34" charset="-122"/>
                          <a:ea typeface="微软雅黑" panose="020B0503020204020204" pitchFamily="34" charset="-122"/>
                        </a:rPr>
                        <a:t>F2</a:t>
                      </a:r>
                      <a:r>
                        <a:rPr lang="zh-CN" altLang="en-US" sz="1000" b="0" i="0" u="none" strike="noStrike" dirty="0">
                          <a:effectLst/>
                          <a:latin typeface="微软雅黑" panose="020B0503020204020204" pitchFamily="34" charset="-122"/>
                          <a:ea typeface="微软雅黑" panose="020B0503020204020204" pitchFamily="34" charset="-122"/>
                        </a:rPr>
                        <a:t>、制作小卡片，目视管理，并提示操作前准备工作是否就绪</a:t>
                      </a:r>
                    </a:p>
                  </a:txBody>
                  <a:tcPr marL="216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000" b="0" i="0" u="none" strike="noStrike">
                          <a:effectLst/>
                          <a:latin typeface="微软雅黑" panose="020B0503020204020204" pitchFamily="34" charset="-122"/>
                          <a:ea typeface="微软雅黑" panose="020B0503020204020204" pitchFamily="34" charset="-122"/>
                        </a:rPr>
                        <a:t>220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000" b="0" i="0" u="none" strike="noStrike" dirty="0">
                          <a:effectLst/>
                          <a:latin typeface="微软雅黑" panose="020B0503020204020204" pitchFamily="34" charset="-122"/>
                          <a:ea typeface="微软雅黑" panose="020B0503020204020204" pitchFamily="34" charset="-122"/>
                        </a:rPr>
                        <a:t>对策六</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0"/>
                  </a:ext>
                </a:extLst>
              </a:tr>
            </a:tbl>
          </a:graphicData>
        </a:graphic>
      </p:graphicFrame>
      <p:grpSp>
        <p:nvGrpSpPr>
          <p:cNvPr id="5" name="组合 4"/>
          <p:cNvGrpSpPr/>
          <p:nvPr/>
        </p:nvGrpSpPr>
        <p:grpSpPr>
          <a:xfrm>
            <a:off x="233447" y="204464"/>
            <a:ext cx="2374135" cy="584775"/>
            <a:chOff x="233447" y="204464"/>
            <a:chExt cx="2374135" cy="584775"/>
          </a:xfrm>
        </p:grpSpPr>
        <p:sp>
          <p:nvSpPr>
            <p:cNvPr id="6" name="矩形 5"/>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对策拟定</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54886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11</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30546967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473973" y="2797881"/>
            <a:ext cx="5032147" cy="923330"/>
          </a:xfrm>
          <a:prstGeom prst="rect">
            <a:avLst/>
          </a:prstGeom>
        </p:spPr>
        <p:txBody>
          <a:bodyPr wrap="none">
            <a:spAutoFit/>
          </a:bodyPr>
          <a:lstStyle/>
          <a:p>
            <a:r>
              <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rPr>
              <a:t>对策实施与检讨</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08609"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08</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31876591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33447" y="204464"/>
            <a:ext cx="3605241" cy="584775"/>
            <a:chOff x="233447" y="204464"/>
            <a:chExt cx="3605241" cy="584775"/>
          </a:xfrm>
        </p:grpSpPr>
        <p:sp>
          <p:nvSpPr>
            <p:cNvPr id="63" name="矩形 62"/>
            <p:cNvSpPr/>
            <p:nvPr/>
          </p:nvSpPr>
          <p:spPr>
            <a:xfrm>
              <a:off x="781441" y="204464"/>
              <a:ext cx="3057247"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对策实施与检讨</a:t>
              </a:r>
            </a:p>
          </p:txBody>
        </p:sp>
        <p:grpSp>
          <p:nvGrpSpPr>
            <p:cNvPr id="64" name="组合 63"/>
            <p:cNvGrpSpPr/>
            <p:nvPr/>
          </p:nvGrpSpPr>
          <p:grpSpPr>
            <a:xfrm>
              <a:off x="233447" y="204464"/>
              <a:ext cx="582073" cy="501787"/>
              <a:chOff x="918884" y="2360096"/>
              <a:chExt cx="2497402" cy="2152934"/>
            </a:xfrm>
          </p:grpSpPr>
          <p:grpSp>
            <p:nvGrpSpPr>
              <p:cNvPr id="65" name="组合 64"/>
              <p:cNvGrpSpPr/>
              <p:nvPr/>
            </p:nvGrpSpPr>
            <p:grpSpPr>
              <a:xfrm>
                <a:off x="918884" y="2360096"/>
                <a:ext cx="2497402" cy="2152934"/>
                <a:chOff x="6811139" y="1203251"/>
                <a:chExt cx="1597222" cy="1376916"/>
              </a:xfrm>
            </p:grpSpPr>
            <p:sp>
              <p:nvSpPr>
                <p:cNvPr id="67" name="六边形 6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68" name="六边形 67"/>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6" name="矩形 65"/>
              <p:cNvSpPr/>
              <p:nvPr/>
            </p:nvSpPr>
            <p:spPr>
              <a:xfrm>
                <a:off x="1292405" y="2704373"/>
                <a:ext cx="185148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08</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aphicFrame>
        <p:nvGraphicFramePr>
          <p:cNvPr id="40" name="表格 39"/>
          <p:cNvGraphicFramePr>
            <a:graphicFrameLocks noGrp="1"/>
          </p:cNvGraphicFramePr>
          <p:nvPr>
            <p:extLst/>
          </p:nvPr>
        </p:nvGraphicFramePr>
        <p:xfrm>
          <a:off x="876068" y="1094993"/>
          <a:ext cx="10503132" cy="5529353"/>
        </p:xfrm>
        <a:graphic>
          <a:graphicData uri="http://schemas.openxmlformats.org/drawingml/2006/table">
            <a:tbl>
              <a:tblPr firstRow="1" firstCol="1" lastRow="1" lastCol="1" bandRow="1" bandCol="1"/>
              <a:tblGrid>
                <a:gridCol w="2168551">
                  <a:extLst>
                    <a:ext uri="{9D8B030D-6E8A-4147-A177-3AD203B41FA5}">
                      <a16:colId xmlns:a16="http://schemas.microsoft.com/office/drawing/2014/main" xmlns="" val="20000"/>
                    </a:ext>
                  </a:extLst>
                </a:gridCol>
                <a:gridCol w="2694546">
                  <a:extLst>
                    <a:ext uri="{9D8B030D-6E8A-4147-A177-3AD203B41FA5}">
                      <a16:colId xmlns:a16="http://schemas.microsoft.com/office/drawing/2014/main" xmlns="" val="20001"/>
                    </a:ext>
                  </a:extLst>
                </a:gridCol>
                <a:gridCol w="5640035">
                  <a:extLst>
                    <a:ext uri="{9D8B030D-6E8A-4147-A177-3AD203B41FA5}">
                      <a16:colId xmlns:a16="http://schemas.microsoft.com/office/drawing/2014/main" xmlns="" val="20002"/>
                    </a:ext>
                  </a:extLst>
                </a:gridCol>
              </a:tblGrid>
              <a:tr h="245478">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spcAft>
                          <a:spcPts val="0"/>
                        </a:spcAft>
                      </a:pPr>
                      <a:r>
                        <a:rPr lang="zh-CN" sz="1200" b="1" kern="100" dirty="0">
                          <a:solidFill>
                            <a:schemeClr val="bg1"/>
                          </a:solidFill>
                          <a:effectLst/>
                          <a:latin typeface="微软雅黑" panose="020B0503020204020204" pitchFamily="34" charset="-122"/>
                          <a:ea typeface="微软雅黑" panose="020B0503020204020204" pitchFamily="34" charset="-122"/>
                        </a:rPr>
                        <a:t>对策</a:t>
                      </a:r>
                      <a:r>
                        <a:rPr lang="zh-CN" altLang="en-US" sz="1200" b="1" kern="100" dirty="0">
                          <a:solidFill>
                            <a:schemeClr val="bg1"/>
                          </a:solidFill>
                          <a:effectLst/>
                          <a:latin typeface="微软雅黑" panose="020B0503020204020204" pitchFamily="34" charset="-122"/>
                          <a:ea typeface="微软雅黑" panose="020B0503020204020204" pitchFamily="34" charset="-122"/>
                        </a:rPr>
                        <a:t>一</a:t>
                      </a:r>
                      <a:endParaRPr lang="zh-CN" sz="1200" b="1" kern="100" dirty="0">
                        <a:solidFill>
                          <a:schemeClr val="bg1"/>
                        </a:solidFill>
                        <a:effectLst/>
                        <a:latin typeface="微软雅黑" panose="020B0503020204020204" pitchFamily="34" charset="-122"/>
                        <a:ea typeface="微软雅黑" panose="020B0503020204020204" pitchFamily="34" charset="-122"/>
                      </a:endParaRPr>
                    </a:p>
                  </a:txBody>
                  <a:tcPr marL="29189" marR="29189" marT="0" marB="0" anchor="ctr">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grid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spcAft>
                          <a:spcPts val="0"/>
                        </a:spcAft>
                      </a:pPr>
                      <a:r>
                        <a:rPr lang="zh-CN" altLang="en-US" sz="1200" b="1" kern="100" dirty="0">
                          <a:solidFill>
                            <a:schemeClr val="bg1"/>
                          </a:solidFill>
                          <a:effectLst/>
                          <a:latin typeface="微软雅黑" panose="020B0503020204020204" pitchFamily="34" charset="-122"/>
                          <a:ea typeface="微软雅黑" panose="020B0503020204020204" pitchFamily="34" charset="-122"/>
                        </a:rPr>
                        <a:t>多形式化培训教育、制作温馨提示黏贴纸、实行患者自我注射实践、</a:t>
                      </a:r>
                      <a:endParaRPr lang="zh-CN" sz="1200" b="1" kern="100" dirty="0">
                        <a:solidFill>
                          <a:schemeClr val="bg1"/>
                        </a:solidFill>
                        <a:effectLst/>
                        <a:latin typeface="微软雅黑" panose="020B0503020204020204" pitchFamily="34" charset="-122"/>
                        <a:ea typeface="微软雅黑" panose="020B0503020204020204" pitchFamily="34" charset="-122"/>
                      </a:endParaRPr>
                    </a:p>
                  </a:txBody>
                  <a:tcPr marL="29189" marR="29189" marT="0" marB="0">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dirty="0"/>
                    </a:p>
                  </a:txBody>
                  <a:tcPr/>
                </a:tc>
                <a:extLst>
                  <a:ext uri="{0D108BD9-81ED-4DB2-BD59-A6C34878D82A}">
                    <a16:rowId xmlns:a16="http://schemas.microsoft.com/office/drawing/2014/main" xmlns="" val="10000"/>
                  </a:ext>
                </a:extLst>
              </a:tr>
              <a:tr h="245478">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spcAft>
                          <a:spcPts val="0"/>
                        </a:spcAft>
                      </a:pPr>
                      <a:r>
                        <a:rPr lang="zh-CN" sz="1200" b="1" kern="100">
                          <a:solidFill>
                            <a:schemeClr val="bg1"/>
                          </a:solidFill>
                          <a:effectLst/>
                          <a:latin typeface="微软雅黑" panose="020B0503020204020204" pitchFamily="34" charset="-122"/>
                          <a:ea typeface="微软雅黑" panose="020B0503020204020204" pitchFamily="34" charset="-122"/>
                        </a:rPr>
                        <a:t>主要原因</a:t>
                      </a:r>
                    </a:p>
                  </a:txBody>
                  <a:tcPr marL="29189" marR="29189" marT="0" marB="0" anchor="ctr">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grid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zh-CN" altLang="zh-CN" sz="1200" b="1" kern="100" dirty="0">
                          <a:solidFill>
                            <a:schemeClr val="bg1"/>
                          </a:solidFill>
                          <a:effectLst/>
                          <a:latin typeface="微软雅黑" panose="020B0503020204020204" pitchFamily="34" charset="-122"/>
                          <a:ea typeface="微软雅黑" panose="020B0503020204020204" pitchFamily="34" charset="-122"/>
                          <a:cs typeface=""/>
                        </a:rPr>
                        <a:t>注射步骤多，患者容易遗忘</a:t>
                      </a:r>
                    </a:p>
                  </a:txBody>
                  <a:tcPr marL="29189" marR="29189" marT="0" marB="0">
                    <a:lnL w="6350" cap="flat" cmpd="sng" algn="ctr">
                      <a:solidFill>
                        <a:srgbClr val="615F7B"/>
                      </a:solidFill>
                      <a:prstDash val="solid"/>
                      <a:round/>
                      <a:headEnd type="none" w="med" len="med"/>
                      <a:tailEnd type="none" w="med" len="med"/>
                    </a:lnL>
                    <a:lnR w="6350" cap="flat" cmpd="sng" algn="ctr">
                      <a:solidFill>
                        <a:srgbClr val="615F7B"/>
                      </a:solidFill>
                      <a:prstDash val="solid"/>
                      <a:round/>
                      <a:headEnd type="none" w="med" len="med"/>
                      <a:tailEnd type="none" w="med" len="med"/>
                    </a:lnR>
                    <a:lnT w="6350" cap="flat" cmpd="sng" algn="ctr">
                      <a:solidFill>
                        <a:srgbClr val="615F7B"/>
                      </a:solidFill>
                      <a:prstDash val="solid"/>
                      <a:round/>
                      <a:headEnd type="none" w="med" len="med"/>
                      <a:tailEnd type="none" w="med" len="med"/>
                    </a:lnT>
                    <a:lnB w="6350" cap="flat" cmpd="sng" algn="ctr">
                      <a:solidFill>
                        <a:srgbClr val="615F7B"/>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hMerge="1">
                  <a:txBody>
                    <a:bodyPr/>
                    <a:lstStyle/>
                    <a:p>
                      <a:endParaRPr lang="zh-CN" altLang="en-US"/>
                    </a:p>
                  </a:txBody>
                  <a:tcPr/>
                </a:tc>
                <a:extLst>
                  <a:ext uri="{0D108BD9-81ED-4DB2-BD59-A6C34878D82A}">
                    <a16:rowId xmlns:a16="http://schemas.microsoft.com/office/drawing/2014/main" xmlns="" val="10001"/>
                  </a:ext>
                </a:extLst>
              </a:tr>
              <a:tr h="2945737">
                <a:tc grid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改善前：</a:t>
                      </a:r>
                    </a:p>
                    <a:p>
                      <a:pPr algn="just">
                        <a:spcAft>
                          <a:spcPts val="0"/>
                        </a:spcAft>
                      </a:pP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宣教形式单一；</a:t>
                      </a:r>
                    </a:p>
                    <a:p>
                      <a:pPr algn="just">
                        <a:spcAft>
                          <a:spcPts val="0"/>
                        </a:spcAft>
                      </a:pP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无温馨提示黏贴纸；</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3.</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未安排患者自我注射实践；</a:t>
                      </a:r>
                      <a:endPar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改善计划（简要）：</a:t>
                      </a:r>
                    </a:p>
                    <a:p>
                      <a:pPr lvl="0"/>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）住院期间实行一</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对一当面指导注射</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1</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次</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安排观看胰岛素注射视频</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至少</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次；</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胰岛素注射标注流程图片上墙</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发放纸质版的胰岛素注射标准步骤。</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）制作</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胰岛素注射温馨提示</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粘纸，内容包括：胰岛素的名称、每餐注射剂量及胰岛素注射简要步骤提示。</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p>
                      <a:pPr lvl="0"/>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3</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）住院期间患者在护士的监督下</a:t>
                      </a:r>
                      <a:r>
                        <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至少进行两次自我注射实践，并在“患者自我注射实践登记表”签名确认</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rPr>
                        <a:t> </a:t>
                      </a:r>
                      <a:endParaRPr lang="zh-CN"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
                      </a:endParaRPr>
                    </a:p>
                  </a:txBody>
                  <a:tcPr marL="144000" marR="29189" marT="0" marB="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6350" cap="flat" cmpd="sng" algn="ctr">
                      <a:solidFill>
                        <a:srgbClr val="615F7B"/>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a:spcAft>
                          <a:spcPts val="0"/>
                        </a:spcAft>
                      </a:pPr>
                      <a:r>
                        <a:rPr lang="zh-CN" sz="1200" dirty="0">
                          <a:solidFill>
                            <a:schemeClr val="tx1">
                              <a:lumMod val="75000"/>
                              <a:lumOff val="25000"/>
                            </a:schemeClr>
                          </a:solidFill>
                          <a:effectLst/>
                          <a:latin typeface="微软雅黑" panose="020B0503020204020204" pitchFamily="34" charset="-122"/>
                          <a:ea typeface="微软雅黑" panose="020B0503020204020204" pitchFamily="34" charset="-122"/>
                        </a:rPr>
                        <a:t/>
                      </a:r>
                      <a:br>
                        <a:rPr lang="zh-CN" sz="1200" dirty="0">
                          <a:solidFill>
                            <a:schemeClr val="tx1">
                              <a:lumMod val="75000"/>
                              <a:lumOff val="25000"/>
                            </a:schemeClr>
                          </a:solidFill>
                          <a:effectLst/>
                          <a:latin typeface="微软雅黑" panose="020B0503020204020204" pitchFamily="34" charset="-122"/>
                          <a:ea typeface="微软雅黑" panose="020B0503020204020204" pitchFamily="34" charset="-122"/>
                        </a:rPr>
                      </a:b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、具体改善方法的实施过程（详细）</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）对策实施：内分泌护士</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）实施负责人：</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3</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）实施地点：内分泌科</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4</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）实施时间：</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2016</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年</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6</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月</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日</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~8</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月</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日</a:t>
                      </a:r>
                    </a:p>
                    <a:p>
                      <a:pPr algn="just">
                        <a:spcAft>
                          <a:spcPts val="0"/>
                        </a:spcAft>
                      </a:pPr>
                      <a:endPar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144000" marR="29189" marT="0" marB="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6350" cap="flat" cmpd="sng" algn="ctr">
                      <a:solidFill>
                        <a:srgbClr val="615F7B"/>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47182">
                <a:tc grid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a:spcAft>
                          <a:spcPts val="0"/>
                        </a:spcAft>
                      </a:pP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4</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、检讨与标准化</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）经由效果确认该对策为有效对策。</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）将上述内容列入工作职责中。</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3</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）上述规程列入对新入科护士岗前培训内容，考核合格后方可独立出班。</a:t>
                      </a:r>
                    </a:p>
                    <a:p>
                      <a:pPr algn="just">
                        <a:spcAft>
                          <a:spcPts val="0"/>
                        </a:spcAft>
                      </a:pP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5</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）每月由护士长或护理组长随机抽查宣教情况、纳入绩效考核范畴。</a:t>
                      </a:r>
                    </a:p>
                  </a:txBody>
                  <a:tcPr marL="144000" marR="29189" marT="0" marB="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just">
                        <a:spcAft>
                          <a:spcPts val="0"/>
                        </a:spcAft>
                      </a:pPr>
                      <a:endPar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algn="just">
                        <a:lnSpc>
                          <a:spcPts val="1400"/>
                        </a:lnSpc>
                        <a:spcAft>
                          <a:spcPts val="0"/>
                        </a:spcAft>
                      </a:pPr>
                      <a:endParaRPr lang="en-US" sz="12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algn="just">
                        <a:lnSpc>
                          <a:spcPts val="1400"/>
                        </a:lnSpc>
                        <a:spcAft>
                          <a:spcPts val="0"/>
                        </a:spcAft>
                      </a:pPr>
                      <a:endParaRPr lang="en-US" sz="12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algn="just">
                        <a:lnSpc>
                          <a:spcPts val="1400"/>
                        </a:lnSpc>
                        <a:spcAft>
                          <a:spcPts val="0"/>
                        </a:spcAft>
                      </a:pPr>
                      <a:r>
                        <a:rPr lang="en-US" sz="1200" dirty="0">
                          <a:solidFill>
                            <a:schemeClr val="tx1">
                              <a:lumMod val="75000"/>
                              <a:lumOff val="25000"/>
                            </a:schemeClr>
                          </a:solidFill>
                          <a:effectLst/>
                          <a:latin typeface="微软雅黑" panose="020B0503020204020204" pitchFamily="34" charset="-122"/>
                          <a:ea typeface="微软雅黑" panose="020B0503020204020204" pitchFamily="34" charset="-122"/>
                        </a:rPr>
                        <a:t>3</a:t>
                      </a:r>
                      <a:r>
                        <a:rPr lang="zh-CN" sz="1200" dirty="0">
                          <a:solidFill>
                            <a:schemeClr val="tx1">
                              <a:lumMod val="75000"/>
                              <a:lumOff val="25000"/>
                            </a:schemeClr>
                          </a:solidFill>
                          <a:effectLst/>
                          <a:latin typeface="微软雅黑" panose="020B0503020204020204" pitchFamily="34" charset="-122"/>
                          <a:ea typeface="微软雅黑" panose="020B0503020204020204" pitchFamily="34" charset="-122"/>
                        </a:rPr>
                        <a:t>、效果确认与比较 </a:t>
                      </a:r>
                      <a:r>
                        <a:rPr lang="en-US" sz="1200" b="1" kern="100" dirty="0">
                          <a:solidFill>
                            <a:schemeClr val="tx1">
                              <a:lumMod val="75000"/>
                              <a:lumOff val="25000"/>
                            </a:schemeClr>
                          </a:solidFill>
                          <a:effectLst/>
                          <a:latin typeface="微软雅黑" panose="020B0503020204020204" pitchFamily="34" charset="-122"/>
                          <a:ea typeface="微软雅黑" panose="020B0503020204020204" pitchFamily="34" charset="-122"/>
                        </a:rPr>
                        <a:t> </a:t>
                      </a:r>
                      <a:endPar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algn="just">
                        <a:spcAft>
                          <a:spcPts val="0"/>
                        </a:spcAft>
                        <a:tabLst>
                          <a:tab pos="490855" algn="l"/>
                        </a:tabLst>
                      </a:pP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   2</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型糖尿病患者胰岛素注射技能的规范</a:t>
                      </a:r>
                      <a:r>
                        <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率由</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42.5</a:t>
                      </a:r>
                      <a:r>
                        <a:rPr 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提高</a:t>
                      </a:r>
                      <a:r>
                        <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至</a:t>
                      </a:r>
                      <a:r>
                        <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78.9</a:t>
                      </a:r>
                      <a:r>
                        <a:rPr lang="en-US" sz="1200" kern="100" dirty="0">
                          <a:solidFill>
                            <a:schemeClr val="tx1">
                              <a:lumMod val="75000"/>
                              <a:lumOff val="25000"/>
                            </a:schemeClr>
                          </a:solidFill>
                          <a:effectLst/>
                          <a:latin typeface="微软雅黑" panose="020B0503020204020204" pitchFamily="34" charset="-122"/>
                          <a:ea typeface="微软雅黑" panose="020B0503020204020204" pitchFamily="34" charset="-122"/>
                        </a:rPr>
                        <a:t>%</a:t>
                      </a:r>
                      <a:endParaRPr 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144000" marR="29189" marT="0" marB="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45478">
                <a:tc gridSpan="3">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spcAft>
                          <a:spcPts val="0"/>
                        </a:spcAft>
                      </a:pPr>
                      <a:r>
                        <a:rPr lang="zh-CN" altLang="en-US" sz="1200" b="1" kern="100" dirty="0">
                          <a:solidFill>
                            <a:schemeClr val="bg1"/>
                          </a:solidFill>
                          <a:effectLst/>
                          <a:latin typeface="微软雅黑" panose="020B0503020204020204" pitchFamily="34" charset="-122"/>
                          <a:ea typeface="微软雅黑" panose="020B0503020204020204" pitchFamily="34" charset="-122"/>
                        </a:rPr>
                        <a:t>实施日期：</a:t>
                      </a:r>
                      <a:r>
                        <a:rPr lang="en-US" altLang="zh-CN" sz="1200" b="1" kern="100" dirty="0">
                          <a:solidFill>
                            <a:schemeClr val="bg1"/>
                          </a:solidFill>
                          <a:effectLst/>
                          <a:latin typeface="微软雅黑" panose="020B0503020204020204" pitchFamily="34" charset="-122"/>
                          <a:ea typeface="微软雅黑" panose="020B0503020204020204" pitchFamily="34" charset="-122"/>
                        </a:rPr>
                        <a:t>2016.06.01    </a:t>
                      </a:r>
                      <a:r>
                        <a:rPr lang="zh-CN" altLang="en-US" sz="1200" b="1" kern="100" dirty="0">
                          <a:solidFill>
                            <a:schemeClr val="bg1"/>
                          </a:solidFill>
                          <a:effectLst/>
                          <a:latin typeface="微软雅黑" panose="020B0503020204020204" pitchFamily="34" charset="-122"/>
                          <a:ea typeface="微软雅黑" panose="020B0503020204020204" pitchFamily="34" charset="-122"/>
                        </a:rPr>
                        <a:t>负责人：</a:t>
                      </a:r>
                      <a:endParaRPr lang="zh-CN" sz="1200" b="1" kern="100" dirty="0">
                        <a:solidFill>
                          <a:schemeClr val="bg1"/>
                        </a:solidFill>
                        <a:effectLst/>
                        <a:latin typeface="微软雅黑" panose="020B0503020204020204" pitchFamily="34" charset="-122"/>
                        <a:ea typeface="微软雅黑" panose="020B0503020204020204" pitchFamily="34" charset="-122"/>
                      </a:endParaRPr>
                    </a:p>
                  </a:txBody>
                  <a:tcPr marL="29189" marR="29189" marT="0" marB="0"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4"/>
                  </a:ext>
                </a:extLst>
              </a:tr>
            </a:tbl>
          </a:graphicData>
        </a:graphic>
      </p:graphicFrame>
      <p:grpSp>
        <p:nvGrpSpPr>
          <p:cNvPr id="69" name="组合 68"/>
          <p:cNvGrpSpPr/>
          <p:nvPr/>
        </p:nvGrpSpPr>
        <p:grpSpPr>
          <a:xfrm>
            <a:off x="5021099" y="3737672"/>
            <a:ext cx="1404186" cy="1404186"/>
            <a:chOff x="4889327" y="3653624"/>
            <a:chExt cx="1404186" cy="1404186"/>
          </a:xfrm>
        </p:grpSpPr>
        <p:grpSp>
          <p:nvGrpSpPr>
            <p:cNvPr id="70" name="组合 69"/>
            <p:cNvGrpSpPr/>
            <p:nvPr/>
          </p:nvGrpSpPr>
          <p:grpSpPr>
            <a:xfrm>
              <a:off x="4889327" y="3653624"/>
              <a:ext cx="1404186" cy="1404186"/>
              <a:chOff x="3443985" y="776985"/>
              <a:chExt cx="5268028" cy="5268027"/>
            </a:xfrm>
          </p:grpSpPr>
          <p:sp>
            <p:nvSpPr>
              <p:cNvPr id="75" name="任意多边形: 形状 74"/>
              <p:cNvSpPr/>
              <p:nvPr/>
            </p:nvSpPr>
            <p:spPr>
              <a:xfrm>
                <a:off x="3878563" y="1058756"/>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rgbClr val="27AAE2"/>
              </a:solidFill>
              <a:ln w="12700" cap="flat" cmpd="sng" algn="ctr">
                <a:solidFill>
                  <a:sysClr val="window" lastClr="FFFFFF">
                    <a:hueOff val="0"/>
                    <a:satOff val="0"/>
                    <a:lumOff val="0"/>
                    <a:alphaOff val="0"/>
                  </a:sysClr>
                </a:solidFill>
                <a:prstDash val="solid"/>
                <a:miter lim="800000"/>
              </a:ln>
              <a:effectLst/>
            </p:spPr>
            <p:txBody>
              <a:bodyPr spcFirstLastPara="0" vert="horz" wrap="square" lIns="2483493" tIns="1010700" rIns="523021" bIns="2429307" numCol="1" spcCol="1270" anchor="ctr" anchorCtr="0">
                <a:noAutofi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kumimoji="0" lang="zh-CN" altLang="en-US" sz="5400" i="0" u="none" strike="noStrike" kern="0" cap="none" spc="0" normalizeH="0" baseline="0" noProof="0">
                  <a:ln>
                    <a:noFill/>
                  </a:ln>
                  <a:solidFill>
                    <a:prstClr val="white"/>
                  </a:solidFill>
                  <a:effectLst/>
                  <a:uLnTx/>
                  <a:uFillTx/>
                  <a:latin typeface="Impact" panose="020B0806030902050204" pitchFamily="34" charset="0"/>
                  <a:ea typeface="等线" panose="02010600030101010101" pitchFamily="2" charset="-122"/>
                </a:endParaRPr>
              </a:p>
            </p:txBody>
          </p:sp>
          <p:sp>
            <p:nvSpPr>
              <p:cNvPr id="76" name="任意多边形: 形状 75"/>
              <p:cNvSpPr/>
              <p:nvPr/>
            </p:nvSpPr>
            <p:spPr>
              <a:xfrm>
                <a:off x="3878563" y="1211562"/>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75CDE5"/>
              </a:solidFill>
              <a:ln w="12700" cap="flat" cmpd="sng" algn="ctr">
                <a:solidFill>
                  <a:sysClr val="window" lastClr="FFFFFF">
                    <a:hueOff val="0"/>
                    <a:satOff val="0"/>
                    <a:lumOff val="0"/>
                    <a:alphaOff val="0"/>
                  </a:sysClr>
                </a:solidFill>
                <a:prstDash val="solid"/>
                <a:miter lim="800000"/>
              </a:ln>
              <a:effectLst/>
            </p:spPr>
            <p:txBody>
              <a:bodyPr spcFirstLastPara="0" vert="horz" wrap="square" lIns="2483493" tIns="2429307" rIns="523021" bIns="1010700" numCol="1" spcCol="1270" anchor="ctr" anchorCtr="0">
                <a:noAutofi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kumimoji="0" lang="zh-CN" altLang="en-US" sz="5400" i="0" u="none" strike="noStrike" kern="0" cap="none" spc="0" normalizeH="0" baseline="0" noProof="0">
                  <a:ln>
                    <a:noFill/>
                  </a:ln>
                  <a:solidFill>
                    <a:prstClr val="white"/>
                  </a:solidFill>
                  <a:effectLst/>
                  <a:uLnTx/>
                  <a:uFillTx/>
                  <a:latin typeface="Impact" panose="020B0806030902050204" pitchFamily="34" charset="0"/>
                  <a:ea typeface="等线" panose="02010600030101010101" pitchFamily="2" charset="-122"/>
                </a:endParaRPr>
              </a:p>
            </p:txBody>
          </p:sp>
          <p:sp>
            <p:nvSpPr>
              <p:cNvPr id="77" name="任意多边形: 形状 76"/>
              <p:cNvSpPr/>
              <p:nvPr/>
            </p:nvSpPr>
            <p:spPr>
              <a:xfrm>
                <a:off x="3725756" y="1211562"/>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chemeClr val="tx1">
                  <a:lumMod val="65000"/>
                  <a:lumOff val="35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23020" tIns="2429307" rIns="2483494" bIns="1010700" numCol="1" spcCol="1270" anchor="ctr" anchorCtr="0">
                <a:noAutofi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kumimoji="0" lang="zh-CN" altLang="en-US" sz="5400" i="0" u="none" strike="noStrike" kern="0" cap="none" spc="0" normalizeH="0" baseline="0" noProof="0">
                  <a:ln>
                    <a:noFill/>
                  </a:ln>
                  <a:solidFill>
                    <a:prstClr val="white"/>
                  </a:solidFill>
                  <a:effectLst/>
                  <a:uLnTx/>
                  <a:uFillTx/>
                  <a:latin typeface="Impact" panose="020B0806030902050204" pitchFamily="34" charset="0"/>
                  <a:ea typeface="等线" panose="02010600030101010101" pitchFamily="2" charset="-122"/>
                </a:endParaRPr>
              </a:p>
            </p:txBody>
          </p:sp>
          <p:sp>
            <p:nvSpPr>
              <p:cNvPr id="78" name="任意多边形: 形状 77"/>
              <p:cNvSpPr/>
              <p:nvPr/>
            </p:nvSpPr>
            <p:spPr>
              <a:xfrm>
                <a:off x="3725756" y="1058756"/>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solidFill>
                <a:srgbClr val="30B695"/>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8260" tIns="1025940" rIns="2498734" bIns="2444547"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zh-CN" altLang="en-US" sz="6600" i="0" u="none" strike="noStrike" kern="0" cap="none" spc="0" normalizeH="0" baseline="0" noProof="0">
                  <a:ln>
                    <a:noFill/>
                  </a:ln>
                  <a:solidFill>
                    <a:prstClr val="white"/>
                  </a:solidFill>
                  <a:effectLst/>
                  <a:uLnTx/>
                  <a:uFillTx/>
                  <a:latin typeface="Impact" panose="020B0806030902050204" pitchFamily="34" charset="0"/>
                  <a:ea typeface="等线" panose="02010600030101010101" pitchFamily="2" charset="-122"/>
                </a:endParaRPr>
              </a:p>
            </p:txBody>
          </p:sp>
          <p:sp>
            <p:nvSpPr>
              <p:cNvPr id="79" name="箭头: 环形 78"/>
              <p:cNvSpPr/>
              <p:nvPr/>
            </p:nvSpPr>
            <p:spPr>
              <a:xfrm>
                <a:off x="3596792" y="776985"/>
                <a:ext cx="5115221" cy="5115221"/>
              </a:xfrm>
              <a:prstGeom prst="circularArrow">
                <a:avLst>
                  <a:gd name="adj1" fmla="val 5085"/>
                  <a:gd name="adj2" fmla="val 327528"/>
                  <a:gd name="adj3" fmla="val 21272472"/>
                  <a:gd name="adj4" fmla="val 16200000"/>
                  <a:gd name="adj5" fmla="val 5932"/>
                </a:avLst>
              </a:prstGeom>
              <a:solidFill>
                <a:srgbClr val="27AAE2"/>
              </a:solidFill>
              <a:ln>
                <a:noFill/>
              </a:ln>
              <a:effectLst>
                <a:outerShdw dist="76200" dir="10800000" algn="r" rotWithShape="0">
                  <a:prstClr val="black">
                    <a:alpha val="28000"/>
                  </a:prstClr>
                </a:outerShdw>
              </a:effectLst>
            </p:spPr>
          </p:sp>
          <p:sp>
            <p:nvSpPr>
              <p:cNvPr id="80" name="箭头: 环形 79"/>
              <p:cNvSpPr/>
              <p:nvPr/>
            </p:nvSpPr>
            <p:spPr>
              <a:xfrm>
                <a:off x="3596792" y="929791"/>
                <a:ext cx="5115221" cy="5115221"/>
              </a:xfrm>
              <a:prstGeom prst="circularArrow">
                <a:avLst>
                  <a:gd name="adj1" fmla="val 5085"/>
                  <a:gd name="adj2" fmla="val 327528"/>
                  <a:gd name="adj3" fmla="val 5072472"/>
                  <a:gd name="adj4" fmla="val 0"/>
                  <a:gd name="adj5" fmla="val 5932"/>
                </a:avLst>
              </a:prstGeom>
              <a:solidFill>
                <a:srgbClr val="75CDE5"/>
              </a:solidFill>
              <a:ln>
                <a:noFill/>
              </a:ln>
              <a:effectLst>
                <a:outerShdw dist="38100" dir="13500000" algn="br" rotWithShape="0">
                  <a:prstClr val="black">
                    <a:alpha val="21000"/>
                  </a:prstClr>
                </a:outerShdw>
              </a:effectLst>
            </p:spPr>
          </p:sp>
          <p:sp>
            <p:nvSpPr>
              <p:cNvPr id="81" name="箭头: 环形 80"/>
              <p:cNvSpPr/>
              <p:nvPr/>
            </p:nvSpPr>
            <p:spPr>
              <a:xfrm>
                <a:off x="3443985" y="929791"/>
                <a:ext cx="5115221" cy="5115221"/>
              </a:xfrm>
              <a:prstGeom prst="circularArrow">
                <a:avLst>
                  <a:gd name="adj1" fmla="val 5085"/>
                  <a:gd name="adj2" fmla="val 327528"/>
                  <a:gd name="adj3" fmla="val 10472472"/>
                  <a:gd name="adj4" fmla="val 5400000"/>
                  <a:gd name="adj5" fmla="val 5932"/>
                </a:avLst>
              </a:prstGeom>
              <a:solidFill>
                <a:schemeClr val="tx1">
                  <a:lumMod val="65000"/>
                  <a:lumOff val="35000"/>
                  <a:alpha val="99000"/>
                </a:schemeClr>
              </a:solidFill>
              <a:ln>
                <a:noFill/>
              </a:ln>
              <a:effectLst>
                <a:outerShdw dist="38100" algn="l" rotWithShape="0">
                  <a:prstClr val="black">
                    <a:alpha val="26000"/>
                  </a:prstClr>
                </a:outerShdw>
              </a:effectLst>
            </p:spPr>
          </p:sp>
          <p:sp>
            <p:nvSpPr>
              <p:cNvPr id="82" name="箭头: 环形 81"/>
              <p:cNvSpPr/>
              <p:nvPr/>
            </p:nvSpPr>
            <p:spPr>
              <a:xfrm>
                <a:off x="3443985" y="776985"/>
                <a:ext cx="5115221" cy="5115221"/>
              </a:xfrm>
              <a:prstGeom prst="circularArrow">
                <a:avLst>
                  <a:gd name="adj1" fmla="val 5085"/>
                  <a:gd name="adj2" fmla="val 327528"/>
                  <a:gd name="adj3" fmla="val 15872472"/>
                  <a:gd name="adj4" fmla="val 10800000"/>
                  <a:gd name="adj5" fmla="val 5932"/>
                </a:avLst>
              </a:prstGeom>
              <a:solidFill>
                <a:srgbClr val="30B695"/>
              </a:solidFill>
              <a:ln>
                <a:noFill/>
              </a:ln>
              <a:effectLst>
                <a:outerShdw dist="63500" dir="5400000" algn="t" rotWithShape="0">
                  <a:prstClr val="black">
                    <a:alpha val="16000"/>
                  </a:prstClr>
                </a:outerShdw>
              </a:effectLst>
            </p:spPr>
          </p:sp>
        </p:grpSp>
        <p:sp>
          <p:nvSpPr>
            <p:cNvPr id="71" name="文本框 70"/>
            <p:cNvSpPr txBox="1"/>
            <p:nvPr/>
          </p:nvSpPr>
          <p:spPr>
            <a:xfrm>
              <a:off x="5181204" y="3873687"/>
              <a:ext cx="33855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rPr>
                <a:t>P</a:t>
              </a:r>
              <a:endParaRPr kumimoji="0" lang="zh-CN" altLang="en-US"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endParaRPr>
            </a:p>
          </p:txBody>
        </p:sp>
        <p:sp>
          <p:nvSpPr>
            <p:cNvPr id="72" name="文本框 71"/>
            <p:cNvSpPr txBox="1"/>
            <p:nvPr/>
          </p:nvSpPr>
          <p:spPr>
            <a:xfrm>
              <a:off x="5592235" y="3873687"/>
              <a:ext cx="35458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rPr>
                <a:t>D</a:t>
              </a:r>
              <a:endParaRPr kumimoji="0" lang="zh-CN" altLang="en-US"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endParaRPr>
            </a:p>
          </p:txBody>
        </p:sp>
        <p:sp>
          <p:nvSpPr>
            <p:cNvPr id="73" name="文本框 72"/>
            <p:cNvSpPr txBox="1"/>
            <p:nvPr/>
          </p:nvSpPr>
          <p:spPr>
            <a:xfrm>
              <a:off x="5159806" y="4377946"/>
              <a:ext cx="3417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rPr>
                <a:t>A</a:t>
              </a:r>
              <a:endParaRPr kumimoji="0" lang="zh-CN" altLang="en-US"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endParaRPr>
            </a:p>
          </p:txBody>
        </p:sp>
        <p:sp>
          <p:nvSpPr>
            <p:cNvPr id="74" name="文本框 73"/>
            <p:cNvSpPr txBox="1"/>
            <p:nvPr/>
          </p:nvSpPr>
          <p:spPr>
            <a:xfrm>
              <a:off x="5583639" y="4352834"/>
              <a:ext cx="35458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rPr>
                <a:t>C</a:t>
              </a:r>
              <a:endParaRPr kumimoji="0" lang="zh-CN" altLang="en-US" sz="2400" i="0" u="none" strike="noStrike" kern="0" cap="none" spc="0" normalizeH="0" baseline="0" noProof="0" dirty="0">
                <a:ln>
                  <a:noFill/>
                </a:ln>
                <a:solidFill>
                  <a:prstClr val="white"/>
                </a:solidFill>
                <a:effectLst/>
                <a:uLnTx/>
                <a:uFillTx/>
                <a:latin typeface="Impact" panose="020B080603090205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6402938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效果验证</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1008609"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09</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14855075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
          <p:cNvGraphicFramePr>
            <a:graphicFrameLocks/>
          </p:cNvGraphicFramePr>
          <p:nvPr>
            <p:extLst>
              <p:ext uri="{D42A27DB-BD31-4B8C-83A1-F6EECF244321}">
                <p14:modId xmlns:p14="http://schemas.microsoft.com/office/powerpoint/2010/main" val="2203010732"/>
              </p:ext>
            </p:extLst>
          </p:nvPr>
        </p:nvGraphicFramePr>
        <p:xfrm>
          <a:off x="1081138" y="1605013"/>
          <a:ext cx="4809497" cy="5118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
          <p:cNvGraphicFramePr>
            <a:graphicFrameLocks/>
          </p:cNvGraphicFramePr>
          <p:nvPr>
            <p:extLst>
              <p:ext uri="{D42A27DB-BD31-4B8C-83A1-F6EECF244321}">
                <p14:modId xmlns:p14="http://schemas.microsoft.com/office/powerpoint/2010/main" val="159108187"/>
              </p:ext>
            </p:extLst>
          </p:nvPr>
        </p:nvGraphicFramePr>
        <p:xfrm>
          <a:off x="6441195" y="1740665"/>
          <a:ext cx="5750805" cy="5117335"/>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组合 4"/>
          <p:cNvGrpSpPr/>
          <p:nvPr/>
        </p:nvGrpSpPr>
        <p:grpSpPr>
          <a:xfrm>
            <a:off x="233447" y="204464"/>
            <a:ext cx="4425979" cy="584775"/>
            <a:chOff x="233447" y="204464"/>
            <a:chExt cx="4425979" cy="584775"/>
          </a:xfrm>
        </p:grpSpPr>
        <p:sp>
          <p:nvSpPr>
            <p:cNvPr id="8" name="矩形 7"/>
            <p:cNvSpPr/>
            <p:nvPr/>
          </p:nvSpPr>
          <p:spPr>
            <a:xfrm>
              <a:off x="781441" y="204464"/>
              <a:ext cx="3877985"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改善前后柏拉图对比</a:t>
              </a:r>
            </a:p>
          </p:txBody>
        </p:sp>
        <p:grpSp>
          <p:nvGrpSpPr>
            <p:cNvPr id="9" name="组合 8"/>
            <p:cNvGrpSpPr/>
            <p:nvPr/>
          </p:nvGrpSpPr>
          <p:grpSpPr>
            <a:xfrm>
              <a:off x="233447" y="204464"/>
              <a:ext cx="582073" cy="501787"/>
              <a:chOff x="918884" y="2360096"/>
              <a:chExt cx="2497402" cy="2152934"/>
            </a:xfrm>
          </p:grpSpPr>
          <p:grpSp>
            <p:nvGrpSpPr>
              <p:cNvPr id="10" name="组合 9"/>
              <p:cNvGrpSpPr/>
              <p:nvPr/>
            </p:nvGrpSpPr>
            <p:grpSpPr>
              <a:xfrm>
                <a:off x="918884" y="2360096"/>
                <a:ext cx="2497402" cy="2152934"/>
                <a:chOff x="6811139" y="1203251"/>
                <a:chExt cx="1597222" cy="1376916"/>
              </a:xfrm>
            </p:grpSpPr>
            <p:sp>
              <p:nvSpPr>
                <p:cNvPr id="12" name="六边形 1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3" name="六边形 12"/>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11" name="矩形 10"/>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09</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14781563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图表 61"/>
          <p:cNvGraphicFramePr>
            <a:graphicFrameLocks/>
          </p:cNvGraphicFramePr>
          <p:nvPr>
            <p:extLst>
              <p:ext uri="{D42A27DB-BD31-4B8C-83A1-F6EECF244321}">
                <p14:modId xmlns:p14="http://schemas.microsoft.com/office/powerpoint/2010/main" val="129857871"/>
              </p:ext>
            </p:extLst>
          </p:nvPr>
        </p:nvGraphicFramePr>
        <p:xfrm>
          <a:off x="-472508" y="1519084"/>
          <a:ext cx="7262526" cy="4564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表格 62"/>
          <p:cNvGraphicFramePr>
            <a:graphicFrameLocks noGrp="1"/>
          </p:cNvGraphicFramePr>
          <p:nvPr>
            <p:extLst>
              <p:ext uri="{D42A27DB-BD31-4B8C-83A1-F6EECF244321}">
                <p14:modId xmlns:p14="http://schemas.microsoft.com/office/powerpoint/2010/main" val="3108824588"/>
              </p:ext>
            </p:extLst>
          </p:nvPr>
        </p:nvGraphicFramePr>
        <p:xfrm>
          <a:off x="6096000" y="1769595"/>
          <a:ext cx="5634445" cy="4119154"/>
        </p:xfrm>
        <a:graphic>
          <a:graphicData uri="http://schemas.openxmlformats.org/drawingml/2006/table">
            <a:tbl>
              <a:tblPr/>
              <a:tblGrid>
                <a:gridCol w="307333">
                  <a:extLst>
                    <a:ext uri="{9D8B030D-6E8A-4147-A177-3AD203B41FA5}">
                      <a16:colId xmlns:a16="http://schemas.microsoft.com/office/drawing/2014/main" xmlns="" val="20000"/>
                    </a:ext>
                  </a:extLst>
                </a:gridCol>
                <a:gridCol w="973222">
                  <a:extLst>
                    <a:ext uri="{9D8B030D-6E8A-4147-A177-3AD203B41FA5}">
                      <a16:colId xmlns:a16="http://schemas.microsoft.com/office/drawing/2014/main" xmlns="" val="20001"/>
                    </a:ext>
                  </a:extLst>
                </a:gridCol>
                <a:gridCol w="654506">
                  <a:extLst>
                    <a:ext uri="{9D8B030D-6E8A-4147-A177-3AD203B41FA5}">
                      <a16:colId xmlns:a16="http://schemas.microsoft.com/office/drawing/2014/main" xmlns="" val="20002"/>
                    </a:ext>
                  </a:extLst>
                </a:gridCol>
                <a:gridCol w="655644">
                  <a:extLst>
                    <a:ext uri="{9D8B030D-6E8A-4147-A177-3AD203B41FA5}">
                      <a16:colId xmlns:a16="http://schemas.microsoft.com/office/drawing/2014/main" xmlns="" val="20003"/>
                    </a:ext>
                  </a:extLst>
                </a:gridCol>
                <a:gridCol w="760366">
                  <a:extLst>
                    <a:ext uri="{9D8B030D-6E8A-4147-A177-3AD203B41FA5}">
                      <a16:colId xmlns:a16="http://schemas.microsoft.com/office/drawing/2014/main" xmlns="" val="20004"/>
                    </a:ext>
                  </a:extLst>
                </a:gridCol>
                <a:gridCol w="761504">
                  <a:extLst>
                    <a:ext uri="{9D8B030D-6E8A-4147-A177-3AD203B41FA5}">
                      <a16:colId xmlns:a16="http://schemas.microsoft.com/office/drawing/2014/main" xmlns="" val="20005"/>
                    </a:ext>
                  </a:extLst>
                </a:gridCol>
                <a:gridCol w="760366">
                  <a:extLst>
                    <a:ext uri="{9D8B030D-6E8A-4147-A177-3AD203B41FA5}">
                      <a16:colId xmlns:a16="http://schemas.microsoft.com/office/drawing/2014/main" xmlns="" val="20006"/>
                    </a:ext>
                  </a:extLst>
                </a:gridCol>
                <a:gridCol w="761504">
                  <a:extLst>
                    <a:ext uri="{9D8B030D-6E8A-4147-A177-3AD203B41FA5}">
                      <a16:colId xmlns:a16="http://schemas.microsoft.com/office/drawing/2014/main" xmlns="" val="20007"/>
                    </a:ext>
                  </a:extLst>
                </a:gridCol>
              </a:tblGrid>
              <a:tr h="378034">
                <a:tc row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编号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row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评价项目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grid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活动前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hMerge="1">
                  <a:txBody>
                    <a:bodyPr/>
                    <a:lstStyle/>
                    <a:p>
                      <a:endParaRPr lang="zh-CN" altLang="en-US"/>
                    </a:p>
                  </a:txBody>
                  <a:tcPr/>
                </a:tc>
                <a:tc grid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活动后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hMerge="1">
                  <a:txBody>
                    <a:bodyPr/>
                    <a:lstStyle/>
                    <a:p>
                      <a:endParaRPr lang="zh-CN" altLang="en-US"/>
                    </a:p>
                  </a:txBody>
                  <a:tcPr/>
                </a:tc>
                <a:tc row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活动成长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rowSpan="2">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正</a:t>
                      </a:r>
                      <a:r>
                        <a:rPr kumimoji="0" lang="en-US" altLang="zh-CN"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a:t>
                      </a: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负向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extLst>
                  <a:ext uri="{0D108BD9-81ED-4DB2-BD59-A6C34878D82A}">
                    <a16:rowId xmlns:a16="http://schemas.microsoft.com/office/drawing/2014/main" xmlns="" val="10000"/>
                  </a:ext>
                </a:extLst>
              </a:tr>
              <a:tr h="380833">
                <a:tc vMerge="1">
                  <a:txBody>
                    <a:bodyPr/>
                    <a:lstStyle/>
                    <a:p>
                      <a:endParaRPr lang="zh-CN" altLang="en-US"/>
                    </a:p>
                  </a:txBody>
                  <a:tcPr/>
                </a:tc>
                <a:tc vMerge="1">
                  <a:txBody>
                    <a:bodyPr/>
                    <a:lstStyle/>
                    <a:p>
                      <a:endParaRPr lang="zh-CN" altLang="en-US"/>
                    </a:p>
                  </a:txBody>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合计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平均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合计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平均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27AAE2"/>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0001"/>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1</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解决问题能力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44</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4.4</a:t>
                      </a:r>
                      <a:r>
                        <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1.4</a:t>
                      </a:r>
                      <a:r>
                        <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2</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 责任心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endPar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1.6</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3</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沟通协调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46</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4.6</a:t>
                      </a:r>
                      <a:endPar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1.2</a:t>
                      </a:r>
                      <a:r>
                        <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自信心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32</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3.2</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48</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4.8</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1.6</a:t>
                      </a:r>
                      <a:r>
                        <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06036">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5</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团队凝聚力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2.0</a:t>
                      </a:r>
                      <a:r>
                        <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6</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积极性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5.0</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1.6</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67641">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7</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品管手法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1.4</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32</a:t>
                      </a:r>
                      <a:endParaRPr kumimoji="0" lang="zh-CN" altLang="en-US" sz="11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3.2</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1.8</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4435">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8</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和谐度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30B4D8"/>
                    </a:solid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3.0</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42</a:t>
                      </a:r>
                      <a:endPar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4.2</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1.2</a:t>
                      </a:r>
                      <a:r>
                        <a:rPr kumimoji="0" lang="zh-CN" altLang="en-US" sz="11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Arial" panose="020B0604020202020204" pitchFamily="34" charset="0"/>
                        <a:defRPr sz="2800" kern="1200">
                          <a:solidFill>
                            <a:srgbClr val="002060"/>
                          </a:solidFill>
                          <a:latin typeface="黑体" panose="02010609060101010101" pitchFamily="49" charset="-122"/>
                          <a:ea typeface="黑体" panose="02010609060101010101" pitchFamily="49" charset="-122"/>
                          <a:cs typeface=""/>
                        </a:defRPr>
                      </a:lvl1pPr>
                      <a:lvl2pPr marL="742950" indent="-285750" algn="l" defTabSz="914400" rtl="0" eaLnBrk="0" latinLnBrk="0" hangingPunct="0">
                        <a:spcBef>
                          <a:spcPct val="20000"/>
                        </a:spcBef>
                        <a:buFont typeface="Arial" panose="020B0604020202020204" pitchFamily="34" charset="0"/>
                        <a:defRPr sz="2400" kern="1200">
                          <a:solidFill>
                            <a:srgbClr val="002060"/>
                          </a:solidFill>
                          <a:latin typeface="黑体" panose="02010609060101010101" pitchFamily="49" charset="-122"/>
                          <a:ea typeface="黑体" panose="02010609060101010101" pitchFamily="49" charset="-122"/>
                          <a:cs typeface=""/>
                        </a:defRPr>
                      </a:lvl2pPr>
                      <a:lvl3pPr marL="1143000" indent="-228600" algn="l" defTabSz="914400" rtl="0" eaLnBrk="0" latinLnBrk="0" hangingPunct="0">
                        <a:spcBef>
                          <a:spcPct val="20000"/>
                        </a:spcBef>
                        <a:buFont typeface="Arial" panose="020B0604020202020204" pitchFamily="34" charset="0"/>
                        <a:defRPr sz="2000" kern="1200">
                          <a:solidFill>
                            <a:srgbClr val="002060"/>
                          </a:solidFill>
                          <a:latin typeface="黑体" panose="02010609060101010101" pitchFamily="49" charset="-122"/>
                          <a:ea typeface="黑体" panose="02010609060101010101" pitchFamily="49" charset="-122"/>
                          <a:cs typeface=""/>
                        </a:defRPr>
                      </a:lvl3pPr>
                      <a:lvl4pPr marL="16002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4pPr>
                      <a:lvl5pPr marL="2057400" indent="-228600" algn="l" defTabSz="914400" rtl="0" eaLnBrk="0" latinLnBrk="0" hangingPunct="0">
                        <a:spcBef>
                          <a:spcPct val="20000"/>
                        </a:spcBef>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5pPr>
                      <a:lvl6pPr marL="25146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6pPr>
                      <a:lvl7pPr marL="29718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7pPr>
                      <a:lvl8pPr marL="34290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8pPr>
                      <a:lvl9pPr marL="3886200" indent="-228600" algn="l" defTabSz="914400" rtl="0" eaLnBrk="0" fontAlgn="base" latinLnBrk="0" hangingPunct="0">
                        <a:spcBef>
                          <a:spcPct val="20000"/>
                        </a:spcBef>
                        <a:spcAft>
                          <a:spcPct val="0"/>
                        </a:spcAft>
                        <a:buFont typeface="Arial" panose="020B0604020202020204" pitchFamily="34" charset="0"/>
                        <a:defRPr sz="1800" kern="1200">
                          <a:solidFill>
                            <a:srgbClr val="002060"/>
                          </a:solidFill>
                          <a:latin typeface="黑体" panose="02010609060101010101" pitchFamily="49" charset="-122"/>
                          <a:ea typeface="黑体" panose="02010609060101010101" pitchFamily="49" charset="-122"/>
                          <a:cs typeface=""/>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chemeClr val="tx1">
                              <a:lumMod val="65000"/>
                              <a:lumOff val="35000"/>
                            </a:schemeClr>
                          </a:solidFill>
                          <a:effectLst/>
                          <a:latin typeface="新宋体" panose="02010609030101010101" pitchFamily="49" charset="-122"/>
                          <a:ea typeface="新宋体" panose="02010609030101010101" pitchFamily="49" charset="-122"/>
                        </a:rPr>
                        <a:t>↑ </a:t>
                      </a:r>
                    </a:p>
                  </a:txBody>
                  <a:tcPr marL="0" marR="0" marT="0"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grpSp>
        <p:nvGrpSpPr>
          <p:cNvPr id="5" name="组合 4"/>
          <p:cNvGrpSpPr/>
          <p:nvPr/>
        </p:nvGrpSpPr>
        <p:grpSpPr>
          <a:xfrm>
            <a:off x="233447" y="204464"/>
            <a:ext cx="4049274" cy="584775"/>
            <a:chOff x="233447" y="204464"/>
            <a:chExt cx="4049274" cy="584775"/>
          </a:xfrm>
        </p:grpSpPr>
        <p:sp>
          <p:nvSpPr>
            <p:cNvPr id="6" name="矩形 5"/>
            <p:cNvSpPr/>
            <p:nvPr/>
          </p:nvSpPr>
          <p:spPr>
            <a:xfrm>
              <a:off x="781441" y="204464"/>
              <a:ext cx="350128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效果验证</a:t>
              </a: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雷达图</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858366"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09</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233091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par>
                                <p:cTn id="9" presetID="42" presetClass="path" presetSubtype="0" fill="hold" grpId="1" nodeType="withEffect">
                                  <p:stCondLst>
                                    <p:cond delay="0"/>
                                  </p:stCondLst>
                                  <p:childTnLst>
                                    <p:animMotion origin="layout" path="M -0.33038 0.24375 L -0.05573 0.00394 " pathEditMode="relative" rAng="0" ptsTypes="AA">
                                      <p:cBhvr>
                                        <p:cTn id="10" dur="500" fill="hold"/>
                                        <p:tgtEl>
                                          <p:spTgt spid="62"/>
                                        </p:tgtEl>
                                        <p:attrNameLst>
                                          <p:attrName>ppt_x</p:attrName>
                                          <p:attrName>ppt_y</p:attrName>
                                        </p:attrNameLst>
                                      </p:cBhvr>
                                      <p:rCtr x="13733" y="-11991"/>
                                    </p:animMotion>
                                  </p:childTnLst>
                                </p:cTn>
                              </p:par>
                              <p:par>
                                <p:cTn id="11" presetID="18" presetClass="entr" presetSubtype="12"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strips(downLeft)">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Graphic spid="62" grpId="1">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2723823"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标准化</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889987"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10</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8780831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9" name="Group 115"/>
          <p:cNvGrpSpPr>
            <a:grpSpLocks noChangeAspect="1"/>
          </p:cNvGrpSpPr>
          <p:nvPr/>
        </p:nvGrpSpPr>
        <p:grpSpPr bwMode="auto">
          <a:xfrm>
            <a:off x="1575627" y="1691155"/>
            <a:ext cx="1429231" cy="1494334"/>
            <a:chOff x="2666" y="932"/>
            <a:chExt cx="2349" cy="2456"/>
          </a:xfrm>
          <a:solidFill>
            <a:srgbClr val="27AAE2"/>
          </a:solidFill>
        </p:grpSpPr>
        <p:sp>
          <p:nvSpPr>
            <p:cNvPr id="2072" name="Freeform 117"/>
            <p:cNvSpPr>
              <a:spLocks/>
            </p:cNvSpPr>
            <p:nvPr/>
          </p:nvSpPr>
          <p:spPr bwMode="auto">
            <a:xfrm>
              <a:off x="3672" y="2177"/>
              <a:ext cx="336" cy="123"/>
            </a:xfrm>
            <a:custGeom>
              <a:avLst/>
              <a:gdLst>
                <a:gd name="T0" fmla="*/ 0 w 215"/>
                <a:gd name="T1" fmla="*/ 70 h 79"/>
                <a:gd name="T2" fmla="*/ 107 w 215"/>
                <a:gd name="T3" fmla="*/ 3 h 79"/>
                <a:gd name="T4" fmla="*/ 215 w 215"/>
                <a:gd name="T5" fmla="*/ 70 h 79"/>
                <a:gd name="T6" fmla="*/ 0 w 215"/>
                <a:gd name="T7" fmla="*/ 70 h 79"/>
              </a:gdLst>
              <a:ahLst/>
              <a:cxnLst>
                <a:cxn ang="0">
                  <a:pos x="T0" y="T1"/>
                </a:cxn>
                <a:cxn ang="0">
                  <a:pos x="T2" y="T3"/>
                </a:cxn>
                <a:cxn ang="0">
                  <a:pos x="T4" y="T5"/>
                </a:cxn>
                <a:cxn ang="0">
                  <a:pos x="T6" y="T7"/>
                </a:cxn>
              </a:cxnLst>
              <a:rect l="0" t="0" r="r" b="b"/>
              <a:pathLst>
                <a:path w="215" h="79">
                  <a:moveTo>
                    <a:pt x="0" y="70"/>
                  </a:moveTo>
                  <a:cubicBezTo>
                    <a:pt x="29" y="39"/>
                    <a:pt x="60" y="0"/>
                    <a:pt x="107" y="3"/>
                  </a:cubicBezTo>
                  <a:cubicBezTo>
                    <a:pt x="155" y="0"/>
                    <a:pt x="186" y="39"/>
                    <a:pt x="215" y="70"/>
                  </a:cubicBezTo>
                  <a:cubicBezTo>
                    <a:pt x="144" y="79"/>
                    <a:pt x="71" y="79"/>
                    <a:pt x="0"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3" name="Freeform 118"/>
            <p:cNvSpPr>
              <a:spLocks/>
            </p:cNvSpPr>
            <p:nvPr/>
          </p:nvSpPr>
          <p:spPr bwMode="auto">
            <a:xfrm>
              <a:off x="3672" y="2420"/>
              <a:ext cx="336" cy="126"/>
            </a:xfrm>
            <a:custGeom>
              <a:avLst/>
              <a:gdLst>
                <a:gd name="T0" fmla="*/ 0 w 215"/>
                <a:gd name="T1" fmla="*/ 4 h 81"/>
                <a:gd name="T2" fmla="*/ 215 w 215"/>
                <a:gd name="T3" fmla="*/ 3 h 81"/>
                <a:gd name="T4" fmla="*/ 162 w 215"/>
                <a:gd name="T5" fmla="*/ 72 h 81"/>
                <a:gd name="T6" fmla="*/ 42 w 215"/>
                <a:gd name="T7" fmla="*/ 69 h 81"/>
                <a:gd name="T8" fmla="*/ 0 w 215"/>
                <a:gd name="T9" fmla="*/ 4 h 81"/>
              </a:gdLst>
              <a:ahLst/>
              <a:cxnLst>
                <a:cxn ang="0">
                  <a:pos x="T0" y="T1"/>
                </a:cxn>
                <a:cxn ang="0">
                  <a:pos x="T2" y="T3"/>
                </a:cxn>
                <a:cxn ang="0">
                  <a:pos x="T4" y="T5"/>
                </a:cxn>
                <a:cxn ang="0">
                  <a:pos x="T6" y="T7"/>
                </a:cxn>
                <a:cxn ang="0">
                  <a:pos x="T8" y="T9"/>
                </a:cxn>
              </a:cxnLst>
              <a:rect l="0" t="0" r="r" b="b"/>
              <a:pathLst>
                <a:path w="215" h="81">
                  <a:moveTo>
                    <a:pt x="0" y="4"/>
                  </a:moveTo>
                  <a:cubicBezTo>
                    <a:pt x="72" y="0"/>
                    <a:pt x="143" y="0"/>
                    <a:pt x="215" y="3"/>
                  </a:cubicBezTo>
                  <a:cubicBezTo>
                    <a:pt x="199" y="27"/>
                    <a:pt x="194" y="67"/>
                    <a:pt x="162" y="72"/>
                  </a:cubicBezTo>
                  <a:cubicBezTo>
                    <a:pt x="122" y="80"/>
                    <a:pt x="81" y="81"/>
                    <a:pt x="42" y="69"/>
                  </a:cubicBezTo>
                  <a:cubicBezTo>
                    <a:pt x="20" y="55"/>
                    <a:pt x="14" y="25"/>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4" name="Freeform 119"/>
            <p:cNvSpPr>
              <a:spLocks/>
            </p:cNvSpPr>
            <p:nvPr/>
          </p:nvSpPr>
          <p:spPr bwMode="auto">
            <a:xfrm>
              <a:off x="3774" y="2658"/>
              <a:ext cx="132" cy="146"/>
            </a:xfrm>
            <a:custGeom>
              <a:avLst/>
              <a:gdLst>
                <a:gd name="T0" fmla="*/ 0 w 85"/>
                <a:gd name="T1" fmla="*/ 0 h 94"/>
                <a:gd name="T2" fmla="*/ 85 w 85"/>
                <a:gd name="T3" fmla="*/ 0 h 94"/>
                <a:gd name="T4" fmla="*/ 42 w 85"/>
                <a:gd name="T5" fmla="*/ 94 h 94"/>
                <a:gd name="T6" fmla="*/ 0 w 85"/>
                <a:gd name="T7" fmla="*/ 0 h 94"/>
              </a:gdLst>
              <a:ahLst/>
              <a:cxnLst>
                <a:cxn ang="0">
                  <a:pos x="T0" y="T1"/>
                </a:cxn>
                <a:cxn ang="0">
                  <a:pos x="T2" y="T3"/>
                </a:cxn>
                <a:cxn ang="0">
                  <a:pos x="T4" y="T5"/>
                </a:cxn>
                <a:cxn ang="0">
                  <a:pos x="T6" y="T7"/>
                </a:cxn>
              </a:cxnLst>
              <a:rect l="0" t="0" r="r" b="b"/>
              <a:pathLst>
                <a:path w="85" h="94">
                  <a:moveTo>
                    <a:pt x="0" y="0"/>
                  </a:moveTo>
                  <a:cubicBezTo>
                    <a:pt x="28" y="0"/>
                    <a:pt x="57" y="0"/>
                    <a:pt x="85" y="0"/>
                  </a:cubicBezTo>
                  <a:cubicBezTo>
                    <a:pt x="71" y="32"/>
                    <a:pt x="57" y="63"/>
                    <a:pt x="42" y="94"/>
                  </a:cubicBezTo>
                  <a:cubicBezTo>
                    <a:pt x="28" y="63"/>
                    <a:pt x="14" y="32"/>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5" name="Freeform 120"/>
            <p:cNvSpPr>
              <a:spLocks noEditPoints="1"/>
            </p:cNvSpPr>
            <p:nvPr/>
          </p:nvSpPr>
          <p:spPr bwMode="auto">
            <a:xfrm>
              <a:off x="2666" y="932"/>
              <a:ext cx="2349" cy="2456"/>
            </a:xfrm>
            <a:custGeom>
              <a:avLst/>
              <a:gdLst>
                <a:gd name="T0" fmla="*/ 82 w 1506"/>
                <a:gd name="T1" fmla="*/ 7 h 1578"/>
                <a:gd name="T2" fmla="*/ 161 w 1506"/>
                <a:gd name="T3" fmla="*/ 0 h 1578"/>
                <a:gd name="T4" fmla="*/ 1358 w 1506"/>
                <a:gd name="T5" fmla="*/ 0 h 1578"/>
                <a:gd name="T6" fmla="*/ 1466 w 1506"/>
                <a:gd name="T7" fmla="*/ 32 h 1578"/>
                <a:gd name="T8" fmla="*/ 1503 w 1506"/>
                <a:gd name="T9" fmla="*/ 183 h 1578"/>
                <a:gd name="T10" fmla="*/ 1503 w 1506"/>
                <a:gd name="T11" fmla="*/ 1013 h 1578"/>
                <a:gd name="T12" fmla="*/ 1459 w 1506"/>
                <a:gd name="T13" fmla="*/ 1185 h 1578"/>
                <a:gd name="T14" fmla="*/ 1299 w 1506"/>
                <a:gd name="T15" fmla="*/ 1292 h 1578"/>
                <a:gd name="T16" fmla="*/ 898 w 1506"/>
                <a:gd name="T17" fmla="*/ 1525 h 1578"/>
                <a:gd name="T18" fmla="*/ 752 w 1506"/>
                <a:gd name="T19" fmla="*/ 1577 h 1578"/>
                <a:gd name="T20" fmla="*/ 607 w 1506"/>
                <a:gd name="T21" fmla="*/ 1525 h 1578"/>
                <a:gd name="T22" fmla="*/ 92 w 1506"/>
                <a:gd name="T23" fmla="*/ 1224 h 1578"/>
                <a:gd name="T24" fmla="*/ 3 w 1506"/>
                <a:gd name="T25" fmla="*/ 1042 h 1578"/>
                <a:gd name="T26" fmla="*/ 2 w 1506"/>
                <a:gd name="T27" fmla="*/ 183 h 1578"/>
                <a:gd name="T28" fmla="*/ 82 w 1506"/>
                <a:gd name="T29" fmla="*/ 7 h 1578"/>
                <a:gd name="T30" fmla="*/ 90 w 1506"/>
                <a:gd name="T31" fmla="*/ 84 h 1578"/>
                <a:gd name="T32" fmla="*/ 84 w 1506"/>
                <a:gd name="T33" fmla="*/ 985 h 1578"/>
                <a:gd name="T34" fmla="*/ 104 w 1506"/>
                <a:gd name="T35" fmla="*/ 1126 h 1578"/>
                <a:gd name="T36" fmla="*/ 230 w 1506"/>
                <a:gd name="T37" fmla="*/ 1212 h 1578"/>
                <a:gd name="T38" fmla="*/ 695 w 1506"/>
                <a:gd name="T39" fmla="*/ 1479 h 1578"/>
                <a:gd name="T40" fmla="*/ 847 w 1506"/>
                <a:gd name="T41" fmla="*/ 1460 h 1578"/>
                <a:gd name="T42" fmla="*/ 1329 w 1506"/>
                <a:gd name="T43" fmla="*/ 1182 h 1578"/>
                <a:gd name="T44" fmla="*/ 1414 w 1506"/>
                <a:gd name="T45" fmla="*/ 1095 h 1578"/>
                <a:gd name="T46" fmla="*/ 1420 w 1506"/>
                <a:gd name="T47" fmla="*/ 915 h 1578"/>
                <a:gd name="T48" fmla="*/ 1415 w 1506"/>
                <a:gd name="T49" fmla="*/ 83 h 1578"/>
                <a:gd name="T50" fmla="*/ 1062 w 1506"/>
                <a:gd name="T51" fmla="*/ 79 h 1578"/>
                <a:gd name="T52" fmla="*/ 90 w 1506"/>
                <a:gd name="T53" fmla="*/ 84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6" h="1578">
                  <a:moveTo>
                    <a:pt x="82" y="7"/>
                  </a:moveTo>
                  <a:cubicBezTo>
                    <a:pt x="108" y="1"/>
                    <a:pt x="135" y="0"/>
                    <a:pt x="161" y="0"/>
                  </a:cubicBezTo>
                  <a:cubicBezTo>
                    <a:pt x="560" y="2"/>
                    <a:pt x="959" y="1"/>
                    <a:pt x="1358" y="0"/>
                  </a:cubicBezTo>
                  <a:cubicBezTo>
                    <a:pt x="1396" y="1"/>
                    <a:pt x="1438" y="3"/>
                    <a:pt x="1466" y="32"/>
                  </a:cubicBezTo>
                  <a:cubicBezTo>
                    <a:pt x="1506" y="71"/>
                    <a:pt x="1501" y="132"/>
                    <a:pt x="1503" y="183"/>
                  </a:cubicBezTo>
                  <a:cubicBezTo>
                    <a:pt x="1501" y="460"/>
                    <a:pt x="1502" y="737"/>
                    <a:pt x="1503" y="1013"/>
                  </a:cubicBezTo>
                  <a:cubicBezTo>
                    <a:pt x="1501" y="1072"/>
                    <a:pt x="1501" y="1138"/>
                    <a:pt x="1459" y="1185"/>
                  </a:cubicBezTo>
                  <a:cubicBezTo>
                    <a:pt x="1415" y="1233"/>
                    <a:pt x="1354" y="1259"/>
                    <a:pt x="1299" y="1292"/>
                  </a:cubicBezTo>
                  <a:cubicBezTo>
                    <a:pt x="1165" y="1370"/>
                    <a:pt x="1030" y="1445"/>
                    <a:pt x="898" y="1525"/>
                  </a:cubicBezTo>
                  <a:cubicBezTo>
                    <a:pt x="853" y="1550"/>
                    <a:pt x="806" y="1578"/>
                    <a:pt x="752" y="1577"/>
                  </a:cubicBezTo>
                  <a:cubicBezTo>
                    <a:pt x="699" y="1578"/>
                    <a:pt x="652" y="1550"/>
                    <a:pt x="607" y="1525"/>
                  </a:cubicBezTo>
                  <a:cubicBezTo>
                    <a:pt x="437" y="1422"/>
                    <a:pt x="262" y="1327"/>
                    <a:pt x="92" y="1224"/>
                  </a:cubicBezTo>
                  <a:cubicBezTo>
                    <a:pt x="27" y="1188"/>
                    <a:pt x="0" y="1113"/>
                    <a:pt x="3" y="1042"/>
                  </a:cubicBezTo>
                  <a:cubicBezTo>
                    <a:pt x="2" y="756"/>
                    <a:pt x="4" y="470"/>
                    <a:pt x="2" y="183"/>
                  </a:cubicBezTo>
                  <a:cubicBezTo>
                    <a:pt x="0" y="118"/>
                    <a:pt x="6" y="27"/>
                    <a:pt x="82" y="7"/>
                  </a:cubicBezTo>
                  <a:close/>
                  <a:moveTo>
                    <a:pt x="90" y="84"/>
                  </a:moveTo>
                  <a:cubicBezTo>
                    <a:pt x="79" y="384"/>
                    <a:pt x="89" y="685"/>
                    <a:pt x="84" y="985"/>
                  </a:cubicBezTo>
                  <a:cubicBezTo>
                    <a:pt x="86" y="1032"/>
                    <a:pt x="78" y="1084"/>
                    <a:pt x="104" y="1126"/>
                  </a:cubicBezTo>
                  <a:cubicBezTo>
                    <a:pt x="138" y="1165"/>
                    <a:pt x="186" y="1186"/>
                    <a:pt x="230" y="1212"/>
                  </a:cubicBezTo>
                  <a:cubicBezTo>
                    <a:pt x="386" y="1298"/>
                    <a:pt x="539" y="1393"/>
                    <a:pt x="695" y="1479"/>
                  </a:cubicBezTo>
                  <a:cubicBezTo>
                    <a:pt x="745" y="1511"/>
                    <a:pt x="802" y="1488"/>
                    <a:pt x="847" y="1460"/>
                  </a:cubicBezTo>
                  <a:cubicBezTo>
                    <a:pt x="1007" y="1365"/>
                    <a:pt x="1167" y="1273"/>
                    <a:pt x="1329" y="1182"/>
                  </a:cubicBezTo>
                  <a:cubicBezTo>
                    <a:pt x="1363" y="1160"/>
                    <a:pt x="1405" y="1138"/>
                    <a:pt x="1414" y="1095"/>
                  </a:cubicBezTo>
                  <a:cubicBezTo>
                    <a:pt x="1425" y="1036"/>
                    <a:pt x="1419" y="975"/>
                    <a:pt x="1420" y="915"/>
                  </a:cubicBezTo>
                  <a:cubicBezTo>
                    <a:pt x="1416" y="638"/>
                    <a:pt x="1425" y="360"/>
                    <a:pt x="1415" y="83"/>
                  </a:cubicBezTo>
                  <a:cubicBezTo>
                    <a:pt x="1298" y="76"/>
                    <a:pt x="1180" y="80"/>
                    <a:pt x="1062" y="79"/>
                  </a:cubicBezTo>
                  <a:cubicBezTo>
                    <a:pt x="738" y="82"/>
                    <a:pt x="413" y="73"/>
                    <a:pt x="9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6" name="Freeform 121"/>
            <p:cNvSpPr>
              <a:spLocks/>
            </p:cNvSpPr>
            <p:nvPr/>
          </p:nvSpPr>
          <p:spPr bwMode="auto">
            <a:xfrm>
              <a:off x="3476" y="1148"/>
              <a:ext cx="725" cy="501"/>
            </a:xfrm>
            <a:custGeom>
              <a:avLst/>
              <a:gdLst>
                <a:gd name="T0" fmla="*/ 7 w 465"/>
                <a:gd name="T1" fmla="*/ 0 h 322"/>
                <a:gd name="T2" fmla="*/ 131 w 465"/>
                <a:gd name="T3" fmla="*/ 62 h 322"/>
                <a:gd name="T4" fmla="*/ 233 w 465"/>
                <a:gd name="T5" fmla="*/ 127 h 322"/>
                <a:gd name="T6" fmla="*/ 336 w 465"/>
                <a:gd name="T7" fmla="*/ 62 h 322"/>
                <a:gd name="T8" fmla="*/ 464 w 465"/>
                <a:gd name="T9" fmla="*/ 4 h 322"/>
                <a:gd name="T10" fmla="*/ 465 w 465"/>
                <a:gd name="T11" fmla="*/ 74 h 322"/>
                <a:gd name="T12" fmla="*/ 356 w 465"/>
                <a:gd name="T13" fmla="*/ 150 h 322"/>
                <a:gd name="T14" fmla="*/ 435 w 465"/>
                <a:gd name="T15" fmla="*/ 312 h 322"/>
                <a:gd name="T16" fmla="*/ 358 w 465"/>
                <a:gd name="T17" fmla="*/ 322 h 322"/>
                <a:gd name="T18" fmla="*/ 233 w 465"/>
                <a:gd name="T19" fmla="*/ 204 h 322"/>
                <a:gd name="T20" fmla="*/ 109 w 465"/>
                <a:gd name="T21" fmla="*/ 322 h 322"/>
                <a:gd name="T22" fmla="*/ 32 w 465"/>
                <a:gd name="T23" fmla="*/ 312 h 322"/>
                <a:gd name="T24" fmla="*/ 111 w 465"/>
                <a:gd name="T25" fmla="*/ 150 h 322"/>
                <a:gd name="T26" fmla="*/ 0 w 465"/>
                <a:gd name="T27" fmla="*/ 74 h 322"/>
                <a:gd name="T28" fmla="*/ 7 w 465"/>
                <a:gd name="T2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322">
                  <a:moveTo>
                    <a:pt x="7" y="0"/>
                  </a:moveTo>
                  <a:cubicBezTo>
                    <a:pt x="51" y="14"/>
                    <a:pt x="98" y="27"/>
                    <a:pt x="131" y="62"/>
                  </a:cubicBezTo>
                  <a:cubicBezTo>
                    <a:pt x="162" y="87"/>
                    <a:pt x="187" y="133"/>
                    <a:pt x="233" y="127"/>
                  </a:cubicBezTo>
                  <a:cubicBezTo>
                    <a:pt x="280" y="133"/>
                    <a:pt x="305" y="88"/>
                    <a:pt x="336" y="62"/>
                  </a:cubicBezTo>
                  <a:cubicBezTo>
                    <a:pt x="368" y="25"/>
                    <a:pt x="418" y="14"/>
                    <a:pt x="464" y="4"/>
                  </a:cubicBezTo>
                  <a:cubicBezTo>
                    <a:pt x="465" y="28"/>
                    <a:pt x="465" y="51"/>
                    <a:pt x="465" y="74"/>
                  </a:cubicBezTo>
                  <a:cubicBezTo>
                    <a:pt x="427" y="97"/>
                    <a:pt x="390" y="122"/>
                    <a:pt x="356" y="150"/>
                  </a:cubicBezTo>
                  <a:cubicBezTo>
                    <a:pt x="390" y="200"/>
                    <a:pt x="418" y="254"/>
                    <a:pt x="435" y="312"/>
                  </a:cubicBezTo>
                  <a:cubicBezTo>
                    <a:pt x="409" y="315"/>
                    <a:pt x="384" y="318"/>
                    <a:pt x="358" y="322"/>
                  </a:cubicBezTo>
                  <a:cubicBezTo>
                    <a:pt x="334" y="269"/>
                    <a:pt x="302" y="200"/>
                    <a:pt x="233" y="204"/>
                  </a:cubicBezTo>
                  <a:cubicBezTo>
                    <a:pt x="164" y="200"/>
                    <a:pt x="132" y="269"/>
                    <a:pt x="109" y="322"/>
                  </a:cubicBezTo>
                  <a:cubicBezTo>
                    <a:pt x="83" y="318"/>
                    <a:pt x="57" y="315"/>
                    <a:pt x="32" y="312"/>
                  </a:cubicBezTo>
                  <a:cubicBezTo>
                    <a:pt x="49" y="254"/>
                    <a:pt x="76" y="200"/>
                    <a:pt x="111" y="150"/>
                  </a:cubicBezTo>
                  <a:cubicBezTo>
                    <a:pt x="76" y="121"/>
                    <a:pt x="39" y="96"/>
                    <a:pt x="0" y="74"/>
                  </a:cubicBezTo>
                  <a:cubicBezTo>
                    <a:pt x="2" y="49"/>
                    <a:pt x="4" y="24"/>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7" name="Freeform 122"/>
            <p:cNvSpPr>
              <a:spLocks/>
            </p:cNvSpPr>
            <p:nvPr/>
          </p:nvSpPr>
          <p:spPr bwMode="auto">
            <a:xfrm>
              <a:off x="2879" y="1539"/>
              <a:ext cx="1908" cy="665"/>
            </a:xfrm>
            <a:custGeom>
              <a:avLst/>
              <a:gdLst>
                <a:gd name="T0" fmla="*/ 33 w 1224"/>
                <a:gd name="T1" fmla="*/ 153 h 427"/>
                <a:gd name="T2" fmla="*/ 275 w 1224"/>
                <a:gd name="T3" fmla="*/ 36 h 427"/>
                <a:gd name="T4" fmla="*/ 560 w 1224"/>
                <a:gd name="T5" fmla="*/ 160 h 427"/>
                <a:gd name="T6" fmla="*/ 464 w 1224"/>
                <a:gd name="T7" fmla="*/ 194 h 427"/>
                <a:gd name="T8" fmla="*/ 208 w 1224"/>
                <a:gd name="T9" fmla="*/ 108 h 427"/>
                <a:gd name="T10" fmla="*/ 130 w 1224"/>
                <a:gd name="T11" fmla="*/ 294 h 427"/>
                <a:gd name="T12" fmla="*/ 291 w 1224"/>
                <a:gd name="T13" fmla="*/ 311 h 427"/>
                <a:gd name="T14" fmla="*/ 837 w 1224"/>
                <a:gd name="T15" fmla="*/ 84 h 427"/>
                <a:gd name="T16" fmla="*/ 1001 w 1224"/>
                <a:gd name="T17" fmla="*/ 26 h 427"/>
                <a:gd name="T18" fmla="*/ 1209 w 1224"/>
                <a:gd name="T19" fmla="*/ 188 h 427"/>
                <a:gd name="T20" fmla="*/ 1084 w 1224"/>
                <a:gd name="T21" fmla="*/ 402 h 427"/>
                <a:gd name="T22" fmla="*/ 910 w 1224"/>
                <a:gd name="T23" fmla="*/ 386 h 427"/>
                <a:gd name="T24" fmla="*/ 674 w 1224"/>
                <a:gd name="T25" fmla="*/ 281 h 427"/>
                <a:gd name="T26" fmla="*/ 781 w 1224"/>
                <a:gd name="T27" fmla="*/ 247 h 427"/>
                <a:gd name="T28" fmla="*/ 1011 w 1224"/>
                <a:gd name="T29" fmla="*/ 330 h 427"/>
                <a:gd name="T30" fmla="*/ 1129 w 1224"/>
                <a:gd name="T31" fmla="*/ 215 h 427"/>
                <a:gd name="T32" fmla="*/ 1013 w 1224"/>
                <a:gd name="T33" fmla="*/ 108 h 427"/>
                <a:gd name="T34" fmla="*/ 899 w 1224"/>
                <a:gd name="T35" fmla="*/ 145 h 427"/>
                <a:gd name="T36" fmla="*/ 333 w 1224"/>
                <a:gd name="T37" fmla="*/ 382 h 427"/>
                <a:gd name="T38" fmla="*/ 129 w 1224"/>
                <a:gd name="T39" fmla="*/ 393 h 427"/>
                <a:gd name="T40" fmla="*/ 33 w 1224"/>
                <a:gd name="T41" fmla="*/ 1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4" h="427">
                  <a:moveTo>
                    <a:pt x="33" y="153"/>
                  </a:moveTo>
                  <a:cubicBezTo>
                    <a:pt x="65" y="57"/>
                    <a:pt x="180" y="0"/>
                    <a:pt x="275" y="36"/>
                  </a:cubicBezTo>
                  <a:cubicBezTo>
                    <a:pt x="372" y="71"/>
                    <a:pt x="469" y="110"/>
                    <a:pt x="560" y="160"/>
                  </a:cubicBezTo>
                  <a:cubicBezTo>
                    <a:pt x="529" y="173"/>
                    <a:pt x="498" y="193"/>
                    <a:pt x="464" y="194"/>
                  </a:cubicBezTo>
                  <a:cubicBezTo>
                    <a:pt x="375" y="179"/>
                    <a:pt x="300" y="114"/>
                    <a:pt x="208" y="108"/>
                  </a:cubicBezTo>
                  <a:cubicBezTo>
                    <a:pt x="118" y="107"/>
                    <a:pt x="69" y="230"/>
                    <a:pt x="130" y="294"/>
                  </a:cubicBezTo>
                  <a:cubicBezTo>
                    <a:pt x="170" y="343"/>
                    <a:pt x="240" y="334"/>
                    <a:pt x="291" y="311"/>
                  </a:cubicBezTo>
                  <a:cubicBezTo>
                    <a:pt x="473" y="234"/>
                    <a:pt x="655" y="160"/>
                    <a:pt x="837" y="84"/>
                  </a:cubicBezTo>
                  <a:cubicBezTo>
                    <a:pt x="891" y="62"/>
                    <a:pt x="944" y="35"/>
                    <a:pt x="1001" y="26"/>
                  </a:cubicBezTo>
                  <a:cubicBezTo>
                    <a:pt x="1099" y="15"/>
                    <a:pt x="1196" y="91"/>
                    <a:pt x="1209" y="188"/>
                  </a:cubicBezTo>
                  <a:cubicBezTo>
                    <a:pt x="1224" y="277"/>
                    <a:pt x="1170" y="373"/>
                    <a:pt x="1084" y="402"/>
                  </a:cubicBezTo>
                  <a:cubicBezTo>
                    <a:pt x="1027" y="423"/>
                    <a:pt x="964" y="408"/>
                    <a:pt x="910" y="386"/>
                  </a:cubicBezTo>
                  <a:cubicBezTo>
                    <a:pt x="830" y="353"/>
                    <a:pt x="750" y="321"/>
                    <a:pt x="674" y="281"/>
                  </a:cubicBezTo>
                  <a:cubicBezTo>
                    <a:pt x="708" y="266"/>
                    <a:pt x="742" y="239"/>
                    <a:pt x="781" y="247"/>
                  </a:cubicBezTo>
                  <a:cubicBezTo>
                    <a:pt x="861" y="266"/>
                    <a:pt x="929" y="319"/>
                    <a:pt x="1011" y="330"/>
                  </a:cubicBezTo>
                  <a:cubicBezTo>
                    <a:pt x="1075" y="339"/>
                    <a:pt x="1135" y="279"/>
                    <a:pt x="1129" y="215"/>
                  </a:cubicBezTo>
                  <a:cubicBezTo>
                    <a:pt x="1130" y="155"/>
                    <a:pt x="1073" y="102"/>
                    <a:pt x="1013" y="108"/>
                  </a:cubicBezTo>
                  <a:cubicBezTo>
                    <a:pt x="973" y="113"/>
                    <a:pt x="936" y="130"/>
                    <a:pt x="899" y="145"/>
                  </a:cubicBezTo>
                  <a:cubicBezTo>
                    <a:pt x="711" y="226"/>
                    <a:pt x="521" y="301"/>
                    <a:pt x="333" y="382"/>
                  </a:cubicBezTo>
                  <a:cubicBezTo>
                    <a:pt x="270" y="410"/>
                    <a:pt x="194" y="427"/>
                    <a:pt x="129" y="393"/>
                  </a:cubicBezTo>
                  <a:cubicBezTo>
                    <a:pt x="41" y="353"/>
                    <a:pt x="0" y="242"/>
                    <a:pt x="33"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8" name="Freeform 123"/>
            <p:cNvSpPr>
              <a:spLocks noEditPoints="1"/>
            </p:cNvSpPr>
            <p:nvPr/>
          </p:nvSpPr>
          <p:spPr bwMode="auto">
            <a:xfrm>
              <a:off x="3509" y="2029"/>
              <a:ext cx="636" cy="1102"/>
            </a:xfrm>
            <a:custGeom>
              <a:avLst/>
              <a:gdLst>
                <a:gd name="T0" fmla="*/ 28 w 408"/>
                <a:gd name="T1" fmla="*/ 151 h 708"/>
                <a:gd name="T2" fmla="*/ 248 w 408"/>
                <a:gd name="T3" fmla="*/ 20 h 708"/>
                <a:gd name="T4" fmla="*/ 406 w 408"/>
                <a:gd name="T5" fmla="*/ 197 h 708"/>
                <a:gd name="T6" fmla="*/ 358 w 408"/>
                <a:gd name="T7" fmla="*/ 369 h 708"/>
                <a:gd name="T8" fmla="*/ 212 w 408"/>
                <a:gd name="T9" fmla="*/ 708 h 708"/>
                <a:gd name="T10" fmla="*/ 75 w 408"/>
                <a:gd name="T11" fmla="*/ 389 h 708"/>
                <a:gd name="T12" fmla="*/ 28 w 408"/>
                <a:gd name="T13" fmla="*/ 151 h 708"/>
                <a:gd name="T14" fmla="*/ 105 w 408"/>
                <a:gd name="T15" fmla="*/ 165 h 708"/>
                <a:gd name="T16" fmla="*/ 320 w 408"/>
                <a:gd name="T17" fmla="*/ 165 h 708"/>
                <a:gd name="T18" fmla="*/ 212 w 408"/>
                <a:gd name="T19" fmla="*/ 98 h 708"/>
                <a:gd name="T20" fmla="*/ 105 w 408"/>
                <a:gd name="T21" fmla="*/ 165 h 708"/>
                <a:gd name="T22" fmla="*/ 105 w 408"/>
                <a:gd name="T23" fmla="*/ 255 h 708"/>
                <a:gd name="T24" fmla="*/ 147 w 408"/>
                <a:gd name="T25" fmla="*/ 320 h 708"/>
                <a:gd name="T26" fmla="*/ 267 w 408"/>
                <a:gd name="T27" fmla="*/ 323 h 708"/>
                <a:gd name="T28" fmla="*/ 320 w 408"/>
                <a:gd name="T29" fmla="*/ 254 h 708"/>
                <a:gd name="T30" fmla="*/ 105 w 408"/>
                <a:gd name="T31" fmla="*/ 255 h 708"/>
                <a:gd name="T32" fmla="*/ 170 w 408"/>
                <a:gd name="T33" fmla="*/ 404 h 708"/>
                <a:gd name="T34" fmla="*/ 212 w 408"/>
                <a:gd name="T35" fmla="*/ 498 h 708"/>
                <a:gd name="T36" fmla="*/ 255 w 408"/>
                <a:gd name="T37" fmla="*/ 404 h 708"/>
                <a:gd name="T38" fmla="*/ 170 w 408"/>
                <a:gd name="T39" fmla="*/ 40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8" h="708">
                  <a:moveTo>
                    <a:pt x="28" y="151"/>
                  </a:moveTo>
                  <a:cubicBezTo>
                    <a:pt x="55" y="60"/>
                    <a:pt x="155" y="0"/>
                    <a:pt x="248" y="20"/>
                  </a:cubicBezTo>
                  <a:cubicBezTo>
                    <a:pt x="333" y="34"/>
                    <a:pt x="402" y="112"/>
                    <a:pt x="406" y="197"/>
                  </a:cubicBezTo>
                  <a:cubicBezTo>
                    <a:pt x="408" y="258"/>
                    <a:pt x="380" y="314"/>
                    <a:pt x="358" y="369"/>
                  </a:cubicBezTo>
                  <a:cubicBezTo>
                    <a:pt x="308" y="481"/>
                    <a:pt x="267" y="597"/>
                    <a:pt x="212" y="708"/>
                  </a:cubicBezTo>
                  <a:cubicBezTo>
                    <a:pt x="161" y="604"/>
                    <a:pt x="122" y="495"/>
                    <a:pt x="75" y="389"/>
                  </a:cubicBezTo>
                  <a:cubicBezTo>
                    <a:pt x="45" y="315"/>
                    <a:pt x="0" y="234"/>
                    <a:pt x="28" y="151"/>
                  </a:cubicBezTo>
                  <a:close/>
                  <a:moveTo>
                    <a:pt x="105" y="165"/>
                  </a:moveTo>
                  <a:cubicBezTo>
                    <a:pt x="176" y="174"/>
                    <a:pt x="249" y="174"/>
                    <a:pt x="320" y="165"/>
                  </a:cubicBezTo>
                  <a:cubicBezTo>
                    <a:pt x="291" y="134"/>
                    <a:pt x="260" y="95"/>
                    <a:pt x="212" y="98"/>
                  </a:cubicBezTo>
                  <a:cubicBezTo>
                    <a:pt x="165" y="95"/>
                    <a:pt x="134" y="134"/>
                    <a:pt x="105" y="165"/>
                  </a:cubicBezTo>
                  <a:close/>
                  <a:moveTo>
                    <a:pt x="105" y="255"/>
                  </a:moveTo>
                  <a:cubicBezTo>
                    <a:pt x="119" y="276"/>
                    <a:pt x="125" y="306"/>
                    <a:pt x="147" y="320"/>
                  </a:cubicBezTo>
                  <a:cubicBezTo>
                    <a:pt x="186" y="332"/>
                    <a:pt x="227" y="331"/>
                    <a:pt x="267" y="323"/>
                  </a:cubicBezTo>
                  <a:cubicBezTo>
                    <a:pt x="299" y="318"/>
                    <a:pt x="304" y="278"/>
                    <a:pt x="320" y="254"/>
                  </a:cubicBezTo>
                  <a:cubicBezTo>
                    <a:pt x="248" y="251"/>
                    <a:pt x="177" y="251"/>
                    <a:pt x="105" y="255"/>
                  </a:cubicBezTo>
                  <a:close/>
                  <a:moveTo>
                    <a:pt x="170" y="404"/>
                  </a:moveTo>
                  <a:cubicBezTo>
                    <a:pt x="184" y="436"/>
                    <a:pt x="198" y="467"/>
                    <a:pt x="212" y="498"/>
                  </a:cubicBezTo>
                  <a:cubicBezTo>
                    <a:pt x="227" y="467"/>
                    <a:pt x="241" y="436"/>
                    <a:pt x="255" y="404"/>
                  </a:cubicBezTo>
                  <a:cubicBezTo>
                    <a:pt x="227" y="404"/>
                    <a:pt x="198" y="404"/>
                    <a:pt x="170"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079" name="图片 2078"/>
          <p:cNvPicPr>
            <a:picLocks noChangeAspect="1"/>
          </p:cNvPicPr>
          <p:nvPr/>
        </p:nvPicPr>
        <p:blipFill>
          <a:blip r:embed="rId4"/>
          <a:stretch>
            <a:fillRect/>
          </a:stretch>
        </p:blipFill>
        <p:spPr>
          <a:xfrm>
            <a:off x="4068427" y="1739220"/>
            <a:ext cx="1484631" cy="1495074"/>
          </a:xfrm>
          <a:prstGeom prst="rect">
            <a:avLst/>
          </a:prstGeom>
        </p:spPr>
      </p:pic>
      <p:grpSp>
        <p:nvGrpSpPr>
          <p:cNvPr id="2082" name="Group 126"/>
          <p:cNvGrpSpPr>
            <a:grpSpLocks noChangeAspect="1"/>
          </p:cNvGrpSpPr>
          <p:nvPr/>
        </p:nvGrpSpPr>
        <p:grpSpPr bwMode="auto">
          <a:xfrm>
            <a:off x="4180856" y="4037074"/>
            <a:ext cx="1428750" cy="1425575"/>
            <a:chOff x="5399" y="1082"/>
            <a:chExt cx="900" cy="898"/>
          </a:xfrm>
        </p:grpSpPr>
        <p:sp>
          <p:nvSpPr>
            <p:cNvPr id="2083" name="AutoShape 125"/>
            <p:cNvSpPr>
              <a:spLocks noChangeAspect="1" noChangeArrowheads="1" noTextEdit="1"/>
            </p:cNvSpPr>
            <p:nvPr/>
          </p:nvSpPr>
          <p:spPr bwMode="auto">
            <a:xfrm>
              <a:off x="5399" y="1082"/>
              <a:ext cx="900" cy="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4" name="Freeform 127"/>
            <p:cNvSpPr>
              <a:spLocks/>
            </p:cNvSpPr>
            <p:nvPr/>
          </p:nvSpPr>
          <p:spPr bwMode="auto">
            <a:xfrm>
              <a:off x="5559" y="1070"/>
              <a:ext cx="590" cy="375"/>
            </a:xfrm>
            <a:custGeom>
              <a:avLst/>
              <a:gdLst>
                <a:gd name="T0" fmla="*/ 58 w 248"/>
                <a:gd name="T1" fmla="*/ 37 h 158"/>
                <a:gd name="T2" fmla="*/ 81 w 248"/>
                <a:gd name="T3" fmla="*/ 72 h 158"/>
                <a:gd name="T4" fmla="*/ 123 w 248"/>
                <a:gd name="T5" fmla="*/ 94 h 158"/>
                <a:gd name="T6" fmla="*/ 165 w 248"/>
                <a:gd name="T7" fmla="*/ 71 h 158"/>
                <a:gd name="T8" fmla="*/ 179 w 248"/>
                <a:gd name="T9" fmla="*/ 53 h 158"/>
                <a:gd name="T10" fmla="*/ 196 w 248"/>
                <a:gd name="T11" fmla="*/ 16 h 158"/>
                <a:gd name="T12" fmla="*/ 235 w 248"/>
                <a:gd name="T13" fmla="*/ 11 h 158"/>
                <a:gd name="T14" fmla="*/ 235 w 248"/>
                <a:gd name="T15" fmla="*/ 51 h 158"/>
                <a:gd name="T16" fmla="*/ 209 w 248"/>
                <a:gd name="T17" fmla="*/ 65 h 158"/>
                <a:gd name="T18" fmla="*/ 161 w 248"/>
                <a:gd name="T19" fmla="*/ 108 h 158"/>
                <a:gd name="T20" fmla="*/ 150 w 248"/>
                <a:gd name="T21" fmla="*/ 131 h 158"/>
                <a:gd name="T22" fmla="*/ 141 w 248"/>
                <a:gd name="T23" fmla="*/ 147 h 158"/>
                <a:gd name="T24" fmla="*/ 118 w 248"/>
                <a:gd name="T25" fmla="*/ 156 h 158"/>
                <a:gd name="T26" fmla="*/ 97 w 248"/>
                <a:gd name="T27" fmla="*/ 133 h 158"/>
                <a:gd name="T28" fmla="*/ 85 w 248"/>
                <a:gd name="T29" fmla="*/ 109 h 158"/>
                <a:gd name="T30" fmla="*/ 29 w 248"/>
                <a:gd name="T31" fmla="*/ 61 h 158"/>
                <a:gd name="T32" fmla="*/ 1 w 248"/>
                <a:gd name="T33" fmla="*/ 31 h 158"/>
                <a:gd name="T34" fmla="*/ 11 w 248"/>
                <a:gd name="T35" fmla="*/ 11 h 158"/>
                <a:gd name="T36" fmla="*/ 49 w 248"/>
                <a:gd name="T37" fmla="*/ 17 h 158"/>
                <a:gd name="T38" fmla="*/ 58 w 248"/>
                <a:gd name="T39" fmla="*/ 3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58">
                  <a:moveTo>
                    <a:pt x="58" y="37"/>
                  </a:moveTo>
                  <a:cubicBezTo>
                    <a:pt x="61" y="44"/>
                    <a:pt x="69" y="58"/>
                    <a:pt x="81" y="72"/>
                  </a:cubicBezTo>
                  <a:cubicBezTo>
                    <a:pt x="93" y="84"/>
                    <a:pt x="105" y="95"/>
                    <a:pt x="123" y="94"/>
                  </a:cubicBezTo>
                  <a:cubicBezTo>
                    <a:pt x="140" y="94"/>
                    <a:pt x="154" y="83"/>
                    <a:pt x="165" y="71"/>
                  </a:cubicBezTo>
                  <a:cubicBezTo>
                    <a:pt x="169" y="66"/>
                    <a:pt x="174" y="60"/>
                    <a:pt x="179" y="53"/>
                  </a:cubicBezTo>
                  <a:cubicBezTo>
                    <a:pt x="192" y="33"/>
                    <a:pt x="191" y="24"/>
                    <a:pt x="196" y="16"/>
                  </a:cubicBezTo>
                  <a:cubicBezTo>
                    <a:pt x="205" y="3"/>
                    <a:pt x="222" y="1"/>
                    <a:pt x="235" y="11"/>
                  </a:cubicBezTo>
                  <a:cubicBezTo>
                    <a:pt x="247" y="21"/>
                    <a:pt x="248" y="41"/>
                    <a:pt x="235" y="51"/>
                  </a:cubicBezTo>
                  <a:cubicBezTo>
                    <a:pt x="228" y="58"/>
                    <a:pt x="218" y="61"/>
                    <a:pt x="209" y="65"/>
                  </a:cubicBezTo>
                  <a:cubicBezTo>
                    <a:pt x="190" y="76"/>
                    <a:pt x="173" y="90"/>
                    <a:pt x="161" y="108"/>
                  </a:cubicBezTo>
                  <a:cubicBezTo>
                    <a:pt x="156" y="115"/>
                    <a:pt x="153" y="123"/>
                    <a:pt x="150" y="131"/>
                  </a:cubicBezTo>
                  <a:cubicBezTo>
                    <a:pt x="148" y="137"/>
                    <a:pt x="145" y="142"/>
                    <a:pt x="141" y="147"/>
                  </a:cubicBezTo>
                  <a:cubicBezTo>
                    <a:pt x="135" y="154"/>
                    <a:pt x="127" y="158"/>
                    <a:pt x="118" y="156"/>
                  </a:cubicBezTo>
                  <a:cubicBezTo>
                    <a:pt x="105" y="153"/>
                    <a:pt x="101" y="143"/>
                    <a:pt x="97" y="133"/>
                  </a:cubicBezTo>
                  <a:cubicBezTo>
                    <a:pt x="95" y="127"/>
                    <a:pt x="91" y="118"/>
                    <a:pt x="85" y="109"/>
                  </a:cubicBezTo>
                  <a:cubicBezTo>
                    <a:pt x="72" y="89"/>
                    <a:pt x="51" y="72"/>
                    <a:pt x="29" y="61"/>
                  </a:cubicBezTo>
                  <a:cubicBezTo>
                    <a:pt x="15" y="55"/>
                    <a:pt x="1" y="49"/>
                    <a:pt x="1" y="31"/>
                  </a:cubicBezTo>
                  <a:cubicBezTo>
                    <a:pt x="0" y="24"/>
                    <a:pt x="4" y="16"/>
                    <a:pt x="11" y="11"/>
                  </a:cubicBezTo>
                  <a:cubicBezTo>
                    <a:pt x="23" y="0"/>
                    <a:pt x="40" y="4"/>
                    <a:pt x="49" y="17"/>
                  </a:cubicBezTo>
                  <a:cubicBezTo>
                    <a:pt x="54" y="23"/>
                    <a:pt x="55" y="30"/>
                    <a:pt x="58" y="37"/>
                  </a:cubicBezTo>
                  <a:close/>
                </a:path>
              </a:pathLst>
            </a:custGeom>
            <a:solidFill>
              <a:srgbClr val="27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5" name="Freeform 128"/>
            <p:cNvSpPr>
              <a:spLocks/>
            </p:cNvSpPr>
            <p:nvPr/>
          </p:nvSpPr>
          <p:spPr bwMode="auto">
            <a:xfrm>
              <a:off x="5387" y="1232"/>
              <a:ext cx="376" cy="584"/>
            </a:xfrm>
            <a:custGeom>
              <a:avLst/>
              <a:gdLst>
                <a:gd name="T0" fmla="*/ 37 w 158"/>
                <a:gd name="T1" fmla="*/ 189 h 246"/>
                <a:gd name="T2" fmla="*/ 72 w 158"/>
                <a:gd name="T3" fmla="*/ 166 h 246"/>
                <a:gd name="T4" fmla="*/ 94 w 158"/>
                <a:gd name="T5" fmla="*/ 124 h 246"/>
                <a:gd name="T6" fmla="*/ 71 w 158"/>
                <a:gd name="T7" fmla="*/ 82 h 246"/>
                <a:gd name="T8" fmla="*/ 53 w 158"/>
                <a:gd name="T9" fmla="*/ 68 h 246"/>
                <a:gd name="T10" fmla="*/ 16 w 158"/>
                <a:gd name="T11" fmla="*/ 51 h 246"/>
                <a:gd name="T12" fmla="*/ 11 w 158"/>
                <a:gd name="T13" fmla="*/ 13 h 246"/>
                <a:gd name="T14" fmla="*/ 51 w 158"/>
                <a:gd name="T15" fmla="*/ 13 h 246"/>
                <a:gd name="T16" fmla="*/ 65 w 158"/>
                <a:gd name="T17" fmla="*/ 38 h 246"/>
                <a:gd name="T18" fmla="*/ 108 w 158"/>
                <a:gd name="T19" fmla="*/ 87 h 246"/>
                <a:gd name="T20" fmla="*/ 131 w 158"/>
                <a:gd name="T21" fmla="*/ 97 h 246"/>
                <a:gd name="T22" fmla="*/ 147 w 158"/>
                <a:gd name="T23" fmla="*/ 106 h 246"/>
                <a:gd name="T24" fmla="*/ 156 w 158"/>
                <a:gd name="T25" fmla="*/ 130 h 246"/>
                <a:gd name="T26" fmla="*/ 133 w 158"/>
                <a:gd name="T27" fmla="*/ 150 h 246"/>
                <a:gd name="T28" fmla="*/ 109 w 158"/>
                <a:gd name="T29" fmla="*/ 162 h 246"/>
                <a:gd name="T30" fmla="*/ 61 w 158"/>
                <a:gd name="T31" fmla="*/ 218 h 246"/>
                <a:gd name="T32" fmla="*/ 31 w 158"/>
                <a:gd name="T33" fmla="*/ 246 h 246"/>
                <a:gd name="T34" fmla="*/ 11 w 158"/>
                <a:gd name="T35" fmla="*/ 236 h 246"/>
                <a:gd name="T36" fmla="*/ 17 w 158"/>
                <a:gd name="T37" fmla="*/ 198 h 246"/>
                <a:gd name="T38" fmla="*/ 37 w 158"/>
                <a:gd name="T39" fmla="*/ 18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246">
                  <a:moveTo>
                    <a:pt x="37" y="189"/>
                  </a:moveTo>
                  <a:cubicBezTo>
                    <a:pt x="44" y="186"/>
                    <a:pt x="58" y="179"/>
                    <a:pt x="72" y="166"/>
                  </a:cubicBezTo>
                  <a:cubicBezTo>
                    <a:pt x="84" y="154"/>
                    <a:pt x="95" y="142"/>
                    <a:pt x="94" y="124"/>
                  </a:cubicBezTo>
                  <a:cubicBezTo>
                    <a:pt x="94" y="107"/>
                    <a:pt x="83" y="93"/>
                    <a:pt x="71" y="82"/>
                  </a:cubicBezTo>
                  <a:cubicBezTo>
                    <a:pt x="66" y="78"/>
                    <a:pt x="60" y="73"/>
                    <a:pt x="53" y="68"/>
                  </a:cubicBezTo>
                  <a:cubicBezTo>
                    <a:pt x="33" y="56"/>
                    <a:pt x="23" y="57"/>
                    <a:pt x="16" y="51"/>
                  </a:cubicBezTo>
                  <a:cubicBezTo>
                    <a:pt x="3" y="42"/>
                    <a:pt x="0" y="25"/>
                    <a:pt x="11" y="13"/>
                  </a:cubicBezTo>
                  <a:cubicBezTo>
                    <a:pt x="21" y="1"/>
                    <a:pt x="40" y="0"/>
                    <a:pt x="51" y="13"/>
                  </a:cubicBezTo>
                  <a:cubicBezTo>
                    <a:pt x="58" y="20"/>
                    <a:pt x="61" y="30"/>
                    <a:pt x="65" y="38"/>
                  </a:cubicBezTo>
                  <a:cubicBezTo>
                    <a:pt x="76" y="58"/>
                    <a:pt x="90" y="74"/>
                    <a:pt x="108" y="87"/>
                  </a:cubicBezTo>
                  <a:cubicBezTo>
                    <a:pt x="115" y="91"/>
                    <a:pt x="123" y="94"/>
                    <a:pt x="131" y="97"/>
                  </a:cubicBezTo>
                  <a:cubicBezTo>
                    <a:pt x="137" y="100"/>
                    <a:pt x="142" y="102"/>
                    <a:pt x="147" y="106"/>
                  </a:cubicBezTo>
                  <a:cubicBezTo>
                    <a:pt x="154" y="112"/>
                    <a:pt x="158" y="120"/>
                    <a:pt x="156" y="130"/>
                  </a:cubicBezTo>
                  <a:cubicBezTo>
                    <a:pt x="153" y="142"/>
                    <a:pt x="144" y="146"/>
                    <a:pt x="133" y="150"/>
                  </a:cubicBezTo>
                  <a:cubicBezTo>
                    <a:pt x="127" y="152"/>
                    <a:pt x="119" y="156"/>
                    <a:pt x="109" y="162"/>
                  </a:cubicBezTo>
                  <a:cubicBezTo>
                    <a:pt x="89" y="176"/>
                    <a:pt x="72" y="196"/>
                    <a:pt x="61" y="218"/>
                  </a:cubicBezTo>
                  <a:cubicBezTo>
                    <a:pt x="54" y="232"/>
                    <a:pt x="49" y="246"/>
                    <a:pt x="31" y="246"/>
                  </a:cubicBezTo>
                  <a:cubicBezTo>
                    <a:pt x="23" y="246"/>
                    <a:pt x="16" y="243"/>
                    <a:pt x="11" y="236"/>
                  </a:cubicBezTo>
                  <a:cubicBezTo>
                    <a:pt x="0" y="224"/>
                    <a:pt x="3" y="207"/>
                    <a:pt x="17" y="198"/>
                  </a:cubicBezTo>
                  <a:cubicBezTo>
                    <a:pt x="23" y="193"/>
                    <a:pt x="30" y="192"/>
                    <a:pt x="37" y="189"/>
                  </a:cubicBezTo>
                  <a:close/>
                </a:path>
              </a:pathLst>
            </a:custGeom>
            <a:solidFill>
              <a:srgbClr val="75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6" name="Freeform 129"/>
            <p:cNvSpPr>
              <a:spLocks/>
            </p:cNvSpPr>
            <p:nvPr/>
          </p:nvSpPr>
          <p:spPr bwMode="auto">
            <a:xfrm>
              <a:off x="5935" y="1246"/>
              <a:ext cx="376" cy="587"/>
            </a:xfrm>
            <a:custGeom>
              <a:avLst/>
              <a:gdLst>
                <a:gd name="T0" fmla="*/ 121 w 158"/>
                <a:gd name="T1" fmla="*/ 57 h 247"/>
                <a:gd name="T2" fmla="*/ 86 w 158"/>
                <a:gd name="T3" fmla="*/ 81 h 247"/>
                <a:gd name="T4" fmla="*/ 64 w 158"/>
                <a:gd name="T5" fmla="*/ 122 h 247"/>
                <a:gd name="T6" fmla="*/ 87 w 158"/>
                <a:gd name="T7" fmla="*/ 164 h 247"/>
                <a:gd name="T8" fmla="*/ 106 w 158"/>
                <a:gd name="T9" fmla="*/ 178 h 247"/>
                <a:gd name="T10" fmla="*/ 142 w 158"/>
                <a:gd name="T11" fmla="*/ 195 h 247"/>
                <a:gd name="T12" fmla="*/ 148 w 158"/>
                <a:gd name="T13" fmla="*/ 234 h 247"/>
                <a:gd name="T14" fmla="*/ 107 w 158"/>
                <a:gd name="T15" fmla="*/ 234 h 247"/>
                <a:gd name="T16" fmla="*/ 93 w 158"/>
                <a:gd name="T17" fmla="*/ 209 h 247"/>
                <a:gd name="T18" fmla="*/ 50 w 158"/>
                <a:gd name="T19" fmla="*/ 160 h 247"/>
                <a:gd name="T20" fmla="*/ 27 w 158"/>
                <a:gd name="T21" fmla="*/ 149 h 247"/>
                <a:gd name="T22" fmla="*/ 11 w 158"/>
                <a:gd name="T23" fmla="*/ 141 h 247"/>
                <a:gd name="T24" fmla="*/ 2 w 158"/>
                <a:gd name="T25" fmla="*/ 117 h 247"/>
                <a:gd name="T26" fmla="*/ 25 w 158"/>
                <a:gd name="T27" fmla="*/ 97 h 247"/>
                <a:gd name="T28" fmla="*/ 49 w 158"/>
                <a:gd name="T29" fmla="*/ 85 h 247"/>
                <a:gd name="T30" fmla="*/ 97 w 158"/>
                <a:gd name="T31" fmla="*/ 28 h 247"/>
                <a:gd name="T32" fmla="*/ 127 w 158"/>
                <a:gd name="T33" fmla="*/ 0 h 247"/>
                <a:gd name="T34" fmla="*/ 147 w 158"/>
                <a:gd name="T35" fmla="*/ 10 h 247"/>
                <a:gd name="T36" fmla="*/ 142 w 158"/>
                <a:gd name="T37" fmla="*/ 49 h 247"/>
                <a:gd name="T38" fmla="*/ 121 w 158"/>
                <a:gd name="T39" fmla="*/ 5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247">
                  <a:moveTo>
                    <a:pt x="121" y="57"/>
                  </a:moveTo>
                  <a:cubicBezTo>
                    <a:pt x="114" y="61"/>
                    <a:pt x="100" y="68"/>
                    <a:pt x="86" y="81"/>
                  </a:cubicBezTo>
                  <a:cubicBezTo>
                    <a:pt x="74" y="92"/>
                    <a:pt x="63" y="105"/>
                    <a:pt x="64" y="122"/>
                  </a:cubicBezTo>
                  <a:cubicBezTo>
                    <a:pt x="64" y="140"/>
                    <a:pt x="75" y="153"/>
                    <a:pt x="87" y="164"/>
                  </a:cubicBezTo>
                  <a:cubicBezTo>
                    <a:pt x="92" y="169"/>
                    <a:pt x="98" y="173"/>
                    <a:pt x="106" y="178"/>
                  </a:cubicBezTo>
                  <a:cubicBezTo>
                    <a:pt x="125" y="191"/>
                    <a:pt x="135" y="190"/>
                    <a:pt x="142" y="195"/>
                  </a:cubicBezTo>
                  <a:cubicBezTo>
                    <a:pt x="155" y="204"/>
                    <a:pt x="158" y="221"/>
                    <a:pt x="148" y="234"/>
                  </a:cubicBezTo>
                  <a:cubicBezTo>
                    <a:pt x="137" y="246"/>
                    <a:pt x="118" y="247"/>
                    <a:pt x="107" y="234"/>
                  </a:cubicBezTo>
                  <a:cubicBezTo>
                    <a:pt x="101" y="227"/>
                    <a:pt x="97" y="217"/>
                    <a:pt x="93" y="209"/>
                  </a:cubicBezTo>
                  <a:cubicBezTo>
                    <a:pt x="82" y="189"/>
                    <a:pt x="69" y="172"/>
                    <a:pt x="50" y="160"/>
                  </a:cubicBezTo>
                  <a:cubicBezTo>
                    <a:pt x="43" y="155"/>
                    <a:pt x="35" y="152"/>
                    <a:pt x="27" y="149"/>
                  </a:cubicBezTo>
                  <a:cubicBezTo>
                    <a:pt x="21" y="147"/>
                    <a:pt x="16" y="145"/>
                    <a:pt x="11" y="141"/>
                  </a:cubicBezTo>
                  <a:cubicBezTo>
                    <a:pt x="4" y="135"/>
                    <a:pt x="0" y="126"/>
                    <a:pt x="2" y="117"/>
                  </a:cubicBezTo>
                  <a:cubicBezTo>
                    <a:pt x="5" y="104"/>
                    <a:pt x="14" y="101"/>
                    <a:pt x="25" y="97"/>
                  </a:cubicBezTo>
                  <a:cubicBezTo>
                    <a:pt x="31" y="94"/>
                    <a:pt x="40" y="90"/>
                    <a:pt x="49" y="85"/>
                  </a:cubicBezTo>
                  <a:cubicBezTo>
                    <a:pt x="69" y="71"/>
                    <a:pt x="86" y="50"/>
                    <a:pt x="97" y="28"/>
                  </a:cubicBezTo>
                  <a:cubicBezTo>
                    <a:pt x="104" y="15"/>
                    <a:pt x="109" y="1"/>
                    <a:pt x="127" y="0"/>
                  </a:cubicBezTo>
                  <a:cubicBezTo>
                    <a:pt x="135" y="0"/>
                    <a:pt x="142" y="4"/>
                    <a:pt x="147" y="10"/>
                  </a:cubicBezTo>
                  <a:cubicBezTo>
                    <a:pt x="158" y="23"/>
                    <a:pt x="155" y="39"/>
                    <a:pt x="142" y="49"/>
                  </a:cubicBezTo>
                  <a:cubicBezTo>
                    <a:pt x="135" y="54"/>
                    <a:pt x="128" y="54"/>
                    <a:pt x="121" y="57"/>
                  </a:cubicBezTo>
                  <a:close/>
                </a:path>
              </a:pathLst>
            </a:custGeom>
            <a:solidFill>
              <a:srgbClr val="27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7" name="Freeform 130"/>
            <p:cNvSpPr>
              <a:spLocks/>
            </p:cNvSpPr>
            <p:nvPr/>
          </p:nvSpPr>
          <p:spPr bwMode="auto">
            <a:xfrm>
              <a:off x="5551" y="1619"/>
              <a:ext cx="588" cy="373"/>
            </a:xfrm>
            <a:custGeom>
              <a:avLst/>
              <a:gdLst>
                <a:gd name="T0" fmla="*/ 190 w 247"/>
                <a:gd name="T1" fmla="*/ 120 h 157"/>
                <a:gd name="T2" fmla="*/ 166 w 247"/>
                <a:gd name="T3" fmla="*/ 85 h 157"/>
                <a:gd name="T4" fmla="*/ 124 w 247"/>
                <a:gd name="T5" fmla="*/ 63 h 157"/>
                <a:gd name="T6" fmla="*/ 82 w 247"/>
                <a:gd name="T7" fmla="*/ 86 h 157"/>
                <a:gd name="T8" fmla="*/ 68 w 247"/>
                <a:gd name="T9" fmla="*/ 104 h 157"/>
                <a:gd name="T10" fmla="*/ 51 w 247"/>
                <a:gd name="T11" fmla="*/ 141 h 157"/>
                <a:gd name="T12" fmla="*/ 13 w 247"/>
                <a:gd name="T13" fmla="*/ 146 h 157"/>
                <a:gd name="T14" fmla="*/ 13 w 247"/>
                <a:gd name="T15" fmla="*/ 106 h 157"/>
                <a:gd name="T16" fmla="*/ 38 w 247"/>
                <a:gd name="T17" fmla="*/ 92 h 157"/>
                <a:gd name="T18" fmla="*/ 87 w 247"/>
                <a:gd name="T19" fmla="*/ 49 h 157"/>
                <a:gd name="T20" fmla="*/ 97 w 247"/>
                <a:gd name="T21" fmla="*/ 26 h 157"/>
                <a:gd name="T22" fmla="*/ 106 w 247"/>
                <a:gd name="T23" fmla="*/ 10 h 157"/>
                <a:gd name="T24" fmla="*/ 130 w 247"/>
                <a:gd name="T25" fmla="*/ 1 h 157"/>
                <a:gd name="T26" fmla="*/ 150 w 247"/>
                <a:gd name="T27" fmla="*/ 24 h 157"/>
                <a:gd name="T28" fmla="*/ 162 w 247"/>
                <a:gd name="T29" fmla="*/ 48 h 157"/>
                <a:gd name="T30" fmla="*/ 219 w 247"/>
                <a:gd name="T31" fmla="*/ 96 h 157"/>
                <a:gd name="T32" fmla="*/ 247 w 247"/>
                <a:gd name="T33" fmla="*/ 126 h 157"/>
                <a:gd name="T34" fmla="*/ 237 w 247"/>
                <a:gd name="T35" fmla="*/ 146 h 157"/>
                <a:gd name="T36" fmla="*/ 198 w 247"/>
                <a:gd name="T37" fmla="*/ 140 h 157"/>
                <a:gd name="T38" fmla="*/ 190 w 247"/>
                <a:gd name="T39" fmla="*/ 1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57">
                  <a:moveTo>
                    <a:pt x="190" y="120"/>
                  </a:moveTo>
                  <a:cubicBezTo>
                    <a:pt x="186" y="113"/>
                    <a:pt x="179" y="99"/>
                    <a:pt x="166" y="85"/>
                  </a:cubicBezTo>
                  <a:cubicBezTo>
                    <a:pt x="155" y="73"/>
                    <a:pt x="142" y="62"/>
                    <a:pt x="124" y="63"/>
                  </a:cubicBezTo>
                  <a:cubicBezTo>
                    <a:pt x="107" y="63"/>
                    <a:pt x="93" y="74"/>
                    <a:pt x="82" y="86"/>
                  </a:cubicBezTo>
                  <a:cubicBezTo>
                    <a:pt x="78" y="91"/>
                    <a:pt x="73" y="97"/>
                    <a:pt x="68" y="104"/>
                  </a:cubicBezTo>
                  <a:cubicBezTo>
                    <a:pt x="56" y="124"/>
                    <a:pt x="57" y="133"/>
                    <a:pt x="51" y="141"/>
                  </a:cubicBezTo>
                  <a:cubicBezTo>
                    <a:pt x="42" y="154"/>
                    <a:pt x="25" y="156"/>
                    <a:pt x="13" y="146"/>
                  </a:cubicBezTo>
                  <a:cubicBezTo>
                    <a:pt x="0" y="136"/>
                    <a:pt x="0" y="117"/>
                    <a:pt x="13" y="106"/>
                  </a:cubicBezTo>
                  <a:cubicBezTo>
                    <a:pt x="20" y="99"/>
                    <a:pt x="30" y="96"/>
                    <a:pt x="38" y="92"/>
                  </a:cubicBezTo>
                  <a:cubicBezTo>
                    <a:pt x="58" y="81"/>
                    <a:pt x="74" y="68"/>
                    <a:pt x="87" y="49"/>
                  </a:cubicBezTo>
                  <a:cubicBezTo>
                    <a:pt x="91" y="42"/>
                    <a:pt x="94" y="34"/>
                    <a:pt x="97" y="26"/>
                  </a:cubicBezTo>
                  <a:cubicBezTo>
                    <a:pt x="100" y="21"/>
                    <a:pt x="102" y="15"/>
                    <a:pt x="106" y="10"/>
                  </a:cubicBezTo>
                  <a:cubicBezTo>
                    <a:pt x="112" y="3"/>
                    <a:pt x="120" y="0"/>
                    <a:pt x="130" y="1"/>
                  </a:cubicBezTo>
                  <a:cubicBezTo>
                    <a:pt x="143" y="4"/>
                    <a:pt x="146" y="14"/>
                    <a:pt x="150" y="24"/>
                  </a:cubicBezTo>
                  <a:cubicBezTo>
                    <a:pt x="153" y="30"/>
                    <a:pt x="156" y="39"/>
                    <a:pt x="162" y="48"/>
                  </a:cubicBezTo>
                  <a:cubicBezTo>
                    <a:pt x="176" y="68"/>
                    <a:pt x="197" y="85"/>
                    <a:pt x="219" y="96"/>
                  </a:cubicBezTo>
                  <a:cubicBezTo>
                    <a:pt x="233" y="103"/>
                    <a:pt x="247" y="108"/>
                    <a:pt x="247" y="126"/>
                  </a:cubicBezTo>
                  <a:cubicBezTo>
                    <a:pt x="247" y="133"/>
                    <a:pt x="244" y="141"/>
                    <a:pt x="237" y="146"/>
                  </a:cubicBezTo>
                  <a:cubicBezTo>
                    <a:pt x="224" y="157"/>
                    <a:pt x="208" y="154"/>
                    <a:pt x="198" y="140"/>
                  </a:cubicBezTo>
                  <a:cubicBezTo>
                    <a:pt x="193" y="134"/>
                    <a:pt x="193" y="127"/>
                    <a:pt x="190" y="120"/>
                  </a:cubicBezTo>
                  <a:close/>
                </a:path>
              </a:pathLst>
            </a:custGeom>
            <a:solidFill>
              <a:srgbClr val="27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8" name="Oval 131"/>
            <p:cNvSpPr>
              <a:spLocks noChangeArrowheads="1"/>
            </p:cNvSpPr>
            <p:nvPr/>
          </p:nvSpPr>
          <p:spPr bwMode="auto">
            <a:xfrm>
              <a:off x="5428" y="1474"/>
              <a:ext cx="76" cy="76"/>
            </a:xfrm>
            <a:prstGeom prst="ellipse">
              <a:avLst/>
            </a:prstGeom>
            <a:solidFill>
              <a:srgbClr val="75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089" name="图片 2088"/>
          <p:cNvPicPr>
            <a:picLocks noChangeAspect="1"/>
          </p:cNvPicPr>
          <p:nvPr/>
        </p:nvPicPr>
        <p:blipFill>
          <a:blip r:embed="rId5"/>
          <a:stretch>
            <a:fillRect/>
          </a:stretch>
        </p:blipFill>
        <p:spPr>
          <a:xfrm>
            <a:off x="1652815" y="4077198"/>
            <a:ext cx="1478683" cy="1364905"/>
          </a:xfrm>
          <a:prstGeom prst="rect">
            <a:avLst/>
          </a:prstGeom>
        </p:spPr>
      </p:pic>
      <p:pic>
        <p:nvPicPr>
          <p:cNvPr id="3100" name="图片 30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2220" y="3659407"/>
            <a:ext cx="1695275" cy="2094693"/>
          </a:xfrm>
          <a:prstGeom prst="rect">
            <a:avLst/>
          </a:prstGeom>
        </p:spPr>
      </p:pic>
      <p:grpSp>
        <p:nvGrpSpPr>
          <p:cNvPr id="3102" name="Group 1168"/>
          <p:cNvGrpSpPr>
            <a:grpSpLocks noChangeAspect="1"/>
          </p:cNvGrpSpPr>
          <p:nvPr/>
        </p:nvGrpSpPr>
        <p:grpSpPr bwMode="auto">
          <a:xfrm>
            <a:off x="8942433" y="1567032"/>
            <a:ext cx="1743075" cy="1800225"/>
            <a:chOff x="5596" y="642"/>
            <a:chExt cx="1098" cy="1134"/>
          </a:xfrm>
        </p:grpSpPr>
        <p:sp>
          <p:nvSpPr>
            <p:cNvPr id="3103" name="AutoShape 1167"/>
            <p:cNvSpPr>
              <a:spLocks noChangeAspect="1" noChangeArrowheads="1" noTextEdit="1"/>
            </p:cNvSpPr>
            <p:nvPr/>
          </p:nvSpPr>
          <p:spPr bwMode="auto">
            <a:xfrm>
              <a:off x="5596" y="642"/>
              <a:ext cx="109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4" name="Freeform 1169"/>
            <p:cNvSpPr>
              <a:spLocks/>
            </p:cNvSpPr>
            <p:nvPr/>
          </p:nvSpPr>
          <p:spPr bwMode="auto">
            <a:xfrm>
              <a:off x="5785" y="1603"/>
              <a:ext cx="912" cy="173"/>
            </a:xfrm>
            <a:custGeom>
              <a:avLst/>
              <a:gdLst>
                <a:gd name="T0" fmla="*/ 0 w 284"/>
                <a:gd name="T1" fmla="*/ 27 h 54"/>
                <a:gd name="T2" fmla="*/ 146 w 284"/>
                <a:gd name="T3" fmla="*/ 7 h 54"/>
                <a:gd name="T4" fmla="*/ 229 w 284"/>
                <a:gd name="T5" fmla="*/ 21 h 54"/>
                <a:gd name="T6" fmla="*/ 276 w 284"/>
                <a:gd name="T7" fmla="*/ 26 h 54"/>
                <a:gd name="T8" fmla="*/ 284 w 284"/>
                <a:gd name="T9" fmla="*/ 30 h 54"/>
                <a:gd name="T10" fmla="*/ 276 w 284"/>
                <a:gd name="T11" fmla="*/ 36 h 54"/>
                <a:gd name="T12" fmla="*/ 182 w 284"/>
                <a:gd name="T13" fmla="*/ 53 h 54"/>
                <a:gd name="T14" fmla="*/ 75 w 284"/>
                <a:gd name="T15" fmla="*/ 35 h 54"/>
                <a:gd name="T16" fmla="*/ 0 w 28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4">
                  <a:moveTo>
                    <a:pt x="0" y="27"/>
                  </a:moveTo>
                  <a:cubicBezTo>
                    <a:pt x="0" y="27"/>
                    <a:pt x="63" y="0"/>
                    <a:pt x="146" y="7"/>
                  </a:cubicBezTo>
                  <a:cubicBezTo>
                    <a:pt x="174" y="9"/>
                    <a:pt x="201" y="17"/>
                    <a:pt x="229" y="21"/>
                  </a:cubicBezTo>
                  <a:cubicBezTo>
                    <a:pt x="241" y="23"/>
                    <a:pt x="258" y="25"/>
                    <a:pt x="276" y="26"/>
                  </a:cubicBezTo>
                  <a:cubicBezTo>
                    <a:pt x="278" y="26"/>
                    <a:pt x="283" y="27"/>
                    <a:pt x="284" y="30"/>
                  </a:cubicBezTo>
                  <a:cubicBezTo>
                    <a:pt x="284" y="32"/>
                    <a:pt x="282" y="34"/>
                    <a:pt x="276" y="36"/>
                  </a:cubicBezTo>
                  <a:cubicBezTo>
                    <a:pt x="276" y="36"/>
                    <a:pt x="238" y="51"/>
                    <a:pt x="182" y="53"/>
                  </a:cubicBezTo>
                  <a:cubicBezTo>
                    <a:pt x="141" y="54"/>
                    <a:pt x="113" y="44"/>
                    <a:pt x="75" y="35"/>
                  </a:cubicBezTo>
                  <a:cubicBezTo>
                    <a:pt x="55" y="31"/>
                    <a:pt x="30" y="27"/>
                    <a:pt x="0" y="27"/>
                  </a:cubicBezTo>
                  <a:close/>
                </a:path>
              </a:pathLst>
            </a:custGeom>
            <a:solidFill>
              <a:srgbClr val="F29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5" name="Freeform 1170"/>
            <p:cNvSpPr>
              <a:spLocks noEditPoints="1"/>
            </p:cNvSpPr>
            <p:nvPr/>
          </p:nvSpPr>
          <p:spPr bwMode="auto">
            <a:xfrm>
              <a:off x="5593" y="639"/>
              <a:ext cx="1088" cy="983"/>
            </a:xfrm>
            <a:custGeom>
              <a:avLst/>
              <a:gdLst>
                <a:gd name="T0" fmla="*/ 157 w 339"/>
                <a:gd name="T1" fmla="*/ 216 h 307"/>
                <a:gd name="T2" fmla="*/ 149 w 339"/>
                <a:gd name="T3" fmla="*/ 272 h 307"/>
                <a:gd name="T4" fmla="*/ 66 w 339"/>
                <a:gd name="T5" fmla="*/ 261 h 307"/>
                <a:gd name="T6" fmla="*/ 30 w 339"/>
                <a:gd name="T7" fmla="*/ 180 h 307"/>
                <a:gd name="T8" fmla="*/ 110 w 339"/>
                <a:gd name="T9" fmla="*/ 184 h 307"/>
                <a:gd name="T10" fmla="*/ 157 w 339"/>
                <a:gd name="T11" fmla="*/ 216 h 307"/>
                <a:gd name="T12" fmla="*/ 131 w 339"/>
                <a:gd name="T13" fmla="*/ 295 h 307"/>
                <a:gd name="T14" fmla="*/ 182 w 339"/>
                <a:gd name="T15" fmla="*/ 292 h 307"/>
                <a:gd name="T16" fmla="*/ 244 w 339"/>
                <a:gd name="T17" fmla="*/ 297 h 307"/>
                <a:gd name="T18" fmla="*/ 245 w 339"/>
                <a:gd name="T19" fmla="*/ 229 h 307"/>
                <a:gd name="T20" fmla="*/ 215 w 339"/>
                <a:gd name="T21" fmla="*/ 185 h 307"/>
                <a:gd name="T22" fmla="*/ 196 w 339"/>
                <a:gd name="T23" fmla="*/ 108 h 307"/>
                <a:gd name="T24" fmla="*/ 104 w 339"/>
                <a:gd name="T25" fmla="*/ 61 h 307"/>
                <a:gd name="T26" fmla="*/ 153 w 339"/>
                <a:gd name="T27" fmla="*/ 51 h 307"/>
                <a:gd name="T28" fmla="*/ 270 w 339"/>
                <a:gd name="T29" fmla="*/ 156 h 307"/>
                <a:gd name="T30" fmla="*/ 261 w 339"/>
                <a:gd name="T31" fmla="*/ 200 h 307"/>
                <a:gd name="T32" fmla="*/ 288 w 339"/>
                <a:gd name="T33" fmla="*/ 290 h 307"/>
                <a:gd name="T34" fmla="*/ 339 w 339"/>
                <a:gd name="T35" fmla="*/ 170 h 307"/>
                <a:gd name="T36" fmla="*/ 170 w 339"/>
                <a:gd name="T37" fmla="*/ 0 h 307"/>
                <a:gd name="T38" fmla="*/ 0 w 339"/>
                <a:gd name="T39" fmla="*/ 170 h 307"/>
                <a:gd name="T40" fmla="*/ 71 w 339"/>
                <a:gd name="T41" fmla="*/ 307 h 307"/>
                <a:gd name="T42" fmla="*/ 131 w 339"/>
                <a:gd name="T43" fmla="*/ 295 h 307"/>
                <a:gd name="T44" fmla="*/ 155 w 339"/>
                <a:gd name="T45" fmla="*/ 156 h 307"/>
                <a:gd name="T46" fmla="*/ 31 w 339"/>
                <a:gd name="T47" fmla="*/ 157 h 307"/>
                <a:gd name="T48" fmla="*/ 74 w 339"/>
                <a:gd name="T49" fmla="*/ 81 h 307"/>
                <a:gd name="T50" fmla="*/ 155 w 339"/>
                <a:gd name="T51" fmla="*/ 15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07">
                  <a:moveTo>
                    <a:pt x="157" y="216"/>
                  </a:moveTo>
                  <a:cubicBezTo>
                    <a:pt x="168" y="233"/>
                    <a:pt x="165" y="259"/>
                    <a:pt x="149" y="272"/>
                  </a:cubicBezTo>
                  <a:cubicBezTo>
                    <a:pt x="123" y="292"/>
                    <a:pt x="87" y="283"/>
                    <a:pt x="66" y="261"/>
                  </a:cubicBezTo>
                  <a:cubicBezTo>
                    <a:pt x="45" y="240"/>
                    <a:pt x="32" y="211"/>
                    <a:pt x="30" y="180"/>
                  </a:cubicBezTo>
                  <a:cubicBezTo>
                    <a:pt x="42" y="178"/>
                    <a:pt x="77" y="175"/>
                    <a:pt x="110" y="184"/>
                  </a:cubicBezTo>
                  <a:cubicBezTo>
                    <a:pt x="128" y="190"/>
                    <a:pt x="148" y="200"/>
                    <a:pt x="157" y="216"/>
                  </a:cubicBezTo>
                  <a:close/>
                  <a:moveTo>
                    <a:pt x="131" y="295"/>
                  </a:moveTo>
                  <a:cubicBezTo>
                    <a:pt x="146" y="293"/>
                    <a:pt x="164" y="292"/>
                    <a:pt x="182" y="292"/>
                  </a:cubicBezTo>
                  <a:cubicBezTo>
                    <a:pt x="202" y="291"/>
                    <a:pt x="224" y="293"/>
                    <a:pt x="244" y="297"/>
                  </a:cubicBezTo>
                  <a:cubicBezTo>
                    <a:pt x="244" y="297"/>
                    <a:pt x="258" y="265"/>
                    <a:pt x="245" y="229"/>
                  </a:cubicBezTo>
                  <a:cubicBezTo>
                    <a:pt x="240" y="214"/>
                    <a:pt x="231" y="199"/>
                    <a:pt x="215" y="185"/>
                  </a:cubicBezTo>
                  <a:cubicBezTo>
                    <a:pt x="215" y="185"/>
                    <a:pt x="224" y="144"/>
                    <a:pt x="196" y="108"/>
                  </a:cubicBezTo>
                  <a:cubicBezTo>
                    <a:pt x="181" y="88"/>
                    <a:pt x="152" y="70"/>
                    <a:pt x="104" y="61"/>
                  </a:cubicBezTo>
                  <a:cubicBezTo>
                    <a:pt x="119" y="55"/>
                    <a:pt x="136" y="51"/>
                    <a:pt x="153" y="51"/>
                  </a:cubicBezTo>
                  <a:cubicBezTo>
                    <a:pt x="221" y="51"/>
                    <a:pt x="270" y="93"/>
                    <a:pt x="270" y="156"/>
                  </a:cubicBezTo>
                  <a:cubicBezTo>
                    <a:pt x="270" y="171"/>
                    <a:pt x="266" y="185"/>
                    <a:pt x="261" y="200"/>
                  </a:cubicBezTo>
                  <a:cubicBezTo>
                    <a:pt x="293" y="244"/>
                    <a:pt x="288" y="290"/>
                    <a:pt x="288" y="290"/>
                  </a:cubicBezTo>
                  <a:cubicBezTo>
                    <a:pt x="319" y="260"/>
                    <a:pt x="339" y="217"/>
                    <a:pt x="339" y="170"/>
                  </a:cubicBezTo>
                  <a:cubicBezTo>
                    <a:pt x="339" y="76"/>
                    <a:pt x="263" y="0"/>
                    <a:pt x="170" y="0"/>
                  </a:cubicBezTo>
                  <a:cubicBezTo>
                    <a:pt x="76" y="0"/>
                    <a:pt x="0" y="76"/>
                    <a:pt x="0" y="170"/>
                  </a:cubicBezTo>
                  <a:cubicBezTo>
                    <a:pt x="0" y="226"/>
                    <a:pt x="28" y="277"/>
                    <a:pt x="71" y="307"/>
                  </a:cubicBezTo>
                  <a:cubicBezTo>
                    <a:pt x="81" y="304"/>
                    <a:pt x="103" y="299"/>
                    <a:pt x="131" y="295"/>
                  </a:cubicBezTo>
                  <a:close/>
                  <a:moveTo>
                    <a:pt x="155" y="156"/>
                  </a:moveTo>
                  <a:cubicBezTo>
                    <a:pt x="155" y="156"/>
                    <a:pt x="95" y="141"/>
                    <a:pt x="31" y="157"/>
                  </a:cubicBezTo>
                  <a:cubicBezTo>
                    <a:pt x="36" y="126"/>
                    <a:pt x="51" y="99"/>
                    <a:pt x="74" y="81"/>
                  </a:cubicBezTo>
                  <a:cubicBezTo>
                    <a:pt x="91" y="81"/>
                    <a:pt x="150" y="87"/>
                    <a:pt x="155" y="156"/>
                  </a:cubicBezTo>
                  <a:close/>
                </a:path>
              </a:pathLst>
            </a:custGeom>
            <a:solidFill>
              <a:srgbClr val="69AC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07" name="Group 1173"/>
          <p:cNvGrpSpPr>
            <a:grpSpLocks noChangeAspect="1"/>
          </p:cNvGrpSpPr>
          <p:nvPr/>
        </p:nvGrpSpPr>
        <p:grpSpPr bwMode="auto">
          <a:xfrm>
            <a:off x="8993371" y="3834789"/>
            <a:ext cx="1758052" cy="1769819"/>
            <a:chOff x="5373" y="1870"/>
            <a:chExt cx="1494" cy="1504"/>
          </a:xfrm>
        </p:grpSpPr>
        <p:sp>
          <p:nvSpPr>
            <p:cNvPr id="3108" name="AutoShape 1172"/>
            <p:cNvSpPr>
              <a:spLocks noChangeAspect="1" noChangeArrowheads="1" noTextEdit="1"/>
            </p:cNvSpPr>
            <p:nvPr/>
          </p:nvSpPr>
          <p:spPr bwMode="auto">
            <a:xfrm>
              <a:off x="5373" y="1870"/>
              <a:ext cx="1494"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9" name="Freeform 1174"/>
            <p:cNvSpPr>
              <a:spLocks/>
            </p:cNvSpPr>
            <p:nvPr/>
          </p:nvSpPr>
          <p:spPr bwMode="auto">
            <a:xfrm>
              <a:off x="5974" y="2748"/>
              <a:ext cx="365" cy="545"/>
            </a:xfrm>
            <a:custGeom>
              <a:avLst/>
              <a:gdLst>
                <a:gd name="T0" fmla="*/ 29 w 85"/>
                <a:gd name="T1" fmla="*/ 31 h 127"/>
                <a:gd name="T2" fmla="*/ 10 w 85"/>
                <a:gd name="T3" fmla="*/ 21 h 127"/>
                <a:gd name="T4" fmla="*/ 0 w 85"/>
                <a:gd name="T5" fmla="*/ 9 h 127"/>
                <a:gd name="T6" fmla="*/ 7 w 85"/>
                <a:gd name="T7" fmla="*/ 28 h 127"/>
                <a:gd name="T8" fmla="*/ 20 w 85"/>
                <a:gd name="T9" fmla="*/ 47 h 127"/>
                <a:gd name="T10" fmla="*/ 28 w 85"/>
                <a:gd name="T11" fmla="*/ 59 h 127"/>
                <a:gd name="T12" fmla="*/ 30 w 85"/>
                <a:gd name="T13" fmla="*/ 80 h 127"/>
                <a:gd name="T14" fmla="*/ 28 w 85"/>
                <a:gd name="T15" fmla="*/ 91 h 127"/>
                <a:gd name="T16" fmla="*/ 12 w 85"/>
                <a:gd name="T17" fmla="*/ 123 h 127"/>
                <a:gd name="T18" fmla="*/ 8 w 85"/>
                <a:gd name="T19" fmla="*/ 127 h 127"/>
                <a:gd name="T20" fmla="*/ 21 w 85"/>
                <a:gd name="T21" fmla="*/ 119 h 127"/>
                <a:gd name="T22" fmla="*/ 45 w 85"/>
                <a:gd name="T23" fmla="*/ 95 h 127"/>
                <a:gd name="T24" fmla="*/ 70 w 85"/>
                <a:gd name="T25" fmla="*/ 58 h 127"/>
                <a:gd name="T26" fmla="*/ 84 w 85"/>
                <a:gd name="T27" fmla="*/ 18 h 127"/>
                <a:gd name="T28" fmla="*/ 84 w 85"/>
                <a:gd name="T29" fmla="*/ 0 h 127"/>
                <a:gd name="T30" fmla="*/ 67 w 85"/>
                <a:gd name="T31" fmla="*/ 23 h 127"/>
                <a:gd name="T32" fmla="*/ 29 w 85"/>
                <a:gd name="T33" fmla="*/ 3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27">
                  <a:moveTo>
                    <a:pt x="29" y="31"/>
                  </a:moveTo>
                  <a:cubicBezTo>
                    <a:pt x="22" y="30"/>
                    <a:pt x="15" y="26"/>
                    <a:pt x="10" y="21"/>
                  </a:cubicBezTo>
                  <a:cubicBezTo>
                    <a:pt x="6" y="18"/>
                    <a:pt x="3" y="13"/>
                    <a:pt x="0" y="9"/>
                  </a:cubicBezTo>
                  <a:cubicBezTo>
                    <a:pt x="1" y="14"/>
                    <a:pt x="4" y="22"/>
                    <a:pt x="7" y="28"/>
                  </a:cubicBezTo>
                  <a:cubicBezTo>
                    <a:pt x="11" y="35"/>
                    <a:pt x="15" y="41"/>
                    <a:pt x="20" y="47"/>
                  </a:cubicBezTo>
                  <a:cubicBezTo>
                    <a:pt x="23" y="50"/>
                    <a:pt x="26" y="54"/>
                    <a:pt x="28" y="59"/>
                  </a:cubicBezTo>
                  <a:cubicBezTo>
                    <a:pt x="31" y="66"/>
                    <a:pt x="31" y="72"/>
                    <a:pt x="30" y="80"/>
                  </a:cubicBezTo>
                  <a:cubicBezTo>
                    <a:pt x="30" y="84"/>
                    <a:pt x="29" y="87"/>
                    <a:pt x="28" y="91"/>
                  </a:cubicBezTo>
                  <a:cubicBezTo>
                    <a:pt x="25" y="102"/>
                    <a:pt x="20" y="113"/>
                    <a:pt x="12" y="123"/>
                  </a:cubicBezTo>
                  <a:cubicBezTo>
                    <a:pt x="10" y="124"/>
                    <a:pt x="9" y="126"/>
                    <a:pt x="8" y="127"/>
                  </a:cubicBezTo>
                  <a:cubicBezTo>
                    <a:pt x="12" y="126"/>
                    <a:pt x="16" y="123"/>
                    <a:pt x="21" y="119"/>
                  </a:cubicBezTo>
                  <a:cubicBezTo>
                    <a:pt x="30" y="112"/>
                    <a:pt x="38" y="104"/>
                    <a:pt x="45" y="95"/>
                  </a:cubicBezTo>
                  <a:cubicBezTo>
                    <a:pt x="54" y="84"/>
                    <a:pt x="63" y="72"/>
                    <a:pt x="70" y="58"/>
                  </a:cubicBezTo>
                  <a:cubicBezTo>
                    <a:pt x="77" y="46"/>
                    <a:pt x="82" y="32"/>
                    <a:pt x="84" y="18"/>
                  </a:cubicBezTo>
                  <a:cubicBezTo>
                    <a:pt x="85" y="12"/>
                    <a:pt x="84" y="6"/>
                    <a:pt x="84" y="0"/>
                  </a:cubicBezTo>
                  <a:cubicBezTo>
                    <a:pt x="82" y="9"/>
                    <a:pt x="74" y="18"/>
                    <a:pt x="67" y="23"/>
                  </a:cubicBezTo>
                  <a:cubicBezTo>
                    <a:pt x="57" y="30"/>
                    <a:pt x="41" y="33"/>
                    <a:pt x="29" y="31"/>
                  </a:cubicBez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0" name="Oval 1175"/>
            <p:cNvSpPr>
              <a:spLocks noChangeArrowheads="1"/>
            </p:cNvSpPr>
            <p:nvPr/>
          </p:nvSpPr>
          <p:spPr bwMode="auto">
            <a:xfrm>
              <a:off x="6085" y="2714"/>
              <a:ext cx="138" cy="137"/>
            </a:xfrm>
            <a:prstGeom prst="ellipse">
              <a:avLst/>
            </a:pr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1" name="Freeform 1176"/>
            <p:cNvSpPr>
              <a:spLocks/>
            </p:cNvSpPr>
            <p:nvPr/>
          </p:nvSpPr>
          <p:spPr bwMode="auto">
            <a:xfrm>
              <a:off x="6158" y="2650"/>
              <a:ext cx="69" cy="34"/>
            </a:xfrm>
            <a:custGeom>
              <a:avLst/>
              <a:gdLst>
                <a:gd name="T0" fmla="*/ 0 w 69"/>
                <a:gd name="T1" fmla="*/ 17 h 34"/>
                <a:gd name="T2" fmla="*/ 9 w 69"/>
                <a:gd name="T3" fmla="*/ 34 h 34"/>
                <a:gd name="T4" fmla="*/ 69 w 69"/>
                <a:gd name="T5" fmla="*/ 17 h 34"/>
                <a:gd name="T6" fmla="*/ 65 w 69"/>
                <a:gd name="T7" fmla="*/ 0 h 34"/>
                <a:gd name="T8" fmla="*/ 0 w 69"/>
                <a:gd name="T9" fmla="*/ 17 h 34"/>
              </a:gdLst>
              <a:ahLst/>
              <a:cxnLst>
                <a:cxn ang="0">
                  <a:pos x="T0" y="T1"/>
                </a:cxn>
                <a:cxn ang="0">
                  <a:pos x="T2" y="T3"/>
                </a:cxn>
                <a:cxn ang="0">
                  <a:pos x="T4" y="T5"/>
                </a:cxn>
                <a:cxn ang="0">
                  <a:pos x="T6" y="T7"/>
                </a:cxn>
                <a:cxn ang="0">
                  <a:pos x="T8" y="T9"/>
                </a:cxn>
              </a:cxnLst>
              <a:rect l="0" t="0" r="r" b="b"/>
              <a:pathLst>
                <a:path w="69" h="34">
                  <a:moveTo>
                    <a:pt x="0" y="17"/>
                  </a:moveTo>
                  <a:lnTo>
                    <a:pt x="9" y="34"/>
                  </a:lnTo>
                  <a:lnTo>
                    <a:pt x="69" y="17"/>
                  </a:lnTo>
                  <a:lnTo>
                    <a:pt x="65" y="0"/>
                  </a:lnTo>
                  <a:lnTo>
                    <a:pt x="0" y="17"/>
                  </a:lnTo>
                  <a:close/>
                </a:path>
              </a:pathLst>
            </a:custGeom>
            <a:solidFill>
              <a:srgbClr val="EDB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2" name="Freeform 1177"/>
            <p:cNvSpPr>
              <a:spLocks/>
            </p:cNvSpPr>
            <p:nvPr/>
          </p:nvSpPr>
          <p:spPr bwMode="auto">
            <a:xfrm>
              <a:off x="6176" y="2633"/>
              <a:ext cx="34" cy="68"/>
            </a:xfrm>
            <a:custGeom>
              <a:avLst/>
              <a:gdLst>
                <a:gd name="T0" fmla="*/ 0 w 34"/>
                <a:gd name="T1" fmla="*/ 4 h 68"/>
                <a:gd name="T2" fmla="*/ 17 w 34"/>
                <a:gd name="T3" fmla="*/ 0 h 68"/>
                <a:gd name="T4" fmla="*/ 34 w 34"/>
                <a:gd name="T5" fmla="*/ 60 h 68"/>
                <a:gd name="T6" fmla="*/ 17 w 34"/>
                <a:gd name="T7" fmla="*/ 68 h 68"/>
                <a:gd name="T8" fmla="*/ 0 w 34"/>
                <a:gd name="T9" fmla="*/ 4 h 68"/>
              </a:gdLst>
              <a:ahLst/>
              <a:cxnLst>
                <a:cxn ang="0">
                  <a:pos x="T0" y="T1"/>
                </a:cxn>
                <a:cxn ang="0">
                  <a:pos x="T2" y="T3"/>
                </a:cxn>
                <a:cxn ang="0">
                  <a:pos x="T4" y="T5"/>
                </a:cxn>
                <a:cxn ang="0">
                  <a:pos x="T6" y="T7"/>
                </a:cxn>
                <a:cxn ang="0">
                  <a:pos x="T8" y="T9"/>
                </a:cxn>
              </a:cxnLst>
              <a:rect l="0" t="0" r="r" b="b"/>
              <a:pathLst>
                <a:path w="34" h="68">
                  <a:moveTo>
                    <a:pt x="0" y="4"/>
                  </a:moveTo>
                  <a:lnTo>
                    <a:pt x="17" y="0"/>
                  </a:lnTo>
                  <a:lnTo>
                    <a:pt x="34" y="60"/>
                  </a:lnTo>
                  <a:lnTo>
                    <a:pt x="17" y="68"/>
                  </a:lnTo>
                  <a:lnTo>
                    <a:pt x="0" y="4"/>
                  </a:lnTo>
                  <a:close/>
                </a:path>
              </a:pathLst>
            </a:custGeom>
            <a:solidFill>
              <a:srgbClr val="EDB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3" name="Freeform 1178"/>
            <p:cNvSpPr>
              <a:spLocks/>
            </p:cNvSpPr>
            <p:nvPr/>
          </p:nvSpPr>
          <p:spPr bwMode="auto">
            <a:xfrm>
              <a:off x="6206" y="2479"/>
              <a:ext cx="283" cy="201"/>
            </a:xfrm>
            <a:custGeom>
              <a:avLst/>
              <a:gdLst>
                <a:gd name="T0" fmla="*/ 20 w 66"/>
                <a:gd name="T1" fmla="*/ 47 h 47"/>
                <a:gd name="T2" fmla="*/ 26 w 66"/>
                <a:gd name="T3" fmla="*/ 44 h 47"/>
                <a:gd name="T4" fmla="*/ 11 w 66"/>
                <a:gd name="T5" fmla="*/ 36 h 47"/>
                <a:gd name="T6" fmla="*/ 4 w 66"/>
                <a:gd name="T7" fmla="*/ 14 h 47"/>
                <a:gd name="T8" fmla="*/ 20 w 66"/>
                <a:gd name="T9" fmla="*/ 3 h 47"/>
                <a:gd name="T10" fmla="*/ 56 w 66"/>
                <a:gd name="T11" fmla="*/ 14 h 47"/>
                <a:gd name="T12" fmla="*/ 61 w 66"/>
                <a:gd name="T13" fmla="*/ 36 h 47"/>
                <a:gd name="T14" fmla="*/ 40 w 66"/>
                <a:gd name="T15" fmla="*/ 46 h 47"/>
                <a:gd name="T16" fmla="*/ 33 w 66"/>
                <a:gd name="T17" fmla="*/ 46 h 47"/>
                <a:gd name="T18" fmla="*/ 20 w 66"/>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7">
                  <a:moveTo>
                    <a:pt x="20" y="47"/>
                  </a:moveTo>
                  <a:cubicBezTo>
                    <a:pt x="26" y="44"/>
                    <a:pt x="26" y="44"/>
                    <a:pt x="26" y="44"/>
                  </a:cubicBezTo>
                  <a:cubicBezTo>
                    <a:pt x="26" y="44"/>
                    <a:pt x="17" y="42"/>
                    <a:pt x="11" y="36"/>
                  </a:cubicBezTo>
                  <a:cubicBezTo>
                    <a:pt x="5" y="31"/>
                    <a:pt x="0" y="22"/>
                    <a:pt x="4" y="14"/>
                  </a:cubicBezTo>
                  <a:cubicBezTo>
                    <a:pt x="7" y="8"/>
                    <a:pt x="14" y="4"/>
                    <a:pt x="20" y="3"/>
                  </a:cubicBezTo>
                  <a:cubicBezTo>
                    <a:pt x="33" y="0"/>
                    <a:pt x="48" y="4"/>
                    <a:pt x="56" y="14"/>
                  </a:cubicBezTo>
                  <a:cubicBezTo>
                    <a:pt x="62" y="20"/>
                    <a:pt x="66" y="28"/>
                    <a:pt x="61" y="36"/>
                  </a:cubicBezTo>
                  <a:cubicBezTo>
                    <a:pt x="56" y="43"/>
                    <a:pt x="48" y="46"/>
                    <a:pt x="40" y="46"/>
                  </a:cubicBezTo>
                  <a:cubicBezTo>
                    <a:pt x="38" y="46"/>
                    <a:pt x="36" y="46"/>
                    <a:pt x="33" y="46"/>
                  </a:cubicBezTo>
                  <a:lnTo>
                    <a:pt x="20" y="47"/>
                  </a:ln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4" name="Freeform 1179"/>
            <p:cNvSpPr>
              <a:spLocks/>
            </p:cNvSpPr>
            <p:nvPr/>
          </p:nvSpPr>
          <p:spPr bwMode="auto">
            <a:xfrm>
              <a:off x="5939" y="2410"/>
              <a:ext cx="288" cy="308"/>
            </a:xfrm>
            <a:custGeom>
              <a:avLst/>
              <a:gdLst>
                <a:gd name="T0" fmla="*/ 13 w 67"/>
                <a:gd name="T1" fmla="*/ 72 h 72"/>
                <a:gd name="T2" fmla="*/ 56 w 67"/>
                <a:gd name="T3" fmla="*/ 0 h 72"/>
                <a:gd name="T4" fmla="*/ 13 w 67"/>
                <a:gd name="T5" fmla="*/ 72 h 72"/>
              </a:gdLst>
              <a:ahLst/>
              <a:cxnLst>
                <a:cxn ang="0">
                  <a:pos x="T0" y="T1"/>
                </a:cxn>
                <a:cxn ang="0">
                  <a:pos x="T2" y="T3"/>
                </a:cxn>
                <a:cxn ang="0">
                  <a:pos x="T4" y="T5"/>
                </a:cxn>
              </a:cxnLst>
              <a:rect l="0" t="0" r="r" b="b"/>
              <a:pathLst>
                <a:path w="67" h="72">
                  <a:moveTo>
                    <a:pt x="13" y="72"/>
                  </a:moveTo>
                  <a:cubicBezTo>
                    <a:pt x="13" y="72"/>
                    <a:pt x="0" y="19"/>
                    <a:pt x="56" y="0"/>
                  </a:cubicBezTo>
                  <a:cubicBezTo>
                    <a:pt x="56" y="0"/>
                    <a:pt x="67" y="56"/>
                    <a:pt x="13" y="72"/>
                  </a:cubicBezTo>
                  <a:close/>
                </a:path>
              </a:pathLst>
            </a:custGeom>
            <a:solidFill>
              <a:srgbClr val="005E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5" name="Freeform 1180"/>
            <p:cNvSpPr>
              <a:spLocks noEditPoints="1"/>
            </p:cNvSpPr>
            <p:nvPr/>
          </p:nvSpPr>
          <p:spPr bwMode="auto">
            <a:xfrm>
              <a:off x="5742" y="2504"/>
              <a:ext cx="270" cy="223"/>
            </a:xfrm>
            <a:custGeom>
              <a:avLst/>
              <a:gdLst>
                <a:gd name="T0" fmla="*/ 7 w 63"/>
                <a:gd name="T1" fmla="*/ 2 h 52"/>
                <a:gd name="T2" fmla="*/ 10 w 63"/>
                <a:gd name="T3" fmla="*/ 38 h 52"/>
                <a:gd name="T4" fmla="*/ 45 w 63"/>
                <a:gd name="T5" fmla="*/ 51 h 52"/>
                <a:gd name="T6" fmla="*/ 7 w 63"/>
                <a:gd name="T7" fmla="*/ 2 h 52"/>
                <a:gd name="T8" fmla="*/ 26 w 63"/>
                <a:gd name="T9" fmla="*/ 14 h 52"/>
                <a:gd name="T10" fmla="*/ 39 w 63"/>
                <a:gd name="T11" fmla="*/ 27 h 52"/>
                <a:gd name="T12" fmla="*/ 26 w 63"/>
                <a:gd name="T13" fmla="*/ 40 h 52"/>
                <a:gd name="T14" fmla="*/ 13 w 63"/>
                <a:gd name="T15" fmla="*/ 27 h 52"/>
                <a:gd name="T16" fmla="*/ 26 w 63"/>
                <a:gd name="T1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2">
                  <a:moveTo>
                    <a:pt x="7" y="2"/>
                  </a:moveTo>
                  <a:cubicBezTo>
                    <a:pt x="7" y="2"/>
                    <a:pt x="0" y="24"/>
                    <a:pt x="10" y="38"/>
                  </a:cubicBezTo>
                  <a:cubicBezTo>
                    <a:pt x="15" y="46"/>
                    <a:pt x="28" y="52"/>
                    <a:pt x="45" y="51"/>
                  </a:cubicBezTo>
                  <a:cubicBezTo>
                    <a:pt x="45" y="51"/>
                    <a:pt x="63" y="0"/>
                    <a:pt x="7" y="2"/>
                  </a:cubicBezTo>
                  <a:close/>
                  <a:moveTo>
                    <a:pt x="26" y="14"/>
                  </a:moveTo>
                  <a:cubicBezTo>
                    <a:pt x="33" y="14"/>
                    <a:pt x="39" y="20"/>
                    <a:pt x="39" y="27"/>
                  </a:cubicBezTo>
                  <a:cubicBezTo>
                    <a:pt x="39" y="34"/>
                    <a:pt x="33" y="40"/>
                    <a:pt x="26" y="40"/>
                  </a:cubicBezTo>
                  <a:cubicBezTo>
                    <a:pt x="19" y="40"/>
                    <a:pt x="13" y="34"/>
                    <a:pt x="13" y="27"/>
                  </a:cubicBezTo>
                  <a:cubicBezTo>
                    <a:pt x="13" y="20"/>
                    <a:pt x="19" y="14"/>
                    <a:pt x="26" y="14"/>
                  </a:cubicBezTo>
                  <a:close/>
                </a:path>
              </a:pathLst>
            </a:custGeom>
            <a:solidFill>
              <a:srgbClr val="EDB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6" name="Oval 1181"/>
            <p:cNvSpPr>
              <a:spLocks noChangeArrowheads="1"/>
            </p:cNvSpPr>
            <p:nvPr/>
          </p:nvSpPr>
          <p:spPr bwMode="auto">
            <a:xfrm>
              <a:off x="5832" y="2598"/>
              <a:ext cx="43" cy="43"/>
            </a:xfrm>
            <a:prstGeom prst="ellipse">
              <a:avLst/>
            </a:prstGeom>
            <a:solidFill>
              <a:srgbClr val="EDB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7" name="Freeform 1182"/>
            <p:cNvSpPr>
              <a:spLocks/>
            </p:cNvSpPr>
            <p:nvPr/>
          </p:nvSpPr>
          <p:spPr bwMode="auto">
            <a:xfrm>
              <a:off x="5690" y="2787"/>
              <a:ext cx="177" cy="159"/>
            </a:xfrm>
            <a:custGeom>
              <a:avLst/>
              <a:gdLst>
                <a:gd name="T0" fmla="*/ 5 w 41"/>
                <a:gd name="T1" fmla="*/ 37 h 37"/>
                <a:gd name="T2" fmla="*/ 41 w 41"/>
                <a:gd name="T3" fmla="*/ 0 h 37"/>
                <a:gd name="T4" fmla="*/ 5 w 41"/>
                <a:gd name="T5" fmla="*/ 37 h 37"/>
              </a:gdLst>
              <a:ahLst/>
              <a:cxnLst>
                <a:cxn ang="0">
                  <a:pos x="T0" y="T1"/>
                </a:cxn>
                <a:cxn ang="0">
                  <a:pos x="T2" y="T3"/>
                </a:cxn>
                <a:cxn ang="0">
                  <a:pos x="T4" y="T5"/>
                </a:cxn>
              </a:cxnLst>
              <a:rect l="0" t="0" r="r" b="b"/>
              <a:pathLst>
                <a:path w="41" h="37">
                  <a:moveTo>
                    <a:pt x="5" y="37"/>
                  </a:moveTo>
                  <a:cubicBezTo>
                    <a:pt x="5" y="37"/>
                    <a:pt x="0" y="7"/>
                    <a:pt x="41" y="0"/>
                  </a:cubicBezTo>
                  <a:cubicBezTo>
                    <a:pt x="41" y="0"/>
                    <a:pt x="39" y="33"/>
                    <a:pt x="5" y="37"/>
                  </a:cubicBezTo>
                  <a:close/>
                </a:path>
              </a:pathLst>
            </a:custGeom>
            <a:solidFill>
              <a:srgbClr val="009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8" name="Freeform 1183"/>
            <p:cNvSpPr>
              <a:spLocks/>
            </p:cNvSpPr>
            <p:nvPr/>
          </p:nvSpPr>
          <p:spPr bwMode="auto">
            <a:xfrm>
              <a:off x="5369" y="2611"/>
              <a:ext cx="386" cy="343"/>
            </a:xfrm>
            <a:custGeom>
              <a:avLst/>
              <a:gdLst>
                <a:gd name="T0" fmla="*/ 0 w 90"/>
                <a:gd name="T1" fmla="*/ 54 h 80"/>
                <a:gd name="T2" fmla="*/ 90 w 90"/>
                <a:gd name="T3" fmla="*/ 27 h 80"/>
                <a:gd name="T4" fmla="*/ 0 w 90"/>
                <a:gd name="T5" fmla="*/ 54 h 80"/>
              </a:gdLst>
              <a:ahLst/>
              <a:cxnLst>
                <a:cxn ang="0">
                  <a:pos x="T0" y="T1"/>
                </a:cxn>
                <a:cxn ang="0">
                  <a:pos x="T2" y="T3"/>
                </a:cxn>
                <a:cxn ang="0">
                  <a:pos x="T4" y="T5"/>
                </a:cxn>
              </a:cxnLst>
              <a:rect l="0" t="0" r="r" b="b"/>
              <a:pathLst>
                <a:path w="90" h="80">
                  <a:moveTo>
                    <a:pt x="0" y="54"/>
                  </a:moveTo>
                  <a:cubicBezTo>
                    <a:pt x="0" y="54"/>
                    <a:pt x="37" y="0"/>
                    <a:pt x="90" y="27"/>
                  </a:cubicBezTo>
                  <a:cubicBezTo>
                    <a:pt x="90" y="27"/>
                    <a:pt x="61" y="80"/>
                    <a:pt x="0" y="54"/>
                  </a:cubicBezTo>
                  <a:close/>
                </a:path>
              </a:pathLst>
            </a:custGeom>
            <a:solidFill>
              <a:srgbClr val="009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9" name="Freeform 1184"/>
            <p:cNvSpPr>
              <a:spLocks/>
            </p:cNvSpPr>
            <p:nvPr/>
          </p:nvSpPr>
          <p:spPr bwMode="auto">
            <a:xfrm>
              <a:off x="5553" y="2196"/>
              <a:ext cx="262" cy="253"/>
            </a:xfrm>
            <a:custGeom>
              <a:avLst/>
              <a:gdLst>
                <a:gd name="T0" fmla="*/ 1 w 61"/>
                <a:gd name="T1" fmla="*/ 0 h 59"/>
                <a:gd name="T2" fmla="*/ 57 w 61"/>
                <a:gd name="T3" fmla="*/ 59 h 59"/>
                <a:gd name="T4" fmla="*/ 1 w 61"/>
                <a:gd name="T5" fmla="*/ 0 h 59"/>
              </a:gdLst>
              <a:ahLst/>
              <a:cxnLst>
                <a:cxn ang="0">
                  <a:pos x="T0" y="T1"/>
                </a:cxn>
                <a:cxn ang="0">
                  <a:pos x="T2" y="T3"/>
                </a:cxn>
                <a:cxn ang="0">
                  <a:pos x="T4" y="T5"/>
                </a:cxn>
              </a:cxnLst>
              <a:rect l="0" t="0" r="r" b="b"/>
              <a:pathLst>
                <a:path w="61" h="59">
                  <a:moveTo>
                    <a:pt x="1" y="0"/>
                  </a:moveTo>
                  <a:cubicBezTo>
                    <a:pt x="1" y="0"/>
                    <a:pt x="0" y="52"/>
                    <a:pt x="57" y="59"/>
                  </a:cubicBezTo>
                  <a:cubicBezTo>
                    <a:pt x="57" y="59"/>
                    <a:pt x="61" y="11"/>
                    <a:pt x="1" y="0"/>
                  </a:cubicBezTo>
                  <a:close/>
                </a:path>
              </a:pathLst>
            </a:custGeom>
            <a:solidFill>
              <a:srgbClr val="009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0" name="Freeform 1185"/>
            <p:cNvSpPr>
              <a:spLocks/>
            </p:cNvSpPr>
            <p:nvPr/>
          </p:nvSpPr>
          <p:spPr bwMode="auto">
            <a:xfrm>
              <a:off x="5626" y="1874"/>
              <a:ext cx="438" cy="467"/>
            </a:xfrm>
            <a:custGeom>
              <a:avLst/>
              <a:gdLst>
                <a:gd name="T0" fmla="*/ 61 w 102"/>
                <a:gd name="T1" fmla="*/ 109 h 109"/>
                <a:gd name="T2" fmla="*/ 45 w 102"/>
                <a:gd name="T3" fmla="*/ 0 h 109"/>
                <a:gd name="T4" fmla="*/ 61 w 102"/>
                <a:gd name="T5" fmla="*/ 109 h 109"/>
              </a:gdLst>
              <a:ahLst/>
              <a:cxnLst>
                <a:cxn ang="0">
                  <a:pos x="T0" y="T1"/>
                </a:cxn>
                <a:cxn ang="0">
                  <a:pos x="T2" y="T3"/>
                </a:cxn>
                <a:cxn ang="0">
                  <a:pos x="T4" y="T5"/>
                </a:cxn>
              </a:cxnLst>
              <a:rect l="0" t="0" r="r" b="b"/>
              <a:pathLst>
                <a:path w="102" h="109">
                  <a:moveTo>
                    <a:pt x="61" y="109"/>
                  </a:moveTo>
                  <a:cubicBezTo>
                    <a:pt x="61" y="109"/>
                    <a:pt x="0" y="69"/>
                    <a:pt x="45" y="0"/>
                  </a:cubicBezTo>
                  <a:cubicBezTo>
                    <a:pt x="45" y="0"/>
                    <a:pt x="102" y="45"/>
                    <a:pt x="61" y="109"/>
                  </a:cubicBez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1" name="Freeform 1186"/>
            <p:cNvSpPr>
              <a:spLocks/>
            </p:cNvSpPr>
            <p:nvPr/>
          </p:nvSpPr>
          <p:spPr bwMode="auto">
            <a:xfrm>
              <a:off x="6287" y="2131"/>
              <a:ext cx="223" cy="270"/>
            </a:xfrm>
            <a:custGeom>
              <a:avLst/>
              <a:gdLst>
                <a:gd name="T0" fmla="*/ 23 w 52"/>
                <a:gd name="T1" fmla="*/ 63 h 63"/>
                <a:gd name="T2" fmla="*/ 29 w 52"/>
                <a:gd name="T3" fmla="*/ 0 h 63"/>
                <a:gd name="T4" fmla="*/ 23 w 52"/>
                <a:gd name="T5" fmla="*/ 63 h 63"/>
              </a:gdLst>
              <a:ahLst/>
              <a:cxnLst>
                <a:cxn ang="0">
                  <a:pos x="T0" y="T1"/>
                </a:cxn>
                <a:cxn ang="0">
                  <a:pos x="T2" y="T3"/>
                </a:cxn>
                <a:cxn ang="0">
                  <a:pos x="T4" y="T5"/>
                </a:cxn>
              </a:cxnLst>
              <a:rect l="0" t="0" r="r" b="b"/>
              <a:pathLst>
                <a:path w="52" h="63">
                  <a:moveTo>
                    <a:pt x="23" y="63"/>
                  </a:moveTo>
                  <a:cubicBezTo>
                    <a:pt x="23" y="63"/>
                    <a:pt x="0" y="30"/>
                    <a:pt x="29" y="0"/>
                  </a:cubicBezTo>
                  <a:cubicBezTo>
                    <a:pt x="29" y="0"/>
                    <a:pt x="52" y="31"/>
                    <a:pt x="23" y="63"/>
                  </a:cubicBezTo>
                  <a:close/>
                </a:path>
              </a:pathLst>
            </a:custGeom>
            <a:solidFill>
              <a:srgbClr val="57B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2" name="Freeform 1187"/>
            <p:cNvSpPr>
              <a:spLocks/>
            </p:cNvSpPr>
            <p:nvPr/>
          </p:nvSpPr>
          <p:spPr bwMode="auto">
            <a:xfrm>
              <a:off x="6450" y="2157"/>
              <a:ext cx="314" cy="317"/>
            </a:xfrm>
            <a:custGeom>
              <a:avLst/>
              <a:gdLst>
                <a:gd name="T0" fmla="*/ 0 w 73"/>
                <a:gd name="T1" fmla="*/ 74 h 74"/>
                <a:gd name="T2" fmla="*/ 69 w 73"/>
                <a:gd name="T3" fmla="*/ 0 h 74"/>
                <a:gd name="T4" fmla="*/ 0 w 73"/>
                <a:gd name="T5" fmla="*/ 74 h 74"/>
              </a:gdLst>
              <a:ahLst/>
              <a:cxnLst>
                <a:cxn ang="0">
                  <a:pos x="T0" y="T1"/>
                </a:cxn>
                <a:cxn ang="0">
                  <a:pos x="T2" y="T3"/>
                </a:cxn>
                <a:cxn ang="0">
                  <a:pos x="T4" y="T5"/>
                </a:cxn>
              </a:cxnLst>
              <a:rect l="0" t="0" r="r" b="b"/>
              <a:pathLst>
                <a:path w="73" h="74">
                  <a:moveTo>
                    <a:pt x="0" y="74"/>
                  </a:moveTo>
                  <a:cubicBezTo>
                    <a:pt x="0" y="74"/>
                    <a:pt x="2" y="7"/>
                    <a:pt x="69" y="0"/>
                  </a:cubicBezTo>
                  <a:cubicBezTo>
                    <a:pt x="69" y="0"/>
                    <a:pt x="73" y="65"/>
                    <a:pt x="0" y="74"/>
                  </a:cubicBezTo>
                  <a:close/>
                </a:path>
              </a:pathLst>
            </a:custGeom>
            <a:solidFill>
              <a:srgbClr val="009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3" name="Freeform 1188"/>
            <p:cNvSpPr>
              <a:spLocks/>
            </p:cNvSpPr>
            <p:nvPr/>
          </p:nvSpPr>
          <p:spPr bwMode="auto">
            <a:xfrm>
              <a:off x="6502" y="2637"/>
              <a:ext cx="369" cy="304"/>
            </a:xfrm>
            <a:custGeom>
              <a:avLst/>
              <a:gdLst>
                <a:gd name="T0" fmla="*/ 0 w 86"/>
                <a:gd name="T1" fmla="*/ 14 h 71"/>
                <a:gd name="T2" fmla="*/ 86 w 86"/>
                <a:gd name="T3" fmla="*/ 58 h 71"/>
                <a:gd name="T4" fmla="*/ 0 w 86"/>
                <a:gd name="T5" fmla="*/ 14 h 71"/>
              </a:gdLst>
              <a:ahLst/>
              <a:cxnLst>
                <a:cxn ang="0">
                  <a:pos x="T0" y="T1"/>
                </a:cxn>
                <a:cxn ang="0">
                  <a:pos x="T2" y="T3"/>
                </a:cxn>
                <a:cxn ang="0">
                  <a:pos x="T4" y="T5"/>
                </a:cxn>
              </a:cxnLst>
              <a:rect l="0" t="0" r="r" b="b"/>
              <a:pathLst>
                <a:path w="86" h="71">
                  <a:moveTo>
                    <a:pt x="0" y="14"/>
                  </a:moveTo>
                  <a:cubicBezTo>
                    <a:pt x="0" y="14"/>
                    <a:pt x="14" y="71"/>
                    <a:pt x="86" y="58"/>
                  </a:cubicBezTo>
                  <a:cubicBezTo>
                    <a:pt x="86" y="58"/>
                    <a:pt x="73" y="0"/>
                    <a:pt x="0" y="14"/>
                  </a:cubicBezTo>
                  <a:close/>
                </a:path>
              </a:pathLst>
            </a:custGeom>
            <a:solidFill>
              <a:srgbClr val="00A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4" name="Freeform 1189"/>
            <p:cNvSpPr>
              <a:spLocks noEditPoints="1"/>
            </p:cNvSpPr>
            <p:nvPr/>
          </p:nvSpPr>
          <p:spPr bwMode="auto">
            <a:xfrm>
              <a:off x="6549" y="2363"/>
              <a:ext cx="266" cy="283"/>
            </a:xfrm>
            <a:custGeom>
              <a:avLst/>
              <a:gdLst>
                <a:gd name="T0" fmla="*/ 1 w 62"/>
                <a:gd name="T1" fmla="*/ 48 h 66"/>
                <a:gd name="T2" fmla="*/ 62 w 62"/>
                <a:gd name="T3" fmla="*/ 43 h 66"/>
                <a:gd name="T4" fmla="*/ 31 w 62"/>
                <a:gd name="T5" fmla="*/ 66 h 66"/>
                <a:gd name="T6" fmla="*/ 1 w 62"/>
                <a:gd name="T7" fmla="*/ 48 h 66"/>
                <a:gd name="T8" fmla="*/ 31 w 62"/>
                <a:gd name="T9" fmla="*/ 32 h 66"/>
                <a:gd name="T10" fmla="*/ 45 w 62"/>
                <a:gd name="T11" fmla="*/ 45 h 66"/>
                <a:gd name="T12" fmla="*/ 31 w 62"/>
                <a:gd name="T13" fmla="*/ 59 h 66"/>
                <a:gd name="T14" fmla="*/ 18 w 62"/>
                <a:gd name="T15" fmla="*/ 45 h 66"/>
                <a:gd name="T16" fmla="*/ 31 w 62"/>
                <a:gd name="T17"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6">
                  <a:moveTo>
                    <a:pt x="1" y="48"/>
                  </a:moveTo>
                  <a:cubicBezTo>
                    <a:pt x="0" y="48"/>
                    <a:pt x="26" y="0"/>
                    <a:pt x="62" y="43"/>
                  </a:cubicBezTo>
                  <a:cubicBezTo>
                    <a:pt x="62" y="46"/>
                    <a:pt x="47" y="66"/>
                    <a:pt x="31" y="66"/>
                  </a:cubicBezTo>
                  <a:cubicBezTo>
                    <a:pt x="22" y="66"/>
                    <a:pt x="13" y="60"/>
                    <a:pt x="1" y="48"/>
                  </a:cubicBezTo>
                  <a:close/>
                  <a:moveTo>
                    <a:pt x="31" y="32"/>
                  </a:moveTo>
                  <a:cubicBezTo>
                    <a:pt x="39" y="32"/>
                    <a:pt x="45" y="38"/>
                    <a:pt x="45" y="45"/>
                  </a:cubicBezTo>
                  <a:cubicBezTo>
                    <a:pt x="45" y="53"/>
                    <a:pt x="39" y="59"/>
                    <a:pt x="31" y="59"/>
                  </a:cubicBezTo>
                  <a:cubicBezTo>
                    <a:pt x="24" y="59"/>
                    <a:pt x="18" y="53"/>
                    <a:pt x="18" y="45"/>
                  </a:cubicBezTo>
                  <a:cubicBezTo>
                    <a:pt x="18" y="38"/>
                    <a:pt x="24" y="32"/>
                    <a:pt x="31" y="32"/>
                  </a:cubicBezTo>
                  <a:close/>
                </a:path>
              </a:pathLst>
            </a:custGeom>
            <a:solidFill>
              <a:srgbClr val="57B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5" name="Oval 1190"/>
            <p:cNvSpPr>
              <a:spLocks noChangeArrowheads="1"/>
            </p:cNvSpPr>
            <p:nvPr/>
          </p:nvSpPr>
          <p:spPr bwMode="auto">
            <a:xfrm>
              <a:off x="6661" y="2534"/>
              <a:ext cx="43" cy="43"/>
            </a:xfrm>
            <a:prstGeom prst="ellipse">
              <a:avLst/>
            </a:prstGeom>
            <a:solidFill>
              <a:srgbClr val="57B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6" name="Freeform 1191"/>
            <p:cNvSpPr>
              <a:spLocks/>
            </p:cNvSpPr>
            <p:nvPr/>
          </p:nvSpPr>
          <p:spPr bwMode="auto">
            <a:xfrm>
              <a:off x="5514" y="2389"/>
              <a:ext cx="91" cy="90"/>
            </a:xfrm>
            <a:custGeom>
              <a:avLst/>
              <a:gdLst>
                <a:gd name="T0" fmla="*/ 0 w 91"/>
                <a:gd name="T1" fmla="*/ 68 h 90"/>
                <a:gd name="T2" fmla="*/ 18 w 91"/>
                <a:gd name="T3" fmla="*/ 90 h 90"/>
                <a:gd name="T4" fmla="*/ 91 w 91"/>
                <a:gd name="T5" fmla="*/ 21 h 90"/>
                <a:gd name="T6" fmla="*/ 69 w 91"/>
                <a:gd name="T7" fmla="*/ 0 h 90"/>
                <a:gd name="T8" fmla="*/ 0 w 91"/>
                <a:gd name="T9" fmla="*/ 68 h 90"/>
              </a:gdLst>
              <a:ahLst/>
              <a:cxnLst>
                <a:cxn ang="0">
                  <a:pos x="T0" y="T1"/>
                </a:cxn>
                <a:cxn ang="0">
                  <a:pos x="T2" y="T3"/>
                </a:cxn>
                <a:cxn ang="0">
                  <a:pos x="T4" y="T5"/>
                </a:cxn>
                <a:cxn ang="0">
                  <a:pos x="T6" y="T7"/>
                </a:cxn>
                <a:cxn ang="0">
                  <a:pos x="T8" y="T9"/>
                </a:cxn>
              </a:cxnLst>
              <a:rect l="0" t="0" r="r" b="b"/>
              <a:pathLst>
                <a:path w="91" h="90">
                  <a:moveTo>
                    <a:pt x="0" y="68"/>
                  </a:moveTo>
                  <a:lnTo>
                    <a:pt x="18" y="90"/>
                  </a:lnTo>
                  <a:lnTo>
                    <a:pt x="91" y="21"/>
                  </a:lnTo>
                  <a:lnTo>
                    <a:pt x="69" y="0"/>
                  </a:lnTo>
                  <a:lnTo>
                    <a:pt x="0" y="68"/>
                  </a:lnTo>
                  <a:close/>
                </a:path>
              </a:pathLst>
            </a:custGeom>
            <a:solidFill>
              <a:srgbClr val="DF6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7" name="Freeform 1192"/>
            <p:cNvSpPr>
              <a:spLocks/>
            </p:cNvSpPr>
            <p:nvPr/>
          </p:nvSpPr>
          <p:spPr bwMode="auto">
            <a:xfrm>
              <a:off x="5514" y="2389"/>
              <a:ext cx="91" cy="90"/>
            </a:xfrm>
            <a:custGeom>
              <a:avLst/>
              <a:gdLst>
                <a:gd name="T0" fmla="*/ 0 w 91"/>
                <a:gd name="T1" fmla="*/ 21 h 90"/>
                <a:gd name="T2" fmla="*/ 18 w 91"/>
                <a:gd name="T3" fmla="*/ 0 h 90"/>
                <a:gd name="T4" fmla="*/ 91 w 91"/>
                <a:gd name="T5" fmla="*/ 72 h 90"/>
                <a:gd name="T6" fmla="*/ 69 w 91"/>
                <a:gd name="T7" fmla="*/ 90 h 90"/>
                <a:gd name="T8" fmla="*/ 0 w 91"/>
                <a:gd name="T9" fmla="*/ 21 h 90"/>
              </a:gdLst>
              <a:ahLst/>
              <a:cxnLst>
                <a:cxn ang="0">
                  <a:pos x="T0" y="T1"/>
                </a:cxn>
                <a:cxn ang="0">
                  <a:pos x="T2" y="T3"/>
                </a:cxn>
                <a:cxn ang="0">
                  <a:pos x="T4" y="T5"/>
                </a:cxn>
                <a:cxn ang="0">
                  <a:pos x="T6" y="T7"/>
                </a:cxn>
                <a:cxn ang="0">
                  <a:pos x="T8" y="T9"/>
                </a:cxn>
              </a:cxnLst>
              <a:rect l="0" t="0" r="r" b="b"/>
              <a:pathLst>
                <a:path w="91" h="90">
                  <a:moveTo>
                    <a:pt x="0" y="21"/>
                  </a:moveTo>
                  <a:lnTo>
                    <a:pt x="18" y="0"/>
                  </a:lnTo>
                  <a:lnTo>
                    <a:pt x="91" y="72"/>
                  </a:lnTo>
                  <a:lnTo>
                    <a:pt x="69" y="90"/>
                  </a:lnTo>
                  <a:lnTo>
                    <a:pt x="0" y="21"/>
                  </a:lnTo>
                  <a:close/>
                </a:path>
              </a:pathLst>
            </a:custGeom>
            <a:solidFill>
              <a:srgbClr val="DF6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8" name="Freeform 1193"/>
            <p:cNvSpPr>
              <a:spLocks/>
            </p:cNvSpPr>
            <p:nvPr/>
          </p:nvSpPr>
          <p:spPr bwMode="auto">
            <a:xfrm>
              <a:off x="5446" y="2517"/>
              <a:ext cx="172" cy="171"/>
            </a:xfrm>
            <a:custGeom>
              <a:avLst/>
              <a:gdLst>
                <a:gd name="T0" fmla="*/ 12 w 40"/>
                <a:gd name="T1" fmla="*/ 0 h 40"/>
                <a:gd name="T2" fmla="*/ 7 w 40"/>
                <a:gd name="T3" fmla="*/ 6 h 40"/>
                <a:gd name="T4" fmla="*/ 5 w 40"/>
                <a:gd name="T5" fmla="*/ 16 h 40"/>
                <a:gd name="T6" fmla="*/ 20 w 40"/>
                <a:gd name="T7" fmla="*/ 30 h 40"/>
                <a:gd name="T8" fmla="*/ 33 w 40"/>
                <a:gd name="T9" fmla="*/ 21 h 40"/>
                <a:gd name="T10" fmla="*/ 27 w 40"/>
                <a:gd name="T11" fmla="*/ 9 h 40"/>
                <a:gd name="T12" fmla="*/ 18 w 40"/>
                <a:gd name="T13" fmla="*/ 10 h 40"/>
                <a:gd name="T14" fmla="*/ 17 w 40"/>
                <a:gd name="T15" fmla="*/ 20 h 40"/>
                <a:gd name="T16" fmla="*/ 24 w 40"/>
                <a:gd name="T17" fmla="*/ 22 h 40"/>
                <a:gd name="T18" fmla="*/ 26 w 40"/>
                <a:gd name="T19" fmla="*/ 15 h 40"/>
                <a:gd name="T20" fmla="*/ 24 w 40"/>
                <a:gd name="T21" fmla="*/ 13 h 40"/>
                <a:gd name="T22" fmla="*/ 27 w 40"/>
                <a:gd name="T23" fmla="*/ 14 h 40"/>
                <a:gd name="T24" fmla="*/ 28 w 40"/>
                <a:gd name="T25" fmla="*/ 21 h 40"/>
                <a:gd name="T26" fmla="*/ 15 w 40"/>
                <a:gd name="T27" fmla="*/ 23 h 40"/>
                <a:gd name="T28" fmla="*/ 14 w 40"/>
                <a:gd name="T29" fmla="*/ 9 h 40"/>
                <a:gd name="T30" fmla="*/ 30 w 40"/>
                <a:gd name="T31" fmla="*/ 4 h 40"/>
                <a:gd name="T32" fmla="*/ 38 w 40"/>
                <a:gd name="T33" fmla="*/ 14 h 40"/>
                <a:gd name="T34" fmla="*/ 33 w 40"/>
                <a:gd name="T35" fmla="*/ 32 h 40"/>
                <a:gd name="T36" fmla="*/ 8 w 40"/>
                <a:gd name="T37" fmla="*/ 34 h 40"/>
                <a:gd name="T38" fmla="*/ 0 w 40"/>
                <a:gd name="T39" fmla="*/ 17 h 40"/>
                <a:gd name="T40" fmla="*/ 6 w 40"/>
                <a:gd name="T41" fmla="*/ 3 h 40"/>
                <a:gd name="T42" fmla="*/ 12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12" y="0"/>
                  </a:moveTo>
                  <a:cubicBezTo>
                    <a:pt x="12" y="0"/>
                    <a:pt x="9" y="2"/>
                    <a:pt x="7" y="6"/>
                  </a:cubicBezTo>
                  <a:cubicBezTo>
                    <a:pt x="5" y="10"/>
                    <a:pt x="5" y="13"/>
                    <a:pt x="5" y="16"/>
                  </a:cubicBezTo>
                  <a:cubicBezTo>
                    <a:pt x="6" y="24"/>
                    <a:pt x="12" y="29"/>
                    <a:pt x="20" y="30"/>
                  </a:cubicBezTo>
                  <a:cubicBezTo>
                    <a:pt x="25" y="30"/>
                    <a:pt x="31" y="27"/>
                    <a:pt x="33" y="21"/>
                  </a:cubicBezTo>
                  <a:cubicBezTo>
                    <a:pt x="34" y="17"/>
                    <a:pt x="31" y="12"/>
                    <a:pt x="27" y="9"/>
                  </a:cubicBezTo>
                  <a:cubicBezTo>
                    <a:pt x="25" y="8"/>
                    <a:pt x="20" y="8"/>
                    <a:pt x="18" y="10"/>
                  </a:cubicBezTo>
                  <a:cubicBezTo>
                    <a:pt x="16" y="13"/>
                    <a:pt x="15" y="17"/>
                    <a:pt x="17" y="20"/>
                  </a:cubicBezTo>
                  <a:cubicBezTo>
                    <a:pt x="18" y="22"/>
                    <a:pt x="22" y="23"/>
                    <a:pt x="24" y="22"/>
                  </a:cubicBezTo>
                  <a:cubicBezTo>
                    <a:pt x="27" y="21"/>
                    <a:pt x="28" y="17"/>
                    <a:pt x="26" y="15"/>
                  </a:cubicBezTo>
                  <a:cubicBezTo>
                    <a:pt x="26" y="14"/>
                    <a:pt x="25" y="13"/>
                    <a:pt x="24" y="13"/>
                  </a:cubicBezTo>
                  <a:cubicBezTo>
                    <a:pt x="24" y="13"/>
                    <a:pt x="26" y="13"/>
                    <a:pt x="27" y="14"/>
                  </a:cubicBezTo>
                  <a:cubicBezTo>
                    <a:pt x="29" y="16"/>
                    <a:pt x="29" y="19"/>
                    <a:pt x="28" y="21"/>
                  </a:cubicBezTo>
                  <a:cubicBezTo>
                    <a:pt x="26" y="26"/>
                    <a:pt x="19" y="26"/>
                    <a:pt x="15" y="23"/>
                  </a:cubicBezTo>
                  <a:cubicBezTo>
                    <a:pt x="11" y="19"/>
                    <a:pt x="11" y="13"/>
                    <a:pt x="14" y="9"/>
                  </a:cubicBezTo>
                  <a:cubicBezTo>
                    <a:pt x="17" y="4"/>
                    <a:pt x="24" y="2"/>
                    <a:pt x="30" y="4"/>
                  </a:cubicBezTo>
                  <a:cubicBezTo>
                    <a:pt x="34" y="6"/>
                    <a:pt x="37" y="10"/>
                    <a:pt x="38" y="14"/>
                  </a:cubicBezTo>
                  <a:cubicBezTo>
                    <a:pt x="40" y="21"/>
                    <a:pt x="38" y="28"/>
                    <a:pt x="33" y="32"/>
                  </a:cubicBezTo>
                  <a:cubicBezTo>
                    <a:pt x="26" y="39"/>
                    <a:pt x="15" y="40"/>
                    <a:pt x="8" y="34"/>
                  </a:cubicBezTo>
                  <a:cubicBezTo>
                    <a:pt x="3" y="30"/>
                    <a:pt x="0" y="24"/>
                    <a:pt x="0" y="17"/>
                  </a:cubicBezTo>
                  <a:cubicBezTo>
                    <a:pt x="0" y="12"/>
                    <a:pt x="2" y="7"/>
                    <a:pt x="6" y="3"/>
                  </a:cubicBezTo>
                  <a:cubicBezTo>
                    <a:pt x="7" y="2"/>
                    <a:pt x="9" y="1"/>
                    <a:pt x="12" y="0"/>
                  </a:cubicBezTo>
                  <a:close/>
                </a:path>
              </a:pathLst>
            </a:custGeom>
            <a:solidFill>
              <a:srgbClr val="F0B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9" name="Freeform 1194"/>
            <p:cNvSpPr>
              <a:spLocks/>
            </p:cNvSpPr>
            <p:nvPr/>
          </p:nvSpPr>
          <p:spPr bwMode="auto">
            <a:xfrm>
              <a:off x="6463" y="2860"/>
              <a:ext cx="103" cy="98"/>
            </a:xfrm>
            <a:custGeom>
              <a:avLst/>
              <a:gdLst>
                <a:gd name="T0" fmla="*/ 7 w 24"/>
                <a:gd name="T1" fmla="*/ 0 h 23"/>
                <a:gd name="T2" fmla="*/ 4 w 24"/>
                <a:gd name="T3" fmla="*/ 4 h 23"/>
                <a:gd name="T4" fmla="*/ 4 w 24"/>
                <a:gd name="T5" fmla="*/ 9 h 23"/>
                <a:gd name="T6" fmla="*/ 12 w 24"/>
                <a:gd name="T7" fmla="*/ 17 h 23"/>
                <a:gd name="T8" fmla="*/ 20 w 24"/>
                <a:gd name="T9" fmla="*/ 12 h 23"/>
                <a:gd name="T10" fmla="*/ 16 w 24"/>
                <a:gd name="T11" fmla="*/ 5 h 23"/>
                <a:gd name="T12" fmla="*/ 11 w 24"/>
                <a:gd name="T13" fmla="*/ 6 h 23"/>
                <a:gd name="T14" fmla="*/ 10 w 24"/>
                <a:gd name="T15" fmla="*/ 11 h 23"/>
                <a:gd name="T16" fmla="*/ 15 w 24"/>
                <a:gd name="T17" fmla="*/ 13 h 23"/>
                <a:gd name="T18" fmla="*/ 16 w 24"/>
                <a:gd name="T19" fmla="*/ 9 h 23"/>
                <a:gd name="T20" fmla="*/ 15 w 24"/>
                <a:gd name="T21" fmla="*/ 7 h 23"/>
                <a:gd name="T22" fmla="*/ 16 w 24"/>
                <a:gd name="T23" fmla="*/ 8 h 23"/>
                <a:gd name="T24" fmla="*/ 17 w 24"/>
                <a:gd name="T25" fmla="*/ 12 h 23"/>
                <a:gd name="T26" fmla="*/ 9 w 24"/>
                <a:gd name="T27" fmla="*/ 13 h 23"/>
                <a:gd name="T28" fmla="*/ 8 w 24"/>
                <a:gd name="T29" fmla="*/ 5 h 23"/>
                <a:gd name="T30" fmla="*/ 18 w 24"/>
                <a:gd name="T31" fmla="*/ 2 h 23"/>
                <a:gd name="T32" fmla="*/ 23 w 24"/>
                <a:gd name="T33" fmla="*/ 8 h 23"/>
                <a:gd name="T34" fmla="*/ 20 w 24"/>
                <a:gd name="T35" fmla="*/ 19 h 23"/>
                <a:gd name="T36" fmla="*/ 5 w 24"/>
                <a:gd name="T37" fmla="*/ 20 h 23"/>
                <a:gd name="T38" fmla="*/ 0 w 24"/>
                <a:gd name="T39" fmla="*/ 10 h 23"/>
                <a:gd name="T40" fmla="*/ 4 w 24"/>
                <a:gd name="T41" fmla="*/ 2 h 23"/>
                <a:gd name="T42" fmla="*/ 7 w 24"/>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7" y="0"/>
                  </a:moveTo>
                  <a:cubicBezTo>
                    <a:pt x="7" y="0"/>
                    <a:pt x="6" y="1"/>
                    <a:pt x="4" y="4"/>
                  </a:cubicBezTo>
                  <a:cubicBezTo>
                    <a:pt x="4" y="5"/>
                    <a:pt x="3" y="8"/>
                    <a:pt x="4" y="9"/>
                  </a:cubicBezTo>
                  <a:cubicBezTo>
                    <a:pt x="4" y="14"/>
                    <a:pt x="8" y="17"/>
                    <a:pt x="12" y="17"/>
                  </a:cubicBezTo>
                  <a:cubicBezTo>
                    <a:pt x="15" y="17"/>
                    <a:pt x="19" y="16"/>
                    <a:pt x="20" y="12"/>
                  </a:cubicBezTo>
                  <a:cubicBezTo>
                    <a:pt x="20" y="10"/>
                    <a:pt x="19" y="7"/>
                    <a:pt x="16" y="5"/>
                  </a:cubicBezTo>
                  <a:cubicBezTo>
                    <a:pt x="15" y="5"/>
                    <a:pt x="12" y="5"/>
                    <a:pt x="11" y="6"/>
                  </a:cubicBezTo>
                  <a:cubicBezTo>
                    <a:pt x="10" y="7"/>
                    <a:pt x="9" y="10"/>
                    <a:pt x="10" y="11"/>
                  </a:cubicBezTo>
                  <a:cubicBezTo>
                    <a:pt x="11" y="13"/>
                    <a:pt x="13" y="13"/>
                    <a:pt x="15" y="13"/>
                  </a:cubicBezTo>
                  <a:cubicBezTo>
                    <a:pt x="16" y="12"/>
                    <a:pt x="17" y="10"/>
                    <a:pt x="16" y="9"/>
                  </a:cubicBezTo>
                  <a:cubicBezTo>
                    <a:pt x="16" y="8"/>
                    <a:pt x="15" y="8"/>
                    <a:pt x="15" y="7"/>
                  </a:cubicBezTo>
                  <a:cubicBezTo>
                    <a:pt x="15" y="7"/>
                    <a:pt x="15" y="8"/>
                    <a:pt x="16" y="8"/>
                  </a:cubicBezTo>
                  <a:cubicBezTo>
                    <a:pt x="17" y="9"/>
                    <a:pt x="17" y="11"/>
                    <a:pt x="17" y="12"/>
                  </a:cubicBezTo>
                  <a:cubicBezTo>
                    <a:pt x="16" y="15"/>
                    <a:pt x="12" y="15"/>
                    <a:pt x="9" y="13"/>
                  </a:cubicBezTo>
                  <a:cubicBezTo>
                    <a:pt x="7" y="11"/>
                    <a:pt x="7" y="8"/>
                    <a:pt x="8" y="5"/>
                  </a:cubicBezTo>
                  <a:cubicBezTo>
                    <a:pt x="11" y="2"/>
                    <a:pt x="14" y="1"/>
                    <a:pt x="18" y="2"/>
                  </a:cubicBezTo>
                  <a:cubicBezTo>
                    <a:pt x="20" y="3"/>
                    <a:pt x="22" y="5"/>
                    <a:pt x="23" y="8"/>
                  </a:cubicBezTo>
                  <a:cubicBezTo>
                    <a:pt x="24" y="12"/>
                    <a:pt x="23" y="16"/>
                    <a:pt x="20" y="19"/>
                  </a:cubicBezTo>
                  <a:cubicBezTo>
                    <a:pt x="16" y="23"/>
                    <a:pt x="9" y="23"/>
                    <a:pt x="5" y="20"/>
                  </a:cubicBezTo>
                  <a:cubicBezTo>
                    <a:pt x="2" y="17"/>
                    <a:pt x="0" y="14"/>
                    <a:pt x="0" y="10"/>
                  </a:cubicBezTo>
                  <a:cubicBezTo>
                    <a:pt x="0" y="7"/>
                    <a:pt x="1" y="4"/>
                    <a:pt x="4" y="2"/>
                  </a:cubicBezTo>
                  <a:cubicBezTo>
                    <a:pt x="5" y="1"/>
                    <a:pt x="6" y="0"/>
                    <a:pt x="7" y="0"/>
                  </a:cubicBezTo>
                  <a:close/>
                </a:path>
              </a:pathLst>
            </a:custGeom>
            <a:solidFill>
              <a:srgbClr val="F0B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0" name="Freeform 1195"/>
            <p:cNvSpPr>
              <a:spLocks/>
            </p:cNvSpPr>
            <p:nvPr/>
          </p:nvSpPr>
          <p:spPr bwMode="auto">
            <a:xfrm>
              <a:off x="5836" y="2367"/>
              <a:ext cx="241" cy="112"/>
            </a:xfrm>
            <a:custGeom>
              <a:avLst/>
              <a:gdLst>
                <a:gd name="T0" fmla="*/ 41 w 56"/>
                <a:gd name="T1" fmla="*/ 14 h 26"/>
                <a:gd name="T2" fmla="*/ 40 w 56"/>
                <a:gd name="T3" fmla="*/ 9 h 26"/>
                <a:gd name="T4" fmla="*/ 47 w 56"/>
                <a:gd name="T5" fmla="*/ 1 h 26"/>
                <a:gd name="T6" fmla="*/ 53 w 56"/>
                <a:gd name="T7" fmla="*/ 2 h 26"/>
                <a:gd name="T8" fmla="*/ 54 w 56"/>
                <a:gd name="T9" fmla="*/ 10 h 26"/>
                <a:gd name="T10" fmla="*/ 45 w 56"/>
                <a:gd name="T11" fmla="*/ 17 h 26"/>
                <a:gd name="T12" fmla="*/ 45 w 56"/>
                <a:gd name="T13" fmla="*/ 17 h 26"/>
                <a:gd name="T14" fmla="*/ 9 w 56"/>
                <a:gd name="T15" fmla="*/ 7 h 26"/>
                <a:gd name="T16" fmla="*/ 9 w 56"/>
                <a:gd name="T17" fmla="*/ 15 h 26"/>
                <a:gd name="T18" fmla="*/ 17 w 56"/>
                <a:gd name="T19" fmla="*/ 23 h 26"/>
                <a:gd name="T20" fmla="*/ 27 w 56"/>
                <a:gd name="T21" fmla="*/ 25 h 26"/>
                <a:gd name="T22" fmla="*/ 28 w 56"/>
                <a:gd name="T23" fmla="*/ 25 h 26"/>
                <a:gd name="T24" fmla="*/ 28 w 56"/>
                <a:gd name="T25" fmla="*/ 25 h 26"/>
                <a:gd name="T26" fmla="*/ 18 w 56"/>
                <a:gd name="T27" fmla="*/ 25 h 26"/>
                <a:gd name="T28" fmla="*/ 9 w 56"/>
                <a:gd name="T29" fmla="*/ 20 h 26"/>
                <a:gd name="T30" fmla="*/ 6 w 56"/>
                <a:gd name="T31" fmla="*/ 17 h 26"/>
                <a:gd name="T32" fmla="*/ 4 w 56"/>
                <a:gd name="T33" fmla="*/ 11 h 26"/>
                <a:gd name="T34" fmla="*/ 1 w 56"/>
                <a:gd name="T35" fmla="*/ 5 h 26"/>
                <a:gd name="T36" fmla="*/ 0 w 56"/>
                <a:gd name="T37" fmla="*/ 5 h 26"/>
                <a:gd name="T38" fmla="*/ 0 w 56"/>
                <a:gd name="T39" fmla="*/ 3 h 26"/>
                <a:gd name="T40" fmla="*/ 41 w 56"/>
                <a:gd name="T4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26">
                  <a:moveTo>
                    <a:pt x="41" y="14"/>
                  </a:moveTo>
                  <a:cubicBezTo>
                    <a:pt x="40" y="13"/>
                    <a:pt x="40" y="12"/>
                    <a:pt x="40" y="9"/>
                  </a:cubicBezTo>
                  <a:cubicBezTo>
                    <a:pt x="41" y="6"/>
                    <a:pt x="43" y="3"/>
                    <a:pt x="47" y="1"/>
                  </a:cubicBezTo>
                  <a:cubicBezTo>
                    <a:pt x="49" y="0"/>
                    <a:pt x="51" y="0"/>
                    <a:pt x="53" y="2"/>
                  </a:cubicBezTo>
                  <a:cubicBezTo>
                    <a:pt x="56" y="4"/>
                    <a:pt x="55" y="7"/>
                    <a:pt x="54" y="10"/>
                  </a:cubicBezTo>
                  <a:cubicBezTo>
                    <a:pt x="53" y="13"/>
                    <a:pt x="49" y="17"/>
                    <a:pt x="45" y="17"/>
                  </a:cubicBezTo>
                  <a:cubicBezTo>
                    <a:pt x="45" y="17"/>
                    <a:pt x="45" y="17"/>
                    <a:pt x="45" y="17"/>
                  </a:cubicBezTo>
                  <a:cubicBezTo>
                    <a:pt x="9" y="7"/>
                    <a:pt x="9" y="7"/>
                    <a:pt x="9" y="7"/>
                  </a:cubicBezTo>
                  <a:cubicBezTo>
                    <a:pt x="8" y="10"/>
                    <a:pt x="8" y="13"/>
                    <a:pt x="9" y="15"/>
                  </a:cubicBezTo>
                  <a:cubicBezTo>
                    <a:pt x="11" y="18"/>
                    <a:pt x="14" y="21"/>
                    <a:pt x="17" y="23"/>
                  </a:cubicBezTo>
                  <a:cubicBezTo>
                    <a:pt x="22" y="26"/>
                    <a:pt x="27" y="25"/>
                    <a:pt x="27" y="25"/>
                  </a:cubicBezTo>
                  <a:cubicBezTo>
                    <a:pt x="28" y="25"/>
                    <a:pt x="28" y="25"/>
                    <a:pt x="28" y="25"/>
                  </a:cubicBezTo>
                  <a:cubicBezTo>
                    <a:pt x="28" y="25"/>
                    <a:pt x="28" y="25"/>
                    <a:pt x="28" y="25"/>
                  </a:cubicBezTo>
                  <a:cubicBezTo>
                    <a:pt x="24" y="26"/>
                    <a:pt x="20" y="25"/>
                    <a:pt x="18" y="25"/>
                  </a:cubicBezTo>
                  <a:cubicBezTo>
                    <a:pt x="15" y="24"/>
                    <a:pt x="12" y="23"/>
                    <a:pt x="9" y="20"/>
                  </a:cubicBezTo>
                  <a:cubicBezTo>
                    <a:pt x="8" y="19"/>
                    <a:pt x="7" y="18"/>
                    <a:pt x="6" y="17"/>
                  </a:cubicBezTo>
                  <a:cubicBezTo>
                    <a:pt x="5" y="15"/>
                    <a:pt x="5" y="13"/>
                    <a:pt x="4" y="11"/>
                  </a:cubicBezTo>
                  <a:cubicBezTo>
                    <a:pt x="3" y="9"/>
                    <a:pt x="2" y="6"/>
                    <a:pt x="1" y="5"/>
                  </a:cubicBezTo>
                  <a:cubicBezTo>
                    <a:pt x="0" y="5"/>
                    <a:pt x="0" y="5"/>
                    <a:pt x="0" y="5"/>
                  </a:cubicBezTo>
                  <a:cubicBezTo>
                    <a:pt x="0" y="3"/>
                    <a:pt x="0" y="3"/>
                    <a:pt x="0" y="3"/>
                  </a:cubicBezTo>
                  <a:lnTo>
                    <a:pt x="41" y="14"/>
                  </a:lnTo>
                  <a:close/>
                </a:path>
              </a:pathLst>
            </a:custGeom>
            <a:solidFill>
              <a:srgbClr val="8A1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1" name="Freeform 1196"/>
            <p:cNvSpPr>
              <a:spLocks/>
            </p:cNvSpPr>
            <p:nvPr/>
          </p:nvSpPr>
          <p:spPr bwMode="auto">
            <a:xfrm>
              <a:off x="6021" y="2187"/>
              <a:ext cx="159" cy="146"/>
            </a:xfrm>
            <a:custGeom>
              <a:avLst/>
              <a:gdLst>
                <a:gd name="T0" fmla="*/ 0 w 37"/>
                <a:gd name="T1" fmla="*/ 5 h 34"/>
                <a:gd name="T2" fmla="*/ 14 w 37"/>
                <a:gd name="T3" fmla="*/ 7 h 34"/>
                <a:gd name="T4" fmla="*/ 12 w 37"/>
                <a:gd name="T5" fmla="*/ 23 h 34"/>
                <a:gd name="T6" fmla="*/ 18 w 37"/>
                <a:gd name="T7" fmla="*/ 10 h 34"/>
                <a:gd name="T8" fmla="*/ 21 w 37"/>
                <a:gd name="T9" fmla="*/ 10 h 34"/>
                <a:gd name="T10" fmla="*/ 34 w 37"/>
                <a:gd name="T11" fmla="*/ 34 h 34"/>
                <a:gd name="T12" fmla="*/ 35 w 37"/>
                <a:gd name="T13" fmla="*/ 20 h 34"/>
                <a:gd name="T14" fmla="*/ 22 w 37"/>
                <a:gd name="T15" fmla="*/ 5 h 34"/>
                <a:gd name="T16" fmla="*/ 0 w 37"/>
                <a:gd name="T1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0" y="5"/>
                  </a:moveTo>
                  <a:cubicBezTo>
                    <a:pt x="0" y="5"/>
                    <a:pt x="8" y="3"/>
                    <a:pt x="14" y="7"/>
                  </a:cubicBezTo>
                  <a:cubicBezTo>
                    <a:pt x="14" y="7"/>
                    <a:pt x="4" y="15"/>
                    <a:pt x="12" y="23"/>
                  </a:cubicBezTo>
                  <a:cubicBezTo>
                    <a:pt x="12" y="23"/>
                    <a:pt x="11" y="11"/>
                    <a:pt x="18" y="10"/>
                  </a:cubicBezTo>
                  <a:cubicBezTo>
                    <a:pt x="19" y="10"/>
                    <a:pt x="20" y="10"/>
                    <a:pt x="21" y="10"/>
                  </a:cubicBezTo>
                  <a:cubicBezTo>
                    <a:pt x="24" y="12"/>
                    <a:pt x="32" y="18"/>
                    <a:pt x="34" y="34"/>
                  </a:cubicBezTo>
                  <a:cubicBezTo>
                    <a:pt x="34" y="34"/>
                    <a:pt x="37" y="28"/>
                    <a:pt x="35" y="20"/>
                  </a:cubicBezTo>
                  <a:cubicBezTo>
                    <a:pt x="33" y="13"/>
                    <a:pt x="28" y="8"/>
                    <a:pt x="22" y="5"/>
                  </a:cubicBezTo>
                  <a:cubicBezTo>
                    <a:pt x="17" y="2"/>
                    <a:pt x="9" y="0"/>
                    <a:pt x="0" y="5"/>
                  </a:cubicBezTo>
                  <a:close/>
                </a:path>
              </a:pathLst>
            </a:custGeom>
            <a:solidFill>
              <a:srgbClr val="D80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2" name="Freeform 1197"/>
            <p:cNvSpPr>
              <a:spLocks/>
            </p:cNvSpPr>
            <p:nvPr/>
          </p:nvSpPr>
          <p:spPr bwMode="auto">
            <a:xfrm>
              <a:off x="6004" y="2217"/>
              <a:ext cx="154" cy="142"/>
            </a:xfrm>
            <a:custGeom>
              <a:avLst/>
              <a:gdLst>
                <a:gd name="T0" fmla="*/ 36 w 36"/>
                <a:gd name="T1" fmla="*/ 29 h 33"/>
                <a:gd name="T2" fmla="*/ 23 w 36"/>
                <a:gd name="T3" fmla="*/ 27 h 33"/>
                <a:gd name="T4" fmla="*/ 24 w 36"/>
                <a:gd name="T5" fmla="*/ 11 h 33"/>
                <a:gd name="T6" fmla="*/ 19 w 36"/>
                <a:gd name="T7" fmla="*/ 24 h 33"/>
                <a:gd name="T8" fmla="*/ 16 w 36"/>
                <a:gd name="T9" fmla="*/ 24 h 33"/>
                <a:gd name="T10" fmla="*/ 2 w 36"/>
                <a:gd name="T11" fmla="*/ 0 h 33"/>
                <a:gd name="T12" fmla="*/ 2 w 36"/>
                <a:gd name="T13" fmla="*/ 14 h 33"/>
                <a:gd name="T14" fmla="*/ 14 w 36"/>
                <a:gd name="T15" fmla="*/ 29 h 33"/>
                <a:gd name="T16" fmla="*/ 36 w 36"/>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3">
                  <a:moveTo>
                    <a:pt x="36" y="29"/>
                  </a:moveTo>
                  <a:cubicBezTo>
                    <a:pt x="36" y="29"/>
                    <a:pt x="29" y="31"/>
                    <a:pt x="23" y="27"/>
                  </a:cubicBezTo>
                  <a:cubicBezTo>
                    <a:pt x="23" y="27"/>
                    <a:pt x="32" y="19"/>
                    <a:pt x="24" y="11"/>
                  </a:cubicBezTo>
                  <a:cubicBezTo>
                    <a:pt x="24" y="11"/>
                    <a:pt x="25" y="23"/>
                    <a:pt x="19" y="24"/>
                  </a:cubicBezTo>
                  <a:cubicBezTo>
                    <a:pt x="17" y="24"/>
                    <a:pt x="17" y="24"/>
                    <a:pt x="16" y="24"/>
                  </a:cubicBezTo>
                  <a:cubicBezTo>
                    <a:pt x="13" y="22"/>
                    <a:pt x="5" y="16"/>
                    <a:pt x="2" y="0"/>
                  </a:cubicBezTo>
                  <a:cubicBezTo>
                    <a:pt x="2" y="0"/>
                    <a:pt x="0" y="7"/>
                    <a:pt x="2" y="14"/>
                  </a:cubicBezTo>
                  <a:cubicBezTo>
                    <a:pt x="4" y="21"/>
                    <a:pt x="9" y="26"/>
                    <a:pt x="14" y="29"/>
                  </a:cubicBezTo>
                  <a:cubicBezTo>
                    <a:pt x="20" y="32"/>
                    <a:pt x="28" y="33"/>
                    <a:pt x="36" y="29"/>
                  </a:cubicBezTo>
                  <a:close/>
                </a:path>
              </a:pathLst>
            </a:custGeom>
            <a:solidFill>
              <a:srgbClr val="D80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3" name="Freeform 1198"/>
            <p:cNvSpPr>
              <a:spLocks/>
            </p:cNvSpPr>
            <p:nvPr/>
          </p:nvSpPr>
          <p:spPr bwMode="auto">
            <a:xfrm>
              <a:off x="5678" y="2470"/>
              <a:ext cx="51" cy="103"/>
            </a:xfrm>
            <a:custGeom>
              <a:avLst/>
              <a:gdLst>
                <a:gd name="T0" fmla="*/ 2 w 12"/>
                <a:gd name="T1" fmla="*/ 16 h 24"/>
                <a:gd name="T2" fmla="*/ 5 w 12"/>
                <a:gd name="T3" fmla="*/ 17 h 24"/>
                <a:gd name="T4" fmla="*/ 7 w 12"/>
                <a:gd name="T5" fmla="*/ 21 h 24"/>
                <a:gd name="T6" fmla="*/ 6 w 12"/>
                <a:gd name="T7" fmla="*/ 23 h 24"/>
                <a:gd name="T8" fmla="*/ 3 w 12"/>
                <a:gd name="T9" fmla="*/ 23 h 24"/>
                <a:gd name="T10" fmla="*/ 1 w 12"/>
                <a:gd name="T11" fmla="*/ 18 h 24"/>
                <a:gd name="T12" fmla="*/ 1 w 12"/>
                <a:gd name="T13" fmla="*/ 18 h 24"/>
                <a:gd name="T14" fmla="*/ 9 w 12"/>
                <a:gd name="T15" fmla="*/ 4 h 24"/>
                <a:gd name="T16" fmla="*/ 6 w 12"/>
                <a:gd name="T17" fmla="*/ 3 h 24"/>
                <a:gd name="T18" fmla="*/ 1 w 12"/>
                <a:gd name="T19" fmla="*/ 6 h 24"/>
                <a:gd name="T20" fmla="*/ 0 w 12"/>
                <a:gd name="T21" fmla="*/ 10 h 24"/>
                <a:gd name="T22" fmla="*/ 0 w 12"/>
                <a:gd name="T23" fmla="*/ 10 h 24"/>
                <a:gd name="T24" fmla="*/ 0 w 12"/>
                <a:gd name="T25" fmla="*/ 10 h 24"/>
                <a:gd name="T26" fmla="*/ 1 w 12"/>
                <a:gd name="T27" fmla="*/ 6 h 24"/>
                <a:gd name="T28" fmla="*/ 3 w 12"/>
                <a:gd name="T29" fmla="*/ 3 h 24"/>
                <a:gd name="T30" fmla="*/ 5 w 12"/>
                <a:gd name="T31" fmla="*/ 2 h 24"/>
                <a:gd name="T32" fmla="*/ 8 w 12"/>
                <a:gd name="T33" fmla="*/ 1 h 24"/>
                <a:gd name="T34" fmla="*/ 11 w 12"/>
                <a:gd name="T35" fmla="*/ 1 h 24"/>
                <a:gd name="T36" fmla="*/ 11 w 12"/>
                <a:gd name="T37" fmla="*/ 0 h 24"/>
                <a:gd name="T38" fmla="*/ 12 w 12"/>
                <a:gd name="T39" fmla="*/ 1 h 24"/>
                <a:gd name="T40" fmla="*/ 2 w 12"/>
                <a:gd name="T4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4">
                  <a:moveTo>
                    <a:pt x="2" y="16"/>
                  </a:moveTo>
                  <a:cubicBezTo>
                    <a:pt x="3" y="16"/>
                    <a:pt x="4" y="16"/>
                    <a:pt x="5" y="17"/>
                  </a:cubicBezTo>
                  <a:cubicBezTo>
                    <a:pt x="6" y="18"/>
                    <a:pt x="7" y="19"/>
                    <a:pt x="7" y="21"/>
                  </a:cubicBezTo>
                  <a:cubicBezTo>
                    <a:pt x="7" y="22"/>
                    <a:pt x="7" y="23"/>
                    <a:pt x="6" y="23"/>
                  </a:cubicBezTo>
                  <a:cubicBezTo>
                    <a:pt x="5" y="24"/>
                    <a:pt x="4" y="23"/>
                    <a:pt x="3" y="23"/>
                  </a:cubicBezTo>
                  <a:cubicBezTo>
                    <a:pt x="2" y="22"/>
                    <a:pt x="0" y="20"/>
                    <a:pt x="1" y="18"/>
                  </a:cubicBezTo>
                  <a:cubicBezTo>
                    <a:pt x="1" y="18"/>
                    <a:pt x="1" y="18"/>
                    <a:pt x="1" y="18"/>
                  </a:cubicBezTo>
                  <a:cubicBezTo>
                    <a:pt x="9" y="4"/>
                    <a:pt x="9" y="4"/>
                    <a:pt x="9" y="4"/>
                  </a:cubicBezTo>
                  <a:cubicBezTo>
                    <a:pt x="8" y="3"/>
                    <a:pt x="7" y="3"/>
                    <a:pt x="6" y="3"/>
                  </a:cubicBezTo>
                  <a:cubicBezTo>
                    <a:pt x="4" y="3"/>
                    <a:pt x="3" y="4"/>
                    <a:pt x="1" y="6"/>
                  </a:cubicBezTo>
                  <a:cubicBezTo>
                    <a:pt x="0" y="7"/>
                    <a:pt x="0" y="10"/>
                    <a:pt x="0" y="10"/>
                  </a:cubicBezTo>
                  <a:cubicBezTo>
                    <a:pt x="0" y="10"/>
                    <a:pt x="0" y="10"/>
                    <a:pt x="0" y="10"/>
                  </a:cubicBezTo>
                  <a:cubicBezTo>
                    <a:pt x="0" y="10"/>
                    <a:pt x="0" y="10"/>
                    <a:pt x="0" y="10"/>
                  </a:cubicBezTo>
                  <a:cubicBezTo>
                    <a:pt x="0" y="8"/>
                    <a:pt x="0" y="7"/>
                    <a:pt x="1" y="6"/>
                  </a:cubicBezTo>
                  <a:cubicBezTo>
                    <a:pt x="1" y="5"/>
                    <a:pt x="2" y="3"/>
                    <a:pt x="3" y="3"/>
                  </a:cubicBezTo>
                  <a:cubicBezTo>
                    <a:pt x="4" y="2"/>
                    <a:pt x="5" y="2"/>
                    <a:pt x="5" y="2"/>
                  </a:cubicBezTo>
                  <a:cubicBezTo>
                    <a:pt x="6" y="2"/>
                    <a:pt x="7" y="2"/>
                    <a:pt x="8" y="1"/>
                  </a:cubicBezTo>
                  <a:cubicBezTo>
                    <a:pt x="9" y="1"/>
                    <a:pt x="10" y="1"/>
                    <a:pt x="11" y="1"/>
                  </a:cubicBezTo>
                  <a:cubicBezTo>
                    <a:pt x="11" y="0"/>
                    <a:pt x="11" y="0"/>
                    <a:pt x="11" y="0"/>
                  </a:cubicBezTo>
                  <a:cubicBezTo>
                    <a:pt x="12" y="1"/>
                    <a:pt x="12" y="1"/>
                    <a:pt x="12" y="1"/>
                  </a:cubicBezTo>
                  <a:lnTo>
                    <a:pt x="2" y="16"/>
                  </a:lnTo>
                  <a:close/>
                </a:path>
              </a:pathLst>
            </a:custGeom>
            <a:solidFill>
              <a:srgbClr val="5FB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4" name="Freeform 1199"/>
            <p:cNvSpPr>
              <a:spLocks noEditPoints="1"/>
            </p:cNvSpPr>
            <p:nvPr/>
          </p:nvSpPr>
          <p:spPr bwMode="auto">
            <a:xfrm>
              <a:off x="6214" y="2299"/>
              <a:ext cx="82" cy="120"/>
            </a:xfrm>
            <a:custGeom>
              <a:avLst/>
              <a:gdLst>
                <a:gd name="T0" fmla="*/ 19 w 19"/>
                <a:gd name="T1" fmla="*/ 15 h 28"/>
                <a:gd name="T2" fmla="*/ 13 w 19"/>
                <a:gd name="T3" fmla="*/ 25 h 28"/>
                <a:gd name="T4" fmla="*/ 6 w 19"/>
                <a:gd name="T5" fmla="*/ 27 h 28"/>
                <a:gd name="T6" fmla="*/ 1 w 19"/>
                <a:gd name="T7" fmla="*/ 23 h 28"/>
                <a:gd name="T8" fmla="*/ 1 w 19"/>
                <a:gd name="T9" fmla="*/ 13 h 28"/>
                <a:gd name="T10" fmla="*/ 6 w 19"/>
                <a:gd name="T11" fmla="*/ 4 h 28"/>
                <a:gd name="T12" fmla="*/ 10 w 19"/>
                <a:gd name="T13" fmla="*/ 1 h 28"/>
                <a:gd name="T14" fmla="*/ 14 w 19"/>
                <a:gd name="T15" fmla="*/ 3 h 28"/>
                <a:gd name="T16" fmla="*/ 12 w 19"/>
                <a:gd name="T17" fmla="*/ 9 h 28"/>
                <a:gd name="T18" fmla="*/ 7 w 19"/>
                <a:gd name="T19" fmla="*/ 16 h 28"/>
                <a:gd name="T20" fmla="*/ 3 w 19"/>
                <a:gd name="T21" fmla="*/ 18 h 28"/>
                <a:gd name="T22" fmla="*/ 4 w 19"/>
                <a:gd name="T23" fmla="*/ 21 h 28"/>
                <a:gd name="T24" fmla="*/ 9 w 19"/>
                <a:gd name="T25" fmla="*/ 24 h 28"/>
                <a:gd name="T26" fmla="*/ 14 w 19"/>
                <a:gd name="T27" fmla="*/ 22 h 28"/>
                <a:gd name="T28" fmla="*/ 19 w 19"/>
                <a:gd name="T29" fmla="*/ 15 h 28"/>
                <a:gd name="T30" fmla="*/ 4 w 19"/>
                <a:gd name="T31" fmla="*/ 16 h 28"/>
                <a:gd name="T32" fmla="*/ 5 w 19"/>
                <a:gd name="T33" fmla="*/ 12 h 28"/>
                <a:gd name="T34" fmla="*/ 7 w 19"/>
                <a:gd name="T35" fmla="*/ 7 h 28"/>
                <a:gd name="T36" fmla="*/ 9 w 19"/>
                <a:gd name="T37" fmla="*/ 4 h 28"/>
                <a:gd name="T38" fmla="*/ 11 w 19"/>
                <a:gd name="T39" fmla="*/ 5 h 28"/>
                <a:gd name="T40" fmla="*/ 10 w 19"/>
                <a:gd name="T41" fmla="*/ 8 h 28"/>
                <a:gd name="T42" fmla="*/ 7 w 19"/>
                <a:gd name="T43" fmla="*/ 14 h 28"/>
                <a:gd name="T44" fmla="*/ 4 w 19"/>
                <a:gd name="T45"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8">
                  <a:moveTo>
                    <a:pt x="19" y="15"/>
                  </a:moveTo>
                  <a:cubicBezTo>
                    <a:pt x="19" y="15"/>
                    <a:pt x="17" y="21"/>
                    <a:pt x="13" y="25"/>
                  </a:cubicBezTo>
                  <a:cubicBezTo>
                    <a:pt x="11" y="27"/>
                    <a:pt x="9" y="28"/>
                    <a:pt x="6" y="27"/>
                  </a:cubicBezTo>
                  <a:cubicBezTo>
                    <a:pt x="4" y="27"/>
                    <a:pt x="2" y="25"/>
                    <a:pt x="1" y="23"/>
                  </a:cubicBezTo>
                  <a:cubicBezTo>
                    <a:pt x="0" y="20"/>
                    <a:pt x="0" y="16"/>
                    <a:pt x="1" y="13"/>
                  </a:cubicBezTo>
                  <a:cubicBezTo>
                    <a:pt x="2" y="10"/>
                    <a:pt x="4" y="7"/>
                    <a:pt x="6" y="4"/>
                  </a:cubicBezTo>
                  <a:cubicBezTo>
                    <a:pt x="7" y="3"/>
                    <a:pt x="9" y="2"/>
                    <a:pt x="10" y="1"/>
                  </a:cubicBezTo>
                  <a:cubicBezTo>
                    <a:pt x="12" y="0"/>
                    <a:pt x="14" y="0"/>
                    <a:pt x="14" y="3"/>
                  </a:cubicBezTo>
                  <a:cubicBezTo>
                    <a:pt x="14" y="3"/>
                    <a:pt x="13" y="6"/>
                    <a:pt x="12" y="9"/>
                  </a:cubicBezTo>
                  <a:cubicBezTo>
                    <a:pt x="11" y="11"/>
                    <a:pt x="9" y="14"/>
                    <a:pt x="7" y="16"/>
                  </a:cubicBezTo>
                  <a:cubicBezTo>
                    <a:pt x="6" y="17"/>
                    <a:pt x="5" y="18"/>
                    <a:pt x="3" y="18"/>
                  </a:cubicBezTo>
                  <a:cubicBezTo>
                    <a:pt x="3" y="18"/>
                    <a:pt x="3" y="19"/>
                    <a:pt x="4" y="21"/>
                  </a:cubicBezTo>
                  <a:cubicBezTo>
                    <a:pt x="5" y="23"/>
                    <a:pt x="7" y="24"/>
                    <a:pt x="9" y="24"/>
                  </a:cubicBezTo>
                  <a:cubicBezTo>
                    <a:pt x="11" y="24"/>
                    <a:pt x="12" y="23"/>
                    <a:pt x="14" y="22"/>
                  </a:cubicBezTo>
                  <a:cubicBezTo>
                    <a:pt x="15" y="20"/>
                    <a:pt x="17" y="18"/>
                    <a:pt x="19" y="15"/>
                  </a:cubicBezTo>
                  <a:close/>
                  <a:moveTo>
                    <a:pt x="4" y="16"/>
                  </a:moveTo>
                  <a:cubicBezTo>
                    <a:pt x="4" y="16"/>
                    <a:pt x="4" y="14"/>
                    <a:pt x="5" y="12"/>
                  </a:cubicBezTo>
                  <a:cubicBezTo>
                    <a:pt x="5" y="10"/>
                    <a:pt x="6" y="8"/>
                    <a:pt x="7" y="7"/>
                  </a:cubicBezTo>
                  <a:cubicBezTo>
                    <a:pt x="7" y="6"/>
                    <a:pt x="8" y="5"/>
                    <a:pt x="9" y="4"/>
                  </a:cubicBezTo>
                  <a:cubicBezTo>
                    <a:pt x="10" y="3"/>
                    <a:pt x="11" y="3"/>
                    <a:pt x="11" y="5"/>
                  </a:cubicBezTo>
                  <a:cubicBezTo>
                    <a:pt x="11" y="5"/>
                    <a:pt x="10" y="7"/>
                    <a:pt x="10" y="8"/>
                  </a:cubicBezTo>
                  <a:cubicBezTo>
                    <a:pt x="9" y="10"/>
                    <a:pt x="8" y="12"/>
                    <a:pt x="7" y="14"/>
                  </a:cubicBezTo>
                  <a:cubicBezTo>
                    <a:pt x="6" y="15"/>
                    <a:pt x="5" y="16"/>
                    <a:pt x="4" y="16"/>
                  </a:cubicBezTo>
                  <a:close/>
                </a:path>
              </a:pathLst>
            </a:custGeom>
            <a:solidFill>
              <a:srgbClr val="57B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5" name="Freeform 1200"/>
            <p:cNvSpPr>
              <a:spLocks noEditPoints="1"/>
            </p:cNvSpPr>
            <p:nvPr/>
          </p:nvSpPr>
          <p:spPr bwMode="auto">
            <a:xfrm>
              <a:off x="5982" y="2059"/>
              <a:ext cx="116" cy="107"/>
            </a:xfrm>
            <a:custGeom>
              <a:avLst/>
              <a:gdLst>
                <a:gd name="T0" fmla="*/ 10 w 27"/>
                <a:gd name="T1" fmla="*/ 25 h 25"/>
                <a:gd name="T2" fmla="*/ 12 w 27"/>
                <a:gd name="T3" fmla="*/ 23 h 25"/>
                <a:gd name="T4" fmla="*/ 6 w 27"/>
                <a:gd name="T5" fmla="*/ 19 h 25"/>
                <a:gd name="T6" fmla="*/ 3 w 27"/>
                <a:gd name="T7" fmla="*/ 15 h 25"/>
                <a:gd name="T8" fmla="*/ 4 w 27"/>
                <a:gd name="T9" fmla="*/ 9 h 25"/>
                <a:gd name="T10" fmla="*/ 5 w 27"/>
                <a:gd name="T11" fmla="*/ 7 h 25"/>
                <a:gd name="T12" fmla="*/ 8 w 27"/>
                <a:gd name="T13" fmla="*/ 4 h 25"/>
                <a:gd name="T14" fmla="*/ 15 w 27"/>
                <a:gd name="T15" fmla="*/ 2 h 25"/>
                <a:gd name="T16" fmla="*/ 21 w 27"/>
                <a:gd name="T17" fmla="*/ 5 h 25"/>
                <a:gd name="T18" fmla="*/ 24 w 27"/>
                <a:gd name="T19" fmla="*/ 12 h 25"/>
                <a:gd name="T20" fmla="*/ 23 w 27"/>
                <a:gd name="T21" fmla="*/ 16 h 25"/>
                <a:gd name="T22" fmla="*/ 19 w 27"/>
                <a:gd name="T23" fmla="*/ 20 h 25"/>
                <a:gd name="T24" fmla="*/ 15 w 27"/>
                <a:gd name="T25" fmla="*/ 20 h 25"/>
                <a:gd name="T26" fmla="*/ 15 w 27"/>
                <a:gd name="T27" fmla="*/ 18 h 25"/>
                <a:gd name="T28" fmla="*/ 16 w 27"/>
                <a:gd name="T29" fmla="*/ 16 h 25"/>
                <a:gd name="T30" fmla="*/ 20 w 27"/>
                <a:gd name="T31" fmla="*/ 13 h 25"/>
                <a:gd name="T32" fmla="*/ 22 w 27"/>
                <a:gd name="T33" fmla="*/ 11 h 25"/>
                <a:gd name="T34" fmla="*/ 20 w 27"/>
                <a:gd name="T35" fmla="*/ 10 h 25"/>
                <a:gd name="T36" fmla="*/ 19 w 27"/>
                <a:gd name="T37" fmla="*/ 11 h 25"/>
                <a:gd name="T38" fmla="*/ 19 w 27"/>
                <a:gd name="T39" fmla="*/ 9 h 25"/>
                <a:gd name="T40" fmla="*/ 16 w 27"/>
                <a:gd name="T41" fmla="*/ 6 h 25"/>
                <a:gd name="T42" fmla="*/ 13 w 27"/>
                <a:gd name="T43" fmla="*/ 6 h 25"/>
                <a:gd name="T44" fmla="*/ 9 w 27"/>
                <a:gd name="T45" fmla="*/ 8 h 25"/>
                <a:gd name="T46" fmla="*/ 7 w 27"/>
                <a:gd name="T47" fmla="*/ 11 h 25"/>
                <a:gd name="T48" fmla="*/ 7 w 27"/>
                <a:gd name="T49" fmla="*/ 14 h 25"/>
                <a:gd name="T50" fmla="*/ 9 w 27"/>
                <a:gd name="T51" fmla="*/ 17 h 25"/>
                <a:gd name="T52" fmla="*/ 13 w 27"/>
                <a:gd name="T53" fmla="*/ 16 h 25"/>
                <a:gd name="T54" fmla="*/ 12 w 27"/>
                <a:gd name="T55" fmla="*/ 19 h 25"/>
                <a:gd name="T56" fmla="*/ 14 w 27"/>
                <a:gd name="T57" fmla="*/ 22 h 25"/>
                <a:gd name="T58" fmla="*/ 21 w 27"/>
                <a:gd name="T59" fmla="*/ 22 h 25"/>
                <a:gd name="T60" fmla="*/ 24 w 27"/>
                <a:gd name="T61" fmla="*/ 19 h 25"/>
                <a:gd name="T62" fmla="*/ 27 w 27"/>
                <a:gd name="T63" fmla="*/ 11 h 25"/>
                <a:gd name="T64" fmla="*/ 23 w 27"/>
                <a:gd name="T65" fmla="*/ 4 h 25"/>
                <a:gd name="T66" fmla="*/ 13 w 27"/>
                <a:gd name="T67" fmla="*/ 0 h 25"/>
                <a:gd name="T68" fmla="*/ 4 w 27"/>
                <a:gd name="T69" fmla="*/ 4 h 25"/>
                <a:gd name="T70" fmla="*/ 1 w 27"/>
                <a:gd name="T71" fmla="*/ 14 h 25"/>
                <a:gd name="T72" fmla="*/ 10 w 27"/>
                <a:gd name="T73" fmla="*/ 25 h 25"/>
                <a:gd name="T74" fmla="*/ 11 w 27"/>
                <a:gd name="T75" fmla="*/ 15 h 25"/>
                <a:gd name="T76" fmla="*/ 16 w 27"/>
                <a:gd name="T77" fmla="*/ 14 h 25"/>
                <a:gd name="T78" fmla="*/ 18 w 27"/>
                <a:gd name="T79" fmla="*/ 11 h 25"/>
                <a:gd name="T80" fmla="*/ 16 w 27"/>
                <a:gd name="T81" fmla="*/ 8 h 25"/>
                <a:gd name="T82" fmla="*/ 15 w 27"/>
                <a:gd name="T83" fmla="*/ 8 h 25"/>
                <a:gd name="T84" fmla="*/ 12 w 27"/>
                <a:gd name="T85" fmla="*/ 9 h 25"/>
                <a:gd name="T86" fmla="*/ 9 w 27"/>
                <a:gd name="T87" fmla="*/ 13 h 25"/>
                <a:gd name="T88" fmla="*/ 11 w 27"/>
                <a:gd name="T8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25">
                  <a:moveTo>
                    <a:pt x="10" y="25"/>
                  </a:moveTo>
                  <a:cubicBezTo>
                    <a:pt x="12" y="23"/>
                    <a:pt x="12" y="23"/>
                    <a:pt x="12" y="23"/>
                  </a:cubicBezTo>
                  <a:cubicBezTo>
                    <a:pt x="12" y="23"/>
                    <a:pt x="8" y="22"/>
                    <a:pt x="6" y="19"/>
                  </a:cubicBezTo>
                  <a:cubicBezTo>
                    <a:pt x="5" y="18"/>
                    <a:pt x="4" y="16"/>
                    <a:pt x="3" y="15"/>
                  </a:cubicBezTo>
                  <a:cubicBezTo>
                    <a:pt x="3" y="13"/>
                    <a:pt x="3" y="11"/>
                    <a:pt x="4" y="9"/>
                  </a:cubicBezTo>
                  <a:cubicBezTo>
                    <a:pt x="4" y="8"/>
                    <a:pt x="5" y="7"/>
                    <a:pt x="5" y="7"/>
                  </a:cubicBezTo>
                  <a:cubicBezTo>
                    <a:pt x="6" y="6"/>
                    <a:pt x="7" y="5"/>
                    <a:pt x="8" y="4"/>
                  </a:cubicBezTo>
                  <a:cubicBezTo>
                    <a:pt x="10" y="3"/>
                    <a:pt x="12" y="2"/>
                    <a:pt x="15" y="2"/>
                  </a:cubicBezTo>
                  <a:cubicBezTo>
                    <a:pt x="17" y="2"/>
                    <a:pt x="20" y="3"/>
                    <a:pt x="21" y="5"/>
                  </a:cubicBezTo>
                  <a:cubicBezTo>
                    <a:pt x="23" y="7"/>
                    <a:pt x="24" y="9"/>
                    <a:pt x="24" y="12"/>
                  </a:cubicBezTo>
                  <a:cubicBezTo>
                    <a:pt x="24" y="13"/>
                    <a:pt x="24" y="14"/>
                    <a:pt x="23" y="16"/>
                  </a:cubicBezTo>
                  <a:cubicBezTo>
                    <a:pt x="22" y="18"/>
                    <a:pt x="20" y="20"/>
                    <a:pt x="19" y="20"/>
                  </a:cubicBezTo>
                  <a:cubicBezTo>
                    <a:pt x="17" y="21"/>
                    <a:pt x="16" y="21"/>
                    <a:pt x="15" y="20"/>
                  </a:cubicBezTo>
                  <a:cubicBezTo>
                    <a:pt x="14" y="19"/>
                    <a:pt x="14" y="19"/>
                    <a:pt x="15" y="18"/>
                  </a:cubicBezTo>
                  <a:cubicBezTo>
                    <a:pt x="15" y="17"/>
                    <a:pt x="16" y="17"/>
                    <a:pt x="16" y="16"/>
                  </a:cubicBezTo>
                  <a:cubicBezTo>
                    <a:pt x="18" y="15"/>
                    <a:pt x="19" y="14"/>
                    <a:pt x="20" y="13"/>
                  </a:cubicBezTo>
                  <a:cubicBezTo>
                    <a:pt x="22" y="11"/>
                    <a:pt x="22" y="11"/>
                    <a:pt x="22" y="11"/>
                  </a:cubicBezTo>
                  <a:cubicBezTo>
                    <a:pt x="20" y="10"/>
                    <a:pt x="20" y="10"/>
                    <a:pt x="20" y="10"/>
                  </a:cubicBezTo>
                  <a:cubicBezTo>
                    <a:pt x="19" y="11"/>
                    <a:pt x="19" y="11"/>
                    <a:pt x="19" y="11"/>
                  </a:cubicBezTo>
                  <a:cubicBezTo>
                    <a:pt x="19" y="11"/>
                    <a:pt x="19" y="10"/>
                    <a:pt x="19" y="9"/>
                  </a:cubicBezTo>
                  <a:cubicBezTo>
                    <a:pt x="19" y="8"/>
                    <a:pt x="18" y="7"/>
                    <a:pt x="16" y="6"/>
                  </a:cubicBezTo>
                  <a:cubicBezTo>
                    <a:pt x="15" y="6"/>
                    <a:pt x="14" y="6"/>
                    <a:pt x="13" y="6"/>
                  </a:cubicBezTo>
                  <a:cubicBezTo>
                    <a:pt x="11" y="6"/>
                    <a:pt x="10" y="7"/>
                    <a:pt x="9" y="8"/>
                  </a:cubicBezTo>
                  <a:cubicBezTo>
                    <a:pt x="8" y="9"/>
                    <a:pt x="7" y="10"/>
                    <a:pt x="7" y="11"/>
                  </a:cubicBezTo>
                  <a:cubicBezTo>
                    <a:pt x="6" y="12"/>
                    <a:pt x="6" y="13"/>
                    <a:pt x="7" y="14"/>
                  </a:cubicBezTo>
                  <a:cubicBezTo>
                    <a:pt x="7" y="15"/>
                    <a:pt x="8" y="16"/>
                    <a:pt x="9" y="17"/>
                  </a:cubicBezTo>
                  <a:cubicBezTo>
                    <a:pt x="10" y="17"/>
                    <a:pt x="11" y="17"/>
                    <a:pt x="13" y="16"/>
                  </a:cubicBezTo>
                  <a:cubicBezTo>
                    <a:pt x="13" y="16"/>
                    <a:pt x="12" y="18"/>
                    <a:pt x="12" y="19"/>
                  </a:cubicBezTo>
                  <a:cubicBezTo>
                    <a:pt x="12" y="20"/>
                    <a:pt x="13" y="21"/>
                    <a:pt x="14" y="22"/>
                  </a:cubicBezTo>
                  <a:cubicBezTo>
                    <a:pt x="16" y="23"/>
                    <a:pt x="18" y="23"/>
                    <a:pt x="21" y="22"/>
                  </a:cubicBezTo>
                  <a:cubicBezTo>
                    <a:pt x="22" y="21"/>
                    <a:pt x="23" y="20"/>
                    <a:pt x="24" y="19"/>
                  </a:cubicBezTo>
                  <a:cubicBezTo>
                    <a:pt x="26" y="17"/>
                    <a:pt x="27" y="14"/>
                    <a:pt x="27" y="11"/>
                  </a:cubicBezTo>
                  <a:cubicBezTo>
                    <a:pt x="26" y="9"/>
                    <a:pt x="25" y="6"/>
                    <a:pt x="23" y="4"/>
                  </a:cubicBezTo>
                  <a:cubicBezTo>
                    <a:pt x="21" y="1"/>
                    <a:pt x="17" y="0"/>
                    <a:pt x="13" y="0"/>
                  </a:cubicBezTo>
                  <a:cubicBezTo>
                    <a:pt x="10" y="0"/>
                    <a:pt x="7" y="2"/>
                    <a:pt x="4" y="4"/>
                  </a:cubicBezTo>
                  <a:cubicBezTo>
                    <a:pt x="2" y="7"/>
                    <a:pt x="0" y="11"/>
                    <a:pt x="1" y="14"/>
                  </a:cubicBezTo>
                  <a:cubicBezTo>
                    <a:pt x="2" y="17"/>
                    <a:pt x="4" y="21"/>
                    <a:pt x="10" y="25"/>
                  </a:cubicBezTo>
                  <a:close/>
                  <a:moveTo>
                    <a:pt x="11" y="15"/>
                  </a:moveTo>
                  <a:cubicBezTo>
                    <a:pt x="12" y="16"/>
                    <a:pt x="15" y="15"/>
                    <a:pt x="16" y="14"/>
                  </a:cubicBezTo>
                  <a:cubicBezTo>
                    <a:pt x="17" y="13"/>
                    <a:pt x="18" y="12"/>
                    <a:pt x="18" y="11"/>
                  </a:cubicBezTo>
                  <a:cubicBezTo>
                    <a:pt x="18" y="9"/>
                    <a:pt x="17" y="8"/>
                    <a:pt x="16" y="8"/>
                  </a:cubicBezTo>
                  <a:cubicBezTo>
                    <a:pt x="16" y="8"/>
                    <a:pt x="15" y="8"/>
                    <a:pt x="15" y="8"/>
                  </a:cubicBezTo>
                  <a:cubicBezTo>
                    <a:pt x="14" y="8"/>
                    <a:pt x="13" y="8"/>
                    <a:pt x="12" y="9"/>
                  </a:cubicBezTo>
                  <a:cubicBezTo>
                    <a:pt x="10" y="10"/>
                    <a:pt x="9" y="11"/>
                    <a:pt x="9" y="13"/>
                  </a:cubicBezTo>
                  <a:cubicBezTo>
                    <a:pt x="9" y="14"/>
                    <a:pt x="9" y="15"/>
                    <a:pt x="11" y="15"/>
                  </a:cubicBezTo>
                  <a:close/>
                </a:path>
              </a:pathLst>
            </a:custGeom>
            <a:solidFill>
              <a:srgbClr val="EDB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6" name="Freeform 1201"/>
            <p:cNvSpPr>
              <a:spLocks noEditPoints="1"/>
            </p:cNvSpPr>
            <p:nvPr/>
          </p:nvSpPr>
          <p:spPr bwMode="auto">
            <a:xfrm>
              <a:off x="5858" y="2868"/>
              <a:ext cx="112" cy="103"/>
            </a:xfrm>
            <a:custGeom>
              <a:avLst/>
              <a:gdLst>
                <a:gd name="T0" fmla="*/ 10 w 26"/>
                <a:gd name="T1" fmla="*/ 24 h 24"/>
                <a:gd name="T2" fmla="*/ 12 w 26"/>
                <a:gd name="T3" fmla="*/ 23 h 24"/>
                <a:gd name="T4" fmla="*/ 6 w 26"/>
                <a:gd name="T5" fmla="*/ 19 h 24"/>
                <a:gd name="T6" fmla="*/ 3 w 26"/>
                <a:gd name="T7" fmla="*/ 14 h 24"/>
                <a:gd name="T8" fmla="*/ 4 w 26"/>
                <a:gd name="T9" fmla="*/ 8 h 24"/>
                <a:gd name="T10" fmla="*/ 5 w 26"/>
                <a:gd name="T11" fmla="*/ 7 h 24"/>
                <a:gd name="T12" fmla="*/ 8 w 26"/>
                <a:gd name="T13" fmla="*/ 4 h 24"/>
                <a:gd name="T14" fmla="*/ 14 w 26"/>
                <a:gd name="T15" fmla="*/ 2 h 24"/>
                <a:gd name="T16" fmla="*/ 21 w 26"/>
                <a:gd name="T17" fmla="*/ 5 h 24"/>
                <a:gd name="T18" fmla="*/ 24 w 26"/>
                <a:gd name="T19" fmla="*/ 12 h 24"/>
                <a:gd name="T20" fmla="*/ 23 w 26"/>
                <a:gd name="T21" fmla="*/ 16 h 24"/>
                <a:gd name="T22" fmla="*/ 18 w 26"/>
                <a:gd name="T23" fmla="*/ 20 h 24"/>
                <a:gd name="T24" fmla="*/ 14 w 26"/>
                <a:gd name="T25" fmla="*/ 20 h 24"/>
                <a:gd name="T26" fmla="*/ 14 w 26"/>
                <a:gd name="T27" fmla="*/ 18 h 24"/>
                <a:gd name="T28" fmla="*/ 16 w 26"/>
                <a:gd name="T29" fmla="*/ 16 h 24"/>
                <a:gd name="T30" fmla="*/ 20 w 26"/>
                <a:gd name="T31" fmla="*/ 13 h 24"/>
                <a:gd name="T32" fmla="*/ 22 w 26"/>
                <a:gd name="T33" fmla="*/ 11 h 24"/>
                <a:gd name="T34" fmla="*/ 20 w 26"/>
                <a:gd name="T35" fmla="*/ 10 h 24"/>
                <a:gd name="T36" fmla="*/ 19 w 26"/>
                <a:gd name="T37" fmla="*/ 11 h 24"/>
                <a:gd name="T38" fmla="*/ 19 w 26"/>
                <a:gd name="T39" fmla="*/ 9 h 24"/>
                <a:gd name="T40" fmla="*/ 16 w 26"/>
                <a:gd name="T41" fmla="*/ 6 h 24"/>
                <a:gd name="T42" fmla="*/ 12 w 26"/>
                <a:gd name="T43" fmla="*/ 6 h 24"/>
                <a:gd name="T44" fmla="*/ 9 w 26"/>
                <a:gd name="T45" fmla="*/ 8 h 24"/>
                <a:gd name="T46" fmla="*/ 6 w 26"/>
                <a:gd name="T47" fmla="*/ 11 h 24"/>
                <a:gd name="T48" fmla="*/ 6 w 26"/>
                <a:gd name="T49" fmla="*/ 13 h 24"/>
                <a:gd name="T50" fmla="*/ 9 w 26"/>
                <a:gd name="T51" fmla="*/ 17 h 24"/>
                <a:gd name="T52" fmla="*/ 13 w 26"/>
                <a:gd name="T53" fmla="*/ 16 h 24"/>
                <a:gd name="T54" fmla="*/ 12 w 26"/>
                <a:gd name="T55" fmla="*/ 19 h 24"/>
                <a:gd name="T56" fmla="*/ 13 w 26"/>
                <a:gd name="T57" fmla="*/ 21 h 24"/>
                <a:gd name="T58" fmla="*/ 20 w 26"/>
                <a:gd name="T59" fmla="*/ 21 h 24"/>
                <a:gd name="T60" fmla="*/ 23 w 26"/>
                <a:gd name="T61" fmla="*/ 19 h 24"/>
                <a:gd name="T62" fmla="*/ 26 w 26"/>
                <a:gd name="T63" fmla="*/ 11 h 24"/>
                <a:gd name="T64" fmla="*/ 23 w 26"/>
                <a:gd name="T65" fmla="*/ 4 h 24"/>
                <a:gd name="T66" fmla="*/ 13 w 26"/>
                <a:gd name="T67" fmla="*/ 0 h 24"/>
                <a:gd name="T68" fmla="*/ 4 w 26"/>
                <a:gd name="T69" fmla="*/ 4 h 24"/>
                <a:gd name="T70" fmla="*/ 1 w 26"/>
                <a:gd name="T71" fmla="*/ 14 h 24"/>
                <a:gd name="T72" fmla="*/ 10 w 26"/>
                <a:gd name="T73" fmla="*/ 24 h 24"/>
                <a:gd name="T74" fmla="*/ 10 w 26"/>
                <a:gd name="T75" fmla="*/ 15 h 24"/>
                <a:gd name="T76" fmla="*/ 16 w 26"/>
                <a:gd name="T77" fmla="*/ 13 h 24"/>
                <a:gd name="T78" fmla="*/ 18 w 26"/>
                <a:gd name="T79" fmla="*/ 10 h 24"/>
                <a:gd name="T80" fmla="*/ 16 w 26"/>
                <a:gd name="T81" fmla="*/ 8 h 24"/>
                <a:gd name="T82" fmla="*/ 15 w 26"/>
                <a:gd name="T83" fmla="*/ 8 h 24"/>
                <a:gd name="T84" fmla="*/ 11 w 26"/>
                <a:gd name="T85" fmla="*/ 9 h 24"/>
                <a:gd name="T86" fmla="*/ 8 w 26"/>
                <a:gd name="T87" fmla="*/ 13 h 24"/>
                <a:gd name="T88" fmla="*/ 10 w 26"/>
                <a:gd name="T8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4">
                  <a:moveTo>
                    <a:pt x="10" y="24"/>
                  </a:moveTo>
                  <a:cubicBezTo>
                    <a:pt x="12" y="23"/>
                    <a:pt x="12" y="23"/>
                    <a:pt x="12" y="23"/>
                  </a:cubicBezTo>
                  <a:cubicBezTo>
                    <a:pt x="12" y="23"/>
                    <a:pt x="8" y="22"/>
                    <a:pt x="6" y="19"/>
                  </a:cubicBezTo>
                  <a:cubicBezTo>
                    <a:pt x="4" y="18"/>
                    <a:pt x="4" y="16"/>
                    <a:pt x="3" y="14"/>
                  </a:cubicBezTo>
                  <a:cubicBezTo>
                    <a:pt x="3" y="12"/>
                    <a:pt x="3" y="10"/>
                    <a:pt x="4" y="8"/>
                  </a:cubicBezTo>
                  <a:cubicBezTo>
                    <a:pt x="4" y="8"/>
                    <a:pt x="4" y="7"/>
                    <a:pt x="5" y="7"/>
                  </a:cubicBezTo>
                  <a:cubicBezTo>
                    <a:pt x="5" y="6"/>
                    <a:pt x="6" y="5"/>
                    <a:pt x="8" y="4"/>
                  </a:cubicBezTo>
                  <a:cubicBezTo>
                    <a:pt x="10" y="2"/>
                    <a:pt x="12" y="2"/>
                    <a:pt x="14" y="2"/>
                  </a:cubicBezTo>
                  <a:cubicBezTo>
                    <a:pt x="17" y="2"/>
                    <a:pt x="19" y="3"/>
                    <a:pt x="21" y="5"/>
                  </a:cubicBezTo>
                  <a:cubicBezTo>
                    <a:pt x="23" y="7"/>
                    <a:pt x="24" y="9"/>
                    <a:pt x="24" y="12"/>
                  </a:cubicBezTo>
                  <a:cubicBezTo>
                    <a:pt x="24" y="13"/>
                    <a:pt x="24" y="14"/>
                    <a:pt x="23" y="16"/>
                  </a:cubicBezTo>
                  <a:cubicBezTo>
                    <a:pt x="22" y="18"/>
                    <a:pt x="20" y="19"/>
                    <a:pt x="18" y="20"/>
                  </a:cubicBezTo>
                  <a:cubicBezTo>
                    <a:pt x="17" y="21"/>
                    <a:pt x="15" y="21"/>
                    <a:pt x="14" y="20"/>
                  </a:cubicBezTo>
                  <a:cubicBezTo>
                    <a:pt x="14" y="19"/>
                    <a:pt x="14" y="18"/>
                    <a:pt x="14" y="18"/>
                  </a:cubicBezTo>
                  <a:cubicBezTo>
                    <a:pt x="15" y="17"/>
                    <a:pt x="15" y="16"/>
                    <a:pt x="16" y="16"/>
                  </a:cubicBezTo>
                  <a:cubicBezTo>
                    <a:pt x="17" y="15"/>
                    <a:pt x="19" y="14"/>
                    <a:pt x="20" y="13"/>
                  </a:cubicBezTo>
                  <a:cubicBezTo>
                    <a:pt x="22" y="11"/>
                    <a:pt x="22" y="11"/>
                    <a:pt x="22" y="11"/>
                  </a:cubicBezTo>
                  <a:cubicBezTo>
                    <a:pt x="20" y="10"/>
                    <a:pt x="20" y="10"/>
                    <a:pt x="20" y="10"/>
                  </a:cubicBezTo>
                  <a:cubicBezTo>
                    <a:pt x="19" y="11"/>
                    <a:pt x="19" y="11"/>
                    <a:pt x="19" y="11"/>
                  </a:cubicBezTo>
                  <a:cubicBezTo>
                    <a:pt x="19" y="11"/>
                    <a:pt x="19" y="10"/>
                    <a:pt x="19" y="9"/>
                  </a:cubicBezTo>
                  <a:cubicBezTo>
                    <a:pt x="19" y="8"/>
                    <a:pt x="18" y="6"/>
                    <a:pt x="16" y="6"/>
                  </a:cubicBezTo>
                  <a:cubicBezTo>
                    <a:pt x="15" y="5"/>
                    <a:pt x="14" y="5"/>
                    <a:pt x="12" y="6"/>
                  </a:cubicBezTo>
                  <a:cubicBezTo>
                    <a:pt x="11" y="6"/>
                    <a:pt x="10" y="7"/>
                    <a:pt x="9" y="8"/>
                  </a:cubicBezTo>
                  <a:cubicBezTo>
                    <a:pt x="8" y="9"/>
                    <a:pt x="7" y="10"/>
                    <a:pt x="6" y="11"/>
                  </a:cubicBezTo>
                  <a:cubicBezTo>
                    <a:pt x="6" y="12"/>
                    <a:pt x="6" y="13"/>
                    <a:pt x="6" y="13"/>
                  </a:cubicBezTo>
                  <a:cubicBezTo>
                    <a:pt x="7" y="15"/>
                    <a:pt x="8" y="16"/>
                    <a:pt x="9" y="17"/>
                  </a:cubicBezTo>
                  <a:cubicBezTo>
                    <a:pt x="10" y="17"/>
                    <a:pt x="11" y="17"/>
                    <a:pt x="13" y="16"/>
                  </a:cubicBezTo>
                  <a:cubicBezTo>
                    <a:pt x="13" y="16"/>
                    <a:pt x="12" y="18"/>
                    <a:pt x="12" y="19"/>
                  </a:cubicBezTo>
                  <a:cubicBezTo>
                    <a:pt x="12" y="20"/>
                    <a:pt x="13" y="21"/>
                    <a:pt x="13" y="21"/>
                  </a:cubicBezTo>
                  <a:cubicBezTo>
                    <a:pt x="15" y="23"/>
                    <a:pt x="18" y="23"/>
                    <a:pt x="20" y="21"/>
                  </a:cubicBezTo>
                  <a:cubicBezTo>
                    <a:pt x="21" y="21"/>
                    <a:pt x="22" y="20"/>
                    <a:pt x="23" y="19"/>
                  </a:cubicBezTo>
                  <a:cubicBezTo>
                    <a:pt x="25" y="17"/>
                    <a:pt x="26" y="14"/>
                    <a:pt x="26" y="11"/>
                  </a:cubicBezTo>
                  <a:cubicBezTo>
                    <a:pt x="26" y="8"/>
                    <a:pt x="25" y="6"/>
                    <a:pt x="23" y="4"/>
                  </a:cubicBezTo>
                  <a:cubicBezTo>
                    <a:pt x="20" y="1"/>
                    <a:pt x="17" y="0"/>
                    <a:pt x="13" y="0"/>
                  </a:cubicBezTo>
                  <a:cubicBezTo>
                    <a:pt x="9" y="0"/>
                    <a:pt x="6" y="1"/>
                    <a:pt x="4" y="4"/>
                  </a:cubicBezTo>
                  <a:cubicBezTo>
                    <a:pt x="1" y="7"/>
                    <a:pt x="0" y="10"/>
                    <a:pt x="1" y="14"/>
                  </a:cubicBezTo>
                  <a:cubicBezTo>
                    <a:pt x="2" y="17"/>
                    <a:pt x="4" y="21"/>
                    <a:pt x="10" y="24"/>
                  </a:cubicBezTo>
                  <a:close/>
                  <a:moveTo>
                    <a:pt x="10" y="15"/>
                  </a:moveTo>
                  <a:cubicBezTo>
                    <a:pt x="12" y="16"/>
                    <a:pt x="14" y="15"/>
                    <a:pt x="16" y="13"/>
                  </a:cubicBezTo>
                  <a:cubicBezTo>
                    <a:pt x="17" y="13"/>
                    <a:pt x="18" y="12"/>
                    <a:pt x="18" y="10"/>
                  </a:cubicBezTo>
                  <a:cubicBezTo>
                    <a:pt x="18" y="9"/>
                    <a:pt x="17" y="8"/>
                    <a:pt x="16" y="8"/>
                  </a:cubicBezTo>
                  <a:cubicBezTo>
                    <a:pt x="15" y="8"/>
                    <a:pt x="15" y="8"/>
                    <a:pt x="15" y="8"/>
                  </a:cubicBezTo>
                  <a:cubicBezTo>
                    <a:pt x="13" y="8"/>
                    <a:pt x="12" y="8"/>
                    <a:pt x="11" y="9"/>
                  </a:cubicBezTo>
                  <a:cubicBezTo>
                    <a:pt x="10" y="9"/>
                    <a:pt x="8" y="11"/>
                    <a:pt x="8" y="13"/>
                  </a:cubicBezTo>
                  <a:cubicBezTo>
                    <a:pt x="8" y="14"/>
                    <a:pt x="9" y="15"/>
                    <a:pt x="10" y="15"/>
                  </a:cubicBezTo>
                  <a:close/>
                </a:path>
              </a:pathLst>
            </a:custGeom>
            <a:solidFill>
              <a:srgbClr val="8A1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7" name="Freeform 1202"/>
            <p:cNvSpPr>
              <a:spLocks/>
            </p:cNvSpPr>
            <p:nvPr/>
          </p:nvSpPr>
          <p:spPr bwMode="auto">
            <a:xfrm>
              <a:off x="6373" y="2727"/>
              <a:ext cx="155" cy="137"/>
            </a:xfrm>
            <a:custGeom>
              <a:avLst/>
              <a:gdLst>
                <a:gd name="T0" fmla="*/ 10 w 36"/>
                <a:gd name="T1" fmla="*/ 32 h 32"/>
                <a:gd name="T2" fmla="*/ 1 w 36"/>
                <a:gd name="T3" fmla="*/ 13 h 32"/>
                <a:gd name="T4" fmla="*/ 2 w 36"/>
                <a:gd name="T5" fmla="*/ 5 h 32"/>
                <a:gd name="T6" fmla="*/ 12 w 36"/>
                <a:gd name="T7" fmla="*/ 2 h 32"/>
                <a:gd name="T8" fmla="*/ 18 w 36"/>
                <a:gd name="T9" fmla="*/ 8 h 32"/>
                <a:gd name="T10" fmla="*/ 28 w 36"/>
                <a:gd name="T11" fmla="*/ 8 h 32"/>
                <a:gd name="T12" fmla="*/ 32 w 36"/>
                <a:gd name="T13" fmla="*/ 21 h 32"/>
                <a:gd name="T14" fmla="*/ 20 w 36"/>
                <a:gd name="T15" fmla="*/ 29 h 32"/>
                <a:gd name="T16" fmla="*/ 10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0" y="32"/>
                  </a:moveTo>
                  <a:cubicBezTo>
                    <a:pt x="10" y="32"/>
                    <a:pt x="2" y="22"/>
                    <a:pt x="1" y="13"/>
                  </a:cubicBezTo>
                  <a:cubicBezTo>
                    <a:pt x="0" y="10"/>
                    <a:pt x="0" y="7"/>
                    <a:pt x="2" y="5"/>
                  </a:cubicBezTo>
                  <a:cubicBezTo>
                    <a:pt x="4" y="2"/>
                    <a:pt x="9" y="0"/>
                    <a:pt x="12" y="2"/>
                  </a:cubicBezTo>
                  <a:cubicBezTo>
                    <a:pt x="14" y="3"/>
                    <a:pt x="16" y="5"/>
                    <a:pt x="18" y="8"/>
                  </a:cubicBezTo>
                  <a:cubicBezTo>
                    <a:pt x="18" y="8"/>
                    <a:pt x="24" y="7"/>
                    <a:pt x="28" y="8"/>
                  </a:cubicBezTo>
                  <a:cubicBezTo>
                    <a:pt x="33" y="10"/>
                    <a:pt x="36" y="16"/>
                    <a:pt x="32" y="21"/>
                  </a:cubicBezTo>
                  <a:cubicBezTo>
                    <a:pt x="29" y="24"/>
                    <a:pt x="24" y="27"/>
                    <a:pt x="20" y="29"/>
                  </a:cubicBezTo>
                  <a:cubicBezTo>
                    <a:pt x="17" y="30"/>
                    <a:pt x="14" y="31"/>
                    <a:pt x="10" y="32"/>
                  </a:cubicBezTo>
                  <a:close/>
                </a:path>
              </a:pathLst>
            </a:custGeom>
            <a:solidFill>
              <a:srgbClr val="57B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8" name="Freeform 1203"/>
            <p:cNvSpPr>
              <a:spLocks/>
            </p:cNvSpPr>
            <p:nvPr/>
          </p:nvSpPr>
          <p:spPr bwMode="auto">
            <a:xfrm>
              <a:off x="6472" y="2076"/>
              <a:ext cx="116" cy="111"/>
            </a:xfrm>
            <a:custGeom>
              <a:avLst/>
              <a:gdLst>
                <a:gd name="T0" fmla="*/ 5 w 27"/>
                <a:gd name="T1" fmla="*/ 26 h 26"/>
                <a:gd name="T2" fmla="*/ 0 w 27"/>
                <a:gd name="T3" fmla="*/ 13 h 26"/>
                <a:gd name="T4" fmla="*/ 0 w 27"/>
                <a:gd name="T5" fmla="*/ 8 h 26"/>
                <a:gd name="T6" fmla="*/ 4 w 27"/>
                <a:gd name="T7" fmla="*/ 2 h 26"/>
                <a:gd name="T8" fmla="*/ 7 w 27"/>
                <a:gd name="T9" fmla="*/ 0 h 26"/>
                <a:gd name="T10" fmla="*/ 14 w 27"/>
                <a:gd name="T11" fmla="*/ 4 h 26"/>
                <a:gd name="T12" fmla="*/ 16 w 27"/>
                <a:gd name="T13" fmla="*/ 8 h 26"/>
                <a:gd name="T14" fmla="*/ 24 w 27"/>
                <a:gd name="T15" fmla="*/ 9 h 26"/>
                <a:gd name="T16" fmla="*/ 27 w 27"/>
                <a:gd name="T17" fmla="*/ 15 h 26"/>
                <a:gd name="T18" fmla="*/ 19 w 27"/>
                <a:gd name="T19" fmla="*/ 24 h 26"/>
                <a:gd name="T20" fmla="*/ 10 w 27"/>
                <a:gd name="T21" fmla="*/ 26 h 26"/>
                <a:gd name="T22" fmla="*/ 5 w 27"/>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6">
                  <a:moveTo>
                    <a:pt x="5" y="26"/>
                  </a:moveTo>
                  <a:cubicBezTo>
                    <a:pt x="5" y="26"/>
                    <a:pt x="1" y="19"/>
                    <a:pt x="0" y="13"/>
                  </a:cubicBezTo>
                  <a:cubicBezTo>
                    <a:pt x="0" y="11"/>
                    <a:pt x="0" y="10"/>
                    <a:pt x="0" y="8"/>
                  </a:cubicBezTo>
                  <a:cubicBezTo>
                    <a:pt x="0" y="5"/>
                    <a:pt x="1" y="3"/>
                    <a:pt x="4" y="2"/>
                  </a:cubicBezTo>
                  <a:cubicBezTo>
                    <a:pt x="5" y="1"/>
                    <a:pt x="6" y="0"/>
                    <a:pt x="7" y="0"/>
                  </a:cubicBezTo>
                  <a:cubicBezTo>
                    <a:pt x="10" y="0"/>
                    <a:pt x="13" y="2"/>
                    <a:pt x="14" y="4"/>
                  </a:cubicBezTo>
                  <a:cubicBezTo>
                    <a:pt x="15" y="5"/>
                    <a:pt x="16" y="7"/>
                    <a:pt x="16" y="8"/>
                  </a:cubicBezTo>
                  <a:cubicBezTo>
                    <a:pt x="16" y="8"/>
                    <a:pt x="21" y="7"/>
                    <a:pt x="24" y="9"/>
                  </a:cubicBezTo>
                  <a:cubicBezTo>
                    <a:pt x="26" y="10"/>
                    <a:pt x="27" y="12"/>
                    <a:pt x="27" y="15"/>
                  </a:cubicBezTo>
                  <a:cubicBezTo>
                    <a:pt x="26" y="19"/>
                    <a:pt x="23" y="22"/>
                    <a:pt x="19" y="24"/>
                  </a:cubicBezTo>
                  <a:cubicBezTo>
                    <a:pt x="16" y="25"/>
                    <a:pt x="13" y="26"/>
                    <a:pt x="10" y="26"/>
                  </a:cubicBezTo>
                  <a:cubicBezTo>
                    <a:pt x="8" y="26"/>
                    <a:pt x="6" y="26"/>
                    <a:pt x="5" y="26"/>
                  </a:cubicBezTo>
                  <a:close/>
                </a:path>
              </a:pathLst>
            </a:custGeom>
            <a:solidFill>
              <a:srgbClr val="D80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9" name="Freeform 1204"/>
            <p:cNvSpPr>
              <a:spLocks/>
            </p:cNvSpPr>
            <p:nvPr/>
          </p:nvSpPr>
          <p:spPr bwMode="auto">
            <a:xfrm>
              <a:off x="6085" y="1896"/>
              <a:ext cx="327" cy="270"/>
            </a:xfrm>
            <a:custGeom>
              <a:avLst/>
              <a:gdLst>
                <a:gd name="T0" fmla="*/ 30 w 76"/>
                <a:gd name="T1" fmla="*/ 63 h 63"/>
                <a:gd name="T2" fmla="*/ 27 w 76"/>
                <a:gd name="T3" fmla="*/ 53 h 63"/>
                <a:gd name="T4" fmla="*/ 32 w 76"/>
                <a:gd name="T5" fmla="*/ 55 h 63"/>
                <a:gd name="T6" fmla="*/ 53 w 76"/>
                <a:gd name="T7" fmla="*/ 58 h 63"/>
                <a:gd name="T8" fmla="*/ 72 w 76"/>
                <a:gd name="T9" fmla="*/ 46 h 63"/>
                <a:gd name="T10" fmla="*/ 64 w 76"/>
                <a:gd name="T11" fmla="*/ 18 h 63"/>
                <a:gd name="T12" fmla="*/ 21 w 76"/>
                <a:gd name="T13" fmla="*/ 3 h 63"/>
                <a:gd name="T14" fmla="*/ 1 w 76"/>
                <a:gd name="T15" fmla="*/ 21 h 63"/>
                <a:gd name="T16" fmla="*/ 13 w 76"/>
                <a:gd name="T17" fmla="*/ 44 h 63"/>
                <a:gd name="T18" fmla="*/ 20 w 76"/>
                <a:gd name="T19" fmla="*/ 49 h 63"/>
                <a:gd name="T20" fmla="*/ 30 w 76"/>
                <a:gd name="T2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63">
                  <a:moveTo>
                    <a:pt x="30" y="63"/>
                  </a:moveTo>
                  <a:cubicBezTo>
                    <a:pt x="27" y="53"/>
                    <a:pt x="27" y="53"/>
                    <a:pt x="27" y="53"/>
                  </a:cubicBezTo>
                  <a:cubicBezTo>
                    <a:pt x="27" y="53"/>
                    <a:pt x="29" y="54"/>
                    <a:pt x="32" y="55"/>
                  </a:cubicBezTo>
                  <a:cubicBezTo>
                    <a:pt x="38" y="58"/>
                    <a:pt x="46" y="59"/>
                    <a:pt x="53" y="58"/>
                  </a:cubicBezTo>
                  <a:cubicBezTo>
                    <a:pt x="61" y="57"/>
                    <a:pt x="69" y="54"/>
                    <a:pt x="72" y="46"/>
                  </a:cubicBezTo>
                  <a:cubicBezTo>
                    <a:pt x="76" y="36"/>
                    <a:pt x="70" y="25"/>
                    <a:pt x="64" y="18"/>
                  </a:cubicBezTo>
                  <a:cubicBezTo>
                    <a:pt x="54" y="7"/>
                    <a:pt x="37" y="0"/>
                    <a:pt x="21" y="3"/>
                  </a:cubicBezTo>
                  <a:cubicBezTo>
                    <a:pt x="12" y="5"/>
                    <a:pt x="2" y="9"/>
                    <a:pt x="1" y="21"/>
                  </a:cubicBezTo>
                  <a:cubicBezTo>
                    <a:pt x="0" y="30"/>
                    <a:pt x="6" y="39"/>
                    <a:pt x="13" y="44"/>
                  </a:cubicBezTo>
                  <a:cubicBezTo>
                    <a:pt x="15" y="46"/>
                    <a:pt x="17" y="48"/>
                    <a:pt x="20" y="49"/>
                  </a:cubicBezTo>
                  <a:lnTo>
                    <a:pt x="30" y="63"/>
                  </a:lnTo>
                  <a:close/>
                </a:path>
              </a:pathLst>
            </a:custGeom>
            <a:solidFill>
              <a:srgbClr val="D81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0" name="Freeform 1205"/>
            <p:cNvSpPr>
              <a:spLocks/>
            </p:cNvSpPr>
            <p:nvPr/>
          </p:nvSpPr>
          <p:spPr bwMode="auto">
            <a:xfrm>
              <a:off x="5965" y="3018"/>
              <a:ext cx="112" cy="279"/>
            </a:xfrm>
            <a:custGeom>
              <a:avLst/>
              <a:gdLst>
                <a:gd name="T0" fmla="*/ 0 w 26"/>
                <a:gd name="T1" fmla="*/ 7 h 65"/>
                <a:gd name="T2" fmla="*/ 11 w 26"/>
                <a:gd name="T3" fmla="*/ 15 h 65"/>
                <a:gd name="T4" fmla="*/ 20 w 26"/>
                <a:gd name="T5" fmla="*/ 12 h 65"/>
                <a:gd name="T6" fmla="*/ 24 w 26"/>
                <a:gd name="T7" fmla="*/ 0 h 65"/>
                <a:gd name="T8" fmla="*/ 26 w 26"/>
                <a:gd name="T9" fmla="*/ 18 h 65"/>
                <a:gd name="T10" fmla="*/ 14 w 26"/>
                <a:gd name="T11" fmla="*/ 50 h 65"/>
                <a:gd name="T12" fmla="*/ 0 w 26"/>
                <a:gd name="T13" fmla="*/ 65 h 65"/>
                <a:gd name="T14" fmla="*/ 9 w 26"/>
                <a:gd name="T15" fmla="*/ 46 h 65"/>
                <a:gd name="T16" fmla="*/ 8 w 26"/>
                <a:gd name="T17" fmla="*/ 23 h 65"/>
                <a:gd name="T18" fmla="*/ 0 w 26"/>
                <a:gd name="T19"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5">
                  <a:moveTo>
                    <a:pt x="0" y="7"/>
                  </a:moveTo>
                  <a:cubicBezTo>
                    <a:pt x="0" y="7"/>
                    <a:pt x="5" y="14"/>
                    <a:pt x="11" y="15"/>
                  </a:cubicBezTo>
                  <a:cubicBezTo>
                    <a:pt x="11" y="15"/>
                    <a:pt x="16" y="17"/>
                    <a:pt x="20" y="12"/>
                  </a:cubicBezTo>
                  <a:cubicBezTo>
                    <a:pt x="20" y="12"/>
                    <a:pt x="23" y="9"/>
                    <a:pt x="24" y="0"/>
                  </a:cubicBezTo>
                  <a:cubicBezTo>
                    <a:pt x="24" y="0"/>
                    <a:pt x="26" y="7"/>
                    <a:pt x="26" y="18"/>
                  </a:cubicBezTo>
                  <a:cubicBezTo>
                    <a:pt x="24" y="30"/>
                    <a:pt x="20" y="41"/>
                    <a:pt x="14" y="50"/>
                  </a:cubicBezTo>
                  <a:cubicBezTo>
                    <a:pt x="11" y="55"/>
                    <a:pt x="6" y="60"/>
                    <a:pt x="0" y="65"/>
                  </a:cubicBezTo>
                  <a:cubicBezTo>
                    <a:pt x="0" y="65"/>
                    <a:pt x="6" y="58"/>
                    <a:pt x="9" y="46"/>
                  </a:cubicBezTo>
                  <a:cubicBezTo>
                    <a:pt x="10" y="38"/>
                    <a:pt x="10" y="31"/>
                    <a:pt x="8" y="23"/>
                  </a:cubicBezTo>
                  <a:cubicBezTo>
                    <a:pt x="6" y="19"/>
                    <a:pt x="4" y="13"/>
                    <a:pt x="0" y="7"/>
                  </a:cubicBez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1" name="Freeform 1206"/>
            <p:cNvSpPr>
              <a:spLocks/>
            </p:cNvSpPr>
            <p:nvPr/>
          </p:nvSpPr>
          <p:spPr bwMode="auto">
            <a:xfrm>
              <a:off x="6047" y="3280"/>
              <a:ext cx="597" cy="94"/>
            </a:xfrm>
            <a:custGeom>
              <a:avLst/>
              <a:gdLst>
                <a:gd name="T0" fmla="*/ 0 w 139"/>
                <a:gd name="T1" fmla="*/ 18 h 22"/>
                <a:gd name="T2" fmla="*/ 124 w 139"/>
                <a:gd name="T3" fmla="*/ 22 h 22"/>
                <a:gd name="T4" fmla="*/ 139 w 139"/>
                <a:gd name="T5" fmla="*/ 14 h 22"/>
                <a:gd name="T6" fmla="*/ 0 w 139"/>
                <a:gd name="T7" fmla="*/ 18 h 22"/>
              </a:gdLst>
              <a:ahLst/>
              <a:cxnLst>
                <a:cxn ang="0">
                  <a:pos x="T0" y="T1"/>
                </a:cxn>
                <a:cxn ang="0">
                  <a:pos x="T2" y="T3"/>
                </a:cxn>
                <a:cxn ang="0">
                  <a:pos x="T4" y="T5"/>
                </a:cxn>
                <a:cxn ang="0">
                  <a:pos x="T6" y="T7"/>
                </a:cxn>
              </a:cxnLst>
              <a:rect l="0" t="0" r="r" b="b"/>
              <a:pathLst>
                <a:path w="139" h="22">
                  <a:moveTo>
                    <a:pt x="0" y="18"/>
                  </a:moveTo>
                  <a:cubicBezTo>
                    <a:pt x="0" y="18"/>
                    <a:pt x="76" y="16"/>
                    <a:pt x="124" y="22"/>
                  </a:cubicBezTo>
                  <a:cubicBezTo>
                    <a:pt x="124" y="22"/>
                    <a:pt x="128" y="14"/>
                    <a:pt x="139" y="14"/>
                  </a:cubicBezTo>
                  <a:cubicBezTo>
                    <a:pt x="139" y="14"/>
                    <a:pt x="71" y="0"/>
                    <a:pt x="0" y="18"/>
                  </a:cubicBez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Freeform 1207"/>
            <p:cNvSpPr>
              <a:spLocks/>
            </p:cNvSpPr>
            <p:nvPr/>
          </p:nvSpPr>
          <p:spPr bwMode="auto">
            <a:xfrm>
              <a:off x="5686" y="3040"/>
              <a:ext cx="743" cy="330"/>
            </a:xfrm>
            <a:custGeom>
              <a:avLst/>
              <a:gdLst>
                <a:gd name="T0" fmla="*/ 138 w 173"/>
                <a:gd name="T1" fmla="*/ 0 h 77"/>
                <a:gd name="T2" fmla="*/ 139 w 173"/>
                <a:gd name="T3" fmla="*/ 25 h 77"/>
                <a:gd name="T4" fmla="*/ 156 w 173"/>
                <a:gd name="T5" fmla="*/ 51 h 77"/>
                <a:gd name="T6" fmla="*/ 173 w 173"/>
                <a:gd name="T7" fmla="*/ 61 h 77"/>
                <a:gd name="T8" fmla="*/ 87 w 173"/>
                <a:gd name="T9" fmla="*/ 70 h 77"/>
                <a:gd name="T10" fmla="*/ 24 w 173"/>
                <a:gd name="T11" fmla="*/ 77 h 77"/>
                <a:gd name="T12" fmla="*/ 11 w 173"/>
                <a:gd name="T13" fmla="*/ 77 h 77"/>
                <a:gd name="T14" fmla="*/ 2 w 173"/>
                <a:gd name="T15" fmla="*/ 74 h 77"/>
                <a:gd name="T16" fmla="*/ 1 w 173"/>
                <a:gd name="T17" fmla="*/ 70 h 77"/>
                <a:gd name="T18" fmla="*/ 2 w 173"/>
                <a:gd name="T19" fmla="*/ 69 h 77"/>
                <a:gd name="T20" fmla="*/ 82 w 173"/>
                <a:gd name="T21" fmla="*/ 61 h 77"/>
                <a:gd name="T22" fmla="*/ 138 w 173"/>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77">
                  <a:moveTo>
                    <a:pt x="138" y="0"/>
                  </a:moveTo>
                  <a:cubicBezTo>
                    <a:pt x="138" y="0"/>
                    <a:pt x="135" y="12"/>
                    <a:pt x="139" y="25"/>
                  </a:cubicBezTo>
                  <a:cubicBezTo>
                    <a:pt x="142" y="35"/>
                    <a:pt x="148" y="44"/>
                    <a:pt x="156" y="51"/>
                  </a:cubicBezTo>
                  <a:cubicBezTo>
                    <a:pt x="160" y="55"/>
                    <a:pt x="166" y="59"/>
                    <a:pt x="173" y="61"/>
                  </a:cubicBezTo>
                  <a:cubicBezTo>
                    <a:pt x="173" y="61"/>
                    <a:pt x="139" y="61"/>
                    <a:pt x="87" y="70"/>
                  </a:cubicBezTo>
                  <a:cubicBezTo>
                    <a:pt x="53" y="75"/>
                    <a:pt x="34" y="77"/>
                    <a:pt x="24" y="77"/>
                  </a:cubicBezTo>
                  <a:cubicBezTo>
                    <a:pt x="20" y="77"/>
                    <a:pt x="16" y="77"/>
                    <a:pt x="11" y="77"/>
                  </a:cubicBezTo>
                  <a:cubicBezTo>
                    <a:pt x="8" y="76"/>
                    <a:pt x="5" y="76"/>
                    <a:pt x="2" y="74"/>
                  </a:cubicBezTo>
                  <a:cubicBezTo>
                    <a:pt x="1" y="73"/>
                    <a:pt x="0" y="71"/>
                    <a:pt x="1" y="70"/>
                  </a:cubicBezTo>
                  <a:cubicBezTo>
                    <a:pt x="1" y="69"/>
                    <a:pt x="2" y="69"/>
                    <a:pt x="2" y="69"/>
                  </a:cubicBezTo>
                  <a:cubicBezTo>
                    <a:pt x="2" y="69"/>
                    <a:pt x="39" y="57"/>
                    <a:pt x="82" y="61"/>
                  </a:cubicBezTo>
                  <a:cubicBezTo>
                    <a:pt x="82" y="61"/>
                    <a:pt x="113" y="43"/>
                    <a:pt x="138" y="0"/>
                  </a:cubicBezTo>
                  <a:close/>
                </a:path>
              </a:pathLst>
            </a:custGeom>
            <a:solidFill>
              <a:srgbClr val="BD1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399" name="图片 3398" descr="图片包含 矢量图形&#10;&#10;已生成高可信度的说明"/>
          <p:cNvPicPr>
            <a:picLocks noChangeAspect="1"/>
          </p:cNvPicPr>
          <p:nvPr/>
        </p:nvPicPr>
        <p:blipFill rotWithShape="1">
          <a:blip r:embed="rId7" cstate="print">
            <a:extLst>
              <a:ext uri="{28A0092B-C50C-407E-A947-70E740481C1C}">
                <a14:useLocalDpi xmlns:a14="http://schemas.microsoft.com/office/drawing/2010/main" val="0"/>
              </a:ext>
            </a:extLst>
          </a:blip>
          <a:srcRect l="30929" t="20667" r="6516" b="15429"/>
          <a:stretch/>
        </p:blipFill>
        <p:spPr>
          <a:xfrm>
            <a:off x="6451228" y="1691155"/>
            <a:ext cx="1557616" cy="1591203"/>
          </a:xfrm>
          <a:prstGeom prst="rect">
            <a:avLst/>
          </a:prstGeom>
        </p:spPr>
      </p:pic>
      <p:sp>
        <p:nvSpPr>
          <p:cNvPr id="3400" name="文本框 3399"/>
          <p:cNvSpPr txBox="1"/>
          <p:nvPr/>
        </p:nvSpPr>
        <p:spPr>
          <a:xfrm>
            <a:off x="2177299" y="793930"/>
            <a:ext cx="8186857" cy="461665"/>
          </a:xfrm>
          <a:prstGeom prst="rect">
            <a:avLst/>
          </a:prstGeom>
          <a:noFill/>
        </p:spPr>
        <p:txBody>
          <a:bodyPr wrap="non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圈名自定义根据图形取合适的圈名（颜色是可以编辑的哦）</a:t>
            </a:r>
          </a:p>
        </p:txBody>
      </p:sp>
    </p:spTree>
    <p:custDataLst>
      <p:tags r:id="rId1"/>
    </p:custDataLst>
    <p:extLst>
      <p:ext uri="{BB962C8B-B14F-4D97-AF65-F5344CB8AC3E}">
        <p14:creationId xmlns:p14="http://schemas.microsoft.com/office/powerpoint/2010/main" val="15328385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400"/>
                                        </p:tgtEl>
                                        <p:attrNameLst>
                                          <p:attrName>style.visibility</p:attrName>
                                        </p:attrNameLst>
                                      </p:cBhvr>
                                      <p:to>
                                        <p:strVal val="visible"/>
                                      </p:to>
                                    </p:set>
                                    <p:animEffect transition="in" filter="fade">
                                      <p:cBhvr>
                                        <p:cTn id="7" dur="500"/>
                                        <p:tgtEl>
                                          <p:spTgt spid="3400"/>
                                        </p:tgtEl>
                                      </p:cBhvr>
                                    </p:animEffect>
                                  </p:childTnLst>
                                </p:cTn>
                              </p:par>
                            </p:childTnLst>
                          </p:cTn>
                        </p:par>
                        <p:par>
                          <p:cTn id="8" fill="hold">
                            <p:stCondLst>
                              <p:cond delay="1750"/>
                            </p:stCondLst>
                            <p:childTnLst>
                              <p:par>
                                <p:cTn id="9" presetID="6" presetClass="emph" presetSubtype="0" accel="100000" fill="hold" nodeType="afterEffect">
                                  <p:stCondLst>
                                    <p:cond delay="0"/>
                                  </p:stCondLst>
                                  <p:childTnLst>
                                    <p:animScale>
                                      <p:cBhvr>
                                        <p:cTn id="10" dur="500" fill="hold"/>
                                        <p:tgtEl>
                                          <p:spTgt spid="2069"/>
                                        </p:tgtEl>
                                      </p:cBhvr>
                                      <p:by x="100000" y="115000"/>
                                    </p:animScale>
                                  </p:childTnLst>
                                </p:cTn>
                              </p:par>
                              <p:par>
                                <p:cTn id="11" presetID="6" presetClass="emph" presetSubtype="0" accel="100000" fill="hold" nodeType="withEffect">
                                  <p:stCondLst>
                                    <p:cond delay="0"/>
                                  </p:stCondLst>
                                  <p:childTnLst>
                                    <p:animScale>
                                      <p:cBhvr>
                                        <p:cTn id="12" dur="500" fill="hold"/>
                                        <p:tgtEl>
                                          <p:spTgt spid="2069"/>
                                        </p:tgtEl>
                                      </p:cBhvr>
                                      <p:by x="80000" y="100000"/>
                                    </p:animScale>
                                  </p:childTnLst>
                                </p:cTn>
                              </p:par>
                              <p:par>
                                <p:cTn id="13" presetID="6" presetClass="emph" presetSubtype="0" decel="100000" autoRev="1" fill="hold" nodeType="withEffect">
                                  <p:stCondLst>
                                    <p:cond delay="500"/>
                                  </p:stCondLst>
                                  <p:childTnLst>
                                    <p:animScale>
                                      <p:cBhvr>
                                        <p:cTn id="14" dur="250" fill="hold"/>
                                        <p:tgtEl>
                                          <p:spTgt spid="2069"/>
                                        </p:tgtEl>
                                      </p:cBhvr>
                                      <p:by x="150000" y="100000"/>
                                    </p:animScale>
                                  </p:childTnLst>
                                </p:cTn>
                              </p:par>
                              <p:par>
                                <p:cTn id="15" presetID="6" presetClass="emph" presetSubtype="0" decel="100000" autoRev="1" fill="hold" nodeType="withEffect">
                                  <p:stCondLst>
                                    <p:cond delay="500"/>
                                  </p:stCondLst>
                                  <p:childTnLst>
                                    <p:animScale>
                                      <p:cBhvr>
                                        <p:cTn id="16" dur="250" fill="hold"/>
                                        <p:tgtEl>
                                          <p:spTgt spid="2069"/>
                                        </p:tgtEl>
                                      </p:cBhvr>
                                      <p:by x="100000" y="80000"/>
                                    </p:animScale>
                                  </p:childTnLst>
                                </p:cTn>
                              </p:par>
                              <p:par>
                                <p:cTn id="17" presetID="6" presetClass="emph" presetSubtype="0" accel="40000" fill="hold" nodeType="withEffect">
                                  <p:stCondLst>
                                    <p:cond delay="1000"/>
                                  </p:stCondLst>
                                  <p:childTnLst>
                                    <p:animScale>
                                      <p:cBhvr>
                                        <p:cTn id="18" dur="150" fill="hold"/>
                                        <p:tgtEl>
                                          <p:spTgt spid="2069"/>
                                        </p:tgtEl>
                                      </p:cBhvr>
                                      <p:by x="130000" y="100000"/>
                                    </p:animScale>
                                  </p:childTnLst>
                                </p:cTn>
                              </p:par>
                              <p:par>
                                <p:cTn id="19" presetID="6" presetClass="emph" presetSubtype="0" accel="40000" fill="hold" nodeType="withEffect">
                                  <p:stCondLst>
                                    <p:cond delay="1000"/>
                                  </p:stCondLst>
                                  <p:childTnLst>
                                    <p:animScale>
                                      <p:cBhvr>
                                        <p:cTn id="20" dur="150" fill="hold"/>
                                        <p:tgtEl>
                                          <p:spTgt spid="2069"/>
                                        </p:tgtEl>
                                      </p:cBhvr>
                                      <p:by x="100000" y="80000"/>
                                    </p:animScale>
                                  </p:childTnLst>
                                </p:cTn>
                              </p:par>
                              <p:par>
                                <p:cTn id="21" presetID="6" presetClass="emph" presetSubtype="0" fill="hold" nodeType="withEffect">
                                  <p:stCondLst>
                                    <p:cond delay="1150"/>
                                  </p:stCondLst>
                                  <p:childTnLst>
                                    <p:animScale>
                                      <p:cBhvr>
                                        <p:cTn id="22" dur="100" fill="hold"/>
                                        <p:tgtEl>
                                          <p:spTgt spid="2069"/>
                                        </p:tgtEl>
                                      </p:cBhvr>
                                      <p:by x="97000" y="100000"/>
                                    </p:animScale>
                                  </p:childTnLst>
                                </p:cTn>
                              </p:par>
                            </p:childTnLst>
                          </p:cTn>
                        </p:par>
                        <p:par>
                          <p:cTn id="23" fill="hold">
                            <p:stCondLst>
                              <p:cond delay="3000"/>
                            </p:stCondLst>
                            <p:childTnLst>
                              <p:par>
                                <p:cTn id="24" presetID="6" presetClass="emph" presetSubtype="0" accel="100000" fill="hold" nodeType="afterEffect">
                                  <p:stCondLst>
                                    <p:cond delay="0"/>
                                  </p:stCondLst>
                                  <p:childTnLst>
                                    <p:animScale>
                                      <p:cBhvr>
                                        <p:cTn id="25" dur="500" fill="hold"/>
                                        <p:tgtEl>
                                          <p:spTgt spid="2079"/>
                                        </p:tgtEl>
                                      </p:cBhvr>
                                      <p:by x="100000" y="115000"/>
                                    </p:animScale>
                                  </p:childTnLst>
                                </p:cTn>
                              </p:par>
                              <p:par>
                                <p:cTn id="26" presetID="6" presetClass="emph" presetSubtype="0" accel="100000" fill="hold" nodeType="withEffect">
                                  <p:stCondLst>
                                    <p:cond delay="0"/>
                                  </p:stCondLst>
                                  <p:childTnLst>
                                    <p:animScale>
                                      <p:cBhvr>
                                        <p:cTn id="27" dur="500" fill="hold"/>
                                        <p:tgtEl>
                                          <p:spTgt spid="2079"/>
                                        </p:tgtEl>
                                      </p:cBhvr>
                                      <p:by x="80000" y="100000"/>
                                    </p:animScale>
                                  </p:childTnLst>
                                </p:cTn>
                              </p:par>
                              <p:par>
                                <p:cTn id="28" presetID="6" presetClass="emph" presetSubtype="0" decel="100000" autoRev="1" fill="hold" nodeType="withEffect">
                                  <p:stCondLst>
                                    <p:cond delay="500"/>
                                  </p:stCondLst>
                                  <p:childTnLst>
                                    <p:animScale>
                                      <p:cBhvr>
                                        <p:cTn id="29" dur="250" fill="hold"/>
                                        <p:tgtEl>
                                          <p:spTgt spid="2079"/>
                                        </p:tgtEl>
                                      </p:cBhvr>
                                      <p:by x="150000" y="100000"/>
                                    </p:animScale>
                                  </p:childTnLst>
                                </p:cTn>
                              </p:par>
                              <p:par>
                                <p:cTn id="30" presetID="6" presetClass="emph" presetSubtype="0" decel="100000" autoRev="1" fill="hold" nodeType="withEffect">
                                  <p:stCondLst>
                                    <p:cond delay="500"/>
                                  </p:stCondLst>
                                  <p:childTnLst>
                                    <p:animScale>
                                      <p:cBhvr>
                                        <p:cTn id="31" dur="250" fill="hold"/>
                                        <p:tgtEl>
                                          <p:spTgt spid="2079"/>
                                        </p:tgtEl>
                                      </p:cBhvr>
                                      <p:by x="100000" y="80000"/>
                                    </p:animScale>
                                  </p:childTnLst>
                                </p:cTn>
                              </p:par>
                              <p:par>
                                <p:cTn id="32" presetID="6" presetClass="emph" presetSubtype="0" accel="40000" fill="hold" nodeType="withEffect">
                                  <p:stCondLst>
                                    <p:cond delay="1000"/>
                                  </p:stCondLst>
                                  <p:childTnLst>
                                    <p:animScale>
                                      <p:cBhvr>
                                        <p:cTn id="33" dur="150" fill="hold"/>
                                        <p:tgtEl>
                                          <p:spTgt spid="2079"/>
                                        </p:tgtEl>
                                      </p:cBhvr>
                                      <p:by x="130000" y="100000"/>
                                    </p:animScale>
                                  </p:childTnLst>
                                </p:cTn>
                              </p:par>
                              <p:par>
                                <p:cTn id="34" presetID="6" presetClass="emph" presetSubtype="0" accel="40000" fill="hold" nodeType="withEffect">
                                  <p:stCondLst>
                                    <p:cond delay="1000"/>
                                  </p:stCondLst>
                                  <p:childTnLst>
                                    <p:animScale>
                                      <p:cBhvr>
                                        <p:cTn id="35" dur="150" fill="hold"/>
                                        <p:tgtEl>
                                          <p:spTgt spid="2079"/>
                                        </p:tgtEl>
                                      </p:cBhvr>
                                      <p:by x="100000" y="80000"/>
                                    </p:animScale>
                                  </p:childTnLst>
                                </p:cTn>
                              </p:par>
                              <p:par>
                                <p:cTn id="36" presetID="6" presetClass="emph" presetSubtype="0" fill="hold" nodeType="withEffect">
                                  <p:stCondLst>
                                    <p:cond delay="1150"/>
                                  </p:stCondLst>
                                  <p:childTnLst>
                                    <p:animScale>
                                      <p:cBhvr>
                                        <p:cTn id="37" dur="100" fill="hold"/>
                                        <p:tgtEl>
                                          <p:spTgt spid="2079"/>
                                        </p:tgtEl>
                                      </p:cBhvr>
                                      <p:by x="97000" y="100000"/>
                                    </p:animScale>
                                  </p:childTnLst>
                                </p:cTn>
                              </p:par>
                            </p:childTnLst>
                          </p:cTn>
                        </p:par>
                        <p:par>
                          <p:cTn id="38" fill="hold">
                            <p:stCondLst>
                              <p:cond delay="4250"/>
                            </p:stCondLst>
                            <p:childTnLst>
                              <p:par>
                                <p:cTn id="39" presetID="6" presetClass="emph" presetSubtype="0" accel="100000" fill="hold" nodeType="afterEffect">
                                  <p:stCondLst>
                                    <p:cond delay="0"/>
                                  </p:stCondLst>
                                  <p:childTnLst>
                                    <p:animScale>
                                      <p:cBhvr>
                                        <p:cTn id="40" dur="500" fill="hold"/>
                                        <p:tgtEl>
                                          <p:spTgt spid="3399"/>
                                        </p:tgtEl>
                                      </p:cBhvr>
                                      <p:by x="100000" y="115000"/>
                                    </p:animScale>
                                  </p:childTnLst>
                                </p:cTn>
                              </p:par>
                              <p:par>
                                <p:cTn id="41" presetID="6" presetClass="emph" presetSubtype="0" accel="100000" fill="hold" nodeType="withEffect">
                                  <p:stCondLst>
                                    <p:cond delay="0"/>
                                  </p:stCondLst>
                                  <p:childTnLst>
                                    <p:animScale>
                                      <p:cBhvr>
                                        <p:cTn id="42" dur="500" fill="hold"/>
                                        <p:tgtEl>
                                          <p:spTgt spid="3399"/>
                                        </p:tgtEl>
                                      </p:cBhvr>
                                      <p:by x="80000" y="100000"/>
                                    </p:animScale>
                                  </p:childTnLst>
                                </p:cTn>
                              </p:par>
                              <p:par>
                                <p:cTn id="43" presetID="6" presetClass="emph" presetSubtype="0" decel="100000" autoRev="1" fill="hold" nodeType="withEffect">
                                  <p:stCondLst>
                                    <p:cond delay="500"/>
                                  </p:stCondLst>
                                  <p:childTnLst>
                                    <p:animScale>
                                      <p:cBhvr>
                                        <p:cTn id="44" dur="250" fill="hold"/>
                                        <p:tgtEl>
                                          <p:spTgt spid="3399"/>
                                        </p:tgtEl>
                                      </p:cBhvr>
                                      <p:by x="150000" y="100000"/>
                                    </p:animScale>
                                  </p:childTnLst>
                                </p:cTn>
                              </p:par>
                              <p:par>
                                <p:cTn id="45" presetID="6" presetClass="emph" presetSubtype="0" decel="100000" autoRev="1" fill="hold" nodeType="withEffect">
                                  <p:stCondLst>
                                    <p:cond delay="500"/>
                                  </p:stCondLst>
                                  <p:childTnLst>
                                    <p:animScale>
                                      <p:cBhvr>
                                        <p:cTn id="46" dur="250" fill="hold"/>
                                        <p:tgtEl>
                                          <p:spTgt spid="3399"/>
                                        </p:tgtEl>
                                      </p:cBhvr>
                                      <p:by x="100000" y="80000"/>
                                    </p:animScale>
                                  </p:childTnLst>
                                </p:cTn>
                              </p:par>
                              <p:par>
                                <p:cTn id="47" presetID="6" presetClass="emph" presetSubtype="0" accel="40000" fill="hold" nodeType="withEffect">
                                  <p:stCondLst>
                                    <p:cond delay="1000"/>
                                  </p:stCondLst>
                                  <p:childTnLst>
                                    <p:animScale>
                                      <p:cBhvr>
                                        <p:cTn id="48" dur="150" fill="hold"/>
                                        <p:tgtEl>
                                          <p:spTgt spid="3399"/>
                                        </p:tgtEl>
                                      </p:cBhvr>
                                      <p:by x="130000" y="100000"/>
                                    </p:animScale>
                                  </p:childTnLst>
                                </p:cTn>
                              </p:par>
                              <p:par>
                                <p:cTn id="49" presetID="6" presetClass="emph" presetSubtype="0" accel="40000" fill="hold" nodeType="withEffect">
                                  <p:stCondLst>
                                    <p:cond delay="1000"/>
                                  </p:stCondLst>
                                  <p:childTnLst>
                                    <p:animScale>
                                      <p:cBhvr>
                                        <p:cTn id="50" dur="150" fill="hold"/>
                                        <p:tgtEl>
                                          <p:spTgt spid="3399"/>
                                        </p:tgtEl>
                                      </p:cBhvr>
                                      <p:by x="100000" y="80000"/>
                                    </p:animScale>
                                  </p:childTnLst>
                                </p:cTn>
                              </p:par>
                              <p:par>
                                <p:cTn id="51" presetID="6" presetClass="emph" presetSubtype="0" fill="hold" nodeType="withEffect">
                                  <p:stCondLst>
                                    <p:cond delay="1150"/>
                                  </p:stCondLst>
                                  <p:childTnLst>
                                    <p:animScale>
                                      <p:cBhvr>
                                        <p:cTn id="52" dur="100" fill="hold"/>
                                        <p:tgtEl>
                                          <p:spTgt spid="3399"/>
                                        </p:tgtEl>
                                      </p:cBhvr>
                                      <p:by x="97000" y="100000"/>
                                    </p:animScale>
                                  </p:childTnLst>
                                </p:cTn>
                              </p:par>
                            </p:childTnLst>
                          </p:cTn>
                        </p:par>
                        <p:par>
                          <p:cTn id="53" fill="hold">
                            <p:stCondLst>
                              <p:cond delay="5500"/>
                            </p:stCondLst>
                            <p:childTnLst>
                              <p:par>
                                <p:cTn id="54" presetID="6" presetClass="emph" presetSubtype="0" accel="100000" fill="hold" nodeType="afterEffect">
                                  <p:stCondLst>
                                    <p:cond delay="0"/>
                                  </p:stCondLst>
                                  <p:childTnLst>
                                    <p:animScale>
                                      <p:cBhvr>
                                        <p:cTn id="55" dur="500" fill="hold"/>
                                        <p:tgtEl>
                                          <p:spTgt spid="3102"/>
                                        </p:tgtEl>
                                      </p:cBhvr>
                                      <p:by x="100000" y="115000"/>
                                    </p:animScale>
                                  </p:childTnLst>
                                </p:cTn>
                              </p:par>
                              <p:par>
                                <p:cTn id="56" presetID="6" presetClass="emph" presetSubtype="0" accel="100000" fill="hold" nodeType="withEffect">
                                  <p:stCondLst>
                                    <p:cond delay="0"/>
                                  </p:stCondLst>
                                  <p:childTnLst>
                                    <p:animScale>
                                      <p:cBhvr>
                                        <p:cTn id="57" dur="500" fill="hold"/>
                                        <p:tgtEl>
                                          <p:spTgt spid="3102"/>
                                        </p:tgtEl>
                                      </p:cBhvr>
                                      <p:by x="80000" y="100000"/>
                                    </p:animScale>
                                  </p:childTnLst>
                                </p:cTn>
                              </p:par>
                              <p:par>
                                <p:cTn id="58" presetID="6" presetClass="emph" presetSubtype="0" decel="100000" autoRev="1" fill="hold" nodeType="withEffect">
                                  <p:stCondLst>
                                    <p:cond delay="500"/>
                                  </p:stCondLst>
                                  <p:childTnLst>
                                    <p:animScale>
                                      <p:cBhvr>
                                        <p:cTn id="59" dur="250" fill="hold"/>
                                        <p:tgtEl>
                                          <p:spTgt spid="3102"/>
                                        </p:tgtEl>
                                      </p:cBhvr>
                                      <p:by x="150000" y="100000"/>
                                    </p:animScale>
                                  </p:childTnLst>
                                </p:cTn>
                              </p:par>
                              <p:par>
                                <p:cTn id="60" presetID="6" presetClass="emph" presetSubtype="0" decel="100000" autoRev="1" fill="hold" nodeType="withEffect">
                                  <p:stCondLst>
                                    <p:cond delay="500"/>
                                  </p:stCondLst>
                                  <p:childTnLst>
                                    <p:animScale>
                                      <p:cBhvr>
                                        <p:cTn id="61" dur="250" fill="hold"/>
                                        <p:tgtEl>
                                          <p:spTgt spid="3102"/>
                                        </p:tgtEl>
                                      </p:cBhvr>
                                      <p:by x="100000" y="80000"/>
                                    </p:animScale>
                                  </p:childTnLst>
                                </p:cTn>
                              </p:par>
                              <p:par>
                                <p:cTn id="62" presetID="6" presetClass="emph" presetSubtype="0" accel="40000" fill="hold" nodeType="withEffect">
                                  <p:stCondLst>
                                    <p:cond delay="1000"/>
                                  </p:stCondLst>
                                  <p:childTnLst>
                                    <p:animScale>
                                      <p:cBhvr>
                                        <p:cTn id="63" dur="150" fill="hold"/>
                                        <p:tgtEl>
                                          <p:spTgt spid="3102"/>
                                        </p:tgtEl>
                                      </p:cBhvr>
                                      <p:by x="130000" y="100000"/>
                                    </p:animScale>
                                  </p:childTnLst>
                                </p:cTn>
                              </p:par>
                              <p:par>
                                <p:cTn id="64" presetID="6" presetClass="emph" presetSubtype="0" accel="40000" fill="hold" nodeType="withEffect">
                                  <p:stCondLst>
                                    <p:cond delay="1000"/>
                                  </p:stCondLst>
                                  <p:childTnLst>
                                    <p:animScale>
                                      <p:cBhvr>
                                        <p:cTn id="65" dur="150" fill="hold"/>
                                        <p:tgtEl>
                                          <p:spTgt spid="3102"/>
                                        </p:tgtEl>
                                      </p:cBhvr>
                                      <p:by x="100000" y="80000"/>
                                    </p:animScale>
                                  </p:childTnLst>
                                </p:cTn>
                              </p:par>
                              <p:par>
                                <p:cTn id="66" presetID="6" presetClass="emph" presetSubtype="0" fill="hold" nodeType="withEffect">
                                  <p:stCondLst>
                                    <p:cond delay="1150"/>
                                  </p:stCondLst>
                                  <p:childTnLst>
                                    <p:animScale>
                                      <p:cBhvr>
                                        <p:cTn id="67" dur="100" fill="hold"/>
                                        <p:tgtEl>
                                          <p:spTgt spid="3102"/>
                                        </p:tgtEl>
                                      </p:cBhvr>
                                      <p:by x="97000" y="100000"/>
                                    </p:animScale>
                                  </p:childTnLst>
                                </p:cTn>
                              </p:par>
                            </p:childTnLst>
                          </p:cTn>
                        </p:par>
                        <p:par>
                          <p:cTn id="68" fill="hold">
                            <p:stCondLst>
                              <p:cond delay="6750"/>
                            </p:stCondLst>
                            <p:childTnLst>
                              <p:par>
                                <p:cTn id="69" presetID="6" presetClass="emph" presetSubtype="0" accel="100000" fill="hold" nodeType="afterEffect">
                                  <p:stCondLst>
                                    <p:cond delay="0"/>
                                  </p:stCondLst>
                                  <p:childTnLst>
                                    <p:animScale>
                                      <p:cBhvr>
                                        <p:cTn id="70" dur="500" fill="hold"/>
                                        <p:tgtEl>
                                          <p:spTgt spid="2089"/>
                                        </p:tgtEl>
                                      </p:cBhvr>
                                      <p:by x="100000" y="115000"/>
                                    </p:animScale>
                                  </p:childTnLst>
                                </p:cTn>
                              </p:par>
                              <p:par>
                                <p:cTn id="71" presetID="6" presetClass="emph" presetSubtype="0" accel="100000" fill="hold" nodeType="withEffect">
                                  <p:stCondLst>
                                    <p:cond delay="0"/>
                                  </p:stCondLst>
                                  <p:childTnLst>
                                    <p:animScale>
                                      <p:cBhvr>
                                        <p:cTn id="72" dur="500" fill="hold"/>
                                        <p:tgtEl>
                                          <p:spTgt spid="2089"/>
                                        </p:tgtEl>
                                      </p:cBhvr>
                                      <p:by x="80000" y="100000"/>
                                    </p:animScale>
                                  </p:childTnLst>
                                </p:cTn>
                              </p:par>
                              <p:par>
                                <p:cTn id="73" presetID="6" presetClass="emph" presetSubtype="0" decel="100000" autoRev="1" fill="hold" nodeType="withEffect">
                                  <p:stCondLst>
                                    <p:cond delay="500"/>
                                  </p:stCondLst>
                                  <p:childTnLst>
                                    <p:animScale>
                                      <p:cBhvr>
                                        <p:cTn id="74" dur="250" fill="hold"/>
                                        <p:tgtEl>
                                          <p:spTgt spid="2089"/>
                                        </p:tgtEl>
                                      </p:cBhvr>
                                      <p:by x="150000" y="100000"/>
                                    </p:animScale>
                                  </p:childTnLst>
                                </p:cTn>
                              </p:par>
                              <p:par>
                                <p:cTn id="75" presetID="6" presetClass="emph" presetSubtype="0" decel="100000" autoRev="1" fill="hold" nodeType="withEffect">
                                  <p:stCondLst>
                                    <p:cond delay="500"/>
                                  </p:stCondLst>
                                  <p:childTnLst>
                                    <p:animScale>
                                      <p:cBhvr>
                                        <p:cTn id="76" dur="250" fill="hold"/>
                                        <p:tgtEl>
                                          <p:spTgt spid="2089"/>
                                        </p:tgtEl>
                                      </p:cBhvr>
                                      <p:by x="100000" y="80000"/>
                                    </p:animScale>
                                  </p:childTnLst>
                                </p:cTn>
                              </p:par>
                              <p:par>
                                <p:cTn id="77" presetID="6" presetClass="emph" presetSubtype="0" accel="40000" fill="hold" nodeType="withEffect">
                                  <p:stCondLst>
                                    <p:cond delay="1000"/>
                                  </p:stCondLst>
                                  <p:childTnLst>
                                    <p:animScale>
                                      <p:cBhvr>
                                        <p:cTn id="78" dur="150" fill="hold"/>
                                        <p:tgtEl>
                                          <p:spTgt spid="2089"/>
                                        </p:tgtEl>
                                      </p:cBhvr>
                                      <p:by x="130000" y="100000"/>
                                    </p:animScale>
                                  </p:childTnLst>
                                </p:cTn>
                              </p:par>
                              <p:par>
                                <p:cTn id="79" presetID="6" presetClass="emph" presetSubtype="0" accel="40000" fill="hold" nodeType="withEffect">
                                  <p:stCondLst>
                                    <p:cond delay="1000"/>
                                  </p:stCondLst>
                                  <p:childTnLst>
                                    <p:animScale>
                                      <p:cBhvr>
                                        <p:cTn id="80" dur="150" fill="hold"/>
                                        <p:tgtEl>
                                          <p:spTgt spid="2089"/>
                                        </p:tgtEl>
                                      </p:cBhvr>
                                      <p:by x="100000" y="80000"/>
                                    </p:animScale>
                                  </p:childTnLst>
                                </p:cTn>
                              </p:par>
                              <p:par>
                                <p:cTn id="81" presetID="6" presetClass="emph" presetSubtype="0" fill="hold" nodeType="withEffect">
                                  <p:stCondLst>
                                    <p:cond delay="1150"/>
                                  </p:stCondLst>
                                  <p:childTnLst>
                                    <p:animScale>
                                      <p:cBhvr>
                                        <p:cTn id="82" dur="100" fill="hold"/>
                                        <p:tgtEl>
                                          <p:spTgt spid="2089"/>
                                        </p:tgtEl>
                                      </p:cBhvr>
                                      <p:by x="97000" y="100000"/>
                                    </p:animScale>
                                  </p:childTnLst>
                                </p:cTn>
                              </p:par>
                            </p:childTnLst>
                          </p:cTn>
                        </p:par>
                        <p:par>
                          <p:cTn id="83" fill="hold">
                            <p:stCondLst>
                              <p:cond delay="8000"/>
                            </p:stCondLst>
                            <p:childTnLst>
                              <p:par>
                                <p:cTn id="84" presetID="6" presetClass="emph" presetSubtype="0" accel="100000" fill="hold" nodeType="afterEffect">
                                  <p:stCondLst>
                                    <p:cond delay="0"/>
                                  </p:stCondLst>
                                  <p:childTnLst>
                                    <p:animScale>
                                      <p:cBhvr>
                                        <p:cTn id="85" dur="500" fill="hold"/>
                                        <p:tgtEl>
                                          <p:spTgt spid="2082"/>
                                        </p:tgtEl>
                                      </p:cBhvr>
                                      <p:by x="100000" y="115000"/>
                                    </p:animScale>
                                  </p:childTnLst>
                                </p:cTn>
                              </p:par>
                              <p:par>
                                <p:cTn id="86" presetID="6" presetClass="emph" presetSubtype="0" accel="100000" fill="hold" nodeType="withEffect">
                                  <p:stCondLst>
                                    <p:cond delay="0"/>
                                  </p:stCondLst>
                                  <p:childTnLst>
                                    <p:animScale>
                                      <p:cBhvr>
                                        <p:cTn id="87" dur="500" fill="hold"/>
                                        <p:tgtEl>
                                          <p:spTgt spid="2082"/>
                                        </p:tgtEl>
                                      </p:cBhvr>
                                      <p:by x="80000" y="100000"/>
                                    </p:animScale>
                                  </p:childTnLst>
                                </p:cTn>
                              </p:par>
                              <p:par>
                                <p:cTn id="88" presetID="6" presetClass="emph" presetSubtype="0" decel="100000" autoRev="1" fill="hold" nodeType="withEffect">
                                  <p:stCondLst>
                                    <p:cond delay="500"/>
                                  </p:stCondLst>
                                  <p:childTnLst>
                                    <p:animScale>
                                      <p:cBhvr>
                                        <p:cTn id="89" dur="250" fill="hold"/>
                                        <p:tgtEl>
                                          <p:spTgt spid="2082"/>
                                        </p:tgtEl>
                                      </p:cBhvr>
                                      <p:by x="150000" y="100000"/>
                                    </p:animScale>
                                  </p:childTnLst>
                                </p:cTn>
                              </p:par>
                              <p:par>
                                <p:cTn id="90" presetID="6" presetClass="emph" presetSubtype="0" decel="100000" autoRev="1" fill="hold" nodeType="withEffect">
                                  <p:stCondLst>
                                    <p:cond delay="500"/>
                                  </p:stCondLst>
                                  <p:childTnLst>
                                    <p:animScale>
                                      <p:cBhvr>
                                        <p:cTn id="91" dur="250" fill="hold"/>
                                        <p:tgtEl>
                                          <p:spTgt spid="2082"/>
                                        </p:tgtEl>
                                      </p:cBhvr>
                                      <p:by x="100000" y="80000"/>
                                    </p:animScale>
                                  </p:childTnLst>
                                </p:cTn>
                              </p:par>
                              <p:par>
                                <p:cTn id="92" presetID="6" presetClass="emph" presetSubtype="0" accel="40000" fill="hold" nodeType="withEffect">
                                  <p:stCondLst>
                                    <p:cond delay="1000"/>
                                  </p:stCondLst>
                                  <p:childTnLst>
                                    <p:animScale>
                                      <p:cBhvr>
                                        <p:cTn id="93" dur="150" fill="hold"/>
                                        <p:tgtEl>
                                          <p:spTgt spid="2082"/>
                                        </p:tgtEl>
                                      </p:cBhvr>
                                      <p:by x="130000" y="100000"/>
                                    </p:animScale>
                                  </p:childTnLst>
                                </p:cTn>
                              </p:par>
                              <p:par>
                                <p:cTn id="94" presetID="6" presetClass="emph" presetSubtype="0" accel="40000" fill="hold" nodeType="withEffect">
                                  <p:stCondLst>
                                    <p:cond delay="1000"/>
                                  </p:stCondLst>
                                  <p:childTnLst>
                                    <p:animScale>
                                      <p:cBhvr>
                                        <p:cTn id="95" dur="150" fill="hold"/>
                                        <p:tgtEl>
                                          <p:spTgt spid="2082"/>
                                        </p:tgtEl>
                                      </p:cBhvr>
                                      <p:by x="100000" y="80000"/>
                                    </p:animScale>
                                  </p:childTnLst>
                                </p:cTn>
                              </p:par>
                              <p:par>
                                <p:cTn id="96" presetID="6" presetClass="emph" presetSubtype="0" fill="hold" nodeType="withEffect">
                                  <p:stCondLst>
                                    <p:cond delay="1150"/>
                                  </p:stCondLst>
                                  <p:childTnLst>
                                    <p:animScale>
                                      <p:cBhvr>
                                        <p:cTn id="97" dur="100" fill="hold"/>
                                        <p:tgtEl>
                                          <p:spTgt spid="2082"/>
                                        </p:tgtEl>
                                      </p:cBhvr>
                                      <p:by x="97000" y="100000"/>
                                    </p:animScale>
                                  </p:childTnLst>
                                </p:cTn>
                              </p:par>
                            </p:childTnLst>
                          </p:cTn>
                        </p:par>
                        <p:par>
                          <p:cTn id="98" fill="hold">
                            <p:stCondLst>
                              <p:cond delay="9250"/>
                            </p:stCondLst>
                            <p:childTnLst>
                              <p:par>
                                <p:cTn id="99" presetID="6" presetClass="emph" presetSubtype="0" accel="100000" fill="hold" nodeType="afterEffect">
                                  <p:stCondLst>
                                    <p:cond delay="0"/>
                                  </p:stCondLst>
                                  <p:childTnLst>
                                    <p:animScale>
                                      <p:cBhvr>
                                        <p:cTn id="100" dur="500" fill="hold"/>
                                        <p:tgtEl>
                                          <p:spTgt spid="3100"/>
                                        </p:tgtEl>
                                      </p:cBhvr>
                                      <p:by x="100000" y="115000"/>
                                    </p:animScale>
                                  </p:childTnLst>
                                </p:cTn>
                              </p:par>
                              <p:par>
                                <p:cTn id="101" presetID="6" presetClass="emph" presetSubtype="0" accel="100000" fill="hold" nodeType="withEffect">
                                  <p:stCondLst>
                                    <p:cond delay="0"/>
                                  </p:stCondLst>
                                  <p:childTnLst>
                                    <p:animScale>
                                      <p:cBhvr>
                                        <p:cTn id="102" dur="500" fill="hold"/>
                                        <p:tgtEl>
                                          <p:spTgt spid="3100"/>
                                        </p:tgtEl>
                                      </p:cBhvr>
                                      <p:by x="80000" y="100000"/>
                                    </p:animScale>
                                  </p:childTnLst>
                                </p:cTn>
                              </p:par>
                              <p:par>
                                <p:cTn id="103" presetID="6" presetClass="emph" presetSubtype="0" decel="100000" autoRev="1" fill="hold" nodeType="withEffect">
                                  <p:stCondLst>
                                    <p:cond delay="500"/>
                                  </p:stCondLst>
                                  <p:childTnLst>
                                    <p:animScale>
                                      <p:cBhvr>
                                        <p:cTn id="104" dur="250" fill="hold"/>
                                        <p:tgtEl>
                                          <p:spTgt spid="3100"/>
                                        </p:tgtEl>
                                      </p:cBhvr>
                                      <p:by x="150000" y="100000"/>
                                    </p:animScale>
                                  </p:childTnLst>
                                </p:cTn>
                              </p:par>
                              <p:par>
                                <p:cTn id="105" presetID="6" presetClass="emph" presetSubtype="0" decel="100000" autoRev="1" fill="hold" nodeType="withEffect">
                                  <p:stCondLst>
                                    <p:cond delay="500"/>
                                  </p:stCondLst>
                                  <p:childTnLst>
                                    <p:animScale>
                                      <p:cBhvr>
                                        <p:cTn id="106" dur="250" fill="hold"/>
                                        <p:tgtEl>
                                          <p:spTgt spid="3100"/>
                                        </p:tgtEl>
                                      </p:cBhvr>
                                      <p:by x="100000" y="80000"/>
                                    </p:animScale>
                                  </p:childTnLst>
                                </p:cTn>
                              </p:par>
                              <p:par>
                                <p:cTn id="107" presetID="6" presetClass="emph" presetSubtype="0" accel="40000" fill="hold" nodeType="withEffect">
                                  <p:stCondLst>
                                    <p:cond delay="1000"/>
                                  </p:stCondLst>
                                  <p:childTnLst>
                                    <p:animScale>
                                      <p:cBhvr>
                                        <p:cTn id="108" dur="150" fill="hold"/>
                                        <p:tgtEl>
                                          <p:spTgt spid="3100"/>
                                        </p:tgtEl>
                                      </p:cBhvr>
                                      <p:by x="130000" y="100000"/>
                                    </p:animScale>
                                  </p:childTnLst>
                                </p:cTn>
                              </p:par>
                              <p:par>
                                <p:cTn id="109" presetID="6" presetClass="emph" presetSubtype="0" accel="40000" fill="hold" nodeType="withEffect">
                                  <p:stCondLst>
                                    <p:cond delay="1000"/>
                                  </p:stCondLst>
                                  <p:childTnLst>
                                    <p:animScale>
                                      <p:cBhvr>
                                        <p:cTn id="110" dur="150" fill="hold"/>
                                        <p:tgtEl>
                                          <p:spTgt spid="3100"/>
                                        </p:tgtEl>
                                      </p:cBhvr>
                                      <p:by x="100000" y="80000"/>
                                    </p:animScale>
                                  </p:childTnLst>
                                </p:cTn>
                              </p:par>
                              <p:par>
                                <p:cTn id="111" presetID="6" presetClass="emph" presetSubtype="0" fill="hold" nodeType="withEffect">
                                  <p:stCondLst>
                                    <p:cond delay="1150"/>
                                  </p:stCondLst>
                                  <p:childTnLst>
                                    <p:animScale>
                                      <p:cBhvr>
                                        <p:cTn id="112" dur="100" fill="hold"/>
                                        <p:tgtEl>
                                          <p:spTgt spid="3100"/>
                                        </p:tgtEl>
                                      </p:cBhvr>
                                      <p:by x="97000" y="100000"/>
                                    </p:animScale>
                                  </p:childTnLst>
                                </p:cTn>
                              </p:par>
                            </p:childTnLst>
                          </p:cTn>
                        </p:par>
                        <p:par>
                          <p:cTn id="113" fill="hold">
                            <p:stCondLst>
                              <p:cond delay="10500"/>
                            </p:stCondLst>
                            <p:childTnLst>
                              <p:par>
                                <p:cTn id="114" presetID="6" presetClass="emph" presetSubtype="0" accel="100000" fill="hold" nodeType="afterEffect">
                                  <p:stCondLst>
                                    <p:cond delay="0"/>
                                  </p:stCondLst>
                                  <p:childTnLst>
                                    <p:animScale>
                                      <p:cBhvr>
                                        <p:cTn id="115" dur="500" fill="hold"/>
                                        <p:tgtEl>
                                          <p:spTgt spid="3107"/>
                                        </p:tgtEl>
                                      </p:cBhvr>
                                      <p:by x="100000" y="115000"/>
                                    </p:animScale>
                                  </p:childTnLst>
                                </p:cTn>
                              </p:par>
                              <p:par>
                                <p:cTn id="116" presetID="6" presetClass="emph" presetSubtype="0" accel="100000" fill="hold" nodeType="withEffect">
                                  <p:stCondLst>
                                    <p:cond delay="0"/>
                                  </p:stCondLst>
                                  <p:childTnLst>
                                    <p:animScale>
                                      <p:cBhvr>
                                        <p:cTn id="117" dur="500" fill="hold"/>
                                        <p:tgtEl>
                                          <p:spTgt spid="3107"/>
                                        </p:tgtEl>
                                      </p:cBhvr>
                                      <p:by x="80000" y="100000"/>
                                    </p:animScale>
                                  </p:childTnLst>
                                </p:cTn>
                              </p:par>
                              <p:par>
                                <p:cTn id="118" presetID="6" presetClass="emph" presetSubtype="0" decel="100000" autoRev="1" fill="hold" nodeType="withEffect">
                                  <p:stCondLst>
                                    <p:cond delay="500"/>
                                  </p:stCondLst>
                                  <p:childTnLst>
                                    <p:animScale>
                                      <p:cBhvr>
                                        <p:cTn id="119" dur="250" fill="hold"/>
                                        <p:tgtEl>
                                          <p:spTgt spid="3107"/>
                                        </p:tgtEl>
                                      </p:cBhvr>
                                      <p:by x="150000" y="100000"/>
                                    </p:animScale>
                                  </p:childTnLst>
                                </p:cTn>
                              </p:par>
                              <p:par>
                                <p:cTn id="120" presetID="6" presetClass="emph" presetSubtype="0" decel="100000" autoRev="1" fill="hold" nodeType="withEffect">
                                  <p:stCondLst>
                                    <p:cond delay="500"/>
                                  </p:stCondLst>
                                  <p:childTnLst>
                                    <p:animScale>
                                      <p:cBhvr>
                                        <p:cTn id="121" dur="250" fill="hold"/>
                                        <p:tgtEl>
                                          <p:spTgt spid="3107"/>
                                        </p:tgtEl>
                                      </p:cBhvr>
                                      <p:by x="100000" y="80000"/>
                                    </p:animScale>
                                  </p:childTnLst>
                                </p:cTn>
                              </p:par>
                              <p:par>
                                <p:cTn id="122" presetID="6" presetClass="emph" presetSubtype="0" accel="40000" fill="hold" nodeType="withEffect">
                                  <p:stCondLst>
                                    <p:cond delay="1000"/>
                                  </p:stCondLst>
                                  <p:childTnLst>
                                    <p:animScale>
                                      <p:cBhvr>
                                        <p:cTn id="123" dur="150" fill="hold"/>
                                        <p:tgtEl>
                                          <p:spTgt spid="3107"/>
                                        </p:tgtEl>
                                      </p:cBhvr>
                                      <p:by x="130000" y="100000"/>
                                    </p:animScale>
                                  </p:childTnLst>
                                </p:cTn>
                              </p:par>
                              <p:par>
                                <p:cTn id="124" presetID="6" presetClass="emph" presetSubtype="0" accel="40000" fill="hold" nodeType="withEffect">
                                  <p:stCondLst>
                                    <p:cond delay="1000"/>
                                  </p:stCondLst>
                                  <p:childTnLst>
                                    <p:animScale>
                                      <p:cBhvr>
                                        <p:cTn id="125" dur="150" fill="hold"/>
                                        <p:tgtEl>
                                          <p:spTgt spid="3107"/>
                                        </p:tgtEl>
                                      </p:cBhvr>
                                      <p:by x="100000" y="80000"/>
                                    </p:animScale>
                                  </p:childTnLst>
                                </p:cTn>
                              </p:par>
                              <p:par>
                                <p:cTn id="126" presetID="6" presetClass="emph" presetSubtype="0" fill="hold" nodeType="withEffect">
                                  <p:stCondLst>
                                    <p:cond delay="1150"/>
                                  </p:stCondLst>
                                  <p:childTnLst>
                                    <p:animScale>
                                      <p:cBhvr>
                                        <p:cTn id="127" dur="100" fill="hold"/>
                                        <p:tgtEl>
                                          <p:spTgt spid="3107"/>
                                        </p:tgtEl>
                                      </p:cBhvr>
                                      <p:by x="97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3447" y="204464"/>
            <a:ext cx="1963766" cy="584775"/>
            <a:chOff x="233447" y="204464"/>
            <a:chExt cx="1963766" cy="584775"/>
          </a:xfrm>
        </p:grpSpPr>
        <p:sp>
          <p:nvSpPr>
            <p:cNvPr id="6" name="矩形 5"/>
            <p:cNvSpPr/>
            <p:nvPr/>
          </p:nvSpPr>
          <p:spPr>
            <a:xfrm>
              <a:off x="781441" y="204464"/>
              <a:ext cx="1415772"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标准化</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70017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10</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pic>
        <p:nvPicPr>
          <p:cNvPr id="12" name="图片 11" descr="图片包含 事情, LEGO, 玩具, 天空&#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52" y="2310222"/>
            <a:ext cx="4774463" cy="3580847"/>
          </a:xfrm>
          <a:prstGeom prst="rect">
            <a:avLst/>
          </a:prstGeom>
          <a:effectLst>
            <a:softEdge rad="711200"/>
          </a:effectLst>
        </p:spPr>
      </p:pic>
      <p:grpSp>
        <p:nvGrpSpPr>
          <p:cNvPr id="13" name="组合 12"/>
          <p:cNvGrpSpPr/>
          <p:nvPr/>
        </p:nvGrpSpPr>
        <p:grpSpPr>
          <a:xfrm>
            <a:off x="1225685" y="1478604"/>
            <a:ext cx="1666672" cy="596630"/>
            <a:chOff x="1225685" y="1478604"/>
            <a:chExt cx="1666672" cy="596630"/>
          </a:xfrm>
          <a:solidFill>
            <a:srgbClr val="004FA1"/>
          </a:solidFill>
        </p:grpSpPr>
        <p:sp>
          <p:nvSpPr>
            <p:cNvPr id="14" name="矩形 13"/>
            <p:cNvSpPr/>
            <p:nvPr/>
          </p:nvSpPr>
          <p:spPr>
            <a:xfrm>
              <a:off x="1225685" y="1478604"/>
              <a:ext cx="1666672" cy="596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1248542" y="1552014"/>
              <a:ext cx="1620957" cy="523220"/>
            </a:xfrm>
            <a:prstGeom prst="rect">
              <a:avLst/>
            </a:prstGeom>
            <a:grp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cxnSp>
        <p:nvCxnSpPr>
          <p:cNvPr id="16" name="直接箭头连接符 15"/>
          <p:cNvCxnSpPr>
            <a:cxnSpLocks/>
          </p:cNvCxnSpPr>
          <p:nvPr/>
        </p:nvCxnSpPr>
        <p:spPr>
          <a:xfrm>
            <a:off x="2970178" y="1794168"/>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40868" y="1495853"/>
            <a:ext cx="1666672" cy="596630"/>
            <a:chOff x="1225685" y="1478604"/>
            <a:chExt cx="1666672" cy="596630"/>
          </a:xfrm>
          <a:solidFill>
            <a:srgbClr val="004FA1"/>
          </a:solidFill>
        </p:grpSpPr>
        <p:sp>
          <p:nvSpPr>
            <p:cNvPr id="18" name="矩形 17"/>
            <p:cNvSpPr/>
            <p:nvPr/>
          </p:nvSpPr>
          <p:spPr>
            <a:xfrm>
              <a:off x="1225685" y="1478604"/>
              <a:ext cx="1666672" cy="596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248542" y="1552014"/>
              <a:ext cx="1620957" cy="523220"/>
            </a:xfrm>
            <a:prstGeom prst="rect">
              <a:avLst/>
            </a:prstGeom>
            <a:grp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cxnSp>
        <p:nvCxnSpPr>
          <p:cNvPr id="20" name="直接箭头连接符 19"/>
          <p:cNvCxnSpPr>
            <a:cxnSpLocks/>
          </p:cNvCxnSpPr>
          <p:nvPr/>
        </p:nvCxnSpPr>
        <p:spPr>
          <a:xfrm>
            <a:off x="5246451" y="1794168"/>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17141" y="1495853"/>
            <a:ext cx="1666672" cy="596630"/>
            <a:chOff x="1225685" y="1478604"/>
            <a:chExt cx="1666672" cy="596630"/>
          </a:xfrm>
          <a:solidFill>
            <a:srgbClr val="004FA1"/>
          </a:solidFill>
        </p:grpSpPr>
        <p:sp>
          <p:nvSpPr>
            <p:cNvPr id="22" name="矩形 21"/>
            <p:cNvSpPr/>
            <p:nvPr/>
          </p:nvSpPr>
          <p:spPr>
            <a:xfrm>
              <a:off x="1225685" y="1478604"/>
              <a:ext cx="1666672" cy="596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1248542" y="1552014"/>
              <a:ext cx="1620957" cy="523220"/>
            </a:xfrm>
            <a:prstGeom prst="rect">
              <a:avLst/>
            </a:prstGeom>
            <a:grp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cxnSp>
        <p:nvCxnSpPr>
          <p:cNvPr id="24" name="直接箭头连接符 23"/>
          <p:cNvCxnSpPr>
            <a:cxnSpLocks/>
          </p:cNvCxnSpPr>
          <p:nvPr/>
        </p:nvCxnSpPr>
        <p:spPr>
          <a:xfrm rot="5400000">
            <a:off x="6400800" y="2369791"/>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667982" y="2640432"/>
            <a:ext cx="1964987" cy="703420"/>
            <a:chOff x="1089497" y="1436408"/>
            <a:chExt cx="1964987" cy="703420"/>
          </a:xfrm>
          <a:solidFill>
            <a:srgbClr val="C01D4B"/>
          </a:solidFill>
        </p:grpSpPr>
        <p:sp>
          <p:nvSpPr>
            <p:cNvPr id="26" name="菱形 25"/>
            <p:cNvSpPr/>
            <p:nvPr/>
          </p:nvSpPr>
          <p:spPr>
            <a:xfrm>
              <a:off x="1089497" y="1436408"/>
              <a:ext cx="1964987" cy="7034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620586" y="1558933"/>
              <a:ext cx="902811" cy="523220"/>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是否产生</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分歧点？</a:t>
              </a:r>
            </a:p>
          </p:txBody>
        </p:sp>
      </p:grpSp>
      <p:cxnSp>
        <p:nvCxnSpPr>
          <p:cNvPr id="28" name="直接箭头连接符 27"/>
          <p:cNvCxnSpPr>
            <a:cxnSpLocks/>
          </p:cNvCxnSpPr>
          <p:nvPr/>
        </p:nvCxnSpPr>
        <p:spPr>
          <a:xfrm rot="5400000">
            <a:off x="6413768" y="3645409"/>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109797" y="3385491"/>
            <a:ext cx="569387" cy="369332"/>
          </a:xfrm>
          <a:prstGeom prst="rect">
            <a:avLst/>
          </a:prstGeom>
          <a:noFill/>
        </p:spPr>
        <p:txBody>
          <a:bodyPr wrap="none" rtlCol="0">
            <a:spAutoFit/>
          </a:bodyPr>
          <a:lstStyle/>
          <a:p>
            <a:r>
              <a:rPr lang="en-US" altLang="zh-CN" b="1" dirty="0">
                <a:solidFill>
                  <a:srgbClr val="C01D4B"/>
                </a:solidFill>
                <a:latin typeface="微软雅黑" panose="020B0503020204020204" pitchFamily="34" charset="-122"/>
                <a:ea typeface="微软雅黑" panose="020B0503020204020204" pitchFamily="34" charset="-122"/>
              </a:rPr>
              <a:t>NO</a:t>
            </a:r>
            <a:endParaRPr lang="zh-CN" altLang="en-US" b="1" dirty="0">
              <a:solidFill>
                <a:srgbClr val="C01D4B"/>
              </a:solidFill>
              <a:latin typeface="微软雅黑" panose="020B0503020204020204" pitchFamily="34" charset="-122"/>
              <a:ea typeface="微软雅黑" panose="020B0503020204020204" pitchFamily="34" charset="-122"/>
            </a:endParaRPr>
          </a:p>
        </p:txBody>
      </p:sp>
      <p:cxnSp>
        <p:nvCxnSpPr>
          <p:cNvPr id="30" name="直接箭头连接符 29"/>
          <p:cNvCxnSpPr>
            <a:cxnSpLocks/>
          </p:cNvCxnSpPr>
          <p:nvPr/>
        </p:nvCxnSpPr>
        <p:spPr>
          <a:xfrm>
            <a:off x="7684850" y="2998257"/>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210144" y="2732480"/>
            <a:ext cx="1666672" cy="596630"/>
            <a:chOff x="1225685" y="1478604"/>
            <a:chExt cx="1666672" cy="596630"/>
          </a:xfrm>
          <a:solidFill>
            <a:srgbClr val="004FA1"/>
          </a:solidFill>
        </p:grpSpPr>
        <p:sp>
          <p:nvSpPr>
            <p:cNvPr id="32" name="矩形 31"/>
            <p:cNvSpPr/>
            <p:nvPr/>
          </p:nvSpPr>
          <p:spPr>
            <a:xfrm>
              <a:off x="1225685" y="1478604"/>
              <a:ext cx="1666672" cy="596630"/>
            </a:xfrm>
            <a:prstGeom prst="rect">
              <a:avLst/>
            </a:prstGeom>
            <a:solidFill>
              <a:srgbClr val="0F8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248542" y="1552014"/>
              <a:ext cx="1620957" cy="523220"/>
            </a:xfrm>
            <a:prstGeom prst="rect">
              <a:avLst/>
            </a:prstGeom>
            <a:no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sp>
        <p:nvSpPr>
          <p:cNvPr id="34" name="任意多边形: 形状 33"/>
          <p:cNvSpPr/>
          <p:nvPr/>
        </p:nvSpPr>
        <p:spPr>
          <a:xfrm>
            <a:off x="6729413" y="3365770"/>
            <a:ext cx="2271915" cy="389053"/>
          </a:xfrm>
          <a:custGeom>
            <a:avLst/>
            <a:gdLst>
              <a:gd name="connsiteX0" fmla="*/ 2334639 w 2334639"/>
              <a:gd name="connsiteY0" fmla="*/ 0 h 389107"/>
              <a:gd name="connsiteX1" fmla="*/ 2334639 w 2334639"/>
              <a:gd name="connsiteY1" fmla="*/ 389107 h 389107"/>
              <a:gd name="connsiteX2" fmla="*/ 0 w 2334639"/>
              <a:gd name="connsiteY2" fmla="*/ 389107 h 389107"/>
            </a:gdLst>
            <a:ahLst/>
            <a:cxnLst>
              <a:cxn ang="0">
                <a:pos x="connsiteX0" y="connsiteY0"/>
              </a:cxn>
              <a:cxn ang="0">
                <a:pos x="connsiteX1" y="connsiteY1"/>
              </a:cxn>
              <a:cxn ang="0">
                <a:pos x="connsiteX2" y="connsiteY2"/>
              </a:cxn>
            </a:cxnLst>
            <a:rect l="l" t="t" r="r" b="b"/>
            <a:pathLst>
              <a:path w="2334639" h="389107">
                <a:moveTo>
                  <a:pt x="2334639" y="0"/>
                </a:moveTo>
                <a:lnTo>
                  <a:pt x="2334639" y="389107"/>
                </a:lnTo>
                <a:lnTo>
                  <a:pt x="0" y="389107"/>
                </a:lnTo>
              </a:path>
            </a:pathLst>
          </a:custGeom>
          <a:noFill/>
          <a:ln w="1905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667980" y="3978121"/>
            <a:ext cx="1964987" cy="703420"/>
            <a:chOff x="1089497" y="1436408"/>
            <a:chExt cx="1964987" cy="703420"/>
          </a:xfrm>
          <a:solidFill>
            <a:srgbClr val="C01D4B"/>
          </a:solidFill>
        </p:grpSpPr>
        <p:sp>
          <p:nvSpPr>
            <p:cNvPr id="36" name="菱形 35"/>
            <p:cNvSpPr/>
            <p:nvPr/>
          </p:nvSpPr>
          <p:spPr>
            <a:xfrm>
              <a:off x="1089497" y="1436408"/>
              <a:ext cx="1964987" cy="7034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530818" y="1558933"/>
              <a:ext cx="1082348" cy="523220"/>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是否熟悉</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下一步骤？</a:t>
              </a:r>
            </a:p>
          </p:txBody>
        </p:sp>
      </p:grpSp>
      <p:cxnSp>
        <p:nvCxnSpPr>
          <p:cNvPr id="38" name="直接箭头连接符 37"/>
          <p:cNvCxnSpPr>
            <a:cxnSpLocks/>
          </p:cNvCxnSpPr>
          <p:nvPr/>
        </p:nvCxnSpPr>
        <p:spPr>
          <a:xfrm rot="5400000">
            <a:off x="6413766" y="4983098"/>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109795" y="4723180"/>
            <a:ext cx="569387" cy="369332"/>
          </a:xfrm>
          <a:prstGeom prst="rect">
            <a:avLst/>
          </a:prstGeom>
          <a:noFill/>
        </p:spPr>
        <p:txBody>
          <a:bodyPr wrap="none" rtlCol="0">
            <a:spAutoFit/>
          </a:bodyPr>
          <a:lstStyle/>
          <a:p>
            <a:r>
              <a:rPr lang="en-US" altLang="zh-CN" b="1" dirty="0">
                <a:solidFill>
                  <a:srgbClr val="C01D4B"/>
                </a:solidFill>
                <a:latin typeface="微软雅黑" panose="020B0503020204020204" pitchFamily="34" charset="-122"/>
                <a:ea typeface="微软雅黑" panose="020B0503020204020204" pitchFamily="34" charset="-122"/>
              </a:rPr>
              <a:t>NO</a:t>
            </a:r>
            <a:endParaRPr lang="zh-CN" altLang="en-US" b="1" dirty="0">
              <a:solidFill>
                <a:srgbClr val="C01D4B"/>
              </a:solidFill>
              <a:latin typeface="微软雅黑" panose="020B0503020204020204" pitchFamily="34" charset="-122"/>
              <a:ea typeface="微软雅黑" panose="020B0503020204020204" pitchFamily="34" charset="-122"/>
            </a:endParaRPr>
          </a:p>
        </p:txBody>
      </p:sp>
      <p:cxnSp>
        <p:nvCxnSpPr>
          <p:cNvPr id="40" name="直接箭头连接符 39"/>
          <p:cNvCxnSpPr>
            <a:cxnSpLocks/>
          </p:cNvCxnSpPr>
          <p:nvPr/>
        </p:nvCxnSpPr>
        <p:spPr>
          <a:xfrm>
            <a:off x="7684848" y="4335946"/>
            <a:ext cx="473413"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8210142" y="4070169"/>
            <a:ext cx="1666672" cy="596630"/>
            <a:chOff x="1225685" y="1478604"/>
            <a:chExt cx="1666672" cy="596630"/>
          </a:xfrm>
          <a:solidFill>
            <a:srgbClr val="004FA1"/>
          </a:solidFill>
        </p:grpSpPr>
        <p:sp>
          <p:nvSpPr>
            <p:cNvPr id="42" name="矩形 41"/>
            <p:cNvSpPr/>
            <p:nvPr/>
          </p:nvSpPr>
          <p:spPr>
            <a:xfrm>
              <a:off x="1225685" y="1478604"/>
              <a:ext cx="1666672" cy="596630"/>
            </a:xfrm>
            <a:prstGeom prst="rect">
              <a:avLst/>
            </a:prstGeom>
            <a:solidFill>
              <a:srgbClr val="0F8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p:cNvSpPr txBox="1"/>
            <p:nvPr/>
          </p:nvSpPr>
          <p:spPr>
            <a:xfrm>
              <a:off x="1248542" y="1552014"/>
              <a:ext cx="1620957" cy="523220"/>
            </a:xfrm>
            <a:prstGeom prst="rect">
              <a:avLst/>
            </a:prstGeom>
            <a:no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sp>
        <p:nvSpPr>
          <p:cNvPr id="44" name="任意多边形: 形状 43"/>
          <p:cNvSpPr/>
          <p:nvPr/>
        </p:nvSpPr>
        <p:spPr>
          <a:xfrm>
            <a:off x="6729411" y="4703459"/>
            <a:ext cx="2271915" cy="389053"/>
          </a:xfrm>
          <a:custGeom>
            <a:avLst/>
            <a:gdLst>
              <a:gd name="connsiteX0" fmla="*/ 2334639 w 2334639"/>
              <a:gd name="connsiteY0" fmla="*/ 0 h 389107"/>
              <a:gd name="connsiteX1" fmla="*/ 2334639 w 2334639"/>
              <a:gd name="connsiteY1" fmla="*/ 389107 h 389107"/>
              <a:gd name="connsiteX2" fmla="*/ 0 w 2334639"/>
              <a:gd name="connsiteY2" fmla="*/ 389107 h 389107"/>
            </a:gdLst>
            <a:ahLst/>
            <a:cxnLst>
              <a:cxn ang="0">
                <a:pos x="connsiteX0" y="connsiteY0"/>
              </a:cxn>
              <a:cxn ang="0">
                <a:pos x="connsiteX1" y="connsiteY1"/>
              </a:cxn>
              <a:cxn ang="0">
                <a:pos x="connsiteX2" y="connsiteY2"/>
              </a:cxn>
            </a:cxnLst>
            <a:rect l="l" t="t" r="r" b="b"/>
            <a:pathLst>
              <a:path w="2334639" h="389107">
                <a:moveTo>
                  <a:pt x="2334639" y="0"/>
                </a:moveTo>
                <a:lnTo>
                  <a:pt x="2334639" y="389107"/>
                </a:lnTo>
                <a:lnTo>
                  <a:pt x="0" y="389107"/>
                </a:lnTo>
              </a:path>
            </a:pathLst>
          </a:custGeom>
          <a:noFill/>
          <a:ln w="1905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5719864" y="5229489"/>
            <a:ext cx="1666672" cy="596630"/>
            <a:chOff x="1225685" y="1478604"/>
            <a:chExt cx="1666672" cy="596630"/>
          </a:xfrm>
          <a:solidFill>
            <a:srgbClr val="004FA1"/>
          </a:solidFill>
        </p:grpSpPr>
        <p:sp>
          <p:nvSpPr>
            <p:cNvPr id="46" name="矩形 45"/>
            <p:cNvSpPr/>
            <p:nvPr/>
          </p:nvSpPr>
          <p:spPr>
            <a:xfrm>
              <a:off x="1225685" y="1478604"/>
              <a:ext cx="1666672" cy="596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文本框 46"/>
            <p:cNvSpPr txBox="1"/>
            <p:nvPr/>
          </p:nvSpPr>
          <p:spPr>
            <a:xfrm>
              <a:off x="1248542" y="1552014"/>
              <a:ext cx="1620957" cy="523220"/>
            </a:xfrm>
            <a:prstGeom prst="rect">
              <a:avLst/>
            </a:prstGeom>
            <a:grpFill/>
            <a:ln>
              <a:noFill/>
            </a:ln>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关键词添加在这里</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关键词</a:t>
              </a:r>
            </a:p>
          </p:txBody>
        </p:sp>
      </p:grpSp>
    </p:spTree>
    <p:custDataLst>
      <p:tags r:id="rId1"/>
    </p:custDataLst>
    <p:extLst>
      <p:ext uri="{BB962C8B-B14F-4D97-AF65-F5344CB8AC3E}">
        <p14:creationId xmlns:p14="http://schemas.microsoft.com/office/powerpoint/2010/main" val="28502633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3447" y="204464"/>
            <a:ext cx="5724411" cy="584775"/>
            <a:chOff x="233447" y="204464"/>
            <a:chExt cx="5724411" cy="584775"/>
          </a:xfrm>
        </p:grpSpPr>
        <p:sp>
          <p:nvSpPr>
            <p:cNvPr id="6" name="矩形 5"/>
            <p:cNvSpPr/>
            <p:nvPr/>
          </p:nvSpPr>
          <p:spPr>
            <a:xfrm>
              <a:off x="781441" y="204464"/>
              <a:ext cx="5176417"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标准化</a:t>
              </a: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图片宣传物排版</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70017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10</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3" name="组合 2"/>
          <p:cNvGrpSpPr/>
          <p:nvPr/>
        </p:nvGrpSpPr>
        <p:grpSpPr>
          <a:xfrm>
            <a:off x="971642" y="3688861"/>
            <a:ext cx="9972432" cy="2289908"/>
            <a:chOff x="971642" y="3696677"/>
            <a:chExt cx="9972432" cy="2289908"/>
          </a:xfrm>
          <a:scene3d>
            <a:camera prst="perspectiveRelaxedModerately"/>
            <a:lightRig rig="threePt" dir="t">
              <a:rot lat="0" lon="0" rev="7800000"/>
            </a:lightRig>
          </a:scene3d>
        </p:grpSpPr>
        <p:sp>
          <p:nvSpPr>
            <p:cNvPr id="2" name="椭圆 1"/>
            <p:cNvSpPr/>
            <p:nvPr/>
          </p:nvSpPr>
          <p:spPr>
            <a:xfrm>
              <a:off x="971643" y="3798277"/>
              <a:ext cx="9972431" cy="2188308"/>
            </a:xfrm>
            <a:prstGeom prst="ellipse">
              <a:avLst/>
            </a:prstGeom>
            <a:gradFill>
              <a:gsLst>
                <a:gs pos="100000">
                  <a:schemeClr val="bg1">
                    <a:lumMod val="75000"/>
                  </a:schemeClr>
                </a:gs>
                <a:gs pos="19000">
                  <a:schemeClr val="bg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971642" y="3696677"/>
              <a:ext cx="9972431" cy="2188308"/>
            </a:xfrm>
            <a:prstGeom prst="ellipse">
              <a:avLst/>
            </a:prstGeom>
            <a:gradFill>
              <a:gsLst>
                <a:gs pos="100000">
                  <a:schemeClr val="bg1">
                    <a:lumMod val="85000"/>
                  </a:schemeClr>
                </a:gs>
                <a:gs pos="46297">
                  <a:schemeClr val="bg1">
                    <a:lumMod val="95000"/>
                  </a:schemeClr>
                </a:gs>
                <a:gs pos="19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2258710" y="1100015"/>
            <a:ext cx="2688429" cy="3923323"/>
          </a:xfrm>
          <a:prstGeom prst="rect">
            <a:avLst/>
          </a:prstGeom>
          <a:blipFill>
            <a:blip r:embed="rId4"/>
            <a:stretch>
              <a:fillRect/>
            </a:stretch>
          </a:blipFill>
          <a:ln>
            <a:noFill/>
          </a:ln>
          <a:effectLst>
            <a:outerShdw blurRad="292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061287" y="1100015"/>
            <a:ext cx="2687089" cy="3921368"/>
          </a:xfrm>
          <a:prstGeom prst="rect">
            <a:avLst/>
          </a:prstGeom>
          <a:blipFill>
            <a:blip r:embed="rId4"/>
            <a:stretch>
              <a:fillRect/>
            </a:stretch>
          </a:blipFill>
          <a:ln>
            <a:noFill/>
          </a:ln>
          <a:effectLst>
            <a:outerShdw blurRad="292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755749" y="987606"/>
            <a:ext cx="2956913" cy="4315132"/>
          </a:xfrm>
          <a:prstGeom prst="rect">
            <a:avLst/>
          </a:prstGeom>
          <a:blipFill>
            <a:blip r:embed="rId4"/>
            <a:stretch>
              <a:fillRect/>
            </a:stretch>
          </a:blipFill>
          <a:ln>
            <a:noFill/>
          </a:ln>
          <a:effectLst>
            <a:outerShdw blurRad="292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5981339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10000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750" fill="hold"/>
                                        <p:tgtEl>
                                          <p:spTgt spid="52"/>
                                        </p:tgtEl>
                                        <p:attrNameLst>
                                          <p:attrName>ppt_x</p:attrName>
                                        </p:attrNameLst>
                                      </p:cBhvr>
                                      <p:tavLst>
                                        <p:tav tm="0">
                                          <p:val>
                                            <p:strVal val="#ppt_x"/>
                                          </p:val>
                                        </p:tav>
                                        <p:tav tm="100000">
                                          <p:val>
                                            <p:strVal val="#ppt_x"/>
                                          </p:val>
                                        </p:tav>
                                      </p:tavLst>
                                    </p:anim>
                                    <p:anim calcmode="lin" valueType="num">
                                      <p:cBhvr additive="base">
                                        <p:cTn id="14" dur="750" fill="hold"/>
                                        <p:tgtEl>
                                          <p:spTgt spid="52"/>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10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750" fill="hold"/>
                                        <p:tgtEl>
                                          <p:spTgt spid="51"/>
                                        </p:tgtEl>
                                        <p:attrNameLst>
                                          <p:attrName>ppt_x</p:attrName>
                                        </p:attrNameLst>
                                      </p:cBhvr>
                                      <p:tavLst>
                                        <p:tav tm="0">
                                          <p:val>
                                            <p:strVal val="#ppt_x"/>
                                          </p:val>
                                        </p:tav>
                                        <p:tav tm="100000">
                                          <p:val>
                                            <p:strVal val="#ppt_x"/>
                                          </p:val>
                                        </p:tav>
                                      </p:tavLst>
                                    </p:anim>
                                    <p:anim calcmode="lin" valueType="num">
                                      <p:cBhvr additive="base">
                                        <p:cTn id="18" dur="750" fill="hold"/>
                                        <p:tgtEl>
                                          <p:spTgt spid="51"/>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0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750" fill="hold"/>
                                        <p:tgtEl>
                                          <p:spTgt spid="53"/>
                                        </p:tgtEl>
                                        <p:attrNameLst>
                                          <p:attrName>ppt_x</p:attrName>
                                        </p:attrNameLst>
                                      </p:cBhvr>
                                      <p:tavLst>
                                        <p:tav tm="0">
                                          <p:val>
                                            <p:strVal val="#ppt_x"/>
                                          </p:val>
                                        </p:tav>
                                        <p:tav tm="100000">
                                          <p:val>
                                            <p:strVal val="#ppt_x"/>
                                          </p:val>
                                        </p:tav>
                                      </p:tavLst>
                                    </p:anim>
                                    <p:anim calcmode="lin" valueType="num">
                                      <p:cBhvr additive="base">
                                        <p:cTn id="22" dur="7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017814354"/>
              </p:ext>
            </p:extLst>
          </p:nvPr>
        </p:nvGraphicFramePr>
        <p:xfrm>
          <a:off x="776453" y="1165123"/>
          <a:ext cx="10424947" cy="5184060"/>
        </p:xfrm>
        <a:graphic>
          <a:graphicData uri="http://schemas.openxmlformats.org/drawingml/2006/table">
            <a:tbl>
              <a:tblPr/>
              <a:tblGrid>
                <a:gridCol w="1237378">
                  <a:extLst>
                    <a:ext uri="{9D8B030D-6E8A-4147-A177-3AD203B41FA5}">
                      <a16:colId xmlns:a16="http://schemas.microsoft.com/office/drawing/2014/main" xmlns="" val="20000"/>
                    </a:ext>
                  </a:extLst>
                </a:gridCol>
                <a:gridCol w="4414141">
                  <a:extLst>
                    <a:ext uri="{9D8B030D-6E8A-4147-A177-3AD203B41FA5}">
                      <a16:colId xmlns:a16="http://schemas.microsoft.com/office/drawing/2014/main" xmlns="" val="20001"/>
                    </a:ext>
                  </a:extLst>
                </a:gridCol>
                <a:gridCol w="4773428">
                  <a:extLst>
                    <a:ext uri="{9D8B030D-6E8A-4147-A177-3AD203B41FA5}">
                      <a16:colId xmlns:a16="http://schemas.microsoft.com/office/drawing/2014/main" xmlns="" val="20002"/>
                    </a:ext>
                  </a:extLst>
                </a:gridCol>
              </a:tblGrid>
              <a:tr h="400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活动项目</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优点</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缺点及改进</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7AAE2"/>
                    </a:solidFill>
                  </a:tcPr>
                </a:tc>
                <a:extLst>
                  <a:ext uri="{0D108BD9-81ED-4DB2-BD59-A6C34878D82A}">
                    <a16:rowId xmlns:a16="http://schemas.microsoft.com/office/drawing/2014/main" xmlns="" val="10000"/>
                  </a:ext>
                </a:extLst>
              </a:tr>
              <a:tr h="400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主题选定</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符合实际问题，有针对性</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需要拓展服务内涵</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15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活动计划制定</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基本能按计划步骤完成各项工作</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各阶段的衔接问题不够</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15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现状把握</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利用</a:t>
                      </a:r>
                      <a:r>
                        <a:rPr lang="en-US" altLang="zh-CN" sz="1400" b="1" i="0" u="none" strike="noStrike" dirty="0">
                          <a:effectLst/>
                          <a:latin typeface="微软雅黑" panose="020B0503020204020204" pitchFamily="34" charset="-122"/>
                          <a:ea typeface="微软雅黑" panose="020B0503020204020204" pitchFamily="34" charset="-122"/>
                        </a:rPr>
                        <a:t>5</a:t>
                      </a:r>
                      <a:r>
                        <a:rPr lang="en-US" sz="1400" b="1" i="0" u="none" strike="noStrike" dirty="0">
                          <a:effectLst/>
                          <a:latin typeface="微软雅黑" panose="020B0503020204020204" pitchFamily="34" charset="-122"/>
                          <a:ea typeface="微软雅黑" panose="020B0503020204020204" pitchFamily="34" charset="-122"/>
                        </a:rPr>
                        <a:t>W2H</a:t>
                      </a:r>
                      <a:r>
                        <a:rPr lang="zh-CN" altLang="en-US" sz="1400" b="1" i="0" u="none" strike="noStrike" dirty="0">
                          <a:effectLst/>
                          <a:latin typeface="微软雅黑" panose="020B0503020204020204" pitchFamily="34" charset="-122"/>
                          <a:ea typeface="微软雅黑" panose="020B0503020204020204" pitchFamily="34" charset="-122"/>
                        </a:rPr>
                        <a:t>之方式，制作合宜的查检表，收集客观正确的资料以分析要因</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应将影响的因素再深入广泛些</a:t>
                      </a:r>
                      <a:br>
                        <a:rPr lang="zh-CN" altLang="en-US" sz="1400" b="1" i="0" u="none" strike="noStrike" dirty="0">
                          <a:effectLst/>
                          <a:latin typeface="微软雅黑" panose="020B0503020204020204" pitchFamily="34" charset="-122"/>
                          <a:ea typeface="微软雅黑" panose="020B0503020204020204" pitchFamily="34" charset="-122"/>
                        </a:rPr>
                      </a:br>
                      <a:endParaRPr lang="zh-CN" altLang="en-US" sz="1400" b="1" i="0" u="none" strike="noStrike" dirty="0">
                        <a:effectLst/>
                        <a:latin typeface="微软雅黑" panose="020B0503020204020204" pitchFamily="34" charset="-122"/>
                        <a:ea typeface="微软雅黑" panose="020B0503020204020204" pitchFamily="34" charset="-122"/>
                      </a:endParaRP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0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目标设定</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符合本圈实际情况，目标值合适</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目标值需进一步提高，整体工作落实需要强化</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0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解析</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应用</a:t>
                      </a:r>
                      <a:r>
                        <a:rPr lang="en-US" altLang="zh-CN" sz="1400" b="1" i="0" u="none" strike="noStrike" dirty="0">
                          <a:effectLst/>
                          <a:latin typeface="微软雅黑" panose="020B0503020204020204" pitchFamily="34" charset="-122"/>
                          <a:ea typeface="微软雅黑" panose="020B0503020204020204" pitchFamily="34" charset="-122"/>
                        </a:rPr>
                        <a:t>QCC</a:t>
                      </a:r>
                      <a:r>
                        <a:rPr lang="zh-CN" altLang="en-US" sz="1400" b="1" i="0" u="none" strike="noStrike" dirty="0">
                          <a:effectLst/>
                          <a:latin typeface="微软雅黑" panose="020B0503020204020204" pitchFamily="34" charset="-122"/>
                          <a:ea typeface="微软雅黑" panose="020B0503020204020204" pitchFamily="34" charset="-122"/>
                        </a:rPr>
                        <a:t>手法分析实施，有一定效果</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需进一步熟悉</a:t>
                      </a:r>
                      <a:r>
                        <a:rPr lang="en-US" altLang="zh-CN" sz="1400" b="1" i="0" u="none" strike="noStrike" dirty="0">
                          <a:effectLst/>
                          <a:latin typeface="微软雅黑" panose="020B0503020204020204" pitchFamily="34" charset="-122"/>
                          <a:ea typeface="微软雅黑" panose="020B0503020204020204" pitchFamily="34" charset="-122"/>
                        </a:rPr>
                        <a:t>QCC</a:t>
                      </a:r>
                      <a:r>
                        <a:rPr lang="zh-CN" altLang="en-US" sz="1400" b="1" i="0" u="none" strike="noStrike" dirty="0">
                          <a:effectLst/>
                          <a:latin typeface="微软雅黑" panose="020B0503020204020204" pitchFamily="34" charset="-122"/>
                          <a:ea typeface="微软雅黑" panose="020B0503020204020204" pitchFamily="34" charset="-122"/>
                        </a:rPr>
                        <a:t>手法，并应用到各项工作去</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00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制定对策</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圈员同心协力，积极性高，针对性强</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对策应更具体化</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7039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对策实施与检讨</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每人由各个角度观点去拟定对策以最经济有效简单的方法达成效果</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今后将更严格确实保持各项政策的实施，让改善更能落实</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91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效果确认</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充分发挥圈员们数据处理、分析能力</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检讨如何才能不再回到改善前的状态，订定管理办法，并更深入确认效果是否真正维持着</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715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标准化</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a:effectLst/>
                          <a:latin typeface="微软雅黑" panose="020B0503020204020204" pitchFamily="34" charset="-122"/>
                          <a:ea typeface="微软雅黑" panose="020B0503020204020204" pitchFamily="34" charset="-122"/>
                        </a:rPr>
                        <a:t>制定标准工作流程，使工作条理化，规范化</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处于开始使用期，尚有待完善之处</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715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圈会运行情况</a:t>
                      </a:r>
                    </a:p>
                  </a:txBody>
                  <a:tcPr marL="6129"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a:effectLst/>
                          <a:latin typeface="微软雅黑" panose="020B0503020204020204" pitchFamily="34" charset="-122"/>
                          <a:ea typeface="微软雅黑" panose="020B0503020204020204" pitchFamily="34" charset="-122"/>
                        </a:rPr>
                        <a:t>坚持，活跃</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400" b="1" i="0" u="none" strike="noStrike" dirty="0">
                          <a:effectLst/>
                          <a:latin typeface="微软雅黑" panose="020B0503020204020204" pitchFamily="34" charset="-122"/>
                          <a:ea typeface="微软雅黑" panose="020B0503020204020204" pitchFamily="34" charset="-122"/>
                        </a:rPr>
                        <a:t>形式不够多样化</a:t>
                      </a:r>
                    </a:p>
                  </a:txBody>
                  <a:tcPr marL="288000" marR="6129" marT="6129"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grpSp>
        <p:nvGrpSpPr>
          <p:cNvPr id="4" name="组合 3"/>
          <p:cNvGrpSpPr/>
          <p:nvPr/>
        </p:nvGrpSpPr>
        <p:grpSpPr>
          <a:xfrm>
            <a:off x="233447" y="204464"/>
            <a:ext cx="2784504" cy="584775"/>
            <a:chOff x="233447" y="204464"/>
            <a:chExt cx="2784504" cy="584775"/>
          </a:xfrm>
        </p:grpSpPr>
        <p:sp>
          <p:nvSpPr>
            <p:cNvPr id="6" name="矩形 5"/>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检讨与改进</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54886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11</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33281350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4416594"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检讨与改进</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771365"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11</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17382456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4.79167E-6 -1.11111E-6 L 0.12149 -1.11111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3447" y="204464"/>
            <a:ext cx="2784504" cy="584775"/>
            <a:chOff x="233447" y="204464"/>
            <a:chExt cx="2784504" cy="584775"/>
          </a:xfrm>
        </p:grpSpPr>
        <p:sp>
          <p:nvSpPr>
            <p:cNvPr id="6" name="矩形 5"/>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检讨与改进</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548864"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11</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
        <p:nvSpPr>
          <p:cNvPr id="12" name="Freeform 29"/>
          <p:cNvSpPr>
            <a:spLocks/>
          </p:cNvSpPr>
          <p:nvPr/>
        </p:nvSpPr>
        <p:spPr bwMode="auto">
          <a:xfrm>
            <a:off x="0" y="5858179"/>
            <a:ext cx="2486025" cy="252413"/>
          </a:xfrm>
          <a:custGeom>
            <a:avLst/>
            <a:gdLst>
              <a:gd name="T0" fmla="*/ 0 w 1566"/>
              <a:gd name="T1" fmla="*/ 0 h 159"/>
              <a:gd name="T2" fmla="*/ 0 w 1566"/>
              <a:gd name="T3" fmla="*/ 159 h 159"/>
              <a:gd name="T4" fmla="*/ 1407 w 1566"/>
              <a:gd name="T5" fmla="*/ 159 h 159"/>
              <a:gd name="T6" fmla="*/ 1566 w 1566"/>
              <a:gd name="T7" fmla="*/ 0 h 159"/>
              <a:gd name="T8" fmla="*/ 0 w 1566"/>
              <a:gd name="T9" fmla="*/ 0 h 159"/>
            </a:gdLst>
            <a:ahLst/>
            <a:cxnLst>
              <a:cxn ang="0">
                <a:pos x="T0" y="T1"/>
              </a:cxn>
              <a:cxn ang="0">
                <a:pos x="T2" y="T3"/>
              </a:cxn>
              <a:cxn ang="0">
                <a:pos x="T4" y="T5"/>
              </a:cxn>
              <a:cxn ang="0">
                <a:pos x="T6" y="T7"/>
              </a:cxn>
              <a:cxn ang="0">
                <a:pos x="T8" y="T9"/>
              </a:cxn>
            </a:cxnLst>
            <a:rect l="0" t="0" r="r" b="b"/>
            <a:pathLst>
              <a:path w="1566" h="159">
                <a:moveTo>
                  <a:pt x="0" y="0"/>
                </a:moveTo>
                <a:lnTo>
                  <a:pt x="0" y="159"/>
                </a:lnTo>
                <a:lnTo>
                  <a:pt x="1407" y="159"/>
                </a:lnTo>
                <a:lnTo>
                  <a:pt x="1566" y="0"/>
                </a:lnTo>
                <a:lnTo>
                  <a:pt x="0"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rgbClr val="3F3F3F"/>
              </a:solidFill>
              <a:effectLst/>
              <a:uLnTx/>
              <a:uFillTx/>
              <a:latin typeface="Lato Light"/>
            </a:endParaRPr>
          </a:p>
        </p:txBody>
      </p:sp>
      <p:sp>
        <p:nvSpPr>
          <p:cNvPr id="13" name="Rectangle 30"/>
          <p:cNvSpPr>
            <a:spLocks noChangeArrowheads="1"/>
          </p:cNvSpPr>
          <p:nvPr/>
        </p:nvSpPr>
        <p:spPr bwMode="auto">
          <a:xfrm>
            <a:off x="2235200" y="5204129"/>
            <a:ext cx="250825" cy="654050"/>
          </a:xfrm>
          <a:prstGeom prst="rect">
            <a:avLst/>
          </a:prstGeom>
          <a:solidFill>
            <a:srgbClr val="75CD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4" name="Freeform 31"/>
          <p:cNvSpPr>
            <a:spLocks/>
          </p:cNvSpPr>
          <p:nvPr/>
        </p:nvSpPr>
        <p:spPr bwMode="auto">
          <a:xfrm>
            <a:off x="2235200" y="4953304"/>
            <a:ext cx="1798638" cy="250825"/>
          </a:xfrm>
          <a:custGeom>
            <a:avLst/>
            <a:gdLst>
              <a:gd name="T0" fmla="*/ 158 w 1133"/>
              <a:gd name="T1" fmla="*/ 0 h 158"/>
              <a:gd name="T2" fmla="*/ 0 w 1133"/>
              <a:gd name="T3" fmla="*/ 158 h 158"/>
              <a:gd name="T4" fmla="*/ 974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4" y="158"/>
                </a:lnTo>
                <a:lnTo>
                  <a:pt x="1133" y="0"/>
                </a:lnTo>
                <a:lnTo>
                  <a:pt x="158"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5" name="Freeform 32"/>
          <p:cNvSpPr>
            <a:spLocks/>
          </p:cNvSpPr>
          <p:nvPr/>
        </p:nvSpPr>
        <p:spPr bwMode="auto">
          <a:xfrm>
            <a:off x="3781425" y="4299254"/>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rgbClr val="75CD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6" name="Freeform 33"/>
          <p:cNvSpPr>
            <a:spLocks/>
          </p:cNvSpPr>
          <p:nvPr/>
        </p:nvSpPr>
        <p:spPr bwMode="auto">
          <a:xfrm>
            <a:off x="3781425" y="4048429"/>
            <a:ext cx="1795463" cy="250825"/>
          </a:xfrm>
          <a:custGeom>
            <a:avLst/>
            <a:gdLst>
              <a:gd name="T0" fmla="*/ 158 w 1131"/>
              <a:gd name="T1" fmla="*/ 0 h 158"/>
              <a:gd name="T2" fmla="*/ 0 w 1131"/>
              <a:gd name="T3" fmla="*/ 158 h 158"/>
              <a:gd name="T4" fmla="*/ 972 w 1131"/>
              <a:gd name="T5" fmla="*/ 158 h 158"/>
              <a:gd name="T6" fmla="*/ 1131 w 1131"/>
              <a:gd name="T7" fmla="*/ 0 h 158"/>
              <a:gd name="T8" fmla="*/ 158 w 1131"/>
              <a:gd name="T9" fmla="*/ 0 h 158"/>
            </a:gdLst>
            <a:ahLst/>
            <a:cxnLst>
              <a:cxn ang="0">
                <a:pos x="T0" y="T1"/>
              </a:cxn>
              <a:cxn ang="0">
                <a:pos x="T2" y="T3"/>
              </a:cxn>
              <a:cxn ang="0">
                <a:pos x="T4" y="T5"/>
              </a:cxn>
              <a:cxn ang="0">
                <a:pos x="T6" y="T7"/>
              </a:cxn>
              <a:cxn ang="0">
                <a:pos x="T8" y="T9"/>
              </a:cxn>
            </a:cxnLst>
            <a:rect l="0" t="0" r="r" b="b"/>
            <a:pathLst>
              <a:path w="1131" h="158">
                <a:moveTo>
                  <a:pt x="158" y="0"/>
                </a:moveTo>
                <a:lnTo>
                  <a:pt x="0" y="158"/>
                </a:lnTo>
                <a:lnTo>
                  <a:pt x="972" y="158"/>
                </a:lnTo>
                <a:lnTo>
                  <a:pt x="1131" y="0"/>
                </a:lnTo>
                <a:lnTo>
                  <a:pt x="158"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7" name="Freeform 34"/>
          <p:cNvSpPr>
            <a:spLocks/>
          </p:cNvSpPr>
          <p:nvPr/>
        </p:nvSpPr>
        <p:spPr bwMode="auto">
          <a:xfrm>
            <a:off x="5324475" y="3394379"/>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rgbClr val="75CD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8" name="Freeform 35"/>
          <p:cNvSpPr>
            <a:spLocks/>
          </p:cNvSpPr>
          <p:nvPr/>
        </p:nvSpPr>
        <p:spPr bwMode="auto">
          <a:xfrm>
            <a:off x="5324475" y="3143554"/>
            <a:ext cx="1798638" cy="250825"/>
          </a:xfrm>
          <a:custGeom>
            <a:avLst/>
            <a:gdLst>
              <a:gd name="T0" fmla="*/ 158 w 1133"/>
              <a:gd name="T1" fmla="*/ 0 h 158"/>
              <a:gd name="T2" fmla="*/ 0 w 1133"/>
              <a:gd name="T3" fmla="*/ 158 h 158"/>
              <a:gd name="T4" fmla="*/ 973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3" y="158"/>
                </a:lnTo>
                <a:lnTo>
                  <a:pt x="1133" y="0"/>
                </a:lnTo>
                <a:lnTo>
                  <a:pt x="158"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19" name="Freeform 36"/>
          <p:cNvSpPr>
            <a:spLocks/>
          </p:cNvSpPr>
          <p:nvPr/>
        </p:nvSpPr>
        <p:spPr bwMode="auto">
          <a:xfrm>
            <a:off x="6867525" y="2489504"/>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rgbClr val="75CD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20" name="Freeform 37"/>
          <p:cNvSpPr>
            <a:spLocks/>
          </p:cNvSpPr>
          <p:nvPr/>
        </p:nvSpPr>
        <p:spPr bwMode="auto">
          <a:xfrm>
            <a:off x="6867525" y="2238679"/>
            <a:ext cx="1798638" cy="250825"/>
          </a:xfrm>
          <a:custGeom>
            <a:avLst/>
            <a:gdLst>
              <a:gd name="T0" fmla="*/ 158 w 1133"/>
              <a:gd name="T1" fmla="*/ 0 h 158"/>
              <a:gd name="T2" fmla="*/ 0 w 1133"/>
              <a:gd name="T3" fmla="*/ 158 h 158"/>
              <a:gd name="T4" fmla="*/ 973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3" y="158"/>
                </a:lnTo>
                <a:lnTo>
                  <a:pt x="1133" y="0"/>
                </a:lnTo>
                <a:lnTo>
                  <a:pt x="158" y="0"/>
                </a:lnTo>
                <a:close/>
              </a:path>
            </a:pathLst>
          </a:custGeom>
          <a:solidFill>
            <a:srgbClr val="30B4D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21" name="TextBox 12"/>
          <p:cNvSpPr txBox="1"/>
          <p:nvPr/>
        </p:nvSpPr>
        <p:spPr>
          <a:xfrm>
            <a:off x="2484027" y="4584853"/>
            <a:ext cx="1277078" cy="369332"/>
          </a:xfrm>
          <a:prstGeom prst="rect">
            <a:avLst/>
          </a:prstGeom>
          <a:noFill/>
        </p:spPr>
        <p:txBody>
          <a:bodyPr wrap="square" rtlCol="0">
            <a:spAutoFit/>
          </a:bodyPr>
          <a:lstStyle/>
          <a:p>
            <a:pPr algn="ctr"/>
            <a:r>
              <a:rPr lang="id-ID" b="1" dirty="0">
                <a:solidFill>
                  <a:srgbClr val="30B4D8"/>
                </a:solidFill>
                <a:latin typeface="Lato"/>
              </a:rPr>
              <a:t>Step 01</a:t>
            </a:r>
            <a:endParaRPr lang="en-US" b="1" dirty="0">
              <a:solidFill>
                <a:srgbClr val="30B4D8"/>
              </a:solidFill>
              <a:latin typeface="Lato"/>
            </a:endParaRPr>
          </a:p>
        </p:txBody>
      </p:sp>
      <p:sp>
        <p:nvSpPr>
          <p:cNvPr id="22" name="TextBox 13"/>
          <p:cNvSpPr txBox="1"/>
          <p:nvPr/>
        </p:nvSpPr>
        <p:spPr>
          <a:xfrm>
            <a:off x="4033749" y="3684750"/>
            <a:ext cx="1277078" cy="369332"/>
          </a:xfrm>
          <a:prstGeom prst="rect">
            <a:avLst/>
          </a:prstGeom>
          <a:noFill/>
        </p:spPr>
        <p:txBody>
          <a:bodyPr wrap="square" rtlCol="0">
            <a:spAutoFit/>
          </a:bodyPr>
          <a:lstStyle/>
          <a:p>
            <a:pPr algn="ctr"/>
            <a:r>
              <a:rPr lang="id-ID" b="1" dirty="0">
                <a:solidFill>
                  <a:srgbClr val="30B4D8"/>
                </a:solidFill>
                <a:latin typeface="Lato"/>
              </a:rPr>
              <a:t>Step 02</a:t>
            </a:r>
            <a:endParaRPr lang="en-US" b="1" dirty="0">
              <a:solidFill>
                <a:srgbClr val="30B4D8"/>
              </a:solidFill>
              <a:latin typeface="Lato"/>
            </a:endParaRPr>
          </a:p>
        </p:txBody>
      </p:sp>
      <p:sp>
        <p:nvSpPr>
          <p:cNvPr id="23" name="TextBox 14"/>
          <p:cNvSpPr txBox="1"/>
          <p:nvPr/>
        </p:nvSpPr>
        <p:spPr>
          <a:xfrm>
            <a:off x="5590447" y="2765520"/>
            <a:ext cx="1277078" cy="369332"/>
          </a:xfrm>
          <a:prstGeom prst="rect">
            <a:avLst/>
          </a:prstGeom>
          <a:noFill/>
        </p:spPr>
        <p:txBody>
          <a:bodyPr wrap="square" rtlCol="0">
            <a:spAutoFit/>
          </a:bodyPr>
          <a:lstStyle/>
          <a:p>
            <a:pPr algn="ctr"/>
            <a:r>
              <a:rPr lang="id-ID" b="1" dirty="0">
                <a:solidFill>
                  <a:srgbClr val="30B4D8"/>
                </a:solidFill>
                <a:latin typeface="Lato"/>
              </a:rPr>
              <a:t>Step 03</a:t>
            </a:r>
            <a:endParaRPr lang="en-US" b="1" dirty="0">
              <a:solidFill>
                <a:srgbClr val="30B4D8"/>
              </a:solidFill>
              <a:latin typeface="Lato"/>
            </a:endParaRPr>
          </a:p>
        </p:txBody>
      </p:sp>
      <p:sp>
        <p:nvSpPr>
          <p:cNvPr id="24" name="TextBox 15"/>
          <p:cNvSpPr txBox="1"/>
          <p:nvPr/>
        </p:nvSpPr>
        <p:spPr>
          <a:xfrm>
            <a:off x="7128018" y="1875577"/>
            <a:ext cx="1277078" cy="369332"/>
          </a:xfrm>
          <a:prstGeom prst="rect">
            <a:avLst/>
          </a:prstGeom>
          <a:noFill/>
        </p:spPr>
        <p:txBody>
          <a:bodyPr wrap="square" rtlCol="0">
            <a:spAutoFit/>
          </a:bodyPr>
          <a:lstStyle/>
          <a:p>
            <a:pPr algn="ctr"/>
            <a:r>
              <a:rPr lang="id-ID" b="1" dirty="0">
                <a:solidFill>
                  <a:srgbClr val="30B4D8"/>
                </a:solidFill>
                <a:latin typeface="Lato"/>
              </a:rPr>
              <a:t>Step 04</a:t>
            </a:r>
            <a:endParaRPr lang="en-US" b="1" dirty="0">
              <a:solidFill>
                <a:srgbClr val="30B4D8"/>
              </a:solidFill>
              <a:latin typeface="Lato"/>
            </a:endParaRPr>
          </a:p>
        </p:txBody>
      </p:sp>
      <p:sp>
        <p:nvSpPr>
          <p:cNvPr id="25" name="TextBox 16"/>
          <p:cNvSpPr txBox="1"/>
          <p:nvPr/>
        </p:nvSpPr>
        <p:spPr>
          <a:xfrm>
            <a:off x="812425" y="5196291"/>
            <a:ext cx="1277078" cy="646331"/>
          </a:xfrm>
          <a:prstGeom prst="rect">
            <a:avLst/>
          </a:prstGeom>
          <a:noFill/>
        </p:spPr>
        <p:txBody>
          <a:bodyPr wrap="square" rtlCol="0">
            <a:spAutoFit/>
          </a:bodyPr>
          <a:lstStyle/>
          <a:p>
            <a:pPr algn="ctr"/>
            <a:r>
              <a:rPr lang="id-ID" b="1" dirty="0">
                <a:solidFill>
                  <a:srgbClr val="3F3F3F"/>
                </a:solidFill>
                <a:latin typeface="Lato"/>
              </a:rPr>
              <a:t>Creative Process</a:t>
            </a:r>
            <a:endParaRPr lang="en-US" b="1" dirty="0">
              <a:solidFill>
                <a:srgbClr val="3F3F3F"/>
              </a:solidFill>
              <a:latin typeface="Lato"/>
            </a:endParaRPr>
          </a:p>
        </p:txBody>
      </p:sp>
      <p:grpSp>
        <p:nvGrpSpPr>
          <p:cNvPr id="26" name="Group 17"/>
          <p:cNvGrpSpPr/>
          <p:nvPr/>
        </p:nvGrpSpPr>
        <p:grpSpPr>
          <a:xfrm>
            <a:off x="2888456" y="4005671"/>
            <a:ext cx="490538" cy="492125"/>
            <a:chOff x="3206750" y="1381125"/>
            <a:chExt cx="490538" cy="492125"/>
          </a:xfrm>
          <a:solidFill>
            <a:srgbClr val="30B4D8"/>
          </a:solidFill>
        </p:grpSpPr>
        <p:sp>
          <p:nvSpPr>
            <p:cNvPr id="27"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28" name="Freeform 11"/>
            <p:cNvSpPr>
              <a:spLocks/>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grpSp>
      <p:grpSp>
        <p:nvGrpSpPr>
          <p:cNvPr id="29" name="Group 20"/>
          <p:cNvGrpSpPr/>
          <p:nvPr/>
        </p:nvGrpSpPr>
        <p:grpSpPr>
          <a:xfrm>
            <a:off x="4324445" y="3251860"/>
            <a:ext cx="668388" cy="423751"/>
            <a:chOff x="7726363" y="1603045"/>
            <a:chExt cx="876914" cy="555955"/>
          </a:xfrm>
          <a:solidFill>
            <a:srgbClr val="30B4D8"/>
          </a:solidFill>
        </p:grpSpPr>
        <p:grpSp>
          <p:nvGrpSpPr>
            <p:cNvPr id="30" name="Group 21"/>
            <p:cNvGrpSpPr/>
            <p:nvPr/>
          </p:nvGrpSpPr>
          <p:grpSpPr>
            <a:xfrm>
              <a:off x="7726363" y="1666875"/>
              <a:ext cx="492125" cy="492125"/>
              <a:chOff x="7726363" y="1666875"/>
              <a:chExt cx="492125" cy="492125"/>
            </a:xfrm>
            <a:grpFill/>
          </p:grpSpPr>
          <p:sp>
            <p:nvSpPr>
              <p:cNvPr id="35"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36"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37"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grpSp>
        <p:grpSp>
          <p:nvGrpSpPr>
            <p:cNvPr id="31" name="Group 22"/>
            <p:cNvGrpSpPr/>
            <p:nvPr/>
          </p:nvGrpSpPr>
          <p:grpSpPr>
            <a:xfrm>
              <a:off x="8191089" y="1603045"/>
              <a:ext cx="412188" cy="412188"/>
              <a:chOff x="7726363" y="1666875"/>
              <a:chExt cx="492125" cy="492125"/>
            </a:xfrm>
            <a:grpFill/>
          </p:grpSpPr>
          <p:sp>
            <p:nvSpPr>
              <p:cNvPr id="32"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33"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34"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grpSp>
      </p:grpSp>
      <p:grpSp>
        <p:nvGrpSpPr>
          <p:cNvPr id="38" name="Group 29"/>
          <p:cNvGrpSpPr/>
          <p:nvPr/>
        </p:nvGrpSpPr>
        <p:grpSpPr>
          <a:xfrm>
            <a:off x="7584396" y="1314750"/>
            <a:ext cx="399054" cy="525721"/>
            <a:chOff x="4157663" y="1930400"/>
            <a:chExt cx="565150" cy="744538"/>
          </a:xfrm>
          <a:solidFill>
            <a:srgbClr val="30B4D8"/>
          </a:solidFill>
        </p:grpSpPr>
        <p:sp>
          <p:nvSpPr>
            <p:cNvPr id="39" name="Freeform 5"/>
            <p:cNvSpPr>
              <a:spLocks noEditPoints="1"/>
            </p:cNvSpPr>
            <p:nvPr/>
          </p:nvSpPr>
          <p:spPr bwMode="auto">
            <a:xfrm>
              <a:off x="4157663" y="1930400"/>
              <a:ext cx="565150" cy="744538"/>
            </a:xfrm>
            <a:custGeom>
              <a:avLst/>
              <a:gdLst>
                <a:gd name="T0" fmla="*/ 192 w 210"/>
                <a:gd name="T1" fmla="*/ 45 h 278"/>
                <a:gd name="T2" fmla="*/ 155 w 210"/>
                <a:gd name="T3" fmla="*/ 45 h 278"/>
                <a:gd name="T4" fmla="*/ 155 w 210"/>
                <a:gd name="T5" fmla="*/ 41 h 278"/>
                <a:gd name="T6" fmla="*/ 146 w 210"/>
                <a:gd name="T7" fmla="*/ 32 h 278"/>
                <a:gd name="T8" fmla="*/ 125 w 210"/>
                <a:gd name="T9" fmla="*/ 32 h 278"/>
                <a:gd name="T10" fmla="*/ 128 w 210"/>
                <a:gd name="T11" fmla="*/ 22 h 278"/>
                <a:gd name="T12" fmla="*/ 105 w 210"/>
                <a:gd name="T13" fmla="*/ 0 h 278"/>
                <a:gd name="T14" fmla="*/ 83 w 210"/>
                <a:gd name="T15" fmla="*/ 22 h 278"/>
                <a:gd name="T16" fmla="*/ 85 w 210"/>
                <a:gd name="T17" fmla="*/ 32 h 278"/>
                <a:gd name="T18" fmla="*/ 65 w 210"/>
                <a:gd name="T19" fmla="*/ 32 h 278"/>
                <a:gd name="T20" fmla="*/ 55 w 210"/>
                <a:gd name="T21" fmla="*/ 41 h 278"/>
                <a:gd name="T22" fmla="*/ 55 w 210"/>
                <a:gd name="T23" fmla="*/ 45 h 278"/>
                <a:gd name="T24" fmla="*/ 19 w 210"/>
                <a:gd name="T25" fmla="*/ 45 h 278"/>
                <a:gd name="T26" fmla="*/ 0 w 210"/>
                <a:gd name="T27" fmla="*/ 64 h 278"/>
                <a:gd name="T28" fmla="*/ 0 w 210"/>
                <a:gd name="T29" fmla="*/ 259 h 278"/>
                <a:gd name="T30" fmla="*/ 19 w 210"/>
                <a:gd name="T31" fmla="*/ 278 h 278"/>
                <a:gd name="T32" fmla="*/ 192 w 210"/>
                <a:gd name="T33" fmla="*/ 278 h 278"/>
                <a:gd name="T34" fmla="*/ 210 w 210"/>
                <a:gd name="T35" fmla="*/ 259 h 278"/>
                <a:gd name="T36" fmla="*/ 210 w 210"/>
                <a:gd name="T37" fmla="*/ 64 h 278"/>
                <a:gd name="T38" fmla="*/ 192 w 210"/>
                <a:gd name="T39" fmla="*/ 45 h 278"/>
                <a:gd name="T40" fmla="*/ 105 w 210"/>
                <a:gd name="T41" fmla="*/ 13 h 278"/>
                <a:gd name="T42" fmla="*/ 115 w 210"/>
                <a:gd name="T43" fmla="*/ 22 h 278"/>
                <a:gd name="T44" fmla="*/ 105 w 210"/>
                <a:gd name="T45" fmla="*/ 32 h 278"/>
                <a:gd name="T46" fmla="*/ 96 w 210"/>
                <a:gd name="T47" fmla="*/ 22 h 278"/>
                <a:gd name="T48" fmla="*/ 105 w 210"/>
                <a:gd name="T49" fmla="*/ 13 h 278"/>
                <a:gd name="T50" fmla="*/ 196 w 210"/>
                <a:gd name="T51" fmla="*/ 259 h 278"/>
                <a:gd name="T52" fmla="*/ 192 w 210"/>
                <a:gd name="T53" fmla="*/ 263 h 278"/>
                <a:gd name="T54" fmla="*/ 19 w 210"/>
                <a:gd name="T55" fmla="*/ 263 h 278"/>
                <a:gd name="T56" fmla="*/ 15 w 210"/>
                <a:gd name="T57" fmla="*/ 259 h 278"/>
                <a:gd name="T58" fmla="*/ 15 w 210"/>
                <a:gd name="T59" fmla="*/ 64 h 278"/>
                <a:gd name="T60" fmla="*/ 19 w 210"/>
                <a:gd name="T61" fmla="*/ 59 h 278"/>
                <a:gd name="T62" fmla="*/ 25 w 210"/>
                <a:gd name="T63" fmla="*/ 59 h 278"/>
                <a:gd name="T64" fmla="*/ 32 w 210"/>
                <a:gd name="T65" fmla="*/ 59 h 278"/>
                <a:gd name="T66" fmla="*/ 55 w 210"/>
                <a:gd name="T67" fmla="*/ 59 h 278"/>
                <a:gd name="T68" fmla="*/ 55 w 210"/>
                <a:gd name="T69" fmla="*/ 63 h 278"/>
                <a:gd name="T70" fmla="*/ 65 w 210"/>
                <a:gd name="T71" fmla="*/ 72 h 278"/>
                <a:gd name="T72" fmla="*/ 146 w 210"/>
                <a:gd name="T73" fmla="*/ 72 h 278"/>
                <a:gd name="T74" fmla="*/ 155 w 210"/>
                <a:gd name="T75" fmla="*/ 63 h 278"/>
                <a:gd name="T76" fmla="*/ 155 w 210"/>
                <a:gd name="T77" fmla="*/ 59 h 278"/>
                <a:gd name="T78" fmla="*/ 179 w 210"/>
                <a:gd name="T79" fmla="*/ 59 h 278"/>
                <a:gd name="T80" fmla="*/ 186 w 210"/>
                <a:gd name="T81" fmla="*/ 59 h 278"/>
                <a:gd name="T82" fmla="*/ 192 w 210"/>
                <a:gd name="T83" fmla="*/ 59 h 278"/>
                <a:gd name="T84" fmla="*/ 196 w 210"/>
                <a:gd name="T85" fmla="*/ 64 h 278"/>
                <a:gd name="T86" fmla="*/ 196 w 21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78">
                  <a:moveTo>
                    <a:pt x="192" y="45"/>
                  </a:moveTo>
                  <a:cubicBezTo>
                    <a:pt x="155" y="45"/>
                    <a:pt x="155" y="45"/>
                    <a:pt x="155" y="45"/>
                  </a:cubicBezTo>
                  <a:cubicBezTo>
                    <a:pt x="155" y="41"/>
                    <a:pt x="155" y="41"/>
                    <a:pt x="155" y="41"/>
                  </a:cubicBezTo>
                  <a:cubicBezTo>
                    <a:pt x="155" y="36"/>
                    <a:pt x="151" y="32"/>
                    <a:pt x="146" y="32"/>
                  </a:cubicBezTo>
                  <a:cubicBezTo>
                    <a:pt x="125" y="32"/>
                    <a:pt x="125" y="32"/>
                    <a:pt x="125" y="32"/>
                  </a:cubicBezTo>
                  <a:cubicBezTo>
                    <a:pt x="127" y="29"/>
                    <a:pt x="128" y="26"/>
                    <a:pt x="128" y="22"/>
                  </a:cubicBezTo>
                  <a:cubicBezTo>
                    <a:pt x="128" y="10"/>
                    <a:pt x="118" y="0"/>
                    <a:pt x="105" y="0"/>
                  </a:cubicBezTo>
                  <a:cubicBezTo>
                    <a:pt x="93" y="0"/>
                    <a:pt x="83" y="10"/>
                    <a:pt x="83" y="22"/>
                  </a:cubicBezTo>
                  <a:cubicBezTo>
                    <a:pt x="83" y="26"/>
                    <a:pt x="84" y="29"/>
                    <a:pt x="85" y="32"/>
                  </a:cubicBezTo>
                  <a:cubicBezTo>
                    <a:pt x="65" y="32"/>
                    <a:pt x="65" y="32"/>
                    <a:pt x="65" y="32"/>
                  </a:cubicBezTo>
                  <a:cubicBezTo>
                    <a:pt x="59" y="32"/>
                    <a:pt x="55" y="36"/>
                    <a:pt x="55" y="41"/>
                  </a:cubicBezTo>
                  <a:cubicBezTo>
                    <a:pt x="55" y="45"/>
                    <a:pt x="55" y="45"/>
                    <a:pt x="55" y="45"/>
                  </a:cubicBezTo>
                  <a:cubicBezTo>
                    <a:pt x="19" y="45"/>
                    <a:pt x="19" y="45"/>
                    <a:pt x="19" y="45"/>
                  </a:cubicBezTo>
                  <a:cubicBezTo>
                    <a:pt x="8" y="45"/>
                    <a:pt x="0" y="53"/>
                    <a:pt x="0" y="64"/>
                  </a:cubicBezTo>
                  <a:cubicBezTo>
                    <a:pt x="0" y="259"/>
                    <a:pt x="0" y="259"/>
                    <a:pt x="0" y="259"/>
                  </a:cubicBezTo>
                  <a:cubicBezTo>
                    <a:pt x="0" y="270"/>
                    <a:pt x="8" y="278"/>
                    <a:pt x="19" y="278"/>
                  </a:cubicBezTo>
                  <a:cubicBezTo>
                    <a:pt x="192" y="278"/>
                    <a:pt x="192" y="278"/>
                    <a:pt x="192" y="278"/>
                  </a:cubicBezTo>
                  <a:cubicBezTo>
                    <a:pt x="202" y="278"/>
                    <a:pt x="210" y="270"/>
                    <a:pt x="210" y="259"/>
                  </a:cubicBezTo>
                  <a:cubicBezTo>
                    <a:pt x="210" y="64"/>
                    <a:pt x="210" y="64"/>
                    <a:pt x="210" y="64"/>
                  </a:cubicBezTo>
                  <a:cubicBezTo>
                    <a:pt x="210" y="53"/>
                    <a:pt x="202" y="45"/>
                    <a:pt x="192" y="45"/>
                  </a:cubicBezTo>
                  <a:close/>
                  <a:moveTo>
                    <a:pt x="105" y="13"/>
                  </a:moveTo>
                  <a:cubicBezTo>
                    <a:pt x="111" y="13"/>
                    <a:pt x="115" y="17"/>
                    <a:pt x="115" y="22"/>
                  </a:cubicBezTo>
                  <a:cubicBezTo>
                    <a:pt x="115" y="28"/>
                    <a:pt x="111" y="32"/>
                    <a:pt x="105" y="32"/>
                  </a:cubicBezTo>
                  <a:cubicBezTo>
                    <a:pt x="100" y="32"/>
                    <a:pt x="96" y="28"/>
                    <a:pt x="96" y="22"/>
                  </a:cubicBezTo>
                  <a:cubicBezTo>
                    <a:pt x="96" y="17"/>
                    <a:pt x="100" y="13"/>
                    <a:pt x="105" y="13"/>
                  </a:cubicBezTo>
                  <a:close/>
                  <a:moveTo>
                    <a:pt x="196" y="259"/>
                  </a:moveTo>
                  <a:cubicBezTo>
                    <a:pt x="196" y="261"/>
                    <a:pt x="194" y="263"/>
                    <a:pt x="192" y="263"/>
                  </a:cubicBezTo>
                  <a:cubicBezTo>
                    <a:pt x="19" y="263"/>
                    <a:pt x="19" y="263"/>
                    <a:pt x="19" y="263"/>
                  </a:cubicBezTo>
                  <a:cubicBezTo>
                    <a:pt x="17" y="263"/>
                    <a:pt x="15" y="261"/>
                    <a:pt x="15" y="259"/>
                  </a:cubicBezTo>
                  <a:cubicBezTo>
                    <a:pt x="15" y="64"/>
                    <a:pt x="15" y="64"/>
                    <a:pt x="15" y="64"/>
                  </a:cubicBezTo>
                  <a:cubicBezTo>
                    <a:pt x="15" y="61"/>
                    <a:pt x="17" y="59"/>
                    <a:pt x="19" y="59"/>
                  </a:cubicBezTo>
                  <a:cubicBezTo>
                    <a:pt x="25" y="59"/>
                    <a:pt x="25" y="59"/>
                    <a:pt x="25" y="59"/>
                  </a:cubicBezTo>
                  <a:cubicBezTo>
                    <a:pt x="32" y="59"/>
                    <a:pt x="32" y="59"/>
                    <a:pt x="32" y="59"/>
                  </a:cubicBezTo>
                  <a:cubicBezTo>
                    <a:pt x="55" y="59"/>
                    <a:pt x="55" y="59"/>
                    <a:pt x="55" y="59"/>
                  </a:cubicBezTo>
                  <a:cubicBezTo>
                    <a:pt x="55" y="63"/>
                    <a:pt x="55" y="63"/>
                    <a:pt x="55" y="63"/>
                  </a:cubicBezTo>
                  <a:cubicBezTo>
                    <a:pt x="55" y="68"/>
                    <a:pt x="59" y="72"/>
                    <a:pt x="65" y="72"/>
                  </a:cubicBezTo>
                  <a:cubicBezTo>
                    <a:pt x="146" y="72"/>
                    <a:pt x="146" y="72"/>
                    <a:pt x="146" y="72"/>
                  </a:cubicBezTo>
                  <a:cubicBezTo>
                    <a:pt x="151" y="72"/>
                    <a:pt x="155" y="68"/>
                    <a:pt x="155" y="63"/>
                  </a:cubicBezTo>
                  <a:cubicBezTo>
                    <a:pt x="155" y="59"/>
                    <a:pt x="155" y="59"/>
                    <a:pt x="155" y="59"/>
                  </a:cubicBezTo>
                  <a:cubicBezTo>
                    <a:pt x="179" y="59"/>
                    <a:pt x="179" y="59"/>
                    <a:pt x="179" y="59"/>
                  </a:cubicBezTo>
                  <a:cubicBezTo>
                    <a:pt x="186" y="59"/>
                    <a:pt x="186" y="59"/>
                    <a:pt x="186" y="59"/>
                  </a:cubicBezTo>
                  <a:cubicBezTo>
                    <a:pt x="192" y="59"/>
                    <a:pt x="192" y="59"/>
                    <a:pt x="192" y="59"/>
                  </a:cubicBezTo>
                  <a:cubicBezTo>
                    <a:pt x="194" y="59"/>
                    <a:pt x="196" y="61"/>
                    <a:pt x="196" y="64"/>
                  </a:cubicBezTo>
                  <a:lnTo>
                    <a:pt x="196"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40" name="Freeform 6"/>
            <p:cNvSpPr>
              <a:spLocks/>
            </p:cNvSpPr>
            <p:nvPr/>
          </p:nvSpPr>
          <p:spPr bwMode="auto">
            <a:xfrm>
              <a:off x="4268788" y="2192338"/>
              <a:ext cx="342900" cy="311150"/>
            </a:xfrm>
            <a:custGeom>
              <a:avLst/>
              <a:gdLst>
                <a:gd name="T0" fmla="*/ 122 w 128"/>
                <a:gd name="T1" fmla="*/ 4 h 116"/>
                <a:gd name="T2" fmla="*/ 105 w 128"/>
                <a:gd name="T3" fmla="*/ 6 h 116"/>
                <a:gd name="T4" fmla="*/ 44 w 128"/>
                <a:gd name="T5" fmla="*/ 81 h 116"/>
                <a:gd name="T6" fmla="*/ 24 w 128"/>
                <a:gd name="T7" fmla="*/ 58 h 116"/>
                <a:gd name="T8" fmla="*/ 7 w 128"/>
                <a:gd name="T9" fmla="*/ 56 h 116"/>
                <a:gd name="T10" fmla="*/ 5 w 128"/>
                <a:gd name="T11" fmla="*/ 71 h 116"/>
                <a:gd name="T12" fmla="*/ 45 w 128"/>
                <a:gd name="T13" fmla="*/ 116 h 116"/>
                <a:gd name="T14" fmla="*/ 124 w 128"/>
                <a:gd name="T15" fmla="*/ 19 h 116"/>
                <a:gd name="T16" fmla="*/ 122 w 128"/>
                <a:gd name="T17"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6">
                  <a:moveTo>
                    <a:pt x="122" y="4"/>
                  </a:moveTo>
                  <a:cubicBezTo>
                    <a:pt x="116" y="0"/>
                    <a:pt x="109" y="1"/>
                    <a:pt x="105" y="6"/>
                  </a:cubicBezTo>
                  <a:cubicBezTo>
                    <a:pt x="44" y="81"/>
                    <a:pt x="44" y="81"/>
                    <a:pt x="44" y="81"/>
                  </a:cubicBezTo>
                  <a:cubicBezTo>
                    <a:pt x="24" y="58"/>
                    <a:pt x="24" y="58"/>
                    <a:pt x="24" y="58"/>
                  </a:cubicBezTo>
                  <a:cubicBezTo>
                    <a:pt x="19" y="53"/>
                    <a:pt x="12" y="52"/>
                    <a:pt x="7" y="56"/>
                  </a:cubicBezTo>
                  <a:cubicBezTo>
                    <a:pt x="1" y="60"/>
                    <a:pt x="0" y="66"/>
                    <a:pt x="5" y="71"/>
                  </a:cubicBezTo>
                  <a:cubicBezTo>
                    <a:pt x="45" y="116"/>
                    <a:pt x="45" y="116"/>
                    <a:pt x="45" y="116"/>
                  </a:cubicBezTo>
                  <a:cubicBezTo>
                    <a:pt x="124" y="19"/>
                    <a:pt x="124" y="19"/>
                    <a:pt x="124" y="19"/>
                  </a:cubicBezTo>
                  <a:cubicBezTo>
                    <a:pt x="128" y="14"/>
                    <a:pt x="127" y="7"/>
                    <a:pt x="1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grpSp>
      <p:grpSp>
        <p:nvGrpSpPr>
          <p:cNvPr id="41" name="Group 32"/>
          <p:cNvGrpSpPr/>
          <p:nvPr/>
        </p:nvGrpSpPr>
        <p:grpSpPr>
          <a:xfrm>
            <a:off x="5980136" y="2208138"/>
            <a:ext cx="504932" cy="496687"/>
            <a:chOff x="2347912" y="1022351"/>
            <a:chExt cx="777876" cy="765174"/>
          </a:xfrm>
          <a:solidFill>
            <a:srgbClr val="30B4D8"/>
          </a:solidFill>
        </p:grpSpPr>
        <p:sp>
          <p:nvSpPr>
            <p:cNvPr id="42" name="Freeform 20"/>
            <p:cNvSpPr>
              <a:spLocks noEditPoints="1"/>
            </p:cNvSpPr>
            <p:nvPr/>
          </p:nvSpPr>
          <p:spPr bwMode="auto">
            <a:xfrm>
              <a:off x="2347912" y="1033463"/>
              <a:ext cx="777876" cy="754062"/>
            </a:xfrm>
            <a:custGeom>
              <a:avLst/>
              <a:gdLst>
                <a:gd name="T0" fmla="*/ 41 w 204"/>
                <a:gd name="T1" fmla="*/ 198 h 198"/>
                <a:gd name="T2" fmla="*/ 24 w 204"/>
                <a:gd name="T3" fmla="*/ 192 h 198"/>
                <a:gd name="T4" fmla="*/ 42 w 204"/>
                <a:gd name="T5" fmla="*/ 174 h 198"/>
                <a:gd name="T6" fmla="*/ 27 w 204"/>
                <a:gd name="T7" fmla="*/ 160 h 198"/>
                <a:gd name="T8" fmla="*/ 9 w 204"/>
                <a:gd name="T9" fmla="*/ 178 h 198"/>
                <a:gd name="T10" fmla="*/ 14 w 204"/>
                <a:gd name="T11" fmla="*/ 135 h 198"/>
                <a:gd name="T12" fmla="*/ 52 w 204"/>
                <a:gd name="T13" fmla="*/ 126 h 198"/>
                <a:gd name="T14" fmla="*/ 138 w 204"/>
                <a:gd name="T15" fmla="*/ 11 h 198"/>
                <a:gd name="T16" fmla="*/ 178 w 204"/>
                <a:gd name="T17" fmla="*/ 3 h 198"/>
                <a:gd name="T18" fmla="*/ 180 w 204"/>
                <a:gd name="T19" fmla="*/ 9 h 198"/>
                <a:gd name="T20" fmla="*/ 163 w 204"/>
                <a:gd name="T21" fmla="*/ 39 h 198"/>
                <a:gd name="T22" fmla="*/ 192 w 204"/>
                <a:gd name="T23" fmla="*/ 22 h 198"/>
                <a:gd name="T24" fmla="*/ 198 w 204"/>
                <a:gd name="T25" fmla="*/ 23 h 198"/>
                <a:gd name="T26" fmla="*/ 164 w 204"/>
                <a:gd name="T27" fmla="*/ 74 h 198"/>
                <a:gd name="T28" fmla="*/ 75 w 204"/>
                <a:gd name="T29" fmla="*/ 149 h 198"/>
                <a:gd name="T30" fmla="*/ 41 w 204"/>
                <a:gd name="T31" fmla="*/ 198 h 198"/>
                <a:gd name="T32" fmla="*/ 61 w 204"/>
                <a:gd name="T33" fmla="*/ 182 h 198"/>
                <a:gd name="T34" fmla="*/ 68 w 204"/>
                <a:gd name="T35" fmla="*/ 145 h 198"/>
                <a:gd name="T36" fmla="*/ 152 w 204"/>
                <a:gd name="T37" fmla="*/ 64 h 198"/>
                <a:gd name="T38" fmla="*/ 185 w 204"/>
                <a:gd name="T39" fmla="*/ 58 h 198"/>
                <a:gd name="T40" fmla="*/ 182 w 204"/>
                <a:gd name="T41" fmla="*/ 46 h 198"/>
                <a:gd name="T42" fmla="*/ 159 w 204"/>
                <a:gd name="T43" fmla="*/ 47 h 198"/>
                <a:gd name="T44" fmla="*/ 155 w 204"/>
                <a:gd name="T45" fmla="*/ 22 h 198"/>
                <a:gd name="T46" fmla="*/ 169 w 204"/>
                <a:gd name="T47" fmla="*/ 8 h 198"/>
                <a:gd name="T48" fmla="*/ 143 w 204"/>
                <a:gd name="T49" fmla="*/ 16 h 198"/>
                <a:gd name="T50" fmla="*/ 136 w 204"/>
                <a:gd name="T51" fmla="*/ 53 h 198"/>
                <a:gd name="T52" fmla="*/ 52 w 204"/>
                <a:gd name="T53" fmla="*/ 134 h 198"/>
                <a:gd name="T54" fmla="*/ 19 w 204"/>
                <a:gd name="T55" fmla="*/ 140 h 198"/>
                <a:gd name="T56" fmla="*/ 22 w 204"/>
                <a:gd name="T57" fmla="*/ 153 h 198"/>
                <a:gd name="T58" fmla="*/ 46 w 204"/>
                <a:gd name="T59" fmla="*/ 152 h 198"/>
                <a:gd name="T60" fmla="*/ 50 w 204"/>
                <a:gd name="T61" fmla="*/ 176 h 198"/>
                <a:gd name="T62" fmla="*/ 36 w 204"/>
                <a:gd name="T63"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98">
                  <a:moveTo>
                    <a:pt x="41" y="198"/>
                  </a:moveTo>
                  <a:cubicBezTo>
                    <a:pt x="41" y="198"/>
                    <a:pt x="41" y="198"/>
                    <a:pt x="41" y="198"/>
                  </a:cubicBezTo>
                  <a:cubicBezTo>
                    <a:pt x="36" y="198"/>
                    <a:pt x="31" y="197"/>
                    <a:pt x="26" y="195"/>
                  </a:cubicBezTo>
                  <a:cubicBezTo>
                    <a:pt x="25" y="195"/>
                    <a:pt x="24" y="194"/>
                    <a:pt x="24" y="192"/>
                  </a:cubicBezTo>
                  <a:cubicBezTo>
                    <a:pt x="24" y="191"/>
                    <a:pt x="24" y="189"/>
                    <a:pt x="25" y="189"/>
                  </a:cubicBezTo>
                  <a:cubicBezTo>
                    <a:pt x="42" y="174"/>
                    <a:pt x="42" y="174"/>
                    <a:pt x="42" y="174"/>
                  </a:cubicBezTo>
                  <a:cubicBezTo>
                    <a:pt x="42" y="160"/>
                    <a:pt x="42" y="160"/>
                    <a:pt x="42" y="160"/>
                  </a:cubicBezTo>
                  <a:cubicBezTo>
                    <a:pt x="27" y="160"/>
                    <a:pt x="27" y="160"/>
                    <a:pt x="27" y="160"/>
                  </a:cubicBezTo>
                  <a:cubicBezTo>
                    <a:pt x="12" y="177"/>
                    <a:pt x="12" y="177"/>
                    <a:pt x="12" y="177"/>
                  </a:cubicBezTo>
                  <a:cubicBezTo>
                    <a:pt x="11" y="178"/>
                    <a:pt x="10" y="178"/>
                    <a:pt x="9" y="178"/>
                  </a:cubicBezTo>
                  <a:cubicBezTo>
                    <a:pt x="7" y="178"/>
                    <a:pt x="6" y="177"/>
                    <a:pt x="6" y="175"/>
                  </a:cubicBezTo>
                  <a:cubicBezTo>
                    <a:pt x="0" y="161"/>
                    <a:pt x="3" y="145"/>
                    <a:pt x="14" y="135"/>
                  </a:cubicBezTo>
                  <a:cubicBezTo>
                    <a:pt x="21" y="127"/>
                    <a:pt x="30" y="124"/>
                    <a:pt x="40" y="124"/>
                  </a:cubicBezTo>
                  <a:cubicBezTo>
                    <a:pt x="44" y="124"/>
                    <a:pt x="48" y="124"/>
                    <a:pt x="52" y="126"/>
                  </a:cubicBezTo>
                  <a:cubicBezTo>
                    <a:pt x="129" y="49"/>
                    <a:pt x="129" y="49"/>
                    <a:pt x="129" y="49"/>
                  </a:cubicBezTo>
                  <a:cubicBezTo>
                    <a:pt x="124" y="36"/>
                    <a:pt x="127" y="21"/>
                    <a:pt x="138" y="11"/>
                  </a:cubicBezTo>
                  <a:cubicBezTo>
                    <a:pt x="145" y="4"/>
                    <a:pt x="154" y="0"/>
                    <a:pt x="164" y="0"/>
                  </a:cubicBezTo>
                  <a:cubicBezTo>
                    <a:pt x="169" y="0"/>
                    <a:pt x="174" y="1"/>
                    <a:pt x="178" y="3"/>
                  </a:cubicBezTo>
                  <a:cubicBezTo>
                    <a:pt x="180" y="3"/>
                    <a:pt x="181" y="4"/>
                    <a:pt x="181" y="6"/>
                  </a:cubicBezTo>
                  <a:cubicBezTo>
                    <a:pt x="181" y="7"/>
                    <a:pt x="181" y="8"/>
                    <a:pt x="180" y="9"/>
                  </a:cubicBezTo>
                  <a:cubicBezTo>
                    <a:pt x="163" y="24"/>
                    <a:pt x="163" y="24"/>
                    <a:pt x="163" y="24"/>
                  </a:cubicBezTo>
                  <a:cubicBezTo>
                    <a:pt x="163" y="39"/>
                    <a:pt x="163" y="39"/>
                    <a:pt x="163" y="39"/>
                  </a:cubicBezTo>
                  <a:cubicBezTo>
                    <a:pt x="177" y="39"/>
                    <a:pt x="177" y="39"/>
                    <a:pt x="177" y="39"/>
                  </a:cubicBezTo>
                  <a:cubicBezTo>
                    <a:pt x="192" y="22"/>
                    <a:pt x="192" y="22"/>
                    <a:pt x="192" y="22"/>
                  </a:cubicBezTo>
                  <a:cubicBezTo>
                    <a:pt x="192" y="21"/>
                    <a:pt x="194" y="21"/>
                    <a:pt x="195" y="21"/>
                  </a:cubicBezTo>
                  <a:cubicBezTo>
                    <a:pt x="197" y="21"/>
                    <a:pt x="198" y="22"/>
                    <a:pt x="198" y="23"/>
                  </a:cubicBezTo>
                  <a:cubicBezTo>
                    <a:pt x="204" y="37"/>
                    <a:pt x="201" y="53"/>
                    <a:pt x="190" y="63"/>
                  </a:cubicBezTo>
                  <a:cubicBezTo>
                    <a:pt x="183" y="71"/>
                    <a:pt x="174" y="74"/>
                    <a:pt x="164" y="74"/>
                  </a:cubicBezTo>
                  <a:cubicBezTo>
                    <a:pt x="160" y="74"/>
                    <a:pt x="156" y="74"/>
                    <a:pt x="152" y="72"/>
                  </a:cubicBezTo>
                  <a:cubicBezTo>
                    <a:pt x="75" y="149"/>
                    <a:pt x="75" y="149"/>
                    <a:pt x="75" y="149"/>
                  </a:cubicBezTo>
                  <a:cubicBezTo>
                    <a:pt x="80" y="162"/>
                    <a:pt x="77" y="177"/>
                    <a:pt x="67" y="187"/>
                  </a:cubicBezTo>
                  <a:cubicBezTo>
                    <a:pt x="60" y="194"/>
                    <a:pt x="50" y="198"/>
                    <a:pt x="41" y="198"/>
                  </a:cubicBezTo>
                  <a:close/>
                  <a:moveTo>
                    <a:pt x="36" y="190"/>
                  </a:moveTo>
                  <a:cubicBezTo>
                    <a:pt x="45" y="191"/>
                    <a:pt x="54" y="188"/>
                    <a:pt x="61" y="182"/>
                  </a:cubicBezTo>
                  <a:cubicBezTo>
                    <a:pt x="69" y="173"/>
                    <a:pt x="72" y="161"/>
                    <a:pt x="67" y="149"/>
                  </a:cubicBezTo>
                  <a:cubicBezTo>
                    <a:pt x="66" y="148"/>
                    <a:pt x="67" y="146"/>
                    <a:pt x="68" y="145"/>
                  </a:cubicBezTo>
                  <a:cubicBezTo>
                    <a:pt x="148" y="65"/>
                    <a:pt x="148" y="65"/>
                    <a:pt x="148" y="65"/>
                  </a:cubicBezTo>
                  <a:cubicBezTo>
                    <a:pt x="149" y="64"/>
                    <a:pt x="151" y="63"/>
                    <a:pt x="152" y="64"/>
                  </a:cubicBezTo>
                  <a:cubicBezTo>
                    <a:pt x="156" y="66"/>
                    <a:pt x="160" y="66"/>
                    <a:pt x="164" y="66"/>
                  </a:cubicBezTo>
                  <a:cubicBezTo>
                    <a:pt x="172" y="66"/>
                    <a:pt x="179" y="63"/>
                    <a:pt x="185" y="58"/>
                  </a:cubicBezTo>
                  <a:cubicBezTo>
                    <a:pt x="191" y="51"/>
                    <a:pt x="194" y="42"/>
                    <a:pt x="193" y="33"/>
                  </a:cubicBezTo>
                  <a:cubicBezTo>
                    <a:pt x="182" y="46"/>
                    <a:pt x="182" y="46"/>
                    <a:pt x="182" y="46"/>
                  </a:cubicBezTo>
                  <a:cubicBezTo>
                    <a:pt x="181" y="47"/>
                    <a:pt x="180" y="47"/>
                    <a:pt x="179" y="47"/>
                  </a:cubicBezTo>
                  <a:cubicBezTo>
                    <a:pt x="159" y="47"/>
                    <a:pt x="159" y="47"/>
                    <a:pt x="159" y="47"/>
                  </a:cubicBezTo>
                  <a:cubicBezTo>
                    <a:pt x="157" y="47"/>
                    <a:pt x="155" y="46"/>
                    <a:pt x="155" y="43"/>
                  </a:cubicBezTo>
                  <a:cubicBezTo>
                    <a:pt x="155" y="22"/>
                    <a:pt x="155" y="22"/>
                    <a:pt x="155" y="22"/>
                  </a:cubicBezTo>
                  <a:cubicBezTo>
                    <a:pt x="155" y="21"/>
                    <a:pt x="155" y="20"/>
                    <a:pt x="156" y="19"/>
                  </a:cubicBezTo>
                  <a:cubicBezTo>
                    <a:pt x="169" y="8"/>
                    <a:pt x="169" y="8"/>
                    <a:pt x="169" y="8"/>
                  </a:cubicBezTo>
                  <a:cubicBezTo>
                    <a:pt x="167" y="8"/>
                    <a:pt x="166" y="8"/>
                    <a:pt x="164" y="8"/>
                  </a:cubicBezTo>
                  <a:cubicBezTo>
                    <a:pt x="156" y="8"/>
                    <a:pt x="149" y="11"/>
                    <a:pt x="143" y="16"/>
                  </a:cubicBezTo>
                  <a:cubicBezTo>
                    <a:pt x="135" y="25"/>
                    <a:pt x="132" y="37"/>
                    <a:pt x="137" y="49"/>
                  </a:cubicBezTo>
                  <a:cubicBezTo>
                    <a:pt x="138" y="50"/>
                    <a:pt x="137" y="52"/>
                    <a:pt x="136" y="53"/>
                  </a:cubicBezTo>
                  <a:cubicBezTo>
                    <a:pt x="56" y="133"/>
                    <a:pt x="56" y="133"/>
                    <a:pt x="56" y="133"/>
                  </a:cubicBezTo>
                  <a:cubicBezTo>
                    <a:pt x="55" y="134"/>
                    <a:pt x="53" y="135"/>
                    <a:pt x="52" y="134"/>
                  </a:cubicBezTo>
                  <a:cubicBezTo>
                    <a:pt x="48" y="132"/>
                    <a:pt x="44" y="132"/>
                    <a:pt x="40" y="132"/>
                  </a:cubicBezTo>
                  <a:cubicBezTo>
                    <a:pt x="32" y="132"/>
                    <a:pt x="25" y="135"/>
                    <a:pt x="19" y="140"/>
                  </a:cubicBezTo>
                  <a:cubicBezTo>
                    <a:pt x="12" y="147"/>
                    <a:pt x="10" y="157"/>
                    <a:pt x="11" y="166"/>
                  </a:cubicBezTo>
                  <a:cubicBezTo>
                    <a:pt x="22" y="153"/>
                    <a:pt x="22" y="153"/>
                    <a:pt x="22" y="153"/>
                  </a:cubicBezTo>
                  <a:cubicBezTo>
                    <a:pt x="23" y="152"/>
                    <a:pt x="24" y="152"/>
                    <a:pt x="25" y="152"/>
                  </a:cubicBezTo>
                  <a:cubicBezTo>
                    <a:pt x="46" y="152"/>
                    <a:pt x="46" y="152"/>
                    <a:pt x="46" y="152"/>
                  </a:cubicBezTo>
                  <a:cubicBezTo>
                    <a:pt x="49" y="152"/>
                    <a:pt x="50" y="154"/>
                    <a:pt x="50" y="156"/>
                  </a:cubicBezTo>
                  <a:cubicBezTo>
                    <a:pt x="50" y="176"/>
                    <a:pt x="50" y="176"/>
                    <a:pt x="50" y="176"/>
                  </a:cubicBezTo>
                  <a:cubicBezTo>
                    <a:pt x="50" y="177"/>
                    <a:pt x="50" y="178"/>
                    <a:pt x="49" y="179"/>
                  </a:cubicBezTo>
                  <a:lnTo>
                    <a:pt x="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43" name="Freeform 21"/>
            <p:cNvSpPr>
              <a:spLocks/>
            </p:cNvSpPr>
            <p:nvPr/>
          </p:nvSpPr>
          <p:spPr bwMode="auto">
            <a:xfrm>
              <a:off x="2347912" y="1022351"/>
              <a:ext cx="400050" cy="400050"/>
            </a:xfrm>
            <a:custGeom>
              <a:avLst/>
              <a:gdLst>
                <a:gd name="T0" fmla="*/ 81 w 105"/>
                <a:gd name="T1" fmla="*/ 105 h 105"/>
                <a:gd name="T2" fmla="*/ 52 w 105"/>
                <a:gd name="T3" fmla="*/ 76 h 105"/>
                <a:gd name="T4" fmla="*/ 14 w 105"/>
                <a:gd name="T5" fmla="*/ 67 h 105"/>
                <a:gd name="T6" fmla="*/ 6 w 105"/>
                <a:gd name="T7" fmla="*/ 26 h 105"/>
                <a:gd name="T8" fmla="*/ 9 w 105"/>
                <a:gd name="T9" fmla="*/ 24 h 105"/>
                <a:gd name="T10" fmla="*/ 12 w 105"/>
                <a:gd name="T11" fmla="*/ 25 h 105"/>
                <a:gd name="T12" fmla="*/ 27 w 105"/>
                <a:gd name="T13" fmla="*/ 42 h 105"/>
                <a:gd name="T14" fmla="*/ 42 w 105"/>
                <a:gd name="T15" fmla="*/ 42 h 105"/>
                <a:gd name="T16" fmla="*/ 42 w 105"/>
                <a:gd name="T17" fmla="*/ 27 h 105"/>
                <a:gd name="T18" fmla="*/ 25 w 105"/>
                <a:gd name="T19" fmla="*/ 12 h 105"/>
                <a:gd name="T20" fmla="*/ 24 w 105"/>
                <a:gd name="T21" fmla="*/ 9 h 105"/>
                <a:gd name="T22" fmla="*/ 26 w 105"/>
                <a:gd name="T23" fmla="*/ 6 h 105"/>
                <a:gd name="T24" fmla="*/ 66 w 105"/>
                <a:gd name="T25" fmla="*/ 14 h 105"/>
                <a:gd name="T26" fmla="*/ 75 w 105"/>
                <a:gd name="T27" fmla="*/ 52 h 105"/>
                <a:gd name="T28" fmla="*/ 105 w 105"/>
                <a:gd name="T29" fmla="*/ 81 h 105"/>
                <a:gd name="T30" fmla="*/ 99 w 105"/>
                <a:gd name="T31" fmla="*/ 87 h 105"/>
                <a:gd name="T32" fmla="*/ 68 w 105"/>
                <a:gd name="T33" fmla="*/ 56 h 105"/>
                <a:gd name="T34" fmla="*/ 67 w 105"/>
                <a:gd name="T35" fmla="*/ 52 h 105"/>
                <a:gd name="T36" fmla="*/ 61 w 105"/>
                <a:gd name="T37" fmla="*/ 19 h 105"/>
                <a:gd name="T38" fmla="*/ 36 w 105"/>
                <a:gd name="T39" fmla="*/ 11 h 105"/>
                <a:gd name="T40" fmla="*/ 49 w 105"/>
                <a:gd name="T41" fmla="*/ 22 h 105"/>
                <a:gd name="T42" fmla="*/ 50 w 105"/>
                <a:gd name="T43" fmla="*/ 25 h 105"/>
                <a:gd name="T44" fmla="*/ 50 w 105"/>
                <a:gd name="T45" fmla="*/ 46 h 105"/>
                <a:gd name="T46" fmla="*/ 46 w 105"/>
                <a:gd name="T47" fmla="*/ 50 h 105"/>
                <a:gd name="T48" fmla="*/ 25 w 105"/>
                <a:gd name="T49" fmla="*/ 50 h 105"/>
                <a:gd name="T50" fmla="*/ 22 w 105"/>
                <a:gd name="T51" fmla="*/ 49 h 105"/>
                <a:gd name="T52" fmla="*/ 11 w 105"/>
                <a:gd name="T53" fmla="*/ 36 h 105"/>
                <a:gd name="T54" fmla="*/ 19 w 105"/>
                <a:gd name="T55" fmla="*/ 61 h 105"/>
                <a:gd name="T56" fmla="*/ 52 w 105"/>
                <a:gd name="T57" fmla="*/ 67 h 105"/>
                <a:gd name="T58" fmla="*/ 56 w 105"/>
                <a:gd name="T59" fmla="*/ 68 h 105"/>
                <a:gd name="T60" fmla="*/ 87 w 105"/>
                <a:gd name="T61" fmla="*/ 99 h 105"/>
                <a:gd name="T62" fmla="*/ 81 w 105"/>
                <a:gd name="T6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5">
                  <a:moveTo>
                    <a:pt x="81" y="105"/>
                  </a:moveTo>
                  <a:cubicBezTo>
                    <a:pt x="52" y="76"/>
                    <a:pt x="52" y="76"/>
                    <a:pt x="52" y="76"/>
                  </a:cubicBezTo>
                  <a:cubicBezTo>
                    <a:pt x="39" y="80"/>
                    <a:pt x="24" y="77"/>
                    <a:pt x="14" y="67"/>
                  </a:cubicBezTo>
                  <a:cubicBezTo>
                    <a:pt x="3" y="56"/>
                    <a:pt x="0" y="40"/>
                    <a:pt x="6" y="26"/>
                  </a:cubicBezTo>
                  <a:cubicBezTo>
                    <a:pt x="6" y="25"/>
                    <a:pt x="7" y="24"/>
                    <a:pt x="9" y="24"/>
                  </a:cubicBezTo>
                  <a:cubicBezTo>
                    <a:pt x="10" y="24"/>
                    <a:pt x="12" y="24"/>
                    <a:pt x="12" y="25"/>
                  </a:cubicBezTo>
                  <a:cubicBezTo>
                    <a:pt x="27" y="42"/>
                    <a:pt x="27" y="42"/>
                    <a:pt x="27" y="42"/>
                  </a:cubicBezTo>
                  <a:cubicBezTo>
                    <a:pt x="42" y="42"/>
                    <a:pt x="42" y="42"/>
                    <a:pt x="42" y="42"/>
                  </a:cubicBezTo>
                  <a:cubicBezTo>
                    <a:pt x="42" y="27"/>
                    <a:pt x="42" y="27"/>
                    <a:pt x="42" y="27"/>
                  </a:cubicBezTo>
                  <a:cubicBezTo>
                    <a:pt x="25" y="12"/>
                    <a:pt x="25" y="12"/>
                    <a:pt x="25" y="12"/>
                  </a:cubicBezTo>
                  <a:cubicBezTo>
                    <a:pt x="24" y="12"/>
                    <a:pt x="24" y="10"/>
                    <a:pt x="24" y="9"/>
                  </a:cubicBezTo>
                  <a:cubicBezTo>
                    <a:pt x="24" y="7"/>
                    <a:pt x="25" y="6"/>
                    <a:pt x="26" y="6"/>
                  </a:cubicBezTo>
                  <a:cubicBezTo>
                    <a:pt x="40" y="0"/>
                    <a:pt x="56" y="3"/>
                    <a:pt x="66" y="14"/>
                  </a:cubicBezTo>
                  <a:cubicBezTo>
                    <a:pt x="77" y="24"/>
                    <a:pt x="80" y="39"/>
                    <a:pt x="75" y="52"/>
                  </a:cubicBezTo>
                  <a:cubicBezTo>
                    <a:pt x="105" y="81"/>
                    <a:pt x="105" y="81"/>
                    <a:pt x="105" y="81"/>
                  </a:cubicBezTo>
                  <a:cubicBezTo>
                    <a:pt x="99" y="87"/>
                    <a:pt x="99" y="87"/>
                    <a:pt x="99" y="87"/>
                  </a:cubicBezTo>
                  <a:cubicBezTo>
                    <a:pt x="68" y="56"/>
                    <a:pt x="68" y="56"/>
                    <a:pt x="68" y="56"/>
                  </a:cubicBezTo>
                  <a:cubicBezTo>
                    <a:pt x="67" y="55"/>
                    <a:pt x="66" y="53"/>
                    <a:pt x="67" y="52"/>
                  </a:cubicBezTo>
                  <a:cubicBezTo>
                    <a:pt x="72" y="40"/>
                    <a:pt x="69" y="28"/>
                    <a:pt x="61" y="19"/>
                  </a:cubicBezTo>
                  <a:cubicBezTo>
                    <a:pt x="54" y="13"/>
                    <a:pt x="45" y="10"/>
                    <a:pt x="36" y="11"/>
                  </a:cubicBezTo>
                  <a:cubicBezTo>
                    <a:pt x="49" y="22"/>
                    <a:pt x="49" y="22"/>
                    <a:pt x="49" y="22"/>
                  </a:cubicBezTo>
                  <a:cubicBezTo>
                    <a:pt x="50" y="23"/>
                    <a:pt x="50" y="24"/>
                    <a:pt x="50" y="25"/>
                  </a:cubicBezTo>
                  <a:cubicBezTo>
                    <a:pt x="50" y="46"/>
                    <a:pt x="50" y="46"/>
                    <a:pt x="50" y="46"/>
                  </a:cubicBezTo>
                  <a:cubicBezTo>
                    <a:pt x="50" y="49"/>
                    <a:pt x="49" y="50"/>
                    <a:pt x="46" y="50"/>
                  </a:cubicBezTo>
                  <a:cubicBezTo>
                    <a:pt x="25" y="50"/>
                    <a:pt x="25" y="50"/>
                    <a:pt x="25" y="50"/>
                  </a:cubicBezTo>
                  <a:cubicBezTo>
                    <a:pt x="24" y="50"/>
                    <a:pt x="23" y="50"/>
                    <a:pt x="22" y="49"/>
                  </a:cubicBezTo>
                  <a:cubicBezTo>
                    <a:pt x="11" y="36"/>
                    <a:pt x="11" y="36"/>
                    <a:pt x="11" y="36"/>
                  </a:cubicBezTo>
                  <a:cubicBezTo>
                    <a:pt x="10" y="45"/>
                    <a:pt x="13" y="54"/>
                    <a:pt x="19" y="61"/>
                  </a:cubicBezTo>
                  <a:cubicBezTo>
                    <a:pt x="28" y="70"/>
                    <a:pt x="40" y="72"/>
                    <a:pt x="52" y="67"/>
                  </a:cubicBezTo>
                  <a:cubicBezTo>
                    <a:pt x="53" y="67"/>
                    <a:pt x="55" y="67"/>
                    <a:pt x="56" y="68"/>
                  </a:cubicBezTo>
                  <a:cubicBezTo>
                    <a:pt x="87" y="99"/>
                    <a:pt x="87" y="99"/>
                    <a:pt x="87" y="99"/>
                  </a:cubicBezTo>
                  <a:lnTo>
                    <a:pt x="8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sp>
          <p:nvSpPr>
            <p:cNvPr id="44" name="Freeform 22"/>
            <p:cNvSpPr>
              <a:spLocks/>
            </p:cNvSpPr>
            <p:nvPr/>
          </p:nvSpPr>
          <p:spPr bwMode="auto">
            <a:xfrm>
              <a:off x="2725738" y="1400175"/>
              <a:ext cx="400050" cy="387350"/>
            </a:xfrm>
            <a:custGeom>
              <a:avLst/>
              <a:gdLst>
                <a:gd name="T0" fmla="*/ 65 w 105"/>
                <a:gd name="T1" fmla="*/ 102 h 102"/>
                <a:gd name="T2" fmla="*/ 39 w 105"/>
                <a:gd name="T3" fmla="*/ 91 h 102"/>
                <a:gd name="T4" fmla="*/ 30 w 105"/>
                <a:gd name="T5" fmla="*/ 53 h 102"/>
                <a:gd name="T6" fmla="*/ 0 w 105"/>
                <a:gd name="T7" fmla="*/ 24 h 102"/>
                <a:gd name="T8" fmla="*/ 6 w 105"/>
                <a:gd name="T9" fmla="*/ 18 h 102"/>
                <a:gd name="T10" fmla="*/ 37 w 105"/>
                <a:gd name="T11" fmla="*/ 49 h 102"/>
                <a:gd name="T12" fmla="*/ 38 w 105"/>
                <a:gd name="T13" fmla="*/ 53 h 102"/>
                <a:gd name="T14" fmla="*/ 44 w 105"/>
                <a:gd name="T15" fmla="*/ 86 h 102"/>
                <a:gd name="T16" fmla="*/ 70 w 105"/>
                <a:gd name="T17" fmla="*/ 94 h 102"/>
                <a:gd name="T18" fmla="*/ 57 w 105"/>
                <a:gd name="T19" fmla="*/ 83 h 102"/>
                <a:gd name="T20" fmla="*/ 56 w 105"/>
                <a:gd name="T21" fmla="*/ 80 h 102"/>
                <a:gd name="T22" fmla="*/ 56 w 105"/>
                <a:gd name="T23" fmla="*/ 60 h 102"/>
                <a:gd name="T24" fmla="*/ 60 w 105"/>
                <a:gd name="T25" fmla="*/ 56 h 102"/>
                <a:gd name="T26" fmla="*/ 80 w 105"/>
                <a:gd name="T27" fmla="*/ 56 h 102"/>
                <a:gd name="T28" fmla="*/ 83 w 105"/>
                <a:gd name="T29" fmla="*/ 57 h 102"/>
                <a:gd name="T30" fmla="*/ 94 w 105"/>
                <a:gd name="T31" fmla="*/ 70 h 102"/>
                <a:gd name="T32" fmla="*/ 86 w 105"/>
                <a:gd name="T33" fmla="*/ 44 h 102"/>
                <a:gd name="T34" fmla="*/ 53 w 105"/>
                <a:gd name="T35" fmla="*/ 38 h 102"/>
                <a:gd name="T36" fmla="*/ 49 w 105"/>
                <a:gd name="T37" fmla="*/ 37 h 102"/>
                <a:gd name="T38" fmla="*/ 18 w 105"/>
                <a:gd name="T39" fmla="*/ 6 h 102"/>
                <a:gd name="T40" fmla="*/ 24 w 105"/>
                <a:gd name="T41" fmla="*/ 0 h 102"/>
                <a:gd name="T42" fmla="*/ 53 w 105"/>
                <a:gd name="T43" fmla="*/ 30 h 102"/>
                <a:gd name="T44" fmla="*/ 91 w 105"/>
                <a:gd name="T45" fmla="*/ 39 h 102"/>
                <a:gd name="T46" fmla="*/ 99 w 105"/>
                <a:gd name="T47" fmla="*/ 79 h 102"/>
                <a:gd name="T48" fmla="*/ 96 w 105"/>
                <a:gd name="T49" fmla="*/ 82 h 102"/>
                <a:gd name="T50" fmla="*/ 93 w 105"/>
                <a:gd name="T51" fmla="*/ 81 h 102"/>
                <a:gd name="T52" fmla="*/ 78 w 105"/>
                <a:gd name="T53" fmla="*/ 64 h 102"/>
                <a:gd name="T54" fmla="*/ 64 w 105"/>
                <a:gd name="T55" fmla="*/ 64 h 102"/>
                <a:gd name="T56" fmla="*/ 64 w 105"/>
                <a:gd name="T57" fmla="*/ 78 h 102"/>
                <a:gd name="T58" fmla="*/ 81 w 105"/>
                <a:gd name="T59" fmla="*/ 93 h 102"/>
                <a:gd name="T60" fmla="*/ 82 w 105"/>
                <a:gd name="T61" fmla="*/ 96 h 102"/>
                <a:gd name="T62" fmla="*/ 80 w 105"/>
                <a:gd name="T63" fmla="*/ 99 h 102"/>
                <a:gd name="T64" fmla="*/ 65 w 105"/>
                <a:gd name="T6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2">
                  <a:moveTo>
                    <a:pt x="65" y="102"/>
                  </a:moveTo>
                  <a:cubicBezTo>
                    <a:pt x="55" y="102"/>
                    <a:pt x="46" y="98"/>
                    <a:pt x="39" y="91"/>
                  </a:cubicBezTo>
                  <a:cubicBezTo>
                    <a:pt x="28" y="81"/>
                    <a:pt x="25" y="66"/>
                    <a:pt x="30" y="53"/>
                  </a:cubicBezTo>
                  <a:cubicBezTo>
                    <a:pt x="0" y="24"/>
                    <a:pt x="0" y="24"/>
                    <a:pt x="0" y="24"/>
                  </a:cubicBezTo>
                  <a:cubicBezTo>
                    <a:pt x="6" y="18"/>
                    <a:pt x="6" y="18"/>
                    <a:pt x="6" y="18"/>
                  </a:cubicBezTo>
                  <a:cubicBezTo>
                    <a:pt x="37" y="49"/>
                    <a:pt x="37" y="49"/>
                    <a:pt x="37" y="49"/>
                  </a:cubicBezTo>
                  <a:cubicBezTo>
                    <a:pt x="38" y="50"/>
                    <a:pt x="39" y="52"/>
                    <a:pt x="38" y="53"/>
                  </a:cubicBezTo>
                  <a:cubicBezTo>
                    <a:pt x="33" y="65"/>
                    <a:pt x="36" y="77"/>
                    <a:pt x="44" y="86"/>
                  </a:cubicBezTo>
                  <a:cubicBezTo>
                    <a:pt x="51" y="93"/>
                    <a:pt x="61" y="95"/>
                    <a:pt x="70" y="94"/>
                  </a:cubicBezTo>
                  <a:cubicBezTo>
                    <a:pt x="57" y="83"/>
                    <a:pt x="57" y="83"/>
                    <a:pt x="57" y="83"/>
                  </a:cubicBezTo>
                  <a:cubicBezTo>
                    <a:pt x="56" y="82"/>
                    <a:pt x="56" y="81"/>
                    <a:pt x="56" y="80"/>
                  </a:cubicBezTo>
                  <a:cubicBezTo>
                    <a:pt x="56" y="60"/>
                    <a:pt x="56" y="60"/>
                    <a:pt x="56" y="60"/>
                  </a:cubicBezTo>
                  <a:cubicBezTo>
                    <a:pt x="56" y="58"/>
                    <a:pt x="58" y="56"/>
                    <a:pt x="60" y="56"/>
                  </a:cubicBezTo>
                  <a:cubicBezTo>
                    <a:pt x="80" y="56"/>
                    <a:pt x="80" y="56"/>
                    <a:pt x="80" y="56"/>
                  </a:cubicBezTo>
                  <a:cubicBezTo>
                    <a:pt x="81" y="56"/>
                    <a:pt x="82" y="56"/>
                    <a:pt x="83" y="57"/>
                  </a:cubicBezTo>
                  <a:cubicBezTo>
                    <a:pt x="94" y="70"/>
                    <a:pt x="94" y="70"/>
                    <a:pt x="94" y="70"/>
                  </a:cubicBezTo>
                  <a:cubicBezTo>
                    <a:pt x="95" y="61"/>
                    <a:pt x="93" y="51"/>
                    <a:pt x="86" y="44"/>
                  </a:cubicBezTo>
                  <a:cubicBezTo>
                    <a:pt x="77" y="36"/>
                    <a:pt x="65" y="33"/>
                    <a:pt x="53" y="38"/>
                  </a:cubicBezTo>
                  <a:cubicBezTo>
                    <a:pt x="52" y="39"/>
                    <a:pt x="50" y="38"/>
                    <a:pt x="49" y="37"/>
                  </a:cubicBezTo>
                  <a:cubicBezTo>
                    <a:pt x="18" y="6"/>
                    <a:pt x="18" y="6"/>
                    <a:pt x="18" y="6"/>
                  </a:cubicBezTo>
                  <a:cubicBezTo>
                    <a:pt x="24" y="0"/>
                    <a:pt x="24" y="0"/>
                    <a:pt x="24" y="0"/>
                  </a:cubicBezTo>
                  <a:cubicBezTo>
                    <a:pt x="53" y="30"/>
                    <a:pt x="53" y="30"/>
                    <a:pt x="53" y="30"/>
                  </a:cubicBezTo>
                  <a:cubicBezTo>
                    <a:pt x="66" y="25"/>
                    <a:pt x="81" y="28"/>
                    <a:pt x="91" y="39"/>
                  </a:cubicBezTo>
                  <a:cubicBezTo>
                    <a:pt x="102" y="49"/>
                    <a:pt x="105" y="65"/>
                    <a:pt x="99" y="79"/>
                  </a:cubicBezTo>
                  <a:cubicBezTo>
                    <a:pt x="99" y="81"/>
                    <a:pt x="98" y="82"/>
                    <a:pt x="96" y="82"/>
                  </a:cubicBezTo>
                  <a:cubicBezTo>
                    <a:pt x="95" y="82"/>
                    <a:pt x="94" y="82"/>
                    <a:pt x="93" y="81"/>
                  </a:cubicBezTo>
                  <a:cubicBezTo>
                    <a:pt x="78" y="64"/>
                    <a:pt x="78" y="64"/>
                    <a:pt x="78" y="64"/>
                  </a:cubicBezTo>
                  <a:cubicBezTo>
                    <a:pt x="64" y="64"/>
                    <a:pt x="64" y="64"/>
                    <a:pt x="64" y="64"/>
                  </a:cubicBezTo>
                  <a:cubicBezTo>
                    <a:pt x="64" y="78"/>
                    <a:pt x="64" y="78"/>
                    <a:pt x="64" y="78"/>
                  </a:cubicBezTo>
                  <a:cubicBezTo>
                    <a:pt x="81" y="93"/>
                    <a:pt x="81" y="93"/>
                    <a:pt x="81" y="93"/>
                  </a:cubicBezTo>
                  <a:cubicBezTo>
                    <a:pt x="82" y="94"/>
                    <a:pt x="82" y="95"/>
                    <a:pt x="82" y="96"/>
                  </a:cubicBezTo>
                  <a:cubicBezTo>
                    <a:pt x="82" y="98"/>
                    <a:pt x="81" y="99"/>
                    <a:pt x="80" y="99"/>
                  </a:cubicBezTo>
                  <a:cubicBezTo>
                    <a:pt x="75" y="101"/>
                    <a:pt x="70" y="102"/>
                    <a:pt x="6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3F3F3F"/>
                </a:solidFill>
                <a:effectLst/>
                <a:uLnTx/>
                <a:uFillTx/>
                <a:latin typeface="Lato Light"/>
              </a:endParaRPr>
            </a:p>
          </p:txBody>
        </p:sp>
      </p:grpSp>
      <p:sp>
        <p:nvSpPr>
          <p:cNvPr id="45" name="Rectangle 36"/>
          <p:cNvSpPr/>
          <p:nvPr/>
        </p:nvSpPr>
        <p:spPr>
          <a:xfrm>
            <a:off x="2506720" y="5357581"/>
            <a:ext cx="8424515" cy="584775"/>
          </a:xfrm>
          <a:prstGeom prst="rect">
            <a:avLst/>
          </a:prstGeom>
        </p:spPr>
        <p:txBody>
          <a:bodyPr wrap="square">
            <a:spAutoFit/>
          </a:bodyPr>
          <a:lstStyle/>
          <a:p>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单击此处添加检讨内容，单击此处添加检讨内容以及需要改进的内容再这里，单击此处添加检讨内容，单击此处添加检讨内容以及需要改进的内容再这里，</a:t>
            </a:r>
          </a:p>
        </p:txBody>
      </p:sp>
      <p:sp>
        <p:nvSpPr>
          <p:cNvPr id="46" name="Rectangle 37"/>
          <p:cNvSpPr/>
          <p:nvPr/>
        </p:nvSpPr>
        <p:spPr>
          <a:xfrm>
            <a:off x="4051040" y="4437158"/>
            <a:ext cx="6564313" cy="584775"/>
          </a:xfrm>
          <a:prstGeom prst="rect">
            <a:avLst/>
          </a:prstGeom>
        </p:spPr>
        <p:txBody>
          <a:bodyPr wrap="square">
            <a:spAutoFit/>
          </a:bodyPr>
          <a:lstStyle/>
          <a:p>
            <a:pPr lvl="0"/>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单击此处添加检讨内容，单击此处添加检讨内容以及需要改进的内容再这里，单击此处添加检讨内容，单击此处添加检讨内容以及需要，</a:t>
            </a:r>
          </a:p>
        </p:txBody>
      </p:sp>
      <p:sp>
        <p:nvSpPr>
          <p:cNvPr id="47" name="Rectangle 38"/>
          <p:cNvSpPr/>
          <p:nvPr/>
        </p:nvSpPr>
        <p:spPr>
          <a:xfrm>
            <a:off x="5575041" y="3467128"/>
            <a:ext cx="5040312" cy="830997"/>
          </a:xfrm>
          <a:prstGeom prst="rect">
            <a:avLst/>
          </a:prstGeom>
        </p:spPr>
        <p:txBody>
          <a:bodyPr wrap="square">
            <a:spAutoFit/>
          </a:bodyPr>
          <a:lstStyle/>
          <a:p>
            <a:pPr lvl="0"/>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单击此处添加检讨内容，单击此处添加检讨内容以及需要改进的内容再这里，单击此处添加检讨内容，单击此处添加检讨内容</a:t>
            </a:r>
          </a:p>
        </p:txBody>
      </p:sp>
      <p:sp>
        <p:nvSpPr>
          <p:cNvPr id="48" name="Rectangle 38"/>
          <p:cNvSpPr/>
          <p:nvPr/>
        </p:nvSpPr>
        <p:spPr>
          <a:xfrm>
            <a:off x="7123113" y="2535282"/>
            <a:ext cx="4439891" cy="830997"/>
          </a:xfrm>
          <a:prstGeom prst="rect">
            <a:avLst/>
          </a:prstGeom>
        </p:spPr>
        <p:txBody>
          <a:bodyPr wrap="square">
            <a:spAutoFit/>
          </a:bodyPr>
          <a:lstStyle/>
          <a:p>
            <a:pPr lvl="0"/>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单击此处添加检讨内容，单击此处添加检讨内容以及需要改进的内容再这里，单击此处添加检讨内容</a:t>
            </a:r>
          </a:p>
        </p:txBody>
      </p:sp>
    </p:spTree>
    <p:custDataLst>
      <p:tags r:id="rId1"/>
    </p:custDataLst>
    <p:extLst>
      <p:ext uri="{BB962C8B-B14F-4D97-AF65-F5344CB8AC3E}">
        <p14:creationId xmlns:p14="http://schemas.microsoft.com/office/powerpoint/2010/main" val="4754531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4500"/>
                                </p:stCondLst>
                                <p:childTnLst>
                                  <p:par>
                                    <p:cTn id="68" presetID="2" presetClass="entr" presetSubtype="2" fill="hold" grpId="0" nodeType="afterEffect" p14:presetBounceEnd="60000">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14:bounceEnd="60000">
                                          <p:cBhvr additive="base">
                                            <p:cTn id="70"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71" dur="500" fill="hold"/>
                                            <p:tgtEl>
                                              <p:spTgt spid="4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14:presetBounceEnd="60000">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14:bounceEnd="60000">
                                          <p:cBhvr additive="base">
                                            <p:cTn id="74"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4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60000">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14:bounceEnd="60000">
                                          <p:cBhvr additive="base">
                                            <p:cTn id="78" dur="500" fill="hold"/>
                                            <p:tgtEl>
                                              <p:spTgt spid="47"/>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4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60000">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14:bounceEnd="60000">
                                          <p:cBhvr additive="base">
                                            <p:cTn id="82" dur="5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45" grpId="0"/>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4500"/>
                                </p:stCondLst>
                                <p:childTnLst>
                                  <p:par>
                                    <p:cTn id="68" presetID="2" presetClass="entr" presetSubtype="2"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1+#ppt_w/2"/>
                                              </p:val>
                                            </p:tav>
                                            <p:tav tm="100000">
                                              <p:val>
                                                <p:strVal val="#ppt_x"/>
                                              </p:val>
                                            </p:tav>
                                          </p:tavLst>
                                        </p:anim>
                                        <p:anim calcmode="lin" valueType="num">
                                          <p:cBhvr additive="base">
                                            <p:cTn id="75" dur="500" fill="hold"/>
                                            <p:tgtEl>
                                              <p:spTgt spid="4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1+#ppt_w/2"/>
                                              </p:val>
                                            </p:tav>
                                            <p:tav tm="100000">
                                              <p:val>
                                                <p:strVal val="#ppt_x"/>
                                              </p:val>
                                            </p:tav>
                                          </p:tavLst>
                                        </p:anim>
                                        <p:anim calcmode="lin" valueType="num">
                                          <p:cBhvr additive="base">
                                            <p:cTn id="79" dur="500" fill="hold"/>
                                            <p:tgtEl>
                                              <p:spTgt spid="4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1+#ppt_w/2"/>
                                              </p:val>
                                            </p:tav>
                                            <p:tav tm="100000">
                                              <p:val>
                                                <p:strVal val="#ppt_x"/>
                                              </p:val>
                                            </p:tav>
                                          </p:tavLst>
                                        </p:anim>
                                        <p:anim calcmode="lin" valueType="num">
                                          <p:cBhvr additive="base">
                                            <p:cTn id="8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45" grpId="0"/>
          <p:bldP spid="46" grpId="0"/>
          <p:bldP spid="47" grpId="0"/>
          <p:bldP spid="48"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463713" y="2791419"/>
            <a:ext cx="5109091" cy="830997"/>
          </a:xfrm>
          <a:prstGeom prst="rect">
            <a:avLst/>
          </a:prstGeom>
        </p:spPr>
        <p:txBody>
          <a:bodyPr wrap="none">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总结及下一步打算</a:t>
            </a:r>
          </a:p>
        </p:txBody>
      </p:sp>
      <p:grpSp>
        <p:nvGrpSpPr>
          <p:cNvPr id="275" name="组合 274"/>
          <p:cNvGrpSpPr/>
          <p:nvPr/>
        </p:nvGrpSpPr>
        <p:grpSpPr>
          <a:xfrm>
            <a:off x="651707" y="334751"/>
            <a:ext cx="1798676" cy="653060"/>
            <a:chOff x="1178504" y="2646992"/>
            <a:chExt cx="1798676" cy="653060"/>
          </a:xfrm>
        </p:grpSpPr>
        <p:grpSp>
          <p:nvGrpSpPr>
            <p:cNvPr id="276" name="Group 4"/>
            <p:cNvGrpSpPr>
              <a:grpSpLocks noChangeAspect="1"/>
            </p:cNvGrpSpPr>
            <p:nvPr/>
          </p:nvGrpSpPr>
          <p:grpSpPr bwMode="auto">
            <a:xfrm>
              <a:off x="1178504" y="2646992"/>
              <a:ext cx="724652" cy="653060"/>
              <a:chOff x="2211" y="779"/>
              <a:chExt cx="2986" cy="2691"/>
            </a:xfrm>
            <a:solidFill>
              <a:srgbClr val="27AAE2"/>
            </a:solidFill>
          </p:grpSpPr>
          <p:sp>
            <p:nvSpPr>
              <p:cNvPr id="278"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7" name="文本框 276"/>
            <p:cNvSpPr txBox="1"/>
            <p:nvPr/>
          </p:nvSpPr>
          <p:spPr>
            <a:xfrm>
              <a:off x="2010878" y="2850060"/>
              <a:ext cx="966302" cy="256566"/>
            </a:xfrm>
            <a:custGeom>
              <a:avLst/>
              <a:gdLst/>
              <a:ahLst/>
              <a:cxnLst/>
              <a:rect l="l" t="t" r="r" b="b"/>
              <a:pathLst>
                <a:path w="966302" h="256566">
                  <a:moveTo>
                    <a:pt x="770706" y="150486"/>
                  </a:moveTo>
                  <a:lnTo>
                    <a:pt x="770706" y="182639"/>
                  </a:lnTo>
                  <a:cubicBezTo>
                    <a:pt x="770706" y="189163"/>
                    <a:pt x="773996" y="192424"/>
                    <a:pt x="780574" y="192424"/>
                  </a:cubicBezTo>
                  <a:lnTo>
                    <a:pt x="907095" y="192424"/>
                  </a:lnTo>
                  <a:lnTo>
                    <a:pt x="895465" y="217094"/>
                  </a:lnTo>
                  <a:lnTo>
                    <a:pt x="777402" y="217094"/>
                  </a:lnTo>
                  <a:lnTo>
                    <a:pt x="753790" y="217094"/>
                  </a:lnTo>
                  <a:cubicBezTo>
                    <a:pt x="745097" y="217094"/>
                    <a:pt x="737872" y="214627"/>
                    <a:pt x="732116" y="209693"/>
                  </a:cubicBezTo>
                  <a:cubicBezTo>
                    <a:pt x="726360" y="204759"/>
                    <a:pt x="723481" y="196889"/>
                    <a:pt x="723481" y="186081"/>
                  </a:cubicBezTo>
                  <a:lnTo>
                    <a:pt x="723481" y="161411"/>
                  </a:lnTo>
                  <a:lnTo>
                    <a:pt x="704803" y="161411"/>
                  </a:lnTo>
                  <a:lnTo>
                    <a:pt x="704803" y="225905"/>
                  </a:lnTo>
                  <a:lnTo>
                    <a:pt x="905333" y="225905"/>
                  </a:lnTo>
                  <a:cubicBezTo>
                    <a:pt x="908387" y="225905"/>
                    <a:pt x="910971" y="224848"/>
                    <a:pt x="913086" y="222733"/>
                  </a:cubicBezTo>
                  <a:cubicBezTo>
                    <a:pt x="915201" y="220618"/>
                    <a:pt x="916258" y="218034"/>
                    <a:pt x="916258" y="214980"/>
                  </a:cubicBezTo>
                  <a:lnTo>
                    <a:pt x="916258" y="161411"/>
                  </a:lnTo>
                  <a:lnTo>
                    <a:pt x="895817" y="161411"/>
                  </a:lnTo>
                  <a:cubicBezTo>
                    <a:pt x="893938" y="167050"/>
                    <a:pt x="890590" y="171690"/>
                    <a:pt x="885773" y="175332"/>
                  </a:cubicBezTo>
                  <a:cubicBezTo>
                    <a:pt x="880957" y="178974"/>
                    <a:pt x="875494" y="180794"/>
                    <a:pt x="869385" y="180794"/>
                  </a:cubicBezTo>
                  <a:lnTo>
                    <a:pt x="818284" y="180794"/>
                  </a:lnTo>
                  <a:lnTo>
                    <a:pt x="825332" y="163526"/>
                  </a:lnTo>
                  <a:lnTo>
                    <a:pt x="845420" y="163526"/>
                  </a:lnTo>
                  <a:cubicBezTo>
                    <a:pt x="847535" y="163526"/>
                    <a:pt x="849356" y="162762"/>
                    <a:pt x="850883" y="161235"/>
                  </a:cubicBezTo>
                  <a:cubicBezTo>
                    <a:pt x="852410" y="159708"/>
                    <a:pt x="853174" y="157887"/>
                    <a:pt x="853174" y="155772"/>
                  </a:cubicBezTo>
                  <a:lnTo>
                    <a:pt x="853174" y="150486"/>
                  </a:lnTo>
                  <a:close/>
                  <a:moveTo>
                    <a:pt x="771411" y="113129"/>
                  </a:moveTo>
                  <a:lnTo>
                    <a:pt x="760838" y="129340"/>
                  </a:lnTo>
                  <a:lnTo>
                    <a:pt x="861984" y="129340"/>
                  </a:lnTo>
                  <a:lnTo>
                    <a:pt x="851412" y="113129"/>
                  </a:lnTo>
                  <a:close/>
                  <a:moveTo>
                    <a:pt x="167402" y="77182"/>
                  </a:moveTo>
                  <a:lnTo>
                    <a:pt x="167402" y="189253"/>
                  </a:lnTo>
                  <a:lnTo>
                    <a:pt x="187023" y="189253"/>
                  </a:lnTo>
                  <a:cubicBezTo>
                    <a:pt x="189640" y="189253"/>
                    <a:pt x="191841" y="188313"/>
                    <a:pt x="193625" y="186433"/>
                  </a:cubicBezTo>
                  <a:cubicBezTo>
                    <a:pt x="195409" y="184554"/>
                    <a:pt x="196301" y="182322"/>
                    <a:pt x="196301" y="179737"/>
                  </a:cubicBezTo>
                  <a:lnTo>
                    <a:pt x="196301" y="77182"/>
                  </a:lnTo>
                  <a:close/>
                  <a:moveTo>
                    <a:pt x="502530" y="53569"/>
                  </a:moveTo>
                  <a:lnTo>
                    <a:pt x="502530" y="110662"/>
                  </a:lnTo>
                  <a:lnTo>
                    <a:pt x="580064" y="110662"/>
                  </a:lnTo>
                  <a:cubicBezTo>
                    <a:pt x="583353" y="110662"/>
                    <a:pt x="586055" y="109605"/>
                    <a:pt x="588169" y="107490"/>
                  </a:cubicBezTo>
                  <a:cubicBezTo>
                    <a:pt x="590284" y="105375"/>
                    <a:pt x="591341" y="102791"/>
                    <a:pt x="591341" y="99737"/>
                  </a:cubicBezTo>
                  <a:lnTo>
                    <a:pt x="591341" y="53569"/>
                  </a:lnTo>
                  <a:close/>
                  <a:moveTo>
                    <a:pt x="126521" y="43701"/>
                  </a:moveTo>
                  <a:lnTo>
                    <a:pt x="238945" y="43701"/>
                  </a:lnTo>
                  <a:lnTo>
                    <a:pt x="238945" y="185024"/>
                  </a:lnTo>
                  <a:cubicBezTo>
                    <a:pt x="238945" y="190192"/>
                    <a:pt x="237946" y="195068"/>
                    <a:pt x="235949" y="199649"/>
                  </a:cubicBezTo>
                  <a:cubicBezTo>
                    <a:pt x="233952" y="204231"/>
                    <a:pt x="231309" y="208225"/>
                    <a:pt x="228019" y="211632"/>
                  </a:cubicBezTo>
                  <a:cubicBezTo>
                    <a:pt x="224730" y="215038"/>
                    <a:pt x="220854" y="217740"/>
                    <a:pt x="216389" y="219737"/>
                  </a:cubicBezTo>
                  <a:cubicBezTo>
                    <a:pt x="211925" y="221735"/>
                    <a:pt x="207109" y="222733"/>
                    <a:pt x="201940" y="222733"/>
                  </a:cubicBezTo>
                  <a:lnTo>
                    <a:pt x="126521" y="222733"/>
                  </a:lnTo>
                  <a:close/>
                  <a:moveTo>
                    <a:pt x="45111" y="35595"/>
                  </a:moveTo>
                  <a:lnTo>
                    <a:pt x="45111" y="220266"/>
                  </a:lnTo>
                  <a:lnTo>
                    <a:pt x="56036" y="220266"/>
                  </a:lnTo>
                  <a:cubicBezTo>
                    <a:pt x="59090" y="220266"/>
                    <a:pt x="61557" y="218974"/>
                    <a:pt x="63437" y="216389"/>
                  </a:cubicBezTo>
                  <a:cubicBezTo>
                    <a:pt x="65317" y="213805"/>
                    <a:pt x="66256" y="211220"/>
                    <a:pt x="66256" y="208636"/>
                  </a:cubicBezTo>
                  <a:lnTo>
                    <a:pt x="66256" y="35595"/>
                  </a:lnTo>
                  <a:close/>
                  <a:moveTo>
                    <a:pt x="704803" y="30309"/>
                  </a:moveTo>
                  <a:lnTo>
                    <a:pt x="704803" y="155772"/>
                  </a:lnTo>
                  <a:lnTo>
                    <a:pt x="731940" y="113129"/>
                  </a:lnTo>
                  <a:lnTo>
                    <a:pt x="711499" y="113129"/>
                  </a:lnTo>
                  <a:lnTo>
                    <a:pt x="711499" y="92336"/>
                  </a:lnTo>
                  <a:lnTo>
                    <a:pt x="784803" y="92336"/>
                  </a:lnTo>
                  <a:lnTo>
                    <a:pt x="784803" y="78944"/>
                  </a:lnTo>
                  <a:lnTo>
                    <a:pt x="714318" y="78944"/>
                  </a:lnTo>
                  <a:lnTo>
                    <a:pt x="714318" y="58503"/>
                  </a:lnTo>
                  <a:lnTo>
                    <a:pt x="734759" y="58503"/>
                  </a:lnTo>
                  <a:lnTo>
                    <a:pt x="720310" y="38062"/>
                  </a:lnTo>
                  <a:lnTo>
                    <a:pt x="758371" y="38062"/>
                  </a:lnTo>
                  <a:lnTo>
                    <a:pt x="772468" y="58503"/>
                  </a:lnTo>
                  <a:lnTo>
                    <a:pt x="784803" y="58503"/>
                  </a:lnTo>
                  <a:lnTo>
                    <a:pt x="784803" y="37005"/>
                  </a:lnTo>
                  <a:lnTo>
                    <a:pt x="838372" y="37005"/>
                  </a:lnTo>
                  <a:lnTo>
                    <a:pt x="838372" y="58503"/>
                  </a:lnTo>
                  <a:lnTo>
                    <a:pt x="853879" y="58503"/>
                  </a:lnTo>
                  <a:lnTo>
                    <a:pt x="868328" y="38062"/>
                  </a:lnTo>
                  <a:lnTo>
                    <a:pt x="904628" y="38062"/>
                  </a:lnTo>
                  <a:lnTo>
                    <a:pt x="890178" y="58503"/>
                  </a:lnTo>
                  <a:lnTo>
                    <a:pt x="908857" y="58503"/>
                  </a:lnTo>
                  <a:lnTo>
                    <a:pt x="908857" y="78944"/>
                  </a:lnTo>
                  <a:lnTo>
                    <a:pt x="838372" y="78944"/>
                  </a:lnTo>
                  <a:lnTo>
                    <a:pt x="838372" y="92336"/>
                  </a:lnTo>
                  <a:lnTo>
                    <a:pt x="911676" y="92336"/>
                  </a:lnTo>
                  <a:lnTo>
                    <a:pt x="911676" y="113129"/>
                  </a:lnTo>
                  <a:lnTo>
                    <a:pt x="890531" y="113129"/>
                  </a:lnTo>
                  <a:lnTo>
                    <a:pt x="916258" y="154010"/>
                  </a:lnTo>
                  <a:lnTo>
                    <a:pt x="916258" y="30309"/>
                  </a:lnTo>
                  <a:close/>
                  <a:moveTo>
                    <a:pt x="122644" y="1763"/>
                  </a:moveTo>
                  <a:lnTo>
                    <a:pt x="308372" y="2115"/>
                  </a:lnTo>
                  <a:lnTo>
                    <a:pt x="308372" y="29252"/>
                  </a:lnTo>
                  <a:lnTo>
                    <a:pt x="299209" y="29252"/>
                  </a:lnTo>
                  <a:lnTo>
                    <a:pt x="299209" y="214627"/>
                  </a:lnTo>
                  <a:cubicBezTo>
                    <a:pt x="299209" y="219796"/>
                    <a:pt x="298211" y="224671"/>
                    <a:pt x="296214" y="229253"/>
                  </a:cubicBezTo>
                  <a:cubicBezTo>
                    <a:pt x="294217" y="233834"/>
                    <a:pt x="291515" y="237829"/>
                    <a:pt x="288108" y="241235"/>
                  </a:cubicBezTo>
                  <a:cubicBezTo>
                    <a:pt x="284701" y="244642"/>
                    <a:pt x="280766" y="247344"/>
                    <a:pt x="276302" y="249341"/>
                  </a:cubicBezTo>
                  <a:cubicBezTo>
                    <a:pt x="271838" y="251338"/>
                    <a:pt x="267021" y="252337"/>
                    <a:pt x="261852" y="252337"/>
                  </a:cubicBezTo>
                  <a:lnTo>
                    <a:pt x="216742" y="252337"/>
                  </a:lnTo>
                  <a:lnTo>
                    <a:pt x="230134" y="222028"/>
                  </a:lnTo>
                  <a:lnTo>
                    <a:pt x="240354" y="222028"/>
                  </a:lnTo>
                  <a:cubicBezTo>
                    <a:pt x="243409" y="222028"/>
                    <a:pt x="245934" y="221030"/>
                    <a:pt x="247931" y="219033"/>
                  </a:cubicBezTo>
                  <a:cubicBezTo>
                    <a:pt x="249929" y="217035"/>
                    <a:pt x="250927" y="214510"/>
                    <a:pt x="250927" y="211455"/>
                  </a:cubicBezTo>
                  <a:lnTo>
                    <a:pt x="250927" y="29252"/>
                  </a:lnTo>
                  <a:lnTo>
                    <a:pt x="122644" y="29252"/>
                  </a:lnTo>
                  <a:close/>
                  <a:moveTo>
                    <a:pt x="0" y="1763"/>
                  </a:moveTo>
                  <a:lnTo>
                    <a:pt x="353" y="2115"/>
                  </a:lnTo>
                  <a:lnTo>
                    <a:pt x="111367" y="2467"/>
                  </a:lnTo>
                  <a:lnTo>
                    <a:pt x="111367" y="217496"/>
                  </a:lnTo>
                  <a:cubicBezTo>
                    <a:pt x="111367" y="228054"/>
                    <a:pt x="108008" y="236912"/>
                    <a:pt x="101290" y="244069"/>
                  </a:cubicBezTo>
                  <a:cubicBezTo>
                    <a:pt x="94572" y="251225"/>
                    <a:pt x="84849" y="254804"/>
                    <a:pt x="72121" y="254804"/>
                  </a:cubicBezTo>
                  <a:lnTo>
                    <a:pt x="0" y="254804"/>
                  </a:lnTo>
                  <a:close/>
                  <a:moveTo>
                    <a:pt x="656873" y="1058"/>
                  </a:moveTo>
                  <a:lnTo>
                    <a:pt x="704803" y="1058"/>
                  </a:lnTo>
                  <a:lnTo>
                    <a:pt x="916258" y="1058"/>
                  </a:lnTo>
                  <a:lnTo>
                    <a:pt x="966302" y="1058"/>
                  </a:lnTo>
                  <a:lnTo>
                    <a:pt x="966302" y="30309"/>
                  </a:lnTo>
                  <a:lnTo>
                    <a:pt x="966302" y="216742"/>
                  </a:lnTo>
                  <a:cubicBezTo>
                    <a:pt x="966302" y="222146"/>
                    <a:pt x="965304" y="227138"/>
                    <a:pt x="963307" y="231720"/>
                  </a:cubicBezTo>
                  <a:cubicBezTo>
                    <a:pt x="961310" y="236301"/>
                    <a:pt x="958549" y="240354"/>
                    <a:pt x="955025" y="243879"/>
                  </a:cubicBezTo>
                  <a:cubicBezTo>
                    <a:pt x="951500" y="247403"/>
                    <a:pt x="947389" y="250163"/>
                    <a:pt x="942690" y="252161"/>
                  </a:cubicBezTo>
                  <a:cubicBezTo>
                    <a:pt x="937991" y="254158"/>
                    <a:pt x="932939" y="255156"/>
                    <a:pt x="927535" y="255156"/>
                  </a:cubicBezTo>
                  <a:lnTo>
                    <a:pt x="656873" y="255156"/>
                  </a:lnTo>
                  <a:lnTo>
                    <a:pt x="656873" y="225905"/>
                  </a:lnTo>
                  <a:lnTo>
                    <a:pt x="656873" y="30309"/>
                  </a:lnTo>
                  <a:close/>
                  <a:moveTo>
                    <a:pt x="368961" y="0"/>
                  </a:moveTo>
                  <a:lnTo>
                    <a:pt x="414071" y="0"/>
                  </a:lnTo>
                  <a:lnTo>
                    <a:pt x="414071" y="21498"/>
                  </a:lnTo>
                  <a:lnTo>
                    <a:pt x="453190" y="21498"/>
                  </a:lnTo>
                  <a:lnTo>
                    <a:pt x="453190" y="56036"/>
                  </a:lnTo>
                  <a:lnTo>
                    <a:pt x="414071" y="56036"/>
                  </a:lnTo>
                  <a:lnTo>
                    <a:pt x="414071" y="86345"/>
                  </a:lnTo>
                  <a:lnTo>
                    <a:pt x="457420" y="86345"/>
                  </a:lnTo>
                  <a:lnTo>
                    <a:pt x="457420" y="23965"/>
                  </a:lnTo>
                  <a:lnTo>
                    <a:pt x="485525" y="23965"/>
                  </a:lnTo>
                  <a:lnTo>
                    <a:pt x="502392" y="23965"/>
                  </a:lnTo>
                  <a:lnTo>
                    <a:pt x="523119" y="23965"/>
                  </a:lnTo>
                  <a:lnTo>
                    <a:pt x="514672" y="1410"/>
                  </a:lnTo>
                  <a:lnTo>
                    <a:pt x="562723" y="1410"/>
                  </a:lnTo>
                  <a:lnTo>
                    <a:pt x="570851" y="23965"/>
                  </a:lnTo>
                  <a:lnTo>
                    <a:pt x="591341" y="23965"/>
                  </a:lnTo>
                  <a:lnTo>
                    <a:pt x="613357" y="23965"/>
                  </a:lnTo>
                  <a:lnTo>
                    <a:pt x="632222" y="23965"/>
                  </a:lnTo>
                  <a:lnTo>
                    <a:pt x="632222" y="101499"/>
                  </a:lnTo>
                  <a:cubicBezTo>
                    <a:pt x="632222" y="106903"/>
                    <a:pt x="631227" y="111954"/>
                    <a:pt x="629235" y="116653"/>
                  </a:cubicBezTo>
                  <a:cubicBezTo>
                    <a:pt x="627243" y="121352"/>
                    <a:pt x="624490" y="125464"/>
                    <a:pt x="620975" y="128988"/>
                  </a:cubicBezTo>
                  <a:cubicBezTo>
                    <a:pt x="617460" y="132512"/>
                    <a:pt x="613359" y="135273"/>
                    <a:pt x="608673" y="137270"/>
                  </a:cubicBezTo>
                  <a:cubicBezTo>
                    <a:pt x="603987" y="139267"/>
                    <a:pt x="598949" y="140266"/>
                    <a:pt x="593560" y="140266"/>
                  </a:cubicBezTo>
                  <a:lnTo>
                    <a:pt x="502530" y="140266"/>
                  </a:lnTo>
                  <a:lnTo>
                    <a:pt x="502530" y="225905"/>
                  </a:lnTo>
                  <a:lnTo>
                    <a:pt x="487023" y="255861"/>
                  </a:lnTo>
                  <a:lnTo>
                    <a:pt x="441913" y="255861"/>
                  </a:lnTo>
                  <a:lnTo>
                    <a:pt x="457420" y="225905"/>
                  </a:lnTo>
                  <a:lnTo>
                    <a:pt x="457420" y="93393"/>
                  </a:lnTo>
                  <a:lnTo>
                    <a:pt x="414071" y="148724"/>
                  </a:lnTo>
                  <a:lnTo>
                    <a:pt x="414071" y="217799"/>
                  </a:lnTo>
                  <a:cubicBezTo>
                    <a:pt x="414071" y="223203"/>
                    <a:pt x="413073" y="228254"/>
                    <a:pt x="411076" y="232953"/>
                  </a:cubicBezTo>
                  <a:cubicBezTo>
                    <a:pt x="409079" y="237652"/>
                    <a:pt x="406318" y="241764"/>
                    <a:pt x="402794" y="245288"/>
                  </a:cubicBezTo>
                  <a:cubicBezTo>
                    <a:pt x="399269" y="248812"/>
                    <a:pt x="395158" y="251573"/>
                    <a:pt x="390459" y="253570"/>
                  </a:cubicBezTo>
                  <a:cubicBezTo>
                    <a:pt x="385760" y="255567"/>
                    <a:pt x="380708" y="256566"/>
                    <a:pt x="375305" y="256566"/>
                  </a:cubicBezTo>
                  <a:lnTo>
                    <a:pt x="338652" y="256566"/>
                  </a:lnTo>
                  <a:lnTo>
                    <a:pt x="352045" y="226257"/>
                  </a:lnTo>
                  <a:lnTo>
                    <a:pt x="358036" y="226257"/>
                  </a:lnTo>
                  <a:cubicBezTo>
                    <a:pt x="361090" y="226257"/>
                    <a:pt x="363675" y="225141"/>
                    <a:pt x="365789" y="222909"/>
                  </a:cubicBezTo>
                  <a:cubicBezTo>
                    <a:pt x="367904" y="220677"/>
                    <a:pt x="368961" y="218034"/>
                    <a:pt x="368961" y="214980"/>
                  </a:cubicBezTo>
                  <a:lnTo>
                    <a:pt x="368961" y="194187"/>
                  </a:lnTo>
                  <a:lnTo>
                    <a:pt x="323498" y="194187"/>
                  </a:lnTo>
                  <a:lnTo>
                    <a:pt x="368961" y="136036"/>
                  </a:lnTo>
                  <a:lnTo>
                    <a:pt x="368961" y="56036"/>
                  </a:lnTo>
                  <a:lnTo>
                    <a:pt x="331604" y="56036"/>
                  </a:lnTo>
                  <a:lnTo>
                    <a:pt x="331604" y="21498"/>
                  </a:lnTo>
                  <a:lnTo>
                    <a:pt x="368961" y="21498"/>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00" dirty="0">
                <a:solidFill>
                  <a:schemeClr val="tx1">
                    <a:lumMod val="75000"/>
                    <a:lumOff val="25000"/>
                  </a:schemeClr>
                </a:solidFill>
                <a:latin typeface="庞门正道标题体" panose="02010600030101010101" pitchFamily="2" charset="-122"/>
                <a:ea typeface="庞门正道标题体" panose="02010600030101010101" pitchFamily="2" charset="-122"/>
              </a:endParaRPr>
            </a:p>
          </p:txBody>
        </p:sp>
      </p:gr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889987"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12</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9183829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ppt_h*1.125000"/>
                                          </p:val>
                                        </p:tav>
                                        <p:tav tm="100000">
                                          <p:val>
                                            <p:strVal val="#ppt_y"/>
                                          </p:val>
                                        </p:tav>
                                      </p:tavLst>
                                    </p:anim>
                                    <p:animEffect transition="in" filter="wipe(up)">
                                      <p:cBhvr>
                                        <p:cTn id="8" dur="500"/>
                                        <p:tgtEl>
                                          <p:spTgt spid="275"/>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750" fill="hold"/>
                                        <p:tgtEl>
                                          <p:spTgt spid="190"/>
                                        </p:tgtEl>
                                        <p:attrNameLst>
                                          <p:attrName>ppt_w</p:attrName>
                                        </p:attrNameLst>
                                      </p:cBhvr>
                                      <p:tavLst>
                                        <p:tav tm="0">
                                          <p:val>
                                            <p:fltVal val="0"/>
                                          </p:val>
                                        </p:tav>
                                        <p:tav tm="100000">
                                          <p:val>
                                            <p:strVal val="#ppt_w"/>
                                          </p:val>
                                        </p:tav>
                                      </p:tavLst>
                                    </p:anim>
                                    <p:anim calcmode="lin" valueType="num">
                                      <p:cBhvr>
                                        <p:cTn id="20" dur="750" fill="hold"/>
                                        <p:tgtEl>
                                          <p:spTgt spid="190"/>
                                        </p:tgtEl>
                                        <p:attrNameLst>
                                          <p:attrName>ppt_h</p:attrName>
                                        </p:attrNameLst>
                                      </p:cBhvr>
                                      <p:tavLst>
                                        <p:tav tm="0">
                                          <p:val>
                                            <p:fltVal val="0"/>
                                          </p:val>
                                        </p:tav>
                                        <p:tav tm="100000">
                                          <p:val>
                                            <p:strVal val="#ppt_h"/>
                                          </p:val>
                                        </p:tav>
                                      </p:tavLst>
                                    </p:anim>
                                    <p:animEffect transition="in" filter="fade">
                                      <p:cBhvr>
                                        <p:cTn id="21" dur="750"/>
                                        <p:tgtEl>
                                          <p:spTgt spid="190"/>
                                        </p:tgtEl>
                                      </p:cBhvr>
                                    </p:animEffect>
                                  </p:childTnLst>
                                </p:cTn>
                              </p:par>
                              <p:par>
                                <p:cTn id="22" presetID="35" presetClass="path" presetSubtype="0" accel="50000" decel="50000" fill="hold" nodeType="withEffect">
                                  <p:stCondLst>
                                    <p:cond delay="0"/>
                                  </p:stCondLst>
                                  <p:childTnLst>
                                    <p:animMotion origin="layout" path="M 6.25E-7 2.59259E-6 L -0.10469 0.15833 " pathEditMode="relative" rAng="0" ptsTypes="AA">
                                      <p:cBhvr>
                                        <p:cTn id="23" dur="1250" spd="-100000" fill="hold"/>
                                        <p:tgtEl>
                                          <p:spTgt spid="190"/>
                                        </p:tgtEl>
                                        <p:attrNameLst>
                                          <p:attrName>ppt_x</p:attrName>
                                          <p:attrName>ppt_y</p:attrName>
                                        </p:attrNameLst>
                                      </p:cBhvr>
                                      <p:rCtr x="-5234" y="7917"/>
                                    </p:animMotion>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750" fill="hold"/>
                                        <p:tgtEl>
                                          <p:spTgt spid="230"/>
                                        </p:tgtEl>
                                        <p:attrNameLst>
                                          <p:attrName>ppt_w</p:attrName>
                                        </p:attrNameLst>
                                      </p:cBhvr>
                                      <p:tavLst>
                                        <p:tav tm="0">
                                          <p:val>
                                            <p:fltVal val="0"/>
                                          </p:val>
                                        </p:tav>
                                        <p:tav tm="100000">
                                          <p:val>
                                            <p:strVal val="#ppt_w"/>
                                          </p:val>
                                        </p:tav>
                                      </p:tavLst>
                                    </p:anim>
                                    <p:anim calcmode="lin" valueType="num">
                                      <p:cBhvr>
                                        <p:cTn id="28" dur="750" fill="hold"/>
                                        <p:tgtEl>
                                          <p:spTgt spid="230"/>
                                        </p:tgtEl>
                                        <p:attrNameLst>
                                          <p:attrName>ppt_h</p:attrName>
                                        </p:attrNameLst>
                                      </p:cBhvr>
                                      <p:tavLst>
                                        <p:tav tm="0">
                                          <p:val>
                                            <p:fltVal val="0"/>
                                          </p:val>
                                        </p:tav>
                                        <p:tav tm="100000">
                                          <p:val>
                                            <p:strVal val="#ppt_h"/>
                                          </p:val>
                                        </p:tav>
                                      </p:tavLst>
                                    </p:anim>
                                    <p:animEffect transition="in" filter="fade">
                                      <p:cBhvr>
                                        <p:cTn id="29" dur="750"/>
                                        <p:tgtEl>
                                          <p:spTgt spid="230"/>
                                        </p:tgtEl>
                                      </p:cBhvr>
                                    </p:animEffect>
                                  </p:childTnLst>
                                </p:cTn>
                              </p:par>
                              <p:par>
                                <p:cTn id="30" presetID="35" presetClass="path" presetSubtype="0" accel="50000" decel="50000" fill="hold" grpId="1" nodeType="withEffect">
                                  <p:stCondLst>
                                    <p:cond delay="0"/>
                                  </p:stCondLst>
                                  <p:childTnLst>
                                    <p:animMotion origin="layout" path="M 2.08333E-7 -2.59259E-6 L 0.12148 -2.59259E-6 " pathEditMode="relative" rAng="0" ptsTypes="AA">
                                      <p:cBhvr>
                                        <p:cTn id="31" dur="1250" spd="-100000" fill="hold"/>
                                        <p:tgtEl>
                                          <p:spTgt spid="230"/>
                                        </p:tgtEl>
                                        <p:attrNameLst>
                                          <p:attrName>ppt_x</p:attrName>
                                          <p:attrName>ppt_y</p:attrName>
                                        </p:attrNameLst>
                                      </p:cBhvr>
                                      <p:rCtr x="6068" y="0"/>
                                    </p:animMotion>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wipe(left)">
                                      <p:cBhvr>
                                        <p:cTn id="43" dur="500"/>
                                        <p:tgtEl>
                                          <p:spTgt spid="14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wipe(left)">
                                      <p:cBhvr>
                                        <p:cTn id="4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3447" y="204464"/>
            <a:ext cx="4015610" cy="584775"/>
            <a:chOff x="233447" y="204464"/>
            <a:chExt cx="4015610" cy="584775"/>
          </a:xfrm>
        </p:grpSpPr>
        <p:sp>
          <p:nvSpPr>
            <p:cNvPr id="6" name="矩形 5"/>
            <p:cNvSpPr/>
            <p:nvPr/>
          </p:nvSpPr>
          <p:spPr>
            <a:xfrm>
              <a:off x="781441" y="204464"/>
              <a:ext cx="3467616"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总结及下一步打算</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66579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grpSp>
        <p:nvGrpSpPr>
          <p:cNvPr id="64" name="组合 63"/>
          <p:cNvGrpSpPr/>
          <p:nvPr/>
        </p:nvGrpSpPr>
        <p:grpSpPr>
          <a:xfrm>
            <a:off x="944239" y="1413164"/>
            <a:ext cx="2634944" cy="2172417"/>
            <a:chOff x="1674101" y="2743200"/>
            <a:chExt cx="2634944" cy="2172417"/>
          </a:xfrm>
        </p:grpSpPr>
        <p:grpSp>
          <p:nvGrpSpPr>
            <p:cNvPr id="5" name="组合 4"/>
            <p:cNvGrpSpPr/>
            <p:nvPr/>
          </p:nvGrpSpPr>
          <p:grpSpPr>
            <a:xfrm>
              <a:off x="1674101" y="2743200"/>
              <a:ext cx="2634944" cy="2172417"/>
              <a:chOff x="1674100" y="2032540"/>
              <a:chExt cx="3556229" cy="2931984"/>
            </a:xfrm>
          </p:grpSpPr>
          <p:sp>
            <p:nvSpPr>
              <p:cNvPr id="62" name="六边形 61"/>
              <p:cNvSpPr/>
              <p:nvPr/>
            </p:nvSpPr>
            <p:spPr>
              <a:xfrm>
                <a:off x="2156838" y="2314959"/>
                <a:ext cx="3073491" cy="2649565"/>
              </a:xfrm>
              <a:prstGeom prst="hexagon">
                <a:avLst/>
              </a:prstGeom>
              <a:solidFill>
                <a:srgbClr val="27AAE2"/>
              </a:solidFill>
              <a:ln>
                <a:noFill/>
              </a:ln>
              <a:effectLst>
                <a:innerShdw blurRad="2667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59" name="六边形 58"/>
              <p:cNvSpPr/>
              <p:nvPr/>
            </p:nvSpPr>
            <p:spPr>
              <a:xfrm>
                <a:off x="1674100" y="2032540"/>
                <a:ext cx="3182112" cy="2743198"/>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3" name="矩形 62"/>
            <p:cNvSpPr/>
            <p:nvPr/>
          </p:nvSpPr>
          <p:spPr>
            <a:xfrm>
              <a:off x="2289358" y="3467081"/>
              <a:ext cx="1127232" cy="584775"/>
            </a:xfrm>
            <a:prstGeom prst="rect">
              <a:avLst/>
            </a:prstGeom>
          </p:spPr>
          <p:txBody>
            <a:bodyPr wrap="none">
              <a:spAutoFit/>
            </a:bodyPr>
            <a:lstStyle/>
            <a:p>
              <a:r>
                <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rPr>
                <a:t>总 结</a:t>
              </a:r>
              <a:endParaRPr lang="zh-CN" altLang="en-US" dirty="0"/>
            </a:p>
          </p:txBody>
        </p:sp>
      </p:grpSp>
      <p:sp>
        <p:nvSpPr>
          <p:cNvPr id="65" name="Rectangle 38"/>
          <p:cNvSpPr/>
          <p:nvPr/>
        </p:nvSpPr>
        <p:spPr>
          <a:xfrm>
            <a:off x="3936862" y="1622419"/>
            <a:ext cx="7338885" cy="1938992"/>
          </a:xfrm>
          <a:prstGeom prst="rect">
            <a:avLst/>
          </a:prstGeom>
        </p:spPr>
        <p:txBody>
          <a:bodyPr wrap="square">
            <a:spAutoFit/>
          </a:bodyPr>
          <a:lstStyle/>
          <a:p>
            <a:pPr marL="285750" lvl="0" indent="-285750">
              <a:lnSpc>
                <a:spcPct val="150000"/>
              </a:lnSpc>
              <a:buClr>
                <a:srgbClr val="30B4D8"/>
              </a:buClr>
              <a:buSzPct val="150000"/>
              <a:buFont typeface="Wingdings" panose="05000000000000000000" pitchFamily="2" charset="2"/>
              <a:buChar char="l"/>
            </a:pPr>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单击此处添加检讨内容，单击此处添加检讨内容以及需要改进的内容再这里，单击此处添加检讨内容单击此处添加检讨内容</a:t>
            </a:r>
            <a:endParaRPr lang="en-US" altLang="zh-CN" sz="1600" dirty="0">
              <a:solidFill>
                <a:srgbClr val="3F3F3F"/>
              </a:solidFill>
              <a:latin typeface="微软雅黑" panose="020B0503020204020204" pitchFamily="34" charset="-122"/>
              <a:ea typeface="微软雅黑" panose="020B0503020204020204" pitchFamily="34" charset="-122"/>
            </a:endParaRPr>
          </a:p>
          <a:p>
            <a:pPr marL="285750" lvl="0" indent="-285750">
              <a:lnSpc>
                <a:spcPct val="150000"/>
              </a:lnSpc>
              <a:buClr>
                <a:srgbClr val="30B4D8"/>
              </a:buClr>
              <a:buSzPct val="150000"/>
              <a:buFont typeface="Wingdings" panose="05000000000000000000" pitchFamily="2" charset="2"/>
              <a:buChar char="l"/>
            </a:pPr>
            <a:r>
              <a:rPr lang="zh-CN" altLang="en-US" sz="1600" dirty="0">
                <a:solidFill>
                  <a:srgbClr val="3F3F3F"/>
                </a:solidFill>
                <a:latin typeface="微软雅黑" panose="020B0503020204020204" pitchFamily="34" charset="-122"/>
                <a:ea typeface="微软雅黑" panose="020B0503020204020204" pitchFamily="34" charset="-122"/>
              </a:rPr>
              <a:t>单击此处添加检讨内容以及需要改进的内容再这里</a:t>
            </a:r>
            <a:endParaRPr lang="en-US" altLang="zh-CN" sz="1600" dirty="0">
              <a:solidFill>
                <a:srgbClr val="3F3F3F"/>
              </a:solidFill>
              <a:latin typeface="微软雅黑" panose="020B0503020204020204" pitchFamily="34" charset="-122"/>
              <a:ea typeface="微软雅黑" panose="020B0503020204020204" pitchFamily="34" charset="-122"/>
            </a:endParaRPr>
          </a:p>
          <a:p>
            <a:pPr marL="285750" lvl="0" indent="-285750">
              <a:lnSpc>
                <a:spcPct val="150000"/>
              </a:lnSpc>
              <a:buClr>
                <a:srgbClr val="30B4D8"/>
              </a:buClr>
              <a:buSzPct val="150000"/>
              <a:buFont typeface="Wingdings" panose="05000000000000000000" pitchFamily="2" charset="2"/>
              <a:buChar char="l"/>
            </a:pPr>
            <a:r>
              <a:rPr lang="zh-CN" altLang="en-US" sz="1600" dirty="0">
                <a:solidFill>
                  <a:srgbClr val="3F3F3F"/>
                </a:solidFill>
                <a:latin typeface="微软雅黑" panose="020B0503020204020204" pitchFamily="34" charset="-122"/>
                <a:ea typeface="微软雅黑" panose="020B0503020204020204" pitchFamily="34" charset="-122"/>
              </a:rPr>
              <a:t>单击此处添加检讨内容单击此处添加检讨内容，单击此处添加检讨内容以及需要改进的内容再这里，单击此处添加检讨内容</a:t>
            </a:r>
          </a:p>
        </p:txBody>
      </p:sp>
      <p:grpSp>
        <p:nvGrpSpPr>
          <p:cNvPr id="66" name="组合 65"/>
          <p:cNvGrpSpPr/>
          <p:nvPr/>
        </p:nvGrpSpPr>
        <p:grpSpPr>
          <a:xfrm>
            <a:off x="8201249" y="4019566"/>
            <a:ext cx="2634944" cy="2172417"/>
            <a:chOff x="1674101" y="2743200"/>
            <a:chExt cx="2634944" cy="2172417"/>
          </a:xfrm>
        </p:grpSpPr>
        <p:grpSp>
          <p:nvGrpSpPr>
            <p:cNvPr id="67" name="组合 66"/>
            <p:cNvGrpSpPr/>
            <p:nvPr/>
          </p:nvGrpSpPr>
          <p:grpSpPr>
            <a:xfrm>
              <a:off x="1674101" y="2743200"/>
              <a:ext cx="2634944" cy="2172417"/>
              <a:chOff x="1674100" y="2032540"/>
              <a:chExt cx="3556229" cy="2931984"/>
            </a:xfrm>
          </p:grpSpPr>
          <p:sp>
            <p:nvSpPr>
              <p:cNvPr id="69" name="六边形 68"/>
              <p:cNvSpPr/>
              <p:nvPr/>
            </p:nvSpPr>
            <p:spPr>
              <a:xfrm>
                <a:off x="2156838" y="2314959"/>
                <a:ext cx="3073491" cy="2649565"/>
              </a:xfrm>
              <a:prstGeom prst="hexagon">
                <a:avLst/>
              </a:prstGeom>
              <a:solidFill>
                <a:srgbClr val="27AAE2"/>
              </a:solidFill>
              <a:ln>
                <a:noFill/>
              </a:ln>
              <a:effectLst>
                <a:innerShdw blurRad="2667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70" name="六边形 69"/>
              <p:cNvSpPr/>
              <p:nvPr/>
            </p:nvSpPr>
            <p:spPr>
              <a:xfrm>
                <a:off x="1674100" y="2032540"/>
                <a:ext cx="3182112" cy="2743198"/>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68" name="矩形 67"/>
            <p:cNvSpPr/>
            <p:nvPr/>
          </p:nvSpPr>
          <p:spPr>
            <a:xfrm>
              <a:off x="1795338" y="3450455"/>
              <a:ext cx="2236510" cy="584775"/>
            </a:xfrm>
            <a:prstGeom prst="rect">
              <a:avLst/>
            </a:prstGeom>
          </p:spPr>
          <p:txBody>
            <a:bodyPr wrap="none">
              <a:spAutoFit/>
            </a:bodyPr>
            <a:lstStyle/>
            <a:p>
              <a:r>
                <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rPr>
                <a:t>下一步打算</a:t>
              </a:r>
              <a:endParaRPr lang="zh-CN" altLang="en-US" dirty="0"/>
            </a:p>
          </p:txBody>
        </p:sp>
      </p:grpSp>
      <p:sp>
        <p:nvSpPr>
          <p:cNvPr id="71" name="Rectangle 38"/>
          <p:cNvSpPr/>
          <p:nvPr/>
        </p:nvSpPr>
        <p:spPr>
          <a:xfrm>
            <a:off x="1303351" y="4801881"/>
            <a:ext cx="6620701" cy="523220"/>
          </a:xfrm>
          <a:prstGeom prst="rect">
            <a:avLst/>
          </a:prstGeom>
        </p:spPr>
        <p:txBody>
          <a:bodyPr wrap="square">
            <a:spAutoFit/>
          </a:bodyPr>
          <a:lstStyle/>
          <a:p>
            <a:pPr lvl="0">
              <a:buClr>
                <a:srgbClr val="30B4D8"/>
              </a:buClr>
              <a:buSzPct val="150000"/>
            </a:pPr>
            <a:r>
              <a:rPr lang="en-US" altLang="zh-CN" sz="2800" dirty="0">
                <a:solidFill>
                  <a:srgbClr val="3F3F3F"/>
                </a:solidFill>
                <a:latin typeface="宋体" panose="02010600030101010101" pitchFamily="2" charset="-122"/>
                <a:ea typeface="宋体" panose="02010600030101010101" pitchFamily="2" charset="-122"/>
              </a:rPr>
              <a:t>【</a:t>
            </a:r>
            <a:r>
              <a:rPr lang="zh-CN" altLang="en-US" sz="2800" dirty="0">
                <a:solidFill>
                  <a:srgbClr val="3F3F3F"/>
                </a:solidFill>
                <a:latin typeface="微软雅黑" panose="020B0503020204020204" pitchFamily="34" charset="-122"/>
                <a:ea typeface="微软雅黑" panose="020B0503020204020204" pitchFamily="34" charset="-122"/>
              </a:rPr>
              <a:t>单击添加您想要研究的下一个课题</a:t>
            </a:r>
            <a:r>
              <a:rPr lang="en-US" altLang="zh-CN" sz="2800" dirty="0">
                <a:solidFill>
                  <a:srgbClr val="3F3F3F"/>
                </a:solidFill>
                <a:latin typeface="宋体" panose="02010600030101010101" pitchFamily="2" charset="-122"/>
                <a:ea typeface="宋体" panose="02010600030101010101" pitchFamily="2" charset="-122"/>
              </a:rPr>
              <a:t>】</a:t>
            </a:r>
            <a:endParaRPr lang="zh-CN" altLang="en-US" sz="2800" dirty="0">
              <a:solidFill>
                <a:srgbClr val="3F3F3F"/>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137458" y="3773978"/>
            <a:ext cx="9917084" cy="0"/>
          </a:xfrm>
          <a:prstGeom prst="line">
            <a:avLst/>
          </a:prstGeom>
          <a:ln>
            <a:solidFill>
              <a:srgbClr val="30B4D8"/>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85116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2" fill="hold" grpId="0" nodeType="afterEffect" p14:presetBounceEnd="60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60000">
                                          <p:cBhvr additive="base">
                                            <p:cTn id="13"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barn(inVertical)">
                                          <p:cBhvr>
                                            <p:cTn id="18" dur="500"/>
                                            <p:tgtEl>
                                              <p:spTgt spid="7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childTnLst>
                              </p:cTn>
                            </p:par>
                            <p:par>
                              <p:cTn id="25" fill="hold">
                                <p:stCondLst>
                                  <p:cond delay="2000"/>
                                </p:stCondLst>
                                <p:childTnLst>
                                  <p:par>
                                    <p:cTn id="26" presetID="2" presetClass="entr" presetSubtype="2" fill="hold" grpId="0" nodeType="afterEffect" p14:presetBounceEnd="60000">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14:bounceEnd="60000">
                                          <p:cBhvr additive="base">
                                            <p:cTn id="28" dur="500" fill="hold"/>
                                            <p:tgtEl>
                                              <p:spTgt spid="71"/>
                                            </p:tgtEl>
                                            <p:attrNameLst>
                                              <p:attrName>ppt_x</p:attrName>
                                            </p:attrNameLst>
                                          </p:cBhvr>
                                          <p:tavLst>
                                            <p:tav tm="0">
                                              <p:val>
                                                <p:strVal val="1+#ppt_w/2"/>
                                              </p:val>
                                            </p:tav>
                                            <p:tav tm="100000">
                                              <p:val>
                                                <p:strVal val="#ppt_x"/>
                                              </p:val>
                                            </p:tav>
                                          </p:tavLst>
                                        </p:anim>
                                        <p:anim calcmode="lin" valueType="num" p14:bounceEnd="60000">
                                          <p:cBhvr additive="base">
                                            <p:cTn id="29"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barn(inVertical)">
                                          <p:cBhvr>
                                            <p:cTn id="18" dur="500"/>
                                            <p:tgtEl>
                                              <p:spTgt spid="7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fill="hold"/>
                                            <p:tgtEl>
                                              <p:spTgt spid="71"/>
                                            </p:tgtEl>
                                            <p:attrNameLst>
                                              <p:attrName>ppt_x</p:attrName>
                                            </p:attrNameLst>
                                          </p:cBhvr>
                                          <p:tavLst>
                                            <p:tav tm="0">
                                              <p:val>
                                                <p:strVal val="1+#ppt_w/2"/>
                                              </p:val>
                                            </p:tav>
                                            <p:tav tm="100000">
                                              <p:val>
                                                <p:strVal val="#ppt_x"/>
                                              </p:val>
                                            </p:tav>
                                          </p:tavLst>
                                        </p:anim>
                                        <p:anim calcmode="lin" valueType="num">
                                          <p:cBhvr additive="base">
                                            <p:cTn id="29"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1"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3447" y="204464"/>
            <a:ext cx="2374135" cy="584775"/>
            <a:chOff x="233447" y="204464"/>
            <a:chExt cx="2374135" cy="584775"/>
          </a:xfrm>
        </p:grpSpPr>
        <p:sp>
          <p:nvSpPr>
            <p:cNvPr id="6" name="矩形 5"/>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圈员感想</a:t>
              </a:r>
            </a:p>
          </p:txBody>
        </p:sp>
        <p:grpSp>
          <p:nvGrpSpPr>
            <p:cNvPr id="7" name="组合 6"/>
            <p:cNvGrpSpPr/>
            <p:nvPr/>
          </p:nvGrpSpPr>
          <p:grpSpPr>
            <a:xfrm>
              <a:off x="233447" y="204464"/>
              <a:ext cx="582073" cy="501787"/>
              <a:chOff x="918884" y="2360096"/>
              <a:chExt cx="2497402" cy="2152934"/>
            </a:xfrm>
          </p:grpSpPr>
          <p:grpSp>
            <p:nvGrpSpPr>
              <p:cNvPr id="8" name="组合 7"/>
              <p:cNvGrpSpPr/>
              <p:nvPr/>
            </p:nvGrpSpPr>
            <p:grpSpPr>
              <a:xfrm>
                <a:off x="918884" y="2360096"/>
                <a:ext cx="2497402" cy="2152934"/>
                <a:chOff x="6811139" y="1203251"/>
                <a:chExt cx="1597222" cy="1376916"/>
              </a:xfrm>
            </p:grpSpPr>
            <p:sp>
              <p:nvSpPr>
                <p:cNvPr id="10" name="六边形 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1" name="六边形 10"/>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9" name="矩形 8"/>
              <p:cNvSpPr/>
              <p:nvPr/>
            </p:nvSpPr>
            <p:spPr>
              <a:xfrm>
                <a:off x="1292405" y="2704373"/>
                <a:ext cx="166579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12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
        <p:nvSpPr>
          <p:cNvPr id="22" name="MH_Picture_1"/>
          <p:cNvSpPr>
            <a:spLocks/>
          </p:cNvSpPr>
          <p:nvPr>
            <p:custDataLst>
              <p:tags r:id="rId2"/>
            </p:custDataLst>
          </p:nvPr>
        </p:nvSpPr>
        <p:spPr bwMode="auto">
          <a:xfrm>
            <a:off x="3431871" y="1471353"/>
            <a:ext cx="5118747" cy="4625081"/>
          </a:xfrm>
          <a:custGeom>
            <a:avLst/>
            <a:gdLst>
              <a:gd name="T0" fmla="*/ 274400 w 4824534"/>
              <a:gd name="T1" fmla="*/ 430181 h 4359875"/>
              <a:gd name="T2" fmla="*/ 220799 w 4824534"/>
              <a:gd name="T3" fmla="*/ 430180 h 4359875"/>
              <a:gd name="T4" fmla="*/ 328003 w 4824534"/>
              <a:gd name="T5" fmla="*/ 376407 h 4359875"/>
              <a:gd name="T6" fmla="*/ 274400 w 4824534"/>
              <a:gd name="T7" fmla="*/ 376406 h 4359875"/>
              <a:gd name="T8" fmla="*/ 220799 w 4824534"/>
              <a:gd name="T9" fmla="*/ 376406 h 4359875"/>
              <a:gd name="T10" fmla="*/ 167198 w 4824534"/>
              <a:gd name="T11" fmla="*/ 376406 h 4359875"/>
              <a:gd name="T12" fmla="*/ 328003 w 4824534"/>
              <a:gd name="T13" fmla="*/ 322634 h 4359875"/>
              <a:gd name="T14" fmla="*/ 274400 w 4824534"/>
              <a:gd name="T15" fmla="*/ 322634 h 4359875"/>
              <a:gd name="T16" fmla="*/ 220799 w 4824534"/>
              <a:gd name="T17" fmla="*/ 322634 h 4359875"/>
              <a:gd name="T18" fmla="*/ 167198 w 4824534"/>
              <a:gd name="T19" fmla="*/ 322634 h 4359875"/>
              <a:gd name="T20" fmla="*/ 113596 w 4824534"/>
              <a:gd name="T21" fmla="*/ 322634 h 4359875"/>
              <a:gd name="T22" fmla="*/ 381605 w 4824534"/>
              <a:gd name="T23" fmla="*/ 322633 h 4359875"/>
              <a:gd name="T24" fmla="*/ 435206 w 4824534"/>
              <a:gd name="T25" fmla="*/ 268861 h 4359875"/>
              <a:gd name="T26" fmla="*/ 381605 w 4824534"/>
              <a:gd name="T27" fmla="*/ 268861 h 4359875"/>
              <a:gd name="T28" fmla="*/ 328003 w 4824534"/>
              <a:gd name="T29" fmla="*/ 268861 h 4359875"/>
              <a:gd name="T30" fmla="*/ 274400 w 4824534"/>
              <a:gd name="T31" fmla="*/ 268861 h 4359875"/>
              <a:gd name="T32" fmla="*/ 220799 w 4824534"/>
              <a:gd name="T33" fmla="*/ 268861 h 4359875"/>
              <a:gd name="T34" fmla="*/ 167198 w 4824534"/>
              <a:gd name="T35" fmla="*/ 268861 h 4359875"/>
              <a:gd name="T36" fmla="*/ 113596 w 4824534"/>
              <a:gd name="T37" fmla="*/ 268861 h 4359875"/>
              <a:gd name="T38" fmla="*/ 59994 w 4824534"/>
              <a:gd name="T39" fmla="*/ 268861 h 4359875"/>
              <a:gd name="T40" fmla="*/ 488806 w 4824534"/>
              <a:gd name="T41" fmla="*/ 215089 h 4359875"/>
              <a:gd name="T42" fmla="*/ 435206 w 4824534"/>
              <a:gd name="T43" fmla="*/ 215089 h 4359875"/>
              <a:gd name="T44" fmla="*/ 381605 w 4824534"/>
              <a:gd name="T45" fmla="*/ 215089 h 4359875"/>
              <a:gd name="T46" fmla="*/ 328003 w 4824534"/>
              <a:gd name="T47" fmla="*/ 215089 h 4359875"/>
              <a:gd name="T48" fmla="*/ 274400 w 4824534"/>
              <a:gd name="T49" fmla="*/ 215089 h 4359875"/>
              <a:gd name="T50" fmla="*/ 220799 w 4824534"/>
              <a:gd name="T51" fmla="*/ 215089 h 4359875"/>
              <a:gd name="T52" fmla="*/ 167198 w 4824534"/>
              <a:gd name="T53" fmla="*/ 215089 h 4359875"/>
              <a:gd name="T54" fmla="*/ 113596 w 4824534"/>
              <a:gd name="T55" fmla="*/ 215089 h 4359875"/>
              <a:gd name="T56" fmla="*/ 59994 w 4824534"/>
              <a:gd name="T57" fmla="*/ 215089 h 4359875"/>
              <a:gd name="T58" fmla="*/ 6394 w 4824534"/>
              <a:gd name="T59" fmla="*/ 215089 h 4359875"/>
              <a:gd name="T60" fmla="*/ 59994 w 4824534"/>
              <a:gd name="T61" fmla="*/ 161317 h 4359875"/>
              <a:gd name="T62" fmla="*/ 6394 w 4824534"/>
              <a:gd name="T63" fmla="*/ 161317 h 4359875"/>
              <a:gd name="T64" fmla="*/ 220799 w 4824534"/>
              <a:gd name="T65" fmla="*/ 161317 h 4359875"/>
              <a:gd name="T66" fmla="*/ 167198 w 4824534"/>
              <a:gd name="T67" fmla="*/ 161317 h 4359875"/>
              <a:gd name="T68" fmla="*/ 113596 w 4824534"/>
              <a:gd name="T69" fmla="*/ 161317 h 4359875"/>
              <a:gd name="T70" fmla="*/ 328003 w 4824534"/>
              <a:gd name="T71" fmla="*/ 161317 h 4359875"/>
              <a:gd name="T72" fmla="*/ 274400 w 4824534"/>
              <a:gd name="T73" fmla="*/ 161317 h 4359875"/>
              <a:gd name="T74" fmla="*/ 488806 w 4824534"/>
              <a:gd name="T75" fmla="*/ 161317 h 4359875"/>
              <a:gd name="T76" fmla="*/ 435206 w 4824534"/>
              <a:gd name="T77" fmla="*/ 161317 h 4359875"/>
              <a:gd name="T78" fmla="*/ 381605 w 4824534"/>
              <a:gd name="T79" fmla="*/ 161317 h 4359875"/>
              <a:gd name="T80" fmla="*/ 167198 w 4824534"/>
              <a:gd name="T81" fmla="*/ 107545 h 4359875"/>
              <a:gd name="T82" fmla="*/ 113597 w 4824534"/>
              <a:gd name="T83" fmla="*/ 107545 h 4359875"/>
              <a:gd name="T84" fmla="*/ 59994 w 4824534"/>
              <a:gd name="T85" fmla="*/ 107545 h 4359875"/>
              <a:gd name="T86" fmla="*/ 6394 w 4824534"/>
              <a:gd name="T87" fmla="*/ 107545 h 4359875"/>
              <a:gd name="T88" fmla="*/ 488806 w 4824534"/>
              <a:gd name="T89" fmla="*/ 107545 h 4359875"/>
              <a:gd name="T90" fmla="*/ 435206 w 4824534"/>
              <a:gd name="T91" fmla="*/ 107545 h 4359875"/>
              <a:gd name="T92" fmla="*/ 381605 w 4824534"/>
              <a:gd name="T93" fmla="*/ 107545 h 4359875"/>
              <a:gd name="T94" fmla="*/ 328003 w 4824534"/>
              <a:gd name="T95" fmla="*/ 107545 h 4359875"/>
              <a:gd name="T96" fmla="*/ 274400 w 4824534"/>
              <a:gd name="T97" fmla="*/ 107545 h 4359875"/>
              <a:gd name="T98" fmla="*/ 220799 w 4824534"/>
              <a:gd name="T99" fmla="*/ 107545 h 4359875"/>
              <a:gd name="T100" fmla="*/ 167198 w 4824534"/>
              <a:gd name="T101" fmla="*/ 53773 h 4359875"/>
              <a:gd name="T102" fmla="*/ 113597 w 4824534"/>
              <a:gd name="T103" fmla="*/ 53773 h 4359875"/>
              <a:gd name="T104" fmla="*/ 59994 w 4824534"/>
              <a:gd name="T105" fmla="*/ 53773 h 4359875"/>
              <a:gd name="T106" fmla="*/ 381605 w 4824534"/>
              <a:gd name="T107" fmla="*/ 53773 h 4359875"/>
              <a:gd name="T108" fmla="*/ 328003 w 4824534"/>
              <a:gd name="T109" fmla="*/ 53773 h 4359875"/>
              <a:gd name="T110" fmla="*/ 435206 w 4824534"/>
              <a:gd name="T111" fmla="*/ 53773 h 4359875"/>
              <a:gd name="T112" fmla="*/ 113597 w 4824534"/>
              <a:gd name="T113" fmla="*/ 0 h 4359875"/>
              <a:gd name="T114" fmla="*/ 381605 w 4824534"/>
              <a:gd name="T115" fmla="*/ 0 h 43598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24534" h="4359875">
                <a:moveTo>
                  <a:pt x="2476503" y="3889189"/>
                </a:moveTo>
                <a:lnTo>
                  <a:pt x="2831795" y="3889189"/>
                </a:lnTo>
                <a:cubicBezTo>
                  <a:pt x="2863660" y="3889189"/>
                  <a:pt x="2889492" y="3915021"/>
                  <a:pt x="2889492" y="3946886"/>
                </a:cubicBezTo>
                <a:lnTo>
                  <a:pt x="2889492" y="4302178"/>
                </a:lnTo>
                <a:cubicBezTo>
                  <a:pt x="2889492" y="4334043"/>
                  <a:pt x="2863660" y="4359875"/>
                  <a:pt x="2831795" y="4359875"/>
                </a:cubicBezTo>
                <a:lnTo>
                  <a:pt x="2476503" y="4359875"/>
                </a:lnTo>
                <a:cubicBezTo>
                  <a:pt x="2444638" y="4359875"/>
                  <a:pt x="2418806" y="4334043"/>
                  <a:pt x="2418806" y="4302178"/>
                </a:cubicBezTo>
                <a:lnTo>
                  <a:pt x="2418806" y="3946886"/>
                </a:lnTo>
                <a:cubicBezTo>
                  <a:pt x="2418806" y="3915021"/>
                  <a:pt x="2444638" y="3889189"/>
                  <a:pt x="2476503" y="3889189"/>
                </a:cubicBezTo>
                <a:close/>
                <a:moveTo>
                  <a:pt x="1992739" y="3889185"/>
                </a:moveTo>
                <a:lnTo>
                  <a:pt x="2348031" y="3889185"/>
                </a:lnTo>
                <a:cubicBezTo>
                  <a:pt x="2379896" y="3889185"/>
                  <a:pt x="2405728" y="3915017"/>
                  <a:pt x="2405728" y="3946882"/>
                </a:cubicBezTo>
                <a:lnTo>
                  <a:pt x="2405728" y="4302174"/>
                </a:lnTo>
                <a:cubicBezTo>
                  <a:pt x="2405728" y="4334039"/>
                  <a:pt x="2379896" y="4359871"/>
                  <a:pt x="2348031" y="4359871"/>
                </a:cubicBezTo>
                <a:lnTo>
                  <a:pt x="1992739" y="4359871"/>
                </a:lnTo>
                <a:cubicBezTo>
                  <a:pt x="1960874" y="4359871"/>
                  <a:pt x="1935042" y="4334039"/>
                  <a:pt x="1935042" y="4302174"/>
                </a:cubicBezTo>
                <a:lnTo>
                  <a:pt x="1935042" y="3946882"/>
                </a:lnTo>
                <a:cubicBezTo>
                  <a:pt x="1935042" y="3915017"/>
                  <a:pt x="1960874" y="3889185"/>
                  <a:pt x="1992739" y="3889185"/>
                </a:cubicBezTo>
                <a:close/>
                <a:moveTo>
                  <a:pt x="2960263" y="3403034"/>
                </a:moveTo>
                <a:lnTo>
                  <a:pt x="3315555" y="3403034"/>
                </a:lnTo>
                <a:cubicBezTo>
                  <a:pt x="3347420" y="3403034"/>
                  <a:pt x="3373252" y="3428866"/>
                  <a:pt x="3373252" y="3460731"/>
                </a:cubicBezTo>
                <a:lnTo>
                  <a:pt x="3373252" y="3816023"/>
                </a:lnTo>
                <a:cubicBezTo>
                  <a:pt x="3373252" y="3847888"/>
                  <a:pt x="3347420" y="3873720"/>
                  <a:pt x="3315555" y="3873720"/>
                </a:cubicBezTo>
                <a:lnTo>
                  <a:pt x="2960263" y="3873720"/>
                </a:lnTo>
                <a:cubicBezTo>
                  <a:pt x="2928398" y="3873720"/>
                  <a:pt x="2902566" y="3847888"/>
                  <a:pt x="2902566" y="3816023"/>
                </a:cubicBezTo>
                <a:lnTo>
                  <a:pt x="2902566" y="3460731"/>
                </a:lnTo>
                <a:cubicBezTo>
                  <a:pt x="2902566" y="3428866"/>
                  <a:pt x="2928398" y="3403034"/>
                  <a:pt x="2960263" y="3403034"/>
                </a:cubicBezTo>
                <a:close/>
                <a:moveTo>
                  <a:pt x="2476502" y="3403033"/>
                </a:moveTo>
                <a:lnTo>
                  <a:pt x="2831794" y="3403033"/>
                </a:lnTo>
                <a:cubicBezTo>
                  <a:pt x="2863659" y="3403033"/>
                  <a:pt x="2889491" y="3428865"/>
                  <a:pt x="2889491" y="3460730"/>
                </a:cubicBezTo>
                <a:lnTo>
                  <a:pt x="2889491" y="3816022"/>
                </a:lnTo>
                <a:cubicBezTo>
                  <a:pt x="2889491" y="3847887"/>
                  <a:pt x="2863659" y="3873719"/>
                  <a:pt x="2831794" y="3873719"/>
                </a:cubicBezTo>
                <a:lnTo>
                  <a:pt x="2476502" y="3873719"/>
                </a:lnTo>
                <a:cubicBezTo>
                  <a:pt x="2444637" y="3873719"/>
                  <a:pt x="2418805" y="3847887"/>
                  <a:pt x="2418805" y="3816022"/>
                </a:cubicBezTo>
                <a:lnTo>
                  <a:pt x="2418805" y="3460730"/>
                </a:lnTo>
                <a:cubicBezTo>
                  <a:pt x="2418805" y="3428865"/>
                  <a:pt x="2444637" y="3403033"/>
                  <a:pt x="2476502" y="3403033"/>
                </a:cubicBezTo>
                <a:close/>
                <a:moveTo>
                  <a:pt x="1992740" y="3403033"/>
                </a:moveTo>
                <a:lnTo>
                  <a:pt x="2348032" y="3403033"/>
                </a:lnTo>
                <a:cubicBezTo>
                  <a:pt x="2379897" y="3403033"/>
                  <a:pt x="2405729" y="3428865"/>
                  <a:pt x="2405729" y="3460730"/>
                </a:cubicBezTo>
                <a:lnTo>
                  <a:pt x="2405729" y="3816022"/>
                </a:lnTo>
                <a:cubicBezTo>
                  <a:pt x="2405729" y="3847887"/>
                  <a:pt x="2379897" y="3873719"/>
                  <a:pt x="2348032" y="3873719"/>
                </a:cubicBezTo>
                <a:lnTo>
                  <a:pt x="1992740" y="3873719"/>
                </a:lnTo>
                <a:cubicBezTo>
                  <a:pt x="1960875" y="3873719"/>
                  <a:pt x="1935043" y="3847887"/>
                  <a:pt x="1935043" y="3816022"/>
                </a:cubicBezTo>
                <a:lnTo>
                  <a:pt x="1935043" y="3460730"/>
                </a:lnTo>
                <a:cubicBezTo>
                  <a:pt x="1935043" y="3428865"/>
                  <a:pt x="1960875" y="3403033"/>
                  <a:pt x="1992740" y="3403033"/>
                </a:cubicBezTo>
                <a:close/>
                <a:moveTo>
                  <a:pt x="1508979" y="3403032"/>
                </a:moveTo>
                <a:lnTo>
                  <a:pt x="1864271" y="3403032"/>
                </a:lnTo>
                <a:cubicBezTo>
                  <a:pt x="1896136" y="3403032"/>
                  <a:pt x="1921968" y="3428864"/>
                  <a:pt x="1921968" y="3460729"/>
                </a:cubicBezTo>
                <a:lnTo>
                  <a:pt x="1921968" y="3816021"/>
                </a:lnTo>
                <a:cubicBezTo>
                  <a:pt x="1921968" y="3847886"/>
                  <a:pt x="1896136" y="3873718"/>
                  <a:pt x="1864271" y="3873718"/>
                </a:cubicBezTo>
                <a:lnTo>
                  <a:pt x="1508979" y="3873718"/>
                </a:lnTo>
                <a:cubicBezTo>
                  <a:pt x="1477114" y="3873718"/>
                  <a:pt x="1451282" y="3847886"/>
                  <a:pt x="1451282" y="3816021"/>
                </a:cubicBezTo>
                <a:lnTo>
                  <a:pt x="1451282" y="3460729"/>
                </a:lnTo>
                <a:cubicBezTo>
                  <a:pt x="1451282" y="3428864"/>
                  <a:pt x="1477114" y="3403032"/>
                  <a:pt x="1508979" y="3403032"/>
                </a:cubicBezTo>
                <a:close/>
                <a:moveTo>
                  <a:pt x="2960263" y="2916883"/>
                </a:moveTo>
                <a:lnTo>
                  <a:pt x="3315555" y="2916883"/>
                </a:lnTo>
                <a:cubicBezTo>
                  <a:pt x="3347420" y="2916883"/>
                  <a:pt x="3373252" y="2942715"/>
                  <a:pt x="3373252" y="2974580"/>
                </a:cubicBezTo>
                <a:lnTo>
                  <a:pt x="3373252" y="3329872"/>
                </a:lnTo>
                <a:cubicBezTo>
                  <a:pt x="3373252" y="3361737"/>
                  <a:pt x="3347420" y="3387569"/>
                  <a:pt x="3315555" y="3387569"/>
                </a:cubicBezTo>
                <a:lnTo>
                  <a:pt x="2960263" y="3387569"/>
                </a:lnTo>
                <a:cubicBezTo>
                  <a:pt x="2928398" y="3387569"/>
                  <a:pt x="2902566" y="3361737"/>
                  <a:pt x="2902566" y="3329872"/>
                </a:cubicBezTo>
                <a:lnTo>
                  <a:pt x="2902566" y="2974580"/>
                </a:lnTo>
                <a:cubicBezTo>
                  <a:pt x="2902566" y="2942715"/>
                  <a:pt x="2928398" y="2916883"/>
                  <a:pt x="2960263" y="2916883"/>
                </a:cubicBezTo>
                <a:close/>
                <a:moveTo>
                  <a:pt x="2476501" y="2916883"/>
                </a:moveTo>
                <a:lnTo>
                  <a:pt x="2831793" y="2916883"/>
                </a:lnTo>
                <a:cubicBezTo>
                  <a:pt x="2863658" y="2916883"/>
                  <a:pt x="2889490" y="2942715"/>
                  <a:pt x="2889490" y="2974580"/>
                </a:cubicBezTo>
                <a:lnTo>
                  <a:pt x="2889490" y="3329872"/>
                </a:lnTo>
                <a:cubicBezTo>
                  <a:pt x="2889490" y="3361737"/>
                  <a:pt x="2863658" y="3387569"/>
                  <a:pt x="2831793" y="3387569"/>
                </a:cubicBezTo>
                <a:lnTo>
                  <a:pt x="2476501" y="3387569"/>
                </a:lnTo>
                <a:cubicBezTo>
                  <a:pt x="2444636" y="3387569"/>
                  <a:pt x="2418804" y="3361737"/>
                  <a:pt x="2418804" y="3329872"/>
                </a:cubicBezTo>
                <a:lnTo>
                  <a:pt x="2418804" y="2974580"/>
                </a:lnTo>
                <a:cubicBezTo>
                  <a:pt x="2418804" y="2942715"/>
                  <a:pt x="2444636" y="2916883"/>
                  <a:pt x="2476501" y="2916883"/>
                </a:cubicBezTo>
                <a:close/>
                <a:moveTo>
                  <a:pt x="1992740" y="2916883"/>
                </a:moveTo>
                <a:lnTo>
                  <a:pt x="2348032" y="2916883"/>
                </a:lnTo>
                <a:cubicBezTo>
                  <a:pt x="2379897" y="2916883"/>
                  <a:pt x="2405729" y="2942715"/>
                  <a:pt x="2405729" y="2974580"/>
                </a:cubicBezTo>
                <a:lnTo>
                  <a:pt x="2405729" y="3329872"/>
                </a:lnTo>
                <a:cubicBezTo>
                  <a:pt x="2405729" y="3361737"/>
                  <a:pt x="2379897" y="3387569"/>
                  <a:pt x="2348032" y="3387569"/>
                </a:cubicBezTo>
                <a:lnTo>
                  <a:pt x="1992740" y="3387569"/>
                </a:lnTo>
                <a:cubicBezTo>
                  <a:pt x="1960875" y="3387569"/>
                  <a:pt x="1935043" y="3361737"/>
                  <a:pt x="1935043" y="3329872"/>
                </a:cubicBezTo>
                <a:lnTo>
                  <a:pt x="1935043" y="2974580"/>
                </a:lnTo>
                <a:cubicBezTo>
                  <a:pt x="1935043" y="2942715"/>
                  <a:pt x="1960875" y="2916883"/>
                  <a:pt x="1992740" y="2916883"/>
                </a:cubicBezTo>
                <a:close/>
                <a:moveTo>
                  <a:pt x="1508980" y="2916883"/>
                </a:moveTo>
                <a:lnTo>
                  <a:pt x="1864271" y="2916883"/>
                </a:lnTo>
                <a:cubicBezTo>
                  <a:pt x="1896136" y="2916883"/>
                  <a:pt x="1921968" y="2942715"/>
                  <a:pt x="1921968" y="2974580"/>
                </a:cubicBezTo>
                <a:lnTo>
                  <a:pt x="1921968" y="3329872"/>
                </a:lnTo>
                <a:cubicBezTo>
                  <a:pt x="1921968" y="3361737"/>
                  <a:pt x="1896136" y="3387569"/>
                  <a:pt x="1864271" y="3387569"/>
                </a:cubicBezTo>
                <a:lnTo>
                  <a:pt x="1508980" y="3387569"/>
                </a:lnTo>
                <a:cubicBezTo>
                  <a:pt x="1477115" y="3387569"/>
                  <a:pt x="1451283" y="3361737"/>
                  <a:pt x="1451283" y="3329872"/>
                </a:cubicBezTo>
                <a:lnTo>
                  <a:pt x="1451283" y="2974580"/>
                </a:lnTo>
                <a:cubicBezTo>
                  <a:pt x="1451283" y="2942715"/>
                  <a:pt x="1477115" y="2916883"/>
                  <a:pt x="1508980" y="2916883"/>
                </a:cubicBezTo>
                <a:close/>
                <a:moveTo>
                  <a:pt x="1025219" y="2916883"/>
                </a:moveTo>
                <a:lnTo>
                  <a:pt x="1380511" y="2916883"/>
                </a:lnTo>
                <a:cubicBezTo>
                  <a:pt x="1412376" y="2916883"/>
                  <a:pt x="1438208" y="2942715"/>
                  <a:pt x="1438208" y="2974580"/>
                </a:cubicBezTo>
                <a:lnTo>
                  <a:pt x="1438208" y="3329872"/>
                </a:lnTo>
                <a:cubicBezTo>
                  <a:pt x="1438208" y="3361737"/>
                  <a:pt x="1412376" y="3387569"/>
                  <a:pt x="1380511" y="3387569"/>
                </a:cubicBezTo>
                <a:lnTo>
                  <a:pt x="1025219" y="3387569"/>
                </a:lnTo>
                <a:cubicBezTo>
                  <a:pt x="993354" y="3387569"/>
                  <a:pt x="967522" y="3361737"/>
                  <a:pt x="967522" y="3329872"/>
                </a:cubicBezTo>
                <a:lnTo>
                  <a:pt x="967522" y="2974580"/>
                </a:lnTo>
                <a:cubicBezTo>
                  <a:pt x="967522" y="2942715"/>
                  <a:pt x="993354" y="2916883"/>
                  <a:pt x="1025219" y="2916883"/>
                </a:cubicBezTo>
                <a:close/>
                <a:moveTo>
                  <a:pt x="3444025" y="2916882"/>
                </a:moveTo>
                <a:lnTo>
                  <a:pt x="3799317" y="2916882"/>
                </a:lnTo>
                <a:cubicBezTo>
                  <a:pt x="3831182" y="2916882"/>
                  <a:pt x="3857014" y="2942714"/>
                  <a:pt x="3857014" y="2974579"/>
                </a:cubicBezTo>
                <a:lnTo>
                  <a:pt x="3857014" y="3329871"/>
                </a:lnTo>
                <a:cubicBezTo>
                  <a:pt x="3857014" y="3361736"/>
                  <a:pt x="3831182" y="3387568"/>
                  <a:pt x="3799317" y="3387568"/>
                </a:cubicBezTo>
                <a:lnTo>
                  <a:pt x="3444025" y="3387568"/>
                </a:lnTo>
                <a:cubicBezTo>
                  <a:pt x="3412160" y="3387568"/>
                  <a:pt x="3386328" y="3361736"/>
                  <a:pt x="3386328" y="3329871"/>
                </a:cubicBezTo>
                <a:lnTo>
                  <a:pt x="3386328" y="2974579"/>
                </a:lnTo>
                <a:cubicBezTo>
                  <a:pt x="3386328" y="2942714"/>
                  <a:pt x="3412160" y="2916882"/>
                  <a:pt x="3444025" y="2916882"/>
                </a:cubicBezTo>
                <a:close/>
                <a:moveTo>
                  <a:pt x="3927785" y="2430735"/>
                </a:moveTo>
                <a:lnTo>
                  <a:pt x="4283077" y="2430735"/>
                </a:lnTo>
                <a:cubicBezTo>
                  <a:pt x="4314942" y="2430735"/>
                  <a:pt x="4340774" y="2456567"/>
                  <a:pt x="4340774" y="2488432"/>
                </a:cubicBezTo>
                <a:lnTo>
                  <a:pt x="4340774" y="2843724"/>
                </a:lnTo>
                <a:cubicBezTo>
                  <a:pt x="4340774" y="2875589"/>
                  <a:pt x="4314942" y="2901421"/>
                  <a:pt x="4283077" y="2901421"/>
                </a:cubicBezTo>
                <a:lnTo>
                  <a:pt x="3927785" y="2901421"/>
                </a:lnTo>
                <a:cubicBezTo>
                  <a:pt x="3895920" y="2901421"/>
                  <a:pt x="3870088" y="2875589"/>
                  <a:pt x="3870088" y="2843724"/>
                </a:cubicBezTo>
                <a:lnTo>
                  <a:pt x="3870088" y="2488432"/>
                </a:lnTo>
                <a:cubicBezTo>
                  <a:pt x="3870088" y="2456567"/>
                  <a:pt x="3895920" y="2430735"/>
                  <a:pt x="3927785" y="2430735"/>
                </a:cubicBezTo>
                <a:close/>
                <a:moveTo>
                  <a:pt x="3444024" y="2430735"/>
                </a:moveTo>
                <a:lnTo>
                  <a:pt x="3799316" y="2430735"/>
                </a:lnTo>
                <a:cubicBezTo>
                  <a:pt x="3831181" y="2430735"/>
                  <a:pt x="3857013" y="2456567"/>
                  <a:pt x="3857013" y="2488432"/>
                </a:cubicBezTo>
                <a:lnTo>
                  <a:pt x="3857013" y="2843724"/>
                </a:lnTo>
                <a:cubicBezTo>
                  <a:pt x="3857013" y="2875589"/>
                  <a:pt x="3831181" y="2901421"/>
                  <a:pt x="3799316" y="2901421"/>
                </a:cubicBezTo>
                <a:lnTo>
                  <a:pt x="3444024" y="2901421"/>
                </a:lnTo>
                <a:cubicBezTo>
                  <a:pt x="3412159" y="2901421"/>
                  <a:pt x="3386327" y="2875589"/>
                  <a:pt x="3386327" y="2843724"/>
                </a:cubicBezTo>
                <a:lnTo>
                  <a:pt x="3386327" y="2488432"/>
                </a:lnTo>
                <a:cubicBezTo>
                  <a:pt x="3386327" y="2456567"/>
                  <a:pt x="3412159" y="2430735"/>
                  <a:pt x="3444024" y="2430735"/>
                </a:cubicBezTo>
                <a:close/>
                <a:moveTo>
                  <a:pt x="2960262" y="2430735"/>
                </a:moveTo>
                <a:lnTo>
                  <a:pt x="3315554" y="2430735"/>
                </a:lnTo>
                <a:cubicBezTo>
                  <a:pt x="3347419" y="2430735"/>
                  <a:pt x="3373251" y="2456567"/>
                  <a:pt x="3373251" y="2488432"/>
                </a:cubicBezTo>
                <a:lnTo>
                  <a:pt x="3373251" y="2843724"/>
                </a:lnTo>
                <a:cubicBezTo>
                  <a:pt x="3373251" y="2875589"/>
                  <a:pt x="3347419" y="2901421"/>
                  <a:pt x="3315554" y="2901421"/>
                </a:cubicBezTo>
                <a:lnTo>
                  <a:pt x="2960262" y="2901421"/>
                </a:lnTo>
                <a:cubicBezTo>
                  <a:pt x="2928397" y="2901421"/>
                  <a:pt x="2902565" y="2875589"/>
                  <a:pt x="2902565" y="2843724"/>
                </a:cubicBezTo>
                <a:lnTo>
                  <a:pt x="2902565" y="2488432"/>
                </a:lnTo>
                <a:cubicBezTo>
                  <a:pt x="2902565" y="2456567"/>
                  <a:pt x="2928397" y="2430735"/>
                  <a:pt x="2960262" y="2430735"/>
                </a:cubicBezTo>
                <a:close/>
                <a:moveTo>
                  <a:pt x="2476500" y="2430735"/>
                </a:moveTo>
                <a:lnTo>
                  <a:pt x="2831792" y="2430735"/>
                </a:lnTo>
                <a:cubicBezTo>
                  <a:pt x="2863657" y="2430735"/>
                  <a:pt x="2889489" y="2456567"/>
                  <a:pt x="2889489" y="2488432"/>
                </a:cubicBezTo>
                <a:lnTo>
                  <a:pt x="2889489" y="2843724"/>
                </a:lnTo>
                <a:cubicBezTo>
                  <a:pt x="2889489" y="2875589"/>
                  <a:pt x="2863657" y="2901421"/>
                  <a:pt x="2831792" y="2901421"/>
                </a:cubicBezTo>
                <a:lnTo>
                  <a:pt x="2476500" y="2901421"/>
                </a:lnTo>
                <a:cubicBezTo>
                  <a:pt x="2444635" y="2901421"/>
                  <a:pt x="2418803" y="2875589"/>
                  <a:pt x="2418803" y="2843724"/>
                </a:cubicBezTo>
                <a:lnTo>
                  <a:pt x="2418803" y="2488432"/>
                </a:lnTo>
                <a:cubicBezTo>
                  <a:pt x="2418803" y="2456567"/>
                  <a:pt x="2444635" y="2430735"/>
                  <a:pt x="2476500" y="2430735"/>
                </a:cubicBezTo>
                <a:close/>
                <a:moveTo>
                  <a:pt x="1992739" y="2430735"/>
                </a:moveTo>
                <a:lnTo>
                  <a:pt x="2348031" y="2430735"/>
                </a:lnTo>
                <a:cubicBezTo>
                  <a:pt x="2379896" y="2430735"/>
                  <a:pt x="2405728" y="2456567"/>
                  <a:pt x="2405728" y="2488432"/>
                </a:cubicBezTo>
                <a:lnTo>
                  <a:pt x="2405728" y="2843724"/>
                </a:lnTo>
                <a:cubicBezTo>
                  <a:pt x="2405728" y="2875589"/>
                  <a:pt x="2379896" y="2901421"/>
                  <a:pt x="2348031" y="2901421"/>
                </a:cubicBezTo>
                <a:lnTo>
                  <a:pt x="1992739" y="2901421"/>
                </a:lnTo>
                <a:cubicBezTo>
                  <a:pt x="1960874" y="2901421"/>
                  <a:pt x="1935042" y="2875589"/>
                  <a:pt x="1935042" y="2843724"/>
                </a:cubicBezTo>
                <a:lnTo>
                  <a:pt x="1935042" y="2488432"/>
                </a:lnTo>
                <a:cubicBezTo>
                  <a:pt x="1935042" y="2456567"/>
                  <a:pt x="1960874" y="2430735"/>
                  <a:pt x="1992739" y="2430735"/>
                </a:cubicBezTo>
                <a:close/>
                <a:moveTo>
                  <a:pt x="1508981" y="2430735"/>
                </a:moveTo>
                <a:lnTo>
                  <a:pt x="1864271" y="2430735"/>
                </a:lnTo>
                <a:cubicBezTo>
                  <a:pt x="1896136" y="2430735"/>
                  <a:pt x="1921968" y="2456567"/>
                  <a:pt x="1921968" y="2488432"/>
                </a:cubicBezTo>
                <a:lnTo>
                  <a:pt x="1921968" y="2843724"/>
                </a:lnTo>
                <a:cubicBezTo>
                  <a:pt x="1921968" y="2875589"/>
                  <a:pt x="1896136" y="2901421"/>
                  <a:pt x="1864271" y="2901421"/>
                </a:cubicBezTo>
                <a:lnTo>
                  <a:pt x="1508981" y="2901421"/>
                </a:lnTo>
                <a:cubicBezTo>
                  <a:pt x="1477116" y="2901421"/>
                  <a:pt x="1451284" y="2875589"/>
                  <a:pt x="1451284" y="2843724"/>
                </a:cubicBezTo>
                <a:lnTo>
                  <a:pt x="1451284" y="2488432"/>
                </a:lnTo>
                <a:cubicBezTo>
                  <a:pt x="1451284" y="2456567"/>
                  <a:pt x="1477116" y="2430735"/>
                  <a:pt x="1508981" y="2430735"/>
                </a:cubicBezTo>
                <a:close/>
                <a:moveTo>
                  <a:pt x="1025219" y="2430735"/>
                </a:moveTo>
                <a:lnTo>
                  <a:pt x="1380511" y="2430735"/>
                </a:lnTo>
                <a:cubicBezTo>
                  <a:pt x="1412376" y="2430735"/>
                  <a:pt x="1438208" y="2456567"/>
                  <a:pt x="1438208" y="2488432"/>
                </a:cubicBezTo>
                <a:lnTo>
                  <a:pt x="1438208" y="2843724"/>
                </a:lnTo>
                <a:cubicBezTo>
                  <a:pt x="1438208" y="2875589"/>
                  <a:pt x="1412376" y="2901421"/>
                  <a:pt x="1380511" y="2901421"/>
                </a:cubicBezTo>
                <a:lnTo>
                  <a:pt x="1025219" y="2901421"/>
                </a:lnTo>
                <a:cubicBezTo>
                  <a:pt x="993354" y="2901421"/>
                  <a:pt x="967522" y="2875589"/>
                  <a:pt x="967522" y="2843724"/>
                </a:cubicBezTo>
                <a:lnTo>
                  <a:pt x="967522" y="2488432"/>
                </a:lnTo>
                <a:cubicBezTo>
                  <a:pt x="967522" y="2456567"/>
                  <a:pt x="993354" y="2430735"/>
                  <a:pt x="1025219" y="2430735"/>
                </a:cubicBezTo>
                <a:close/>
                <a:moveTo>
                  <a:pt x="541458" y="2430735"/>
                </a:moveTo>
                <a:lnTo>
                  <a:pt x="896750" y="2430735"/>
                </a:lnTo>
                <a:cubicBezTo>
                  <a:pt x="928615" y="2430735"/>
                  <a:pt x="954447" y="2456567"/>
                  <a:pt x="954447" y="2488432"/>
                </a:cubicBezTo>
                <a:lnTo>
                  <a:pt x="954447" y="2843724"/>
                </a:lnTo>
                <a:cubicBezTo>
                  <a:pt x="954447" y="2875589"/>
                  <a:pt x="928615" y="2901421"/>
                  <a:pt x="896750" y="2901421"/>
                </a:cubicBezTo>
                <a:lnTo>
                  <a:pt x="541458" y="2901421"/>
                </a:lnTo>
                <a:cubicBezTo>
                  <a:pt x="509592" y="2901421"/>
                  <a:pt x="483760" y="2875589"/>
                  <a:pt x="483760" y="2843724"/>
                </a:cubicBezTo>
                <a:lnTo>
                  <a:pt x="483760" y="2488432"/>
                </a:lnTo>
                <a:cubicBezTo>
                  <a:pt x="483760" y="2456567"/>
                  <a:pt x="509592" y="2430735"/>
                  <a:pt x="541458" y="2430735"/>
                </a:cubicBezTo>
                <a:close/>
                <a:moveTo>
                  <a:pt x="4411545" y="1944588"/>
                </a:moveTo>
                <a:lnTo>
                  <a:pt x="4766837" y="1944588"/>
                </a:lnTo>
                <a:cubicBezTo>
                  <a:pt x="4798702" y="1944588"/>
                  <a:pt x="4824534" y="1970420"/>
                  <a:pt x="4824534" y="2002285"/>
                </a:cubicBezTo>
                <a:lnTo>
                  <a:pt x="4824534" y="2357577"/>
                </a:lnTo>
                <a:cubicBezTo>
                  <a:pt x="4824534" y="2389442"/>
                  <a:pt x="4798702" y="2415274"/>
                  <a:pt x="4766837" y="2415274"/>
                </a:cubicBezTo>
                <a:lnTo>
                  <a:pt x="4411545" y="2415274"/>
                </a:lnTo>
                <a:cubicBezTo>
                  <a:pt x="4379680" y="2415274"/>
                  <a:pt x="4353848" y="2389442"/>
                  <a:pt x="4353848" y="2357577"/>
                </a:cubicBezTo>
                <a:lnTo>
                  <a:pt x="4353848" y="2002285"/>
                </a:lnTo>
                <a:cubicBezTo>
                  <a:pt x="4353848" y="1970420"/>
                  <a:pt x="4379680" y="1944588"/>
                  <a:pt x="4411545" y="1944588"/>
                </a:cubicBezTo>
                <a:close/>
                <a:moveTo>
                  <a:pt x="3927785" y="1944588"/>
                </a:moveTo>
                <a:lnTo>
                  <a:pt x="4283077" y="1944588"/>
                </a:lnTo>
                <a:cubicBezTo>
                  <a:pt x="4314942" y="1944588"/>
                  <a:pt x="4340774" y="1970420"/>
                  <a:pt x="4340774" y="2002285"/>
                </a:cubicBezTo>
                <a:lnTo>
                  <a:pt x="4340774" y="2357577"/>
                </a:lnTo>
                <a:cubicBezTo>
                  <a:pt x="4340774" y="2389442"/>
                  <a:pt x="4314942" y="2415274"/>
                  <a:pt x="4283077" y="2415274"/>
                </a:cubicBezTo>
                <a:lnTo>
                  <a:pt x="3927785" y="2415274"/>
                </a:lnTo>
                <a:cubicBezTo>
                  <a:pt x="3895920" y="2415274"/>
                  <a:pt x="3870088" y="2389442"/>
                  <a:pt x="3870088" y="2357577"/>
                </a:cubicBezTo>
                <a:lnTo>
                  <a:pt x="3870088" y="2002285"/>
                </a:lnTo>
                <a:cubicBezTo>
                  <a:pt x="3870088" y="1970420"/>
                  <a:pt x="3895920" y="1944588"/>
                  <a:pt x="3927785" y="1944588"/>
                </a:cubicBezTo>
                <a:close/>
                <a:moveTo>
                  <a:pt x="3444024" y="1944588"/>
                </a:moveTo>
                <a:lnTo>
                  <a:pt x="3799316" y="1944588"/>
                </a:lnTo>
                <a:cubicBezTo>
                  <a:pt x="3831181" y="1944588"/>
                  <a:pt x="3857013" y="1970420"/>
                  <a:pt x="3857013" y="2002285"/>
                </a:cubicBezTo>
                <a:lnTo>
                  <a:pt x="3857013" y="2357577"/>
                </a:lnTo>
                <a:cubicBezTo>
                  <a:pt x="3857013" y="2389442"/>
                  <a:pt x="3831181" y="2415274"/>
                  <a:pt x="3799316" y="2415274"/>
                </a:cubicBezTo>
                <a:lnTo>
                  <a:pt x="3444024" y="2415274"/>
                </a:lnTo>
                <a:cubicBezTo>
                  <a:pt x="3412159" y="2415274"/>
                  <a:pt x="3386327" y="2389442"/>
                  <a:pt x="3386327" y="2357577"/>
                </a:cubicBezTo>
                <a:lnTo>
                  <a:pt x="3386327" y="2002285"/>
                </a:lnTo>
                <a:cubicBezTo>
                  <a:pt x="3386327" y="1970420"/>
                  <a:pt x="3412159" y="1944588"/>
                  <a:pt x="3444024" y="1944588"/>
                </a:cubicBezTo>
                <a:close/>
                <a:moveTo>
                  <a:pt x="2960262" y="1944588"/>
                </a:moveTo>
                <a:lnTo>
                  <a:pt x="3315554" y="1944588"/>
                </a:lnTo>
                <a:cubicBezTo>
                  <a:pt x="3347419" y="1944588"/>
                  <a:pt x="3373251" y="1970420"/>
                  <a:pt x="3373251" y="2002285"/>
                </a:cubicBezTo>
                <a:lnTo>
                  <a:pt x="3373251" y="2357577"/>
                </a:lnTo>
                <a:cubicBezTo>
                  <a:pt x="3373251" y="2389442"/>
                  <a:pt x="3347419" y="2415274"/>
                  <a:pt x="3315554" y="2415274"/>
                </a:cubicBezTo>
                <a:lnTo>
                  <a:pt x="2960262" y="2415274"/>
                </a:lnTo>
                <a:cubicBezTo>
                  <a:pt x="2928397" y="2415274"/>
                  <a:pt x="2902565" y="2389442"/>
                  <a:pt x="2902565" y="2357577"/>
                </a:cubicBezTo>
                <a:lnTo>
                  <a:pt x="2902565" y="2002285"/>
                </a:lnTo>
                <a:cubicBezTo>
                  <a:pt x="2902565" y="1970420"/>
                  <a:pt x="2928397" y="1944588"/>
                  <a:pt x="2960262" y="1944588"/>
                </a:cubicBezTo>
                <a:close/>
                <a:moveTo>
                  <a:pt x="2476501" y="1944588"/>
                </a:moveTo>
                <a:lnTo>
                  <a:pt x="2831793" y="1944588"/>
                </a:lnTo>
                <a:cubicBezTo>
                  <a:pt x="2863658" y="1944588"/>
                  <a:pt x="2889490" y="1970420"/>
                  <a:pt x="2889490" y="2002285"/>
                </a:cubicBezTo>
                <a:lnTo>
                  <a:pt x="2889490" y="2357577"/>
                </a:lnTo>
                <a:cubicBezTo>
                  <a:pt x="2889490" y="2389442"/>
                  <a:pt x="2863658" y="2415274"/>
                  <a:pt x="2831793" y="2415274"/>
                </a:cubicBezTo>
                <a:lnTo>
                  <a:pt x="2476501" y="2415274"/>
                </a:lnTo>
                <a:cubicBezTo>
                  <a:pt x="2444636" y="2415274"/>
                  <a:pt x="2418804" y="2389442"/>
                  <a:pt x="2418804" y="2357577"/>
                </a:cubicBezTo>
                <a:lnTo>
                  <a:pt x="2418804" y="2002285"/>
                </a:lnTo>
                <a:cubicBezTo>
                  <a:pt x="2418804" y="1970420"/>
                  <a:pt x="2444636" y="1944588"/>
                  <a:pt x="2476501" y="1944588"/>
                </a:cubicBezTo>
                <a:close/>
                <a:moveTo>
                  <a:pt x="1992740" y="1944588"/>
                </a:moveTo>
                <a:lnTo>
                  <a:pt x="2348032" y="1944588"/>
                </a:lnTo>
                <a:cubicBezTo>
                  <a:pt x="2379897" y="1944588"/>
                  <a:pt x="2405729" y="1970420"/>
                  <a:pt x="2405729" y="2002285"/>
                </a:cubicBezTo>
                <a:lnTo>
                  <a:pt x="2405729" y="2357577"/>
                </a:lnTo>
                <a:cubicBezTo>
                  <a:pt x="2405729" y="2389442"/>
                  <a:pt x="2379897" y="2415274"/>
                  <a:pt x="2348032" y="2415274"/>
                </a:cubicBezTo>
                <a:lnTo>
                  <a:pt x="1992740" y="2415274"/>
                </a:lnTo>
                <a:cubicBezTo>
                  <a:pt x="1960875" y="2415274"/>
                  <a:pt x="1935043" y="2389442"/>
                  <a:pt x="1935043" y="2357577"/>
                </a:cubicBezTo>
                <a:lnTo>
                  <a:pt x="1935043" y="2002285"/>
                </a:lnTo>
                <a:cubicBezTo>
                  <a:pt x="1935043" y="1970420"/>
                  <a:pt x="1960875" y="1944588"/>
                  <a:pt x="1992740" y="1944588"/>
                </a:cubicBezTo>
                <a:close/>
                <a:moveTo>
                  <a:pt x="1508981" y="1944588"/>
                </a:moveTo>
                <a:lnTo>
                  <a:pt x="1864271" y="1944588"/>
                </a:lnTo>
                <a:cubicBezTo>
                  <a:pt x="1896136" y="1944588"/>
                  <a:pt x="1921968" y="1970420"/>
                  <a:pt x="1921968" y="2002285"/>
                </a:cubicBezTo>
                <a:lnTo>
                  <a:pt x="1921968" y="2357577"/>
                </a:lnTo>
                <a:cubicBezTo>
                  <a:pt x="1921968" y="2389442"/>
                  <a:pt x="1896136" y="2415274"/>
                  <a:pt x="1864271" y="2415274"/>
                </a:cubicBezTo>
                <a:lnTo>
                  <a:pt x="1508981" y="2415274"/>
                </a:lnTo>
                <a:cubicBezTo>
                  <a:pt x="1477117" y="2415274"/>
                  <a:pt x="1451285" y="2389442"/>
                  <a:pt x="1451285" y="2357577"/>
                </a:cubicBezTo>
                <a:lnTo>
                  <a:pt x="1451285" y="2002285"/>
                </a:lnTo>
                <a:cubicBezTo>
                  <a:pt x="1451285" y="1970420"/>
                  <a:pt x="1477117" y="1944588"/>
                  <a:pt x="1508981" y="1944588"/>
                </a:cubicBezTo>
                <a:close/>
                <a:moveTo>
                  <a:pt x="1025220" y="1944588"/>
                </a:moveTo>
                <a:lnTo>
                  <a:pt x="1380512" y="1944588"/>
                </a:lnTo>
                <a:cubicBezTo>
                  <a:pt x="1412376" y="1944588"/>
                  <a:pt x="1438209" y="1970420"/>
                  <a:pt x="1438209" y="2002285"/>
                </a:cubicBezTo>
                <a:lnTo>
                  <a:pt x="1438209" y="2357577"/>
                </a:lnTo>
                <a:cubicBezTo>
                  <a:pt x="1438209" y="2389442"/>
                  <a:pt x="1412376" y="2415274"/>
                  <a:pt x="1380512" y="2415274"/>
                </a:cubicBezTo>
                <a:lnTo>
                  <a:pt x="1025220" y="2415274"/>
                </a:lnTo>
                <a:cubicBezTo>
                  <a:pt x="993355" y="2415274"/>
                  <a:pt x="967523" y="2389442"/>
                  <a:pt x="967523" y="2357577"/>
                </a:cubicBezTo>
                <a:lnTo>
                  <a:pt x="967523" y="2002285"/>
                </a:lnTo>
                <a:cubicBezTo>
                  <a:pt x="967523" y="1970420"/>
                  <a:pt x="993355" y="1944588"/>
                  <a:pt x="1025220" y="1944588"/>
                </a:cubicBezTo>
                <a:close/>
                <a:moveTo>
                  <a:pt x="541458" y="1944588"/>
                </a:moveTo>
                <a:lnTo>
                  <a:pt x="896751" y="1944588"/>
                </a:lnTo>
                <a:cubicBezTo>
                  <a:pt x="928616" y="1944588"/>
                  <a:pt x="954448" y="1970420"/>
                  <a:pt x="954448" y="2002285"/>
                </a:cubicBezTo>
                <a:lnTo>
                  <a:pt x="954448" y="2357577"/>
                </a:lnTo>
                <a:cubicBezTo>
                  <a:pt x="954448" y="2389442"/>
                  <a:pt x="928616" y="2415274"/>
                  <a:pt x="896751" y="2415274"/>
                </a:cubicBezTo>
                <a:lnTo>
                  <a:pt x="541458" y="2415274"/>
                </a:lnTo>
                <a:cubicBezTo>
                  <a:pt x="509593" y="2415274"/>
                  <a:pt x="483761" y="2389442"/>
                  <a:pt x="483761" y="2357577"/>
                </a:cubicBezTo>
                <a:lnTo>
                  <a:pt x="483761" y="2002285"/>
                </a:lnTo>
                <a:cubicBezTo>
                  <a:pt x="483761" y="1970420"/>
                  <a:pt x="509593" y="1944588"/>
                  <a:pt x="541458" y="1944588"/>
                </a:cubicBezTo>
                <a:close/>
                <a:moveTo>
                  <a:pt x="57697" y="1944588"/>
                </a:moveTo>
                <a:lnTo>
                  <a:pt x="412989" y="1944588"/>
                </a:lnTo>
                <a:cubicBezTo>
                  <a:pt x="444854" y="1944588"/>
                  <a:pt x="470686" y="1970420"/>
                  <a:pt x="470686" y="2002285"/>
                </a:cubicBezTo>
                <a:lnTo>
                  <a:pt x="470686" y="2357577"/>
                </a:lnTo>
                <a:cubicBezTo>
                  <a:pt x="470686" y="2389442"/>
                  <a:pt x="444854" y="2415274"/>
                  <a:pt x="412989" y="2415274"/>
                </a:cubicBezTo>
                <a:lnTo>
                  <a:pt x="57697" y="2415274"/>
                </a:lnTo>
                <a:cubicBezTo>
                  <a:pt x="25832" y="2415274"/>
                  <a:pt x="0" y="2389442"/>
                  <a:pt x="0" y="2357577"/>
                </a:cubicBezTo>
                <a:lnTo>
                  <a:pt x="0" y="2002285"/>
                </a:lnTo>
                <a:cubicBezTo>
                  <a:pt x="0" y="1970420"/>
                  <a:pt x="25832" y="1944588"/>
                  <a:pt x="57697" y="1944588"/>
                </a:cubicBezTo>
                <a:close/>
                <a:moveTo>
                  <a:pt x="541459" y="1458444"/>
                </a:moveTo>
                <a:lnTo>
                  <a:pt x="896753" y="1458444"/>
                </a:lnTo>
                <a:cubicBezTo>
                  <a:pt x="928618" y="1458444"/>
                  <a:pt x="954449" y="1484276"/>
                  <a:pt x="954449" y="1516141"/>
                </a:cubicBezTo>
                <a:lnTo>
                  <a:pt x="954449" y="1871430"/>
                </a:lnTo>
                <a:cubicBezTo>
                  <a:pt x="954449" y="1903295"/>
                  <a:pt x="928618" y="1929127"/>
                  <a:pt x="896753" y="1929127"/>
                </a:cubicBezTo>
                <a:lnTo>
                  <a:pt x="541459" y="1929127"/>
                </a:lnTo>
                <a:cubicBezTo>
                  <a:pt x="509594" y="1929127"/>
                  <a:pt x="483762" y="1903295"/>
                  <a:pt x="483762" y="1871430"/>
                </a:cubicBezTo>
                <a:lnTo>
                  <a:pt x="483762" y="1516141"/>
                </a:lnTo>
                <a:cubicBezTo>
                  <a:pt x="483762" y="1484276"/>
                  <a:pt x="509594" y="1458444"/>
                  <a:pt x="541459" y="1458444"/>
                </a:cubicBezTo>
                <a:close/>
                <a:moveTo>
                  <a:pt x="57697" y="1458444"/>
                </a:moveTo>
                <a:lnTo>
                  <a:pt x="412990" y="1458444"/>
                </a:lnTo>
                <a:cubicBezTo>
                  <a:pt x="444855" y="1458444"/>
                  <a:pt x="470687" y="1484276"/>
                  <a:pt x="470687" y="1516141"/>
                </a:cubicBezTo>
                <a:lnTo>
                  <a:pt x="470687" y="1871430"/>
                </a:lnTo>
                <a:cubicBezTo>
                  <a:pt x="470687" y="1903295"/>
                  <a:pt x="444855" y="1929127"/>
                  <a:pt x="412990" y="1929127"/>
                </a:cubicBezTo>
                <a:lnTo>
                  <a:pt x="57697" y="1929127"/>
                </a:lnTo>
                <a:cubicBezTo>
                  <a:pt x="25832" y="1929127"/>
                  <a:pt x="0" y="1903295"/>
                  <a:pt x="0" y="1871430"/>
                </a:cubicBezTo>
                <a:lnTo>
                  <a:pt x="0" y="1516141"/>
                </a:lnTo>
                <a:cubicBezTo>
                  <a:pt x="0" y="1484276"/>
                  <a:pt x="25832" y="1458444"/>
                  <a:pt x="57697" y="1458444"/>
                </a:cubicBezTo>
                <a:close/>
                <a:moveTo>
                  <a:pt x="1992740" y="1458443"/>
                </a:moveTo>
                <a:lnTo>
                  <a:pt x="2348032" y="1458443"/>
                </a:lnTo>
                <a:cubicBezTo>
                  <a:pt x="2379897" y="1458443"/>
                  <a:pt x="2405729" y="1484275"/>
                  <a:pt x="2405729" y="1516140"/>
                </a:cubicBezTo>
                <a:lnTo>
                  <a:pt x="2405729" y="1871430"/>
                </a:lnTo>
                <a:cubicBezTo>
                  <a:pt x="2405729" y="1903295"/>
                  <a:pt x="2379897" y="1929127"/>
                  <a:pt x="2348032" y="1929127"/>
                </a:cubicBezTo>
                <a:lnTo>
                  <a:pt x="1992740" y="1929127"/>
                </a:lnTo>
                <a:cubicBezTo>
                  <a:pt x="1960875" y="1929127"/>
                  <a:pt x="1935043" y="1903295"/>
                  <a:pt x="1935043" y="1871430"/>
                </a:cubicBezTo>
                <a:lnTo>
                  <a:pt x="1935043" y="1516140"/>
                </a:lnTo>
                <a:cubicBezTo>
                  <a:pt x="1935043" y="1484275"/>
                  <a:pt x="1960875" y="1458443"/>
                  <a:pt x="1992740" y="1458443"/>
                </a:cubicBezTo>
                <a:close/>
                <a:moveTo>
                  <a:pt x="1508982" y="1458443"/>
                </a:moveTo>
                <a:lnTo>
                  <a:pt x="1864271" y="1458443"/>
                </a:lnTo>
                <a:cubicBezTo>
                  <a:pt x="1896136" y="1458443"/>
                  <a:pt x="1921968" y="1484275"/>
                  <a:pt x="1921968" y="1516141"/>
                </a:cubicBezTo>
                <a:lnTo>
                  <a:pt x="1921968" y="1871430"/>
                </a:lnTo>
                <a:cubicBezTo>
                  <a:pt x="1921968" y="1903295"/>
                  <a:pt x="1896136" y="1929127"/>
                  <a:pt x="1864271" y="1929127"/>
                </a:cubicBezTo>
                <a:lnTo>
                  <a:pt x="1508982" y="1929127"/>
                </a:lnTo>
                <a:cubicBezTo>
                  <a:pt x="1477118" y="1929127"/>
                  <a:pt x="1451286" y="1903295"/>
                  <a:pt x="1451286" y="1871430"/>
                </a:cubicBezTo>
                <a:lnTo>
                  <a:pt x="1451286" y="1516141"/>
                </a:lnTo>
                <a:cubicBezTo>
                  <a:pt x="1451286" y="1484275"/>
                  <a:pt x="1477118" y="1458443"/>
                  <a:pt x="1508982" y="1458443"/>
                </a:cubicBezTo>
                <a:close/>
                <a:moveTo>
                  <a:pt x="1025221" y="1458443"/>
                </a:moveTo>
                <a:lnTo>
                  <a:pt x="1380513" y="1458443"/>
                </a:lnTo>
                <a:cubicBezTo>
                  <a:pt x="1412378" y="1458443"/>
                  <a:pt x="1438210" y="1484275"/>
                  <a:pt x="1438210" y="1516141"/>
                </a:cubicBezTo>
                <a:lnTo>
                  <a:pt x="1438210" y="1871430"/>
                </a:lnTo>
                <a:cubicBezTo>
                  <a:pt x="1438210" y="1903295"/>
                  <a:pt x="1412378" y="1929127"/>
                  <a:pt x="1380513" y="1929127"/>
                </a:cubicBezTo>
                <a:lnTo>
                  <a:pt x="1025221" y="1929127"/>
                </a:lnTo>
                <a:cubicBezTo>
                  <a:pt x="993356" y="1929127"/>
                  <a:pt x="967524" y="1903295"/>
                  <a:pt x="967524" y="1871430"/>
                </a:cubicBezTo>
                <a:lnTo>
                  <a:pt x="967524" y="1516141"/>
                </a:lnTo>
                <a:cubicBezTo>
                  <a:pt x="967524" y="1484275"/>
                  <a:pt x="993356" y="1458443"/>
                  <a:pt x="1025221" y="1458443"/>
                </a:cubicBezTo>
                <a:close/>
                <a:moveTo>
                  <a:pt x="2960262" y="1458443"/>
                </a:moveTo>
                <a:lnTo>
                  <a:pt x="3315554" y="1458443"/>
                </a:lnTo>
                <a:cubicBezTo>
                  <a:pt x="3347419" y="1458443"/>
                  <a:pt x="3373251" y="1484275"/>
                  <a:pt x="3373251" y="1516140"/>
                </a:cubicBezTo>
                <a:lnTo>
                  <a:pt x="3373251" y="1871430"/>
                </a:lnTo>
                <a:cubicBezTo>
                  <a:pt x="3373251" y="1903295"/>
                  <a:pt x="3347419" y="1929127"/>
                  <a:pt x="3315554" y="1929127"/>
                </a:cubicBezTo>
                <a:lnTo>
                  <a:pt x="2960262" y="1929127"/>
                </a:lnTo>
                <a:cubicBezTo>
                  <a:pt x="2928397" y="1929127"/>
                  <a:pt x="2902565" y="1903295"/>
                  <a:pt x="2902565" y="1871430"/>
                </a:cubicBezTo>
                <a:lnTo>
                  <a:pt x="2902565" y="1516140"/>
                </a:lnTo>
                <a:cubicBezTo>
                  <a:pt x="2902565" y="1484275"/>
                  <a:pt x="2928397" y="1458443"/>
                  <a:pt x="2960262" y="1458443"/>
                </a:cubicBezTo>
                <a:close/>
                <a:moveTo>
                  <a:pt x="2476501" y="1458443"/>
                </a:moveTo>
                <a:lnTo>
                  <a:pt x="2831793" y="1458443"/>
                </a:lnTo>
                <a:cubicBezTo>
                  <a:pt x="2863658" y="1458443"/>
                  <a:pt x="2889490" y="1484275"/>
                  <a:pt x="2889490" y="1516140"/>
                </a:cubicBezTo>
                <a:lnTo>
                  <a:pt x="2889490" y="1871430"/>
                </a:lnTo>
                <a:cubicBezTo>
                  <a:pt x="2889490" y="1903295"/>
                  <a:pt x="2863658" y="1929127"/>
                  <a:pt x="2831793" y="1929127"/>
                </a:cubicBezTo>
                <a:lnTo>
                  <a:pt x="2476501" y="1929127"/>
                </a:lnTo>
                <a:cubicBezTo>
                  <a:pt x="2444636" y="1929127"/>
                  <a:pt x="2418804" y="1903295"/>
                  <a:pt x="2418804" y="1871430"/>
                </a:cubicBezTo>
                <a:lnTo>
                  <a:pt x="2418804" y="1516140"/>
                </a:lnTo>
                <a:cubicBezTo>
                  <a:pt x="2418804" y="1484275"/>
                  <a:pt x="2444636" y="1458443"/>
                  <a:pt x="2476501" y="1458443"/>
                </a:cubicBezTo>
                <a:close/>
                <a:moveTo>
                  <a:pt x="4411545" y="1458443"/>
                </a:moveTo>
                <a:lnTo>
                  <a:pt x="4766837" y="1458443"/>
                </a:lnTo>
                <a:cubicBezTo>
                  <a:pt x="4798702" y="1458443"/>
                  <a:pt x="4824534" y="1484275"/>
                  <a:pt x="4824534" y="1516140"/>
                </a:cubicBezTo>
                <a:lnTo>
                  <a:pt x="4824534" y="1871430"/>
                </a:lnTo>
                <a:cubicBezTo>
                  <a:pt x="4824534" y="1903295"/>
                  <a:pt x="4798702" y="1929127"/>
                  <a:pt x="4766837" y="1929127"/>
                </a:cubicBezTo>
                <a:lnTo>
                  <a:pt x="4411545" y="1929127"/>
                </a:lnTo>
                <a:cubicBezTo>
                  <a:pt x="4379680" y="1929127"/>
                  <a:pt x="4353848" y="1903295"/>
                  <a:pt x="4353848" y="1871430"/>
                </a:cubicBezTo>
                <a:lnTo>
                  <a:pt x="4353848" y="1516140"/>
                </a:lnTo>
                <a:cubicBezTo>
                  <a:pt x="4353848" y="1484275"/>
                  <a:pt x="4379680" y="1458443"/>
                  <a:pt x="4411545" y="1458443"/>
                </a:cubicBezTo>
                <a:close/>
                <a:moveTo>
                  <a:pt x="3927785" y="1458443"/>
                </a:moveTo>
                <a:lnTo>
                  <a:pt x="4283077" y="1458443"/>
                </a:lnTo>
                <a:cubicBezTo>
                  <a:pt x="4314942" y="1458443"/>
                  <a:pt x="4340774" y="1484275"/>
                  <a:pt x="4340774" y="1516140"/>
                </a:cubicBezTo>
                <a:lnTo>
                  <a:pt x="4340774" y="1871430"/>
                </a:lnTo>
                <a:cubicBezTo>
                  <a:pt x="4340774" y="1903295"/>
                  <a:pt x="4314942" y="1929127"/>
                  <a:pt x="4283077" y="1929127"/>
                </a:cubicBezTo>
                <a:lnTo>
                  <a:pt x="3927785" y="1929127"/>
                </a:lnTo>
                <a:cubicBezTo>
                  <a:pt x="3895920" y="1929127"/>
                  <a:pt x="3870088" y="1903295"/>
                  <a:pt x="3870088" y="1871430"/>
                </a:cubicBezTo>
                <a:lnTo>
                  <a:pt x="3870088" y="1516140"/>
                </a:lnTo>
                <a:cubicBezTo>
                  <a:pt x="3870088" y="1484275"/>
                  <a:pt x="3895920" y="1458443"/>
                  <a:pt x="3927785" y="1458443"/>
                </a:cubicBezTo>
                <a:close/>
                <a:moveTo>
                  <a:pt x="3444024" y="1458443"/>
                </a:moveTo>
                <a:lnTo>
                  <a:pt x="3799316" y="1458443"/>
                </a:lnTo>
                <a:cubicBezTo>
                  <a:pt x="3831181" y="1458443"/>
                  <a:pt x="3857013" y="1484275"/>
                  <a:pt x="3857013" y="1516140"/>
                </a:cubicBezTo>
                <a:lnTo>
                  <a:pt x="3857013" y="1871430"/>
                </a:lnTo>
                <a:cubicBezTo>
                  <a:pt x="3857013" y="1903295"/>
                  <a:pt x="3831181" y="1929127"/>
                  <a:pt x="3799316" y="1929127"/>
                </a:cubicBezTo>
                <a:lnTo>
                  <a:pt x="3444024" y="1929127"/>
                </a:lnTo>
                <a:cubicBezTo>
                  <a:pt x="3412159" y="1929127"/>
                  <a:pt x="3386327" y="1903295"/>
                  <a:pt x="3386327" y="1871430"/>
                </a:cubicBezTo>
                <a:lnTo>
                  <a:pt x="3386327" y="1516140"/>
                </a:lnTo>
                <a:cubicBezTo>
                  <a:pt x="3386327" y="1484275"/>
                  <a:pt x="3412159" y="1458443"/>
                  <a:pt x="3444024" y="1458443"/>
                </a:cubicBezTo>
                <a:close/>
                <a:moveTo>
                  <a:pt x="1508983" y="972296"/>
                </a:moveTo>
                <a:lnTo>
                  <a:pt x="1864271" y="972296"/>
                </a:lnTo>
                <a:cubicBezTo>
                  <a:pt x="1896136" y="972296"/>
                  <a:pt x="1921968" y="998129"/>
                  <a:pt x="1921968" y="1029993"/>
                </a:cubicBezTo>
                <a:lnTo>
                  <a:pt x="1921968" y="1385285"/>
                </a:lnTo>
                <a:cubicBezTo>
                  <a:pt x="1921968" y="1417150"/>
                  <a:pt x="1896136" y="1442982"/>
                  <a:pt x="1864271" y="1442982"/>
                </a:cubicBezTo>
                <a:lnTo>
                  <a:pt x="1508983" y="1442982"/>
                </a:lnTo>
                <a:cubicBezTo>
                  <a:pt x="1477119" y="1442982"/>
                  <a:pt x="1451286" y="1417150"/>
                  <a:pt x="1451286" y="1385285"/>
                </a:cubicBezTo>
                <a:lnTo>
                  <a:pt x="1451286" y="1029993"/>
                </a:lnTo>
                <a:cubicBezTo>
                  <a:pt x="1451286" y="998129"/>
                  <a:pt x="1477119" y="972296"/>
                  <a:pt x="1508983" y="972296"/>
                </a:cubicBezTo>
                <a:close/>
                <a:moveTo>
                  <a:pt x="1025222" y="972296"/>
                </a:moveTo>
                <a:lnTo>
                  <a:pt x="1380514" y="972296"/>
                </a:lnTo>
                <a:cubicBezTo>
                  <a:pt x="1412378" y="972296"/>
                  <a:pt x="1438210" y="998129"/>
                  <a:pt x="1438210" y="1029993"/>
                </a:cubicBezTo>
                <a:lnTo>
                  <a:pt x="1438210" y="1385286"/>
                </a:lnTo>
                <a:cubicBezTo>
                  <a:pt x="1438210" y="1417150"/>
                  <a:pt x="1412378" y="1442982"/>
                  <a:pt x="1380514" y="1442982"/>
                </a:cubicBezTo>
                <a:lnTo>
                  <a:pt x="1025222" y="1442982"/>
                </a:lnTo>
                <a:cubicBezTo>
                  <a:pt x="993357" y="1442982"/>
                  <a:pt x="967525" y="1417150"/>
                  <a:pt x="967525" y="1385286"/>
                </a:cubicBezTo>
                <a:lnTo>
                  <a:pt x="967525" y="1029993"/>
                </a:lnTo>
                <a:cubicBezTo>
                  <a:pt x="967525" y="998129"/>
                  <a:pt x="993357" y="972296"/>
                  <a:pt x="1025222" y="972296"/>
                </a:cubicBezTo>
                <a:close/>
                <a:moveTo>
                  <a:pt x="541460" y="972296"/>
                </a:moveTo>
                <a:lnTo>
                  <a:pt x="896753" y="972296"/>
                </a:lnTo>
                <a:cubicBezTo>
                  <a:pt x="928618" y="972296"/>
                  <a:pt x="954450" y="998129"/>
                  <a:pt x="954450" y="1029993"/>
                </a:cubicBezTo>
                <a:lnTo>
                  <a:pt x="954450" y="1385286"/>
                </a:lnTo>
                <a:cubicBezTo>
                  <a:pt x="954450" y="1417150"/>
                  <a:pt x="928618" y="1442982"/>
                  <a:pt x="896753" y="1442982"/>
                </a:cubicBezTo>
                <a:lnTo>
                  <a:pt x="541460" y="1442982"/>
                </a:lnTo>
                <a:cubicBezTo>
                  <a:pt x="509595" y="1442982"/>
                  <a:pt x="483763" y="1417150"/>
                  <a:pt x="483763" y="1385286"/>
                </a:cubicBezTo>
                <a:lnTo>
                  <a:pt x="483763" y="1029993"/>
                </a:lnTo>
                <a:cubicBezTo>
                  <a:pt x="483763" y="998129"/>
                  <a:pt x="509595" y="972296"/>
                  <a:pt x="541460" y="972296"/>
                </a:cubicBezTo>
                <a:close/>
                <a:moveTo>
                  <a:pt x="57698" y="972296"/>
                </a:moveTo>
                <a:lnTo>
                  <a:pt x="412991" y="972296"/>
                </a:lnTo>
                <a:cubicBezTo>
                  <a:pt x="444855" y="972296"/>
                  <a:pt x="470688" y="998129"/>
                  <a:pt x="470688" y="1029993"/>
                </a:cubicBezTo>
                <a:lnTo>
                  <a:pt x="470688" y="1385286"/>
                </a:lnTo>
                <a:cubicBezTo>
                  <a:pt x="470688" y="1417150"/>
                  <a:pt x="444855" y="1442982"/>
                  <a:pt x="412991" y="1442982"/>
                </a:cubicBezTo>
                <a:lnTo>
                  <a:pt x="57698" y="1442982"/>
                </a:lnTo>
                <a:cubicBezTo>
                  <a:pt x="25833" y="1442982"/>
                  <a:pt x="1" y="1417150"/>
                  <a:pt x="1" y="1385286"/>
                </a:cubicBezTo>
                <a:lnTo>
                  <a:pt x="1" y="1029993"/>
                </a:lnTo>
                <a:cubicBezTo>
                  <a:pt x="1" y="998129"/>
                  <a:pt x="25833" y="972296"/>
                  <a:pt x="57698" y="972296"/>
                </a:cubicBezTo>
                <a:close/>
                <a:moveTo>
                  <a:pt x="4411545" y="972296"/>
                </a:moveTo>
                <a:lnTo>
                  <a:pt x="4766837" y="972296"/>
                </a:lnTo>
                <a:cubicBezTo>
                  <a:pt x="4798702" y="972296"/>
                  <a:pt x="4824534" y="998128"/>
                  <a:pt x="4824534" y="1029993"/>
                </a:cubicBezTo>
                <a:lnTo>
                  <a:pt x="4824534" y="1385285"/>
                </a:lnTo>
                <a:cubicBezTo>
                  <a:pt x="4824534" y="1417150"/>
                  <a:pt x="4798702" y="1442982"/>
                  <a:pt x="4766837" y="1442982"/>
                </a:cubicBezTo>
                <a:lnTo>
                  <a:pt x="4411545" y="1442982"/>
                </a:lnTo>
                <a:cubicBezTo>
                  <a:pt x="4379680" y="1442982"/>
                  <a:pt x="4353848" y="1417150"/>
                  <a:pt x="4353848" y="1385285"/>
                </a:cubicBezTo>
                <a:lnTo>
                  <a:pt x="4353848" y="1029993"/>
                </a:lnTo>
                <a:cubicBezTo>
                  <a:pt x="4353848" y="998128"/>
                  <a:pt x="4379680" y="972296"/>
                  <a:pt x="4411545" y="972296"/>
                </a:cubicBezTo>
                <a:close/>
                <a:moveTo>
                  <a:pt x="3927785" y="972296"/>
                </a:moveTo>
                <a:lnTo>
                  <a:pt x="4283077" y="972296"/>
                </a:lnTo>
                <a:cubicBezTo>
                  <a:pt x="4314942" y="972296"/>
                  <a:pt x="4340774" y="998128"/>
                  <a:pt x="4340774" y="1029993"/>
                </a:cubicBezTo>
                <a:lnTo>
                  <a:pt x="4340774" y="1385285"/>
                </a:lnTo>
                <a:cubicBezTo>
                  <a:pt x="4340774" y="1417150"/>
                  <a:pt x="4314942" y="1442982"/>
                  <a:pt x="4283077" y="1442982"/>
                </a:cubicBezTo>
                <a:lnTo>
                  <a:pt x="3927785" y="1442982"/>
                </a:lnTo>
                <a:cubicBezTo>
                  <a:pt x="3895920" y="1442982"/>
                  <a:pt x="3870088" y="1417150"/>
                  <a:pt x="3870088" y="1385285"/>
                </a:cubicBezTo>
                <a:lnTo>
                  <a:pt x="3870088" y="1029993"/>
                </a:lnTo>
                <a:cubicBezTo>
                  <a:pt x="3870088" y="998128"/>
                  <a:pt x="3895920" y="972296"/>
                  <a:pt x="3927785" y="972296"/>
                </a:cubicBezTo>
                <a:close/>
                <a:moveTo>
                  <a:pt x="3444024" y="972296"/>
                </a:moveTo>
                <a:lnTo>
                  <a:pt x="3799316" y="972296"/>
                </a:lnTo>
                <a:cubicBezTo>
                  <a:pt x="3831181" y="972296"/>
                  <a:pt x="3857013" y="998128"/>
                  <a:pt x="3857013" y="1029993"/>
                </a:cubicBezTo>
                <a:lnTo>
                  <a:pt x="3857013" y="1385285"/>
                </a:lnTo>
                <a:cubicBezTo>
                  <a:pt x="3857013" y="1417150"/>
                  <a:pt x="3831181" y="1442982"/>
                  <a:pt x="3799316" y="1442982"/>
                </a:cubicBezTo>
                <a:lnTo>
                  <a:pt x="3444024" y="1442982"/>
                </a:lnTo>
                <a:cubicBezTo>
                  <a:pt x="3412159" y="1442982"/>
                  <a:pt x="3386327" y="1417150"/>
                  <a:pt x="3386327" y="1385285"/>
                </a:cubicBezTo>
                <a:lnTo>
                  <a:pt x="3386327" y="1029993"/>
                </a:lnTo>
                <a:cubicBezTo>
                  <a:pt x="3386327" y="998128"/>
                  <a:pt x="3412159" y="972296"/>
                  <a:pt x="3444024" y="972296"/>
                </a:cubicBezTo>
                <a:close/>
                <a:moveTo>
                  <a:pt x="2960262" y="972296"/>
                </a:moveTo>
                <a:lnTo>
                  <a:pt x="3315554" y="972296"/>
                </a:lnTo>
                <a:cubicBezTo>
                  <a:pt x="3347419" y="972296"/>
                  <a:pt x="3373251" y="998128"/>
                  <a:pt x="3373251" y="1029993"/>
                </a:cubicBezTo>
                <a:lnTo>
                  <a:pt x="3373251" y="1385285"/>
                </a:lnTo>
                <a:cubicBezTo>
                  <a:pt x="3373251" y="1417150"/>
                  <a:pt x="3347419" y="1442982"/>
                  <a:pt x="3315554" y="1442982"/>
                </a:cubicBezTo>
                <a:lnTo>
                  <a:pt x="2960262" y="1442982"/>
                </a:lnTo>
                <a:cubicBezTo>
                  <a:pt x="2928397" y="1442982"/>
                  <a:pt x="2902565" y="1417150"/>
                  <a:pt x="2902565" y="1385285"/>
                </a:cubicBezTo>
                <a:lnTo>
                  <a:pt x="2902565" y="1029993"/>
                </a:lnTo>
                <a:cubicBezTo>
                  <a:pt x="2902565" y="998128"/>
                  <a:pt x="2928397" y="972296"/>
                  <a:pt x="2960262" y="972296"/>
                </a:cubicBezTo>
                <a:close/>
                <a:moveTo>
                  <a:pt x="2476501" y="972296"/>
                </a:moveTo>
                <a:lnTo>
                  <a:pt x="2831793" y="972296"/>
                </a:lnTo>
                <a:cubicBezTo>
                  <a:pt x="2863658" y="972296"/>
                  <a:pt x="2889490" y="998128"/>
                  <a:pt x="2889490" y="1029993"/>
                </a:cubicBezTo>
                <a:lnTo>
                  <a:pt x="2889490" y="1385285"/>
                </a:lnTo>
                <a:cubicBezTo>
                  <a:pt x="2889490" y="1417150"/>
                  <a:pt x="2863658" y="1442982"/>
                  <a:pt x="2831793" y="1442982"/>
                </a:cubicBezTo>
                <a:lnTo>
                  <a:pt x="2476501" y="1442982"/>
                </a:lnTo>
                <a:cubicBezTo>
                  <a:pt x="2444636" y="1442982"/>
                  <a:pt x="2418804" y="1417150"/>
                  <a:pt x="2418804" y="1385285"/>
                </a:cubicBezTo>
                <a:lnTo>
                  <a:pt x="2418804" y="1029993"/>
                </a:lnTo>
                <a:cubicBezTo>
                  <a:pt x="2418804" y="998128"/>
                  <a:pt x="2444636" y="972296"/>
                  <a:pt x="2476501" y="972296"/>
                </a:cubicBezTo>
                <a:close/>
                <a:moveTo>
                  <a:pt x="1992740" y="972296"/>
                </a:moveTo>
                <a:lnTo>
                  <a:pt x="2348032" y="972296"/>
                </a:lnTo>
                <a:cubicBezTo>
                  <a:pt x="2379897" y="972296"/>
                  <a:pt x="2405729" y="998128"/>
                  <a:pt x="2405729" y="1029993"/>
                </a:cubicBezTo>
                <a:lnTo>
                  <a:pt x="2405729" y="1385285"/>
                </a:lnTo>
                <a:cubicBezTo>
                  <a:pt x="2405729" y="1417150"/>
                  <a:pt x="2379897" y="1442982"/>
                  <a:pt x="2348032" y="1442982"/>
                </a:cubicBezTo>
                <a:lnTo>
                  <a:pt x="1992740" y="1442982"/>
                </a:lnTo>
                <a:cubicBezTo>
                  <a:pt x="1960875" y="1442982"/>
                  <a:pt x="1935043" y="1417150"/>
                  <a:pt x="1935043" y="1385285"/>
                </a:cubicBezTo>
                <a:lnTo>
                  <a:pt x="1935043" y="1029993"/>
                </a:lnTo>
                <a:cubicBezTo>
                  <a:pt x="1935043" y="998128"/>
                  <a:pt x="1960875" y="972296"/>
                  <a:pt x="1992740" y="972296"/>
                </a:cubicBezTo>
                <a:close/>
                <a:moveTo>
                  <a:pt x="1508984" y="486149"/>
                </a:moveTo>
                <a:lnTo>
                  <a:pt x="1864271" y="486149"/>
                </a:lnTo>
                <a:cubicBezTo>
                  <a:pt x="1896136" y="486149"/>
                  <a:pt x="1921968" y="511981"/>
                  <a:pt x="1921968" y="543845"/>
                </a:cubicBezTo>
                <a:lnTo>
                  <a:pt x="1921968" y="899137"/>
                </a:lnTo>
                <a:cubicBezTo>
                  <a:pt x="1921968" y="931003"/>
                  <a:pt x="1896136" y="956834"/>
                  <a:pt x="1864271" y="956834"/>
                </a:cubicBezTo>
                <a:lnTo>
                  <a:pt x="1508984" y="956834"/>
                </a:lnTo>
                <a:cubicBezTo>
                  <a:pt x="1477119" y="956834"/>
                  <a:pt x="1451287" y="931003"/>
                  <a:pt x="1451287" y="899137"/>
                </a:cubicBezTo>
                <a:lnTo>
                  <a:pt x="1451287" y="543845"/>
                </a:lnTo>
                <a:cubicBezTo>
                  <a:pt x="1451287" y="511981"/>
                  <a:pt x="1477119" y="486149"/>
                  <a:pt x="1508984" y="486149"/>
                </a:cubicBezTo>
                <a:close/>
                <a:moveTo>
                  <a:pt x="1025223" y="486149"/>
                </a:moveTo>
                <a:lnTo>
                  <a:pt x="1380514" y="486149"/>
                </a:lnTo>
                <a:cubicBezTo>
                  <a:pt x="1412378" y="486149"/>
                  <a:pt x="1438211" y="511981"/>
                  <a:pt x="1438211" y="543845"/>
                </a:cubicBezTo>
                <a:lnTo>
                  <a:pt x="1438211" y="899138"/>
                </a:lnTo>
                <a:cubicBezTo>
                  <a:pt x="1438211" y="931003"/>
                  <a:pt x="1412378" y="956835"/>
                  <a:pt x="1380514" y="956835"/>
                </a:cubicBezTo>
                <a:lnTo>
                  <a:pt x="1025223" y="956835"/>
                </a:lnTo>
                <a:cubicBezTo>
                  <a:pt x="993358" y="956835"/>
                  <a:pt x="967525" y="931003"/>
                  <a:pt x="967525" y="899138"/>
                </a:cubicBezTo>
                <a:lnTo>
                  <a:pt x="967525" y="543845"/>
                </a:lnTo>
                <a:cubicBezTo>
                  <a:pt x="967525" y="511981"/>
                  <a:pt x="993358" y="486149"/>
                  <a:pt x="1025223" y="486149"/>
                </a:cubicBezTo>
                <a:close/>
                <a:moveTo>
                  <a:pt x="541460" y="486149"/>
                </a:moveTo>
                <a:lnTo>
                  <a:pt x="896753" y="486149"/>
                </a:lnTo>
                <a:cubicBezTo>
                  <a:pt x="928618" y="486149"/>
                  <a:pt x="954451" y="511981"/>
                  <a:pt x="954451" y="543846"/>
                </a:cubicBezTo>
                <a:lnTo>
                  <a:pt x="954451" y="899138"/>
                </a:lnTo>
                <a:cubicBezTo>
                  <a:pt x="954451" y="931003"/>
                  <a:pt x="928618" y="956835"/>
                  <a:pt x="896753" y="956835"/>
                </a:cubicBezTo>
                <a:lnTo>
                  <a:pt x="541460" y="956835"/>
                </a:lnTo>
                <a:cubicBezTo>
                  <a:pt x="509595" y="956835"/>
                  <a:pt x="483763" y="931003"/>
                  <a:pt x="483763" y="899138"/>
                </a:cubicBezTo>
                <a:lnTo>
                  <a:pt x="483763" y="543846"/>
                </a:lnTo>
                <a:cubicBezTo>
                  <a:pt x="483763" y="511981"/>
                  <a:pt x="509595" y="486149"/>
                  <a:pt x="541460" y="486149"/>
                </a:cubicBezTo>
                <a:close/>
                <a:moveTo>
                  <a:pt x="3444024" y="486148"/>
                </a:moveTo>
                <a:lnTo>
                  <a:pt x="3799316" y="486148"/>
                </a:lnTo>
                <a:cubicBezTo>
                  <a:pt x="3831181" y="486148"/>
                  <a:pt x="3857013" y="511980"/>
                  <a:pt x="3857013" y="543845"/>
                </a:cubicBezTo>
                <a:lnTo>
                  <a:pt x="3857013" y="899137"/>
                </a:lnTo>
                <a:cubicBezTo>
                  <a:pt x="3857013" y="931003"/>
                  <a:pt x="3831181" y="956834"/>
                  <a:pt x="3799316" y="956834"/>
                </a:cubicBezTo>
                <a:lnTo>
                  <a:pt x="3444024" y="956834"/>
                </a:lnTo>
                <a:cubicBezTo>
                  <a:pt x="3412159" y="956834"/>
                  <a:pt x="3386327" y="931003"/>
                  <a:pt x="3386327" y="899137"/>
                </a:cubicBezTo>
                <a:lnTo>
                  <a:pt x="3386327" y="543845"/>
                </a:lnTo>
                <a:cubicBezTo>
                  <a:pt x="3386327" y="511980"/>
                  <a:pt x="3412159" y="486148"/>
                  <a:pt x="3444024" y="486148"/>
                </a:cubicBezTo>
                <a:close/>
                <a:moveTo>
                  <a:pt x="2960262" y="486148"/>
                </a:moveTo>
                <a:lnTo>
                  <a:pt x="3315554" y="486148"/>
                </a:lnTo>
                <a:cubicBezTo>
                  <a:pt x="3347419" y="486148"/>
                  <a:pt x="3373251" y="511981"/>
                  <a:pt x="3373251" y="543845"/>
                </a:cubicBezTo>
                <a:lnTo>
                  <a:pt x="3373251" y="899137"/>
                </a:lnTo>
                <a:cubicBezTo>
                  <a:pt x="3373251" y="931003"/>
                  <a:pt x="3347419" y="956834"/>
                  <a:pt x="3315554" y="956834"/>
                </a:cubicBezTo>
                <a:lnTo>
                  <a:pt x="2960262" y="956834"/>
                </a:lnTo>
                <a:cubicBezTo>
                  <a:pt x="2928397" y="956834"/>
                  <a:pt x="2902565" y="931003"/>
                  <a:pt x="2902565" y="899137"/>
                </a:cubicBezTo>
                <a:lnTo>
                  <a:pt x="2902565" y="543845"/>
                </a:lnTo>
                <a:cubicBezTo>
                  <a:pt x="2902565" y="511981"/>
                  <a:pt x="2928397" y="486148"/>
                  <a:pt x="2960262" y="486148"/>
                </a:cubicBezTo>
                <a:close/>
                <a:moveTo>
                  <a:pt x="3927785" y="486148"/>
                </a:moveTo>
                <a:lnTo>
                  <a:pt x="4283077" y="486148"/>
                </a:lnTo>
                <a:cubicBezTo>
                  <a:pt x="4314942" y="486148"/>
                  <a:pt x="4340774" y="511980"/>
                  <a:pt x="4340774" y="543845"/>
                </a:cubicBezTo>
                <a:lnTo>
                  <a:pt x="4340774" y="899137"/>
                </a:lnTo>
                <a:cubicBezTo>
                  <a:pt x="4340774" y="931003"/>
                  <a:pt x="4314942" y="956834"/>
                  <a:pt x="4283077" y="956834"/>
                </a:cubicBezTo>
                <a:lnTo>
                  <a:pt x="3927785" y="956834"/>
                </a:lnTo>
                <a:cubicBezTo>
                  <a:pt x="3895920" y="956834"/>
                  <a:pt x="3870088" y="931003"/>
                  <a:pt x="3870088" y="899137"/>
                </a:cubicBezTo>
                <a:lnTo>
                  <a:pt x="3870088" y="543845"/>
                </a:lnTo>
                <a:cubicBezTo>
                  <a:pt x="3870088" y="511980"/>
                  <a:pt x="3895920" y="486148"/>
                  <a:pt x="3927785" y="486148"/>
                </a:cubicBezTo>
                <a:close/>
                <a:moveTo>
                  <a:pt x="1025223" y="0"/>
                </a:moveTo>
                <a:lnTo>
                  <a:pt x="1380514" y="0"/>
                </a:lnTo>
                <a:cubicBezTo>
                  <a:pt x="1412378" y="0"/>
                  <a:pt x="1438211" y="25832"/>
                  <a:pt x="1438211" y="57697"/>
                </a:cubicBezTo>
                <a:lnTo>
                  <a:pt x="1438211" y="412990"/>
                </a:lnTo>
                <a:cubicBezTo>
                  <a:pt x="1438211" y="444855"/>
                  <a:pt x="1412378" y="470687"/>
                  <a:pt x="1380514" y="470687"/>
                </a:cubicBezTo>
                <a:lnTo>
                  <a:pt x="1025223" y="470687"/>
                </a:lnTo>
                <a:cubicBezTo>
                  <a:pt x="993358" y="470687"/>
                  <a:pt x="967525" y="444855"/>
                  <a:pt x="967525" y="412990"/>
                </a:cubicBezTo>
                <a:lnTo>
                  <a:pt x="967525" y="57697"/>
                </a:lnTo>
                <a:cubicBezTo>
                  <a:pt x="967525" y="25832"/>
                  <a:pt x="993358" y="0"/>
                  <a:pt x="1025223" y="0"/>
                </a:cubicBezTo>
                <a:close/>
                <a:moveTo>
                  <a:pt x="3444024" y="0"/>
                </a:moveTo>
                <a:lnTo>
                  <a:pt x="3799316" y="0"/>
                </a:lnTo>
                <a:cubicBezTo>
                  <a:pt x="3831181" y="0"/>
                  <a:pt x="3857013" y="25832"/>
                  <a:pt x="3857013" y="57697"/>
                </a:cubicBezTo>
                <a:lnTo>
                  <a:pt x="3857013" y="412990"/>
                </a:lnTo>
                <a:cubicBezTo>
                  <a:pt x="3857013" y="444854"/>
                  <a:pt x="3831181" y="470687"/>
                  <a:pt x="3799316" y="470687"/>
                </a:cubicBezTo>
                <a:lnTo>
                  <a:pt x="3444024" y="470687"/>
                </a:lnTo>
                <a:cubicBezTo>
                  <a:pt x="3412159" y="470687"/>
                  <a:pt x="3386327" y="444854"/>
                  <a:pt x="3386327" y="412990"/>
                </a:cubicBezTo>
                <a:lnTo>
                  <a:pt x="3386327" y="57697"/>
                </a:lnTo>
                <a:cubicBezTo>
                  <a:pt x="3386327" y="25832"/>
                  <a:pt x="3412159" y="0"/>
                  <a:pt x="3444024" y="0"/>
                </a:cubicBezTo>
                <a:close/>
              </a:path>
            </a:pathLst>
          </a:custGeom>
          <a:blipFill dpi="0" rotWithShape="1">
            <a:blip r:embed="rId5"/>
            <a:srcRect/>
            <a:stretch>
              <a:fillRect/>
            </a:stretch>
          </a:blipFill>
          <a:ln>
            <a:noFill/>
          </a:ln>
        </p:spPr>
        <p:txBody>
          <a:bodyPr anchor="ctr"/>
          <a:lstStyle/>
          <a:p>
            <a:endParaRPr lang="zh-CN" altLang="en-US"/>
          </a:p>
        </p:txBody>
      </p:sp>
      <p:sp>
        <p:nvSpPr>
          <p:cNvPr id="25" name="Rectangle 38"/>
          <p:cNvSpPr/>
          <p:nvPr/>
        </p:nvSpPr>
        <p:spPr>
          <a:xfrm>
            <a:off x="4598862" y="963522"/>
            <a:ext cx="2784764" cy="458908"/>
          </a:xfrm>
          <a:prstGeom prst="rect">
            <a:avLst/>
          </a:prstGeom>
        </p:spPr>
        <p:txBody>
          <a:bodyPr wrap="square">
            <a:spAutoFit/>
          </a:bodyPr>
          <a:lstStyle/>
          <a:p>
            <a:pPr lvl="0">
              <a:lnSpc>
                <a:spcPct val="150000"/>
              </a:lnSpc>
              <a:buClr>
                <a:srgbClr val="30B4D8"/>
              </a:buClr>
              <a:buSzPct val="150000"/>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图片填充本次品管圈团队</a:t>
            </a:r>
          </a:p>
        </p:txBody>
      </p:sp>
      <p:grpSp>
        <p:nvGrpSpPr>
          <p:cNvPr id="13" name="组合 12"/>
          <p:cNvGrpSpPr/>
          <p:nvPr/>
        </p:nvGrpSpPr>
        <p:grpSpPr>
          <a:xfrm>
            <a:off x="8550618" y="1346661"/>
            <a:ext cx="2922902" cy="1097281"/>
            <a:chOff x="8550618" y="1346661"/>
            <a:chExt cx="2922902" cy="1097281"/>
          </a:xfrm>
        </p:grpSpPr>
        <p:sp>
          <p:nvSpPr>
            <p:cNvPr id="12" name="对话气泡: 矩形 11"/>
            <p:cNvSpPr/>
            <p:nvPr/>
          </p:nvSpPr>
          <p:spPr>
            <a:xfrm>
              <a:off x="8550618" y="1346661"/>
              <a:ext cx="2922902" cy="1097281"/>
            </a:xfrm>
            <a:prstGeom prst="wedgeRectCallout">
              <a:avLst>
                <a:gd name="adj1" fmla="val -58284"/>
                <a:gd name="adj2" fmla="val 31807"/>
              </a:avLst>
            </a:prstGeom>
            <a:solidFill>
              <a:schemeClr val="bg1"/>
            </a:solidFill>
            <a:ln>
              <a:no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38"/>
            <p:cNvSpPr/>
            <p:nvPr/>
          </p:nvSpPr>
          <p:spPr>
            <a:xfrm>
              <a:off x="8753669" y="1602913"/>
              <a:ext cx="2516800" cy="584775"/>
            </a:xfrm>
            <a:prstGeom prst="rect">
              <a:avLst/>
            </a:prstGeom>
          </p:spPr>
          <p:txBody>
            <a:bodyPr wrap="square">
              <a:spAutoFit/>
            </a:bodyPr>
            <a:lstStyle/>
            <a:p>
              <a:pPr lvl="0">
                <a:buClr>
                  <a:srgbClr val="30B4D8"/>
                </a:buClr>
                <a:buSzPct val="15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单击此处添加本次活动感想活动感想添加这里</a:t>
              </a:r>
            </a:p>
          </p:txBody>
        </p:sp>
      </p:grpSp>
      <p:grpSp>
        <p:nvGrpSpPr>
          <p:cNvPr id="30" name="组合 29"/>
          <p:cNvGrpSpPr/>
          <p:nvPr/>
        </p:nvGrpSpPr>
        <p:grpSpPr>
          <a:xfrm>
            <a:off x="8550618" y="2686612"/>
            <a:ext cx="2922902" cy="1097281"/>
            <a:chOff x="8550618" y="1346661"/>
            <a:chExt cx="2922902" cy="1097281"/>
          </a:xfrm>
        </p:grpSpPr>
        <p:sp>
          <p:nvSpPr>
            <p:cNvPr id="31" name="对话气泡: 矩形 30"/>
            <p:cNvSpPr/>
            <p:nvPr/>
          </p:nvSpPr>
          <p:spPr>
            <a:xfrm>
              <a:off x="8550618" y="1346661"/>
              <a:ext cx="2922902" cy="1097281"/>
            </a:xfrm>
            <a:prstGeom prst="wedgeRectCallout">
              <a:avLst>
                <a:gd name="adj1" fmla="val -59137"/>
                <a:gd name="adj2" fmla="val -33344"/>
              </a:avLst>
            </a:prstGeom>
            <a:solidFill>
              <a:schemeClr val="bg1"/>
            </a:solidFill>
            <a:ln>
              <a:no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8"/>
            <p:cNvSpPr/>
            <p:nvPr/>
          </p:nvSpPr>
          <p:spPr>
            <a:xfrm>
              <a:off x="8753669" y="1602913"/>
              <a:ext cx="2516800" cy="584775"/>
            </a:xfrm>
            <a:prstGeom prst="rect">
              <a:avLst/>
            </a:prstGeom>
          </p:spPr>
          <p:txBody>
            <a:bodyPr wrap="square">
              <a:spAutoFit/>
            </a:bodyPr>
            <a:lstStyle/>
            <a:p>
              <a:pPr lvl="0">
                <a:buClr>
                  <a:srgbClr val="30B4D8"/>
                </a:buClr>
                <a:buSzPct val="15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单击此处添加本次活动感想活动感想添加这里</a:t>
              </a:r>
            </a:p>
          </p:txBody>
        </p:sp>
      </p:grpSp>
      <p:grpSp>
        <p:nvGrpSpPr>
          <p:cNvPr id="33" name="组合 32"/>
          <p:cNvGrpSpPr/>
          <p:nvPr/>
        </p:nvGrpSpPr>
        <p:grpSpPr>
          <a:xfrm>
            <a:off x="8550618" y="4026563"/>
            <a:ext cx="2922902" cy="1097281"/>
            <a:chOff x="8550618" y="1346661"/>
            <a:chExt cx="2922902" cy="1097281"/>
          </a:xfrm>
        </p:grpSpPr>
        <p:sp>
          <p:nvSpPr>
            <p:cNvPr id="34" name="对话气泡: 矩形 33"/>
            <p:cNvSpPr/>
            <p:nvPr/>
          </p:nvSpPr>
          <p:spPr>
            <a:xfrm>
              <a:off x="8550618" y="1346661"/>
              <a:ext cx="2922902" cy="1097281"/>
            </a:xfrm>
            <a:prstGeom prst="wedgeRectCallout">
              <a:avLst>
                <a:gd name="adj1" fmla="val -59137"/>
                <a:gd name="adj2" fmla="val -47738"/>
              </a:avLst>
            </a:prstGeom>
            <a:solidFill>
              <a:schemeClr val="bg1"/>
            </a:solidFill>
            <a:ln>
              <a:no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8"/>
            <p:cNvSpPr/>
            <p:nvPr/>
          </p:nvSpPr>
          <p:spPr>
            <a:xfrm>
              <a:off x="8753669" y="1602913"/>
              <a:ext cx="2516800" cy="584775"/>
            </a:xfrm>
            <a:prstGeom prst="rect">
              <a:avLst/>
            </a:prstGeom>
          </p:spPr>
          <p:txBody>
            <a:bodyPr wrap="square">
              <a:spAutoFit/>
            </a:bodyPr>
            <a:lstStyle/>
            <a:p>
              <a:pPr lvl="0">
                <a:buClr>
                  <a:srgbClr val="30B4D8"/>
                </a:buClr>
                <a:buSzPct val="15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单击此处添加本次活动感想活动感想添加这里</a:t>
              </a:r>
            </a:p>
          </p:txBody>
        </p:sp>
      </p:grpSp>
      <p:grpSp>
        <p:nvGrpSpPr>
          <p:cNvPr id="36" name="组合 35"/>
          <p:cNvGrpSpPr/>
          <p:nvPr/>
        </p:nvGrpSpPr>
        <p:grpSpPr>
          <a:xfrm>
            <a:off x="407444" y="2535540"/>
            <a:ext cx="2922902" cy="1097281"/>
            <a:chOff x="8550618" y="1346661"/>
            <a:chExt cx="2922902" cy="1097281"/>
          </a:xfrm>
        </p:grpSpPr>
        <p:sp>
          <p:nvSpPr>
            <p:cNvPr id="37" name="对话气泡: 矩形 36"/>
            <p:cNvSpPr/>
            <p:nvPr/>
          </p:nvSpPr>
          <p:spPr>
            <a:xfrm>
              <a:off x="8550618" y="1346661"/>
              <a:ext cx="2922902" cy="1097281"/>
            </a:xfrm>
            <a:prstGeom prst="wedgeRectCallout">
              <a:avLst>
                <a:gd name="adj1" fmla="val 59173"/>
                <a:gd name="adj2" fmla="val 6050"/>
              </a:avLst>
            </a:prstGeom>
            <a:solidFill>
              <a:schemeClr val="bg1"/>
            </a:solidFill>
            <a:ln>
              <a:no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38"/>
            <p:cNvSpPr/>
            <p:nvPr/>
          </p:nvSpPr>
          <p:spPr>
            <a:xfrm>
              <a:off x="8753669" y="1602913"/>
              <a:ext cx="2516800" cy="584775"/>
            </a:xfrm>
            <a:prstGeom prst="rect">
              <a:avLst/>
            </a:prstGeom>
          </p:spPr>
          <p:txBody>
            <a:bodyPr wrap="square">
              <a:spAutoFit/>
            </a:bodyPr>
            <a:lstStyle/>
            <a:p>
              <a:pPr lvl="0">
                <a:buClr>
                  <a:srgbClr val="30B4D8"/>
                </a:buClr>
                <a:buSzPct val="15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单击此处添加本次活动感想活动感想添加这里</a:t>
              </a:r>
            </a:p>
          </p:txBody>
        </p:sp>
      </p:grpSp>
      <p:grpSp>
        <p:nvGrpSpPr>
          <p:cNvPr id="39" name="组合 38"/>
          <p:cNvGrpSpPr/>
          <p:nvPr/>
        </p:nvGrpSpPr>
        <p:grpSpPr>
          <a:xfrm>
            <a:off x="407444" y="3770309"/>
            <a:ext cx="2922902" cy="1097281"/>
            <a:chOff x="8550618" y="1346661"/>
            <a:chExt cx="2922902" cy="1097281"/>
          </a:xfrm>
        </p:grpSpPr>
        <p:sp>
          <p:nvSpPr>
            <p:cNvPr id="40" name="对话气泡: 矩形 39"/>
            <p:cNvSpPr/>
            <p:nvPr/>
          </p:nvSpPr>
          <p:spPr>
            <a:xfrm>
              <a:off x="8550618" y="1346661"/>
              <a:ext cx="2922902" cy="1097281"/>
            </a:xfrm>
            <a:prstGeom prst="wedgeRectCallout">
              <a:avLst>
                <a:gd name="adj1" fmla="val 59173"/>
                <a:gd name="adj2" fmla="val 6050"/>
              </a:avLst>
            </a:prstGeom>
            <a:solidFill>
              <a:schemeClr val="bg1"/>
            </a:solidFill>
            <a:ln>
              <a:noFill/>
            </a:ln>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38"/>
            <p:cNvSpPr/>
            <p:nvPr/>
          </p:nvSpPr>
          <p:spPr>
            <a:xfrm>
              <a:off x="8753669" y="1602913"/>
              <a:ext cx="2516800" cy="584775"/>
            </a:xfrm>
            <a:prstGeom prst="rect">
              <a:avLst/>
            </a:prstGeom>
          </p:spPr>
          <p:txBody>
            <a:bodyPr wrap="square">
              <a:spAutoFit/>
            </a:bodyPr>
            <a:lstStyle/>
            <a:p>
              <a:pPr lvl="0">
                <a:buClr>
                  <a:srgbClr val="30B4D8"/>
                </a:buClr>
                <a:buSzPct val="15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单击此处添加本次活动感想活动感想添加这里</a:t>
              </a:r>
            </a:p>
          </p:txBody>
        </p:sp>
      </p:grpSp>
    </p:spTree>
    <p:custDataLst>
      <p:tags r:id="rId1"/>
    </p:custDataLst>
    <p:extLst>
      <p:ext uri="{BB962C8B-B14F-4D97-AF65-F5344CB8AC3E}">
        <p14:creationId xmlns:p14="http://schemas.microsoft.com/office/powerpoint/2010/main" val="2647713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0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6"/>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ppt_w</p:attrName>
                                            </p:attrNameLst>
                                          </p:cBhvr>
                                          <p:tavLst>
                                            <p:tav tm="0">
                                              <p:val>
                                                <p:fltVal val="0"/>
                                              </p:val>
                                            </p:tav>
                                            <p:tav tm="100000">
                                              <p:val>
                                                <p:strVal val="#ppt_w"/>
                                              </p:val>
                                            </p:tav>
                                          </p:tavLst>
                                        </p:anim>
                                        <p:anim calcmode="lin" valueType="num">
                                          <p:cBhvr>
                                            <p:cTn id="37" dur="1000" fill="hold"/>
                                            <p:tgtEl>
                                              <p:spTgt spid="30"/>
                                            </p:tgtEl>
                                            <p:attrNameLst>
                                              <p:attrName>ppt_h</p:attrName>
                                            </p:attrNameLst>
                                          </p:cBhvr>
                                          <p:tavLst>
                                            <p:tav tm="0">
                                              <p:val>
                                                <p:fltVal val="0"/>
                                              </p:val>
                                            </p:tav>
                                            <p:tav tm="100000">
                                              <p:val>
                                                <p:strVal val="#ppt_h"/>
                                              </p:val>
                                            </p:tav>
                                          </p:tavLst>
                                        </p:anim>
                                        <p:anim calcmode="lin" valueType="num">
                                          <p:cBhvr>
                                            <p:cTn id="3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6"/>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ppt_w</p:attrName>
                                            </p:attrNameLst>
                                          </p:cBhvr>
                                          <p:tavLst>
                                            <p:tav tm="0">
                                              <p:val>
                                                <p:fltVal val="0"/>
                                              </p:val>
                                            </p:tav>
                                            <p:tav tm="100000">
                                              <p:val>
                                                <p:strVal val="#ppt_w"/>
                                              </p:val>
                                            </p:tav>
                                          </p:tavLst>
                                        </p:anim>
                                        <p:anim calcmode="lin" valueType="num">
                                          <p:cBhvr>
                                            <p:cTn id="37" dur="1000" fill="hold"/>
                                            <p:tgtEl>
                                              <p:spTgt spid="30"/>
                                            </p:tgtEl>
                                            <p:attrNameLst>
                                              <p:attrName>ppt_h</p:attrName>
                                            </p:attrNameLst>
                                          </p:cBhvr>
                                          <p:tavLst>
                                            <p:tav tm="0">
                                              <p:val>
                                                <p:fltVal val="0"/>
                                              </p:val>
                                            </p:tav>
                                            <p:tav tm="100000">
                                              <p:val>
                                                <p:strVal val="#ppt_h"/>
                                              </p:val>
                                            </p:tav>
                                          </p:tavLst>
                                        </p:anim>
                                        <p:anim calcmode="lin" valueType="num">
                                          <p:cBhvr>
                                            <p:cTn id="3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48223" y="1434105"/>
            <a:ext cx="1515153" cy="1306167"/>
            <a:chOff x="6811139" y="1203251"/>
            <a:chExt cx="1597222" cy="1376916"/>
          </a:xfrm>
        </p:grpSpPr>
        <p:sp>
          <p:nvSpPr>
            <p:cNvPr id="5" name="六边形 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6931642" y="1311347"/>
              <a:ext cx="1364938" cy="1176671"/>
            </a:xfrm>
            <a:prstGeom prst="hexag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13111" y="2130896"/>
            <a:ext cx="1515153" cy="1306167"/>
            <a:chOff x="6811139" y="1203251"/>
            <a:chExt cx="1597222" cy="1376916"/>
          </a:xfrm>
        </p:grpSpPr>
        <p:sp>
          <p:nvSpPr>
            <p:cNvPr id="9" name="六边形 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213111" y="737312"/>
            <a:ext cx="1515153" cy="1306167"/>
            <a:chOff x="6811139" y="1203251"/>
            <a:chExt cx="1597222" cy="1376916"/>
          </a:xfrm>
        </p:grpSpPr>
        <p:sp>
          <p:nvSpPr>
            <p:cNvPr id="12" name="六边形 1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477998" y="1447550"/>
            <a:ext cx="1515153" cy="1306167"/>
            <a:chOff x="6811139" y="1203251"/>
            <a:chExt cx="1597222" cy="1376916"/>
          </a:xfrm>
        </p:grpSpPr>
        <p:sp>
          <p:nvSpPr>
            <p:cNvPr id="15" name="六边形 1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742886" y="2130896"/>
            <a:ext cx="1515153" cy="1306167"/>
            <a:chOff x="6811139" y="1203251"/>
            <a:chExt cx="1597222" cy="1376916"/>
          </a:xfrm>
        </p:grpSpPr>
        <p:sp>
          <p:nvSpPr>
            <p:cNvPr id="18" name="六边形 1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742886" y="737312"/>
            <a:ext cx="1515153" cy="1306167"/>
            <a:chOff x="6811139" y="1203251"/>
            <a:chExt cx="1597222" cy="1376916"/>
          </a:xfrm>
        </p:grpSpPr>
        <p:sp>
          <p:nvSpPr>
            <p:cNvPr id="21" name="六边形 2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6931642" y="1311347"/>
              <a:ext cx="1364938" cy="1176671"/>
            </a:xfrm>
            <a:prstGeom prst="hexagon">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9034605" y="1441668"/>
            <a:ext cx="1515153" cy="1306167"/>
            <a:chOff x="6811139" y="1203251"/>
            <a:chExt cx="1597222" cy="1376916"/>
          </a:xfrm>
        </p:grpSpPr>
        <p:sp>
          <p:nvSpPr>
            <p:cNvPr id="24" name="六边形 2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0299493" y="737312"/>
            <a:ext cx="1515153" cy="1306167"/>
            <a:chOff x="6811139" y="1203251"/>
            <a:chExt cx="1597222" cy="1376916"/>
          </a:xfrm>
        </p:grpSpPr>
        <p:sp>
          <p:nvSpPr>
            <p:cNvPr id="27" name="六边形 26"/>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994182" y="2850377"/>
            <a:ext cx="1515153" cy="1306167"/>
            <a:chOff x="6811139" y="1203251"/>
            <a:chExt cx="1597222" cy="1376916"/>
          </a:xfrm>
        </p:grpSpPr>
        <p:sp>
          <p:nvSpPr>
            <p:cNvPr id="30" name="六边形 29"/>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6931642" y="1311347"/>
              <a:ext cx="1364938" cy="1176671"/>
            </a:xfrm>
            <a:prstGeom prst="hexagon">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994182" y="4259086"/>
            <a:ext cx="1515153" cy="1306167"/>
            <a:chOff x="6811139" y="1203251"/>
            <a:chExt cx="1597222" cy="1376916"/>
          </a:xfrm>
        </p:grpSpPr>
        <p:sp>
          <p:nvSpPr>
            <p:cNvPr id="33" name="六边形 3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0285823" y="3555565"/>
            <a:ext cx="1515153" cy="1306167"/>
            <a:chOff x="6811139" y="1203251"/>
            <a:chExt cx="1597222" cy="1376916"/>
          </a:xfrm>
        </p:grpSpPr>
        <p:sp>
          <p:nvSpPr>
            <p:cNvPr id="36" name="六边形 3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8226217" y="2621831"/>
            <a:ext cx="573087" cy="514350"/>
            <a:chOff x="960261" y="6283092"/>
            <a:chExt cx="573087" cy="514350"/>
          </a:xfrm>
          <a:solidFill>
            <a:schemeClr val="bg1"/>
          </a:solidFill>
        </p:grpSpPr>
        <p:sp>
          <p:nvSpPr>
            <p:cNvPr id="75"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p:cNvGrpSpPr/>
          <p:nvPr/>
        </p:nvGrpSpPr>
        <p:grpSpPr>
          <a:xfrm>
            <a:off x="6975207" y="1876102"/>
            <a:ext cx="542925" cy="509588"/>
            <a:chOff x="11469511" y="6283092"/>
            <a:chExt cx="542925" cy="509588"/>
          </a:xfrm>
          <a:solidFill>
            <a:schemeClr val="bg1"/>
          </a:solidFill>
        </p:grpSpPr>
        <p:sp>
          <p:nvSpPr>
            <p:cNvPr id="82"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1" name="组合 140"/>
          <p:cNvGrpSpPr/>
          <p:nvPr/>
        </p:nvGrpSpPr>
        <p:grpSpPr>
          <a:xfrm>
            <a:off x="5689419" y="1112213"/>
            <a:ext cx="523875" cy="517525"/>
            <a:chOff x="5689419" y="1112213"/>
            <a:chExt cx="523875" cy="517525"/>
          </a:xfrm>
        </p:grpSpPr>
        <p:sp>
          <p:nvSpPr>
            <p:cNvPr id="84"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组合 89"/>
          <p:cNvGrpSpPr/>
          <p:nvPr/>
        </p:nvGrpSpPr>
        <p:grpSpPr>
          <a:xfrm>
            <a:off x="5838985" y="2593995"/>
            <a:ext cx="230188" cy="512763"/>
            <a:chOff x="3258961" y="6279917"/>
            <a:chExt cx="230188" cy="512763"/>
          </a:xfrm>
          <a:solidFill>
            <a:schemeClr val="bg1"/>
          </a:solidFill>
        </p:grpSpPr>
        <p:sp>
          <p:nvSpPr>
            <p:cNvPr id="91"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Freeform 30"/>
          <p:cNvSpPr>
            <a:spLocks/>
          </p:cNvSpPr>
          <p:nvPr/>
        </p:nvSpPr>
        <p:spPr bwMode="auto">
          <a:xfrm>
            <a:off x="9456483" y="4615938"/>
            <a:ext cx="590550" cy="592138"/>
          </a:xfrm>
          <a:custGeom>
            <a:avLst/>
            <a:gdLst>
              <a:gd name="T0" fmla="*/ 127 w 254"/>
              <a:gd name="T1" fmla="*/ 84 h 253"/>
              <a:gd name="T2" fmla="*/ 127 w 254"/>
              <a:gd name="T3" fmla="*/ 85 h 253"/>
              <a:gd name="T4" fmla="*/ 127 w 254"/>
              <a:gd name="T5" fmla="*/ 84 h 253"/>
              <a:gd name="T6" fmla="*/ 0 w 254"/>
              <a:gd name="T7" fmla="*/ 100 h 253"/>
              <a:gd name="T8" fmla="*/ 6 w 254"/>
              <a:gd name="T9" fmla="*/ 130 h 253"/>
              <a:gd name="T10" fmla="*/ 34 w 254"/>
              <a:gd name="T11" fmla="*/ 130 h 253"/>
              <a:gd name="T12" fmla="*/ 39 w 254"/>
              <a:gd name="T13" fmla="*/ 105 h 253"/>
              <a:gd name="T14" fmla="*/ 43 w 254"/>
              <a:gd name="T15" fmla="*/ 101 h 253"/>
              <a:gd name="T16" fmla="*/ 43 w 254"/>
              <a:gd name="T17" fmla="*/ 101 h 253"/>
              <a:gd name="T18" fmla="*/ 47 w 254"/>
              <a:gd name="T19" fmla="*/ 105 h 253"/>
              <a:gd name="T20" fmla="*/ 56 w 254"/>
              <a:gd name="T21" fmla="*/ 142 h 253"/>
              <a:gd name="T22" fmla="*/ 71 w 254"/>
              <a:gd name="T23" fmla="*/ 78 h 253"/>
              <a:gd name="T24" fmla="*/ 75 w 254"/>
              <a:gd name="T25" fmla="*/ 75 h 253"/>
              <a:gd name="T26" fmla="*/ 79 w 254"/>
              <a:gd name="T27" fmla="*/ 78 h 253"/>
              <a:gd name="T28" fmla="*/ 107 w 254"/>
              <a:gd name="T29" fmla="*/ 195 h 253"/>
              <a:gd name="T30" fmla="*/ 128 w 254"/>
              <a:gd name="T31" fmla="*/ 105 h 253"/>
              <a:gd name="T32" fmla="*/ 132 w 254"/>
              <a:gd name="T33" fmla="*/ 102 h 253"/>
              <a:gd name="T34" fmla="*/ 132 w 254"/>
              <a:gd name="T35" fmla="*/ 102 h 253"/>
              <a:gd name="T36" fmla="*/ 136 w 254"/>
              <a:gd name="T37" fmla="*/ 105 h 253"/>
              <a:gd name="T38" fmla="*/ 145 w 254"/>
              <a:gd name="T39" fmla="*/ 142 h 253"/>
              <a:gd name="T40" fmla="*/ 148 w 254"/>
              <a:gd name="T41" fmla="*/ 133 h 253"/>
              <a:gd name="T42" fmla="*/ 152 w 254"/>
              <a:gd name="T43" fmla="*/ 129 h 253"/>
              <a:gd name="T44" fmla="*/ 181 w 254"/>
              <a:gd name="T45" fmla="*/ 129 h 253"/>
              <a:gd name="T46" fmla="*/ 195 w 254"/>
              <a:gd name="T47" fmla="*/ 117 h 253"/>
              <a:gd name="T48" fmla="*/ 209 w 254"/>
              <a:gd name="T49" fmla="*/ 132 h 253"/>
              <a:gd name="T50" fmla="*/ 195 w 254"/>
              <a:gd name="T51" fmla="*/ 146 h 253"/>
              <a:gd name="T52" fmla="*/ 182 w 254"/>
              <a:gd name="T53" fmla="*/ 138 h 253"/>
              <a:gd name="T54" fmla="*/ 155 w 254"/>
              <a:gd name="T55" fmla="*/ 138 h 253"/>
              <a:gd name="T56" fmla="*/ 149 w 254"/>
              <a:gd name="T57" fmla="*/ 160 h 253"/>
              <a:gd name="T58" fmla="*/ 145 w 254"/>
              <a:gd name="T59" fmla="*/ 162 h 253"/>
              <a:gd name="T60" fmla="*/ 145 w 254"/>
              <a:gd name="T61" fmla="*/ 162 h 253"/>
              <a:gd name="T62" fmla="*/ 141 w 254"/>
              <a:gd name="T63" fmla="*/ 160 h 253"/>
              <a:gd name="T64" fmla="*/ 132 w 254"/>
              <a:gd name="T65" fmla="*/ 123 h 253"/>
              <a:gd name="T66" fmla="*/ 111 w 254"/>
              <a:gd name="T67" fmla="*/ 214 h 253"/>
              <a:gd name="T68" fmla="*/ 107 w 254"/>
              <a:gd name="T69" fmla="*/ 217 h 253"/>
              <a:gd name="T70" fmla="*/ 103 w 254"/>
              <a:gd name="T71" fmla="*/ 214 h 253"/>
              <a:gd name="T72" fmla="*/ 75 w 254"/>
              <a:gd name="T73" fmla="*/ 97 h 253"/>
              <a:gd name="T74" fmla="*/ 60 w 254"/>
              <a:gd name="T75" fmla="*/ 160 h 253"/>
              <a:gd name="T76" fmla="*/ 56 w 254"/>
              <a:gd name="T77" fmla="*/ 164 h 253"/>
              <a:gd name="T78" fmla="*/ 56 w 254"/>
              <a:gd name="T79" fmla="*/ 164 h 253"/>
              <a:gd name="T80" fmla="*/ 52 w 254"/>
              <a:gd name="T81" fmla="*/ 160 h 253"/>
              <a:gd name="T82" fmla="*/ 44 w 254"/>
              <a:gd name="T83" fmla="*/ 124 h 253"/>
              <a:gd name="T84" fmla="*/ 41 w 254"/>
              <a:gd name="T85" fmla="*/ 134 h 253"/>
              <a:gd name="T86" fmla="*/ 37 w 254"/>
              <a:gd name="T87" fmla="*/ 138 h 253"/>
              <a:gd name="T88" fmla="*/ 37 w 254"/>
              <a:gd name="T89" fmla="*/ 138 h 253"/>
              <a:gd name="T90" fmla="*/ 9 w 254"/>
              <a:gd name="T91" fmla="*/ 137 h 253"/>
              <a:gd name="T92" fmla="*/ 127 w 254"/>
              <a:gd name="T93" fmla="*/ 253 h 253"/>
              <a:gd name="T94" fmla="*/ 127 w 254"/>
              <a:gd name="T95" fmla="*/ 253 h 253"/>
              <a:gd name="T96" fmla="*/ 127 w 254"/>
              <a:gd name="T97" fmla="*/ 253 h 253"/>
              <a:gd name="T98" fmla="*/ 254 w 254"/>
              <a:gd name="T99" fmla="*/ 100 h 253"/>
              <a:gd name="T100" fmla="*/ 127 w 254"/>
              <a:gd name="T101"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 h="253">
                <a:moveTo>
                  <a:pt x="127" y="84"/>
                </a:moveTo>
                <a:cubicBezTo>
                  <a:pt x="127" y="84"/>
                  <a:pt x="127" y="85"/>
                  <a:pt x="127" y="85"/>
                </a:cubicBezTo>
                <a:cubicBezTo>
                  <a:pt x="127" y="85"/>
                  <a:pt x="127" y="84"/>
                  <a:pt x="127" y="84"/>
                </a:cubicBezTo>
                <a:cubicBezTo>
                  <a:pt x="111" y="0"/>
                  <a:pt x="0" y="26"/>
                  <a:pt x="0" y="100"/>
                </a:cubicBezTo>
                <a:cubicBezTo>
                  <a:pt x="0" y="110"/>
                  <a:pt x="2" y="120"/>
                  <a:pt x="6" y="130"/>
                </a:cubicBezTo>
                <a:cubicBezTo>
                  <a:pt x="34" y="130"/>
                  <a:pt x="34" y="130"/>
                  <a:pt x="34" y="130"/>
                </a:cubicBezTo>
                <a:cubicBezTo>
                  <a:pt x="39" y="105"/>
                  <a:pt x="39" y="105"/>
                  <a:pt x="39" y="105"/>
                </a:cubicBezTo>
                <a:cubicBezTo>
                  <a:pt x="40" y="103"/>
                  <a:pt x="42" y="101"/>
                  <a:pt x="43" y="101"/>
                </a:cubicBezTo>
                <a:cubicBezTo>
                  <a:pt x="43" y="101"/>
                  <a:pt x="43" y="101"/>
                  <a:pt x="43" y="101"/>
                </a:cubicBezTo>
                <a:cubicBezTo>
                  <a:pt x="45" y="101"/>
                  <a:pt x="47" y="103"/>
                  <a:pt x="47" y="105"/>
                </a:cubicBezTo>
                <a:cubicBezTo>
                  <a:pt x="56" y="142"/>
                  <a:pt x="56" y="142"/>
                  <a:pt x="56" y="142"/>
                </a:cubicBezTo>
                <a:cubicBezTo>
                  <a:pt x="71" y="78"/>
                  <a:pt x="71" y="78"/>
                  <a:pt x="71" y="78"/>
                </a:cubicBezTo>
                <a:cubicBezTo>
                  <a:pt x="72" y="76"/>
                  <a:pt x="73" y="75"/>
                  <a:pt x="75" y="75"/>
                </a:cubicBezTo>
                <a:cubicBezTo>
                  <a:pt x="77" y="75"/>
                  <a:pt x="79" y="76"/>
                  <a:pt x="79" y="78"/>
                </a:cubicBezTo>
                <a:cubicBezTo>
                  <a:pt x="107" y="195"/>
                  <a:pt x="107" y="195"/>
                  <a:pt x="107" y="195"/>
                </a:cubicBezTo>
                <a:cubicBezTo>
                  <a:pt x="128" y="105"/>
                  <a:pt x="128" y="105"/>
                  <a:pt x="128" y="105"/>
                </a:cubicBezTo>
                <a:cubicBezTo>
                  <a:pt x="129" y="103"/>
                  <a:pt x="131" y="102"/>
                  <a:pt x="132" y="102"/>
                </a:cubicBezTo>
                <a:cubicBezTo>
                  <a:pt x="132" y="102"/>
                  <a:pt x="132" y="102"/>
                  <a:pt x="132" y="102"/>
                </a:cubicBezTo>
                <a:cubicBezTo>
                  <a:pt x="134" y="102"/>
                  <a:pt x="136" y="103"/>
                  <a:pt x="136" y="105"/>
                </a:cubicBezTo>
                <a:cubicBezTo>
                  <a:pt x="145" y="142"/>
                  <a:pt x="145" y="142"/>
                  <a:pt x="145" y="142"/>
                </a:cubicBezTo>
                <a:cubicBezTo>
                  <a:pt x="148" y="133"/>
                  <a:pt x="148" y="133"/>
                  <a:pt x="148" y="133"/>
                </a:cubicBezTo>
                <a:cubicBezTo>
                  <a:pt x="148" y="131"/>
                  <a:pt x="150" y="129"/>
                  <a:pt x="152" y="129"/>
                </a:cubicBezTo>
                <a:cubicBezTo>
                  <a:pt x="181" y="129"/>
                  <a:pt x="181" y="129"/>
                  <a:pt x="181" y="129"/>
                </a:cubicBezTo>
                <a:cubicBezTo>
                  <a:pt x="182" y="123"/>
                  <a:pt x="188" y="117"/>
                  <a:pt x="195" y="117"/>
                </a:cubicBezTo>
                <a:cubicBezTo>
                  <a:pt x="203" y="117"/>
                  <a:pt x="209" y="124"/>
                  <a:pt x="209" y="132"/>
                </a:cubicBezTo>
                <a:cubicBezTo>
                  <a:pt x="209" y="140"/>
                  <a:pt x="203" y="146"/>
                  <a:pt x="195" y="146"/>
                </a:cubicBezTo>
                <a:cubicBezTo>
                  <a:pt x="189" y="146"/>
                  <a:pt x="184" y="143"/>
                  <a:pt x="182" y="138"/>
                </a:cubicBezTo>
                <a:cubicBezTo>
                  <a:pt x="155" y="138"/>
                  <a:pt x="155" y="138"/>
                  <a:pt x="155" y="138"/>
                </a:cubicBezTo>
                <a:cubicBezTo>
                  <a:pt x="149" y="160"/>
                  <a:pt x="149" y="160"/>
                  <a:pt x="149" y="160"/>
                </a:cubicBezTo>
                <a:cubicBezTo>
                  <a:pt x="149" y="162"/>
                  <a:pt x="147" y="162"/>
                  <a:pt x="145" y="162"/>
                </a:cubicBezTo>
                <a:cubicBezTo>
                  <a:pt x="145" y="162"/>
                  <a:pt x="145" y="162"/>
                  <a:pt x="145" y="162"/>
                </a:cubicBezTo>
                <a:cubicBezTo>
                  <a:pt x="143" y="162"/>
                  <a:pt x="142" y="162"/>
                  <a:pt x="141" y="160"/>
                </a:cubicBezTo>
                <a:cubicBezTo>
                  <a:pt x="132" y="123"/>
                  <a:pt x="132" y="123"/>
                  <a:pt x="132" y="123"/>
                </a:cubicBezTo>
                <a:cubicBezTo>
                  <a:pt x="111" y="214"/>
                  <a:pt x="111" y="214"/>
                  <a:pt x="111" y="214"/>
                </a:cubicBezTo>
                <a:cubicBezTo>
                  <a:pt x="111" y="215"/>
                  <a:pt x="109" y="217"/>
                  <a:pt x="107" y="217"/>
                </a:cubicBezTo>
                <a:cubicBezTo>
                  <a:pt x="105" y="217"/>
                  <a:pt x="103" y="216"/>
                  <a:pt x="103" y="214"/>
                </a:cubicBezTo>
                <a:cubicBezTo>
                  <a:pt x="75" y="97"/>
                  <a:pt x="75" y="97"/>
                  <a:pt x="75" y="97"/>
                </a:cubicBezTo>
                <a:cubicBezTo>
                  <a:pt x="60" y="160"/>
                  <a:pt x="60" y="160"/>
                  <a:pt x="60" y="160"/>
                </a:cubicBezTo>
                <a:cubicBezTo>
                  <a:pt x="60" y="162"/>
                  <a:pt x="58" y="164"/>
                  <a:pt x="56" y="164"/>
                </a:cubicBezTo>
                <a:cubicBezTo>
                  <a:pt x="56" y="164"/>
                  <a:pt x="56" y="164"/>
                  <a:pt x="56" y="164"/>
                </a:cubicBezTo>
                <a:cubicBezTo>
                  <a:pt x="54" y="164"/>
                  <a:pt x="53" y="162"/>
                  <a:pt x="52" y="160"/>
                </a:cubicBezTo>
                <a:cubicBezTo>
                  <a:pt x="44" y="124"/>
                  <a:pt x="44" y="124"/>
                  <a:pt x="44" y="124"/>
                </a:cubicBezTo>
                <a:cubicBezTo>
                  <a:pt x="41" y="134"/>
                  <a:pt x="41" y="134"/>
                  <a:pt x="41" y="134"/>
                </a:cubicBezTo>
                <a:cubicBezTo>
                  <a:pt x="41" y="136"/>
                  <a:pt x="39" y="138"/>
                  <a:pt x="37" y="138"/>
                </a:cubicBezTo>
                <a:cubicBezTo>
                  <a:pt x="37" y="138"/>
                  <a:pt x="37" y="138"/>
                  <a:pt x="37" y="138"/>
                </a:cubicBezTo>
                <a:cubicBezTo>
                  <a:pt x="9" y="137"/>
                  <a:pt x="9" y="137"/>
                  <a:pt x="9" y="137"/>
                </a:cubicBezTo>
                <a:cubicBezTo>
                  <a:pt x="38" y="200"/>
                  <a:pt x="127" y="253"/>
                  <a:pt x="127" y="253"/>
                </a:cubicBezTo>
                <a:cubicBezTo>
                  <a:pt x="127" y="253"/>
                  <a:pt x="127" y="253"/>
                  <a:pt x="127" y="253"/>
                </a:cubicBezTo>
                <a:cubicBezTo>
                  <a:pt x="127" y="253"/>
                  <a:pt x="127" y="253"/>
                  <a:pt x="127" y="253"/>
                </a:cubicBezTo>
                <a:cubicBezTo>
                  <a:pt x="127" y="253"/>
                  <a:pt x="254" y="178"/>
                  <a:pt x="254" y="100"/>
                </a:cubicBezTo>
                <a:cubicBezTo>
                  <a:pt x="254" y="26"/>
                  <a:pt x="146" y="0"/>
                  <a:pt x="127"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2"/>
          <p:cNvSpPr>
            <a:spLocks noEditPoints="1"/>
          </p:cNvSpPr>
          <p:nvPr/>
        </p:nvSpPr>
        <p:spPr bwMode="auto">
          <a:xfrm>
            <a:off x="9493340" y="1857968"/>
            <a:ext cx="519113" cy="508000"/>
          </a:xfrm>
          <a:custGeom>
            <a:avLst/>
            <a:gdLst>
              <a:gd name="T0" fmla="*/ 221 w 223"/>
              <a:gd name="T1" fmla="*/ 178 h 217"/>
              <a:gd name="T2" fmla="*/ 218 w 223"/>
              <a:gd name="T3" fmla="*/ 175 h 217"/>
              <a:gd name="T4" fmla="*/ 209 w 223"/>
              <a:gd name="T5" fmla="*/ 175 h 217"/>
              <a:gd name="T6" fmla="*/ 198 w 223"/>
              <a:gd name="T7" fmla="*/ 186 h 217"/>
              <a:gd name="T8" fmla="*/ 184 w 223"/>
              <a:gd name="T9" fmla="*/ 172 h 217"/>
              <a:gd name="T10" fmla="*/ 203 w 223"/>
              <a:gd name="T11" fmla="*/ 153 h 217"/>
              <a:gd name="T12" fmla="*/ 204 w 223"/>
              <a:gd name="T13" fmla="*/ 145 h 217"/>
              <a:gd name="T14" fmla="*/ 195 w 223"/>
              <a:gd name="T15" fmla="*/ 146 h 217"/>
              <a:gd name="T16" fmla="*/ 191 w 223"/>
              <a:gd name="T17" fmla="*/ 150 h 217"/>
              <a:gd name="T18" fmla="*/ 190 w 223"/>
              <a:gd name="T19" fmla="*/ 148 h 217"/>
              <a:gd name="T20" fmla="*/ 92 w 223"/>
              <a:gd name="T21" fmla="*/ 50 h 217"/>
              <a:gd name="T22" fmla="*/ 83 w 223"/>
              <a:gd name="T23" fmla="*/ 50 h 217"/>
              <a:gd name="T24" fmla="*/ 73 w 223"/>
              <a:gd name="T25" fmla="*/ 61 h 217"/>
              <a:gd name="T26" fmla="*/ 17 w 223"/>
              <a:gd name="T27" fmla="*/ 5 h 217"/>
              <a:gd name="T28" fmla="*/ 0 w 223"/>
              <a:gd name="T29" fmla="*/ 0 h 217"/>
              <a:gd name="T30" fmla="*/ 67 w 223"/>
              <a:gd name="T31" fmla="*/ 67 h 217"/>
              <a:gd name="T32" fmla="*/ 55 w 223"/>
              <a:gd name="T33" fmla="*/ 79 h 217"/>
              <a:gd name="T34" fmla="*/ 55 w 223"/>
              <a:gd name="T35" fmla="*/ 87 h 217"/>
              <a:gd name="T36" fmla="*/ 153 w 223"/>
              <a:gd name="T37" fmla="*/ 185 h 217"/>
              <a:gd name="T38" fmla="*/ 155 w 223"/>
              <a:gd name="T39" fmla="*/ 186 h 217"/>
              <a:gd name="T40" fmla="*/ 152 w 223"/>
              <a:gd name="T41" fmla="*/ 189 h 217"/>
              <a:gd name="T42" fmla="*/ 151 w 223"/>
              <a:gd name="T43" fmla="*/ 197 h 217"/>
              <a:gd name="T44" fmla="*/ 160 w 223"/>
              <a:gd name="T45" fmla="*/ 197 h 217"/>
              <a:gd name="T46" fmla="*/ 178 w 223"/>
              <a:gd name="T47" fmla="*/ 178 h 217"/>
              <a:gd name="T48" fmla="*/ 192 w 223"/>
              <a:gd name="T49" fmla="*/ 192 h 217"/>
              <a:gd name="T50" fmla="*/ 181 w 223"/>
              <a:gd name="T51" fmla="*/ 203 h 217"/>
              <a:gd name="T52" fmla="*/ 181 w 223"/>
              <a:gd name="T53" fmla="*/ 211 h 217"/>
              <a:gd name="T54" fmla="*/ 184 w 223"/>
              <a:gd name="T55" fmla="*/ 214 h 217"/>
              <a:gd name="T56" fmla="*/ 192 w 223"/>
              <a:gd name="T57" fmla="*/ 214 h 217"/>
              <a:gd name="T58" fmla="*/ 221 w 223"/>
              <a:gd name="T59" fmla="*/ 186 h 217"/>
              <a:gd name="T60" fmla="*/ 221 w 223"/>
              <a:gd name="T61" fmla="*/ 178 h 217"/>
              <a:gd name="T62" fmla="*/ 84 w 223"/>
              <a:gd name="T63" fmla="*/ 89 h 217"/>
              <a:gd name="T64" fmla="*/ 86 w 223"/>
              <a:gd name="T65" fmla="*/ 82 h 217"/>
              <a:gd name="T66" fmla="*/ 97 w 223"/>
              <a:gd name="T67" fmla="*/ 72 h 217"/>
              <a:gd name="T68" fmla="*/ 103 w 223"/>
              <a:gd name="T69" fmla="*/ 69 h 217"/>
              <a:gd name="T70" fmla="*/ 101 w 223"/>
              <a:gd name="T71" fmla="*/ 76 h 217"/>
              <a:gd name="T72" fmla="*/ 90 w 223"/>
              <a:gd name="T73" fmla="*/ 86 h 217"/>
              <a:gd name="T74" fmla="*/ 84 w 223"/>
              <a:gd name="T75" fmla="*/ 89 h 217"/>
              <a:gd name="T76" fmla="*/ 97 w 223"/>
              <a:gd name="T77" fmla="*/ 102 h 217"/>
              <a:gd name="T78" fmla="*/ 99 w 223"/>
              <a:gd name="T79" fmla="*/ 96 h 217"/>
              <a:gd name="T80" fmla="*/ 110 w 223"/>
              <a:gd name="T81" fmla="*/ 85 h 217"/>
              <a:gd name="T82" fmla="*/ 116 w 223"/>
              <a:gd name="T83" fmla="*/ 83 h 217"/>
              <a:gd name="T84" fmla="*/ 114 w 223"/>
              <a:gd name="T85" fmla="*/ 89 h 217"/>
              <a:gd name="T86" fmla="*/ 103 w 223"/>
              <a:gd name="T87" fmla="*/ 100 h 217"/>
              <a:gd name="T88" fmla="*/ 97 w 223"/>
              <a:gd name="T89" fmla="*/ 102 h 217"/>
              <a:gd name="T90" fmla="*/ 111 w 223"/>
              <a:gd name="T91" fmla="*/ 116 h 217"/>
              <a:gd name="T92" fmla="*/ 113 w 223"/>
              <a:gd name="T93" fmla="*/ 110 h 217"/>
              <a:gd name="T94" fmla="*/ 124 w 223"/>
              <a:gd name="T95" fmla="*/ 99 h 217"/>
              <a:gd name="T96" fmla="*/ 130 w 223"/>
              <a:gd name="T97" fmla="*/ 97 h 217"/>
              <a:gd name="T98" fmla="*/ 128 w 223"/>
              <a:gd name="T99" fmla="*/ 103 h 217"/>
              <a:gd name="T100" fmla="*/ 117 w 223"/>
              <a:gd name="T101" fmla="*/ 114 h 217"/>
              <a:gd name="T102" fmla="*/ 111 w 223"/>
              <a:gd name="T103" fmla="*/ 116 h 217"/>
              <a:gd name="T104" fmla="*/ 130 w 223"/>
              <a:gd name="T105" fmla="*/ 127 h 217"/>
              <a:gd name="T106" fmla="*/ 124 w 223"/>
              <a:gd name="T107" fmla="*/ 129 h 217"/>
              <a:gd name="T108" fmla="*/ 127 w 223"/>
              <a:gd name="T109" fmla="*/ 123 h 217"/>
              <a:gd name="T110" fmla="*/ 137 w 223"/>
              <a:gd name="T111" fmla="*/ 112 h 217"/>
              <a:gd name="T112" fmla="*/ 144 w 223"/>
              <a:gd name="T113" fmla="*/ 110 h 217"/>
              <a:gd name="T114" fmla="*/ 141 w 223"/>
              <a:gd name="T115" fmla="*/ 116 h 217"/>
              <a:gd name="T116" fmla="*/ 130 w 223"/>
              <a:gd name="T117" fmla="*/ 1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17">
                <a:moveTo>
                  <a:pt x="221" y="178"/>
                </a:moveTo>
                <a:cubicBezTo>
                  <a:pt x="218" y="175"/>
                  <a:pt x="218" y="175"/>
                  <a:pt x="218" y="175"/>
                </a:cubicBezTo>
                <a:cubicBezTo>
                  <a:pt x="215" y="172"/>
                  <a:pt x="211" y="172"/>
                  <a:pt x="209" y="175"/>
                </a:cubicBezTo>
                <a:cubicBezTo>
                  <a:pt x="198" y="186"/>
                  <a:pt x="198" y="186"/>
                  <a:pt x="198" y="186"/>
                </a:cubicBezTo>
                <a:cubicBezTo>
                  <a:pt x="184" y="172"/>
                  <a:pt x="184" y="172"/>
                  <a:pt x="184" y="172"/>
                </a:cubicBezTo>
                <a:cubicBezTo>
                  <a:pt x="203" y="153"/>
                  <a:pt x="203" y="153"/>
                  <a:pt x="203" y="153"/>
                </a:cubicBezTo>
                <a:cubicBezTo>
                  <a:pt x="206" y="151"/>
                  <a:pt x="206" y="147"/>
                  <a:pt x="204" y="145"/>
                </a:cubicBezTo>
                <a:cubicBezTo>
                  <a:pt x="202" y="143"/>
                  <a:pt x="198" y="143"/>
                  <a:pt x="195" y="146"/>
                </a:cubicBezTo>
                <a:cubicBezTo>
                  <a:pt x="191" y="150"/>
                  <a:pt x="191" y="150"/>
                  <a:pt x="191" y="150"/>
                </a:cubicBezTo>
                <a:cubicBezTo>
                  <a:pt x="191" y="150"/>
                  <a:pt x="190" y="149"/>
                  <a:pt x="190" y="148"/>
                </a:cubicBezTo>
                <a:cubicBezTo>
                  <a:pt x="92" y="50"/>
                  <a:pt x="92" y="50"/>
                  <a:pt x="92" y="50"/>
                </a:cubicBezTo>
                <a:cubicBezTo>
                  <a:pt x="89" y="48"/>
                  <a:pt x="85" y="48"/>
                  <a:pt x="83" y="50"/>
                </a:cubicBezTo>
                <a:cubicBezTo>
                  <a:pt x="73" y="61"/>
                  <a:pt x="73" y="61"/>
                  <a:pt x="73" y="61"/>
                </a:cubicBezTo>
                <a:cubicBezTo>
                  <a:pt x="17" y="5"/>
                  <a:pt x="17" y="5"/>
                  <a:pt x="17" y="5"/>
                </a:cubicBezTo>
                <a:cubicBezTo>
                  <a:pt x="0" y="0"/>
                  <a:pt x="0" y="0"/>
                  <a:pt x="0" y="0"/>
                </a:cubicBezTo>
                <a:cubicBezTo>
                  <a:pt x="67" y="67"/>
                  <a:pt x="67" y="67"/>
                  <a:pt x="67" y="67"/>
                </a:cubicBezTo>
                <a:cubicBezTo>
                  <a:pt x="55" y="79"/>
                  <a:pt x="55" y="79"/>
                  <a:pt x="55" y="79"/>
                </a:cubicBezTo>
                <a:cubicBezTo>
                  <a:pt x="53" y="81"/>
                  <a:pt x="53" y="85"/>
                  <a:pt x="55" y="87"/>
                </a:cubicBezTo>
                <a:cubicBezTo>
                  <a:pt x="153" y="185"/>
                  <a:pt x="153" y="185"/>
                  <a:pt x="153" y="185"/>
                </a:cubicBezTo>
                <a:cubicBezTo>
                  <a:pt x="153" y="186"/>
                  <a:pt x="154" y="186"/>
                  <a:pt x="155" y="186"/>
                </a:cubicBezTo>
                <a:cubicBezTo>
                  <a:pt x="152" y="189"/>
                  <a:pt x="152" y="189"/>
                  <a:pt x="152" y="189"/>
                </a:cubicBezTo>
                <a:cubicBezTo>
                  <a:pt x="149" y="192"/>
                  <a:pt x="149" y="195"/>
                  <a:pt x="151" y="197"/>
                </a:cubicBezTo>
                <a:cubicBezTo>
                  <a:pt x="153" y="200"/>
                  <a:pt x="157" y="199"/>
                  <a:pt x="160" y="197"/>
                </a:cubicBezTo>
                <a:cubicBezTo>
                  <a:pt x="178" y="178"/>
                  <a:pt x="178" y="178"/>
                  <a:pt x="178" y="178"/>
                </a:cubicBezTo>
                <a:cubicBezTo>
                  <a:pt x="192" y="192"/>
                  <a:pt x="192" y="192"/>
                  <a:pt x="192" y="192"/>
                </a:cubicBezTo>
                <a:cubicBezTo>
                  <a:pt x="181" y="203"/>
                  <a:pt x="181" y="203"/>
                  <a:pt x="181" y="203"/>
                </a:cubicBezTo>
                <a:cubicBezTo>
                  <a:pt x="178" y="205"/>
                  <a:pt x="178" y="209"/>
                  <a:pt x="181" y="211"/>
                </a:cubicBezTo>
                <a:cubicBezTo>
                  <a:pt x="184" y="214"/>
                  <a:pt x="184" y="214"/>
                  <a:pt x="184" y="214"/>
                </a:cubicBezTo>
                <a:cubicBezTo>
                  <a:pt x="186" y="217"/>
                  <a:pt x="190" y="217"/>
                  <a:pt x="192" y="214"/>
                </a:cubicBezTo>
                <a:cubicBezTo>
                  <a:pt x="221" y="186"/>
                  <a:pt x="221" y="186"/>
                  <a:pt x="221" y="186"/>
                </a:cubicBezTo>
                <a:cubicBezTo>
                  <a:pt x="223" y="184"/>
                  <a:pt x="223" y="180"/>
                  <a:pt x="221" y="178"/>
                </a:cubicBezTo>
                <a:close/>
                <a:moveTo>
                  <a:pt x="84" y="89"/>
                </a:moveTo>
                <a:cubicBezTo>
                  <a:pt x="82" y="88"/>
                  <a:pt x="84" y="85"/>
                  <a:pt x="86" y="82"/>
                </a:cubicBezTo>
                <a:cubicBezTo>
                  <a:pt x="97" y="72"/>
                  <a:pt x="97" y="72"/>
                  <a:pt x="97" y="72"/>
                </a:cubicBezTo>
                <a:cubicBezTo>
                  <a:pt x="99" y="69"/>
                  <a:pt x="102" y="68"/>
                  <a:pt x="103" y="69"/>
                </a:cubicBezTo>
                <a:cubicBezTo>
                  <a:pt x="104" y="70"/>
                  <a:pt x="103" y="73"/>
                  <a:pt x="101" y="76"/>
                </a:cubicBezTo>
                <a:cubicBezTo>
                  <a:pt x="90" y="86"/>
                  <a:pt x="90" y="86"/>
                  <a:pt x="90" y="86"/>
                </a:cubicBezTo>
                <a:cubicBezTo>
                  <a:pt x="87" y="89"/>
                  <a:pt x="85" y="90"/>
                  <a:pt x="84" y="89"/>
                </a:cubicBezTo>
                <a:close/>
                <a:moveTo>
                  <a:pt x="97" y="102"/>
                </a:moveTo>
                <a:cubicBezTo>
                  <a:pt x="96" y="101"/>
                  <a:pt x="97" y="98"/>
                  <a:pt x="99" y="96"/>
                </a:cubicBezTo>
                <a:cubicBezTo>
                  <a:pt x="110" y="85"/>
                  <a:pt x="110" y="85"/>
                  <a:pt x="110" y="85"/>
                </a:cubicBezTo>
                <a:cubicBezTo>
                  <a:pt x="113" y="83"/>
                  <a:pt x="115" y="82"/>
                  <a:pt x="116" y="83"/>
                </a:cubicBezTo>
                <a:cubicBezTo>
                  <a:pt x="118" y="84"/>
                  <a:pt x="116" y="87"/>
                  <a:pt x="114" y="89"/>
                </a:cubicBezTo>
                <a:cubicBezTo>
                  <a:pt x="103" y="100"/>
                  <a:pt x="103" y="100"/>
                  <a:pt x="103" y="100"/>
                </a:cubicBezTo>
                <a:cubicBezTo>
                  <a:pt x="101" y="102"/>
                  <a:pt x="98" y="103"/>
                  <a:pt x="97" y="102"/>
                </a:cubicBezTo>
                <a:close/>
                <a:moveTo>
                  <a:pt x="111" y="116"/>
                </a:moveTo>
                <a:cubicBezTo>
                  <a:pt x="110" y="115"/>
                  <a:pt x="111" y="112"/>
                  <a:pt x="113" y="110"/>
                </a:cubicBezTo>
                <a:cubicBezTo>
                  <a:pt x="124" y="99"/>
                  <a:pt x="124" y="99"/>
                  <a:pt x="124" y="99"/>
                </a:cubicBezTo>
                <a:cubicBezTo>
                  <a:pt x="126" y="97"/>
                  <a:pt x="129" y="95"/>
                  <a:pt x="130" y="97"/>
                </a:cubicBezTo>
                <a:cubicBezTo>
                  <a:pt x="131" y="98"/>
                  <a:pt x="130" y="100"/>
                  <a:pt x="128" y="103"/>
                </a:cubicBezTo>
                <a:cubicBezTo>
                  <a:pt x="117" y="114"/>
                  <a:pt x="117" y="114"/>
                  <a:pt x="117" y="114"/>
                </a:cubicBezTo>
                <a:cubicBezTo>
                  <a:pt x="115" y="116"/>
                  <a:pt x="112" y="117"/>
                  <a:pt x="111" y="116"/>
                </a:cubicBezTo>
                <a:close/>
                <a:moveTo>
                  <a:pt x="130" y="127"/>
                </a:moveTo>
                <a:cubicBezTo>
                  <a:pt x="128" y="129"/>
                  <a:pt x="125" y="131"/>
                  <a:pt x="124" y="129"/>
                </a:cubicBezTo>
                <a:cubicBezTo>
                  <a:pt x="123" y="128"/>
                  <a:pt x="124" y="126"/>
                  <a:pt x="127" y="123"/>
                </a:cubicBezTo>
                <a:cubicBezTo>
                  <a:pt x="137" y="112"/>
                  <a:pt x="137" y="112"/>
                  <a:pt x="137" y="112"/>
                </a:cubicBezTo>
                <a:cubicBezTo>
                  <a:pt x="140" y="110"/>
                  <a:pt x="143" y="109"/>
                  <a:pt x="144" y="110"/>
                </a:cubicBezTo>
                <a:cubicBezTo>
                  <a:pt x="145" y="111"/>
                  <a:pt x="144" y="114"/>
                  <a:pt x="141" y="116"/>
                </a:cubicBezTo>
                <a:lnTo>
                  <a:pt x="130" y="1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4"/>
          <p:cNvSpPr>
            <a:spLocks noEditPoints="1"/>
          </p:cNvSpPr>
          <p:nvPr/>
        </p:nvSpPr>
        <p:spPr bwMode="auto">
          <a:xfrm>
            <a:off x="10812385" y="1059010"/>
            <a:ext cx="440503" cy="592570"/>
          </a:xfrm>
          <a:custGeom>
            <a:avLst/>
            <a:gdLst>
              <a:gd name="T0" fmla="*/ 94 w 238"/>
              <a:gd name="T1" fmla="*/ 124 h 320"/>
              <a:gd name="T2" fmla="*/ 26 w 238"/>
              <a:gd name="T3" fmla="*/ 197 h 320"/>
              <a:gd name="T4" fmla="*/ 118 w 238"/>
              <a:gd name="T5" fmla="*/ 291 h 320"/>
              <a:gd name="T6" fmla="*/ 26 w 238"/>
              <a:gd name="T7" fmla="*/ 281 h 320"/>
              <a:gd name="T8" fmla="*/ 118 w 238"/>
              <a:gd name="T9" fmla="*/ 291 h 320"/>
              <a:gd name="T10" fmla="*/ 110 w 238"/>
              <a:gd name="T11" fmla="*/ 220 h 320"/>
              <a:gd name="T12" fmla="*/ 26 w 238"/>
              <a:gd name="T13" fmla="*/ 230 h 320"/>
              <a:gd name="T14" fmla="*/ 126 w 238"/>
              <a:gd name="T15" fmla="*/ 250 h 320"/>
              <a:gd name="T16" fmla="*/ 26 w 238"/>
              <a:gd name="T17" fmla="*/ 240 h 320"/>
              <a:gd name="T18" fmla="*/ 126 w 238"/>
              <a:gd name="T19" fmla="*/ 250 h 320"/>
              <a:gd name="T20" fmla="*/ 78 w 238"/>
              <a:gd name="T21" fmla="*/ 261 h 320"/>
              <a:gd name="T22" fmla="*/ 26 w 238"/>
              <a:gd name="T23" fmla="*/ 271 h 320"/>
              <a:gd name="T24" fmla="*/ 125 w 238"/>
              <a:gd name="T25" fmla="*/ 165 h 320"/>
              <a:gd name="T26" fmla="*/ 141 w 238"/>
              <a:gd name="T27" fmla="*/ 152 h 320"/>
              <a:gd name="T28" fmla="*/ 153 w 238"/>
              <a:gd name="T29" fmla="*/ 137 h 320"/>
              <a:gd name="T30" fmla="*/ 141 w 238"/>
              <a:gd name="T31" fmla="*/ 124 h 320"/>
              <a:gd name="T32" fmla="*/ 125 w 238"/>
              <a:gd name="T33" fmla="*/ 137 h 320"/>
              <a:gd name="T34" fmla="*/ 113 w 238"/>
              <a:gd name="T35" fmla="*/ 152 h 320"/>
              <a:gd name="T36" fmla="*/ 125 w 238"/>
              <a:gd name="T37" fmla="*/ 165 h 320"/>
              <a:gd name="T38" fmla="*/ 119 w 238"/>
              <a:gd name="T39" fmla="*/ 95 h 320"/>
              <a:gd name="T40" fmla="*/ 122 w 238"/>
              <a:gd name="T41" fmla="*/ 72 h 320"/>
              <a:gd name="T42" fmla="*/ 119 w 238"/>
              <a:gd name="T43" fmla="*/ 87 h 320"/>
              <a:gd name="T44" fmla="*/ 116 w 238"/>
              <a:gd name="T45" fmla="*/ 84 h 320"/>
              <a:gd name="T46" fmla="*/ 107 w 238"/>
              <a:gd name="T47" fmla="*/ 83 h 320"/>
              <a:gd name="T48" fmla="*/ 29 w 238"/>
              <a:gd name="T49" fmla="*/ 58 h 320"/>
              <a:gd name="T50" fmla="*/ 116 w 238"/>
              <a:gd name="T51" fmla="*/ 3 h 320"/>
              <a:gd name="T52" fmla="*/ 119 w 238"/>
              <a:gd name="T53" fmla="*/ 0 h 320"/>
              <a:gd name="T54" fmla="*/ 122 w 238"/>
              <a:gd name="T55" fmla="*/ 58 h 320"/>
              <a:gd name="T56" fmla="*/ 171 w 238"/>
              <a:gd name="T57" fmla="*/ 320 h 320"/>
              <a:gd name="T58" fmla="*/ 0 w 238"/>
              <a:gd name="T59" fmla="*/ 292 h 320"/>
              <a:gd name="T60" fmla="*/ 60 w 238"/>
              <a:gd name="T61" fmla="*/ 162 h 320"/>
              <a:gd name="T62" fmla="*/ 60 w 238"/>
              <a:gd name="T63" fmla="*/ 138 h 320"/>
              <a:gd name="T64" fmla="*/ 60 w 238"/>
              <a:gd name="T65" fmla="*/ 162 h 320"/>
              <a:gd name="T66" fmla="*/ 88 w 238"/>
              <a:gd name="T67" fmla="*/ 180 h 320"/>
              <a:gd name="T68" fmla="*/ 78 w 238"/>
              <a:gd name="T69" fmla="*/ 191 h 320"/>
              <a:gd name="T70" fmla="*/ 75 w 238"/>
              <a:gd name="T71" fmla="*/ 184 h 320"/>
              <a:gd name="T72" fmla="*/ 45 w 238"/>
              <a:gd name="T73" fmla="*/ 191 h 320"/>
              <a:gd name="T74" fmla="*/ 42 w 238"/>
              <a:gd name="T75" fmla="*/ 184 h 320"/>
              <a:gd name="T76" fmla="*/ 32 w 238"/>
              <a:gd name="T77" fmla="*/ 191 h 320"/>
              <a:gd name="T78" fmla="*/ 47 w 238"/>
              <a:gd name="T79" fmla="*/ 165 h 320"/>
              <a:gd name="T80" fmla="*/ 197 w 238"/>
              <a:gd name="T81" fmla="*/ 58 h 320"/>
              <a:gd name="T82" fmla="*/ 238 w 238"/>
              <a:gd name="T83" fmla="*/ 87 h 320"/>
              <a:gd name="T84" fmla="*/ 209 w 238"/>
              <a:gd name="T85" fmla="*/ 320 h 320"/>
              <a:gd name="T86" fmla="*/ 197 w 238"/>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6" y="86"/>
                  <a:pt x="116" y="84"/>
                </a:cubicBezTo>
                <a:cubicBezTo>
                  <a:pt x="116" y="72"/>
                  <a:pt x="116" y="72"/>
                  <a:pt x="116" y="72"/>
                </a:cubicBezTo>
                <a:cubicBezTo>
                  <a:pt x="111" y="73"/>
                  <a:pt x="107" y="78"/>
                  <a:pt x="107" y="83"/>
                </a:cubicBezTo>
                <a:close/>
                <a:moveTo>
                  <a:pt x="0" y="87"/>
                </a:moveTo>
                <a:cubicBezTo>
                  <a:pt x="0" y="71"/>
                  <a:pt x="13" y="58"/>
                  <a:pt x="29" y="58"/>
                </a:cubicBezTo>
                <a:cubicBezTo>
                  <a:pt x="116" y="58"/>
                  <a:pt x="116" y="58"/>
                  <a:pt x="116" y="58"/>
                </a:cubicBezTo>
                <a:cubicBezTo>
                  <a:pt x="116" y="3"/>
                  <a:pt x="116" y="3"/>
                  <a:pt x="116" y="3"/>
                </a:cubicBezTo>
                <a:cubicBezTo>
                  <a:pt x="116"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4" y="162"/>
                  <a:pt x="48" y="157"/>
                  <a:pt x="48" y="150"/>
                </a:cubicBezTo>
                <a:cubicBezTo>
                  <a:pt x="48" y="144"/>
                  <a:pt x="54" y="138"/>
                  <a:pt x="60" y="138"/>
                </a:cubicBezTo>
                <a:cubicBezTo>
                  <a:pt x="67" y="138"/>
                  <a:pt x="72" y="144"/>
                  <a:pt x="72" y="150"/>
                </a:cubicBezTo>
                <a:cubicBezTo>
                  <a:pt x="72" y="157"/>
                  <a:pt x="67"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8" y="71"/>
                  <a:pt x="238" y="87"/>
                </a:cubicBezTo>
                <a:cubicBezTo>
                  <a:pt x="238" y="292"/>
                  <a:pt x="238" y="292"/>
                  <a:pt x="238" y="292"/>
                </a:cubicBezTo>
                <a:cubicBezTo>
                  <a:pt x="238" y="308"/>
                  <a:pt x="225" y="320"/>
                  <a:pt x="209" y="320"/>
                </a:cubicBezTo>
                <a:cubicBezTo>
                  <a:pt x="197" y="320"/>
                  <a:pt x="197" y="320"/>
                  <a:pt x="197" y="320"/>
                </a:cubicBezTo>
                <a:cubicBezTo>
                  <a:pt x="197" y="58"/>
                  <a:pt x="197" y="58"/>
                  <a:pt x="197"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grpSp>
        <p:nvGrpSpPr>
          <p:cNvPr id="108" name="组合 107"/>
          <p:cNvGrpSpPr/>
          <p:nvPr/>
        </p:nvGrpSpPr>
        <p:grpSpPr>
          <a:xfrm>
            <a:off x="10769389" y="3941217"/>
            <a:ext cx="527922" cy="536506"/>
            <a:chOff x="5641975" y="5218113"/>
            <a:chExt cx="781050" cy="793750"/>
          </a:xfrm>
          <a:solidFill>
            <a:schemeClr val="bg1"/>
          </a:solidFill>
        </p:grpSpPr>
        <p:sp>
          <p:nvSpPr>
            <p:cNvPr id="106" name="Freeform 50"/>
            <p:cNvSpPr>
              <a:spLocks noEditPoints="1"/>
            </p:cNvSpPr>
            <p:nvPr/>
          </p:nvSpPr>
          <p:spPr bwMode="auto">
            <a:xfrm>
              <a:off x="5641975" y="5430838"/>
              <a:ext cx="719138" cy="422275"/>
            </a:xfrm>
            <a:custGeom>
              <a:avLst/>
              <a:gdLst>
                <a:gd name="T0" fmla="*/ 604 w 928"/>
                <a:gd name="T1" fmla="*/ 89 h 545"/>
                <a:gd name="T2" fmla="*/ 591 w 928"/>
                <a:gd name="T3" fmla="*/ 99 h 545"/>
                <a:gd name="T4" fmla="*/ 589 w 928"/>
                <a:gd name="T5" fmla="*/ 101 h 545"/>
                <a:gd name="T6" fmla="*/ 524 w 928"/>
                <a:gd name="T7" fmla="*/ 144 h 545"/>
                <a:gd name="T8" fmla="*/ 520 w 928"/>
                <a:gd name="T9" fmla="*/ 153 h 545"/>
                <a:gd name="T10" fmla="*/ 520 w 928"/>
                <a:gd name="T11" fmla="*/ 513 h 545"/>
                <a:gd name="T12" fmla="*/ 531 w 928"/>
                <a:gd name="T13" fmla="*/ 537 h 545"/>
                <a:gd name="T14" fmla="*/ 556 w 928"/>
                <a:gd name="T15" fmla="*/ 544 h 545"/>
                <a:gd name="T16" fmla="*/ 627 w 928"/>
                <a:gd name="T17" fmla="*/ 531 h 545"/>
                <a:gd name="T18" fmla="*/ 821 w 928"/>
                <a:gd name="T19" fmla="*/ 531 h 545"/>
                <a:gd name="T20" fmla="*/ 892 w 928"/>
                <a:gd name="T21" fmla="*/ 544 h 545"/>
                <a:gd name="T22" fmla="*/ 917 w 928"/>
                <a:gd name="T23" fmla="*/ 537 h 545"/>
                <a:gd name="T24" fmla="*/ 928 w 928"/>
                <a:gd name="T25" fmla="*/ 513 h 545"/>
                <a:gd name="T26" fmla="*/ 928 w 928"/>
                <a:gd name="T27" fmla="*/ 153 h 545"/>
                <a:gd name="T28" fmla="*/ 924 w 928"/>
                <a:gd name="T29" fmla="*/ 144 h 545"/>
                <a:gd name="T30" fmla="*/ 859 w 928"/>
                <a:gd name="T31" fmla="*/ 101 h 545"/>
                <a:gd name="T32" fmla="*/ 844 w 928"/>
                <a:gd name="T33" fmla="*/ 89 h 545"/>
                <a:gd name="T34" fmla="*/ 724 w 928"/>
                <a:gd name="T35" fmla="*/ 96 h 545"/>
                <a:gd name="T36" fmla="*/ 604 w 928"/>
                <a:gd name="T37" fmla="*/ 89 h 545"/>
                <a:gd name="T38" fmla="*/ 120 w 928"/>
                <a:gd name="T39" fmla="*/ 376 h 545"/>
                <a:gd name="T40" fmla="*/ 344 w 928"/>
                <a:gd name="T41" fmla="*/ 376 h 545"/>
                <a:gd name="T42" fmla="*/ 344 w 928"/>
                <a:gd name="T43" fmla="*/ 440 h 545"/>
                <a:gd name="T44" fmla="*/ 120 w 928"/>
                <a:gd name="T45" fmla="*/ 440 h 545"/>
                <a:gd name="T46" fmla="*/ 120 w 928"/>
                <a:gd name="T47" fmla="*/ 376 h 545"/>
                <a:gd name="T48" fmla="*/ 488 w 928"/>
                <a:gd name="T49" fmla="*/ 188 h 545"/>
                <a:gd name="T50" fmla="*/ 0 w 928"/>
                <a:gd name="T51" fmla="*/ 188 h 545"/>
                <a:gd name="T52" fmla="*/ 0 w 928"/>
                <a:gd name="T53" fmla="*/ 24 h 545"/>
                <a:gd name="T54" fmla="*/ 24 w 928"/>
                <a:gd name="T55" fmla="*/ 0 h 545"/>
                <a:gd name="T56" fmla="*/ 464 w 928"/>
                <a:gd name="T57" fmla="*/ 0 h 545"/>
                <a:gd name="T58" fmla="*/ 488 w 928"/>
                <a:gd name="T59" fmla="*/ 24 h 545"/>
                <a:gd name="T60" fmla="*/ 488 w 928"/>
                <a:gd name="T61" fmla="*/ 188 h 545"/>
                <a:gd name="T62" fmla="*/ 684 w 928"/>
                <a:gd name="T63" fmla="*/ 200 h 545"/>
                <a:gd name="T64" fmla="*/ 764 w 928"/>
                <a:gd name="T65" fmla="*/ 200 h 545"/>
                <a:gd name="T66" fmla="*/ 764 w 928"/>
                <a:gd name="T67" fmla="*/ 280 h 545"/>
                <a:gd name="T68" fmla="*/ 844 w 928"/>
                <a:gd name="T69" fmla="*/ 280 h 545"/>
                <a:gd name="T70" fmla="*/ 844 w 928"/>
                <a:gd name="T71" fmla="*/ 360 h 545"/>
                <a:gd name="T72" fmla="*/ 764 w 928"/>
                <a:gd name="T73" fmla="*/ 360 h 545"/>
                <a:gd name="T74" fmla="*/ 764 w 928"/>
                <a:gd name="T75" fmla="*/ 440 h 545"/>
                <a:gd name="T76" fmla="*/ 684 w 928"/>
                <a:gd name="T77" fmla="*/ 440 h 545"/>
                <a:gd name="T78" fmla="*/ 684 w 928"/>
                <a:gd name="T79" fmla="*/ 360 h 545"/>
                <a:gd name="T80" fmla="*/ 604 w 928"/>
                <a:gd name="T81" fmla="*/ 360 h 545"/>
                <a:gd name="T82" fmla="*/ 604 w 928"/>
                <a:gd name="T83" fmla="*/ 280 h 545"/>
                <a:gd name="T84" fmla="*/ 684 w 928"/>
                <a:gd name="T85" fmla="*/ 280 h 545"/>
                <a:gd name="T86" fmla="*/ 684 w 928"/>
                <a:gd name="T87" fmla="*/ 20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8" h="545">
                  <a:moveTo>
                    <a:pt x="604" y="89"/>
                  </a:moveTo>
                  <a:cubicBezTo>
                    <a:pt x="600" y="93"/>
                    <a:pt x="596" y="96"/>
                    <a:pt x="591" y="99"/>
                  </a:cubicBezTo>
                  <a:cubicBezTo>
                    <a:pt x="591" y="100"/>
                    <a:pt x="590" y="100"/>
                    <a:pt x="589" y="101"/>
                  </a:cubicBezTo>
                  <a:cubicBezTo>
                    <a:pt x="567" y="115"/>
                    <a:pt x="546" y="130"/>
                    <a:pt x="524" y="144"/>
                  </a:cubicBezTo>
                  <a:cubicBezTo>
                    <a:pt x="521" y="147"/>
                    <a:pt x="520" y="149"/>
                    <a:pt x="520" y="153"/>
                  </a:cubicBezTo>
                  <a:cubicBezTo>
                    <a:pt x="520" y="513"/>
                    <a:pt x="520" y="513"/>
                    <a:pt x="520" y="513"/>
                  </a:cubicBezTo>
                  <a:cubicBezTo>
                    <a:pt x="520" y="523"/>
                    <a:pt x="524" y="531"/>
                    <a:pt x="531" y="537"/>
                  </a:cubicBezTo>
                  <a:cubicBezTo>
                    <a:pt x="538" y="543"/>
                    <a:pt x="547" y="545"/>
                    <a:pt x="556" y="544"/>
                  </a:cubicBezTo>
                  <a:cubicBezTo>
                    <a:pt x="627" y="531"/>
                    <a:pt x="627" y="531"/>
                    <a:pt x="627" y="531"/>
                  </a:cubicBezTo>
                  <a:cubicBezTo>
                    <a:pt x="694" y="520"/>
                    <a:pt x="754" y="520"/>
                    <a:pt x="821" y="531"/>
                  </a:cubicBezTo>
                  <a:cubicBezTo>
                    <a:pt x="892" y="544"/>
                    <a:pt x="892" y="544"/>
                    <a:pt x="892" y="544"/>
                  </a:cubicBezTo>
                  <a:cubicBezTo>
                    <a:pt x="901" y="545"/>
                    <a:pt x="910" y="543"/>
                    <a:pt x="917" y="537"/>
                  </a:cubicBezTo>
                  <a:cubicBezTo>
                    <a:pt x="924" y="531"/>
                    <a:pt x="928" y="523"/>
                    <a:pt x="928" y="513"/>
                  </a:cubicBezTo>
                  <a:cubicBezTo>
                    <a:pt x="928" y="393"/>
                    <a:pt x="928" y="273"/>
                    <a:pt x="928" y="153"/>
                  </a:cubicBezTo>
                  <a:cubicBezTo>
                    <a:pt x="928" y="149"/>
                    <a:pt x="927" y="146"/>
                    <a:pt x="924" y="144"/>
                  </a:cubicBezTo>
                  <a:cubicBezTo>
                    <a:pt x="859" y="101"/>
                    <a:pt x="859" y="101"/>
                    <a:pt x="859" y="101"/>
                  </a:cubicBezTo>
                  <a:cubicBezTo>
                    <a:pt x="853" y="97"/>
                    <a:pt x="848" y="93"/>
                    <a:pt x="844" y="89"/>
                  </a:cubicBezTo>
                  <a:cubicBezTo>
                    <a:pt x="804" y="92"/>
                    <a:pt x="764" y="96"/>
                    <a:pt x="724" y="96"/>
                  </a:cubicBezTo>
                  <a:cubicBezTo>
                    <a:pt x="684" y="96"/>
                    <a:pt x="644" y="92"/>
                    <a:pt x="604" y="89"/>
                  </a:cubicBezTo>
                  <a:close/>
                  <a:moveTo>
                    <a:pt x="120" y="376"/>
                  </a:moveTo>
                  <a:cubicBezTo>
                    <a:pt x="344" y="376"/>
                    <a:pt x="344" y="376"/>
                    <a:pt x="344" y="376"/>
                  </a:cubicBezTo>
                  <a:cubicBezTo>
                    <a:pt x="344" y="440"/>
                    <a:pt x="344" y="440"/>
                    <a:pt x="344" y="440"/>
                  </a:cubicBezTo>
                  <a:cubicBezTo>
                    <a:pt x="120" y="440"/>
                    <a:pt x="120" y="440"/>
                    <a:pt x="120" y="440"/>
                  </a:cubicBezTo>
                  <a:cubicBezTo>
                    <a:pt x="120" y="376"/>
                    <a:pt x="120" y="376"/>
                    <a:pt x="120" y="376"/>
                  </a:cubicBezTo>
                  <a:close/>
                  <a:moveTo>
                    <a:pt x="488" y="188"/>
                  </a:moveTo>
                  <a:cubicBezTo>
                    <a:pt x="0" y="188"/>
                    <a:pt x="0" y="188"/>
                    <a:pt x="0" y="188"/>
                  </a:cubicBezTo>
                  <a:cubicBezTo>
                    <a:pt x="0" y="24"/>
                    <a:pt x="0" y="24"/>
                    <a:pt x="0" y="24"/>
                  </a:cubicBezTo>
                  <a:cubicBezTo>
                    <a:pt x="0" y="11"/>
                    <a:pt x="11" y="0"/>
                    <a:pt x="24" y="0"/>
                  </a:cubicBezTo>
                  <a:cubicBezTo>
                    <a:pt x="464" y="0"/>
                    <a:pt x="464" y="0"/>
                    <a:pt x="464" y="0"/>
                  </a:cubicBezTo>
                  <a:cubicBezTo>
                    <a:pt x="477" y="0"/>
                    <a:pt x="488" y="11"/>
                    <a:pt x="488" y="24"/>
                  </a:cubicBezTo>
                  <a:cubicBezTo>
                    <a:pt x="488" y="188"/>
                    <a:pt x="488" y="188"/>
                    <a:pt x="488" y="188"/>
                  </a:cubicBezTo>
                  <a:close/>
                  <a:moveTo>
                    <a:pt x="684" y="200"/>
                  </a:moveTo>
                  <a:cubicBezTo>
                    <a:pt x="764" y="200"/>
                    <a:pt x="764" y="200"/>
                    <a:pt x="764" y="200"/>
                  </a:cubicBezTo>
                  <a:cubicBezTo>
                    <a:pt x="764" y="280"/>
                    <a:pt x="764" y="280"/>
                    <a:pt x="764" y="280"/>
                  </a:cubicBezTo>
                  <a:cubicBezTo>
                    <a:pt x="844" y="280"/>
                    <a:pt x="844" y="280"/>
                    <a:pt x="844" y="280"/>
                  </a:cubicBezTo>
                  <a:cubicBezTo>
                    <a:pt x="844" y="360"/>
                    <a:pt x="844" y="360"/>
                    <a:pt x="844" y="360"/>
                  </a:cubicBezTo>
                  <a:cubicBezTo>
                    <a:pt x="764" y="360"/>
                    <a:pt x="764" y="360"/>
                    <a:pt x="764" y="360"/>
                  </a:cubicBezTo>
                  <a:cubicBezTo>
                    <a:pt x="764" y="440"/>
                    <a:pt x="764" y="440"/>
                    <a:pt x="764" y="440"/>
                  </a:cubicBezTo>
                  <a:cubicBezTo>
                    <a:pt x="684" y="440"/>
                    <a:pt x="684" y="440"/>
                    <a:pt x="684" y="440"/>
                  </a:cubicBezTo>
                  <a:cubicBezTo>
                    <a:pt x="684" y="360"/>
                    <a:pt x="684" y="360"/>
                    <a:pt x="684" y="360"/>
                  </a:cubicBezTo>
                  <a:cubicBezTo>
                    <a:pt x="604" y="360"/>
                    <a:pt x="604" y="360"/>
                    <a:pt x="604" y="360"/>
                  </a:cubicBezTo>
                  <a:cubicBezTo>
                    <a:pt x="604" y="280"/>
                    <a:pt x="604" y="280"/>
                    <a:pt x="604" y="280"/>
                  </a:cubicBezTo>
                  <a:cubicBezTo>
                    <a:pt x="684" y="280"/>
                    <a:pt x="684" y="280"/>
                    <a:pt x="684" y="280"/>
                  </a:cubicBezTo>
                  <a:cubicBezTo>
                    <a:pt x="684" y="200"/>
                    <a:pt x="684" y="200"/>
                    <a:pt x="684"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sp>
          <p:nvSpPr>
            <p:cNvPr id="107" name="Freeform 51"/>
            <p:cNvSpPr>
              <a:spLocks noEditPoints="1"/>
            </p:cNvSpPr>
            <p:nvPr/>
          </p:nvSpPr>
          <p:spPr bwMode="auto">
            <a:xfrm>
              <a:off x="5667375" y="5218113"/>
              <a:ext cx="755650" cy="793750"/>
            </a:xfrm>
            <a:custGeom>
              <a:avLst/>
              <a:gdLst>
                <a:gd name="T0" fmla="*/ 424 w 976"/>
                <a:gd name="T1" fmla="*/ 984 h 1024"/>
                <a:gd name="T2" fmla="*/ 384 w 976"/>
                <a:gd name="T3" fmla="*/ 1024 h 1024"/>
                <a:gd name="T4" fmla="*/ 12 w 976"/>
                <a:gd name="T5" fmla="*/ 1012 h 1024"/>
                <a:gd name="T6" fmla="*/ 0 w 976"/>
                <a:gd name="T7" fmla="*/ 984 h 1024"/>
                <a:gd name="T8" fmla="*/ 48 w 976"/>
                <a:gd name="T9" fmla="*/ 512 h 1024"/>
                <a:gd name="T10" fmla="*/ 312 w 976"/>
                <a:gd name="T11" fmla="*/ 556 h 1024"/>
                <a:gd name="T12" fmla="*/ 48 w 976"/>
                <a:gd name="T13" fmla="*/ 604 h 1024"/>
                <a:gd name="T14" fmla="*/ 312 w 976"/>
                <a:gd name="T15" fmla="*/ 804 h 1024"/>
                <a:gd name="T16" fmla="*/ 48 w 976"/>
                <a:gd name="T17" fmla="*/ 852 h 1024"/>
                <a:gd name="T18" fmla="*/ 376 w 976"/>
                <a:gd name="T19" fmla="*/ 976 h 1024"/>
                <a:gd name="T20" fmla="*/ 424 w 976"/>
                <a:gd name="T21" fmla="*/ 512 h 1024"/>
                <a:gd name="T22" fmla="*/ 856 w 976"/>
                <a:gd name="T23" fmla="*/ 200 h 1024"/>
                <a:gd name="T24" fmla="*/ 860 w 976"/>
                <a:gd name="T25" fmla="*/ 289 h 1024"/>
                <a:gd name="T26" fmla="*/ 872 w 976"/>
                <a:gd name="T27" fmla="*/ 302 h 1024"/>
                <a:gd name="T28" fmla="*/ 939 w 976"/>
                <a:gd name="T29" fmla="*/ 346 h 1024"/>
                <a:gd name="T30" fmla="*/ 966 w 976"/>
                <a:gd name="T31" fmla="*/ 376 h 1024"/>
                <a:gd name="T32" fmla="*/ 976 w 976"/>
                <a:gd name="T33" fmla="*/ 836 h 1024"/>
                <a:gd name="T34" fmla="*/ 912 w 976"/>
                <a:gd name="T35" fmla="*/ 900 h 1024"/>
                <a:gd name="T36" fmla="*/ 464 w 976"/>
                <a:gd name="T37" fmla="*/ 900 h 1024"/>
                <a:gd name="T38" fmla="*/ 472 w 976"/>
                <a:gd name="T39" fmla="*/ 852 h 1024"/>
                <a:gd name="T40" fmla="*/ 923 w 976"/>
                <a:gd name="T41" fmla="*/ 847 h 1024"/>
                <a:gd name="T42" fmla="*/ 928 w 976"/>
                <a:gd name="T43" fmla="*/ 416 h 1024"/>
                <a:gd name="T44" fmla="*/ 913 w 976"/>
                <a:gd name="T45" fmla="*/ 387 h 1024"/>
                <a:gd name="T46" fmla="*/ 845 w 976"/>
                <a:gd name="T47" fmla="*/ 342 h 1024"/>
                <a:gd name="T48" fmla="*/ 818 w 976"/>
                <a:gd name="T49" fmla="*/ 312 h 1024"/>
                <a:gd name="T50" fmla="*/ 808 w 976"/>
                <a:gd name="T51" fmla="*/ 200 h 1024"/>
                <a:gd name="T52" fmla="*/ 576 w 976"/>
                <a:gd name="T53" fmla="*/ 272 h 1024"/>
                <a:gd name="T54" fmla="*/ 540 w 976"/>
                <a:gd name="T55" fmla="*/ 340 h 1024"/>
                <a:gd name="T56" fmla="*/ 484 w 976"/>
                <a:gd name="T57" fmla="*/ 378 h 1024"/>
                <a:gd name="T58" fmla="*/ 512 w 976"/>
                <a:gd name="T59" fmla="*/ 302 h 1024"/>
                <a:gd name="T60" fmla="*/ 524 w 976"/>
                <a:gd name="T61" fmla="*/ 289 h 1024"/>
                <a:gd name="T62" fmla="*/ 528 w 976"/>
                <a:gd name="T63" fmla="*/ 200 h 1024"/>
                <a:gd name="T64" fmla="*/ 492 w 976"/>
                <a:gd name="T65" fmla="*/ 24 h 1024"/>
                <a:gd name="T66" fmla="*/ 868 w 976"/>
                <a:gd name="T67" fmla="*/ 0 h 1024"/>
                <a:gd name="T68" fmla="*/ 892 w 976"/>
                <a:gd name="T69" fmla="*/ 20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6" h="1024">
                  <a:moveTo>
                    <a:pt x="424" y="512"/>
                  </a:moveTo>
                  <a:cubicBezTo>
                    <a:pt x="424" y="984"/>
                    <a:pt x="424" y="984"/>
                    <a:pt x="424" y="984"/>
                  </a:cubicBezTo>
                  <a:cubicBezTo>
                    <a:pt x="424" y="995"/>
                    <a:pt x="420" y="1005"/>
                    <a:pt x="412" y="1012"/>
                  </a:cubicBezTo>
                  <a:cubicBezTo>
                    <a:pt x="405" y="1019"/>
                    <a:pt x="395" y="1024"/>
                    <a:pt x="384" y="1024"/>
                  </a:cubicBezTo>
                  <a:cubicBezTo>
                    <a:pt x="40" y="1024"/>
                    <a:pt x="40" y="1024"/>
                    <a:pt x="40" y="1024"/>
                  </a:cubicBezTo>
                  <a:cubicBezTo>
                    <a:pt x="29" y="1024"/>
                    <a:pt x="19" y="1020"/>
                    <a:pt x="12" y="1012"/>
                  </a:cubicBezTo>
                  <a:cubicBezTo>
                    <a:pt x="11" y="1012"/>
                    <a:pt x="10" y="1011"/>
                    <a:pt x="10" y="1010"/>
                  </a:cubicBezTo>
                  <a:cubicBezTo>
                    <a:pt x="4" y="1003"/>
                    <a:pt x="0" y="994"/>
                    <a:pt x="0" y="984"/>
                  </a:cubicBezTo>
                  <a:cubicBezTo>
                    <a:pt x="0" y="512"/>
                    <a:pt x="0" y="512"/>
                    <a:pt x="0" y="512"/>
                  </a:cubicBezTo>
                  <a:cubicBezTo>
                    <a:pt x="48" y="512"/>
                    <a:pt x="48" y="512"/>
                    <a:pt x="48" y="512"/>
                  </a:cubicBezTo>
                  <a:cubicBezTo>
                    <a:pt x="48" y="556"/>
                    <a:pt x="48" y="556"/>
                    <a:pt x="48" y="556"/>
                  </a:cubicBezTo>
                  <a:cubicBezTo>
                    <a:pt x="312" y="556"/>
                    <a:pt x="312" y="556"/>
                    <a:pt x="312" y="556"/>
                  </a:cubicBezTo>
                  <a:cubicBezTo>
                    <a:pt x="312" y="604"/>
                    <a:pt x="312" y="604"/>
                    <a:pt x="312" y="604"/>
                  </a:cubicBezTo>
                  <a:cubicBezTo>
                    <a:pt x="48" y="604"/>
                    <a:pt x="48" y="604"/>
                    <a:pt x="48" y="604"/>
                  </a:cubicBezTo>
                  <a:cubicBezTo>
                    <a:pt x="48" y="804"/>
                    <a:pt x="48" y="804"/>
                    <a:pt x="48" y="804"/>
                  </a:cubicBezTo>
                  <a:cubicBezTo>
                    <a:pt x="312" y="804"/>
                    <a:pt x="312" y="804"/>
                    <a:pt x="312" y="804"/>
                  </a:cubicBezTo>
                  <a:cubicBezTo>
                    <a:pt x="312" y="852"/>
                    <a:pt x="312" y="852"/>
                    <a:pt x="312" y="852"/>
                  </a:cubicBezTo>
                  <a:cubicBezTo>
                    <a:pt x="48" y="852"/>
                    <a:pt x="48" y="852"/>
                    <a:pt x="48" y="852"/>
                  </a:cubicBezTo>
                  <a:cubicBezTo>
                    <a:pt x="48" y="976"/>
                    <a:pt x="48" y="976"/>
                    <a:pt x="48" y="976"/>
                  </a:cubicBezTo>
                  <a:cubicBezTo>
                    <a:pt x="376" y="976"/>
                    <a:pt x="376" y="976"/>
                    <a:pt x="376" y="976"/>
                  </a:cubicBezTo>
                  <a:cubicBezTo>
                    <a:pt x="376" y="512"/>
                    <a:pt x="376" y="512"/>
                    <a:pt x="376" y="512"/>
                  </a:cubicBezTo>
                  <a:cubicBezTo>
                    <a:pt x="424" y="512"/>
                    <a:pt x="424" y="512"/>
                    <a:pt x="424" y="512"/>
                  </a:cubicBezTo>
                  <a:close/>
                  <a:moveTo>
                    <a:pt x="892" y="200"/>
                  </a:moveTo>
                  <a:cubicBezTo>
                    <a:pt x="856" y="200"/>
                    <a:pt x="856" y="200"/>
                    <a:pt x="856" y="200"/>
                  </a:cubicBezTo>
                  <a:cubicBezTo>
                    <a:pt x="856" y="272"/>
                    <a:pt x="856" y="272"/>
                    <a:pt x="856" y="272"/>
                  </a:cubicBezTo>
                  <a:cubicBezTo>
                    <a:pt x="856" y="278"/>
                    <a:pt x="857" y="284"/>
                    <a:pt x="860" y="289"/>
                  </a:cubicBezTo>
                  <a:cubicBezTo>
                    <a:pt x="863" y="294"/>
                    <a:pt x="867" y="298"/>
                    <a:pt x="872" y="302"/>
                  </a:cubicBezTo>
                  <a:cubicBezTo>
                    <a:pt x="872" y="302"/>
                    <a:pt x="872" y="302"/>
                    <a:pt x="872" y="302"/>
                  </a:cubicBezTo>
                  <a:cubicBezTo>
                    <a:pt x="872" y="302"/>
                    <a:pt x="872" y="302"/>
                    <a:pt x="872" y="302"/>
                  </a:cubicBezTo>
                  <a:cubicBezTo>
                    <a:pt x="939" y="346"/>
                    <a:pt x="939" y="346"/>
                    <a:pt x="939" y="346"/>
                  </a:cubicBezTo>
                  <a:cubicBezTo>
                    <a:pt x="939" y="347"/>
                    <a:pt x="940" y="347"/>
                    <a:pt x="940" y="347"/>
                  </a:cubicBezTo>
                  <a:cubicBezTo>
                    <a:pt x="951" y="355"/>
                    <a:pt x="960" y="365"/>
                    <a:pt x="966" y="376"/>
                  </a:cubicBezTo>
                  <a:cubicBezTo>
                    <a:pt x="973" y="388"/>
                    <a:pt x="976" y="402"/>
                    <a:pt x="976" y="416"/>
                  </a:cubicBezTo>
                  <a:cubicBezTo>
                    <a:pt x="976" y="836"/>
                    <a:pt x="976" y="836"/>
                    <a:pt x="976" y="836"/>
                  </a:cubicBezTo>
                  <a:cubicBezTo>
                    <a:pt x="976" y="854"/>
                    <a:pt x="969" y="870"/>
                    <a:pt x="957" y="881"/>
                  </a:cubicBezTo>
                  <a:cubicBezTo>
                    <a:pt x="946" y="893"/>
                    <a:pt x="930" y="900"/>
                    <a:pt x="912" y="900"/>
                  </a:cubicBezTo>
                  <a:cubicBezTo>
                    <a:pt x="472" y="900"/>
                    <a:pt x="472" y="900"/>
                    <a:pt x="472" y="900"/>
                  </a:cubicBezTo>
                  <a:cubicBezTo>
                    <a:pt x="469" y="900"/>
                    <a:pt x="467" y="900"/>
                    <a:pt x="464" y="900"/>
                  </a:cubicBezTo>
                  <a:cubicBezTo>
                    <a:pt x="464" y="850"/>
                    <a:pt x="464" y="850"/>
                    <a:pt x="464" y="850"/>
                  </a:cubicBezTo>
                  <a:cubicBezTo>
                    <a:pt x="466" y="851"/>
                    <a:pt x="469" y="852"/>
                    <a:pt x="472" y="852"/>
                  </a:cubicBezTo>
                  <a:cubicBezTo>
                    <a:pt x="912" y="852"/>
                    <a:pt x="912" y="852"/>
                    <a:pt x="912" y="852"/>
                  </a:cubicBezTo>
                  <a:cubicBezTo>
                    <a:pt x="916" y="852"/>
                    <a:pt x="920" y="850"/>
                    <a:pt x="923" y="847"/>
                  </a:cubicBezTo>
                  <a:cubicBezTo>
                    <a:pt x="926" y="844"/>
                    <a:pt x="928" y="840"/>
                    <a:pt x="928" y="836"/>
                  </a:cubicBezTo>
                  <a:cubicBezTo>
                    <a:pt x="928" y="416"/>
                    <a:pt x="928" y="416"/>
                    <a:pt x="928" y="416"/>
                  </a:cubicBezTo>
                  <a:cubicBezTo>
                    <a:pt x="928" y="410"/>
                    <a:pt x="927" y="404"/>
                    <a:pt x="924" y="399"/>
                  </a:cubicBezTo>
                  <a:cubicBezTo>
                    <a:pt x="922" y="394"/>
                    <a:pt x="918" y="390"/>
                    <a:pt x="913" y="387"/>
                  </a:cubicBezTo>
                  <a:cubicBezTo>
                    <a:pt x="913" y="387"/>
                    <a:pt x="912" y="386"/>
                    <a:pt x="912" y="386"/>
                  </a:cubicBezTo>
                  <a:cubicBezTo>
                    <a:pt x="845" y="342"/>
                    <a:pt x="845" y="342"/>
                    <a:pt x="845" y="342"/>
                  </a:cubicBezTo>
                  <a:cubicBezTo>
                    <a:pt x="845" y="342"/>
                    <a:pt x="845" y="342"/>
                    <a:pt x="845" y="342"/>
                  </a:cubicBezTo>
                  <a:cubicBezTo>
                    <a:pt x="834" y="334"/>
                    <a:pt x="824" y="324"/>
                    <a:pt x="818" y="312"/>
                  </a:cubicBezTo>
                  <a:cubicBezTo>
                    <a:pt x="811" y="300"/>
                    <a:pt x="808" y="286"/>
                    <a:pt x="808" y="272"/>
                  </a:cubicBezTo>
                  <a:cubicBezTo>
                    <a:pt x="808" y="200"/>
                    <a:pt x="808" y="200"/>
                    <a:pt x="808" y="200"/>
                  </a:cubicBezTo>
                  <a:cubicBezTo>
                    <a:pt x="576" y="200"/>
                    <a:pt x="576" y="200"/>
                    <a:pt x="576" y="200"/>
                  </a:cubicBezTo>
                  <a:cubicBezTo>
                    <a:pt x="576" y="272"/>
                    <a:pt x="576" y="272"/>
                    <a:pt x="576" y="272"/>
                  </a:cubicBezTo>
                  <a:cubicBezTo>
                    <a:pt x="576" y="286"/>
                    <a:pt x="573" y="300"/>
                    <a:pt x="566" y="312"/>
                  </a:cubicBezTo>
                  <a:cubicBezTo>
                    <a:pt x="560" y="323"/>
                    <a:pt x="551" y="333"/>
                    <a:pt x="540" y="340"/>
                  </a:cubicBezTo>
                  <a:cubicBezTo>
                    <a:pt x="540" y="341"/>
                    <a:pt x="539" y="341"/>
                    <a:pt x="539" y="342"/>
                  </a:cubicBezTo>
                  <a:cubicBezTo>
                    <a:pt x="484" y="378"/>
                    <a:pt x="484" y="378"/>
                    <a:pt x="484" y="378"/>
                  </a:cubicBezTo>
                  <a:cubicBezTo>
                    <a:pt x="484" y="321"/>
                    <a:pt x="484" y="321"/>
                    <a:pt x="484" y="321"/>
                  </a:cubicBezTo>
                  <a:cubicBezTo>
                    <a:pt x="512" y="302"/>
                    <a:pt x="512" y="302"/>
                    <a:pt x="512" y="302"/>
                  </a:cubicBezTo>
                  <a:cubicBezTo>
                    <a:pt x="512" y="302"/>
                    <a:pt x="513" y="301"/>
                    <a:pt x="513" y="301"/>
                  </a:cubicBezTo>
                  <a:cubicBezTo>
                    <a:pt x="518" y="298"/>
                    <a:pt x="522" y="294"/>
                    <a:pt x="524" y="289"/>
                  </a:cubicBezTo>
                  <a:cubicBezTo>
                    <a:pt x="527" y="284"/>
                    <a:pt x="528" y="278"/>
                    <a:pt x="528" y="272"/>
                  </a:cubicBezTo>
                  <a:cubicBezTo>
                    <a:pt x="528" y="200"/>
                    <a:pt x="528" y="200"/>
                    <a:pt x="528" y="200"/>
                  </a:cubicBezTo>
                  <a:cubicBezTo>
                    <a:pt x="492" y="200"/>
                    <a:pt x="492" y="200"/>
                    <a:pt x="492" y="200"/>
                  </a:cubicBezTo>
                  <a:cubicBezTo>
                    <a:pt x="492" y="24"/>
                    <a:pt x="492" y="24"/>
                    <a:pt x="492" y="24"/>
                  </a:cubicBezTo>
                  <a:cubicBezTo>
                    <a:pt x="492" y="11"/>
                    <a:pt x="503" y="0"/>
                    <a:pt x="516" y="0"/>
                  </a:cubicBezTo>
                  <a:cubicBezTo>
                    <a:pt x="868" y="0"/>
                    <a:pt x="868" y="0"/>
                    <a:pt x="868" y="0"/>
                  </a:cubicBezTo>
                  <a:cubicBezTo>
                    <a:pt x="881" y="0"/>
                    <a:pt x="892" y="11"/>
                    <a:pt x="892" y="24"/>
                  </a:cubicBezTo>
                  <a:cubicBezTo>
                    <a:pt x="892" y="200"/>
                    <a:pt x="892" y="200"/>
                    <a:pt x="89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a:ea typeface="微软雅黑"/>
              </a:endParaRPr>
            </a:p>
          </p:txBody>
        </p:sp>
      </p:grpSp>
      <p:grpSp>
        <p:nvGrpSpPr>
          <p:cNvPr id="132" name="组合 131"/>
          <p:cNvGrpSpPr/>
          <p:nvPr/>
        </p:nvGrpSpPr>
        <p:grpSpPr>
          <a:xfrm>
            <a:off x="3903328" y="24676"/>
            <a:ext cx="1552003" cy="1337935"/>
            <a:chOff x="4482757" y="4741436"/>
            <a:chExt cx="729188" cy="628611"/>
          </a:xfrm>
        </p:grpSpPr>
        <p:grpSp>
          <p:nvGrpSpPr>
            <p:cNvPr id="127" name="组合 126"/>
            <p:cNvGrpSpPr/>
            <p:nvPr/>
          </p:nvGrpSpPr>
          <p:grpSpPr>
            <a:xfrm>
              <a:off x="4482757" y="4741436"/>
              <a:ext cx="729188" cy="628611"/>
              <a:chOff x="6811139" y="1203251"/>
              <a:chExt cx="1597222" cy="1376916"/>
            </a:xfrm>
          </p:grpSpPr>
          <p:sp>
            <p:nvSpPr>
              <p:cNvPr id="128" name="六边形 12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六边形 12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sp>
        <p:nvSpPr>
          <p:cNvPr id="95" name="矩形 94"/>
          <p:cNvSpPr/>
          <p:nvPr/>
        </p:nvSpPr>
        <p:spPr>
          <a:xfrm>
            <a:off x="1612765" y="3666322"/>
            <a:ext cx="7207422" cy="1107996"/>
          </a:xfrm>
          <a:prstGeom prst="rect">
            <a:avLst/>
          </a:prstGeom>
        </p:spPr>
        <p:txBody>
          <a:bodyPr wrap="none">
            <a:spAutoFit/>
          </a:bodyPr>
          <a:lstStyle/>
          <a:p>
            <a:pPr algn="r"/>
            <a:r>
              <a:rPr lang="zh-CN" altLang="en-US" sz="6600" b="1" dirty="0">
                <a:solidFill>
                  <a:srgbClr val="27AAE2"/>
                </a:solidFill>
                <a:latin typeface="微软雅黑" panose="020B0503020204020204" pitchFamily="34" charset="-122"/>
                <a:ea typeface="微软雅黑" panose="020B0503020204020204" pitchFamily="34" charset="-122"/>
              </a:rPr>
              <a:t>汇报完毕 谢谢大家</a:t>
            </a:r>
            <a:endParaRPr lang="zh-CN" altLang="en-US" sz="6600" b="1" dirty="0">
              <a:solidFill>
                <a:srgbClr val="27AAE2"/>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1203855" y="4808805"/>
            <a:ext cx="1168800" cy="460598"/>
            <a:chOff x="1331542" y="4861732"/>
            <a:chExt cx="1168800" cy="460598"/>
          </a:xfrm>
        </p:grpSpPr>
        <p:grpSp>
          <p:nvGrpSpPr>
            <p:cNvPr id="114" name="组合 113"/>
            <p:cNvGrpSpPr/>
            <p:nvPr/>
          </p:nvGrpSpPr>
          <p:grpSpPr>
            <a:xfrm>
              <a:off x="1331542" y="4861732"/>
              <a:ext cx="534293" cy="460598"/>
              <a:chOff x="2973610" y="4774318"/>
              <a:chExt cx="729188" cy="628611"/>
            </a:xfrm>
          </p:grpSpPr>
          <p:grpSp>
            <p:nvGrpSpPr>
              <p:cNvPr id="116" name="组合 115"/>
              <p:cNvGrpSpPr/>
              <p:nvPr/>
            </p:nvGrpSpPr>
            <p:grpSpPr>
              <a:xfrm>
                <a:off x="2973610" y="4774318"/>
                <a:ext cx="729188" cy="628611"/>
                <a:chOff x="6811139" y="1203251"/>
                <a:chExt cx="1597222" cy="1376916"/>
              </a:xfrm>
            </p:grpSpPr>
            <p:sp>
              <p:nvSpPr>
                <p:cNvPr id="118" name="六边形 11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六边形 120"/>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hospital_172243"/>
              <p:cNvSpPr>
                <a:spLocks noChangeAspect="1"/>
              </p:cNvSpPr>
              <p:nvPr/>
            </p:nvSpPr>
            <p:spPr bwMode="auto">
              <a:xfrm>
                <a:off x="3177716" y="4936685"/>
                <a:ext cx="316528" cy="286858"/>
              </a:xfrm>
              <a:custGeom>
                <a:avLst/>
                <a:gdLst>
                  <a:gd name="connsiteX0" fmla="*/ 7855 w 337352"/>
                  <a:gd name="connsiteY0" fmla="*/ 120900 h 305730"/>
                  <a:gd name="connsiteX1" fmla="*/ 16884 w 337352"/>
                  <a:gd name="connsiteY1" fmla="*/ 122147 h 305730"/>
                  <a:gd name="connsiteX2" fmla="*/ 15594 w 337352"/>
                  <a:gd name="connsiteY2" fmla="*/ 130879 h 305730"/>
                  <a:gd name="connsiteX3" fmla="*/ 10435 w 337352"/>
                  <a:gd name="connsiteY3" fmla="*/ 134621 h 305730"/>
                  <a:gd name="connsiteX4" fmla="*/ 6565 w 337352"/>
                  <a:gd name="connsiteY4" fmla="*/ 135868 h 305730"/>
                  <a:gd name="connsiteX5" fmla="*/ 1406 w 337352"/>
                  <a:gd name="connsiteY5" fmla="*/ 133374 h 305730"/>
                  <a:gd name="connsiteX6" fmla="*/ 2695 w 337352"/>
                  <a:gd name="connsiteY6" fmla="*/ 124642 h 305730"/>
                  <a:gd name="connsiteX7" fmla="*/ 7855 w 337352"/>
                  <a:gd name="connsiteY7" fmla="*/ 120900 h 305730"/>
                  <a:gd name="connsiteX8" fmla="*/ 146648 w 337352"/>
                  <a:gd name="connsiteY8" fmla="*/ 113642 h 305730"/>
                  <a:gd name="connsiteX9" fmla="*/ 146648 w 337352"/>
                  <a:gd name="connsiteY9" fmla="*/ 154811 h 305730"/>
                  <a:gd name="connsiteX10" fmla="*/ 140008 w 337352"/>
                  <a:gd name="connsiteY10" fmla="*/ 161451 h 305730"/>
                  <a:gd name="connsiteX11" fmla="*/ 98839 w 337352"/>
                  <a:gd name="connsiteY11" fmla="*/ 161451 h 305730"/>
                  <a:gd name="connsiteX12" fmla="*/ 98839 w 337352"/>
                  <a:gd name="connsiteY12" fmla="*/ 202619 h 305730"/>
                  <a:gd name="connsiteX13" fmla="*/ 140008 w 337352"/>
                  <a:gd name="connsiteY13" fmla="*/ 202619 h 305730"/>
                  <a:gd name="connsiteX14" fmla="*/ 146648 w 337352"/>
                  <a:gd name="connsiteY14" fmla="*/ 209259 h 305730"/>
                  <a:gd name="connsiteX15" fmla="*/ 146648 w 337352"/>
                  <a:gd name="connsiteY15" fmla="*/ 251755 h 305730"/>
                  <a:gd name="connsiteX16" fmla="*/ 189144 w 337352"/>
                  <a:gd name="connsiteY16" fmla="*/ 251755 h 305730"/>
                  <a:gd name="connsiteX17" fmla="*/ 189144 w 337352"/>
                  <a:gd name="connsiteY17" fmla="*/ 209259 h 305730"/>
                  <a:gd name="connsiteX18" fmla="*/ 195784 w 337352"/>
                  <a:gd name="connsiteY18" fmla="*/ 202619 h 305730"/>
                  <a:gd name="connsiteX19" fmla="*/ 236952 w 337352"/>
                  <a:gd name="connsiteY19" fmla="*/ 202619 h 305730"/>
                  <a:gd name="connsiteX20" fmla="*/ 236952 w 337352"/>
                  <a:gd name="connsiteY20" fmla="*/ 161451 h 305730"/>
                  <a:gd name="connsiteX21" fmla="*/ 195784 w 337352"/>
                  <a:gd name="connsiteY21" fmla="*/ 161451 h 305730"/>
                  <a:gd name="connsiteX22" fmla="*/ 189144 w 337352"/>
                  <a:gd name="connsiteY22" fmla="*/ 154811 h 305730"/>
                  <a:gd name="connsiteX23" fmla="*/ 189144 w 337352"/>
                  <a:gd name="connsiteY23" fmla="*/ 113642 h 305730"/>
                  <a:gd name="connsiteX24" fmla="*/ 146648 w 337352"/>
                  <a:gd name="connsiteY24" fmla="*/ 113642 h 305730"/>
                  <a:gd name="connsiteX25" fmla="*/ 140204 w 337352"/>
                  <a:gd name="connsiteY25" fmla="*/ 100942 h 305730"/>
                  <a:gd name="connsiteX26" fmla="*/ 195587 w 337352"/>
                  <a:gd name="connsiteY26" fmla="*/ 100942 h 305730"/>
                  <a:gd name="connsiteX27" fmla="*/ 202181 w 337352"/>
                  <a:gd name="connsiteY27" fmla="*/ 107535 h 305730"/>
                  <a:gd name="connsiteX28" fmla="*/ 202181 w 337352"/>
                  <a:gd name="connsiteY28" fmla="*/ 148414 h 305730"/>
                  <a:gd name="connsiteX29" fmla="*/ 243059 w 337352"/>
                  <a:gd name="connsiteY29" fmla="*/ 148414 h 305730"/>
                  <a:gd name="connsiteX30" fmla="*/ 249652 w 337352"/>
                  <a:gd name="connsiteY30" fmla="*/ 155007 h 305730"/>
                  <a:gd name="connsiteX31" fmla="*/ 249652 w 337352"/>
                  <a:gd name="connsiteY31" fmla="*/ 209072 h 305730"/>
                  <a:gd name="connsiteX32" fmla="*/ 243059 w 337352"/>
                  <a:gd name="connsiteY32" fmla="*/ 216984 h 305730"/>
                  <a:gd name="connsiteX33" fmla="*/ 202181 w 337352"/>
                  <a:gd name="connsiteY33" fmla="*/ 216984 h 305730"/>
                  <a:gd name="connsiteX34" fmla="*/ 202181 w 337352"/>
                  <a:gd name="connsiteY34" fmla="*/ 257862 h 305730"/>
                  <a:gd name="connsiteX35" fmla="*/ 195587 w 337352"/>
                  <a:gd name="connsiteY35" fmla="*/ 264455 h 305730"/>
                  <a:gd name="connsiteX36" fmla="*/ 140204 w 337352"/>
                  <a:gd name="connsiteY36" fmla="*/ 264455 h 305730"/>
                  <a:gd name="connsiteX37" fmla="*/ 133611 w 337352"/>
                  <a:gd name="connsiteY37" fmla="*/ 257862 h 305730"/>
                  <a:gd name="connsiteX38" fmla="*/ 133611 w 337352"/>
                  <a:gd name="connsiteY38" fmla="*/ 216984 h 305730"/>
                  <a:gd name="connsiteX39" fmla="*/ 92732 w 337352"/>
                  <a:gd name="connsiteY39" fmla="*/ 216984 h 305730"/>
                  <a:gd name="connsiteX40" fmla="*/ 86139 w 337352"/>
                  <a:gd name="connsiteY40" fmla="*/ 209072 h 305730"/>
                  <a:gd name="connsiteX41" fmla="*/ 86139 w 337352"/>
                  <a:gd name="connsiteY41" fmla="*/ 155007 h 305730"/>
                  <a:gd name="connsiteX42" fmla="*/ 92732 w 337352"/>
                  <a:gd name="connsiteY42" fmla="*/ 148414 h 305730"/>
                  <a:gd name="connsiteX43" fmla="*/ 133611 w 337352"/>
                  <a:gd name="connsiteY43" fmla="*/ 148414 h 305730"/>
                  <a:gd name="connsiteX44" fmla="*/ 133611 w 337352"/>
                  <a:gd name="connsiteY44" fmla="*/ 107535 h 305730"/>
                  <a:gd name="connsiteX45" fmla="*/ 140204 w 337352"/>
                  <a:gd name="connsiteY45" fmla="*/ 100942 h 305730"/>
                  <a:gd name="connsiteX46" fmla="*/ 204484 w 337352"/>
                  <a:gd name="connsiteY46" fmla="*/ 54386 h 305730"/>
                  <a:gd name="connsiteX47" fmla="*/ 271057 w 337352"/>
                  <a:gd name="connsiteY47" fmla="*/ 104863 h 305730"/>
                  <a:gd name="connsiteX48" fmla="*/ 272388 w 337352"/>
                  <a:gd name="connsiteY48" fmla="*/ 114162 h 305730"/>
                  <a:gd name="connsiteX49" fmla="*/ 267063 w 337352"/>
                  <a:gd name="connsiteY49" fmla="*/ 116818 h 305730"/>
                  <a:gd name="connsiteX50" fmla="*/ 263068 w 337352"/>
                  <a:gd name="connsiteY50" fmla="*/ 115490 h 305730"/>
                  <a:gd name="connsiteX51" fmla="*/ 196496 w 337352"/>
                  <a:gd name="connsiteY51" fmla="*/ 65013 h 305730"/>
                  <a:gd name="connsiteX52" fmla="*/ 195164 w 337352"/>
                  <a:gd name="connsiteY52" fmla="*/ 55715 h 305730"/>
                  <a:gd name="connsiteX53" fmla="*/ 204484 w 337352"/>
                  <a:gd name="connsiteY53" fmla="*/ 54386 h 305730"/>
                  <a:gd name="connsiteX54" fmla="*/ 174679 w 337352"/>
                  <a:gd name="connsiteY54" fmla="*/ 30590 h 305730"/>
                  <a:gd name="connsiteX55" fmla="*/ 188389 w 337352"/>
                  <a:gd name="connsiteY55" fmla="*/ 41285 h 305730"/>
                  <a:gd name="connsiteX56" fmla="*/ 189760 w 337352"/>
                  <a:gd name="connsiteY56" fmla="*/ 50643 h 305730"/>
                  <a:gd name="connsiteX57" fmla="*/ 184276 w 337352"/>
                  <a:gd name="connsiteY57" fmla="*/ 53317 h 305730"/>
                  <a:gd name="connsiteX58" fmla="*/ 180163 w 337352"/>
                  <a:gd name="connsiteY58" fmla="*/ 51980 h 305730"/>
                  <a:gd name="connsiteX59" fmla="*/ 165081 w 337352"/>
                  <a:gd name="connsiteY59" fmla="*/ 41285 h 305730"/>
                  <a:gd name="connsiteX60" fmla="*/ 163710 w 337352"/>
                  <a:gd name="connsiteY60" fmla="*/ 31927 h 305730"/>
                  <a:gd name="connsiteX61" fmla="*/ 174679 w 337352"/>
                  <a:gd name="connsiteY61" fmla="*/ 30590 h 305730"/>
                  <a:gd name="connsiteX62" fmla="*/ 168689 w 337352"/>
                  <a:gd name="connsiteY62" fmla="*/ 15217 h 305730"/>
                  <a:gd name="connsiteX63" fmla="*/ 52801 w 337352"/>
                  <a:gd name="connsiteY63" fmla="*/ 102529 h 305730"/>
                  <a:gd name="connsiteX64" fmla="*/ 52801 w 337352"/>
                  <a:gd name="connsiteY64" fmla="*/ 293030 h 305730"/>
                  <a:gd name="connsiteX65" fmla="*/ 282989 w 337352"/>
                  <a:gd name="connsiteY65" fmla="*/ 293030 h 305730"/>
                  <a:gd name="connsiteX66" fmla="*/ 282989 w 337352"/>
                  <a:gd name="connsiteY66" fmla="*/ 102529 h 305730"/>
                  <a:gd name="connsiteX67" fmla="*/ 164651 w 337352"/>
                  <a:gd name="connsiteY67" fmla="*/ 1972 h 305730"/>
                  <a:gd name="connsiteX68" fmla="*/ 172555 w 337352"/>
                  <a:gd name="connsiteY68" fmla="*/ 1972 h 305730"/>
                  <a:gd name="connsiteX69" fmla="*/ 293759 w 337352"/>
                  <a:gd name="connsiteY69" fmla="*/ 92705 h 305730"/>
                  <a:gd name="connsiteX70" fmla="*/ 334599 w 337352"/>
                  <a:gd name="connsiteY70" fmla="*/ 124264 h 305730"/>
                  <a:gd name="connsiteX71" fmla="*/ 335916 w 337352"/>
                  <a:gd name="connsiteY71" fmla="*/ 133469 h 305730"/>
                  <a:gd name="connsiteX72" fmla="*/ 330647 w 337352"/>
                  <a:gd name="connsiteY72" fmla="*/ 136099 h 305730"/>
                  <a:gd name="connsiteX73" fmla="*/ 326694 w 337352"/>
                  <a:gd name="connsiteY73" fmla="*/ 134784 h 305730"/>
                  <a:gd name="connsiteX74" fmla="*/ 296394 w 337352"/>
                  <a:gd name="connsiteY74" fmla="*/ 112429 h 305730"/>
                  <a:gd name="connsiteX75" fmla="*/ 296394 w 337352"/>
                  <a:gd name="connsiteY75" fmla="*/ 299155 h 305730"/>
                  <a:gd name="connsiteX76" fmla="*/ 289806 w 337352"/>
                  <a:gd name="connsiteY76" fmla="*/ 305730 h 305730"/>
                  <a:gd name="connsiteX77" fmla="*/ 47399 w 337352"/>
                  <a:gd name="connsiteY77" fmla="*/ 305730 h 305730"/>
                  <a:gd name="connsiteX78" fmla="*/ 40812 w 337352"/>
                  <a:gd name="connsiteY78" fmla="*/ 299155 h 305730"/>
                  <a:gd name="connsiteX79" fmla="*/ 40812 w 337352"/>
                  <a:gd name="connsiteY79" fmla="*/ 112429 h 305730"/>
                  <a:gd name="connsiteX80" fmla="*/ 32908 w 337352"/>
                  <a:gd name="connsiteY80" fmla="*/ 117690 h 305730"/>
                  <a:gd name="connsiteX81" fmla="*/ 23686 w 337352"/>
                  <a:gd name="connsiteY81" fmla="*/ 116375 h 305730"/>
                  <a:gd name="connsiteX82" fmla="*/ 25003 w 337352"/>
                  <a:gd name="connsiteY82" fmla="*/ 107169 h 305730"/>
                  <a:gd name="connsiteX83" fmla="*/ 164651 w 337352"/>
                  <a:gd name="connsiteY83" fmla="*/ 1972 h 3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37352" h="305730">
                    <a:moveTo>
                      <a:pt x="7855" y="120900"/>
                    </a:moveTo>
                    <a:cubicBezTo>
                      <a:pt x="10435" y="118405"/>
                      <a:pt x="15594" y="118405"/>
                      <a:pt x="16884" y="122147"/>
                    </a:cubicBezTo>
                    <a:cubicBezTo>
                      <a:pt x="19464" y="124642"/>
                      <a:pt x="18174" y="128384"/>
                      <a:pt x="15594" y="130879"/>
                    </a:cubicBezTo>
                    <a:cubicBezTo>
                      <a:pt x="15594" y="130879"/>
                      <a:pt x="15594" y="130879"/>
                      <a:pt x="10435" y="134621"/>
                    </a:cubicBezTo>
                    <a:cubicBezTo>
                      <a:pt x="9145" y="135868"/>
                      <a:pt x="7855" y="135868"/>
                      <a:pt x="6565" y="135868"/>
                    </a:cubicBezTo>
                    <a:cubicBezTo>
                      <a:pt x="5275" y="135868"/>
                      <a:pt x="2695" y="134621"/>
                      <a:pt x="1406" y="133374"/>
                    </a:cubicBezTo>
                    <a:cubicBezTo>
                      <a:pt x="-1174" y="130879"/>
                      <a:pt x="116" y="125889"/>
                      <a:pt x="2695" y="124642"/>
                    </a:cubicBezTo>
                    <a:cubicBezTo>
                      <a:pt x="2695" y="124642"/>
                      <a:pt x="2695" y="124642"/>
                      <a:pt x="7855" y="120900"/>
                    </a:cubicBezTo>
                    <a:close/>
                    <a:moveTo>
                      <a:pt x="146648" y="113642"/>
                    </a:moveTo>
                    <a:cubicBezTo>
                      <a:pt x="146648" y="113642"/>
                      <a:pt x="146648" y="113642"/>
                      <a:pt x="146648" y="154811"/>
                    </a:cubicBezTo>
                    <a:cubicBezTo>
                      <a:pt x="146648" y="158795"/>
                      <a:pt x="143992" y="161451"/>
                      <a:pt x="140008" y="161451"/>
                    </a:cubicBezTo>
                    <a:cubicBezTo>
                      <a:pt x="140008" y="161451"/>
                      <a:pt x="140008" y="161451"/>
                      <a:pt x="98839" y="161451"/>
                    </a:cubicBezTo>
                    <a:cubicBezTo>
                      <a:pt x="98839" y="161451"/>
                      <a:pt x="98839" y="161451"/>
                      <a:pt x="98839" y="202619"/>
                    </a:cubicBezTo>
                    <a:cubicBezTo>
                      <a:pt x="98839" y="202619"/>
                      <a:pt x="98839" y="202619"/>
                      <a:pt x="140008" y="202619"/>
                    </a:cubicBezTo>
                    <a:cubicBezTo>
                      <a:pt x="143992" y="202619"/>
                      <a:pt x="146648" y="206603"/>
                      <a:pt x="146648" y="209259"/>
                    </a:cubicBezTo>
                    <a:cubicBezTo>
                      <a:pt x="146648" y="209259"/>
                      <a:pt x="146648" y="209259"/>
                      <a:pt x="146648" y="251755"/>
                    </a:cubicBezTo>
                    <a:cubicBezTo>
                      <a:pt x="146648" y="251755"/>
                      <a:pt x="146648" y="251755"/>
                      <a:pt x="189144" y="251755"/>
                    </a:cubicBezTo>
                    <a:cubicBezTo>
                      <a:pt x="189144" y="251755"/>
                      <a:pt x="189144" y="251755"/>
                      <a:pt x="189144" y="209259"/>
                    </a:cubicBezTo>
                    <a:cubicBezTo>
                      <a:pt x="189144" y="206603"/>
                      <a:pt x="191800" y="202619"/>
                      <a:pt x="195784" y="202619"/>
                    </a:cubicBezTo>
                    <a:cubicBezTo>
                      <a:pt x="195784" y="202619"/>
                      <a:pt x="195784" y="202619"/>
                      <a:pt x="236952" y="202619"/>
                    </a:cubicBezTo>
                    <a:lnTo>
                      <a:pt x="236952" y="161451"/>
                    </a:lnTo>
                    <a:cubicBezTo>
                      <a:pt x="236952" y="161451"/>
                      <a:pt x="236952" y="161451"/>
                      <a:pt x="195784" y="161451"/>
                    </a:cubicBezTo>
                    <a:cubicBezTo>
                      <a:pt x="191800" y="161451"/>
                      <a:pt x="189144" y="158795"/>
                      <a:pt x="189144" y="154811"/>
                    </a:cubicBezTo>
                    <a:cubicBezTo>
                      <a:pt x="189144" y="154811"/>
                      <a:pt x="189144" y="154811"/>
                      <a:pt x="189144" y="113642"/>
                    </a:cubicBezTo>
                    <a:cubicBezTo>
                      <a:pt x="189144" y="113642"/>
                      <a:pt x="189144" y="113642"/>
                      <a:pt x="146648" y="113642"/>
                    </a:cubicBezTo>
                    <a:close/>
                    <a:moveTo>
                      <a:pt x="140204" y="100942"/>
                    </a:moveTo>
                    <a:cubicBezTo>
                      <a:pt x="140204" y="100942"/>
                      <a:pt x="140204" y="100942"/>
                      <a:pt x="195587" y="100942"/>
                    </a:cubicBezTo>
                    <a:cubicBezTo>
                      <a:pt x="198225" y="100942"/>
                      <a:pt x="202181" y="103579"/>
                      <a:pt x="202181" y="107535"/>
                    </a:cubicBezTo>
                    <a:cubicBezTo>
                      <a:pt x="202181" y="107535"/>
                      <a:pt x="202181" y="107535"/>
                      <a:pt x="202181" y="148414"/>
                    </a:cubicBezTo>
                    <a:cubicBezTo>
                      <a:pt x="202181" y="148414"/>
                      <a:pt x="202181" y="148414"/>
                      <a:pt x="243059" y="148414"/>
                    </a:cubicBezTo>
                    <a:cubicBezTo>
                      <a:pt x="247015" y="148414"/>
                      <a:pt x="249652" y="151051"/>
                      <a:pt x="249652" y="155007"/>
                    </a:cubicBezTo>
                    <a:cubicBezTo>
                      <a:pt x="249652" y="155007"/>
                      <a:pt x="249652" y="155007"/>
                      <a:pt x="249652" y="209072"/>
                    </a:cubicBezTo>
                    <a:cubicBezTo>
                      <a:pt x="249652" y="213028"/>
                      <a:pt x="247015" y="216984"/>
                      <a:pt x="243059" y="216984"/>
                    </a:cubicBezTo>
                    <a:cubicBezTo>
                      <a:pt x="243059" y="216984"/>
                      <a:pt x="243059" y="216984"/>
                      <a:pt x="202181" y="216984"/>
                    </a:cubicBezTo>
                    <a:cubicBezTo>
                      <a:pt x="202181" y="216984"/>
                      <a:pt x="202181" y="216984"/>
                      <a:pt x="202181" y="257862"/>
                    </a:cubicBezTo>
                    <a:cubicBezTo>
                      <a:pt x="202181" y="261818"/>
                      <a:pt x="198225" y="264455"/>
                      <a:pt x="195587" y="264455"/>
                    </a:cubicBezTo>
                    <a:cubicBezTo>
                      <a:pt x="195587" y="264455"/>
                      <a:pt x="195587" y="264455"/>
                      <a:pt x="140204" y="264455"/>
                    </a:cubicBezTo>
                    <a:cubicBezTo>
                      <a:pt x="136248" y="264455"/>
                      <a:pt x="133611" y="261818"/>
                      <a:pt x="133611" y="257862"/>
                    </a:cubicBezTo>
                    <a:cubicBezTo>
                      <a:pt x="133611" y="257862"/>
                      <a:pt x="133611" y="257862"/>
                      <a:pt x="133611" y="216984"/>
                    </a:cubicBezTo>
                    <a:cubicBezTo>
                      <a:pt x="133611" y="216984"/>
                      <a:pt x="133611" y="216984"/>
                      <a:pt x="92732" y="216984"/>
                    </a:cubicBezTo>
                    <a:cubicBezTo>
                      <a:pt x="88776" y="216984"/>
                      <a:pt x="86139" y="213028"/>
                      <a:pt x="86139" y="209072"/>
                    </a:cubicBezTo>
                    <a:cubicBezTo>
                      <a:pt x="86139" y="209072"/>
                      <a:pt x="86139" y="209072"/>
                      <a:pt x="86139" y="155007"/>
                    </a:cubicBezTo>
                    <a:cubicBezTo>
                      <a:pt x="86139" y="151051"/>
                      <a:pt x="88776" y="148414"/>
                      <a:pt x="92732" y="148414"/>
                    </a:cubicBezTo>
                    <a:cubicBezTo>
                      <a:pt x="92732" y="148414"/>
                      <a:pt x="92732" y="148414"/>
                      <a:pt x="133611" y="148414"/>
                    </a:cubicBezTo>
                    <a:cubicBezTo>
                      <a:pt x="133611" y="148414"/>
                      <a:pt x="133611" y="148414"/>
                      <a:pt x="133611" y="107535"/>
                    </a:cubicBezTo>
                    <a:cubicBezTo>
                      <a:pt x="133611" y="103579"/>
                      <a:pt x="136248" y="100942"/>
                      <a:pt x="140204" y="100942"/>
                    </a:cubicBezTo>
                    <a:close/>
                    <a:moveTo>
                      <a:pt x="204484" y="54386"/>
                    </a:moveTo>
                    <a:cubicBezTo>
                      <a:pt x="204484" y="54386"/>
                      <a:pt x="204484" y="54386"/>
                      <a:pt x="271057" y="104863"/>
                    </a:cubicBezTo>
                    <a:cubicBezTo>
                      <a:pt x="275051" y="107519"/>
                      <a:pt x="275051" y="111504"/>
                      <a:pt x="272388" y="114162"/>
                    </a:cubicBezTo>
                    <a:cubicBezTo>
                      <a:pt x="271057" y="116818"/>
                      <a:pt x="269725" y="116818"/>
                      <a:pt x="267063" y="116818"/>
                    </a:cubicBezTo>
                    <a:cubicBezTo>
                      <a:pt x="265731" y="116818"/>
                      <a:pt x="264400" y="116818"/>
                      <a:pt x="263068" y="115490"/>
                    </a:cubicBezTo>
                    <a:cubicBezTo>
                      <a:pt x="263068" y="115490"/>
                      <a:pt x="263068" y="115490"/>
                      <a:pt x="196496" y="65013"/>
                    </a:cubicBezTo>
                    <a:cubicBezTo>
                      <a:pt x="193833" y="62356"/>
                      <a:pt x="192501" y="58371"/>
                      <a:pt x="195164" y="55715"/>
                    </a:cubicBezTo>
                    <a:cubicBezTo>
                      <a:pt x="197827" y="53058"/>
                      <a:pt x="201821" y="51730"/>
                      <a:pt x="204484" y="54386"/>
                    </a:cubicBezTo>
                    <a:close/>
                    <a:moveTo>
                      <a:pt x="174679" y="30590"/>
                    </a:moveTo>
                    <a:cubicBezTo>
                      <a:pt x="174679" y="30590"/>
                      <a:pt x="174679" y="30590"/>
                      <a:pt x="188389" y="41285"/>
                    </a:cubicBezTo>
                    <a:cubicBezTo>
                      <a:pt x="191131" y="43959"/>
                      <a:pt x="192502" y="47969"/>
                      <a:pt x="189760" y="50643"/>
                    </a:cubicBezTo>
                    <a:cubicBezTo>
                      <a:pt x="188389" y="53317"/>
                      <a:pt x="187018" y="53317"/>
                      <a:pt x="184276" y="53317"/>
                    </a:cubicBezTo>
                    <a:cubicBezTo>
                      <a:pt x="182905" y="53317"/>
                      <a:pt x="181534" y="53317"/>
                      <a:pt x="180163" y="51980"/>
                    </a:cubicBezTo>
                    <a:cubicBezTo>
                      <a:pt x="180163" y="51980"/>
                      <a:pt x="180163" y="51980"/>
                      <a:pt x="165081" y="41285"/>
                    </a:cubicBezTo>
                    <a:cubicBezTo>
                      <a:pt x="162339" y="39948"/>
                      <a:pt x="162339" y="34601"/>
                      <a:pt x="163710" y="31927"/>
                    </a:cubicBezTo>
                    <a:cubicBezTo>
                      <a:pt x="166452" y="29254"/>
                      <a:pt x="170566" y="27917"/>
                      <a:pt x="174679" y="30590"/>
                    </a:cubicBezTo>
                    <a:close/>
                    <a:moveTo>
                      <a:pt x="168689" y="15217"/>
                    </a:moveTo>
                    <a:lnTo>
                      <a:pt x="52801" y="102529"/>
                    </a:lnTo>
                    <a:lnTo>
                      <a:pt x="52801" y="293030"/>
                    </a:lnTo>
                    <a:lnTo>
                      <a:pt x="282989" y="293030"/>
                    </a:lnTo>
                    <a:lnTo>
                      <a:pt x="282989" y="102529"/>
                    </a:lnTo>
                    <a:close/>
                    <a:moveTo>
                      <a:pt x="164651" y="1972"/>
                    </a:moveTo>
                    <a:cubicBezTo>
                      <a:pt x="167286" y="-658"/>
                      <a:pt x="169921" y="-658"/>
                      <a:pt x="172555" y="1972"/>
                    </a:cubicBezTo>
                    <a:cubicBezTo>
                      <a:pt x="172555" y="1972"/>
                      <a:pt x="172555" y="1972"/>
                      <a:pt x="293759" y="92705"/>
                    </a:cubicBezTo>
                    <a:cubicBezTo>
                      <a:pt x="293759" y="92705"/>
                      <a:pt x="293759" y="92705"/>
                      <a:pt x="334599" y="124264"/>
                    </a:cubicBezTo>
                    <a:cubicBezTo>
                      <a:pt x="337234" y="125579"/>
                      <a:pt x="338551" y="130839"/>
                      <a:pt x="335916" y="133469"/>
                    </a:cubicBezTo>
                    <a:cubicBezTo>
                      <a:pt x="334599" y="134784"/>
                      <a:pt x="331964" y="136099"/>
                      <a:pt x="330647" y="136099"/>
                    </a:cubicBezTo>
                    <a:cubicBezTo>
                      <a:pt x="329329" y="136099"/>
                      <a:pt x="328012" y="136099"/>
                      <a:pt x="326694" y="134784"/>
                    </a:cubicBezTo>
                    <a:cubicBezTo>
                      <a:pt x="326694" y="134784"/>
                      <a:pt x="326694" y="134784"/>
                      <a:pt x="296394" y="112429"/>
                    </a:cubicBezTo>
                    <a:cubicBezTo>
                      <a:pt x="296394" y="112429"/>
                      <a:pt x="296394" y="112429"/>
                      <a:pt x="296394" y="299155"/>
                    </a:cubicBezTo>
                    <a:cubicBezTo>
                      <a:pt x="296394" y="303100"/>
                      <a:pt x="293759" y="305730"/>
                      <a:pt x="289806" y="305730"/>
                    </a:cubicBezTo>
                    <a:cubicBezTo>
                      <a:pt x="289806" y="305730"/>
                      <a:pt x="289806" y="305730"/>
                      <a:pt x="47399" y="305730"/>
                    </a:cubicBezTo>
                    <a:cubicBezTo>
                      <a:pt x="43447" y="305730"/>
                      <a:pt x="40812" y="303100"/>
                      <a:pt x="40812" y="299155"/>
                    </a:cubicBezTo>
                    <a:cubicBezTo>
                      <a:pt x="40812" y="299155"/>
                      <a:pt x="40812" y="299155"/>
                      <a:pt x="40812" y="112429"/>
                    </a:cubicBezTo>
                    <a:cubicBezTo>
                      <a:pt x="40812" y="112429"/>
                      <a:pt x="40812" y="112429"/>
                      <a:pt x="32908" y="117690"/>
                    </a:cubicBezTo>
                    <a:cubicBezTo>
                      <a:pt x="28955" y="120319"/>
                      <a:pt x="25003" y="120319"/>
                      <a:pt x="23686" y="116375"/>
                    </a:cubicBezTo>
                    <a:cubicBezTo>
                      <a:pt x="21051" y="113745"/>
                      <a:pt x="21051" y="109799"/>
                      <a:pt x="25003" y="107169"/>
                    </a:cubicBezTo>
                    <a:cubicBezTo>
                      <a:pt x="25003" y="107169"/>
                      <a:pt x="25003" y="107169"/>
                      <a:pt x="164651" y="1972"/>
                    </a:cubicBezTo>
                    <a:close/>
                  </a:path>
                </a:pathLst>
              </a:custGeom>
              <a:solidFill>
                <a:schemeClr val="bg1"/>
              </a:solidFill>
              <a:ln>
                <a:noFill/>
              </a:ln>
            </p:spPr>
          </p:sp>
        </p:grpSp>
        <p:sp>
          <p:nvSpPr>
            <p:cNvPr id="115" name="矩形 114"/>
            <p:cNvSpPr/>
            <p:nvPr/>
          </p:nvSpPr>
          <p:spPr>
            <a:xfrm>
              <a:off x="1900498" y="4919733"/>
              <a:ext cx="599844" cy="369332"/>
            </a:xfrm>
            <a:prstGeom prst="rect">
              <a:avLst/>
            </a:prstGeom>
          </p:spPr>
          <p:txBody>
            <a:bodyPr wrap="none">
              <a:spAutoFit/>
            </a:bodyPr>
            <a:lstStyle/>
            <a:p>
              <a:pPr lvl="0">
                <a:defRPr/>
              </a:pPr>
              <a:r>
                <a:rPr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rPr>
                <a:t>PPT</a:t>
              </a:r>
              <a:endParaRPr lang="zh-CN" altLang="en-US" kern="0" dirty="0">
                <a:solidFill>
                  <a:schemeClr val="tx1">
                    <a:lumMod val="75000"/>
                    <a:lumOff val="25000"/>
                  </a:schemeClr>
                </a:solidFill>
              </a:endParaRPr>
            </a:p>
          </p:txBody>
        </p:sp>
      </p:grpSp>
      <p:grpSp>
        <p:nvGrpSpPr>
          <p:cNvPr id="123" name="组合 122"/>
          <p:cNvGrpSpPr/>
          <p:nvPr/>
        </p:nvGrpSpPr>
        <p:grpSpPr>
          <a:xfrm>
            <a:off x="3843289" y="4831219"/>
            <a:ext cx="2057467" cy="460598"/>
            <a:chOff x="3970976" y="4884146"/>
            <a:chExt cx="2057467" cy="460598"/>
          </a:xfrm>
        </p:grpSpPr>
        <p:grpSp>
          <p:nvGrpSpPr>
            <p:cNvPr id="130" name="组合 129"/>
            <p:cNvGrpSpPr/>
            <p:nvPr/>
          </p:nvGrpSpPr>
          <p:grpSpPr>
            <a:xfrm>
              <a:off x="3970976" y="4884146"/>
              <a:ext cx="534293" cy="460598"/>
              <a:chOff x="1421257" y="4774318"/>
              <a:chExt cx="729188" cy="628611"/>
            </a:xfrm>
          </p:grpSpPr>
          <p:grpSp>
            <p:nvGrpSpPr>
              <p:cNvPr id="139" name="组合 138"/>
              <p:cNvGrpSpPr/>
              <p:nvPr/>
            </p:nvGrpSpPr>
            <p:grpSpPr>
              <a:xfrm>
                <a:off x="1421257" y="4774318"/>
                <a:ext cx="729188" cy="628611"/>
                <a:chOff x="6811139" y="1203251"/>
                <a:chExt cx="1597222" cy="1376916"/>
              </a:xfrm>
            </p:grpSpPr>
            <p:sp>
              <p:nvSpPr>
                <p:cNvPr id="143" name="六边形 14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六边形 143"/>
                <p:cNvSpPr/>
                <p:nvPr/>
              </p:nvSpPr>
              <p:spPr>
                <a:xfrm>
                  <a:off x="6982865" y="1357686"/>
                  <a:ext cx="1253768" cy="1080834"/>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2" name="microphone_108344"/>
              <p:cNvSpPr>
                <a:spLocks noChangeAspect="1"/>
              </p:cNvSpPr>
              <p:nvPr/>
            </p:nvSpPr>
            <p:spPr bwMode="auto">
              <a:xfrm>
                <a:off x="1669836" y="4942330"/>
                <a:ext cx="219054" cy="318079"/>
              </a:xfrm>
              <a:custGeom>
                <a:avLst/>
                <a:gdLst>
                  <a:gd name="connsiteX0" fmla="*/ 87911 w 231775"/>
                  <a:gd name="connsiteY0" fmla="*/ 314325 h 336550"/>
                  <a:gd name="connsiteX1" fmla="*/ 103187 w 231775"/>
                  <a:gd name="connsiteY1" fmla="*/ 314325 h 336550"/>
                  <a:gd name="connsiteX2" fmla="*/ 103187 w 231775"/>
                  <a:gd name="connsiteY2" fmla="*/ 314996 h 336550"/>
                  <a:gd name="connsiteX3" fmla="*/ 115094 w 231775"/>
                  <a:gd name="connsiteY3" fmla="*/ 325438 h 336550"/>
                  <a:gd name="connsiteX4" fmla="*/ 127000 w 231775"/>
                  <a:gd name="connsiteY4" fmla="*/ 314996 h 336550"/>
                  <a:gd name="connsiteX5" fmla="*/ 127000 w 231775"/>
                  <a:gd name="connsiteY5" fmla="*/ 314325 h 336550"/>
                  <a:gd name="connsiteX6" fmla="*/ 136870 w 231775"/>
                  <a:gd name="connsiteY6" fmla="*/ 314325 h 336550"/>
                  <a:gd name="connsiteX7" fmla="*/ 143864 w 231775"/>
                  <a:gd name="connsiteY7" fmla="*/ 314325 h 336550"/>
                  <a:gd name="connsiteX8" fmla="*/ 155575 w 231775"/>
                  <a:gd name="connsiteY8" fmla="*/ 324784 h 336550"/>
                  <a:gd name="connsiteX9" fmla="*/ 143864 w 231775"/>
                  <a:gd name="connsiteY9" fmla="*/ 336550 h 336550"/>
                  <a:gd name="connsiteX10" fmla="*/ 87911 w 231775"/>
                  <a:gd name="connsiteY10" fmla="*/ 336550 h 336550"/>
                  <a:gd name="connsiteX11" fmla="*/ 76200 w 231775"/>
                  <a:gd name="connsiteY11" fmla="*/ 324784 h 336550"/>
                  <a:gd name="connsiteX12" fmla="*/ 87911 w 231775"/>
                  <a:gd name="connsiteY12" fmla="*/ 314325 h 336550"/>
                  <a:gd name="connsiteX13" fmla="*/ 103187 w 231775"/>
                  <a:gd name="connsiteY13" fmla="*/ 287938 h 336550"/>
                  <a:gd name="connsiteX14" fmla="*/ 115888 w 231775"/>
                  <a:gd name="connsiteY14" fmla="*/ 290512 h 336550"/>
                  <a:gd name="connsiteX15" fmla="*/ 127000 w 231775"/>
                  <a:gd name="connsiteY15" fmla="*/ 288260 h 336550"/>
                  <a:gd name="connsiteX16" fmla="*/ 127000 w 231775"/>
                  <a:gd name="connsiteY16" fmla="*/ 299577 h 336550"/>
                  <a:gd name="connsiteX17" fmla="*/ 127000 w 231775"/>
                  <a:gd name="connsiteY17" fmla="*/ 310427 h 336550"/>
                  <a:gd name="connsiteX18" fmla="*/ 127000 w 231775"/>
                  <a:gd name="connsiteY18" fmla="*/ 314325 h 336550"/>
                  <a:gd name="connsiteX19" fmla="*/ 120259 w 231775"/>
                  <a:gd name="connsiteY19" fmla="*/ 314325 h 336550"/>
                  <a:gd name="connsiteX20" fmla="*/ 103187 w 231775"/>
                  <a:gd name="connsiteY20" fmla="*/ 314325 h 336550"/>
                  <a:gd name="connsiteX21" fmla="*/ 103187 w 231775"/>
                  <a:gd name="connsiteY21" fmla="*/ 293866 h 336550"/>
                  <a:gd name="connsiteX22" fmla="*/ 115094 w 231775"/>
                  <a:gd name="connsiteY22" fmla="*/ 266700 h 336550"/>
                  <a:gd name="connsiteX23" fmla="*/ 115505 w 231775"/>
                  <a:gd name="connsiteY23" fmla="*/ 266867 h 336550"/>
                  <a:gd name="connsiteX24" fmla="*/ 114957 w 231775"/>
                  <a:gd name="connsiteY24" fmla="*/ 266755 h 336550"/>
                  <a:gd name="connsiteX25" fmla="*/ 219923 w 231775"/>
                  <a:gd name="connsiteY25" fmla="*/ 163512 h 336550"/>
                  <a:gd name="connsiteX26" fmla="*/ 231775 w 231775"/>
                  <a:gd name="connsiteY26" fmla="*/ 173986 h 336550"/>
                  <a:gd name="connsiteX27" fmla="*/ 161218 w 231775"/>
                  <a:gd name="connsiteY27" fmla="*/ 281326 h 336550"/>
                  <a:gd name="connsiteX28" fmla="*/ 127000 w 231775"/>
                  <a:gd name="connsiteY28" fmla="*/ 288260 h 336550"/>
                  <a:gd name="connsiteX29" fmla="*/ 127000 w 231775"/>
                  <a:gd name="connsiteY29" fmla="*/ 278447 h 336550"/>
                  <a:gd name="connsiteX30" fmla="*/ 123527 w 231775"/>
                  <a:gd name="connsiteY30" fmla="*/ 270126 h 336550"/>
                  <a:gd name="connsiteX31" fmla="*/ 115505 w 231775"/>
                  <a:gd name="connsiteY31" fmla="*/ 266867 h 336550"/>
                  <a:gd name="connsiteX32" fmla="*/ 115888 w 231775"/>
                  <a:gd name="connsiteY32" fmla="*/ 266945 h 336550"/>
                  <a:gd name="connsiteX33" fmla="*/ 208071 w 231775"/>
                  <a:gd name="connsiteY33" fmla="*/ 173986 h 336550"/>
                  <a:gd name="connsiteX34" fmla="*/ 219923 w 231775"/>
                  <a:gd name="connsiteY34" fmla="*/ 163512 h 336550"/>
                  <a:gd name="connsiteX35" fmla="*/ 11852 w 231775"/>
                  <a:gd name="connsiteY35" fmla="*/ 163512 h 336550"/>
                  <a:gd name="connsiteX36" fmla="*/ 23704 w 231775"/>
                  <a:gd name="connsiteY36" fmla="*/ 173986 h 336550"/>
                  <a:gd name="connsiteX37" fmla="*/ 79817 w 231775"/>
                  <a:gd name="connsiteY37" fmla="*/ 259600 h 336550"/>
                  <a:gd name="connsiteX38" fmla="*/ 114957 w 231775"/>
                  <a:gd name="connsiteY38" fmla="*/ 266755 h 336550"/>
                  <a:gd name="connsiteX39" fmla="*/ 106660 w 231775"/>
                  <a:gd name="connsiteY39" fmla="*/ 270126 h 336550"/>
                  <a:gd name="connsiteX40" fmla="*/ 103187 w 231775"/>
                  <a:gd name="connsiteY40" fmla="*/ 278447 h 336550"/>
                  <a:gd name="connsiteX41" fmla="*/ 103187 w 231775"/>
                  <a:gd name="connsiteY41" fmla="*/ 280375 h 336550"/>
                  <a:gd name="connsiteX42" fmla="*/ 103187 w 231775"/>
                  <a:gd name="connsiteY42" fmla="*/ 287938 h 336550"/>
                  <a:gd name="connsiteX43" fmla="*/ 70557 w 231775"/>
                  <a:gd name="connsiteY43" fmla="*/ 281326 h 336550"/>
                  <a:gd name="connsiteX44" fmla="*/ 0 w 231775"/>
                  <a:gd name="connsiteY44" fmla="*/ 173986 h 336550"/>
                  <a:gd name="connsiteX45" fmla="*/ 11852 w 231775"/>
                  <a:gd name="connsiteY45" fmla="*/ 163512 h 336550"/>
                  <a:gd name="connsiteX46" fmla="*/ 115094 w 231775"/>
                  <a:gd name="connsiteY46" fmla="*/ 22225 h 336550"/>
                  <a:gd name="connsiteX47" fmla="*/ 60325 w 231775"/>
                  <a:gd name="connsiteY47" fmla="*/ 77506 h 336550"/>
                  <a:gd name="connsiteX48" fmla="*/ 60325 w 231775"/>
                  <a:gd name="connsiteY48" fmla="*/ 174906 h 336550"/>
                  <a:gd name="connsiteX49" fmla="*/ 115094 w 231775"/>
                  <a:gd name="connsiteY49" fmla="*/ 230188 h 336550"/>
                  <a:gd name="connsiteX50" fmla="*/ 169863 w 231775"/>
                  <a:gd name="connsiteY50" fmla="*/ 174906 h 336550"/>
                  <a:gd name="connsiteX51" fmla="*/ 169863 w 231775"/>
                  <a:gd name="connsiteY51" fmla="*/ 77506 h 336550"/>
                  <a:gd name="connsiteX52" fmla="*/ 115094 w 231775"/>
                  <a:gd name="connsiteY52" fmla="*/ 22225 h 336550"/>
                  <a:gd name="connsiteX53" fmla="*/ 115888 w 231775"/>
                  <a:gd name="connsiteY53" fmla="*/ 0 h 336550"/>
                  <a:gd name="connsiteX54" fmla="*/ 193675 w 231775"/>
                  <a:gd name="connsiteY54" fmla="*/ 77564 h 336550"/>
                  <a:gd name="connsiteX55" fmla="*/ 193675 w 231775"/>
                  <a:gd name="connsiteY55" fmla="*/ 174848 h 336550"/>
                  <a:gd name="connsiteX56" fmla="*/ 115888 w 231775"/>
                  <a:gd name="connsiteY56" fmla="*/ 252413 h 336550"/>
                  <a:gd name="connsiteX57" fmla="*/ 38100 w 231775"/>
                  <a:gd name="connsiteY57" fmla="*/ 173534 h 336550"/>
                  <a:gd name="connsiteX58" fmla="*/ 38100 w 231775"/>
                  <a:gd name="connsiteY58" fmla="*/ 77564 h 336550"/>
                  <a:gd name="connsiteX59" fmla="*/ 115888 w 231775"/>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1775" h="336550">
                    <a:moveTo>
                      <a:pt x="87911" y="314325"/>
                    </a:moveTo>
                    <a:lnTo>
                      <a:pt x="103187" y="314325"/>
                    </a:lnTo>
                    <a:lnTo>
                      <a:pt x="103187" y="314996"/>
                    </a:lnTo>
                    <a:cubicBezTo>
                      <a:pt x="103187" y="320217"/>
                      <a:pt x="108479" y="325438"/>
                      <a:pt x="115094" y="325438"/>
                    </a:cubicBezTo>
                    <a:cubicBezTo>
                      <a:pt x="121708" y="325438"/>
                      <a:pt x="127000" y="320217"/>
                      <a:pt x="127000" y="314996"/>
                    </a:cubicBezTo>
                    <a:lnTo>
                      <a:pt x="127000" y="314325"/>
                    </a:lnTo>
                    <a:lnTo>
                      <a:pt x="136870" y="314325"/>
                    </a:lnTo>
                    <a:cubicBezTo>
                      <a:pt x="143864" y="314325"/>
                      <a:pt x="143864" y="314325"/>
                      <a:pt x="143864" y="314325"/>
                    </a:cubicBezTo>
                    <a:cubicBezTo>
                      <a:pt x="150370" y="314325"/>
                      <a:pt x="155575" y="319555"/>
                      <a:pt x="155575" y="324784"/>
                    </a:cubicBezTo>
                    <a:cubicBezTo>
                      <a:pt x="155575" y="331321"/>
                      <a:pt x="150370" y="336550"/>
                      <a:pt x="143864" y="336550"/>
                    </a:cubicBezTo>
                    <a:cubicBezTo>
                      <a:pt x="87911" y="336550"/>
                      <a:pt x="87911" y="336550"/>
                      <a:pt x="87911" y="336550"/>
                    </a:cubicBezTo>
                    <a:cubicBezTo>
                      <a:pt x="81405" y="336550"/>
                      <a:pt x="76200" y="331321"/>
                      <a:pt x="76200" y="324784"/>
                    </a:cubicBezTo>
                    <a:cubicBezTo>
                      <a:pt x="76200" y="319555"/>
                      <a:pt x="81405" y="314325"/>
                      <a:pt x="87911" y="314325"/>
                    </a:cubicBezTo>
                    <a:close/>
                    <a:moveTo>
                      <a:pt x="103187" y="287938"/>
                    </a:moveTo>
                    <a:lnTo>
                      <a:pt x="115888" y="290512"/>
                    </a:lnTo>
                    <a:lnTo>
                      <a:pt x="127000" y="288260"/>
                    </a:lnTo>
                    <a:lnTo>
                      <a:pt x="127000" y="299577"/>
                    </a:lnTo>
                    <a:cubicBezTo>
                      <a:pt x="127000" y="304716"/>
                      <a:pt x="127000" y="308143"/>
                      <a:pt x="127000" y="310427"/>
                    </a:cubicBezTo>
                    <a:lnTo>
                      <a:pt x="127000" y="314325"/>
                    </a:lnTo>
                    <a:lnTo>
                      <a:pt x="120259" y="314325"/>
                    </a:lnTo>
                    <a:lnTo>
                      <a:pt x="103187" y="314325"/>
                    </a:lnTo>
                    <a:lnTo>
                      <a:pt x="103187" y="293866"/>
                    </a:lnTo>
                    <a:close/>
                    <a:moveTo>
                      <a:pt x="115094" y="266700"/>
                    </a:moveTo>
                    <a:lnTo>
                      <a:pt x="115505" y="266867"/>
                    </a:lnTo>
                    <a:lnTo>
                      <a:pt x="114957" y="266755"/>
                    </a:lnTo>
                    <a:close/>
                    <a:moveTo>
                      <a:pt x="219923" y="163512"/>
                    </a:moveTo>
                    <a:cubicBezTo>
                      <a:pt x="226508" y="163512"/>
                      <a:pt x="231775" y="168749"/>
                      <a:pt x="231775" y="173986"/>
                    </a:cubicBezTo>
                    <a:cubicBezTo>
                      <a:pt x="231775" y="222102"/>
                      <a:pt x="202886" y="263590"/>
                      <a:pt x="161218" y="281326"/>
                    </a:cubicBezTo>
                    <a:lnTo>
                      <a:pt x="127000" y="288260"/>
                    </a:lnTo>
                    <a:lnTo>
                      <a:pt x="127000" y="278447"/>
                    </a:lnTo>
                    <a:cubicBezTo>
                      <a:pt x="127000" y="275184"/>
                      <a:pt x="125677" y="272247"/>
                      <a:pt x="123527" y="270126"/>
                    </a:cubicBezTo>
                    <a:lnTo>
                      <a:pt x="115505" y="266867"/>
                    </a:lnTo>
                    <a:lnTo>
                      <a:pt x="115888" y="266945"/>
                    </a:lnTo>
                    <a:cubicBezTo>
                      <a:pt x="167247" y="266945"/>
                      <a:pt x="208071" y="225048"/>
                      <a:pt x="208071" y="173986"/>
                    </a:cubicBezTo>
                    <a:cubicBezTo>
                      <a:pt x="208071" y="168749"/>
                      <a:pt x="214655" y="163512"/>
                      <a:pt x="219923" y="163512"/>
                    </a:cubicBezTo>
                    <a:close/>
                    <a:moveTo>
                      <a:pt x="11852" y="163512"/>
                    </a:moveTo>
                    <a:cubicBezTo>
                      <a:pt x="17120" y="163512"/>
                      <a:pt x="23704" y="168749"/>
                      <a:pt x="23704" y="173986"/>
                    </a:cubicBezTo>
                    <a:cubicBezTo>
                      <a:pt x="23704" y="212282"/>
                      <a:pt x="46668" y="245423"/>
                      <a:pt x="79817" y="259600"/>
                    </a:cubicBezTo>
                    <a:lnTo>
                      <a:pt x="114957" y="266755"/>
                    </a:lnTo>
                    <a:lnTo>
                      <a:pt x="106660" y="270126"/>
                    </a:lnTo>
                    <a:cubicBezTo>
                      <a:pt x="104510" y="272247"/>
                      <a:pt x="103187" y="275184"/>
                      <a:pt x="103187" y="278447"/>
                    </a:cubicBezTo>
                    <a:cubicBezTo>
                      <a:pt x="103187" y="278447"/>
                      <a:pt x="103187" y="278447"/>
                      <a:pt x="103187" y="280375"/>
                    </a:cubicBezTo>
                    <a:lnTo>
                      <a:pt x="103187" y="287938"/>
                    </a:lnTo>
                    <a:lnTo>
                      <a:pt x="70557" y="281326"/>
                    </a:lnTo>
                    <a:cubicBezTo>
                      <a:pt x="28889" y="263590"/>
                      <a:pt x="0" y="222102"/>
                      <a:pt x="0" y="173986"/>
                    </a:cubicBezTo>
                    <a:cubicBezTo>
                      <a:pt x="0" y="168749"/>
                      <a:pt x="5267" y="163512"/>
                      <a:pt x="11852" y="163512"/>
                    </a:cubicBezTo>
                    <a:close/>
                    <a:moveTo>
                      <a:pt x="115094" y="22225"/>
                    </a:moveTo>
                    <a:cubicBezTo>
                      <a:pt x="85102" y="22225"/>
                      <a:pt x="60325" y="47233"/>
                      <a:pt x="60325" y="77506"/>
                    </a:cubicBezTo>
                    <a:cubicBezTo>
                      <a:pt x="60325" y="174906"/>
                      <a:pt x="60325" y="174906"/>
                      <a:pt x="60325" y="174906"/>
                    </a:cubicBezTo>
                    <a:cubicBezTo>
                      <a:pt x="60325" y="205180"/>
                      <a:pt x="85102" y="230188"/>
                      <a:pt x="115094" y="230188"/>
                    </a:cubicBezTo>
                    <a:cubicBezTo>
                      <a:pt x="145087" y="230188"/>
                      <a:pt x="169863" y="205180"/>
                      <a:pt x="169863" y="174906"/>
                    </a:cubicBezTo>
                    <a:cubicBezTo>
                      <a:pt x="169863" y="77506"/>
                      <a:pt x="169863" y="77506"/>
                      <a:pt x="169863" y="77506"/>
                    </a:cubicBezTo>
                    <a:cubicBezTo>
                      <a:pt x="169863" y="47233"/>
                      <a:pt x="145087" y="22225"/>
                      <a:pt x="115094" y="22225"/>
                    </a:cubicBezTo>
                    <a:close/>
                    <a:moveTo>
                      <a:pt x="115888" y="0"/>
                    </a:moveTo>
                    <a:cubicBezTo>
                      <a:pt x="159396" y="0"/>
                      <a:pt x="193675" y="35495"/>
                      <a:pt x="193675" y="77564"/>
                    </a:cubicBezTo>
                    <a:cubicBezTo>
                      <a:pt x="193675" y="174848"/>
                      <a:pt x="193675" y="174848"/>
                      <a:pt x="193675" y="174848"/>
                    </a:cubicBezTo>
                    <a:cubicBezTo>
                      <a:pt x="193675" y="216917"/>
                      <a:pt x="159396" y="252413"/>
                      <a:pt x="115888" y="252413"/>
                    </a:cubicBezTo>
                    <a:cubicBezTo>
                      <a:pt x="72379" y="252413"/>
                      <a:pt x="38100" y="216917"/>
                      <a:pt x="38100" y="173534"/>
                    </a:cubicBezTo>
                    <a:cubicBezTo>
                      <a:pt x="38100" y="77564"/>
                      <a:pt x="38100" y="77564"/>
                      <a:pt x="38100" y="77564"/>
                    </a:cubicBezTo>
                    <a:cubicBezTo>
                      <a:pt x="38100" y="35495"/>
                      <a:pt x="72379" y="0"/>
                      <a:pt x="115888" y="0"/>
                    </a:cubicBezTo>
                    <a:close/>
                  </a:path>
                </a:pathLst>
              </a:custGeom>
              <a:solidFill>
                <a:schemeClr val="bg1"/>
              </a:solidFill>
              <a:ln>
                <a:noFill/>
              </a:ln>
            </p:spPr>
          </p:sp>
        </p:grpSp>
        <p:sp>
          <p:nvSpPr>
            <p:cNvPr id="138" name="矩形 137"/>
            <p:cNvSpPr/>
            <p:nvPr/>
          </p:nvSpPr>
          <p:spPr>
            <a:xfrm>
              <a:off x="4505269" y="4928020"/>
              <a:ext cx="1523174" cy="369332"/>
            </a:xfrm>
            <a:prstGeom prst="rect">
              <a:avLst/>
            </a:prstGeom>
          </p:spPr>
          <p:txBody>
            <a:bodyPr wrap="none">
              <a:spAutoFit/>
            </a:bodyPr>
            <a:lstStyle/>
            <a:p>
              <a:pPr lvl="0">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rPr>
                <a:t>PPT</a:t>
              </a:r>
              <a:endParaRPr lang="zh-CN" altLang="en-US" kern="0" dirty="0">
                <a:solidFill>
                  <a:schemeClr val="tx1">
                    <a:lumMod val="75000"/>
                    <a:lumOff val="25000"/>
                  </a:schemeClr>
                </a:solidFill>
              </a:endParaRPr>
            </a:p>
          </p:txBody>
        </p:sp>
      </p:grpSp>
      <p:sp>
        <p:nvSpPr>
          <p:cNvPr id="145" name="任意多边形: 形状 144"/>
          <p:cNvSpPr/>
          <p:nvPr/>
        </p:nvSpPr>
        <p:spPr>
          <a:xfrm>
            <a:off x="1236729" y="3547670"/>
            <a:ext cx="7310604" cy="176910"/>
          </a:xfrm>
          <a:custGeom>
            <a:avLst/>
            <a:gdLst/>
            <a:ahLst/>
            <a:cxnLst/>
            <a:rect l="l" t="t" r="r" b="b"/>
            <a:pathLst>
              <a:path w="7310604" h="176910">
                <a:moveTo>
                  <a:pt x="1974754" y="139442"/>
                </a:moveTo>
                <a:lnTo>
                  <a:pt x="1974754" y="156762"/>
                </a:lnTo>
                <a:lnTo>
                  <a:pt x="2071427" y="156762"/>
                </a:lnTo>
                <a:lnTo>
                  <a:pt x="2071427" y="139442"/>
                </a:lnTo>
                <a:close/>
                <a:moveTo>
                  <a:pt x="349216" y="138028"/>
                </a:moveTo>
                <a:cubicBezTo>
                  <a:pt x="348745" y="142741"/>
                  <a:pt x="348391" y="147336"/>
                  <a:pt x="348156" y="151813"/>
                </a:cubicBezTo>
                <a:cubicBezTo>
                  <a:pt x="329068" y="154170"/>
                  <a:pt x="306387" y="157822"/>
                  <a:pt x="280113" y="162771"/>
                </a:cubicBezTo>
                <a:lnTo>
                  <a:pt x="276932" y="148986"/>
                </a:lnTo>
                <a:cubicBezTo>
                  <a:pt x="302853" y="145569"/>
                  <a:pt x="326947" y="141916"/>
                  <a:pt x="349216" y="138028"/>
                </a:cubicBezTo>
                <a:close/>
                <a:moveTo>
                  <a:pt x="6862948" y="135024"/>
                </a:moveTo>
                <a:lnTo>
                  <a:pt x="6990196" y="135024"/>
                </a:lnTo>
                <a:lnTo>
                  <a:pt x="6990196" y="146335"/>
                </a:lnTo>
                <a:lnTo>
                  <a:pt x="6862948" y="146335"/>
                </a:lnTo>
                <a:close/>
                <a:moveTo>
                  <a:pt x="5802408" y="128838"/>
                </a:moveTo>
                <a:cubicBezTo>
                  <a:pt x="5810420" y="135672"/>
                  <a:pt x="5818609" y="143036"/>
                  <a:pt x="5826974" y="150930"/>
                </a:cubicBezTo>
                <a:lnTo>
                  <a:pt x="5816723" y="160650"/>
                </a:lnTo>
                <a:cubicBezTo>
                  <a:pt x="5810361" y="153934"/>
                  <a:pt x="5802467" y="146335"/>
                  <a:pt x="5793041" y="137852"/>
                </a:cubicBezTo>
                <a:close/>
                <a:moveTo>
                  <a:pt x="63447" y="120708"/>
                </a:moveTo>
                <a:lnTo>
                  <a:pt x="63447" y="138205"/>
                </a:lnTo>
                <a:lnTo>
                  <a:pt x="113109" y="138205"/>
                </a:lnTo>
                <a:lnTo>
                  <a:pt x="113109" y="120708"/>
                </a:lnTo>
                <a:close/>
                <a:moveTo>
                  <a:pt x="3883995" y="120532"/>
                </a:moveTo>
                <a:cubicBezTo>
                  <a:pt x="3913450" y="124420"/>
                  <a:pt x="3941787" y="128956"/>
                  <a:pt x="3969004" y="134140"/>
                </a:cubicBezTo>
                <a:lnTo>
                  <a:pt x="3964232" y="147572"/>
                </a:lnTo>
                <a:cubicBezTo>
                  <a:pt x="3938193" y="141799"/>
                  <a:pt x="3910210" y="136850"/>
                  <a:pt x="3880284" y="132726"/>
                </a:cubicBezTo>
                <a:close/>
                <a:moveTo>
                  <a:pt x="1420006" y="119825"/>
                </a:moveTo>
                <a:lnTo>
                  <a:pt x="1420006" y="152697"/>
                </a:lnTo>
                <a:lnTo>
                  <a:pt x="1518623" y="152697"/>
                </a:lnTo>
                <a:lnTo>
                  <a:pt x="1518623" y="119825"/>
                </a:lnTo>
                <a:close/>
                <a:moveTo>
                  <a:pt x="3632494" y="114523"/>
                </a:moveTo>
                <a:cubicBezTo>
                  <a:pt x="3629372" y="119000"/>
                  <a:pt x="3626249" y="123359"/>
                  <a:pt x="3623127" y="127601"/>
                </a:cubicBezTo>
                <a:cubicBezTo>
                  <a:pt x="3636029" y="131430"/>
                  <a:pt x="3649490" y="135436"/>
                  <a:pt x="3663511" y="139619"/>
                </a:cubicBezTo>
                <a:cubicBezTo>
                  <a:pt x="3674998" y="132667"/>
                  <a:pt x="3683864" y="124302"/>
                  <a:pt x="3690109" y="114523"/>
                </a:cubicBezTo>
                <a:close/>
                <a:moveTo>
                  <a:pt x="7182825" y="114346"/>
                </a:moveTo>
                <a:cubicBezTo>
                  <a:pt x="7182473" y="119059"/>
                  <a:pt x="7182295" y="123477"/>
                  <a:pt x="7182295" y="127601"/>
                </a:cubicBezTo>
                <a:cubicBezTo>
                  <a:pt x="7166272" y="130075"/>
                  <a:pt x="7150955" y="132785"/>
                  <a:pt x="7136345" y="135731"/>
                </a:cubicBezTo>
                <a:lnTo>
                  <a:pt x="7134047" y="122122"/>
                </a:lnTo>
                <a:cubicBezTo>
                  <a:pt x="7148069" y="120473"/>
                  <a:pt x="7164328" y="117881"/>
                  <a:pt x="7182825" y="114346"/>
                </a:cubicBezTo>
                <a:close/>
                <a:moveTo>
                  <a:pt x="1406221" y="107277"/>
                </a:moveTo>
                <a:lnTo>
                  <a:pt x="1532409" y="107277"/>
                </a:lnTo>
                <a:lnTo>
                  <a:pt x="1532409" y="174966"/>
                </a:lnTo>
                <a:lnTo>
                  <a:pt x="1518623" y="174966"/>
                </a:lnTo>
                <a:lnTo>
                  <a:pt x="1518623" y="165245"/>
                </a:lnTo>
                <a:lnTo>
                  <a:pt x="1420006" y="165245"/>
                </a:lnTo>
                <a:lnTo>
                  <a:pt x="1420006" y="175319"/>
                </a:lnTo>
                <a:lnTo>
                  <a:pt x="1406221" y="175319"/>
                </a:lnTo>
                <a:close/>
                <a:moveTo>
                  <a:pt x="1769752" y="105863"/>
                </a:moveTo>
                <a:lnTo>
                  <a:pt x="1769752" y="151637"/>
                </a:lnTo>
                <a:lnTo>
                  <a:pt x="1810401" y="151637"/>
                </a:lnTo>
                <a:lnTo>
                  <a:pt x="1810401" y="105863"/>
                </a:lnTo>
                <a:close/>
                <a:moveTo>
                  <a:pt x="1680502" y="105863"/>
                </a:moveTo>
                <a:lnTo>
                  <a:pt x="1680502" y="151283"/>
                </a:lnTo>
                <a:lnTo>
                  <a:pt x="1720974" y="151283"/>
                </a:lnTo>
                <a:lnTo>
                  <a:pt x="1720974" y="105863"/>
                </a:lnTo>
                <a:close/>
                <a:moveTo>
                  <a:pt x="5870804" y="101798"/>
                </a:moveTo>
                <a:lnTo>
                  <a:pt x="5884589" y="101798"/>
                </a:lnTo>
                <a:lnTo>
                  <a:pt x="5884589" y="115760"/>
                </a:lnTo>
                <a:lnTo>
                  <a:pt x="5922410" y="115760"/>
                </a:lnTo>
                <a:lnTo>
                  <a:pt x="5922410" y="127601"/>
                </a:lnTo>
                <a:lnTo>
                  <a:pt x="5884589" y="127601"/>
                </a:lnTo>
                <a:lnTo>
                  <a:pt x="5884589" y="151107"/>
                </a:lnTo>
                <a:cubicBezTo>
                  <a:pt x="5884589" y="165952"/>
                  <a:pt x="5876931" y="173375"/>
                  <a:pt x="5861614" y="173375"/>
                </a:cubicBezTo>
                <a:cubicBezTo>
                  <a:pt x="5852659" y="173375"/>
                  <a:pt x="5843646" y="173316"/>
                  <a:pt x="5834573" y="173198"/>
                </a:cubicBezTo>
                <a:cubicBezTo>
                  <a:pt x="5833984" y="168957"/>
                  <a:pt x="5833101" y="163949"/>
                  <a:pt x="5831922" y="158176"/>
                </a:cubicBezTo>
                <a:cubicBezTo>
                  <a:pt x="5841349" y="159118"/>
                  <a:pt x="5850008" y="159590"/>
                  <a:pt x="5857902" y="159590"/>
                </a:cubicBezTo>
                <a:cubicBezTo>
                  <a:pt x="5866503" y="159590"/>
                  <a:pt x="5870804" y="156114"/>
                  <a:pt x="5870804" y="149162"/>
                </a:cubicBezTo>
                <a:lnTo>
                  <a:pt x="5870804" y="127601"/>
                </a:lnTo>
                <a:lnTo>
                  <a:pt x="5760169" y="127601"/>
                </a:lnTo>
                <a:lnTo>
                  <a:pt x="5760169" y="115760"/>
                </a:lnTo>
                <a:lnTo>
                  <a:pt x="5870804" y="115760"/>
                </a:lnTo>
                <a:close/>
                <a:moveTo>
                  <a:pt x="4412763" y="99500"/>
                </a:moveTo>
                <a:lnTo>
                  <a:pt x="4412763" y="144214"/>
                </a:lnTo>
                <a:lnTo>
                  <a:pt x="4452528" y="144214"/>
                </a:lnTo>
                <a:lnTo>
                  <a:pt x="4452528" y="99500"/>
                </a:lnTo>
                <a:close/>
                <a:moveTo>
                  <a:pt x="3902375" y="97380"/>
                </a:moveTo>
                <a:cubicBezTo>
                  <a:pt x="3919695" y="99972"/>
                  <a:pt x="3937899" y="102917"/>
                  <a:pt x="3956986" y="106216"/>
                </a:cubicBezTo>
                <a:lnTo>
                  <a:pt x="3953274" y="118588"/>
                </a:lnTo>
                <a:cubicBezTo>
                  <a:pt x="3933951" y="114699"/>
                  <a:pt x="3915807" y="111577"/>
                  <a:pt x="3898841" y="109221"/>
                </a:cubicBezTo>
                <a:close/>
                <a:moveTo>
                  <a:pt x="3390025" y="93668"/>
                </a:moveTo>
                <a:lnTo>
                  <a:pt x="3390025" y="108867"/>
                </a:lnTo>
                <a:lnTo>
                  <a:pt x="3438273" y="108867"/>
                </a:lnTo>
                <a:lnTo>
                  <a:pt x="3438273" y="93668"/>
                </a:lnTo>
                <a:close/>
                <a:moveTo>
                  <a:pt x="3329582" y="93668"/>
                </a:moveTo>
                <a:lnTo>
                  <a:pt x="3329582" y="108867"/>
                </a:lnTo>
                <a:lnTo>
                  <a:pt x="3377300" y="108867"/>
                </a:lnTo>
                <a:lnTo>
                  <a:pt x="3377300" y="93668"/>
                </a:lnTo>
                <a:close/>
                <a:moveTo>
                  <a:pt x="1756320" y="93491"/>
                </a:moveTo>
                <a:lnTo>
                  <a:pt x="1823832" y="93491"/>
                </a:lnTo>
                <a:lnTo>
                  <a:pt x="1823832" y="175142"/>
                </a:lnTo>
                <a:lnTo>
                  <a:pt x="1810401" y="175142"/>
                </a:lnTo>
                <a:lnTo>
                  <a:pt x="1810401" y="163124"/>
                </a:lnTo>
                <a:lnTo>
                  <a:pt x="1769752" y="163124"/>
                </a:lnTo>
                <a:lnTo>
                  <a:pt x="1769752" y="175142"/>
                </a:lnTo>
                <a:lnTo>
                  <a:pt x="1756320" y="175142"/>
                </a:lnTo>
                <a:close/>
                <a:moveTo>
                  <a:pt x="1667070" y="93491"/>
                </a:moveTo>
                <a:lnTo>
                  <a:pt x="1734405" y="93491"/>
                </a:lnTo>
                <a:lnTo>
                  <a:pt x="1734405" y="175142"/>
                </a:lnTo>
                <a:lnTo>
                  <a:pt x="1720974" y="175142"/>
                </a:lnTo>
                <a:lnTo>
                  <a:pt x="1720974" y="163301"/>
                </a:lnTo>
                <a:lnTo>
                  <a:pt x="1680502" y="163301"/>
                </a:lnTo>
                <a:lnTo>
                  <a:pt x="1680502" y="175142"/>
                </a:lnTo>
                <a:lnTo>
                  <a:pt x="1667070" y="175142"/>
                </a:lnTo>
                <a:close/>
                <a:moveTo>
                  <a:pt x="63447" y="93315"/>
                </a:moveTo>
                <a:lnTo>
                  <a:pt x="63447" y="110458"/>
                </a:lnTo>
                <a:lnTo>
                  <a:pt x="113109" y="110458"/>
                </a:lnTo>
                <a:lnTo>
                  <a:pt x="113109" y="93315"/>
                </a:lnTo>
                <a:close/>
                <a:moveTo>
                  <a:pt x="635692" y="91901"/>
                </a:moveTo>
                <a:cubicBezTo>
                  <a:pt x="641642" y="106923"/>
                  <a:pt x="650979" y="120149"/>
                  <a:pt x="663704" y="131578"/>
                </a:cubicBezTo>
                <a:cubicBezTo>
                  <a:pt x="676193" y="121916"/>
                  <a:pt x="686178" y="108691"/>
                  <a:pt x="693660" y="91901"/>
                </a:cubicBezTo>
                <a:close/>
                <a:moveTo>
                  <a:pt x="6017325" y="90840"/>
                </a:moveTo>
                <a:lnTo>
                  <a:pt x="6212792" y="90840"/>
                </a:lnTo>
                <a:lnTo>
                  <a:pt x="6212792" y="104184"/>
                </a:lnTo>
                <a:lnTo>
                  <a:pt x="6017325" y="104184"/>
                </a:lnTo>
                <a:close/>
                <a:moveTo>
                  <a:pt x="1092900" y="90840"/>
                </a:moveTo>
                <a:lnTo>
                  <a:pt x="1288368" y="90840"/>
                </a:lnTo>
                <a:lnTo>
                  <a:pt x="1288368" y="104184"/>
                </a:lnTo>
                <a:lnTo>
                  <a:pt x="1092900" y="104184"/>
                </a:lnTo>
                <a:close/>
                <a:moveTo>
                  <a:pt x="1974754" y="87836"/>
                </a:moveTo>
                <a:lnTo>
                  <a:pt x="1974754" y="104802"/>
                </a:lnTo>
                <a:lnTo>
                  <a:pt x="2056582" y="104802"/>
                </a:lnTo>
                <a:lnTo>
                  <a:pt x="2056582" y="87836"/>
                </a:lnTo>
                <a:close/>
                <a:moveTo>
                  <a:pt x="3634968" y="85538"/>
                </a:moveTo>
                <a:lnTo>
                  <a:pt x="3648577" y="91017"/>
                </a:lnTo>
                <a:cubicBezTo>
                  <a:pt x="3645985" y="94905"/>
                  <a:pt x="3643422" y="98735"/>
                  <a:pt x="3640889" y="102505"/>
                </a:cubicBezTo>
                <a:lnTo>
                  <a:pt x="3747547" y="102505"/>
                </a:lnTo>
                <a:lnTo>
                  <a:pt x="3747547" y="114523"/>
                </a:lnTo>
                <a:lnTo>
                  <a:pt x="3706722" y="114523"/>
                </a:lnTo>
                <a:cubicBezTo>
                  <a:pt x="3699947" y="126482"/>
                  <a:pt x="3691169" y="136556"/>
                  <a:pt x="3680389" y="144744"/>
                </a:cubicBezTo>
                <a:cubicBezTo>
                  <a:pt x="3697885" y="149987"/>
                  <a:pt x="3716266" y="155584"/>
                  <a:pt x="3735530" y="161534"/>
                </a:cubicBezTo>
                <a:lnTo>
                  <a:pt x="3727753" y="175319"/>
                </a:lnTo>
                <a:cubicBezTo>
                  <a:pt x="3707959" y="168426"/>
                  <a:pt x="3687164" y="161328"/>
                  <a:pt x="3665366" y="154023"/>
                </a:cubicBezTo>
                <a:cubicBezTo>
                  <a:pt x="3644748" y="164744"/>
                  <a:pt x="3617766" y="172197"/>
                  <a:pt x="3584423" y="176379"/>
                </a:cubicBezTo>
                <a:cubicBezTo>
                  <a:pt x="3582302" y="172020"/>
                  <a:pt x="3580004" y="167484"/>
                  <a:pt x="3577530" y="162771"/>
                </a:cubicBezTo>
                <a:cubicBezTo>
                  <a:pt x="3606220" y="160179"/>
                  <a:pt x="3629431" y="155230"/>
                  <a:pt x="3647163" y="147925"/>
                </a:cubicBezTo>
                <a:cubicBezTo>
                  <a:pt x="3632847" y="143154"/>
                  <a:pt x="3618120" y="138264"/>
                  <a:pt x="3602980" y="133256"/>
                </a:cubicBezTo>
                <a:cubicBezTo>
                  <a:pt x="3607869" y="127071"/>
                  <a:pt x="3612464" y="120826"/>
                  <a:pt x="3616765" y="114523"/>
                </a:cubicBezTo>
                <a:lnTo>
                  <a:pt x="3572051" y="114523"/>
                </a:lnTo>
                <a:lnTo>
                  <a:pt x="3572051" y="102505"/>
                </a:lnTo>
                <a:lnTo>
                  <a:pt x="3624806" y="102505"/>
                </a:lnTo>
                <a:cubicBezTo>
                  <a:pt x="3628400" y="96908"/>
                  <a:pt x="3631787" y="91253"/>
                  <a:pt x="3634968" y="85538"/>
                </a:cubicBezTo>
                <a:close/>
                <a:moveTo>
                  <a:pt x="51076" y="82711"/>
                </a:moveTo>
                <a:lnTo>
                  <a:pt x="125481" y="82711"/>
                </a:lnTo>
                <a:lnTo>
                  <a:pt x="125481" y="148809"/>
                </a:lnTo>
                <a:lnTo>
                  <a:pt x="63447" y="148809"/>
                </a:lnTo>
                <a:lnTo>
                  <a:pt x="63447" y="155878"/>
                </a:lnTo>
                <a:lnTo>
                  <a:pt x="51076" y="155878"/>
                </a:lnTo>
                <a:close/>
                <a:moveTo>
                  <a:pt x="2820060" y="80236"/>
                </a:moveTo>
                <a:lnTo>
                  <a:pt x="2923095" y="80236"/>
                </a:lnTo>
                <a:lnTo>
                  <a:pt x="2923095" y="92078"/>
                </a:lnTo>
                <a:lnTo>
                  <a:pt x="2878559" y="92078"/>
                </a:lnTo>
                <a:lnTo>
                  <a:pt x="2878559" y="116113"/>
                </a:lnTo>
                <a:lnTo>
                  <a:pt x="2918677" y="116113"/>
                </a:lnTo>
                <a:lnTo>
                  <a:pt x="2918677" y="127954"/>
                </a:lnTo>
                <a:lnTo>
                  <a:pt x="2878559" y="127954"/>
                </a:lnTo>
                <a:lnTo>
                  <a:pt x="2878559" y="154111"/>
                </a:lnTo>
                <a:lnTo>
                  <a:pt x="2929104" y="154111"/>
                </a:lnTo>
                <a:lnTo>
                  <a:pt x="2929104" y="165952"/>
                </a:lnTo>
                <a:lnTo>
                  <a:pt x="2813874" y="165952"/>
                </a:lnTo>
                <a:lnTo>
                  <a:pt x="2813874" y="154111"/>
                </a:lnTo>
                <a:lnTo>
                  <a:pt x="2864420" y="154111"/>
                </a:lnTo>
                <a:lnTo>
                  <a:pt x="2864420" y="127954"/>
                </a:lnTo>
                <a:lnTo>
                  <a:pt x="2824302" y="127954"/>
                </a:lnTo>
                <a:lnTo>
                  <a:pt x="2824302" y="116113"/>
                </a:lnTo>
                <a:lnTo>
                  <a:pt x="2864420" y="116113"/>
                </a:lnTo>
                <a:lnTo>
                  <a:pt x="2864420" y="92078"/>
                </a:lnTo>
                <a:lnTo>
                  <a:pt x="2820060" y="92078"/>
                </a:lnTo>
                <a:close/>
                <a:moveTo>
                  <a:pt x="613069" y="79706"/>
                </a:moveTo>
                <a:lnTo>
                  <a:pt x="709389" y="79706"/>
                </a:lnTo>
                <a:lnTo>
                  <a:pt x="709389" y="91901"/>
                </a:lnTo>
                <a:cubicBezTo>
                  <a:pt x="700081" y="112343"/>
                  <a:pt x="688594" y="128367"/>
                  <a:pt x="674926" y="139972"/>
                </a:cubicBezTo>
                <a:cubicBezTo>
                  <a:pt x="689948" y="149869"/>
                  <a:pt x="708034" y="156762"/>
                  <a:pt x="729183" y="160650"/>
                </a:cubicBezTo>
                <a:cubicBezTo>
                  <a:pt x="725060" y="165952"/>
                  <a:pt x="721466" y="170724"/>
                  <a:pt x="718403" y="174966"/>
                </a:cubicBezTo>
                <a:cubicBezTo>
                  <a:pt x="697371" y="168898"/>
                  <a:pt x="679050" y="160091"/>
                  <a:pt x="663438" y="148544"/>
                </a:cubicBezTo>
                <a:cubicBezTo>
                  <a:pt x="647415" y="159384"/>
                  <a:pt x="627149" y="168662"/>
                  <a:pt x="602642" y="176379"/>
                </a:cubicBezTo>
                <a:cubicBezTo>
                  <a:pt x="599579" y="172020"/>
                  <a:pt x="596515" y="167778"/>
                  <a:pt x="593452" y="163655"/>
                </a:cubicBezTo>
                <a:cubicBezTo>
                  <a:pt x="616840" y="157351"/>
                  <a:pt x="636398" y="149310"/>
                  <a:pt x="652128" y="139531"/>
                </a:cubicBezTo>
                <a:cubicBezTo>
                  <a:pt x="638460" y="126334"/>
                  <a:pt x="628534" y="110458"/>
                  <a:pt x="622348" y="91901"/>
                </a:cubicBezTo>
                <a:lnTo>
                  <a:pt x="613069" y="91901"/>
                </a:lnTo>
                <a:close/>
                <a:moveTo>
                  <a:pt x="6363676" y="79176"/>
                </a:moveTo>
                <a:lnTo>
                  <a:pt x="6376224" y="83948"/>
                </a:lnTo>
                <a:cubicBezTo>
                  <a:pt x="6373868" y="87129"/>
                  <a:pt x="6371512" y="90192"/>
                  <a:pt x="6369155" y="93138"/>
                </a:cubicBezTo>
                <a:lnTo>
                  <a:pt x="6478906" y="93138"/>
                </a:lnTo>
                <a:cubicBezTo>
                  <a:pt x="6477846" y="115406"/>
                  <a:pt x="6476727" y="132608"/>
                  <a:pt x="6475548" y="144744"/>
                </a:cubicBezTo>
                <a:cubicBezTo>
                  <a:pt x="6474017" y="163714"/>
                  <a:pt x="6464473" y="173257"/>
                  <a:pt x="6446917" y="173375"/>
                </a:cubicBezTo>
                <a:cubicBezTo>
                  <a:pt x="6437138" y="173493"/>
                  <a:pt x="6426947" y="173493"/>
                  <a:pt x="6416343" y="173375"/>
                </a:cubicBezTo>
                <a:cubicBezTo>
                  <a:pt x="6415636" y="168309"/>
                  <a:pt x="6414752" y="163301"/>
                  <a:pt x="6413692" y="158353"/>
                </a:cubicBezTo>
                <a:cubicBezTo>
                  <a:pt x="6423942" y="159295"/>
                  <a:pt x="6433839" y="159766"/>
                  <a:pt x="6443383" y="159766"/>
                </a:cubicBezTo>
                <a:cubicBezTo>
                  <a:pt x="6454458" y="159766"/>
                  <a:pt x="6460585" y="154229"/>
                  <a:pt x="6461763" y="143154"/>
                </a:cubicBezTo>
                <a:cubicBezTo>
                  <a:pt x="6463059" y="132550"/>
                  <a:pt x="6463943" y="120001"/>
                  <a:pt x="6464414" y="105509"/>
                </a:cubicBezTo>
                <a:lnTo>
                  <a:pt x="6437197" y="105509"/>
                </a:lnTo>
                <a:cubicBezTo>
                  <a:pt x="6430010" y="136497"/>
                  <a:pt x="6409096" y="160297"/>
                  <a:pt x="6374457" y="176910"/>
                </a:cubicBezTo>
                <a:cubicBezTo>
                  <a:pt x="6371394" y="173022"/>
                  <a:pt x="6368094" y="169016"/>
                  <a:pt x="6364560" y="164892"/>
                </a:cubicBezTo>
                <a:cubicBezTo>
                  <a:pt x="6397550" y="151342"/>
                  <a:pt x="6417167" y="131548"/>
                  <a:pt x="6423412" y="105509"/>
                </a:cubicBezTo>
                <a:lnTo>
                  <a:pt x="6396548" y="105509"/>
                </a:lnTo>
                <a:cubicBezTo>
                  <a:pt x="6387948" y="130605"/>
                  <a:pt x="6365208" y="150282"/>
                  <a:pt x="6328329" y="164538"/>
                </a:cubicBezTo>
                <a:cubicBezTo>
                  <a:pt x="6325266" y="160650"/>
                  <a:pt x="6321967" y="156703"/>
                  <a:pt x="6318432" y="152697"/>
                </a:cubicBezTo>
                <a:cubicBezTo>
                  <a:pt x="6353190" y="139737"/>
                  <a:pt x="6374339" y="124007"/>
                  <a:pt x="6381880" y="105509"/>
                </a:cubicBezTo>
                <a:lnTo>
                  <a:pt x="6358021" y="105509"/>
                </a:lnTo>
                <a:cubicBezTo>
                  <a:pt x="6348006" y="115642"/>
                  <a:pt x="6336872" y="124538"/>
                  <a:pt x="6324618" y="132196"/>
                </a:cubicBezTo>
                <a:cubicBezTo>
                  <a:pt x="6322144" y="128661"/>
                  <a:pt x="6319198" y="124891"/>
                  <a:pt x="6315781" y="120885"/>
                </a:cubicBezTo>
                <a:cubicBezTo>
                  <a:pt x="6334633" y="110635"/>
                  <a:pt x="6350598" y="96732"/>
                  <a:pt x="6363676" y="79176"/>
                </a:cubicBezTo>
                <a:close/>
                <a:moveTo>
                  <a:pt x="4941372" y="79176"/>
                </a:moveTo>
                <a:lnTo>
                  <a:pt x="5024437" y="79176"/>
                </a:lnTo>
                <a:lnTo>
                  <a:pt x="5024437" y="92431"/>
                </a:lnTo>
                <a:lnTo>
                  <a:pt x="4990327" y="92431"/>
                </a:lnTo>
                <a:lnTo>
                  <a:pt x="4990327" y="139972"/>
                </a:lnTo>
                <a:cubicBezTo>
                  <a:pt x="5004054" y="138028"/>
                  <a:pt x="5018134" y="135966"/>
                  <a:pt x="5032567" y="133787"/>
                </a:cubicBezTo>
                <a:cubicBezTo>
                  <a:pt x="5032331" y="138382"/>
                  <a:pt x="5032213" y="143154"/>
                  <a:pt x="5032213" y="148102"/>
                </a:cubicBezTo>
                <a:cubicBezTo>
                  <a:pt x="4996749" y="153168"/>
                  <a:pt x="4965467" y="157822"/>
                  <a:pt x="4938368" y="162064"/>
                </a:cubicBezTo>
                <a:lnTo>
                  <a:pt x="4934833" y="147218"/>
                </a:lnTo>
                <a:cubicBezTo>
                  <a:pt x="4948147" y="145628"/>
                  <a:pt x="4961814" y="143890"/>
                  <a:pt x="4975835" y="142005"/>
                </a:cubicBezTo>
                <a:lnTo>
                  <a:pt x="4975835" y="92431"/>
                </a:lnTo>
                <a:lnTo>
                  <a:pt x="4941372" y="92431"/>
                </a:lnTo>
                <a:close/>
                <a:moveTo>
                  <a:pt x="2275121" y="77232"/>
                </a:moveTo>
                <a:cubicBezTo>
                  <a:pt x="2271528" y="82004"/>
                  <a:pt x="2267375" y="86540"/>
                  <a:pt x="2262661" y="90840"/>
                </a:cubicBezTo>
                <a:lnTo>
                  <a:pt x="2313738" y="90840"/>
                </a:lnTo>
                <a:cubicBezTo>
                  <a:pt x="2309731" y="86776"/>
                  <a:pt x="2306108" y="82239"/>
                  <a:pt x="2302868" y="77232"/>
                </a:cubicBezTo>
                <a:close/>
                <a:moveTo>
                  <a:pt x="1961145" y="77232"/>
                </a:moveTo>
                <a:lnTo>
                  <a:pt x="2070013" y="77232"/>
                </a:lnTo>
                <a:lnTo>
                  <a:pt x="2070013" y="119825"/>
                </a:lnTo>
                <a:lnTo>
                  <a:pt x="2056582" y="119825"/>
                </a:lnTo>
                <a:lnTo>
                  <a:pt x="2056582" y="115406"/>
                </a:lnTo>
                <a:lnTo>
                  <a:pt x="1974754" y="115406"/>
                </a:lnTo>
                <a:lnTo>
                  <a:pt x="1974754" y="128838"/>
                </a:lnTo>
                <a:lnTo>
                  <a:pt x="2084858" y="128838"/>
                </a:lnTo>
                <a:lnTo>
                  <a:pt x="2084858" y="174966"/>
                </a:lnTo>
                <a:lnTo>
                  <a:pt x="2071427" y="174966"/>
                </a:lnTo>
                <a:lnTo>
                  <a:pt x="2071427" y="168250"/>
                </a:lnTo>
                <a:lnTo>
                  <a:pt x="1974754" y="168250"/>
                </a:lnTo>
                <a:lnTo>
                  <a:pt x="1974754" y="175142"/>
                </a:lnTo>
                <a:lnTo>
                  <a:pt x="1961145" y="175142"/>
                </a:lnTo>
                <a:close/>
                <a:moveTo>
                  <a:pt x="6881328" y="76348"/>
                </a:moveTo>
                <a:lnTo>
                  <a:pt x="6998326" y="76348"/>
                </a:lnTo>
                <a:lnTo>
                  <a:pt x="6993731" y="110281"/>
                </a:lnTo>
                <a:lnTo>
                  <a:pt x="7022361" y="110281"/>
                </a:lnTo>
                <a:cubicBezTo>
                  <a:pt x="7021654" y="123595"/>
                  <a:pt x="7020830" y="135790"/>
                  <a:pt x="7019887" y="146865"/>
                </a:cubicBezTo>
                <a:cubicBezTo>
                  <a:pt x="7018591" y="163831"/>
                  <a:pt x="7009166" y="172315"/>
                  <a:pt x="6991610" y="172315"/>
                </a:cubicBezTo>
                <a:cubicBezTo>
                  <a:pt x="6983833" y="172315"/>
                  <a:pt x="6972876" y="172138"/>
                  <a:pt x="6958737" y="171784"/>
                </a:cubicBezTo>
                <a:cubicBezTo>
                  <a:pt x="6958148" y="166482"/>
                  <a:pt x="6957323" y="161828"/>
                  <a:pt x="6956263" y="157822"/>
                </a:cubicBezTo>
                <a:cubicBezTo>
                  <a:pt x="6968163" y="158765"/>
                  <a:pt x="6979121" y="159236"/>
                  <a:pt x="6989135" y="159236"/>
                </a:cubicBezTo>
                <a:cubicBezTo>
                  <a:pt x="6999857" y="159236"/>
                  <a:pt x="7005631" y="154641"/>
                  <a:pt x="7006455" y="145451"/>
                </a:cubicBezTo>
                <a:cubicBezTo>
                  <a:pt x="7007280" y="137204"/>
                  <a:pt x="7007869" y="129251"/>
                  <a:pt x="7008223" y="121592"/>
                </a:cubicBezTo>
                <a:lnTo>
                  <a:pt x="6886630" y="121592"/>
                </a:lnTo>
                <a:lnTo>
                  <a:pt x="6892109" y="93138"/>
                </a:lnTo>
                <a:lnTo>
                  <a:pt x="6905717" y="93138"/>
                </a:lnTo>
                <a:lnTo>
                  <a:pt x="6902183" y="110281"/>
                </a:lnTo>
                <a:lnTo>
                  <a:pt x="6979945" y="110281"/>
                </a:lnTo>
                <a:lnTo>
                  <a:pt x="6983127" y="87659"/>
                </a:lnTo>
                <a:lnTo>
                  <a:pt x="6881328" y="87659"/>
                </a:lnTo>
                <a:close/>
                <a:moveTo>
                  <a:pt x="13609" y="72814"/>
                </a:moveTo>
                <a:lnTo>
                  <a:pt x="26687" y="72814"/>
                </a:lnTo>
                <a:lnTo>
                  <a:pt x="26687" y="175319"/>
                </a:lnTo>
                <a:lnTo>
                  <a:pt x="13609" y="175319"/>
                </a:lnTo>
                <a:close/>
                <a:moveTo>
                  <a:pt x="373958" y="71223"/>
                </a:moveTo>
                <a:cubicBezTo>
                  <a:pt x="385269" y="85715"/>
                  <a:pt x="395225" y="99324"/>
                  <a:pt x="403826" y="112048"/>
                </a:cubicBezTo>
                <a:lnTo>
                  <a:pt x="390571" y="120532"/>
                </a:lnTo>
                <a:cubicBezTo>
                  <a:pt x="382678" y="107571"/>
                  <a:pt x="373369" y="93609"/>
                  <a:pt x="362648" y="78646"/>
                </a:cubicBezTo>
                <a:close/>
                <a:moveTo>
                  <a:pt x="4495651" y="70870"/>
                </a:moveTo>
                <a:cubicBezTo>
                  <a:pt x="4508729" y="86304"/>
                  <a:pt x="4519156" y="99677"/>
                  <a:pt x="4526933" y="110988"/>
                </a:cubicBezTo>
                <a:lnTo>
                  <a:pt x="4513854" y="120178"/>
                </a:lnTo>
                <a:cubicBezTo>
                  <a:pt x="4505489" y="106511"/>
                  <a:pt x="4495827" y="92726"/>
                  <a:pt x="4484870" y="78823"/>
                </a:cubicBezTo>
                <a:close/>
                <a:moveTo>
                  <a:pt x="3390025" y="69279"/>
                </a:moveTo>
                <a:lnTo>
                  <a:pt x="3390025" y="84301"/>
                </a:lnTo>
                <a:lnTo>
                  <a:pt x="3438273" y="84301"/>
                </a:lnTo>
                <a:lnTo>
                  <a:pt x="3438273" y="69279"/>
                </a:lnTo>
                <a:close/>
                <a:moveTo>
                  <a:pt x="3329582" y="69279"/>
                </a:moveTo>
                <a:lnTo>
                  <a:pt x="3329582" y="84301"/>
                </a:lnTo>
                <a:lnTo>
                  <a:pt x="3377300" y="84301"/>
                </a:lnTo>
                <a:lnTo>
                  <a:pt x="3377300" y="69279"/>
                </a:lnTo>
                <a:close/>
                <a:moveTo>
                  <a:pt x="4763411" y="68749"/>
                </a:moveTo>
                <a:cubicBezTo>
                  <a:pt x="4766592" y="91135"/>
                  <a:pt x="4774133" y="109574"/>
                  <a:pt x="4786033" y="124066"/>
                </a:cubicBezTo>
                <a:cubicBezTo>
                  <a:pt x="4797462" y="109692"/>
                  <a:pt x="4805179" y="91253"/>
                  <a:pt x="4809185" y="68749"/>
                </a:cubicBezTo>
                <a:close/>
                <a:moveTo>
                  <a:pt x="1412230" y="65391"/>
                </a:moveTo>
                <a:lnTo>
                  <a:pt x="1518623" y="65391"/>
                </a:lnTo>
                <a:lnTo>
                  <a:pt x="1518623" y="77585"/>
                </a:lnTo>
                <a:cubicBezTo>
                  <a:pt x="1511083" y="86540"/>
                  <a:pt x="1501951" y="95907"/>
                  <a:pt x="1491230" y="105686"/>
                </a:cubicBezTo>
                <a:cubicBezTo>
                  <a:pt x="1487813" y="102741"/>
                  <a:pt x="1484160" y="99972"/>
                  <a:pt x="1480272" y="97380"/>
                </a:cubicBezTo>
                <a:cubicBezTo>
                  <a:pt x="1487578" y="91606"/>
                  <a:pt x="1494705" y="85008"/>
                  <a:pt x="1501657" y="77585"/>
                </a:cubicBezTo>
                <a:lnTo>
                  <a:pt x="1412230" y="77585"/>
                </a:lnTo>
                <a:close/>
                <a:moveTo>
                  <a:pt x="5478642" y="64861"/>
                </a:moveTo>
                <a:lnTo>
                  <a:pt x="5512574" y="64861"/>
                </a:lnTo>
                <a:lnTo>
                  <a:pt x="5512574" y="142093"/>
                </a:lnTo>
                <a:cubicBezTo>
                  <a:pt x="5521176" y="152579"/>
                  <a:pt x="5534077" y="158058"/>
                  <a:pt x="5551279" y="158529"/>
                </a:cubicBezTo>
                <a:cubicBezTo>
                  <a:pt x="5583916" y="158883"/>
                  <a:pt x="5617849" y="158647"/>
                  <a:pt x="5653077" y="157822"/>
                </a:cubicBezTo>
                <a:cubicBezTo>
                  <a:pt x="5651075" y="162535"/>
                  <a:pt x="5649131" y="167071"/>
                  <a:pt x="5647245" y="171431"/>
                </a:cubicBezTo>
                <a:cubicBezTo>
                  <a:pt x="5614962" y="171902"/>
                  <a:pt x="5582207" y="171843"/>
                  <a:pt x="5548982" y="171254"/>
                </a:cubicBezTo>
                <a:cubicBezTo>
                  <a:pt x="5529305" y="171019"/>
                  <a:pt x="5514695" y="164303"/>
                  <a:pt x="5505152" y="151107"/>
                </a:cubicBezTo>
                <a:cubicBezTo>
                  <a:pt x="5501735" y="153816"/>
                  <a:pt x="5494842" y="161357"/>
                  <a:pt x="5484474" y="173728"/>
                </a:cubicBezTo>
                <a:lnTo>
                  <a:pt x="5476874" y="158706"/>
                </a:lnTo>
                <a:cubicBezTo>
                  <a:pt x="5484180" y="152108"/>
                  <a:pt x="5491484" y="145687"/>
                  <a:pt x="5498789" y="139442"/>
                </a:cubicBezTo>
                <a:lnTo>
                  <a:pt x="5498789" y="77762"/>
                </a:lnTo>
                <a:lnTo>
                  <a:pt x="5478642" y="77762"/>
                </a:lnTo>
                <a:close/>
                <a:moveTo>
                  <a:pt x="2478444" y="63093"/>
                </a:moveTo>
                <a:lnTo>
                  <a:pt x="2512553" y="63093"/>
                </a:lnTo>
                <a:lnTo>
                  <a:pt x="2512553" y="139707"/>
                </a:lnTo>
                <a:cubicBezTo>
                  <a:pt x="2521213" y="150193"/>
                  <a:pt x="2534115" y="155584"/>
                  <a:pt x="2551258" y="155878"/>
                </a:cubicBezTo>
                <a:lnTo>
                  <a:pt x="2598799" y="156762"/>
                </a:lnTo>
                <a:lnTo>
                  <a:pt x="2652526" y="154995"/>
                </a:lnTo>
                <a:cubicBezTo>
                  <a:pt x="2650523" y="159708"/>
                  <a:pt x="2648638" y="164362"/>
                  <a:pt x="2646870" y="168957"/>
                </a:cubicBezTo>
                <a:lnTo>
                  <a:pt x="2595088" y="169664"/>
                </a:lnTo>
                <a:lnTo>
                  <a:pt x="2549844" y="168603"/>
                </a:lnTo>
                <a:cubicBezTo>
                  <a:pt x="2529579" y="168368"/>
                  <a:pt x="2514674" y="161652"/>
                  <a:pt x="2505131" y="148456"/>
                </a:cubicBezTo>
                <a:cubicBezTo>
                  <a:pt x="2501832" y="151048"/>
                  <a:pt x="2494998" y="158470"/>
                  <a:pt x="2484629" y="170724"/>
                </a:cubicBezTo>
                <a:lnTo>
                  <a:pt x="2477207" y="155878"/>
                </a:lnTo>
                <a:cubicBezTo>
                  <a:pt x="2486338" y="147513"/>
                  <a:pt x="2493584" y="141062"/>
                  <a:pt x="2498945" y="136526"/>
                </a:cubicBezTo>
                <a:lnTo>
                  <a:pt x="2498945" y="75818"/>
                </a:lnTo>
                <a:lnTo>
                  <a:pt x="2478444" y="75818"/>
                </a:lnTo>
                <a:close/>
                <a:moveTo>
                  <a:pt x="2547370" y="61503"/>
                </a:moveTo>
                <a:cubicBezTo>
                  <a:pt x="2560213" y="77880"/>
                  <a:pt x="2570050" y="90782"/>
                  <a:pt x="2576885" y="100207"/>
                </a:cubicBezTo>
                <a:lnTo>
                  <a:pt x="2564690" y="109221"/>
                </a:lnTo>
                <a:cubicBezTo>
                  <a:pt x="2555029" y="94493"/>
                  <a:pt x="2545662" y="81238"/>
                  <a:pt x="2536589" y="69456"/>
                </a:cubicBezTo>
                <a:close/>
                <a:moveTo>
                  <a:pt x="829029" y="61503"/>
                </a:moveTo>
                <a:lnTo>
                  <a:pt x="868263" y="61503"/>
                </a:lnTo>
                <a:lnTo>
                  <a:pt x="868263" y="147395"/>
                </a:lnTo>
                <a:cubicBezTo>
                  <a:pt x="878514" y="141151"/>
                  <a:pt x="889707" y="134081"/>
                  <a:pt x="901842" y="126187"/>
                </a:cubicBezTo>
                <a:cubicBezTo>
                  <a:pt x="902196" y="132314"/>
                  <a:pt x="902608" y="137439"/>
                  <a:pt x="903079" y="141563"/>
                </a:cubicBezTo>
                <a:cubicBezTo>
                  <a:pt x="884228" y="153345"/>
                  <a:pt x="868675" y="163596"/>
                  <a:pt x="856422" y="172315"/>
                </a:cubicBezTo>
                <a:lnTo>
                  <a:pt x="847939" y="160297"/>
                </a:lnTo>
                <a:cubicBezTo>
                  <a:pt x="852062" y="156762"/>
                  <a:pt x="854125" y="151401"/>
                  <a:pt x="854125" y="144214"/>
                </a:cubicBezTo>
                <a:lnTo>
                  <a:pt x="854125" y="74228"/>
                </a:lnTo>
                <a:lnTo>
                  <a:pt x="829029" y="74228"/>
                </a:lnTo>
                <a:close/>
                <a:moveTo>
                  <a:pt x="553864" y="60442"/>
                </a:moveTo>
                <a:lnTo>
                  <a:pt x="589741" y="60442"/>
                </a:lnTo>
                <a:lnTo>
                  <a:pt x="589741" y="138912"/>
                </a:lnTo>
                <a:cubicBezTo>
                  <a:pt x="597399" y="133846"/>
                  <a:pt x="605352" y="128426"/>
                  <a:pt x="613600" y="122652"/>
                </a:cubicBezTo>
                <a:cubicBezTo>
                  <a:pt x="613835" y="128190"/>
                  <a:pt x="614248" y="133433"/>
                  <a:pt x="614837" y="138382"/>
                </a:cubicBezTo>
                <a:cubicBezTo>
                  <a:pt x="598695" y="148868"/>
                  <a:pt x="586677" y="157292"/>
                  <a:pt x="578783" y="163655"/>
                </a:cubicBezTo>
                <a:lnTo>
                  <a:pt x="570300" y="151990"/>
                </a:lnTo>
                <a:cubicBezTo>
                  <a:pt x="574306" y="148102"/>
                  <a:pt x="576309" y="142800"/>
                  <a:pt x="576309" y="136084"/>
                </a:cubicBezTo>
                <a:lnTo>
                  <a:pt x="576309" y="73167"/>
                </a:lnTo>
                <a:lnTo>
                  <a:pt x="553864" y="73167"/>
                </a:lnTo>
                <a:close/>
                <a:moveTo>
                  <a:pt x="62564" y="55494"/>
                </a:moveTo>
                <a:lnTo>
                  <a:pt x="163832" y="55494"/>
                </a:lnTo>
                <a:lnTo>
                  <a:pt x="163832" y="152167"/>
                </a:lnTo>
                <a:cubicBezTo>
                  <a:pt x="163832" y="167366"/>
                  <a:pt x="156291" y="174966"/>
                  <a:pt x="141210" y="174966"/>
                </a:cubicBezTo>
                <a:cubicBezTo>
                  <a:pt x="134258" y="174966"/>
                  <a:pt x="127130" y="174789"/>
                  <a:pt x="119825" y="174435"/>
                </a:cubicBezTo>
                <a:cubicBezTo>
                  <a:pt x="119354" y="171019"/>
                  <a:pt x="118470" y="166541"/>
                  <a:pt x="117174" y="161004"/>
                </a:cubicBezTo>
                <a:cubicBezTo>
                  <a:pt x="125657" y="161711"/>
                  <a:pt x="133375" y="162064"/>
                  <a:pt x="140326" y="162064"/>
                </a:cubicBezTo>
                <a:cubicBezTo>
                  <a:pt x="147278" y="162064"/>
                  <a:pt x="150754" y="158588"/>
                  <a:pt x="150754" y="151637"/>
                </a:cubicBezTo>
                <a:lnTo>
                  <a:pt x="150754" y="66628"/>
                </a:lnTo>
                <a:lnTo>
                  <a:pt x="62564" y="66628"/>
                </a:lnTo>
                <a:close/>
                <a:moveTo>
                  <a:pt x="3115037" y="52489"/>
                </a:moveTo>
                <a:lnTo>
                  <a:pt x="3115037" y="97380"/>
                </a:lnTo>
                <a:lnTo>
                  <a:pt x="3169294" y="97380"/>
                </a:lnTo>
                <a:lnTo>
                  <a:pt x="3169294" y="52489"/>
                </a:lnTo>
                <a:close/>
                <a:moveTo>
                  <a:pt x="3046288" y="52489"/>
                </a:moveTo>
                <a:lnTo>
                  <a:pt x="3046288" y="97380"/>
                </a:lnTo>
                <a:lnTo>
                  <a:pt x="3099838" y="97380"/>
                </a:lnTo>
                <a:lnTo>
                  <a:pt x="3099838" y="52489"/>
                </a:lnTo>
                <a:close/>
                <a:moveTo>
                  <a:pt x="3688518" y="50545"/>
                </a:moveTo>
                <a:lnTo>
                  <a:pt x="3688518" y="73874"/>
                </a:lnTo>
                <a:lnTo>
                  <a:pt x="3719800" y="73874"/>
                </a:lnTo>
                <a:lnTo>
                  <a:pt x="3719800" y="50545"/>
                </a:lnTo>
                <a:close/>
                <a:moveTo>
                  <a:pt x="3644158" y="50545"/>
                </a:moveTo>
                <a:lnTo>
                  <a:pt x="3644158" y="73874"/>
                </a:lnTo>
                <a:lnTo>
                  <a:pt x="3675440" y="73874"/>
                </a:lnTo>
                <a:lnTo>
                  <a:pt x="3675440" y="50545"/>
                </a:lnTo>
                <a:close/>
                <a:moveTo>
                  <a:pt x="3599798" y="50545"/>
                </a:moveTo>
                <a:lnTo>
                  <a:pt x="3599798" y="73874"/>
                </a:lnTo>
                <a:lnTo>
                  <a:pt x="3631080" y="73874"/>
                </a:lnTo>
                <a:lnTo>
                  <a:pt x="3631080" y="50545"/>
                </a:lnTo>
                <a:close/>
                <a:moveTo>
                  <a:pt x="3902464" y="49131"/>
                </a:moveTo>
                <a:cubicBezTo>
                  <a:pt x="3902287" y="49367"/>
                  <a:pt x="3902110" y="49573"/>
                  <a:pt x="3901933" y="49750"/>
                </a:cubicBezTo>
                <a:cubicBezTo>
                  <a:pt x="3908767" y="58528"/>
                  <a:pt x="3917398" y="65744"/>
                  <a:pt x="3927825" y="71400"/>
                </a:cubicBezTo>
                <a:cubicBezTo>
                  <a:pt x="3940019" y="64861"/>
                  <a:pt x="3949740" y="57438"/>
                  <a:pt x="3956986" y="49131"/>
                </a:cubicBezTo>
                <a:close/>
                <a:moveTo>
                  <a:pt x="6352365" y="48955"/>
                </a:moveTo>
                <a:lnTo>
                  <a:pt x="6352365" y="63800"/>
                </a:lnTo>
                <a:lnTo>
                  <a:pt x="6454870" y="63800"/>
                </a:lnTo>
                <a:lnTo>
                  <a:pt x="6454870" y="48955"/>
                </a:lnTo>
                <a:close/>
                <a:moveTo>
                  <a:pt x="32166" y="45597"/>
                </a:moveTo>
                <a:cubicBezTo>
                  <a:pt x="39470" y="51959"/>
                  <a:pt x="46245" y="58557"/>
                  <a:pt x="52490" y="65391"/>
                </a:cubicBezTo>
                <a:lnTo>
                  <a:pt x="42593" y="74404"/>
                </a:lnTo>
                <a:cubicBezTo>
                  <a:pt x="37055" y="67453"/>
                  <a:pt x="30693" y="60383"/>
                  <a:pt x="23506" y="53196"/>
                </a:cubicBezTo>
                <a:close/>
                <a:moveTo>
                  <a:pt x="4412763" y="43829"/>
                </a:moveTo>
                <a:lnTo>
                  <a:pt x="4412763" y="86776"/>
                </a:lnTo>
                <a:lnTo>
                  <a:pt x="4452528" y="86776"/>
                </a:lnTo>
                <a:lnTo>
                  <a:pt x="4452528" y="43829"/>
                </a:lnTo>
                <a:close/>
                <a:moveTo>
                  <a:pt x="5832983" y="43653"/>
                </a:moveTo>
                <a:lnTo>
                  <a:pt x="5846768" y="43653"/>
                </a:lnTo>
                <a:lnTo>
                  <a:pt x="5846768" y="57615"/>
                </a:lnTo>
                <a:lnTo>
                  <a:pt x="5916047" y="57615"/>
                </a:lnTo>
                <a:lnTo>
                  <a:pt x="5916047" y="69102"/>
                </a:lnTo>
                <a:lnTo>
                  <a:pt x="5846768" y="69102"/>
                </a:lnTo>
                <a:lnTo>
                  <a:pt x="5846768" y="86599"/>
                </a:lnTo>
                <a:lnTo>
                  <a:pt x="5928419" y="86599"/>
                </a:lnTo>
                <a:lnTo>
                  <a:pt x="5928419" y="98440"/>
                </a:lnTo>
                <a:lnTo>
                  <a:pt x="5754160" y="98440"/>
                </a:lnTo>
                <a:lnTo>
                  <a:pt x="5754160" y="86599"/>
                </a:lnTo>
                <a:lnTo>
                  <a:pt x="5832983" y="86599"/>
                </a:lnTo>
                <a:lnTo>
                  <a:pt x="5832983" y="69102"/>
                </a:lnTo>
                <a:lnTo>
                  <a:pt x="5766531" y="69102"/>
                </a:lnTo>
                <a:lnTo>
                  <a:pt x="5766531" y="57615"/>
                </a:lnTo>
                <a:lnTo>
                  <a:pt x="5832983" y="57615"/>
                </a:lnTo>
                <a:close/>
                <a:moveTo>
                  <a:pt x="2021411" y="34993"/>
                </a:moveTo>
                <a:cubicBezTo>
                  <a:pt x="2025300" y="40648"/>
                  <a:pt x="2028835" y="46539"/>
                  <a:pt x="2032015" y="52666"/>
                </a:cubicBezTo>
                <a:lnTo>
                  <a:pt x="2101825" y="52666"/>
                </a:lnTo>
                <a:lnTo>
                  <a:pt x="2101825" y="80060"/>
                </a:lnTo>
                <a:lnTo>
                  <a:pt x="2088217" y="80060"/>
                </a:lnTo>
                <a:lnTo>
                  <a:pt x="2088217" y="64154"/>
                </a:lnTo>
                <a:lnTo>
                  <a:pt x="1954783" y="64154"/>
                </a:lnTo>
                <a:lnTo>
                  <a:pt x="1954783" y="80236"/>
                </a:lnTo>
                <a:lnTo>
                  <a:pt x="1941175" y="80236"/>
                </a:lnTo>
                <a:lnTo>
                  <a:pt x="1941175" y="52666"/>
                </a:lnTo>
                <a:lnTo>
                  <a:pt x="2016728" y="52666"/>
                </a:lnTo>
                <a:cubicBezTo>
                  <a:pt x="2014666" y="48955"/>
                  <a:pt x="2012162" y="44831"/>
                  <a:pt x="2009216" y="40295"/>
                </a:cubicBezTo>
                <a:close/>
                <a:moveTo>
                  <a:pt x="1462776" y="34816"/>
                </a:moveTo>
                <a:cubicBezTo>
                  <a:pt x="1468666" y="40943"/>
                  <a:pt x="1474735" y="47659"/>
                  <a:pt x="1480979" y="54964"/>
                </a:cubicBezTo>
                <a:lnTo>
                  <a:pt x="1470375" y="63270"/>
                </a:lnTo>
                <a:cubicBezTo>
                  <a:pt x="1465309" y="56554"/>
                  <a:pt x="1459536" y="49544"/>
                  <a:pt x="1453056" y="42239"/>
                </a:cubicBezTo>
                <a:close/>
                <a:moveTo>
                  <a:pt x="54080" y="30221"/>
                </a:moveTo>
                <a:cubicBezTo>
                  <a:pt x="59382" y="35169"/>
                  <a:pt x="64449" y="40589"/>
                  <a:pt x="69280" y="46480"/>
                </a:cubicBezTo>
                <a:lnTo>
                  <a:pt x="58852" y="54433"/>
                </a:lnTo>
                <a:cubicBezTo>
                  <a:pt x="54611" y="48542"/>
                  <a:pt x="49957" y="42710"/>
                  <a:pt x="44890" y="36937"/>
                </a:cubicBezTo>
                <a:close/>
                <a:moveTo>
                  <a:pt x="128839" y="30044"/>
                </a:moveTo>
                <a:cubicBezTo>
                  <a:pt x="135201" y="36171"/>
                  <a:pt x="140385" y="41709"/>
                  <a:pt x="144391" y="46657"/>
                </a:cubicBezTo>
                <a:lnTo>
                  <a:pt x="133964" y="54610"/>
                </a:lnTo>
                <a:cubicBezTo>
                  <a:pt x="131725" y="51075"/>
                  <a:pt x="126953" y="45067"/>
                  <a:pt x="119649" y="36583"/>
                </a:cubicBezTo>
                <a:close/>
                <a:moveTo>
                  <a:pt x="5879640" y="29867"/>
                </a:moveTo>
                <a:cubicBezTo>
                  <a:pt x="5886003" y="35994"/>
                  <a:pt x="5891187" y="41532"/>
                  <a:pt x="5895193" y="46480"/>
                </a:cubicBezTo>
                <a:lnTo>
                  <a:pt x="5884766" y="54433"/>
                </a:lnTo>
                <a:cubicBezTo>
                  <a:pt x="5882527" y="50899"/>
                  <a:pt x="5877756" y="44890"/>
                  <a:pt x="5870450" y="36407"/>
                </a:cubicBezTo>
                <a:close/>
                <a:moveTo>
                  <a:pt x="5802231" y="29867"/>
                </a:moveTo>
                <a:cubicBezTo>
                  <a:pt x="5807887" y="35287"/>
                  <a:pt x="5813189" y="40825"/>
                  <a:pt x="5818137" y="46480"/>
                </a:cubicBezTo>
                <a:lnTo>
                  <a:pt x="5807710" y="54433"/>
                </a:lnTo>
                <a:cubicBezTo>
                  <a:pt x="5803233" y="48542"/>
                  <a:pt x="5798343" y="42533"/>
                  <a:pt x="5793041" y="36407"/>
                </a:cubicBezTo>
                <a:close/>
                <a:moveTo>
                  <a:pt x="7235139" y="28454"/>
                </a:moveTo>
                <a:cubicBezTo>
                  <a:pt x="7237967" y="63329"/>
                  <a:pt x="7245507" y="90958"/>
                  <a:pt x="7257761" y="111342"/>
                </a:cubicBezTo>
                <a:cubicBezTo>
                  <a:pt x="7271782" y="89662"/>
                  <a:pt x="7280559" y="62033"/>
                  <a:pt x="7284094" y="28454"/>
                </a:cubicBezTo>
                <a:close/>
                <a:moveTo>
                  <a:pt x="6968988" y="25626"/>
                </a:moveTo>
                <a:lnTo>
                  <a:pt x="6968988" y="51075"/>
                </a:lnTo>
                <a:lnTo>
                  <a:pt x="7008576" y="51075"/>
                </a:lnTo>
                <a:lnTo>
                  <a:pt x="7008576" y="25626"/>
                </a:lnTo>
                <a:close/>
                <a:moveTo>
                  <a:pt x="3907324" y="23152"/>
                </a:moveTo>
                <a:lnTo>
                  <a:pt x="3918988" y="28630"/>
                </a:lnTo>
                <a:cubicBezTo>
                  <a:pt x="3916808" y="31870"/>
                  <a:pt x="3914452" y="35052"/>
                  <a:pt x="3911919" y="38174"/>
                </a:cubicBezTo>
                <a:lnTo>
                  <a:pt x="3974482" y="38174"/>
                </a:lnTo>
                <a:lnTo>
                  <a:pt x="3974482" y="48601"/>
                </a:lnTo>
                <a:cubicBezTo>
                  <a:pt x="3965822" y="59087"/>
                  <a:pt x="3954777" y="68543"/>
                  <a:pt x="3941345" y="76967"/>
                </a:cubicBezTo>
                <a:cubicBezTo>
                  <a:pt x="3953775" y="81150"/>
                  <a:pt x="3969004" y="84419"/>
                  <a:pt x="3987031" y="86776"/>
                </a:cubicBezTo>
                <a:cubicBezTo>
                  <a:pt x="3984320" y="92078"/>
                  <a:pt x="3982376" y="96496"/>
                  <a:pt x="3981198" y="100031"/>
                </a:cubicBezTo>
                <a:cubicBezTo>
                  <a:pt x="3960285" y="95259"/>
                  <a:pt x="3942611" y="89868"/>
                  <a:pt x="3928178" y="83860"/>
                </a:cubicBezTo>
                <a:cubicBezTo>
                  <a:pt x="3913745" y="90340"/>
                  <a:pt x="3894599" y="96673"/>
                  <a:pt x="3870740" y="102858"/>
                </a:cubicBezTo>
                <a:cubicBezTo>
                  <a:pt x="3869090" y="98970"/>
                  <a:pt x="3867088" y="95200"/>
                  <a:pt x="3864731" y="91547"/>
                </a:cubicBezTo>
                <a:cubicBezTo>
                  <a:pt x="3885409" y="87306"/>
                  <a:pt x="3902493" y="82446"/>
                  <a:pt x="3915984" y="76967"/>
                </a:cubicBezTo>
                <a:cubicBezTo>
                  <a:pt x="3907677" y="71253"/>
                  <a:pt x="3900520" y="64684"/>
                  <a:pt x="3894511" y="57261"/>
                </a:cubicBezTo>
                <a:cubicBezTo>
                  <a:pt x="3888914" y="62622"/>
                  <a:pt x="3882817" y="67865"/>
                  <a:pt x="3876219" y="72990"/>
                </a:cubicBezTo>
                <a:cubicBezTo>
                  <a:pt x="3873862" y="70516"/>
                  <a:pt x="3870976" y="67629"/>
                  <a:pt x="3867559" y="64330"/>
                </a:cubicBezTo>
                <a:cubicBezTo>
                  <a:pt x="3883700" y="52666"/>
                  <a:pt x="3896955" y="38940"/>
                  <a:pt x="3907324" y="23152"/>
                </a:cubicBezTo>
                <a:close/>
                <a:moveTo>
                  <a:pt x="6352365" y="22091"/>
                </a:moveTo>
                <a:lnTo>
                  <a:pt x="6352365" y="36583"/>
                </a:lnTo>
                <a:lnTo>
                  <a:pt x="6454870" y="36583"/>
                </a:lnTo>
                <a:lnTo>
                  <a:pt x="6454870" y="22091"/>
                </a:lnTo>
                <a:close/>
                <a:moveTo>
                  <a:pt x="2841445" y="21561"/>
                </a:moveTo>
                <a:lnTo>
                  <a:pt x="2841445" y="50899"/>
                </a:lnTo>
                <a:lnTo>
                  <a:pt x="2902241" y="50899"/>
                </a:lnTo>
                <a:lnTo>
                  <a:pt x="2902241" y="21561"/>
                </a:lnTo>
                <a:close/>
                <a:moveTo>
                  <a:pt x="1698529" y="21384"/>
                </a:moveTo>
                <a:lnTo>
                  <a:pt x="1698529" y="60973"/>
                </a:lnTo>
                <a:lnTo>
                  <a:pt x="1792197" y="60973"/>
                </a:lnTo>
                <a:lnTo>
                  <a:pt x="1792197" y="21384"/>
                </a:lnTo>
                <a:close/>
                <a:moveTo>
                  <a:pt x="3861550" y="21031"/>
                </a:moveTo>
                <a:lnTo>
                  <a:pt x="3861550" y="153404"/>
                </a:lnTo>
                <a:lnTo>
                  <a:pt x="3990919" y="153404"/>
                </a:lnTo>
                <a:lnTo>
                  <a:pt x="3990919" y="21031"/>
                </a:lnTo>
                <a:close/>
                <a:moveTo>
                  <a:pt x="2222720" y="20324"/>
                </a:moveTo>
                <a:lnTo>
                  <a:pt x="2222720" y="101533"/>
                </a:lnTo>
                <a:cubicBezTo>
                  <a:pt x="2237625" y="95053"/>
                  <a:pt x="2249760" y="86952"/>
                  <a:pt x="2259127" y="77232"/>
                </a:cubicBezTo>
                <a:lnTo>
                  <a:pt x="2227845" y="77232"/>
                </a:lnTo>
                <a:lnTo>
                  <a:pt x="2227845" y="66628"/>
                </a:lnTo>
                <a:lnTo>
                  <a:pt x="2267875" y="66628"/>
                </a:lnTo>
                <a:cubicBezTo>
                  <a:pt x="2270408" y="62917"/>
                  <a:pt x="2272647" y="59028"/>
                  <a:pt x="2274591" y="54964"/>
                </a:cubicBezTo>
                <a:lnTo>
                  <a:pt x="2234208" y="54964"/>
                </a:lnTo>
                <a:lnTo>
                  <a:pt x="2234208" y="44360"/>
                </a:lnTo>
                <a:lnTo>
                  <a:pt x="2256211" y="44360"/>
                </a:lnTo>
                <a:cubicBezTo>
                  <a:pt x="2251733" y="39706"/>
                  <a:pt x="2246579" y="34875"/>
                  <a:pt x="2240747" y="29867"/>
                </a:cubicBezTo>
                <a:lnTo>
                  <a:pt x="2249053" y="22091"/>
                </a:lnTo>
                <a:cubicBezTo>
                  <a:pt x="2255180" y="26922"/>
                  <a:pt x="2260953" y="31870"/>
                  <a:pt x="2266373" y="36937"/>
                </a:cubicBezTo>
                <a:lnTo>
                  <a:pt x="2258597" y="44360"/>
                </a:lnTo>
                <a:lnTo>
                  <a:pt x="2278656" y="44360"/>
                </a:lnTo>
                <a:cubicBezTo>
                  <a:pt x="2280600" y="38292"/>
                  <a:pt x="2282397" y="31163"/>
                  <a:pt x="2284046" y="22975"/>
                </a:cubicBezTo>
                <a:lnTo>
                  <a:pt x="2296417" y="22975"/>
                </a:lnTo>
                <a:cubicBezTo>
                  <a:pt x="2294769" y="30457"/>
                  <a:pt x="2292913" y="37585"/>
                  <a:pt x="2290851" y="44360"/>
                </a:cubicBezTo>
                <a:lnTo>
                  <a:pt x="2315947" y="44360"/>
                </a:lnTo>
                <a:lnTo>
                  <a:pt x="2309673" y="38704"/>
                </a:lnTo>
                <a:cubicBezTo>
                  <a:pt x="2316035" y="33284"/>
                  <a:pt x="2321514" y="27688"/>
                  <a:pt x="2326109" y="21914"/>
                </a:cubicBezTo>
                <a:lnTo>
                  <a:pt x="2335829" y="29161"/>
                </a:lnTo>
                <a:cubicBezTo>
                  <a:pt x="2330292" y="34993"/>
                  <a:pt x="2325137" y="40059"/>
                  <a:pt x="2320365" y="44360"/>
                </a:cubicBezTo>
                <a:lnTo>
                  <a:pt x="2341662" y="44360"/>
                </a:lnTo>
                <a:lnTo>
                  <a:pt x="2341662" y="54964"/>
                </a:lnTo>
                <a:lnTo>
                  <a:pt x="2287404" y="54964"/>
                </a:lnTo>
                <a:cubicBezTo>
                  <a:pt x="2285931" y="58970"/>
                  <a:pt x="2284134" y="62858"/>
                  <a:pt x="2282014" y="66628"/>
                </a:cubicBezTo>
                <a:lnTo>
                  <a:pt x="2348731" y="66628"/>
                </a:lnTo>
                <a:lnTo>
                  <a:pt x="2348731" y="77232"/>
                </a:lnTo>
                <a:lnTo>
                  <a:pt x="2315947" y="77232"/>
                </a:lnTo>
                <a:cubicBezTo>
                  <a:pt x="2324548" y="87777"/>
                  <a:pt x="2336536" y="94788"/>
                  <a:pt x="2351912" y="98263"/>
                </a:cubicBezTo>
                <a:cubicBezTo>
                  <a:pt x="2348849" y="102387"/>
                  <a:pt x="2345962" y="106393"/>
                  <a:pt x="2343252" y="110281"/>
                </a:cubicBezTo>
                <a:cubicBezTo>
                  <a:pt x="2332236" y="105863"/>
                  <a:pt x="2322722" y="99707"/>
                  <a:pt x="2314709" y="91813"/>
                </a:cubicBezTo>
                <a:cubicBezTo>
                  <a:pt x="2314474" y="97704"/>
                  <a:pt x="2314091" y="103919"/>
                  <a:pt x="2313561" y="110458"/>
                </a:cubicBezTo>
                <a:cubicBezTo>
                  <a:pt x="2312619" y="120708"/>
                  <a:pt x="2306786" y="125834"/>
                  <a:pt x="2296064" y="125834"/>
                </a:cubicBezTo>
                <a:cubicBezTo>
                  <a:pt x="2291234" y="125834"/>
                  <a:pt x="2285697" y="125716"/>
                  <a:pt x="2279451" y="125480"/>
                </a:cubicBezTo>
                <a:cubicBezTo>
                  <a:pt x="2278980" y="121828"/>
                  <a:pt x="2278214" y="117999"/>
                  <a:pt x="2277154" y="113993"/>
                </a:cubicBezTo>
                <a:cubicBezTo>
                  <a:pt x="2283752" y="114935"/>
                  <a:pt x="2289054" y="115406"/>
                  <a:pt x="2293060" y="115406"/>
                </a:cubicBezTo>
                <a:cubicBezTo>
                  <a:pt x="2299069" y="115406"/>
                  <a:pt x="2302250" y="113109"/>
                  <a:pt x="2302603" y="108514"/>
                </a:cubicBezTo>
                <a:cubicBezTo>
                  <a:pt x="2302839" y="106746"/>
                  <a:pt x="2303016" y="104272"/>
                  <a:pt x="2303134" y="101091"/>
                </a:cubicBezTo>
                <a:lnTo>
                  <a:pt x="2262838" y="101091"/>
                </a:lnTo>
                <a:lnTo>
                  <a:pt x="2262838" y="127248"/>
                </a:lnTo>
                <a:cubicBezTo>
                  <a:pt x="2262838" y="133846"/>
                  <a:pt x="2266491" y="137145"/>
                  <a:pt x="2273796" y="137145"/>
                </a:cubicBezTo>
                <a:lnTo>
                  <a:pt x="2308613" y="137145"/>
                </a:lnTo>
                <a:cubicBezTo>
                  <a:pt x="2316742" y="137145"/>
                  <a:pt x="2321691" y="134317"/>
                  <a:pt x="2323458" y="128661"/>
                </a:cubicBezTo>
                <a:cubicBezTo>
                  <a:pt x="2324754" y="124538"/>
                  <a:pt x="2325874" y="119471"/>
                  <a:pt x="2326816" y="113462"/>
                </a:cubicBezTo>
                <a:cubicBezTo>
                  <a:pt x="2330350" y="115112"/>
                  <a:pt x="2334062" y="116585"/>
                  <a:pt x="2337950" y="117881"/>
                </a:cubicBezTo>
                <a:cubicBezTo>
                  <a:pt x="2336536" y="124243"/>
                  <a:pt x="2335181" y="129427"/>
                  <a:pt x="2333885" y="133433"/>
                </a:cubicBezTo>
                <a:cubicBezTo>
                  <a:pt x="2331057" y="142977"/>
                  <a:pt x="2323340" y="147749"/>
                  <a:pt x="2310733" y="147749"/>
                </a:cubicBezTo>
                <a:lnTo>
                  <a:pt x="2271852" y="147749"/>
                </a:lnTo>
                <a:cubicBezTo>
                  <a:pt x="2258302" y="147749"/>
                  <a:pt x="2251528" y="141327"/>
                  <a:pt x="2251528" y="128485"/>
                </a:cubicBezTo>
                <a:lnTo>
                  <a:pt x="2251528" y="99942"/>
                </a:lnTo>
                <a:cubicBezTo>
                  <a:pt x="2245224" y="104478"/>
                  <a:pt x="2238213" y="108691"/>
                  <a:pt x="2230496" y="112579"/>
                </a:cubicBezTo>
                <a:cubicBezTo>
                  <a:pt x="2228317" y="109103"/>
                  <a:pt x="2225724" y="105539"/>
                  <a:pt x="2222720" y="101886"/>
                </a:cubicBezTo>
                <a:lnTo>
                  <a:pt x="2222720" y="154995"/>
                </a:lnTo>
                <a:lnTo>
                  <a:pt x="2353149" y="154995"/>
                </a:lnTo>
                <a:lnTo>
                  <a:pt x="2353149" y="20324"/>
                </a:lnTo>
                <a:close/>
                <a:moveTo>
                  <a:pt x="3644158" y="19970"/>
                </a:moveTo>
                <a:lnTo>
                  <a:pt x="3644158" y="39234"/>
                </a:lnTo>
                <a:lnTo>
                  <a:pt x="3675440" y="39234"/>
                </a:lnTo>
                <a:lnTo>
                  <a:pt x="3675440" y="19970"/>
                </a:lnTo>
                <a:close/>
                <a:moveTo>
                  <a:pt x="7210573" y="15375"/>
                </a:moveTo>
                <a:lnTo>
                  <a:pt x="7298056" y="15375"/>
                </a:lnTo>
                <a:lnTo>
                  <a:pt x="7298056" y="28454"/>
                </a:lnTo>
                <a:cubicBezTo>
                  <a:pt x="7293579" y="67571"/>
                  <a:pt x="7283093" y="99442"/>
                  <a:pt x="7266597" y="124066"/>
                </a:cubicBezTo>
                <a:cubicBezTo>
                  <a:pt x="7277319" y="137734"/>
                  <a:pt x="7291988" y="150046"/>
                  <a:pt x="7310604" y="161004"/>
                </a:cubicBezTo>
                <a:cubicBezTo>
                  <a:pt x="7307187" y="164303"/>
                  <a:pt x="7303594" y="168780"/>
                  <a:pt x="7299823" y="174435"/>
                </a:cubicBezTo>
                <a:cubicBezTo>
                  <a:pt x="7282268" y="161828"/>
                  <a:pt x="7268129" y="149045"/>
                  <a:pt x="7257407" y="136084"/>
                </a:cubicBezTo>
                <a:cubicBezTo>
                  <a:pt x="7245861" y="150105"/>
                  <a:pt x="7230603" y="163714"/>
                  <a:pt x="7211633" y="176910"/>
                </a:cubicBezTo>
                <a:cubicBezTo>
                  <a:pt x="7208452" y="172550"/>
                  <a:pt x="7205153" y="168544"/>
                  <a:pt x="7201736" y="164892"/>
                </a:cubicBezTo>
                <a:cubicBezTo>
                  <a:pt x="7221177" y="151696"/>
                  <a:pt x="7236789" y="138028"/>
                  <a:pt x="7248571" y="123890"/>
                </a:cubicBezTo>
                <a:cubicBezTo>
                  <a:pt x="7233961" y="100443"/>
                  <a:pt x="7225183" y="68631"/>
                  <a:pt x="7222237" y="28454"/>
                </a:cubicBezTo>
                <a:lnTo>
                  <a:pt x="7210573" y="28454"/>
                </a:lnTo>
                <a:close/>
                <a:moveTo>
                  <a:pt x="6956263" y="14668"/>
                </a:moveTo>
                <a:lnTo>
                  <a:pt x="7021301" y="14668"/>
                </a:lnTo>
                <a:lnTo>
                  <a:pt x="7021301" y="67865"/>
                </a:lnTo>
                <a:lnTo>
                  <a:pt x="7008576" y="67865"/>
                </a:lnTo>
                <a:lnTo>
                  <a:pt x="7008576" y="62033"/>
                </a:lnTo>
                <a:lnTo>
                  <a:pt x="6968988" y="62033"/>
                </a:lnTo>
                <a:lnTo>
                  <a:pt x="6968988" y="67512"/>
                </a:lnTo>
                <a:lnTo>
                  <a:pt x="6956263" y="67512"/>
                </a:lnTo>
                <a:close/>
                <a:moveTo>
                  <a:pt x="6606498" y="14138"/>
                </a:moveTo>
                <a:lnTo>
                  <a:pt x="6752834" y="14138"/>
                </a:lnTo>
                <a:lnTo>
                  <a:pt x="6752834" y="28100"/>
                </a:lnTo>
                <a:lnTo>
                  <a:pt x="6689386" y="28100"/>
                </a:lnTo>
                <a:lnTo>
                  <a:pt x="6689386" y="73697"/>
                </a:lnTo>
                <a:lnTo>
                  <a:pt x="6766265" y="73697"/>
                </a:lnTo>
                <a:lnTo>
                  <a:pt x="6766265" y="87659"/>
                </a:lnTo>
                <a:lnTo>
                  <a:pt x="6689386" y="87659"/>
                </a:lnTo>
                <a:lnTo>
                  <a:pt x="6689386" y="148279"/>
                </a:lnTo>
                <a:cubicBezTo>
                  <a:pt x="6689386" y="156291"/>
                  <a:pt x="6687914" y="162064"/>
                  <a:pt x="6684968" y="165599"/>
                </a:cubicBezTo>
                <a:cubicBezTo>
                  <a:pt x="6681669" y="169722"/>
                  <a:pt x="6675484" y="171902"/>
                  <a:pt x="6666411" y="172138"/>
                </a:cubicBezTo>
                <a:cubicBezTo>
                  <a:pt x="6661109" y="172138"/>
                  <a:pt x="6651153" y="172079"/>
                  <a:pt x="6636543" y="171961"/>
                </a:cubicBezTo>
                <a:cubicBezTo>
                  <a:pt x="6635954" y="166541"/>
                  <a:pt x="6635012" y="161180"/>
                  <a:pt x="6633715" y="155878"/>
                </a:cubicBezTo>
                <a:cubicBezTo>
                  <a:pt x="6647030" y="156821"/>
                  <a:pt x="6656278" y="157292"/>
                  <a:pt x="6661462" y="157292"/>
                </a:cubicBezTo>
                <a:cubicBezTo>
                  <a:pt x="6666764" y="157292"/>
                  <a:pt x="6670299" y="156291"/>
                  <a:pt x="6672066" y="154288"/>
                </a:cubicBezTo>
                <a:cubicBezTo>
                  <a:pt x="6673716" y="152638"/>
                  <a:pt x="6674541" y="148927"/>
                  <a:pt x="6674541" y="143154"/>
                </a:cubicBezTo>
                <a:lnTo>
                  <a:pt x="6674541" y="87659"/>
                </a:lnTo>
                <a:lnTo>
                  <a:pt x="6592360" y="87659"/>
                </a:lnTo>
                <a:lnTo>
                  <a:pt x="6592360" y="73697"/>
                </a:lnTo>
                <a:lnTo>
                  <a:pt x="6674541" y="73697"/>
                </a:lnTo>
                <a:lnTo>
                  <a:pt x="6674541" y="28100"/>
                </a:lnTo>
                <a:lnTo>
                  <a:pt x="6606498" y="28100"/>
                </a:lnTo>
                <a:close/>
                <a:moveTo>
                  <a:pt x="7138996" y="13255"/>
                </a:moveTo>
                <a:lnTo>
                  <a:pt x="7200145" y="13255"/>
                </a:lnTo>
                <a:lnTo>
                  <a:pt x="7194490" y="86599"/>
                </a:lnTo>
                <a:lnTo>
                  <a:pt x="7206861" y="86599"/>
                </a:lnTo>
                <a:cubicBezTo>
                  <a:pt x="7205683" y="117940"/>
                  <a:pt x="7204741" y="137793"/>
                  <a:pt x="7204033" y="146158"/>
                </a:cubicBezTo>
                <a:cubicBezTo>
                  <a:pt x="7202973" y="163124"/>
                  <a:pt x="7194903" y="171608"/>
                  <a:pt x="7179821" y="171608"/>
                </a:cubicBezTo>
                <a:cubicBezTo>
                  <a:pt x="7172399" y="171608"/>
                  <a:pt x="7164445" y="171431"/>
                  <a:pt x="7155962" y="171077"/>
                </a:cubicBezTo>
                <a:cubicBezTo>
                  <a:pt x="7155609" y="166836"/>
                  <a:pt x="7154785" y="162182"/>
                  <a:pt x="7153488" y="157115"/>
                </a:cubicBezTo>
                <a:cubicBezTo>
                  <a:pt x="7162561" y="158176"/>
                  <a:pt x="7170455" y="158706"/>
                  <a:pt x="7177171" y="158706"/>
                </a:cubicBezTo>
                <a:cubicBezTo>
                  <a:pt x="7186007" y="158706"/>
                  <a:pt x="7190720" y="153934"/>
                  <a:pt x="7191309" y="144391"/>
                </a:cubicBezTo>
                <a:cubicBezTo>
                  <a:pt x="7192252" y="132491"/>
                  <a:pt x="7192959" y="117233"/>
                  <a:pt x="7193429" y="98617"/>
                </a:cubicBezTo>
                <a:lnTo>
                  <a:pt x="7143061" y="98617"/>
                </a:lnTo>
                <a:lnTo>
                  <a:pt x="7148186" y="36760"/>
                </a:lnTo>
                <a:lnTo>
                  <a:pt x="7160911" y="36760"/>
                </a:lnTo>
                <a:lnTo>
                  <a:pt x="7156846" y="86599"/>
                </a:lnTo>
                <a:lnTo>
                  <a:pt x="7181589" y="86599"/>
                </a:lnTo>
                <a:lnTo>
                  <a:pt x="7186183" y="25449"/>
                </a:lnTo>
                <a:lnTo>
                  <a:pt x="7138996" y="25449"/>
                </a:lnTo>
                <a:close/>
                <a:moveTo>
                  <a:pt x="629329" y="9897"/>
                </a:moveTo>
                <a:lnTo>
                  <a:pt x="701083" y="9897"/>
                </a:lnTo>
                <a:lnTo>
                  <a:pt x="701083" y="45950"/>
                </a:lnTo>
                <a:cubicBezTo>
                  <a:pt x="701083" y="51252"/>
                  <a:pt x="703793" y="53903"/>
                  <a:pt x="709212" y="53903"/>
                </a:cubicBezTo>
                <a:lnTo>
                  <a:pt x="728653" y="53903"/>
                </a:lnTo>
                <a:cubicBezTo>
                  <a:pt x="728064" y="58734"/>
                  <a:pt x="727593" y="63093"/>
                  <a:pt x="727239" y="66981"/>
                </a:cubicBezTo>
                <a:lnTo>
                  <a:pt x="703911" y="66981"/>
                </a:lnTo>
                <a:cubicBezTo>
                  <a:pt x="692835" y="66981"/>
                  <a:pt x="687297" y="60855"/>
                  <a:pt x="687297" y="48601"/>
                </a:cubicBezTo>
                <a:lnTo>
                  <a:pt x="687297" y="22975"/>
                </a:lnTo>
                <a:lnTo>
                  <a:pt x="643114" y="22975"/>
                </a:lnTo>
                <a:lnTo>
                  <a:pt x="643114" y="28100"/>
                </a:lnTo>
                <a:cubicBezTo>
                  <a:pt x="643114" y="49779"/>
                  <a:pt x="633217" y="65921"/>
                  <a:pt x="613423" y="76525"/>
                </a:cubicBezTo>
                <a:cubicBezTo>
                  <a:pt x="610242" y="72637"/>
                  <a:pt x="606825" y="68984"/>
                  <a:pt x="603173" y="65568"/>
                </a:cubicBezTo>
                <a:cubicBezTo>
                  <a:pt x="620610" y="56613"/>
                  <a:pt x="629329" y="44242"/>
                  <a:pt x="629329" y="28454"/>
                </a:cubicBezTo>
                <a:close/>
                <a:moveTo>
                  <a:pt x="6338580" y="9720"/>
                </a:moveTo>
                <a:lnTo>
                  <a:pt x="6468656" y="9720"/>
                </a:lnTo>
                <a:lnTo>
                  <a:pt x="6468656" y="83241"/>
                </a:lnTo>
                <a:lnTo>
                  <a:pt x="6454870" y="83241"/>
                </a:lnTo>
                <a:lnTo>
                  <a:pt x="6454870" y="76172"/>
                </a:lnTo>
                <a:lnTo>
                  <a:pt x="6338580" y="76172"/>
                </a:lnTo>
                <a:close/>
                <a:moveTo>
                  <a:pt x="2828013" y="9543"/>
                </a:moveTo>
                <a:lnTo>
                  <a:pt x="2915673" y="9543"/>
                </a:lnTo>
                <a:lnTo>
                  <a:pt x="2915673" y="70163"/>
                </a:lnTo>
                <a:lnTo>
                  <a:pt x="2902241" y="70163"/>
                </a:lnTo>
                <a:lnTo>
                  <a:pt x="2902241" y="62917"/>
                </a:lnTo>
                <a:lnTo>
                  <a:pt x="2841445" y="62917"/>
                </a:lnTo>
                <a:lnTo>
                  <a:pt x="2841445" y="70163"/>
                </a:lnTo>
                <a:lnTo>
                  <a:pt x="2828013" y="70163"/>
                </a:lnTo>
                <a:close/>
                <a:moveTo>
                  <a:pt x="1684390" y="9013"/>
                </a:moveTo>
                <a:lnTo>
                  <a:pt x="1806336" y="9013"/>
                </a:lnTo>
                <a:lnTo>
                  <a:pt x="1806336" y="78999"/>
                </a:lnTo>
                <a:lnTo>
                  <a:pt x="1792197" y="78999"/>
                </a:lnTo>
                <a:lnTo>
                  <a:pt x="1792197" y="73344"/>
                </a:lnTo>
                <a:lnTo>
                  <a:pt x="1698529" y="73344"/>
                </a:lnTo>
                <a:lnTo>
                  <a:pt x="1698529" y="78999"/>
                </a:lnTo>
                <a:lnTo>
                  <a:pt x="1684390" y="78999"/>
                </a:lnTo>
                <a:close/>
                <a:moveTo>
                  <a:pt x="4826505" y="8483"/>
                </a:moveTo>
                <a:lnTo>
                  <a:pt x="4831276" y="22268"/>
                </a:lnTo>
                <a:cubicBezTo>
                  <a:pt x="4797226" y="25803"/>
                  <a:pt x="4767064" y="27864"/>
                  <a:pt x="4740789" y="28454"/>
                </a:cubicBezTo>
                <a:lnTo>
                  <a:pt x="4740789" y="57084"/>
                </a:lnTo>
                <a:lnTo>
                  <a:pt x="4823147" y="57084"/>
                </a:lnTo>
                <a:lnTo>
                  <a:pt x="4823147" y="67688"/>
                </a:lnTo>
                <a:cubicBezTo>
                  <a:pt x="4817963" y="94198"/>
                  <a:pt x="4808360" y="116054"/>
                  <a:pt x="4794339" y="133256"/>
                </a:cubicBezTo>
                <a:cubicBezTo>
                  <a:pt x="4805415" y="144096"/>
                  <a:pt x="4818670" y="153168"/>
                  <a:pt x="4834104" y="160473"/>
                </a:cubicBezTo>
                <a:cubicBezTo>
                  <a:pt x="4829038" y="165893"/>
                  <a:pt x="4825327" y="170253"/>
                  <a:pt x="4822970" y="173552"/>
                </a:cubicBezTo>
                <a:cubicBezTo>
                  <a:pt x="4810599" y="165422"/>
                  <a:pt x="4798227" y="155171"/>
                  <a:pt x="4785856" y="142800"/>
                </a:cubicBezTo>
                <a:cubicBezTo>
                  <a:pt x="4774428" y="154111"/>
                  <a:pt x="4759052" y="165010"/>
                  <a:pt x="4739729" y="175496"/>
                </a:cubicBezTo>
                <a:cubicBezTo>
                  <a:pt x="4737490" y="171843"/>
                  <a:pt x="4734427" y="167837"/>
                  <a:pt x="4730539" y="163478"/>
                </a:cubicBezTo>
                <a:cubicBezTo>
                  <a:pt x="4750097" y="154759"/>
                  <a:pt x="4765709" y="144744"/>
                  <a:pt x="4777373" y="133433"/>
                </a:cubicBezTo>
                <a:cubicBezTo>
                  <a:pt x="4763941" y="116702"/>
                  <a:pt x="4755399" y="95141"/>
                  <a:pt x="4751747" y="68749"/>
                </a:cubicBezTo>
                <a:lnTo>
                  <a:pt x="4740789" y="68749"/>
                </a:lnTo>
                <a:lnTo>
                  <a:pt x="4740789" y="97733"/>
                </a:lnTo>
                <a:cubicBezTo>
                  <a:pt x="4740789" y="130370"/>
                  <a:pt x="4731422" y="156409"/>
                  <a:pt x="4712689" y="175849"/>
                </a:cubicBezTo>
                <a:cubicBezTo>
                  <a:pt x="4709743" y="171843"/>
                  <a:pt x="4706680" y="168073"/>
                  <a:pt x="4703499" y="164538"/>
                </a:cubicBezTo>
                <a:cubicBezTo>
                  <a:pt x="4719994" y="147808"/>
                  <a:pt x="4728241" y="124950"/>
                  <a:pt x="4728241" y="95966"/>
                </a:cubicBezTo>
                <a:lnTo>
                  <a:pt x="4728241" y="16082"/>
                </a:lnTo>
                <a:cubicBezTo>
                  <a:pt x="4755340" y="16436"/>
                  <a:pt x="4788095" y="13903"/>
                  <a:pt x="4826505" y="8483"/>
                </a:cubicBezTo>
                <a:close/>
                <a:moveTo>
                  <a:pt x="3848295" y="8306"/>
                </a:moveTo>
                <a:lnTo>
                  <a:pt x="4004174" y="8306"/>
                </a:lnTo>
                <a:lnTo>
                  <a:pt x="4004174" y="174612"/>
                </a:lnTo>
                <a:lnTo>
                  <a:pt x="3990919" y="174612"/>
                </a:lnTo>
                <a:lnTo>
                  <a:pt x="3990919" y="166129"/>
                </a:lnTo>
                <a:lnTo>
                  <a:pt x="3861550" y="166129"/>
                </a:lnTo>
                <a:lnTo>
                  <a:pt x="3861550" y="174612"/>
                </a:lnTo>
                <a:lnTo>
                  <a:pt x="3848295" y="174612"/>
                </a:lnTo>
                <a:close/>
                <a:moveTo>
                  <a:pt x="2209995" y="8306"/>
                </a:moveTo>
                <a:lnTo>
                  <a:pt x="2365874" y="8306"/>
                </a:lnTo>
                <a:lnTo>
                  <a:pt x="2365874" y="175142"/>
                </a:lnTo>
                <a:lnTo>
                  <a:pt x="2353149" y="175142"/>
                </a:lnTo>
                <a:lnTo>
                  <a:pt x="2353149" y="167013"/>
                </a:lnTo>
                <a:lnTo>
                  <a:pt x="2222720" y="167013"/>
                </a:lnTo>
                <a:lnTo>
                  <a:pt x="2222720" y="175142"/>
                </a:lnTo>
                <a:lnTo>
                  <a:pt x="2209995" y="175142"/>
                </a:lnTo>
                <a:close/>
                <a:moveTo>
                  <a:pt x="3578237" y="7953"/>
                </a:moveTo>
                <a:lnTo>
                  <a:pt x="3741539" y="7953"/>
                </a:lnTo>
                <a:lnTo>
                  <a:pt x="3741539" y="19970"/>
                </a:lnTo>
                <a:lnTo>
                  <a:pt x="3688518" y="19970"/>
                </a:lnTo>
                <a:lnTo>
                  <a:pt x="3688518" y="39234"/>
                </a:lnTo>
                <a:lnTo>
                  <a:pt x="3732879" y="39234"/>
                </a:lnTo>
                <a:lnTo>
                  <a:pt x="3732879" y="91901"/>
                </a:lnTo>
                <a:lnTo>
                  <a:pt x="3719800" y="91901"/>
                </a:lnTo>
                <a:lnTo>
                  <a:pt x="3719800" y="85185"/>
                </a:lnTo>
                <a:lnTo>
                  <a:pt x="3599798" y="85185"/>
                </a:lnTo>
                <a:lnTo>
                  <a:pt x="3599798" y="91901"/>
                </a:lnTo>
                <a:lnTo>
                  <a:pt x="3586720" y="91901"/>
                </a:lnTo>
                <a:lnTo>
                  <a:pt x="3586720" y="39234"/>
                </a:lnTo>
                <a:lnTo>
                  <a:pt x="3631080" y="39234"/>
                </a:lnTo>
                <a:lnTo>
                  <a:pt x="3631080" y="19970"/>
                </a:lnTo>
                <a:lnTo>
                  <a:pt x="3578237" y="19970"/>
                </a:lnTo>
                <a:close/>
                <a:moveTo>
                  <a:pt x="2815288" y="7599"/>
                </a:moveTo>
                <a:lnTo>
                  <a:pt x="2819176" y="19970"/>
                </a:lnTo>
                <a:cubicBezTo>
                  <a:pt x="2810988" y="21620"/>
                  <a:pt x="2802563" y="23152"/>
                  <a:pt x="2793903" y="24565"/>
                </a:cubicBezTo>
                <a:lnTo>
                  <a:pt x="2793903" y="54080"/>
                </a:lnTo>
                <a:lnTo>
                  <a:pt x="2818469" y="54080"/>
                </a:lnTo>
                <a:lnTo>
                  <a:pt x="2818469" y="65744"/>
                </a:lnTo>
                <a:lnTo>
                  <a:pt x="2793903" y="65744"/>
                </a:lnTo>
                <a:lnTo>
                  <a:pt x="2793903" y="89073"/>
                </a:lnTo>
                <a:lnTo>
                  <a:pt x="2800796" y="83064"/>
                </a:lnTo>
                <a:cubicBezTo>
                  <a:pt x="2805510" y="87895"/>
                  <a:pt x="2812402" y="95612"/>
                  <a:pt x="2821474" y="106216"/>
                </a:cubicBezTo>
                <a:lnTo>
                  <a:pt x="2810870" y="114876"/>
                </a:lnTo>
                <a:cubicBezTo>
                  <a:pt x="2804036" y="106157"/>
                  <a:pt x="2798381" y="99117"/>
                  <a:pt x="2793903" y="93757"/>
                </a:cubicBezTo>
                <a:lnTo>
                  <a:pt x="2793903" y="175496"/>
                </a:lnTo>
                <a:lnTo>
                  <a:pt x="2781179" y="175496"/>
                </a:lnTo>
                <a:lnTo>
                  <a:pt x="2781179" y="90840"/>
                </a:lnTo>
                <a:cubicBezTo>
                  <a:pt x="2774934" y="111106"/>
                  <a:pt x="2767040" y="128013"/>
                  <a:pt x="2757497" y="141563"/>
                </a:cubicBezTo>
                <a:cubicBezTo>
                  <a:pt x="2755612" y="136497"/>
                  <a:pt x="2753609" y="131371"/>
                  <a:pt x="2751488" y="126187"/>
                </a:cubicBezTo>
                <a:cubicBezTo>
                  <a:pt x="2763152" y="109162"/>
                  <a:pt x="2772106" y="89014"/>
                  <a:pt x="2778351" y="65744"/>
                </a:cubicBezTo>
                <a:lnTo>
                  <a:pt x="2753609" y="65744"/>
                </a:lnTo>
                <a:lnTo>
                  <a:pt x="2753609" y="54080"/>
                </a:lnTo>
                <a:lnTo>
                  <a:pt x="2781179" y="54080"/>
                </a:lnTo>
                <a:lnTo>
                  <a:pt x="2781179" y="26421"/>
                </a:lnTo>
                <a:cubicBezTo>
                  <a:pt x="2773756" y="27482"/>
                  <a:pt x="2766156" y="28454"/>
                  <a:pt x="2758380" y="29337"/>
                </a:cubicBezTo>
                <a:cubicBezTo>
                  <a:pt x="2757438" y="25331"/>
                  <a:pt x="2756200" y="21266"/>
                  <a:pt x="2754669" y="17143"/>
                </a:cubicBezTo>
                <a:cubicBezTo>
                  <a:pt x="2774699" y="15493"/>
                  <a:pt x="2794905" y="12312"/>
                  <a:pt x="2815288" y="7599"/>
                </a:cubicBezTo>
                <a:close/>
                <a:moveTo>
                  <a:pt x="577900" y="6715"/>
                </a:moveTo>
                <a:cubicBezTo>
                  <a:pt x="586972" y="15670"/>
                  <a:pt x="595632" y="24742"/>
                  <a:pt x="603879" y="33932"/>
                </a:cubicBezTo>
                <a:lnTo>
                  <a:pt x="591508" y="44183"/>
                </a:lnTo>
                <a:cubicBezTo>
                  <a:pt x="582907" y="33108"/>
                  <a:pt x="574836" y="23682"/>
                  <a:pt x="567296" y="15906"/>
                </a:cubicBezTo>
                <a:close/>
                <a:moveTo>
                  <a:pt x="3453472" y="6362"/>
                </a:moveTo>
                <a:lnTo>
                  <a:pt x="3455593" y="18380"/>
                </a:lnTo>
                <a:cubicBezTo>
                  <a:pt x="3434621" y="19381"/>
                  <a:pt x="3412765" y="20294"/>
                  <a:pt x="3390025" y="21119"/>
                </a:cubicBezTo>
                <a:lnTo>
                  <a:pt x="3390025" y="35346"/>
                </a:lnTo>
                <a:lnTo>
                  <a:pt x="3470262" y="35346"/>
                </a:lnTo>
                <a:lnTo>
                  <a:pt x="3470262" y="46304"/>
                </a:lnTo>
                <a:lnTo>
                  <a:pt x="3390025" y="46304"/>
                </a:lnTo>
                <a:lnTo>
                  <a:pt x="3390025" y="59028"/>
                </a:lnTo>
                <a:lnTo>
                  <a:pt x="3450645" y="59028"/>
                </a:lnTo>
                <a:lnTo>
                  <a:pt x="3450645" y="125303"/>
                </a:lnTo>
                <a:lnTo>
                  <a:pt x="3438273" y="125303"/>
                </a:lnTo>
                <a:lnTo>
                  <a:pt x="3438273" y="119118"/>
                </a:lnTo>
                <a:lnTo>
                  <a:pt x="3390025" y="119118"/>
                </a:lnTo>
                <a:lnTo>
                  <a:pt x="3390025" y="133963"/>
                </a:lnTo>
                <a:lnTo>
                  <a:pt x="3457361" y="133963"/>
                </a:lnTo>
                <a:lnTo>
                  <a:pt x="3457361" y="144391"/>
                </a:lnTo>
                <a:lnTo>
                  <a:pt x="3390025" y="144391"/>
                </a:lnTo>
                <a:lnTo>
                  <a:pt x="3390025" y="157469"/>
                </a:lnTo>
                <a:lnTo>
                  <a:pt x="3470262" y="157469"/>
                </a:lnTo>
                <a:lnTo>
                  <a:pt x="3470262" y="168426"/>
                </a:lnTo>
                <a:lnTo>
                  <a:pt x="3296356" y="168426"/>
                </a:lnTo>
                <a:lnTo>
                  <a:pt x="3296356" y="157469"/>
                </a:lnTo>
                <a:lnTo>
                  <a:pt x="3377300" y="157469"/>
                </a:lnTo>
                <a:lnTo>
                  <a:pt x="3377300" y="144391"/>
                </a:lnTo>
                <a:lnTo>
                  <a:pt x="3310142" y="144391"/>
                </a:lnTo>
                <a:lnTo>
                  <a:pt x="3310142" y="133963"/>
                </a:lnTo>
                <a:lnTo>
                  <a:pt x="3377300" y="133963"/>
                </a:lnTo>
                <a:lnTo>
                  <a:pt x="3377300" y="119118"/>
                </a:lnTo>
                <a:lnTo>
                  <a:pt x="3329582" y="119118"/>
                </a:lnTo>
                <a:lnTo>
                  <a:pt x="3329582" y="125480"/>
                </a:lnTo>
                <a:lnTo>
                  <a:pt x="3317211" y="125480"/>
                </a:lnTo>
                <a:lnTo>
                  <a:pt x="3317211" y="59028"/>
                </a:lnTo>
                <a:lnTo>
                  <a:pt x="3377300" y="59028"/>
                </a:lnTo>
                <a:lnTo>
                  <a:pt x="3377300" y="46304"/>
                </a:lnTo>
                <a:lnTo>
                  <a:pt x="3297770" y="46304"/>
                </a:lnTo>
                <a:lnTo>
                  <a:pt x="3297770" y="35346"/>
                </a:lnTo>
                <a:lnTo>
                  <a:pt x="3377300" y="35346"/>
                </a:lnTo>
                <a:lnTo>
                  <a:pt x="3377300" y="21473"/>
                </a:lnTo>
                <a:cubicBezTo>
                  <a:pt x="3355916" y="22121"/>
                  <a:pt x="3333765" y="22680"/>
                  <a:pt x="3310849" y="23152"/>
                </a:cubicBezTo>
                <a:cubicBezTo>
                  <a:pt x="3310142" y="19381"/>
                  <a:pt x="3309317" y="15375"/>
                  <a:pt x="3308374" y="11134"/>
                </a:cubicBezTo>
                <a:cubicBezTo>
                  <a:pt x="3368110" y="10427"/>
                  <a:pt x="3416476" y="8836"/>
                  <a:pt x="3453472" y="6362"/>
                </a:cubicBezTo>
                <a:close/>
                <a:moveTo>
                  <a:pt x="847055" y="4064"/>
                </a:moveTo>
                <a:cubicBezTo>
                  <a:pt x="859897" y="17260"/>
                  <a:pt x="869206" y="27040"/>
                  <a:pt x="874980" y="33402"/>
                </a:cubicBezTo>
                <a:lnTo>
                  <a:pt x="862607" y="43829"/>
                </a:lnTo>
                <a:cubicBezTo>
                  <a:pt x="855185" y="34050"/>
                  <a:pt x="846407" y="23917"/>
                  <a:pt x="836274" y="13431"/>
                </a:cubicBezTo>
                <a:close/>
                <a:moveTo>
                  <a:pt x="5495078" y="3534"/>
                </a:moveTo>
                <a:cubicBezTo>
                  <a:pt x="5505446" y="15906"/>
                  <a:pt x="5514401" y="27275"/>
                  <a:pt x="5521941" y="37644"/>
                </a:cubicBezTo>
                <a:lnTo>
                  <a:pt x="5509570" y="46480"/>
                </a:lnTo>
                <a:cubicBezTo>
                  <a:pt x="5501794" y="34698"/>
                  <a:pt x="5493310" y="23034"/>
                  <a:pt x="5484120" y="11487"/>
                </a:cubicBezTo>
                <a:close/>
                <a:moveTo>
                  <a:pt x="5576198" y="2827"/>
                </a:moveTo>
                <a:lnTo>
                  <a:pt x="5590337" y="2827"/>
                </a:lnTo>
                <a:lnTo>
                  <a:pt x="5590337" y="44536"/>
                </a:lnTo>
                <a:lnTo>
                  <a:pt x="5645478" y="44536"/>
                </a:lnTo>
                <a:lnTo>
                  <a:pt x="5645478" y="57438"/>
                </a:lnTo>
                <a:lnTo>
                  <a:pt x="5589984" y="57438"/>
                </a:lnTo>
                <a:cubicBezTo>
                  <a:pt x="5589513" y="66039"/>
                  <a:pt x="5588334" y="74169"/>
                  <a:pt x="5586449" y="81827"/>
                </a:cubicBezTo>
                <a:cubicBezTo>
                  <a:pt x="5606833" y="98204"/>
                  <a:pt x="5626097" y="115701"/>
                  <a:pt x="5644241" y="134317"/>
                </a:cubicBezTo>
                <a:lnTo>
                  <a:pt x="5633637" y="146158"/>
                </a:lnTo>
                <a:cubicBezTo>
                  <a:pt x="5617731" y="128131"/>
                  <a:pt x="5600706" y="110929"/>
                  <a:pt x="5582561" y="94552"/>
                </a:cubicBezTo>
                <a:cubicBezTo>
                  <a:pt x="5573842" y="117999"/>
                  <a:pt x="5557406" y="136379"/>
                  <a:pt x="5533252" y="149693"/>
                </a:cubicBezTo>
                <a:cubicBezTo>
                  <a:pt x="5530071" y="145333"/>
                  <a:pt x="5526772" y="141445"/>
                  <a:pt x="5523355" y="138028"/>
                </a:cubicBezTo>
                <a:cubicBezTo>
                  <a:pt x="5555757" y="120708"/>
                  <a:pt x="5573253" y="93845"/>
                  <a:pt x="5575845" y="57438"/>
                </a:cubicBezTo>
                <a:lnTo>
                  <a:pt x="5527420" y="57438"/>
                </a:lnTo>
                <a:lnTo>
                  <a:pt x="5527420" y="44536"/>
                </a:lnTo>
                <a:lnTo>
                  <a:pt x="5576198" y="44536"/>
                </a:lnTo>
                <a:close/>
                <a:moveTo>
                  <a:pt x="4685472" y="2651"/>
                </a:moveTo>
                <a:lnTo>
                  <a:pt x="4697843" y="2651"/>
                </a:lnTo>
                <a:lnTo>
                  <a:pt x="4697843" y="37290"/>
                </a:lnTo>
                <a:lnTo>
                  <a:pt x="4721879" y="37290"/>
                </a:lnTo>
                <a:lnTo>
                  <a:pt x="4721879" y="49308"/>
                </a:lnTo>
                <a:lnTo>
                  <a:pt x="4697843" y="49308"/>
                </a:lnTo>
                <a:lnTo>
                  <a:pt x="4697843" y="76348"/>
                </a:lnTo>
                <a:lnTo>
                  <a:pt x="4704205" y="69986"/>
                </a:lnTo>
                <a:cubicBezTo>
                  <a:pt x="4712453" y="77762"/>
                  <a:pt x="4719523" y="84655"/>
                  <a:pt x="4725413" y="90664"/>
                </a:cubicBezTo>
                <a:lnTo>
                  <a:pt x="4716047" y="100384"/>
                </a:lnTo>
                <a:cubicBezTo>
                  <a:pt x="4710156" y="93786"/>
                  <a:pt x="4704088" y="87306"/>
                  <a:pt x="4697843" y="80943"/>
                </a:cubicBezTo>
                <a:lnTo>
                  <a:pt x="4697843" y="174966"/>
                </a:lnTo>
                <a:lnTo>
                  <a:pt x="4685472" y="174966"/>
                </a:lnTo>
                <a:lnTo>
                  <a:pt x="4685472" y="79883"/>
                </a:lnTo>
                <a:cubicBezTo>
                  <a:pt x="4679227" y="100384"/>
                  <a:pt x="4671805" y="116467"/>
                  <a:pt x="4663203" y="128131"/>
                </a:cubicBezTo>
                <a:cubicBezTo>
                  <a:pt x="4661554" y="123065"/>
                  <a:pt x="4659610" y="117881"/>
                  <a:pt x="4657371" y="112579"/>
                </a:cubicBezTo>
                <a:cubicBezTo>
                  <a:pt x="4670449" y="92785"/>
                  <a:pt x="4679404" y="71694"/>
                  <a:pt x="4684235" y="49308"/>
                </a:cubicBezTo>
                <a:lnTo>
                  <a:pt x="4658608" y="49308"/>
                </a:lnTo>
                <a:lnTo>
                  <a:pt x="4658608" y="37290"/>
                </a:lnTo>
                <a:lnTo>
                  <a:pt x="4685472" y="37290"/>
                </a:lnTo>
                <a:close/>
                <a:moveTo>
                  <a:pt x="2495411" y="2474"/>
                </a:moveTo>
                <a:cubicBezTo>
                  <a:pt x="2503186" y="11428"/>
                  <a:pt x="2511670" y="22386"/>
                  <a:pt x="2520860" y="35346"/>
                </a:cubicBezTo>
                <a:cubicBezTo>
                  <a:pt x="2516147" y="38174"/>
                  <a:pt x="2511964" y="41002"/>
                  <a:pt x="2508312" y="43829"/>
                </a:cubicBezTo>
                <a:cubicBezTo>
                  <a:pt x="2500182" y="31222"/>
                  <a:pt x="2492347" y="19970"/>
                  <a:pt x="2484806" y="10073"/>
                </a:cubicBezTo>
                <a:close/>
                <a:moveTo>
                  <a:pt x="1462952" y="2120"/>
                </a:moveTo>
                <a:lnTo>
                  <a:pt x="1482216" y="2120"/>
                </a:lnTo>
                <a:lnTo>
                  <a:pt x="1478151" y="6539"/>
                </a:lnTo>
                <a:cubicBezTo>
                  <a:pt x="1497121" y="29632"/>
                  <a:pt x="1523454" y="47305"/>
                  <a:pt x="1557151" y="59559"/>
                </a:cubicBezTo>
                <a:cubicBezTo>
                  <a:pt x="1553145" y="64625"/>
                  <a:pt x="1550082" y="69161"/>
                  <a:pt x="1547961" y="73167"/>
                </a:cubicBezTo>
                <a:cubicBezTo>
                  <a:pt x="1512261" y="57261"/>
                  <a:pt x="1486045" y="37879"/>
                  <a:pt x="1469314" y="15022"/>
                </a:cubicBezTo>
                <a:cubicBezTo>
                  <a:pt x="1447517" y="39882"/>
                  <a:pt x="1420772" y="60266"/>
                  <a:pt x="1389078" y="76172"/>
                </a:cubicBezTo>
                <a:cubicBezTo>
                  <a:pt x="1386722" y="71812"/>
                  <a:pt x="1384011" y="67688"/>
                  <a:pt x="1380948" y="63800"/>
                </a:cubicBezTo>
                <a:cubicBezTo>
                  <a:pt x="1414056" y="48248"/>
                  <a:pt x="1441391" y="27688"/>
                  <a:pt x="1462952" y="2120"/>
                </a:cubicBezTo>
                <a:close/>
                <a:moveTo>
                  <a:pt x="5068443" y="1944"/>
                </a:moveTo>
                <a:cubicBezTo>
                  <a:pt x="5076927" y="8070"/>
                  <a:pt x="5085528" y="15022"/>
                  <a:pt x="5094246" y="22798"/>
                </a:cubicBezTo>
                <a:lnTo>
                  <a:pt x="5084173" y="33225"/>
                </a:lnTo>
                <a:cubicBezTo>
                  <a:pt x="5076632" y="25567"/>
                  <a:pt x="5068561" y="18144"/>
                  <a:pt x="5059960" y="10957"/>
                </a:cubicBezTo>
                <a:close/>
                <a:moveTo>
                  <a:pt x="2605339" y="1767"/>
                </a:moveTo>
                <a:lnTo>
                  <a:pt x="2619654" y="1767"/>
                </a:lnTo>
                <a:lnTo>
                  <a:pt x="2619654" y="35523"/>
                </a:lnTo>
                <a:lnTo>
                  <a:pt x="2650052" y="35523"/>
                </a:lnTo>
                <a:lnTo>
                  <a:pt x="2650052" y="48424"/>
                </a:lnTo>
                <a:lnTo>
                  <a:pt x="2619654" y="48424"/>
                </a:lnTo>
                <a:lnTo>
                  <a:pt x="2619654" y="121769"/>
                </a:lnTo>
                <a:cubicBezTo>
                  <a:pt x="2619654" y="136968"/>
                  <a:pt x="2612348" y="144567"/>
                  <a:pt x="2597739" y="144567"/>
                </a:cubicBezTo>
                <a:cubicBezTo>
                  <a:pt x="2590081" y="144567"/>
                  <a:pt x="2581126" y="144509"/>
                  <a:pt x="2570875" y="144391"/>
                </a:cubicBezTo>
                <a:cubicBezTo>
                  <a:pt x="2570287" y="139796"/>
                  <a:pt x="2569403" y="134494"/>
                  <a:pt x="2568225" y="128485"/>
                </a:cubicBezTo>
                <a:cubicBezTo>
                  <a:pt x="2577650" y="129427"/>
                  <a:pt x="2586428" y="129899"/>
                  <a:pt x="2594558" y="129899"/>
                </a:cubicBezTo>
                <a:cubicBezTo>
                  <a:pt x="2601862" y="129899"/>
                  <a:pt x="2605456" y="125775"/>
                  <a:pt x="2605339" y="117527"/>
                </a:cubicBezTo>
                <a:lnTo>
                  <a:pt x="2605339" y="48424"/>
                </a:lnTo>
                <a:lnTo>
                  <a:pt x="2529520" y="48424"/>
                </a:lnTo>
                <a:lnTo>
                  <a:pt x="2529520" y="35523"/>
                </a:lnTo>
                <a:lnTo>
                  <a:pt x="2605339" y="35523"/>
                </a:lnTo>
                <a:close/>
                <a:moveTo>
                  <a:pt x="937012" y="1767"/>
                </a:moveTo>
                <a:lnTo>
                  <a:pt x="952211" y="1767"/>
                </a:lnTo>
                <a:lnTo>
                  <a:pt x="952211" y="62563"/>
                </a:lnTo>
                <a:lnTo>
                  <a:pt x="1003994" y="62563"/>
                </a:lnTo>
                <a:lnTo>
                  <a:pt x="1003994" y="75288"/>
                </a:lnTo>
                <a:lnTo>
                  <a:pt x="952211" y="75288"/>
                </a:lnTo>
                <a:lnTo>
                  <a:pt x="952211" y="174966"/>
                </a:lnTo>
                <a:lnTo>
                  <a:pt x="937012" y="174966"/>
                </a:lnTo>
                <a:lnTo>
                  <a:pt x="937012" y="75288"/>
                </a:lnTo>
                <a:lnTo>
                  <a:pt x="885583" y="75288"/>
                </a:lnTo>
                <a:lnTo>
                  <a:pt x="885583" y="62563"/>
                </a:lnTo>
                <a:lnTo>
                  <a:pt x="937012" y="62563"/>
                </a:lnTo>
                <a:close/>
                <a:moveTo>
                  <a:pt x="6889104" y="1590"/>
                </a:moveTo>
                <a:lnTo>
                  <a:pt x="6902006" y="1590"/>
                </a:lnTo>
                <a:cubicBezTo>
                  <a:pt x="6902006" y="7835"/>
                  <a:pt x="6901800" y="13608"/>
                  <a:pt x="6901387" y="18910"/>
                </a:cubicBezTo>
                <a:lnTo>
                  <a:pt x="6942124" y="18910"/>
                </a:lnTo>
                <a:cubicBezTo>
                  <a:pt x="6941771" y="29161"/>
                  <a:pt x="6941359" y="37644"/>
                  <a:pt x="6940887" y="44360"/>
                </a:cubicBezTo>
                <a:cubicBezTo>
                  <a:pt x="6940180" y="59912"/>
                  <a:pt x="6932876" y="67688"/>
                  <a:pt x="6918972" y="67688"/>
                </a:cubicBezTo>
                <a:cubicBezTo>
                  <a:pt x="6914024" y="67688"/>
                  <a:pt x="6908722" y="67629"/>
                  <a:pt x="6903066" y="67512"/>
                </a:cubicBezTo>
                <a:cubicBezTo>
                  <a:pt x="6902359" y="63624"/>
                  <a:pt x="6901358" y="59676"/>
                  <a:pt x="6900062" y="55671"/>
                </a:cubicBezTo>
                <a:cubicBezTo>
                  <a:pt x="6906424" y="56142"/>
                  <a:pt x="6911786" y="56377"/>
                  <a:pt x="6916145" y="56377"/>
                </a:cubicBezTo>
                <a:cubicBezTo>
                  <a:pt x="6923567" y="56377"/>
                  <a:pt x="6927574" y="52313"/>
                  <a:pt x="6928162" y="44183"/>
                </a:cubicBezTo>
                <a:cubicBezTo>
                  <a:pt x="6928398" y="40530"/>
                  <a:pt x="6928634" y="35876"/>
                  <a:pt x="6928869" y="30221"/>
                </a:cubicBezTo>
                <a:lnTo>
                  <a:pt x="6899885" y="30221"/>
                </a:lnTo>
                <a:cubicBezTo>
                  <a:pt x="6897647" y="48955"/>
                  <a:pt x="6886218" y="63918"/>
                  <a:pt x="6865599" y="75111"/>
                </a:cubicBezTo>
                <a:cubicBezTo>
                  <a:pt x="6863596" y="71459"/>
                  <a:pt x="6860827" y="67512"/>
                  <a:pt x="6857292" y="63270"/>
                </a:cubicBezTo>
                <a:cubicBezTo>
                  <a:pt x="6874730" y="54787"/>
                  <a:pt x="6884539" y="43770"/>
                  <a:pt x="6886718" y="30221"/>
                </a:cubicBezTo>
                <a:lnTo>
                  <a:pt x="6864008" y="30221"/>
                </a:lnTo>
                <a:lnTo>
                  <a:pt x="6864008" y="18910"/>
                </a:lnTo>
                <a:lnTo>
                  <a:pt x="6888397" y="18910"/>
                </a:lnTo>
                <a:cubicBezTo>
                  <a:pt x="6888928" y="13726"/>
                  <a:pt x="6889164" y="7953"/>
                  <a:pt x="6889104" y="1590"/>
                </a:cubicBezTo>
                <a:close/>
                <a:moveTo>
                  <a:pt x="4497418" y="1237"/>
                </a:moveTo>
                <a:lnTo>
                  <a:pt x="4512264" y="4948"/>
                </a:lnTo>
                <a:cubicBezTo>
                  <a:pt x="4509259" y="13844"/>
                  <a:pt x="4506196" y="22209"/>
                  <a:pt x="4503074" y="30044"/>
                </a:cubicBezTo>
                <a:lnTo>
                  <a:pt x="4559982" y="30044"/>
                </a:lnTo>
                <a:cubicBezTo>
                  <a:pt x="4558568" y="90605"/>
                  <a:pt x="4557390" y="128720"/>
                  <a:pt x="4556447" y="144391"/>
                </a:cubicBezTo>
                <a:cubicBezTo>
                  <a:pt x="4555622" y="162889"/>
                  <a:pt x="4545902" y="172138"/>
                  <a:pt x="4527286" y="172138"/>
                </a:cubicBezTo>
                <a:cubicBezTo>
                  <a:pt x="4516564" y="172138"/>
                  <a:pt x="4505666" y="171784"/>
                  <a:pt x="4494590" y="171077"/>
                </a:cubicBezTo>
                <a:cubicBezTo>
                  <a:pt x="4493883" y="165186"/>
                  <a:pt x="4492941" y="159943"/>
                  <a:pt x="4491763" y="155348"/>
                </a:cubicBezTo>
                <a:lnTo>
                  <a:pt x="4492293" y="155348"/>
                </a:lnTo>
                <a:cubicBezTo>
                  <a:pt x="4504075" y="156998"/>
                  <a:pt x="4514856" y="157822"/>
                  <a:pt x="4524635" y="157822"/>
                </a:cubicBezTo>
                <a:cubicBezTo>
                  <a:pt x="4535357" y="157822"/>
                  <a:pt x="4541130" y="152167"/>
                  <a:pt x="4541955" y="140856"/>
                </a:cubicBezTo>
                <a:cubicBezTo>
                  <a:pt x="4543251" y="123301"/>
                  <a:pt x="4544194" y="90782"/>
                  <a:pt x="4544783" y="43299"/>
                </a:cubicBezTo>
                <a:lnTo>
                  <a:pt x="4497418" y="43299"/>
                </a:lnTo>
                <a:cubicBezTo>
                  <a:pt x="4492293" y="54669"/>
                  <a:pt x="4486991" y="64684"/>
                  <a:pt x="4481512" y="73344"/>
                </a:cubicBezTo>
                <a:cubicBezTo>
                  <a:pt x="4478331" y="71105"/>
                  <a:pt x="4474266" y="68926"/>
                  <a:pt x="4469317" y="66805"/>
                </a:cubicBezTo>
                <a:cubicBezTo>
                  <a:pt x="4480393" y="49249"/>
                  <a:pt x="4489760" y="27393"/>
                  <a:pt x="4497418" y="1237"/>
                </a:cubicBezTo>
                <a:close/>
                <a:moveTo>
                  <a:pt x="4427255" y="1237"/>
                </a:moveTo>
                <a:lnTo>
                  <a:pt x="4442101" y="5478"/>
                </a:lnTo>
                <a:cubicBezTo>
                  <a:pt x="4438389" y="14492"/>
                  <a:pt x="4434796" y="22857"/>
                  <a:pt x="4431320" y="30574"/>
                </a:cubicBezTo>
                <a:lnTo>
                  <a:pt x="4466666" y="30574"/>
                </a:lnTo>
                <a:lnTo>
                  <a:pt x="4466666" y="171254"/>
                </a:lnTo>
                <a:lnTo>
                  <a:pt x="4452528" y="171254"/>
                </a:lnTo>
                <a:lnTo>
                  <a:pt x="4452528" y="157469"/>
                </a:lnTo>
                <a:lnTo>
                  <a:pt x="4412763" y="157469"/>
                </a:lnTo>
                <a:lnTo>
                  <a:pt x="4412763" y="172491"/>
                </a:lnTo>
                <a:lnTo>
                  <a:pt x="4398624" y="172491"/>
                </a:lnTo>
                <a:lnTo>
                  <a:pt x="4398624" y="30574"/>
                </a:lnTo>
                <a:lnTo>
                  <a:pt x="4416474" y="30574"/>
                </a:lnTo>
                <a:cubicBezTo>
                  <a:pt x="4420834" y="19853"/>
                  <a:pt x="4424427" y="10073"/>
                  <a:pt x="4427255" y="1237"/>
                </a:cubicBezTo>
                <a:close/>
                <a:moveTo>
                  <a:pt x="111165" y="1237"/>
                </a:moveTo>
                <a:lnTo>
                  <a:pt x="126011" y="1237"/>
                </a:lnTo>
                <a:cubicBezTo>
                  <a:pt x="123301" y="7010"/>
                  <a:pt x="120356" y="12548"/>
                  <a:pt x="117174" y="17850"/>
                </a:cubicBezTo>
                <a:lnTo>
                  <a:pt x="173552" y="17850"/>
                </a:lnTo>
                <a:lnTo>
                  <a:pt x="173552" y="28984"/>
                </a:lnTo>
                <a:lnTo>
                  <a:pt x="110635" y="28984"/>
                </a:lnTo>
                <a:cubicBezTo>
                  <a:pt x="105333" y="37231"/>
                  <a:pt x="99678" y="45067"/>
                  <a:pt x="93669" y="52489"/>
                </a:cubicBezTo>
                <a:cubicBezTo>
                  <a:pt x="90488" y="50251"/>
                  <a:pt x="86658" y="47776"/>
                  <a:pt x="82181" y="45067"/>
                </a:cubicBezTo>
                <a:cubicBezTo>
                  <a:pt x="93374" y="32460"/>
                  <a:pt x="103036" y="17850"/>
                  <a:pt x="111165" y="1237"/>
                </a:cubicBezTo>
                <a:close/>
                <a:moveTo>
                  <a:pt x="34463" y="1237"/>
                </a:moveTo>
                <a:lnTo>
                  <a:pt x="49308" y="1237"/>
                </a:lnTo>
                <a:cubicBezTo>
                  <a:pt x="46481" y="7010"/>
                  <a:pt x="43476" y="12548"/>
                  <a:pt x="40295" y="17850"/>
                </a:cubicBezTo>
                <a:lnTo>
                  <a:pt x="90488" y="17850"/>
                </a:lnTo>
                <a:lnTo>
                  <a:pt x="90488" y="28984"/>
                </a:lnTo>
                <a:lnTo>
                  <a:pt x="32873" y="28984"/>
                </a:lnTo>
                <a:cubicBezTo>
                  <a:pt x="25803" y="38881"/>
                  <a:pt x="17909" y="47776"/>
                  <a:pt x="9190" y="55671"/>
                </a:cubicBezTo>
                <a:cubicBezTo>
                  <a:pt x="6834" y="52843"/>
                  <a:pt x="3770" y="49662"/>
                  <a:pt x="0" y="46127"/>
                </a:cubicBezTo>
                <a:cubicBezTo>
                  <a:pt x="14492" y="33402"/>
                  <a:pt x="25980" y="18439"/>
                  <a:pt x="34463" y="1237"/>
                </a:cubicBezTo>
                <a:close/>
                <a:moveTo>
                  <a:pt x="3099838" y="883"/>
                </a:moveTo>
                <a:lnTo>
                  <a:pt x="3115037" y="883"/>
                </a:lnTo>
                <a:lnTo>
                  <a:pt x="3115037" y="39411"/>
                </a:lnTo>
                <a:lnTo>
                  <a:pt x="3183787" y="39411"/>
                </a:lnTo>
                <a:lnTo>
                  <a:pt x="3183787" y="120001"/>
                </a:lnTo>
                <a:lnTo>
                  <a:pt x="3169294" y="120001"/>
                </a:lnTo>
                <a:lnTo>
                  <a:pt x="3169294" y="110458"/>
                </a:lnTo>
                <a:lnTo>
                  <a:pt x="3115037" y="110458"/>
                </a:lnTo>
                <a:lnTo>
                  <a:pt x="3115037" y="176203"/>
                </a:lnTo>
                <a:lnTo>
                  <a:pt x="3099838" y="176203"/>
                </a:lnTo>
                <a:lnTo>
                  <a:pt x="3099838" y="110458"/>
                </a:lnTo>
                <a:lnTo>
                  <a:pt x="3046288" y="110458"/>
                </a:lnTo>
                <a:lnTo>
                  <a:pt x="3046288" y="120001"/>
                </a:lnTo>
                <a:lnTo>
                  <a:pt x="3031796" y="120001"/>
                </a:lnTo>
                <a:lnTo>
                  <a:pt x="3031796" y="39411"/>
                </a:lnTo>
                <a:lnTo>
                  <a:pt x="3099838" y="39411"/>
                </a:lnTo>
                <a:close/>
                <a:moveTo>
                  <a:pt x="371661" y="706"/>
                </a:moveTo>
                <a:lnTo>
                  <a:pt x="386330" y="4771"/>
                </a:lnTo>
                <a:cubicBezTo>
                  <a:pt x="382795" y="13549"/>
                  <a:pt x="379319" y="21797"/>
                  <a:pt x="375903" y="29514"/>
                </a:cubicBezTo>
                <a:lnTo>
                  <a:pt x="445005" y="29514"/>
                </a:lnTo>
                <a:cubicBezTo>
                  <a:pt x="443356" y="83241"/>
                  <a:pt x="442001" y="121003"/>
                  <a:pt x="440940" y="142800"/>
                </a:cubicBezTo>
                <a:cubicBezTo>
                  <a:pt x="439880" y="161534"/>
                  <a:pt x="429865" y="170901"/>
                  <a:pt x="410896" y="170901"/>
                </a:cubicBezTo>
                <a:cubicBezTo>
                  <a:pt x="399821" y="170901"/>
                  <a:pt x="388038" y="170547"/>
                  <a:pt x="375549" y="169840"/>
                </a:cubicBezTo>
                <a:cubicBezTo>
                  <a:pt x="374724" y="165245"/>
                  <a:pt x="373664" y="159943"/>
                  <a:pt x="372368" y="153934"/>
                </a:cubicBezTo>
                <a:cubicBezTo>
                  <a:pt x="385800" y="155584"/>
                  <a:pt x="398112" y="156409"/>
                  <a:pt x="409305" y="156409"/>
                </a:cubicBezTo>
                <a:cubicBezTo>
                  <a:pt x="420145" y="156409"/>
                  <a:pt x="425800" y="150694"/>
                  <a:pt x="426272" y="139265"/>
                </a:cubicBezTo>
                <a:cubicBezTo>
                  <a:pt x="427568" y="122652"/>
                  <a:pt x="428746" y="90487"/>
                  <a:pt x="429806" y="42769"/>
                </a:cubicBezTo>
                <a:lnTo>
                  <a:pt x="369717" y="42769"/>
                </a:lnTo>
                <a:cubicBezTo>
                  <a:pt x="363296" y="55965"/>
                  <a:pt x="356933" y="67394"/>
                  <a:pt x="350630" y="77055"/>
                </a:cubicBezTo>
                <a:cubicBezTo>
                  <a:pt x="346860" y="74817"/>
                  <a:pt x="342618" y="72519"/>
                  <a:pt x="337905" y="70163"/>
                </a:cubicBezTo>
                <a:cubicBezTo>
                  <a:pt x="352750" y="48248"/>
                  <a:pt x="364003" y="25096"/>
                  <a:pt x="371661" y="706"/>
                </a:cubicBezTo>
                <a:close/>
                <a:moveTo>
                  <a:pt x="5862851" y="530"/>
                </a:moveTo>
                <a:lnTo>
                  <a:pt x="5878050" y="530"/>
                </a:lnTo>
                <a:cubicBezTo>
                  <a:pt x="5875399" y="6362"/>
                  <a:pt x="5872630" y="11900"/>
                  <a:pt x="5869743" y="17143"/>
                </a:cubicBezTo>
                <a:lnTo>
                  <a:pt x="5926651" y="17143"/>
                </a:lnTo>
                <a:lnTo>
                  <a:pt x="5926651" y="28100"/>
                </a:lnTo>
                <a:lnTo>
                  <a:pt x="5863293" y="28100"/>
                </a:lnTo>
                <a:cubicBezTo>
                  <a:pt x="5859287" y="34404"/>
                  <a:pt x="5855074" y="40177"/>
                  <a:pt x="5850656" y="45420"/>
                </a:cubicBezTo>
                <a:cubicBezTo>
                  <a:pt x="5845708" y="41885"/>
                  <a:pt x="5841761" y="39529"/>
                  <a:pt x="5838815" y="38351"/>
                </a:cubicBezTo>
                <a:cubicBezTo>
                  <a:pt x="5849066" y="27275"/>
                  <a:pt x="5857078" y="14668"/>
                  <a:pt x="5862851" y="530"/>
                </a:cubicBezTo>
                <a:close/>
                <a:moveTo>
                  <a:pt x="5787209" y="530"/>
                </a:moveTo>
                <a:lnTo>
                  <a:pt x="5802408" y="530"/>
                </a:lnTo>
                <a:cubicBezTo>
                  <a:pt x="5799698" y="6303"/>
                  <a:pt x="5796694" y="11841"/>
                  <a:pt x="5793394" y="17143"/>
                </a:cubicBezTo>
                <a:lnTo>
                  <a:pt x="5844647" y="17143"/>
                </a:lnTo>
                <a:lnTo>
                  <a:pt x="5844647" y="28100"/>
                </a:lnTo>
                <a:lnTo>
                  <a:pt x="5785795" y="28100"/>
                </a:lnTo>
                <a:cubicBezTo>
                  <a:pt x="5778844" y="37408"/>
                  <a:pt x="5770773" y="46009"/>
                  <a:pt x="5761582" y="53903"/>
                </a:cubicBezTo>
                <a:cubicBezTo>
                  <a:pt x="5759226" y="51075"/>
                  <a:pt x="5756280" y="47894"/>
                  <a:pt x="5752746" y="44360"/>
                </a:cubicBezTo>
                <a:cubicBezTo>
                  <a:pt x="5767474" y="32460"/>
                  <a:pt x="5778962" y="17850"/>
                  <a:pt x="5787209" y="530"/>
                </a:cubicBezTo>
                <a:close/>
                <a:moveTo>
                  <a:pt x="5031329" y="530"/>
                </a:moveTo>
                <a:lnTo>
                  <a:pt x="5046352" y="530"/>
                </a:lnTo>
                <a:cubicBezTo>
                  <a:pt x="5046293" y="12194"/>
                  <a:pt x="5046470" y="23741"/>
                  <a:pt x="5046882" y="35169"/>
                </a:cubicBezTo>
                <a:lnTo>
                  <a:pt x="5107678" y="35169"/>
                </a:lnTo>
                <a:lnTo>
                  <a:pt x="5107678" y="48424"/>
                </a:lnTo>
                <a:lnTo>
                  <a:pt x="5047500" y="48424"/>
                </a:lnTo>
                <a:cubicBezTo>
                  <a:pt x="5049798" y="107807"/>
                  <a:pt x="5059725" y="143860"/>
                  <a:pt x="5077280" y="156585"/>
                </a:cubicBezTo>
                <a:cubicBezTo>
                  <a:pt x="5083642" y="161769"/>
                  <a:pt x="5088120" y="160356"/>
                  <a:pt x="5090712" y="152344"/>
                </a:cubicBezTo>
                <a:cubicBezTo>
                  <a:pt x="5092479" y="146217"/>
                  <a:pt x="5094070" y="137145"/>
                  <a:pt x="5095484" y="125127"/>
                </a:cubicBezTo>
                <a:cubicBezTo>
                  <a:pt x="5101022" y="127130"/>
                  <a:pt x="5105793" y="128661"/>
                  <a:pt x="5109799" y="129722"/>
                </a:cubicBezTo>
                <a:cubicBezTo>
                  <a:pt x="5107561" y="143507"/>
                  <a:pt x="5105145" y="154641"/>
                  <a:pt x="5102553" y="163124"/>
                </a:cubicBezTo>
                <a:cubicBezTo>
                  <a:pt x="5099725" y="171254"/>
                  <a:pt x="5094306" y="175319"/>
                  <a:pt x="5086293" y="175319"/>
                </a:cubicBezTo>
                <a:cubicBezTo>
                  <a:pt x="5078164" y="175319"/>
                  <a:pt x="5070093" y="171195"/>
                  <a:pt x="5062081" y="162948"/>
                </a:cubicBezTo>
                <a:cubicBezTo>
                  <a:pt x="5045233" y="145039"/>
                  <a:pt x="5035601" y="106864"/>
                  <a:pt x="5033185" y="48424"/>
                </a:cubicBezTo>
                <a:lnTo>
                  <a:pt x="4934126" y="48424"/>
                </a:lnTo>
                <a:lnTo>
                  <a:pt x="4934126" y="35169"/>
                </a:lnTo>
                <a:lnTo>
                  <a:pt x="5032390" y="35169"/>
                </a:lnTo>
                <a:cubicBezTo>
                  <a:pt x="5031919" y="24271"/>
                  <a:pt x="5031565" y="12724"/>
                  <a:pt x="5031329" y="530"/>
                </a:cubicBezTo>
                <a:close/>
                <a:moveTo>
                  <a:pt x="2045624" y="530"/>
                </a:moveTo>
                <a:lnTo>
                  <a:pt x="2060823" y="530"/>
                </a:lnTo>
                <a:cubicBezTo>
                  <a:pt x="2058290" y="6362"/>
                  <a:pt x="2055609" y="11900"/>
                  <a:pt x="2052782" y="17143"/>
                </a:cubicBezTo>
                <a:lnTo>
                  <a:pt x="2109248" y="17143"/>
                </a:lnTo>
                <a:lnTo>
                  <a:pt x="2109248" y="28100"/>
                </a:lnTo>
                <a:lnTo>
                  <a:pt x="2064004" y="28100"/>
                </a:lnTo>
                <a:cubicBezTo>
                  <a:pt x="2069365" y="33284"/>
                  <a:pt x="2074196" y="38468"/>
                  <a:pt x="2078496" y="43653"/>
                </a:cubicBezTo>
                <a:lnTo>
                  <a:pt x="2068069" y="51606"/>
                </a:lnTo>
                <a:cubicBezTo>
                  <a:pt x="2064181" y="46068"/>
                  <a:pt x="2059409" y="40059"/>
                  <a:pt x="2053754" y="33579"/>
                </a:cubicBezTo>
                <a:lnTo>
                  <a:pt x="2061442" y="28100"/>
                </a:lnTo>
                <a:lnTo>
                  <a:pt x="2046508" y="28100"/>
                </a:lnTo>
                <a:cubicBezTo>
                  <a:pt x="2043091" y="33579"/>
                  <a:pt x="2039497" y="38645"/>
                  <a:pt x="2035727" y="43299"/>
                </a:cubicBezTo>
                <a:cubicBezTo>
                  <a:pt x="2033135" y="40707"/>
                  <a:pt x="2029541" y="37820"/>
                  <a:pt x="2024946" y="34639"/>
                </a:cubicBezTo>
                <a:cubicBezTo>
                  <a:pt x="2033193" y="25449"/>
                  <a:pt x="2040086" y="14079"/>
                  <a:pt x="2045624" y="530"/>
                </a:cubicBezTo>
                <a:close/>
                <a:moveTo>
                  <a:pt x="1967684" y="530"/>
                </a:moveTo>
                <a:lnTo>
                  <a:pt x="1982883" y="530"/>
                </a:lnTo>
                <a:cubicBezTo>
                  <a:pt x="1979938" y="6362"/>
                  <a:pt x="1976727" y="11900"/>
                  <a:pt x="1973252" y="17143"/>
                </a:cubicBezTo>
                <a:lnTo>
                  <a:pt x="2025122" y="17143"/>
                </a:lnTo>
                <a:lnTo>
                  <a:pt x="2025122" y="28100"/>
                </a:lnTo>
                <a:lnTo>
                  <a:pt x="1982707" y="28100"/>
                </a:lnTo>
                <a:cubicBezTo>
                  <a:pt x="1988009" y="33225"/>
                  <a:pt x="1993016" y="38468"/>
                  <a:pt x="1997729" y="43829"/>
                </a:cubicBezTo>
                <a:lnTo>
                  <a:pt x="1987302" y="51782"/>
                </a:lnTo>
                <a:cubicBezTo>
                  <a:pt x="1982824" y="45891"/>
                  <a:pt x="1977935" y="39882"/>
                  <a:pt x="1972633" y="33756"/>
                </a:cubicBezTo>
                <a:lnTo>
                  <a:pt x="1980586" y="28100"/>
                </a:lnTo>
                <a:lnTo>
                  <a:pt x="1965387" y="28100"/>
                </a:lnTo>
                <a:cubicBezTo>
                  <a:pt x="1958612" y="36701"/>
                  <a:pt x="1951071" y="44301"/>
                  <a:pt x="1942765" y="50899"/>
                </a:cubicBezTo>
                <a:cubicBezTo>
                  <a:pt x="1940408" y="48071"/>
                  <a:pt x="1937463" y="44772"/>
                  <a:pt x="1933928" y="41002"/>
                </a:cubicBezTo>
                <a:cubicBezTo>
                  <a:pt x="1947714" y="30280"/>
                  <a:pt x="1958965" y="16789"/>
                  <a:pt x="1967684" y="530"/>
                </a:cubicBezTo>
                <a:close/>
                <a:moveTo>
                  <a:pt x="313162" y="530"/>
                </a:moveTo>
                <a:lnTo>
                  <a:pt x="326594" y="5832"/>
                </a:lnTo>
                <a:cubicBezTo>
                  <a:pt x="315401" y="27393"/>
                  <a:pt x="304267" y="46304"/>
                  <a:pt x="293192" y="62563"/>
                </a:cubicBezTo>
                <a:cubicBezTo>
                  <a:pt x="301910" y="62386"/>
                  <a:pt x="310187" y="62151"/>
                  <a:pt x="318022" y="61856"/>
                </a:cubicBezTo>
                <a:cubicBezTo>
                  <a:pt x="322677" y="54080"/>
                  <a:pt x="327478" y="45597"/>
                  <a:pt x="332426" y="36407"/>
                </a:cubicBezTo>
                <a:lnTo>
                  <a:pt x="345505" y="42946"/>
                </a:lnTo>
                <a:cubicBezTo>
                  <a:pt x="330306" y="68160"/>
                  <a:pt x="315636" y="89957"/>
                  <a:pt x="301498" y="108337"/>
                </a:cubicBezTo>
                <a:cubicBezTo>
                  <a:pt x="319525" y="105863"/>
                  <a:pt x="334370" y="103683"/>
                  <a:pt x="346035" y="101798"/>
                </a:cubicBezTo>
                <a:cubicBezTo>
                  <a:pt x="345210" y="106511"/>
                  <a:pt x="344680" y="110988"/>
                  <a:pt x="344444" y="115230"/>
                </a:cubicBezTo>
                <a:cubicBezTo>
                  <a:pt x="325239" y="117822"/>
                  <a:pt x="305563" y="120767"/>
                  <a:pt x="285415" y="124066"/>
                </a:cubicBezTo>
                <a:lnTo>
                  <a:pt x="282234" y="110988"/>
                </a:lnTo>
                <a:cubicBezTo>
                  <a:pt x="291130" y="101916"/>
                  <a:pt x="300644" y="89427"/>
                  <a:pt x="310776" y="73521"/>
                </a:cubicBezTo>
                <a:cubicBezTo>
                  <a:pt x="297345" y="74345"/>
                  <a:pt x="287300" y="75052"/>
                  <a:pt x="280643" y="75641"/>
                </a:cubicBezTo>
                <a:lnTo>
                  <a:pt x="277285" y="63624"/>
                </a:lnTo>
                <a:cubicBezTo>
                  <a:pt x="290246" y="46421"/>
                  <a:pt x="302205" y="25390"/>
                  <a:pt x="313162" y="530"/>
                </a:cubicBezTo>
                <a:close/>
                <a:moveTo>
                  <a:pt x="5291295" y="0"/>
                </a:moveTo>
                <a:lnTo>
                  <a:pt x="5305257" y="0"/>
                </a:lnTo>
                <a:lnTo>
                  <a:pt x="5305257" y="19794"/>
                </a:lnTo>
                <a:lnTo>
                  <a:pt x="5379308" y="19794"/>
                </a:lnTo>
                <a:lnTo>
                  <a:pt x="5379308" y="31988"/>
                </a:lnTo>
                <a:lnTo>
                  <a:pt x="5305257" y="31988"/>
                </a:lnTo>
                <a:lnTo>
                  <a:pt x="5305257" y="49308"/>
                </a:lnTo>
                <a:lnTo>
                  <a:pt x="5371709" y="49308"/>
                </a:lnTo>
                <a:lnTo>
                  <a:pt x="5371709" y="61503"/>
                </a:lnTo>
                <a:lnTo>
                  <a:pt x="5305257" y="61503"/>
                </a:lnTo>
                <a:lnTo>
                  <a:pt x="5305257" y="79530"/>
                </a:lnTo>
                <a:lnTo>
                  <a:pt x="5384257" y="79530"/>
                </a:lnTo>
                <a:lnTo>
                  <a:pt x="5384257" y="91724"/>
                </a:lnTo>
                <a:lnTo>
                  <a:pt x="5305699" y="91724"/>
                </a:lnTo>
                <a:cubicBezTo>
                  <a:pt x="5310647" y="103212"/>
                  <a:pt x="5317010" y="113168"/>
                  <a:pt x="5324786" y="121592"/>
                </a:cubicBezTo>
                <a:cubicBezTo>
                  <a:pt x="5336627" y="115701"/>
                  <a:pt x="5349617" y="107925"/>
                  <a:pt x="5363756" y="98263"/>
                </a:cubicBezTo>
                <a:lnTo>
                  <a:pt x="5373476" y="110458"/>
                </a:lnTo>
                <a:lnTo>
                  <a:pt x="5333976" y="130252"/>
                </a:lnTo>
                <a:cubicBezTo>
                  <a:pt x="5347821" y="141563"/>
                  <a:pt x="5365169" y="149045"/>
                  <a:pt x="5386024" y="152697"/>
                </a:cubicBezTo>
                <a:cubicBezTo>
                  <a:pt x="5382018" y="157881"/>
                  <a:pt x="5378719" y="162594"/>
                  <a:pt x="5376127" y="166836"/>
                </a:cubicBezTo>
                <a:cubicBezTo>
                  <a:pt x="5338129" y="157764"/>
                  <a:pt x="5310883" y="134405"/>
                  <a:pt x="5294388" y="96761"/>
                </a:cubicBezTo>
                <a:cubicBezTo>
                  <a:pt x="5288379" y="104419"/>
                  <a:pt x="5281516" y="111695"/>
                  <a:pt x="5273798" y="118588"/>
                </a:cubicBezTo>
                <a:lnTo>
                  <a:pt x="5273798" y="156409"/>
                </a:lnTo>
                <a:cubicBezTo>
                  <a:pt x="5289351" y="151342"/>
                  <a:pt x="5303784" y="146040"/>
                  <a:pt x="5317098" y="140503"/>
                </a:cubicBezTo>
                <a:cubicBezTo>
                  <a:pt x="5316981" y="145687"/>
                  <a:pt x="5317039" y="150812"/>
                  <a:pt x="5317275" y="155878"/>
                </a:cubicBezTo>
                <a:cubicBezTo>
                  <a:pt x="5303136" y="160709"/>
                  <a:pt x="5288526" y="166011"/>
                  <a:pt x="5273445" y="171784"/>
                </a:cubicBezTo>
                <a:cubicBezTo>
                  <a:pt x="5270264" y="173080"/>
                  <a:pt x="5267142" y="174612"/>
                  <a:pt x="5264078" y="176379"/>
                </a:cubicBezTo>
                <a:lnTo>
                  <a:pt x="5255772" y="163478"/>
                </a:lnTo>
                <a:cubicBezTo>
                  <a:pt x="5259071" y="161121"/>
                  <a:pt x="5260720" y="157822"/>
                  <a:pt x="5260720" y="153581"/>
                </a:cubicBezTo>
                <a:lnTo>
                  <a:pt x="5260720" y="129280"/>
                </a:lnTo>
                <a:cubicBezTo>
                  <a:pt x="5248525" y="138411"/>
                  <a:pt x="5234682" y="146688"/>
                  <a:pt x="5219188" y="154111"/>
                </a:cubicBezTo>
                <a:cubicBezTo>
                  <a:pt x="5216596" y="149987"/>
                  <a:pt x="5213592" y="145922"/>
                  <a:pt x="5210174" y="141916"/>
                </a:cubicBezTo>
                <a:cubicBezTo>
                  <a:pt x="5240632" y="129427"/>
                  <a:pt x="5264549" y="112697"/>
                  <a:pt x="5281928" y="91724"/>
                </a:cubicBezTo>
                <a:lnTo>
                  <a:pt x="5212118" y="91724"/>
                </a:lnTo>
                <a:lnTo>
                  <a:pt x="5212118" y="79530"/>
                </a:lnTo>
                <a:lnTo>
                  <a:pt x="5291295" y="79530"/>
                </a:lnTo>
                <a:lnTo>
                  <a:pt x="5291295" y="61503"/>
                </a:lnTo>
                <a:lnTo>
                  <a:pt x="5224666" y="61503"/>
                </a:lnTo>
                <a:lnTo>
                  <a:pt x="5224666" y="49308"/>
                </a:lnTo>
                <a:lnTo>
                  <a:pt x="5291295" y="49308"/>
                </a:lnTo>
                <a:lnTo>
                  <a:pt x="5291295" y="31988"/>
                </a:lnTo>
                <a:lnTo>
                  <a:pt x="5217597" y="31988"/>
                </a:lnTo>
                <a:lnTo>
                  <a:pt x="5217597" y="19794"/>
                </a:lnTo>
                <a:lnTo>
                  <a:pt x="5291295" y="19794"/>
                </a:lnTo>
                <a:close/>
                <a:moveTo>
                  <a:pt x="4195920" y="0"/>
                </a:moveTo>
                <a:lnTo>
                  <a:pt x="4209882" y="0"/>
                </a:lnTo>
                <a:lnTo>
                  <a:pt x="4209882" y="19794"/>
                </a:lnTo>
                <a:lnTo>
                  <a:pt x="4283933" y="19794"/>
                </a:lnTo>
                <a:lnTo>
                  <a:pt x="4283933" y="31988"/>
                </a:lnTo>
                <a:lnTo>
                  <a:pt x="4209882" y="31988"/>
                </a:lnTo>
                <a:lnTo>
                  <a:pt x="4209882" y="49308"/>
                </a:lnTo>
                <a:lnTo>
                  <a:pt x="4276334" y="49308"/>
                </a:lnTo>
                <a:lnTo>
                  <a:pt x="4276334" y="61503"/>
                </a:lnTo>
                <a:lnTo>
                  <a:pt x="4209882" y="61503"/>
                </a:lnTo>
                <a:lnTo>
                  <a:pt x="4209882" y="79530"/>
                </a:lnTo>
                <a:lnTo>
                  <a:pt x="4288882" y="79530"/>
                </a:lnTo>
                <a:lnTo>
                  <a:pt x="4288882" y="91724"/>
                </a:lnTo>
                <a:lnTo>
                  <a:pt x="4210324" y="91724"/>
                </a:lnTo>
                <a:cubicBezTo>
                  <a:pt x="4215273" y="103212"/>
                  <a:pt x="4221635" y="113168"/>
                  <a:pt x="4229411" y="121592"/>
                </a:cubicBezTo>
                <a:cubicBezTo>
                  <a:pt x="4241252" y="115701"/>
                  <a:pt x="4254242" y="107925"/>
                  <a:pt x="4268381" y="98263"/>
                </a:cubicBezTo>
                <a:lnTo>
                  <a:pt x="4278101" y="110458"/>
                </a:lnTo>
                <a:lnTo>
                  <a:pt x="4238601" y="130252"/>
                </a:lnTo>
                <a:cubicBezTo>
                  <a:pt x="4252446" y="141563"/>
                  <a:pt x="4269795" y="149045"/>
                  <a:pt x="4290649" y="152697"/>
                </a:cubicBezTo>
                <a:cubicBezTo>
                  <a:pt x="4286643" y="157881"/>
                  <a:pt x="4283345" y="162594"/>
                  <a:pt x="4280752" y="166836"/>
                </a:cubicBezTo>
                <a:cubicBezTo>
                  <a:pt x="4242755" y="157764"/>
                  <a:pt x="4215508" y="134405"/>
                  <a:pt x="4199013" y="96761"/>
                </a:cubicBezTo>
                <a:cubicBezTo>
                  <a:pt x="4193004" y="104419"/>
                  <a:pt x="4186141" y="111695"/>
                  <a:pt x="4178424" y="118588"/>
                </a:cubicBezTo>
                <a:lnTo>
                  <a:pt x="4178424" y="156409"/>
                </a:lnTo>
                <a:cubicBezTo>
                  <a:pt x="4193976" y="151342"/>
                  <a:pt x="4208409" y="146040"/>
                  <a:pt x="4221723" y="140503"/>
                </a:cubicBezTo>
                <a:cubicBezTo>
                  <a:pt x="4221606" y="145687"/>
                  <a:pt x="4221664" y="150812"/>
                  <a:pt x="4221900" y="155878"/>
                </a:cubicBezTo>
                <a:cubicBezTo>
                  <a:pt x="4207761" y="160709"/>
                  <a:pt x="4193151" y="166011"/>
                  <a:pt x="4178070" y="171784"/>
                </a:cubicBezTo>
                <a:cubicBezTo>
                  <a:pt x="4174889" y="173080"/>
                  <a:pt x="4171767" y="174612"/>
                  <a:pt x="4168703" y="176379"/>
                </a:cubicBezTo>
                <a:lnTo>
                  <a:pt x="4160397" y="163478"/>
                </a:lnTo>
                <a:cubicBezTo>
                  <a:pt x="4163696" y="161121"/>
                  <a:pt x="4165345" y="157822"/>
                  <a:pt x="4165345" y="153581"/>
                </a:cubicBezTo>
                <a:lnTo>
                  <a:pt x="4165345" y="129280"/>
                </a:lnTo>
                <a:cubicBezTo>
                  <a:pt x="4153151" y="138411"/>
                  <a:pt x="4139307" y="146688"/>
                  <a:pt x="4123813" y="154111"/>
                </a:cubicBezTo>
                <a:cubicBezTo>
                  <a:pt x="4121221" y="149987"/>
                  <a:pt x="4118217" y="145922"/>
                  <a:pt x="4114800" y="141916"/>
                </a:cubicBezTo>
                <a:cubicBezTo>
                  <a:pt x="4145257" y="129427"/>
                  <a:pt x="4169174" y="112697"/>
                  <a:pt x="4186553" y="91724"/>
                </a:cubicBezTo>
                <a:lnTo>
                  <a:pt x="4116744" y="91724"/>
                </a:lnTo>
                <a:lnTo>
                  <a:pt x="4116744" y="79530"/>
                </a:lnTo>
                <a:lnTo>
                  <a:pt x="4195920" y="79530"/>
                </a:lnTo>
                <a:lnTo>
                  <a:pt x="4195920" y="61503"/>
                </a:lnTo>
                <a:lnTo>
                  <a:pt x="4129292" y="61503"/>
                </a:lnTo>
                <a:lnTo>
                  <a:pt x="4129292" y="49308"/>
                </a:lnTo>
                <a:lnTo>
                  <a:pt x="4195920" y="49308"/>
                </a:lnTo>
                <a:lnTo>
                  <a:pt x="4195920" y="31988"/>
                </a:lnTo>
                <a:lnTo>
                  <a:pt x="4122222" y="31988"/>
                </a:lnTo>
                <a:lnTo>
                  <a:pt x="4122222" y="19794"/>
                </a:lnTo>
                <a:lnTo>
                  <a:pt x="4195920" y="1979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dist" defTabSz="9144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dirty="0">
              <a:ln>
                <a:noFill/>
              </a:ln>
              <a:solidFill>
                <a:sysClr val="windowText" lastClr="000000"/>
              </a:solidFill>
              <a:effectLst/>
              <a:uLnTx/>
              <a:uFillTx/>
            </a:endParaRPr>
          </a:p>
        </p:txBody>
      </p:sp>
      <p:grpSp>
        <p:nvGrpSpPr>
          <p:cNvPr id="79" name="Group 4"/>
          <p:cNvGrpSpPr>
            <a:grpSpLocks noChangeAspect="1"/>
          </p:cNvGrpSpPr>
          <p:nvPr/>
        </p:nvGrpSpPr>
        <p:grpSpPr bwMode="auto">
          <a:xfrm>
            <a:off x="1057930" y="2934568"/>
            <a:ext cx="724652" cy="653060"/>
            <a:chOff x="2211" y="779"/>
            <a:chExt cx="2986" cy="2691"/>
          </a:xfrm>
          <a:solidFill>
            <a:srgbClr val="27AAE2"/>
          </a:solidFill>
        </p:grpSpPr>
        <p:sp>
          <p:nvSpPr>
            <p:cNvPr id="80" name="Freeform 5"/>
            <p:cNvSpPr>
              <a:spLocks/>
            </p:cNvSpPr>
            <p:nvPr/>
          </p:nvSpPr>
          <p:spPr bwMode="auto">
            <a:xfrm>
              <a:off x="2211" y="779"/>
              <a:ext cx="2808" cy="2691"/>
            </a:xfrm>
            <a:custGeom>
              <a:avLst/>
              <a:gdLst>
                <a:gd name="T0" fmla="*/ 1766 w 1802"/>
                <a:gd name="T1" fmla="*/ 1009 h 1729"/>
                <a:gd name="T2" fmla="*/ 1460 w 1802"/>
                <a:gd name="T3" fmla="*/ 1420 h 1729"/>
                <a:gd name="T4" fmla="*/ 1560 w 1802"/>
                <a:gd name="T5" fmla="*/ 1241 h 1729"/>
                <a:gd name="T6" fmla="*/ 1364 w 1802"/>
                <a:gd name="T7" fmla="*/ 1318 h 1729"/>
                <a:gd name="T8" fmla="*/ 782 w 1802"/>
                <a:gd name="T9" fmla="*/ 1530 h 1729"/>
                <a:gd name="T10" fmla="*/ 856 w 1802"/>
                <a:gd name="T11" fmla="*/ 1376 h 1729"/>
                <a:gd name="T12" fmla="*/ 893 w 1802"/>
                <a:gd name="T13" fmla="*/ 1187 h 1729"/>
                <a:gd name="T14" fmla="*/ 1208 w 1802"/>
                <a:gd name="T15" fmla="*/ 1093 h 1729"/>
                <a:gd name="T16" fmla="*/ 1264 w 1802"/>
                <a:gd name="T17" fmla="*/ 912 h 1729"/>
                <a:gd name="T18" fmla="*/ 1267 w 1802"/>
                <a:gd name="T19" fmla="*/ 902 h 1729"/>
                <a:gd name="T20" fmla="*/ 1289 w 1802"/>
                <a:gd name="T21" fmla="*/ 742 h 1729"/>
                <a:gd name="T22" fmla="*/ 1379 w 1802"/>
                <a:gd name="T23" fmla="*/ 672 h 1729"/>
                <a:gd name="T24" fmla="*/ 1258 w 1802"/>
                <a:gd name="T25" fmla="*/ 439 h 1729"/>
                <a:gd name="T26" fmla="*/ 1278 w 1802"/>
                <a:gd name="T27" fmla="*/ 147 h 1729"/>
                <a:gd name="T28" fmla="*/ 282 w 1802"/>
                <a:gd name="T29" fmla="*/ 477 h 1729"/>
                <a:gd name="T30" fmla="*/ 1044 w 1802"/>
                <a:gd name="T31" fmla="*/ 1712 h 1729"/>
                <a:gd name="T32" fmla="*/ 1586 w 1802"/>
                <a:gd name="T33" fmla="*/ 1505 h 1729"/>
                <a:gd name="T34" fmla="*/ 1795 w 1802"/>
                <a:gd name="T35" fmla="*/ 1078 h 1729"/>
                <a:gd name="T36" fmla="*/ 1766 w 1802"/>
                <a:gd name="T37" fmla="*/ 100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2" h="1729">
                  <a:moveTo>
                    <a:pt x="1766" y="1009"/>
                  </a:moveTo>
                  <a:cubicBezTo>
                    <a:pt x="1655" y="1110"/>
                    <a:pt x="1802" y="1201"/>
                    <a:pt x="1460" y="1420"/>
                  </a:cubicBezTo>
                  <a:cubicBezTo>
                    <a:pt x="1484" y="1334"/>
                    <a:pt x="1594" y="1358"/>
                    <a:pt x="1560" y="1241"/>
                  </a:cubicBezTo>
                  <a:cubicBezTo>
                    <a:pt x="1364" y="1318"/>
                    <a:pt x="1364" y="1318"/>
                    <a:pt x="1364" y="1318"/>
                  </a:cubicBezTo>
                  <a:cubicBezTo>
                    <a:pt x="1268" y="1357"/>
                    <a:pt x="1092" y="1679"/>
                    <a:pt x="782" y="1530"/>
                  </a:cubicBezTo>
                  <a:cubicBezTo>
                    <a:pt x="806" y="1427"/>
                    <a:pt x="850" y="1499"/>
                    <a:pt x="856" y="1376"/>
                  </a:cubicBezTo>
                  <a:cubicBezTo>
                    <a:pt x="860" y="1284"/>
                    <a:pt x="830" y="1255"/>
                    <a:pt x="893" y="1187"/>
                  </a:cubicBezTo>
                  <a:cubicBezTo>
                    <a:pt x="986" y="1122"/>
                    <a:pt x="1145" y="1315"/>
                    <a:pt x="1208" y="1093"/>
                  </a:cubicBezTo>
                  <a:cubicBezTo>
                    <a:pt x="1264" y="912"/>
                    <a:pt x="1264" y="912"/>
                    <a:pt x="1264" y="912"/>
                  </a:cubicBezTo>
                  <a:cubicBezTo>
                    <a:pt x="1265" y="910"/>
                    <a:pt x="1266" y="905"/>
                    <a:pt x="1267" y="902"/>
                  </a:cubicBezTo>
                  <a:cubicBezTo>
                    <a:pt x="1317" y="740"/>
                    <a:pt x="1291" y="909"/>
                    <a:pt x="1289" y="742"/>
                  </a:cubicBezTo>
                  <a:cubicBezTo>
                    <a:pt x="1326" y="705"/>
                    <a:pt x="1338" y="713"/>
                    <a:pt x="1379" y="672"/>
                  </a:cubicBezTo>
                  <a:cubicBezTo>
                    <a:pt x="1376" y="560"/>
                    <a:pt x="1284" y="530"/>
                    <a:pt x="1258" y="439"/>
                  </a:cubicBezTo>
                  <a:cubicBezTo>
                    <a:pt x="1226" y="327"/>
                    <a:pt x="1352" y="264"/>
                    <a:pt x="1278" y="147"/>
                  </a:cubicBezTo>
                  <a:cubicBezTo>
                    <a:pt x="1184" y="0"/>
                    <a:pt x="556" y="1"/>
                    <a:pt x="282" y="477"/>
                  </a:cubicBezTo>
                  <a:cubicBezTo>
                    <a:pt x="0" y="967"/>
                    <a:pt x="272" y="1729"/>
                    <a:pt x="1044" y="1712"/>
                  </a:cubicBezTo>
                  <a:cubicBezTo>
                    <a:pt x="1244" y="1707"/>
                    <a:pt x="1444" y="1631"/>
                    <a:pt x="1586" y="1505"/>
                  </a:cubicBezTo>
                  <a:cubicBezTo>
                    <a:pt x="1666" y="1435"/>
                    <a:pt x="1792" y="1176"/>
                    <a:pt x="1795" y="1078"/>
                  </a:cubicBezTo>
                  <a:cubicBezTo>
                    <a:pt x="1799" y="990"/>
                    <a:pt x="1802" y="1033"/>
                    <a:pt x="1766"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6"/>
            <p:cNvSpPr>
              <a:spLocks/>
            </p:cNvSpPr>
            <p:nvPr/>
          </p:nvSpPr>
          <p:spPr bwMode="auto">
            <a:xfrm>
              <a:off x="4509" y="1566"/>
              <a:ext cx="668" cy="674"/>
            </a:xfrm>
            <a:custGeom>
              <a:avLst/>
              <a:gdLst>
                <a:gd name="T0" fmla="*/ 428 w 428"/>
                <a:gd name="T1" fmla="*/ 291 h 433"/>
                <a:gd name="T2" fmla="*/ 428 w 428"/>
                <a:gd name="T3" fmla="*/ 143 h 433"/>
                <a:gd name="T4" fmla="*/ 291 w 428"/>
                <a:gd name="T5" fmla="*/ 132 h 433"/>
                <a:gd name="T6" fmla="*/ 287 w 428"/>
                <a:gd name="T7" fmla="*/ 0 h 433"/>
                <a:gd name="T8" fmla="*/ 144 w 428"/>
                <a:gd name="T9" fmla="*/ 2 h 433"/>
                <a:gd name="T10" fmla="*/ 136 w 428"/>
                <a:gd name="T11" fmla="*/ 143 h 433"/>
                <a:gd name="T12" fmla="*/ 7 w 428"/>
                <a:gd name="T13" fmla="*/ 139 h 433"/>
                <a:gd name="T14" fmla="*/ 0 w 428"/>
                <a:gd name="T15" fmla="*/ 295 h 433"/>
                <a:gd name="T16" fmla="*/ 137 w 428"/>
                <a:gd name="T17" fmla="*/ 293 h 433"/>
                <a:gd name="T18" fmla="*/ 135 w 428"/>
                <a:gd name="T19" fmla="*/ 433 h 433"/>
                <a:gd name="T20" fmla="*/ 273 w 428"/>
                <a:gd name="T21" fmla="*/ 433 h 433"/>
                <a:gd name="T22" fmla="*/ 298 w 428"/>
                <a:gd name="T23" fmla="*/ 294 h 433"/>
                <a:gd name="T24" fmla="*/ 428 w 428"/>
                <a:gd name="T25" fmla="*/ 29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33">
                  <a:moveTo>
                    <a:pt x="428" y="291"/>
                  </a:moveTo>
                  <a:cubicBezTo>
                    <a:pt x="428" y="143"/>
                    <a:pt x="428" y="143"/>
                    <a:pt x="428" y="143"/>
                  </a:cubicBezTo>
                  <a:cubicBezTo>
                    <a:pt x="367" y="142"/>
                    <a:pt x="335" y="151"/>
                    <a:pt x="291" y="132"/>
                  </a:cubicBezTo>
                  <a:cubicBezTo>
                    <a:pt x="287" y="0"/>
                    <a:pt x="287" y="0"/>
                    <a:pt x="287" y="0"/>
                  </a:cubicBezTo>
                  <a:cubicBezTo>
                    <a:pt x="144" y="2"/>
                    <a:pt x="144" y="2"/>
                    <a:pt x="144" y="2"/>
                  </a:cubicBezTo>
                  <a:cubicBezTo>
                    <a:pt x="136" y="143"/>
                    <a:pt x="136" y="143"/>
                    <a:pt x="136" y="143"/>
                  </a:cubicBezTo>
                  <a:cubicBezTo>
                    <a:pt x="7" y="139"/>
                    <a:pt x="7" y="139"/>
                    <a:pt x="7" y="139"/>
                  </a:cubicBezTo>
                  <a:cubicBezTo>
                    <a:pt x="0" y="295"/>
                    <a:pt x="0" y="295"/>
                    <a:pt x="0" y="295"/>
                  </a:cubicBezTo>
                  <a:cubicBezTo>
                    <a:pt x="137" y="293"/>
                    <a:pt x="137" y="293"/>
                    <a:pt x="137" y="293"/>
                  </a:cubicBezTo>
                  <a:cubicBezTo>
                    <a:pt x="135" y="433"/>
                    <a:pt x="135" y="433"/>
                    <a:pt x="135" y="433"/>
                  </a:cubicBezTo>
                  <a:cubicBezTo>
                    <a:pt x="273" y="433"/>
                    <a:pt x="273" y="433"/>
                    <a:pt x="273" y="433"/>
                  </a:cubicBezTo>
                  <a:cubicBezTo>
                    <a:pt x="298" y="294"/>
                    <a:pt x="298" y="294"/>
                    <a:pt x="298" y="294"/>
                  </a:cubicBezTo>
                  <a:cubicBezTo>
                    <a:pt x="428" y="291"/>
                    <a:pt x="428" y="291"/>
                    <a:pt x="428"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7"/>
            <p:cNvSpPr>
              <a:spLocks/>
            </p:cNvSpPr>
            <p:nvPr/>
          </p:nvSpPr>
          <p:spPr bwMode="auto">
            <a:xfrm>
              <a:off x="4566" y="914"/>
              <a:ext cx="322" cy="336"/>
            </a:xfrm>
            <a:custGeom>
              <a:avLst/>
              <a:gdLst>
                <a:gd name="T0" fmla="*/ 0 w 207"/>
                <a:gd name="T1" fmla="*/ 99 h 216"/>
                <a:gd name="T2" fmla="*/ 63 w 207"/>
                <a:gd name="T3" fmla="*/ 216 h 216"/>
                <a:gd name="T4" fmla="*/ 196 w 207"/>
                <a:gd name="T5" fmla="*/ 184 h 216"/>
                <a:gd name="T6" fmla="*/ 179 w 207"/>
                <a:gd name="T7" fmla="*/ 122 h 216"/>
                <a:gd name="T8" fmla="*/ 194 w 207"/>
                <a:gd name="T9" fmla="*/ 76 h 216"/>
                <a:gd name="T10" fmla="*/ 200 w 207"/>
                <a:gd name="T11" fmla="*/ 60 h 216"/>
                <a:gd name="T12" fmla="*/ 207 w 207"/>
                <a:gd name="T13" fmla="*/ 43 h 216"/>
                <a:gd name="T14" fmla="*/ 128 w 207"/>
                <a:gd name="T15" fmla="*/ 41 h 216"/>
                <a:gd name="T16" fmla="*/ 109 w 207"/>
                <a:gd name="T17" fmla="*/ 27 h 216"/>
                <a:gd name="T18" fmla="*/ 100 w 207"/>
                <a:gd name="T19" fmla="*/ 18 h 216"/>
                <a:gd name="T20" fmla="*/ 90 w 207"/>
                <a:gd name="T21" fmla="*/ 9 h 216"/>
                <a:gd name="T22" fmla="*/ 80 w 207"/>
                <a:gd name="T23" fmla="*/ 0 h 216"/>
                <a:gd name="T24" fmla="*/ 0 w 207"/>
                <a:gd name="T25" fmla="*/ 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16">
                  <a:moveTo>
                    <a:pt x="0" y="99"/>
                  </a:moveTo>
                  <a:cubicBezTo>
                    <a:pt x="57" y="142"/>
                    <a:pt x="62" y="128"/>
                    <a:pt x="63" y="216"/>
                  </a:cubicBezTo>
                  <a:cubicBezTo>
                    <a:pt x="126" y="172"/>
                    <a:pt x="105" y="161"/>
                    <a:pt x="196" y="184"/>
                  </a:cubicBezTo>
                  <a:cubicBezTo>
                    <a:pt x="192" y="152"/>
                    <a:pt x="179" y="136"/>
                    <a:pt x="179" y="122"/>
                  </a:cubicBezTo>
                  <a:cubicBezTo>
                    <a:pt x="194" y="76"/>
                    <a:pt x="194" y="76"/>
                    <a:pt x="194" y="76"/>
                  </a:cubicBezTo>
                  <a:cubicBezTo>
                    <a:pt x="196" y="71"/>
                    <a:pt x="199" y="64"/>
                    <a:pt x="200" y="60"/>
                  </a:cubicBezTo>
                  <a:cubicBezTo>
                    <a:pt x="202" y="55"/>
                    <a:pt x="205" y="49"/>
                    <a:pt x="207" y="43"/>
                  </a:cubicBezTo>
                  <a:cubicBezTo>
                    <a:pt x="159" y="48"/>
                    <a:pt x="161" y="55"/>
                    <a:pt x="128" y="41"/>
                  </a:cubicBezTo>
                  <a:cubicBezTo>
                    <a:pt x="50" y="8"/>
                    <a:pt x="200" y="95"/>
                    <a:pt x="109" y="27"/>
                  </a:cubicBezTo>
                  <a:cubicBezTo>
                    <a:pt x="106" y="24"/>
                    <a:pt x="102" y="20"/>
                    <a:pt x="100" y="18"/>
                  </a:cubicBezTo>
                  <a:cubicBezTo>
                    <a:pt x="97" y="16"/>
                    <a:pt x="92" y="11"/>
                    <a:pt x="90" y="9"/>
                  </a:cubicBezTo>
                  <a:cubicBezTo>
                    <a:pt x="88" y="7"/>
                    <a:pt x="84" y="3"/>
                    <a:pt x="80" y="0"/>
                  </a:cubicBezTo>
                  <a:cubicBezTo>
                    <a:pt x="52" y="114"/>
                    <a:pt x="87" y="43"/>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
            <p:cNvSpPr>
              <a:spLocks/>
            </p:cNvSpPr>
            <p:nvPr/>
          </p:nvSpPr>
          <p:spPr bwMode="auto">
            <a:xfrm>
              <a:off x="4371" y="1115"/>
              <a:ext cx="199" cy="190"/>
            </a:xfrm>
            <a:custGeom>
              <a:avLst/>
              <a:gdLst>
                <a:gd name="T0" fmla="*/ 0 w 128"/>
                <a:gd name="T1" fmla="*/ 63 h 122"/>
                <a:gd name="T2" fmla="*/ 80 w 128"/>
                <a:gd name="T3" fmla="*/ 122 h 122"/>
                <a:gd name="T4" fmla="*/ 99 w 128"/>
                <a:gd name="T5" fmla="*/ 90 h 122"/>
                <a:gd name="T6" fmla="*/ 128 w 128"/>
                <a:gd name="T7" fmla="*/ 57 h 122"/>
                <a:gd name="T8" fmla="*/ 109 w 128"/>
                <a:gd name="T9" fmla="*/ 0 h 122"/>
                <a:gd name="T10" fmla="*/ 44 w 128"/>
                <a:gd name="T11" fmla="*/ 16 h 122"/>
                <a:gd name="T12" fmla="*/ 9 w 128"/>
                <a:gd name="T13" fmla="*/ 51 h 122"/>
                <a:gd name="T14" fmla="*/ 0 w 128"/>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2">
                  <a:moveTo>
                    <a:pt x="0" y="63"/>
                  </a:moveTo>
                  <a:cubicBezTo>
                    <a:pt x="80" y="122"/>
                    <a:pt x="80" y="122"/>
                    <a:pt x="80" y="122"/>
                  </a:cubicBezTo>
                  <a:cubicBezTo>
                    <a:pt x="96" y="89"/>
                    <a:pt x="80" y="115"/>
                    <a:pt x="99" y="90"/>
                  </a:cubicBezTo>
                  <a:cubicBezTo>
                    <a:pt x="128" y="57"/>
                    <a:pt x="128" y="57"/>
                    <a:pt x="128" y="57"/>
                  </a:cubicBezTo>
                  <a:cubicBezTo>
                    <a:pt x="89" y="24"/>
                    <a:pt x="112" y="74"/>
                    <a:pt x="109" y="0"/>
                  </a:cubicBezTo>
                  <a:cubicBezTo>
                    <a:pt x="103" y="2"/>
                    <a:pt x="44" y="16"/>
                    <a:pt x="44" y="16"/>
                  </a:cubicBezTo>
                  <a:cubicBezTo>
                    <a:pt x="9" y="51"/>
                    <a:pt x="9" y="51"/>
                    <a:pt x="9" y="51"/>
                  </a:cubicBezTo>
                  <a:cubicBezTo>
                    <a:pt x="7" y="54"/>
                    <a:pt x="4" y="60"/>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
            <p:cNvSpPr>
              <a:spLocks/>
            </p:cNvSpPr>
            <p:nvPr/>
          </p:nvSpPr>
          <p:spPr bwMode="auto">
            <a:xfrm>
              <a:off x="4556" y="1294"/>
              <a:ext cx="179" cy="260"/>
            </a:xfrm>
            <a:custGeom>
              <a:avLst/>
              <a:gdLst>
                <a:gd name="T0" fmla="*/ 0 w 115"/>
                <a:gd name="T1" fmla="*/ 74 h 167"/>
                <a:gd name="T2" fmla="*/ 97 w 115"/>
                <a:gd name="T3" fmla="*/ 94 h 167"/>
                <a:gd name="T4" fmla="*/ 115 w 115"/>
                <a:gd name="T5" fmla="*/ 42 h 167"/>
                <a:gd name="T6" fmla="*/ 53 w 115"/>
                <a:gd name="T7" fmla="*/ 1 h 167"/>
                <a:gd name="T8" fmla="*/ 0 w 115"/>
                <a:gd name="T9" fmla="*/ 74 h 167"/>
              </a:gdLst>
              <a:ahLst/>
              <a:cxnLst>
                <a:cxn ang="0">
                  <a:pos x="T0" y="T1"/>
                </a:cxn>
                <a:cxn ang="0">
                  <a:pos x="T2" y="T3"/>
                </a:cxn>
                <a:cxn ang="0">
                  <a:pos x="T4" y="T5"/>
                </a:cxn>
                <a:cxn ang="0">
                  <a:pos x="T6" y="T7"/>
                </a:cxn>
                <a:cxn ang="0">
                  <a:pos x="T8" y="T9"/>
                </a:cxn>
              </a:cxnLst>
              <a:rect l="0" t="0" r="r" b="b"/>
              <a:pathLst>
                <a:path w="115" h="167">
                  <a:moveTo>
                    <a:pt x="0" y="74"/>
                  </a:moveTo>
                  <a:cubicBezTo>
                    <a:pt x="36" y="92"/>
                    <a:pt x="38" y="167"/>
                    <a:pt x="97" y="94"/>
                  </a:cubicBezTo>
                  <a:cubicBezTo>
                    <a:pt x="99" y="91"/>
                    <a:pt x="114" y="45"/>
                    <a:pt x="115" y="42"/>
                  </a:cubicBezTo>
                  <a:cubicBezTo>
                    <a:pt x="42" y="0"/>
                    <a:pt x="99" y="61"/>
                    <a:pt x="53" y="1"/>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0"/>
            <p:cNvSpPr>
              <a:spLocks/>
            </p:cNvSpPr>
            <p:nvPr/>
          </p:nvSpPr>
          <p:spPr bwMode="auto">
            <a:xfrm>
              <a:off x="4963" y="1748"/>
              <a:ext cx="234" cy="271"/>
            </a:xfrm>
            <a:custGeom>
              <a:avLst/>
              <a:gdLst>
                <a:gd name="T0" fmla="*/ 137 w 150"/>
                <a:gd name="T1" fmla="*/ 174 h 174"/>
                <a:gd name="T2" fmla="*/ 150 w 150"/>
                <a:gd name="T3" fmla="*/ 21 h 174"/>
                <a:gd name="T4" fmla="*/ 0 w 150"/>
                <a:gd name="T5" fmla="*/ 15 h 174"/>
                <a:gd name="T6" fmla="*/ 137 w 150"/>
                <a:gd name="T7" fmla="*/ 26 h 174"/>
                <a:gd name="T8" fmla="*/ 137 w 150"/>
                <a:gd name="T9" fmla="*/ 174 h 174"/>
              </a:gdLst>
              <a:ahLst/>
              <a:cxnLst>
                <a:cxn ang="0">
                  <a:pos x="T0" y="T1"/>
                </a:cxn>
                <a:cxn ang="0">
                  <a:pos x="T2" y="T3"/>
                </a:cxn>
                <a:cxn ang="0">
                  <a:pos x="T4" y="T5"/>
                </a:cxn>
                <a:cxn ang="0">
                  <a:pos x="T6" y="T7"/>
                </a:cxn>
                <a:cxn ang="0">
                  <a:pos x="T8" y="T9"/>
                </a:cxn>
              </a:cxnLst>
              <a:rect l="0" t="0" r="r" b="b"/>
              <a:pathLst>
                <a:path w="150" h="174">
                  <a:moveTo>
                    <a:pt x="137" y="174"/>
                  </a:moveTo>
                  <a:cubicBezTo>
                    <a:pt x="150" y="21"/>
                    <a:pt x="150" y="21"/>
                    <a:pt x="150" y="21"/>
                  </a:cubicBezTo>
                  <a:cubicBezTo>
                    <a:pt x="89" y="0"/>
                    <a:pt x="64" y="9"/>
                    <a:pt x="0" y="15"/>
                  </a:cubicBezTo>
                  <a:cubicBezTo>
                    <a:pt x="44" y="34"/>
                    <a:pt x="76" y="25"/>
                    <a:pt x="137" y="26"/>
                  </a:cubicBezTo>
                  <a:lnTo>
                    <a:pt x="13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ustDataLst>
      <p:tags r:id="rId1"/>
    </p:custDataLst>
    <p:extLst>
      <p:ext uri="{BB962C8B-B14F-4D97-AF65-F5344CB8AC3E}">
        <p14:creationId xmlns:p14="http://schemas.microsoft.com/office/powerpoint/2010/main" val="30845002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7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9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11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600"/>
                            </p:stCondLst>
                            <p:childTnLst>
                              <p:par>
                                <p:cTn id="42" presetID="10" presetClass="entr" presetSubtype="0" fill="hold"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fade">
                                      <p:cBhvr>
                                        <p:cTn id="44" dur="500"/>
                                        <p:tgtEl>
                                          <p:spTgt spid="141"/>
                                        </p:tgtEl>
                                      </p:cBhvr>
                                    </p:animEffect>
                                  </p:childTnLst>
                                </p:cTn>
                              </p:par>
                              <p:par>
                                <p:cTn id="45" presetID="10" presetClass="entr" presetSubtype="0" fill="hold" nodeType="withEffect">
                                  <p:stCondLst>
                                    <p:cond delay="20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nodeType="withEffect">
                                  <p:stCondLst>
                                    <p:cond delay="30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childTnLst>
                                </p:cTn>
                              </p:par>
                              <p:par>
                                <p:cTn id="51" presetID="10" presetClass="entr" presetSubtype="0" fill="hold" nodeType="withEffect">
                                  <p:stCondLst>
                                    <p:cond delay="50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6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par>
                                <p:cTn id="57" presetID="10" presetClass="entr" presetSubtype="0" fill="hold" grpId="0" nodeType="withEffect">
                                  <p:stCondLst>
                                    <p:cond delay="80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0" presetClass="entr" presetSubtype="0" fill="hold" nodeType="withEffect">
                                  <p:stCondLst>
                                    <p:cond delay="90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500"/>
                                        <p:tgtEl>
                                          <p:spTgt spid="108"/>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childTnLst>
                          </p:cTn>
                        </p:par>
                        <p:par>
                          <p:cTn id="66" fill="hold">
                            <p:stCondLst>
                              <p:cond delay="31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95"/>
                                        </p:tgtEl>
                                        <p:attrNameLst>
                                          <p:attrName>style.visibility</p:attrName>
                                        </p:attrNameLst>
                                      </p:cBhvr>
                                      <p:to>
                                        <p:strVal val="visible"/>
                                      </p:to>
                                    </p:set>
                                    <p:animScale>
                                      <p:cBhvr>
                                        <p:cTn id="69"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95"/>
                                        </p:tgtEl>
                                        <p:attrNameLst>
                                          <p:attrName>ppt_x</p:attrName>
                                          <p:attrName>ppt_y</p:attrName>
                                        </p:attrNameLst>
                                      </p:cBhvr>
                                    </p:animMotion>
                                    <p:animEffect transition="in" filter="fade">
                                      <p:cBhvr>
                                        <p:cTn id="71" dur="1000"/>
                                        <p:tgtEl>
                                          <p:spTgt spid="95"/>
                                        </p:tgtEl>
                                      </p:cBhvr>
                                    </p:animEffect>
                                  </p:childTnLst>
                                </p:cTn>
                              </p:par>
                            </p:childTnLst>
                          </p:cTn>
                        </p:par>
                        <p:par>
                          <p:cTn id="72" fill="hold">
                            <p:stCondLst>
                              <p:cond delay="4800"/>
                            </p:stCondLst>
                            <p:childTnLst>
                              <p:par>
                                <p:cTn id="73" presetID="22" presetClass="entr" presetSubtype="8" fill="hold" grpId="0" nodeType="after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wipe(left)">
                                      <p:cBhvr>
                                        <p:cTn id="75" dur="500"/>
                                        <p:tgtEl>
                                          <p:spTgt spid="145"/>
                                        </p:tgtEl>
                                      </p:cBhvr>
                                    </p:animEffect>
                                  </p:childTnLst>
                                </p:cTn>
                              </p:par>
                            </p:childTnLst>
                          </p:cTn>
                        </p:par>
                        <p:par>
                          <p:cTn id="76" fill="hold">
                            <p:stCondLst>
                              <p:cond delay="5300"/>
                            </p:stCondLst>
                            <p:childTnLst>
                              <p:par>
                                <p:cTn id="77" presetID="2" presetClass="entr" presetSubtype="4" decel="100000" fill="hold"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500" fill="hold"/>
                                        <p:tgtEl>
                                          <p:spTgt spid="110"/>
                                        </p:tgtEl>
                                        <p:attrNameLst>
                                          <p:attrName>ppt_x</p:attrName>
                                        </p:attrNameLst>
                                      </p:cBhvr>
                                      <p:tavLst>
                                        <p:tav tm="0">
                                          <p:val>
                                            <p:strVal val="#ppt_x"/>
                                          </p:val>
                                        </p:tav>
                                        <p:tav tm="100000">
                                          <p:val>
                                            <p:strVal val="#ppt_x"/>
                                          </p:val>
                                        </p:tav>
                                      </p:tavLst>
                                    </p:anim>
                                    <p:anim calcmode="lin" valueType="num">
                                      <p:cBhvr additive="base">
                                        <p:cTn id="80" dur="50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5800"/>
                            </p:stCondLst>
                            <p:childTnLst>
                              <p:par>
                                <p:cTn id="82" presetID="2" presetClass="entr" presetSubtype="4" decel="100000" fill="hold" nodeType="afterEffect">
                                  <p:stCondLst>
                                    <p:cond delay="0"/>
                                  </p:stCondLst>
                                  <p:childTnLst>
                                    <p:set>
                                      <p:cBhvr>
                                        <p:cTn id="83" dur="1" fill="hold">
                                          <p:stCondLst>
                                            <p:cond delay="0"/>
                                          </p:stCondLst>
                                        </p:cTn>
                                        <p:tgtEl>
                                          <p:spTgt spid="123"/>
                                        </p:tgtEl>
                                        <p:attrNameLst>
                                          <p:attrName>style.visibility</p:attrName>
                                        </p:attrNameLst>
                                      </p:cBhvr>
                                      <p:to>
                                        <p:strVal val="visible"/>
                                      </p:to>
                                    </p:set>
                                    <p:anim calcmode="lin" valueType="num">
                                      <p:cBhvr additive="base">
                                        <p:cTn id="84" dur="500" fill="hold"/>
                                        <p:tgtEl>
                                          <p:spTgt spid="123"/>
                                        </p:tgtEl>
                                        <p:attrNameLst>
                                          <p:attrName>ppt_x</p:attrName>
                                        </p:attrNameLst>
                                      </p:cBhvr>
                                      <p:tavLst>
                                        <p:tav tm="0">
                                          <p:val>
                                            <p:strVal val="#ppt_x"/>
                                          </p:val>
                                        </p:tav>
                                        <p:tav tm="100000">
                                          <p:val>
                                            <p:strVal val="#ppt_x"/>
                                          </p:val>
                                        </p:tav>
                                      </p:tavLst>
                                    </p:anim>
                                    <p:anim calcmode="lin" valueType="num">
                                      <p:cBhvr additive="base">
                                        <p:cTn id="85"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1" grpId="0" animBg="1"/>
      <p:bldP spid="105" grpId="0" animBg="1"/>
      <p:bldP spid="95" grpId="0"/>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8911850" y="2775916"/>
            <a:ext cx="1515153" cy="1306167"/>
            <a:chOff x="6811139" y="1203251"/>
            <a:chExt cx="1597222" cy="1376916"/>
          </a:xfrm>
        </p:grpSpPr>
        <p:sp>
          <p:nvSpPr>
            <p:cNvPr id="135" name="六边形 134"/>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六边形 137"/>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176738" y="3472707"/>
            <a:ext cx="1515153" cy="1306167"/>
            <a:chOff x="6811139" y="1203251"/>
            <a:chExt cx="1597222" cy="1376916"/>
          </a:xfrm>
        </p:grpSpPr>
        <p:sp>
          <p:nvSpPr>
            <p:cNvPr id="142" name="六边形 14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六边形 150"/>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621503" y="3500493"/>
            <a:ext cx="1515153" cy="1306167"/>
            <a:chOff x="6811139" y="1203251"/>
            <a:chExt cx="1597222" cy="1376916"/>
          </a:xfrm>
        </p:grpSpPr>
        <p:sp>
          <p:nvSpPr>
            <p:cNvPr id="153" name="六边形 152"/>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六边形 153"/>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10170838" y="661281"/>
            <a:ext cx="1515153" cy="1306167"/>
            <a:chOff x="6811139" y="1203251"/>
            <a:chExt cx="1597222" cy="1376916"/>
          </a:xfrm>
        </p:grpSpPr>
        <p:sp>
          <p:nvSpPr>
            <p:cNvPr id="156" name="六边形 15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六边形 156"/>
            <p:cNvSpPr/>
            <p:nvPr/>
          </p:nvSpPr>
          <p:spPr>
            <a:xfrm>
              <a:off x="6931642" y="1311347"/>
              <a:ext cx="1364938" cy="1176671"/>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0202197" y="4881416"/>
            <a:ext cx="1515153" cy="1306167"/>
            <a:chOff x="6811139" y="1203251"/>
            <a:chExt cx="1597222" cy="1376916"/>
          </a:xfrm>
        </p:grpSpPr>
        <p:sp>
          <p:nvSpPr>
            <p:cNvPr id="159" name="六边形 15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六边形 159"/>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8911850" y="4186329"/>
            <a:ext cx="1515153" cy="1306167"/>
            <a:chOff x="6811139" y="1203251"/>
            <a:chExt cx="1597222" cy="1376916"/>
          </a:xfrm>
        </p:grpSpPr>
        <p:sp>
          <p:nvSpPr>
            <p:cNvPr id="162" name="六边形 161"/>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六边形 162"/>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组合 163"/>
          <p:cNvGrpSpPr/>
          <p:nvPr/>
        </p:nvGrpSpPr>
        <p:grpSpPr>
          <a:xfrm>
            <a:off x="9475702" y="3170236"/>
            <a:ext cx="439738" cy="517525"/>
            <a:chOff x="1833386" y="6279917"/>
            <a:chExt cx="439738" cy="517525"/>
          </a:xfrm>
          <a:solidFill>
            <a:schemeClr val="bg1"/>
          </a:solidFill>
        </p:grpSpPr>
        <p:sp>
          <p:nvSpPr>
            <p:cNvPr id="165" name="Freeform 6"/>
            <p:cNvSpPr>
              <a:spLocks/>
            </p:cNvSpPr>
            <p:nvPr/>
          </p:nvSpPr>
          <p:spPr bwMode="auto">
            <a:xfrm>
              <a:off x="2133423" y="6579954"/>
              <a:ext cx="79375" cy="65088"/>
            </a:xfrm>
            <a:custGeom>
              <a:avLst/>
              <a:gdLst>
                <a:gd name="T0" fmla="*/ 4 w 34"/>
                <a:gd name="T1" fmla="*/ 15 h 28"/>
                <a:gd name="T2" fmla="*/ 2 w 34"/>
                <a:gd name="T3" fmla="*/ 23 h 28"/>
                <a:gd name="T4" fmla="*/ 3 w 34"/>
                <a:gd name="T5" fmla="*/ 25 h 28"/>
                <a:gd name="T6" fmla="*/ 11 w 34"/>
                <a:gd name="T7" fmla="*/ 26 h 28"/>
                <a:gd name="T8" fmla="*/ 30 w 34"/>
                <a:gd name="T9" fmla="*/ 14 h 28"/>
                <a:gd name="T10" fmla="*/ 32 w 34"/>
                <a:gd name="T11" fmla="*/ 5 h 28"/>
                <a:gd name="T12" fmla="*/ 31 w 34"/>
                <a:gd name="T13" fmla="*/ 4 h 28"/>
                <a:gd name="T14" fmla="*/ 23 w 34"/>
                <a:gd name="T15" fmla="*/ 2 h 28"/>
                <a:gd name="T16" fmla="*/ 4 w 34"/>
                <a:gd name="T1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4" y="15"/>
                  </a:moveTo>
                  <a:cubicBezTo>
                    <a:pt x="1" y="17"/>
                    <a:pt x="0" y="21"/>
                    <a:pt x="2" y="23"/>
                  </a:cubicBezTo>
                  <a:cubicBezTo>
                    <a:pt x="3" y="25"/>
                    <a:pt x="3" y="25"/>
                    <a:pt x="3" y="25"/>
                  </a:cubicBezTo>
                  <a:cubicBezTo>
                    <a:pt x="5" y="27"/>
                    <a:pt x="8" y="28"/>
                    <a:pt x="11" y="26"/>
                  </a:cubicBezTo>
                  <a:cubicBezTo>
                    <a:pt x="30" y="14"/>
                    <a:pt x="30" y="14"/>
                    <a:pt x="30" y="14"/>
                  </a:cubicBezTo>
                  <a:cubicBezTo>
                    <a:pt x="33" y="12"/>
                    <a:pt x="34" y="8"/>
                    <a:pt x="32" y="5"/>
                  </a:cubicBezTo>
                  <a:cubicBezTo>
                    <a:pt x="31" y="4"/>
                    <a:pt x="31" y="4"/>
                    <a:pt x="31" y="4"/>
                  </a:cubicBezTo>
                  <a:cubicBezTo>
                    <a:pt x="29" y="1"/>
                    <a:pt x="25" y="0"/>
                    <a:pt x="23" y="2"/>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7"/>
            <p:cNvSpPr>
              <a:spLocks noChangeArrowheads="1"/>
            </p:cNvSpPr>
            <p:nvPr/>
          </p:nvSpPr>
          <p:spPr bwMode="auto">
            <a:xfrm>
              <a:off x="2096911" y="6657742"/>
              <a:ext cx="176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8"/>
            <p:cNvSpPr>
              <a:spLocks/>
            </p:cNvSpPr>
            <p:nvPr/>
          </p:nvSpPr>
          <p:spPr bwMode="auto">
            <a:xfrm>
              <a:off x="1833386" y="6279917"/>
              <a:ext cx="412750" cy="517525"/>
            </a:xfrm>
            <a:custGeom>
              <a:avLst/>
              <a:gdLst>
                <a:gd name="T0" fmla="*/ 35 w 177"/>
                <a:gd name="T1" fmla="*/ 118 h 221"/>
                <a:gd name="T2" fmla="*/ 77 w 177"/>
                <a:gd name="T3" fmla="*/ 58 h 221"/>
                <a:gd name="T4" fmla="*/ 85 w 177"/>
                <a:gd name="T5" fmla="*/ 70 h 221"/>
                <a:gd name="T6" fmla="*/ 85 w 177"/>
                <a:gd name="T7" fmla="*/ 71 h 221"/>
                <a:gd name="T8" fmla="*/ 83 w 177"/>
                <a:gd name="T9" fmla="*/ 79 h 221"/>
                <a:gd name="T10" fmla="*/ 122 w 177"/>
                <a:gd name="T11" fmla="*/ 138 h 221"/>
                <a:gd name="T12" fmla="*/ 131 w 177"/>
                <a:gd name="T13" fmla="*/ 140 h 221"/>
                <a:gd name="T14" fmla="*/ 149 w 177"/>
                <a:gd name="T15" fmla="*/ 127 h 221"/>
                <a:gd name="T16" fmla="*/ 151 w 177"/>
                <a:gd name="T17" fmla="*/ 118 h 221"/>
                <a:gd name="T18" fmla="*/ 112 w 177"/>
                <a:gd name="T19" fmla="*/ 60 h 221"/>
                <a:gd name="T20" fmla="*/ 103 w 177"/>
                <a:gd name="T21" fmla="*/ 58 h 221"/>
                <a:gd name="T22" fmla="*/ 103 w 177"/>
                <a:gd name="T23" fmla="*/ 58 h 221"/>
                <a:gd name="T24" fmla="*/ 78 w 177"/>
                <a:gd name="T25" fmla="*/ 20 h 221"/>
                <a:gd name="T26" fmla="*/ 78 w 177"/>
                <a:gd name="T27" fmla="*/ 20 h 221"/>
                <a:gd name="T28" fmla="*/ 80 w 177"/>
                <a:gd name="T29" fmla="*/ 11 h 221"/>
                <a:gd name="T30" fmla="*/ 74 w 177"/>
                <a:gd name="T31" fmla="*/ 3 h 221"/>
                <a:gd name="T32" fmla="*/ 66 w 177"/>
                <a:gd name="T33" fmla="*/ 2 h 221"/>
                <a:gd name="T34" fmla="*/ 47 w 177"/>
                <a:gd name="T35" fmla="*/ 14 h 221"/>
                <a:gd name="T36" fmla="*/ 45 w 177"/>
                <a:gd name="T37" fmla="*/ 23 h 221"/>
                <a:gd name="T38" fmla="*/ 50 w 177"/>
                <a:gd name="T39" fmla="*/ 31 h 221"/>
                <a:gd name="T40" fmla="*/ 59 w 177"/>
                <a:gd name="T41" fmla="*/ 33 h 221"/>
                <a:gd name="T42" fmla="*/ 59 w 177"/>
                <a:gd name="T43" fmla="*/ 33 h 221"/>
                <a:gd name="T44" fmla="*/ 67 w 177"/>
                <a:gd name="T45" fmla="*/ 44 h 221"/>
                <a:gd name="T46" fmla="*/ 0 w 177"/>
                <a:gd name="T47" fmla="*/ 130 h 221"/>
                <a:gd name="T48" fmla="*/ 21 w 177"/>
                <a:gd name="T49" fmla="*/ 188 h 221"/>
                <a:gd name="T50" fmla="*/ 21 w 177"/>
                <a:gd name="T51" fmla="*/ 221 h 221"/>
                <a:gd name="T52" fmla="*/ 177 w 177"/>
                <a:gd name="T53" fmla="*/ 221 h 221"/>
                <a:gd name="T54" fmla="*/ 177 w 177"/>
                <a:gd name="T55" fmla="*/ 177 h 221"/>
                <a:gd name="T56" fmla="*/ 77 w 177"/>
                <a:gd name="T57" fmla="*/ 177 h 221"/>
                <a:gd name="T58" fmla="*/ 35 w 177"/>
                <a:gd name="T59" fmla="*/ 1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221">
                  <a:moveTo>
                    <a:pt x="35" y="118"/>
                  </a:moveTo>
                  <a:cubicBezTo>
                    <a:pt x="35" y="90"/>
                    <a:pt x="55" y="68"/>
                    <a:pt x="77" y="58"/>
                  </a:cubicBezTo>
                  <a:cubicBezTo>
                    <a:pt x="85" y="70"/>
                    <a:pt x="85" y="70"/>
                    <a:pt x="85" y="70"/>
                  </a:cubicBezTo>
                  <a:cubicBezTo>
                    <a:pt x="85" y="71"/>
                    <a:pt x="85" y="71"/>
                    <a:pt x="85" y="71"/>
                  </a:cubicBezTo>
                  <a:cubicBezTo>
                    <a:pt x="82" y="73"/>
                    <a:pt x="81" y="76"/>
                    <a:pt x="83" y="79"/>
                  </a:cubicBezTo>
                  <a:cubicBezTo>
                    <a:pt x="122" y="138"/>
                    <a:pt x="122" y="138"/>
                    <a:pt x="122" y="138"/>
                  </a:cubicBezTo>
                  <a:cubicBezTo>
                    <a:pt x="124" y="141"/>
                    <a:pt x="128" y="142"/>
                    <a:pt x="131" y="140"/>
                  </a:cubicBezTo>
                  <a:cubicBezTo>
                    <a:pt x="149" y="127"/>
                    <a:pt x="149" y="127"/>
                    <a:pt x="149" y="127"/>
                  </a:cubicBezTo>
                  <a:cubicBezTo>
                    <a:pt x="152" y="125"/>
                    <a:pt x="153" y="121"/>
                    <a:pt x="151" y="118"/>
                  </a:cubicBezTo>
                  <a:cubicBezTo>
                    <a:pt x="112" y="60"/>
                    <a:pt x="112" y="60"/>
                    <a:pt x="112" y="60"/>
                  </a:cubicBezTo>
                  <a:cubicBezTo>
                    <a:pt x="110" y="57"/>
                    <a:pt x="106" y="56"/>
                    <a:pt x="103" y="58"/>
                  </a:cubicBezTo>
                  <a:cubicBezTo>
                    <a:pt x="103" y="58"/>
                    <a:pt x="103" y="58"/>
                    <a:pt x="103" y="58"/>
                  </a:cubicBezTo>
                  <a:cubicBezTo>
                    <a:pt x="78" y="20"/>
                    <a:pt x="78" y="20"/>
                    <a:pt x="78" y="20"/>
                  </a:cubicBezTo>
                  <a:cubicBezTo>
                    <a:pt x="78" y="20"/>
                    <a:pt x="78" y="20"/>
                    <a:pt x="78" y="20"/>
                  </a:cubicBezTo>
                  <a:cubicBezTo>
                    <a:pt x="81" y="18"/>
                    <a:pt x="82" y="14"/>
                    <a:pt x="80" y="11"/>
                  </a:cubicBezTo>
                  <a:cubicBezTo>
                    <a:pt x="74" y="3"/>
                    <a:pt x="74" y="3"/>
                    <a:pt x="74" y="3"/>
                  </a:cubicBezTo>
                  <a:cubicBezTo>
                    <a:pt x="73" y="1"/>
                    <a:pt x="69" y="0"/>
                    <a:pt x="66" y="2"/>
                  </a:cubicBezTo>
                  <a:cubicBezTo>
                    <a:pt x="47" y="14"/>
                    <a:pt x="47" y="14"/>
                    <a:pt x="47" y="14"/>
                  </a:cubicBezTo>
                  <a:cubicBezTo>
                    <a:pt x="44" y="16"/>
                    <a:pt x="43" y="20"/>
                    <a:pt x="45" y="23"/>
                  </a:cubicBezTo>
                  <a:cubicBezTo>
                    <a:pt x="50" y="31"/>
                    <a:pt x="50" y="31"/>
                    <a:pt x="50" y="31"/>
                  </a:cubicBezTo>
                  <a:cubicBezTo>
                    <a:pt x="52" y="34"/>
                    <a:pt x="56" y="34"/>
                    <a:pt x="59" y="33"/>
                  </a:cubicBezTo>
                  <a:cubicBezTo>
                    <a:pt x="59" y="33"/>
                    <a:pt x="59" y="33"/>
                    <a:pt x="59" y="33"/>
                  </a:cubicBezTo>
                  <a:cubicBezTo>
                    <a:pt x="67" y="44"/>
                    <a:pt x="67" y="44"/>
                    <a:pt x="67" y="44"/>
                  </a:cubicBezTo>
                  <a:cubicBezTo>
                    <a:pt x="30" y="53"/>
                    <a:pt x="0" y="88"/>
                    <a:pt x="0" y="130"/>
                  </a:cubicBezTo>
                  <a:cubicBezTo>
                    <a:pt x="0" y="152"/>
                    <a:pt x="9" y="172"/>
                    <a:pt x="21" y="188"/>
                  </a:cubicBezTo>
                  <a:cubicBezTo>
                    <a:pt x="21" y="221"/>
                    <a:pt x="21" y="221"/>
                    <a:pt x="21" y="221"/>
                  </a:cubicBezTo>
                  <a:cubicBezTo>
                    <a:pt x="177" y="221"/>
                    <a:pt x="177" y="221"/>
                    <a:pt x="177" y="221"/>
                  </a:cubicBezTo>
                  <a:cubicBezTo>
                    <a:pt x="177" y="177"/>
                    <a:pt x="177" y="177"/>
                    <a:pt x="177" y="177"/>
                  </a:cubicBezTo>
                  <a:cubicBezTo>
                    <a:pt x="77" y="177"/>
                    <a:pt x="77" y="177"/>
                    <a:pt x="77" y="177"/>
                  </a:cubicBezTo>
                  <a:cubicBezTo>
                    <a:pt x="55" y="169"/>
                    <a:pt x="35" y="145"/>
                    <a:pt x="3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10685528" y="5372351"/>
            <a:ext cx="573087" cy="514350"/>
            <a:chOff x="960261" y="6283092"/>
            <a:chExt cx="573087" cy="514350"/>
          </a:xfrm>
          <a:solidFill>
            <a:schemeClr val="bg1"/>
          </a:solidFill>
        </p:grpSpPr>
        <p:sp>
          <p:nvSpPr>
            <p:cNvPr id="169" name="Oval 40"/>
            <p:cNvSpPr>
              <a:spLocks noChangeArrowheads="1"/>
            </p:cNvSpPr>
            <p:nvPr/>
          </p:nvSpPr>
          <p:spPr bwMode="auto">
            <a:xfrm>
              <a:off x="1203148" y="6283092"/>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1"/>
            <p:cNvSpPr>
              <a:spLocks/>
            </p:cNvSpPr>
            <p:nvPr/>
          </p:nvSpPr>
          <p:spPr bwMode="auto">
            <a:xfrm>
              <a:off x="960261" y="6319604"/>
              <a:ext cx="227013" cy="112713"/>
            </a:xfrm>
            <a:custGeom>
              <a:avLst/>
              <a:gdLst>
                <a:gd name="T0" fmla="*/ 90 w 97"/>
                <a:gd name="T1" fmla="*/ 0 h 48"/>
                <a:gd name="T2" fmla="*/ 2 w 97"/>
                <a:gd name="T3" fmla="*/ 0 h 48"/>
                <a:gd name="T4" fmla="*/ 0 w 97"/>
                <a:gd name="T5" fmla="*/ 6 h 48"/>
                <a:gd name="T6" fmla="*/ 97 w 97"/>
                <a:gd name="T7" fmla="*/ 48 h 48"/>
                <a:gd name="T8" fmla="*/ 90 w 97"/>
                <a:gd name="T9" fmla="*/ 0 h 48"/>
              </a:gdLst>
              <a:ahLst/>
              <a:cxnLst>
                <a:cxn ang="0">
                  <a:pos x="T0" y="T1"/>
                </a:cxn>
                <a:cxn ang="0">
                  <a:pos x="T2" y="T3"/>
                </a:cxn>
                <a:cxn ang="0">
                  <a:pos x="T4" y="T5"/>
                </a:cxn>
                <a:cxn ang="0">
                  <a:pos x="T6" y="T7"/>
                </a:cxn>
                <a:cxn ang="0">
                  <a:pos x="T8" y="T9"/>
                </a:cxn>
              </a:cxnLst>
              <a:rect l="0" t="0" r="r" b="b"/>
              <a:pathLst>
                <a:path w="97" h="48">
                  <a:moveTo>
                    <a:pt x="90" y="0"/>
                  </a:moveTo>
                  <a:cubicBezTo>
                    <a:pt x="2" y="0"/>
                    <a:pt x="2" y="0"/>
                    <a:pt x="2" y="0"/>
                  </a:cubicBezTo>
                  <a:cubicBezTo>
                    <a:pt x="1" y="0"/>
                    <a:pt x="0" y="4"/>
                    <a:pt x="0" y="6"/>
                  </a:cubicBezTo>
                  <a:cubicBezTo>
                    <a:pt x="0" y="27"/>
                    <a:pt x="42" y="45"/>
                    <a:pt x="97" y="48"/>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2"/>
            <p:cNvSpPr>
              <a:spLocks/>
            </p:cNvSpPr>
            <p:nvPr/>
          </p:nvSpPr>
          <p:spPr bwMode="auto">
            <a:xfrm>
              <a:off x="1307923" y="6319604"/>
              <a:ext cx="225425" cy="112713"/>
            </a:xfrm>
            <a:custGeom>
              <a:avLst/>
              <a:gdLst>
                <a:gd name="T0" fmla="*/ 95 w 97"/>
                <a:gd name="T1" fmla="*/ 0 h 48"/>
                <a:gd name="T2" fmla="*/ 6 w 97"/>
                <a:gd name="T3" fmla="*/ 0 h 48"/>
                <a:gd name="T4" fmla="*/ 0 w 97"/>
                <a:gd name="T5" fmla="*/ 48 h 48"/>
                <a:gd name="T6" fmla="*/ 97 w 97"/>
                <a:gd name="T7" fmla="*/ 6 h 48"/>
                <a:gd name="T8" fmla="*/ 95 w 97"/>
                <a:gd name="T9" fmla="*/ 0 h 48"/>
              </a:gdLst>
              <a:ahLst/>
              <a:cxnLst>
                <a:cxn ang="0">
                  <a:pos x="T0" y="T1"/>
                </a:cxn>
                <a:cxn ang="0">
                  <a:pos x="T2" y="T3"/>
                </a:cxn>
                <a:cxn ang="0">
                  <a:pos x="T4" y="T5"/>
                </a:cxn>
                <a:cxn ang="0">
                  <a:pos x="T6" y="T7"/>
                </a:cxn>
                <a:cxn ang="0">
                  <a:pos x="T8" y="T9"/>
                </a:cxn>
              </a:cxnLst>
              <a:rect l="0" t="0" r="r" b="b"/>
              <a:pathLst>
                <a:path w="97" h="48">
                  <a:moveTo>
                    <a:pt x="95" y="0"/>
                  </a:moveTo>
                  <a:cubicBezTo>
                    <a:pt x="6" y="0"/>
                    <a:pt x="6" y="0"/>
                    <a:pt x="6" y="0"/>
                  </a:cubicBezTo>
                  <a:cubicBezTo>
                    <a:pt x="0" y="48"/>
                    <a:pt x="0" y="48"/>
                    <a:pt x="0" y="48"/>
                  </a:cubicBezTo>
                  <a:cubicBezTo>
                    <a:pt x="55" y="44"/>
                    <a:pt x="97" y="27"/>
                    <a:pt x="97" y="6"/>
                  </a:cubicBezTo>
                  <a:cubicBezTo>
                    <a:pt x="97" y="4"/>
                    <a:pt x="96"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3"/>
            <p:cNvSpPr>
              <a:spLocks noEditPoints="1"/>
            </p:cNvSpPr>
            <p:nvPr/>
          </p:nvSpPr>
          <p:spPr bwMode="auto">
            <a:xfrm>
              <a:off x="1093611" y="6394217"/>
              <a:ext cx="311150" cy="403225"/>
            </a:xfrm>
            <a:custGeom>
              <a:avLst/>
              <a:gdLst>
                <a:gd name="T0" fmla="*/ 114 w 134"/>
                <a:gd name="T1" fmla="*/ 31 h 172"/>
                <a:gd name="T2" fmla="*/ 98 w 134"/>
                <a:gd name="T3" fmla="*/ 24 h 172"/>
                <a:gd name="T4" fmla="*/ 80 w 134"/>
                <a:gd name="T5" fmla="*/ 37 h 172"/>
                <a:gd name="T6" fmla="*/ 98 w 134"/>
                <a:gd name="T7" fmla="*/ 50 h 172"/>
                <a:gd name="T8" fmla="*/ 110 w 134"/>
                <a:gd name="T9" fmla="*/ 46 h 172"/>
                <a:gd name="T10" fmla="*/ 89 w 134"/>
                <a:gd name="T11" fmla="*/ 61 h 172"/>
                <a:gd name="T12" fmla="*/ 73 w 134"/>
                <a:gd name="T13" fmla="*/ 58 h 172"/>
                <a:gd name="T14" fmla="*/ 76 w 134"/>
                <a:gd name="T15" fmla="*/ 0 h 172"/>
                <a:gd name="T16" fmla="*/ 56 w 134"/>
                <a:gd name="T17" fmla="*/ 0 h 172"/>
                <a:gd name="T18" fmla="*/ 59 w 134"/>
                <a:gd name="T19" fmla="*/ 59 h 172"/>
                <a:gd name="T20" fmla="*/ 44 w 134"/>
                <a:gd name="T21" fmla="*/ 62 h 172"/>
                <a:gd name="T22" fmla="*/ 24 w 134"/>
                <a:gd name="T23" fmla="*/ 46 h 172"/>
                <a:gd name="T24" fmla="*/ 36 w 134"/>
                <a:gd name="T25" fmla="*/ 50 h 172"/>
                <a:gd name="T26" fmla="*/ 54 w 134"/>
                <a:gd name="T27" fmla="*/ 37 h 172"/>
                <a:gd name="T28" fmla="*/ 36 w 134"/>
                <a:gd name="T29" fmla="*/ 24 h 172"/>
                <a:gd name="T30" fmla="*/ 20 w 134"/>
                <a:gd name="T31" fmla="*/ 31 h 172"/>
                <a:gd name="T32" fmla="*/ 6 w 134"/>
                <a:gd name="T33" fmla="*/ 63 h 172"/>
                <a:gd name="T34" fmla="*/ 43 w 134"/>
                <a:gd name="T35" fmla="*/ 76 h 172"/>
                <a:gd name="T36" fmla="*/ 56 w 134"/>
                <a:gd name="T37" fmla="*/ 109 h 172"/>
                <a:gd name="T38" fmla="*/ 46 w 134"/>
                <a:gd name="T39" fmla="*/ 145 h 172"/>
                <a:gd name="T40" fmla="*/ 57 w 134"/>
                <a:gd name="T41" fmla="*/ 157 h 172"/>
                <a:gd name="T42" fmla="*/ 44 w 134"/>
                <a:gd name="T43" fmla="*/ 156 h 172"/>
                <a:gd name="T44" fmla="*/ 51 w 134"/>
                <a:gd name="T45" fmla="*/ 158 h 172"/>
                <a:gd name="T46" fmla="*/ 63 w 134"/>
                <a:gd name="T47" fmla="*/ 161 h 172"/>
                <a:gd name="T48" fmla="*/ 64 w 134"/>
                <a:gd name="T49" fmla="*/ 172 h 172"/>
                <a:gd name="T50" fmla="*/ 68 w 134"/>
                <a:gd name="T51" fmla="*/ 172 h 172"/>
                <a:gd name="T52" fmla="*/ 68 w 134"/>
                <a:gd name="T53" fmla="*/ 161 h 172"/>
                <a:gd name="T54" fmla="*/ 83 w 134"/>
                <a:gd name="T55" fmla="*/ 159 h 172"/>
                <a:gd name="T56" fmla="*/ 90 w 134"/>
                <a:gd name="T57" fmla="*/ 156 h 172"/>
                <a:gd name="T58" fmla="*/ 77 w 134"/>
                <a:gd name="T59" fmla="*/ 157 h 172"/>
                <a:gd name="T60" fmla="*/ 88 w 134"/>
                <a:gd name="T61" fmla="*/ 145 h 172"/>
                <a:gd name="T62" fmla="*/ 78 w 134"/>
                <a:gd name="T63" fmla="*/ 109 h 172"/>
                <a:gd name="T64" fmla="*/ 90 w 134"/>
                <a:gd name="T65" fmla="*/ 76 h 172"/>
                <a:gd name="T66" fmla="*/ 128 w 134"/>
                <a:gd name="T67" fmla="*/ 63 h 172"/>
                <a:gd name="T68" fmla="*/ 114 w 134"/>
                <a:gd name="T69" fmla="*/ 31 h 172"/>
                <a:gd name="T70" fmla="*/ 57 w 134"/>
                <a:gd name="T71" fmla="*/ 79 h 172"/>
                <a:gd name="T72" fmla="*/ 59 w 134"/>
                <a:gd name="T73" fmla="*/ 76 h 172"/>
                <a:gd name="T74" fmla="*/ 60 w 134"/>
                <a:gd name="T75" fmla="*/ 94 h 172"/>
                <a:gd name="T76" fmla="*/ 57 w 134"/>
                <a:gd name="T77" fmla="*/ 79 h 172"/>
                <a:gd name="T78" fmla="*/ 73 w 134"/>
                <a:gd name="T79" fmla="*/ 74 h 172"/>
                <a:gd name="T80" fmla="*/ 76 w 134"/>
                <a:gd name="T81" fmla="*/ 79 h 172"/>
                <a:gd name="T82" fmla="*/ 71 w 134"/>
                <a:gd name="T83" fmla="*/ 97 h 172"/>
                <a:gd name="T84" fmla="*/ 73 w 134"/>
                <a:gd name="T85" fmla="*/ 74 h 172"/>
                <a:gd name="T86" fmla="*/ 62 w 134"/>
                <a:gd name="T87" fmla="*/ 123 h 172"/>
                <a:gd name="T88" fmla="*/ 63 w 134"/>
                <a:gd name="T89" fmla="*/ 152 h 172"/>
                <a:gd name="T90" fmla="*/ 55 w 134"/>
                <a:gd name="T91" fmla="*/ 142 h 172"/>
                <a:gd name="T92" fmla="*/ 62 w 134"/>
                <a:gd name="T93" fmla="*/ 123 h 172"/>
                <a:gd name="T94" fmla="*/ 79 w 134"/>
                <a:gd name="T95" fmla="*/ 142 h 172"/>
                <a:gd name="T96" fmla="*/ 69 w 134"/>
                <a:gd name="T97" fmla="*/ 153 h 172"/>
                <a:gd name="T98" fmla="*/ 70 w 134"/>
                <a:gd name="T99" fmla="*/ 121 h 172"/>
                <a:gd name="T100" fmla="*/ 79 w 134"/>
                <a:gd name="T101" fmla="*/ 1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72">
                  <a:moveTo>
                    <a:pt x="114" y="31"/>
                  </a:moveTo>
                  <a:cubicBezTo>
                    <a:pt x="111" y="27"/>
                    <a:pt x="105" y="24"/>
                    <a:pt x="98" y="24"/>
                  </a:cubicBezTo>
                  <a:cubicBezTo>
                    <a:pt x="88" y="24"/>
                    <a:pt x="80" y="30"/>
                    <a:pt x="80" y="37"/>
                  </a:cubicBezTo>
                  <a:cubicBezTo>
                    <a:pt x="80" y="44"/>
                    <a:pt x="88" y="50"/>
                    <a:pt x="98" y="50"/>
                  </a:cubicBezTo>
                  <a:cubicBezTo>
                    <a:pt x="102" y="50"/>
                    <a:pt x="107" y="48"/>
                    <a:pt x="110" y="46"/>
                  </a:cubicBezTo>
                  <a:cubicBezTo>
                    <a:pt x="126" y="58"/>
                    <a:pt x="104" y="66"/>
                    <a:pt x="89" y="61"/>
                  </a:cubicBezTo>
                  <a:cubicBezTo>
                    <a:pt x="85" y="60"/>
                    <a:pt x="79" y="59"/>
                    <a:pt x="73" y="58"/>
                  </a:cubicBezTo>
                  <a:cubicBezTo>
                    <a:pt x="76" y="0"/>
                    <a:pt x="76" y="0"/>
                    <a:pt x="76" y="0"/>
                  </a:cubicBezTo>
                  <a:cubicBezTo>
                    <a:pt x="56" y="0"/>
                    <a:pt x="56" y="0"/>
                    <a:pt x="56" y="0"/>
                  </a:cubicBezTo>
                  <a:cubicBezTo>
                    <a:pt x="59" y="59"/>
                    <a:pt x="59" y="59"/>
                    <a:pt x="59" y="59"/>
                  </a:cubicBezTo>
                  <a:cubicBezTo>
                    <a:pt x="53" y="59"/>
                    <a:pt x="48" y="60"/>
                    <a:pt x="44" y="62"/>
                  </a:cubicBezTo>
                  <a:cubicBezTo>
                    <a:pt x="30" y="66"/>
                    <a:pt x="8" y="58"/>
                    <a:pt x="24" y="46"/>
                  </a:cubicBezTo>
                  <a:cubicBezTo>
                    <a:pt x="27" y="49"/>
                    <a:pt x="31" y="50"/>
                    <a:pt x="36" y="50"/>
                  </a:cubicBezTo>
                  <a:cubicBezTo>
                    <a:pt x="46" y="50"/>
                    <a:pt x="54" y="44"/>
                    <a:pt x="54" y="37"/>
                  </a:cubicBezTo>
                  <a:cubicBezTo>
                    <a:pt x="54" y="30"/>
                    <a:pt x="46" y="24"/>
                    <a:pt x="36" y="24"/>
                  </a:cubicBezTo>
                  <a:cubicBezTo>
                    <a:pt x="29" y="24"/>
                    <a:pt x="23" y="27"/>
                    <a:pt x="20" y="31"/>
                  </a:cubicBezTo>
                  <a:cubicBezTo>
                    <a:pt x="10" y="39"/>
                    <a:pt x="0" y="52"/>
                    <a:pt x="6" y="63"/>
                  </a:cubicBezTo>
                  <a:cubicBezTo>
                    <a:pt x="14" y="79"/>
                    <a:pt x="32" y="79"/>
                    <a:pt x="43" y="76"/>
                  </a:cubicBezTo>
                  <a:cubicBezTo>
                    <a:pt x="39" y="89"/>
                    <a:pt x="47" y="102"/>
                    <a:pt x="56" y="109"/>
                  </a:cubicBezTo>
                  <a:cubicBezTo>
                    <a:pt x="47" y="118"/>
                    <a:pt x="39" y="131"/>
                    <a:pt x="46" y="145"/>
                  </a:cubicBezTo>
                  <a:cubicBezTo>
                    <a:pt x="48" y="151"/>
                    <a:pt x="52" y="155"/>
                    <a:pt x="57" y="157"/>
                  </a:cubicBezTo>
                  <a:cubicBezTo>
                    <a:pt x="50" y="158"/>
                    <a:pt x="44" y="156"/>
                    <a:pt x="44" y="156"/>
                  </a:cubicBezTo>
                  <a:cubicBezTo>
                    <a:pt x="46" y="157"/>
                    <a:pt x="48" y="158"/>
                    <a:pt x="51" y="158"/>
                  </a:cubicBezTo>
                  <a:cubicBezTo>
                    <a:pt x="54" y="159"/>
                    <a:pt x="59" y="161"/>
                    <a:pt x="63" y="161"/>
                  </a:cubicBezTo>
                  <a:cubicBezTo>
                    <a:pt x="64" y="172"/>
                    <a:pt x="64" y="172"/>
                    <a:pt x="64" y="172"/>
                  </a:cubicBezTo>
                  <a:cubicBezTo>
                    <a:pt x="68" y="172"/>
                    <a:pt x="68" y="172"/>
                    <a:pt x="68" y="172"/>
                  </a:cubicBezTo>
                  <a:cubicBezTo>
                    <a:pt x="68" y="161"/>
                    <a:pt x="68" y="161"/>
                    <a:pt x="68" y="161"/>
                  </a:cubicBezTo>
                  <a:cubicBezTo>
                    <a:pt x="74" y="161"/>
                    <a:pt x="79" y="160"/>
                    <a:pt x="83" y="159"/>
                  </a:cubicBezTo>
                  <a:cubicBezTo>
                    <a:pt x="86" y="158"/>
                    <a:pt x="88" y="157"/>
                    <a:pt x="90" y="156"/>
                  </a:cubicBezTo>
                  <a:cubicBezTo>
                    <a:pt x="90" y="156"/>
                    <a:pt x="84" y="158"/>
                    <a:pt x="77" y="157"/>
                  </a:cubicBezTo>
                  <a:cubicBezTo>
                    <a:pt x="81" y="155"/>
                    <a:pt x="85" y="151"/>
                    <a:pt x="88" y="145"/>
                  </a:cubicBezTo>
                  <a:cubicBezTo>
                    <a:pt x="95" y="131"/>
                    <a:pt x="87" y="118"/>
                    <a:pt x="78" y="109"/>
                  </a:cubicBezTo>
                  <a:cubicBezTo>
                    <a:pt x="86" y="102"/>
                    <a:pt x="94" y="89"/>
                    <a:pt x="90" y="76"/>
                  </a:cubicBezTo>
                  <a:cubicBezTo>
                    <a:pt x="102" y="79"/>
                    <a:pt x="119" y="79"/>
                    <a:pt x="128" y="63"/>
                  </a:cubicBezTo>
                  <a:cubicBezTo>
                    <a:pt x="134" y="52"/>
                    <a:pt x="124" y="39"/>
                    <a:pt x="114" y="31"/>
                  </a:cubicBezTo>
                  <a:close/>
                  <a:moveTo>
                    <a:pt x="57" y="79"/>
                  </a:moveTo>
                  <a:cubicBezTo>
                    <a:pt x="58" y="77"/>
                    <a:pt x="59" y="76"/>
                    <a:pt x="59" y="76"/>
                  </a:cubicBezTo>
                  <a:cubicBezTo>
                    <a:pt x="60" y="94"/>
                    <a:pt x="60" y="94"/>
                    <a:pt x="60" y="94"/>
                  </a:cubicBezTo>
                  <a:cubicBezTo>
                    <a:pt x="57" y="90"/>
                    <a:pt x="55" y="84"/>
                    <a:pt x="57" y="79"/>
                  </a:cubicBezTo>
                  <a:close/>
                  <a:moveTo>
                    <a:pt x="73" y="74"/>
                  </a:moveTo>
                  <a:cubicBezTo>
                    <a:pt x="74" y="75"/>
                    <a:pt x="75" y="77"/>
                    <a:pt x="76" y="79"/>
                  </a:cubicBezTo>
                  <a:cubicBezTo>
                    <a:pt x="80" y="85"/>
                    <a:pt x="76" y="92"/>
                    <a:pt x="71" y="97"/>
                  </a:cubicBezTo>
                  <a:lnTo>
                    <a:pt x="73" y="74"/>
                  </a:lnTo>
                  <a:close/>
                  <a:moveTo>
                    <a:pt x="62" y="123"/>
                  </a:moveTo>
                  <a:cubicBezTo>
                    <a:pt x="63" y="152"/>
                    <a:pt x="63" y="152"/>
                    <a:pt x="63" y="152"/>
                  </a:cubicBezTo>
                  <a:cubicBezTo>
                    <a:pt x="60" y="150"/>
                    <a:pt x="57" y="147"/>
                    <a:pt x="55" y="142"/>
                  </a:cubicBezTo>
                  <a:cubicBezTo>
                    <a:pt x="52" y="135"/>
                    <a:pt x="57" y="128"/>
                    <a:pt x="62" y="123"/>
                  </a:cubicBezTo>
                  <a:close/>
                  <a:moveTo>
                    <a:pt x="79" y="142"/>
                  </a:moveTo>
                  <a:cubicBezTo>
                    <a:pt x="76" y="148"/>
                    <a:pt x="73" y="151"/>
                    <a:pt x="69" y="153"/>
                  </a:cubicBezTo>
                  <a:cubicBezTo>
                    <a:pt x="70" y="121"/>
                    <a:pt x="70" y="121"/>
                    <a:pt x="70" y="121"/>
                  </a:cubicBezTo>
                  <a:cubicBezTo>
                    <a:pt x="76" y="126"/>
                    <a:pt x="82" y="134"/>
                    <a:pt x="7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3" name="组合 172"/>
          <p:cNvGrpSpPr/>
          <p:nvPr/>
        </p:nvGrpSpPr>
        <p:grpSpPr>
          <a:xfrm>
            <a:off x="10668047" y="1089833"/>
            <a:ext cx="542925" cy="509588"/>
            <a:chOff x="11469511" y="6283092"/>
            <a:chExt cx="542925" cy="509588"/>
          </a:xfrm>
          <a:solidFill>
            <a:schemeClr val="bg1"/>
          </a:solidFill>
        </p:grpSpPr>
        <p:sp>
          <p:nvSpPr>
            <p:cNvPr id="174" name="Freeform 35"/>
            <p:cNvSpPr>
              <a:spLocks noEditPoints="1"/>
            </p:cNvSpPr>
            <p:nvPr/>
          </p:nvSpPr>
          <p:spPr bwMode="auto">
            <a:xfrm>
              <a:off x="11469511" y="6283092"/>
              <a:ext cx="542925" cy="509588"/>
            </a:xfrm>
            <a:custGeom>
              <a:avLst/>
              <a:gdLst>
                <a:gd name="T0" fmla="*/ 204 w 233"/>
                <a:gd name="T1" fmla="*/ 50 h 218"/>
                <a:gd name="T2" fmla="*/ 175 w 233"/>
                <a:gd name="T3" fmla="*/ 78 h 218"/>
                <a:gd name="T4" fmla="*/ 158 w 233"/>
                <a:gd name="T5" fmla="*/ 91 h 218"/>
                <a:gd name="T6" fmla="*/ 156 w 233"/>
                <a:gd name="T7" fmla="*/ 152 h 218"/>
                <a:gd name="T8" fmla="*/ 154 w 233"/>
                <a:gd name="T9" fmla="*/ 196 h 218"/>
                <a:gd name="T10" fmla="*/ 127 w 233"/>
                <a:gd name="T11" fmla="*/ 206 h 218"/>
                <a:gd name="T12" fmla="*/ 86 w 233"/>
                <a:gd name="T13" fmla="*/ 191 h 218"/>
                <a:gd name="T14" fmla="*/ 81 w 233"/>
                <a:gd name="T15" fmla="*/ 156 h 218"/>
                <a:gd name="T16" fmla="*/ 152 w 233"/>
                <a:gd name="T17" fmla="*/ 46 h 218"/>
                <a:gd name="T18" fmla="*/ 116 w 233"/>
                <a:gd name="T19" fmla="*/ 6 h 218"/>
                <a:gd name="T20" fmla="*/ 106 w 233"/>
                <a:gd name="T21" fmla="*/ 0 h 218"/>
                <a:gd name="T22" fmla="*/ 95 w 233"/>
                <a:gd name="T23" fmla="*/ 12 h 218"/>
                <a:gd name="T24" fmla="*/ 106 w 233"/>
                <a:gd name="T25" fmla="*/ 23 h 218"/>
                <a:gd name="T26" fmla="*/ 115 w 233"/>
                <a:gd name="T27" fmla="*/ 18 h 218"/>
                <a:gd name="T28" fmla="*/ 140 w 233"/>
                <a:gd name="T29" fmla="*/ 46 h 218"/>
                <a:gd name="T30" fmla="*/ 76 w 233"/>
                <a:gd name="T31" fmla="*/ 144 h 218"/>
                <a:gd name="T32" fmla="*/ 74 w 233"/>
                <a:gd name="T33" fmla="*/ 144 h 218"/>
                <a:gd name="T34" fmla="*/ 12 w 233"/>
                <a:gd name="T35" fmla="*/ 46 h 218"/>
                <a:gd name="T36" fmla="*/ 34 w 233"/>
                <a:gd name="T37" fmla="*/ 18 h 218"/>
                <a:gd name="T38" fmla="*/ 43 w 233"/>
                <a:gd name="T39" fmla="*/ 23 h 218"/>
                <a:gd name="T40" fmla="*/ 54 w 233"/>
                <a:gd name="T41" fmla="*/ 12 h 218"/>
                <a:gd name="T42" fmla="*/ 43 w 233"/>
                <a:gd name="T43" fmla="*/ 0 h 218"/>
                <a:gd name="T44" fmla="*/ 33 w 233"/>
                <a:gd name="T45" fmla="*/ 6 h 218"/>
                <a:gd name="T46" fmla="*/ 0 w 233"/>
                <a:gd name="T47" fmla="*/ 46 h 218"/>
                <a:gd name="T48" fmla="*/ 69 w 233"/>
                <a:gd name="T49" fmla="*/ 156 h 218"/>
                <a:gd name="T50" fmla="*/ 77 w 233"/>
                <a:gd name="T51" fmla="*/ 198 h 218"/>
                <a:gd name="T52" fmla="*/ 127 w 233"/>
                <a:gd name="T53" fmla="*/ 218 h 218"/>
                <a:gd name="T54" fmla="*/ 163 w 233"/>
                <a:gd name="T55" fmla="*/ 203 h 218"/>
                <a:gd name="T56" fmla="*/ 166 w 233"/>
                <a:gd name="T57" fmla="*/ 149 h 218"/>
                <a:gd name="T58" fmla="*/ 168 w 233"/>
                <a:gd name="T59" fmla="*/ 98 h 218"/>
                <a:gd name="T60" fmla="*/ 178 w 233"/>
                <a:gd name="T61" fmla="*/ 90 h 218"/>
                <a:gd name="T62" fmla="*/ 204 w 233"/>
                <a:gd name="T63" fmla="*/ 108 h 218"/>
                <a:gd name="T64" fmla="*/ 233 w 233"/>
                <a:gd name="T65" fmla="*/ 79 h 218"/>
                <a:gd name="T66" fmla="*/ 204 w 233"/>
                <a:gd name="T67" fmla="*/ 50 h 218"/>
                <a:gd name="T68" fmla="*/ 204 w 233"/>
                <a:gd name="T69" fmla="*/ 100 h 218"/>
                <a:gd name="T70" fmla="*/ 182 w 233"/>
                <a:gd name="T71" fmla="*/ 79 h 218"/>
                <a:gd name="T72" fmla="*/ 204 w 233"/>
                <a:gd name="T73" fmla="*/ 57 h 218"/>
                <a:gd name="T74" fmla="*/ 226 w 233"/>
                <a:gd name="T75" fmla="*/ 79 h 218"/>
                <a:gd name="T76" fmla="*/ 204 w 233"/>
                <a:gd name="T77" fmla="*/ 1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3" h="218">
                  <a:moveTo>
                    <a:pt x="204" y="50"/>
                  </a:moveTo>
                  <a:cubicBezTo>
                    <a:pt x="188" y="50"/>
                    <a:pt x="175" y="62"/>
                    <a:pt x="175" y="78"/>
                  </a:cubicBezTo>
                  <a:cubicBezTo>
                    <a:pt x="168" y="81"/>
                    <a:pt x="163" y="85"/>
                    <a:pt x="158" y="91"/>
                  </a:cubicBezTo>
                  <a:cubicBezTo>
                    <a:pt x="142" y="113"/>
                    <a:pt x="155" y="151"/>
                    <a:pt x="156" y="152"/>
                  </a:cubicBezTo>
                  <a:cubicBezTo>
                    <a:pt x="158" y="160"/>
                    <a:pt x="163" y="183"/>
                    <a:pt x="154" y="196"/>
                  </a:cubicBezTo>
                  <a:cubicBezTo>
                    <a:pt x="148" y="203"/>
                    <a:pt x="139" y="206"/>
                    <a:pt x="127" y="206"/>
                  </a:cubicBezTo>
                  <a:cubicBezTo>
                    <a:pt x="107" y="206"/>
                    <a:pt x="94" y="201"/>
                    <a:pt x="86" y="191"/>
                  </a:cubicBezTo>
                  <a:cubicBezTo>
                    <a:pt x="78" y="180"/>
                    <a:pt x="80" y="163"/>
                    <a:pt x="81" y="156"/>
                  </a:cubicBezTo>
                  <a:cubicBezTo>
                    <a:pt x="119" y="151"/>
                    <a:pt x="152" y="80"/>
                    <a:pt x="152" y="46"/>
                  </a:cubicBezTo>
                  <a:cubicBezTo>
                    <a:pt x="152" y="18"/>
                    <a:pt x="130" y="8"/>
                    <a:pt x="116" y="6"/>
                  </a:cubicBezTo>
                  <a:cubicBezTo>
                    <a:pt x="114" y="3"/>
                    <a:pt x="110" y="0"/>
                    <a:pt x="106" y="0"/>
                  </a:cubicBezTo>
                  <a:cubicBezTo>
                    <a:pt x="100" y="0"/>
                    <a:pt x="95" y="5"/>
                    <a:pt x="95" y="12"/>
                  </a:cubicBezTo>
                  <a:cubicBezTo>
                    <a:pt x="95" y="18"/>
                    <a:pt x="100" y="23"/>
                    <a:pt x="106" y="23"/>
                  </a:cubicBezTo>
                  <a:cubicBezTo>
                    <a:pt x="110" y="23"/>
                    <a:pt x="113" y="21"/>
                    <a:pt x="115" y="18"/>
                  </a:cubicBezTo>
                  <a:cubicBezTo>
                    <a:pt x="124" y="19"/>
                    <a:pt x="140" y="24"/>
                    <a:pt x="140" y="46"/>
                  </a:cubicBezTo>
                  <a:cubicBezTo>
                    <a:pt x="140" y="79"/>
                    <a:pt x="106" y="144"/>
                    <a:pt x="76" y="144"/>
                  </a:cubicBezTo>
                  <a:cubicBezTo>
                    <a:pt x="74" y="144"/>
                    <a:pt x="74" y="144"/>
                    <a:pt x="74" y="144"/>
                  </a:cubicBezTo>
                  <a:cubicBezTo>
                    <a:pt x="46" y="144"/>
                    <a:pt x="12" y="79"/>
                    <a:pt x="12" y="46"/>
                  </a:cubicBezTo>
                  <a:cubicBezTo>
                    <a:pt x="12" y="27"/>
                    <a:pt x="25" y="20"/>
                    <a:pt x="34" y="18"/>
                  </a:cubicBezTo>
                  <a:cubicBezTo>
                    <a:pt x="36" y="21"/>
                    <a:pt x="39" y="23"/>
                    <a:pt x="43" y="23"/>
                  </a:cubicBezTo>
                  <a:cubicBezTo>
                    <a:pt x="49" y="23"/>
                    <a:pt x="54" y="18"/>
                    <a:pt x="54" y="12"/>
                  </a:cubicBezTo>
                  <a:cubicBezTo>
                    <a:pt x="54" y="5"/>
                    <a:pt x="49" y="0"/>
                    <a:pt x="43" y="0"/>
                  </a:cubicBezTo>
                  <a:cubicBezTo>
                    <a:pt x="38" y="0"/>
                    <a:pt x="35" y="3"/>
                    <a:pt x="33" y="6"/>
                  </a:cubicBezTo>
                  <a:cubicBezTo>
                    <a:pt x="18" y="9"/>
                    <a:pt x="0" y="20"/>
                    <a:pt x="0" y="46"/>
                  </a:cubicBezTo>
                  <a:cubicBezTo>
                    <a:pt x="0" y="80"/>
                    <a:pt x="32" y="149"/>
                    <a:pt x="69" y="156"/>
                  </a:cubicBezTo>
                  <a:cubicBezTo>
                    <a:pt x="67" y="166"/>
                    <a:pt x="66" y="184"/>
                    <a:pt x="77" y="198"/>
                  </a:cubicBezTo>
                  <a:cubicBezTo>
                    <a:pt x="86" y="212"/>
                    <a:pt x="103" y="218"/>
                    <a:pt x="127" y="218"/>
                  </a:cubicBezTo>
                  <a:cubicBezTo>
                    <a:pt x="143" y="218"/>
                    <a:pt x="156" y="213"/>
                    <a:pt x="163" y="203"/>
                  </a:cubicBezTo>
                  <a:cubicBezTo>
                    <a:pt x="178" y="182"/>
                    <a:pt x="167" y="150"/>
                    <a:pt x="166" y="149"/>
                  </a:cubicBezTo>
                  <a:cubicBezTo>
                    <a:pt x="163" y="140"/>
                    <a:pt x="157" y="113"/>
                    <a:pt x="168" y="98"/>
                  </a:cubicBezTo>
                  <a:cubicBezTo>
                    <a:pt x="170" y="95"/>
                    <a:pt x="174" y="92"/>
                    <a:pt x="178" y="90"/>
                  </a:cubicBezTo>
                  <a:cubicBezTo>
                    <a:pt x="182" y="101"/>
                    <a:pt x="192" y="108"/>
                    <a:pt x="204" y="108"/>
                  </a:cubicBezTo>
                  <a:cubicBezTo>
                    <a:pt x="220" y="108"/>
                    <a:pt x="233" y="95"/>
                    <a:pt x="233" y="79"/>
                  </a:cubicBezTo>
                  <a:cubicBezTo>
                    <a:pt x="233" y="63"/>
                    <a:pt x="220" y="50"/>
                    <a:pt x="204" y="50"/>
                  </a:cubicBezTo>
                  <a:close/>
                  <a:moveTo>
                    <a:pt x="204" y="100"/>
                  </a:moveTo>
                  <a:cubicBezTo>
                    <a:pt x="192" y="100"/>
                    <a:pt x="182" y="91"/>
                    <a:pt x="182" y="79"/>
                  </a:cubicBezTo>
                  <a:cubicBezTo>
                    <a:pt x="182" y="67"/>
                    <a:pt x="192" y="57"/>
                    <a:pt x="204" y="57"/>
                  </a:cubicBezTo>
                  <a:cubicBezTo>
                    <a:pt x="216" y="57"/>
                    <a:pt x="226" y="67"/>
                    <a:pt x="226" y="79"/>
                  </a:cubicBezTo>
                  <a:cubicBezTo>
                    <a:pt x="226" y="91"/>
                    <a:pt x="216" y="100"/>
                    <a:pt x="20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Oval 36"/>
            <p:cNvSpPr>
              <a:spLocks noChangeArrowheads="1"/>
            </p:cNvSpPr>
            <p:nvPr/>
          </p:nvSpPr>
          <p:spPr bwMode="auto">
            <a:xfrm>
              <a:off x="11902898" y="6425967"/>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组合 175"/>
          <p:cNvGrpSpPr/>
          <p:nvPr/>
        </p:nvGrpSpPr>
        <p:grpSpPr>
          <a:xfrm>
            <a:off x="8097811" y="3875394"/>
            <a:ext cx="523875" cy="517525"/>
            <a:chOff x="5689419" y="1112213"/>
            <a:chExt cx="523875" cy="517525"/>
          </a:xfrm>
        </p:grpSpPr>
        <p:sp>
          <p:nvSpPr>
            <p:cNvPr id="177" name="Oval 31"/>
            <p:cNvSpPr>
              <a:spLocks noChangeArrowheads="1"/>
            </p:cNvSpPr>
            <p:nvPr/>
          </p:nvSpPr>
          <p:spPr bwMode="auto">
            <a:xfrm>
              <a:off x="5833882" y="1112213"/>
              <a:ext cx="236538" cy="23971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
            <p:cNvSpPr>
              <a:spLocks noEditPoints="1"/>
            </p:cNvSpPr>
            <p:nvPr/>
          </p:nvSpPr>
          <p:spPr bwMode="auto">
            <a:xfrm>
              <a:off x="5689419" y="1386850"/>
              <a:ext cx="523875" cy="242888"/>
            </a:xfrm>
            <a:custGeom>
              <a:avLst/>
              <a:gdLst>
                <a:gd name="T0" fmla="*/ 176 w 225"/>
                <a:gd name="T1" fmla="*/ 0 h 104"/>
                <a:gd name="T2" fmla="*/ 149 w 225"/>
                <a:gd name="T3" fmla="*/ 0 h 104"/>
                <a:gd name="T4" fmla="*/ 113 w 225"/>
                <a:gd name="T5" fmla="*/ 7 h 104"/>
                <a:gd name="T6" fmla="*/ 76 w 225"/>
                <a:gd name="T7" fmla="*/ 0 h 104"/>
                <a:gd name="T8" fmla="*/ 50 w 225"/>
                <a:gd name="T9" fmla="*/ 0 h 104"/>
                <a:gd name="T10" fmla="*/ 0 w 225"/>
                <a:gd name="T11" fmla="*/ 49 h 104"/>
                <a:gd name="T12" fmla="*/ 0 w 225"/>
                <a:gd name="T13" fmla="*/ 104 h 104"/>
                <a:gd name="T14" fmla="*/ 41 w 225"/>
                <a:gd name="T15" fmla="*/ 104 h 104"/>
                <a:gd name="T16" fmla="*/ 41 w 225"/>
                <a:gd name="T17" fmla="*/ 84 h 104"/>
                <a:gd name="T18" fmla="*/ 53 w 225"/>
                <a:gd name="T19" fmla="*/ 84 h 104"/>
                <a:gd name="T20" fmla="*/ 53 w 225"/>
                <a:gd name="T21" fmla="*/ 104 h 104"/>
                <a:gd name="T22" fmla="*/ 177 w 225"/>
                <a:gd name="T23" fmla="*/ 104 h 104"/>
                <a:gd name="T24" fmla="*/ 177 w 225"/>
                <a:gd name="T25" fmla="*/ 84 h 104"/>
                <a:gd name="T26" fmla="*/ 189 w 225"/>
                <a:gd name="T27" fmla="*/ 84 h 104"/>
                <a:gd name="T28" fmla="*/ 189 w 225"/>
                <a:gd name="T29" fmla="*/ 104 h 104"/>
                <a:gd name="T30" fmla="*/ 225 w 225"/>
                <a:gd name="T31" fmla="*/ 104 h 104"/>
                <a:gd name="T32" fmla="*/ 225 w 225"/>
                <a:gd name="T33" fmla="*/ 50 h 104"/>
                <a:gd name="T34" fmla="*/ 176 w 225"/>
                <a:gd name="T35" fmla="*/ 0 h 104"/>
                <a:gd name="T36" fmla="*/ 173 w 225"/>
                <a:gd name="T37" fmla="*/ 60 h 104"/>
                <a:gd name="T38" fmla="*/ 157 w 225"/>
                <a:gd name="T39" fmla="*/ 60 h 104"/>
                <a:gd name="T40" fmla="*/ 157 w 225"/>
                <a:gd name="T41" fmla="*/ 76 h 104"/>
                <a:gd name="T42" fmla="*/ 141 w 225"/>
                <a:gd name="T43" fmla="*/ 76 h 104"/>
                <a:gd name="T44" fmla="*/ 141 w 225"/>
                <a:gd name="T45" fmla="*/ 60 h 104"/>
                <a:gd name="T46" fmla="*/ 125 w 225"/>
                <a:gd name="T47" fmla="*/ 60 h 104"/>
                <a:gd name="T48" fmla="*/ 125 w 225"/>
                <a:gd name="T49" fmla="*/ 44 h 104"/>
                <a:gd name="T50" fmla="*/ 141 w 225"/>
                <a:gd name="T51" fmla="*/ 44 h 104"/>
                <a:gd name="T52" fmla="*/ 141 w 225"/>
                <a:gd name="T53" fmla="*/ 28 h 104"/>
                <a:gd name="T54" fmla="*/ 157 w 225"/>
                <a:gd name="T55" fmla="*/ 28 h 104"/>
                <a:gd name="T56" fmla="*/ 157 w 225"/>
                <a:gd name="T57" fmla="*/ 44 h 104"/>
                <a:gd name="T58" fmla="*/ 173 w 225"/>
                <a:gd name="T59" fmla="*/ 44 h 104"/>
                <a:gd name="T60" fmla="*/ 173 w 225"/>
                <a:gd name="T6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04">
                  <a:moveTo>
                    <a:pt x="176" y="0"/>
                  </a:moveTo>
                  <a:cubicBezTo>
                    <a:pt x="175" y="0"/>
                    <a:pt x="149" y="0"/>
                    <a:pt x="149" y="0"/>
                  </a:cubicBezTo>
                  <a:cubicBezTo>
                    <a:pt x="141" y="0"/>
                    <a:pt x="129" y="7"/>
                    <a:pt x="113" y="7"/>
                  </a:cubicBezTo>
                  <a:cubicBezTo>
                    <a:pt x="97" y="7"/>
                    <a:pt x="87" y="0"/>
                    <a:pt x="76" y="0"/>
                  </a:cubicBezTo>
                  <a:cubicBezTo>
                    <a:pt x="76" y="0"/>
                    <a:pt x="50" y="0"/>
                    <a:pt x="50" y="0"/>
                  </a:cubicBezTo>
                  <a:cubicBezTo>
                    <a:pt x="23" y="0"/>
                    <a:pt x="1" y="22"/>
                    <a:pt x="0" y="49"/>
                  </a:cubicBezTo>
                  <a:cubicBezTo>
                    <a:pt x="0" y="50"/>
                    <a:pt x="0" y="104"/>
                    <a:pt x="0" y="104"/>
                  </a:cubicBezTo>
                  <a:cubicBezTo>
                    <a:pt x="41" y="104"/>
                    <a:pt x="41" y="104"/>
                    <a:pt x="41" y="104"/>
                  </a:cubicBezTo>
                  <a:cubicBezTo>
                    <a:pt x="41" y="84"/>
                    <a:pt x="41" y="84"/>
                    <a:pt x="41" y="84"/>
                  </a:cubicBezTo>
                  <a:cubicBezTo>
                    <a:pt x="53" y="84"/>
                    <a:pt x="53" y="84"/>
                    <a:pt x="53" y="84"/>
                  </a:cubicBezTo>
                  <a:cubicBezTo>
                    <a:pt x="53" y="104"/>
                    <a:pt x="53" y="104"/>
                    <a:pt x="53" y="104"/>
                  </a:cubicBezTo>
                  <a:cubicBezTo>
                    <a:pt x="177" y="104"/>
                    <a:pt x="177" y="104"/>
                    <a:pt x="177" y="104"/>
                  </a:cubicBezTo>
                  <a:cubicBezTo>
                    <a:pt x="177" y="84"/>
                    <a:pt x="177" y="84"/>
                    <a:pt x="177" y="84"/>
                  </a:cubicBezTo>
                  <a:cubicBezTo>
                    <a:pt x="189" y="84"/>
                    <a:pt x="189" y="84"/>
                    <a:pt x="189" y="84"/>
                  </a:cubicBezTo>
                  <a:cubicBezTo>
                    <a:pt x="189" y="104"/>
                    <a:pt x="189" y="104"/>
                    <a:pt x="189" y="104"/>
                  </a:cubicBezTo>
                  <a:cubicBezTo>
                    <a:pt x="225" y="104"/>
                    <a:pt x="225" y="104"/>
                    <a:pt x="225" y="104"/>
                  </a:cubicBezTo>
                  <a:cubicBezTo>
                    <a:pt x="225" y="104"/>
                    <a:pt x="225" y="54"/>
                    <a:pt x="225" y="50"/>
                  </a:cubicBezTo>
                  <a:cubicBezTo>
                    <a:pt x="225" y="23"/>
                    <a:pt x="203" y="0"/>
                    <a:pt x="176" y="0"/>
                  </a:cubicBezTo>
                  <a:close/>
                  <a:moveTo>
                    <a:pt x="173" y="60"/>
                  </a:moveTo>
                  <a:cubicBezTo>
                    <a:pt x="157" y="60"/>
                    <a:pt x="157" y="60"/>
                    <a:pt x="157" y="60"/>
                  </a:cubicBezTo>
                  <a:cubicBezTo>
                    <a:pt x="157" y="76"/>
                    <a:pt x="157" y="76"/>
                    <a:pt x="157" y="76"/>
                  </a:cubicBezTo>
                  <a:cubicBezTo>
                    <a:pt x="141" y="76"/>
                    <a:pt x="141" y="76"/>
                    <a:pt x="141" y="76"/>
                  </a:cubicBezTo>
                  <a:cubicBezTo>
                    <a:pt x="141" y="60"/>
                    <a:pt x="141" y="60"/>
                    <a:pt x="141" y="60"/>
                  </a:cubicBezTo>
                  <a:cubicBezTo>
                    <a:pt x="125" y="60"/>
                    <a:pt x="125" y="60"/>
                    <a:pt x="125" y="60"/>
                  </a:cubicBezTo>
                  <a:cubicBezTo>
                    <a:pt x="125" y="44"/>
                    <a:pt x="125" y="44"/>
                    <a:pt x="125" y="44"/>
                  </a:cubicBezTo>
                  <a:cubicBezTo>
                    <a:pt x="141" y="44"/>
                    <a:pt x="141" y="44"/>
                    <a:pt x="141" y="44"/>
                  </a:cubicBezTo>
                  <a:cubicBezTo>
                    <a:pt x="141" y="28"/>
                    <a:pt x="141" y="28"/>
                    <a:pt x="141" y="28"/>
                  </a:cubicBezTo>
                  <a:cubicBezTo>
                    <a:pt x="157" y="28"/>
                    <a:pt x="157" y="28"/>
                    <a:pt x="157" y="28"/>
                  </a:cubicBezTo>
                  <a:cubicBezTo>
                    <a:pt x="157" y="44"/>
                    <a:pt x="157" y="44"/>
                    <a:pt x="157" y="44"/>
                  </a:cubicBezTo>
                  <a:cubicBezTo>
                    <a:pt x="173" y="44"/>
                    <a:pt x="173" y="44"/>
                    <a:pt x="173" y="44"/>
                  </a:cubicBezTo>
                  <a:lnTo>
                    <a:pt x="173" y="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9" name="组合 178"/>
          <p:cNvGrpSpPr/>
          <p:nvPr/>
        </p:nvGrpSpPr>
        <p:grpSpPr>
          <a:xfrm>
            <a:off x="10802612" y="3935806"/>
            <a:ext cx="230188" cy="512763"/>
            <a:chOff x="3258961" y="6279917"/>
            <a:chExt cx="230188" cy="512763"/>
          </a:xfrm>
          <a:solidFill>
            <a:schemeClr val="bg1"/>
          </a:solidFill>
        </p:grpSpPr>
        <p:sp>
          <p:nvSpPr>
            <p:cNvPr id="180" name="Freeform 10"/>
            <p:cNvSpPr>
              <a:spLocks noEditPoints="1"/>
            </p:cNvSpPr>
            <p:nvPr/>
          </p:nvSpPr>
          <p:spPr bwMode="auto">
            <a:xfrm>
              <a:off x="3258961" y="6279917"/>
              <a:ext cx="230188" cy="512763"/>
            </a:xfrm>
            <a:custGeom>
              <a:avLst/>
              <a:gdLst>
                <a:gd name="T0" fmla="*/ 48 w 99"/>
                <a:gd name="T1" fmla="*/ 219 h 219"/>
                <a:gd name="T2" fmla="*/ 15 w 99"/>
                <a:gd name="T3" fmla="*/ 187 h 219"/>
                <a:gd name="T4" fmla="*/ 15 w 99"/>
                <a:gd name="T5" fmla="*/ 25 h 219"/>
                <a:gd name="T6" fmla="*/ 12 w 99"/>
                <a:gd name="T7" fmla="*/ 25 h 219"/>
                <a:gd name="T8" fmla="*/ 0 w 99"/>
                <a:gd name="T9" fmla="*/ 12 h 219"/>
                <a:gd name="T10" fmla="*/ 12 w 99"/>
                <a:gd name="T11" fmla="*/ 0 h 219"/>
                <a:gd name="T12" fmla="*/ 87 w 99"/>
                <a:gd name="T13" fmla="*/ 0 h 219"/>
                <a:gd name="T14" fmla="*/ 99 w 99"/>
                <a:gd name="T15" fmla="*/ 12 h 219"/>
                <a:gd name="T16" fmla="*/ 87 w 99"/>
                <a:gd name="T17" fmla="*/ 25 h 219"/>
                <a:gd name="T18" fmla="*/ 81 w 99"/>
                <a:gd name="T19" fmla="*/ 25 h 219"/>
                <a:gd name="T20" fmla="*/ 81 w 99"/>
                <a:gd name="T21" fmla="*/ 187 h 219"/>
                <a:gd name="T22" fmla="*/ 48 w 99"/>
                <a:gd name="T23" fmla="*/ 219 h 219"/>
                <a:gd name="T24" fmla="*/ 12 w 99"/>
                <a:gd name="T25" fmla="*/ 8 h 219"/>
                <a:gd name="T26" fmla="*/ 7 w 99"/>
                <a:gd name="T27" fmla="*/ 12 h 219"/>
                <a:gd name="T28" fmla="*/ 12 w 99"/>
                <a:gd name="T29" fmla="*/ 16 h 219"/>
                <a:gd name="T30" fmla="*/ 24 w 99"/>
                <a:gd name="T31" fmla="*/ 16 h 219"/>
                <a:gd name="T32" fmla="*/ 24 w 99"/>
                <a:gd name="T33" fmla="*/ 187 h 219"/>
                <a:gd name="T34" fmla="*/ 48 w 99"/>
                <a:gd name="T35" fmla="*/ 212 h 219"/>
                <a:gd name="T36" fmla="*/ 73 w 99"/>
                <a:gd name="T37" fmla="*/ 187 h 219"/>
                <a:gd name="T38" fmla="*/ 73 w 99"/>
                <a:gd name="T39" fmla="*/ 16 h 219"/>
                <a:gd name="T40" fmla="*/ 87 w 99"/>
                <a:gd name="T41" fmla="*/ 16 h 219"/>
                <a:gd name="T42" fmla="*/ 92 w 99"/>
                <a:gd name="T43" fmla="*/ 12 h 219"/>
                <a:gd name="T44" fmla="*/ 87 w 99"/>
                <a:gd name="T45" fmla="*/ 8 h 219"/>
                <a:gd name="T46" fmla="*/ 12 w 99"/>
                <a:gd name="T4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19">
                  <a:moveTo>
                    <a:pt x="48" y="219"/>
                  </a:moveTo>
                  <a:cubicBezTo>
                    <a:pt x="30" y="219"/>
                    <a:pt x="15" y="205"/>
                    <a:pt x="15" y="187"/>
                  </a:cubicBezTo>
                  <a:cubicBezTo>
                    <a:pt x="15" y="25"/>
                    <a:pt x="15" y="25"/>
                    <a:pt x="15" y="25"/>
                  </a:cubicBezTo>
                  <a:cubicBezTo>
                    <a:pt x="12" y="25"/>
                    <a:pt x="12" y="25"/>
                    <a:pt x="12" y="25"/>
                  </a:cubicBezTo>
                  <a:cubicBezTo>
                    <a:pt x="6" y="25"/>
                    <a:pt x="0" y="19"/>
                    <a:pt x="0" y="12"/>
                  </a:cubicBezTo>
                  <a:cubicBezTo>
                    <a:pt x="0" y="6"/>
                    <a:pt x="6" y="0"/>
                    <a:pt x="12" y="0"/>
                  </a:cubicBezTo>
                  <a:cubicBezTo>
                    <a:pt x="87" y="0"/>
                    <a:pt x="87" y="0"/>
                    <a:pt x="87" y="0"/>
                  </a:cubicBezTo>
                  <a:cubicBezTo>
                    <a:pt x="94" y="0"/>
                    <a:pt x="99" y="6"/>
                    <a:pt x="99" y="12"/>
                  </a:cubicBezTo>
                  <a:cubicBezTo>
                    <a:pt x="99" y="19"/>
                    <a:pt x="94" y="25"/>
                    <a:pt x="87" y="25"/>
                  </a:cubicBezTo>
                  <a:cubicBezTo>
                    <a:pt x="81" y="25"/>
                    <a:pt x="81" y="25"/>
                    <a:pt x="81" y="25"/>
                  </a:cubicBezTo>
                  <a:cubicBezTo>
                    <a:pt x="81" y="187"/>
                    <a:pt x="81" y="187"/>
                    <a:pt x="81" y="187"/>
                  </a:cubicBezTo>
                  <a:cubicBezTo>
                    <a:pt x="81" y="205"/>
                    <a:pt x="66" y="219"/>
                    <a:pt x="48" y="219"/>
                  </a:cubicBezTo>
                  <a:close/>
                  <a:moveTo>
                    <a:pt x="12" y="8"/>
                  </a:moveTo>
                  <a:cubicBezTo>
                    <a:pt x="10" y="8"/>
                    <a:pt x="7" y="10"/>
                    <a:pt x="7" y="12"/>
                  </a:cubicBezTo>
                  <a:cubicBezTo>
                    <a:pt x="7" y="15"/>
                    <a:pt x="10" y="16"/>
                    <a:pt x="12" y="16"/>
                  </a:cubicBezTo>
                  <a:cubicBezTo>
                    <a:pt x="24" y="16"/>
                    <a:pt x="24" y="16"/>
                    <a:pt x="24" y="16"/>
                  </a:cubicBezTo>
                  <a:cubicBezTo>
                    <a:pt x="24" y="187"/>
                    <a:pt x="24" y="187"/>
                    <a:pt x="24" y="187"/>
                  </a:cubicBezTo>
                  <a:cubicBezTo>
                    <a:pt x="24" y="201"/>
                    <a:pt x="34" y="212"/>
                    <a:pt x="48" y="212"/>
                  </a:cubicBezTo>
                  <a:cubicBezTo>
                    <a:pt x="62" y="212"/>
                    <a:pt x="73" y="201"/>
                    <a:pt x="73" y="187"/>
                  </a:cubicBezTo>
                  <a:cubicBezTo>
                    <a:pt x="73" y="16"/>
                    <a:pt x="73" y="16"/>
                    <a:pt x="73" y="16"/>
                  </a:cubicBezTo>
                  <a:cubicBezTo>
                    <a:pt x="87" y="16"/>
                    <a:pt x="87" y="16"/>
                    <a:pt x="87" y="16"/>
                  </a:cubicBezTo>
                  <a:cubicBezTo>
                    <a:pt x="90" y="16"/>
                    <a:pt x="92" y="15"/>
                    <a:pt x="92" y="12"/>
                  </a:cubicBezTo>
                  <a:cubicBezTo>
                    <a:pt x="92" y="10"/>
                    <a:pt x="90" y="8"/>
                    <a:pt x="87"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1"/>
            <p:cNvSpPr>
              <a:spLocks/>
            </p:cNvSpPr>
            <p:nvPr/>
          </p:nvSpPr>
          <p:spPr bwMode="auto">
            <a:xfrm>
              <a:off x="3324048" y="6451367"/>
              <a:ext cx="92075" cy="312738"/>
            </a:xfrm>
            <a:custGeom>
              <a:avLst/>
              <a:gdLst>
                <a:gd name="T0" fmla="*/ 20 w 40"/>
                <a:gd name="T1" fmla="*/ 134 h 134"/>
                <a:gd name="T2" fmla="*/ 40 w 40"/>
                <a:gd name="T3" fmla="*/ 112 h 134"/>
                <a:gd name="T4" fmla="*/ 40 w 40"/>
                <a:gd name="T5" fmla="*/ 0 h 134"/>
                <a:gd name="T6" fmla="*/ 0 w 40"/>
                <a:gd name="T7" fmla="*/ 0 h 134"/>
                <a:gd name="T8" fmla="*/ 0 w 40"/>
                <a:gd name="T9" fmla="*/ 112 h 134"/>
                <a:gd name="T10" fmla="*/ 20 w 40"/>
                <a:gd name="T11" fmla="*/ 134 h 134"/>
              </a:gdLst>
              <a:ahLst/>
              <a:cxnLst>
                <a:cxn ang="0">
                  <a:pos x="T0" y="T1"/>
                </a:cxn>
                <a:cxn ang="0">
                  <a:pos x="T2" y="T3"/>
                </a:cxn>
                <a:cxn ang="0">
                  <a:pos x="T4" y="T5"/>
                </a:cxn>
                <a:cxn ang="0">
                  <a:pos x="T6" y="T7"/>
                </a:cxn>
                <a:cxn ang="0">
                  <a:pos x="T8" y="T9"/>
                </a:cxn>
                <a:cxn ang="0">
                  <a:pos x="T10" y="T11"/>
                </a:cxn>
              </a:cxnLst>
              <a:rect l="0" t="0" r="r" b="b"/>
              <a:pathLst>
                <a:path w="40" h="134">
                  <a:moveTo>
                    <a:pt x="20" y="134"/>
                  </a:moveTo>
                  <a:cubicBezTo>
                    <a:pt x="32" y="134"/>
                    <a:pt x="40" y="125"/>
                    <a:pt x="40" y="112"/>
                  </a:cubicBezTo>
                  <a:cubicBezTo>
                    <a:pt x="40" y="0"/>
                    <a:pt x="40" y="0"/>
                    <a:pt x="40" y="0"/>
                  </a:cubicBezTo>
                  <a:cubicBezTo>
                    <a:pt x="0" y="0"/>
                    <a:pt x="0" y="0"/>
                    <a:pt x="0" y="0"/>
                  </a:cubicBezTo>
                  <a:cubicBezTo>
                    <a:pt x="0" y="112"/>
                    <a:pt x="0" y="112"/>
                    <a:pt x="0" y="112"/>
                  </a:cubicBezTo>
                  <a:cubicBezTo>
                    <a:pt x="0" y="125"/>
                    <a:pt x="8" y="134"/>
                    <a:pt x="2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2" name="组合 181"/>
          <p:cNvGrpSpPr/>
          <p:nvPr/>
        </p:nvGrpSpPr>
        <p:grpSpPr>
          <a:xfrm>
            <a:off x="9291378" y="4641482"/>
            <a:ext cx="741405" cy="459115"/>
            <a:chOff x="7773186" y="982731"/>
            <a:chExt cx="848548" cy="525463"/>
          </a:xfrm>
        </p:grpSpPr>
        <p:sp>
          <p:nvSpPr>
            <p:cNvPr id="183" name="Freeform 9"/>
            <p:cNvSpPr>
              <a:spLocks noEditPoints="1"/>
            </p:cNvSpPr>
            <p:nvPr/>
          </p:nvSpPr>
          <p:spPr bwMode="auto">
            <a:xfrm>
              <a:off x="7773186" y="982731"/>
              <a:ext cx="520700" cy="525463"/>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9"/>
            <p:cNvSpPr>
              <a:spLocks noEditPoints="1"/>
            </p:cNvSpPr>
            <p:nvPr/>
          </p:nvSpPr>
          <p:spPr bwMode="auto">
            <a:xfrm rot="3969079">
              <a:off x="8258563" y="1041836"/>
              <a:ext cx="361517" cy="364824"/>
            </a:xfrm>
            <a:custGeom>
              <a:avLst/>
              <a:gdLst>
                <a:gd name="T0" fmla="*/ 205 w 224"/>
                <a:gd name="T1" fmla="*/ 135 h 224"/>
                <a:gd name="T2" fmla="*/ 155 w 224"/>
                <a:gd name="T3" fmla="*/ 85 h 224"/>
                <a:gd name="T4" fmla="*/ 146 w 224"/>
                <a:gd name="T5" fmla="*/ 76 h 224"/>
                <a:gd name="T6" fmla="*/ 89 w 224"/>
                <a:gd name="T7" fmla="*/ 19 h 224"/>
                <a:gd name="T8" fmla="*/ 20 w 224"/>
                <a:gd name="T9" fmla="*/ 19 h 224"/>
                <a:gd name="T10" fmla="*/ 20 w 224"/>
                <a:gd name="T11" fmla="*/ 89 h 224"/>
                <a:gd name="T12" fmla="*/ 76 w 224"/>
                <a:gd name="T13" fmla="*/ 145 h 224"/>
                <a:gd name="T14" fmla="*/ 86 w 224"/>
                <a:gd name="T15" fmla="*/ 155 h 224"/>
                <a:gd name="T16" fmla="*/ 136 w 224"/>
                <a:gd name="T17" fmla="*/ 205 h 224"/>
                <a:gd name="T18" fmla="*/ 205 w 224"/>
                <a:gd name="T19" fmla="*/ 205 h 224"/>
                <a:gd name="T20" fmla="*/ 205 w 224"/>
                <a:gd name="T21" fmla="*/ 135 h 224"/>
                <a:gd name="T22" fmla="*/ 29 w 224"/>
                <a:gd name="T23" fmla="*/ 79 h 224"/>
                <a:gd name="T24" fmla="*/ 29 w 224"/>
                <a:gd name="T25" fmla="*/ 29 h 224"/>
                <a:gd name="T26" fmla="*/ 79 w 224"/>
                <a:gd name="T27" fmla="*/ 29 h 224"/>
                <a:gd name="T28" fmla="*/ 136 w 224"/>
                <a:gd name="T29" fmla="*/ 85 h 224"/>
                <a:gd name="T30" fmla="*/ 86 w 224"/>
                <a:gd name="T31" fmla="*/ 135 h 224"/>
                <a:gd name="T32" fmla="*/ 29 w 224"/>
                <a:gd name="T33" fmla="*/ 79 h 224"/>
                <a:gd name="T34" fmla="*/ 191 w 224"/>
                <a:gd name="T35" fmla="*/ 163 h 224"/>
                <a:gd name="T36" fmla="*/ 190 w 224"/>
                <a:gd name="T37" fmla="*/ 164 h 224"/>
                <a:gd name="T38" fmla="*/ 181 w 224"/>
                <a:gd name="T39" fmla="*/ 164 h 224"/>
                <a:gd name="T40" fmla="*/ 134 w 224"/>
                <a:gd name="T41" fmla="*/ 117 h 224"/>
                <a:gd name="T42" fmla="*/ 134 w 224"/>
                <a:gd name="T43" fmla="*/ 107 h 224"/>
                <a:gd name="T44" fmla="*/ 134 w 224"/>
                <a:gd name="T45" fmla="*/ 107 h 224"/>
                <a:gd name="T46" fmla="*/ 143 w 224"/>
                <a:gd name="T47" fmla="*/ 107 h 224"/>
                <a:gd name="T48" fmla="*/ 191 w 224"/>
                <a:gd name="T49" fmla="*/ 154 h 224"/>
                <a:gd name="T50" fmla="*/ 191 w 224"/>
                <a:gd name="T51" fmla="*/ 16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205" y="135"/>
                  </a:moveTo>
                  <a:cubicBezTo>
                    <a:pt x="155" y="85"/>
                    <a:pt x="155" y="85"/>
                    <a:pt x="155" y="85"/>
                  </a:cubicBezTo>
                  <a:cubicBezTo>
                    <a:pt x="146" y="76"/>
                    <a:pt x="146" y="76"/>
                    <a:pt x="146" y="76"/>
                  </a:cubicBezTo>
                  <a:cubicBezTo>
                    <a:pt x="89" y="19"/>
                    <a:pt x="89" y="19"/>
                    <a:pt x="89" y="19"/>
                  </a:cubicBezTo>
                  <a:cubicBezTo>
                    <a:pt x="70" y="0"/>
                    <a:pt x="39" y="0"/>
                    <a:pt x="20" y="19"/>
                  </a:cubicBezTo>
                  <a:cubicBezTo>
                    <a:pt x="0" y="38"/>
                    <a:pt x="0" y="70"/>
                    <a:pt x="20" y="89"/>
                  </a:cubicBezTo>
                  <a:cubicBezTo>
                    <a:pt x="76" y="145"/>
                    <a:pt x="76" y="145"/>
                    <a:pt x="76" y="145"/>
                  </a:cubicBezTo>
                  <a:cubicBezTo>
                    <a:pt x="86" y="155"/>
                    <a:pt x="86" y="155"/>
                    <a:pt x="86" y="155"/>
                  </a:cubicBezTo>
                  <a:cubicBezTo>
                    <a:pt x="136" y="205"/>
                    <a:pt x="136" y="205"/>
                    <a:pt x="136" y="205"/>
                  </a:cubicBezTo>
                  <a:cubicBezTo>
                    <a:pt x="155" y="224"/>
                    <a:pt x="186" y="224"/>
                    <a:pt x="205" y="205"/>
                  </a:cubicBezTo>
                  <a:cubicBezTo>
                    <a:pt x="224" y="186"/>
                    <a:pt x="224" y="154"/>
                    <a:pt x="205" y="135"/>
                  </a:cubicBezTo>
                  <a:close/>
                  <a:moveTo>
                    <a:pt x="29" y="79"/>
                  </a:moveTo>
                  <a:cubicBezTo>
                    <a:pt x="16" y="65"/>
                    <a:pt x="16" y="43"/>
                    <a:pt x="29" y="29"/>
                  </a:cubicBezTo>
                  <a:cubicBezTo>
                    <a:pt x="43" y="15"/>
                    <a:pt x="65" y="15"/>
                    <a:pt x="79" y="29"/>
                  </a:cubicBezTo>
                  <a:cubicBezTo>
                    <a:pt x="136" y="85"/>
                    <a:pt x="136" y="85"/>
                    <a:pt x="136" y="85"/>
                  </a:cubicBezTo>
                  <a:cubicBezTo>
                    <a:pt x="86" y="135"/>
                    <a:pt x="86" y="135"/>
                    <a:pt x="86" y="135"/>
                  </a:cubicBezTo>
                  <a:lnTo>
                    <a:pt x="29" y="79"/>
                  </a:lnTo>
                  <a:close/>
                  <a:moveTo>
                    <a:pt x="191" y="163"/>
                  </a:moveTo>
                  <a:cubicBezTo>
                    <a:pt x="190" y="164"/>
                    <a:pt x="190" y="164"/>
                    <a:pt x="190" y="164"/>
                  </a:cubicBezTo>
                  <a:cubicBezTo>
                    <a:pt x="187" y="166"/>
                    <a:pt x="183" y="166"/>
                    <a:pt x="181" y="164"/>
                  </a:cubicBezTo>
                  <a:cubicBezTo>
                    <a:pt x="134" y="117"/>
                    <a:pt x="134" y="117"/>
                    <a:pt x="134" y="117"/>
                  </a:cubicBezTo>
                  <a:cubicBezTo>
                    <a:pt x="131" y="114"/>
                    <a:pt x="131" y="110"/>
                    <a:pt x="134" y="107"/>
                  </a:cubicBezTo>
                  <a:cubicBezTo>
                    <a:pt x="134" y="107"/>
                    <a:pt x="134" y="107"/>
                    <a:pt x="134" y="107"/>
                  </a:cubicBezTo>
                  <a:cubicBezTo>
                    <a:pt x="137" y="104"/>
                    <a:pt x="141" y="104"/>
                    <a:pt x="143" y="107"/>
                  </a:cubicBezTo>
                  <a:cubicBezTo>
                    <a:pt x="191" y="154"/>
                    <a:pt x="191" y="154"/>
                    <a:pt x="191" y="154"/>
                  </a:cubicBezTo>
                  <a:cubicBezTo>
                    <a:pt x="193" y="156"/>
                    <a:pt x="193" y="160"/>
                    <a:pt x="191"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5" name="组合 184"/>
          <p:cNvGrpSpPr/>
          <p:nvPr/>
        </p:nvGrpSpPr>
        <p:grpSpPr>
          <a:xfrm>
            <a:off x="8866955" y="1366487"/>
            <a:ext cx="1552003" cy="1337935"/>
            <a:chOff x="4482757" y="4741436"/>
            <a:chExt cx="729188" cy="628611"/>
          </a:xfrm>
        </p:grpSpPr>
        <p:grpSp>
          <p:nvGrpSpPr>
            <p:cNvPr id="186" name="组合 185"/>
            <p:cNvGrpSpPr/>
            <p:nvPr/>
          </p:nvGrpSpPr>
          <p:grpSpPr>
            <a:xfrm>
              <a:off x="4482757" y="4741436"/>
              <a:ext cx="729188" cy="628611"/>
              <a:chOff x="6811139" y="1203251"/>
              <a:chExt cx="1597222" cy="1376916"/>
            </a:xfrm>
          </p:grpSpPr>
          <p:sp>
            <p:nvSpPr>
              <p:cNvPr id="188" name="六边形 18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六边形 188"/>
              <p:cNvSpPr/>
              <p:nvPr/>
            </p:nvSpPr>
            <p:spPr>
              <a:xfrm>
                <a:off x="6982865" y="1357686"/>
                <a:ext cx="1253768" cy="1080834"/>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hospital_174929"/>
            <p:cNvSpPr>
              <a:spLocks noChangeAspect="1"/>
            </p:cNvSpPr>
            <p:nvPr/>
          </p:nvSpPr>
          <p:spPr bwMode="auto">
            <a:xfrm>
              <a:off x="4682122" y="4915421"/>
              <a:ext cx="302508" cy="238598"/>
            </a:xfrm>
            <a:custGeom>
              <a:avLst/>
              <a:gdLst>
                <a:gd name="connsiteX0" fmla="*/ 261937 w 338138"/>
                <a:gd name="connsiteY0" fmla="*/ 214312 h 266700"/>
                <a:gd name="connsiteX1" fmla="*/ 303212 w 338138"/>
                <a:gd name="connsiteY1" fmla="*/ 214312 h 266700"/>
                <a:gd name="connsiteX2" fmla="*/ 303212 w 338138"/>
                <a:gd name="connsiteY2" fmla="*/ 225425 h 266700"/>
                <a:gd name="connsiteX3" fmla="*/ 261937 w 338138"/>
                <a:gd name="connsiteY3" fmla="*/ 225425 h 266700"/>
                <a:gd name="connsiteX4" fmla="*/ 36512 w 338138"/>
                <a:gd name="connsiteY4" fmla="*/ 214312 h 266700"/>
                <a:gd name="connsiteX5" fmla="*/ 77787 w 338138"/>
                <a:gd name="connsiteY5" fmla="*/ 214312 h 266700"/>
                <a:gd name="connsiteX6" fmla="*/ 77787 w 338138"/>
                <a:gd name="connsiteY6" fmla="*/ 225425 h 266700"/>
                <a:gd name="connsiteX7" fmla="*/ 36512 w 338138"/>
                <a:gd name="connsiteY7" fmla="*/ 225425 h 266700"/>
                <a:gd name="connsiteX8" fmla="*/ 147637 w 338138"/>
                <a:gd name="connsiteY8" fmla="*/ 207962 h 266700"/>
                <a:gd name="connsiteX9" fmla="*/ 147637 w 338138"/>
                <a:gd name="connsiteY9" fmla="*/ 254000 h 266700"/>
                <a:gd name="connsiteX10" fmla="*/ 190500 w 338138"/>
                <a:gd name="connsiteY10" fmla="*/ 254000 h 266700"/>
                <a:gd name="connsiteX11" fmla="*/ 190500 w 338138"/>
                <a:gd name="connsiteY11" fmla="*/ 207962 h 266700"/>
                <a:gd name="connsiteX12" fmla="*/ 261937 w 338138"/>
                <a:gd name="connsiteY12" fmla="*/ 190500 h 266700"/>
                <a:gd name="connsiteX13" fmla="*/ 303212 w 338138"/>
                <a:gd name="connsiteY13" fmla="*/ 190500 h 266700"/>
                <a:gd name="connsiteX14" fmla="*/ 303212 w 338138"/>
                <a:gd name="connsiteY14" fmla="*/ 201613 h 266700"/>
                <a:gd name="connsiteX15" fmla="*/ 261937 w 338138"/>
                <a:gd name="connsiteY15" fmla="*/ 201613 h 266700"/>
                <a:gd name="connsiteX16" fmla="*/ 36512 w 338138"/>
                <a:gd name="connsiteY16" fmla="*/ 190500 h 266700"/>
                <a:gd name="connsiteX17" fmla="*/ 77787 w 338138"/>
                <a:gd name="connsiteY17" fmla="*/ 190500 h 266700"/>
                <a:gd name="connsiteX18" fmla="*/ 77787 w 338138"/>
                <a:gd name="connsiteY18" fmla="*/ 201613 h 266700"/>
                <a:gd name="connsiteX19" fmla="*/ 36512 w 338138"/>
                <a:gd name="connsiteY19" fmla="*/ 201613 h 266700"/>
                <a:gd name="connsiteX20" fmla="*/ 261937 w 338138"/>
                <a:gd name="connsiteY20" fmla="*/ 166687 h 266700"/>
                <a:gd name="connsiteX21" fmla="*/ 303212 w 338138"/>
                <a:gd name="connsiteY21" fmla="*/ 166687 h 266700"/>
                <a:gd name="connsiteX22" fmla="*/ 303212 w 338138"/>
                <a:gd name="connsiteY22" fmla="*/ 177800 h 266700"/>
                <a:gd name="connsiteX23" fmla="*/ 261937 w 338138"/>
                <a:gd name="connsiteY23" fmla="*/ 177800 h 266700"/>
                <a:gd name="connsiteX24" fmla="*/ 36512 w 338138"/>
                <a:gd name="connsiteY24" fmla="*/ 166687 h 266700"/>
                <a:gd name="connsiteX25" fmla="*/ 77787 w 338138"/>
                <a:gd name="connsiteY25" fmla="*/ 166687 h 266700"/>
                <a:gd name="connsiteX26" fmla="*/ 77787 w 338138"/>
                <a:gd name="connsiteY26" fmla="*/ 177800 h 266700"/>
                <a:gd name="connsiteX27" fmla="*/ 36512 w 338138"/>
                <a:gd name="connsiteY27" fmla="*/ 177800 h 266700"/>
                <a:gd name="connsiteX28" fmla="*/ 249237 w 338138"/>
                <a:gd name="connsiteY28" fmla="*/ 153987 h 266700"/>
                <a:gd name="connsiteX29" fmla="*/ 249237 w 338138"/>
                <a:gd name="connsiteY29" fmla="*/ 254000 h 266700"/>
                <a:gd name="connsiteX30" fmla="*/ 314325 w 338138"/>
                <a:gd name="connsiteY30" fmla="*/ 254000 h 266700"/>
                <a:gd name="connsiteX31" fmla="*/ 314325 w 338138"/>
                <a:gd name="connsiteY31" fmla="*/ 153987 h 266700"/>
                <a:gd name="connsiteX32" fmla="*/ 23812 w 338138"/>
                <a:gd name="connsiteY32" fmla="*/ 153987 h 266700"/>
                <a:gd name="connsiteX33" fmla="*/ 23812 w 338138"/>
                <a:gd name="connsiteY33" fmla="*/ 254000 h 266700"/>
                <a:gd name="connsiteX34" fmla="*/ 88900 w 338138"/>
                <a:gd name="connsiteY34" fmla="*/ 254000 h 266700"/>
                <a:gd name="connsiteX35" fmla="*/ 88900 w 338138"/>
                <a:gd name="connsiteY35" fmla="*/ 153987 h 266700"/>
                <a:gd name="connsiteX36" fmla="*/ 166687 w 338138"/>
                <a:gd name="connsiteY36" fmla="*/ 84137 h 266700"/>
                <a:gd name="connsiteX37" fmla="*/ 166687 w 338138"/>
                <a:gd name="connsiteY37" fmla="*/ 107949 h 266700"/>
                <a:gd name="connsiteX38" fmla="*/ 142875 w 338138"/>
                <a:gd name="connsiteY38" fmla="*/ 107949 h 266700"/>
                <a:gd name="connsiteX39" fmla="*/ 142875 w 338138"/>
                <a:gd name="connsiteY39" fmla="*/ 119062 h 266700"/>
                <a:gd name="connsiteX40" fmla="*/ 166687 w 338138"/>
                <a:gd name="connsiteY40" fmla="*/ 119062 h 266700"/>
                <a:gd name="connsiteX41" fmla="*/ 166687 w 338138"/>
                <a:gd name="connsiteY41" fmla="*/ 142875 h 266700"/>
                <a:gd name="connsiteX42" fmla="*/ 179388 w 338138"/>
                <a:gd name="connsiteY42" fmla="*/ 142875 h 266700"/>
                <a:gd name="connsiteX43" fmla="*/ 179388 w 338138"/>
                <a:gd name="connsiteY43" fmla="*/ 119062 h 266700"/>
                <a:gd name="connsiteX44" fmla="*/ 201613 w 338138"/>
                <a:gd name="connsiteY44" fmla="*/ 119062 h 266700"/>
                <a:gd name="connsiteX45" fmla="*/ 201613 w 338138"/>
                <a:gd name="connsiteY45" fmla="*/ 107949 h 266700"/>
                <a:gd name="connsiteX46" fmla="*/ 179388 w 338138"/>
                <a:gd name="connsiteY46" fmla="*/ 107949 h 266700"/>
                <a:gd name="connsiteX47" fmla="*/ 179388 w 338138"/>
                <a:gd name="connsiteY47" fmla="*/ 84137 h 266700"/>
                <a:gd name="connsiteX48" fmla="*/ 155574 w 338138"/>
                <a:gd name="connsiteY48" fmla="*/ 71437 h 266700"/>
                <a:gd name="connsiteX49" fmla="*/ 190499 w 338138"/>
                <a:gd name="connsiteY49" fmla="*/ 71437 h 266700"/>
                <a:gd name="connsiteX50" fmla="*/ 190499 w 338138"/>
                <a:gd name="connsiteY50" fmla="*/ 95249 h 266700"/>
                <a:gd name="connsiteX51" fmla="*/ 214312 w 338138"/>
                <a:gd name="connsiteY51" fmla="*/ 95249 h 266700"/>
                <a:gd name="connsiteX52" fmla="*/ 214312 w 338138"/>
                <a:gd name="connsiteY52" fmla="*/ 130174 h 266700"/>
                <a:gd name="connsiteX53" fmla="*/ 190499 w 338138"/>
                <a:gd name="connsiteY53" fmla="*/ 130174 h 266700"/>
                <a:gd name="connsiteX54" fmla="*/ 190499 w 338138"/>
                <a:gd name="connsiteY54" fmla="*/ 153987 h 266700"/>
                <a:gd name="connsiteX55" fmla="*/ 155574 w 338138"/>
                <a:gd name="connsiteY55" fmla="*/ 153987 h 266700"/>
                <a:gd name="connsiteX56" fmla="*/ 155574 w 338138"/>
                <a:gd name="connsiteY56" fmla="*/ 130174 h 266700"/>
                <a:gd name="connsiteX57" fmla="*/ 131762 w 338138"/>
                <a:gd name="connsiteY57" fmla="*/ 130174 h 266700"/>
                <a:gd name="connsiteX58" fmla="*/ 131762 w 338138"/>
                <a:gd name="connsiteY58" fmla="*/ 95249 h 266700"/>
                <a:gd name="connsiteX59" fmla="*/ 155574 w 338138"/>
                <a:gd name="connsiteY59" fmla="*/ 95249 h 266700"/>
                <a:gd name="connsiteX60" fmla="*/ 101600 w 338138"/>
                <a:gd name="connsiteY60" fmla="*/ 12700 h 266700"/>
                <a:gd name="connsiteX61" fmla="*/ 101600 w 338138"/>
                <a:gd name="connsiteY61" fmla="*/ 254000 h 266700"/>
                <a:gd name="connsiteX62" fmla="*/ 136525 w 338138"/>
                <a:gd name="connsiteY62" fmla="*/ 254000 h 266700"/>
                <a:gd name="connsiteX63" fmla="*/ 136525 w 338138"/>
                <a:gd name="connsiteY63" fmla="*/ 195263 h 266700"/>
                <a:gd name="connsiteX64" fmla="*/ 201612 w 338138"/>
                <a:gd name="connsiteY64" fmla="*/ 195263 h 266700"/>
                <a:gd name="connsiteX65" fmla="*/ 201612 w 338138"/>
                <a:gd name="connsiteY65" fmla="*/ 254000 h 266700"/>
                <a:gd name="connsiteX66" fmla="*/ 238125 w 338138"/>
                <a:gd name="connsiteY66" fmla="*/ 254000 h 266700"/>
                <a:gd name="connsiteX67" fmla="*/ 238125 w 338138"/>
                <a:gd name="connsiteY67" fmla="*/ 142875 h 266700"/>
                <a:gd name="connsiteX68" fmla="*/ 238125 w 338138"/>
                <a:gd name="connsiteY68" fmla="*/ 12700 h 266700"/>
                <a:gd name="connsiteX69" fmla="*/ 60325 w 338138"/>
                <a:gd name="connsiteY69" fmla="*/ 0 h 266700"/>
                <a:gd name="connsiteX70" fmla="*/ 279401 w 338138"/>
                <a:gd name="connsiteY70" fmla="*/ 0 h 266700"/>
                <a:gd name="connsiteX71" fmla="*/ 279401 w 338138"/>
                <a:gd name="connsiteY71" fmla="*/ 12700 h 266700"/>
                <a:gd name="connsiteX72" fmla="*/ 249238 w 338138"/>
                <a:gd name="connsiteY72" fmla="*/ 12700 h 266700"/>
                <a:gd name="connsiteX73" fmla="*/ 249238 w 338138"/>
                <a:gd name="connsiteY73" fmla="*/ 142875 h 266700"/>
                <a:gd name="connsiteX74" fmla="*/ 327026 w 338138"/>
                <a:gd name="connsiteY74" fmla="*/ 142875 h 266700"/>
                <a:gd name="connsiteX75" fmla="*/ 327026 w 338138"/>
                <a:gd name="connsiteY75" fmla="*/ 254000 h 266700"/>
                <a:gd name="connsiteX76" fmla="*/ 338138 w 338138"/>
                <a:gd name="connsiteY76" fmla="*/ 254000 h 266700"/>
                <a:gd name="connsiteX77" fmla="*/ 338138 w 338138"/>
                <a:gd name="connsiteY77" fmla="*/ 266700 h 266700"/>
                <a:gd name="connsiteX78" fmla="*/ 0 w 338138"/>
                <a:gd name="connsiteY78" fmla="*/ 266700 h 266700"/>
                <a:gd name="connsiteX79" fmla="*/ 0 w 338138"/>
                <a:gd name="connsiteY79" fmla="*/ 254000 h 266700"/>
                <a:gd name="connsiteX80" fmla="*/ 12700 w 338138"/>
                <a:gd name="connsiteY80" fmla="*/ 254000 h 266700"/>
                <a:gd name="connsiteX81" fmla="*/ 12700 w 338138"/>
                <a:gd name="connsiteY81" fmla="*/ 142875 h 266700"/>
                <a:gd name="connsiteX82" fmla="*/ 88900 w 338138"/>
                <a:gd name="connsiteY82" fmla="*/ 142875 h 266700"/>
                <a:gd name="connsiteX83" fmla="*/ 88900 w 338138"/>
                <a:gd name="connsiteY83" fmla="*/ 12700 h 266700"/>
                <a:gd name="connsiteX84" fmla="*/ 60325 w 338138"/>
                <a:gd name="connsiteY84"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266700">
                  <a:moveTo>
                    <a:pt x="261937" y="214312"/>
                  </a:moveTo>
                  <a:lnTo>
                    <a:pt x="303212" y="214312"/>
                  </a:lnTo>
                  <a:lnTo>
                    <a:pt x="303212" y="225425"/>
                  </a:lnTo>
                  <a:lnTo>
                    <a:pt x="261937" y="225425"/>
                  </a:lnTo>
                  <a:close/>
                  <a:moveTo>
                    <a:pt x="36512" y="214312"/>
                  </a:moveTo>
                  <a:lnTo>
                    <a:pt x="77787" y="214312"/>
                  </a:lnTo>
                  <a:lnTo>
                    <a:pt x="77787" y="225425"/>
                  </a:lnTo>
                  <a:lnTo>
                    <a:pt x="36512" y="225425"/>
                  </a:lnTo>
                  <a:close/>
                  <a:moveTo>
                    <a:pt x="147637" y="207962"/>
                  </a:moveTo>
                  <a:lnTo>
                    <a:pt x="147637" y="254000"/>
                  </a:lnTo>
                  <a:lnTo>
                    <a:pt x="190500" y="254000"/>
                  </a:lnTo>
                  <a:lnTo>
                    <a:pt x="190500" y="207962"/>
                  </a:lnTo>
                  <a:close/>
                  <a:moveTo>
                    <a:pt x="261937" y="190500"/>
                  </a:moveTo>
                  <a:lnTo>
                    <a:pt x="303212" y="190500"/>
                  </a:lnTo>
                  <a:lnTo>
                    <a:pt x="303212" y="201613"/>
                  </a:lnTo>
                  <a:lnTo>
                    <a:pt x="261937" y="201613"/>
                  </a:lnTo>
                  <a:close/>
                  <a:moveTo>
                    <a:pt x="36512" y="190500"/>
                  </a:moveTo>
                  <a:lnTo>
                    <a:pt x="77787" y="190500"/>
                  </a:lnTo>
                  <a:lnTo>
                    <a:pt x="77787" y="201613"/>
                  </a:lnTo>
                  <a:lnTo>
                    <a:pt x="36512" y="201613"/>
                  </a:lnTo>
                  <a:close/>
                  <a:moveTo>
                    <a:pt x="261937" y="166687"/>
                  </a:moveTo>
                  <a:lnTo>
                    <a:pt x="303212" y="166687"/>
                  </a:lnTo>
                  <a:lnTo>
                    <a:pt x="303212" y="177800"/>
                  </a:lnTo>
                  <a:lnTo>
                    <a:pt x="261937" y="177800"/>
                  </a:lnTo>
                  <a:close/>
                  <a:moveTo>
                    <a:pt x="36512" y="166687"/>
                  </a:moveTo>
                  <a:lnTo>
                    <a:pt x="77787" y="166687"/>
                  </a:lnTo>
                  <a:lnTo>
                    <a:pt x="77787" y="177800"/>
                  </a:lnTo>
                  <a:lnTo>
                    <a:pt x="36512" y="177800"/>
                  </a:lnTo>
                  <a:close/>
                  <a:moveTo>
                    <a:pt x="249237" y="153987"/>
                  </a:moveTo>
                  <a:lnTo>
                    <a:pt x="249237" y="254000"/>
                  </a:lnTo>
                  <a:lnTo>
                    <a:pt x="314325" y="254000"/>
                  </a:lnTo>
                  <a:lnTo>
                    <a:pt x="314325" y="153987"/>
                  </a:lnTo>
                  <a:close/>
                  <a:moveTo>
                    <a:pt x="23812" y="153987"/>
                  </a:moveTo>
                  <a:lnTo>
                    <a:pt x="23812" y="254000"/>
                  </a:lnTo>
                  <a:lnTo>
                    <a:pt x="88900" y="254000"/>
                  </a:lnTo>
                  <a:lnTo>
                    <a:pt x="88900" y="153987"/>
                  </a:lnTo>
                  <a:close/>
                  <a:moveTo>
                    <a:pt x="166687" y="84137"/>
                  </a:moveTo>
                  <a:lnTo>
                    <a:pt x="166687" y="107949"/>
                  </a:lnTo>
                  <a:lnTo>
                    <a:pt x="142875" y="107949"/>
                  </a:lnTo>
                  <a:lnTo>
                    <a:pt x="142875" y="119062"/>
                  </a:lnTo>
                  <a:lnTo>
                    <a:pt x="166687" y="119062"/>
                  </a:lnTo>
                  <a:lnTo>
                    <a:pt x="166687" y="142875"/>
                  </a:lnTo>
                  <a:lnTo>
                    <a:pt x="179388" y="142875"/>
                  </a:lnTo>
                  <a:lnTo>
                    <a:pt x="179388" y="119062"/>
                  </a:lnTo>
                  <a:lnTo>
                    <a:pt x="201613" y="119062"/>
                  </a:lnTo>
                  <a:lnTo>
                    <a:pt x="201613" y="107949"/>
                  </a:lnTo>
                  <a:lnTo>
                    <a:pt x="179388" y="107949"/>
                  </a:lnTo>
                  <a:lnTo>
                    <a:pt x="179388" y="84137"/>
                  </a:lnTo>
                  <a:close/>
                  <a:moveTo>
                    <a:pt x="155574" y="71437"/>
                  </a:moveTo>
                  <a:lnTo>
                    <a:pt x="190499" y="71437"/>
                  </a:lnTo>
                  <a:lnTo>
                    <a:pt x="190499" y="95249"/>
                  </a:lnTo>
                  <a:lnTo>
                    <a:pt x="214312" y="95249"/>
                  </a:lnTo>
                  <a:lnTo>
                    <a:pt x="214312" y="130174"/>
                  </a:lnTo>
                  <a:lnTo>
                    <a:pt x="190499" y="130174"/>
                  </a:lnTo>
                  <a:lnTo>
                    <a:pt x="190499" y="153987"/>
                  </a:lnTo>
                  <a:lnTo>
                    <a:pt x="155574" y="153987"/>
                  </a:lnTo>
                  <a:lnTo>
                    <a:pt x="155574" y="130174"/>
                  </a:lnTo>
                  <a:lnTo>
                    <a:pt x="131762" y="130174"/>
                  </a:lnTo>
                  <a:lnTo>
                    <a:pt x="131762" y="95249"/>
                  </a:lnTo>
                  <a:lnTo>
                    <a:pt x="155574" y="95249"/>
                  </a:lnTo>
                  <a:close/>
                  <a:moveTo>
                    <a:pt x="101600" y="12700"/>
                  </a:moveTo>
                  <a:lnTo>
                    <a:pt x="101600" y="254000"/>
                  </a:lnTo>
                  <a:lnTo>
                    <a:pt x="136525" y="254000"/>
                  </a:lnTo>
                  <a:lnTo>
                    <a:pt x="136525" y="195263"/>
                  </a:lnTo>
                  <a:lnTo>
                    <a:pt x="201612" y="195263"/>
                  </a:lnTo>
                  <a:lnTo>
                    <a:pt x="201612" y="254000"/>
                  </a:lnTo>
                  <a:lnTo>
                    <a:pt x="238125" y="254000"/>
                  </a:lnTo>
                  <a:lnTo>
                    <a:pt x="238125" y="142875"/>
                  </a:lnTo>
                  <a:lnTo>
                    <a:pt x="238125" y="12700"/>
                  </a:lnTo>
                  <a:close/>
                  <a:moveTo>
                    <a:pt x="60325" y="0"/>
                  </a:moveTo>
                  <a:lnTo>
                    <a:pt x="279401" y="0"/>
                  </a:lnTo>
                  <a:lnTo>
                    <a:pt x="279401" y="12700"/>
                  </a:lnTo>
                  <a:lnTo>
                    <a:pt x="249238" y="12700"/>
                  </a:lnTo>
                  <a:lnTo>
                    <a:pt x="249238" y="142875"/>
                  </a:lnTo>
                  <a:lnTo>
                    <a:pt x="327026" y="142875"/>
                  </a:lnTo>
                  <a:lnTo>
                    <a:pt x="327026" y="254000"/>
                  </a:lnTo>
                  <a:lnTo>
                    <a:pt x="338138" y="254000"/>
                  </a:lnTo>
                  <a:lnTo>
                    <a:pt x="338138" y="266700"/>
                  </a:lnTo>
                  <a:lnTo>
                    <a:pt x="0" y="266700"/>
                  </a:lnTo>
                  <a:lnTo>
                    <a:pt x="0" y="254000"/>
                  </a:lnTo>
                  <a:lnTo>
                    <a:pt x="12700" y="254000"/>
                  </a:lnTo>
                  <a:lnTo>
                    <a:pt x="12700" y="142875"/>
                  </a:lnTo>
                  <a:lnTo>
                    <a:pt x="88900" y="142875"/>
                  </a:lnTo>
                  <a:lnTo>
                    <a:pt x="88900" y="12700"/>
                  </a:lnTo>
                  <a:lnTo>
                    <a:pt x="60325" y="12700"/>
                  </a:lnTo>
                  <a:close/>
                </a:path>
              </a:pathLst>
            </a:custGeom>
            <a:solidFill>
              <a:schemeClr val="bg1"/>
            </a:solidFill>
            <a:ln>
              <a:noFill/>
            </a:ln>
          </p:spPr>
        </p:sp>
      </p:grpSp>
      <p:grpSp>
        <p:nvGrpSpPr>
          <p:cNvPr id="190" name="组合 189"/>
          <p:cNvGrpSpPr/>
          <p:nvPr/>
        </p:nvGrpSpPr>
        <p:grpSpPr>
          <a:xfrm>
            <a:off x="3034833" y="1966304"/>
            <a:ext cx="627136" cy="540635"/>
            <a:chOff x="6811139" y="1203251"/>
            <a:chExt cx="1597222" cy="1376916"/>
          </a:xfrm>
        </p:grpSpPr>
        <p:sp>
          <p:nvSpPr>
            <p:cNvPr id="191" name="六边形 19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六边形 191"/>
            <p:cNvSpPr/>
            <p:nvPr/>
          </p:nvSpPr>
          <p:spPr>
            <a:xfrm>
              <a:off x="6982170" y="1366837"/>
              <a:ext cx="1254882" cy="1081795"/>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0" name="矩形 229"/>
          <p:cNvSpPr/>
          <p:nvPr/>
        </p:nvSpPr>
        <p:spPr>
          <a:xfrm>
            <a:off x="3520297" y="2753743"/>
            <a:ext cx="3570208" cy="1107996"/>
          </a:xfrm>
          <a:prstGeom prst="rect">
            <a:avLst/>
          </a:prstGeom>
        </p:spPr>
        <p:txBody>
          <a:bodyPr wrap="none">
            <a:spAutoFit/>
          </a:bodyPr>
          <a:lstStyle/>
          <a:p>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主题选定</a:t>
            </a:r>
          </a:p>
        </p:txBody>
      </p:sp>
      <p:grpSp>
        <p:nvGrpSpPr>
          <p:cNvPr id="4" name="组合 3"/>
          <p:cNvGrpSpPr/>
          <p:nvPr/>
        </p:nvGrpSpPr>
        <p:grpSpPr>
          <a:xfrm>
            <a:off x="897638" y="2296526"/>
            <a:ext cx="2497402" cy="2152934"/>
            <a:chOff x="918884" y="2360096"/>
            <a:chExt cx="2497402" cy="2152934"/>
          </a:xfrm>
        </p:grpSpPr>
        <p:grpSp>
          <p:nvGrpSpPr>
            <p:cNvPr id="267" name="组合 266"/>
            <p:cNvGrpSpPr/>
            <p:nvPr/>
          </p:nvGrpSpPr>
          <p:grpSpPr>
            <a:xfrm>
              <a:off x="918884" y="2360096"/>
              <a:ext cx="2497402" cy="2152934"/>
              <a:chOff x="6811139" y="1203251"/>
              <a:chExt cx="1597222" cy="1376916"/>
            </a:xfrm>
          </p:grpSpPr>
          <p:sp>
            <p:nvSpPr>
              <p:cNvPr id="268" name="六边形 267"/>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六边形 268"/>
              <p:cNvSpPr/>
              <p:nvPr/>
            </p:nvSpPr>
            <p:spPr>
              <a:xfrm>
                <a:off x="6931642" y="1311347"/>
                <a:ext cx="1364938" cy="1176671"/>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矩形 135"/>
            <p:cNvSpPr/>
            <p:nvPr/>
          </p:nvSpPr>
          <p:spPr>
            <a:xfrm>
              <a:off x="1659718" y="2928731"/>
              <a:ext cx="982961" cy="1015663"/>
            </a:xfrm>
            <a:prstGeom prst="rect">
              <a:avLst/>
            </a:prstGeom>
          </p:spPr>
          <p:txBody>
            <a:bodyPr wrap="none">
              <a:spAutoFit/>
            </a:bodyPr>
            <a:lstStyle/>
            <a:p>
              <a:pPr lvl="0"/>
              <a:r>
                <a:rPr lang="en-US" altLang="zh-CN" sz="6000"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sz="6000"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nvGrpSpPr>
          <p:cNvPr id="6" name="组合 5"/>
          <p:cNvGrpSpPr/>
          <p:nvPr/>
        </p:nvGrpSpPr>
        <p:grpSpPr>
          <a:xfrm>
            <a:off x="3640776" y="3841018"/>
            <a:ext cx="1641127" cy="307777"/>
            <a:chOff x="3769160" y="4130249"/>
            <a:chExt cx="1641127" cy="307777"/>
          </a:xfrm>
        </p:grpSpPr>
        <p:grpSp>
          <p:nvGrpSpPr>
            <p:cNvPr id="137" name="组合 136"/>
            <p:cNvGrpSpPr/>
            <p:nvPr/>
          </p:nvGrpSpPr>
          <p:grpSpPr>
            <a:xfrm>
              <a:off x="3769160" y="4178252"/>
              <a:ext cx="227535" cy="196151"/>
              <a:chOff x="6811139" y="1203251"/>
              <a:chExt cx="1597222" cy="1376916"/>
            </a:xfrm>
          </p:grpSpPr>
          <p:sp>
            <p:nvSpPr>
              <p:cNvPr id="139" name="六边形 138"/>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六边形 139"/>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3" name="组合 142"/>
          <p:cNvGrpSpPr/>
          <p:nvPr/>
        </p:nvGrpSpPr>
        <p:grpSpPr>
          <a:xfrm>
            <a:off x="5345079" y="3841018"/>
            <a:ext cx="1641127" cy="307777"/>
            <a:chOff x="3769160" y="4130249"/>
            <a:chExt cx="1641127" cy="307777"/>
          </a:xfrm>
        </p:grpSpPr>
        <p:grpSp>
          <p:nvGrpSpPr>
            <p:cNvPr id="144" name="组合 143"/>
            <p:cNvGrpSpPr/>
            <p:nvPr/>
          </p:nvGrpSpPr>
          <p:grpSpPr>
            <a:xfrm>
              <a:off x="3769160" y="4178252"/>
              <a:ext cx="227535" cy="196151"/>
              <a:chOff x="6811139" y="1203251"/>
              <a:chExt cx="1597222" cy="1376916"/>
            </a:xfrm>
          </p:grpSpPr>
          <p:sp>
            <p:nvSpPr>
              <p:cNvPr id="146" name="六边形 1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六边形 14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文本框 14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148" name="组合 147"/>
          <p:cNvGrpSpPr/>
          <p:nvPr/>
        </p:nvGrpSpPr>
        <p:grpSpPr>
          <a:xfrm>
            <a:off x="3630181" y="4133175"/>
            <a:ext cx="1641127" cy="307777"/>
            <a:chOff x="3769160" y="4130249"/>
            <a:chExt cx="1641127" cy="307777"/>
          </a:xfrm>
        </p:grpSpPr>
        <p:grpSp>
          <p:nvGrpSpPr>
            <p:cNvPr id="149" name="组合 148"/>
            <p:cNvGrpSpPr/>
            <p:nvPr/>
          </p:nvGrpSpPr>
          <p:grpSpPr>
            <a:xfrm>
              <a:off x="3769160" y="4178252"/>
              <a:ext cx="227535" cy="196151"/>
              <a:chOff x="6811139" y="1203251"/>
              <a:chExt cx="1597222" cy="1376916"/>
            </a:xfrm>
          </p:grpSpPr>
          <p:sp>
            <p:nvSpPr>
              <p:cNvPr id="211" name="六边形 2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六边形 211"/>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文本框 149"/>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grpSp>
        <p:nvGrpSpPr>
          <p:cNvPr id="213" name="组合 212"/>
          <p:cNvGrpSpPr/>
          <p:nvPr/>
        </p:nvGrpSpPr>
        <p:grpSpPr>
          <a:xfrm>
            <a:off x="5334484" y="4133175"/>
            <a:ext cx="1641127" cy="307777"/>
            <a:chOff x="3769160" y="4130249"/>
            <a:chExt cx="1641127" cy="307777"/>
          </a:xfrm>
        </p:grpSpPr>
        <p:grpSp>
          <p:nvGrpSpPr>
            <p:cNvPr id="214" name="组合 213"/>
            <p:cNvGrpSpPr/>
            <p:nvPr/>
          </p:nvGrpSpPr>
          <p:grpSpPr>
            <a:xfrm>
              <a:off x="3769160" y="4178252"/>
              <a:ext cx="227535" cy="196151"/>
              <a:chOff x="6811139" y="1203251"/>
              <a:chExt cx="1597222" cy="1376916"/>
            </a:xfrm>
          </p:grpSpPr>
          <p:sp>
            <p:nvSpPr>
              <p:cNvPr id="216" name="六边形 21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六边形 216"/>
              <p:cNvSpPr/>
              <p:nvPr/>
            </p:nvSpPr>
            <p:spPr>
              <a:xfrm>
                <a:off x="7062712" y="1481649"/>
                <a:ext cx="1078540" cy="929773"/>
              </a:xfrm>
              <a:prstGeom prst="hexagon">
                <a:avLst/>
              </a:prstGeom>
              <a:solidFill>
                <a:srgbClr val="75CD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文本框 214"/>
            <p:cNvSpPr txBox="1"/>
            <p:nvPr/>
          </p:nvSpPr>
          <p:spPr>
            <a:xfrm>
              <a:off x="3968867" y="4130249"/>
              <a:ext cx="1441420" cy="307777"/>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添加小标题这里</a:t>
              </a:r>
            </a:p>
          </p:txBody>
        </p:sp>
      </p:grpSp>
    </p:spTree>
    <p:custDataLst>
      <p:tags r:id="rId1"/>
    </p:custDataLst>
    <p:extLst>
      <p:ext uri="{BB962C8B-B14F-4D97-AF65-F5344CB8AC3E}">
        <p14:creationId xmlns:p14="http://schemas.microsoft.com/office/powerpoint/2010/main" val="28727219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90"/>
                                        </p:tgtEl>
                                        <p:attrNameLst>
                                          <p:attrName>style.visibility</p:attrName>
                                        </p:attrNameLst>
                                      </p:cBhvr>
                                      <p:to>
                                        <p:strVal val="visible"/>
                                      </p:to>
                                    </p:set>
                                    <p:anim calcmode="lin" valueType="num">
                                      <p:cBhvr>
                                        <p:cTn id="14" dur="750" fill="hold"/>
                                        <p:tgtEl>
                                          <p:spTgt spid="190"/>
                                        </p:tgtEl>
                                        <p:attrNameLst>
                                          <p:attrName>ppt_w</p:attrName>
                                        </p:attrNameLst>
                                      </p:cBhvr>
                                      <p:tavLst>
                                        <p:tav tm="0">
                                          <p:val>
                                            <p:fltVal val="0"/>
                                          </p:val>
                                        </p:tav>
                                        <p:tav tm="100000">
                                          <p:val>
                                            <p:strVal val="#ppt_w"/>
                                          </p:val>
                                        </p:tav>
                                      </p:tavLst>
                                    </p:anim>
                                    <p:anim calcmode="lin" valueType="num">
                                      <p:cBhvr>
                                        <p:cTn id="15" dur="750" fill="hold"/>
                                        <p:tgtEl>
                                          <p:spTgt spid="190"/>
                                        </p:tgtEl>
                                        <p:attrNameLst>
                                          <p:attrName>ppt_h</p:attrName>
                                        </p:attrNameLst>
                                      </p:cBhvr>
                                      <p:tavLst>
                                        <p:tav tm="0">
                                          <p:val>
                                            <p:fltVal val="0"/>
                                          </p:val>
                                        </p:tav>
                                        <p:tav tm="100000">
                                          <p:val>
                                            <p:strVal val="#ppt_h"/>
                                          </p:val>
                                        </p:tav>
                                      </p:tavLst>
                                    </p:anim>
                                    <p:animEffect transition="in" filter="fade">
                                      <p:cBhvr>
                                        <p:cTn id="16" dur="750"/>
                                        <p:tgtEl>
                                          <p:spTgt spid="190"/>
                                        </p:tgtEl>
                                      </p:cBhvr>
                                    </p:animEffect>
                                  </p:childTnLst>
                                </p:cTn>
                              </p:par>
                              <p:par>
                                <p:cTn id="17" presetID="35" presetClass="path" presetSubtype="0" accel="50000" decel="50000" fill="hold" nodeType="withEffect">
                                  <p:stCondLst>
                                    <p:cond delay="0"/>
                                  </p:stCondLst>
                                  <p:childTnLst>
                                    <p:animMotion origin="layout" path="M 6.25E-7 2.59259E-6 L -0.10469 0.15833 " pathEditMode="relative" rAng="0" ptsTypes="AA">
                                      <p:cBhvr>
                                        <p:cTn id="18" dur="1250" spd="-100000" fill="hold"/>
                                        <p:tgtEl>
                                          <p:spTgt spid="190"/>
                                        </p:tgtEl>
                                        <p:attrNameLst>
                                          <p:attrName>ppt_x</p:attrName>
                                          <p:attrName>ppt_y</p:attrName>
                                        </p:attrNameLst>
                                      </p:cBhvr>
                                      <p:rCtr x="-5234" y="7917"/>
                                    </p:animMotion>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30"/>
                                        </p:tgtEl>
                                        <p:attrNameLst>
                                          <p:attrName>style.visibility</p:attrName>
                                        </p:attrNameLst>
                                      </p:cBhvr>
                                      <p:to>
                                        <p:strVal val="visible"/>
                                      </p:to>
                                    </p:set>
                                    <p:anim calcmode="lin" valueType="num">
                                      <p:cBhvr>
                                        <p:cTn id="22" dur="750" fill="hold"/>
                                        <p:tgtEl>
                                          <p:spTgt spid="230"/>
                                        </p:tgtEl>
                                        <p:attrNameLst>
                                          <p:attrName>ppt_w</p:attrName>
                                        </p:attrNameLst>
                                      </p:cBhvr>
                                      <p:tavLst>
                                        <p:tav tm="0">
                                          <p:val>
                                            <p:fltVal val="0"/>
                                          </p:val>
                                        </p:tav>
                                        <p:tav tm="100000">
                                          <p:val>
                                            <p:strVal val="#ppt_w"/>
                                          </p:val>
                                        </p:tav>
                                      </p:tavLst>
                                    </p:anim>
                                    <p:anim calcmode="lin" valueType="num">
                                      <p:cBhvr>
                                        <p:cTn id="23" dur="750" fill="hold"/>
                                        <p:tgtEl>
                                          <p:spTgt spid="230"/>
                                        </p:tgtEl>
                                        <p:attrNameLst>
                                          <p:attrName>ppt_h</p:attrName>
                                        </p:attrNameLst>
                                      </p:cBhvr>
                                      <p:tavLst>
                                        <p:tav tm="0">
                                          <p:val>
                                            <p:fltVal val="0"/>
                                          </p:val>
                                        </p:tav>
                                        <p:tav tm="100000">
                                          <p:val>
                                            <p:strVal val="#ppt_h"/>
                                          </p:val>
                                        </p:tav>
                                      </p:tavLst>
                                    </p:anim>
                                    <p:animEffect transition="in" filter="fade">
                                      <p:cBhvr>
                                        <p:cTn id="24" dur="750"/>
                                        <p:tgtEl>
                                          <p:spTgt spid="230"/>
                                        </p:tgtEl>
                                      </p:cBhvr>
                                    </p:animEffect>
                                  </p:childTnLst>
                                </p:cTn>
                              </p:par>
                              <p:par>
                                <p:cTn id="25" presetID="35" presetClass="path" presetSubtype="0" accel="50000" decel="50000" fill="hold" grpId="1" nodeType="withEffect">
                                  <p:stCondLst>
                                    <p:cond delay="0"/>
                                  </p:stCondLst>
                                  <p:childTnLst>
                                    <p:animMotion origin="layout" path="M -4.79167E-6 -1.11111E-6 L 0.12149 -1.11111E-6 " pathEditMode="relative" rAng="0" ptsTypes="AA">
                                      <p:cBhvr>
                                        <p:cTn id="26" dur="1250" spd="-100000" fill="hold"/>
                                        <p:tgtEl>
                                          <p:spTgt spid="230"/>
                                        </p:tgtEl>
                                        <p:attrNameLst>
                                          <p:attrName>ppt_x</p:attrName>
                                          <p:attrName>ppt_y</p:attrName>
                                        </p:attrNameLst>
                                      </p:cBhvr>
                                      <p:rCtr x="6068" y="0"/>
                                    </p:animMotion>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wipe(left)">
                                      <p:cBhvr>
                                        <p:cTn id="34" dur="500"/>
                                        <p:tgtEl>
                                          <p:spTgt spid="143"/>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left)">
                                      <p:cBhvr>
                                        <p:cTn id="38" dur="500"/>
                                        <p:tgtEl>
                                          <p:spTgt spid="148"/>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13"/>
                                        </p:tgtEl>
                                        <p:attrNameLst>
                                          <p:attrName>style.visibility</p:attrName>
                                        </p:attrNameLst>
                                      </p:cBhvr>
                                      <p:to>
                                        <p:strVal val="visible"/>
                                      </p:to>
                                    </p:set>
                                    <p:animEffect transition="in" filter="wipe(left)">
                                      <p:cBhvr>
                                        <p:cTn id="4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13"/>
          <p:cNvGraphicFramePr>
            <a:graphicFrameLocks noGrp="1"/>
          </p:cNvGraphicFramePr>
          <p:nvPr>
            <p:extLst>
              <p:ext uri="{D42A27DB-BD31-4B8C-83A1-F6EECF244321}">
                <p14:modId xmlns:p14="http://schemas.microsoft.com/office/powerpoint/2010/main" val="4060393369"/>
              </p:ext>
            </p:extLst>
          </p:nvPr>
        </p:nvGraphicFramePr>
        <p:xfrm>
          <a:off x="1248228" y="1054125"/>
          <a:ext cx="9750697" cy="5244783"/>
        </p:xfrm>
        <a:graphic>
          <a:graphicData uri="http://schemas.openxmlformats.org/drawingml/2006/table">
            <a:tbl>
              <a:tblPr/>
              <a:tblGrid>
                <a:gridCol w="3130944">
                  <a:extLst>
                    <a:ext uri="{9D8B030D-6E8A-4147-A177-3AD203B41FA5}">
                      <a16:colId xmlns:a16="http://schemas.microsoft.com/office/drawing/2014/main" xmlns="" val="20000"/>
                    </a:ext>
                  </a:extLst>
                </a:gridCol>
                <a:gridCol w="1826666">
                  <a:extLst>
                    <a:ext uri="{9D8B030D-6E8A-4147-A177-3AD203B41FA5}">
                      <a16:colId xmlns:a16="http://schemas.microsoft.com/office/drawing/2014/main" xmlns="" val="20001"/>
                    </a:ext>
                  </a:extLst>
                </a:gridCol>
                <a:gridCol w="3288661">
                  <a:extLst>
                    <a:ext uri="{9D8B030D-6E8A-4147-A177-3AD203B41FA5}">
                      <a16:colId xmlns:a16="http://schemas.microsoft.com/office/drawing/2014/main" xmlns="" val="20002"/>
                    </a:ext>
                  </a:extLst>
                </a:gridCol>
                <a:gridCol w="1504426">
                  <a:extLst>
                    <a:ext uri="{9D8B030D-6E8A-4147-A177-3AD203B41FA5}">
                      <a16:colId xmlns:a16="http://schemas.microsoft.com/office/drawing/2014/main" xmlns="" val="20003"/>
                    </a:ext>
                  </a:extLst>
                </a:gridCol>
              </a:tblGrid>
              <a:tr h="475840">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候选圈名</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图标</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第一轮投票</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结果</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27AAE2"/>
                    </a:solidFill>
                  </a:tcPr>
                </a:tc>
                <a:extLst>
                  <a:ext uri="{0D108BD9-81ED-4DB2-BD59-A6C34878D82A}">
                    <a16:rowId xmlns:a16="http://schemas.microsoft.com/office/drawing/2014/main" xmlns="" val="10000"/>
                  </a:ext>
                </a:extLst>
              </a:tr>
              <a:tr h="408793">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分泌圈（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华）</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475840">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泌蜜圈（</a:t>
                      </a:r>
                      <a:r>
                        <a:rPr kumimoji="0" 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凤）</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6</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最佳圈名</a:t>
                      </a:r>
                      <a:endParaRPr kumimoji="0" lang="zh-CN"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xmlns="" val="10002"/>
                  </a:ext>
                </a:extLst>
              </a:tr>
              <a:tr h="408793">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吉祥圈（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英）</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410137">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豆豆圈（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兰）</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475840">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甜麦圈（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微）</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5"/>
                  </a:ext>
                </a:extLst>
              </a:tr>
              <a:tr h="410137">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小圆圈（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欢）</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475840">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生命圈（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晴）</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7"/>
                  </a:ext>
                </a:extLst>
              </a:tr>
              <a:tr h="408793">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幸福圈（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梅）</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r h="475840">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太阳圈（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菲）</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9"/>
                  </a:ext>
                </a:extLst>
              </a:tr>
              <a:tr h="408793">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蜜蜂圈（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雯）</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r h="410137">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sz="1800" b="0" i="0" u="none" strike="noStrike" cap="none" normalizeH="0" baseline="0" dirty="0" err="1">
                          <a:ln>
                            <a:noFill/>
                          </a:ln>
                          <a:solidFill>
                            <a:schemeClr val="tx1"/>
                          </a:solidFill>
                          <a:effectLst/>
                          <a:latin typeface="微软雅黑" panose="020B0503020204020204" pitchFamily="34" charset="-122"/>
                          <a:ea typeface="微软雅黑" panose="020B0503020204020204" pitchFamily="34" charset="-122"/>
                        </a:rPr>
                        <a:t>Yo</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护圈（</a:t>
                      </a:r>
                      <a:r>
                        <a:rPr kumimoji="0" 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BY</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艳）</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1"/>
                  </a:ext>
                </a:extLst>
              </a:tr>
            </a:tbl>
          </a:graphicData>
        </a:graphic>
      </p:graphicFrame>
      <p:pic>
        <p:nvPicPr>
          <p:cNvPr id="12" name="Picture 78" descr="向日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07" y="1555887"/>
            <a:ext cx="419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1" descr="太阳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281" y="5093933"/>
            <a:ext cx="425152" cy="36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2" descr="中国结"/>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8870" y="2492810"/>
            <a:ext cx="299975" cy="30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3" descr="蜂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8748" y="5553950"/>
            <a:ext cx="400218" cy="2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香麦"/>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1332" y="2879601"/>
            <a:ext cx="415050" cy="3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5" descr="叶子"/>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7717" y="4218780"/>
            <a:ext cx="462280" cy="34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6" descr="蓝蜜光"/>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2157" y="1967619"/>
            <a:ext cx="533400" cy="41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233447" y="204464"/>
            <a:ext cx="3605241" cy="584775"/>
            <a:chOff x="233447" y="204464"/>
            <a:chExt cx="3605241" cy="584775"/>
          </a:xfrm>
        </p:grpSpPr>
        <p:sp>
          <p:nvSpPr>
            <p:cNvPr id="15" name="矩形 14"/>
            <p:cNvSpPr/>
            <p:nvPr/>
          </p:nvSpPr>
          <p:spPr>
            <a:xfrm>
              <a:off x="781441" y="204464"/>
              <a:ext cx="3057247"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圈名的确定过程</a:t>
              </a:r>
            </a:p>
          </p:txBody>
        </p:sp>
        <p:grpSp>
          <p:nvGrpSpPr>
            <p:cNvPr id="16" name="组合 15"/>
            <p:cNvGrpSpPr/>
            <p:nvPr/>
          </p:nvGrpSpPr>
          <p:grpSpPr>
            <a:xfrm>
              <a:off x="233447" y="204464"/>
              <a:ext cx="582073" cy="501787"/>
              <a:chOff x="918884" y="2360096"/>
              <a:chExt cx="2497402" cy="2152934"/>
            </a:xfrm>
          </p:grpSpPr>
          <p:grpSp>
            <p:nvGrpSpPr>
              <p:cNvPr id="22" name="组合 21"/>
              <p:cNvGrpSpPr/>
              <p:nvPr/>
            </p:nvGrpSpPr>
            <p:grpSpPr>
              <a:xfrm>
                <a:off x="918884" y="2360096"/>
                <a:ext cx="2497402" cy="2152934"/>
                <a:chOff x="6811139" y="1203251"/>
                <a:chExt cx="1597222" cy="1376916"/>
              </a:xfrm>
            </p:grpSpPr>
            <p:sp>
              <p:nvSpPr>
                <p:cNvPr id="24" name="六边形 2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5" name="六边形 24"/>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3" name="矩形 22"/>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7569166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89101" y="1986472"/>
            <a:ext cx="835604" cy="854042"/>
            <a:chOff x="1720282" y="3503781"/>
            <a:chExt cx="835604" cy="854042"/>
          </a:xfrm>
        </p:grpSpPr>
        <p:grpSp>
          <p:nvGrpSpPr>
            <p:cNvPr id="31" name="组合 30"/>
            <p:cNvGrpSpPr/>
            <p:nvPr/>
          </p:nvGrpSpPr>
          <p:grpSpPr>
            <a:xfrm>
              <a:off x="1720282" y="3503781"/>
              <a:ext cx="835604" cy="854042"/>
              <a:chOff x="1720282" y="3503781"/>
              <a:chExt cx="835604" cy="854042"/>
            </a:xfrm>
          </p:grpSpPr>
          <p:sp>
            <p:nvSpPr>
              <p:cNvPr id="33" name="矩形 32"/>
              <p:cNvSpPr/>
              <p:nvPr/>
            </p:nvSpPr>
            <p:spPr>
              <a:xfrm>
                <a:off x="1723684" y="3503781"/>
                <a:ext cx="832202" cy="832202"/>
              </a:xfrm>
              <a:prstGeom prst="rect">
                <a:avLst/>
              </a:prstGeom>
              <a:noFill/>
              <a:ln w="254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34" name="直接连接符 33"/>
              <p:cNvCxnSpPr/>
              <p:nvPr/>
            </p:nvCxnSpPr>
            <p:spPr>
              <a:xfrm>
                <a:off x="1723684" y="3503781"/>
                <a:ext cx="828800" cy="828800"/>
              </a:xfrm>
              <a:prstGeom prst="line">
                <a:avLst/>
              </a:prstGeom>
              <a:noFill/>
              <a:ln w="22225" cap="flat" cmpd="sng" algn="ctr">
                <a:solidFill>
                  <a:sysClr val="window" lastClr="FFFFFF">
                    <a:lumMod val="75000"/>
                  </a:sysClr>
                </a:solidFill>
                <a:prstDash val="sysDot"/>
                <a:miter lim="800000"/>
              </a:ln>
              <a:effectLst/>
            </p:spPr>
          </p:cxnSp>
          <p:cxnSp>
            <p:nvCxnSpPr>
              <p:cNvPr id="35" name="直接连接符 34"/>
              <p:cNvCxnSpPr/>
              <p:nvPr/>
            </p:nvCxnSpPr>
            <p:spPr>
              <a:xfrm flipH="1">
                <a:off x="1720282" y="3503781"/>
                <a:ext cx="784416" cy="854042"/>
              </a:xfrm>
              <a:prstGeom prst="line">
                <a:avLst/>
              </a:prstGeom>
              <a:noFill/>
              <a:ln w="22225" cap="flat" cmpd="sng" algn="ctr">
                <a:solidFill>
                  <a:sysClr val="window" lastClr="FFFFFF">
                    <a:lumMod val="75000"/>
                  </a:sysClr>
                </a:solidFill>
                <a:prstDash val="sysDot"/>
                <a:miter lim="800000"/>
              </a:ln>
              <a:effectLst/>
            </p:spPr>
          </p:cxnSp>
          <p:cxnSp>
            <p:nvCxnSpPr>
              <p:cNvPr id="36" name="直接连接符 35"/>
              <p:cNvCxnSpPr>
                <a:stCxn id="33" idx="1"/>
                <a:endCxn id="33" idx="3"/>
              </p:cNvCxnSpPr>
              <p:nvPr/>
            </p:nvCxnSpPr>
            <p:spPr>
              <a:xfrm>
                <a:off x="1723684" y="3919882"/>
                <a:ext cx="832202" cy="0"/>
              </a:xfrm>
              <a:prstGeom prst="line">
                <a:avLst/>
              </a:prstGeom>
              <a:noFill/>
              <a:ln w="22225" cap="flat" cmpd="sng" algn="ctr">
                <a:solidFill>
                  <a:sysClr val="window" lastClr="FFFFFF">
                    <a:lumMod val="75000"/>
                  </a:sysClr>
                </a:solidFill>
                <a:prstDash val="sysDot"/>
                <a:miter lim="800000"/>
              </a:ln>
              <a:effectLst/>
            </p:spPr>
          </p:cxnSp>
          <p:cxnSp>
            <p:nvCxnSpPr>
              <p:cNvPr id="37" name="直接连接符 36"/>
              <p:cNvCxnSpPr/>
              <p:nvPr/>
            </p:nvCxnSpPr>
            <p:spPr>
              <a:xfrm flipV="1">
                <a:off x="2139785" y="3515504"/>
                <a:ext cx="0" cy="832202"/>
              </a:xfrm>
              <a:prstGeom prst="line">
                <a:avLst/>
              </a:prstGeom>
              <a:noFill/>
              <a:ln w="22225" cap="flat" cmpd="sng" algn="ctr">
                <a:solidFill>
                  <a:sysClr val="window" lastClr="FFFFFF">
                    <a:lumMod val="75000"/>
                  </a:sysClr>
                </a:solidFill>
                <a:prstDash val="sysDot"/>
                <a:miter lim="800000"/>
              </a:ln>
              <a:effectLst/>
            </p:spPr>
          </p:cxnSp>
        </p:grpSp>
        <p:sp>
          <p:nvSpPr>
            <p:cNvPr id="32" name="矩形 31"/>
            <p:cNvSpPr/>
            <p:nvPr/>
          </p:nvSpPr>
          <p:spPr>
            <a:xfrm>
              <a:off x="1801739" y="3599026"/>
              <a:ext cx="64633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u="none" strike="noStrike" kern="0" cap="none" spc="0" normalizeH="0" baseline="0" noProof="0" dirty="0">
                  <a:ln>
                    <a:noFill/>
                  </a:ln>
                  <a:solidFill>
                    <a:srgbClr val="27AAE2"/>
                  </a:solidFill>
                  <a:effectLst/>
                  <a:uLnTx/>
                  <a:uFillTx/>
                  <a:latin typeface="微软雅黑" panose="020B0503020204020204" pitchFamily="34" charset="-122"/>
                  <a:ea typeface="微软雅黑" panose="020B0503020204020204" pitchFamily="34" charset="-122"/>
                </a:rPr>
                <a:t>泌</a:t>
              </a:r>
              <a:endParaRPr kumimoji="0" lang="zh-CN" altLang="en-US" sz="2400" b="1" u="none" strike="noStrike" kern="0" cap="none" spc="0" normalizeH="0" baseline="0" noProof="0" dirty="0">
                <a:ln>
                  <a:noFill/>
                </a:ln>
                <a:solidFill>
                  <a:srgbClr val="27AAE2"/>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589101" y="2917633"/>
            <a:ext cx="835604" cy="854042"/>
            <a:chOff x="1720282" y="3503781"/>
            <a:chExt cx="835604" cy="854042"/>
          </a:xfrm>
        </p:grpSpPr>
        <p:grpSp>
          <p:nvGrpSpPr>
            <p:cNvPr id="24" name="组合 23"/>
            <p:cNvGrpSpPr/>
            <p:nvPr/>
          </p:nvGrpSpPr>
          <p:grpSpPr>
            <a:xfrm>
              <a:off x="1720282" y="3503781"/>
              <a:ext cx="835604" cy="854042"/>
              <a:chOff x="1720282" y="3503781"/>
              <a:chExt cx="835604" cy="854042"/>
            </a:xfrm>
          </p:grpSpPr>
          <p:sp>
            <p:nvSpPr>
              <p:cNvPr id="26" name="矩形 25"/>
              <p:cNvSpPr/>
              <p:nvPr/>
            </p:nvSpPr>
            <p:spPr>
              <a:xfrm>
                <a:off x="1723684" y="3503781"/>
                <a:ext cx="832202" cy="832202"/>
              </a:xfrm>
              <a:prstGeom prst="rect">
                <a:avLst/>
              </a:prstGeom>
              <a:noFill/>
              <a:ln w="254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27" name="直接连接符 26"/>
              <p:cNvCxnSpPr/>
              <p:nvPr/>
            </p:nvCxnSpPr>
            <p:spPr>
              <a:xfrm>
                <a:off x="1723684" y="3503781"/>
                <a:ext cx="828800" cy="828800"/>
              </a:xfrm>
              <a:prstGeom prst="line">
                <a:avLst/>
              </a:prstGeom>
              <a:noFill/>
              <a:ln w="22225" cap="flat" cmpd="sng" algn="ctr">
                <a:solidFill>
                  <a:sysClr val="window" lastClr="FFFFFF">
                    <a:lumMod val="75000"/>
                  </a:sysClr>
                </a:solidFill>
                <a:prstDash val="sysDot"/>
                <a:miter lim="800000"/>
              </a:ln>
              <a:effectLst/>
            </p:spPr>
          </p:cxnSp>
          <p:cxnSp>
            <p:nvCxnSpPr>
              <p:cNvPr id="28" name="直接连接符 27"/>
              <p:cNvCxnSpPr/>
              <p:nvPr/>
            </p:nvCxnSpPr>
            <p:spPr>
              <a:xfrm flipH="1">
                <a:off x="1720282" y="3503781"/>
                <a:ext cx="784416" cy="854042"/>
              </a:xfrm>
              <a:prstGeom prst="line">
                <a:avLst/>
              </a:prstGeom>
              <a:noFill/>
              <a:ln w="22225" cap="flat" cmpd="sng" algn="ctr">
                <a:solidFill>
                  <a:sysClr val="window" lastClr="FFFFFF">
                    <a:lumMod val="75000"/>
                  </a:sysClr>
                </a:solidFill>
                <a:prstDash val="sysDot"/>
                <a:miter lim="800000"/>
              </a:ln>
              <a:effectLst/>
            </p:spPr>
          </p:cxnSp>
          <p:cxnSp>
            <p:nvCxnSpPr>
              <p:cNvPr id="29" name="直接连接符 28"/>
              <p:cNvCxnSpPr>
                <a:stCxn id="26" idx="1"/>
                <a:endCxn id="26" idx="3"/>
              </p:cNvCxnSpPr>
              <p:nvPr/>
            </p:nvCxnSpPr>
            <p:spPr>
              <a:xfrm>
                <a:off x="1723684" y="3919882"/>
                <a:ext cx="832202" cy="0"/>
              </a:xfrm>
              <a:prstGeom prst="line">
                <a:avLst/>
              </a:prstGeom>
              <a:noFill/>
              <a:ln w="22225" cap="flat" cmpd="sng" algn="ctr">
                <a:solidFill>
                  <a:sysClr val="window" lastClr="FFFFFF">
                    <a:lumMod val="75000"/>
                  </a:sysClr>
                </a:solidFill>
                <a:prstDash val="sysDot"/>
                <a:miter lim="800000"/>
              </a:ln>
              <a:effectLst/>
            </p:spPr>
          </p:cxnSp>
          <p:cxnSp>
            <p:nvCxnSpPr>
              <p:cNvPr id="30" name="直接连接符 29"/>
              <p:cNvCxnSpPr/>
              <p:nvPr/>
            </p:nvCxnSpPr>
            <p:spPr>
              <a:xfrm flipV="1">
                <a:off x="2139785" y="3515504"/>
                <a:ext cx="0" cy="832202"/>
              </a:xfrm>
              <a:prstGeom prst="line">
                <a:avLst/>
              </a:prstGeom>
              <a:noFill/>
              <a:ln w="22225" cap="flat" cmpd="sng" algn="ctr">
                <a:solidFill>
                  <a:sysClr val="window" lastClr="FFFFFF">
                    <a:lumMod val="75000"/>
                  </a:sysClr>
                </a:solidFill>
                <a:prstDash val="sysDot"/>
                <a:miter lim="800000"/>
              </a:ln>
              <a:effectLst/>
            </p:spPr>
          </p:cxnSp>
        </p:grpSp>
        <p:sp>
          <p:nvSpPr>
            <p:cNvPr id="25" name="矩形 24"/>
            <p:cNvSpPr/>
            <p:nvPr/>
          </p:nvSpPr>
          <p:spPr>
            <a:xfrm>
              <a:off x="1801739" y="3599026"/>
              <a:ext cx="646331" cy="646331"/>
            </a:xfrm>
            <a:prstGeom prst="rect">
              <a:avLst/>
            </a:prstGeom>
          </p:spPr>
          <p:txBody>
            <a:bodyPr wrap="none">
              <a:spAutoFit/>
            </a:bodyPr>
            <a:lstStyle/>
            <a:p>
              <a:r>
                <a:rPr lang="zh-CN" altLang="en-US" sz="3600" b="1" kern="0" dirty="0">
                  <a:solidFill>
                    <a:srgbClr val="27AAE2"/>
                  </a:solidFill>
                  <a:latin typeface="微软雅黑" panose="020B0503020204020204" pitchFamily="34" charset="-122"/>
                  <a:ea typeface="微软雅黑" panose="020B0503020204020204" pitchFamily="34" charset="-122"/>
                </a:rPr>
                <a:t>蜜</a:t>
              </a:r>
            </a:p>
          </p:txBody>
        </p:sp>
      </p:grpSp>
      <p:sp>
        <p:nvSpPr>
          <p:cNvPr id="22" name="矩形 21"/>
          <p:cNvSpPr/>
          <p:nvPr/>
        </p:nvSpPr>
        <p:spPr>
          <a:xfrm>
            <a:off x="2499358" y="2117297"/>
            <a:ext cx="14157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内分泌科</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2499358" y="3026780"/>
            <a:ext cx="154721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蜜蜂</a:t>
            </a:r>
            <a:r>
              <a:rPr kumimoji="0" lang="en-US" altLang="zh-CN"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蜂蜜</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9825" t="4293" r="25291" b="77299"/>
          <a:stretch/>
        </p:blipFill>
        <p:spPr>
          <a:xfrm>
            <a:off x="5913121" y="1805952"/>
            <a:ext cx="3483972" cy="1397159"/>
          </a:xfrm>
          <a:prstGeom prst="rect">
            <a:avLst/>
          </a:prstGeom>
        </p:spPr>
      </p:pic>
      <p:sp>
        <p:nvSpPr>
          <p:cNvPr id="5" name="矩形 4"/>
          <p:cNvSpPr/>
          <p:nvPr/>
        </p:nvSpPr>
        <p:spPr>
          <a:xfrm>
            <a:off x="5416731" y="3065369"/>
            <a:ext cx="5486400" cy="584775"/>
          </a:xfrm>
          <a:prstGeom prst="rect">
            <a:avLst/>
          </a:prstGeom>
        </p:spPr>
        <p:txBody>
          <a:bodyPr wrap="squar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内分泌科的每位护理人员，愿化成小蜜蜂，共同飞翔酿蜜，为每位病人酿造最甜最美的生活！</a:t>
            </a:r>
          </a:p>
        </p:txBody>
      </p:sp>
      <p:grpSp>
        <p:nvGrpSpPr>
          <p:cNvPr id="2" name="组合 1"/>
          <p:cNvGrpSpPr/>
          <p:nvPr/>
        </p:nvGrpSpPr>
        <p:grpSpPr>
          <a:xfrm>
            <a:off x="1339106" y="3357756"/>
            <a:ext cx="10412520" cy="2611784"/>
            <a:chOff x="1339106" y="3357756"/>
            <a:chExt cx="10412520" cy="2611784"/>
          </a:xfrm>
        </p:grpSpPr>
        <p:grpSp>
          <p:nvGrpSpPr>
            <p:cNvPr id="4" name="组合 3"/>
            <p:cNvGrpSpPr/>
            <p:nvPr/>
          </p:nvGrpSpPr>
          <p:grpSpPr>
            <a:xfrm>
              <a:off x="1339106" y="4342233"/>
              <a:ext cx="9951350" cy="1225799"/>
              <a:chOff x="1201902" y="3706644"/>
              <a:chExt cx="9896966" cy="837653"/>
            </a:xfrm>
          </p:grpSpPr>
          <p:sp>
            <p:nvSpPr>
              <p:cNvPr id="39" name="矩形: 圆角 38"/>
              <p:cNvSpPr/>
              <p:nvPr/>
            </p:nvSpPr>
            <p:spPr>
              <a:xfrm>
                <a:off x="1201902" y="3706644"/>
                <a:ext cx="9896966" cy="837653"/>
              </a:xfrm>
              <a:prstGeom prst="roundRect">
                <a:avLst>
                  <a:gd name="adj" fmla="val 10999"/>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1424549" y="3785263"/>
                <a:ext cx="8757020" cy="744533"/>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圈名整体寓意内分泌科全体护理人员像蜜蜂一样，团结协作、大公无私、不辞辛劳。蜜蜂虽渺小</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但高尚！具有很强的团队精神，对人无所求，给人却是甜蜜美好的东西。在酿蜜，更是在酿造生活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grpSp>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l="20243" t="44568" r="47526" b="8984"/>
            <a:stretch/>
          </p:blipFill>
          <p:spPr>
            <a:xfrm>
              <a:off x="9913673" y="3357756"/>
              <a:ext cx="1837953" cy="2611784"/>
            </a:xfrm>
            <a:prstGeom prst="rect">
              <a:avLst/>
            </a:prstGeom>
          </p:spPr>
        </p:pic>
      </p:grpSp>
      <p:grpSp>
        <p:nvGrpSpPr>
          <p:cNvPr id="41" name="组合 40"/>
          <p:cNvGrpSpPr/>
          <p:nvPr/>
        </p:nvGrpSpPr>
        <p:grpSpPr>
          <a:xfrm>
            <a:off x="233447" y="204464"/>
            <a:ext cx="2784504" cy="584775"/>
            <a:chOff x="233447" y="204464"/>
            <a:chExt cx="2784504" cy="584775"/>
          </a:xfrm>
        </p:grpSpPr>
        <p:sp>
          <p:nvSpPr>
            <p:cNvPr id="42" name="矩形 41"/>
            <p:cNvSpPr/>
            <p:nvPr/>
          </p:nvSpPr>
          <p:spPr>
            <a:xfrm>
              <a:off x="781441" y="204464"/>
              <a:ext cx="2236510"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圈名的涵义</a:t>
              </a:r>
            </a:p>
          </p:txBody>
        </p:sp>
        <p:grpSp>
          <p:nvGrpSpPr>
            <p:cNvPr id="43" name="组合 42"/>
            <p:cNvGrpSpPr/>
            <p:nvPr/>
          </p:nvGrpSpPr>
          <p:grpSpPr>
            <a:xfrm>
              <a:off x="233447" y="204464"/>
              <a:ext cx="582073" cy="501787"/>
              <a:chOff x="918884" y="2360096"/>
              <a:chExt cx="2497402" cy="2152934"/>
            </a:xfrm>
          </p:grpSpPr>
          <p:grpSp>
            <p:nvGrpSpPr>
              <p:cNvPr id="44" name="组合 43"/>
              <p:cNvGrpSpPr/>
              <p:nvPr/>
            </p:nvGrpSpPr>
            <p:grpSpPr>
              <a:xfrm>
                <a:off x="918884" y="2360096"/>
                <a:ext cx="2497402" cy="2152934"/>
                <a:chOff x="6811139" y="1203251"/>
                <a:chExt cx="1597222" cy="1376916"/>
              </a:xfrm>
            </p:grpSpPr>
            <p:sp>
              <p:nvSpPr>
                <p:cNvPr id="46" name="六边形 45"/>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47" name="六边形 46"/>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45" name="矩形 44"/>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4810756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6" presetClass="emph" presetSubtype="0" autoRev="1" fill="hold" nodeType="withEffect">
                                  <p:stCondLst>
                                    <p:cond delay="150"/>
                                  </p:stCondLst>
                                  <p:childTnLst>
                                    <p:animScale>
                                      <p:cBhvr>
                                        <p:cTn id="11" dur="200" fill="hold"/>
                                        <p:tgtEl>
                                          <p:spTgt spid="15"/>
                                        </p:tgtEl>
                                      </p:cBhvr>
                                      <p:by x="120000" y="120000"/>
                                    </p:animScale>
                                  </p:childTnLst>
                                </p:cTn>
                              </p:par>
                            </p:childTnLst>
                          </p:cTn>
                        </p:par>
                        <p:par>
                          <p:cTn id="12" fill="hold">
                            <p:stCondLst>
                              <p:cond delay="550"/>
                            </p:stCondLst>
                            <p:childTnLst>
                              <p:par>
                                <p:cTn id="13" presetID="1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par>
                          <p:cTn id="17" fill="hold">
                            <p:stCondLst>
                              <p:cond delay="105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6" presetClass="emph" presetSubtype="0" autoRev="1" fill="hold" nodeType="withEffect">
                                  <p:stCondLst>
                                    <p:cond delay="150"/>
                                  </p:stCondLst>
                                  <p:childTnLst>
                                    <p:animScale>
                                      <p:cBhvr>
                                        <p:cTn id="24" dur="200" fill="hold"/>
                                        <p:tgtEl>
                                          <p:spTgt spid="16"/>
                                        </p:tgtEl>
                                      </p:cBhvr>
                                      <p:by x="120000" y="120000"/>
                                    </p:animScale>
                                  </p:childTnLst>
                                </p:cTn>
                              </p:par>
                            </p:childTnLst>
                          </p:cTn>
                        </p:par>
                        <p:par>
                          <p:cTn id="25" fill="hold">
                            <p:stCondLst>
                              <p:cond delay="16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up)">
                                      <p:cBhvr>
                                        <p:cTn id="29" dur="500"/>
                                        <p:tgtEl>
                                          <p:spTgt spid="23"/>
                                        </p:tgtEl>
                                      </p:cBhvr>
                                    </p:animEffect>
                                  </p:childTnLst>
                                </p:cTn>
                              </p:par>
                            </p:childTnLst>
                          </p:cTn>
                        </p:par>
                        <p:par>
                          <p:cTn id="30" fill="hold">
                            <p:stCondLst>
                              <p:cond delay="2100"/>
                            </p:stCondLst>
                            <p:childTnLst>
                              <p:par>
                                <p:cTn id="31" presetID="42"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31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4100"/>
                            </p:stCondLst>
                            <p:childTnLst>
                              <p:par>
                                <p:cTn id="43" presetID="49" presetClass="entr" presetSubtype="0" decel="10000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 calcmode="lin" valueType="num">
                                      <p:cBhvr>
                                        <p:cTn id="47" dur="500" fill="hold"/>
                                        <p:tgtEl>
                                          <p:spTgt spid="5"/>
                                        </p:tgtEl>
                                        <p:attrNameLst>
                                          <p:attrName>style.rotation</p:attrName>
                                        </p:attrNameLst>
                                      </p:cBhvr>
                                      <p:tavLst>
                                        <p:tav tm="0">
                                          <p:val>
                                            <p:fltVal val="360"/>
                                          </p:val>
                                        </p:tav>
                                        <p:tav tm="100000">
                                          <p:val>
                                            <p:fltVal val="0"/>
                                          </p:val>
                                        </p:tav>
                                      </p:tavLst>
                                    </p:anim>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六边形 39" descr="20130428_194913"/>
          <p:cNvSpPr/>
          <p:nvPr/>
        </p:nvSpPr>
        <p:spPr>
          <a:xfrm>
            <a:off x="1583231" y="3063259"/>
            <a:ext cx="2546408" cy="2178716"/>
          </a:xfrm>
          <a:prstGeom prst="hexagon">
            <a:avLst/>
          </a:prstGeom>
          <a:blipFill>
            <a:blip r:embed="rId4" cstate="print">
              <a:extLst>
                <a:ext uri="{28A0092B-C50C-407E-A947-70E740481C1C}">
                  <a14:useLocalDpi xmlns:a14="http://schemas.microsoft.com/office/drawing/2010/main" val="0"/>
                </a:ext>
              </a:extLst>
            </a:blip>
            <a:srcRect/>
            <a:stretch>
              <a:fillRect l="-15000" r="-15000"/>
            </a:stretch>
          </a:blipFill>
          <a:ln w="44450" cap="flat" cmpd="sng" algn="ctr">
            <a:solidFill>
              <a:sysClr val="window" lastClr="FFFFFF">
                <a:hueOff val="0"/>
                <a:satOff val="0"/>
                <a:lumOff val="0"/>
                <a:alphaOff val="0"/>
              </a:sysClr>
            </a:solidFill>
            <a:prstDash val="solid"/>
            <a:miter lim="800000"/>
          </a:ln>
          <a:effectLst>
            <a:outerShdw blurRad="63500" sx="102000" sy="102000" algn="ctr" rotWithShape="0">
              <a:prstClr val="black">
                <a:alpha val="40000"/>
              </a:prstClr>
            </a:outerShdw>
          </a:effectLst>
        </p:spPr>
      </p:sp>
      <p:sp>
        <p:nvSpPr>
          <p:cNvPr id="41" name="六边形 40" descr="20130428_191918"/>
          <p:cNvSpPr/>
          <p:nvPr/>
        </p:nvSpPr>
        <p:spPr>
          <a:xfrm>
            <a:off x="3719505" y="1952414"/>
            <a:ext cx="2546408" cy="2178716"/>
          </a:xfrm>
          <a:prstGeom prst="hexagon">
            <a:avLst/>
          </a:prstGeom>
          <a:blipFill>
            <a:blip r:embed="rId5" cstate="print">
              <a:extLst>
                <a:ext uri="{28A0092B-C50C-407E-A947-70E740481C1C}">
                  <a14:useLocalDpi xmlns:a14="http://schemas.microsoft.com/office/drawing/2010/main" val="0"/>
                </a:ext>
              </a:extLst>
            </a:blip>
            <a:srcRect/>
            <a:stretch>
              <a:fillRect l="-15000" r="-15000"/>
            </a:stretch>
          </a:blipFill>
          <a:ln w="44450" cap="flat" cmpd="sng" algn="ctr">
            <a:solidFill>
              <a:sysClr val="window" lastClr="FFFFFF">
                <a:hueOff val="0"/>
                <a:satOff val="0"/>
                <a:lumOff val="0"/>
                <a:alphaOff val="0"/>
              </a:sysClr>
            </a:solidFill>
            <a:prstDash val="solid"/>
            <a:miter lim="800000"/>
          </a:ln>
          <a:effectLst>
            <a:outerShdw blurRad="63500" sx="102000" sy="102000" algn="ctr" rotWithShape="0">
              <a:prstClr val="black">
                <a:alpha val="40000"/>
              </a:prstClr>
            </a:outerShdw>
          </a:effectLst>
        </p:spPr>
      </p:sp>
      <p:sp>
        <p:nvSpPr>
          <p:cNvPr id="42" name="六边形 41" descr="20130428_195002"/>
          <p:cNvSpPr/>
          <p:nvPr/>
        </p:nvSpPr>
        <p:spPr>
          <a:xfrm>
            <a:off x="5858475" y="3082592"/>
            <a:ext cx="2546408" cy="2178716"/>
          </a:xfrm>
          <a:prstGeom prst="hexagon">
            <a:avLst/>
          </a:prstGeom>
          <a:blipFill>
            <a:blip r:embed="rId6" cstate="print">
              <a:extLst>
                <a:ext uri="{28A0092B-C50C-407E-A947-70E740481C1C}">
                  <a14:useLocalDpi xmlns:a14="http://schemas.microsoft.com/office/drawing/2010/main" val="0"/>
                </a:ext>
              </a:extLst>
            </a:blip>
            <a:srcRect/>
            <a:stretch>
              <a:fillRect l="-16000" r="-16000"/>
            </a:stretch>
          </a:blipFill>
          <a:ln w="44450" cap="flat" cmpd="sng" algn="ctr">
            <a:solidFill>
              <a:sysClr val="window" lastClr="FFFFFF">
                <a:hueOff val="0"/>
                <a:satOff val="0"/>
                <a:lumOff val="0"/>
                <a:alphaOff val="0"/>
              </a:sysClr>
            </a:solidFill>
            <a:prstDash val="solid"/>
            <a:miter lim="800000"/>
          </a:ln>
          <a:effectLst>
            <a:outerShdw blurRad="63500" sx="102000" sy="102000" algn="ctr" rotWithShape="0">
              <a:prstClr val="black">
                <a:alpha val="40000"/>
              </a:prstClr>
            </a:outerShdw>
          </a:effectLst>
        </p:spPr>
      </p:sp>
      <p:sp>
        <p:nvSpPr>
          <p:cNvPr id="43" name="六边形 42" descr="20130428_194838"/>
          <p:cNvSpPr/>
          <p:nvPr/>
        </p:nvSpPr>
        <p:spPr>
          <a:xfrm>
            <a:off x="7972953" y="1900978"/>
            <a:ext cx="2546408" cy="2178716"/>
          </a:xfrm>
          <a:prstGeom prst="hexagon">
            <a:avLst/>
          </a:prstGeom>
          <a:blipFill>
            <a:blip r:embed="rId7" cstate="print">
              <a:extLst>
                <a:ext uri="{28A0092B-C50C-407E-A947-70E740481C1C}">
                  <a14:useLocalDpi xmlns:a14="http://schemas.microsoft.com/office/drawing/2010/main" val="0"/>
                </a:ext>
              </a:extLst>
            </a:blip>
            <a:srcRect/>
            <a:stretch>
              <a:fillRect l="-18000" r="-18000"/>
            </a:stretch>
          </a:blipFill>
          <a:ln w="44450" cap="flat" cmpd="sng" algn="ctr">
            <a:solidFill>
              <a:sysClr val="window" lastClr="FFFFFF">
                <a:hueOff val="0"/>
                <a:satOff val="0"/>
                <a:lumOff val="0"/>
                <a:alphaOff val="0"/>
              </a:sysClr>
            </a:solidFill>
            <a:prstDash val="solid"/>
            <a:miter lim="800000"/>
          </a:ln>
          <a:effectLst>
            <a:outerShdw blurRad="63500" sx="102000" sy="102000" algn="ctr" rotWithShape="0">
              <a:prstClr val="black">
                <a:alpha val="40000"/>
              </a:prstClr>
            </a:outerShdw>
          </a:effectLst>
        </p:spPr>
      </p:sp>
      <p:grpSp>
        <p:nvGrpSpPr>
          <p:cNvPr id="19" name="组合 18"/>
          <p:cNvGrpSpPr/>
          <p:nvPr/>
        </p:nvGrpSpPr>
        <p:grpSpPr>
          <a:xfrm>
            <a:off x="233447" y="204464"/>
            <a:ext cx="3194872" cy="584775"/>
            <a:chOff x="233447" y="204464"/>
            <a:chExt cx="3194872" cy="584775"/>
          </a:xfrm>
        </p:grpSpPr>
        <p:sp>
          <p:nvSpPr>
            <p:cNvPr id="20" name="矩形 19"/>
            <p:cNvSpPr/>
            <p:nvPr/>
          </p:nvSpPr>
          <p:spPr>
            <a:xfrm>
              <a:off x="781441" y="204464"/>
              <a:ext cx="2646878"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主题选定过程</a:t>
              </a:r>
            </a:p>
          </p:txBody>
        </p:sp>
        <p:grpSp>
          <p:nvGrpSpPr>
            <p:cNvPr id="21" name="组合 20"/>
            <p:cNvGrpSpPr/>
            <p:nvPr/>
          </p:nvGrpSpPr>
          <p:grpSpPr>
            <a:xfrm>
              <a:off x="233447" y="204464"/>
              <a:ext cx="582073" cy="501787"/>
              <a:chOff x="918884" y="2360096"/>
              <a:chExt cx="2497402" cy="2152934"/>
            </a:xfrm>
          </p:grpSpPr>
          <p:grpSp>
            <p:nvGrpSpPr>
              <p:cNvPr id="22" name="组合 21"/>
              <p:cNvGrpSpPr/>
              <p:nvPr/>
            </p:nvGrpSpPr>
            <p:grpSpPr>
              <a:xfrm>
                <a:off x="918884" y="2360096"/>
                <a:ext cx="2497402" cy="2152934"/>
                <a:chOff x="6811139" y="1203251"/>
                <a:chExt cx="1597222" cy="1376916"/>
              </a:xfrm>
            </p:grpSpPr>
            <p:sp>
              <p:nvSpPr>
                <p:cNvPr id="24" name="六边形 23"/>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25" name="六边形 24"/>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23" name="矩形 22"/>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
        <p:nvSpPr>
          <p:cNvPr id="26" name="矩形 25"/>
          <p:cNvSpPr/>
          <p:nvPr/>
        </p:nvSpPr>
        <p:spPr>
          <a:xfrm>
            <a:off x="2260691" y="2498514"/>
            <a:ext cx="1210588" cy="400110"/>
          </a:xfrm>
          <a:prstGeom prst="rect">
            <a:avLst/>
          </a:prstGeom>
        </p:spPr>
        <p:txBody>
          <a:bodyPr wrap="none">
            <a:spAutoFit/>
          </a:bodyPr>
          <a:lstStyle/>
          <a:p>
            <a:pPr lvl="0"/>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头脑风暴</a:t>
            </a:r>
          </a:p>
        </p:txBody>
      </p:sp>
      <p:sp>
        <p:nvSpPr>
          <p:cNvPr id="27" name="矩形 26"/>
          <p:cNvSpPr/>
          <p:nvPr/>
        </p:nvSpPr>
        <p:spPr>
          <a:xfrm>
            <a:off x="4388763" y="4171950"/>
            <a:ext cx="1210588" cy="400110"/>
          </a:xfrm>
          <a:prstGeom prst="rect">
            <a:avLst/>
          </a:prstGeom>
        </p:spPr>
        <p:txBody>
          <a:bodyPr wrap="none">
            <a:spAutoFit/>
          </a:bodyPr>
          <a:lstStyle/>
          <a:p>
            <a:pPr lvl="0"/>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小组讨论</a:t>
            </a:r>
          </a:p>
        </p:txBody>
      </p:sp>
      <p:sp>
        <p:nvSpPr>
          <p:cNvPr id="28" name="矩形 27"/>
          <p:cNvSpPr/>
          <p:nvPr/>
        </p:nvSpPr>
        <p:spPr>
          <a:xfrm>
            <a:off x="6526385" y="2498816"/>
            <a:ext cx="1210588" cy="400110"/>
          </a:xfrm>
          <a:prstGeom prst="rect">
            <a:avLst/>
          </a:prstGeom>
        </p:spPr>
        <p:txBody>
          <a:bodyPr wrap="none">
            <a:spAutoFit/>
          </a:bodyPr>
          <a:lstStyle/>
          <a:p>
            <a:pPr lvl="0"/>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投票选定</a:t>
            </a:r>
          </a:p>
        </p:txBody>
      </p:sp>
      <p:sp>
        <p:nvSpPr>
          <p:cNvPr id="29" name="矩形 28"/>
          <p:cNvSpPr/>
          <p:nvPr/>
        </p:nvSpPr>
        <p:spPr>
          <a:xfrm>
            <a:off x="8769103" y="4152617"/>
            <a:ext cx="954107" cy="400110"/>
          </a:xfrm>
          <a:prstGeom prst="rect">
            <a:avLst/>
          </a:prstGeom>
        </p:spPr>
        <p:txBody>
          <a:bodyPr wrap="none">
            <a:spAutoFit/>
          </a:bodyPr>
          <a:lstStyle/>
          <a:p>
            <a:pPr lvl="0"/>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记笔记</a:t>
            </a:r>
          </a:p>
        </p:txBody>
      </p:sp>
    </p:spTree>
    <p:custDataLst>
      <p:tags r:id="rId1"/>
    </p:custDataLst>
    <p:extLst>
      <p:ext uri="{BB962C8B-B14F-4D97-AF65-F5344CB8AC3E}">
        <p14:creationId xmlns:p14="http://schemas.microsoft.com/office/powerpoint/2010/main" val="9070065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 calcmode="lin" valueType="num">
                                      <p:cBhvr>
                                        <p:cTn id="15" dur="1000" fill="hold"/>
                                        <p:tgtEl>
                                          <p:spTgt spid="41"/>
                                        </p:tgtEl>
                                        <p:attrNameLst>
                                          <p:attrName>style.rotation</p:attrName>
                                        </p:attrNameLst>
                                      </p:cBhvr>
                                      <p:tavLst>
                                        <p:tav tm="0">
                                          <p:val>
                                            <p:fltVal val="90"/>
                                          </p:val>
                                        </p:tav>
                                        <p:tav tm="100000">
                                          <p:val>
                                            <p:fltVal val="0"/>
                                          </p:val>
                                        </p:tav>
                                      </p:tavLst>
                                    </p:anim>
                                    <p:animEffect transition="in" filter="fade">
                                      <p:cBhvr>
                                        <p:cTn id="16" dur="1000"/>
                                        <p:tgtEl>
                                          <p:spTgt spid="41"/>
                                        </p:tgtEl>
                                      </p:cBhvr>
                                    </p:animEffect>
                                  </p:childTnLst>
                                </p:cTn>
                              </p:par>
                              <p:par>
                                <p:cTn id="17" presetID="3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 calcmode="lin" valueType="num">
                                      <p:cBhvr>
                                        <p:cTn id="21" dur="1000" fill="hold"/>
                                        <p:tgtEl>
                                          <p:spTgt spid="42"/>
                                        </p:tgtEl>
                                        <p:attrNameLst>
                                          <p:attrName>style.rotation</p:attrName>
                                        </p:attrNameLst>
                                      </p:cBhvr>
                                      <p:tavLst>
                                        <p:tav tm="0">
                                          <p:val>
                                            <p:fltVal val="90"/>
                                          </p:val>
                                        </p:tav>
                                        <p:tav tm="100000">
                                          <p:val>
                                            <p:fltVal val="0"/>
                                          </p:val>
                                        </p:tav>
                                      </p:tavLst>
                                    </p:anim>
                                    <p:animEffect transition="in" filter="fade">
                                      <p:cBhvr>
                                        <p:cTn id="22" dur="1000"/>
                                        <p:tgtEl>
                                          <p:spTgt spid="42"/>
                                        </p:tgtEl>
                                      </p:cBhvr>
                                    </p:animEffect>
                                  </p:childTnLst>
                                </p:cTn>
                              </p:par>
                              <p:par>
                                <p:cTn id="23" presetID="3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fltVal val="0"/>
                                          </p:val>
                                        </p:tav>
                                        <p:tav tm="100000">
                                          <p:val>
                                            <p:strVal val="#ppt_w"/>
                                          </p:val>
                                        </p:tav>
                                      </p:tavLst>
                                    </p:anim>
                                    <p:anim calcmode="lin" valueType="num">
                                      <p:cBhvr>
                                        <p:cTn id="26" dur="1000" fill="hold"/>
                                        <p:tgtEl>
                                          <p:spTgt spid="43"/>
                                        </p:tgtEl>
                                        <p:attrNameLst>
                                          <p:attrName>ppt_h</p:attrName>
                                        </p:attrNameLst>
                                      </p:cBhvr>
                                      <p:tavLst>
                                        <p:tav tm="0">
                                          <p:val>
                                            <p:fltVal val="0"/>
                                          </p:val>
                                        </p:tav>
                                        <p:tav tm="100000">
                                          <p:val>
                                            <p:strVal val="#ppt_h"/>
                                          </p:val>
                                        </p:tav>
                                      </p:tavLst>
                                    </p:anim>
                                    <p:anim calcmode="lin" valueType="num">
                                      <p:cBhvr>
                                        <p:cTn id="27" dur="1000" fill="hold"/>
                                        <p:tgtEl>
                                          <p:spTgt spid="43"/>
                                        </p:tgtEl>
                                        <p:attrNameLst>
                                          <p:attrName>style.rotation</p:attrName>
                                        </p:attrNameLst>
                                      </p:cBhvr>
                                      <p:tavLst>
                                        <p:tav tm="0">
                                          <p:val>
                                            <p:fltVal val="90"/>
                                          </p:val>
                                        </p:tav>
                                        <p:tav tm="100000">
                                          <p:val>
                                            <p:fltVal val="0"/>
                                          </p:val>
                                        </p:tav>
                                      </p:tavLst>
                                    </p:anim>
                                    <p:animEffect transition="in" filter="fade">
                                      <p:cBhvr>
                                        <p:cTn id="28" dur="1000"/>
                                        <p:tgtEl>
                                          <p:spTgt spid="43"/>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
          <p:cNvGraphicFramePr>
            <a:graphicFrameLocks noGrp="1"/>
          </p:cNvGraphicFramePr>
          <p:nvPr>
            <p:extLst>
              <p:ext uri="{D42A27DB-BD31-4B8C-83A1-F6EECF244321}">
                <p14:modId xmlns:p14="http://schemas.microsoft.com/office/powerpoint/2010/main" val="3050426518"/>
              </p:ext>
            </p:extLst>
          </p:nvPr>
        </p:nvGraphicFramePr>
        <p:xfrm>
          <a:off x="869270" y="1332412"/>
          <a:ext cx="10453459" cy="3178629"/>
        </p:xfrm>
        <a:graphic>
          <a:graphicData uri="http://schemas.openxmlformats.org/drawingml/2006/table">
            <a:tbl>
              <a:tblPr/>
              <a:tblGrid>
                <a:gridCol w="3098335">
                  <a:extLst>
                    <a:ext uri="{9D8B030D-6E8A-4147-A177-3AD203B41FA5}">
                      <a16:colId xmlns:a16="http://schemas.microsoft.com/office/drawing/2014/main" xmlns="" val="20000"/>
                    </a:ext>
                  </a:extLst>
                </a:gridCol>
                <a:gridCol w="638317">
                  <a:extLst>
                    <a:ext uri="{9D8B030D-6E8A-4147-A177-3AD203B41FA5}">
                      <a16:colId xmlns:a16="http://schemas.microsoft.com/office/drawing/2014/main" xmlns="" val="20001"/>
                    </a:ext>
                  </a:extLst>
                </a:gridCol>
                <a:gridCol w="1117557">
                  <a:extLst>
                    <a:ext uri="{9D8B030D-6E8A-4147-A177-3AD203B41FA5}">
                      <a16:colId xmlns:a16="http://schemas.microsoft.com/office/drawing/2014/main" xmlns="" val="20002"/>
                    </a:ext>
                  </a:extLst>
                </a:gridCol>
                <a:gridCol w="1197794">
                  <a:extLst>
                    <a:ext uri="{9D8B030D-6E8A-4147-A177-3AD203B41FA5}">
                      <a16:colId xmlns:a16="http://schemas.microsoft.com/office/drawing/2014/main" xmlns="" val="20003"/>
                    </a:ext>
                  </a:extLst>
                </a:gridCol>
                <a:gridCol w="1279938">
                  <a:extLst>
                    <a:ext uri="{9D8B030D-6E8A-4147-A177-3AD203B41FA5}">
                      <a16:colId xmlns:a16="http://schemas.microsoft.com/office/drawing/2014/main" xmlns="" val="20004"/>
                    </a:ext>
                  </a:extLst>
                </a:gridCol>
                <a:gridCol w="1100363">
                  <a:extLst>
                    <a:ext uri="{9D8B030D-6E8A-4147-A177-3AD203B41FA5}">
                      <a16:colId xmlns:a16="http://schemas.microsoft.com/office/drawing/2014/main" xmlns="" val="20005"/>
                    </a:ext>
                  </a:extLst>
                </a:gridCol>
                <a:gridCol w="928433">
                  <a:extLst>
                    <a:ext uri="{9D8B030D-6E8A-4147-A177-3AD203B41FA5}">
                      <a16:colId xmlns:a16="http://schemas.microsoft.com/office/drawing/2014/main" xmlns="" val="20006"/>
                    </a:ext>
                  </a:extLst>
                </a:gridCol>
                <a:gridCol w="1092722">
                  <a:extLst>
                    <a:ext uri="{9D8B030D-6E8A-4147-A177-3AD203B41FA5}">
                      <a16:colId xmlns:a16="http://schemas.microsoft.com/office/drawing/2014/main" xmlns="" val="20007"/>
                    </a:ext>
                  </a:extLst>
                </a:gridCol>
              </a:tblGrid>
              <a:tr h="567024">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主题评价</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上级政策</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可行性</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迫切性</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圈能力</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 </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总分  </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顺序</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选定</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27AAE2"/>
                    </a:solidFill>
                  </a:tcPr>
                </a:tc>
                <a:extLst>
                  <a:ext uri="{0D108BD9-81ED-4DB2-BD59-A6C34878D82A}">
                    <a16:rowId xmlns:a16="http://schemas.microsoft.com/office/drawing/2014/main" xmlns="" val="10000"/>
                  </a:ext>
                </a:extLst>
              </a:tr>
              <a:tr h="683183">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1</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、降低注射胰岛素引起皮下出血的发生率</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23</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51</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53</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47</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178</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1</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最佳方案</a:t>
                      </a:r>
                      <a:endParaRPr kumimoji="0" lang="zh-CN" altLang="zh-CN"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xmlns="" val="10001"/>
                  </a:ext>
                </a:extLst>
              </a:tr>
              <a:tr h="567024">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、提高病人注射胰岛素的依从性</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15</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51</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51</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49</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166</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499014">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、降低住院病人意外跌倒率</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55</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31</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23</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33</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142</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62384">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、杜绝住院高危病人压疮发生率</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55</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29</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17</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37</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138</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zh-CN"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74092" marR="74092" marT="37031" marB="3703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bl>
          </a:graphicData>
        </a:graphic>
      </p:graphicFrame>
      <p:graphicFrame>
        <p:nvGraphicFramePr>
          <p:cNvPr id="20" name="Group 64"/>
          <p:cNvGraphicFramePr>
            <a:graphicFrameLocks noGrp="1"/>
          </p:cNvGraphicFramePr>
          <p:nvPr>
            <p:extLst>
              <p:ext uri="{D42A27DB-BD31-4B8C-83A1-F6EECF244321}">
                <p14:modId xmlns:p14="http://schemas.microsoft.com/office/powerpoint/2010/main" val="444235559"/>
              </p:ext>
            </p:extLst>
          </p:nvPr>
        </p:nvGraphicFramePr>
        <p:xfrm>
          <a:off x="869270" y="4654573"/>
          <a:ext cx="10432401" cy="1249840"/>
        </p:xfrm>
        <a:graphic>
          <a:graphicData uri="http://schemas.openxmlformats.org/drawingml/2006/table">
            <a:tbl>
              <a:tblPr/>
              <a:tblGrid>
                <a:gridCol w="1721631">
                  <a:extLst>
                    <a:ext uri="{9D8B030D-6E8A-4147-A177-3AD203B41FA5}">
                      <a16:colId xmlns:a16="http://schemas.microsoft.com/office/drawing/2014/main" xmlns="" val="20000"/>
                    </a:ext>
                  </a:extLst>
                </a:gridCol>
                <a:gridCol w="1389086">
                  <a:extLst>
                    <a:ext uri="{9D8B030D-6E8A-4147-A177-3AD203B41FA5}">
                      <a16:colId xmlns:a16="http://schemas.microsoft.com/office/drawing/2014/main" xmlns="" val="20001"/>
                    </a:ext>
                  </a:extLst>
                </a:gridCol>
                <a:gridCol w="1706429">
                  <a:extLst>
                    <a:ext uri="{9D8B030D-6E8A-4147-A177-3AD203B41FA5}">
                      <a16:colId xmlns:a16="http://schemas.microsoft.com/office/drawing/2014/main" xmlns="" val="20002"/>
                    </a:ext>
                  </a:extLst>
                </a:gridCol>
                <a:gridCol w="1571512">
                  <a:extLst>
                    <a:ext uri="{9D8B030D-6E8A-4147-A177-3AD203B41FA5}">
                      <a16:colId xmlns:a16="http://schemas.microsoft.com/office/drawing/2014/main" xmlns="" val="20003"/>
                    </a:ext>
                  </a:extLst>
                </a:gridCol>
                <a:gridCol w="1691227">
                  <a:extLst>
                    <a:ext uri="{9D8B030D-6E8A-4147-A177-3AD203B41FA5}">
                      <a16:colId xmlns:a16="http://schemas.microsoft.com/office/drawing/2014/main" xmlns="" val="20004"/>
                    </a:ext>
                  </a:extLst>
                </a:gridCol>
                <a:gridCol w="2352516">
                  <a:extLst>
                    <a:ext uri="{9D8B030D-6E8A-4147-A177-3AD203B41FA5}">
                      <a16:colId xmlns:a16="http://schemas.microsoft.com/office/drawing/2014/main" xmlns="" val="20005"/>
                    </a:ext>
                  </a:extLst>
                </a:gridCol>
              </a:tblGrid>
              <a:tr h="117832">
                <a:tc rowSpan="4">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评价说明</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分数</a:t>
                      </a:r>
                      <a:endPar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上级政策</a:t>
                      </a:r>
                      <a:endPar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可行性</a:t>
                      </a:r>
                      <a:endPar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迫切性</a:t>
                      </a:r>
                      <a:endPar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圈能力</a:t>
                      </a:r>
                      <a:endParaRPr kumimoji="0" lang="zh-CN" altLang="en-US" sz="2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T="45740" marB="4574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75CDE5"/>
                    </a:solidFill>
                  </a:tcPr>
                </a:tc>
                <a:extLst>
                  <a:ext uri="{0D108BD9-81ED-4DB2-BD59-A6C34878D82A}">
                    <a16:rowId xmlns:a16="http://schemas.microsoft.com/office/drawing/2014/main" xmlns="" val="10000"/>
                  </a:ext>
                </a:extLst>
              </a:tr>
              <a:tr h="0">
                <a:tc vMerge="1">
                  <a:txBody>
                    <a:bodyPr/>
                    <a:lstStyle/>
                    <a:p>
                      <a:endParaRPr lang="zh-CN" altLang="en-US"/>
                    </a:p>
                  </a:txBody>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0" 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没听说过</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不可行</a:t>
                      </a:r>
                      <a:endParaRPr kumimoji="0" lang="zh-CN" altLang="en-US" sz="20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半年后再说</a:t>
                      </a:r>
                      <a:endParaRPr kumimoji="0" lang="zh-CN" altLang="en-US" sz="20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需多部门配合</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0">
                <a:tc vMerge="1">
                  <a:txBody>
                    <a:bodyPr/>
                    <a:lstStyle/>
                    <a:p>
                      <a:endParaRPr lang="zh-CN" altLang="en-US"/>
                    </a:p>
                  </a:txBody>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endParaRPr kumimoji="0" 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偶尔告知</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较可行</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下次解决</a:t>
                      </a:r>
                      <a:endParaRPr kumimoji="0" lang="zh-CN" altLang="en-US" sz="20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需一个部门配合</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0">
                <a:tc vMerge="1">
                  <a:txBody>
                    <a:bodyPr/>
                    <a:lstStyle/>
                    <a:p>
                      <a:endParaRPr lang="zh-CN" altLang="en-US"/>
                    </a:p>
                  </a:txBody>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a:t>
                      </a:r>
                      <a:endParaRPr kumimoji="0" 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常常提醒</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可行</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尽快解决</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400" rtl="0" eaLnBrk="0" latinLnBrk="0" hangingPunct="0">
                        <a:spcBef>
                          <a:spcPct val="20000"/>
                        </a:spcBef>
                        <a:buFont typeface="Microsoft JhengHei" panose="020B0604030504040204" pitchFamily="34" charset="-120"/>
                        <a:defRPr sz="2800" b="1" kern="1200">
                          <a:solidFill>
                            <a:schemeClr val="tx1"/>
                          </a:solidFill>
                          <a:latin typeface="华文中宋" panose="02010600040101010101" pitchFamily="2" charset="-122"/>
                          <a:ea typeface="华文中宋" panose="02010600040101010101" pitchFamily="2" charset="-122"/>
                          <a:cs typeface=""/>
                        </a:defRPr>
                      </a:lvl1pPr>
                      <a:lvl2pPr marL="742950" indent="-285750" algn="l" defTabSz="914400" rtl="0" eaLnBrk="0" latinLnBrk="0" hangingPunct="0">
                        <a:spcBef>
                          <a:spcPct val="20000"/>
                        </a:spcBef>
                        <a:buFont typeface="Microsoft JhengHei" panose="020B0604030504040204" pitchFamily="34" charset="-120"/>
                        <a:defRPr sz="2400" b="1" kern="1200">
                          <a:solidFill>
                            <a:schemeClr val="tx1"/>
                          </a:solidFill>
                          <a:latin typeface="华文中宋" panose="02010600040101010101" pitchFamily="2" charset="-122"/>
                          <a:ea typeface="华文中宋" panose="02010600040101010101" pitchFamily="2" charset="-122"/>
                          <a:cs typeface=""/>
                        </a:defRPr>
                      </a:lvl2pPr>
                      <a:lvl3pPr marL="1143000" indent="-228600" algn="l" defTabSz="914400" rtl="0" eaLnBrk="0" latinLnBrk="0" hangingPunct="0">
                        <a:spcBef>
                          <a:spcPct val="20000"/>
                        </a:spcBef>
                        <a:buFont typeface="Microsoft JhengHei" panose="020B0604030504040204" pitchFamily="34" charset="-120"/>
                        <a:defRPr sz="2000" b="1" kern="1200">
                          <a:solidFill>
                            <a:schemeClr val="tx1"/>
                          </a:solidFill>
                          <a:latin typeface="华文中宋" panose="02010600040101010101" pitchFamily="2" charset="-122"/>
                          <a:ea typeface="华文中宋" panose="02010600040101010101" pitchFamily="2" charset="-122"/>
                          <a:cs typeface=""/>
                        </a:defRPr>
                      </a:lvl3pPr>
                      <a:lvl4pPr marL="16002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4pPr>
                      <a:lvl5pPr marL="2057400" indent="-228600" algn="l" defTabSz="914400" rtl="0" eaLnBrk="0" latinLnBrk="0" hangingPunct="0">
                        <a:spcBef>
                          <a:spcPct val="20000"/>
                        </a:spcBef>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5pPr>
                      <a:lvl6pPr marL="25146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6pPr>
                      <a:lvl7pPr marL="29718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7pPr>
                      <a:lvl8pPr marL="34290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8pPr>
                      <a:lvl9pPr marL="3886200" indent="-228600" algn="l" defTabSz="914400" rtl="0" eaLnBrk="0" fontAlgn="base" latinLnBrk="0" hangingPunct="0">
                        <a:spcBef>
                          <a:spcPct val="20000"/>
                        </a:spcBef>
                        <a:spcAft>
                          <a:spcPct val="0"/>
                        </a:spcAft>
                        <a:buFont typeface="Microsoft JhengHei" panose="020B0604030504040204" pitchFamily="34" charset="-120"/>
                        <a:defRPr sz="1800" b="1" kern="1200">
                          <a:solidFill>
                            <a:schemeClr val="tx1"/>
                          </a:solidFill>
                          <a:latin typeface="华文中宋" panose="02010600040101010101" pitchFamily="2" charset="-122"/>
                          <a:ea typeface="华文中宋" panose="02010600040101010101" pitchFamily="2" charset="-122"/>
                          <a:cs typeface=""/>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自行能解决</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40" marB="4574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bl>
          </a:graphicData>
        </a:graphic>
      </p:graphicFrame>
      <p:grpSp>
        <p:nvGrpSpPr>
          <p:cNvPr id="5" name="组合 4"/>
          <p:cNvGrpSpPr/>
          <p:nvPr/>
        </p:nvGrpSpPr>
        <p:grpSpPr>
          <a:xfrm>
            <a:off x="233447" y="204464"/>
            <a:ext cx="2374135" cy="584775"/>
            <a:chOff x="233447" y="204464"/>
            <a:chExt cx="2374135" cy="584775"/>
          </a:xfrm>
        </p:grpSpPr>
        <p:sp>
          <p:nvSpPr>
            <p:cNvPr id="6" name="矩形 5"/>
            <p:cNvSpPr/>
            <p:nvPr/>
          </p:nvSpPr>
          <p:spPr>
            <a:xfrm>
              <a:off x="781441" y="204464"/>
              <a:ext cx="1826141" cy="584775"/>
            </a:xfrm>
            <a:prstGeom prst="rect">
              <a:avLst/>
            </a:prstGeom>
          </p:spPr>
          <p:txBody>
            <a:bodyPr wrap="none">
              <a:spAutoFit/>
            </a:bodyPr>
            <a:lstStyle/>
            <a:p>
              <a:pPr lvl="0"/>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主题选定</a:t>
              </a:r>
            </a:p>
          </p:txBody>
        </p:sp>
        <p:grpSp>
          <p:nvGrpSpPr>
            <p:cNvPr id="8" name="组合 7"/>
            <p:cNvGrpSpPr/>
            <p:nvPr/>
          </p:nvGrpSpPr>
          <p:grpSpPr>
            <a:xfrm>
              <a:off x="233447" y="204464"/>
              <a:ext cx="582073" cy="501787"/>
              <a:chOff x="918884" y="2360096"/>
              <a:chExt cx="2497402" cy="2152934"/>
            </a:xfrm>
          </p:grpSpPr>
          <p:grpSp>
            <p:nvGrpSpPr>
              <p:cNvPr id="9" name="组合 8"/>
              <p:cNvGrpSpPr/>
              <p:nvPr/>
            </p:nvGrpSpPr>
            <p:grpSpPr>
              <a:xfrm>
                <a:off x="918884" y="2360096"/>
                <a:ext cx="2497402" cy="2152934"/>
                <a:chOff x="6811139" y="1203251"/>
                <a:chExt cx="1597222" cy="1376916"/>
              </a:xfrm>
            </p:grpSpPr>
            <p:sp>
              <p:nvSpPr>
                <p:cNvPr id="11" name="六边形 10"/>
                <p:cNvSpPr/>
                <p:nvPr/>
              </p:nvSpPr>
              <p:spPr>
                <a:xfrm>
                  <a:off x="6811139" y="1203251"/>
                  <a:ext cx="1597222" cy="1376916"/>
                </a:xfrm>
                <a:prstGeom prst="hexagon">
                  <a:avLst/>
                </a:prstGeom>
                <a:gradFill>
                  <a:gsLst>
                    <a:gs pos="100000">
                      <a:schemeClr val="bg1"/>
                    </a:gs>
                    <a:gs pos="0">
                      <a:srgbClr val="F9FDFE"/>
                    </a:gs>
                  </a:gsLst>
                  <a:path path="circle">
                    <a:fillToRect l="50000" t="50000" r="50000" b="50000"/>
                  </a:path>
                </a:gradFill>
                <a:ln>
                  <a:gradFill>
                    <a:gsLst>
                      <a:gs pos="0">
                        <a:schemeClr val="bg1">
                          <a:lumMod val="95000"/>
                        </a:schemeClr>
                      </a:gs>
                      <a:gs pos="100000">
                        <a:schemeClr val="bg1"/>
                      </a:gs>
                    </a:gsLst>
                    <a:lin ang="5400000" scaled="1"/>
                  </a:gradFill>
                </a:ln>
                <a:effectLst>
                  <a:outerShdw blurRad="254000" sx="101000" sy="10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sp>
              <p:nvSpPr>
                <p:cNvPr id="12" name="六边形 11"/>
                <p:cNvSpPr/>
                <p:nvPr/>
              </p:nvSpPr>
              <p:spPr>
                <a:xfrm>
                  <a:off x="6977339" y="1346526"/>
                  <a:ext cx="1264822" cy="1090365"/>
                </a:xfrm>
                <a:prstGeom prst="hexagon">
                  <a:avLst/>
                </a:prstGeom>
                <a:solidFill>
                  <a:srgbClr val="27AA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p>
              </p:txBody>
            </p:sp>
          </p:grpSp>
          <p:sp>
            <p:nvSpPr>
              <p:cNvPr id="10" name="矩形 9"/>
              <p:cNvSpPr/>
              <p:nvPr/>
            </p:nvSpPr>
            <p:spPr>
              <a:xfrm>
                <a:off x="1292405" y="2704373"/>
                <a:ext cx="1817100" cy="1584631"/>
              </a:xfrm>
              <a:prstGeom prst="rect">
                <a:avLst/>
              </a:prstGeom>
            </p:spPr>
            <p:txBody>
              <a:bodyPr wrap="none">
                <a:spAutoFit/>
              </a:bodyPr>
              <a:lstStyle/>
              <a:p>
                <a:pPr lvl="0"/>
                <a:r>
                  <a:rPr lang="en-US" altLang="zh-CN" dirty="0">
                    <a:solidFill>
                      <a:prstClr val="white"/>
                    </a:solidFill>
                    <a:latin typeface="Impact" panose="020B0806030902050204" pitchFamily="34" charset="0"/>
                    <a:ea typeface="iLiHei" panose="020B0503030403020204" pitchFamily="34" charset="-122"/>
                    <a:cs typeface="iLiHei" panose="020B0503030403020204" pitchFamily="34" charset="-122"/>
                  </a:rPr>
                  <a:t>02</a:t>
                </a:r>
                <a:endParaRPr lang="zh-CN" altLang="en-US" dirty="0">
                  <a:solidFill>
                    <a:prstClr val="white"/>
                  </a:solidFill>
                  <a:latin typeface="Impact" panose="020B0806030902050204" pitchFamily="34" charset="0"/>
                  <a:ea typeface="iLiHei" panose="020B0503030403020204" pitchFamily="34" charset="-122"/>
                  <a:cs typeface="iLiHei" panose="020B0503030403020204" pitchFamily="34" charset="-122"/>
                </a:endParaRPr>
              </a:p>
            </p:txBody>
          </p:sp>
        </p:grpSp>
      </p:grpSp>
    </p:spTree>
    <p:custDataLst>
      <p:tags r:id="rId1"/>
    </p:custDataLst>
    <p:extLst>
      <p:ext uri="{BB962C8B-B14F-4D97-AF65-F5344CB8AC3E}">
        <p14:creationId xmlns:p14="http://schemas.microsoft.com/office/powerpoint/2010/main" val="7044250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B15F173-AEFE-436C-A6FE-7A6F796A5696}"/>
  <p:tag name="ISPRING_RESOURCE_FOLDER" val="C:\Users\Administrator\Desktop\降低注射胰岛素引起皮下出血的发生率 品管圈系列 - 副本\"/>
  <p:tag name="ISPRING_PRESENTATION_PATH" val="C:\Users\Administrator\Desktop\降低注射胰岛素引起皮下出血的发生率 品管圈系列 - 副本.pptx"/>
  <p:tag name="ISPRING_PROJECT_FOLDER_UPDATED" val="1"/>
  <p:tag name="ISPRING_SCREEN_RECS_UPDATED" val="C:\Users\Administrator\Desktop\降低注射胰岛素引起皮下出血的发生率 品管圈系列 - 副本"/>
  <p:tag name="ISPRING_ULTRA_SCORM_COURSE_ID" val="6E6661F4-F4AD-42E0-9308-C7D17BC2902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Fp1b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adW5Jv6YZjj0EAAA0EwAAJwAAAHVuaXZlcnNhbC9mbGFzaF9wdWJsaXNoaW5nX3NldHRpbmdzLnhtbNVYX3MaNxB/51NorpPHgJ3areMBPNg+xkwwULjUyRMj7hZOtU66SjoIeeqn6QfrJ+kKGXzYji3ckmmHYeBWu7/9L62ufvYl42QOSjMpGsFh9SAgIGKZMDFrBB+j9tuTgGhDRUK5FNAIhAzIWbNSz4sJZzodgTHIqgnCCH2am0aQGpOf1mqLxaLKdK7squSFQXxdjWVWyxVoEAZULed0iT9mmYMO7hA8APCbSXEn1qxUCKk7pGuZFBwIS9BywaxTlLc51WlQc2wTGt/OlCxEciG5VETNJo3gh5OW/ax5HNQly0DYmOgmEi3ZnNIkYdYKykfsK5AU2CxFcw8PjgKyYIlJG8G7IwuD7LXHMCtw5zu1MBcSgyDMHX4GhibUUPfoFCqYgsJsgG4aVQCCbtFKnAa+mA3BkZKloBmLI1whNlSN4DIaD8N2OAx7F+H447DrTPWWiDpRN/SSGQzDUdiLwuH4vNPfUeI1WsLrVqe7o8xNeD7qRLtq6rWudxUZXPV7fjJXnwfhsNvpfRhH/X436gzupVapLyW5XtuulzrWlSzUVlWs22yQSiMfFIcGg23OqZpBJNsMq3hKuYaA/JbD7JeCcmaWtrJxN7gFyFs6h9gMbdk2AluKwT2cA0TTUFmpJ443PfH+aMv7mlNf8uxpQ+vUGBqn2D9mXf5lypprKsVW5dtnMpE82bgE2QSSHs2gtCuMbploI+dhQKaYCI7OthSjPCDMoPPxRlgXE22YWe0+7TInQSzcJoFcjx4FI06pQhd1mX4Xd9v6cTMUCblUdIFbm4uHI3+LfQDCh+0KY89t/EH5sIeK6h04SYtzH+bhuhJ9mK+pugVFIim5F/9gXSukI6bSy/aMMi+7b2CimQEf1nPmpfpGFjwhS1kQzm6BGEnQ+iLDfymQ8klApkpmKyoeVoZozrCu5gwWkJz5KPqMKrICJfFkzDkYp+H3gn0lE5hKhbhA51hsSGfa4Vd3As6p1vegdG3jm1G3cxmOO73L8NMb6yBN5hTPpt3Asa0hy81e8OmSCGnWchiOmBZYyzYpCUtWaz6+VV+fBs2ygrs0/9vJKEHvMSX70bJLYl60wFttSuerRrTNtYLGFmSYEoeJCzEeCkwU4AsYU0Gk4EtCY9zytG3rOZOFRoprYAetX2+hkydMrJ5meIChRpWA8oI8OHz349HxTz+fvD+t1v7648+3zwrdjSUDTq06N5dcPDsDeks+mDdfkPvmBOktt6ulz0yT3pJPzJTesg8nS2/BR/PlC5LPTJmb+ezxAFOv2cHq6TlrNRD+F8csDNKvPk3SCz9FXv0Zjrzg+j5c/Q+e05SdGAalacHLBDxhZm7HxDOGswwnm+S77Rf7qepXVOY/ugG4st5PZfqG+Tt34//GZfe0uQxv3X43N8rttyx2JWOCZRgIe6RuXs00j48O8D795FKlgmjbb7qalb8BUEsDBBQAAgAIAFp1bknYxnWJuAIAAE8KAAAhAAAAdW5pdmVyc2FsL2ZsYXNoX3NraW5fc2V0dGluZ3MueG1slVZtb9owEP6+X4HYd9K90kkpEqVMqtSt1Vr1u5MciYVjR7ZDx7+fz7EbGwhkWJXw3fOcz+fnjqZqS/niw2SS5oIJ+QxaU14qtHjbhBY306zVWvBZLrgGrmdcyJqw6eLjT/tJE4u8xBI7kGM5G5JDf8zcfsZQ3Bnf5riGCLmoG8L3D6IUs4zk21KKlhcXU6v2DUhG+dYgr37MV+vBAxhV+l5DHeW0vsY1jtJIUAowpe9rXBdZjGTA/ElX9jOS0x91/vYHtB1VVFva8hOuIVpDSoiLfL3ENYznJnr8KnNc5wka/moD/fIZ1yCUkT3IOPjdV1yDDNG0zf9opJGixILGnPOP+M5hghSm/TCrK1wXCXghPOjiK7jy2LveBSD3Nez7FNtVCvaEdT0YCPjoGYOFli2kid91PlWJt8dWm/6AxYYwZQChqQc9maSfSKt8mNjW4/7AG+VFAHKGHvEqWFvDqss3AMb2Hr9a3dpREeb3bgsSlLBzxiDD3tgjf5uyHiEDY498ZrSAR872R/BDT8fxT3xL3GOer77xAidm6+vld96LJz1g46rgaGfwmFoUsFCYzgutAV8tTaytSyk5yinlZEdLoqngvxCX7e1lVJocOJzSTusq1VQzOCU3m6MZ0uF72f1lNXa/Cf3duv1EmxF+MyVak7yqzW+Smk4cz/SICTNNTjNwSBo4yHu+ESM5NZFbkC9CsLGncKEhxNprD4FF11hD8DQJSpAmp2ucuiCnis/bOgO5Nm9GwYsmtnW4ipYVM3/6lcIbFDFhwNkxdWXCcULfNRkYnACAyLzyiu02nadumaYMduD7PjDYCw/dLFVGoUNiW+oH2OhQbs4ySo9uTPRCCXGx4wTh1eQl4oETOmLJu8Cx5jXJlL1Z1PV+APeRo5HsJxlKLxxidu+UFAU2/uMKGiP+I/kPUEsDBBQAAgAIAFp1bkn9pNYkEAQAAEUSAAAmAAAAdW5pdmVyc2FsL2h0bWxfcHVibGlzaGluZ19zZXR0aW5ncy54bWzNWFFzGjcQfvev0Fwnj+Hs1GkdD+DB5jxmgoHCpU6eGHG3cKp10kXSQchTf01/WH9JVwgw2A4WHjvTYTz4Vrvf7mp3pe+onn3LOZmC0kyKWnBUOQwIiESmTExqwaf48u1JQLShIqVcCqgFQgbkrH5QLcoRZzobgDGoqgnCCH1amFqQGVOchuFsNqswXSi7KnlpEF9XEpmHhQINwoAKC07n+GXmBehgieABgH+5FEuz+sEBIVWHdC3TkgNhKUYumE2K8iuT8yB0WiOa3E6ULEV6IblURE1GteCXk4b9rHQcUpPlIOyW6DoKrdic0jRlNgjKB+w7kAzYJMNojw6PAzJjqclqwbtjC4Pq4UOYBbhLnVqYC4l7IMwSPwdDU2qoe3QOFYxBYTFA140qAUG3ZBuaBr6ZtcCJ0rmgOUtiXCF2p2pBMx72o8uoH3UuouGnftuF6m0Rt+J25GXT60eDqBNH/eF5q7unxXO8RNeNVntPm5vofNCK9/XUaVzva9K76nb8bK6+9KJ+u9X5OIy73Xbc6t1ZLUq/UeRquN0vVewrWaqtrlhNWS+TRt5rDg0Gp5xTNYFYXjLs4jHlGgLyVwGTP0rKmZnbzsbD4BagaOgCEtO3bVsLbCsGd3AOEENDZxsz8X49Ex+Ot7IPnfuNzB4PtEqNoUmG82NW7b8pWWmNpdjqfPtMRpKn65TGuNMcs2koRnlAmMHskvWqsXtgLhnHGljbo8pYmAfpJRlVGLTelC930g5zUo9ESpqKzvCschk68Y/UeyB81K5wN7ndUVA+6pGieg9N0uDcR7m/6i0f5WuqbkGRWErupd9bVZ+0xFh6xZ5T5hX3DYw0M+Cjes68XN/IkqdkLkvC2S0QIwlGX+b4XwZk82wnYyXzhZRTbYjmLAUyZTCD9MzH0Rd0kZdoiVddwcE4D19L9p2MYCwV4gKdYrOhnGmHX9kLuKBa34HSVYxvBu1WMxq2Os3o8xubIE2nFG+b/cBxUCEvzKvg0zkR0qzscDsSWmIv26KkLF2s+eRWeX4ZNMtL7sr80sXYgH7FkryOl30K82QE3m4zOl0Moh2uBTSOIMOSOExcSPBQZ6IEX8CECiIFnxOa4JGn7VhPmSw1StwAO2j9/AidPWFi8TRBnooeVQrKC/Lw6N2vx+9/+/3kw2kl/Pfvf97uNFoSjR6n1p1jGhc7WZ235T0G+YTdDzmht92+ke7gh96Wj7BEb9v7XNHb8AFjfMJyB29cM66HBKYaWrrzOHNaULyfQ5ww7T992r4TfY69Ji4aeMF1fbS6Hz35keUAvY373ysEvDMm7gzEW4OzHLlK+tNOgNfp02f02m6W7jrxhXrNd+NeemL+v0m4p/VL5dZb5PrNbPvXigOUb//0Uz/4D1BLAwQUAAIACABadW5JWa6DGqEBAAAsBgAAHwAAAHVuaXZlcnNhbC9odG1sX3NraW5fc2V0dGluZ3MuanONlE1vwjAMhu/8iiq7Toh9wnZDg0lIHCaN27RDKKZUpHGUhA6G+O+rw1fTpoP40rx9+jp25WxbUbFYzKLXaOue3f7D3zsNSLN6Bbe+Lhr0jHRmRDqDSZqBSCWwCpIfPz3JuzMRMmbSmU43n2RrSn4M6c2cC1PGVcBCBzQT0PKA9hPQ1qHEv15lh6r2FZXaPF1Zi7Ido7QgbVuizrhj2M27W+UCKzDmoC+gcx6DZ9p1q4k8Oz51KcpcjJnicjPGBNtTHi8TjSs5a8q/2CjQxQ9f7oHOS/dt6NmJ1NiRhayaeNijaCaVBmPgkPd5SBGEBZ+CKPl23PoH9YzrBVXoPDWpPdL9O4oyrXgCtS71+hQ+JguvWje7FHXOwtruiYd7Co8QfAO6ZjV4pPBAVCt1xQ9UGhPqSA2t9/yECuSzVCaH1B2KIEeHJdum7p0LdccfMG+EsDJCi8BEZk0XxxVTb4ODaypZx6GZFyExlBcDmgp9nJ9E7zS2eo3Q/iti3FoeL7LidihuRuo4mOIZ9EjOkYSM6yXoCaIo6vm+dHL/ct61dn9QSwMEFAACAAgAWnVu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nVuSQ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nVuS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bdW5JEqq4V0YWAAAKLgAAFwAAAHVuaXZlcnNhbC91bml2ZXJzYWwucG5n7Vr7X9Jn36ds022ma92bmiiWTds0DVweUmFOp3XncuugYR5mgGSaiuYBBem2dVp4KEskTWu7557NU6ipKGJNAwyUlVNTRCpOS1RSAkQEni+2ve49r2ev5/kH/IHXl+t6X4f353O9r+vzub5w6csDERvf3vI2CATauG9v2EEQaAMaBLK4bfUmUHNHkx0JPNZlH4z4DNQ8DH4BFDZgQ74IAYFoZe+sJL0BlN/K3IvMBoHeO23+rJtOhuSDQDvr9oWFHM5PmBPGX27CPGMvGG4Q1jFBURa231W89NxW9vHeHR+HBVq9Y/1T+SvOjn//l8UVF9uHnu9ab7LeFgzdcHt2B+SxTJQxs0iaE6QONVKRik6tM8KPUHV3Xq7+pFAooo9P+h2of9ZviwjCmwzaqOlCZe8hJUNlA/ABUXYt/zN2/w1uEOEfaBju7i5zXQxFAzs/4qK6bwnxxG4AKp5mPv76wFlen8mglFqbW4ATYnkbIUfWA19/33eZvjDfo/RyN5cy81OgftGbzW38nUNkvtdM7yl08rrEA+Jl1ZIFCBRHKuad4qzTuVezIcC4y4F7y/GvHkVkLM628ffcYhSz1umURdqeMryiqbNSlWBpRyd6M5eev1hp6dVMZi3TdjubGAfqipZfSNvJot1zQUjlbWXnLHdFj8mdMIBbS4+p/YFZ6tIs34LlCXPGBy1sg14+Cnls0IpIWSKi9mbsEH9ii6VEpJ/WHuhH/hJaBFf/duhHcUKRTipd6fylIgqOv3NWOtVBHFOzHDNqhguFZyMT2mglh+m1CxTiXPJEqFIPRs/T5bUjRMfxli3oUlofYKve/2j5hPNvknvzgHODg5/UsbOZ0eUTb14YqAorx081tWeETbCZiodBlw41pOxscqkYl/uekCxfdFYtEZ0CM8n2bTdyHYoB12Y2gHdywmyWWPcP/cIT5omIezIktzJ4lBQ6vH7I8lJU0MJAhNgV+5wMVGTkrYwGUbKfal7229YNV8wlT/k/AYtZrRRhJ4p+JMRt3AdOYVN9ECvPbKPYH97BxHnZUuGVQ+3QjCJZZAV0p3aCMeX/jjt3O6ikLVuWooKhEPxYfm6iT5FvizuFpOMmFrXXppkgpiU2Oz1RNgRD9T6yijaTH/NlkMeHguAtPy2s8BVoBqu1jOrdoqIxV8D6WraHqoz9kapUPZC/s2msYsGDmpFGqmxbjFaUEkkXeAoOs7E2AvDZhaxrZZ6f26Rn7fK1Kd68W2axFDCGnvQ/swVC5YQcrBySQhPrh7ZieBQutOMmNyDTUZUcPJHbXEbkaMLz6TxmCb7s9vvoxfiP6Bnnw77FHYuo4dw/XS/tcI/cHocuKEperqrk6qgppOWRugMt8qzKOr7/YDutllZC5rbPRtWX4NnL2fg6NZnopOLJcqRZ6akaP657K1pArcTLzuoiuQxxLja2w68eEurBQTuqUj9BqAj8JUYRzIuiKrDnSuHDrahYL/enZIOTYshwTcrqZqtptQsFPNSdWL5Xg0tFDr9lrhHVGCjgd/P1TldzyCJLWslBs+m5v7pUnK0Cz4YZPw62+ZUdEmdDOA/NqJd/usMSIXZJ4YQcllWzpQXHo7zKckpTqCRwPoaIYnKyBDmYCe68AHq3mBddzPZv+/BRUqnrWx9Qay2mtlrSXKPROvC7ZWwC5xW5jsItYNvJk51Q07RaXDDFxwRXULU5mIRxQkBt4Ty9bNt+VhnxoTRg/QOrEFVXaOqbVEY62+EjHVVexMpADVi5X8H4pMcNp57gURRIbAJClb215QEZori4UHj8bm18a6LApQLnyrK+hEBqmX2h4b8NrgjkwPFxDwqWuu4PeHnDtAVu05X1tP36i4CXTpY48Rkvy8+zv3bIInp2CueDSDIqRZgA8erJEKjBBz04vK+OpzruD3/F6UIeD693l2y/ge51vYYmyAaRbgJp1steYThap1t8wublXVGnDSkmpzWeEHrNAipeJd0qlhGDzieX7+PYt4yu8AzUBbGuTl7w/EF+iWT3NS7VNyEQdfOKAsknJCPRE5v8sFSs2QKeJqcGJ9Cn8vx4I1nBI9kBAiducmKr0oFCFIY7g0BnQvdM5nEk95JXMHss8VSsjQM9qNIBwe5aoKj2ghy4YWMBrFOdgRDCKduprC/phv34evktBUzvKws+L4ByyD5oGT6rbvuAhFdJayZzxTfV8qxtQxd9QysH2y9voF5uxqYmjGs6lG/DkCZNICrrPC936vbus7yumvGQbWHN2BWrD1QT26/oA1VlOpY0qdFvMdZBq5pRU+T76lvG2riaHCekVrPAV9aRBdq8vRrUbKrGQ4U2yaWAxGxenAhxs/RzQBgf1pzt1d07Af+U+y8+4Y6vsRs+BrXpyLp1Dc/uaC3FZfrWzwEMIuqxTBwRfCYhWcRSo7qczkbaDLTxukzvJWW5Ra7//JfP60uUxQ6q5FpenQ4WVS/FNis3o1lUXwqSP0YolHNpHpyw59x8GyzivR9YDPZjGxieKcfDP0OxylwqUlSprpS2tHktsJlRsWnjgWMV+tNFBmAQuTGhCUs5Uj7RXBjHhycbkNr8SHYuG15qGDoF0fuMQYsQ5nDTH1IcaXOVdf9XT8uAgB1caSQEYnkxIAsda1PEateBdln2B3y5ZYT1r9Gj6ZHcxYnpqlo1XxVuI2EVwExP5MCOoX1iw8kWkbtoVwW9wa4YAumfxayLHwLbtywFOi/Ye89evNmflRsjqIK0bYoN/53OKeiQCXp655BFsxksvuKhOqyKJlR1ZFuVsElFQ7LdlQrXcPRK/kbJYr5Rftc3YWSiL9LxPqZqvNrlqsL1xE31sqAZSxlV7MltChxedoIpM8aCZYMrqj3mpZlzCTnffxJcnq1f/LuYuBmdHmrDQUwEGYHG43Uu2Y5ZnxoHZQuWIFCXcYMDUHkGFmJOOG5Flq8DHjs2o83x9uHfQT0LDz1aaszwr64c8+PaWzDzA2MONqBPqS7A/KAv3dagNWgNWoPWoDVoDVqD1qA1aA1ag9agNWgNWoPWoDVoDVqD1qA16O+gXPHNvOkA8xvnWxH/7zvp/+t19eFyvH6uM6oWL6NWsJ0LZyW3Lzjv0S1S+giCwSKMqbVuQjQ6Z+4XeqOMEsP+Oe/bWdLKLBbR8ys0x/wLpW60W/mPCRPK99w7llQ/EUElSU3UT2ZhM2ImRLPaGQ3Q9d5WhnFZ0Tm3752YK6iZqY7RU7WY2sAmu1nXshfwTtN3XmB0bcHMT1Kb6flWUYMg+0gUwvDqp9H2Jkvn/KeSu+MJ+idL8jqSUfIoAhKsHtgcRUjbw1Ytcr1Jp0UI/Wyb3xfVEArPL6paCnVU9arHjvl94SjWEuPygiNsaCUqWeHSswt8xs2Y3aYfnr5r2huv8fTXrwPdg0q2nwlltPTEG36PQMROzyNlyJ2FThJa8KtLznY2sLyTcw+LWtL5RyT3NM0983uCOfFfiLqVTD3c1wvqLs5+CdFOZfNf8OcI4Ih5/TdVU3KtiGSK+MrtESroA5yyVztPTkF6IdrSZI4ji4y9Ek47Dp+Qi1GDAwZ8h294d+5W8LMDRuRSG+kT7BhGqF/JaoeAQOBQo4uG41rmKaqOd28QwI/tzL4pgcIlEIQ3GB0dmPPjUWEt9+G6NBuyyseyqwGfHFCV6OQpJ1/UufgrJrHEuPh5bUC6ZLY8rCpuOvzyQGdQNL3moq9z26bTLAIeTvapf89f1oacZ+rnMb855AZHePWUTJ3H6Rp1WdVsle5oSD0uWQjH3p+wBYFKt2I/apmuiPd7zUMooSUINdx30V4phHaU6MxVi2XdrQI7LOeVBDoBz33LTkffiKEHDSfs+8QhZHsSirdZrCt/QgsWfDjOL0jLW50qblj1iqELr6KynSah/DcdWktGO7AaC0Bd3LzLjdNl8RENAsTqXETNbWZUeDn9O1wm44Yv18FK5fC2xyWQ2NO6NEP9pMSlrWQznVGyBSqDsPbEqOrsggBbmrtLiPLADFPzcXVB0Hlg5AZMadLduYmTVNTRU46gM/2D7JhmlZaV1jR/FqhU7IDExwqNl99DN58Ag1vqhzosB9rA32C77UfuFsymY8qRTYgNVENTRzDAyLrhFD+aO7ulaLGizlMuYp8UAIs1nGN8T3B9lLgLaBAv7dMkCC3ttnLiHvn7J3zhuAi9Fq/azpL0BEaLnH7BSVER2Ruq+0LdxGz21eNGGypSBoHoLi0YvBz8xnbXqJ1g2D8s6BkNkQ261wXhpddjDhiBrRi357PGv5BoPN8wUPXaoPxn5+wqlfeb20YNZg43e1893s/VJyV2enLSLhB/jH8wo4kbhYe40TDjJPeasysLmJ/7NZ9SxRxDzS6oc3XQB67d2/MluH27HB+lbbixAn52PMFNQQ2N2MZh8Hy/5Q0XlsYlO+ITEtCJ6UfKdcN5zOzF8T6jmtSiMdn0LY+2VKpqsasOVs1OUqwbFmiTmrS7vNyuWcAlZoINgRrTDXxPrNCubRQ2jqy1iNGJvniD6vHw/pz/r0KMHncliXA4RcFQ4/zpLaort+zXJUfu3+AwkhX90B5B+kl5cTeKqaM5LmwXq1SNT66wibvhgIoas8NqiRpp447TRxrGURK7JyKTUWvqfRx1wLtluFz3wLsIt2enmL98IWOVW3zrzdn950dfxYtRq+W5l3ySUfVJdJNMOG5exjjhEeNlxcqzUx7Yy2Uv8InwKG7hMyXJpIcUZvjzfbiFMlrpqMM4MqZeKs+dxEdrHwA24lu96SWqLloZ3YleK7ii8KDW6r0pcj20dZrML9TjqU3cKbv+I2YNrytNVxeQNwXBJHbPTtZyIqiyZw/sEuNY3wIKFejyBr0lG65AeSMs9UI2ZpUgVNJRslWfGX1mD3+V3xfMQLR6OjWx5/ymDxcTTo+Xax/Im9yVNB8io07IrANjfyx7gtvUoEd1xMqCUFXf7y3dKMOpcP25nFdgR3SVCOE+jLbXspH9SPY2fdesdtAKdu9RU0LZT1Oovd8cHfKZ3dLR5x8jqB1Spd/cnSavJjWvyq0iaeUNFDNj0VaG+Z63SmS6oYXZTRDlbHII337xmyr8lBVMVSgcqMAl66w+cpCp00oQr4awdegJa3xZAL+nZZQIA1RZC5VoSnA9xbwqJqxycG5YL9/0745nKVN9WGEe5YqcNQMPuOxiARbOqP2HCwa9p9uK+3cIUBzvsZXW+PcNq07CYjeilmfkD08KAB0JRvYd0mUfE7cC29csMm7ggOnna0mOFiykB53xNmyhWrQiO71y8R8Ow9++LW68EsAkL7URlfQ/6eDtO3WwEDeWwV8mmr6Aa3Sp+B8czq/0t96A8yDPBjOjhxJPFXbEJvun2o/EIGKiBbVNlchBxHeUEiht0hcEonQW8HO+clis9U1yCT8xCHkOI9q8+dbbtJvYRuxu3qbjNUd8pg+Vfo1r9LkTw61xD01P1ezs9CblC99Hd/T7/ky2up4EFyfnNrpsbtBLPIt5DsYVOaJu5aklwp/4GQ/mNRLNBUE6C4JLk440Yalw5r9TrRt0x1c18qwxKTLREIdc5Zeoc2rf0tf6H0o95xfOtbvak6uubr29DVvFV77BXvrm3ARBw7UK0FExPjXanHVYpNAd8KZ8sNzg3BnYmR1TTs3Appm6AkmHPxqRp5x1UUEESaKUGFp3sMelnfjWomfvJPrrxjqZOYtCZZHWzRa+9HRQDtfSR/DfOPiLzJ6b834Uz0K4OUSPoP43SYiO7WO6l8a/MZHzwdBrOYXaBrevyknmgw4/bR++y57UBcYd1zMD+vFfJdVAr2rLxeJ/CkyXft8WrR007zoYWQAdLuWrrcVMh3G5NFrW8jlnF4k0vGteFGpJDfIDmiE3UEv6DHMZ7okrz+2ivt9f+189QcYl8Y8q9LRnW6zdy8SGcfHSD92Kw7804QowRc317FVV9SP7c5m6PyQmdzBloqu+jyySLecaV49abuE8XV6p7PHa1o+Efu2IPs6wmzZ679eHndNFVhNFhcrW7qjkBsxwRdJUqc6aYm33FkyMYHEY2RcnjQuLR0Pc+CWjxKwPQpJdsfcIUo9EZHjVdV41Jlqx3piqLqgxud/WQaqvM8ZYd36e6l/l4CFueRdV9WOJQvwHKX2Vsm1FfFUhhjSOrjScsgBl7i4L1jxZ7B1nwmret4gOSSZM7egHZL+YsEsxuYX7wN/HrZ+J/RGghnhNbVqu6zX5cniduL2Zg4YK/basAC5Z0Gs4Ow8tjqwFRCgOKuZJpJREuGHHY3CcZoHKJ8gkcoRJNwgxLUXM70IYXkRFIW6w0nVvdBb0xg3MqO2zm0TvYxa3OD7aiuAvr29djbq5g94zNOF/Tlzi0FfJztGq5o6NoHujDINGQDEenNpr5e9BlhjyZIN6Jp6wPpRVph2iM7iMuPUP7BHHH2Ca5svMgQXd16GNgHdfWxDPVkZCOpM8VBL4oHQOksEuyIqEskr02p9xJznZW/mXRg0455Dkq96KoTwWj/bh4lOjprMv+DpX8AI4D/yimEZ1i7ftEt3QtG2D37HeBC8gSyCvwMCPXENnchJQ/UvWv9svFhxrwh41y1XmqZPeSBxrSHGI/sOIyxxim1O0qmnViN7lmQauNnFcOMOsaqqkzycUvPhBSqSVHfsAnX5udI5KNKrqEIaGJfCxg086LF86+PErRirggPdIafB56wbQ/aHoFsrlo73OFw4vL1CfxId+N+Qfv+C5Gt/Br9dfPxneCG2Uxb8O9DIq9q+BPlj92yFzoAeWC0jlej5qH5gBwTtUxJlDdbHD7LmM9126JmbUWZsArXtiv9t+ehiS9LBcEXA9U3TII8Z8jAW8zo80NA8W+uhQn/nouKBaTTwvxMc06L8GPND90PTz6YmyjzcW88LKdejYN6zSO14ver71X4my77zuLavOSHihR89/8kf3AoN6nKK9/7kVrGI0onIxfqPAYolcLV+48kOg4ONPM9tGFdJtW0x7MY7AYLOWwAiVyneRvZCe0uhOEtB/T4E5uQHuBxuo+4z6mVHKsnEZSD5+fxpM6RxR/cDUKVvkZwnz4D+dycF6xLQMhk7KVdXmjBJ1gtHX49SYrgeOjZxsjnYCyOlL+mad++GknUaDkkQqeEnf6CXXAXeZwkUxxJSPv8Ofm7MlLfWzn1v46R9TmO0EwFhalJTX3fZnmooadHePVg41XyZgH87k8mH8kxOKbWULM7mJY+fO8m7GGjVNRxMNMzFRzoSX9zH5yEEGMvmu11OT1KeSvRTxsYLBkfvNAaayM2cR3cKTevChRLnPudKFCD5wewpc2Jd7JXC+xG/a3+BFzSCIHbkgn78eXcBdqg6s63+SQ4bpnQ8lju+4LjhNRhQk+HMGaMbWQmuKLhW3fj8zyg0yyuGfIusA+ROXvyqN3IwCetrP/1ssJca9qlquKNJ7Pz8YIqt4TpfXBuKB21GUKXAWycJMnly9Iaqs/vbCKcwTxR8wA09fPj6ezjAZ9dxLf/41ucQWsZIZsMncu3//ZTpuse4+cnUQNuXNimefcNBLwMrdrVlt0LC/0KE/IsSt3xJCyFycLlTutDP/kfnp88exj+OMJP8AHaJ+IJ/R6RX6jnmEfZ8fCGv+7Ovi/wZQSwMEFAACAAgAW3VuSVhO711MAAAAawAAABsAAAB1bml2ZXJzYWwvdW5pdmVyc2FsLnBuZy54bWyzsa/IzVEoSy0qzszPs1Uy1DNQsrfj5bIpKEoty0wtV6gAigEFIUBJodJWycQIwS3PTCnJAKkwMEAIZqRmpmeU2CpZGJnCBfWBZgIAUEsBAgAAFAACAAgAWnVuSRUOrShkBAAABxEAAB0AAAAAAAAAAQAAAAAAAAAAAHVuaXZlcnNhbC9jb21tb25fbWVzc2FnZXMubG5nUEsBAgAAFAACAAgAWnVuSb+mGY49BAAANBMAACcAAAAAAAAAAQAAAAAAnwQAAHVuaXZlcnNhbC9mbGFzaF9wdWJsaXNoaW5nX3NldHRpbmdzLnhtbFBLAQIAABQAAgAIAFp1bknYxnWJuAIAAE8KAAAhAAAAAAAAAAEAAAAAACEJAAB1bml2ZXJzYWwvZmxhc2hfc2tpbl9zZXR0aW5ncy54bWxQSwECAAAUAAIACABadW5J/aTWJBAEAABFEgAAJgAAAAAAAAABAAAAAAAYDAAAdW5pdmVyc2FsL2h0bWxfcHVibGlzaGluZ19zZXR0aW5ncy54bWxQSwECAAAUAAIACABadW5JWa6DGqEBAAAsBgAAHwAAAAAAAAABAAAAAABsEAAAdW5pdmVyc2FsL2h0bWxfc2tpbl9zZXR0aW5ncy5qc1BLAQIAABQAAgAIAFp1bkk9PC/RwQAAAOUBAAAaAAAAAAAAAAEAAAAAAEoSAAB1bml2ZXJzYWwvaTE4bl9wcmVzZXRzLnhtbFBLAQIAABQAAgAIAFp1bkkM0rasbgAAAG4AAAAcAAAAAAAAAAEAAAAAAEMTAAB1bml2ZXJzYWwvbG9jYWxfc2V0dGluZ3MueG1sUEsBAgAAFAACAAgARJRXRyO0Tvv7AgAAsAgAABQAAAAAAAAAAQAAAAAA6xMAAHVuaXZlcnNhbC9wbGF5ZXIueG1sUEsBAgAAFAACAAgAWnVuSTXb2a1oAQAA8wIAACkAAAAAAAAAAQAAAAAAGBcAAHVuaXZlcnNhbC9za2luX2N1c3RvbWl6YXRpb25fc2V0dGluZ3MueG1sUEsBAgAAFAACAAgAW3VuSRKquFdGFgAACi4AABcAAAAAAAAAAAAAAAAAxxgAAHVuaXZlcnNhbC91bml2ZXJzYWwucG5nUEsBAgAAFAACAAgAW3VuSVhO711MAAAAawAAABsAAAAAAAAAAQAAAAAAQi8AAHVuaXZlcnNhbC91bml2ZXJzYWwucG5nLnhtbFBLBQYAAAAACwALAEkDAADHLwAAAAA="/>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5.xml><?xml version="1.0" encoding="utf-8"?>
<p:tagLst xmlns:a="http://schemas.openxmlformats.org/drawingml/2006/main" xmlns:r="http://schemas.openxmlformats.org/officeDocument/2006/relationships" xmlns:p="http://schemas.openxmlformats.org/presentationml/2006/main">
  <p:tag name="MH" val="20170504220325"/>
  <p:tag name="MH_LIBRARY" val="GRAPHIC"/>
  <p:tag name="MH_TYPE" val="Pictur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483</TotalTime>
  <Words>3418</Words>
  <Application>Microsoft Office PowerPoint</Application>
  <PresentationFormat>宽屏</PresentationFormat>
  <Paragraphs>1380</Paragraphs>
  <Slides>48</Slides>
  <Notes>48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48</vt:i4>
      </vt:variant>
    </vt:vector>
  </HeadingPairs>
  <TitlesOfParts>
    <vt:vector size="68" baseType="lpstr">
      <vt:lpstr>Ford Antenna Cond Thin</vt:lpstr>
      <vt:lpstr>iLiHei</vt:lpstr>
      <vt:lpstr>Lato</vt:lpstr>
      <vt:lpstr>Lato Light</vt:lpstr>
      <vt:lpstr>等线</vt:lpstr>
      <vt:lpstr>等线 Light</vt:lpstr>
      <vt:lpstr>楷体</vt:lpstr>
      <vt:lpstr>楷体_GB2312</vt:lpstr>
      <vt:lpstr>庞门正道标题体</vt:lpstr>
      <vt:lpstr>宋体</vt:lpstr>
      <vt:lpstr>微软雅黑</vt:lpstr>
      <vt:lpstr>新宋体</vt:lpstr>
      <vt:lpstr>幼圆</vt:lpstr>
      <vt:lpstr>Arial</vt:lpstr>
      <vt:lpstr>Calibri</vt:lpstr>
      <vt:lpstr>Impact</vt:lpstr>
      <vt:lpstr>Lucida Console</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www.33ppt.com</dc:creator>
  <cp:keywords>www.33ppt.com</cp:keywords>
  <dc:description>www.33ppt.com</dc:description>
  <cp:lastModifiedBy>kk</cp:lastModifiedBy>
  <cp:revision>4</cp:revision>
  <dcterms:created xsi:type="dcterms:W3CDTF">2017-04-13T03:30:28Z</dcterms:created>
  <dcterms:modified xsi:type="dcterms:W3CDTF">2017-12-10T16:35:58Z</dcterms:modified>
  <cp:category>www.33ppt.com</cp:category>
</cp:coreProperties>
</file>