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409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2" r:id="rId12"/>
    <p:sldId id="511" r:id="rId13"/>
    <p:sldId id="513" r:id="rId14"/>
    <p:sldId id="514" r:id="rId15"/>
    <p:sldId id="515" r:id="rId16"/>
    <p:sldId id="517" r:id="rId17"/>
    <p:sldId id="516" r:id="rId18"/>
    <p:sldId id="518" r:id="rId19"/>
    <p:sldId id="519" r:id="rId20"/>
    <p:sldId id="520" r:id="rId21"/>
    <p:sldId id="521" r:id="rId22"/>
    <p:sldId id="523" r:id="rId23"/>
    <p:sldId id="522" r:id="rId24"/>
    <p:sldId id="524" r:id="rId25"/>
    <p:sldId id="525" r:id="rId26"/>
    <p:sldId id="526" r:id="rId27"/>
    <p:sldId id="468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C05"/>
    <a:srgbClr val="4285F4"/>
    <a:srgbClr val="EA4335"/>
    <a:srgbClr val="2AA853"/>
    <a:srgbClr val="25B476"/>
    <a:srgbClr val="FAD033"/>
    <a:srgbClr val="FACA1A"/>
    <a:srgbClr val="FB921D"/>
    <a:srgbClr val="E1B205"/>
    <a:srgbClr val="D2A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5209" autoAdjust="0"/>
  </p:normalViewPr>
  <p:slideViewPr>
    <p:cSldViewPr snapToGrid="0">
      <p:cViewPr>
        <p:scale>
          <a:sx n="100" d="100"/>
          <a:sy n="100" d="100"/>
        </p:scale>
        <p:origin x="798" y="61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zh-CN" altLang="en-US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数据分析</a:t>
            </a:r>
            <a:endParaRPr 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c:rich>
      </c:tx>
      <c:layout>
        <c:manualLayout>
          <c:xMode val="edge"/>
          <c:yMode val="edge"/>
          <c:x val="0.4151359978911609"/>
          <c:y val="4.0957017846761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2620498279004733E-2"/>
          <c:y val="0.2054798038298635"/>
          <c:w val="0.78635350125560888"/>
          <c:h val="0.6863881288218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例数</c:v>
                </c:pt>
              </c:strCache>
            </c:strRef>
          </c:tx>
          <c:spPr>
            <a:solidFill>
              <a:srgbClr val="4285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等线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标本溶血</c:v>
                </c:pt>
                <c:pt idx="1">
                  <c:v>标本分类混乱</c:v>
                </c:pt>
                <c:pt idx="2">
                  <c:v>信息不匹配</c:v>
                </c:pt>
                <c:pt idx="3">
                  <c:v>标本量采集少</c:v>
                </c:pt>
                <c:pt idx="4">
                  <c:v>标本遗失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96</c:v>
                </c:pt>
                <c:pt idx="1">
                  <c:v>59</c:v>
                </c:pt>
                <c:pt idx="2">
                  <c:v>47</c:v>
                </c:pt>
                <c:pt idx="3">
                  <c:v>31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C-4FDD-9A28-8E0F27143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44813416"/>
        <c:axId val="1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累积百分比</c:v>
                </c:pt>
              </c:strCache>
            </c:strRef>
          </c:tx>
          <c:spPr>
            <a:ln w="28575" cap="rnd">
              <a:solidFill>
                <a:srgbClr val="2AA85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AA853"/>
              </a:solidFill>
              <a:ln w="9525">
                <a:solidFill>
                  <a:srgbClr val="2AA853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等线" panose="02010600030101010101" pitchFamily="2" charset="-122"/>
                      <a:cs typeface="+mn-cs"/>
                    </a:defRPr>
                  </a:pPr>
                  <a:endParaRPr lang="zh-CN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32-4091-AFA1-A46C77761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等线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标本溶血</c:v>
                </c:pt>
                <c:pt idx="1">
                  <c:v>标本分类混乱</c:v>
                </c:pt>
                <c:pt idx="2">
                  <c:v>信息不匹配</c:v>
                </c:pt>
                <c:pt idx="3">
                  <c:v>标本量采集少</c:v>
                </c:pt>
                <c:pt idx="4">
                  <c:v>标本遗失</c:v>
                </c:pt>
              </c:strCache>
            </c:strRef>
          </c:cat>
          <c:val>
            <c:numRef>
              <c:f>Sheet1!$B$3:$F$3</c:f>
              <c:numCache>
                <c:formatCode>0.00%</c:formatCode>
                <c:ptCount val="5"/>
                <c:pt idx="0">
                  <c:v>0.39100000000000001</c:v>
                </c:pt>
                <c:pt idx="1">
                  <c:v>0.63200000000000001</c:v>
                </c:pt>
                <c:pt idx="2">
                  <c:v>0.82399999999999995</c:v>
                </c:pt>
                <c:pt idx="3">
                  <c:v>0.95099999999999996</c:v>
                </c:pt>
                <c:pt idx="4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CC-4FDD-9A28-8E0F27143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4481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  <a:cs typeface="+mn-cs"/>
              </a:defRPr>
            </a:pPr>
            <a:endParaRPr lang="zh-CN"/>
          </a:p>
        </c:txPr>
        <c:crossAx val="1"/>
        <c:crosses val="autoZero"/>
        <c:auto val="0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  <a:cs typeface="+mn-cs"/>
              </a:defRPr>
            </a:pPr>
            <a:endParaRPr lang="zh-CN"/>
          </a:p>
        </c:txPr>
        <c:crossAx val="144813416"/>
        <c:crosses val="autoZero"/>
        <c:crossBetween val="between"/>
      </c:valAx>
      <c:catAx>
        <c:axId val="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"/>
        <c:crosses val="max"/>
        <c:auto val="1"/>
        <c:lblAlgn val="ctr"/>
        <c:lblOffset val="100"/>
        <c:tickMarkSkip val="1"/>
        <c:noMultiLvlLbl val="0"/>
      </c:catAx>
      <c:valAx>
        <c:axId val="4"/>
        <c:scaling>
          <c:orientation val="minMax"/>
          <c:max val="1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  <a:cs typeface="+mn-cs"/>
              </a:defRPr>
            </a:pPr>
            <a:endParaRPr lang="zh-CN"/>
          </a:p>
        </c:txPr>
        <c:crossAx val="3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229261931310936"/>
          <c:y val="1.8360626538042931E-2"/>
          <c:w val="0.16705499279361591"/>
          <c:h val="0.15621817371197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等线" panose="0201060003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  <a:ea typeface="等线" panose="02010600030101010101" pitchFamily="2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9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bg1">
              <a:lumMod val="75000"/>
            </a:schemeClr>
          </a:solidFill>
          <a:prstDash val="solid"/>
        </a:ln>
      </c:spPr>
    </c:floor>
    <c:sideWall>
      <c:thickness val="0"/>
      <c:spPr>
        <a:noFill/>
        <a:ln w="6350">
          <a:solidFill>
            <a:schemeClr val="bg1">
              <a:lumMod val="75000"/>
            </a:schemeClr>
          </a:solidFill>
          <a:prstDash val="solid"/>
        </a:ln>
      </c:spPr>
    </c:sideWall>
    <c:backWall>
      <c:thickness val="0"/>
      <c:spPr>
        <a:noFill/>
        <a:ln w="6350">
          <a:solidFill>
            <a:schemeClr val="bg1">
              <a:lumMod val="7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8783245153481899E-2"/>
          <c:y val="8.4488032576706354E-2"/>
          <c:w val="0.89523809523809528"/>
          <c:h val="0.62332403334328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不合格率</c:v>
                </c:pt>
              </c:strCache>
            </c:strRef>
          </c:tx>
          <c:spPr>
            <a:solidFill>
              <a:srgbClr val="EA4335"/>
            </a:solidFill>
            <a:ln w="16388">
              <a:noFill/>
            </a:ln>
          </c:spPr>
          <c:invertIfNegative val="0"/>
          <c:dLbls>
            <c:dLbl>
              <c:idx val="0"/>
              <c:layout>
                <c:manualLayout>
                  <c:x val="1.9417475728155338E-2"/>
                  <c:y val="0.32724990753356642"/>
                </c:manualLayout>
              </c:layout>
              <c:spPr>
                <a:noFill/>
                <a:ln w="163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 i="0" u="none" strike="noStrike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宋体"/>
                      <a:cs typeface="宋体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4-418B-9D7C-A0C9EF85598C}"/>
                </c:ext>
              </c:extLst>
            </c:dLbl>
            <c:dLbl>
              <c:idx val="1"/>
              <c:layout>
                <c:manualLayout>
                  <c:x val="1.9417475728155238E-2"/>
                  <c:y val="-4.531152565849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4-418B-9D7C-A0C9EF85598C}"/>
                </c:ext>
              </c:extLst>
            </c:dLbl>
            <c:spPr>
              <a:noFill/>
              <a:ln w="163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宋体"/>
                    <a:cs typeface="宋体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改善前</c:v>
                </c:pt>
                <c:pt idx="1">
                  <c:v>改善后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E-4EDA-90D5-535AC0F07D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48209016"/>
        <c:axId val="1"/>
        <c:axId val="0"/>
      </c:bar3DChart>
      <c:catAx>
        <c:axId val="248209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2048">
            <a:noFill/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048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2048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/>
                <a:cs typeface="宋体"/>
              </a:defRPr>
            </a:pPr>
            <a:endParaRPr lang="zh-CN"/>
          </a:p>
        </c:txPr>
        <c:crossAx val="248209016"/>
        <c:crosses val="autoZero"/>
        <c:crossBetween val="between"/>
      </c:valAx>
      <c:spPr>
        <a:noFill/>
        <a:ln w="16388">
          <a:noFill/>
        </a:ln>
      </c:spPr>
    </c:plotArea>
    <c:legend>
      <c:legendPos val="t"/>
      <c:layout>
        <c:manualLayout>
          <c:xMode val="edge"/>
          <c:yMode val="edge"/>
          <c:x val="0.37052991163967991"/>
          <c:y val="0.84679306333649784"/>
          <c:w val="0.31793641638751063"/>
          <c:h val="8.6330935251798566E-2"/>
        </c:manualLayout>
      </c:layout>
      <c:overlay val="0"/>
      <c:spPr>
        <a:noFill/>
        <a:ln w="20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1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1778929437888517"/>
          <c:y val="0.15064102564102563"/>
        </c:manualLayout>
      </c:layout>
      <c:overlay val="0"/>
      <c:txPr>
        <a:bodyPr/>
        <a:lstStyle/>
        <a:p>
          <a:pPr>
            <a:defRPr sz="20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defRPr>
          </a:pPr>
          <a:endParaRPr lang="zh-CN"/>
        </a:p>
      </c:txPr>
    </c:title>
    <c:autoTitleDeleted val="0"/>
    <c:view3D>
      <c:rotX val="15"/>
      <c:hPercent val="101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3175">
          <a:noFill/>
          <a:prstDash val="solid"/>
        </a:ln>
      </c:spPr>
    </c:floor>
    <c:sideWall>
      <c:thickness val="0"/>
      <c:spPr>
        <a:noFill/>
        <a:ln w="12700">
          <a:solidFill>
            <a:schemeClr val="bg1">
              <a:lumMod val="75000"/>
            </a:schemeClr>
          </a:solidFill>
          <a:prstDash val="solid"/>
        </a:ln>
      </c:spPr>
    </c:sideWall>
    <c:backWall>
      <c:thickness val="0"/>
      <c:spPr>
        <a:noFill/>
        <a:ln w="12700">
          <a:solidFill>
            <a:schemeClr val="bg1">
              <a:lumMod val="7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46997358294719E-2"/>
          <c:y val="4.3188471633353522E-2"/>
          <c:w val="0.72170826668551002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平均缺陷发生率</c:v>
                </c:pt>
              </c:strCache>
            </c:strRef>
          </c:tx>
          <c:spPr>
            <a:solidFill>
              <a:srgbClr val="4285F4"/>
            </a:solidFill>
            <a:ln w="12690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A4335"/>
              </a:solidFill>
              <a:ln w="1269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752-4540-B25E-305A1D0182ED}"/>
              </c:ext>
            </c:extLst>
          </c:dPt>
          <c:dPt>
            <c:idx val="2"/>
            <c:invertIfNegative val="0"/>
            <c:bubble3D val="0"/>
            <c:spPr>
              <a:solidFill>
                <a:srgbClr val="25B476"/>
              </a:solidFill>
              <a:ln w="1269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752-4540-B25E-305A1D0182ED}"/>
              </c:ext>
            </c:extLst>
          </c:dPt>
          <c:dLbls>
            <c:dLbl>
              <c:idx val="0"/>
              <c:layout>
                <c:manualLayout>
                  <c:x val="1.6905375598842979E-2"/>
                  <c:y val="0.35897435897435898"/>
                </c:manualLayout>
              </c:layout>
              <c:spPr>
                <a:noFill/>
                <a:ln w="2538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799" b="1" i="0" u="none" strike="noStrike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宋体"/>
                      <a:cs typeface="宋体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52-4540-B25E-305A1D0182ED}"/>
                </c:ext>
              </c:extLst>
            </c:dLbl>
            <c:dLbl>
              <c:idx val="1"/>
              <c:layout>
                <c:manualLayout>
                  <c:x val="1.5027000532304871E-2"/>
                  <c:y val="-4.1666666666666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52-4540-B25E-305A1D0182ED}"/>
                </c:ext>
              </c:extLst>
            </c:dLbl>
            <c:dLbl>
              <c:idx val="2"/>
              <c:layout>
                <c:manualLayout>
                  <c:x val="1.1270250399228585E-2"/>
                  <c:y val="-4.8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52-4540-B25E-305A1D0182ED}"/>
                </c:ext>
              </c:extLst>
            </c:dLbl>
            <c:spPr>
              <a:noFill/>
              <a:ln w="253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9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宋体"/>
                    <a:cs typeface="宋体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改善前</c:v>
                </c:pt>
                <c:pt idx="1">
                  <c:v>目标值</c:v>
                </c:pt>
                <c:pt idx="2">
                  <c:v>改善后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2.8</c:v>
                </c:pt>
                <c:pt idx="1">
                  <c:v>0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D-47DB-8FB4-06894BE3A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0"/>
        <c:shape val="cylinder"/>
        <c:axId val="142039872"/>
        <c:axId val="1"/>
        <c:axId val="0"/>
      </c:bar3DChart>
      <c:catAx>
        <c:axId val="142039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3">
            <a:noFill/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3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3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宋体"/>
                <a:cs typeface="宋体"/>
              </a:defRPr>
            </a:pPr>
            <a:endParaRPr lang="zh-CN"/>
          </a:p>
        </c:txPr>
        <c:crossAx val="14203987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73255018126066629"/>
          <c:y val="0.40783691701998787"/>
          <c:w val="0.20099175245442241"/>
          <c:h val="0.33817206743387845"/>
        </c:manualLayout>
      </c:layout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lnSpc>
              <a:spcPct val="150000"/>
            </a:lnSpc>
            <a:defRPr sz="1800" b="1" i="0" u="none" strike="noStrike" baseline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改善前</a:t>
            </a:r>
          </a:p>
        </c:rich>
      </c:tx>
      <c:layout>
        <c:manualLayout>
          <c:xMode val="edge"/>
          <c:yMode val="edge"/>
          <c:x val="0.27410218978102191"/>
          <c:y val="2.5058827641493586E-2"/>
        </c:manualLayout>
      </c:layout>
      <c:overlay val="0"/>
      <c:spPr>
        <a:solidFill>
          <a:srgbClr val="EA4335"/>
        </a:solidFill>
      </c:spPr>
    </c:title>
    <c:autoTitleDeleted val="0"/>
    <c:plotArea>
      <c:layout>
        <c:manualLayout>
          <c:layoutTarget val="inner"/>
          <c:xMode val="edge"/>
          <c:yMode val="edge"/>
          <c:x val="0.12869590206333698"/>
          <c:y val="0.20662736931356288"/>
          <c:w val="0.75084177251566186"/>
          <c:h val="0.5661175335123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例数</c:v>
                </c:pt>
              </c:strCache>
            </c:strRef>
          </c:tx>
          <c:spPr>
            <a:solidFill>
              <a:srgbClr val="4285F4"/>
            </a:solidFill>
            <a:ln w="9992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标本溶血</c:v>
                </c:pt>
                <c:pt idx="1">
                  <c:v>标本分类混乱</c:v>
                </c:pt>
                <c:pt idx="2">
                  <c:v>信息不匹配</c:v>
                </c:pt>
                <c:pt idx="3">
                  <c:v>标本量采集少</c:v>
                </c:pt>
                <c:pt idx="4">
                  <c:v>标本遗失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96</c:v>
                </c:pt>
                <c:pt idx="1">
                  <c:v>59</c:v>
                </c:pt>
                <c:pt idx="2">
                  <c:v>47</c:v>
                </c:pt>
                <c:pt idx="3">
                  <c:v>31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A-4C42-AE82-CC272E866E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45098568"/>
        <c:axId val="1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累积百分比</c:v>
                </c:pt>
              </c:strCache>
            </c:strRef>
          </c:tx>
          <c:spPr>
            <a:ln w="25400">
              <a:solidFill>
                <a:srgbClr val="2AA853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2AA853"/>
              </a:solidFill>
              <a:ln>
                <a:solidFill>
                  <a:srgbClr val="2AA853"/>
                </a:solidFill>
                <a:prstDash val="solid"/>
              </a:ln>
            </c:spPr>
          </c:marker>
          <c:dLbls>
            <c:spPr>
              <a:noFill/>
              <a:ln w="1998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宋体"/>
                    <a:cs typeface="宋体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标本溶血</c:v>
                </c:pt>
                <c:pt idx="1">
                  <c:v>标本分类混乱</c:v>
                </c:pt>
                <c:pt idx="2">
                  <c:v>信息不匹配</c:v>
                </c:pt>
                <c:pt idx="3">
                  <c:v>标本量采集少</c:v>
                </c:pt>
                <c:pt idx="4">
                  <c:v>标本遗失</c:v>
                </c:pt>
              </c:strCache>
            </c:strRef>
          </c:cat>
          <c:val>
            <c:numRef>
              <c:f>Sheet1!$B$3:$F$3</c:f>
              <c:numCache>
                <c:formatCode>0.00%</c:formatCode>
                <c:ptCount val="5"/>
                <c:pt idx="0">
                  <c:v>0.39100000000000001</c:v>
                </c:pt>
                <c:pt idx="1">
                  <c:v>0.63200000000000001</c:v>
                </c:pt>
                <c:pt idx="2">
                  <c:v>0.82399999999999995</c:v>
                </c:pt>
                <c:pt idx="3">
                  <c:v>0.95099999999999996</c:v>
                </c:pt>
                <c:pt idx="4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4A-4C42-AE82-CC272E866E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4509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498">
            <a:noFill/>
            <a:prstDash val="solid"/>
          </a:ln>
        </c:spPr>
        <c:txPr>
          <a:bodyPr rot="-2700000" vert="horz" anchor="t" anchorCtr="0"/>
          <a:lstStyle/>
          <a:p>
            <a:pPr>
              <a:defRPr sz="10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  <c:crossAx val="1"/>
        <c:crosses val="autoZero"/>
        <c:auto val="0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498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498">
            <a:noFill/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/>
                <a:cs typeface="宋体"/>
              </a:defRPr>
            </a:pPr>
            <a:endParaRPr lang="zh-CN"/>
          </a:p>
        </c:txPr>
        <c:crossAx val="245098568"/>
        <c:crosses val="autoZero"/>
        <c:crossBetween val="between"/>
      </c:valAx>
      <c:catAx>
        <c:axId val="3"/>
        <c:scaling>
          <c:orientation val="minMax"/>
        </c:scaling>
        <c:delete val="1"/>
        <c:axPos val="t"/>
        <c:numFmt formatCode="General" sourceLinked="1"/>
        <c:majorTickMark val="in"/>
        <c:minorTickMark val="none"/>
        <c:tickLblPos val="nextTo"/>
        <c:crossAx val="4"/>
        <c:crosses val="max"/>
        <c:auto val="1"/>
        <c:lblAlgn val="ctr"/>
        <c:lblOffset val="100"/>
        <c:tickMarkSkip val="1"/>
        <c:noMultiLvlLbl val="0"/>
      </c:catAx>
      <c:valAx>
        <c:axId val="4"/>
        <c:scaling>
          <c:orientation val="minMax"/>
          <c:max val="1"/>
        </c:scaling>
        <c:delete val="0"/>
        <c:axPos val="r"/>
        <c:numFmt formatCode="0.00%" sourceLinked="1"/>
        <c:majorTickMark val="in"/>
        <c:minorTickMark val="none"/>
        <c:tickLblPos val="nextTo"/>
        <c:spPr>
          <a:ln w="24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/>
                <a:cs typeface="宋体"/>
              </a:defRPr>
            </a:pPr>
            <a:endParaRPr lang="zh-CN"/>
          </a:p>
        </c:txPr>
        <c:crossAx val="3"/>
        <c:crosses val="max"/>
        <c:crossBetween val="between"/>
      </c:valAx>
      <c:spPr>
        <a:noFill/>
        <a:ln w="9992">
          <a:solidFill>
            <a:schemeClr val="bg1">
              <a:lumMod val="7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598540145985405"/>
          <c:y val="3.8786216911918078E-3"/>
          <c:w val="0.32759124087591235"/>
          <c:h val="0.1394070620598819"/>
        </c:manualLayout>
      </c:layout>
      <c:overlay val="0"/>
      <c:txPr>
        <a:bodyPr/>
        <a:lstStyle/>
        <a:p>
          <a:pPr>
            <a:defRPr sz="10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9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zh-CN" altLang="en-US" sz="1600" dirty="0">
                <a:solidFill>
                  <a:schemeClr val="bg1"/>
                </a:solidFill>
              </a:rPr>
              <a:t>改善后</a:t>
            </a:r>
            <a:endParaRPr lang="zh-CN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699647953562121"/>
          <c:y val="2.5058827641493586E-2"/>
        </c:manualLayout>
      </c:layout>
      <c:overlay val="0"/>
      <c:spPr>
        <a:solidFill>
          <a:srgbClr val="EA4335"/>
        </a:solidFill>
      </c:spPr>
    </c:title>
    <c:autoTitleDeleted val="0"/>
    <c:plotArea>
      <c:layout>
        <c:manualLayout>
          <c:layoutTarget val="inner"/>
          <c:xMode val="edge"/>
          <c:yMode val="edge"/>
          <c:x val="8.9478702534196861E-2"/>
          <c:y val="0.20138361936289129"/>
          <c:w val="0.63417075595925931"/>
          <c:h val="0.57699740560799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例数</c:v>
                </c:pt>
              </c:strCache>
            </c:strRef>
          </c:tx>
          <c:spPr>
            <a:solidFill>
              <a:srgbClr val="4285F4"/>
            </a:solidFill>
            <a:ln w="12140">
              <a:noFill/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zh-CN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7AE-4B7E-B139-C5F4CC6D5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标本分类放置</c:v>
                </c:pt>
                <c:pt idx="1">
                  <c:v>信息不匹配</c:v>
                </c:pt>
                <c:pt idx="2">
                  <c:v>标本溶血</c:v>
                </c:pt>
                <c:pt idx="3">
                  <c:v>标本采集量少</c:v>
                </c:pt>
                <c:pt idx="4">
                  <c:v>标本遗失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9-4FD5-883C-3E1B41FFDC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38474872"/>
        <c:axId val="1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累积百分比</c:v>
                </c:pt>
              </c:strCache>
            </c:strRef>
          </c:tx>
          <c:spPr>
            <a:ln w="25400">
              <a:solidFill>
                <a:srgbClr val="2AA853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2AA853"/>
              </a:solidFill>
              <a:ln>
                <a:solidFill>
                  <a:srgbClr val="2AA853"/>
                </a:solidFill>
                <a:prstDash val="solid"/>
              </a:ln>
            </c:spPr>
          </c:marker>
          <c:dPt>
            <c:idx val="1"/>
            <c:marker>
              <c:symbol val="circl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2-F329-4FD5-883C-3E1B41FFDC3A}"/>
              </c:ext>
            </c:extLst>
          </c:dPt>
          <c:dLbls>
            <c:spPr>
              <a:noFill/>
              <a:ln w="24280">
                <a:noFill/>
              </a:ln>
            </c:spPr>
            <c:txPr>
              <a:bodyPr/>
              <a:lstStyle/>
              <a:p>
                <a:pPr>
                  <a:defRPr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标本分类放置</c:v>
                </c:pt>
                <c:pt idx="1">
                  <c:v>信息不匹配</c:v>
                </c:pt>
                <c:pt idx="2">
                  <c:v>标本溶血</c:v>
                </c:pt>
                <c:pt idx="3">
                  <c:v>标本采集量少</c:v>
                </c:pt>
                <c:pt idx="4">
                  <c:v>标本遗失</c:v>
                </c:pt>
              </c:strCache>
            </c:strRef>
          </c:cat>
          <c:val>
            <c:numRef>
              <c:f>Sheet1!$B$3:$F$3</c:f>
              <c:numCache>
                <c:formatCode>0.00%</c:formatCode>
                <c:ptCount val="5"/>
                <c:pt idx="0">
                  <c:v>0.48799999999999999</c:v>
                </c:pt>
                <c:pt idx="1">
                  <c:v>0.80500000000000005</c:v>
                </c:pt>
                <c:pt idx="2">
                  <c:v>0.90300000000000002</c:v>
                </c:pt>
                <c:pt idx="3">
                  <c:v>1</c:v>
                </c:pt>
                <c:pt idx="4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29-4FD5-883C-3E1B41FFDC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847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35">
            <a:noFill/>
            <a:prstDash val="solid"/>
          </a:ln>
        </c:spPr>
        <c:txPr>
          <a:bodyPr rot="-2700000" vert="horz"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03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035">
            <a:noFill/>
            <a:prstDash val="solid"/>
          </a:ln>
        </c:spPr>
        <c:txPr>
          <a:bodyPr rot="0" vert="horz"/>
          <a:lstStyle/>
          <a:p>
            <a: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zh-CN"/>
          </a:p>
        </c:txPr>
        <c:crossAx val="238474872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"/>
        </c:scaling>
        <c:delete val="0"/>
        <c:axPos val="r"/>
        <c:numFmt formatCode="0.00%" sourceLinked="0"/>
        <c:majorTickMark val="in"/>
        <c:minorTickMark val="none"/>
        <c:tickLblPos val="nextTo"/>
        <c:spPr>
          <a:ln w="30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pPr>
            <a:endParaRPr lang="zh-CN"/>
          </a:p>
        </c:txPr>
        <c:crossAx val="3"/>
        <c:crosses val="max"/>
        <c:crossBetween val="between"/>
      </c:valAx>
      <c:spPr>
        <a:noFill/>
        <a:ln w="12140">
          <a:solidFill>
            <a:schemeClr val="bg1">
              <a:lumMod val="7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034129692832763"/>
          <c:y val="3.5192290562884973E-3"/>
          <c:w val="0.21843003412969283"/>
          <c:h val="0.116815290789513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宋体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3864343607211"/>
          <c:y val="0.12635379822692003"/>
          <c:w val="0.4286402690924469"/>
          <c:h val="0.7272041361712297"/>
        </c:manualLayout>
      </c:layout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改进前</c:v>
                </c:pt>
              </c:strCache>
            </c:strRef>
          </c:tx>
          <c:spPr>
            <a:ln w="25265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团队精神</c:v>
                </c:pt>
                <c:pt idx="1">
                  <c:v>工作热情</c:v>
                </c:pt>
                <c:pt idx="2">
                  <c:v>责任心</c:v>
                </c:pt>
                <c:pt idx="3">
                  <c:v>慎独精神</c:v>
                </c:pt>
                <c:pt idx="4">
                  <c:v>沟通协调</c:v>
                </c:pt>
                <c:pt idx="5">
                  <c:v>解决问题效率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2.1</c:v>
                </c:pt>
                <c:pt idx="1">
                  <c:v>2.2000000000000002</c:v>
                </c:pt>
                <c:pt idx="2">
                  <c:v>1.5</c:v>
                </c:pt>
                <c:pt idx="3">
                  <c:v>2.2999999999999998</c:v>
                </c:pt>
                <c:pt idx="4">
                  <c:v>2.8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5-4506-B219-0F7841693E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改进后</c:v>
                </c:pt>
              </c:strCache>
            </c:strRef>
          </c:tx>
          <c:spPr>
            <a:ln w="2526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团队精神</c:v>
                </c:pt>
                <c:pt idx="1">
                  <c:v>工作热情</c:v>
                </c:pt>
                <c:pt idx="2">
                  <c:v>责任心</c:v>
                </c:pt>
                <c:pt idx="3">
                  <c:v>慎独精神</c:v>
                </c:pt>
                <c:pt idx="4">
                  <c:v>沟通协调</c:v>
                </c:pt>
                <c:pt idx="5">
                  <c:v>解决问题效率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4.7</c:v>
                </c:pt>
                <c:pt idx="1">
                  <c:v>4.5</c:v>
                </c:pt>
                <c:pt idx="2">
                  <c:v>4.3</c:v>
                </c:pt>
                <c:pt idx="3">
                  <c:v>4.7</c:v>
                </c:pt>
                <c:pt idx="4">
                  <c:v>4.9000000000000004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5-4506-B219-0F7841693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270520"/>
        <c:axId val="1"/>
      </c:radarChart>
      <c:catAx>
        <c:axId val="233270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58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58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/>
                <a:cs typeface="宋体"/>
              </a:defRPr>
            </a:pPr>
            <a:endParaRPr lang="zh-CN"/>
          </a:p>
        </c:txPr>
        <c:crossAx val="233270520"/>
        <c:crosses val="autoZero"/>
        <c:crossBetween val="between"/>
      </c:valAx>
      <c:spPr>
        <a:noFill/>
        <a:ln w="252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</c:legendEntry>
      <c:layout>
        <c:manualLayout>
          <c:xMode val="edge"/>
          <c:yMode val="edge"/>
          <c:x val="0.52891626453299068"/>
          <c:y val="4.0367034818398137E-2"/>
          <c:w val="0.17375231053604437"/>
          <c:h val="0.11748633879781421"/>
        </c:manualLayout>
      </c:layout>
      <c:overlay val="0"/>
      <c:spPr>
        <a:noFill/>
        <a:ln w="315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2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94378686750093E-2"/>
          <c:y val="8.8528111277926549E-2"/>
          <c:w val="0.86441358511168997"/>
          <c:h val="0.621759060980717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患者满意度</c:v>
                </c:pt>
              </c:strCache>
            </c:strRef>
          </c:tx>
          <c:spPr>
            <a:ln w="25400">
              <a:solidFill>
                <a:srgbClr val="EA4335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EA4335"/>
              </a:solidFill>
              <a:ln>
                <a:solidFill>
                  <a:srgbClr val="EA4335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75</c:v>
                </c:pt>
                <c:pt idx="1">
                  <c:v>78</c:v>
                </c:pt>
                <c:pt idx="2">
                  <c:v>79</c:v>
                </c:pt>
                <c:pt idx="3">
                  <c:v>74</c:v>
                </c:pt>
                <c:pt idx="4">
                  <c:v>70</c:v>
                </c:pt>
                <c:pt idx="5">
                  <c:v>78</c:v>
                </c:pt>
                <c:pt idx="6">
                  <c:v>88</c:v>
                </c:pt>
                <c:pt idx="7">
                  <c:v>89</c:v>
                </c:pt>
                <c:pt idx="8">
                  <c:v>90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D-47DF-AFD5-482A964FD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771032"/>
        <c:axId val="1"/>
      </c:lineChart>
      <c:catAx>
        <c:axId val="2407710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378">
            <a:noFill/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宋体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378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2378">
            <a:noFill/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宋体"/>
                <a:cs typeface="宋体"/>
              </a:defRPr>
            </a:pPr>
            <a:endParaRPr lang="zh-CN"/>
          </a:p>
        </c:txPr>
        <c:crossAx val="240771032"/>
        <c:crosses val="autoZero"/>
        <c:crossBetween val="between"/>
      </c:valAx>
      <c:spPr>
        <a:noFill/>
        <a:ln w="19024">
          <a:solidFill>
            <a:schemeClr val="bg1">
              <a:lumMod val="7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609529753153024"/>
          <c:y val="0.83498713978454142"/>
          <c:w val="0.22616782491881657"/>
          <c:h val="9.4972067039106142E-2"/>
        </c:manualLayout>
      </c:layout>
      <c:overlay val="0"/>
      <c:spPr>
        <a:noFill/>
        <a:ln w="237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12">
      <a:noFill/>
      <a:prstDash val="solid"/>
    </a:ln>
  </c:spPr>
  <c:txPr>
    <a:bodyPr/>
    <a:lstStyle/>
    <a:p>
      <a:pPr>
        <a:defRPr sz="580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317066931904061E-2"/>
          <c:y val="0.10776387092149127"/>
          <c:w val="0.66907785370093664"/>
          <c:h val="0.6280015510797275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标本不合格</c:v>
                </c:pt>
              </c:strCache>
            </c:strRef>
          </c:tx>
          <c:spPr>
            <a:solidFill>
              <a:schemeClr val="accent1"/>
            </a:solidFill>
            <a:ln w="9311">
              <a:noFill/>
              <a:prstDash val="solid"/>
            </a:ln>
          </c:spPr>
          <c:dPt>
            <c:idx val="0"/>
            <c:bubble3D val="0"/>
            <c:spPr>
              <a:solidFill>
                <a:srgbClr val="EA4335"/>
              </a:solidFill>
              <a:ln w="18622">
                <a:noFill/>
              </a:ln>
            </c:spPr>
            <c:extLst>
              <c:ext xmlns:c16="http://schemas.microsoft.com/office/drawing/2014/chart" uri="{C3380CC4-5D6E-409C-BE32-E72D297353CC}">
                <c16:uniqueId val="{00000000-6FAA-4BE4-BA26-FF19197C20BD}"/>
              </c:ext>
            </c:extLst>
          </c:dPt>
          <c:dPt>
            <c:idx val="1"/>
            <c:bubble3D val="0"/>
            <c:spPr>
              <a:solidFill>
                <a:srgbClr val="4285F4"/>
              </a:solidFill>
              <a:ln w="18622">
                <a:noFill/>
              </a:ln>
            </c:spPr>
            <c:extLst>
              <c:ext xmlns:c16="http://schemas.microsoft.com/office/drawing/2014/chart" uri="{C3380CC4-5D6E-409C-BE32-E72D297353CC}">
                <c16:uniqueId val="{00000001-6FAA-4BE4-BA26-FF19197C20BD}"/>
              </c:ext>
            </c:extLst>
          </c:dPt>
          <c:dPt>
            <c:idx val="2"/>
            <c:bubble3D val="0"/>
            <c:spPr>
              <a:solidFill>
                <a:srgbClr val="F1BC05"/>
              </a:solidFill>
              <a:ln w="18622">
                <a:noFill/>
              </a:ln>
            </c:spPr>
            <c:extLst>
              <c:ext xmlns:c16="http://schemas.microsoft.com/office/drawing/2014/chart" uri="{C3380CC4-5D6E-409C-BE32-E72D297353CC}">
                <c16:uniqueId val="{00000002-6FAA-4BE4-BA26-FF19197C20BD}"/>
              </c:ext>
            </c:extLst>
          </c:dPt>
          <c:dPt>
            <c:idx val="3"/>
            <c:bubble3D val="0"/>
            <c:spPr>
              <a:solidFill>
                <a:srgbClr val="2AA853"/>
              </a:solidFill>
              <a:ln w="18622">
                <a:noFill/>
              </a:ln>
            </c:spPr>
            <c:extLst>
              <c:ext xmlns:c16="http://schemas.microsoft.com/office/drawing/2014/chart" uri="{C3380CC4-5D6E-409C-BE32-E72D297353CC}">
                <c16:uniqueId val="{00000003-6FAA-4BE4-BA26-FF19197C20B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31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FAA-4BE4-BA26-FF19197C20BD}"/>
              </c:ext>
            </c:extLst>
          </c:dPt>
          <c:dLbls>
            <c:dLbl>
              <c:idx val="4"/>
              <c:layout>
                <c:manualLayout>
                  <c:x val="-1.6225179890386196E-3"/>
                  <c:y val="9.024286128589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AA-4BE4-BA26-FF19197C20BD}"/>
                </c:ext>
              </c:extLst>
            </c:dLbl>
            <c:spPr>
              <a:noFill/>
              <a:ln w="18622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标本分类混乱</c:v>
                </c:pt>
                <c:pt idx="1">
                  <c:v>标本信息不匹配</c:v>
                </c:pt>
                <c:pt idx="2">
                  <c:v>标本溶血凝血</c:v>
                </c:pt>
                <c:pt idx="3">
                  <c:v>采集量少</c:v>
                </c:pt>
                <c:pt idx="4">
                  <c:v>标本遗失</c:v>
                </c:pt>
              </c:strCache>
            </c:strRef>
          </c:cat>
          <c:val>
            <c:numRef>
              <c:f>Sheet1!$B$2:$F$2</c:f>
              <c:numCache>
                <c:formatCode>0.00%</c:formatCode>
                <c:ptCount val="5"/>
                <c:pt idx="0">
                  <c:v>0.48799999999999999</c:v>
                </c:pt>
                <c:pt idx="1">
                  <c:v>0.317</c:v>
                </c:pt>
                <c:pt idx="2">
                  <c:v>9.8000000000000004E-2</c:v>
                </c:pt>
                <c:pt idx="3">
                  <c:v>9.8000000000000004E-2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AA-4BE4-BA26-FF19197C2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8622">
          <a:noFill/>
        </a:ln>
      </c:spPr>
    </c:plotArea>
    <c:legend>
      <c:legendPos val="r"/>
      <c:layout>
        <c:manualLayout>
          <c:xMode val="edge"/>
          <c:yMode val="edge"/>
          <c:x val="0.77187386154504056"/>
          <c:y val="0.13328173929478013"/>
          <c:w val="0.21183800623052959"/>
          <c:h val="0.55794879481756887"/>
        </c:manualLayout>
      </c:layout>
      <c:overlay val="0"/>
      <c:spPr>
        <a:noFill/>
        <a:ln w="2328">
          <a:noFill/>
          <a:prstDash val="solid"/>
        </a:ln>
      </c:spPr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83" b="1" i="0" u="none" strike="noStrike" baseline="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宋体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662753-A813-4C45-97AB-E0C7F303D922}" type="datetimeFigureOut">
              <a:rPr lang="zh-CN" altLang="en-US"/>
              <a:pPr>
                <a:defRPr/>
              </a:pPr>
              <a:t>2016/12/6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80D89E5-3798-4BDB-BFE9-1B54188DA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4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39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5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1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93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84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24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5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627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20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8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6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6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423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82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031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76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578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165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85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2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7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4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68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2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D89E5-3798-4BDB-BFE9-1B54188DA33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9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0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 userDrawn="1"/>
        </p:nvGrpSpPr>
        <p:grpSpPr>
          <a:xfrm>
            <a:off x="361388" y="352403"/>
            <a:ext cx="468000" cy="468000"/>
            <a:chOff x="375903" y="405247"/>
            <a:chExt cx="407620" cy="407620"/>
          </a:xfrm>
        </p:grpSpPr>
        <p:sp>
          <p:nvSpPr>
            <p:cNvPr id="25" name="矩形 24"/>
            <p:cNvSpPr/>
            <p:nvPr userDrawn="1"/>
          </p:nvSpPr>
          <p:spPr>
            <a:xfrm>
              <a:off x="375903" y="405247"/>
              <a:ext cx="180000" cy="180000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 userDrawn="1"/>
          </p:nvSpPr>
          <p:spPr>
            <a:xfrm>
              <a:off x="603523" y="405247"/>
              <a:ext cx="180000" cy="180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375903" y="632867"/>
              <a:ext cx="180000" cy="180000"/>
            </a:xfrm>
            <a:prstGeom prst="rect">
              <a:avLst/>
            </a:prstGeom>
            <a:solidFill>
              <a:srgbClr val="F1B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 userDrawn="1"/>
          </p:nvSpPr>
          <p:spPr>
            <a:xfrm>
              <a:off x="603523" y="632867"/>
              <a:ext cx="180000" cy="180000"/>
            </a:xfrm>
            <a:prstGeom prst="rect">
              <a:avLst/>
            </a:prstGeom>
            <a:solidFill>
              <a:srgbClr val="2A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56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tags" Target="../tags/tag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"/>
          <p:cNvSpPr txBox="1">
            <a:spLocks noChangeArrowheads="1"/>
          </p:cNvSpPr>
          <p:nvPr/>
        </p:nvSpPr>
        <p:spPr bwMode="auto">
          <a:xfrm>
            <a:off x="0" y="278614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护理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PDCA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循环案例汇报</a:t>
            </a:r>
          </a:p>
        </p:txBody>
      </p:sp>
      <p:sp>
        <p:nvSpPr>
          <p:cNvPr id="106" name="文本框 1"/>
          <p:cNvSpPr txBox="1">
            <a:spLocks noChangeArrowheads="1"/>
          </p:cNvSpPr>
          <p:nvPr/>
        </p:nvSpPr>
        <p:spPr bwMode="auto">
          <a:xfrm>
            <a:off x="0" y="390190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在此输入您的医院或科室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33909" y="1061371"/>
            <a:ext cx="1440000" cy="1440000"/>
            <a:chOff x="1422397" y="1081035"/>
            <a:chExt cx="1260000" cy="1260000"/>
          </a:xfrm>
        </p:grpSpPr>
        <p:sp>
          <p:nvSpPr>
            <p:cNvPr id="2" name="矩形 1"/>
            <p:cNvSpPr/>
            <p:nvPr>
              <p:custDataLst>
                <p:tags r:id="rId9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EA4335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P</a:t>
              </a: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14269" y="1061371"/>
            <a:ext cx="1440000" cy="1440000"/>
            <a:chOff x="1422397" y="1081035"/>
            <a:chExt cx="1260000" cy="1260000"/>
          </a:xfrm>
        </p:grpSpPr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8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4285F4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D</a:t>
              </a: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4629" y="1061371"/>
            <a:ext cx="1440000" cy="1440000"/>
            <a:chOff x="1422397" y="1081035"/>
            <a:chExt cx="1260000" cy="1260000"/>
          </a:xfrm>
        </p:grpSpPr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FACA1A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C</a:t>
              </a: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74989" y="1061371"/>
            <a:ext cx="1440000" cy="1440000"/>
            <a:chOff x="1422397" y="1081035"/>
            <a:chExt cx="1260000" cy="1260000"/>
          </a:xfrm>
        </p:grpSpPr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4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2AA853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A</a:t>
              </a:r>
              <a:endParaRPr lang="zh-CN" altLang="en-US" sz="80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pic>
        <p:nvPicPr>
          <p:cNvPr id="3" name="Capo Productions - Insp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49469" y="-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1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68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3" grpId="0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对策拟定</a:t>
            </a:r>
          </a:p>
        </p:txBody>
      </p:sp>
      <p:graphicFrame>
        <p:nvGraphicFramePr>
          <p:cNvPr id="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42249"/>
              </p:ext>
            </p:extLst>
          </p:nvPr>
        </p:nvGraphicFramePr>
        <p:xfrm>
          <a:off x="960688" y="1041804"/>
          <a:ext cx="7632000" cy="3847872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93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主题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原因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对策拟定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环    境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设备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材料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流程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制度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标本溶血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专人定时运送标本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加强专业知识培训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更换、增配水浴箱、冰箱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及时更换不合格采血管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完善采血流程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加大监管力度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分类混乱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增派人手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规范标识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保持操作台面整洁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信息不匹配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执行查对交 接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加强培训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提升责任心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规范查对制度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标本采集量少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加强技能培训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标本遗失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执行查对交接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有效沟通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培训标本运送人员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标本运送箱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规范标本交接流程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分清权责，加强惩罚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0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6394" y="699318"/>
            <a:ext cx="2331087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4285F4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D</a:t>
            </a:r>
            <a:endParaRPr lang="zh-CN" altLang="en-US" sz="23900" b="1" dirty="0">
              <a:solidFill>
                <a:srgbClr val="4285F4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1909" y="3333819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285F4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O</a:t>
            </a:r>
            <a:endParaRPr lang="zh-CN" altLang="en-US" sz="2800" dirty="0">
              <a:solidFill>
                <a:srgbClr val="4285F4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7333" y="1912397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A433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第二部分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96333" y="2745412"/>
            <a:ext cx="297332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84727" y="2964487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对策实施</a:t>
            </a:r>
          </a:p>
        </p:txBody>
      </p:sp>
    </p:spTree>
    <p:extLst>
      <p:ext uri="{BB962C8B-B14F-4D97-AF65-F5344CB8AC3E}">
        <p14:creationId xmlns:p14="http://schemas.microsoft.com/office/powerpoint/2010/main" val="297593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64198E-7 L -0.17535 -0.00124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2.96296E-6 L -2.77778E-6 0.1071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/>
          <p:cNvSpPr/>
          <p:nvPr/>
        </p:nvSpPr>
        <p:spPr>
          <a:xfrm>
            <a:off x="5140174" y="1986014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对策实施：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负责人：胡某某、王某某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时间：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-12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地点：核医学科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5140174" y="3672442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护士长抽查、护士自查、考核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914968" y="1986014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完善标准化采血流程、标本运送、交接制度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培训：责任心、流程制度、技能、检验知识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加强制度执行监管，明确责任，纳入我科护理质量目标管理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914968" y="3672442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改进后效果良好，形成标准化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2819400" y="1131455"/>
            <a:ext cx="5416774" cy="5400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完善并落实执行流程制度、加强培训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14968" y="1131455"/>
            <a:ext cx="1629720" cy="540000"/>
          </a:xfrm>
          <a:prstGeom prst="roundRect">
            <a:avLst>
              <a:gd name="adj" fmla="val 0"/>
            </a:avLst>
          </a:prstGeom>
          <a:solidFill>
            <a:srgbClr val="25B476"/>
          </a:solidFill>
          <a:ln w="28575">
            <a:solidFill>
              <a:srgbClr val="F2F2F2"/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等线" panose="02010600030101010101" pitchFamily="2" charset="-122"/>
                <a:ea typeface="等线" panose="02010600030101010101" pitchFamily="2" charset="-122"/>
              </a:rPr>
              <a:t>对策一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679381" y="2527300"/>
            <a:ext cx="1800000" cy="1800000"/>
            <a:chOff x="1158240" y="1671750"/>
            <a:chExt cx="1800000" cy="1800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1158240" y="1671750"/>
              <a:ext cx="1800000" cy="1800000"/>
              <a:chOff x="3001569" y="1375171"/>
              <a:chExt cx="3140875" cy="3140870"/>
            </a:xfrm>
          </p:grpSpPr>
          <p:sp>
            <p:nvSpPr>
              <p:cNvPr id="16" name="MH_Other_1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001570" y="2945606"/>
                <a:ext cx="1570436" cy="1570435"/>
              </a:xfrm>
              <a:custGeom>
                <a:avLst/>
                <a:gdLst>
                  <a:gd name="T0" fmla="*/ 347 w 1097"/>
                  <a:gd name="T1" fmla="*/ 0 h 1097"/>
                  <a:gd name="T2" fmla="*/ 0 w 1097"/>
                  <a:gd name="T3" fmla="*/ 0 h 1097"/>
                  <a:gd name="T4" fmla="*/ 1097 w 1097"/>
                  <a:gd name="T5" fmla="*/ 1097 h 1097"/>
                  <a:gd name="T6" fmla="*/ 1097 w 1097"/>
                  <a:gd name="T7" fmla="*/ 750 h 1097"/>
                  <a:gd name="T8" fmla="*/ 347 w 1097"/>
                  <a:gd name="T9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3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5"/>
                      <a:pt x="492" y="1097"/>
                      <a:pt x="1097" y="1097"/>
                    </a:cubicBezTo>
                    <a:cubicBezTo>
                      <a:pt x="1097" y="750"/>
                      <a:pt x="1097" y="750"/>
                      <a:pt x="1097" y="750"/>
                    </a:cubicBezTo>
                    <a:cubicBezTo>
                      <a:pt x="683" y="750"/>
                      <a:pt x="347" y="414"/>
                      <a:pt x="347" y="0"/>
                    </a:cubicBezTo>
                    <a:close/>
                  </a:path>
                </a:pathLst>
              </a:cu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7" name="MH_Other_2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366027" y="2945606"/>
                <a:ext cx="1776416" cy="1570435"/>
              </a:xfrm>
              <a:custGeom>
                <a:avLst/>
                <a:gdLst>
                  <a:gd name="connsiteX0" fmla="*/ 1705700 w 2368203"/>
                  <a:gd name="connsiteY0" fmla="*/ 0 h 2093285"/>
                  <a:gd name="connsiteX1" fmla="*/ 2368203 w 2368203"/>
                  <a:gd name="connsiteY1" fmla="*/ 0 h 2093285"/>
                  <a:gd name="connsiteX2" fmla="*/ 273776 w 2368203"/>
                  <a:gd name="connsiteY2" fmla="*/ 2093285 h 2093285"/>
                  <a:gd name="connsiteX3" fmla="*/ 273776 w 2368203"/>
                  <a:gd name="connsiteY3" fmla="*/ 1931629 h 2093285"/>
                  <a:gd name="connsiteX4" fmla="*/ 273776 w 2368203"/>
                  <a:gd name="connsiteY4" fmla="*/ 1917433 h 2093285"/>
                  <a:gd name="connsiteX5" fmla="*/ 0 w 2368203"/>
                  <a:gd name="connsiteY5" fmla="*/ 1758643 h 2093285"/>
                  <a:gd name="connsiteX6" fmla="*/ 273776 w 2368203"/>
                  <a:gd name="connsiteY6" fmla="*/ 1599854 h 2093285"/>
                  <a:gd name="connsiteX7" fmla="*/ 273776 w 2368203"/>
                  <a:gd name="connsiteY7" fmla="*/ 1547697 h 2093285"/>
                  <a:gd name="connsiteX8" fmla="*/ 273776 w 2368203"/>
                  <a:gd name="connsiteY8" fmla="*/ 1431143 h 2093285"/>
                  <a:gd name="connsiteX9" fmla="*/ 1705700 w 2368203"/>
                  <a:gd name="connsiteY9" fmla="*/ 0 h 209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203" h="2093285">
                    <a:moveTo>
                      <a:pt x="1705700" y="0"/>
                    </a:moveTo>
                    <a:cubicBezTo>
                      <a:pt x="1705700" y="0"/>
                      <a:pt x="1705700" y="0"/>
                      <a:pt x="2368203" y="0"/>
                    </a:cubicBezTo>
                    <a:cubicBezTo>
                      <a:pt x="2368203" y="1154455"/>
                      <a:pt x="1428861" y="2093285"/>
                      <a:pt x="273776" y="2093285"/>
                    </a:cubicBezTo>
                    <a:cubicBezTo>
                      <a:pt x="273776" y="2093285"/>
                      <a:pt x="273776" y="2093285"/>
                      <a:pt x="273776" y="1931629"/>
                    </a:cubicBezTo>
                    <a:lnTo>
                      <a:pt x="273776" y="1917433"/>
                    </a:lnTo>
                    <a:lnTo>
                      <a:pt x="0" y="1758643"/>
                    </a:lnTo>
                    <a:lnTo>
                      <a:pt x="273776" y="1599854"/>
                    </a:lnTo>
                    <a:lnTo>
                      <a:pt x="273776" y="1547697"/>
                    </a:lnTo>
                    <a:cubicBezTo>
                      <a:pt x="273776" y="1511325"/>
                      <a:pt x="273776" y="1472527"/>
                      <a:pt x="273776" y="1431143"/>
                    </a:cubicBezTo>
                    <a:cubicBezTo>
                      <a:pt x="1064198" y="1431143"/>
                      <a:pt x="1705700" y="789991"/>
                      <a:pt x="1705700" y="0"/>
                    </a:cubicBezTo>
                    <a:close/>
                  </a:path>
                </a:pathLst>
              </a:custGeom>
              <a:solidFill>
                <a:srgbClr val="FAD03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8" name="MH_Other_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4572007" y="1375171"/>
                <a:ext cx="1570437" cy="1776413"/>
              </a:xfrm>
              <a:custGeom>
                <a:avLst/>
                <a:gdLst>
                  <a:gd name="T0" fmla="*/ 0 w 2094427"/>
                  <a:gd name="T1" fmla="*/ 2368877 h 2368877"/>
                  <a:gd name="T2" fmla="*/ 2094427 w 2094427"/>
                  <a:gd name="T3" fmla="*/ 274450 h 2368877"/>
                  <a:gd name="T4" fmla="*/ 1932683 w 2094427"/>
                  <a:gd name="T5" fmla="*/ 274450 h 2368877"/>
                  <a:gd name="T6" fmla="*/ 1932327 w 2094427"/>
                  <a:gd name="T7" fmla="*/ 274450 h 2368877"/>
                  <a:gd name="T8" fmla="*/ 1773147 w 2094427"/>
                  <a:gd name="T9" fmla="*/ 0 h 2368877"/>
                  <a:gd name="T10" fmla="*/ 1613966 w 2094427"/>
                  <a:gd name="T11" fmla="*/ 274450 h 2368877"/>
                  <a:gd name="T12" fmla="*/ 1548541 w 2094427"/>
                  <a:gd name="T13" fmla="*/ 274450 h 2368877"/>
                  <a:gd name="T14" fmla="*/ 1431923 w 2094427"/>
                  <a:gd name="T15" fmla="*/ 274450 h 2368877"/>
                  <a:gd name="T16" fmla="*/ 0 w 2094427"/>
                  <a:gd name="T17" fmla="*/ 1706374 h 2368877"/>
                  <a:gd name="T18" fmla="*/ 0 w 2094427"/>
                  <a:gd name="T19" fmla="*/ 2368877 h 23688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7" h="2368877">
                    <a:moveTo>
                      <a:pt x="0" y="2368877"/>
                    </a:moveTo>
                    <a:cubicBezTo>
                      <a:pt x="1155085" y="2368877"/>
                      <a:pt x="2094427" y="1429535"/>
                      <a:pt x="2094427" y="274450"/>
                    </a:cubicBezTo>
                    <a:cubicBezTo>
                      <a:pt x="2094427" y="274450"/>
                      <a:pt x="2094427" y="274450"/>
                      <a:pt x="1932683" y="274450"/>
                    </a:cubicBezTo>
                    <a:lnTo>
                      <a:pt x="1932327" y="274450"/>
                    </a:lnTo>
                    <a:lnTo>
                      <a:pt x="1773147" y="0"/>
                    </a:lnTo>
                    <a:lnTo>
                      <a:pt x="1613966" y="274450"/>
                    </a:lnTo>
                    <a:lnTo>
                      <a:pt x="1548541" y="274450"/>
                    </a:lnTo>
                    <a:cubicBezTo>
                      <a:pt x="1512148" y="274450"/>
                      <a:pt x="1473330" y="274450"/>
                      <a:pt x="1431923" y="274450"/>
                    </a:cubicBezTo>
                    <a:cubicBezTo>
                      <a:pt x="1431923" y="1064872"/>
                      <a:pt x="790422" y="1706374"/>
                      <a:pt x="0" y="1706374"/>
                    </a:cubicBezTo>
                    <a:cubicBezTo>
                      <a:pt x="0" y="1706374"/>
                      <a:pt x="0" y="1706374"/>
                      <a:pt x="0" y="236887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9" name="MH_SubTitle_2"/>
              <p:cNvSpPr/>
              <p:nvPr>
                <p:custDataLst>
                  <p:tags r:id="rId4"/>
                </p:custDataLst>
              </p:nvPr>
            </p:nvSpPr>
            <p:spPr>
              <a:xfrm rot="3203510">
                <a:off x="3907160" y="1875061"/>
                <a:ext cx="207796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DO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0" name="MH_SubTitle_3"/>
              <p:cNvSpPr/>
              <p:nvPr>
                <p:custDataLst>
                  <p:tags r:id="rId5"/>
                </p:custDataLst>
              </p:nvPr>
            </p:nvSpPr>
            <p:spPr>
              <a:xfrm rot="7982288">
                <a:off x="3956729" y="2578330"/>
                <a:ext cx="199360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CHECK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1" name="MH_SubTitle_4"/>
              <p:cNvSpPr/>
              <p:nvPr>
                <p:custDataLst>
                  <p:tags r:id="rId6"/>
                </p:custDataLst>
              </p:nvPr>
            </p:nvSpPr>
            <p:spPr>
              <a:xfrm rot="13451795">
                <a:off x="3141400" y="2545258"/>
                <a:ext cx="2112668" cy="14847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710955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ACTION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2" name="MH_Other_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rot="16200000" flipV="1">
                <a:off x="3106345" y="1270395"/>
                <a:ext cx="1570433" cy="1779986"/>
              </a:xfrm>
              <a:custGeom>
                <a:avLst/>
                <a:gdLst>
                  <a:gd name="T0" fmla="*/ 2094428 w 2094428"/>
                  <a:gd name="T1" fmla="*/ 280540 h 2373825"/>
                  <a:gd name="T2" fmla="*/ 1932684 w 2094428"/>
                  <a:gd name="T3" fmla="*/ 280540 h 2373825"/>
                  <a:gd name="T4" fmla="*/ 1922394 w 2094428"/>
                  <a:gd name="T5" fmla="*/ 280540 h 2373825"/>
                  <a:gd name="T6" fmla="*/ 1759682 w 2094428"/>
                  <a:gd name="T7" fmla="*/ 0 h 2373825"/>
                  <a:gd name="T8" fmla="*/ 1596969 w 2094428"/>
                  <a:gd name="T9" fmla="*/ 280540 h 2373825"/>
                  <a:gd name="T10" fmla="*/ 1548541 w 2094428"/>
                  <a:gd name="T11" fmla="*/ 280540 h 2373825"/>
                  <a:gd name="T12" fmla="*/ 1431924 w 2094428"/>
                  <a:gd name="T13" fmla="*/ 280540 h 2373825"/>
                  <a:gd name="T14" fmla="*/ 0 w 2094428"/>
                  <a:gd name="T15" fmla="*/ 1711683 h 2373825"/>
                  <a:gd name="T16" fmla="*/ 0 w 2094428"/>
                  <a:gd name="T17" fmla="*/ 2373825 h 2373825"/>
                  <a:gd name="T18" fmla="*/ 2094428 w 2094428"/>
                  <a:gd name="T19" fmla="*/ 280540 h 23738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8" h="2373825">
                    <a:moveTo>
                      <a:pt x="2094428" y="280540"/>
                    </a:moveTo>
                    <a:cubicBezTo>
                      <a:pt x="2094428" y="280540"/>
                      <a:pt x="2094428" y="280540"/>
                      <a:pt x="1932684" y="280540"/>
                    </a:cubicBezTo>
                    <a:lnTo>
                      <a:pt x="1922394" y="280540"/>
                    </a:lnTo>
                    <a:lnTo>
                      <a:pt x="1759682" y="0"/>
                    </a:lnTo>
                    <a:lnTo>
                      <a:pt x="1596969" y="280540"/>
                    </a:lnTo>
                    <a:lnTo>
                      <a:pt x="1548541" y="280540"/>
                    </a:lnTo>
                    <a:cubicBezTo>
                      <a:pt x="1512149" y="280540"/>
                      <a:pt x="1473330" y="280540"/>
                      <a:pt x="1431924" y="280540"/>
                    </a:cubicBezTo>
                    <a:cubicBezTo>
                      <a:pt x="1431924" y="1070531"/>
                      <a:pt x="790422" y="1711683"/>
                      <a:pt x="0" y="1711683"/>
                    </a:cubicBezTo>
                    <a:cubicBezTo>
                      <a:pt x="0" y="1711683"/>
                      <a:pt x="0" y="1711683"/>
                      <a:pt x="0" y="2373825"/>
                    </a:cubicBezTo>
                    <a:cubicBezTo>
                      <a:pt x="1155085" y="2373825"/>
                      <a:pt x="2094428" y="1434995"/>
                      <a:pt x="2094428" y="280540"/>
                    </a:cubicBezTo>
                    <a:close/>
                  </a:path>
                </a:pathLst>
              </a:custGeom>
              <a:solidFill>
                <a:srgbClr val="EA4335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23" name="MH_SubTitle_1"/>
              <p:cNvSpPr/>
              <p:nvPr>
                <p:custDataLst>
                  <p:tags r:id="rId8"/>
                </p:custDataLst>
              </p:nvPr>
            </p:nvSpPr>
            <p:spPr>
              <a:xfrm rot="18578385">
                <a:off x="3244696" y="1813941"/>
                <a:ext cx="1925457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851219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PLAN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4" name="MH_Other_3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26581" y="2743657"/>
                <a:ext cx="245757" cy="211724"/>
              </a:xfrm>
              <a:prstGeom prst="triangle">
                <a:avLst>
                  <a:gd name="adj" fmla="val 50000"/>
                </a:avLst>
              </a:pr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>
                  <a:latin typeface="+mn-lt"/>
                  <a:ea typeface="+mn-ea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500537" y="2385470"/>
              <a:ext cx="1107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对策一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3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8.64198E-7 L -0.15069 0.0015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1.97531E-6 L 1.94444E-6 0.1074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3" grpId="0" animBg="1"/>
      <p:bldP spid="35" grpId="0" animBg="1"/>
      <p:bldP spid="2" grpId="0"/>
      <p:bldP spid="2" grpId="1"/>
      <p:bldP spid="11" grpId="0" animBg="1"/>
      <p:bldP spid="11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/>
          <p:cNvSpPr/>
          <p:nvPr/>
        </p:nvSpPr>
        <p:spPr>
          <a:xfrm>
            <a:off x="5140174" y="1986014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对策实施：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负责人：胡某某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时间：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-12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地点：核医学科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5140174" y="3672442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收集日常工作意见反馈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914968" y="1986014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高峰期增派人手；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专人定时运送标本；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加强沟通、团结协作；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914968" y="3672442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改进后效果良好，形成标准化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2819400" y="1131455"/>
            <a:ext cx="5416774" cy="5400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加强人员沟通协作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14968" y="1131455"/>
            <a:ext cx="1629720" cy="540000"/>
          </a:xfrm>
          <a:prstGeom prst="roundRect">
            <a:avLst>
              <a:gd name="adj" fmla="val 0"/>
            </a:avLst>
          </a:prstGeom>
          <a:solidFill>
            <a:srgbClr val="25B476"/>
          </a:solidFill>
          <a:ln w="28575">
            <a:solidFill>
              <a:srgbClr val="F2F2F2"/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等线" panose="02010600030101010101" pitchFamily="2" charset="-122"/>
                <a:ea typeface="等线" panose="02010600030101010101" pitchFamily="2" charset="-122"/>
              </a:rPr>
              <a:t>对策二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679381" y="2527300"/>
            <a:ext cx="1800000" cy="1800000"/>
            <a:chOff x="1158240" y="1671750"/>
            <a:chExt cx="1800000" cy="1800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1158240" y="1671750"/>
              <a:ext cx="1800000" cy="1800000"/>
              <a:chOff x="3001569" y="1375171"/>
              <a:chExt cx="3140875" cy="3140870"/>
            </a:xfrm>
          </p:grpSpPr>
          <p:sp>
            <p:nvSpPr>
              <p:cNvPr id="16" name="MH_Other_1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001570" y="2945606"/>
                <a:ext cx="1570436" cy="1570435"/>
              </a:xfrm>
              <a:custGeom>
                <a:avLst/>
                <a:gdLst>
                  <a:gd name="T0" fmla="*/ 347 w 1097"/>
                  <a:gd name="T1" fmla="*/ 0 h 1097"/>
                  <a:gd name="T2" fmla="*/ 0 w 1097"/>
                  <a:gd name="T3" fmla="*/ 0 h 1097"/>
                  <a:gd name="T4" fmla="*/ 1097 w 1097"/>
                  <a:gd name="T5" fmla="*/ 1097 h 1097"/>
                  <a:gd name="T6" fmla="*/ 1097 w 1097"/>
                  <a:gd name="T7" fmla="*/ 750 h 1097"/>
                  <a:gd name="T8" fmla="*/ 347 w 1097"/>
                  <a:gd name="T9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3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5"/>
                      <a:pt x="492" y="1097"/>
                      <a:pt x="1097" y="1097"/>
                    </a:cubicBezTo>
                    <a:cubicBezTo>
                      <a:pt x="1097" y="750"/>
                      <a:pt x="1097" y="750"/>
                      <a:pt x="1097" y="750"/>
                    </a:cubicBezTo>
                    <a:cubicBezTo>
                      <a:pt x="683" y="750"/>
                      <a:pt x="347" y="414"/>
                      <a:pt x="347" y="0"/>
                    </a:cubicBezTo>
                    <a:close/>
                  </a:path>
                </a:pathLst>
              </a:cu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7" name="MH_Other_2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366027" y="2945606"/>
                <a:ext cx="1776416" cy="1570435"/>
              </a:xfrm>
              <a:custGeom>
                <a:avLst/>
                <a:gdLst>
                  <a:gd name="connsiteX0" fmla="*/ 1705700 w 2368203"/>
                  <a:gd name="connsiteY0" fmla="*/ 0 h 2093285"/>
                  <a:gd name="connsiteX1" fmla="*/ 2368203 w 2368203"/>
                  <a:gd name="connsiteY1" fmla="*/ 0 h 2093285"/>
                  <a:gd name="connsiteX2" fmla="*/ 273776 w 2368203"/>
                  <a:gd name="connsiteY2" fmla="*/ 2093285 h 2093285"/>
                  <a:gd name="connsiteX3" fmla="*/ 273776 w 2368203"/>
                  <a:gd name="connsiteY3" fmla="*/ 1931629 h 2093285"/>
                  <a:gd name="connsiteX4" fmla="*/ 273776 w 2368203"/>
                  <a:gd name="connsiteY4" fmla="*/ 1917433 h 2093285"/>
                  <a:gd name="connsiteX5" fmla="*/ 0 w 2368203"/>
                  <a:gd name="connsiteY5" fmla="*/ 1758643 h 2093285"/>
                  <a:gd name="connsiteX6" fmla="*/ 273776 w 2368203"/>
                  <a:gd name="connsiteY6" fmla="*/ 1599854 h 2093285"/>
                  <a:gd name="connsiteX7" fmla="*/ 273776 w 2368203"/>
                  <a:gd name="connsiteY7" fmla="*/ 1547697 h 2093285"/>
                  <a:gd name="connsiteX8" fmla="*/ 273776 w 2368203"/>
                  <a:gd name="connsiteY8" fmla="*/ 1431143 h 2093285"/>
                  <a:gd name="connsiteX9" fmla="*/ 1705700 w 2368203"/>
                  <a:gd name="connsiteY9" fmla="*/ 0 h 209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203" h="2093285">
                    <a:moveTo>
                      <a:pt x="1705700" y="0"/>
                    </a:moveTo>
                    <a:cubicBezTo>
                      <a:pt x="1705700" y="0"/>
                      <a:pt x="1705700" y="0"/>
                      <a:pt x="2368203" y="0"/>
                    </a:cubicBezTo>
                    <a:cubicBezTo>
                      <a:pt x="2368203" y="1154455"/>
                      <a:pt x="1428861" y="2093285"/>
                      <a:pt x="273776" y="2093285"/>
                    </a:cubicBezTo>
                    <a:cubicBezTo>
                      <a:pt x="273776" y="2093285"/>
                      <a:pt x="273776" y="2093285"/>
                      <a:pt x="273776" y="1931629"/>
                    </a:cubicBezTo>
                    <a:lnTo>
                      <a:pt x="273776" y="1917433"/>
                    </a:lnTo>
                    <a:lnTo>
                      <a:pt x="0" y="1758643"/>
                    </a:lnTo>
                    <a:lnTo>
                      <a:pt x="273776" y="1599854"/>
                    </a:lnTo>
                    <a:lnTo>
                      <a:pt x="273776" y="1547697"/>
                    </a:lnTo>
                    <a:cubicBezTo>
                      <a:pt x="273776" y="1511325"/>
                      <a:pt x="273776" y="1472527"/>
                      <a:pt x="273776" y="1431143"/>
                    </a:cubicBezTo>
                    <a:cubicBezTo>
                      <a:pt x="1064198" y="1431143"/>
                      <a:pt x="1705700" y="789991"/>
                      <a:pt x="1705700" y="0"/>
                    </a:cubicBezTo>
                    <a:close/>
                  </a:path>
                </a:pathLst>
              </a:custGeom>
              <a:solidFill>
                <a:srgbClr val="FAD03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8" name="MH_Other_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4572007" y="1375171"/>
                <a:ext cx="1570437" cy="1776413"/>
              </a:xfrm>
              <a:custGeom>
                <a:avLst/>
                <a:gdLst>
                  <a:gd name="T0" fmla="*/ 0 w 2094427"/>
                  <a:gd name="T1" fmla="*/ 2368877 h 2368877"/>
                  <a:gd name="T2" fmla="*/ 2094427 w 2094427"/>
                  <a:gd name="T3" fmla="*/ 274450 h 2368877"/>
                  <a:gd name="T4" fmla="*/ 1932683 w 2094427"/>
                  <a:gd name="T5" fmla="*/ 274450 h 2368877"/>
                  <a:gd name="T6" fmla="*/ 1932327 w 2094427"/>
                  <a:gd name="T7" fmla="*/ 274450 h 2368877"/>
                  <a:gd name="T8" fmla="*/ 1773147 w 2094427"/>
                  <a:gd name="T9" fmla="*/ 0 h 2368877"/>
                  <a:gd name="T10" fmla="*/ 1613966 w 2094427"/>
                  <a:gd name="T11" fmla="*/ 274450 h 2368877"/>
                  <a:gd name="T12" fmla="*/ 1548541 w 2094427"/>
                  <a:gd name="T13" fmla="*/ 274450 h 2368877"/>
                  <a:gd name="T14" fmla="*/ 1431923 w 2094427"/>
                  <a:gd name="T15" fmla="*/ 274450 h 2368877"/>
                  <a:gd name="T16" fmla="*/ 0 w 2094427"/>
                  <a:gd name="T17" fmla="*/ 1706374 h 2368877"/>
                  <a:gd name="T18" fmla="*/ 0 w 2094427"/>
                  <a:gd name="T19" fmla="*/ 2368877 h 23688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7" h="2368877">
                    <a:moveTo>
                      <a:pt x="0" y="2368877"/>
                    </a:moveTo>
                    <a:cubicBezTo>
                      <a:pt x="1155085" y="2368877"/>
                      <a:pt x="2094427" y="1429535"/>
                      <a:pt x="2094427" y="274450"/>
                    </a:cubicBezTo>
                    <a:cubicBezTo>
                      <a:pt x="2094427" y="274450"/>
                      <a:pt x="2094427" y="274450"/>
                      <a:pt x="1932683" y="274450"/>
                    </a:cubicBezTo>
                    <a:lnTo>
                      <a:pt x="1932327" y="274450"/>
                    </a:lnTo>
                    <a:lnTo>
                      <a:pt x="1773147" y="0"/>
                    </a:lnTo>
                    <a:lnTo>
                      <a:pt x="1613966" y="274450"/>
                    </a:lnTo>
                    <a:lnTo>
                      <a:pt x="1548541" y="274450"/>
                    </a:lnTo>
                    <a:cubicBezTo>
                      <a:pt x="1512148" y="274450"/>
                      <a:pt x="1473330" y="274450"/>
                      <a:pt x="1431923" y="274450"/>
                    </a:cubicBezTo>
                    <a:cubicBezTo>
                      <a:pt x="1431923" y="1064872"/>
                      <a:pt x="790422" y="1706374"/>
                      <a:pt x="0" y="1706374"/>
                    </a:cubicBezTo>
                    <a:cubicBezTo>
                      <a:pt x="0" y="1706374"/>
                      <a:pt x="0" y="1706374"/>
                      <a:pt x="0" y="236887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9" name="MH_SubTitle_2"/>
              <p:cNvSpPr/>
              <p:nvPr>
                <p:custDataLst>
                  <p:tags r:id="rId4"/>
                </p:custDataLst>
              </p:nvPr>
            </p:nvSpPr>
            <p:spPr>
              <a:xfrm rot="3203510">
                <a:off x="3907160" y="1875061"/>
                <a:ext cx="207796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DO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0" name="MH_SubTitle_3"/>
              <p:cNvSpPr/>
              <p:nvPr>
                <p:custDataLst>
                  <p:tags r:id="rId5"/>
                </p:custDataLst>
              </p:nvPr>
            </p:nvSpPr>
            <p:spPr>
              <a:xfrm rot="7982288">
                <a:off x="3956729" y="2578330"/>
                <a:ext cx="199360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CHECK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1" name="MH_SubTitle_4"/>
              <p:cNvSpPr/>
              <p:nvPr>
                <p:custDataLst>
                  <p:tags r:id="rId6"/>
                </p:custDataLst>
              </p:nvPr>
            </p:nvSpPr>
            <p:spPr>
              <a:xfrm rot="13451795">
                <a:off x="3141400" y="2545258"/>
                <a:ext cx="2112668" cy="14847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710955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ACTION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2" name="MH_Other_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rot="16200000" flipV="1">
                <a:off x="3106345" y="1270395"/>
                <a:ext cx="1570433" cy="1779986"/>
              </a:xfrm>
              <a:custGeom>
                <a:avLst/>
                <a:gdLst>
                  <a:gd name="T0" fmla="*/ 2094428 w 2094428"/>
                  <a:gd name="T1" fmla="*/ 280540 h 2373825"/>
                  <a:gd name="T2" fmla="*/ 1932684 w 2094428"/>
                  <a:gd name="T3" fmla="*/ 280540 h 2373825"/>
                  <a:gd name="T4" fmla="*/ 1922394 w 2094428"/>
                  <a:gd name="T5" fmla="*/ 280540 h 2373825"/>
                  <a:gd name="T6" fmla="*/ 1759682 w 2094428"/>
                  <a:gd name="T7" fmla="*/ 0 h 2373825"/>
                  <a:gd name="T8" fmla="*/ 1596969 w 2094428"/>
                  <a:gd name="T9" fmla="*/ 280540 h 2373825"/>
                  <a:gd name="T10" fmla="*/ 1548541 w 2094428"/>
                  <a:gd name="T11" fmla="*/ 280540 h 2373825"/>
                  <a:gd name="T12" fmla="*/ 1431924 w 2094428"/>
                  <a:gd name="T13" fmla="*/ 280540 h 2373825"/>
                  <a:gd name="T14" fmla="*/ 0 w 2094428"/>
                  <a:gd name="T15" fmla="*/ 1711683 h 2373825"/>
                  <a:gd name="T16" fmla="*/ 0 w 2094428"/>
                  <a:gd name="T17" fmla="*/ 2373825 h 2373825"/>
                  <a:gd name="T18" fmla="*/ 2094428 w 2094428"/>
                  <a:gd name="T19" fmla="*/ 280540 h 23738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8" h="2373825">
                    <a:moveTo>
                      <a:pt x="2094428" y="280540"/>
                    </a:moveTo>
                    <a:cubicBezTo>
                      <a:pt x="2094428" y="280540"/>
                      <a:pt x="2094428" y="280540"/>
                      <a:pt x="1932684" y="280540"/>
                    </a:cubicBezTo>
                    <a:lnTo>
                      <a:pt x="1922394" y="280540"/>
                    </a:lnTo>
                    <a:lnTo>
                      <a:pt x="1759682" y="0"/>
                    </a:lnTo>
                    <a:lnTo>
                      <a:pt x="1596969" y="280540"/>
                    </a:lnTo>
                    <a:lnTo>
                      <a:pt x="1548541" y="280540"/>
                    </a:lnTo>
                    <a:cubicBezTo>
                      <a:pt x="1512149" y="280540"/>
                      <a:pt x="1473330" y="280540"/>
                      <a:pt x="1431924" y="280540"/>
                    </a:cubicBezTo>
                    <a:cubicBezTo>
                      <a:pt x="1431924" y="1070531"/>
                      <a:pt x="790422" y="1711683"/>
                      <a:pt x="0" y="1711683"/>
                    </a:cubicBezTo>
                    <a:cubicBezTo>
                      <a:pt x="0" y="1711683"/>
                      <a:pt x="0" y="1711683"/>
                      <a:pt x="0" y="2373825"/>
                    </a:cubicBezTo>
                    <a:cubicBezTo>
                      <a:pt x="1155085" y="2373825"/>
                      <a:pt x="2094428" y="1434995"/>
                      <a:pt x="2094428" y="280540"/>
                    </a:cubicBezTo>
                    <a:close/>
                  </a:path>
                </a:pathLst>
              </a:custGeom>
              <a:solidFill>
                <a:srgbClr val="EA4335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23" name="MH_SubTitle_1"/>
              <p:cNvSpPr/>
              <p:nvPr>
                <p:custDataLst>
                  <p:tags r:id="rId8"/>
                </p:custDataLst>
              </p:nvPr>
            </p:nvSpPr>
            <p:spPr>
              <a:xfrm rot="18578385">
                <a:off x="3244696" y="1813941"/>
                <a:ext cx="1925457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851219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PLAN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4" name="MH_Other_3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26581" y="2743657"/>
                <a:ext cx="245757" cy="211724"/>
              </a:xfrm>
              <a:prstGeom prst="triangle">
                <a:avLst>
                  <a:gd name="adj" fmla="val 50000"/>
                </a:avLst>
              </a:pr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>
                  <a:latin typeface="+mn-lt"/>
                  <a:ea typeface="+mn-ea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500537" y="2385470"/>
              <a:ext cx="1107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对策二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6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8.64198E-7 L -0.15069 0.0015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1.97531E-6 L 1.94444E-6 0.1074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3" grpId="0" animBg="1"/>
      <p:bldP spid="35" grpId="0" animBg="1"/>
      <p:bldP spid="2" grpId="0"/>
      <p:bldP spid="2" grpId="1"/>
      <p:bldP spid="11" grpId="0" animBg="1"/>
      <p:bldP spid="11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/>
          <p:cNvSpPr/>
          <p:nvPr/>
        </p:nvSpPr>
        <p:spPr>
          <a:xfrm>
            <a:off x="5140174" y="1986014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对策实施：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负责人：黄某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时间：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-10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地点：核医学科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5140174" y="3672442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护士长检查完成进度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914968" y="1986014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增购水浴箱、冰箱；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完善设备使用制度；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制作标本分区醒目标识；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定期清理操作台面；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914968" y="3672442"/>
            <a:ext cx="3096000" cy="11520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改进后效果良好，形成标准化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2819400" y="1131455"/>
            <a:ext cx="5416774" cy="5400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设备、环境管理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14968" y="1131455"/>
            <a:ext cx="1629720" cy="540000"/>
          </a:xfrm>
          <a:prstGeom prst="roundRect">
            <a:avLst>
              <a:gd name="adj" fmla="val 0"/>
            </a:avLst>
          </a:prstGeom>
          <a:solidFill>
            <a:srgbClr val="25B476"/>
          </a:solidFill>
          <a:ln w="28575">
            <a:solidFill>
              <a:srgbClr val="F2F2F2"/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等线" panose="02010600030101010101" pitchFamily="2" charset="-122"/>
                <a:ea typeface="等线" panose="02010600030101010101" pitchFamily="2" charset="-122"/>
              </a:rPr>
              <a:t>对策三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679381" y="2527300"/>
            <a:ext cx="1800000" cy="1800000"/>
            <a:chOff x="1158240" y="1671750"/>
            <a:chExt cx="1800000" cy="1800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1158240" y="1671750"/>
              <a:ext cx="1800000" cy="1800000"/>
              <a:chOff x="3001569" y="1375171"/>
              <a:chExt cx="3140875" cy="3140870"/>
            </a:xfrm>
          </p:grpSpPr>
          <p:sp>
            <p:nvSpPr>
              <p:cNvPr id="16" name="MH_Other_1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001570" y="2945606"/>
                <a:ext cx="1570436" cy="1570435"/>
              </a:xfrm>
              <a:custGeom>
                <a:avLst/>
                <a:gdLst>
                  <a:gd name="T0" fmla="*/ 347 w 1097"/>
                  <a:gd name="T1" fmla="*/ 0 h 1097"/>
                  <a:gd name="T2" fmla="*/ 0 w 1097"/>
                  <a:gd name="T3" fmla="*/ 0 h 1097"/>
                  <a:gd name="T4" fmla="*/ 1097 w 1097"/>
                  <a:gd name="T5" fmla="*/ 1097 h 1097"/>
                  <a:gd name="T6" fmla="*/ 1097 w 1097"/>
                  <a:gd name="T7" fmla="*/ 750 h 1097"/>
                  <a:gd name="T8" fmla="*/ 347 w 1097"/>
                  <a:gd name="T9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3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5"/>
                      <a:pt x="492" y="1097"/>
                      <a:pt x="1097" y="1097"/>
                    </a:cubicBezTo>
                    <a:cubicBezTo>
                      <a:pt x="1097" y="750"/>
                      <a:pt x="1097" y="750"/>
                      <a:pt x="1097" y="750"/>
                    </a:cubicBezTo>
                    <a:cubicBezTo>
                      <a:pt x="683" y="750"/>
                      <a:pt x="347" y="414"/>
                      <a:pt x="347" y="0"/>
                    </a:cubicBezTo>
                    <a:close/>
                  </a:path>
                </a:pathLst>
              </a:cu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7" name="MH_Other_2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366027" y="2945606"/>
                <a:ext cx="1776416" cy="1570435"/>
              </a:xfrm>
              <a:custGeom>
                <a:avLst/>
                <a:gdLst>
                  <a:gd name="connsiteX0" fmla="*/ 1705700 w 2368203"/>
                  <a:gd name="connsiteY0" fmla="*/ 0 h 2093285"/>
                  <a:gd name="connsiteX1" fmla="*/ 2368203 w 2368203"/>
                  <a:gd name="connsiteY1" fmla="*/ 0 h 2093285"/>
                  <a:gd name="connsiteX2" fmla="*/ 273776 w 2368203"/>
                  <a:gd name="connsiteY2" fmla="*/ 2093285 h 2093285"/>
                  <a:gd name="connsiteX3" fmla="*/ 273776 w 2368203"/>
                  <a:gd name="connsiteY3" fmla="*/ 1931629 h 2093285"/>
                  <a:gd name="connsiteX4" fmla="*/ 273776 w 2368203"/>
                  <a:gd name="connsiteY4" fmla="*/ 1917433 h 2093285"/>
                  <a:gd name="connsiteX5" fmla="*/ 0 w 2368203"/>
                  <a:gd name="connsiteY5" fmla="*/ 1758643 h 2093285"/>
                  <a:gd name="connsiteX6" fmla="*/ 273776 w 2368203"/>
                  <a:gd name="connsiteY6" fmla="*/ 1599854 h 2093285"/>
                  <a:gd name="connsiteX7" fmla="*/ 273776 w 2368203"/>
                  <a:gd name="connsiteY7" fmla="*/ 1547697 h 2093285"/>
                  <a:gd name="connsiteX8" fmla="*/ 273776 w 2368203"/>
                  <a:gd name="connsiteY8" fmla="*/ 1431143 h 2093285"/>
                  <a:gd name="connsiteX9" fmla="*/ 1705700 w 2368203"/>
                  <a:gd name="connsiteY9" fmla="*/ 0 h 209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203" h="2093285">
                    <a:moveTo>
                      <a:pt x="1705700" y="0"/>
                    </a:moveTo>
                    <a:cubicBezTo>
                      <a:pt x="1705700" y="0"/>
                      <a:pt x="1705700" y="0"/>
                      <a:pt x="2368203" y="0"/>
                    </a:cubicBezTo>
                    <a:cubicBezTo>
                      <a:pt x="2368203" y="1154455"/>
                      <a:pt x="1428861" y="2093285"/>
                      <a:pt x="273776" y="2093285"/>
                    </a:cubicBezTo>
                    <a:cubicBezTo>
                      <a:pt x="273776" y="2093285"/>
                      <a:pt x="273776" y="2093285"/>
                      <a:pt x="273776" y="1931629"/>
                    </a:cubicBezTo>
                    <a:lnTo>
                      <a:pt x="273776" y="1917433"/>
                    </a:lnTo>
                    <a:lnTo>
                      <a:pt x="0" y="1758643"/>
                    </a:lnTo>
                    <a:lnTo>
                      <a:pt x="273776" y="1599854"/>
                    </a:lnTo>
                    <a:lnTo>
                      <a:pt x="273776" y="1547697"/>
                    </a:lnTo>
                    <a:cubicBezTo>
                      <a:pt x="273776" y="1511325"/>
                      <a:pt x="273776" y="1472527"/>
                      <a:pt x="273776" y="1431143"/>
                    </a:cubicBezTo>
                    <a:cubicBezTo>
                      <a:pt x="1064198" y="1431143"/>
                      <a:pt x="1705700" y="789991"/>
                      <a:pt x="1705700" y="0"/>
                    </a:cubicBezTo>
                    <a:close/>
                  </a:path>
                </a:pathLst>
              </a:custGeom>
              <a:solidFill>
                <a:srgbClr val="FAD03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8" name="MH_Other_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4572007" y="1375171"/>
                <a:ext cx="1570437" cy="1776413"/>
              </a:xfrm>
              <a:custGeom>
                <a:avLst/>
                <a:gdLst>
                  <a:gd name="T0" fmla="*/ 0 w 2094427"/>
                  <a:gd name="T1" fmla="*/ 2368877 h 2368877"/>
                  <a:gd name="T2" fmla="*/ 2094427 w 2094427"/>
                  <a:gd name="T3" fmla="*/ 274450 h 2368877"/>
                  <a:gd name="T4" fmla="*/ 1932683 w 2094427"/>
                  <a:gd name="T5" fmla="*/ 274450 h 2368877"/>
                  <a:gd name="T6" fmla="*/ 1932327 w 2094427"/>
                  <a:gd name="T7" fmla="*/ 274450 h 2368877"/>
                  <a:gd name="T8" fmla="*/ 1773147 w 2094427"/>
                  <a:gd name="T9" fmla="*/ 0 h 2368877"/>
                  <a:gd name="T10" fmla="*/ 1613966 w 2094427"/>
                  <a:gd name="T11" fmla="*/ 274450 h 2368877"/>
                  <a:gd name="T12" fmla="*/ 1548541 w 2094427"/>
                  <a:gd name="T13" fmla="*/ 274450 h 2368877"/>
                  <a:gd name="T14" fmla="*/ 1431923 w 2094427"/>
                  <a:gd name="T15" fmla="*/ 274450 h 2368877"/>
                  <a:gd name="T16" fmla="*/ 0 w 2094427"/>
                  <a:gd name="T17" fmla="*/ 1706374 h 2368877"/>
                  <a:gd name="T18" fmla="*/ 0 w 2094427"/>
                  <a:gd name="T19" fmla="*/ 2368877 h 23688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7" h="2368877">
                    <a:moveTo>
                      <a:pt x="0" y="2368877"/>
                    </a:moveTo>
                    <a:cubicBezTo>
                      <a:pt x="1155085" y="2368877"/>
                      <a:pt x="2094427" y="1429535"/>
                      <a:pt x="2094427" y="274450"/>
                    </a:cubicBezTo>
                    <a:cubicBezTo>
                      <a:pt x="2094427" y="274450"/>
                      <a:pt x="2094427" y="274450"/>
                      <a:pt x="1932683" y="274450"/>
                    </a:cubicBezTo>
                    <a:lnTo>
                      <a:pt x="1932327" y="274450"/>
                    </a:lnTo>
                    <a:lnTo>
                      <a:pt x="1773147" y="0"/>
                    </a:lnTo>
                    <a:lnTo>
                      <a:pt x="1613966" y="274450"/>
                    </a:lnTo>
                    <a:lnTo>
                      <a:pt x="1548541" y="274450"/>
                    </a:lnTo>
                    <a:cubicBezTo>
                      <a:pt x="1512148" y="274450"/>
                      <a:pt x="1473330" y="274450"/>
                      <a:pt x="1431923" y="274450"/>
                    </a:cubicBezTo>
                    <a:cubicBezTo>
                      <a:pt x="1431923" y="1064872"/>
                      <a:pt x="790422" y="1706374"/>
                      <a:pt x="0" y="1706374"/>
                    </a:cubicBezTo>
                    <a:cubicBezTo>
                      <a:pt x="0" y="1706374"/>
                      <a:pt x="0" y="1706374"/>
                      <a:pt x="0" y="236887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9" name="MH_SubTitle_2"/>
              <p:cNvSpPr/>
              <p:nvPr>
                <p:custDataLst>
                  <p:tags r:id="rId4"/>
                </p:custDataLst>
              </p:nvPr>
            </p:nvSpPr>
            <p:spPr>
              <a:xfrm rot="3203510">
                <a:off x="3907160" y="1875061"/>
                <a:ext cx="207796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DO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0" name="MH_SubTitle_3"/>
              <p:cNvSpPr/>
              <p:nvPr>
                <p:custDataLst>
                  <p:tags r:id="rId5"/>
                </p:custDataLst>
              </p:nvPr>
            </p:nvSpPr>
            <p:spPr>
              <a:xfrm rot="7982288">
                <a:off x="3956729" y="2578330"/>
                <a:ext cx="199360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CHECK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1" name="MH_SubTitle_4"/>
              <p:cNvSpPr/>
              <p:nvPr>
                <p:custDataLst>
                  <p:tags r:id="rId6"/>
                </p:custDataLst>
              </p:nvPr>
            </p:nvSpPr>
            <p:spPr>
              <a:xfrm rot="13451795">
                <a:off x="3141400" y="2545258"/>
                <a:ext cx="2112668" cy="14847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710955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ACTION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2" name="MH_Other_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rot="16200000" flipV="1">
                <a:off x="3106345" y="1270395"/>
                <a:ext cx="1570433" cy="1779986"/>
              </a:xfrm>
              <a:custGeom>
                <a:avLst/>
                <a:gdLst>
                  <a:gd name="T0" fmla="*/ 2094428 w 2094428"/>
                  <a:gd name="T1" fmla="*/ 280540 h 2373825"/>
                  <a:gd name="T2" fmla="*/ 1932684 w 2094428"/>
                  <a:gd name="T3" fmla="*/ 280540 h 2373825"/>
                  <a:gd name="T4" fmla="*/ 1922394 w 2094428"/>
                  <a:gd name="T5" fmla="*/ 280540 h 2373825"/>
                  <a:gd name="T6" fmla="*/ 1759682 w 2094428"/>
                  <a:gd name="T7" fmla="*/ 0 h 2373825"/>
                  <a:gd name="T8" fmla="*/ 1596969 w 2094428"/>
                  <a:gd name="T9" fmla="*/ 280540 h 2373825"/>
                  <a:gd name="T10" fmla="*/ 1548541 w 2094428"/>
                  <a:gd name="T11" fmla="*/ 280540 h 2373825"/>
                  <a:gd name="T12" fmla="*/ 1431924 w 2094428"/>
                  <a:gd name="T13" fmla="*/ 280540 h 2373825"/>
                  <a:gd name="T14" fmla="*/ 0 w 2094428"/>
                  <a:gd name="T15" fmla="*/ 1711683 h 2373825"/>
                  <a:gd name="T16" fmla="*/ 0 w 2094428"/>
                  <a:gd name="T17" fmla="*/ 2373825 h 2373825"/>
                  <a:gd name="T18" fmla="*/ 2094428 w 2094428"/>
                  <a:gd name="T19" fmla="*/ 280540 h 23738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8" h="2373825">
                    <a:moveTo>
                      <a:pt x="2094428" y="280540"/>
                    </a:moveTo>
                    <a:cubicBezTo>
                      <a:pt x="2094428" y="280540"/>
                      <a:pt x="2094428" y="280540"/>
                      <a:pt x="1932684" y="280540"/>
                    </a:cubicBezTo>
                    <a:lnTo>
                      <a:pt x="1922394" y="280540"/>
                    </a:lnTo>
                    <a:lnTo>
                      <a:pt x="1759682" y="0"/>
                    </a:lnTo>
                    <a:lnTo>
                      <a:pt x="1596969" y="280540"/>
                    </a:lnTo>
                    <a:lnTo>
                      <a:pt x="1548541" y="280540"/>
                    </a:lnTo>
                    <a:cubicBezTo>
                      <a:pt x="1512149" y="280540"/>
                      <a:pt x="1473330" y="280540"/>
                      <a:pt x="1431924" y="280540"/>
                    </a:cubicBezTo>
                    <a:cubicBezTo>
                      <a:pt x="1431924" y="1070531"/>
                      <a:pt x="790422" y="1711683"/>
                      <a:pt x="0" y="1711683"/>
                    </a:cubicBezTo>
                    <a:cubicBezTo>
                      <a:pt x="0" y="1711683"/>
                      <a:pt x="0" y="1711683"/>
                      <a:pt x="0" y="2373825"/>
                    </a:cubicBezTo>
                    <a:cubicBezTo>
                      <a:pt x="1155085" y="2373825"/>
                      <a:pt x="2094428" y="1434995"/>
                      <a:pt x="2094428" y="280540"/>
                    </a:cubicBezTo>
                    <a:close/>
                  </a:path>
                </a:pathLst>
              </a:custGeom>
              <a:solidFill>
                <a:srgbClr val="EA4335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23" name="MH_SubTitle_1"/>
              <p:cNvSpPr/>
              <p:nvPr>
                <p:custDataLst>
                  <p:tags r:id="rId8"/>
                </p:custDataLst>
              </p:nvPr>
            </p:nvSpPr>
            <p:spPr>
              <a:xfrm rot="18578385">
                <a:off x="3244696" y="1813941"/>
                <a:ext cx="1925457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851219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PLAN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24" name="MH_Other_3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26581" y="2743657"/>
                <a:ext cx="245757" cy="211724"/>
              </a:xfrm>
              <a:prstGeom prst="triangle">
                <a:avLst>
                  <a:gd name="adj" fmla="val 50000"/>
                </a:avLst>
              </a:pr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>
                  <a:latin typeface="+mn-lt"/>
                  <a:ea typeface="+mn-ea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500537" y="2385470"/>
              <a:ext cx="1107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对策三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8.64198E-7 L -0.15069 0.0015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1.97531E-6 L 1.94444E-6 0.1074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3" grpId="0" animBg="1"/>
      <p:bldP spid="35" grpId="0" animBg="1"/>
      <p:bldP spid="2" grpId="0"/>
      <p:bldP spid="2" grpId="1"/>
      <p:bldP spid="11" grpId="0" animBg="1"/>
      <p:bldP spid="11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对策实施</a:t>
            </a:r>
          </a:p>
        </p:txBody>
      </p:sp>
      <p:sp>
        <p:nvSpPr>
          <p:cNvPr id="25" name="AutoShape 8" descr="图片1"/>
          <p:cNvSpPr>
            <a:spLocks noChangeArrowheads="1"/>
          </p:cNvSpPr>
          <p:nvPr/>
        </p:nvSpPr>
        <p:spPr bwMode="auto">
          <a:xfrm>
            <a:off x="3672834" y="1215043"/>
            <a:ext cx="1800000" cy="1440000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0" descr="QQ图片20140324110639"/>
          <p:cNvSpPr>
            <a:spLocks noChangeArrowheads="1"/>
          </p:cNvSpPr>
          <p:nvPr/>
        </p:nvSpPr>
        <p:spPr bwMode="auto">
          <a:xfrm>
            <a:off x="6121553" y="1216631"/>
            <a:ext cx="1800000" cy="1440000"/>
          </a:xfrm>
          <a:prstGeom prst="roundRect">
            <a:avLst>
              <a:gd name="adj" fmla="val 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11" descr="QQ图片20140324110428"/>
          <p:cNvSpPr>
            <a:spLocks noChangeArrowheads="1"/>
          </p:cNvSpPr>
          <p:nvPr/>
        </p:nvSpPr>
        <p:spPr bwMode="auto">
          <a:xfrm>
            <a:off x="1224116" y="1215043"/>
            <a:ext cx="1800000" cy="1440000"/>
          </a:xfrm>
          <a:prstGeom prst="roundRect">
            <a:avLst>
              <a:gd name="adj" fmla="val 0"/>
            </a:avLst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AutoShape 5" descr="DSC_0077"/>
          <p:cNvSpPr>
            <a:spLocks noChangeArrowheads="1"/>
          </p:cNvSpPr>
          <p:nvPr/>
        </p:nvSpPr>
        <p:spPr bwMode="auto">
          <a:xfrm>
            <a:off x="1224116" y="2994301"/>
            <a:ext cx="1800000" cy="1440000"/>
          </a:xfrm>
          <a:prstGeom prst="roundRect">
            <a:avLst>
              <a:gd name="adj" fmla="val 0"/>
            </a:avLst>
          </a:prstGeom>
          <a:blipFill dpi="0" rotWithShape="1">
            <a:blip r:embed="rId9" cstate="print">
              <a:lum bright="24000" contrast="12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5" descr="DSC_0077"/>
          <p:cNvSpPr>
            <a:spLocks noChangeArrowheads="1"/>
          </p:cNvSpPr>
          <p:nvPr/>
        </p:nvSpPr>
        <p:spPr bwMode="auto">
          <a:xfrm>
            <a:off x="6121553" y="2994301"/>
            <a:ext cx="1800000" cy="1440000"/>
          </a:xfrm>
          <a:prstGeom prst="roundRect">
            <a:avLst>
              <a:gd name="adj" fmla="val 0"/>
            </a:avLst>
          </a:prstGeom>
          <a:blipFill dpi="0"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5" descr="DSC_0077"/>
          <p:cNvSpPr>
            <a:spLocks noChangeArrowheads="1"/>
          </p:cNvSpPr>
          <p:nvPr/>
        </p:nvSpPr>
        <p:spPr bwMode="auto">
          <a:xfrm>
            <a:off x="3672834" y="2994301"/>
            <a:ext cx="1800000" cy="1440000"/>
          </a:xfrm>
          <a:prstGeom prst="roundRect">
            <a:avLst>
              <a:gd name="adj" fmla="val 0"/>
            </a:avLst>
          </a:prstGeom>
          <a:solidFill>
            <a:srgbClr val="25B476"/>
          </a:solid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强化细节管理</a:t>
            </a:r>
            <a:endParaRPr lang="en-US" altLang="zh-CN" sz="1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规范各个环节</a:t>
            </a:r>
            <a:endParaRPr lang="en-US" altLang="zh-CN" sz="1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加大监管力度</a:t>
            </a:r>
            <a:endParaRPr lang="en-US" altLang="zh-CN" sz="1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促进沟通协作</a:t>
            </a:r>
          </a:p>
        </p:txBody>
      </p:sp>
    </p:spTree>
    <p:extLst>
      <p:ext uri="{BB962C8B-B14F-4D97-AF65-F5344CB8AC3E}">
        <p14:creationId xmlns:p14="http://schemas.microsoft.com/office/powerpoint/2010/main" val="29246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4566" y="699318"/>
            <a:ext cx="2574744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F1BC0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C</a:t>
            </a:r>
            <a:endParaRPr lang="zh-CN" altLang="en-US" sz="23900" b="1" dirty="0">
              <a:solidFill>
                <a:srgbClr val="F1BC05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6753" y="2313314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1BC0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HECK</a:t>
            </a:r>
            <a:endParaRPr lang="zh-CN" altLang="en-US" sz="2800" dirty="0">
              <a:solidFill>
                <a:srgbClr val="F1BC05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7333" y="1912397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1BC0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第三部分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96333" y="2745412"/>
            <a:ext cx="297332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84727" y="2964487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效果评价</a:t>
            </a:r>
          </a:p>
        </p:txBody>
      </p:sp>
    </p:spTree>
    <p:extLst>
      <p:ext uri="{BB962C8B-B14F-4D97-AF65-F5344CB8AC3E}">
        <p14:creationId xmlns:p14="http://schemas.microsoft.com/office/powerpoint/2010/main" val="64157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64198E-7 L -0.17535 -0.00124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2.96296E-6 L -2.77778E-6 0.1071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效果评价</a:t>
            </a:r>
          </a:p>
        </p:txBody>
      </p:sp>
      <p:graphicFrame>
        <p:nvGraphicFramePr>
          <p:cNvPr id="3" name="Group 6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76526"/>
              </p:ext>
            </p:extLst>
          </p:nvPr>
        </p:nvGraphicFramePr>
        <p:xfrm>
          <a:off x="1115218" y="1710741"/>
          <a:ext cx="6913563" cy="3240000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     标本不合格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10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11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12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合计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百分比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标本总数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1168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827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1378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1464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1537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1506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7880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标本储存不当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9.8%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标本分类混乱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48.8%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标本信息不匹配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31.7%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标本量采集较少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9.8%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标本遗失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标本缺陷发生总数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41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发生缺陷率（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%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0.86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0.73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0.46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0.33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0.52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4901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 Box 650"/>
          <p:cNvSpPr txBox="1">
            <a:spLocks noChangeArrowheads="1"/>
          </p:cNvSpPr>
          <p:nvPr/>
        </p:nvSpPr>
        <p:spPr bwMode="auto">
          <a:xfrm>
            <a:off x="1115218" y="988564"/>
            <a:ext cx="6913563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评价：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2016</a:t>
            </a:r>
            <a:r>
              <a:rPr lang="zh-CN" alt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月至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2016</a:t>
            </a:r>
            <a:r>
              <a:rPr lang="zh-CN" alt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月标本采集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7780</a:t>
            </a:r>
            <a:r>
              <a:rPr lang="zh-CN" alt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例，标本不合格总数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41</a:t>
            </a:r>
            <a:r>
              <a:rPr lang="zh-CN" alt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例，评价不合格率</a:t>
            </a:r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0.52 </a:t>
            </a:r>
          </a:p>
        </p:txBody>
      </p:sp>
    </p:spTree>
    <p:extLst>
      <p:ext uri="{BB962C8B-B14F-4D97-AF65-F5344CB8AC3E}">
        <p14:creationId xmlns:p14="http://schemas.microsoft.com/office/powerpoint/2010/main" val="19684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20502"/>
              </p:ext>
            </p:extLst>
          </p:nvPr>
        </p:nvGraphicFramePr>
        <p:xfrm>
          <a:off x="960688" y="1066800"/>
          <a:ext cx="747211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效果评价</a:t>
            </a:r>
          </a:p>
        </p:txBody>
      </p:sp>
    </p:spTree>
    <p:extLst>
      <p:ext uri="{BB962C8B-B14F-4D97-AF65-F5344CB8AC3E}">
        <p14:creationId xmlns:p14="http://schemas.microsoft.com/office/powerpoint/2010/main" val="19891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效果评价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592150"/>
              </p:ext>
            </p:extLst>
          </p:nvPr>
        </p:nvGraphicFramePr>
        <p:xfrm>
          <a:off x="387914" y="1309484"/>
          <a:ext cx="4349750" cy="354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35074"/>
              </p:ext>
            </p:extLst>
          </p:nvPr>
        </p:nvGraphicFramePr>
        <p:xfrm>
          <a:off x="4737664" y="1309484"/>
          <a:ext cx="4651375" cy="354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90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53797" y="1496920"/>
            <a:ext cx="2160000" cy="2160000"/>
            <a:chOff x="1158240" y="1671750"/>
            <a:chExt cx="1800000" cy="1800000"/>
          </a:xfrm>
        </p:grpSpPr>
        <p:grpSp>
          <p:nvGrpSpPr>
            <p:cNvPr id="2" name="组合 1"/>
            <p:cNvGrpSpPr/>
            <p:nvPr/>
          </p:nvGrpSpPr>
          <p:grpSpPr>
            <a:xfrm>
              <a:off x="1158240" y="1671750"/>
              <a:ext cx="1800000" cy="1800000"/>
              <a:chOff x="3001569" y="1375171"/>
              <a:chExt cx="3140875" cy="3140870"/>
            </a:xfrm>
          </p:grpSpPr>
          <p:sp>
            <p:nvSpPr>
              <p:cNvPr id="3" name="MH_Other_1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001570" y="2945606"/>
                <a:ext cx="1570436" cy="1570435"/>
              </a:xfrm>
              <a:custGeom>
                <a:avLst/>
                <a:gdLst>
                  <a:gd name="T0" fmla="*/ 347 w 1097"/>
                  <a:gd name="T1" fmla="*/ 0 h 1097"/>
                  <a:gd name="T2" fmla="*/ 0 w 1097"/>
                  <a:gd name="T3" fmla="*/ 0 h 1097"/>
                  <a:gd name="T4" fmla="*/ 1097 w 1097"/>
                  <a:gd name="T5" fmla="*/ 1097 h 1097"/>
                  <a:gd name="T6" fmla="*/ 1097 w 1097"/>
                  <a:gd name="T7" fmla="*/ 750 h 1097"/>
                  <a:gd name="T8" fmla="*/ 347 w 1097"/>
                  <a:gd name="T9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1097">
                    <a:moveTo>
                      <a:pt x="3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5"/>
                      <a:pt x="492" y="1097"/>
                      <a:pt x="1097" y="1097"/>
                    </a:cubicBezTo>
                    <a:cubicBezTo>
                      <a:pt x="1097" y="750"/>
                      <a:pt x="1097" y="750"/>
                      <a:pt x="1097" y="750"/>
                    </a:cubicBezTo>
                    <a:cubicBezTo>
                      <a:pt x="683" y="750"/>
                      <a:pt x="347" y="414"/>
                      <a:pt x="347" y="0"/>
                    </a:cubicBezTo>
                    <a:close/>
                  </a:path>
                </a:pathLst>
              </a:cu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4" name="MH_Other_2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66027" y="2945606"/>
                <a:ext cx="1776416" cy="1570435"/>
              </a:xfrm>
              <a:custGeom>
                <a:avLst/>
                <a:gdLst>
                  <a:gd name="connsiteX0" fmla="*/ 1705700 w 2368203"/>
                  <a:gd name="connsiteY0" fmla="*/ 0 h 2093285"/>
                  <a:gd name="connsiteX1" fmla="*/ 2368203 w 2368203"/>
                  <a:gd name="connsiteY1" fmla="*/ 0 h 2093285"/>
                  <a:gd name="connsiteX2" fmla="*/ 273776 w 2368203"/>
                  <a:gd name="connsiteY2" fmla="*/ 2093285 h 2093285"/>
                  <a:gd name="connsiteX3" fmla="*/ 273776 w 2368203"/>
                  <a:gd name="connsiteY3" fmla="*/ 1931629 h 2093285"/>
                  <a:gd name="connsiteX4" fmla="*/ 273776 w 2368203"/>
                  <a:gd name="connsiteY4" fmla="*/ 1917433 h 2093285"/>
                  <a:gd name="connsiteX5" fmla="*/ 0 w 2368203"/>
                  <a:gd name="connsiteY5" fmla="*/ 1758643 h 2093285"/>
                  <a:gd name="connsiteX6" fmla="*/ 273776 w 2368203"/>
                  <a:gd name="connsiteY6" fmla="*/ 1599854 h 2093285"/>
                  <a:gd name="connsiteX7" fmla="*/ 273776 w 2368203"/>
                  <a:gd name="connsiteY7" fmla="*/ 1547697 h 2093285"/>
                  <a:gd name="connsiteX8" fmla="*/ 273776 w 2368203"/>
                  <a:gd name="connsiteY8" fmla="*/ 1431143 h 2093285"/>
                  <a:gd name="connsiteX9" fmla="*/ 1705700 w 2368203"/>
                  <a:gd name="connsiteY9" fmla="*/ 0 h 209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203" h="2093285">
                    <a:moveTo>
                      <a:pt x="1705700" y="0"/>
                    </a:moveTo>
                    <a:cubicBezTo>
                      <a:pt x="1705700" y="0"/>
                      <a:pt x="1705700" y="0"/>
                      <a:pt x="2368203" y="0"/>
                    </a:cubicBezTo>
                    <a:cubicBezTo>
                      <a:pt x="2368203" y="1154455"/>
                      <a:pt x="1428861" y="2093285"/>
                      <a:pt x="273776" y="2093285"/>
                    </a:cubicBezTo>
                    <a:cubicBezTo>
                      <a:pt x="273776" y="2093285"/>
                      <a:pt x="273776" y="2093285"/>
                      <a:pt x="273776" y="1931629"/>
                    </a:cubicBezTo>
                    <a:lnTo>
                      <a:pt x="273776" y="1917433"/>
                    </a:lnTo>
                    <a:lnTo>
                      <a:pt x="0" y="1758643"/>
                    </a:lnTo>
                    <a:lnTo>
                      <a:pt x="273776" y="1599854"/>
                    </a:lnTo>
                    <a:lnTo>
                      <a:pt x="273776" y="1547697"/>
                    </a:lnTo>
                    <a:cubicBezTo>
                      <a:pt x="273776" y="1511325"/>
                      <a:pt x="273776" y="1472527"/>
                      <a:pt x="273776" y="1431143"/>
                    </a:cubicBezTo>
                    <a:cubicBezTo>
                      <a:pt x="1064198" y="1431143"/>
                      <a:pt x="1705700" y="789991"/>
                      <a:pt x="1705700" y="0"/>
                    </a:cubicBezTo>
                    <a:close/>
                  </a:path>
                </a:pathLst>
              </a:custGeom>
              <a:solidFill>
                <a:srgbClr val="FAD033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5" name="MH_Other_4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4572007" y="1375171"/>
                <a:ext cx="1570437" cy="1776413"/>
              </a:xfrm>
              <a:custGeom>
                <a:avLst/>
                <a:gdLst>
                  <a:gd name="T0" fmla="*/ 0 w 2094427"/>
                  <a:gd name="T1" fmla="*/ 2368877 h 2368877"/>
                  <a:gd name="T2" fmla="*/ 2094427 w 2094427"/>
                  <a:gd name="T3" fmla="*/ 274450 h 2368877"/>
                  <a:gd name="T4" fmla="*/ 1932683 w 2094427"/>
                  <a:gd name="T5" fmla="*/ 274450 h 2368877"/>
                  <a:gd name="T6" fmla="*/ 1932327 w 2094427"/>
                  <a:gd name="T7" fmla="*/ 274450 h 2368877"/>
                  <a:gd name="T8" fmla="*/ 1773147 w 2094427"/>
                  <a:gd name="T9" fmla="*/ 0 h 2368877"/>
                  <a:gd name="T10" fmla="*/ 1613966 w 2094427"/>
                  <a:gd name="T11" fmla="*/ 274450 h 2368877"/>
                  <a:gd name="T12" fmla="*/ 1548541 w 2094427"/>
                  <a:gd name="T13" fmla="*/ 274450 h 2368877"/>
                  <a:gd name="T14" fmla="*/ 1431923 w 2094427"/>
                  <a:gd name="T15" fmla="*/ 274450 h 2368877"/>
                  <a:gd name="T16" fmla="*/ 0 w 2094427"/>
                  <a:gd name="T17" fmla="*/ 1706374 h 2368877"/>
                  <a:gd name="T18" fmla="*/ 0 w 2094427"/>
                  <a:gd name="T19" fmla="*/ 2368877 h 23688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7" h="2368877">
                    <a:moveTo>
                      <a:pt x="0" y="2368877"/>
                    </a:moveTo>
                    <a:cubicBezTo>
                      <a:pt x="1155085" y="2368877"/>
                      <a:pt x="2094427" y="1429535"/>
                      <a:pt x="2094427" y="274450"/>
                    </a:cubicBezTo>
                    <a:cubicBezTo>
                      <a:pt x="2094427" y="274450"/>
                      <a:pt x="2094427" y="274450"/>
                      <a:pt x="1932683" y="274450"/>
                    </a:cubicBezTo>
                    <a:lnTo>
                      <a:pt x="1932327" y="274450"/>
                    </a:lnTo>
                    <a:lnTo>
                      <a:pt x="1773147" y="0"/>
                    </a:lnTo>
                    <a:lnTo>
                      <a:pt x="1613966" y="274450"/>
                    </a:lnTo>
                    <a:lnTo>
                      <a:pt x="1548541" y="274450"/>
                    </a:lnTo>
                    <a:cubicBezTo>
                      <a:pt x="1512148" y="274450"/>
                      <a:pt x="1473330" y="274450"/>
                      <a:pt x="1431923" y="274450"/>
                    </a:cubicBezTo>
                    <a:cubicBezTo>
                      <a:pt x="1431923" y="1064872"/>
                      <a:pt x="790422" y="1706374"/>
                      <a:pt x="0" y="1706374"/>
                    </a:cubicBezTo>
                    <a:cubicBezTo>
                      <a:pt x="0" y="1706374"/>
                      <a:pt x="0" y="1706374"/>
                      <a:pt x="0" y="236887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6" name="MH_SubTitle_2"/>
              <p:cNvSpPr/>
              <p:nvPr>
                <p:custDataLst>
                  <p:tags r:id="rId12"/>
                </p:custDataLst>
              </p:nvPr>
            </p:nvSpPr>
            <p:spPr>
              <a:xfrm rot="3203510">
                <a:off x="3907160" y="1875061"/>
                <a:ext cx="207796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DO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7" name="MH_SubTitle_3"/>
              <p:cNvSpPr/>
              <p:nvPr>
                <p:custDataLst>
                  <p:tags r:id="rId13"/>
                </p:custDataLst>
              </p:nvPr>
            </p:nvSpPr>
            <p:spPr>
              <a:xfrm rot="7982288">
                <a:off x="3956729" y="2578330"/>
                <a:ext cx="1993601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/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CHECK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8" name="MH_SubTitle_4"/>
              <p:cNvSpPr/>
              <p:nvPr>
                <p:custDataLst>
                  <p:tags r:id="rId14"/>
                </p:custDataLst>
              </p:nvPr>
            </p:nvSpPr>
            <p:spPr>
              <a:xfrm rot="13451795">
                <a:off x="3141400" y="2545258"/>
                <a:ext cx="2112668" cy="14847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710955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ACTION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9" name="MH_Other_5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 rot="16200000" flipV="1">
                <a:off x="3106345" y="1270395"/>
                <a:ext cx="1570433" cy="1779986"/>
              </a:xfrm>
              <a:custGeom>
                <a:avLst/>
                <a:gdLst>
                  <a:gd name="T0" fmla="*/ 2094428 w 2094428"/>
                  <a:gd name="T1" fmla="*/ 280540 h 2373825"/>
                  <a:gd name="T2" fmla="*/ 1932684 w 2094428"/>
                  <a:gd name="T3" fmla="*/ 280540 h 2373825"/>
                  <a:gd name="T4" fmla="*/ 1922394 w 2094428"/>
                  <a:gd name="T5" fmla="*/ 280540 h 2373825"/>
                  <a:gd name="T6" fmla="*/ 1759682 w 2094428"/>
                  <a:gd name="T7" fmla="*/ 0 h 2373825"/>
                  <a:gd name="T8" fmla="*/ 1596969 w 2094428"/>
                  <a:gd name="T9" fmla="*/ 280540 h 2373825"/>
                  <a:gd name="T10" fmla="*/ 1548541 w 2094428"/>
                  <a:gd name="T11" fmla="*/ 280540 h 2373825"/>
                  <a:gd name="T12" fmla="*/ 1431924 w 2094428"/>
                  <a:gd name="T13" fmla="*/ 280540 h 2373825"/>
                  <a:gd name="T14" fmla="*/ 0 w 2094428"/>
                  <a:gd name="T15" fmla="*/ 1711683 h 2373825"/>
                  <a:gd name="T16" fmla="*/ 0 w 2094428"/>
                  <a:gd name="T17" fmla="*/ 2373825 h 2373825"/>
                  <a:gd name="T18" fmla="*/ 2094428 w 2094428"/>
                  <a:gd name="T19" fmla="*/ 280540 h 23738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4428" h="2373825">
                    <a:moveTo>
                      <a:pt x="2094428" y="280540"/>
                    </a:moveTo>
                    <a:cubicBezTo>
                      <a:pt x="2094428" y="280540"/>
                      <a:pt x="2094428" y="280540"/>
                      <a:pt x="1932684" y="280540"/>
                    </a:cubicBezTo>
                    <a:lnTo>
                      <a:pt x="1922394" y="280540"/>
                    </a:lnTo>
                    <a:lnTo>
                      <a:pt x="1759682" y="0"/>
                    </a:lnTo>
                    <a:lnTo>
                      <a:pt x="1596969" y="280540"/>
                    </a:lnTo>
                    <a:lnTo>
                      <a:pt x="1548541" y="280540"/>
                    </a:lnTo>
                    <a:cubicBezTo>
                      <a:pt x="1512149" y="280540"/>
                      <a:pt x="1473330" y="280540"/>
                      <a:pt x="1431924" y="280540"/>
                    </a:cubicBezTo>
                    <a:cubicBezTo>
                      <a:pt x="1431924" y="1070531"/>
                      <a:pt x="790422" y="1711683"/>
                      <a:pt x="0" y="1711683"/>
                    </a:cubicBezTo>
                    <a:cubicBezTo>
                      <a:pt x="0" y="1711683"/>
                      <a:pt x="0" y="1711683"/>
                      <a:pt x="0" y="2373825"/>
                    </a:cubicBezTo>
                    <a:cubicBezTo>
                      <a:pt x="1155085" y="2373825"/>
                      <a:pt x="2094428" y="1434995"/>
                      <a:pt x="2094428" y="280540"/>
                    </a:cubicBezTo>
                    <a:close/>
                  </a:path>
                </a:pathLst>
              </a:custGeom>
              <a:solidFill>
                <a:srgbClr val="EA4335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200">
                  <a:latin typeface="+mn-lt"/>
                  <a:ea typeface="+mn-ea"/>
                </a:endParaRPr>
              </a:p>
            </p:txBody>
          </p:sp>
          <p:sp>
            <p:nvSpPr>
              <p:cNvPr id="10" name="MH_SubTitle_1"/>
              <p:cNvSpPr/>
              <p:nvPr>
                <p:custDataLst>
                  <p:tags r:id="rId16"/>
                </p:custDataLst>
              </p:nvPr>
            </p:nvSpPr>
            <p:spPr>
              <a:xfrm rot="18578385">
                <a:off x="3244696" y="1813941"/>
                <a:ext cx="1925457" cy="148472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lIns="68573" tIns="34287" rIns="68573" bIns="34287" numCol="1" anchor="ctr">
                <a:prstTxWarp prst="textArchUp">
                  <a:avLst>
                    <a:gd name="adj" fmla="val 10851219"/>
                  </a:avLst>
                </a:prstTxWarp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PLAN</a:t>
                </a:r>
                <a:endParaRPr lang="zh-CN" altLang="en-US" sz="1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  <p:sp>
            <p:nvSpPr>
              <p:cNvPr id="11" name="MH_Other_3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126581" y="2743657"/>
                <a:ext cx="245757" cy="211724"/>
              </a:xfrm>
              <a:prstGeom prst="triangle">
                <a:avLst>
                  <a:gd name="adj" fmla="val 50000"/>
                </a:avLst>
              </a:prstGeom>
              <a:solidFill>
                <a:srgbClr val="2AA85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>
                  <a:latin typeface="+mn-lt"/>
                  <a:ea typeface="+mn-ea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677807" y="2130503"/>
              <a:ext cx="752343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目录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42884" y="2577977"/>
              <a:ext cx="1023518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Contents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15482" y="855795"/>
            <a:ext cx="720000" cy="720000"/>
            <a:chOff x="1422397" y="1081035"/>
            <a:chExt cx="1260000" cy="1260000"/>
          </a:xfrm>
        </p:grpSpPr>
        <p:sp>
          <p:nvSpPr>
            <p:cNvPr id="17" name="矩形 16"/>
            <p:cNvSpPr/>
            <p:nvPr>
              <p:custDataLst>
                <p:tags r:id="rId7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8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EA4335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01</a:t>
              </a:r>
              <a:endParaRPr lang="zh-CN" altLang="en-US" sz="24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15482" y="1767755"/>
            <a:ext cx="720000" cy="720000"/>
            <a:chOff x="1422397" y="1081035"/>
            <a:chExt cx="1260000" cy="1260000"/>
          </a:xfrm>
        </p:grpSpPr>
        <p:sp>
          <p:nvSpPr>
            <p:cNvPr id="20" name="矩形 19"/>
            <p:cNvSpPr/>
            <p:nvPr>
              <p:custDataLst>
                <p:tags r:id="rId5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4285F4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02</a:t>
              </a:r>
              <a:endParaRPr lang="zh-CN" altLang="en-US" sz="24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15482" y="2675550"/>
            <a:ext cx="720000" cy="720000"/>
            <a:chOff x="1422397" y="1081035"/>
            <a:chExt cx="1260000" cy="1260000"/>
          </a:xfrm>
        </p:grpSpPr>
        <p:sp>
          <p:nvSpPr>
            <p:cNvPr id="23" name="矩形 22"/>
            <p:cNvSpPr/>
            <p:nvPr>
              <p:custDataLst>
                <p:tags r:id="rId3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FAD033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03</a:t>
              </a:r>
              <a:endParaRPr lang="zh-CN" altLang="en-US" sz="24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15482" y="3583345"/>
            <a:ext cx="720000" cy="720000"/>
            <a:chOff x="1422397" y="1081035"/>
            <a:chExt cx="1260000" cy="1260000"/>
          </a:xfrm>
        </p:grpSpPr>
        <p:sp>
          <p:nvSpPr>
            <p:cNvPr id="26" name="矩形 25"/>
            <p:cNvSpPr/>
            <p:nvPr>
              <p:custDataLst>
                <p:tags r:id="rId1"/>
              </p:custDataLst>
            </p:nvPr>
          </p:nvSpPr>
          <p:spPr>
            <a:xfrm>
              <a:off x="1422397" y="1081035"/>
              <a:ext cx="1260000" cy="1260000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1501147" y="1159785"/>
              <a:ext cx="1102500" cy="1102500"/>
            </a:xfrm>
            <a:prstGeom prst="rect">
              <a:avLst/>
            </a:prstGeom>
            <a:solidFill>
              <a:srgbClr val="2AA853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华文细黑" panose="02010600040101010101" pitchFamily="2" charset="-122"/>
                </a:rPr>
                <a:t>04</a:t>
              </a:r>
              <a:endParaRPr lang="zh-CN" altLang="en-US" sz="2400" b="1" kern="0" dirty="0">
                <a:solidFill>
                  <a:schemeClr val="bg1"/>
                </a:solidFill>
                <a:latin typeface="Century Gothic" panose="020B0502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382471" y="922352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PLAN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阶段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594868" y="1829382"/>
            <a:ext cx="1611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DO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阶段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260644" y="2743162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CHECK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阶段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46829" y="3650957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ACTION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阶段</a:t>
            </a:r>
          </a:p>
        </p:txBody>
      </p:sp>
    </p:spTree>
    <p:extLst>
      <p:ext uri="{BB962C8B-B14F-4D97-AF65-F5344CB8AC3E}">
        <p14:creationId xmlns:p14="http://schemas.microsoft.com/office/powerpoint/2010/main" val="2081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2.46914E-7 L -0.00035 -0.15957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9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2.46914E-7 L -0.00035 -0.1595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9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6 2.46914E-7 L -0.00035 -0.1595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9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46914E-7 L -0.00035 -0.15957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9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-1.11111E-6 L 0.16024 0.00093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decel="10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0 -1.11111E-6 L 0.16024 0.00093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decel="10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0 -1.11111E-6 L 0.16024 0.00093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decel="100000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-1.11111E-6 L 0.16024 0.00093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62992"/>
              </p:ext>
            </p:extLst>
          </p:nvPr>
        </p:nvGraphicFramePr>
        <p:xfrm>
          <a:off x="741613" y="875785"/>
          <a:ext cx="7240337" cy="426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效果评价</a:t>
            </a:r>
          </a:p>
        </p:txBody>
      </p:sp>
      <p:sp>
        <p:nvSpPr>
          <p:cNvPr id="6" name="矩形 5"/>
          <p:cNvSpPr/>
          <p:nvPr/>
        </p:nvSpPr>
        <p:spPr>
          <a:xfrm>
            <a:off x="6475294" y="1406942"/>
            <a:ext cx="1800494" cy="369332"/>
          </a:xfrm>
          <a:prstGeom prst="rect">
            <a:avLst/>
          </a:prstGeom>
          <a:solidFill>
            <a:srgbClr val="4285F4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员工满意度提升</a:t>
            </a:r>
            <a:endParaRPr lang="zh-CN" altLang="en-US" sz="1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0791" y="2317144"/>
            <a:ext cx="2349500" cy="13849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全体成员工作责任感增强，团结协作、有效沟通、积极配合，推进了相关流程及制度的落实，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0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2" grpId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效果评价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16026"/>
              </p:ext>
            </p:extLst>
          </p:nvPr>
        </p:nvGraphicFramePr>
        <p:xfrm>
          <a:off x="1228254" y="998934"/>
          <a:ext cx="7090425" cy="339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1228253" y="4260105"/>
            <a:ext cx="709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全体成员工作责任感增强，团结协作、有效沟通、积极配合，推进了相关流程及制度的落实，保障了患者化验结果的准确性，确保了患者的安全。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9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6282" y="699318"/>
            <a:ext cx="2451312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2AA853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A</a:t>
            </a:r>
            <a:endParaRPr lang="zh-CN" altLang="en-US" sz="23900" b="1" dirty="0">
              <a:solidFill>
                <a:srgbClr val="2AA853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6719" y="339731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AA853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CTION</a:t>
            </a:r>
            <a:endParaRPr lang="zh-CN" altLang="en-US" sz="2400" dirty="0">
              <a:solidFill>
                <a:srgbClr val="2AA853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7333" y="1912397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AA853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第四部分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96333" y="2745412"/>
            <a:ext cx="297332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996333" y="2932097"/>
            <a:ext cx="116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标准化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11458" y="2932097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长效推行机制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6333" y="3397319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持续改进</a:t>
            </a:r>
          </a:p>
        </p:txBody>
      </p:sp>
    </p:spTree>
    <p:extLst>
      <p:ext uri="{BB962C8B-B14F-4D97-AF65-F5344CB8AC3E}">
        <p14:creationId xmlns:p14="http://schemas.microsoft.com/office/powerpoint/2010/main" val="145729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64198E-7 L -0.17535 -0.00124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4.19753E-6 L -4.44444E-6 0.1071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77778E-7 -4.19753E-6 L -2.77778E-7 0.1071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1.94444E-6 3.7037E-6 L 1.94444E-6 0.1071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12" grpId="0"/>
      <p:bldP spid="12" grpId="1"/>
      <p:bldP spid="7" grpId="0"/>
      <p:bldP spid="7" grpId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标准化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55402" y="1278089"/>
            <a:ext cx="3337940" cy="1440000"/>
            <a:chOff x="1155402" y="1107385"/>
            <a:chExt cx="3337940" cy="1440000"/>
          </a:xfrm>
        </p:grpSpPr>
        <p:sp>
          <p:nvSpPr>
            <p:cNvPr id="9" name="AutoShape 10" descr="QQ图片20140324110605"/>
            <p:cNvSpPr>
              <a:spLocks noChangeArrowheads="1"/>
            </p:cNvSpPr>
            <p:nvPr/>
          </p:nvSpPr>
          <p:spPr bwMode="auto">
            <a:xfrm>
              <a:off x="1155402" y="1107385"/>
              <a:ext cx="3337940" cy="1440000"/>
            </a:xfrm>
            <a:prstGeom prst="roundRect">
              <a:avLst>
                <a:gd name="adj" fmla="val 0"/>
              </a:avLst>
            </a:prstGeom>
            <a:solidFill>
              <a:srgbClr val="4285F4"/>
            </a:solidFill>
            <a:ln w="63500" algn="ctr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347075" y="1188748"/>
              <a:ext cx="2954594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标准化流程</a:t>
              </a:r>
              <a:r>
                <a:rPr lang="en-US" altLang="zh-CN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3</a:t>
              </a: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项：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核医学科门诊采集血标本操作流程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核医学科标本管理制度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核医学科水浴箱、冰箱管理程序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5402" y="3120394"/>
            <a:ext cx="3337940" cy="1440000"/>
            <a:chOff x="1155402" y="3120394"/>
            <a:chExt cx="3337940" cy="1440000"/>
          </a:xfrm>
        </p:grpSpPr>
        <p:sp>
          <p:nvSpPr>
            <p:cNvPr id="10" name="AutoShape 10" descr="QQ图片20140324110605"/>
            <p:cNvSpPr>
              <a:spLocks noChangeArrowheads="1"/>
            </p:cNvSpPr>
            <p:nvPr/>
          </p:nvSpPr>
          <p:spPr bwMode="auto">
            <a:xfrm>
              <a:off x="1155402" y="3120394"/>
              <a:ext cx="3337940" cy="1440000"/>
            </a:xfrm>
            <a:prstGeom prst="roundRect">
              <a:avLst>
                <a:gd name="adj" fmla="val 0"/>
              </a:avLst>
            </a:prstGeom>
            <a:solidFill>
              <a:srgbClr val="EA4335"/>
            </a:solidFill>
            <a:ln w="63500" algn="ctr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381432" y="3201758"/>
              <a:ext cx="2954594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标准化登记表</a:t>
              </a:r>
              <a:r>
                <a:rPr lang="en-US" altLang="zh-CN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3</a:t>
              </a: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项：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标本交接登记表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不合格血标本登记表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水浴箱、冰箱使用观察登记表</a:t>
              </a:r>
            </a:p>
          </p:txBody>
        </p:sp>
      </p:grpSp>
      <p:sp>
        <p:nvSpPr>
          <p:cNvPr id="6" name="AutoShape 9" descr="QQ图片20140324110502"/>
          <p:cNvSpPr>
            <a:spLocks noChangeArrowheads="1"/>
          </p:cNvSpPr>
          <p:nvPr/>
        </p:nvSpPr>
        <p:spPr bwMode="auto">
          <a:xfrm>
            <a:off x="5288526" y="3120395"/>
            <a:ext cx="2160000" cy="1440000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10" descr="QQ图片20140324110605"/>
          <p:cNvSpPr>
            <a:spLocks noChangeArrowheads="1"/>
          </p:cNvSpPr>
          <p:nvPr/>
        </p:nvSpPr>
        <p:spPr bwMode="auto">
          <a:xfrm>
            <a:off x="5288526" y="1278089"/>
            <a:ext cx="2160000" cy="1440000"/>
          </a:xfrm>
          <a:prstGeom prst="roundRect">
            <a:avLst>
              <a:gd name="adj" fmla="val 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2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设备管理"/>
          <p:cNvPicPr preferRelativeResize="0">
            <a:picLocks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7" y="1314826"/>
            <a:ext cx="2160000" cy="288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标本管理"/>
          <p:cNvPicPr preferRelativeResize="0"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06" y="1314826"/>
            <a:ext cx="2160000" cy="288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采血流程"/>
          <p:cNvPicPr preferRelativeResize="0">
            <a:picLocks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25" y="1314826"/>
            <a:ext cx="2160000" cy="288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4"/>
          <p:cNvSpPr txBox="1"/>
          <p:nvPr/>
        </p:nvSpPr>
        <p:spPr>
          <a:xfrm>
            <a:off x="960688" y="291010"/>
            <a:ext cx="294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长效推行机制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112087" y="4417867"/>
            <a:ext cx="2160000" cy="432000"/>
          </a:xfrm>
          <a:prstGeom prst="roundRect">
            <a:avLst>
              <a:gd name="adj" fmla="val 0"/>
            </a:avLst>
          </a:prstGeom>
          <a:solidFill>
            <a:srgbClr val="EA4335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设备管理程序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3789106" y="4417867"/>
            <a:ext cx="2160000" cy="432000"/>
          </a:xfrm>
          <a:prstGeom prst="roundRect">
            <a:avLst>
              <a:gd name="adj" fmla="val 0"/>
            </a:avLst>
          </a:prstGeom>
          <a:solidFill>
            <a:srgbClr val="2AA85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管理制度标本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6466125" y="4417867"/>
            <a:ext cx="2160000" cy="432000"/>
          </a:xfrm>
          <a:prstGeom prst="roundRect">
            <a:avLst>
              <a:gd name="adj" fmla="val 0"/>
            </a:avLst>
          </a:prstGeom>
          <a:solidFill>
            <a:srgbClr val="4285F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改进流程图</a:t>
            </a:r>
          </a:p>
        </p:txBody>
      </p:sp>
    </p:spTree>
    <p:extLst>
      <p:ext uri="{BB962C8B-B14F-4D97-AF65-F5344CB8AC3E}">
        <p14:creationId xmlns:p14="http://schemas.microsoft.com/office/powerpoint/2010/main" val="8815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0494E-6 L 0.1132 -1.60494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94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长效推行机制</a:t>
            </a:r>
          </a:p>
        </p:txBody>
      </p:sp>
      <p:pic>
        <p:nvPicPr>
          <p:cNvPr id="3" name="Picture 8" descr="冰箱"/>
          <p:cNvPicPr preferRelativeResize="0">
            <a:picLocks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97" y="1124744"/>
            <a:ext cx="2160000" cy="288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标本交接"/>
          <p:cNvPicPr preferRelativeResize="0">
            <a:picLocks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16" y="1124744"/>
            <a:ext cx="2160000" cy="288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不合格标本"/>
          <p:cNvPicPr preferRelativeResize="0">
            <a:picLocks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35" y="1124744"/>
            <a:ext cx="2160000" cy="288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/>
          <p:cNvSpPr/>
          <p:nvPr/>
        </p:nvSpPr>
        <p:spPr>
          <a:xfrm>
            <a:off x="1142197" y="4322617"/>
            <a:ext cx="2160000" cy="432000"/>
          </a:xfrm>
          <a:prstGeom prst="roundRect">
            <a:avLst>
              <a:gd name="adj" fmla="val 0"/>
            </a:avLst>
          </a:prstGeom>
          <a:solidFill>
            <a:srgbClr val="25B47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设备观察记录表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3819216" y="4322617"/>
            <a:ext cx="2160000" cy="432000"/>
          </a:xfrm>
          <a:prstGeom prst="roundRect">
            <a:avLst>
              <a:gd name="adj" fmla="val 0"/>
            </a:avLst>
          </a:prstGeom>
          <a:solidFill>
            <a:srgbClr val="EA4335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标本交接记录表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6496235" y="4322617"/>
            <a:ext cx="2160000" cy="432000"/>
          </a:xfrm>
          <a:prstGeom prst="roundRect">
            <a:avLst>
              <a:gd name="adj" fmla="val 0"/>
            </a:avLst>
          </a:prstGeom>
          <a:solidFill>
            <a:srgbClr val="F1BC05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不合格标本登记表</a:t>
            </a:r>
          </a:p>
        </p:txBody>
      </p:sp>
    </p:spTree>
    <p:extLst>
      <p:ext uri="{BB962C8B-B14F-4D97-AF65-F5344CB8AC3E}">
        <p14:creationId xmlns:p14="http://schemas.microsoft.com/office/powerpoint/2010/main" val="34031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0494E-6 L 0.1132 -1.60494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1.66667E-6 -2.71605E-6 L -0.10729 0.00247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94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持续改进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84405"/>
              </p:ext>
            </p:extLst>
          </p:nvPr>
        </p:nvGraphicFramePr>
        <p:xfrm>
          <a:off x="960688" y="1037335"/>
          <a:ext cx="7326267" cy="306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2424831" y="3959938"/>
            <a:ext cx="4314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下一阶段持续改进重点：标本分类混乱、信息不匹配</a:t>
            </a:r>
          </a:p>
        </p:txBody>
      </p:sp>
    </p:spTree>
    <p:extLst>
      <p:ext uri="{BB962C8B-B14F-4D97-AF65-F5344CB8AC3E}">
        <p14:creationId xmlns:p14="http://schemas.microsoft.com/office/powerpoint/2010/main" val="35284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0494E-6 L 0.1132 -1.60494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70213" y="4261908"/>
            <a:ext cx="4225925" cy="0"/>
            <a:chOff x="2455699" y="4261908"/>
            <a:chExt cx="4225925" cy="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602124" y="4261908"/>
              <a:ext cx="10795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455699" y="4261908"/>
              <a:ext cx="10795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343435" y="1131750"/>
            <a:ext cx="1440000" cy="1440000"/>
          </a:xfrm>
          <a:prstGeom prst="rect">
            <a:avLst/>
          </a:prstGeom>
          <a:solidFill>
            <a:srgbClr val="EA4335"/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等线" panose="02010600030101010101" pitchFamily="2" charset="-122"/>
                <a:ea typeface="等线" panose="02010600030101010101" pitchFamily="2" charset="-122"/>
              </a:rPr>
              <a:t>感</a:t>
            </a:r>
          </a:p>
        </p:txBody>
      </p:sp>
      <p:sp>
        <p:nvSpPr>
          <p:cNvPr id="3" name="矩形 2"/>
          <p:cNvSpPr/>
          <p:nvPr/>
        </p:nvSpPr>
        <p:spPr>
          <a:xfrm>
            <a:off x="3016861" y="1131750"/>
            <a:ext cx="1440000" cy="1440000"/>
          </a:xfrm>
          <a:prstGeom prst="rect">
            <a:avLst/>
          </a:prstGeom>
          <a:solidFill>
            <a:srgbClr val="4285F4"/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等线" panose="02010600030101010101" pitchFamily="2" charset="-122"/>
                <a:ea typeface="等线" panose="02010600030101010101" pitchFamily="2" charset="-122"/>
              </a:rPr>
              <a:t>谢</a:t>
            </a:r>
          </a:p>
        </p:txBody>
      </p:sp>
      <p:sp>
        <p:nvSpPr>
          <p:cNvPr id="4" name="矩形 3"/>
          <p:cNvSpPr/>
          <p:nvPr/>
        </p:nvSpPr>
        <p:spPr>
          <a:xfrm>
            <a:off x="4689984" y="1131750"/>
            <a:ext cx="1440000" cy="1440000"/>
          </a:xfrm>
          <a:prstGeom prst="rect">
            <a:avLst/>
          </a:prstGeom>
          <a:solidFill>
            <a:srgbClr val="F1BC05"/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等线" panose="02010600030101010101" pitchFamily="2" charset="-122"/>
                <a:ea typeface="等线" panose="02010600030101010101" pitchFamily="2" charset="-122"/>
              </a:rPr>
              <a:t>聆</a:t>
            </a:r>
          </a:p>
        </p:txBody>
      </p:sp>
      <p:sp>
        <p:nvSpPr>
          <p:cNvPr id="5" name="矩形 4"/>
          <p:cNvSpPr/>
          <p:nvPr/>
        </p:nvSpPr>
        <p:spPr>
          <a:xfrm>
            <a:off x="6363107" y="1131750"/>
            <a:ext cx="1440000" cy="1440000"/>
          </a:xfrm>
          <a:prstGeom prst="rect">
            <a:avLst/>
          </a:prstGeom>
          <a:solidFill>
            <a:srgbClr val="2AA853"/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等线" panose="02010600030101010101" pitchFamily="2" charset="-122"/>
                <a:ea typeface="等线" panose="02010600030101010101" pitchFamily="2" charset="-122"/>
              </a:rPr>
              <a:t>听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343435" y="3032108"/>
            <a:ext cx="64596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恳请大家的批评指正</a:t>
            </a: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3544724" y="4117446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汇报人：代用名</a:t>
            </a:r>
          </a:p>
        </p:txBody>
      </p:sp>
    </p:spTree>
    <p:extLst>
      <p:ext uri="{BB962C8B-B14F-4D97-AF65-F5344CB8AC3E}">
        <p14:creationId xmlns:p14="http://schemas.microsoft.com/office/powerpoint/2010/main" val="7845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1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3526" y="699318"/>
            <a:ext cx="1976823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EA433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P</a:t>
            </a:r>
            <a:endParaRPr lang="zh-CN" altLang="en-US" sz="23900" b="1" dirty="0">
              <a:solidFill>
                <a:srgbClr val="EA4335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9512" y="3313881"/>
            <a:ext cx="87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A433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LAN</a:t>
            </a:r>
            <a:endParaRPr lang="zh-CN" altLang="en-US" sz="2800" dirty="0">
              <a:solidFill>
                <a:srgbClr val="EA4335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1874" y="151966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A4335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第一部分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60873" y="2352675"/>
            <a:ext cx="297332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960874" y="2577916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主题选定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37663" y="2577916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现状把握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0873" y="2964487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目标设定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37663" y="2964487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原因分析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60873" y="3353007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对策拟定</a:t>
            </a:r>
          </a:p>
        </p:txBody>
      </p:sp>
    </p:spTree>
    <p:extLst>
      <p:ext uri="{BB962C8B-B14F-4D97-AF65-F5344CB8AC3E}">
        <p14:creationId xmlns:p14="http://schemas.microsoft.com/office/powerpoint/2010/main" val="73392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64198E-7 L -0.17535 -0.00124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2.96296E-6 L 1.38889E-6 0.1071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1.38889E-6 2.96296E-6 L 1.38889E-6 0.1071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1.38889E-6 2.96296E-6 L 1.38889E-6 0.1071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1.38889E-6 2.96296E-6 L 1.38889E-6 0.1071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38889E-6 2.96296E-6 L 1.38889E-6 0.1071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主题选定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207160" y="3213909"/>
            <a:ext cx="316707" cy="670322"/>
            <a:chOff x="5049441" y="2933701"/>
            <a:chExt cx="316707" cy="670322"/>
          </a:xfrm>
        </p:grpSpPr>
        <p:sp>
          <p:nvSpPr>
            <p:cNvPr id="7" name="MH_Other_3"/>
            <p:cNvSpPr/>
            <p:nvPr>
              <p:custDataLst>
                <p:tags r:id="rId10"/>
              </p:custDataLst>
            </p:nvPr>
          </p:nvSpPr>
          <p:spPr>
            <a:xfrm>
              <a:off x="5049441" y="2933701"/>
              <a:ext cx="148828" cy="670322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/>
            </a:p>
          </p:txBody>
        </p:sp>
        <p:cxnSp>
          <p:nvCxnSpPr>
            <p:cNvPr id="8" name="MH_Other_4"/>
            <p:cNvCxnSpPr/>
            <p:nvPr>
              <p:custDataLst>
                <p:tags r:id="rId11"/>
              </p:custDataLst>
            </p:nvPr>
          </p:nvCxnSpPr>
          <p:spPr>
            <a:xfrm>
              <a:off x="5197079" y="3267075"/>
              <a:ext cx="169069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5"/>
            <p:cNvSpPr/>
            <p:nvPr>
              <p:custDataLst>
                <p:tags r:id="rId12"/>
              </p:custDataLst>
            </p:nvPr>
          </p:nvSpPr>
          <p:spPr>
            <a:xfrm>
              <a:off x="5150644" y="3220641"/>
              <a:ext cx="92869" cy="916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34077" y="3012338"/>
            <a:ext cx="1080000" cy="1080000"/>
            <a:chOff x="4218385" y="2875360"/>
            <a:chExt cx="787003" cy="787003"/>
          </a:xfrm>
        </p:grpSpPr>
        <p:sp>
          <p:nvSpPr>
            <p:cNvPr id="11" name="MH_Other_1"/>
            <p:cNvSpPr/>
            <p:nvPr>
              <p:custDataLst>
                <p:tags r:id="rId7"/>
              </p:custDataLst>
            </p:nvPr>
          </p:nvSpPr>
          <p:spPr>
            <a:xfrm>
              <a:off x="4218385" y="2875360"/>
              <a:ext cx="787003" cy="78700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/>
            </a:p>
          </p:txBody>
        </p:sp>
        <p:sp>
          <p:nvSpPr>
            <p:cNvPr id="12" name="MH_Other_2"/>
            <p:cNvSpPr/>
            <p:nvPr>
              <p:custDataLst>
                <p:tags r:id="rId8"/>
              </p:custDataLst>
            </p:nvPr>
          </p:nvSpPr>
          <p:spPr>
            <a:xfrm>
              <a:off x="4282455" y="2943276"/>
              <a:ext cx="655836" cy="655836"/>
            </a:xfrm>
            <a:prstGeom prst="ellipse">
              <a:avLst/>
            </a:prstGeom>
            <a:solidFill>
              <a:srgbClr val="EA433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/>
            </a:p>
          </p:txBody>
        </p:sp>
        <p:sp>
          <p:nvSpPr>
            <p:cNvPr id="13" name="MH_Other_6"/>
            <p:cNvSpPr/>
            <p:nvPr>
              <p:custDataLst>
                <p:tags r:id="rId9"/>
              </p:custDataLst>
            </p:nvPr>
          </p:nvSpPr>
          <p:spPr>
            <a:xfrm>
              <a:off x="4450556" y="3155157"/>
              <a:ext cx="323850" cy="222647"/>
            </a:xfrm>
            <a:custGeom>
              <a:avLst/>
              <a:gdLst>
                <a:gd name="connsiteX0" fmla="*/ 1720704 w 1721074"/>
                <a:gd name="connsiteY0" fmla="*/ 0 h 1180530"/>
                <a:gd name="connsiteX1" fmla="*/ 1721074 w 1721074"/>
                <a:gd name="connsiteY1" fmla="*/ 328961 h 1180530"/>
                <a:gd name="connsiteX2" fmla="*/ 1609393 w 1721074"/>
                <a:gd name="connsiteY2" fmla="*/ 253106 h 1180530"/>
                <a:gd name="connsiteX3" fmla="*/ 1153934 w 1721074"/>
                <a:gd name="connsiteY3" fmla="*/ 933995 h 1180530"/>
                <a:gd name="connsiteX4" fmla="*/ 899597 w 1721074"/>
                <a:gd name="connsiteY4" fmla="*/ 519521 h 1180530"/>
                <a:gd name="connsiteX5" fmla="*/ 532223 w 1721074"/>
                <a:gd name="connsiteY5" fmla="*/ 1009354 h 1180530"/>
                <a:gd name="connsiteX6" fmla="*/ 292016 w 1721074"/>
                <a:gd name="connsiteY6" fmla="*/ 792697 h 1180530"/>
                <a:gd name="connsiteX7" fmla="*/ 0 w 1721074"/>
                <a:gd name="connsiteY7" fmla="*/ 1180530 h 1180530"/>
                <a:gd name="connsiteX8" fmla="*/ 0 w 1721074"/>
                <a:gd name="connsiteY8" fmla="*/ 996382 h 1180530"/>
                <a:gd name="connsiteX9" fmla="*/ 277886 w 1721074"/>
                <a:gd name="connsiteY9" fmla="*/ 613720 h 1180530"/>
                <a:gd name="connsiteX10" fmla="*/ 503963 w 1721074"/>
                <a:gd name="connsiteY10" fmla="*/ 839796 h 1180530"/>
                <a:gd name="connsiteX11" fmla="*/ 923147 w 1721074"/>
                <a:gd name="connsiteY11" fmla="*/ 316994 h 1180530"/>
                <a:gd name="connsiteX12" fmla="*/ 1158644 w 1721074"/>
                <a:gd name="connsiteY12" fmla="*/ 731468 h 1180530"/>
                <a:gd name="connsiteX13" fmla="*/ 1529274 w 1721074"/>
                <a:gd name="connsiteY13" fmla="*/ 198688 h 1180530"/>
                <a:gd name="connsiteX14" fmla="*/ 1414772 w 1721074"/>
                <a:gd name="connsiteY14" fmla="*/ 120917 h 118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1074" h="1180530">
                  <a:moveTo>
                    <a:pt x="1720704" y="0"/>
                  </a:moveTo>
                  <a:lnTo>
                    <a:pt x="1721074" y="328961"/>
                  </a:lnTo>
                  <a:lnTo>
                    <a:pt x="1609393" y="253106"/>
                  </a:lnTo>
                  <a:lnTo>
                    <a:pt x="1153934" y="933995"/>
                  </a:lnTo>
                  <a:lnTo>
                    <a:pt x="899597" y="519521"/>
                  </a:lnTo>
                  <a:lnTo>
                    <a:pt x="532223" y="1009354"/>
                  </a:lnTo>
                  <a:lnTo>
                    <a:pt x="292016" y="792697"/>
                  </a:lnTo>
                  <a:lnTo>
                    <a:pt x="0" y="1180530"/>
                  </a:lnTo>
                  <a:lnTo>
                    <a:pt x="0" y="996382"/>
                  </a:lnTo>
                  <a:lnTo>
                    <a:pt x="277886" y="613720"/>
                  </a:lnTo>
                  <a:lnTo>
                    <a:pt x="503963" y="839796"/>
                  </a:lnTo>
                  <a:lnTo>
                    <a:pt x="923147" y="316994"/>
                  </a:lnTo>
                  <a:lnTo>
                    <a:pt x="1158644" y="731468"/>
                  </a:lnTo>
                  <a:lnTo>
                    <a:pt x="1529274" y="198688"/>
                  </a:lnTo>
                  <a:lnTo>
                    <a:pt x="1414772" y="120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576" tIns="19289" rIns="38576" bIns="19289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32588" y="1823442"/>
            <a:ext cx="316707" cy="670322"/>
            <a:chOff x="3628549" y="1825228"/>
            <a:chExt cx="316707" cy="670322"/>
          </a:xfrm>
        </p:grpSpPr>
        <p:sp>
          <p:nvSpPr>
            <p:cNvPr id="14" name="MH_Other_9"/>
            <p:cNvSpPr/>
            <p:nvPr>
              <p:custDataLst>
                <p:tags r:id="rId4"/>
              </p:custDataLst>
            </p:nvPr>
          </p:nvSpPr>
          <p:spPr>
            <a:xfrm flipH="1">
              <a:off x="3796428" y="1825228"/>
              <a:ext cx="148828" cy="670322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/>
            </a:p>
          </p:txBody>
        </p:sp>
        <p:cxnSp>
          <p:nvCxnSpPr>
            <p:cNvPr id="15" name="MH_Other_10"/>
            <p:cNvCxnSpPr/>
            <p:nvPr>
              <p:custDataLst>
                <p:tags r:id="rId5"/>
              </p:custDataLst>
            </p:nvPr>
          </p:nvCxnSpPr>
          <p:spPr>
            <a:xfrm flipH="1">
              <a:off x="3628549" y="2158604"/>
              <a:ext cx="169069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11"/>
            <p:cNvSpPr/>
            <p:nvPr>
              <p:custDataLst>
                <p:tags r:id="rId6"/>
              </p:custDataLst>
            </p:nvPr>
          </p:nvSpPr>
          <p:spPr>
            <a:xfrm flipH="1">
              <a:off x="3751184" y="2112169"/>
              <a:ext cx="92869" cy="9286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34077" y="1618603"/>
            <a:ext cx="1080000" cy="1080000"/>
            <a:chOff x="4149329" y="1766887"/>
            <a:chExt cx="787003" cy="787004"/>
          </a:xfrm>
        </p:grpSpPr>
        <p:sp>
          <p:nvSpPr>
            <p:cNvPr id="18" name="MH_Other_7"/>
            <p:cNvSpPr/>
            <p:nvPr>
              <p:custDataLst>
                <p:tags r:id="rId1"/>
              </p:custDataLst>
            </p:nvPr>
          </p:nvSpPr>
          <p:spPr>
            <a:xfrm flipH="1">
              <a:off x="4149329" y="1766887"/>
              <a:ext cx="787003" cy="78700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/>
            </a:p>
          </p:txBody>
        </p:sp>
        <p:sp>
          <p:nvSpPr>
            <p:cNvPr id="19" name="MH_Other_8"/>
            <p:cNvSpPr/>
            <p:nvPr>
              <p:custDataLst>
                <p:tags r:id="rId2"/>
              </p:custDataLst>
            </p:nvPr>
          </p:nvSpPr>
          <p:spPr>
            <a:xfrm flipH="1">
              <a:off x="4213399" y="1833700"/>
              <a:ext cx="655836" cy="655837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/>
            </a:p>
          </p:txBody>
        </p:sp>
        <p:sp>
          <p:nvSpPr>
            <p:cNvPr id="20" name="MH_Other_1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395788" y="2034779"/>
              <a:ext cx="292894" cy="292894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88025" y="1766581"/>
            <a:ext cx="2042723" cy="1292662"/>
            <a:chOff x="1288025" y="1766581"/>
            <a:chExt cx="2042723" cy="1292662"/>
          </a:xfrm>
        </p:grpSpPr>
        <p:sp>
          <p:nvSpPr>
            <p:cNvPr id="5" name="矩形 4"/>
            <p:cNvSpPr/>
            <p:nvPr/>
          </p:nvSpPr>
          <p:spPr>
            <a:xfrm>
              <a:off x="1288025" y="2135913"/>
              <a:ext cx="204272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atinLnBrk="1">
                <a:lnSpc>
                  <a:spcPct val="150000"/>
                </a:lnSpc>
              </a:pPr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日常工作困扰、护理质控会议、安全自查、患者投诉、实验室反馈</a:t>
              </a:r>
              <a:endPara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22752" y="17665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800" b="1" dirty="0">
                  <a:solidFill>
                    <a:srgbClr val="4285F4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选题来源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67248" y="3177356"/>
            <a:ext cx="2078894" cy="991556"/>
            <a:chOff x="5767248" y="3177356"/>
            <a:chExt cx="2078894" cy="991556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5767250" y="3555539"/>
              <a:ext cx="2078892" cy="61337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latinLnBrk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200" b="0" i="0" dirty="0">
                  <a:latin typeface="等线" panose="02010600030101010101" pitchFamily="2" charset="-122"/>
                  <a:ea typeface="等线" panose="02010600030101010101" pitchFamily="2" charset="-122"/>
                </a:rPr>
                <a:t>护理质控“零差错”；实验室标本质量控制；患者安全</a:t>
              </a:r>
              <a:r>
                <a:rPr lang="zh-CN" altLang="en-US" sz="1200" i="0" dirty="0">
                  <a:latin typeface="等线" panose="02010600030101010101" pitchFamily="2" charset="-122"/>
                  <a:ea typeface="等线" panose="02010600030101010101" pitchFamily="2" charset="-122"/>
                </a:rPr>
                <a:t>         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767248" y="3177356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800" b="1" dirty="0">
                  <a:solidFill>
                    <a:srgbClr val="EA4335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选题原因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3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61111E-6 -7.40741E-7 L -0.13038 -0.001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现状把握</a:t>
            </a:r>
          </a:p>
        </p:txBody>
      </p:sp>
      <p:graphicFrame>
        <p:nvGraphicFramePr>
          <p:cNvPr id="3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857622"/>
              </p:ext>
            </p:extLst>
          </p:nvPr>
        </p:nvGraphicFramePr>
        <p:xfrm>
          <a:off x="1176490" y="1705697"/>
          <a:ext cx="6769100" cy="3096000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数据收集表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980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标本不合格项目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等线" panose="02010600030101010101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合计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百分比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标本总数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1460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1359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1431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1398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1578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1599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8825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4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标本溶血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96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39.1%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标本分类混乱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59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24.1%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标本信息不匹配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19.2%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标本量采集较少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12.7%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标本遗失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4.9%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标本不合格总数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57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245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不合格率（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%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A85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2.26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3.09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2.94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2.2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3.6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2.5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宋体" pitchFamily="2" charset="-122"/>
                          <a:cs typeface="Times New Roman" pitchFamily="18" charset="0"/>
                        </a:rPr>
                        <a:t>2.8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 Box 1676"/>
          <p:cNvSpPr txBox="1">
            <a:spLocks noChangeArrowheads="1"/>
          </p:cNvSpPr>
          <p:nvPr/>
        </p:nvSpPr>
        <p:spPr bwMode="auto">
          <a:xfrm>
            <a:off x="1176490" y="1029131"/>
            <a:ext cx="6769100" cy="5539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1600" b="1" i="0" dirty="0">
                <a:latin typeface="等线" panose="02010600030101010101" pitchFamily="2" charset="-122"/>
                <a:ea typeface="等线" panose="02010600030101010101" pitchFamily="2" charset="-122"/>
              </a:rPr>
              <a:t>调查对象：</a:t>
            </a:r>
            <a:r>
              <a:rPr lang="en-US" altLang="zh-CN" sz="1400" b="0" i="0" dirty="0">
                <a:latin typeface="Century Gothic" panose="020B0502020202020204" pitchFamily="34" charset="0"/>
                <a:ea typeface="等线" panose="02010600030101010101" pitchFamily="2" charset="-122"/>
              </a:rPr>
              <a:t>2016.01-2016.6</a:t>
            </a:r>
            <a:r>
              <a:rPr lang="zh-CN" altLang="en-US" sz="1400" b="0" i="0" dirty="0">
                <a:latin typeface="等线" panose="02010600030101010101" pitchFamily="2" charset="-122"/>
                <a:ea typeface="等线" panose="02010600030101010101" pitchFamily="2" charset="-122"/>
              </a:rPr>
              <a:t>采集血标本总数</a:t>
            </a:r>
            <a:r>
              <a:rPr lang="en-US" altLang="zh-CN" sz="1400" b="0" i="0" dirty="0">
                <a:latin typeface="Century Gothic" panose="020B0502020202020204" pitchFamily="34" charset="0"/>
                <a:ea typeface="等线" panose="02010600030101010101" pitchFamily="2" charset="-122"/>
              </a:rPr>
              <a:t>8825</a:t>
            </a:r>
            <a:r>
              <a:rPr lang="zh-CN" altLang="en-US" sz="1400" b="0" i="0" dirty="0">
                <a:latin typeface="等线" panose="02010600030101010101" pitchFamily="2" charset="-122"/>
                <a:ea typeface="等线" panose="02010600030101010101" pitchFamily="2" charset="-122"/>
              </a:rPr>
              <a:t>例，不合格总数</a:t>
            </a:r>
            <a:r>
              <a:rPr lang="en-US" altLang="zh-CN" sz="1400" b="0" i="0" dirty="0">
                <a:latin typeface="Century Gothic" panose="020B0502020202020204" pitchFamily="34" charset="0"/>
                <a:ea typeface="等线" panose="02010600030101010101" pitchFamily="2" charset="-122"/>
              </a:rPr>
              <a:t>245</a:t>
            </a:r>
            <a:r>
              <a:rPr lang="zh-CN" altLang="en-US" sz="1400" b="0" i="0" dirty="0">
                <a:latin typeface="等线" panose="02010600030101010101" pitchFamily="2" charset="-122"/>
                <a:ea typeface="等线" panose="02010600030101010101" pitchFamily="2" charset="-122"/>
              </a:rPr>
              <a:t>例，平均不合格率为</a:t>
            </a:r>
            <a:r>
              <a:rPr lang="en-US" altLang="zh-CN" sz="1400" b="0" i="0" dirty="0">
                <a:latin typeface="Century Gothic" panose="020B0502020202020204" pitchFamily="34" charset="0"/>
                <a:ea typeface="等线" panose="02010600030101010101" pitchFamily="2" charset="-122"/>
              </a:rPr>
              <a:t>2.8%</a:t>
            </a:r>
            <a:r>
              <a:rPr lang="zh-CN" altLang="en-US" sz="1400" b="0" i="0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35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现状把握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43237"/>
              </p:ext>
            </p:extLst>
          </p:nvPr>
        </p:nvGraphicFramePr>
        <p:xfrm>
          <a:off x="960688" y="1028186"/>
          <a:ext cx="7602287" cy="366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6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-4.19753E-6 L 0.00069 0.1305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7" grpId="0">
        <p:bldAsOne/>
      </p:bldGraphic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1051660" y="1487532"/>
            <a:ext cx="1260000" cy="540000"/>
          </a:xfrm>
          <a:prstGeom prst="roundRect">
            <a:avLst/>
          </a:prstGeom>
          <a:solidFill>
            <a:srgbClr val="4285F4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等线" panose="02010600030101010101" pitchFamily="2" charset="-122"/>
                <a:ea typeface="等线" panose="02010600030101010101" pitchFamily="2" charset="-122"/>
              </a:rPr>
              <a:t>标本溶血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64483"/>
              </p:ext>
            </p:extLst>
          </p:nvPr>
        </p:nvGraphicFramePr>
        <p:xfrm>
          <a:off x="2635968" y="1645323"/>
          <a:ext cx="4248514" cy="269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目标设定</a:t>
            </a:r>
          </a:p>
        </p:txBody>
      </p:sp>
      <p:sp>
        <p:nvSpPr>
          <p:cNvPr id="6" name="箭头: 下 5"/>
          <p:cNvSpPr/>
          <p:nvPr/>
        </p:nvSpPr>
        <p:spPr>
          <a:xfrm>
            <a:off x="5429725" y="2618248"/>
            <a:ext cx="304800" cy="502158"/>
          </a:xfrm>
          <a:prstGeom prst="downArrow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燕尾形 6"/>
          <p:cNvSpPr/>
          <p:nvPr/>
        </p:nvSpPr>
        <p:spPr>
          <a:xfrm>
            <a:off x="2624256" y="2627725"/>
            <a:ext cx="446367" cy="381326"/>
          </a:xfrm>
          <a:prstGeom prst="notchedRightArrow">
            <a:avLst/>
          </a:prstGeom>
          <a:solidFill>
            <a:srgbClr val="F1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1051660" y="2548388"/>
            <a:ext cx="1260000" cy="540000"/>
          </a:xfrm>
          <a:prstGeom prst="roundRect">
            <a:avLst/>
          </a:prstGeom>
          <a:solidFill>
            <a:srgbClr val="2AA853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等线" panose="02010600030101010101" pitchFamily="2" charset="-122"/>
                <a:ea typeface="等线" panose="02010600030101010101" pitchFamily="2" charset="-122"/>
              </a:rPr>
              <a:t>分类混乱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051660" y="3609244"/>
            <a:ext cx="1260000" cy="540000"/>
          </a:xfrm>
          <a:prstGeom prst="roundRect">
            <a:avLst/>
          </a:prstGeom>
          <a:solidFill>
            <a:srgbClr val="EA433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等线" panose="02010600030101010101" pitchFamily="2" charset="-122"/>
                <a:ea typeface="等线" panose="02010600030101010101" pitchFamily="2" charset="-122"/>
              </a:rPr>
              <a:t>信息不匹配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7208790" y="2278388"/>
            <a:ext cx="1080000" cy="1080000"/>
          </a:xfrm>
          <a:prstGeom prst="roundRect">
            <a:avLst/>
          </a:prstGeom>
          <a:solidFill>
            <a:srgbClr val="F1BC0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采血标本不合格率降至</a:t>
            </a:r>
            <a:r>
              <a:rPr lang="en-US" altLang="zh-CN" sz="1400" b="1" dirty="0">
                <a:solidFill>
                  <a:schemeClr val="bg1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0%</a:t>
            </a:r>
          </a:p>
        </p:txBody>
      </p:sp>
      <p:sp>
        <p:nvSpPr>
          <p:cNvPr id="16" name="箭头: 燕尾形 15"/>
          <p:cNvSpPr/>
          <p:nvPr/>
        </p:nvSpPr>
        <p:spPr>
          <a:xfrm>
            <a:off x="6600269" y="2627725"/>
            <a:ext cx="446367" cy="381326"/>
          </a:xfrm>
          <a:prstGeom prst="notchedRightArrow">
            <a:avLst/>
          </a:prstGeom>
          <a:solidFill>
            <a:srgbClr val="F1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8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2" grpId="0">
        <p:bldAsOne/>
      </p:bldGraphic>
      <p:bldP spid="3" grpId="0"/>
      <p:bldP spid="3" grpId="1"/>
      <p:bldP spid="6" grpId="0" animBg="1"/>
      <p:bldP spid="7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原因分析</a:t>
            </a:r>
          </a:p>
        </p:txBody>
      </p:sp>
      <p:grpSp>
        <p:nvGrpSpPr>
          <p:cNvPr id="148" name="组合 147"/>
          <p:cNvGrpSpPr/>
          <p:nvPr/>
        </p:nvGrpSpPr>
        <p:grpSpPr>
          <a:xfrm>
            <a:off x="1118734" y="989510"/>
            <a:ext cx="7515651" cy="3972874"/>
            <a:chOff x="1118734" y="989510"/>
            <a:chExt cx="7515651" cy="3972874"/>
          </a:xfrm>
        </p:grpSpPr>
        <p:sp>
          <p:nvSpPr>
            <p:cNvPr id="77" name="矩形 76"/>
            <p:cNvSpPr/>
            <p:nvPr/>
          </p:nvSpPr>
          <p:spPr>
            <a:xfrm>
              <a:off x="2276664" y="4685385"/>
              <a:ext cx="46022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制表目的：要因分析；制表时间：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2016-8-18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；制表人：姓名</a:t>
              </a:r>
            </a:p>
          </p:txBody>
        </p:sp>
        <p:sp>
          <p:nvSpPr>
            <p:cNvPr id="78" name="AutoShape 73"/>
            <p:cNvSpPr>
              <a:spLocks noChangeAspect="1" noChangeArrowheads="1" noTextEdit="1"/>
            </p:cNvSpPr>
            <p:nvPr/>
          </p:nvSpPr>
          <p:spPr bwMode="auto">
            <a:xfrm>
              <a:off x="1960969" y="989510"/>
              <a:ext cx="5984942" cy="3570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79" name="Line 71"/>
            <p:cNvSpPr>
              <a:spLocks noChangeShapeType="1"/>
            </p:cNvSpPr>
            <p:nvPr/>
          </p:nvSpPr>
          <p:spPr bwMode="auto">
            <a:xfrm>
              <a:off x="4466196" y="1198476"/>
              <a:ext cx="1919622" cy="1663281"/>
            </a:xfrm>
            <a:prstGeom prst="line">
              <a:avLst/>
            </a:prstGeom>
            <a:noFill/>
            <a:ln w="38100">
              <a:solidFill>
                <a:srgbClr val="22C7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0" name="Line 70"/>
            <p:cNvSpPr>
              <a:spLocks noChangeShapeType="1"/>
            </p:cNvSpPr>
            <p:nvPr/>
          </p:nvSpPr>
          <p:spPr bwMode="auto">
            <a:xfrm flipV="1">
              <a:off x="2059131" y="3072404"/>
              <a:ext cx="1446678" cy="1197554"/>
            </a:xfrm>
            <a:prstGeom prst="line">
              <a:avLst/>
            </a:prstGeom>
            <a:noFill/>
            <a:ln w="38100">
              <a:solidFill>
                <a:srgbClr val="22C7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1" name="Line 69"/>
            <p:cNvSpPr>
              <a:spLocks noChangeShapeType="1"/>
            </p:cNvSpPr>
            <p:nvPr/>
          </p:nvSpPr>
          <p:spPr bwMode="auto">
            <a:xfrm flipV="1">
              <a:off x="3804907" y="3075406"/>
              <a:ext cx="1197279" cy="1228818"/>
            </a:xfrm>
            <a:prstGeom prst="line">
              <a:avLst/>
            </a:prstGeom>
            <a:noFill/>
            <a:ln w="38100">
              <a:solidFill>
                <a:srgbClr val="22C7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2" name="Line 67"/>
            <p:cNvSpPr>
              <a:spLocks noChangeShapeType="1"/>
            </p:cNvSpPr>
            <p:nvPr/>
          </p:nvSpPr>
          <p:spPr bwMode="auto">
            <a:xfrm>
              <a:off x="4986338" y="2247094"/>
              <a:ext cx="534001" cy="1386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3" name="Line 66"/>
            <p:cNvSpPr>
              <a:spLocks noChangeShapeType="1"/>
            </p:cNvSpPr>
            <p:nvPr/>
          </p:nvSpPr>
          <p:spPr bwMode="auto">
            <a:xfrm flipH="1" flipV="1">
              <a:off x="5880246" y="2282275"/>
              <a:ext cx="540000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4" name="Line 65"/>
            <p:cNvSpPr>
              <a:spLocks noChangeShapeType="1"/>
            </p:cNvSpPr>
            <p:nvPr/>
          </p:nvSpPr>
          <p:spPr bwMode="auto">
            <a:xfrm>
              <a:off x="4794014" y="1874723"/>
              <a:ext cx="407166" cy="343884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5" name="Line 64"/>
            <p:cNvSpPr>
              <a:spLocks noChangeShapeType="1"/>
            </p:cNvSpPr>
            <p:nvPr/>
          </p:nvSpPr>
          <p:spPr bwMode="auto">
            <a:xfrm>
              <a:off x="5598595" y="2525513"/>
              <a:ext cx="326900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4617672" y="2415817"/>
              <a:ext cx="928472" cy="23382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人员配备不足</a:t>
              </a:r>
            </a:p>
          </p:txBody>
        </p:sp>
        <p:sp>
          <p:nvSpPr>
            <p:cNvPr id="87" name="Text Box 62"/>
            <p:cNvSpPr txBox="1">
              <a:spLocks noChangeArrowheads="1"/>
            </p:cNvSpPr>
            <p:nvPr/>
          </p:nvSpPr>
          <p:spPr bwMode="auto">
            <a:xfrm>
              <a:off x="4429206" y="1664771"/>
              <a:ext cx="780305" cy="2399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27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88" name="Text Box 56"/>
            <p:cNvSpPr txBox="1">
              <a:spLocks noChangeArrowheads="1"/>
            </p:cNvSpPr>
            <p:nvPr/>
          </p:nvSpPr>
          <p:spPr bwMode="auto">
            <a:xfrm>
              <a:off x="6909207" y="3441112"/>
              <a:ext cx="1560563" cy="20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执行情况监管力度不够</a:t>
              </a:r>
            </a:p>
          </p:txBody>
        </p:sp>
        <p:sp>
          <p:nvSpPr>
            <p:cNvPr id="90" name="Text Box 53"/>
            <p:cNvSpPr txBox="1">
              <a:spLocks noChangeArrowheads="1"/>
            </p:cNvSpPr>
            <p:nvPr/>
          </p:nvSpPr>
          <p:spPr bwMode="auto">
            <a:xfrm>
              <a:off x="3289361" y="3294335"/>
              <a:ext cx="960916" cy="21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分类标示不清</a:t>
              </a:r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2497592" y="3357734"/>
              <a:ext cx="563905" cy="6327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3" name="Line 50"/>
            <p:cNvSpPr>
              <a:spLocks noChangeShapeType="1"/>
            </p:cNvSpPr>
            <p:nvPr/>
          </p:nvSpPr>
          <p:spPr bwMode="auto">
            <a:xfrm>
              <a:off x="2070957" y="3808478"/>
              <a:ext cx="440531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4" name="Line 49"/>
            <p:cNvSpPr>
              <a:spLocks noChangeShapeType="1"/>
            </p:cNvSpPr>
            <p:nvPr/>
          </p:nvSpPr>
          <p:spPr bwMode="auto">
            <a:xfrm>
              <a:off x="4159805" y="3401771"/>
              <a:ext cx="317666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5" name="Line 48"/>
            <p:cNvSpPr>
              <a:spLocks noChangeShapeType="1"/>
            </p:cNvSpPr>
            <p:nvPr/>
          </p:nvSpPr>
          <p:spPr bwMode="auto">
            <a:xfrm flipH="1" flipV="1">
              <a:off x="6013394" y="4006209"/>
              <a:ext cx="523970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7" name="Line 45"/>
            <p:cNvSpPr>
              <a:spLocks noChangeShapeType="1"/>
            </p:cNvSpPr>
            <p:nvPr/>
          </p:nvSpPr>
          <p:spPr bwMode="auto">
            <a:xfrm>
              <a:off x="3764178" y="3785194"/>
              <a:ext cx="353517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auto">
            <a:xfrm flipH="1" flipV="1">
              <a:off x="6447106" y="3548883"/>
              <a:ext cx="367597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9" name="Text Box 41"/>
            <p:cNvSpPr txBox="1">
              <a:spLocks noChangeArrowheads="1"/>
            </p:cNvSpPr>
            <p:nvPr/>
          </p:nvSpPr>
          <p:spPr bwMode="auto">
            <a:xfrm>
              <a:off x="1708578" y="3185498"/>
              <a:ext cx="724757" cy="36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采血针头过细</a:t>
              </a:r>
            </a:p>
          </p:txBody>
        </p:sp>
        <p:sp>
          <p:nvSpPr>
            <p:cNvPr id="101" name="Text Box 39"/>
            <p:cNvSpPr txBox="1">
              <a:spLocks noChangeArrowheads="1"/>
            </p:cNvSpPr>
            <p:nvPr/>
          </p:nvSpPr>
          <p:spPr bwMode="auto">
            <a:xfrm>
              <a:off x="4234339" y="2132937"/>
              <a:ext cx="783513" cy="2254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沟通不及时</a:t>
              </a:r>
            </a:p>
          </p:txBody>
        </p:sp>
        <p:sp>
          <p:nvSpPr>
            <p:cNvPr id="102" name="Text Box 37"/>
            <p:cNvSpPr txBox="1">
              <a:spLocks noChangeArrowheads="1"/>
            </p:cNvSpPr>
            <p:nvPr/>
          </p:nvSpPr>
          <p:spPr bwMode="auto">
            <a:xfrm>
              <a:off x="6480352" y="2083813"/>
              <a:ext cx="526315" cy="37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专业知识不足</a:t>
              </a:r>
            </a:p>
          </p:txBody>
        </p:sp>
        <p:sp>
          <p:nvSpPr>
            <p:cNvPr id="104" name="Text Box 35"/>
            <p:cNvSpPr txBox="1">
              <a:spLocks noChangeArrowheads="1"/>
            </p:cNvSpPr>
            <p:nvPr/>
          </p:nvSpPr>
          <p:spPr bwMode="auto">
            <a:xfrm>
              <a:off x="5984484" y="1283932"/>
              <a:ext cx="968895" cy="3535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制度流程落实不到位</a:t>
              </a:r>
            </a:p>
          </p:txBody>
        </p:sp>
        <p:sp>
          <p:nvSpPr>
            <p:cNvPr id="105" name="Line 28"/>
            <p:cNvSpPr>
              <a:spLocks noChangeShapeType="1"/>
            </p:cNvSpPr>
            <p:nvPr/>
          </p:nvSpPr>
          <p:spPr bwMode="auto">
            <a:xfrm flipH="1">
              <a:off x="4928236" y="1460731"/>
              <a:ext cx="995542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06" name="Text Box 27"/>
            <p:cNvSpPr txBox="1">
              <a:spLocks noChangeArrowheads="1"/>
            </p:cNvSpPr>
            <p:nvPr/>
          </p:nvSpPr>
          <p:spPr bwMode="auto">
            <a:xfrm>
              <a:off x="6680153" y="3801913"/>
              <a:ext cx="1527688" cy="4085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缺乏规范标本运送、交接、设备使用制度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>
              <a:off x="2179495" y="1365372"/>
              <a:ext cx="1347874" cy="1528126"/>
            </a:xfrm>
            <a:prstGeom prst="line">
              <a:avLst/>
            </a:prstGeom>
            <a:noFill/>
            <a:ln w="38100">
              <a:solidFill>
                <a:srgbClr val="22C7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2158269" y="2132937"/>
              <a:ext cx="576000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14" name="Text Box 8"/>
            <p:cNvSpPr txBox="1">
              <a:spLocks noChangeArrowheads="1"/>
            </p:cNvSpPr>
            <p:nvPr/>
          </p:nvSpPr>
          <p:spPr bwMode="auto">
            <a:xfrm>
              <a:off x="3232439" y="1697210"/>
              <a:ext cx="680647" cy="29079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冰箱配置不够</a:t>
              </a:r>
              <a:endPara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15" name="Text Box 2"/>
            <p:cNvSpPr txBox="1">
              <a:spLocks noChangeArrowheads="1"/>
            </p:cNvSpPr>
            <p:nvPr/>
          </p:nvSpPr>
          <p:spPr bwMode="auto">
            <a:xfrm>
              <a:off x="3146906" y="3606153"/>
              <a:ext cx="551253" cy="36205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操作台面杂乱</a:t>
              </a:r>
            </a:p>
          </p:txBody>
        </p:sp>
        <p:sp>
          <p:nvSpPr>
            <p:cNvPr id="116" name="等腰三角形 26"/>
            <p:cNvSpPr/>
            <p:nvPr/>
          </p:nvSpPr>
          <p:spPr>
            <a:xfrm rot="20050251">
              <a:off x="7905326" y="2962067"/>
              <a:ext cx="60958" cy="53927"/>
            </a:xfrm>
            <a:custGeom>
              <a:avLst/>
              <a:gdLst>
                <a:gd name="connsiteX0" fmla="*/ 0 w 586399"/>
                <a:gd name="connsiteY0" fmla="*/ 421203 h 421203"/>
                <a:gd name="connsiteX1" fmla="*/ 293200 w 586399"/>
                <a:gd name="connsiteY1" fmla="*/ 0 h 421203"/>
                <a:gd name="connsiteX2" fmla="*/ 586399 w 586399"/>
                <a:gd name="connsiteY2" fmla="*/ 421203 h 421203"/>
                <a:gd name="connsiteX3" fmla="*/ 0 w 586399"/>
                <a:gd name="connsiteY3" fmla="*/ 421203 h 421203"/>
                <a:gd name="connsiteX0" fmla="*/ 34059 w 293199"/>
                <a:gd name="connsiteY0" fmla="*/ 344201 h 421203"/>
                <a:gd name="connsiteX1" fmla="*/ 0 w 293199"/>
                <a:gd name="connsiteY1" fmla="*/ 0 h 421203"/>
                <a:gd name="connsiteX2" fmla="*/ 293199 w 293199"/>
                <a:gd name="connsiteY2" fmla="*/ 421203 h 421203"/>
                <a:gd name="connsiteX3" fmla="*/ 34059 w 293199"/>
                <a:gd name="connsiteY3" fmla="*/ 344201 h 421203"/>
                <a:gd name="connsiteX0" fmla="*/ 34059 w 293199"/>
                <a:gd name="connsiteY0" fmla="*/ 344201 h 421203"/>
                <a:gd name="connsiteX1" fmla="*/ 0 w 293199"/>
                <a:gd name="connsiteY1" fmla="*/ 0 h 421203"/>
                <a:gd name="connsiteX2" fmla="*/ 293199 w 293199"/>
                <a:gd name="connsiteY2" fmla="*/ 421203 h 421203"/>
                <a:gd name="connsiteX3" fmla="*/ 34059 w 293199"/>
                <a:gd name="connsiteY3" fmla="*/ 344201 h 421203"/>
                <a:gd name="connsiteX0" fmla="*/ 5087 w 293199"/>
                <a:gd name="connsiteY0" fmla="*/ 144262 h 421203"/>
                <a:gd name="connsiteX1" fmla="*/ 0 w 293199"/>
                <a:gd name="connsiteY1" fmla="*/ 0 h 421203"/>
                <a:gd name="connsiteX2" fmla="*/ 293199 w 293199"/>
                <a:gd name="connsiteY2" fmla="*/ 421203 h 421203"/>
                <a:gd name="connsiteX3" fmla="*/ 5087 w 293199"/>
                <a:gd name="connsiteY3" fmla="*/ 144262 h 421203"/>
                <a:gd name="connsiteX0" fmla="*/ 5087 w 102713"/>
                <a:gd name="connsiteY0" fmla="*/ 144262 h 157683"/>
                <a:gd name="connsiteX1" fmla="*/ 0 w 102713"/>
                <a:gd name="connsiteY1" fmla="*/ 0 h 157683"/>
                <a:gd name="connsiteX2" fmla="*/ 102713 w 102713"/>
                <a:gd name="connsiteY2" fmla="*/ 157683 h 157683"/>
                <a:gd name="connsiteX3" fmla="*/ 5087 w 102713"/>
                <a:gd name="connsiteY3" fmla="*/ 144262 h 15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13" h="157683">
                  <a:moveTo>
                    <a:pt x="5087" y="144262"/>
                  </a:moveTo>
                  <a:lnTo>
                    <a:pt x="0" y="0"/>
                  </a:lnTo>
                  <a:lnTo>
                    <a:pt x="102713" y="157683"/>
                  </a:lnTo>
                  <a:lnTo>
                    <a:pt x="5087" y="1442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75" kern="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17" name="Text Box 42"/>
            <p:cNvSpPr txBox="1">
              <a:spLocks noChangeArrowheads="1"/>
            </p:cNvSpPr>
            <p:nvPr/>
          </p:nvSpPr>
          <p:spPr bwMode="auto">
            <a:xfrm>
              <a:off x="1263205" y="3689574"/>
              <a:ext cx="870896" cy="224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采血管压力</a:t>
              </a: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1118734" y="2495925"/>
              <a:ext cx="7009728" cy="1010841"/>
              <a:chOff x="1218533" y="3193257"/>
              <a:chExt cx="9346304" cy="1347788"/>
            </a:xfrm>
            <a:solidFill>
              <a:schemeClr val="bg1">
                <a:lumMod val="95000"/>
              </a:schemeClr>
            </a:solidFill>
            <a:effectLst>
              <a:outerShdw blurRad="254000" sx="105000" sy="105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grpSpPr>
          <p:sp>
            <p:nvSpPr>
              <p:cNvPr id="133" name="Freeform 5"/>
              <p:cNvSpPr>
                <a:spLocks/>
              </p:cNvSpPr>
              <p:nvPr/>
            </p:nvSpPr>
            <p:spPr bwMode="auto">
              <a:xfrm>
                <a:off x="1218533" y="3193257"/>
                <a:ext cx="9346304" cy="1347788"/>
              </a:xfrm>
              <a:custGeom>
                <a:avLst/>
                <a:gdLst>
                  <a:gd name="T0" fmla="*/ 653 w 19008"/>
                  <a:gd name="T1" fmla="*/ 1418 h 2547"/>
                  <a:gd name="T2" fmla="*/ 573 w 19008"/>
                  <a:gd name="T3" fmla="*/ 1719 h 2547"/>
                  <a:gd name="T4" fmla="*/ 385 w 19008"/>
                  <a:gd name="T5" fmla="*/ 2167 h 2547"/>
                  <a:gd name="T6" fmla="*/ 225 w 19008"/>
                  <a:gd name="T7" fmla="*/ 2547 h 2547"/>
                  <a:gd name="T8" fmla="*/ 266 w 19008"/>
                  <a:gd name="T9" fmla="*/ 2535 h 2547"/>
                  <a:gd name="T10" fmla="*/ 314 w 19008"/>
                  <a:gd name="T11" fmla="*/ 2492 h 2547"/>
                  <a:gd name="T12" fmla="*/ 639 w 19008"/>
                  <a:gd name="T13" fmla="*/ 2309 h 2547"/>
                  <a:gd name="T14" fmla="*/ 917 w 19008"/>
                  <a:gd name="T15" fmla="*/ 2085 h 2547"/>
                  <a:gd name="T16" fmla="*/ 1159 w 19008"/>
                  <a:gd name="T17" fmla="*/ 1824 h 2547"/>
                  <a:gd name="T18" fmla="*/ 1561 w 19008"/>
                  <a:gd name="T19" fmla="*/ 1411 h 2547"/>
                  <a:gd name="T20" fmla="*/ 1699 w 19008"/>
                  <a:gd name="T21" fmla="*/ 1351 h 2547"/>
                  <a:gd name="T22" fmla="*/ 12438 w 19008"/>
                  <a:gd name="T23" fmla="*/ 1302 h 2547"/>
                  <a:gd name="T24" fmla="*/ 12902 w 19008"/>
                  <a:gd name="T25" fmla="*/ 1295 h 2547"/>
                  <a:gd name="T26" fmla="*/ 16764 w 19008"/>
                  <a:gd name="T27" fmla="*/ 1290 h 2547"/>
                  <a:gd name="T28" fmla="*/ 16885 w 19008"/>
                  <a:gd name="T29" fmla="*/ 1358 h 2547"/>
                  <a:gd name="T30" fmla="*/ 16889 w 19008"/>
                  <a:gd name="T31" fmla="*/ 1619 h 2547"/>
                  <a:gd name="T32" fmla="*/ 16808 w 19008"/>
                  <a:gd name="T33" fmla="*/ 2123 h 2547"/>
                  <a:gd name="T34" fmla="*/ 16962 w 19008"/>
                  <a:gd name="T35" fmla="*/ 2135 h 2547"/>
                  <a:gd name="T36" fmla="*/ 17265 w 19008"/>
                  <a:gd name="T37" fmla="*/ 2109 h 2547"/>
                  <a:gd name="T38" fmla="*/ 17574 w 19008"/>
                  <a:gd name="T39" fmla="*/ 2053 h 2547"/>
                  <a:gd name="T40" fmla="*/ 17889 w 19008"/>
                  <a:gd name="T41" fmla="*/ 1953 h 2547"/>
                  <a:gd name="T42" fmla="*/ 18182 w 19008"/>
                  <a:gd name="T43" fmla="*/ 1809 h 2547"/>
                  <a:gd name="T44" fmla="*/ 18448 w 19008"/>
                  <a:gd name="T45" fmla="*/ 1620 h 2547"/>
                  <a:gd name="T46" fmla="*/ 18612 w 19008"/>
                  <a:gd name="T47" fmla="*/ 1462 h 2547"/>
                  <a:gd name="T48" fmla="*/ 18490 w 19008"/>
                  <a:gd name="T49" fmla="*/ 1327 h 2547"/>
                  <a:gd name="T50" fmla="*/ 18142 w 19008"/>
                  <a:gd name="T51" fmla="*/ 1226 h 2547"/>
                  <a:gd name="T52" fmla="*/ 17958 w 19008"/>
                  <a:gd name="T53" fmla="*/ 1129 h 2547"/>
                  <a:gd name="T54" fmla="*/ 18481 w 19008"/>
                  <a:gd name="T55" fmla="*/ 1054 h 2547"/>
                  <a:gd name="T56" fmla="*/ 18912 w 19008"/>
                  <a:gd name="T57" fmla="*/ 974 h 2547"/>
                  <a:gd name="T58" fmla="*/ 18983 w 19008"/>
                  <a:gd name="T59" fmla="*/ 896 h 2547"/>
                  <a:gd name="T60" fmla="*/ 18583 w 19008"/>
                  <a:gd name="T61" fmla="*/ 533 h 2547"/>
                  <a:gd name="T62" fmla="*/ 18245 w 19008"/>
                  <a:gd name="T63" fmla="*/ 337 h 2547"/>
                  <a:gd name="T64" fmla="*/ 17866 w 19008"/>
                  <a:gd name="T65" fmla="*/ 195 h 2547"/>
                  <a:gd name="T66" fmla="*/ 17510 w 19008"/>
                  <a:gd name="T67" fmla="*/ 106 h 2547"/>
                  <a:gd name="T68" fmla="*/ 17029 w 19008"/>
                  <a:gd name="T69" fmla="*/ 65 h 2547"/>
                  <a:gd name="T70" fmla="*/ 16727 w 19008"/>
                  <a:gd name="T71" fmla="*/ 101 h 2547"/>
                  <a:gd name="T72" fmla="*/ 16587 w 19008"/>
                  <a:gd name="T73" fmla="*/ 178 h 2547"/>
                  <a:gd name="T74" fmla="*/ 16617 w 19008"/>
                  <a:gd name="T75" fmla="*/ 306 h 2547"/>
                  <a:gd name="T76" fmla="*/ 16795 w 19008"/>
                  <a:gd name="T77" fmla="*/ 735 h 2547"/>
                  <a:gd name="T78" fmla="*/ 16851 w 19008"/>
                  <a:gd name="T79" fmla="*/ 1000 h 2547"/>
                  <a:gd name="T80" fmla="*/ 16530 w 19008"/>
                  <a:gd name="T81" fmla="*/ 1067 h 2547"/>
                  <a:gd name="T82" fmla="*/ 16114 w 19008"/>
                  <a:gd name="T83" fmla="*/ 1080 h 2547"/>
                  <a:gd name="T84" fmla="*/ 12324 w 19008"/>
                  <a:gd name="T85" fmla="*/ 1072 h 2547"/>
                  <a:gd name="T86" fmla="*/ 8973 w 19008"/>
                  <a:gd name="T87" fmla="*/ 1062 h 2547"/>
                  <a:gd name="T88" fmla="*/ 8417 w 19008"/>
                  <a:gd name="T89" fmla="*/ 1055 h 2547"/>
                  <a:gd name="T90" fmla="*/ 7789 w 19008"/>
                  <a:gd name="T91" fmla="*/ 1050 h 2547"/>
                  <a:gd name="T92" fmla="*/ 6666 w 19008"/>
                  <a:gd name="T93" fmla="*/ 1050 h 2547"/>
                  <a:gd name="T94" fmla="*/ 2333 w 19008"/>
                  <a:gd name="T95" fmla="*/ 1039 h 2547"/>
                  <a:gd name="T96" fmla="*/ 1753 w 19008"/>
                  <a:gd name="T97" fmla="*/ 1038 h 2547"/>
                  <a:gd name="T98" fmla="*/ 1140 w 19008"/>
                  <a:gd name="T99" fmla="*/ 624 h 2547"/>
                  <a:gd name="T100" fmla="*/ 655 w 19008"/>
                  <a:gd name="T101" fmla="*/ 165 h 2547"/>
                  <a:gd name="T102" fmla="*/ 461 w 19008"/>
                  <a:gd name="T103" fmla="*/ 68 h 2547"/>
                  <a:gd name="T104" fmla="*/ 233 w 19008"/>
                  <a:gd name="T105" fmla="*/ 14 h 2547"/>
                  <a:gd name="T106" fmla="*/ 4 w 19008"/>
                  <a:gd name="T107" fmla="*/ 7 h 2547"/>
                  <a:gd name="T108" fmla="*/ 183 w 19008"/>
                  <a:gd name="T109" fmla="*/ 165 h 2547"/>
                  <a:gd name="T110" fmla="*/ 425 w 19008"/>
                  <a:gd name="T111" fmla="*/ 440 h 2547"/>
                  <a:gd name="T112" fmla="*/ 576 w 19008"/>
                  <a:gd name="T113" fmla="*/ 683 h 2547"/>
                  <a:gd name="T114" fmla="*/ 658 w 19008"/>
                  <a:gd name="T115" fmla="*/ 919 h 2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008" h="2547">
                    <a:moveTo>
                      <a:pt x="675" y="1073"/>
                    </a:moveTo>
                    <a:lnTo>
                      <a:pt x="675" y="1145"/>
                    </a:lnTo>
                    <a:lnTo>
                      <a:pt x="674" y="1212"/>
                    </a:lnTo>
                    <a:lnTo>
                      <a:pt x="670" y="1272"/>
                    </a:lnTo>
                    <a:lnTo>
                      <a:pt x="665" y="1331"/>
                    </a:lnTo>
                    <a:lnTo>
                      <a:pt x="662" y="1359"/>
                    </a:lnTo>
                    <a:lnTo>
                      <a:pt x="658" y="1389"/>
                    </a:lnTo>
                    <a:lnTo>
                      <a:pt x="653" y="1418"/>
                    </a:lnTo>
                    <a:lnTo>
                      <a:pt x="646" y="1449"/>
                    </a:lnTo>
                    <a:lnTo>
                      <a:pt x="640" y="1480"/>
                    </a:lnTo>
                    <a:lnTo>
                      <a:pt x="632" y="1513"/>
                    </a:lnTo>
                    <a:lnTo>
                      <a:pt x="623" y="1549"/>
                    </a:lnTo>
                    <a:lnTo>
                      <a:pt x="612" y="1585"/>
                    </a:lnTo>
                    <a:lnTo>
                      <a:pt x="599" y="1631"/>
                    </a:lnTo>
                    <a:lnTo>
                      <a:pt x="587" y="1675"/>
                    </a:lnTo>
                    <a:lnTo>
                      <a:pt x="573" y="1719"/>
                    </a:lnTo>
                    <a:lnTo>
                      <a:pt x="557" y="1763"/>
                    </a:lnTo>
                    <a:lnTo>
                      <a:pt x="524" y="1853"/>
                    </a:lnTo>
                    <a:lnTo>
                      <a:pt x="497" y="1920"/>
                    </a:lnTo>
                    <a:lnTo>
                      <a:pt x="476" y="1972"/>
                    </a:lnTo>
                    <a:lnTo>
                      <a:pt x="456" y="2015"/>
                    </a:lnTo>
                    <a:lnTo>
                      <a:pt x="437" y="2058"/>
                    </a:lnTo>
                    <a:lnTo>
                      <a:pt x="413" y="2105"/>
                    </a:lnTo>
                    <a:lnTo>
                      <a:pt x="385" y="2167"/>
                    </a:lnTo>
                    <a:lnTo>
                      <a:pt x="347" y="2249"/>
                    </a:lnTo>
                    <a:lnTo>
                      <a:pt x="225" y="2514"/>
                    </a:lnTo>
                    <a:lnTo>
                      <a:pt x="222" y="2523"/>
                    </a:lnTo>
                    <a:lnTo>
                      <a:pt x="220" y="2532"/>
                    </a:lnTo>
                    <a:lnTo>
                      <a:pt x="219" y="2537"/>
                    </a:lnTo>
                    <a:lnTo>
                      <a:pt x="219" y="2542"/>
                    </a:lnTo>
                    <a:lnTo>
                      <a:pt x="221" y="2545"/>
                    </a:lnTo>
                    <a:lnTo>
                      <a:pt x="225" y="2547"/>
                    </a:lnTo>
                    <a:lnTo>
                      <a:pt x="230" y="2547"/>
                    </a:lnTo>
                    <a:lnTo>
                      <a:pt x="239" y="2546"/>
                    </a:lnTo>
                    <a:lnTo>
                      <a:pt x="259" y="2542"/>
                    </a:lnTo>
                    <a:lnTo>
                      <a:pt x="263" y="2541"/>
                    </a:lnTo>
                    <a:lnTo>
                      <a:pt x="263" y="2540"/>
                    </a:lnTo>
                    <a:lnTo>
                      <a:pt x="263" y="2539"/>
                    </a:lnTo>
                    <a:lnTo>
                      <a:pt x="263" y="2537"/>
                    </a:lnTo>
                    <a:lnTo>
                      <a:pt x="266" y="2535"/>
                    </a:lnTo>
                    <a:lnTo>
                      <a:pt x="277" y="2526"/>
                    </a:lnTo>
                    <a:lnTo>
                      <a:pt x="283" y="2520"/>
                    </a:lnTo>
                    <a:lnTo>
                      <a:pt x="285" y="2516"/>
                    </a:lnTo>
                    <a:lnTo>
                      <a:pt x="286" y="2513"/>
                    </a:lnTo>
                    <a:lnTo>
                      <a:pt x="287" y="2510"/>
                    </a:lnTo>
                    <a:lnTo>
                      <a:pt x="291" y="2507"/>
                    </a:lnTo>
                    <a:lnTo>
                      <a:pt x="299" y="2501"/>
                    </a:lnTo>
                    <a:lnTo>
                      <a:pt x="314" y="2492"/>
                    </a:lnTo>
                    <a:lnTo>
                      <a:pt x="354" y="2469"/>
                    </a:lnTo>
                    <a:lnTo>
                      <a:pt x="387" y="2452"/>
                    </a:lnTo>
                    <a:lnTo>
                      <a:pt x="417" y="2438"/>
                    </a:lnTo>
                    <a:lnTo>
                      <a:pt x="447" y="2423"/>
                    </a:lnTo>
                    <a:lnTo>
                      <a:pt x="481" y="2406"/>
                    </a:lnTo>
                    <a:lnTo>
                      <a:pt x="522" y="2383"/>
                    </a:lnTo>
                    <a:lnTo>
                      <a:pt x="574" y="2352"/>
                    </a:lnTo>
                    <a:lnTo>
                      <a:pt x="639" y="2309"/>
                    </a:lnTo>
                    <a:lnTo>
                      <a:pt x="674" y="2286"/>
                    </a:lnTo>
                    <a:lnTo>
                      <a:pt x="709" y="2260"/>
                    </a:lnTo>
                    <a:lnTo>
                      <a:pt x="745" y="2233"/>
                    </a:lnTo>
                    <a:lnTo>
                      <a:pt x="779" y="2205"/>
                    </a:lnTo>
                    <a:lnTo>
                      <a:pt x="814" y="2176"/>
                    </a:lnTo>
                    <a:lnTo>
                      <a:pt x="848" y="2147"/>
                    </a:lnTo>
                    <a:lnTo>
                      <a:pt x="883" y="2116"/>
                    </a:lnTo>
                    <a:lnTo>
                      <a:pt x="917" y="2085"/>
                    </a:lnTo>
                    <a:lnTo>
                      <a:pt x="949" y="2053"/>
                    </a:lnTo>
                    <a:lnTo>
                      <a:pt x="982" y="2021"/>
                    </a:lnTo>
                    <a:lnTo>
                      <a:pt x="1015" y="1987"/>
                    </a:lnTo>
                    <a:lnTo>
                      <a:pt x="1045" y="1954"/>
                    </a:lnTo>
                    <a:lnTo>
                      <a:pt x="1075" y="1922"/>
                    </a:lnTo>
                    <a:lnTo>
                      <a:pt x="1105" y="1889"/>
                    </a:lnTo>
                    <a:lnTo>
                      <a:pt x="1132" y="1856"/>
                    </a:lnTo>
                    <a:lnTo>
                      <a:pt x="1159" y="1824"/>
                    </a:lnTo>
                    <a:lnTo>
                      <a:pt x="1390" y="1546"/>
                    </a:lnTo>
                    <a:lnTo>
                      <a:pt x="1415" y="1522"/>
                    </a:lnTo>
                    <a:lnTo>
                      <a:pt x="1436" y="1503"/>
                    </a:lnTo>
                    <a:lnTo>
                      <a:pt x="1459" y="1485"/>
                    </a:lnTo>
                    <a:lnTo>
                      <a:pt x="1486" y="1465"/>
                    </a:lnTo>
                    <a:lnTo>
                      <a:pt x="1508" y="1448"/>
                    </a:lnTo>
                    <a:lnTo>
                      <a:pt x="1533" y="1430"/>
                    </a:lnTo>
                    <a:lnTo>
                      <a:pt x="1561" y="1411"/>
                    </a:lnTo>
                    <a:lnTo>
                      <a:pt x="1591" y="1393"/>
                    </a:lnTo>
                    <a:lnTo>
                      <a:pt x="1606" y="1384"/>
                    </a:lnTo>
                    <a:lnTo>
                      <a:pt x="1622" y="1376"/>
                    </a:lnTo>
                    <a:lnTo>
                      <a:pt x="1637" y="1369"/>
                    </a:lnTo>
                    <a:lnTo>
                      <a:pt x="1653" y="1363"/>
                    </a:lnTo>
                    <a:lnTo>
                      <a:pt x="1669" y="1357"/>
                    </a:lnTo>
                    <a:lnTo>
                      <a:pt x="1685" y="1353"/>
                    </a:lnTo>
                    <a:lnTo>
                      <a:pt x="1699" y="1351"/>
                    </a:lnTo>
                    <a:lnTo>
                      <a:pt x="1714" y="1350"/>
                    </a:lnTo>
                    <a:lnTo>
                      <a:pt x="1714" y="1316"/>
                    </a:lnTo>
                    <a:lnTo>
                      <a:pt x="12141" y="1304"/>
                    </a:lnTo>
                    <a:lnTo>
                      <a:pt x="12202" y="1304"/>
                    </a:lnTo>
                    <a:lnTo>
                      <a:pt x="12263" y="1304"/>
                    </a:lnTo>
                    <a:lnTo>
                      <a:pt x="12322" y="1304"/>
                    </a:lnTo>
                    <a:lnTo>
                      <a:pt x="12380" y="1303"/>
                    </a:lnTo>
                    <a:lnTo>
                      <a:pt x="12438" y="1302"/>
                    </a:lnTo>
                    <a:lnTo>
                      <a:pt x="12497" y="1301"/>
                    </a:lnTo>
                    <a:lnTo>
                      <a:pt x="12555" y="1301"/>
                    </a:lnTo>
                    <a:lnTo>
                      <a:pt x="12612" y="1300"/>
                    </a:lnTo>
                    <a:lnTo>
                      <a:pt x="12670" y="1298"/>
                    </a:lnTo>
                    <a:lnTo>
                      <a:pt x="12727" y="1297"/>
                    </a:lnTo>
                    <a:lnTo>
                      <a:pt x="12785" y="1296"/>
                    </a:lnTo>
                    <a:lnTo>
                      <a:pt x="12843" y="1296"/>
                    </a:lnTo>
                    <a:lnTo>
                      <a:pt x="12902" y="1295"/>
                    </a:lnTo>
                    <a:lnTo>
                      <a:pt x="12961" y="1295"/>
                    </a:lnTo>
                    <a:lnTo>
                      <a:pt x="13020" y="1294"/>
                    </a:lnTo>
                    <a:lnTo>
                      <a:pt x="13081" y="1294"/>
                    </a:lnTo>
                    <a:lnTo>
                      <a:pt x="16642" y="1294"/>
                    </a:lnTo>
                    <a:lnTo>
                      <a:pt x="16675" y="1294"/>
                    </a:lnTo>
                    <a:lnTo>
                      <a:pt x="16706" y="1293"/>
                    </a:lnTo>
                    <a:lnTo>
                      <a:pt x="16735" y="1293"/>
                    </a:lnTo>
                    <a:lnTo>
                      <a:pt x="16764" y="1290"/>
                    </a:lnTo>
                    <a:lnTo>
                      <a:pt x="16791" y="1289"/>
                    </a:lnTo>
                    <a:lnTo>
                      <a:pt x="16819" y="1287"/>
                    </a:lnTo>
                    <a:lnTo>
                      <a:pt x="16846" y="1285"/>
                    </a:lnTo>
                    <a:lnTo>
                      <a:pt x="16874" y="1283"/>
                    </a:lnTo>
                    <a:lnTo>
                      <a:pt x="16876" y="1304"/>
                    </a:lnTo>
                    <a:lnTo>
                      <a:pt x="16878" y="1323"/>
                    </a:lnTo>
                    <a:lnTo>
                      <a:pt x="16881" y="1341"/>
                    </a:lnTo>
                    <a:lnTo>
                      <a:pt x="16885" y="1358"/>
                    </a:lnTo>
                    <a:lnTo>
                      <a:pt x="16890" y="1376"/>
                    </a:lnTo>
                    <a:lnTo>
                      <a:pt x="16892" y="1395"/>
                    </a:lnTo>
                    <a:lnTo>
                      <a:pt x="16895" y="1415"/>
                    </a:lnTo>
                    <a:lnTo>
                      <a:pt x="16896" y="1437"/>
                    </a:lnTo>
                    <a:lnTo>
                      <a:pt x="16896" y="1483"/>
                    </a:lnTo>
                    <a:lnTo>
                      <a:pt x="16895" y="1528"/>
                    </a:lnTo>
                    <a:lnTo>
                      <a:pt x="16892" y="1573"/>
                    </a:lnTo>
                    <a:lnTo>
                      <a:pt x="16889" y="1619"/>
                    </a:lnTo>
                    <a:lnTo>
                      <a:pt x="16885" y="1663"/>
                    </a:lnTo>
                    <a:lnTo>
                      <a:pt x="16880" y="1708"/>
                    </a:lnTo>
                    <a:lnTo>
                      <a:pt x="16874" y="1752"/>
                    </a:lnTo>
                    <a:lnTo>
                      <a:pt x="16870" y="1796"/>
                    </a:lnTo>
                    <a:lnTo>
                      <a:pt x="16855" y="1883"/>
                    </a:lnTo>
                    <a:lnTo>
                      <a:pt x="16841" y="1966"/>
                    </a:lnTo>
                    <a:lnTo>
                      <a:pt x="16824" y="2047"/>
                    </a:lnTo>
                    <a:lnTo>
                      <a:pt x="16808" y="2123"/>
                    </a:lnTo>
                    <a:lnTo>
                      <a:pt x="16828" y="2124"/>
                    </a:lnTo>
                    <a:lnTo>
                      <a:pt x="16846" y="2125"/>
                    </a:lnTo>
                    <a:lnTo>
                      <a:pt x="16864" y="2128"/>
                    </a:lnTo>
                    <a:lnTo>
                      <a:pt x="16880" y="2130"/>
                    </a:lnTo>
                    <a:lnTo>
                      <a:pt x="16898" y="2132"/>
                    </a:lnTo>
                    <a:lnTo>
                      <a:pt x="16917" y="2134"/>
                    </a:lnTo>
                    <a:lnTo>
                      <a:pt x="16939" y="2135"/>
                    </a:lnTo>
                    <a:lnTo>
                      <a:pt x="16962" y="2135"/>
                    </a:lnTo>
                    <a:lnTo>
                      <a:pt x="17001" y="2132"/>
                    </a:lnTo>
                    <a:lnTo>
                      <a:pt x="17036" y="2129"/>
                    </a:lnTo>
                    <a:lnTo>
                      <a:pt x="17072" y="2125"/>
                    </a:lnTo>
                    <a:lnTo>
                      <a:pt x="17118" y="2123"/>
                    </a:lnTo>
                    <a:lnTo>
                      <a:pt x="17154" y="2122"/>
                    </a:lnTo>
                    <a:lnTo>
                      <a:pt x="17190" y="2118"/>
                    </a:lnTo>
                    <a:lnTo>
                      <a:pt x="17227" y="2115"/>
                    </a:lnTo>
                    <a:lnTo>
                      <a:pt x="17265" y="2109"/>
                    </a:lnTo>
                    <a:lnTo>
                      <a:pt x="17303" y="2104"/>
                    </a:lnTo>
                    <a:lnTo>
                      <a:pt x="17340" y="2097"/>
                    </a:lnTo>
                    <a:lnTo>
                      <a:pt x="17376" y="2091"/>
                    </a:lnTo>
                    <a:lnTo>
                      <a:pt x="17411" y="2085"/>
                    </a:lnTo>
                    <a:lnTo>
                      <a:pt x="17452" y="2078"/>
                    </a:lnTo>
                    <a:lnTo>
                      <a:pt x="17493" y="2071"/>
                    </a:lnTo>
                    <a:lnTo>
                      <a:pt x="17534" y="2062"/>
                    </a:lnTo>
                    <a:lnTo>
                      <a:pt x="17574" y="2053"/>
                    </a:lnTo>
                    <a:lnTo>
                      <a:pt x="17614" y="2042"/>
                    </a:lnTo>
                    <a:lnTo>
                      <a:pt x="17655" y="2031"/>
                    </a:lnTo>
                    <a:lnTo>
                      <a:pt x="17694" y="2021"/>
                    </a:lnTo>
                    <a:lnTo>
                      <a:pt x="17733" y="2009"/>
                    </a:lnTo>
                    <a:lnTo>
                      <a:pt x="17772" y="1996"/>
                    </a:lnTo>
                    <a:lnTo>
                      <a:pt x="17812" y="1983"/>
                    </a:lnTo>
                    <a:lnTo>
                      <a:pt x="17850" y="1968"/>
                    </a:lnTo>
                    <a:lnTo>
                      <a:pt x="17889" y="1953"/>
                    </a:lnTo>
                    <a:lnTo>
                      <a:pt x="17927" y="1938"/>
                    </a:lnTo>
                    <a:lnTo>
                      <a:pt x="17964" y="1922"/>
                    </a:lnTo>
                    <a:lnTo>
                      <a:pt x="18002" y="1904"/>
                    </a:lnTo>
                    <a:lnTo>
                      <a:pt x="18039" y="1886"/>
                    </a:lnTo>
                    <a:lnTo>
                      <a:pt x="18074" y="1869"/>
                    </a:lnTo>
                    <a:lnTo>
                      <a:pt x="18111" y="1850"/>
                    </a:lnTo>
                    <a:lnTo>
                      <a:pt x="18147" y="1829"/>
                    </a:lnTo>
                    <a:lnTo>
                      <a:pt x="18182" y="1809"/>
                    </a:lnTo>
                    <a:lnTo>
                      <a:pt x="18217" y="1788"/>
                    </a:lnTo>
                    <a:lnTo>
                      <a:pt x="18251" y="1767"/>
                    </a:lnTo>
                    <a:lnTo>
                      <a:pt x="18286" y="1744"/>
                    </a:lnTo>
                    <a:lnTo>
                      <a:pt x="18319" y="1720"/>
                    </a:lnTo>
                    <a:lnTo>
                      <a:pt x="18352" y="1696"/>
                    </a:lnTo>
                    <a:lnTo>
                      <a:pt x="18384" y="1671"/>
                    </a:lnTo>
                    <a:lnTo>
                      <a:pt x="18416" y="1647"/>
                    </a:lnTo>
                    <a:lnTo>
                      <a:pt x="18448" y="1620"/>
                    </a:lnTo>
                    <a:lnTo>
                      <a:pt x="18479" y="1593"/>
                    </a:lnTo>
                    <a:lnTo>
                      <a:pt x="18510" y="1566"/>
                    </a:lnTo>
                    <a:lnTo>
                      <a:pt x="18541" y="1537"/>
                    </a:lnTo>
                    <a:lnTo>
                      <a:pt x="18570" y="1509"/>
                    </a:lnTo>
                    <a:lnTo>
                      <a:pt x="18582" y="1497"/>
                    </a:lnTo>
                    <a:lnTo>
                      <a:pt x="18591" y="1486"/>
                    </a:lnTo>
                    <a:lnTo>
                      <a:pt x="18602" y="1474"/>
                    </a:lnTo>
                    <a:lnTo>
                      <a:pt x="18612" y="1462"/>
                    </a:lnTo>
                    <a:lnTo>
                      <a:pt x="18636" y="1439"/>
                    </a:lnTo>
                    <a:lnTo>
                      <a:pt x="18653" y="1418"/>
                    </a:lnTo>
                    <a:lnTo>
                      <a:pt x="18668" y="1398"/>
                    </a:lnTo>
                    <a:lnTo>
                      <a:pt x="18687" y="1371"/>
                    </a:lnTo>
                    <a:lnTo>
                      <a:pt x="18639" y="1360"/>
                    </a:lnTo>
                    <a:lnTo>
                      <a:pt x="18589" y="1348"/>
                    </a:lnTo>
                    <a:lnTo>
                      <a:pt x="18540" y="1338"/>
                    </a:lnTo>
                    <a:lnTo>
                      <a:pt x="18490" y="1327"/>
                    </a:lnTo>
                    <a:lnTo>
                      <a:pt x="18441" y="1315"/>
                    </a:lnTo>
                    <a:lnTo>
                      <a:pt x="18393" y="1303"/>
                    </a:lnTo>
                    <a:lnTo>
                      <a:pt x="18344" y="1291"/>
                    </a:lnTo>
                    <a:lnTo>
                      <a:pt x="18295" y="1277"/>
                    </a:lnTo>
                    <a:lnTo>
                      <a:pt x="18261" y="1268"/>
                    </a:lnTo>
                    <a:lnTo>
                      <a:pt x="18224" y="1254"/>
                    </a:lnTo>
                    <a:lnTo>
                      <a:pt x="18184" y="1241"/>
                    </a:lnTo>
                    <a:lnTo>
                      <a:pt x="18142" y="1226"/>
                    </a:lnTo>
                    <a:lnTo>
                      <a:pt x="18102" y="1209"/>
                    </a:lnTo>
                    <a:lnTo>
                      <a:pt x="18062" y="1192"/>
                    </a:lnTo>
                    <a:lnTo>
                      <a:pt x="18027" y="1175"/>
                    </a:lnTo>
                    <a:lnTo>
                      <a:pt x="17995" y="1157"/>
                    </a:lnTo>
                    <a:lnTo>
                      <a:pt x="17984" y="1150"/>
                    </a:lnTo>
                    <a:lnTo>
                      <a:pt x="17974" y="1143"/>
                    </a:lnTo>
                    <a:lnTo>
                      <a:pt x="17966" y="1136"/>
                    </a:lnTo>
                    <a:lnTo>
                      <a:pt x="17958" y="1129"/>
                    </a:lnTo>
                    <a:lnTo>
                      <a:pt x="18001" y="1119"/>
                    </a:lnTo>
                    <a:lnTo>
                      <a:pt x="18052" y="1111"/>
                    </a:lnTo>
                    <a:lnTo>
                      <a:pt x="18111" y="1101"/>
                    </a:lnTo>
                    <a:lnTo>
                      <a:pt x="18178" y="1093"/>
                    </a:lnTo>
                    <a:lnTo>
                      <a:pt x="18249" y="1083"/>
                    </a:lnTo>
                    <a:lnTo>
                      <a:pt x="18324" y="1074"/>
                    </a:lnTo>
                    <a:lnTo>
                      <a:pt x="18401" y="1064"/>
                    </a:lnTo>
                    <a:lnTo>
                      <a:pt x="18481" y="1054"/>
                    </a:lnTo>
                    <a:lnTo>
                      <a:pt x="18559" y="1043"/>
                    </a:lnTo>
                    <a:lnTo>
                      <a:pt x="18637" y="1031"/>
                    </a:lnTo>
                    <a:lnTo>
                      <a:pt x="18713" y="1018"/>
                    </a:lnTo>
                    <a:lnTo>
                      <a:pt x="18785" y="1005"/>
                    </a:lnTo>
                    <a:lnTo>
                      <a:pt x="18819" y="998"/>
                    </a:lnTo>
                    <a:lnTo>
                      <a:pt x="18851" y="991"/>
                    </a:lnTo>
                    <a:lnTo>
                      <a:pt x="18882" y="982"/>
                    </a:lnTo>
                    <a:lnTo>
                      <a:pt x="18912" y="974"/>
                    </a:lnTo>
                    <a:lnTo>
                      <a:pt x="18939" y="967"/>
                    </a:lnTo>
                    <a:lnTo>
                      <a:pt x="18964" y="958"/>
                    </a:lnTo>
                    <a:lnTo>
                      <a:pt x="18988" y="949"/>
                    </a:lnTo>
                    <a:lnTo>
                      <a:pt x="19008" y="940"/>
                    </a:lnTo>
                    <a:lnTo>
                      <a:pt x="19003" y="927"/>
                    </a:lnTo>
                    <a:lnTo>
                      <a:pt x="18998" y="916"/>
                    </a:lnTo>
                    <a:lnTo>
                      <a:pt x="18991" y="906"/>
                    </a:lnTo>
                    <a:lnTo>
                      <a:pt x="18983" y="896"/>
                    </a:lnTo>
                    <a:lnTo>
                      <a:pt x="18962" y="873"/>
                    </a:lnTo>
                    <a:lnTo>
                      <a:pt x="18932" y="839"/>
                    </a:lnTo>
                    <a:lnTo>
                      <a:pt x="18849" y="746"/>
                    </a:lnTo>
                    <a:lnTo>
                      <a:pt x="18770" y="681"/>
                    </a:lnTo>
                    <a:lnTo>
                      <a:pt x="18696" y="619"/>
                    </a:lnTo>
                    <a:lnTo>
                      <a:pt x="18658" y="589"/>
                    </a:lnTo>
                    <a:lnTo>
                      <a:pt x="18621" y="561"/>
                    </a:lnTo>
                    <a:lnTo>
                      <a:pt x="18583" y="533"/>
                    </a:lnTo>
                    <a:lnTo>
                      <a:pt x="18545" y="507"/>
                    </a:lnTo>
                    <a:lnTo>
                      <a:pt x="18507" y="481"/>
                    </a:lnTo>
                    <a:lnTo>
                      <a:pt x="18466" y="455"/>
                    </a:lnTo>
                    <a:lnTo>
                      <a:pt x="18426" y="430"/>
                    </a:lnTo>
                    <a:lnTo>
                      <a:pt x="18383" y="406"/>
                    </a:lnTo>
                    <a:lnTo>
                      <a:pt x="18339" y="383"/>
                    </a:lnTo>
                    <a:lnTo>
                      <a:pt x="18293" y="360"/>
                    </a:lnTo>
                    <a:lnTo>
                      <a:pt x="18245" y="337"/>
                    </a:lnTo>
                    <a:lnTo>
                      <a:pt x="18194" y="316"/>
                    </a:lnTo>
                    <a:lnTo>
                      <a:pt x="18122" y="286"/>
                    </a:lnTo>
                    <a:lnTo>
                      <a:pt x="18066" y="264"/>
                    </a:lnTo>
                    <a:lnTo>
                      <a:pt x="18023" y="247"/>
                    </a:lnTo>
                    <a:lnTo>
                      <a:pt x="17988" y="234"/>
                    </a:lnTo>
                    <a:lnTo>
                      <a:pt x="17952" y="222"/>
                    </a:lnTo>
                    <a:lnTo>
                      <a:pt x="17914" y="210"/>
                    </a:lnTo>
                    <a:lnTo>
                      <a:pt x="17866" y="195"/>
                    </a:lnTo>
                    <a:lnTo>
                      <a:pt x="17805" y="176"/>
                    </a:lnTo>
                    <a:lnTo>
                      <a:pt x="17769" y="165"/>
                    </a:lnTo>
                    <a:lnTo>
                      <a:pt x="17731" y="154"/>
                    </a:lnTo>
                    <a:lnTo>
                      <a:pt x="17692" y="144"/>
                    </a:lnTo>
                    <a:lnTo>
                      <a:pt x="17656" y="135"/>
                    </a:lnTo>
                    <a:lnTo>
                      <a:pt x="17611" y="126"/>
                    </a:lnTo>
                    <a:lnTo>
                      <a:pt x="17562" y="115"/>
                    </a:lnTo>
                    <a:lnTo>
                      <a:pt x="17510" y="106"/>
                    </a:lnTo>
                    <a:lnTo>
                      <a:pt x="17454" y="97"/>
                    </a:lnTo>
                    <a:lnTo>
                      <a:pt x="17397" y="89"/>
                    </a:lnTo>
                    <a:lnTo>
                      <a:pt x="17338" y="82"/>
                    </a:lnTo>
                    <a:lnTo>
                      <a:pt x="17277" y="76"/>
                    </a:lnTo>
                    <a:lnTo>
                      <a:pt x="17215" y="71"/>
                    </a:lnTo>
                    <a:lnTo>
                      <a:pt x="17152" y="68"/>
                    </a:lnTo>
                    <a:lnTo>
                      <a:pt x="17091" y="67"/>
                    </a:lnTo>
                    <a:lnTo>
                      <a:pt x="17029" y="65"/>
                    </a:lnTo>
                    <a:lnTo>
                      <a:pt x="16969" y="68"/>
                    </a:lnTo>
                    <a:lnTo>
                      <a:pt x="16910" y="71"/>
                    </a:lnTo>
                    <a:lnTo>
                      <a:pt x="16853" y="76"/>
                    </a:lnTo>
                    <a:lnTo>
                      <a:pt x="16826" y="81"/>
                    </a:lnTo>
                    <a:lnTo>
                      <a:pt x="16798" y="84"/>
                    </a:lnTo>
                    <a:lnTo>
                      <a:pt x="16772" y="89"/>
                    </a:lnTo>
                    <a:lnTo>
                      <a:pt x="16747" y="95"/>
                    </a:lnTo>
                    <a:lnTo>
                      <a:pt x="16727" y="101"/>
                    </a:lnTo>
                    <a:lnTo>
                      <a:pt x="16701" y="110"/>
                    </a:lnTo>
                    <a:lnTo>
                      <a:pt x="16672" y="124"/>
                    </a:lnTo>
                    <a:lnTo>
                      <a:pt x="16644" y="139"/>
                    </a:lnTo>
                    <a:lnTo>
                      <a:pt x="16631" y="146"/>
                    </a:lnTo>
                    <a:lnTo>
                      <a:pt x="16618" y="154"/>
                    </a:lnTo>
                    <a:lnTo>
                      <a:pt x="16606" y="163"/>
                    </a:lnTo>
                    <a:lnTo>
                      <a:pt x="16595" y="170"/>
                    </a:lnTo>
                    <a:lnTo>
                      <a:pt x="16587" y="178"/>
                    </a:lnTo>
                    <a:lnTo>
                      <a:pt x="16581" y="185"/>
                    </a:lnTo>
                    <a:lnTo>
                      <a:pt x="16576" y="192"/>
                    </a:lnTo>
                    <a:lnTo>
                      <a:pt x="16575" y="200"/>
                    </a:lnTo>
                    <a:lnTo>
                      <a:pt x="16576" y="208"/>
                    </a:lnTo>
                    <a:lnTo>
                      <a:pt x="16581" y="221"/>
                    </a:lnTo>
                    <a:lnTo>
                      <a:pt x="16587" y="238"/>
                    </a:lnTo>
                    <a:lnTo>
                      <a:pt x="16595" y="258"/>
                    </a:lnTo>
                    <a:lnTo>
                      <a:pt x="16617" y="306"/>
                    </a:lnTo>
                    <a:lnTo>
                      <a:pt x="16643" y="362"/>
                    </a:lnTo>
                    <a:lnTo>
                      <a:pt x="16670" y="421"/>
                    </a:lnTo>
                    <a:lnTo>
                      <a:pt x="16696" y="479"/>
                    </a:lnTo>
                    <a:lnTo>
                      <a:pt x="16719" y="530"/>
                    </a:lnTo>
                    <a:lnTo>
                      <a:pt x="16735" y="570"/>
                    </a:lnTo>
                    <a:lnTo>
                      <a:pt x="16754" y="624"/>
                    </a:lnTo>
                    <a:lnTo>
                      <a:pt x="16775" y="678"/>
                    </a:lnTo>
                    <a:lnTo>
                      <a:pt x="16795" y="735"/>
                    </a:lnTo>
                    <a:lnTo>
                      <a:pt x="16813" y="795"/>
                    </a:lnTo>
                    <a:lnTo>
                      <a:pt x="16821" y="823"/>
                    </a:lnTo>
                    <a:lnTo>
                      <a:pt x="16828" y="853"/>
                    </a:lnTo>
                    <a:lnTo>
                      <a:pt x="16835" y="883"/>
                    </a:lnTo>
                    <a:lnTo>
                      <a:pt x="16841" y="912"/>
                    </a:lnTo>
                    <a:lnTo>
                      <a:pt x="16846" y="942"/>
                    </a:lnTo>
                    <a:lnTo>
                      <a:pt x="16849" y="971"/>
                    </a:lnTo>
                    <a:lnTo>
                      <a:pt x="16851" y="1000"/>
                    </a:lnTo>
                    <a:lnTo>
                      <a:pt x="16852" y="1029"/>
                    </a:lnTo>
                    <a:lnTo>
                      <a:pt x="16827" y="1029"/>
                    </a:lnTo>
                    <a:lnTo>
                      <a:pt x="16801" y="1031"/>
                    </a:lnTo>
                    <a:lnTo>
                      <a:pt x="16771" y="1034"/>
                    </a:lnTo>
                    <a:lnTo>
                      <a:pt x="16740" y="1037"/>
                    </a:lnTo>
                    <a:lnTo>
                      <a:pt x="16674" y="1047"/>
                    </a:lnTo>
                    <a:lnTo>
                      <a:pt x="16602" y="1056"/>
                    </a:lnTo>
                    <a:lnTo>
                      <a:pt x="16530" y="1067"/>
                    </a:lnTo>
                    <a:lnTo>
                      <a:pt x="16456" y="1075"/>
                    </a:lnTo>
                    <a:lnTo>
                      <a:pt x="16422" y="1079"/>
                    </a:lnTo>
                    <a:lnTo>
                      <a:pt x="16386" y="1081"/>
                    </a:lnTo>
                    <a:lnTo>
                      <a:pt x="16353" y="1083"/>
                    </a:lnTo>
                    <a:lnTo>
                      <a:pt x="16321" y="1083"/>
                    </a:lnTo>
                    <a:lnTo>
                      <a:pt x="16249" y="1083"/>
                    </a:lnTo>
                    <a:lnTo>
                      <a:pt x="16181" y="1082"/>
                    </a:lnTo>
                    <a:lnTo>
                      <a:pt x="16114" y="1080"/>
                    </a:lnTo>
                    <a:lnTo>
                      <a:pt x="16046" y="1077"/>
                    </a:lnTo>
                    <a:lnTo>
                      <a:pt x="15980" y="1076"/>
                    </a:lnTo>
                    <a:lnTo>
                      <a:pt x="15911" y="1074"/>
                    </a:lnTo>
                    <a:lnTo>
                      <a:pt x="15841" y="1073"/>
                    </a:lnTo>
                    <a:lnTo>
                      <a:pt x="15768" y="1073"/>
                    </a:lnTo>
                    <a:lnTo>
                      <a:pt x="12396" y="1073"/>
                    </a:lnTo>
                    <a:lnTo>
                      <a:pt x="12359" y="1073"/>
                    </a:lnTo>
                    <a:lnTo>
                      <a:pt x="12324" y="1072"/>
                    </a:lnTo>
                    <a:lnTo>
                      <a:pt x="12292" y="1069"/>
                    </a:lnTo>
                    <a:lnTo>
                      <a:pt x="12261" y="1067"/>
                    </a:lnTo>
                    <a:lnTo>
                      <a:pt x="12230" y="1064"/>
                    </a:lnTo>
                    <a:lnTo>
                      <a:pt x="12200" y="1063"/>
                    </a:lnTo>
                    <a:lnTo>
                      <a:pt x="12166" y="1062"/>
                    </a:lnTo>
                    <a:lnTo>
                      <a:pt x="12131" y="1062"/>
                    </a:lnTo>
                    <a:lnTo>
                      <a:pt x="9045" y="1062"/>
                    </a:lnTo>
                    <a:lnTo>
                      <a:pt x="8973" y="1062"/>
                    </a:lnTo>
                    <a:lnTo>
                      <a:pt x="8902" y="1061"/>
                    </a:lnTo>
                    <a:lnTo>
                      <a:pt x="8832" y="1061"/>
                    </a:lnTo>
                    <a:lnTo>
                      <a:pt x="8762" y="1060"/>
                    </a:lnTo>
                    <a:lnTo>
                      <a:pt x="8693" y="1058"/>
                    </a:lnTo>
                    <a:lnTo>
                      <a:pt x="8623" y="1058"/>
                    </a:lnTo>
                    <a:lnTo>
                      <a:pt x="8554" y="1057"/>
                    </a:lnTo>
                    <a:lnTo>
                      <a:pt x="8485" y="1056"/>
                    </a:lnTo>
                    <a:lnTo>
                      <a:pt x="8417" y="1055"/>
                    </a:lnTo>
                    <a:lnTo>
                      <a:pt x="8348" y="1054"/>
                    </a:lnTo>
                    <a:lnTo>
                      <a:pt x="8279" y="1053"/>
                    </a:lnTo>
                    <a:lnTo>
                      <a:pt x="8209" y="1053"/>
                    </a:lnTo>
                    <a:lnTo>
                      <a:pt x="8140" y="1051"/>
                    </a:lnTo>
                    <a:lnTo>
                      <a:pt x="8070" y="1051"/>
                    </a:lnTo>
                    <a:lnTo>
                      <a:pt x="8000" y="1050"/>
                    </a:lnTo>
                    <a:lnTo>
                      <a:pt x="7929" y="1050"/>
                    </a:lnTo>
                    <a:lnTo>
                      <a:pt x="7789" y="1050"/>
                    </a:lnTo>
                    <a:lnTo>
                      <a:pt x="7647" y="1050"/>
                    </a:lnTo>
                    <a:lnTo>
                      <a:pt x="7507" y="1050"/>
                    </a:lnTo>
                    <a:lnTo>
                      <a:pt x="7367" y="1050"/>
                    </a:lnTo>
                    <a:lnTo>
                      <a:pt x="7227" y="1050"/>
                    </a:lnTo>
                    <a:lnTo>
                      <a:pt x="7086" y="1050"/>
                    </a:lnTo>
                    <a:lnTo>
                      <a:pt x="6946" y="1050"/>
                    </a:lnTo>
                    <a:lnTo>
                      <a:pt x="6806" y="1050"/>
                    </a:lnTo>
                    <a:lnTo>
                      <a:pt x="6666" y="1050"/>
                    </a:lnTo>
                    <a:lnTo>
                      <a:pt x="6526" y="1050"/>
                    </a:lnTo>
                    <a:lnTo>
                      <a:pt x="6386" y="1050"/>
                    </a:lnTo>
                    <a:lnTo>
                      <a:pt x="6245" y="1050"/>
                    </a:lnTo>
                    <a:lnTo>
                      <a:pt x="6104" y="1050"/>
                    </a:lnTo>
                    <a:lnTo>
                      <a:pt x="5964" y="1050"/>
                    </a:lnTo>
                    <a:lnTo>
                      <a:pt x="5824" y="1050"/>
                    </a:lnTo>
                    <a:lnTo>
                      <a:pt x="5683" y="1050"/>
                    </a:lnTo>
                    <a:lnTo>
                      <a:pt x="2333" y="1039"/>
                    </a:lnTo>
                    <a:lnTo>
                      <a:pt x="2279" y="1041"/>
                    </a:lnTo>
                    <a:lnTo>
                      <a:pt x="2201" y="1042"/>
                    </a:lnTo>
                    <a:lnTo>
                      <a:pt x="2108" y="1043"/>
                    </a:lnTo>
                    <a:lnTo>
                      <a:pt x="2008" y="1045"/>
                    </a:lnTo>
                    <a:lnTo>
                      <a:pt x="1910" y="1045"/>
                    </a:lnTo>
                    <a:lnTo>
                      <a:pt x="1822" y="1043"/>
                    </a:lnTo>
                    <a:lnTo>
                      <a:pt x="1786" y="1041"/>
                    </a:lnTo>
                    <a:lnTo>
                      <a:pt x="1753" y="1038"/>
                    </a:lnTo>
                    <a:lnTo>
                      <a:pt x="1729" y="1035"/>
                    </a:lnTo>
                    <a:lnTo>
                      <a:pt x="1712" y="1031"/>
                    </a:lnTo>
                    <a:lnTo>
                      <a:pt x="1386" y="858"/>
                    </a:lnTo>
                    <a:lnTo>
                      <a:pt x="1241" y="727"/>
                    </a:lnTo>
                    <a:lnTo>
                      <a:pt x="1205" y="691"/>
                    </a:lnTo>
                    <a:lnTo>
                      <a:pt x="1173" y="658"/>
                    </a:lnTo>
                    <a:lnTo>
                      <a:pt x="1156" y="642"/>
                    </a:lnTo>
                    <a:lnTo>
                      <a:pt x="1140" y="624"/>
                    </a:lnTo>
                    <a:lnTo>
                      <a:pt x="1124" y="605"/>
                    </a:lnTo>
                    <a:lnTo>
                      <a:pt x="1107" y="584"/>
                    </a:lnTo>
                    <a:lnTo>
                      <a:pt x="829" y="298"/>
                    </a:lnTo>
                    <a:lnTo>
                      <a:pt x="788" y="266"/>
                    </a:lnTo>
                    <a:lnTo>
                      <a:pt x="750" y="235"/>
                    </a:lnTo>
                    <a:lnTo>
                      <a:pt x="712" y="206"/>
                    </a:lnTo>
                    <a:lnTo>
                      <a:pt x="675" y="178"/>
                    </a:lnTo>
                    <a:lnTo>
                      <a:pt x="655" y="165"/>
                    </a:lnTo>
                    <a:lnTo>
                      <a:pt x="634" y="152"/>
                    </a:lnTo>
                    <a:lnTo>
                      <a:pt x="614" y="139"/>
                    </a:lnTo>
                    <a:lnTo>
                      <a:pt x="592" y="126"/>
                    </a:lnTo>
                    <a:lnTo>
                      <a:pt x="568" y="114"/>
                    </a:lnTo>
                    <a:lnTo>
                      <a:pt x="543" y="101"/>
                    </a:lnTo>
                    <a:lnTo>
                      <a:pt x="516" y="89"/>
                    </a:lnTo>
                    <a:lnTo>
                      <a:pt x="487" y="77"/>
                    </a:lnTo>
                    <a:lnTo>
                      <a:pt x="461" y="68"/>
                    </a:lnTo>
                    <a:lnTo>
                      <a:pt x="435" y="58"/>
                    </a:lnTo>
                    <a:lnTo>
                      <a:pt x="409" y="50"/>
                    </a:lnTo>
                    <a:lnTo>
                      <a:pt x="381" y="43"/>
                    </a:lnTo>
                    <a:lnTo>
                      <a:pt x="353" y="36"/>
                    </a:lnTo>
                    <a:lnTo>
                      <a:pt x="323" y="30"/>
                    </a:lnTo>
                    <a:lnTo>
                      <a:pt x="293" y="24"/>
                    </a:lnTo>
                    <a:lnTo>
                      <a:pt x="264" y="19"/>
                    </a:lnTo>
                    <a:lnTo>
                      <a:pt x="233" y="14"/>
                    </a:lnTo>
                    <a:lnTo>
                      <a:pt x="201" y="11"/>
                    </a:lnTo>
                    <a:lnTo>
                      <a:pt x="169" y="7"/>
                    </a:lnTo>
                    <a:lnTo>
                      <a:pt x="137" y="5"/>
                    </a:lnTo>
                    <a:lnTo>
                      <a:pt x="103" y="2"/>
                    </a:lnTo>
                    <a:lnTo>
                      <a:pt x="69" y="1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5"/>
                    </a:lnTo>
                    <a:lnTo>
                      <a:pt x="18" y="24"/>
                    </a:lnTo>
                    <a:lnTo>
                      <a:pt x="27" y="34"/>
                    </a:lnTo>
                    <a:lnTo>
                      <a:pt x="50" y="56"/>
                    </a:lnTo>
                    <a:lnTo>
                      <a:pt x="77" y="78"/>
                    </a:lnTo>
                    <a:lnTo>
                      <a:pt x="131" y="121"/>
                    </a:lnTo>
                    <a:lnTo>
                      <a:pt x="169" y="152"/>
                    </a:lnTo>
                    <a:lnTo>
                      <a:pt x="183" y="165"/>
                    </a:lnTo>
                    <a:lnTo>
                      <a:pt x="196" y="179"/>
                    </a:lnTo>
                    <a:lnTo>
                      <a:pt x="210" y="192"/>
                    </a:lnTo>
                    <a:lnTo>
                      <a:pt x="223" y="208"/>
                    </a:lnTo>
                    <a:lnTo>
                      <a:pt x="265" y="249"/>
                    </a:lnTo>
                    <a:lnTo>
                      <a:pt x="307" y="295"/>
                    </a:lnTo>
                    <a:lnTo>
                      <a:pt x="347" y="341"/>
                    </a:lnTo>
                    <a:lnTo>
                      <a:pt x="387" y="388"/>
                    </a:lnTo>
                    <a:lnTo>
                      <a:pt x="425" y="440"/>
                    </a:lnTo>
                    <a:lnTo>
                      <a:pt x="463" y="491"/>
                    </a:lnTo>
                    <a:lnTo>
                      <a:pt x="481" y="517"/>
                    </a:lnTo>
                    <a:lnTo>
                      <a:pt x="499" y="544"/>
                    </a:lnTo>
                    <a:lnTo>
                      <a:pt x="516" y="571"/>
                    </a:lnTo>
                    <a:lnTo>
                      <a:pt x="531" y="599"/>
                    </a:lnTo>
                    <a:lnTo>
                      <a:pt x="548" y="626"/>
                    </a:lnTo>
                    <a:lnTo>
                      <a:pt x="562" y="655"/>
                    </a:lnTo>
                    <a:lnTo>
                      <a:pt x="576" y="683"/>
                    </a:lnTo>
                    <a:lnTo>
                      <a:pt x="590" y="712"/>
                    </a:lnTo>
                    <a:lnTo>
                      <a:pt x="602" y="740"/>
                    </a:lnTo>
                    <a:lnTo>
                      <a:pt x="614" y="770"/>
                    </a:lnTo>
                    <a:lnTo>
                      <a:pt x="625" y="800"/>
                    </a:lnTo>
                    <a:lnTo>
                      <a:pt x="636" y="829"/>
                    </a:lnTo>
                    <a:lnTo>
                      <a:pt x="644" y="859"/>
                    </a:lnTo>
                    <a:lnTo>
                      <a:pt x="652" y="889"/>
                    </a:lnTo>
                    <a:lnTo>
                      <a:pt x="658" y="919"/>
                    </a:lnTo>
                    <a:lnTo>
                      <a:pt x="664" y="949"/>
                    </a:lnTo>
                    <a:lnTo>
                      <a:pt x="669" y="980"/>
                    </a:lnTo>
                    <a:lnTo>
                      <a:pt x="672" y="1011"/>
                    </a:lnTo>
                    <a:lnTo>
                      <a:pt x="674" y="1042"/>
                    </a:lnTo>
                    <a:lnTo>
                      <a:pt x="675" y="1073"/>
                    </a:lnTo>
                    <a:close/>
                  </a:path>
                </a:pathLst>
              </a:custGeom>
              <a:solidFill>
                <a:srgbClr val="F1BB0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75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134" name="矩形: 圆角 133"/>
              <p:cNvSpPr/>
              <p:nvPr/>
            </p:nvSpPr>
            <p:spPr>
              <a:xfrm>
                <a:off x="9681125" y="3417484"/>
                <a:ext cx="180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19" name="矩形: 圆角 118"/>
            <p:cNvSpPr/>
            <p:nvPr/>
          </p:nvSpPr>
          <p:spPr>
            <a:xfrm>
              <a:off x="1530531" y="1028670"/>
              <a:ext cx="749573" cy="356446"/>
            </a:xfrm>
            <a:prstGeom prst="roundRect">
              <a:avLst>
                <a:gd name="adj" fmla="val 50000"/>
              </a:avLst>
            </a:prstGeom>
            <a:solidFill>
              <a:srgbClr val="22C733"/>
            </a:solidFill>
            <a:ln>
              <a:noFill/>
            </a:ln>
            <a:effectLst>
              <a:outerShdw blurRad="254000" dist="635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0006" algn="ctr"/>
              <a:r>
                <a:rPr lang="zh-CN" altLang="en-US" sz="1600" b="1" dirty="0">
                  <a:solidFill>
                    <a:srgbClr val="FFFF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机</a:t>
              </a:r>
              <a:endParaRPr lang="zh-CN" altLang="zh-CN" sz="16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20" name="矩形: 圆角 119"/>
            <p:cNvSpPr/>
            <p:nvPr/>
          </p:nvSpPr>
          <p:spPr>
            <a:xfrm>
              <a:off x="3994817" y="1028670"/>
              <a:ext cx="749573" cy="356446"/>
            </a:xfrm>
            <a:prstGeom prst="roundRect">
              <a:avLst>
                <a:gd name="adj" fmla="val 50000"/>
              </a:avLst>
            </a:prstGeom>
            <a:solidFill>
              <a:srgbClr val="22C733"/>
            </a:solidFill>
            <a:ln>
              <a:noFill/>
            </a:ln>
            <a:effectLst>
              <a:outerShdw blurRad="254000" dist="635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0006" algn="ctr"/>
              <a:r>
                <a:rPr lang="zh-CN" altLang="en-US" sz="1600" b="1" dirty="0">
                  <a:solidFill>
                    <a:srgbClr val="FFFF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人</a:t>
              </a:r>
              <a:endParaRPr lang="zh-CN" altLang="zh-CN" sz="16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21" name="矩形: 圆角 120"/>
            <p:cNvSpPr/>
            <p:nvPr/>
          </p:nvSpPr>
          <p:spPr>
            <a:xfrm>
              <a:off x="1541650" y="4244705"/>
              <a:ext cx="749573" cy="356446"/>
            </a:xfrm>
            <a:prstGeom prst="roundRect">
              <a:avLst>
                <a:gd name="adj" fmla="val 50000"/>
              </a:avLst>
            </a:prstGeom>
            <a:solidFill>
              <a:srgbClr val="22C733"/>
            </a:solidFill>
            <a:ln>
              <a:noFill/>
            </a:ln>
            <a:effectLst>
              <a:outerShdw blurRad="254000" dist="635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0006" algn="ctr"/>
              <a:r>
                <a:rPr lang="zh-CN" altLang="en-US" sz="1600" b="1" dirty="0">
                  <a:solidFill>
                    <a:srgbClr val="FFFF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料</a:t>
              </a:r>
              <a:endParaRPr lang="zh-CN" altLang="zh-CN" sz="16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22" name="矩形: 圆角 121"/>
            <p:cNvSpPr/>
            <p:nvPr/>
          </p:nvSpPr>
          <p:spPr>
            <a:xfrm>
              <a:off x="3281048" y="4258394"/>
              <a:ext cx="749573" cy="356446"/>
            </a:xfrm>
            <a:prstGeom prst="roundRect">
              <a:avLst>
                <a:gd name="adj" fmla="val 50000"/>
              </a:avLst>
            </a:prstGeom>
            <a:solidFill>
              <a:srgbClr val="22C733"/>
            </a:solidFill>
            <a:ln>
              <a:noFill/>
            </a:ln>
            <a:effectLst>
              <a:outerShdw blurRad="254000" dist="635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0006" algn="ctr"/>
              <a:r>
                <a:rPr lang="zh-CN" altLang="en-US" sz="1600" b="1" dirty="0">
                  <a:solidFill>
                    <a:srgbClr val="FFFF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环</a:t>
              </a:r>
              <a:endParaRPr lang="zh-CN" altLang="zh-CN" sz="16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23" name="Line 19"/>
            <p:cNvSpPr>
              <a:spLocks noChangeShapeType="1"/>
            </p:cNvSpPr>
            <p:nvPr/>
          </p:nvSpPr>
          <p:spPr bwMode="auto">
            <a:xfrm flipH="1">
              <a:off x="2792779" y="1844347"/>
              <a:ext cx="394421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25" name="矩形: 圆角 124"/>
            <p:cNvSpPr/>
            <p:nvPr/>
          </p:nvSpPr>
          <p:spPr>
            <a:xfrm>
              <a:off x="4215843" y="1613284"/>
              <a:ext cx="619798" cy="432000"/>
            </a:xfrm>
            <a:prstGeom prst="roundRect">
              <a:avLst/>
            </a:prstGeom>
            <a:noFill/>
            <a:ln>
              <a:noFill/>
            </a:ln>
            <a:effectLst>
              <a:outerShdw blurRad="381000" dist="1270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缺乏团队精神</a:t>
              </a:r>
            </a:p>
          </p:txBody>
        </p:sp>
        <p:sp>
          <p:nvSpPr>
            <p:cNvPr id="126" name="矩形: 圆角 125"/>
            <p:cNvSpPr/>
            <p:nvPr/>
          </p:nvSpPr>
          <p:spPr>
            <a:xfrm>
              <a:off x="6321085" y="1844622"/>
              <a:ext cx="1045604" cy="196797"/>
            </a:xfrm>
            <a:prstGeom prst="roundRect">
              <a:avLst/>
            </a:prstGeom>
            <a:noFill/>
            <a:ln>
              <a:noFill/>
            </a:ln>
            <a:effectLst>
              <a:outerShdw blurRad="381000" dist="1270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LIS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系统不熟悉</a:t>
              </a:r>
            </a:p>
          </p:txBody>
        </p:sp>
        <p:sp>
          <p:nvSpPr>
            <p:cNvPr id="127" name="对话气泡: 圆角矩形 126"/>
            <p:cNvSpPr/>
            <p:nvPr/>
          </p:nvSpPr>
          <p:spPr>
            <a:xfrm>
              <a:off x="7628619" y="1695513"/>
              <a:ext cx="1005766" cy="659895"/>
            </a:xfrm>
            <a:prstGeom prst="wedgeRoundRectCallout">
              <a:avLst>
                <a:gd name="adj1" fmla="val -28495"/>
                <a:gd name="adj2" fmla="val 76357"/>
                <a:gd name="adj3" fmla="val 16667"/>
              </a:avLst>
            </a:prstGeom>
            <a:solidFill>
              <a:srgbClr val="3F85F3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标本采集不合格</a:t>
              </a:r>
            </a:p>
          </p:txBody>
        </p:sp>
        <p:sp>
          <p:nvSpPr>
            <p:cNvPr id="129" name="Text Box 9"/>
            <p:cNvSpPr txBox="1">
              <a:spLocks noChangeArrowheads="1"/>
            </p:cNvSpPr>
            <p:nvPr/>
          </p:nvSpPr>
          <p:spPr bwMode="auto">
            <a:xfrm>
              <a:off x="1403318" y="1897418"/>
              <a:ext cx="836753" cy="51427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水浴箱使用不当、设备陈旧</a:t>
              </a:r>
            </a:p>
          </p:txBody>
        </p:sp>
        <p:sp>
          <p:nvSpPr>
            <p:cNvPr id="135" name="Line 69"/>
            <p:cNvSpPr>
              <a:spLocks noChangeShapeType="1"/>
            </p:cNvSpPr>
            <p:nvPr/>
          </p:nvSpPr>
          <p:spPr bwMode="auto">
            <a:xfrm flipV="1">
              <a:off x="5546144" y="3075406"/>
              <a:ext cx="1197279" cy="1228818"/>
            </a:xfrm>
            <a:prstGeom prst="line">
              <a:avLst/>
            </a:prstGeom>
            <a:noFill/>
            <a:ln w="38100">
              <a:solidFill>
                <a:srgbClr val="22C7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36" name="矩形: 圆角 135"/>
            <p:cNvSpPr/>
            <p:nvPr/>
          </p:nvSpPr>
          <p:spPr>
            <a:xfrm>
              <a:off x="5022285" y="4258394"/>
              <a:ext cx="749573" cy="356446"/>
            </a:xfrm>
            <a:prstGeom prst="roundRect">
              <a:avLst>
                <a:gd name="adj" fmla="val 50000"/>
              </a:avLst>
            </a:prstGeom>
            <a:solidFill>
              <a:srgbClr val="22C733"/>
            </a:solidFill>
            <a:ln>
              <a:noFill/>
            </a:ln>
            <a:effectLst>
              <a:outerShdw blurRad="254000" dist="635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0006" algn="ctr"/>
              <a:r>
                <a:rPr lang="zh-CN" altLang="en-US" sz="1600" b="1" dirty="0">
                  <a:solidFill>
                    <a:srgbClr val="FFFF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法</a:t>
              </a:r>
              <a:endParaRPr lang="zh-CN" altLang="zh-CN" sz="16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37" name="Line 49"/>
            <p:cNvSpPr>
              <a:spLocks noChangeShapeType="1"/>
            </p:cNvSpPr>
            <p:nvPr/>
          </p:nvSpPr>
          <p:spPr bwMode="auto">
            <a:xfrm>
              <a:off x="5953030" y="3401771"/>
              <a:ext cx="317666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38" name="Line 45"/>
            <p:cNvSpPr>
              <a:spLocks noChangeShapeType="1"/>
            </p:cNvSpPr>
            <p:nvPr/>
          </p:nvSpPr>
          <p:spPr bwMode="auto">
            <a:xfrm>
              <a:off x="5574405" y="3799898"/>
              <a:ext cx="353517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39" name="Text Box 53"/>
            <p:cNvSpPr txBox="1">
              <a:spLocks noChangeArrowheads="1"/>
            </p:cNvSpPr>
            <p:nvPr/>
          </p:nvSpPr>
          <p:spPr bwMode="auto">
            <a:xfrm>
              <a:off x="5196033" y="3213275"/>
              <a:ext cx="662322" cy="373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缺乏完善采血流程</a:t>
              </a:r>
            </a:p>
          </p:txBody>
        </p:sp>
        <p:sp>
          <p:nvSpPr>
            <p:cNvPr id="140" name="Text Box 53"/>
            <p:cNvSpPr txBox="1">
              <a:spLocks noChangeArrowheads="1"/>
            </p:cNvSpPr>
            <p:nvPr/>
          </p:nvSpPr>
          <p:spPr bwMode="auto">
            <a:xfrm>
              <a:off x="5021724" y="3632875"/>
              <a:ext cx="552681" cy="373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权责划分不清</a:t>
              </a:r>
            </a:p>
          </p:txBody>
        </p:sp>
        <p:sp>
          <p:nvSpPr>
            <p:cNvPr id="141" name="Line 65"/>
            <p:cNvSpPr>
              <a:spLocks noChangeShapeType="1"/>
            </p:cNvSpPr>
            <p:nvPr/>
          </p:nvSpPr>
          <p:spPr bwMode="auto">
            <a:xfrm flipH="1">
              <a:off x="6135388" y="2003847"/>
              <a:ext cx="208262" cy="21476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42" name="Line 65"/>
            <p:cNvSpPr>
              <a:spLocks noChangeShapeType="1"/>
            </p:cNvSpPr>
            <p:nvPr/>
          </p:nvSpPr>
          <p:spPr bwMode="auto">
            <a:xfrm flipH="1" flipV="1">
              <a:off x="6125573" y="2373472"/>
              <a:ext cx="185697" cy="164799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43" name="矩形: 圆角 142"/>
            <p:cNvSpPr/>
            <p:nvPr/>
          </p:nvSpPr>
          <p:spPr>
            <a:xfrm>
              <a:off x="6286321" y="2430469"/>
              <a:ext cx="888535" cy="364075"/>
            </a:xfrm>
            <a:prstGeom prst="roundRect">
              <a:avLst/>
            </a:prstGeom>
            <a:noFill/>
            <a:ln>
              <a:noFill/>
            </a:ln>
            <a:effectLst>
              <a:outerShdw blurRad="381000" dist="1270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采血技能、检验知识</a:t>
              </a:r>
            </a:p>
          </p:txBody>
        </p:sp>
        <p:sp>
          <p:nvSpPr>
            <p:cNvPr id="144" name="Line 65"/>
            <p:cNvSpPr>
              <a:spLocks noChangeShapeType="1"/>
            </p:cNvSpPr>
            <p:nvPr/>
          </p:nvSpPr>
          <p:spPr bwMode="auto">
            <a:xfrm flipH="1">
              <a:off x="5410940" y="1201254"/>
              <a:ext cx="208262" cy="21476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45" name="Text Box 35"/>
            <p:cNvSpPr txBox="1">
              <a:spLocks noChangeArrowheads="1"/>
            </p:cNvSpPr>
            <p:nvPr/>
          </p:nvSpPr>
          <p:spPr bwMode="auto">
            <a:xfrm>
              <a:off x="5624780" y="1060120"/>
              <a:ext cx="830219" cy="2221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责任心不强</a:t>
              </a:r>
            </a:p>
          </p:txBody>
        </p:sp>
        <p:sp>
          <p:nvSpPr>
            <p:cNvPr id="146" name="Line 65"/>
            <p:cNvSpPr>
              <a:spLocks noChangeShapeType="1"/>
            </p:cNvSpPr>
            <p:nvPr/>
          </p:nvSpPr>
          <p:spPr bwMode="auto">
            <a:xfrm flipH="1" flipV="1">
              <a:off x="5305054" y="1542260"/>
              <a:ext cx="185697" cy="164799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700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47" name="矩形: 圆角 146"/>
            <p:cNvSpPr/>
            <p:nvPr/>
          </p:nvSpPr>
          <p:spPr>
            <a:xfrm>
              <a:off x="5502289" y="1597236"/>
              <a:ext cx="720329" cy="364075"/>
            </a:xfrm>
            <a:prstGeom prst="roundRect">
              <a:avLst/>
            </a:prstGeom>
            <a:noFill/>
            <a:ln>
              <a:noFill/>
            </a:ln>
            <a:effectLst>
              <a:outerShdw blurRad="381000" dist="1270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不良操作习惯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1500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/>
          <p:nvPr/>
        </p:nvSpPr>
        <p:spPr>
          <a:xfrm>
            <a:off x="960688" y="291010"/>
            <a:ext cx="254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原因分析</a:t>
            </a:r>
          </a:p>
        </p:txBody>
      </p:sp>
      <p:sp>
        <p:nvSpPr>
          <p:cNvPr id="3" name="AutoShape 7" descr="QQ图片20140324110455"/>
          <p:cNvSpPr>
            <a:spLocks noChangeArrowheads="1"/>
          </p:cNvSpPr>
          <p:nvPr/>
        </p:nvSpPr>
        <p:spPr bwMode="auto">
          <a:xfrm>
            <a:off x="960688" y="1433966"/>
            <a:ext cx="2160000" cy="1620000"/>
          </a:xfrm>
          <a:prstGeom prst="roundRect">
            <a:avLst>
              <a:gd name="adj" fmla="val 0"/>
            </a:avLst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AutoShape 9" descr="QQ图片20140324110519"/>
          <p:cNvSpPr>
            <a:spLocks noChangeArrowheads="1"/>
          </p:cNvSpPr>
          <p:nvPr/>
        </p:nvSpPr>
        <p:spPr bwMode="auto">
          <a:xfrm>
            <a:off x="6305694" y="1433966"/>
            <a:ext cx="2160000" cy="1620000"/>
          </a:xfrm>
          <a:prstGeom prst="roundRect">
            <a:avLst>
              <a:gd name="adj" fmla="val 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AutoShape 10" descr="QQ图片20140324110630"/>
          <p:cNvSpPr>
            <a:spLocks noChangeArrowheads="1"/>
          </p:cNvSpPr>
          <p:nvPr/>
        </p:nvSpPr>
        <p:spPr bwMode="auto">
          <a:xfrm>
            <a:off x="3633191" y="1433966"/>
            <a:ext cx="2160000" cy="1620000"/>
          </a:xfrm>
          <a:prstGeom prst="roundRect">
            <a:avLst>
              <a:gd name="adj" fmla="val 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54752" y="3386981"/>
            <a:ext cx="1261884" cy="307777"/>
          </a:xfrm>
          <a:prstGeom prst="rect">
            <a:avLst/>
          </a:prstGeom>
          <a:solidFill>
            <a:srgbClr val="2AA853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操作台面杂乱</a:t>
            </a:r>
          </a:p>
        </p:txBody>
      </p:sp>
      <p:sp>
        <p:nvSpPr>
          <p:cNvPr id="8" name="矩形 7"/>
          <p:cNvSpPr/>
          <p:nvPr/>
        </p:nvSpPr>
        <p:spPr>
          <a:xfrm>
            <a:off x="4082249" y="3386981"/>
            <a:ext cx="1261884" cy="307777"/>
          </a:xfrm>
          <a:prstGeom prst="rect">
            <a:avLst/>
          </a:prstGeom>
          <a:solidFill>
            <a:srgbClr val="EA4335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分类标识不清</a:t>
            </a:r>
          </a:p>
        </p:txBody>
      </p:sp>
      <p:sp>
        <p:nvSpPr>
          <p:cNvPr id="9" name="矩形 8"/>
          <p:cNvSpPr/>
          <p:nvPr/>
        </p:nvSpPr>
        <p:spPr>
          <a:xfrm>
            <a:off x="1409746" y="3386981"/>
            <a:ext cx="1261884" cy="307777"/>
          </a:xfrm>
          <a:prstGeom prst="rect">
            <a:avLst/>
          </a:prstGeom>
          <a:solidFill>
            <a:srgbClr val="4285F4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分类标识不清</a:t>
            </a:r>
          </a:p>
        </p:txBody>
      </p:sp>
      <p:sp>
        <p:nvSpPr>
          <p:cNvPr id="10" name="矩形 9"/>
          <p:cNvSpPr/>
          <p:nvPr/>
        </p:nvSpPr>
        <p:spPr>
          <a:xfrm>
            <a:off x="960688" y="3918769"/>
            <a:ext cx="21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在此添加详细的标题描述，字数不要太多</a:t>
            </a:r>
          </a:p>
        </p:txBody>
      </p:sp>
      <p:sp>
        <p:nvSpPr>
          <p:cNvPr id="11" name="矩形 10"/>
          <p:cNvSpPr/>
          <p:nvPr/>
        </p:nvSpPr>
        <p:spPr>
          <a:xfrm>
            <a:off x="3633191" y="3918769"/>
            <a:ext cx="21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在此添加详细的标题描述，字数不要太多</a:t>
            </a:r>
          </a:p>
        </p:txBody>
      </p:sp>
      <p:sp>
        <p:nvSpPr>
          <p:cNvPr id="12" name="矩形 11"/>
          <p:cNvSpPr/>
          <p:nvPr/>
        </p:nvSpPr>
        <p:spPr>
          <a:xfrm>
            <a:off x="6305694" y="3918769"/>
            <a:ext cx="21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在此添加详细的标题描述，字数不要太多</a:t>
            </a:r>
          </a:p>
        </p:txBody>
      </p:sp>
    </p:spTree>
    <p:extLst>
      <p:ext uri="{BB962C8B-B14F-4D97-AF65-F5344CB8AC3E}">
        <p14:creationId xmlns:p14="http://schemas.microsoft.com/office/powerpoint/2010/main" val="13238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11319 3.9506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7 -1.11111E-6 L -0.11806 0.0009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2.77778E-7 -1.11111E-6 L -0.11806 0.0009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2.77778E-7 -1.11111E-6 L -0.11806 0.00093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7 -1.60494E-6 L 0.00035 0.0947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-2.77778E-7 -1.60494E-6 L 0.00035 0.09475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7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2.77778E-7 -1.60494E-6 L 0.00035 0.09475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7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896CD662-C5E8-4AB3-9E48-9028DCECF60B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FMHx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TB8V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MHx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UwfF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UwfF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UwfF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UwfF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TB8VI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UB8VIutyi4vcMAADOGgAAFwAAAHVuaXZlcnNhbC91bml2ZXJzYWwucG5n7VlpWFPXut5U1FQF5Bw9UiKkaG85VQpIi5ExRaZ6WgIqZTQgpogMAQUChBBwZJAh+tgLCiRA6RHCEEDUQAKBUxRqAwQEwhBCwJQACSTgNoQhw9noPec899/9cX/yYz/7XXutvb5hf9/7fevZOT5oT709xnsAANA7863bOQDY4QIAH9Fgu6AnqRTzm9BNJ+Gc52mA3n94ARroRrh4QSuayHtVYTuh8cdXvw1MAIC//NfWpXPm3GfLAGCMPePm4psSsiQQ1sbg1T0rIFKxe213yvFEM8HtZMPUcJcbl8wkdx7uz77h6595xB155HRIdcB+I7Nvb6eKDGCvHbyOi/lEpbrUOYKiVE0QudfkilSLFOvN3qDoy7ziUKlddF8pvCRyTQVykYj0tRmxWilEgf0OckihCw6VkTVxNQnimcu6JNVKz1Iv9HAUo+g36j8yP+SNwpnrAkBAroTaDNt4y7HifwxN8x5vzHmYHB3N35oqkZTBM9Y5oRP3oZno8+qESrgOADT6HYEBQPYRyCHX/7oNt+E23IbbcBtuw224DbfhNtyG2/D/ASLZa29y9QDgmz2G0HHMzRA6bX5z4P8G7fx1SavjESVFoekEsPcrbowpcbGpT9mhVR+vivUXsJkUPJE1CwAXncS44djNZWY1PzRdLQ1FPDMJHuI5YjWyJw25THXVZAHK/qbz+h8P+roMUJNTY7U1sXECWSwBAFo0zmvTt45vzqjch5Nivgxm9DYXi5m4SsTPsiHXQm2Ap+cAyEUJpzpr6bHJDMdDitffWVEWur9UL2ehJtu0mk0GRSsuiYtN3xgqo66/tEq/xk9Bz3EzNGAfXvv78YZJm1h2aBSTMFknaz4hEGpWGcHd+aBBeyjDycNSZL/qpVwTkeUX+nOLURRWHvILIlHHSNIls901sAyWadswskCvoT7WLrwwZFU/v/LoPPMvl7cUt/z55OcdK/lxpbiAJFGRjCVn8/trr9eA0bdYkySlIKKKs3AqP0h5EPWsH5EyfaPEzLfihCz3bV9cekJ0Jy8NHwTyErEXnCyPWURNrhGpjKH32iR5+XOCikLJs8YobnIgun13qyV/KuT69wqXsfPeTiNsVN0ZxmJzLNWWtrlmg3rnaH+TCcdjEjkJIc8GA+CV+CD4fwu+bp64LjvpI32gJXQ1W0rvcURvotq5LmeJLsfSJPLwv/ou80g/ZPi3FGzGuA0/pJsaYLkX3V+2jYrpLFmUa9TYqpGdHD9sk9eRDCnjaMqtulvu0LR73RdyTMuEJPu6jBSGY4aX4cE6L8Go4ElZFsy+6trYQMXgOfggmLl4clVXYIcvs5Cz7t6xx3RHqp1WX/tW58FoD42GflpJqe4MkI3QMuTMOMj//UQTRbITWumFvHTFWf5EkOP0W9UYf2/niJ/w4MLUn3nVwZpAJHdimKgOJ6G+1cUMjH261N0nebC6/mANjUsht+uVhiQL82FBu1zU7ftybB4jusOThuS5eTjy/dyQnoqhJRbp0KATwruCFQvwaPr5QaDyeiETby0VB1baW9CDNdic8r3G8F8ELePxRxP94GzbEEAQKCAp8R4+yevuuib0rRcj+1C6Awu8f9SVRNRLIjpZ+Kv7DBNdsLeewpHDZmj+YxpQI7+UKNw581Ry77md45xcd2RddI9hk2F+xW+I3PXq9zU2moK0jB5TUMox/6NZzqcAPZcxlVpLQgQ0xzr1Mgm8xSWGMHa0q4L9HBakn1XAyoaiTHIPVtM5vjrU9SzMiX3P2QKJtssP4h7cIWLTNi/dRrt7CKwO0o76eh4YWci+Q6AyS+0sjzmKCYVmNnylkR0XPyx6+5AfP3JkfsQ/FMcVKooHMEhAGi8JPdxew8SfgPzQnKuxqYMxyyfKD8OL+BYG7sbdYVe/27Qkc85LmfrI40dTu1v2kE/QV9l54BzCw+jG149L5CxDC3w6RbYnjylkgRxCQ6Vlwu0RM0a4fzbGV5k2+ThkeIoob6/nqnFzRTKmTkBRrupwEqnz+TtOqOateC3VqrRHvcroEDhuLjaXlKn+MCdaVbUt/7oXaVWpoc59gQ+0paOLRKsLvJeQz8uYXz7LAwmik7z44Y5oO4mQYhwqbdBQR7E0Tj0oJZGoEQuO0kstvylvue2/Gi8Am85b3S7L0KxrUWBcBuaht4MAv6PRVIG5J1NoffiZhh8pnJ/iUuYoyashaFK2v6iHOB5PHvFEkBKTNLA8bKIUy+tr5hqJ99OsH3HhiO+TXPMbvqmrKCRYxO08q4clLRpLNqKKQXv5vwReG7O1qCr5IEdfzt6M3ZzIyDPuziTQ1qANDL+Oe+jfmLaxUBUxR06hhbFL/47SrJAjhnqJgVFTxsduiyMNRuofQJHujK2ehc/hcstPsL8S02bp+40NW/Lam9KT61lgdY8HA51k6NL5Cs/tCRu17k6uomy5NouzZttiXAifxsq/VwvcfQhqxSi3HxHm00XXW29K/lGfanhBEBafNc97teVLghEnjQo7hnUqWCiSNpYeuylpGqx/gPm3HXkrgsiqraCvIApQfnrPmkLgovAXXkut1SugRyruRdHs16J4ZtjUMoJI7lbmeHxmYXDfwZeBvgx9y2EfThCjvrBhdTImt3y2cd8jw3TbXmLhZYhBXm/JGNDPgEoDErU5zu033d9s39CNBwGGlEruooflydEf3CeQapqe64m+U2OPknS/1zu4W0Eqn9hValXV35C/Pt5WFPHiPIXXZjs8cwmramLibaTi8apMpgDbGm3HcB9oK/17YTS7bt26xRhFhrsNZFhkufZg3BiOlD2lqY1TGVp1iTk15RL4bshb+GbQEyFIm3MQ2pV47PtH+v82f6apxzQ6dJN8tqvN/ErMvAGkzeLgJy6Nk9MNYcJMleqWjsinZdaq2qQy2BwiZFKUEecEu8dXSw+rK1mRE9jonb56Rz+dk7vqYdUhSbojWGgdK7v8DlQ55SW7EWnLFomSG8y+BK5T8kkvr2AwsWinyl+ZdjhJj7MgHkInC4C6ruiGdh57FVGZiYFPc2DHRNbPZxu6TJ6YoeRnJ5Kyxyr+ZX3TYZBaalyQUz6xw8/Vy6FHeOrA1VM//EfmxBB4C6Eq1ytD/0fQYp73ZLc1Ga41/RBG5Agq4TFJjfLVY53sZMGMs56MWP9anim72jIbTnb6xtZC+blJbTDivakP4xJw/IKwT1xAG/2Dds/SozA/bbDEn3AwOnaWrNIjNyUnBuvJJLeBXzSVv9n34j6x30yTBgsnVGJkx7hqwTvjTTFh5eUhrj7xR1bqDSnVqmeeSuYP7/1j7bMaeMeS6vUWRa2MR5RRNrN2/g2XJr97P5VbG1nYMe0HV+A12ZUbxBIC++7NaxrYbVDC63lPERiO4mzWy5F1rBU6H8Fp9B0atqd1FGV15HNouNlrUwEdh/R+rTDdq3g4z+txPnLlHCrFR6gT5IEWtMa1rXQ/2iDaaXqgrBTf9zSNRD5p3WDqZcSOOIUWQNUjmXboWer9xe6lVK95Ovw6vjVPazVvL3nPTUtT6ZtLSZjDb6JzyxtcGY7N8nQlK6LsNPfG+R9Yk1fooDgyCjnZrpwi8hMvGAg8UAzJB3ur3hMx+JZjxZDviObVZ0HpX+ykVYFLqad+ghVPJgtJjBdeCyeLOfFMoqy1ilJQ28Cfn/MTgLNGAnDlAFO66yKFmiqhrbZfrP9Q0Wo3bFtA013I7PIc2O/DuHcJtbL1+DzZesqercRCl6W9fXWHjUgUJEovQvzmB8WgC0u/wOzm54KZqwqT8lkP8C3RRT+LNcXMT39v+zXzqV8k9luS2iUOZgLir8Z4DmqrdG7VLcxW7TyjHsYru2AdmwJ5bKz1qJCzouiCKc6Pg5m2o56MQW49c45zQtIikNkRHlmmxlgDo0OUFHLrng/9Q184exRh4jKKZ4jMyv6k1Sg7UPzpYI9+560uDdmxMdIwoRdDf45SzRgwcMsJtXKSnLgE2V/l/GOFJYteuZWn8p+1GQM/+AtvLBQS/YYSQfpLghZVjisoKJcG8bMKRa4GTk8J7wY9+WMLw09tvZMDO7XDK6yqlAc1nLY87C2dFjZPoy53fY4dbfNcPIBIMoX0WXFJ6r27udxlwGXD31Ui1NX51JnWOapDyePH9QQm5yNgur/a4AXP6HRWbA/dVjf6EXolbG7Q0BetyJF9UTp3/s3d4o10H5NdvlUcIPXtK3Ou/p9rrn0EA6ajWtD86qxTSQ4nSevka3TY31YmohtwphmqleayfuoIwZZeshvqiCfc9gPAfnddHQA4+x7Odm8VjCSoIe+c8NVOrklqG/79L0Uk1GqSHf4EteC4mozYGM1XY3BoXR0G760XYejbhdKuc5NOQ6cAKT01Yh/yaHXmFgeXWHWonlA+BoBpJo1N618XNo6rEMLEgwkXVjFp0MbAGXe0G/30xZv/BFBLAwQUAAIACABUB8VIBHxX/EoAAABqAAAAGwAAAHVuaXZlcnNhbC91bml2ZXJzYWwucG5nLnhtbLOxr8jNUShLLSrOzM+zVTLUM1Cyt+PlsikoSi3LTC1XqACKGekZQICSQiUqtzwzpSTDVsnCwBIhlpGamZ5RYqtkZmAOF9QHGgkAUEsBAgAAFAACAAgAUwfFSBUOrShkBAAABxEAAB0AAAAAAAAAAQAAAAAAAAAAAHVuaXZlcnNhbC9jb21tb25fbWVzc2FnZXMubG5nUEsBAgAAFAACAAgAUwfFSAh+CyMpAwAAhgwAACcAAAAAAAAAAQAAAAAAnwQAAHVuaXZlcnNhbC9mbGFzaF9wdWJsaXNoaW5nX3NldHRpbmdzLnhtbFBLAQIAABQAAgAIAFMHxUi1/AlkugIAAFUKAAAhAAAAAAAAAAEAAAAAAA0IAAB1bml2ZXJzYWwvZmxhc2hfc2tpbl9zZXR0aW5ncy54bWxQSwECAAAUAAIACABTB8VIKpYPZ/4CAACXCwAAJgAAAAAAAAABAAAAAAAGCwAAdW5pdmVyc2FsL2h0bWxfcHVibGlzaGluZ19zZXR0aW5ncy54bWxQSwECAAAUAAIACABTB8VIaHFSkZoBAAAfBgAAHwAAAAAAAAABAAAAAABIDgAAdW5pdmVyc2FsL2h0bWxfc2tpbl9zZXR0aW5ncy5qc1BLAQIAABQAAgAIAFMHxUg9PC/RwQAAAOUBAAAaAAAAAAAAAAEAAAAAAB8QAAB1bml2ZXJzYWwvaTE4bl9wcmVzZXRzLnhtbFBLAQIAABQAAgAIAFMHxUhy/NGBZwAAAGsAAAAcAAAAAAAAAAEAAAAAABgRAAB1bml2ZXJzYWwvbG9jYWxfc2V0dGluZ3MueG1sUEsBAgAAFAACAAgARJRXRyO0Tvv7AgAAsAgAABQAAAAAAAAAAQAAAAAAuREAAHVuaXZlcnNhbC9wbGF5ZXIueG1sUEsBAgAAFAACAAgAUwfFSLCHI/RsAQAA9wIAACkAAAAAAAAAAQAAAAAA5hQAAHVuaXZlcnNhbC9za2luX2N1c3RvbWl6YXRpb25fc2V0dGluZ3MueG1sUEsBAgAAFAACAAgAVAfFSLrcouL3DAAAzhoAABcAAAAAAAAAAAAAAAAAmRYAAHVuaXZlcnNhbC91bml2ZXJzYWwucG5nUEsBAgAAFAACAAgAVAfFSAR8V/xKAAAAagAAABsAAAAAAAAAAQAAAAAAxSMAAHVuaXZlcnNhbC91bml2ZXJzYWwucG5nLnhtbFBLBQYAAAAACwALAEkDAABI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20225"/>
  <p:tag name="MH_LIBRARY" val="GRAPHIC"/>
  <p:tag name="MH_TYPE" val="Other"/>
  <p:tag name="MH_ORDER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Sub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5205413"/>
  <p:tag name="MH_LIBRARY" val="GRAPHIC"/>
  <p:tag name="MH_TYPE" val="Other"/>
  <p:tag name="MH_ORDER" val="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07160213"/>
  <p:tag name="MH_LIBRARY" val="GRAPHIC"/>
  <p:tag name="MH_ORDER" val="Rectangle 55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17406D"/>
      </a:dk2>
      <a:lt2>
        <a:srgbClr val="FFFFFF"/>
      </a:lt2>
      <a:accent1>
        <a:srgbClr val="0F5CA2"/>
      </a:accent1>
      <a:accent2>
        <a:srgbClr val="D8D8D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1080</Words>
  <Application>Microsoft Office PowerPoint</Application>
  <PresentationFormat>全屏显示(16:9)</PresentationFormat>
  <Paragraphs>400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等线</vt:lpstr>
      <vt:lpstr>华文细黑</vt:lpstr>
      <vt:lpstr>宋体</vt:lpstr>
      <vt:lpstr>微软雅黑</vt:lpstr>
      <vt:lpstr>微软雅黑 Light</vt:lpstr>
      <vt:lpstr>Arial</vt:lpstr>
      <vt:lpstr>Calibri</vt:lpstr>
      <vt:lpstr>Century Gothic</vt:lpstr>
      <vt:lpstr>Lao UI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/>
  <cp:revision>1</cp:revision>
  <dcterms:created xsi:type="dcterms:W3CDTF">2016-11-11T12:58:41Z</dcterms:created>
  <dcterms:modified xsi:type="dcterms:W3CDTF">2016-12-06T06:34:56Z</dcterms:modified>
</cp:coreProperties>
</file>