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4.xml" ContentType="application/vnd.openxmlformats-officedocument.presentationml.notesSlide+xml"/>
  <Override PartName="/ppt/tags/tag16.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6.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notesSlides/notesSlide8.xml" ContentType="application/vnd.openxmlformats-officedocument.presentationml.notesSlide+xml"/>
  <Override PartName="/ppt/tags/tag35.xml" ContentType="application/vnd.openxmlformats-officedocument.presentationml.tags+xml"/>
  <Override PartName="/ppt/notesSlides/notesSlide9.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0.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11.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2.xml" ContentType="application/vnd.openxmlformats-officedocument.presentationml.notesSlide+xml"/>
  <Override PartName="/ppt/tags/tag54.xml" ContentType="application/vnd.openxmlformats-officedocument.presentationml.tags+xml"/>
  <Override PartName="/ppt/notesSlides/notesSlide13.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notesSlides/notesSlide14.xml" ContentType="application/vnd.openxmlformats-officedocument.presentationml.notesSl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5.xml" ContentType="application/vnd.openxmlformats-officedocument.presentationml.notesSlide+xml"/>
  <Override PartName="/ppt/tags/tag87.xml" ContentType="application/vnd.openxmlformats-officedocument.presentationml.tags+xml"/>
  <Override PartName="/ppt/notesSlides/notesSlide16.xml" ContentType="application/vnd.openxmlformats-officedocument.presentationml.notesSlide+xml"/>
  <Override PartName="/ppt/tags/tag88.xml" ContentType="application/vnd.openxmlformats-officedocument.presentationml.tags+xml"/>
  <Override PartName="/ppt/notesSlides/notesSlide17.xml" ContentType="application/vnd.openxmlformats-officedocument.presentationml.notesSlide+xml"/>
  <Override PartName="/ppt/tags/tag89.xml" ContentType="application/vnd.openxmlformats-officedocument.presentationml.tags+xml"/>
  <Override PartName="/ppt/notesSlides/notesSlide18.xml" ContentType="application/vnd.openxmlformats-officedocument.presentationml.notesSlide+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notesSlides/notesSlide20.xml" ContentType="application/vnd.openxmlformats-officedocument.presentationml.notesSlide+xml"/>
  <Override PartName="/ppt/tags/tag92.xml" ContentType="application/vnd.openxmlformats-officedocument.presentationml.tags+xml"/>
  <Override PartName="/ppt/notesSlides/notesSlide21.xml" ContentType="application/vnd.openxmlformats-officedocument.presentationml.notesSlide+xml"/>
  <Override PartName="/ppt/tags/tag93.xml" ContentType="application/vnd.openxmlformats-officedocument.presentationml.tags+xml"/>
  <Override PartName="/ppt/notesSlides/notesSlide22.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1.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2.xml" ContentType="application/vnd.openxmlformats-officedocument.themeOverride+xml"/>
  <Override PartName="/ppt/tags/tag94.xml" ContentType="application/vnd.openxmlformats-officedocument.presentationml.tags+xml"/>
  <Override PartName="/ppt/notesSlides/notesSlide23.xml" ContentType="application/vnd.openxmlformats-officedocument.presentationml.notesSlide+xml"/>
  <Override PartName="/ppt/tags/tag95.xml" ContentType="application/vnd.openxmlformats-officedocument.presentationml.tags+xml"/>
  <Override PartName="/ppt/notesSlides/notesSlide24.xml" ContentType="application/vnd.openxmlformats-officedocument.presentationml.notesSlide+xml"/>
  <Override PartName="/ppt/tags/tag96.xml" ContentType="application/vnd.openxmlformats-officedocument.presentationml.tags+xml"/>
  <Override PartName="/ppt/notesSlides/notesSlide25.xml" ContentType="application/vnd.openxmlformats-officedocument.presentationml.notesSlide+xml"/>
  <Override PartName="/ppt/tags/tag97.xml" ContentType="application/vnd.openxmlformats-officedocument.presentationml.tags+xml"/>
  <Override PartName="/ppt/notesSlides/notesSlide26.xml" ContentType="application/vnd.openxmlformats-officedocument.presentationml.notesSlide+xml"/>
  <Override PartName="/ppt/tags/tag98.xml" ContentType="application/vnd.openxmlformats-officedocument.presentationml.tags+xml"/>
  <Override PartName="/ppt/notesSlides/notesSlide27.xml" ContentType="application/vnd.openxmlformats-officedocument.presentationml.notesSlide+xml"/>
  <Override PartName="/ppt/tags/tag99.xml" ContentType="application/vnd.openxmlformats-officedocument.presentationml.tags+xml"/>
  <Override PartName="/ppt/notesSlides/notesSlide28.xml" ContentType="application/vnd.openxmlformats-officedocument.presentationml.notesSlide+xml"/>
  <Override PartName="/ppt/tags/tag100.xml" ContentType="application/vnd.openxmlformats-officedocument.presentationml.tags+xml"/>
  <Override PartName="/ppt/notesSlides/notesSlide29.xml" ContentType="application/vnd.openxmlformats-officedocument.presentationml.notesSlide+xml"/>
  <Override PartName="/ppt/tags/tag101.xml" ContentType="application/vnd.openxmlformats-officedocument.presentationml.tags+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02.xml" ContentType="application/vnd.openxmlformats-officedocument.presentationml.tags+xml"/>
  <Override PartName="/ppt/notesSlides/notesSlide31.xml" ContentType="application/vnd.openxmlformats-officedocument.presentationml.notesSlide+xml"/>
  <Override PartName="/ppt/tags/tag103.xml" ContentType="application/vnd.openxmlformats-officedocument.presentationml.tags+xml"/>
  <Override PartName="/ppt/notesSlides/notesSlide32.xml" ContentType="application/vnd.openxmlformats-officedocument.presentationml.notesSlide+xml"/>
  <Override PartName="/ppt/tags/tag104.xml" ContentType="application/vnd.openxmlformats-officedocument.presentationml.tags+xml"/>
  <Override PartName="/ppt/notesSlides/notesSlide33.xml" ContentType="application/vnd.openxmlformats-officedocument.presentationml.notesSlide+xml"/>
  <Override PartName="/ppt/tags/tag105.xml" ContentType="application/vnd.openxmlformats-officedocument.presentationml.tags+xml"/>
  <Override PartName="/ppt/notesSlides/notesSlide34.xml" ContentType="application/vnd.openxmlformats-officedocument.presentationml.notesSlide+xml"/>
  <Override PartName="/ppt/tags/tag106.xml" ContentType="application/vnd.openxmlformats-officedocument.presentationml.tags+xml"/>
  <Override PartName="/ppt/notesSlides/notesSlide35.xml" ContentType="application/vnd.openxmlformats-officedocument.presentationml.notesSlide+xml"/>
  <Override PartName="/ppt/tags/tag107.xml" ContentType="application/vnd.openxmlformats-officedocument.presentationml.tags+xml"/>
  <Override PartName="/ppt/notesSlides/notesSlide36.xml" ContentType="application/vnd.openxmlformats-officedocument.presentationml.notesSlide+xml"/>
  <Override PartName="/ppt/tags/tag108.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98" r:id="rId2"/>
    <p:sldId id="299" r:id="rId3"/>
    <p:sldId id="260" r:id="rId4"/>
    <p:sldId id="261" r:id="rId5"/>
    <p:sldId id="262" r:id="rId6"/>
    <p:sldId id="263" r:id="rId7"/>
    <p:sldId id="264" r:id="rId8"/>
    <p:sldId id="265" r:id="rId9"/>
    <p:sldId id="266" r:id="rId10"/>
    <p:sldId id="268" r:id="rId11"/>
    <p:sldId id="269" r:id="rId12"/>
    <p:sldId id="270"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300" r:id="rId38"/>
  </p:sldIdLst>
  <p:sldSz cx="12192000" cy="6858000"/>
  <p:notesSz cx="6858000" cy="9144000"/>
  <p:custDataLst>
    <p:tags r:id="rId4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5647"/>
    <a:srgbClr val="F8BF24"/>
    <a:srgbClr val="3FAF63"/>
    <a:srgbClr val="4674CA"/>
    <a:srgbClr val="0E192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showGuides="1">
      <p:cViewPr varScale="1">
        <p:scale>
          <a:sx n="74" d="100"/>
          <a:sy n="74" d="100"/>
        </p:scale>
        <p:origin x="534" y="72"/>
      </p:cViewPr>
      <p:guideLst>
        <p:guide orient="horz" pos="2160"/>
        <p:guide pos="3817"/>
      </p:guideLst>
    </p:cSldViewPr>
  </p:slideViewPr>
  <p:notesTextViewPr>
    <p:cViewPr>
      <p:scale>
        <a:sx n="1" d="1"/>
        <a:sy n="1" d="1"/>
      </p:scale>
      <p:origin x="0" y="0"/>
    </p:cViewPr>
  </p:notesTextViewPr>
  <p:sorterViewPr>
    <p:cViewPr>
      <p:scale>
        <a:sx n="100" d="100"/>
        <a:sy n="100" d="100"/>
      </p:scale>
      <p:origin x="0" y="-18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ags" Target="tags/tag1.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___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___3.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___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___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4674CA"/>
            </a:solidFill>
            <a:ln w="28575"/>
          </c:spPr>
          <c:dPt>
            <c:idx val="0"/>
            <c:bubble3D val="0"/>
            <c:spPr>
              <a:solidFill>
                <a:srgbClr val="3FAF63"/>
              </a:solidFill>
              <a:ln w="28575">
                <a:solidFill>
                  <a:schemeClr val="lt1"/>
                </a:solidFill>
              </a:ln>
              <a:effectLst/>
            </c:spPr>
            <c:extLst xmlns:c16r2="http://schemas.microsoft.com/office/drawing/2015/06/chart">
              <c:ext xmlns:c16="http://schemas.microsoft.com/office/drawing/2014/chart" uri="{C3380CC4-5D6E-409C-BE32-E72D297353CC}">
                <c16:uniqueId val="{00000001-427F-465E-AFE3-88255956C635}"/>
              </c:ext>
            </c:extLst>
          </c:dPt>
          <c:dPt>
            <c:idx val="1"/>
            <c:bubble3D val="0"/>
            <c:spPr>
              <a:solidFill>
                <a:srgbClr val="F8BF24"/>
              </a:solidFill>
              <a:ln w="28575">
                <a:solidFill>
                  <a:schemeClr val="lt1"/>
                </a:solidFill>
              </a:ln>
              <a:effectLst/>
            </c:spPr>
            <c:extLst xmlns:c16r2="http://schemas.microsoft.com/office/drawing/2015/06/chart">
              <c:ext xmlns:c16="http://schemas.microsoft.com/office/drawing/2014/chart" uri="{C3380CC4-5D6E-409C-BE32-E72D297353CC}">
                <c16:uniqueId val="{00000002-427F-465E-AFE3-88255956C635}"/>
              </c:ext>
            </c:extLst>
          </c:dPt>
          <c:dPt>
            <c:idx val="2"/>
            <c:bubble3D val="0"/>
            <c:spPr>
              <a:solidFill>
                <a:srgbClr val="DE5647"/>
              </a:solidFill>
              <a:ln w="28575">
                <a:solidFill>
                  <a:schemeClr val="lt1"/>
                </a:solidFill>
              </a:ln>
              <a:effectLst/>
            </c:spPr>
            <c:extLst xmlns:c16r2="http://schemas.microsoft.com/office/drawing/2015/06/chart">
              <c:ext xmlns:c16="http://schemas.microsoft.com/office/drawing/2014/chart" uri="{C3380CC4-5D6E-409C-BE32-E72D297353CC}">
                <c16:uniqueId val="{00000003-427F-465E-AFE3-88255956C635}"/>
              </c:ext>
            </c:extLst>
          </c:dPt>
          <c:dPt>
            <c:idx val="3"/>
            <c:bubble3D val="0"/>
            <c:spPr>
              <a:solidFill>
                <a:srgbClr val="4674CA"/>
              </a:solidFill>
              <a:ln w="28575">
                <a:solidFill>
                  <a:schemeClr val="lt1"/>
                </a:solidFill>
              </a:ln>
              <a:effectLst/>
            </c:spPr>
            <c:extLst xmlns:c16r2="http://schemas.microsoft.com/office/drawing/2015/06/chart">
              <c:ext xmlns:c16="http://schemas.microsoft.com/office/drawing/2014/chart" uri="{C3380CC4-5D6E-409C-BE32-E72D297353CC}">
                <c16:uniqueId val="{00000007-D65E-4140-88B9-359A936368E2}"/>
              </c:ext>
            </c:extLst>
          </c:dPt>
          <c:cat>
            <c:strRef>
              <c:f>Sheet1!$A$2:$A$5</c:f>
              <c:strCache>
                <c:ptCount val="4"/>
                <c:pt idx="0">
                  <c:v>第一季度</c:v>
                </c:pt>
                <c:pt idx="1">
                  <c:v>第二季度</c:v>
                </c:pt>
                <c:pt idx="2">
                  <c:v>第三季度</c:v>
                </c:pt>
                <c:pt idx="3">
                  <c:v>第四季度</c:v>
                </c:pt>
              </c:strCache>
            </c:strRef>
          </c:cat>
          <c:val>
            <c:numRef>
              <c:f>Sheet1!$B$2:$B$5</c:f>
              <c:numCache>
                <c:formatCode>General</c:formatCode>
                <c:ptCount val="4"/>
                <c:pt idx="0">
                  <c:v>1</c:v>
                </c:pt>
                <c:pt idx="1">
                  <c:v>1</c:v>
                </c:pt>
                <c:pt idx="2">
                  <c:v>1</c:v>
                </c:pt>
                <c:pt idx="3">
                  <c:v>1</c:v>
                </c:pt>
              </c:numCache>
            </c:numRef>
          </c:val>
          <c:extLst xmlns:c16r2="http://schemas.microsoft.com/office/drawing/2015/06/chart">
            <c:ext xmlns:c16="http://schemas.microsoft.com/office/drawing/2014/chart" uri="{C3380CC4-5D6E-409C-BE32-E72D297353CC}">
              <c16:uniqueId val="{00000000-427F-465E-AFE3-88255956C63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solidFill>
              <a:srgbClr val="4674CA"/>
            </a:solidFill>
            <a:ln w="28575"/>
          </c:spPr>
          <c:dPt>
            <c:idx val="0"/>
            <c:bubble3D val="0"/>
            <c:spPr>
              <a:solidFill>
                <a:srgbClr val="3FAF63">
                  <a:alpha val="70000"/>
                </a:srgbClr>
              </a:solidFill>
              <a:ln w="28575">
                <a:solidFill>
                  <a:schemeClr val="lt1"/>
                </a:solidFill>
              </a:ln>
              <a:effectLst/>
            </c:spPr>
            <c:extLst xmlns:c16r2="http://schemas.microsoft.com/office/drawing/2015/06/chart">
              <c:ext xmlns:c16="http://schemas.microsoft.com/office/drawing/2014/chart" uri="{C3380CC4-5D6E-409C-BE32-E72D297353CC}">
                <c16:uniqueId val="{00000001-987C-4722-B1A0-490D00EE4A33}"/>
              </c:ext>
            </c:extLst>
          </c:dPt>
          <c:dPt>
            <c:idx val="1"/>
            <c:bubble3D val="0"/>
            <c:spPr>
              <a:solidFill>
                <a:srgbClr val="3FAF63">
                  <a:alpha val="90000"/>
                </a:srgbClr>
              </a:solidFill>
              <a:ln w="28575">
                <a:solidFill>
                  <a:schemeClr val="lt1"/>
                </a:solidFill>
              </a:ln>
              <a:effectLst/>
            </c:spPr>
            <c:extLst xmlns:c16r2="http://schemas.microsoft.com/office/drawing/2015/06/chart">
              <c:ext xmlns:c16="http://schemas.microsoft.com/office/drawing/2014/chart" uri="{C3380CC4-5D6E-409C-BE32-E72D297353CC}">
                <c16:uniqueId val="{00000003-987C-4722-B1A0-490D00EE4A33}"/>
              </c:ext>
            </c:extLst>
          </c:dPt>
          <c:dPt>
            <c:idx val="2"/>
            <c:bubble3D val="0"/>
            <c:spPr>
              <a:solidFill>
                <a:srgbClr val="3FAF63">
                  <a:alpha val="90000"/>
                </a:srgbClr>
              </a:solidFill>
              <a:ln w="28575">
                <a:solidFill>
                  <a:schemeClr val="lt1"/>
                </a:solidFill>
              </a:ln>
              <a:effectLst/>
            </c:spPr>
            <c:extLst xmlns:c16r2="http://schemas.microsoft.com/office/drawing/2015/06/chart">
              <c:ext xmlns:c16="http://schemas.microsoft.com/office/drawing/2014/chart" uri="{C3380CC4-5D6E-409C-BE32-E72D297353CC}">
                <c16:uniqueId val="{00000005-987C-4722-B1A0-490D00EE4A33}"/>
              </c:ext>
            </c:extLst>
          </c:dPt>
          <c:dPt>
            <c:idx val="3"/>
            <c:bubble3D val="0"/>
            <c:spPr>
              <a:solidFill>
                <a:srgbClr val="3FAF63"/>
              </a:solidFill>
              <a:ln w="28575">
                <a:solidFill>
                  <a:schemeClr val="lt1"/>
                </a:solidFill>
              </a:ln>
              <a:effectLst/>
            </c:spPr>
            <c:extLst xmlns:c16r2="http://schemas.microsoft.com/office/drawing/2015/06/chart">
              <c:ext xmlns:c16="http://schemas.microsoft.com/office/drawing/2014/chart" uri="{C3380CC4-5D6E-409C-BE32-E72D297353CC}">
                <c16:uniqueId val="{00000007-987C-4722-B1A0-490D00EE4A33}"/>
              </c:ext>
            </c:extLst>
          </c:dPt>
          <c:dPt>
            <c:idx val="4"/>
            <c:bubble3D val="0"/>
            <c:spPr>
              <a:solidFill>
                <a:srgbClr val="F8BF24"/>
              </a:solidFill>
              <a:ln w="28575">
                <a:solidFill>
                  <a:schemeClr val="lt1"/>
                </a:solidFill>
              </a:ln>
              <a:effectLst/>
            </c:spPr>
            <c:extLst xmlns:c16r2="http://schemas.microsoft.com/office/drawing/2015/06/chart">
              <c:ext xmlns:c16="http://schemas.microsoft.com/office/drawing/2014/chart" uri="{C3380CC4-5D6E-409C-BE32-E72D297353CC}">
                <c16:uniqueId val="{00000009-987C-4722-B1A0-490D00EE4A33}"/>
              </c:ext>
            </c:extLst>
          </c:dPt>
          <c:dPt>
            <c:idx val="5"/>
            <c:bubble3D val="0"/>
            <c:spPr>
              <a:solidFill>
                <a:srgbClr val="DE5647"/>
              </a:solidFill>
              <a:ln w="28575">
                <a:solidFill>
                  <a:schemeClr val="lt1"/>
                </a:solidFill>
              </a:ln>
              <a:effectLst/>
            </c:spPr>
            <c:extLst xmlns:c16r2="http://schemas.microsoft.com/office/drawing/2015/06/chart">
              <c:ext xmlns:c16="http://schemas.microsoft.com/office/drawing/2014/chart" uri="{C3380CC4-5D6E-409C-BE32-E72D297353CC}">
                <c16:uniqueId val="{0000000A-987C-4722-B1A0-490D00EE4A33}"/>
              </c:ext>
            </c:extLst>
          </c:dPt>
          <c:dPt>
            <c:idx val="6"/>
            <c:bubble3D val="0"/>
            <c:spPr>
              <a:solidFill>
                <a:srgbClr val="4674CA"/>
              </a:solidFill>
              <a:ln w="28575">
                <a:solidFill>
                  <a:schemeClr val="lt1"/>
                </a:solidFill>
              </a:ln>
              <a:effectLst/>
            </c:spPr>
            <c:extLst xmlns:c16r2="http://schemas.microsoft.com/office/drawing/2015/06/chart">
              <c:ext xmlns:c16="http://schemas.microsoft.com/office/drawing/2014/chart" uri="{C3380CC4-5D6E-409C-BE32-E72D297353CC}">
                <c16:uniqueId val="{0000000D-2ECC-4AD4-B89D-86C2E6E20128}"/>
              </c:ext>
            </c:extLst>
          </c:dPt>
          <c:dPt>
            <c:idx val="7"/>
            <c:bubble3D val="0"/>
            <c:spPr>
              <a:solidFill>
                <a:srgbClr val="4674CA">
                  <a:alpha val="80000"/>
                </a:srgbClr>
              </a:solidFill>
              <a:ln w="28575">
                <a:solidFill>
                  <a:schemeClr val="lt1"/>
                </a:solidFill>
              </a:ln>
              <a:effectLst/>
            </c:spPr>
            <c:extLst xmlns:c16r2="http://schemas.microsoft.com/office/drawing/2015/06/chart">
              <c:ext xmlns:c16="http://schemas.microsoft.com/office/drawing/2014/chart" uri="{C3380CC4-5D6E-409C-BE32-E72D297353CC}">
                <c16:uniqueId val="{0000000B-987C-4722-B1A0-490D00EE4A33}"/>
              </c:ext>
            </c:extLst>
          </c:dPt>
          <c:cat>
            <c:strRef>
              <c:f>Sheet1!$A$2:$A$9</c:f>
              <c:strCache>
                <c:ptCount val="8"/>
                <c:pt idx="0">
                  <c:v>第一季度</c:v>
                </c:pt>
                <c:pt idx="1">
                  <c:v>第二季度</c:v>
                </c:pt>
                <c:pt idx="2">
                  <c:v>第三季度</c:v>
                </c:pt>
                <c:pt idx="3">
                  <c:v>第四季度</c:v>
                </c:pt>
                <c:pt idx="4">
                  <c:v>第四季度</c:v>
                </c:pt>
                <c:pt idx="5">
                  <c:v>第四季度</c:v>
                </c:pt>
                <c:pt idx="6">
                  <c:v>第四季度</c:v>
                </c:pt>
                <c:pt idx="7">
                  <c:v>第四季度</c:v>
                </c:pt>
              </c:strCache>
            </c:strRef>
          </c:cat>
          <c:val>
            <c:numRef>
              <c:f>Sheet1!$B$2:$B$9</c:f>
              <c:numCache>
                <c:formatCode>General</c:formatCode>
                <c:ptCount val="8"/>
                <c:pt idx="0">
                  <c:v>1</c:v>
                </c:pt>
                <c:pt idx="1">
                  <c:v>1</c:v>
                </c:pt>
                <c:pt idx="2">
                  <c:v>1</c:v>
                </c:pt>
                <c:pt idx="3">
                  <c:v>1</c:v>
                </c:pt>
                <c:pt idx="4">
                  <c:v>4</c:v>
                </c:pt>
                <c:pt idx="5">
                  <c:v>4</c:v>
                </c:pt>
                <c:pt idx="6">
                  <c:v>2</c:v>
                </c:pt>
                <c:pt idx="7">
                  <c:v>2</c:v>
                </c:pt>
              </c:numCache>
            </c:numRef>
          </c:val>
          <c:extLst xmlns:c16r2="http://schemas.microsoft.com/office/drawing/2015/06/chart">
            <c:ext xmlns:c16="http://schemas.microsoft.com/office/drawing/2014/chart" uri="{C3380CC4-5D6E-409C-BE32-E72D297353CC}">
              <c16:uniqueId val="{00000008-987C-4722-B1A0-490D00EE4A3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3562519945552707E-2"/>
          <c:y val="0.19745345785265214"/>
          <c:w val="0.68638817790456097"/>
          <c:h val="0.4871275657139052"/>
        </c:manualLayout>
      </c:layout>
      <c:barChart>
        <c:barDir val="col"/>
        <c:grouping val="clustered"/>
        <c:varyColors val="0"/>
        <c:ser>
          <c:idx val="0"/>
          <c:order val="0"/>
          <c:tx>
            <c:strRef>
              <c:f>改善前柏拉图!$B$1</c:f>
              <c:strCache>
                <c:ptCount val="1"/>
                <c:pt idx="0">
                  <c:v>频次</c:v>
                </c:pt>
              </c:strCache>
            </c:strRef>
          </c:tx>
          <c:spPr>
            <a:gradFill rotWithShape="1">
              <a:gsLst>
                <a:gs pos="0">
                  <a:schemeClr val="accent1">
                    <a:shade val="76000"/>
                    <a:satMod val="103000"/>
                    <a:lumMod val="102000"/>
                    <a:tint val="94000"/>
                  </a:schemeClr>
                </a:gs>
                <a:gs pos="50000">
                  <a:schemeClr val="accent1">
                    <a:shade val="76000"/>
                    <a:satMod val="110000"/>
                    <a:lumMod val="100000"/>
                    <a:shade val="100000"/>
                  </a:schemeClr>
                </a:gs>
                <a:gs pos="100000">
                  <a:schemeClr val="accent1">
                    <a:shade val="76000"/>
                    <a:lumMod val="99000"/>
                    <a:satMod val="120000"/>
                    <a:shade val="78000"/>
                  </a:schemeClr>
                </a:gs>
              </a:gsLst>
              <a:lin ang="5400000" scaled="0"/>
            </a:gradFill>
            <a:ln>
              <a:noFill/>
            </a:ln>
            <a:effectLst/>
          </c:spPr>
          <c:invertIfNegative val="1"/>
          <c:dPt>
            <c:idx val="0"/>
            <c:invertIfNegative val="1"/>
            <c:bubble3D val="0"/>
            <c:spPr>
              <a:solidFill>
                <a:srgbClr val="DE5647"/>
              </a:solidFill>
              <a:ln>
                <a:noFill/>
              </a:ln>
              <a:effectLst/>
            </c:spPr>
            <c:extLst xmlns:c16r2="http://schemas.microsoft.com/office/drawing/2015/06/chart">
              <c:ext xmlns:c16="http://schemas.microsoft.com/office/drawing/2014/chart" uri="{C3380CC4-5D6E-409C-BE32-E72D297353CC}">
                <c16:uniqueId val="{00000001-D489-4B91-AA63-EF6F9E511665}"/>
              </c:ext>
            </c:extLst>
          </c:dPt>
          <c:dPt>
            <c:idx val="1"/>
            <c:invertIfNegative val="1"/>
            <c:bubble3D val="0"/>
            <c:spPr>
              <a:solidFill>
                <a:srgbClr val="F8BF24"/>
              </a:solidFill>
              <a:ln>
                <a:noFill/>
              </a:ln>
              <a:effectLst/>
            </c:spPr>
            <c:extLst xmlns:c16r2="http://schemas.microsoft.com/office/drawing/2015/06/chart">
              <c:ext xmlns:c16="http://schemas.microsoft.com/office/drawing/2014/chart" uri="{C3380CC4-5D6E-409C-BE32-E72D297353CC}">
                <c16:uniqueId val="{00000003-D489-4B91-AA63-EF6F9E511665}"/>
              </c:ext>
            </c:extLst>
          </c:dPt>
          <c:dPt>
            <c:idx val="2"/>
            <c:invertIfNegative val="1"/>
            <c:bubble3D val="0"/>
            <c:spPr>
              <a:solidFill>
                <a:srgbClr val="3FAF63"/>
              </a:solidFill>
              <a:ln>
                <a:noFill/>
              </a:ln>
              <a:effectLst/>
            </c:spPr>
            <c:extLst xmlns:c16r2="http://schemas.microsoft.com/office/drawing/2015/06/chart">
              <c:ext xmlns:c16="http://schemas.microsoft.com/office/drawing/2014/chart" uri="{C3380CC4-5D6E-409C-BE32-E72D297353CC}">
                <c16:uniqueId val="{00000005-D489-4B91-AA63-EF6F9E511665}"/>
              </c:ext>
            </c:extLst>
          </c:dPt>
          <c:dPt>
            <c:idx val="3"/>
            <c:invertIfNegative val="1"/>
            <c:bubble3D val="0"/>
            <c:spPr>
              <a:solidFill>
                <a:srgbClr val="4674CA"/>
              </a:solidFill>
              <a:ln>
                <a:noFill/>
              </a:ln>
              <a:effectLst/>
            </c:spPr>
            <c:extLst xmlns:c16r2="http://schemas.microsoft.com/office/drawing/2015/06/chart">
              <c:ext xmlns:c16="http://schemas.microsoft.com/office/drawing/2014/chart" uri="{C3380CC4-5D6E-409C-BE32-E72D297353CC}">
                <c16:uniqueId val="{00000007-D489-4B91-AA63-EF6F9E511665}"/>
              </c:ext>
            </c:extLst>
          </c:dPt>
          <c:dPt>
            <c:idx val="4"/>
            <c:invertIfNegative val="1"/>
            <c:bubble3D val="0"/>
            <c:spPr>
              <a:solidFill>
                <a:sysClr val="windowText" lastClr="000000">
                  <a:lumMod val="50000"/>
                  <a:lumOff val="50000"/>
                </a:sysClr>
              </a:solidFill>
              <a:ln>
                <a:noFill/>
              </a:ln>
              <a:effectLst/>
            </c:spPr>
            <c:extLst xmlns:c16r2="http://schemas.microsoft.com/office/drawing/2015/06/chart">
              <c:ext xmlns:c16="http://schemas.microsoft.com/office/drawing/2014/chart" uri="{C3380CC4-5D6E-409C-BE32-E72D297353CC}">
                <c16:uniqueId val="{00000009-D489-4B91-AA63-EF6F9E511665}"/>
              </c:ext>
            </c:extLst>
          </c:dPt>
          <c:dPt>
            <c:idx val="5"/>
            <c:invertIfNegative val="1"/>
            <c:bubble3D val="0"/>
            <c:spPr>
              <a:solidFill>
                <a:srgbClr val="FF6600"/>
              </a:solidFill>
              <a:ln>
                <a:noFill/>
              </a:ln>
              <a:effectLst/>
            </c:spPr>
            <c:extLst xmlns:c16r2="http://schemas.microsoft.com/office/drawing/2015/06/chart">
              <c:ext xmlns:c16="http://schemas.microsoft.com/office/drawing/2014/chart" uri="{C3380CC4-5D6E-409C-BE32-E72D297353CC}">
                <c16:uniqueId val="{0000000B-D489-4B91-AA63-EF6F9E511665}"/>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改善前柏拉图!$A$3:$A$8</c:f>
              <c:strCache>
                <c:ptCount val="6"/>
                <c:pt idx="0">
                  <c:v>检验科与临床
缺乏沟通</c:v>
                </c:pt>
                <c:pt idx="1">
                  <c:v>临床医师
未引起足够重视</c:v>
                </c:pt>
                <c:pt idx="2">
                  <c:v>人员紧张</c:v>
                </c:pt>
                <c:pt idx="3">
                  <c:v>设备陈旧，
运行速度慢</c:v>
                </c:pt>
                <c:pt idx="4">
                  <c:v>工作量大
</c:v>
                </c:pt>
                <c:pt idx="5">
                  <c:v>其他</c:v>
                </c:pt>
              </c:strCache>
            </c:strRef>
          </c:cat>
          <c:val>
            <c:numRef>
              <c:f>改善前柏拉图!$B$3:$B$8</c:f>
              <c:numCache>
                <c:formatCode>General</c:formatCode>
                <c:ptCount val="6"/>
                <c:pt idx="0">
                  <c:v>9</c:v>
                </c:pt>
                <c:pt idx="1">
                  <c:v>8</c:v>
                </c:pt>
                <c:pt idx="2">
                  <c:v>5</c:v>
                </c:pt>
                <c:pt idx="3">
                  <c:v>3</c:v>
                </c:pt>
                <c:pt idx="4">
                  <c:v>3</c:v>
                </c:pt>
                <c:pt idx="5">
                  <c:v>2</c:v>
                </c:pt>
              </c:numCache>
            </c:numRef>
          </c:val>
          <c:extLst xmlns:c16r2="http://schemas.microsoft.com/office/drawing/2015/06/chart">
            <c:ext xmlns:c16="http://schemas.microsoft.com/office/drawing/2014/chart" uri="{C3380CC4-5D6E-409C-BE32-E72D297353CC}">
              <c16:uniqueId val="{0000000C-D489-4B91-AA63-EF6F9E511665}"/>
            </c:ext>
          </c:extLst>
        </c:ser>
        <c:dLbls>
          <c:showLegendKey val="0"/>
          <c:showVal val="0"/>
          <c:showCatName val="0"/>
          <c:showSerName val="0"/>
          <c:showPercent val="0"/>
          <c:showBubbleSize val="0"/>
        </c:dLbls>
        <c:gapWidth val="0"/>
        <c:axId val="770748768"/>
        <c:axId val="770747984"/>
      </c:barChart>
      <c:lineChart>
        <c:grouping val="standard"/>
        <c:varyColors val="0"/>
        <c:ser>
          <c:idx val="1"/>
          <c:order val="1"/>
          <c:tx>
            <c:strRef>
              <c:f>改善前柏拉图!$D$1</c:f>
              <c:strCache>
                <c:ptCount val="1"/>
                <c:pt idx="0">
                  <c:v>累计百分比</c:v>
                </c:pt>
              </c:strCache>
            </c:strRef>
          </c:tx>
          <c:spPr>
            <a:ln w="34925" cap="rnd">
              <a:solidFill>
                <a:srgbClr val="DE5647"/>
              </a:solidFill>
              <a:round/>
            </a:ln>
            <a:effectLst/>
          </c:spPr>
          <c:marker>
            <c:symbol val="circle"/>
            <c:size val="9"/>
            <c:spPr>
              <a:solidFill>
                <a:schemeClr val="bg1"/>
              </a:solidFill>
              <a:ln w="28575">
                <a:solidFill>
                  <a:srgbClr val="DE5647"/>
                </a:solidFill>
                <a:round/>
              </a:ln>
              <a:effectLst/>
            </c:spPr>
          </c:marker>
          <c:dLbls>
            <c:dLbl>
              <c:idx val="1"/>
              <c:layout>
                <c:manualLayout>
                  <c:x val="-1.5852061841059202E-2"/>
                  <c:y val="-6.48941800771338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D489-4B91-AA63-EF6F9E511665}"/>
                </c:ext>
                <c:ext xmlns:c15="http://schemas.microsoft.com/office/drawing/2012/chart" uri="{CE6537A1-D6FC-4f65-9D91-7224C49458BB}"/>
              </c:extLst>
            </c:dLbl>
            <c:dLbl>
              <c:idx val="2"/>
              <c:layout>
                <c:manualLayout>
                  <c:x val="-2.8181361440157045E-2"/>
                  <c:y val="-4.9354871735831064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D489-4B91-AA63-EF6F9E511665}"/>
                </c:ext>
                <c:ext xmlns:c15="http://schemas.microsoft.com/office/drawing/2012/chart" uri="{CE6537A1-D6FC-4f65-9D91-7224C49458BB}"/>
              </c:extLst>
            </c:dLbl>
            <c:dLbl>
              <c:idx val="3"/>
              <c:layout>
                <c:manualLayout>
                  <c:x val="-4.4473814172600108E-2"/>
                  <c:y val="-5.175682119021104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D489-4B91-AA63-EF6F9E511665}"/>
                </c:ext>
                <c:ext xmlns:c15="http://schemas.microsoft.com/office/drawing/2012/chart" uri="{CE6537A1-D6FC-4f65-9D91-7224C49458BB}"/>
              </c:extLst>
            </c:dLbl>
            <c:dLbl>
              <c:idx val="4"/>
              <c:layout>
                <c:manualLayout>
                  <c:x val="-4.6235075250991221E-2"/>
                  <c:y val="-3.631558645750737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D489-4B91-AA63-EF6F9E511665}"/>
                </c:ext>
                <c:ext xmlns:c15="http://schemas.microsoft.com/office/drawing/2012/chart" uri="{CE6537A1-D6FC-4f65-9D91-7224C49458BB}"/>
              </c:extLst>
            </c:dLbl>
            <c:dLbl>
              <c:idx val="5"/>
              <c:layout>
                <c:manualLayout>
                  <c:x val="-4.2712455757109011E-2"/>
                  <c:y val="-2.6854708682530148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D489-4B91-AA63-EF6F9E511665}"/>
                </c:ext>
                <c:ext xmlns:c15="http://schemas.microsoft.com/office/drawing/2012/chart" uri="{CE6537A1-D6FC-4f65-9D91-7224C49458BB}"/>
              </c:extLst>
            </c:dLbl>
            <c:dLbl>
              <c:idx val="6"/>
              <c:layout>
                <c:manualLayout>
                  <c:x val="-5.6362760171295267E-2"/>
                  <c:y val="-3.626654965320780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D489-4B91-AA63-EF6F9E511665}"/>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微软雅黑" panose="020B0503020204020204" pitchFamily="34" charset="-122"/>
                    <a:ea typeface="微软雅黑" panose="020B0503020204020204" pitchFamily="34" charset="-122"/>
                    <a:cs typeface="+mn-cs"/>
                  </a:defRPr>
                </a:pPr>
                <a:endParaRPr lang="zh-CN"/>
              </a:p>
            </c:txPr>
            <c:dLblPos val="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改善前柏拉图!$A$3:$A$8</c:f>
              <c:strCache>
                <c:ptCount val="6"/>
                <c:pt idx="0">
                  <c:v>检验科与临床
缺乏沟通</c:v>
                </c:pt>
                <c:pt idx="1">
                  <c:v>临床医师
未引起足够重视</c:v>
                </c:pt>
                <c:pt idx="2">
                  <c:v>人员紧张</c:v>
                </c:pt>
                <c:pt idx="3">
                  <c:v>设备陈旧，
运行速度慢</c:v>
                </c:pt>
                <c:pt idx="4">
                  <c:v>工作量大
</c:v>
                </c:pt>
                <c:pt idx="5">
                  <c:v>其他</c:v>
                </c:pt>
              </c:strCache>
            </c:strRef>
          </c:cat>
          <c:val>
            <c:numRef>
              <c:f>改善前柏拉图!$D$2:$D$8</c:f>
              <c:numCache>
                <c:formatCode>0.00%</c:formatCode>
                <c:ptCount val="7"/>
                <c:pt idx="0" formatCode="General">
                  <c:v>0</c:v>
                </c:pt>
                <c:pt idx="1">
                  <c:v>0.28999999999999998</c:v>
                </c:pt>
                <c:pt idx="2">
                  <c:v>0.54800000000000004</c:v>
                </c:pt>
                <c:pt idx="3">
                  <c:v>0.71</c:v>
                </c:pt>
                <c:pt idx="4">
                  <c:v>0.80600000000000005</c:v>
                </c:pt>
                <c:pt idx="5">
                  <c:v>0.96799999999999997</c:v>
                </c:pt>
                <c:pt idx="6" formatCode="0%">
                  <c:v>1</c:v>
                </c:pt>
              </c:numCache>
            </c:numRef>
          </c:val>
          <c:smooth val="0"/>
          <c:extLst xmlns:c16r2="http://schemas.microsoft.com/office/drawing/2015/06/chart">
            <c:ext xmlns:c16="http://schemas.microsoft.com/office/drawing/2014/chart" uri="{C3380CC4-5D6E-409C-BE32-E72D297353CC}">
              <c16:uniqueId val="{00000013-D489-4B91-AA63-EF6F9E511665}"/>
            </c:ext>
          </c:extLst>
        </c:ser>
        <c:dLbls>
          <c:showLegendKey val="0"/>
          <c:showVal val="0"/>
          <c:showCatName val="0"/>
          <c:showSerName val="0"/>
          <c:showPercent val="0"/>
          <c:showBubbleSize val="0"/>
        </c:dLbls>
        <c:marker val="1"/>
        <c:smooth val="0"/>
        <c:axId val="770746024"/>
        <c:axId val="770747592"/>
      </c:lineChart>
      <c:catAx>
        <c:axId val="7707487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0747984"/>
        <c:crosses val="autoZero"/>
        <c:auto val="0"/>
        <c:lblAlgn val="ctr"/>
        <c:lblOffset val="100"/>
        <c:tickLblSkip val="1"/>
        <c:noMultiLvlLbl val="0"/>
      </c:catAx>
      <c:valAx>
        <c:axId val="770747984"/>
        <c:scaling>
          <c:orientation val="minMax"/>
          <c:max val="30"/>
          <c:min val="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0748768"/>
        <c:crosses val="autoZero"/>
        <c:crossBetween val="between"/>
        <c:majorUnit val="5"/>
      </c:valAx>
      <c:catAx>
        <c:axId val="770746024"/>
        <c:scaling>
          <c:orientation val="minMax"/>
        </c:scaling>
        <c:delete val="0"/>
        <c:axPos val="b"/>
        <c:numFmt formatCode="General" sourceLinked="1"/>
        <c:majorTickMark val="none"/>
        <c:minorTickMark val="none"/>
        <c:tickLblPos val="none"/>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0747592"/>
        <c:crosses val="autoZero"/>
        <c:auto val="0"/>
        <c:lblAlgn val="ctr"/>
        <c:lblOffset val="100"/>
        <c:tickLblSkip val="1"/>
        <c:noMultiLvlLbl val="0"/>
      </c:catAx>
      <c:valAx>
        <c:axId val="770747592"/>
        <c:scaling>
          <c:orientation val="minMax"/>
          <c:max val="1"/>
          <c:min val="0"/>
        </c:scaling>
        <c:delete val="0"/>
        <c:axPos val="r"/>
        <c:numFmt formatCode="0%" sourceLinked="0"/>
        <c:majorTickMark val="none"/>
        <c:minorTickMark val="none"/>
        <c:tickLblPos val="nextTo"/>
        <c:spPr>
          <a:noFill/>
          <a:ln>
            <a:noFill/>
          </a:ln>
          <a:effectLst/>
        </c:spPr>
        <c:txPr>
          <a:bodyPr rot="0" spcFirstLastPara="1" vertOverflow="ellipsis"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0746024"/>
        <c:crosses val="max"/>
        <c:crossBetween val="midCat"/>
      </c:valAx>
      <c:spPr>
        <a:noFill/>
        <a:ln>
          <a:noFill/>
        </a:ln>
        <a:effectLst/>
      </c:spPr>
    </c:plotArea>
    <c:legend>
      <c:legendPos val="b"/>
      <c:legendEntry>
        <c:idx val="0"/>
        <c:delete val="1"/>
      </c:legendEntry>
      <c:layout>
        <c:manualLayout>
          <c:xMode val="edge"/>
          <c:yMode val="edge"/>
          <c:x val="0.70460923793268526"/>
          <c:y val="0.37071405998999291"/>
          <c:w val="0.29364733983616165"/>
          <c:h val="0.10101538550500855"/>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sz="9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3"/>
    </mc:Choice>
    <mc:Fallback>
      <c:style val="3"/>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改善前柏拉图!$D$1</c:f>
              <c:strCache>
                <c:ptCount val="1"/>
                <c:pt idx="0">
                  <c:v>累计百分比</c:v>
                </c:pt>
              </c:strCache>
            </c:strRef>
          </c:tx>
          <c:spPr>
            <a:ln w="34925" cap="rnd">
              <a:noFill/>
              <a:round/>
            </a:ln>
            <a:effectLst/>
          </c:spPr>
          <c:marker>
            <c:symbol val="circle"/>
            <c:size val="6"/>
            <c:spPr>
              <a:gradFill rotWithShape="1">
                <a:gsLst>
                  <a:gs pos="0">
                    <a:schemeClr val="accent1">
                      <a:tint val="77000"/>
                      <a:satMod val="103000"/>
                      <a:lumMod val="102000"/>
                      <a:tint val="94000"/>
                    </a:schemeClr>
                  </a:gs>
                  <a:gs pos="50000">
                    <a:schemeClr val="accent1">
                      <a:tint val="77000"/>
                      <a:satMod val="110000"/>
                      <a:lumMod val="100000"/>
                      <a:shade val="100000"/>
                    </a:schemeClr>
                  </a:gs>
                  <a:gs pos="100000">
                    <a:schemeClr val="accent1">
                      <a:tint val="77000"/>
                      <a:lumMod val="99000"/>
                      <a:satMod val="120000"/>
                      <a:shade val="78000"/>
                    </a:schemeClr>
                  </a:gs>
                </a:gsLst>
                <a:lin ang="5400000" scaled="0"/>
              </a:gradFill>
              <a:ln w="9525">
                <a:solidFill>
                  <a:schemeClr val="accent1">
                    <a:tint val="77000"/>
                  </a:schemeClr>
                </a:solidFill>
                <a:round/>
              </a:ln>
              <a:effectLst>
                <a:outerShdw blurRad="57150" dist="19050" dir="5400000" algn="ctr" rotWithShape="0">
                  <a:srgbClr val="000000">
                    <a:alpha val="63000"/>
                  </a:srgbClr>
                </a:outerShdw>
              </a:effectLst>
            </c:spPr>
          </c:marker>
          <c:cat>
            <c:strRef>
              <c:f>改善前柏拉图!$A$3:$A$8</c:f>
              <c:strCache>
                <c:ptCount val="6"/>
                <c:pt idx="0">
                  <c:v>检验科与临床
缺乏沟通</c:v>
                </c:pt>
                <c:pt idx="1">
                  <c:v>临床医师
未引起足够重视</c:v>
                </c:pt>
                <c:pt idx="2">
                  <c:v>人员紧张</c:v>
                </c:pt>
                <c:pt idx="3">
                  <c:v>设备陈旧，
运行速度慢</c:v>
                </c:pt>
                <c:pt idx="4">
                  <c:v>工作量大
</c:v>
                </c:pt>
                <c:pt idx="5">
                  <c:v>其他</c:v>
                </c:pt>
              </c:strCache>
            </c:strRef>
          </c:cat>
          <c:val>
            <c:numRef>
              <c:f>改善前柏拉图!$D$2:$D$8</c:f>
              <c:numCache>
                <c:formatCode>0.00%</c:formatCode>
                <c:ptCount val="7"/>
                <c:pt idx="0" formatCode="General">
                  <c:v>0</c:v>
                </c:pt>
                <c:pt idx="1">
                  <c:v>0.28999999999999998</c:v>
                </c:pt>
                <c:pt idx="2">
                  <c:v>0.54800000000000004</c:v>
                </c:pt>
                <c:pt idx="3">
                  <c:v>0.71</c:v>
                </c:pt>
                <c:pt idx="4">
                  <c:v>0.80600000000000005</c:v>
                </c:pt>
                <c:pt idx="5">
                  <c:v>0.96799999999999997</c:v>
                </c:pt>
                <c:pt idx="6" formatCode="0%">
                  <c:v>1</c:v>
                </c:pt>
              </c:numCache>
            </c:numRef>
          </c:val>
          <c:smooth val="0"/>
          <c:extLst xmlns:c16r2="http://schemas.microsoft.com/office/drawing/2015/06/chart">
            <c:ext xmlns:c16="http://schemas.microsoft.com/office/drawing/2014/chart" uri="{C3380CC4-5D6E-409C-BE32-E72D297353CC}">
              <c16:uniqueId val="{00000013-D3BE-42B8-B32F-FE6B42971AA4}"/>
            </c:ext>
          </c:extLst>
        </c:ser>
        <c:dLbls>
          <c:showLegendKey val="0"/>
          <c:showVal val="0"/>
          <c:showCatName val="0"/>
          <c:showSerName val="0"/>
          <c:showPercent val="0"/>
          <c:showBubbleSize val="0"/>
        </c:dLbls>
        <c:marker val="1"/>
        <c:smooth val="0"/>
        <c:axId val="770744848"/>
        <c:axId val="770753080"/>
      </c:lineChart>
      <c:catAx>
        <c:axId val="77074484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2700000" spcFirstLastPara="1" vertOverflow="ellipsis"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770753080"/>
        <c:crosses val="autoZero"/>
        <c:auto val="0"/>
        <c:lblAlgn val="ctr"/>
        <c:lblOffset val="100"/>
        <c:tickLblSkip val="1"/>
        <c:noMultiLvlLbl val="0"/>
      </c:catAx>
      <c:valAx>
        <c:axId val="770753080"/>
        <c:scaling>
          <c:orientation val="minMax"/>
          <c:max val="30"/>
          <c:min val="0"/>
        </c:scaling>
        <c:delete val="1"/>
        <c:axPos val="l"/>
        <c:numFmt formatCode="General" sourceLinked="1"/>
        <c:majorTickMark val="none"/>
        <c:minorTickMark val="none"/>
        <c:tickLblPos val="nextTo"/>
        <c:crossAx val="770744848"/>
        <c:crosses val="autoZero"/>
        <c:crossBetween val="between"/>
        <c:majorUnit val="5"/>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dTable>
      <c:spPr>
        <a:noFill/>
        <a:ln>
          <a:noFill/>
        </a:ln>
        <a:effectLst/>
      </c:spPr>
    </c:plotArea>
    <c:plotVisOnly val="1"/>
    <c:dispBlanksAs val="gap"/>
    <c:showDLblsOverMax val="0"/>
  </c:chart>
  <c:spPr>
    <a:noFill/>
    <a:ln>
      <a:noFill/>
    </a:ln>
    <a:effectLst/>
  </c:spPr>
  <c:txPr>
    <a:bodyPr/>
    <a:lstStyle/>
    <a:p>
      <a:pPr>
        <a:defRPr sz="1100">
          <a:latin typeface="微软雅黑" panose="020B0503020204020204" pitchFamily="34" charset="-122"/>
          <a:ea typeface="微软雅黑" panose="020B0503020204020204" pitchFamily="34" charset="-122"/>
        </a:defRPr>
      </a:pPr>
      <a:endParaRPr lang="zh-CN"/>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hPercent val="100"/>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8.0434782608695646E-2"/>
          <c:y val="3.5294117647058823E-2"/>
          <c:w val="0.57173913043478264"/>
          <c:h val="0.82745098039215681"/>
        </c:manualLayout>
      </c:layout>
      <c:bar3DChart>
        <c:barDir val="col"/>
        <c:grouping val="clustered"/>
        <c:varyColors val="0"/>
        <c:ser>
          <c:idx val="0"/>
          <c:order val="0"/>
          <c:tx>
            <c:strRef>
              <c:f>Sheet1!$A$1</c:f>
              <c:strCache>
                <c:ptCount val="1"/>
                <c:pt idx="0">
                  <c:v>整改前漏报率</c:v>
                </c:pt>
              </c:strCache>
            </c:strRef>
          </c:tx>
          <c:spPr>
            <a:solidFill>
              <a:srgbClr val="3FAF63"/>
            </a:solidFill>
            <a:ln w="9525" cap="flat" cmpd="sng" algn="ctr">
              <a:noFill/>
              <a:round/>
            </a:ln>
            <a:effectLst/>
            <a:sp3d/>
          </c:spPr>
          <c:invertIfNegative val="0"/>
          <c:val>
            <c:numRef>
              <c:f>Sheet1!$A$2</c:f>
              <c:numCache>
                <c:formatCode>0%</c:formatCode>
                <c:ptCount val="1"/>
                <c:pt idx="0">
                  <c:v>0.03</c:v>
                </c:pt>
              </c:numCache>
            </c:numRef>
          </c:val>
          <c:extLst xmlns:c16r2="http://schemas.microsoft.com/office/drawing/2015/06/chart">
            <c:ext xmlns:c16="http://schemas.microsoft.com/office/drawing/2014/chart" uri="{C3380CC4-5D6E-409C-BE32-E72D297353CC}">
              <c16:uniqueId val="{00000000-EDC7-4ECE-93F5-F2A4F97094DA}"/>
            </c:ext>
          </c:extLst>
        </c:ser>
        <c:ser>
          <c:idx val="1"/>
          <c:order val="1"/>
          <c:tx>
            <c:strRef>
              <c:f>Sheet1!$B$1</c:f>
              <c:strCache>
                <c:ptCount val="1"/>
                <c:pt idx="0">
                  <c:v>整改后漏报率</c:v>
                </c:pt>
              </c:strCache>
            </c:strRef>
          </c:tx>
          <c:spPr>
            <a:solidFill>
              <a:srgbClr val="DE5647"/>
            </a:solidFill>
            <a:ln w="9525" cap="flat" cmpd="sng" algn="ctr">
              <a:solidFill>
                <a:schemeClr val="accent2">
                  <a:shade val="95000"/>
                </a:schemeClr>
              </a:solidFill>
              <a:round/>
            </a:ln>
            <a:effectLst/>
            <a:sp3d contourW="9525">
              <a:contourClr>
                <a:schemeClr val="accent2">
                  <a:shade val="95000"/>
                </a:schemeClr>
              </a:contourClr>
            </a:sp3d>
          </c:spPr>
          <c:invertIfNegative val="0"/>
          <c:val>
            <c:numRef>
              <c:f>Sheet1!$B$2</c:f>
              <c:numCache>
                <c:formatCode>0.00%</c:formatCode>
                <c:ptCount val="1"/>
                <c:pt idx="0">
                  <c:v>5.0000000000000001E-4</c:v>
                </c:pt>
              </c:numCache>
            </c:numRef>
          </c:val>
          <c:extLst xmlns:c16r2="http://schemas.microsoft.com/office/drawing/2015/06/chart">
            <c:ext xmlns:c16="http://schemas.microsoft.com/office/drawing/2014/chart" uri="{C3380CC4-5D6E-409C-BE32-E72D297353CC}">
              <c16:uniqueId val="{00000001-EDC7-4ECE-93F5-F2A4F97094DA}"/>
            </c:ext>
          </c:extLst>
        </c:ser>
        <c:ser>
          <c:idx val="2"/>
          <c:order val="2"/>
          <c:tx>
            <c:strRef>
              <c:f>Sheet1!$C$1</c:f>
              <c:strCache>
                <c:ptCount val="1"/>
              </c:strCache>
            </c:strRef>
          </c:tx>
          <c:spPr>
            <a:gradFill rotWithShape="1">
              <a:gsLst>
                <a:gs pos="0">
                  <a:schemeClr val="accent3">
                    <a:lumMod val="110000"/>
                    <a:satMod val="105000"/>
                    <a:tint val="67000"/>
                  </a:schemeClr>
                </a:gs>
                <a:gs pos="50000">
                  <a:schemeClr val="accent3">
                    <a:lumMod val="105000"/>
                    <a:satMod val="103000"/>
                    <a:tint val="73000"/>
                  </a:schemeClr>
                </a:gs>
                <a:gs pos="100000">
                  <a:schemeClr val="accent3">
                    <a:lumMod val="105000"/>
                    <a:satMod val="109000"/>
                    <a:tint val="81000"/>
                  </a:schemeClr>
                </a:gs>
              </a:gsLst>
              <a:lin ang="5400000" scaled="0"/>
            </a:gradFill>
            <a:ln w="9525" cap="flat" cmpd="sng" algn="ctr">
              <a:solidFill>
                <a:schemeClr val="accent3">
                  <a:shade val="95000"/>
                </a:schemeClr>
              </a:solidFill>
              <a:round/>
            </a:ln>
            <a:effectLst/>
            <a:sp3d contourW="9525">
              <a:contourClr>
                <a:schemeClr val="accent3">
                  <a:shade val="95000"/>
                </a:schemeClr>
              </a:contourClr>
            </a:sp3d>
          </c:spPr>
          <c:invertIfNegative val="0"/>
          <c:val>
            <c:numRef>
              <c:f>Sheet1!$C$2</c:f>
              <c:numCache>
                <c:formatCode>g/"通""用""格""式"</c:formatCode>
                <c:ptCount val="1"/>
              </c:numCache>
            </c:numRef>
          </c:val>
          <c:extLst xmlns:c16r2="http://schemas.microsoft.com/office/drawing/2015/06/chart">
            <c:ext xmlns:c16="http://schemas.microsoft.com/office/drawing/2014/chart" uri="{C3380CC4-5D6E-409C-BE32-E72D297353CC}">
              <c16:uniqueId val="{00000002-EDC7-4ECE-93F5-F2A4F97094DA}"/>
            </c:ext>
          </c:extLst>
        </c:ser>
        <c:ser>
          <c:idx val="3"/>
          <c:order val="3"/>
          <c:tx>
            <c:strRef>
              <c:f>Sheet1!$D$1</c:f>
              <c:strCache>
                <c:ptCount val="1"/>
                <c:pt idx="0">
                  <c:v>危机值引起的纠纷占总的纠纷比例</c:v>
                </c:pt>
              </c:strCache>
            </c:strRef>
          </c:tx>
          <c:spPr>
            <a:solidFill>
              <a:srgbClr val="4674CA"/>
            </a:solidFill>
            <a:ln w="9525" cap="flat" cmpd="sng" algn="ctr">
              <a:noFill/>
              <a:round/>
            </a:ln>
            <a:effectLst/>
            <a:sp3d/>
          </c:spPr>
          <c:invertIfNegative val="0"/>
          <c:val>
            <c:numRef>
              <c:f>Sheet1!$D$2</c:f>
              <c:numCache>
                <c:formatCode>0%</c:formatCode>
                <c:ptCount val="1"/>
                <c:pt idx="0">
                  <c:v>0.12</c:v>
                </c:pt>
              </c:numCache>
            </c:numRef>
          </c:val>
          <c:extLst xmlns:c16r2="http://schemas.microsoft.com/office/drawing/2015/06/chart">
            <c:ext xmlns:c16="http://schemas.microsoft.com/office/drawing/2014/chart" uri="{C3380CC4-5D6E-409C-BE32-E72D297353CC}">
              <c16:uniqueId val="{00000003-EDC7-4ECE-93F5-F2A4F97094DA}"/>
            </c:ext>
          </c:extLst>
        </c:ser>
        <c:ser>
          <c:idx val="4"/>
          <c:order val="4"/>
          <c:tx>
            <c:strRef>
              <c:f>Sheet1!$E$1</c:f>
              <c:strCache>
                <c:ptCount val="1"/>
                <c:pt idx="0">
                  <c:v>PDCA后危机值引起的纠纷占总的纠纷</c:v>
                </c:pt>
              </c:strCache>
            </c:strRef>
          </c:tx>
          <c:spPr>
            <a:solidFill>
              <a:srgbClr val="F8BF24"/>
            </a:solidFill>
            <a:ln w="9525" cap="flat" cmpd="sng" algn="ctr">
              <a:solidFill>
                <a:schemeClr val="accent5">
                  <a:shade val="95000"/>
                </a:schemeClr>
              </a:solidFill>
              <a:round/>
            </a:ln>
            <a:effectLst/>
            <a:sp3d contourW="9525">
              <a:contourClr>
                <a:schemeClr val="accent5">
                  <a:shade val="95000"/>
                </a:schemeClr>
              </a:contourClr>
            </a:sp3d>
          </c:spPr>
          <c:invertIfNegative val="0"/>
          <c:val>
            <c:numRef>
              <c:f>Sheet1!$E$2</c:f>
              <c:numCache>
                <c:formatCode>0.00%</c:formatCode>
                <c:ptCount val="1"/>
                <c:pt idx="0">
                  <c:v>5.0000000000000001E-3</c:v>
                </c:pt>
              </c:numCache>
            </c:numRef>
          </c:val>
          <c:extLst xmlns:c16r2="http://schemas.microsoft.com/office/drawing/2015/06/chart">
            <c:ext xmlns:c16="http://schemas.microsoft.com/office/drawing/2014/chart" uri="{C3380CC4-5D6E-409C-BE32-E72D297353CC}">
              <c16:uniqueId val="{00000004-EDC7-4ECE-93F5-F2A4F97094DA}"/>
            </c:ext>
          </c:extLst>
        </c:ser>
        <c:dLbls>
          <c:showLegendKey val="0"/>
          <c:showVal val="0"/>
          <c:showCatName val="0"/>
          <c:showSerName val="0"/>
          <c:showPercent val="0"/>
          <c:showBubbleSize val="0"/>
        </c:dLbls>
        <c:gapWidth val="150"/>
        <c:shape val="box"/>
        <c:axId val="770754648"/>
        <c:axId val="770755040"/>
        <c:axId val="0"/>
      </c:bar3DChart>
      <c:catAx>
        <c:axId val="770754648"/>
        <c:scaling>
          <c:orientation val="minMax"/>
        </c:scaling>
        <c:delete val="1"/>
        <c:axPos val="b"/>
        <c:numFmt formatCode="g/&quot;通&quot;&quot;用&quot;&quot;格&quot;&quot;式&quot;" sourceLinked="1"/>
        <c:majorTickMark val="none"/>
        <c:minorTickMark val="none"/>
        <c:tickLblPos val="low"/>
        <c:crossAx val="770755040"/>
        <c:crosses val="autoZero"/>
        <c:auto val="1"/>
        <c:lblAlgn val="ctr"/>
        <c:lblOffset val="100"/>
        <c:tickLblSkip val="1"/>
        <c:tickMarkSkip val="1"/>
        <c:noMultiLvlLbl val="0"/>
      </c:catAx>
      <c:valAx>
        <c:axId val="7707550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0" spcFirstLastPara="1" vertOverflow="ellipsis" wrap="square" anchor="ctr" anchorCtr="1"/>
          <a:lstStyle/>
          <a:p>
            <a:pPr>
              <a:defRPr sz="1197"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crossAx val="770754648"/>
        <c:crosses val="autoZero"/>
        <c:crossBetween val="between"/>
      </c:valAx>
      <c:spPr>
        <a:noFill/>
        <a:ln>
          <a:noFill/>
        </a:ln>
        <a:effectLst/>
      </c:spPr>
    </c:plotArea>
    <c:legend>
      <c:legendPos val="b"/>
      <c:legendEntry>
        <c:idx val="2"/>
        <c:delete val="1"/>
      </c:legendEntry>
      <c:layout>
        <c:manualLayout>
          <c:xMode val="edge"/>
          <c:yMode val="edge"/>
          <c:x val="0.5807335485034999"/>
          <c:y val="0.36464816806956935"/>
          <c:w val="0.41926645149650016"/>
          <c:h val="0.384538658348147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50000"/>
                  <a:lumOff val="50000"/>
                </a:schemeClr>
              </a:solidFill>
              <a:latin typeface="微软雅黑" panose="020B0503020204020204" pitchFamily="34" charset="-122"/>
              <a:ea typeface="微软雅黑" panose="020B0503020204020204" pitchFamily="34" charset="-122"/>
              <a:cs typeface="+mn-cs"/>
            </a:defRPr>
          </a:pPr>
          <a:endParaRPr lang="zh-CN"/>
        </a:p>
      </c:txPr>
    </c:legend>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withinLinear" id="14">
  <a:schemeClr val="accent1"/>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289">
  <cs:axisTitle>
    <cs:lnRef idx="0"/>
    <cs:fillRef idx="0"/>
    <cs:effectRef idx="0"/>
    <cs:fontRef idx="minor">
      <a:schemeClr val="tx1">
        <a:lumMod val="50000"/>
        <a:lumOff val="50000"/>
      </a:schemeClr>
    </cs:fontRef>
    <cs:defRPr sz="1197" kern="1200" cap="all"/>
  </cs:axisTitle>
  <cs:categoryAxis>
    <cs:lnRef idx="0"/>
    <cs:fillRef idx="0"/>
    <cs:effectRef idx="0"/>
    <cs:fontRef idx="minor">
      <a:schemeClr val="tx1">
        <a:lumMod val="50000"/>
        <a:lumOff val="50000"/>
      </a:schemeClr>
    </cs:fontRef>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50000"/>
        <a:lumOff val="50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
  <cs:dataPoint3D>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3D>
  <cs:dataPointLine>
    <cs:lnRef idx="0">
      <cs:styleClr val="auto"/>
    </cs:lnRef>
    <cs:fillRef idx="2">
      <cs:styleClr val="auto"/>
    </cs:fillRef>
    <cs:effectRef idx="1"/>
    <cs:fontRef idx="minor">
      <a:schemeClr val="dk1"/>
    </cs:fontRef>
    <cs:spPr>
      <a:ln w="15875" cap="rnd">
        <a:solidFill>
          <a:schemeClr val="phClr"/>
        </a:solidFill>
        <a:round/>
      </a:ln>
    </cs:spPr>
  </cs:dataPointLine>
  <cs:dataPointMarker>
    <cs:lnRef idx="0">
      <cs:styleClr val="auto"/>
    </cs:lnRef>
    <cs:fillRef idx="2">
      <cs:styleClr val="auto"/>
    </cs:fillRef>
    <cs:effectRef idx="1"/>
    <cs:fontRef idx="minor">
      <a:schemeClr val="dk1"/>
    </cs:fontRef>
    <cs:spPr>
      <a:ln w="9525" cap="flat" cmpd="sng" algn="ctr">
        <a:solidFill>
          <a:schemeClr val="phClr">
            <a:shade val="95000"/>
          </a:schemeClr>
        </a:solidFill>
        <a:round/>
      </a:ln>
    </cs:spPr>
  </cs:dataPointMarker>
  <cs:dataPointMarkerLayout symbol="circle" size="4"/>
  <cs:dataPointWireframe>
    <cs:lnRef idx="0">
      <cs:styleClr val="auto"/>
    </cs:lnRef>
    <cs:fillRef idx="2"/>
    <cs:effectRef idx="0"/>
    <cs:fontRef idx="minor">
      <a:schemeClr val="dk1"/>
    </cs:fontRef>
    <cs:spPr>
      <a:ln w="9525" cap="rnd">
        <a:solidFill>
          <a:schemeClr val="phClr"/>
        </a:solidFill>
        <a:round/>
      </a:ln>
    </cs:spPr>
  </cs:dataPointWireframe>
  <cs:dataTable>
    <cs:lnRef idx="0"/>
    <cs:fillRef idx="0"/>
    <cs:effectRef idx="0"/>
    <cs:fontRef idx="minor">
      <a:schemeClr val="tx1">
        <a:lumMod val="50000"/>
        <a:lumOff val="50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35000"/>
            <a:lumOff val="65000"/>
          </a:schemeClr>
        </a:solidFill>
        <a:prstDash val="dash"/>
      </a:ln>
    </cs:spPr>
  </cs:dropLine>
  <cs:errorBar>
    <cs:lnRef idx="0"/>
    <cs:fillRef idx="0"/>
    <cs:effectRef idx="0"/>
    <cs:fontRef idx="minor">
      <a:schemeClr val="dk1"/>
    </cs:fontRef>
    <cs:spPr>
      <a:ln w="9525">
        <a:solidFill>
          <a:schemeClr val="tx1">
            <a:lumMod val="50000"/>
            <a:lumOff val="50000"/>
          </a:schemeClr>
        </a:solidFill>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50000"/>
        <a:lumOff val="50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50000"/>
        <a:lumOff val="50000"/>
      </a:schemeClr>
    </cs:fontRef>
    <cs:defRPr sz="1197" kern="1200"/>
  </cs:seriesAxis>
  <cs:seriesLine>
    <cs:lnRef idx="0"/>
    <cs:fillRef idx="0"/>
    <cs:effectRef idx="0"/>
    <cs:fontRef idx="minor">
      <a:schemeClr val="dk1"/>
    </cs:fontRef>
    <cs:spPr>
      <a:ln w="9525">
        <a:solidFill>
          <a:schemeClr val="tx1">
            <a:lumMod val="35000"/>
            <a:lumOff val="65000"/>
          </a:schemeClr>
        </a:solidFill>
        <a:prstDash val="dash"/>
      </a:ln>
    </cs:spPr>
  </cs:seriesLine>
  <cs:title>
    <cs:lnRef idx="0"/>
    <cs:fillRef idx="0"/>
    <cs:effectRef idx="0"/>
    <cs:fontRef idx="minor">
      <a:schemeClr val="tx1">
        <a:lumMod val="50000"/>
        <a:lumOff val="50000"/>
      </a:schemeClr>
    </cs:fontRef>
    <cs:defRPr sz="1862" kern="1200" cap="none" spc="20" baseline="0"/>
  </cs:title>
  <cs:trendline>
    <cs:lnRef idx="0">
      <cs:styleClr val="auto"/>
    </cs:lnRef>
    <cs:fillRef idx="2"/>
    <cs:effectRef idx="0"/>
    <cs:fontRef idx="minor">
      <a:schemeClr val="dk1"/>
    </cs:fontRef>
    <cs:spPr>
      <a:ln w="9525" cap="rnd">
        <a:solidFill>
          <a:schemeClr val="phClr"/>
        </a:solidFill>
      </a:ln>
    </cs:spPr>
  </cs:trendline>
  <cs:trendlineLabel>
    <cs:lnRef idx="0"/>
    <cs:fillRef idx="0"/>
    <cs:effectRef idx="0"/>
    <cs:fontRef idx="minor">
      <a:schemeClr val="tx1">
        <a:lumMod val="50000"/>
        <a:lumOff val="50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50000"/>
        <a:lumOff val="50000"/>
      </a:schemeClr>
    </cs:fontRef>
    <cs:defRPr sz="1197"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17ACCA-87F3-4603-9229-6B79D16E296C}" type="datetimeFigureOut">
              <a:rPr lang="zh-CN" altLang="en-US" smtClean="0"/>
              <a:t>2017/12/11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7B7BDC-3C5D-4F6B-8DE5-972D92695059}" type="slidenum">
              <a:rPr lang="zh-CN" altLang="en-US" smtClean="0"/>
              <a:t>‹#›</a:t>
            </a:fld>
            <a:endParaRPr lang="zh-CN" altLang="en-US"/>
          </a:p>
        </p:txBody>
      </p:sp>
    </p:spTree>
    <p:extLst>
      <p:ext uri="{BB962C8B-B14F-4D97-AF65-F5344CB8AC3E}">
        <p14:creationId xmlns:p14="http://schemas.microsoft.com/office/powerpoint/2010/main" val="234031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a:t>
            </a:fld>
            <a:endParaRPr lang="zh-CN" altLang="en-US"/>
          </a:p>
        </p:txBody>
      </p:sp>
    </p:spTree>
    <p:extLst>
      <p:ext uri="{BB962C8B-B14F-4D97-AF65-F5344CB8AC3E}">
        <p14:creationId xmlns:p14="http://schemas.microsoft.com/office/powerpoint/2010/main" val="10881404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10</a:t>
            </a:fld>
            <a:endParaRPr lang="zh-CN" altLang="en-US"/>
          </a:p>
        </p:txBody>
      </p:sp>
    </p:spTree>
    <p:extLst>
      <p:ext uri="{BB962C8B-B14F-4D97-AF65-F5344CB8AC3E}">
        <p14:creationId xmlns:p14="http://schemas.microsoft.com/office/powerpoint/2010/main" val="31802795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11</a:t>
            </a:fld>
            <a:endParaRPr lang="zh-CN" altLang="en-US"/>
          </a:p>
        </p:txBody>
      </p:sp>
    </p:spTree>
    <p:extLst>
      <p:ext uri="{BB962C8B-B14F-4D97-AF65-F5344CB8AC3E}">
        <p14:creationId xmlns:p14="http://schemas.microsoft.com/office/powerpoint/2010/main" val="4174627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12</a:t>
            </a:fld>
            <a:endParaRPr lang="zh-CN" altLang="en-US"/>
          </a:p>
        </p:txBody>
      </p:sp>
    </p:spTree>
    <p:extLst>
      <p:ext uri="{BB962C8B-B14F-4D97-AF65-F5344CB8AC3E}">
        <p14:creationId xmlns:p14="http://schemas.microsoft.com/office/powerpoint/2010/main" val="801268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13</a:t>
            </a:fld>
            <a:endParaRPr lang="zh-CN" altLang="en-US"/>
          </a:p>
        </p:txBody>
      </p:sp>
    </p:spTree>
    <p:extLst>
      <p:ext uri="{BB962C8B-B14F-4D97-AF65-F5344CB8AC3E}">
        <p14:creationId xmlns:p14="http://schemas.microsoft.com/office/powerpoint/2010/main" val="1777484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14</a:t>
            </a:fld>
            <a:endParaRPr lang="zh-CN" altLang="en-US"/>
          </a:p>
        </p:txBody>
      </p:sp>
    </p:spTree>
    <p:extLst>
      <p:ext uri="{BB962C8B-B14F-4D97-AF65-F5344CB8AC3E}">
        <p14:creationId xmlns:p14="http://schemas.microsoft.com/office/powerpoint/2010/main" val="36032104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15</a:t>
            </a:fld>
            <a:endParaRPr lang="zh-CN" altLang="en-US"/>
          </a:p>
        </p:txBody>
      </p:sp>
    </p:spTree>
    <p:extLst>
      <p:ext uri="{BB962C8B-B14F-4D97-AF65-F5344CB8AC3E}">
        <p14:creationId xmlns:p14="http://schemas.microsoft.com/office/powerpoint/2010/main" val="18041175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16</a:t>
            </a:fld>
            <a:endParaRPr lang="zh-CN" altLang="en-US"/>
          </a:p>
        </p:txBody>
      </p:sp>
    </p:spTree>
    <p:extLst>
      <p:ext uri="{BB962C8B-B14F-4D97-AF65-F5344CB8AC3E}">
        <p14:creationId xmlns:p14="http://schemas.microsoft.com/office/powerpoint/2010/main" val="2335386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17</a:t>
            </a:fld>
            <a:endParaRPr lang="zh-CN" altLang="en-US"/>
          </a:p>
        </p:txBody>
      </p:sp>
    </p:spTree>
    <p:extLst>
      <p:ext uri="{BB962C8B-B14F-4D97-AF65-F5344CB8AC3E}">
        <p14:creationId xmlns:p14="http://schemas.microsoft.com/office/powerpoint/2010/main" val="11460849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18</a:t>
            </a:fld>
            <a:endParaRPr lang="zh-CN" altLang="en-US"/>
          </a:p>
        </p:txBody>
      </p:sp>
    </p:spTree>
    <p:extLst>
      <p:ext uri="{BB962C8B-B14F-4D97-AF65-F5344CB8AC3E}">
        <p14:creationId xmlns:p14="http://schemas.microsoft.com/office/powerpoint/2010/main" val="290918246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19</a:t>
            </a:fld>
            <a:endParaRPr lang="zh-CN" altLang="en-US"/>
          </a:p>
        </p:txBody>
      </p:sp>
    </p:spTree>
    <p:extLst>
      <p:ext uri="{BB962C8B-B14F-4D97-AF65-F5344CB8AC3E}">
        <p14:creationId xmlns:p14="http://schemas.microsoft.com/office/powerpoint/2010/main" val="3795834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a:t>
            </a:fld>
            <a:endParaRPr lang="zh-CN" altLang="en-US"/>
          </a:p>
        </p:txBody>
      </p:sp>
    </p:spTree>
    <p:extLst>
      <p:ext uri="{BB962C8B-B14F-4D97-AF65-F5344CB8AC3E}">
        <p14:creationId xmlns:p14="http://schemas.microsoft.com/office/powerpoint/2010/main" val="40741656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20</a:t>
            </a:fld>
            <a:endParaRPr lang="zh-CN" altLang="en-US"/>
          </a:p>
        </p:txBody>
      </p:sp>
    </p:spTree>
    <p:extLst>
      <p:ext uri="{BB962C8B-B14F-4D97-AF65-F5344CB8AC3E}">
        <p14:creationId xmlns:p14="http://schemas.microsoft.com/office/powerpoint/2010/main" val="27047844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21</a:t>
            </a:fld>
            <a:endParaRPr lang="zh-CN" altLang="en-US"/>
          </a:p>
        </p:txBody>
      </p:sp>
    </p:spTree>
    <p:extLst>
      <p:ext uri="{BB962C8B-B14F-4D97-AF65-F5344CB8AC3E}">
        <p14:creationId xmlns:p14="http://schemas.microsoft.com/office/powerpoint/2010/main" val="37670218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22</a:t>
            </a:fld>
            <a:endParaRPr lang="zh-CN" altLang="en-US"/>
          </a:p>
        </p:txBody>
      </p:sp>
    </p:spTree>
    <p:extLst>
      <p:ext uri="{BB962C8B-B14F-4D97-AF65-F5344CB8AC3E}">
        <p14:creationId xmlns:p14="http://schemas.microsoft.com/office/powerpoint/2010/main" val="2876976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23</a:t>
            </a:fld>
            <a:endParaRPr lang="zh-CN" altLang="en-US"/>
          </a:p>
        </p:txBody>
      </p:sp>
    </p:spTree>
    <p:extLst>
      <p:ext uri="{BB962C8B-B14F-4D97-AF65-F5344CB8AC3E}">
        <p14:creationId xmlns:p14="http://schemas.microsoft.com/office/powerpoint/2010/main" val="138626985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24</a:t>
            </a:fld>
            <a:endParaRPr lang="zh-CN" altLang="en-US"/>
          </a:p>
        </p:txBody>
      </p:sp>
    </p:spTree>
    <p:extLst>
      <p:ext uri="{BB962C8B-B14F-4D97-AF65-F5344CB8AC3E}">
        <p14:creationId xmlns:p14="http://schemas.microsoft.com/office/powerpoint/2010/main" val="28712149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25</a:t>
            </a:fld>
            <a:endParaRPr lang="zh-CN" altLang="en-US"/>
          </a:p>
        </p:txBody>
      </p:sp>
    </p:spTree>
    <p:extLst>
      <p:ext uri="{BB962C8B-B14F-4D97-AF65-F5344CB8AC3E}">
        <p14:creationId xmlns:p14="http://schemas.microsoft.com/office/powerpoint/2010/main" val="237428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26</a:t>
            </a:fld>
            <a:endParaRPr lang="zh-CN" altLang="en-US"/>
          </a:p>
        </p:txBody>
      </p:sp>
    </p:spTree>
    <p:extLst>
      <p:ext uri="{BB962C8B-B14F-4D97-AF65-F5344CB8AC3E}">
        <p14:creationId xmlns:p14="http://schemas.microsoft.com/office/powerpoint/2010/main" val="2496003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27</a:t>
            </a:fld>
            <a:endParaRPr lang="zh-CN" altLang="en-US"/>
          </a:p>
        </p:txBody>
      </p:sp>
    </p:spTree>
    <p:extLst>
      <p:ext uri="{BB962C8B-B14F-4D97-AF65-F5344CB8AC3E}">
        <p14:creationId xmlns:p14="http://schemas.microsoft.com/office/powerpoint/2010/main" val="23104371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28</a:t>
            </a:fld>
            <a:endParaRPr lang="zh-CN" altLang="en-US"/>
          </a:p>
        </p:txBody>
      </p:sp>
    </p:spTree>
    <p:extLst>
      <p:ext uri="{BB962C8B-B14F-4D97-AF65-F5344CB8AC3E}">
        <p14:creationId xmlns:p14="http://schemas.microsoft.com/office/powerpoint/2010/main" val="9632030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29</a:t>
            </a:fld>
            <a:endParaRPr lang="zh-CN" altLang="en-US"/>
          </a:p>
        </p:txBody>
      </p:sp>
    </p:spTree>
    <p:extLst>
      <p:ext uri="{BB962C8B-B14F-4D97-AF65-F5344CB8AC3E}">
        <p14:creationId xmlns:p14="http://schemas.microsoft.com/office/powerpoint/2010/main" val="1350123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a:t>
            </a:fld>
            <a:endParaRPr lang="zh-CN" altLang="en-US"/>
          </a:p>
        </p:txBody>
      </p:sp>
    </p:spTree>
    <p:extLst>
      <p:ext uri="{BB962C8B-B14F-4D97-AF65-F5344CB8AC3E}">
        <p14:creationId xmlns:p14="http://schemas.microsoft.com/office/powerpoint/2010/main" val="2742088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30</a:t>
            </a:fld>
            <a:endParaRPr lang="zh-CN" altLang="en-US"/>
          </a:p>
        </p:txBody>
      </p:sp>
    </p:spTree>
    <p:extLst>
      <p:ext uri="{BB962C8B-B14F-4D97-AF65-F5344CB8AC3E}">
        <p14:creationId xmlns:p14="http://schemas.microsoft.com/office/powerpoint/2010/main" val="31188770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31</a:t>
            </a:fld>
            <a:endParaRPr lang="zh-CN" altLang="en-US"/>
          </a:p>
        </p:txBody>
      </p:sp>
    </p:spTree>
    <p:extLst>
      <p:ext uri="{BB962C8B-B14F-4D97-AF65-F5344CB8AC3E}">
        <p14:creationId xmlns:p14="http://schemas.microsoft.com/office/powerpoint/2010/main" val="34428062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32</a:t>
            </a:fld>
            <a:endParaRPr lang="zh-CN" altLang="en-US"/>
          </a:p>
        </p:txBody>
      </p:sp>
    </p:spTree>
    <p:extLst>
      <p:ext uri="{BB962C8B-B14F-4D97-AF65-F5344CB8AC3E}">
        <p14:creationId xmlns:p14="http://schemas.microsoft.com/office/powerpoint/2010/main" val="3334530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33</a:t>
            </a:fld>
            <a:endParaRPr lang="zh-CN" altLang="en-US"/>
          </a:p>
        </p:txBody>
      </p:sp>
    </p:spTree>
    <p:extLst>
      <p:ext uri="{BB962C8B-B14F-4D97-AF65-F5344CB8AC3E}">
        <p14:creationId xmlns:p14="http://schemas.microsoft.com/office/powerpoint/2010/main" val="1732993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34</a:t>
            </a:fld>
            <a:endParaRPr lang="zh-CN" altLang="en-US"/>
          </a:p>
        </p:txBody>
      </p:sp>
    </p:spTree>
    <p:extLst>
      <p:ext uri="{BB962C8B-B14F-4D97-AF65-F5344CB8AC3E}">
        <p14:creationId xmlns:p14="http://schemas.microsoft.com/office/powerpoint/2010/main" val="28071804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35</a:t>
            </a:fld>
            <a:endParaRPr lang="zh-CN" altLang="en-US"/>
          </a:p>
        </p:txBody>
      </p:sp>
    </p:spTree>
    <p:extLst>
      <p:ext uri="{BB962C8B-B14F-4D97-AF65-F5344CB8AC3E}">
        <p14:creationId xmlns:p14="http://schemas.microsoft.com/office/powerpoint/2010/main" val="77726602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36</a:t>
            </a:fld>
            <a:endParaRPr lang="zh-CN" altLang="en-US"/>
          </a:p>
        </p:txBody>
      </p:sp>
    </p:spTree>
    <p:extLst>
      <p:ext uri="{BB962C8B-B14F-4D97-AF65-F5344CB8AC3E}">
        <p14:creationId xmlns:p14="http://schemas.microsoft.com/office/powerpoint/2010/main" val="10531389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37</a:t>
            </a:fld>
            <a:endParaRPr lang="zh-CN" altLang="en-US"/>
          </a:p>
        </p:txBody>
      </p:sp>
    </p:spTree>
    <p:extLst>
      <p:ext uri="{BB962C8B-B14F-4D97-AF65-F5344CB8AC3E}">
        <p14:creationId xmlns:p14="http://schemas.microsoft.com/office/powerpoint/2010/main" val="2363990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4</a:t>
            </a:fld>
            <a:endParaRPr lang="zh-CN" altLang="en-US"/>
          </a:p>
        </p:txBody>
      </p:sp>
    </p:spTree>
    <p:extLst>
      <p:ext uri="{BB962C8B-B14F-4D97-AF65-F5344CB8AC3E}">
        <p14:creationId xmlns:p14="http://schemas.microsoft.com/office/powerpoint/2010/main" val="9038354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5</a:t>
            </a:fld>
            <a:endParaRPr lang="zh-CN" altLang="en-US"/>
          </a:p>
        </p:txBody>
      </p:sp>
    </p:spTree>
    <p:extLst>
      <p:ext uri="{BB962C8B-B14F-4D97-AF65-F5344CB8AC3E}">
        <p14:creationId xmlns:p14="http://schemas.microsoft.com/office/powerpoint/2010/main" val="6053065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6</a:t>
            </a:fld>
            <a:endParaRPr lang="zh-CN" altLang="en-US"/>
          </a:p>
        </p:txBody>
      </p:sp>
    </p:spTree>
    <p:extLst>
      <p:ext uri="{BB962C8B-B14F-4D97-AF65-F5344CB8AC3E}">
        <p14:creationId xmlns:p14="http://schemas.microsoft.com/office/powerpoint/2010/main" val="28865650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7</a:t>
            </a:fld>
            <a:endParaRPr lang="zh-CN" altLang="en-US"/>
          </a:p>
        </p:txBody>
      </p:sp>
    </p:spTree>
    <p:extLst>
      <p:ext uri="{BB962C8B-B14F-4D97-AF65-F5344CB8AC3E}">
        <p14:creationId xmlns:p14="http://schemas.microsoft.com/office/powerpoint/2010/main" val="1204292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8</a:t>
            </a:fld>
            <a:endParaRPr lang="zh-CN" altLang="en-US"/>
          </a:p>
        </p:txBody>
      </p:sp>
    </p:spTree>
    <p:extLst>
      <p:ext uri="{BB962C8B-B14F-4D97-AF65-F5344CB8AC3E}">
        <p14:creationId xmlns:p14="http://schemas.microsoft.com/office/powerpoint/2010/main" val="28555539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87B7BDC-3C5D-4F6B-8DE5-972D92695059}" type="slidenum">
              <a:rPr lang="zh-CN" altLang="en-US" smtClean="0"/>
              <a:t>9</a:t>
            </a:fld>
            <a:endParaRPr lang="zh-CN" altLang="en-US"/>
          </a:p>
        </p:txBody>
      </p:sp>
    </p:spTree>
    <p:extLst>
      <p:ext uri="{BB962C8B-B14F-4D97-AF65-F5344CB8AC3E}">
        <p14:creationId xmlns:p14="http://schemas.microsoft.com/office/powerpoint/2010/main" val="31324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9766167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182046499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9084331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50353571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6765373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62382164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15925300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F33B3A9-07AD-4592-A2E8-568455F6CF69}" type="slidenum">
              <a:rPr lang="zh-CN" altLang="en-US" smtClean="0"/>
              <a:t>‹#›</a:t>
            </a:fld>
            <a:endParaRPr lang="zh-CN" altLang="en-US"/>
          </a:p>
        </p:txBody>
      </p:sp>
      <p:sp>
        <p:nvSpPr>
          <p:cNvPr id="6" name="矩形 5"/>
          <p:cNvSpPr/>
          <p:nvPr userDrawn="1"/>
        </p:nvSpPr>
        <p:spPr>
          <a:xfrm>
            <a:off x="1" y="3445086"/>
            <a:ext cx="12192000" cy="34129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30080886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F33B3A9-07AD-4592-A2E8-568455F6CF69}" type="slidenum">
              <a:rPr lang="zh-CN" altLang="en-US" smtClean="0"/>
              <a:t>‹#›</a:t>
            </a:fld>
            <a:endParaRPr lang="zh-CN" altLang="en-US"/>
          </a:p>
        </p:txBody>
      </p:sp>
      <p:sp>
        <p:nvSpPr>
          <p:cNvPr id="13" name="Freeform 5"/>
          <p:cNvSpPr>
            <a:spLocks noChangeArrowheads="1"/>
          </p:cNvSpPr>
          <p:nvPr userDrawn="1"/>
        </p:nvSpPr>
        <p:spPr bwMode="auto">
          <a:xfrm>
            <a:off x="0" y="6624638"/>
            <a:ext cx="10372725" cy="233362"/>
          </a:xfrm>
          <a:custGeom>
            <a:avLst/>
            <a:gdLst>
              <a:gd name="T0" fmla="*/ 0 w 13604"/>
              <a:gd name="T1" fmla="*/ 275 h 275"/>
              <a:gd name="T2" fmla="*/ 13508 w 13604"/>
              <a:gd name="T3" fmla="*/ 275 h 275"/>
              <a:gd name="T4" fmla="*/ 13604 w 13604"/>
              <a:gd name="T5" fmla="*/ 0 h 275"/>
              <a:gd name="T6" fmla="*/ 0 w 13604"/>
              <a:gd name="T7" fmla="*/ 0 h 275"/>
              <a:gd name="T8" fmla="*/ 0 w 13604"/>
              <a:gd name="T9" fmla="*/ 275 h 275"/>
            </a:gdLst>
            <a:ahLst/>
            <a:cxnLst>
              <a:cxn ang="0">
                <a:pos x="T0" y="T1"/>
              </a:cxn>
              <a:cxn ang="0">
                <a:pos x="T2" y="T3"/>
              </a:cxn>
              <a:cxn ang="0">
                <a:pos x="T4" y="T5"/>
              </a:cxn>
              <a:cxn ang="0">
                <a:pos x="T6" y="T7"/>
              </a:cxn>
              <a:cxn ang="0">
                <a:pos x="T8" y="T9"/>
              </a:cxn>
            </a:cxnLst>
            <a:rect l="0" t="0" r="r" b="b"/>
            <a:pathLst>
              <a:path w="13604" h="275">
                <a:moveTo>
                  <a:pt x="0" y="275"/>
                </a:moveTo>
                <a:lnTo>
                  <a:pt x="13508" y="275"/>
                </a:lnTo>
                <a:lnTo>
                  <a:pt x="13604" y="0"/>
                </a:lnTo>
                <a:lnTo>
                  <a:pt x="0" y="0"/>
                </a:lnTo>
                <a:lnTo>
                  <a:pt x="0" y="275"/>
                </a:lnTo>
                <a:close/>
              </a:path>
            </a:pathLst>
          </a:custGeom>
          <a:solidFill>
            <a:srgbClr val="3FAF63"/>
          </a:solidFill>
          <a:ln>
            <a:noFill/>
          </a:ln>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14" name="Freeform 6"/>
          <p:cNvSpPr>
            <a:spLocks noChangeArrowheads="1"/>
          </p:cNvSpPr>
          <p:nvPr userDrawn="1"/>
        </p:nvSpPr>
        <p:spPr bwMode="auto">
          <a:xfrm>
            <a:off x="10337800" y="6481763"/>
            <a:ext cx="1858963" cy="376237"/>
          </a:xfrm>
          <a:custGeom>
            <a:avLst/>
            <a:gdLst>
              <a:gd name="T0" fmla="*/ 162 w 2439"/>
              <a:gd name="T1" fmla="*/ 0 h 443"/>
              <a:gd name="T2" fmla="*/ 0 w 2439"/>
              <a:gd name="T3" fmla="*/ 443 h 443"/>
              <a:gd name="T4" fmla="*/ 2439 w 2439"/>
              <a:gd name="T5" fmla="*/ 443 h 443"/>
              <a:gd name="T6" fmla="*/ 2439 w 2439"/>
              <a:gd name="T7" fmla="*/ 0 h 443"/>
              <a:gd name="T8" fmla="*/ 162 w 2439"/>
              <a:gd name="T9" fmla="*/ 0 h 443"/>
            </a:gdLst>
            <a:ahLst/>
            <a:cxnLst>
              <a:cxn ang="0">
                <a:pos x="T0" y="T1"/>
              </a:cxn>
              <a:cxn ang="0">
                <a:pos x="T2" y="T3"/>
              </a:cxn>
              <a:cxn ang="0">
                <a:pos x="T4" y="T5"/>
              </a:cxn>
              <a:cxn ang="0">
                <a:pos x="T6" y="T7"/>
              </a:cxn>
              <a:cxn ang="0">
                <a:pos x="T8" y="T9"/>
              </a:cxn>
            </a:cxnLst>
            <a:rect l="0" t="0" r="r" b="b"/>
            <a:pathLst>
              <a:path w="2439" h="443">
                <a:moveTo>
                  <a:pt x="162" y="0"/>
                </a:moveTo>
                <a:lnTo>
                  <a:pt x="0" y="443"/>
                </a:lnTo>
                <a:lnTo>
                  <a:pt x="2439" y="443"/>
                </a:lnTo>
                <a:lnTo>
                  <a:pt x="2439" y="0"/>
                </a:lnTo>
                <a:lnTo>
                  <a:pt x="162" y="0"/>
                </a:lnTo>
                <a:close/>
              </a:path>
            </a:pathLst>
          </a:custGeom>
          <a:solidFill>
            <a:srgbClr val="4674CA"/>
          </a:solidFill>
          <a:ln>
            <a:noFill/>
          </a:ln>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rgbClr val="C00000"/>
              </a:solidFill>
              <a:effectLst/>
              <a:uLnTx/>
              <a:uFillTx/>
              <a:latin typeface="Arial" panose="020B0604020202020204" pitchFamily="34" charset="0"/>
              <a:ea typeface="宋体" panose="02010600030101010101" pitchFamily="2" charset="-122"/>
            </a:endParaRPr>
          </a:p>
        </p:txBody>
      </p:sp>
      <p:sp>
        <p:nvSpPr>
          <p:cNvPr id="15" name="Rectangle 6"/>
          <p:cNvSpPr>
            <a:spLocks noChangeArrowheads="1"/>
          </p:cNvSpPr>
          <p:nvPr userDrawn="1"/>
        </p:nvSpPr>
        <p:spPr bwMode="auto">
          <a:xfrm>
            <a:off x="10809288" y="6545263"/>
            <a:ext cx="1116012" cy="24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600" dirty="0">
                <a:solidFill>
                  <a:srgbClr val="FFFFFF"/>
                </a:solidFill>
                <a:latin typeface="微软雅黑" panose="020B0503020204020204" pitchFamily="34" charset="-122"/>
                <a:ea typeface="微软雅黑" panose="020B0503020204020204" pitchFamily="34" charset="-122"/>
              </a:rPr>
              <a:t>第          页</a:t>
            </a: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16" name="TextBox 12"/>
          <p:cNvSpPr txBox="1">
            <a:spLocks noChangeArrowheads="1"/>
          </p:cNvSpPr>
          <p:nvPr userDrawn="1"/>
        </p:nvSpPr>
        <p:spPr bwMode="auto">
          <a:xfrm>
            <a:off x="11137900" y="6500813"/>
            <a:ext cx="4572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buFont typeface="Arial" panose="020B0604020202020204" pitchFamily="34" charset="0"/>
              <a:buNone/>
            </a:pPr>
            <a:fld id="{D231ED70-8C18-4BEB-9914-D62F3ADDA4AB}" type="slidenum">
              <a:rPr lang="zh-CN" altLang="en-US" sz="1600">
                <a:solidFill>
                  <a:srgbClr val="FFFFFF"/>
                </a:solidFill>
                <a:latin typeface="微软雅黑" panose="020B0503020204020204" pitchFamily="34" charset="-122"/>
                <a:ea typeface="微软雅黑" panose="020B0503020204020204" pitchFamily="34" charset="-122"/>
              </a:rPr>
              <a:pPr algn="ctr" fontAlgn="base">
                <a:spcBef>
                  <a:spcPct val="0"/>
                </a:spcBef>
                <a:spcAft>
                  <a:spcPct val="0"/>
                </a:spcAft>
                <a:buFont typeface="Arial" panose="020B0604020202020204" pitchFamily="34" charset="0"/>
                <a:buNone/>
              </a:pPr>
              <a:t>‹#›</a:t>
            </a:fld>
            <a:endParaRPr lang="zh-CN" altLang="en-US" sz="1600" dirty="0">
              <a:solidFill>
                <a:srgbClr val="FFFFF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5689512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143094165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D9A7C219-6275-4E1D-BA19-A916FD6A1536}" type="datetimeFigureOut">
              <a:rPr lang="zh-CN" altLang="en-US" smtClean="0"/>
              <a:t>2017/12/11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355306604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A7C219-6275-4E1D-BA19-A916FD6A1536}" type="datetimeFigureOut">
              <a:rPr lang="zh-CN" altLang="en-US" smtClean="0"/>
              <a:t>2017/12/11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33B3A9-07AD-4592-A2E8-568455F6CF69}" type="slidenum">
              <a:rPr lang="zh-CN" altLang="en-US" smtClean="0"/>
              <a:t>‹#›</a:t>
            </a:fld>
            <a:endParaRPr lang="zh-CN" altLang="en-US"/>
          </a:p>
        </p:txBody>
      </p:sp>
    </p:spTree>
    <p:extLst>
      <p:ext uri="{BB962C8B-B14F-4D97-AF65-F5344CB8AC3E}">
        <p14:creationId xmlns:p14="http://schemas.microsoft.com/office/powerpoint/2010/main" val="405734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4.xml"/><Relationship Id="rId7" Type="http://schemas.openxmlformats.org/officeDocument/2006/relationships/slideLayout" Target="../slideLayouts/slideLayout6.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3.svg"/><Relationship Id="rId5" Type="http://schemas.openxmlformats.org/officeDocument/2006/relationships/tags" Target="../tags/tag6.xml"/><Relationship Id="rId10" Type="http://schemas.openxmlformats.org/officeDocument/2006/relationships/image" Target="../media/image2.png"/><Relationship Id="rId4" Type="http://schemas.openxmlformats.org/officeDocument/2006/relationships/tags" Target="../tags/tag5.xml"/><Relationship Id="rId9"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38.xml"/><Relationship Id="rId7" Type="http://schemas.openxmlformats.org/officeDocument/2006/relationships/slideLayout" Target="../slideLayouts/slideLayout7.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11.xml"/><Relationship Id="rId3" Type="http://schemas.openxmlformats.org/officeDocument/2006/relationships/tags" Target="../tags/tag44.xml"/><Relationship Id="rId7" Type="http://schemas.openxmlformats.org/officeDocument/2006/relationships/slideLayout" Target="../slideLayouts/slideLayout7.xml"/><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50.xml"/><Relationship Id="rId7" Type="http://schemas.openxmlformats.org/officeDocument/2006/relationships/slideLayout" Target="../slideLayouts/slideLayout7.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tags" Target="../tags/tag5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54.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18" Type="http://schemas.openxmlformats.org/officeDocument/2006/relationships/notesSlide" Target="../notesSlides/notesSlide14.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17" Type="http://schemas.openxmlformats.org/officeDocument/2006/relationships/slideLayout" Target="../slideLayouts/slideLayout7.xml"/><Relationship Id="rId2" Type="http://schemas.openxmlformats.org/officeDocument/2006/relationships/tags" Target="../tags/tag56.xml"/><Relationship Id="rId16" Type="http://schemas.openxmlformats.org/officeDocument/2006/relationships/tags" Target="../tags/tag70.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tags" Target="../tags/tag69.xml"/><Relationship Id="rId10" Type="http://schemas.openxmlformats.org/officeDocument/2006/relationships/tags" Target="../tags/tag64.xml"/><Relationship Id="rId19" Type="http://schemas.openxmlformats.org/officeDocument/2006/relationships/image" Target="../media/image7.jpeg"/><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s/_rels/slide15.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tags" Target="../tags/tag83.xml"/><Relationship Id="rId18" Type="http://schemas.openxmlformats.org/officeDocument/2006/relationships/notesSlide" Target="../notesSlides/notesSlide15.xml"/><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tags" Target="../tags/tag82.xml"/><Relationship Id="rId17" Type="http://schemas.openxmlformats.org/officeDocument/2006/relationships/slideLayout" Target="../slideLayouts/slideLayout7.xml"/><Relationship Id="rId2" Type="http://schemas.openxmlformats.org/officeDocument/2006/relationships/tags" Target="../tags/tag72.xml"/><Relationship Id="rId16" Type="http://schemas.openxmlformats.org/officeDocument/2006/relationships/tags" Target="../tags/tag86.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5" Type="http://schemas.openxmlformats.org/officeDocument/2006/relationships/tags" Target="../tags/tag8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tags" Target="../tags/tag8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tags" Target="../tags/tag87.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tags" Target="../tags/tag88.xml"/><Relationship Id="rId4" Type="http://schemas.openxmlformats.org/officeDocument/2006/relationships/image" Target="../media/image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8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90.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tags" Target="../tags/tag9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tags" Target="../tags/tag9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7.xml"/><Relationship Id="rId1" Type="http://schemas.openxmlformats.org/officeDocument/2006/relationships/tags" Target="../tags/tag93.xml"/><Relationship Id="rId5" Type="http://schemas.openxmlformats.org/officeDocument/2006/relationships/chart" Target="../charts/chart4.xml"/><Relationship Id="rId4" Type="http://schemas.openxmlformats.org/officeDocument/2006/relationships/chart" Target="../charts/chart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7.xml"/><Relationship Id="rId1" Type="http://schemas.openxmlformats.org/officeDocument/2006/relationships/tags" Target="../tags/tag94.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tags" Target="../tags/tag9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tags" Target="../tags/tag96.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tags" Target="../tags/tag97.xml"/><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tags" Target="../tags/tag9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7.xml"/><Relationship Id="rId1" Type="http://schemas.openxmlformats.org/officeDocument/2006/relationships/tags" Target="../tags/tag99.xml"/><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7.xml"/><Relationship Id="rId1" Type="http://schemas.openxmlformats.org/officeDocument/2006/relationships/tags" Target="../tags/tag100.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9.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7.xml"/><Relationship Id="rId1" Type="http://schemas.openxmlformats.org/officeDocument/2006/relationships/tags" Target="../tags/tag101.xml"/><Relationship Id="rId4" Type="http://schemas.openxmlformats.org/officeDocument/2006/relationships/chart" Target="../charts/chart5.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ags" Target="../tags/tag10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7.xml"/><Relationship Id="rId1" Type="http://schemas.openxmlformats.org/officeDocument/2006/relationships/tags" Target="../tags/tag10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7.xml"/><Relationship Id="rId1" Type="http://schemas.openxmlformats.org/officeDocument/2006/relationships/tags" Target="../tags/tag104.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7.xml"/><Relationship Id="rId1" Type="http://schemas.openxmlformats.org/officeDocument/2006/relationships/tags" Target="../tags/tag105.xml"/><Relationship Id="rId5" Type="http://schemas.openxmlformats.org/officeDocument/2006/relationships/image" Target="../media/image16.png"/><Relationship Id="rId4" Type="http://schemas.openxmlformats.org/officeDocument/2006/relationships/image" Target="../media/image15.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7.xml"/><Relationship Id="rId1" Type="http://schemas.openxmlformats.org/officeDocument/2006/relationships/tags" Target="../tags/tag10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7.xml"/><Relationship Id="rId1" Type="http://schemas.openxmlformats.org/officeDocument/2006/relationships/tags" Target="../tags/tag107.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7.xml"/><Relationship Id="rId2" Type="http://schemas.openxmlformats.org/officeDocument/2006/relationships/slideLayout" Target="../slideLayouts/slideLayout3.xml"/><Relationship Id="rId1" Type="http://schemas.openxmlformats.org/officeDocument/2006/relationships/tags" Target="../tags/tag108.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2.xml"/><Relationship Id="rId7" Type="http://schemas.openxmlformats.org/officeDocument/2006/relationships/slideLayout" Target="../slideLayouts/slideLayout7.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16.xml"/><Relationship Id="rId5" Type="http://schemas.openxmlformats.org/officeDocument/2006/relationships/chart" Target="../charts/chart2.xm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19.xml"/><Relationship Id="rId7" Type="http://schemas.openxmlformats.org/officeDocument/2006/relationships/slideLayout" Target="../slideLayouts/slideLayout7.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5.xml"/><Relationship Id="rId7" Type="http://schemas.openxmlformats.org/officeDocument/2006/relationships/slideLayout" Target="../slideLayouts/slideLayout7.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3" Type="http://schemas.openxmlformats.org/officeDocument/2006/relationships/tags" Target="../tags/tag31.xml"/><Relationship Id="rId7" Type="http://schemas.openxmlformats.org/officeDocument/2006/relationships/slideLayout" Target="../slideLayouts/slideLayout7.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tags" Target="../tags/tag35.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p:cNvGrpSpPr/>
          <p:nvPr/>
        </p:nvGrpSpPr>
        <p:grpSpPr>
          <a:xfrm>
            <a:off x="4126116" y="591265"/>
            <a:ext cx="3967750" cy="3969917"/>
            <a:chOff x="646997" y="1342726"/>
            <a:chExt cx="4361756" cy="4364138"/>
          </a:xfrm>
        </p:grpSpPr>
        <p:pic>
          <p:nvPicPr>
            <p:cNvPr id="49" name="图片 4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463345" y="2861828"/>
              <a:ext cx="2414859" cy="1448915"/>
            </a:xfrm>
            <a:prstGeom prst="rect">
              <a:avLst/>
            </a:prstGeom>
          </p:spPr>
        </p:pic>
        <p:grpSp>
          <p:nvGrpSpPr>
            <p:cNvPr id="50" name="组合 49"/>
            <p:cNvGrpSpPr/>
            <p:nvPr/>
          </p:nvGrpSpPr>
          <p:grpSpPr>
            <a:xfrm>
              <a:off x="646997" y="1342726"/>
              <a:ext cx="4361756" cy="4364138"/>
              <a:chOff x="3017838" y="2474913"/>
              <a:chExt cx="2909887" cy="2911476"/>
            </a:xfrm>
            <a:scene3d>
              <a:camera prst="perspectiveRight"/>
              <a:lightRig rig="threePt" dir="t"/>
            </a:scene3d>
          </p:grpSpPr>
          <p:sp>
            <p:nvSpPr>
              <p:cNvPr id="51"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a:sp3d extrusionH="635000"/>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4400" b="1"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4400" b="1"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2"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a:sp3d extrusionH="635000"/>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4400" b="1"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4400" b="1"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3"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a:sp3d extrusionH="635000"/>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4400" b="1"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4400" b="1"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4"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a:sp3d extrusionH="635000"/>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4400" b="1"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4400" b="1"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5" name="MH_Other_5"/>
              <p:cNvSpPr/>
              <p:nvPr>
                <p:custDataLst>
                  <p:tags r:id="rId6"/>
                </p:custDataLst>
              </p:nvPr>
            </p:nvSpPr>
            <p:spPr>
              <a:xfrm rot="3577600">
                <a:off x="3433764" y="2936876"/>
                <a:ext cx="2066925" cy="2066925"/>
              </a:xfrm>
              <a:prstGeom prst="rect">
                <a:avLst/>
              </a:prstGeom>
              <a:noFill/>
              <a:ln>
                <a:noFill/>
              </a:ln>
              <a:effectLst/>
              <a:sp3d extrusionH="635000"/>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2400" b="1" dirty="0">
                  <a:solidFill>
                    <a:srgbClr val="FFFFFF"/>
                  </a:solidFill>
                  <a:latin typeface="Arial" panose="020B0604020202020204" pitchFamily="34" charset="0"/>
                  <a:cs typeface="Arial" panose="020B0604020202020204" pitchFamily="34" charset="0"/>
                </a:endParaRPr>
              </a:p>
            </p:txBody>
          </p:sp>
        </p:grpSp>
      </p:grpSp>
      <p:sp>
        <p:nvSpPr>
          <p:cNvPr id="19" name="文本框 18"/>
          <p:cNvSpPr txBox="1"/>
          <p:nvPr/>
        </p:nvSpPr>
        <p:spPr>
          <a:xfrm>
            <a:off x="2201701" y="4571365"/>
            <a:ext cx="7715574" cy="923330"/>
          </a:xfrm>
          <a:prstGeom prst="rect">
            <a:avLst/>
          </a:prstGeom>
          <a:noFill/>
        </p:spPr>
        <p:txBody>
          <a:bodyPr wrap="none" rtlCol="0">
            <a:spAutoFit/>
          </a:bodyPr>
          <a:lstStyle/>
          <a:p>
            <a:r>
              <a:rPr lang="en-US" altLang="zh-CN" sz="5400" b="1"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5400" b="1" dirty="0">
                <a:solidFill>
                  <a:schemeClr val="tx1">
                    <a:lumMod val="75000"/>
                    <a:lumOff val="25000"/>
                  </a:schemeClr>
                </a:solidFill>
                <a:latin typeface="微软雅黑" panose="020B0503020204020204" pitchFamily="34" charset="-122"/>
                <a:ea typeface="微软雅黑" panose="020B0503020204020204" pitchFamily="34" charset="-122"/>
              </a:rPr>
              <a:t>循环工作方法培训</a:t>
            </a:r>
          </a:p>
        </p:txBody>
      </p:sp>
      <p:sp>
        <p:nvSpPr>
          <p:cNvPr id="21" name="矩形 20"/>
          <p:cNvSpPr/>
          <p:nvPr/>
        </p:nvSpPr>
        <p:spPr>
          <a:xfrm>
            <a:off x="2750879" y="5519290"/>
            <a:ext cx="2501031"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培训人</a:t>
            </a:r>
            <a:r>
              <a:rPr kumimoji="0" lang="zh-CN" altLang="en-US"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a:t>
            </a:r>
            <a:r>
              <a:rPr kumimoji="0" lang="en-US" altLang="zh-CN" b="0" i="0" u="none" strike="noStrike" kern="0" cap="none" spc="0" normalizeH="0" baseline="0" noProof="0" dirty="0" smtClean="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PPT</a:t>
            </a:r>
            <a:endParaRPr kumimoji="0" lang="zh-CN" altLang="en-US" sz="7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sp>
        <p:nvSpPr>
          <p:cNvPr id="22" name="矩形 21"/>
          <p:cNvSpPr/>
          <p:nvPr/>
        </p:nvSpPr>
        <p:spPr>
          <a:xfrm>
            <a:off x="6758857" y="5584043"/>
            <a:ext cx="3634636"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cs typeface="+mj-cs"/>
              </a:rPr>
              <a:t>培训部门：</a:t>
            </a:r>
            <a:r>
              <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cs typeface="+mj-cs"/>
              </a:rPr>
              <a:t>质检部门一班</a:t>
            </a:r>
            <a:endParaRPr kumimoji="0" lang="zh-CN" altLang="en-US" sz="700" b="0" i="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p:txBody>
      </p:sp>
      <p:grpSp>
        <p:nvGrpSpPr>
          <p:cNvPr id="23" name="组合 22"/>
          <p:cNvGrpSpPr/>
          <p:nvPr/>
        </p:nvGrpSpPr>
        <p:grpSpPr>
          <a:xfrm>
            <a:off x="2377537" y="5519290"/>
            <a:ext cx="373342" cy="373342"/>
            <a:chOff x="2594708" y="3791913"/>
            <a:chExt cx="502076" cy="502076"/>
          </a:xfrm>
        </p:grpSpPr>
        <p:sp>
          <p:nvSpPr>
            <p:cNvPr id="24" name="椭圆 23"/>
            <p:cNvSpPr/>
            <p:nvPr/>
          </p:nvSpPr>
          <p:spPr>
            <a:xfrm>
              <a:off x="2594708" y="3791913"/>
              <a:ext cx="502076" cy="502076"/>
            </a:xfrm>
            <a:prstGeom prst="ellipse">
              <a:avLst/>
            </a:prstGeom>
            <a:solidFill>
              <a:srgbClr val="4674CA"/>
            </a:solidFill>
            <a:ln w="47625">
              <a:solidFill>
                <a:srgbClr val="4674CA">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5" name="图形 24" descr="无线话筒"/>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2669766" y="3858641"/>
              <a:ext cx="349997" cy="349997"/>
            </a:xfrm>
            <a:prstGeom prst="rect">
              <a:avLst/>
            </a:prstGeom>
          </p:spPr>
        </p:pic>
      </p:grpSp>
      <p:grpSp>
        <p:nvGrpSpPr>
          <p:cNvPr id="26" name="组合 25"/>
          <p:cNvGrpSpPr/>
          <p:nvPr/>
        </p:nvGrpSpPr>
        <p:grpSpPr>
          <a:xfrm>
            <a:off x="6385515" y="5582038"/>
            <a:ext cx="373342" cy="373342"/>
            <a:chOff x="5728512" y="3831966"/>
            <a:chExt cx="373342" cy="373342"/>
          </a:xfrm>
        </p:grpSpPr>
        <p:sp>
          <p:nvSpPr>
            <p:cNvPr id="27" name="椭圆 26"/>
            <p:cNvSpPr/>
            <p:nvPr/>
          </p:nvSpPr>
          <p:spPr>
            <a:xfrm>
              <a:off x="5728512" y="3831966"/>
              <a:ext cx="373342" cy="373342"/>
            </a:xfrm>
            <a:prstGeom prst="ellipse">
              <a:avLst/>
            </a:prstGeom>
            <a:solidFill>
              <a:srgbClr val="DE5647"/>
            </a:solidFill>
            <a:ln w="47625">
              <a:solidFill>
                <a:srgbClr val="DE5647">
                  <a:alpha val="2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8" name="Group 4"/>
            <p:cNvGrpSpPr>
              <a:grpSpLocks noChangeAspect="1"/>
            </p:cNvGrpSpPr>
            <p:nvPr/>
          </p:nvGrpSpPr>
          <p:grpSpPr bwMode="auto">
            <a:xfrm>
              <a:off x="5820832" y="3917950"/>
              <a:ext cx="185209" cy="185210"/>
              <a:chOff x="3661" y="2388"/>
              <a:chExt cx="221" cy="221"/>
            </a:xfrm>
            <a:solidFill>
              <a:schemeClr val="bg1"/>
            </a:solidFill>
          </p:grpSpPr>
          <p:sp>
            <p:nvSpPr>
              <p:cNvPr id="29" name="Freeform 5"/>
              <p:cNvSpPr>
                <a:spLocks/>
              </p:cNvSpPr>
              <p:nvPr/>
            </p:nvSpPr>
            <p:spPr bwMode="auto">
              <a:xfrm>
                <a:off x="3715" y="2426"/>
                <a:ext cx="35" cy="43"/>
              </a:xfrm>
              <a:custGeom>
                <a:avLst/>
                <a:gdLst>
                  <a:gd name="T0" fmla="*/ 52 w 424"/>
                  <a:gd name="T1" fmla="*/ 319 h 522"/>
                  <a:gd name="T2" fmla="*/ 372 w 424"/>
                  <a:gd name="T3" fmla="*/ 319 h 522"/>
                  <a:gd name="T4" fmla="*/ 420 w 424"/>
                  <a:gd name="T5" fmla="*/ 245 h 522"/>
                  <a:gd name="T6" fmla="*/ 392 w 424"/>
                  <a:gd name="T7" fmla="*/ 176 h 522"/>
                  <a:gd name="T8" fmla="*/ 214 w 424"/>
                  <a:gd name="T9" fmla="*/ 0 h 522"/>
                  <a:gd name="T10" fmla="*/ 32 w 424"/>
                  <a:gd name="T11" fmla="*/ 176 h 522"/>
                  <a:gd name="T12" fmla="*/ 4 w 424"/>
                  <a:gd name="T13" fmla="*/ 245 h 522"/>
                  <a:gd name="T14" fmla="*/ 52 w 424"/>
                  <a:gd name="T15" fmla="*/ 319 h 5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4" h="522">
                    <a:moveTo>
                      <a:pt x="52" y="319"/>
                    </a:moveTo>
                    <a:cubicBezTo>
                      <a:pt x="119" y="522"/>
                      <a:pt x="305" y="522"/>
                      <a:pt x="372" y="319"/>
                    </a:cubicBezTo>
                    <a:cubicBezTo>
                      <a:pt x="394" y="308"/>
                      <a:pt x="417" y="273"/>
                      <a:pt x="420" y="245"/>
                    </a:cubicBezTo>
                    <a:cubicBezTo>
                      <a:pt x="424" y="215"/>
                      <a:pt x="422" y="176"/>
                      <a:pt x="392" y="176"/>
                    </a:cubicBezTo>
                    <a:cubicBezTo>
                      <a:pt x="385" y="81"/>
                      <a:pt x="333" y="0"/>
                      <a:pt x="214" y="0"/>
                    </a:cubicBezTo>
                    <a:cubicBezTo>
                      <a:pt x="98" y="0"/>
                      <a:pt x="39" y="70"/>
                      <a:pt x="32" y="176"/>
                    </a:cubicBezTo>
                    <a:cubicBezTo>
                      <a:pt x="2" y="176"/>
                      <a:pt x="0" y="215"/>
                      <a:pt x="4" y="245"/>
                    </a:cubicBezTo>
                    <a:cubicBezTo>
                      <a:pt x="7" y="273"/>
                      <a:pt x="30" y="308"/>
                      <a:pt x="52" y="3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6"/>
              <p:cNvSpPr>
                <a:spLocks/>
              </p:cNvSpPr>
              <p:nvPr/>
            </p:nvSpPr>
            <p:spPr bwMode="auto">
              <a:xfrm>
                <a:off x="3698" y="2465"/>
                <a:ext cx="115" cy="83"/>
              </a:xfrm>
              <a:custGeom>
                <a:avLst/>
                <a:gdLst>
                  <a:gd name="T0" fmla="*/ 681 w 1384"/>
                  <a:gd name="T1" fmla="*/ 1016 h 1016"/>
                  <a:gd name="T2" fmla="*/ 681 w 1384"/>
                  <a:gd name="T3" fmla="*/ 946 h 1016"/>
                  <a:gd name="T4" fmla="*/ 822 w 1384"/>
                  <a:gd name="T5" fmla="*/ 805 h 1016"/>
                  <a:gd name="T6" fmla="*/ 822 w 1384"/>
                  <a:gd name="T7" fmla="*/ 800 h 1016"/>
                  <a:gd name="T8" fmla="*/ 1369 w 1384"/>
                  <a:gd name="T9" fmla="*/ 253 h 1016"/>
                  <a:gd name="T10" fmla="*/ 1369 w 1384"/>
                  <a:gd name="T11" fmla="*/ 199 h 1016"/>
                  <a:gd name="T12" fmla="*/ 1316 w 1384"/>
                  <a:gd name="T13" fmla="*/ 199 h 1016"/>
                  <a:gd name="T14" fmla="*/ 822 w 1384"/>
                  <a:gd name="T15" fmla="*/ 693 h 1016"/>
                  <a:gd name="T16" fmla="*/ 822 w 1384"/>
                  <a:gd name="T17" fmla="*/ 227 h 1016"/>
                  <a:gd name="T18" fmla="*/ 644 w 1384"/>
                  <a:gd name="T19" fmla="*/ 16 h 1016"/>
                  <a:gd name="T20" fmla="*/ 569 w 1384"/>
                  <a:gd name="T21" fmla="*/ 0 h 1016"/>
                  <a:gd name="T22" fmla="*/ 411 w 1384"/>
                  <a:gd name="T23" fmla="*/ 314 h 1016"/>
                  <a:gd name="T24" fmla="*/ 253 w 1384"/>
                  <a:gd name="T25" fmla="*/ 0 h 1016"/>
                  <a:gd name="T26" fmla="*/ 178 w 1384"/>
                  <a:gd name="T27" fmla="*/ 16 h 1016"/>
                  <a:gd name="T28" fmla="*/ 0 w 1384"/>
                  <a:gd name="T29" fmla="*/ 227 h 1016"/>
                  <a:gd name="T30" fmla="*/ 0 w 1384"/>
                  <a:gd name="T31" fmla="*/ 805 h 1016"/>
                  <a:gd name="T32" fmla="*/ 141 w 1384"/>
                  <a:gd name="T33" fmla="*/ 946 h 1016"/>
                  <a:gd name="T34" fmla="*/ 141 w 1384"/>
                  <a:gd name="T35" fmla="*/ 1016 h 1016"/>
                  <a:gd name="T36" fmla="*/ 681 w 1384"/>
                  <a:gd name="T37" fmla="*/ 1016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84" h="1016">
                    <a:moveTo>
                      <a:pt x="681" y="1016"/>
                    </a:moveTo>
                    <a:cubicBezTo>
                      <a:pt x="681" y="946"/>
                      <a:pt x="681" y="946"/>
                      <a:pt x="681" y="946"/>
                    </a:cubicBezTo>
                    <a:cubicBezTo>
                      <a:pt x="759" y="946"/>
                      <a:pt x="822" y="883"/>
                      <a:pt x="822" y="805"/>
                    </a:cubicBezTo>
                    <a:cubicBezTo>
                      <a:pt x="822" y="800"/>
                      <a:pt x="822" y="800"/>
                      <a:pt x="822" y="800"/>
                    </a:cubicBezTo>
                    <a:cubicBezTo>
                      <a:pt x="1369" y="253"/>
                      <a:pt x="1369" y="253"/>
                      <a:pt x="1369" y="253"/>
                    </a:cubicBezTo>
                    <a:cubicBezTo>
                      <a:pt x="1384" y="238"/>
                      <a:pt x="1384" y="214"/>
                      <a:pt x="1369" y="199"/>
                    </a:cubicBezTo>
                    <a:cubicBezTo>
                      <a:pt x="1354" y="184"/>
                      <a:pt x="1330" y="184"/>
                      <a:pt x="1316" y="199"/>
                    </a:cubicBezTo>
                    <a:cubicBezTo>
                      <a:pt x="822" y="693"/>
                      <a:pt x="822" y="693"/>
                      <a:pt x="822" y="693"/>
                    </a:cubicBezTo>
                    <a:cubicBezTo>
                      <a:pt x="822" y="227"/>
                      <a:pt x="822" y="227"/>
                      <a:pt x="822" y="227"/>
                    </a:cubicBezTo>
                    <a:cubicBezTo>
                      <a:pt x="822" y="125"/>
                      <a:pt x="748" y="38"/>
                      <a:pt x="644" y="16"/>
                    </a:cubicBezTo>
                    <a:cubicBezTo>
                      <a:pt x="569" y="0"/>
                      <a:pt x="569" y="0"/>
                      <a:pt x="569" y="0"/>
                    </a:cubicBezTo>
                    <a:cubicBezTo>
                      <a:pt x="411" y="314"/>
                      <a:pt x="411" y="314"/>
                      <a:pt x="411" y="314"/>
                    </a:cubicBezTo>
                    <a:cubicBezTo>
                      <a:pt x="253" y="0"/>
                      <a:pt x="253" y="0"/>
                      <a:pt x="253" y="0"/>
                    </a:cubicBezTo>
                    <a:cubicBezTo>
                      <a:pt x="178" y="16"/>
                      <a:pt x="178" y="16"/>
                      <a:pt x="178" y="16"/>
                    </a:cubicBezTo>
                    <a:cubicBezTo>
                      <a:pt x="74" y="38"/>
                      <a:pt x="0" y="125"/>
                      <a:pt x="0" y="227"/>
                    </a:cubicBezTo>
                    <a:cubicBezTo>
                      <a:pt x="0" y="805"/>
                      <a:pt x="0" y="805"/>
                      <a:pt x="0" y="805"/>
                    </a:cubicBezTo>
                    <a:cubicBezTo>
                      <a:pt x="0" y="883"/>
                      <a:pt x="63" y="946"/>
                      <a:pt x="141" y="946"/>
                    </a:cubicBezTo>
                    <a:cubicBezTo>
                      <a:pt x="141" y="1016"/>
                      <a:pt x="141" y="1016"/>
                      <a:pt x="141" y="1016"/>
                    </a:cubicBezTo>
                    <a:cubicBezTo>
                      <a:pt x="681" y="1016"/>
                      <a:pt x="681" y="1016"/>
                      <a:pt x="681" y="10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7"/>
              <p:cNvSpPr>
                <a:spLocks/>
              </p:cNvSpPr>
              <p:nvPr/>
            </p:nvSpPr>
            <p:spPr bwMode="auto">
              <a:xfrm>
                <a:off x="3661" y="2388"/>
                <a:ext cx="220" cy="153"/>
              </a:xfrm>
              <a:custGeom>
                <a:avLst/>
                <a:gdLst>
                  <a:gd name="T0" fmla="*/ 0 w 2651"/>
                  <a:gd name="T1" fmla="*/ 1455 h 1847"/>
                  <a:gd name="T2" fmla="*/ 392 w 2651"/>
                  <a:gd name="T3" fmla="*/ 1847 h 1847"/>
                  <a:gd name="T4" fmla="*/ 396 w 2651"/>
                  <a:gd name="T5" fmla="*/ 1847 h 1847"/>
                  <a:gd name="T6" fmla="*/ 363 w 2651"/>
                  <a:gd name="T7" fmla="*/ 1731 h 1847"/>
                  <a:gd name="T8" fmla="*/ 363 w 2651"/>
                  <a:gd name="T9" fmla="*/ 1677 h 1847"/>
                  <a:gd name="T10" fmla="*/ 167 w 2651"/>
                  <a:gd name="T11" fmla="*/ 1455 h 1847"/>
                  <a:gd name="T12" fmla="*/ 167 w 2651"/>
                  <a:gd name="T13" fmla="*/ 391 h 1847"/>
                  <a:gd name="T14" fmla="*/ 392 w 2651"/>
                  <a:gd name="T15" fmla="*/ 167 h 1847"/>
                  <a:gd name="T16" fmla="*/ 2260 w 2651"/>
                  <a:gd name="T17" fmla="*/ 167 h 1847"/>
                  <a:gd name="T18" fmla="*/ 2484 w 2651"/>
                  <a:gd name="T19" fmla="*/ 391 h 1847"/>
                  <a:gd name="T20" fmla="*/ 2484 w 2651"/>
                  <a:gd name="T21" fmla="*/ 1455 h 1847"/>
                  <a:gd name="T22" fmla="*/ 2260 w 2651"/>
                  <a:gd name="T23" fmla="*/ 1680 h 1847"/>
                  <a:gd name="T24" fmla="*/ 1432 w 2651"/>
                  <a:gd name="T25" fmla="*/ 1680 h 1847"/>
                  <a:gd name="T26" fmla="*/ 1348 w 2651"/>
                  <a:gd name="T27" fmla="*/ 1764 h 1847"/>
                  <a:gd name="T28" fmla="*/ 1316 w 2651"/>
                  <a:gd name="T29" fmla="*/ 1847 h 1847"/>
                  <a:gd name="T30" fmla="*/ 2260 w 2651"/>
                  <a:gd name="T31" fmla="*/ 1847 h 1847"/>
                  <a:gd name="T32" fmla="*/ 2651 w 2651"/>
                  <a:gd name="T33" fmla="*/ 1455 h 1847"/>
                  <a:gd name="T34" fmla="*/ 2651 w 2651"/>
                  <a:gd name="T35" fmla="*/ 391 h 1847"/>
                  <a:gd name="T36" fmla="*/ 2260 w 2651"/>
                  <a:gd name="T37" fmla="*/ 0 h 1847"/>
                  <a:gd name="T38" fmla="*/ 392 w 2651"/>
                  <a:gd name="T39" fmla="*/ 0 h 1847"/>
                  <a:gd name="T40" fmla="*/ 0 w 2651"/>
                  <a:gd name="T41" fmla="*/ 391 h 1847"/>
                  <a:gd name="T42" fmla="*/ 0 w 2651"/>
                  <a:gd name="T43" fmla="*/ 1455 h 1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651" h="1847">
                    <a:moveTo>
                      <a:pt x="0" y="1455"/>
                    </a:moveTo>
                    <a:cubicBezTo>
                      <a:pt x="0" y="1671"/>
                      <a:pt x="176" y="1847"/>
                      <a:pt x="392" y="1847"/>
                    </a:cubicBezTo>
                    <a:cubicBezTo>
                      <a:pt x="396" y="1847"/>
                      <a:pt x="396" y="1847"/>
                      <a:pt x="396" y="1847"/>
                    </a:cubicBezTo>
                    <a:cubicBezTo>
                      <a:pt x="375" y="1813"/>
                      <a:pt x="363" y="1773"/>
                      <a:pt x="363" y="1731"/>
                    </a:cubicBezTo>
                    <a:cubicBezTo>
                      <a:pt x="363" y="1677"/>
                      <a:pt x="363" y="1677"/>
                      <a:pt x="363" y="1677"/>
                    </a:cubicBezTo>
                    <a:cubicBezTo>
                      <a:pt x="253" y="1663"/>
                      <a:pt x="167" y="1570"/>
                      <a:pt x="167" y="1455"/>
                    </a:cubicBezTo>
                    <a:cubicBezTo>
                      <a:pt x="167" y="391"/>
                      <a:pt x="167" y="391"/>
                      <a:pt x="167" y="391"/>
                    </a:cubicBezTo>
                    <a:cubicBezTo>
                      <a:pt x="167" y="268"/>
                      <a:pt x="268" y="167"/>
                      <a:pt x="392" y="167"/>
                    </a:cubicBezTo>
                    <a:cubicBezTo>
                      <a:pt x="2260" y="167"/>
                      <a:pt x="2260" y="167"/>
                      <a:pt x="2260" y="167"/>
                    </a:cubicBezTo>
                    <a:cubicBezTo>
                      <a:pt x="2383" y="167"/>
                      <a:pt x="2484" y="268"/>
                      <a:pt x="2484" y="391"/>
                    </a:cubicBezTo>
                    <a:cubicBezTo>
                      <a:pt x="2484" y="1455"/>
                      <a:pt x="2484" y="1455"/>
                      <a:pt x="2484" y="1455"/>
                    </a:cubicBezTo>
                    <a:cubicBezTo>
                      <a:pt x="2484" y="1579"/>
                      <a:pt x="2383" y="1680"/>
                      <a:pt x="2260" y="1680"/>
                    </a:cubicBezTo>
                    <a:cubicBezTo>
                      <a:pt x="1432" y="1680"/>
                      <a:pt x="1432" y="1680"/>
                      <a:pt x="1432" y="1680"/>
                    </a:cubicBezTo>
                    <a:cubicBezTo>
                      <a:pt x="1348" y="1764"/>
                      <a:pt x="1348" y="1764"/>
                      <a:pt x="1348" y="1764"/>
                    </a:cubicBezTo>
                    <a:cubicBezTo>
                      <a:pt x="1343" y="1794"/>
                      <a:pt x="1331" y="1822"/>
                      <a:pt x="1316" y="1847"/>
                    </a:cubicBezTo>
                    <a:cubicBezTo>
                      <a:pt x="2260" y="1847"/>
                      <a:pt x="2260" y="1847"/>
                      <a:pt x="2260" y="1847"/>
                    </a:cubicBezTo>
                    <a:cubicBezTo>
                      <a:pt x="2475" y="1847"/>
                      <a:pt x="2651" y="1671"/>
                      <a:pt x="2651" y="1455"/>
                    </a:cubicBezTo>
                    <a:cubicBezTo>
                      <a:pt x="2651" y="391"/>
                      <a:pt x="2651" y="391"/>
                      <a:pt x="2651" y="391"/>
                    </a:cubicBezTo>
                    <a:cubicBezTo>
                      <a:pt x="2651" y="176"/>
                      <a:pt x="2475" y="0"/>
                      <a:pt x="2260" y="0"/>
                    </a:cubicBezTo>
                    <a:cubicBezTo>
                      <a:pt x="392" y="0"/>
                      <a:pt x="392" y="0"/>
                      <a:pt x="392" y="0"/>
                    </a:cubicBezTo>
                    <a:cubicBezTo>
                      <a:pt x="176" y="0"/>
                      <a:pt x="0" y="176"/>
                      <a:pt x="0" y="391"/>
                    </a:cubicBezTo>
                    <a:cubicBezTo>
                      <a:pt x="0" y="1455"/>
                      <a:pt x="0" y="1455"/>
                      <a:pt x="0" y="145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8"/>
              <p:cNvSpPr>
                <a:spLocks/>
              </p:cNvSpPr>
              <p:nvPr/>
            </p:nvSpPr>
            <p:spPr bwMode="auto">
              <a:xfrm>
                <a:off x="3661" y="2560"/>
                <a:ext cx="67" cy="49"/>
              </a:xfrm>
              <a:custGeom>
                <a:avLst/>
                <a:gdLst>
                  <a:gd name="T0" fmla="*/ 548 w 804"/>
                  <a:gd name="T1" fmla="*/ 0 h 594"/>
                  <a:gd name="T2" fmla="*/ 256 w 804"/>
                  <a:gd name="T3" fmla="*/ 0 h 594"/>
                  <a:gd name="T4" fmla="*/ 0 w 804"/>
                  <a:gd name="T5" fmla="*/ 256 h 594"/>
                  <a:gd name="T6" fmla="*/ 0 w 804"/>
                  <a:gd name="T7" fmla="*/ 594 h 594"/>
                  <a:gd name="T8" fmla="*/ 804 w 804"/>
                  <a:gd name="T9" fmla="*/ 594 h 594"/>
                  <a:gd name="T10" fmla="*/ 804 w 804"/>
                  <a:gd name="T11" fmla="*/ 256 h 594"/>
                  <a:gd name="T12" fmla="*/ 548 w 804"/>
                  <a:gd name="T13" fmla="*/ 0 h 594"/>
                </a:gdLst>
                <a:ahLst/>
                <a:cxnLst>
                  <a:cxn ang="0">
                    <a:pos x="T0" y="T1"/>
                  </a:cxn>
                  <a:cxn ang="0">
                    <a:pos x="T2" y="T3"/>
                  </a:cxn>
                  <a:cxn ang="0">
                    <a:pos x="T4" y="T5"/>
                  </a:cxn>
                  <a:cxn ang="0">
                    <a:pos x="T6" y="T7"/>
                  </a:cxn>
                  <a:cxn ang="0">
                    <a:pos x="T8" y="T9"/>
                  </a:cxn>
                  <a:cxn ang="0">
                    <a:pos x="T10" y="T11"/>
                  </a:cxn>
                  <a:cxn ang="0">
                    <a:pos x="T12" y="T13"/>
                  </a:cxn>
                </a:cxnLst>
                <a:rect l="0" t="0" r="r" b="b"/>
                <a:pathLst>
                  <a:path w="804" h="594">
                    <a:moveTo>
                      <a:pt x="548" y="0"/>
                    </a:moveTo>
                    <a:cubicBezTo>
                      <a:pt x="256" y="0"/>
                      <a:pt x="256" y="0"/>
                      <a:pt x="256" y="0"/>
                    </a:cubicBezTo>
                    <a:cubicBezTo>
                      <a:pt x="115" y="0"/>
                      <a:pt x="0" y="114"/>
                      <a:pt x="0" y="256"/>
                    </a:cubicBezTo>
                    <a:cubicBezTo>
                      <a:pt x="0" y="594"/>
                      <a:pt x="0" y="594"/>
                      <a:pt x="0" y="594"/>
                    </a:cubicBezTo>
                    <a:cubicBezTo>
                      <a:pt x="804" y="594"/>
                      <a:pt x="804" y="594"/>
                      <a:pt x="804" y="594"/>
                    </a:cubicBezTo>
                    <a:cubicBezTo>
                      <a:pt x="804" y="256"/>
                      <a:pt x="804" y="256"/>
                      <a:pt x="804" y="256"/>
                    </a:cubicBezTo>
                    <a:cubicBezTo>
                      <a:pt x="804" y="114"/>
                      <a:pt x="690" y="0"/>
                      <a:pt x="5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9"/>
              <p:cNvSpPr>
                <a:spLocks/>
              </p:cNvSpPr>
              <p:nvPr/>
            </p:nvSpPr>
            <p:spPr bwMode="auto">
              <a:xfrm>
                <a:off x="3738" y="2560"/>
                <a:ext cx="67" cy="49"/>
              </a:xfrm>
              <a:custGeom>
                <a:avLst/>
                <a:gdLst>
                  <a:gd name="T0" fmla="*/ 548 w 804"/>
                  <a:gd name="T1" fmla="*/ 0 h 594"/>
                  <a:gd name="T2" fmla="*/ 256 w 804"/>
                  <a:gd name="T3" fmla="*/ 0 h 594"/>
                  <a:gd name="T4" fmla="*/ 0 w 804"/>
                  <a:gd name="T5" fmla="*/ 256 h 594"/>
                  <a:gd name="T6" fmla="*/ 0 w 804"/>
                  <a:gd name="T7" fmla="*/ 594 h 594"/>
                  <a:gd name="T8" fmla="*/ 804 w 804"/>
                  <a:gd name="T9" fmla="*/ 594 h 594"/>
                  <a:gd name="T10" fmla="*/ 804 w 804"/>
                  <a:gd name="T11" fmla="*/ 256 h 594"/>
                  <a:gd name="T12" fmla="*/ 548 w 804"/>
                  <a:gd name="T13" fmla="*/ 0 h 594"/>
                </a:gdLst>
                <a:ahLst/>
                <a:cxnLst>
                  <a:cxn ang="0">
                    <a:pos x="T0" y="T1"/>
                  </a:cxn>
                  <a:cxn ang="0">
                    <a:pos x="T2" y="T3"/>
                  </a:cxn>
                  <a:cxn ang="0">
                    <a:pos x="T4" y="T5"/>
                  </a:cxn>
                  <a:cxn ang="0">
                    <a:pos x="T6" y="T7"/>
                  </a:cxn>
                  <a:cxn ang="0">
                    <a:pos x="T8" y="T9"/>
                  </a:cxn>
                  <a:cxn ang="0">
                    <a:pos x="T10" y="T11"/>
                  </a:cxn>
                  <a:cxn ang="0">
                    <a:pos x="T12" y="T13"/>
                  </a:cxn>
                </a:cxnLst>
                <a:rect l="0" t="0" r="r" b="b"/>
                <a:pathLst>
                  <a:path w="804" h="594">
                    <a:moveTo>
                      <a:pt x="548" y="0"/>
                    </a:moveTo>
                    <a:cubicBezTo>
                      <a:pt x="256" y="0"/>
                      <a:pt x="256" y="0"/>
                      <a:pt x="256" y="0"/>
                    </a:cubicBezTo>
                    <a:cubicBezTo>
                      <a:pt x="115" y="0"/>
                      <a:pt x="0" y="114"/>
                      <a:pt x="0" y="256"/>
                    </a:cubicBezTo>
                    <a:cubicBezTo>
                      <a:pt x="0" y="594"/>
                      <a:pt x="0" y="594"/>
                      <a:pt x="0" y="594"/>
                    </a:cubicBezTo>
                    <a:cubicBezTo>
                      <a:pt x="804" y="594"/>
                      <a:pt x="804" y="594"/>
                      <a:pt x="804" y="594"/>
                    </a:cubicBezTo>
                    <a:cubicBezTo>
                      <a:pt x="804" y="256"/>
                      <a:pt x="804" y="256"/>
                      <a:pt x="804" y="256"/>
                    </a:cubicBezTo>
                    <a:cubicBezTo>
                      <a:pt x="804" y="114"/>
                      <a:pt x="690" y="0"/>
                      <a:pt x="5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10"/>
              <p:cNvSpPr>
                <a:spLocks/>
              </p:cNvSpPr>
              <p:nvPr/>
            </p:nvSpPr>
            <p:spPr bwMode="auto">
              <a:xfrm>
                <a:off x="3815" y="2560"/>
                <a:ext cx="67" cy="49"/>
              </a:xfrm>
              <a:custGeom>
                <a:avLst/>
                <a:gdLst>
                  <a:gd name="T0" fmla="*/ 548 w 804"/>
                  <a:gd name="T1" fmla="*/ 0 h 594"/>
                  <a:gd name="T2" fmla="*/ 256 w 804"/>
                  <a:gd name="T3" fmla="*/ 0 h 594"/>
                  <a:gd name="T4" fmla="*/ 0 w 804"/>
                  <a:gd name="T5" fmla="*/ 256 h 594"/>
                  <a:gd name="T6" fmla="*/ 0 w 804"/>
                  <a:gd name="T7" fmla="*/ 594 h 594"/>
                  <a:gd name="T8" fmla="*/ 804 w 804"/>
                  <a:gd name="T9" fmla="*/ 594 h 594"/>
                  <a:gd name="T10" fmla="*/ 804 w 804"/>
                  <a:gd name="T11" fmla="*/ 256 h 594"/>
                  <a:gd name="T12" fmla="*/ 548 w 804"/>
                  <a:gd name="T13" fmla="*/ 0 h 594"/>
                </a:gdLst>
                <a:ahLst/>
                <a:cxnLst>
                  <a:cxn ang="0">
                    <a:pos x="T0" y="T1"/>
                  </a:cxn>
                  <a:cxn ang="0">
                    <a:pos x="T2" y="T3"/>
                  </a:cxn>
                  <a:cxn ang="0">
                    <a:pos x="T4" y="T5"/>
                  </a:cxn>
                  <a:cxn ang="0">
                    <a:pos x="T6" y="T7"/>
                  </a:cxn>
                  <a:cxn ang="0">
                    <a:pos x="T8" y="T9"/>
                  </a:cxn>
                  <a:cxn ang="0">
                    <a:pos x="T10" y="T11"/>
                  </a:cxn>
                  <a:cxn ang="0">
                    <a:pos x="T12" y="T13"/>
                  </a:cxn>
                </a:cxnLst>
                <a:rect l="0" t="0" r="r" b="b"/>
                <a:pathLst>
                  <a:path w="804" h="594">
                    <a:moveTo>
                      <a:pt x="548" y="0"/>
                    </a:moveTo>
                    <a:cubicBezTo>
                      <a:pt x="256" y="0"/>
                      <a:pt x="256" y="0"/>
                      <a:pt x="256" y="0"/>
                    </a:cubicBezTo>
                    <a:cubicBezTo>
                      <a:pt x="115" y="0"/>
                      <a:pt x="0" y="114"/>
                      <a:pt x="0" y="256"/>
                    </a:cubicBezTo>
                    <a:cubicBezTo>
                      <a:pt x="0" y="594"/>
                      <a:pt x="0" y="594"/>
                      <a:pt x="0" y="594"/>
                    </a:cubicBezTo>
                    <a:cubicBezTo>
                      <a:pt x="804" y="594"/>
                      <a:pt x="804" y="594"/>
                      <a:pt x="804" y="594"/>
                    </a:cubicBezTo>
                    <a:cubicBezTo>
                      <a:pt x="804" y="256"/>
                      <a:pt x="804" y="256"/>
                      <a:pt x="804" y="256"/>
                    </a:cubicBezTo>
                    <a:cubicBezTo>
                      <a:pt x="804" y="114"/>
                      <a:pt x="689" y="0"/>
                      <a:pt x="54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38" name="组合 37"/>
          <p:cNvGrpSpPr/>
          <p:nvPr/>
        </p:nvGrpSpPr>
        <p:grpSpPr>
          <a:xfrm>
            <a:off x="3332802" y="742141"/>
            <a:ext cx="1728595" cy="352563"/>
            <a:chOff x="3332802" y="742141"/>
            <a:chExt cx="1728595" cy="352563"/>
          </a:xfrm>
        </p:grpSpPr>
        <p:sp>
          <p:nvSpPr>
            <p:cNvPr id="36" name="任意多边形: 形状 35"/>
            <p:cNvSpPr/>
            <p:nvPr/>
          </p:nvSpPr>
          <p:spPr>
            <a:xfrm>
              <a:off x="3876541" y="920839"/>
              <a:ext cx="1184856" cy="173865"/>
            </a:xfrm>
            <a:custGeom>
              <a:avLst/>
              <a:gdLst>
                <a:gd name="connsiteX0" fmla="*/ 1184856 w 1184856"/>
                <a:gd name="connsiteY0" fmla="*/ 173865 h 173865"/>
                <a:gd name="connsiteX1" fmla="*/ 1010991 w 1184856"/>
                <a:gd name="connsiteY1" fmla="*/ 0 h 173865"/>
                <a:gd name="connsiteX2" fmla="*/ 0 w 1184856"/>
                <a:gd name="connsiteY2" fmla="*/ 0 h 173865"/>
              </a:gdLst>
              <a:ahLst/>
              <a:cxnLst>
                <a:cxn ang="0">
                  <a:pos x="connsiteX0" y="connsiteY0"/>
                </a:cxn>
                <a:cxn ang="0">
                  <a:pos x="connsiteX1" y="connsiteY1"/>
                </a:cxn>
                <a:cxn ang="0">
                  <a:pos x="connsiteX2" y="connsiteY2"/>
                </a:cxn>
              </a:cxnLst>
              <a:rect l="l" t="t" r="r" b="b"/>
              <a:pathLst>
                <a:path w="1184856" h="173865">
                  <a:moveTo>
                    <a:pt x="1184856" y="173865"/>
                  </a:moveTo>
                  <a:lnTo>
                    <a:pt x="1010991" y="0"/>
                  </a:lnTo>
                  <a:lnTo>
                    <a:pt x="0" y="0"/>
                  </a:lnTo>
                </a:path>
              </a:pathLst>
            </a:custGeom>
            <a:noFill/>
            <a:ln w="6350">
              <a:solidFill>
                <a:schemeClr val="bg1">
                  <a:lumMod val="75000"/>
                </a:schemeClr>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nvSpPr>
          <p:spPr>
            <a:xfrm>
              <a:off x="3332802" y="742141"/>
              <a:ext cx="543739" cy="307777"/>
            </a:xfrm>
            <a:prstGeom prst="rect">
              <a:avLst/>
            </a:prstGeom>
          </p:spPr>
          <p:txBody>
            <a:bodyPr wrap="none">
              <a:spAutoFit/>
            </a:bodyPr>
            <a:lstStyle/>
            <a:p>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Plan</a:t>
              </a:r>
              <a:endParaRPr lang="zh-CN" altLang="en-US" sz="900" dirty="0">
                <a:latin typeface="Arial" panose="020B0604020202020204" pitchFamily="34" charset="0"/>
                <a:cs typeface="Arial" panose="020B0604020202020204" pitchFamily="34" charset="0"/>
              </a:endParaRPr>
            </a:p>
          </p:txBody>
        </p:sp>
      </p:grpSp>
      <p:grpSp>
        <p:nvGrpSpPr>
          <p:cNvPr id="39" name="组合 38"/>
          <p:cNvGrpSpPr/>
          <p:nvPr/>
        </p:nvGrpSpPr>
        <p:grpSpPr>
          <a:xfrm flipH="1">
            <a:off x="7024020" y="831489"/>
            <a:ext cx="1619590" cy="352563"/>
            <a:chOff x="3441807" y="742141"/>
            <a:chExt cx="1619590" cy="352563"/>
          </a:xfrm>
        </p:grpSpPr>
        <p:sp>
          <p:nvSpPr>
            <p:cNvPr id="40" name="任意多边形: 形状 39"/>
            <p:cNvSpPr/>
            <p:nvPr/>
          </p:nvSpPr>
          <p:spPr>
            <a:xfrm>
              <a:off x="3876541" y="920839"/>
              <a:ext cx="1184856" cy="173865"/>
            </a:xfrm>
            <a:custGeom>
              <a:avLst/>
              <a:gdLst>
                <a:gd name="connsiteX0" fmla="*/ 1184856 w 1184856"/>
                <a:gd name="connsiteY0" fmla="*/ 173865 h 173865"/>
                <a:gd name="connsiteX1" fmla="*/ 1010991 w 1184856"/>
                <a:gd name="connsiteY1" fmla="*/ 0 h 173865"/>
                <a:gd name="connsiteX2" fmla="*/ 0 w 1184856"/>
                <a:gd name="connsiteY2" fmla="*/ 0 h 173865"/>
              </a:gdLst>
              <a:ahLst/>
              <a:cxnLst>
                <a:cxn ang="0">
                  <a:pos x="connsiteX0" y="connsiteY0"/>
                </a:cxn>
                <a:cxn ang="0">
                  <a:pos x="connsiteX1" y="connsiteY1"/>
                </a:cxn>
                <a:cxn ang="0">
                  <a:pos x="connsiteX2" y="connsiteY2"/>
                </a:cxn>
              </a:cxnLst>
              <a:rect l="l" t="t" r="r" b="b"/>
              <a:pathLst>
                <a:path w="1184856" h="173865">
                  <a:moveTo>
                    <a:pt x="1184856" y="173865"/>
                  </a:moveTo>
                  <a:lnTo>
                    <a:pt x="1010991" y="0"/>
                  </a:lnTo>
                  <a:lnTo>
                    <a:pt x="0" y="0"/>
                  </a:lnTo>
                </a:path>
              </a:pathLst>
            </a:custGeom>
            <a:noFill/>
            <a:ln w="6350">
              <a:solidFill>
                <a:schemeClr val="bg1">
                  <a:lumMod val="75000"/>
                </a:schemeClr>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矩形 40"/>
            <p:cNvSpPr/>
            <p:nvPr/>
          </p:nvSpPr>
          <p:spPr>
            <a:xfrm>
              <a:off x="3441807" y="742141"/>
              <a:ext cx="434734" cy="307777"/>
            </a:xfrm>
            <a:prstGeom prst="rect">
              <a:avLst/>
            </a:prstGeom>
          </p:spPr>
          <p:txBody>
            <a:bodyPr wrap="none">
              <a:spAutoFit/>
            </a:bodyPr>
            <a:lstStyle/>
            <a:p>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D</a:t>
              </a:r>
              <a:r>
                <a:rPr lang="en-US" altLang="zh-CN" sz="11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O</a:t>
              </a:r>
              <a:endParaRPr lang="zh-CN" altLang="en-US" sz="900" dirty="0">
                <a:latin typeface="Arial" panose="020B0604020202020204" pitchFamily="34" charset="0"/>
                <a:cs typeface="Arial" panose="020B0604020202020204" pitchFamily="34" charset="0"/>
              </a:endParaRPr>
            </a:p>
          </p:txBody>
        </p:sp>
      </p:grpSp>
      <p:grpSp>
        <p:nvGrpSpPr>
          <p:cNvPr id="42" name="组合 41"/>
          <p:cNvGrpSpPr/>
          <p:nvPr/>
        </p:nvGrpSpPr>
        <p:grpSpPr>
          <a:xfrm flipH="1" flipV="1">
            <a:off x="7259343" y="3619427"/>
            <a:ext cx="1859718" cy="311562"/>
            <a:chOff x="3201679" y="783142"/>
            <a:chExt cx="1859718" cy="311562"/>
          </a:xfrm>
        </p:grpSpPr>
        <p:sp>
          <p:nvSpPr>
            <p:cNvPr id="43" name="任意多边形: 形状 42"/>
            <p:cNvSpPr/>
            <p:nvPr/>
          </p:nvSpPr>
          <p:spPr>
            <a:xfrm>
              <a:off x="3876541" y="920839"/>
              <a:ext cx="1184856" cy="173865"/>
            </a:xfrm>
            <a:custGeom>
              <a:avLst/>
              <a:gdLst>
                <a:gd name="connsiteX0" fmla="*/ 1184856 w 1184856"/>
                <a:gd name="connsiteY0" fmla="*/ 173865 h 173865"/>
                <a:gd name="connsiteX1" fmla="*/ 1010991 w 1184856"/>
                <a:gd name="connsiteY1" fmla="*/ 0 h 173865"/>
                <a:gd name="connsiteX2" fmla="*/ 0 w 1184856"/>
                <a:gd name="connsiteY2" fmla="*/ 0 h 173865"/>
              </a:gdLst>
              <a:ahLst/>
              <a:cxnLst>
                <a:cxn ang="0">
                  <a:pos x="connsiteX0" y="connsiteY0"/>
                </a:cxn>
                <a:cxn ang="0">
                  <a:pos x="connsiteX1" y="connsiteY1"/>
                </a:cxn>
                <a:cxn ang="0">
                  <a:pos x="connsiteX2" y="connsiteY2"/>
                </a:cxn>
              </a:cxnLst>
              <a:rect l="l" t="t" r="r" b="b"/>
              <a:pathLst>
                <a:path w="1184856" h="173865">
                  <a:moveTo>
                    <a:pt x="1184856" y="173865"/>
                  </a:moveTo>
                  <a:lnTo>
                    <a:pt x="1010991" y="0"/>
                  </a:lnTo>
                  <a:lnTo>
                    <a:pt x="0" y="0"/>
                  </a:lnTo>
                </a:path>
              </a:pathLst>
            </a:custGeom>
            <a:noFill/>
            <a:ln w="6350">
              <a:solidFill>
                <a:schemeClr val="bg1">
                  <a:lumMod val="75000"/>
                </a:schemeClr>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矩形 43"/>
            <p:cNvSpPr/>
            <p:nvPr/>
          </p:nvSpPr>
          <p:spPr>
            <a:xfrm rot="10800000">
              <a:off x="3201679" y="783142"/>
              <a:ext cx="692818" cy="307777"/>
            </a:xfrm>
            <a:prstGeom prst="rect">
              <a:avLst/>
            </a:prstGeom>
          </p:spPr>
          <p:txBody>
            <a:bodyPr wrap="none">
              <a:spAutoFit/>
            </a:bodyPr>
            <a:lstStyle/>
            <a:p>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Check</a:t>
              </a:r>
              <a:endParaRPr lang="zh-CN" altLang="en-US" sz="900" dirty="0">
                <a:latin typeface="Arial" panose="020B0604020202020204" pitchFamily="34" charset="0"/>
                <a:cs typeface="Arial" panose="020B0604020202020204" pitchFamily="34" charset="0"/>
              </a:endParaRPr>
            </a:p>
          </p:txBody>
        </p:sp>
      </p:grpSp>
      <p:grpSp>
        <p:nvGrpSpPr>
          <p:cNvPr id="45" name="组合 44"/>
          <p:cNvGrpSpPr/>
          <p:nvPr/>
        </p:nvGrpSpPr>
        <p:grpSpPr>
          <a:xfrm flipV="1">
            <a:off x="2741131" y="3619427"/>
            <a:ext cx="1859718" cy="311562"/>
            <a:chOff x="3201679" y="783142"/>
            <a:chExt cx="1859718" cy="311562"/>
          </a:xfrm>
        </p:grpSpPr>
        <p:sp>
          <p:nvSpPr>
            <p:cNvPr id="46" name="任意多边形: 形状 45"/>
            <p:cNvSpPr/>
            <p:nvPr/>
          </p:nvSpPr>
          <p:spPr>
            <a:xfrm>
              <a:off x="3876541" y="920839"/>
              <a:ext cx="1184856" cy="173865"/>
            </a:xfrm>
            <a:custGeom>
              <a:avLst/>
              <a:gdLst>
                <a:gd name="connsiteX0" fmla="*/ 1184856 w 1184856"/>
                <a:gd name="connsiteY0" fmla="*/ 173865 h 173865"/>
                <a:gd name="connsiteX1" fmla="*/ 1010991 w 1184856"/>
                <a:gd name="connsiteY1" fmla="*/ 0 h 173865"/>
                <a:gd name="connsiteX2" fmla="*/ 0 w 1184856"/>
                <a:gd name="connsiteY2" fmla="*/ 0 h 173865"/>
              </a:gdLst>
              <a:ahLst/>
              <a:cxnLst>
                <a:cxn ang="0">
                  <a:pos x="connsiteX0" y="connsiteY0"/>
                </a:cxn>
                <a:cxn ang="0">
                  <a:pos x="connsiteX1" y="connsiteY1"/>
                </a:cxn>
                <a:cxn ang="0">
                  <a:pos x="connsiteX2" y="connsiteY2"/>
                </a:cxn>
              </a:cxnLst>
              <a:rect l="l" t="t" r="r" b="b"/>
              <a:pathLst>
                <a:path w="1184856" h="173865">
                  <a:moveTo>
                    <a:pt x="1184856" y="173865"/>
                  </a:moveTo>
                  <a:lnTo>
                    <a:pt x="1010991" y="0"/>
                  </a:lnTo>
                  <a:lnTo>
                    <a:pt x="0" y="0"/>
                  </a:lnTo>
                </a:path>
              </a:pathLst>
            </a:custGeom>
            <a:noFill/>
            <a:ln w="6350">
              <a:solidFill>
                <a:schemeClr val="bg1">
                  <a:lumMod val="75000"/>
                </a:schemeClr>
              </a:solidFill>
              <a:prstDash val="sysDash"/>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矩形 46"/>
            <p:cNvSpPr/>
            <p:nvPr/>
          </p:nvSpPr>
          <p:spPr>
            <a:xfrm rot="10800000">
              <a:off x="3201679" y="783142"/>
              <a:ext cx="692818" cy="307777"/>
            </a:xfrm>
            <a:prstGeom prst="rect">
              <a:avLst/>
            </a:prstGeom>
          </p:spPr>
          <p:txBody>
            <a:bodyPr wrap="none">
              <a:spAutoFit/>
            </a:bodyPr>
            <a:lstStyle/>
            <a:p>
              <a:r>
                <a:rPr lang="en-US" altLang="zh-CN" sz="1400" dirty="0">
                  <a:solidFill>
                    <a:prstClr val="black">
                      <a:lumMod val="75000"/>
                      <a:lumOff val="25000"/>
                    </a:prstClr>
                  </a:solidFill>
                  <a:latin typeface="Arial" panose="020B0604020202020204" pitchFamily="34" charset="0"/>
                  <a:ea typeface="微软雅黑" panose="020B0503020204020204" pitchFamily="34" charset="-122"/>
                  <a:cs typeface="Arial" panose="020B0604020202020204" pitchFamily="34" charset="0"/>
                </a:rPr>
                <a:t>Action</a:t>
              </a:r>
              <a:endParaRPr lang="zh-CN" altLang="en-US" sz="900" dirty="0">
                <a:latin typeface="Arial" panose="020B060402020202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4776909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1000" fill="hold"/>
                                        <p:tgtEl>
                                          <p:spTgt spid="48"/>
                                        </p:tgtEl>
                                        <p:attrNameLst>
                                          <p:attrName>ppt_w</p:attrName>
                                        </p:attrNameLst>
                                      </p:cBhvr>
                                      <p:tavLst>
                                        <p:tav tm="0">
                                          <p:val>
                                            <p:fltVal val="0"/>
                                          </p:val>
                                        </p:tav>
                                        <p:tav tm="100000">
                                          <p:val>
                                            <p:strVal val="#ppt_w"/>
                                          </p:val>
                                        </p:tav>
                                      </p:tavLst>
                                    </p:anim>
                                    <p:anim calcmode="lin" valueType="num">
                                      <p:cBhvr>
                                        <p:cTn id="8" dur="1000" fill="hold"/>
                                        <p:tgtEl>
                                          <p:spTgt spid="48"/>
                                        </p:tgtEl>
                                        <p:attrNameLst>
                                          <p:attrName>ppt_h</p:attrName>
                                        </p:attrNameLst>
                                      </p:cBhvr>
                                      <p:tavLst>
                                        <p:tav tm="0">
                                          <p:val>
                                            <p:fltVal val="0"/>
                                          </p:val>
                                        </p:tav>
                                        <p:tav tm="100000">
                                          <p:val>
                                            <p:strVal val="#ppt_h"/>
                                          </p:val>
                                        </p:tav>
                                      </p:tavLst>
                                    </p:anim>
                                    <p:anim calcmode="lin" valueType="num">
                                      <p:cBhvr>
                                        <p:cTn id="9" dur="1000" fill="hold"/>
                                        <p:tgtEl>
                                          <p:spTgt spid="48"/>
                                        </p:tgtEl>
                                        <p:attrNameLst>
                                          <p:attrName>style.rotation</p:attrName>
                                        </p:attrNameLst>
                                      </p:cBhvr>
                                      <p:tavLst>
                                        <p:tav tm="0">
                                          <p:val>
                                            <p:fltVal val="90"/>
                                          </p:val>
                                        </p:tav>
                                        <p:tav tm="100000">
                                          <p:val>
                                            <p:fltVal val="0"/>
                                          </p:val>
                                        </p:tav>
                                      </p:tavLst>
                                    </p:anim>
                                    <p:animEffect transition="in" filter="fade">
                                      <p:cBhvr>
                                        <p:cTn id="10" dur="1000"/>
                                        <p:tgtEl>
                                          <p:spTgt spid="48"/>
                                        </p:tgtEl>
                                      </p:cBhvr>
                                    </p:animEffect>
                                  </p:childTnLst>
                                </p:cTn>
                              </p:par>
                            </p:childTnLst>
                          </p:cTn>
                        </p:par>
                        <p:par>
                          <p:cTn id="11" fill="hold">
                            <p:stCondLst>
                              <p:cond delay="1000"/>
                            </p:stCondLst>
                            <p:childTnLst>
                              <p:par>
                                <p:cTn id="12" presetID="10" presetClass="entr" presetSubtype="0" fill="hold"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fade">
                                      <p:cBhvr>
                                        <p:cTn id="14" dur="500"/>
                                        <p:tgtEl>
                                          <p:spTgt spid="38"/>
                                        </p:tgtEl>
                                      </p:cBhvr>
                                    </p:animEffect>
                                  </p:childTnLst>
                                </p:cTn>
                              </p:par>
                              <p:par>
                                <p:cTn id="15" presetID="10"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500"/>
                                        <p:tgtEl>
                                          <p:spTgt spid="39"/>
                                        </p:tgtEl>
                                      </p:cBhvr>
                                    </p:animEffect>
                                  </p:childTnLst>
                                </p:cTn>
                              </p:par>
                              <p:par>
                                <p:cTn id="18" presetID="10" presetClass="entr" presetSubtype="0" fill="hold" nodeType="withEffect">
                                  <p:stCondLst>
                                    <p:cond delay="0"/>
                                  </p:stCondLst>
                                  <p:childTnLst>
                                    <p:set>
                                      <p:cBhvr>
                                        <p:cTn id="19" dur="1" fill="hold">
                                          <p:stCondLst>
                                            <p:cond delay="0"/>
                                          </p:stCondLst>
                                        </p:cTn>
                                        <p:tgtEl>
                                          <p:spTgt spid="42"/>
                                        </p:tgtEl>
                                        <p:attrNameLst>
                                          <p:attrName>style.visibility</p:attrName>
                                        </p:attrNameLst>
                                      </p:cBhvr>
                                      <p:to>
                                        <p:strVal val="visible"/>
                                      </p:to>
                                    </p:set>
                                    <p:animEffect transition="in" filter="fade">
                                      <p:cBhvr>
                                        <p:cTn id="20" dur="500"/>
                                        <p:tgtEl>
                                          <p:spTgt spid="42"/>
                                        </p:tgtEl>
                                      </p:cBhvr>
                                    </p:animEffect>
                                  </p:childTnLst>
                                </p:cTn>
                              </p:par>
                              <p:par>
                                <p:cTn id="21" presetID="10" presetClass="entr" presetSubtype="0" fill="hold" nodeType="with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childTnLst>
                          </p:cTn>
                        </p:par>
                        <p:par>
                          <p:cTn id="24" fill="hold">
                            <p:stCondLst>
                              <p:cond delay="1500"/>
                            </p:stCondLst>
                            <p:childTnLst>
                              <p:par>
                                <p:cTn id="25" presetID="56" presetClass="entr" presetSubtype="0" fill="hold" grpId="0" nodeType="afterEffect">
                                  <p:stCondLst>
                                    <p:cond delay="0"/>
                                  </p:stCondLst>
                                  <p:iterate type="lt">
                                    <p:tmPct val="10000"/>
                                  </p:iterate>
                                  <p:childTnLst>
                                    <p:set>
                                      <p:cBhvr>
                                        <p:cTn id="26" dur="1" fill="hold">
                                          <p:stCondLst>
                                            <p:cond delay="0"/>
                                          </p:stCondLst>
                                        </p:cTn>
                                        <p:tgtEl>
                                          <p:spTgt spid="19"/>
                                        </p:tgtEl>
                                        <p:attrNameLst>
                                          <p:attrName>style.visibility</p:attrName>
                                        </p:attrNameLst>
                                      </p:cBhvr>
                                      <p:to>
                                        <p:strVal val="visible"/>
                                      </p:to>
                                    </p:set>
                                    <p:anim by="(-#ppt_w*2)" calcmode="lin" valueType="num">
                                      <p:cBhvr rctx="PPT">
                                        <p:cTn id="27" dur="500" autoRev="1" fill="hold">
                                          <p:stCondLst>
                                            <p:cond delay="0"/>
                                          </p:stCondLst>
                                        </p:cTn>
                                        <p:tgtEl>
                                          <p:spTgt spid="19"/>
                                        </p:tgtEl>
                                        <p:attrNameLst>
                                          <p:attrName>ppt_w</p:attrName>
                                        </p:attrNameLst>
                                      </p:cBhvr>
                                    </p:anim>
                                    <p:anim by="(#ppt_w*0.50)" calcmode="lin" valueType="num">
                                      <p:cBhvr>
                                        <p:cTn id="28" dur="500" decel="50000" autoRev="1" fill="hold">
                                          <p:stCondLst>
                                            <p:cond delay="0"/>
                                          </p:stCondLst>
                                        </p:cTn>
                                        <p:tgtEl>
                                          <p:spTgt spid="19"/>
                                        </p:tgtEl>
                                        <p:attrNameLst>
                                          <p:attrName>ppt_x</p:attrName>
                                        </p:attrNameLst>
                                      </p:cBhvr>
                                    </p:anim>
                                    <p:anim from="(-#ppt_h/2)" to="(#ppt_y)" calcmode="lin" valueType="num">
                                      <p:cBhvr>
                                        <p:cTn id="29" dur="1000" fill="hold">
                                          <p:stCondLst>
                                            <p:cond delay="0"/>
                                          </p:stCondLst>
                                        </p:cTn>
                                        <p:tgtEl>
                                          <p:spTgt spid="19"/>
                                        </p:tgtEl>
                                        <p:attrNameLst>
                                          <p:attrName>ppt_y</p:attrName>
                                        </p:attrNameLst>
                                      </p:cBhvr>
                                    </p:anim>
                                    <p:animRot by="21600000">
                                      <p:cBhvr>
                                        <p:cTn id="30" dur="1000" fill="hold">
                                          <p:stCondLst>
                                            <p:cond delay="0"/>
                                          </p:stCondLst>
                                        </p:cTn>
                                        <p:tgtEl>
                                          <p:spTgt spid="19"/>
                                        </p:tgtEl>
                                        <p:attrNameLst>
                                          <p:attrName>r</p:attrName>
                                        </p:attrNameLst>
                                      </p:cBhvr>
                                    </p:animRot>
                                  </p:childTnLst>
                                </p:cTn>
                              </p:par>
                            </p:childTnLst>
                          </p:cTn>
                        </p:par>
                        <p:par>
                          <p:cTn id="31" fill="hold">
                            <p:stCondLst>
                              <p:cond delay="3600"/>
                            </p:stCondLst>
                            <p:childTnLst>
                              <p:par>
                                <p:cTn id="32" presetID="53" presetClass="entr" presetSubtype="16" fill="hold" nodeType="afterEffect">
                                  <p:stCondLst>
                                    <p:cond delay="0"/>
                                  </p:stCondLst>
                                  <p:childTnLst>
                                    <p:set>
                                      <p:cBhvr>
                                        <p:cTn id="33" dur="1" fill="hold">
                                          <p:stCondLst>
                                            <p:cond delay="0"/>
                                          </p:stCondLst>
                                        </p:cTn>
                                        <p:tgtEl>
                                          <p:spTgt spid="23"/>
                                        </p:tgtEl>
                                        <p:attrNameLst>
                                          <p:attrName>style.visibility</p:attrName>
                                        </p:attrNameLst>
                                      </p:cBhvr>
                                      <p:to>
                                        <p:strVal val="visible"/>
                                      </p:to>
                                    </p:set>
                                    <p:anim calcmode="lin" valueType="num">
                                      <p:cBhvr>
                                        <p:cTn id="34" dur="500" fill="hold"/>
                                        <p:tgtEl>
                                          <p:spTgt spid="23"/>
                                        </p:tgtEl>
                                        <p:attrNameLst>
                                          <p:attrName>ppt_w</p:attrName>
                                        </p:attrNameLst>
                                      </p:cBhvr>
                                      <p:tavLst>
                                        <p:tav tm="0">
                                          <p:val>
                                            <p:fltVal val="0"/>
                                          </p:val>
                                        </p:tav>
                                        <p:tav tm="100000">
                                          <p:val>
                                            <p:strVal val="#ppt_w"/>
                                          </p:val>
                                        </p:tav>
                                      </p:tavLst>
                                    </p:anim>
                                    <p:anim calcmode="lin" valueType="num">
                                      <p:cBhvr>
                                        <p:cTn id="35" dur="500" fill="hold"/>
                                        <p:tgtEl>
                                          <p:spTgt spid="23"/>
                                        </p:tgtEl>
                                        <p:attrNameLst>
                                          <p:attrName>ppt_h</p:attrName>
                                        </p:attrNameLst>
                                      </p:cBhvr>
                                      <p:tavLst>
                                        <p:tav tm="0">
                                          <p:val>
                                            <p:fltVal val="0"/>
                                          </p:val>
                                        </p:tav>
                                        <p:tav tm="100000">
                                          <p:val>
                                            <p:strVal val="#ppt_h"/>
                                          </p:val>
                                        </p:tav>
                                      </p:tavLst>
                                    </p:anim>
                                    <p:animEffect transition="in" filter="fade">
                                      <p:cBhvr>
                                        <p:cTn id="36" dur="500"/>
                                        <p:tgtEl>
                                          <p:spTgt spid="23"/>
                                        </p:tgtEl>
                                      </p:cBhvr>
                                    </p:animEffect>
                                  </p:childTnLst>
                                </p:cTn>
                              </p:par>
                              <p:par>
                                <p:cTn id="37" presetID="53" presetClass="entr" presetSubtype="16" fill="hold" nodeType="with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4100"/>
                            </p:stCondLst>
                            <p:childTnLst>
                              <p:par>
                                <p:cTn id="43" presetID="22" presetClass="entr" presetSubtype="8"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wipe(left)">
                                      <p:cBhvr>
                                        <p:cTn id="45" dur="500"/>
                                        <p:tgtEl>
                                          <p:spTgt spid="21"/>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wipe(left)">
                                      <p:cBhvr>
                                        <p:cTn id="4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1" grpId="0"/>
      <p:bldP spid="2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54591" y="3472565"/>
            <a:ext cx="6623193" cy="1754326"/>
          </a:xfrm>
          <a:prstGeom prst="rect">
            <a:avLst/>
          </a:prstGeom>
        </p:spPr>
        <p:txBody>
          <a:bodyPr wrap="square">
            <a:spAutoFit/>
          </a:bodyPr>
          <a:lstStyle/>
          <a:p>
            <a:pPr marL="285750" lvl="0" indent="-285750">
              <a:lnSpc>
                <a:spcPct val="120000"/>
              </a:lnSpc>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按照既定的计划进行实施。执行过程中没有特殊情况不得改变计划，遇有极特殊情况可考虑审慎、及时修改计划。</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lnSpc>
                <a:spcPct val="120000"/>
              </a:lnSpc>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在这一阶段除了按计划和方案实施外，还必须要对过程进行测量，确保工作能够按计划进度实施。同时建立起数据采集，收集起过程的原始记录和数据等项目文档。 </a:t>
            </a:r>
          </a:p>
        </p:txBody>
      </p:sp>
      <p:sp>
        <p:nvSpPr>
          <p:cNvPr id="11" name="矩形 10"/>
          <p:cNvSpPr/>
          <p:nvPr/>
        </p:nvSpPr>
        <p:spPr>
          <a:xfrm>
            <a:off x="5177589" y="2215561"/>
            <a:ext cx="3042821" cy="954107"/>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3FAF63"/>
                </a:solidFill>
                <a:latin typeface="微软雅黑" panose="020B0503020204020204" pitchFamily="34" charset="-122"/>
                <a:ea typeface="微软雅黑" panose="020B0503020204020204" pitchFamily="34" charset="-122"/>
              </a:rPr>
              <a:t>D</a:t>
            </a:r>
            <a:r>
              <a:rPr lang="zh-CN" altLang="en-US" sz="2800" b="1" dirty="0">
                <a:solidFill>
                  <a:srgbClr val="3FAF63"/>
                </a:solidFill>
                <a:latin typeface="微软雅黑" panose="020B0503020204020204" pitchFamily="34" charset="-122"/>
                <a:ea typeface="微软雅黑" panose="020B0503020204020204" pitchFamily="34" charset="-122"/>
              </a:rPr>
              <a:t>执行阶段 </a:t>
            </a:r>
          </a:p>
          <a:p>
            <a:pPr lvl="0"/>
            <a:endParaRPr lang="zh-CN" altLang="en-US" sz="2800" b="1" dirty="0">
              <a:solidFill>
                <a:srgbClr val="4674CA"/>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913402" y="3055614"/>
            <a:ext cx="5411169" cy="400110"/>
            <a:chOff x="4936399" y="2759619"/>
            <a:chExt cx="5411169" cy="400110"/>
          </a:xfrm>
        </p:grpSpPr>
        <p:sp>
          <p:nvSpPr>
            <p:cNvPr id="12" name="矩形: 圆顶角 11"/>
            <p:cNvSpPr/>
            <p:nvPr/>
          </p:nvSpPr>
          <p:spPr>
            <a:xfrm rot="5400000">
              <a:off x="7460769" y="252091"/>
              <a:ext cx="362430" cy="5411169"/>
            </a:xfrm>
            <a:prstGeom prst="round2SameRect">
              <a:avLst>
                <a:gd name="adj1" fmla="val 50000"/>
                <a:gd name="adj2" fmla="val 0"/>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9" y="2759619"/>
              <a:ext cx="3697952"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步骤五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实施对策 </a:t>
              </a:r>
            </a:p>
          </p:txBody>
        </p:sp>
      </p:grpSp>
      <p:sp>
        <p:nvSpPr>
          <p:cNvPr id="2" name="矩形 1"/>
          <p:cNvSpPr/>
          <p:nvPr/>
        </p:nvSpPr>
        <p:spPr>
          <a:xfrm>
            <a:off x="5177589" y="2644189"/>
            <a:ext cx="6600196" cy="369332"/>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即按照预定的计划，在实施的基础上，努力实现预期目标的过程。</a:t>
            </a:r>
          </a:p>
        </p:txBody>
      </p:sp>
      <p:grpSp>
        <p:nvGrpSpPr>
          <p:cNvPr id="23" name="组合 22"/>
          <p:cNvGrpSpPr/>
          <p:nvPr/>
        </p:nvGrpSpPr>
        <p:grpSpPr>
          <a:xfrm>
            <a:off x="401709" y="266581"/>
            <a:ext cx="11473572" cy="528835"/>
            <a:chOff x="401709" y="266581"/>
            <a:chExt cx="11473572" cy="528835"/>
          </a:xfrm>
        </p:grpSpPr>
        <p:sp>
          <p:nvSpPr>
            <p:cNvPr id="24" name="椭圆 23"/>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5" name="组合 24"/>
            <p:cNvGrpSpPr/>
            <p:nvPr/>
          </p:nvGrpSpPr>
          <p:grpSpPr>
            <a:xfrm>
              <a:off x="509682" y="277446"/>
              <a:ext cx="4018891" cy="484252"/>
              <a:chOff x="6078784" y="1930037"/>
              <a:chExt cx="5128074" cy="617903"/>
            </a:xfrm>
          </p:grpSpPr>
          <p:sp>
            <p:nvSpPr>
              <p:cNvPr id="27" name="文本框 26"/>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28" name="矩形 27"/>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26" name="直接连接符 25"/>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40652783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54591" y="3472565"/>
            <a:ext cx="6623193" cy="1865126"/>
          </a:xfrm>
          <a:prstGeom prst="rect">
            <a:avLst/>
          </a:prstGeom>
        </p:spPr>
        <p:txBody>
          <a:bodyPr wrap="square">
            <a:spAutoFit/>
          </a:bodyPr>
          <a:lstStyle/>
          <a:p>
            <a:pPr marL="285750" lvl="0" indent="-285750">
              <a:lnSpc>
                <a:spcPct val="120000"/>
              </a:lnSpc>
              <a:buFont typeface="Wingdings" panose="05000000000000000000" pitchFamily="2" charset="2"/>
              <a:buChar char="l"/>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根据措施计划的要求，检查、验证实际执行的结果，看是否达到了预期的效果。</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检查效果要对照措施计划中规定的目标进行，将采取的对策进行确认后，对采集到的数据进行总结分析，把完成情况同目标值进行比较，看是否达到了预定的目标。</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lnSpc>
                <a:spcPct val="120000"/>
              </a:lnSpc>
              <a:buFont typeface="Wingdings" panose="05000000000000000000" pitchFamily="2" charset="2"/>
              <a:buChar char="l"/>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如果没有出现预期的结果时，应该确认是否严格按照计划实施对策，如果是，就意味着对策失败，那就要重新进行最佳方案的确定。 </a:t>
            </a:r>
          </a:p>
        </p:txBody>
      </p:sp>
      <p:sp>
        <p:nvSpPr>
          <p:cNvPr id="11" name="矩形 10"/>
          <p:cNvSpPr/>
          <p:nvPr/>
        </p:nvSpPr>
        <p:spPr>
          <a:xfrm>
            <a:off x="5177589" y="2215561"/>
            <a:ext cx="3611886" cy="954107"/>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F8BF24"/>
                </a:solidFill>
                <a:latin typeface="微软雅黑" panose="020B0503020204020204" pitchFamily="34" charset="-122"/>
                <a:ea typeface="微软雅黑" panose="020B0503020204020204" pitchFamily="34" charset="-122"/>
              </a:rPr>
              <a:t>C</a:t>
            </a:r>
            <a:r>
              <a:rPr lang="zh-CN" altLang="en-US" sz="2800" b="1" dirty="0">
                <a:solidFill>
                  <a:srgbClr val="F8BF24"/>
                </a:solidFill>
                <a:latin typeface="微软雅黑" panose="020B0503020204020204" pitchFamily="34" charset="-122"/>
                <a:ea typeface="微软雅黑" panose="020B0503020204020204" pitchFamily="34" charset="-122"/>
              </a:rPr>
              <a:t>检查效果阶段</a:t>
            </a:r>
          </a:p>
          <a:p>
            <a:pPr lvl="0"/>
            <a:endParaRPr lang="zh-CN" altLang="en-US" sz="2800" b="1" dirty="0">
              <a:solidFill>
                <a:srgbClr val="4674CA"/>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4913402" y="3055614"/>
            <a:ext cx="5411169" cy="400110"/>
            <a:chOff x="4936399" y="2759619"/>
            <a:chExt cx="5411169" cy="400110"/>
          </a:xfrm>
        </p:grpSpPr>
        <p:sp>
          <p:nvSpPr>
            <p:cNvPr id="12" name="矩形: 圆顶角 11"/>
            <p:cNvSpPr/>
            <p:nvPr/>
          </p:nvSpPr>
          <p:spPr>
            <a:xfrm rot="5400000">
              <a:off x="7460769" y="252091"/>
              <a:ext cx="362430" cy="5411169"/>
            </a:xfrm>
            <a:prstGeom prst="round2SameRect">
              <a:avLst>
                <a:gd name="adj1" fmla="val 50000"/>
                <a:gd name="adj2" fmla="val 0"/>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9" y="2759619"/>
              <a:ext cx="3697952"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步骤六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效果检查。</a:t>
              </a:r>
            </a:p>
          </p:txBody>
        </p:sp>
      </p:grpSp>
      <p:sp>
        <p:nvSpPr>
          <p:cNvPr id="2" name="矩形 1"/>
          <p:cNvSpPr/>
          <p:nvPr/>
        </p:nvSpPr>
        <p:spPr>
          <a:xfrm>
            <a:off x="5177589" y="2644189"/>
            <a:ext cx="6600196" cy="369332"/>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即确认实施方案是否达到了目标。 </a:t>
            </a:r>
          </a:p>
        </p:txBody>
      </p:sp>
      <p:grpSp>
        <p:nvGrpSpPr>
          <p:cNvPr id="23" name="组合 22"/>
          <p:cNvGrpSpPr/>
          <p:nvPr/>
        </p:nvGrpSpPr>
        <p:grpSpPr>
          <a:xfrm>
            <a:off x="401709" y="266581"/>
            <a:ext cx="11473572" cy="528835"/>
            <a:chOff x="401709" y="266581"/>
            <a:chExt cx="11473572" cy="528835"/>
          </a:xfrm>
        </p:grpSpPr>
        <p:sp>
          <p:nvSpPr>
            <p:cNvPr id="24" name="椭圆 23"/>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5" name="组合 24"/>
            <p:cNvGrpSpPr/>
            <p:nvPr/>
          </p:nvGrpSpPr>
          <p:grpSpPr>
            <a:xfrm>
              <a:off x="509682" y="277446"/>
              <a:ext cx="4018891" cy="484252"/>
              <a:chOff x="6078784" y="1930037"/>
              <a:chExt cx="5128074" cy="617903"/>
            </a:xfrm>
          </p:grpSpPr>
          <p:sp>
            <p:nvSpPr>
              <p:cNvPr id="27" name="文本框 26"/>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28" name="矩形 27"/>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26" name="直接连接符 25"/>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2641627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77589" y="3154439"/>
            <a:ext cx="6623193" cy="978729"/>
          </a:xfrm>
          <a:prstGeom prst="rect">
            <a:avLst/>
          </a:prstGeom>
        </p:spPr>
        <p:txBody>
          <a:bodyPr wrap="square">
            <a:spAutoFit/>
          </a:bodyPr>
          <a:lstStyle/>
          <a:p>
            <a:pPr lvl="0">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对已被证明的有成效的措施，要进行标准化，制定成工作标准，以便以后的执行和推广。在涉及更改标准、程序、制度时应慎重，必要时还需要进行多次</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循环加以验证。</a:t>
            </a:r>
          </a:p>
        </p:txBody>
      </p:sp>
      <p:sp>
        <p:nvSpPr>
          <p:cNvPr id="11" name="矩形 10"/>
          <p:cNvSpPr/>
          <p:nvPr/>
        </p:nvSpPr>
        <p:spPr>
          <a:xfrm>
            <a:off x="5177589" y="2215561"/>
            <a:ext cx="2920992" cy="523220"/>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DE5647"/>
                </a:solidFill>
                <a:latin typeface="微软雅黑" panose="020B0503020204020204" pitchFamily="34" charset="-122"/>
                <a:ea typeface="微软雅黑" panose="020B0503020204020204" pitchFamily="34" charset="-122"/>
              </a:rPr>
              <a:t>A</a:t>
            </a:r>
            <a:r>
              <a:rPr lang="zh-CN" altLang="en-US" sz="2800" b="1" dirty="0">
                <a:solidFill>
                  <a:srgbClr val="DE5647"/>
                </a:solidFill>
                <a:latin typeface="微软雅黑" panose="020B0503020204020204" pitchFamily="34" charset="-122"/>
                <a:ea typeface="微软雅黑" panose="020B0503020204020204" pitchFamily="34" charset="-122"/>
              </a:rPr>
              <a:t>处理阶段</a:t>
            </a:r>
          </a:p>
        </p:txBody>
      </p:sp>
      <p:grpSp>
        <p:nvGrpSpPr>
          <p:cNvPr id="17" name="组合 16"/>
          <p:cNvGrpSpPr/>
          <p:nvPr/>
        </p:nvGrpSpPr>
        <p:grpSpPr>
          <a:xfrm>
            <a:off x="4913402" y="2751730"/>
            <a:ext cx="5411169" cy="707886"/>
            <a:chOff x="4936399" y="2759619"/>
            <a:chExt cx="5411169" cy="707886"/>
          </a:xfrm>
        </p:grpSpPr>
        <p:sp>
          <p:nvSpPr>
            <p:cNvPr id="12" name="矩形: 圆顶角 11"/>
            <p:cNvSpPr/>
            <p:nvPr/>
          </p:nvSpPr>
          <p:spPr>
            <a:xfrm rot="5400000">
              <a:off x="7460769" y="252091"/>
              <a:ext cx="362430" cy="5411169"/>
            </a:xfrm>
            <a:prstGeom prst="round2SameRect">
              <a:avLst>
                <a:gd name="adj1" fmla="val 50000"/>
                <a:gd name="adj2" fmla="val 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9" y="2759619"/>
              <a:ext cx="3697952" cy="707886"/>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步骤七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标准化。</a:t>
              </a:r>
            </a:p>
            <a:p>
              <a:endParaRPr lang="zh-CN" altLang="en-US" sz="2000" dirty="0">
                <a:solidFill>
                  <a:schemeClr val="bg1"/>
                </a:solidFill>
                <a:latin typeface="微软雅黑" panose="020B0503020204020204" pitchFamily="34" charset="-122"/>
                <a:ea typeface="微软雅黑" panose="020B0503020204020204" pitchFamily="34" charset="-122"/>
              </a:endParaRPr>
            </a:p>
          </p:txBody>
        </p:sp>
      </p:grpSp>
      <p:sp>
        <p:nvSpPr>
          <p:cNvPr id="23" name="矩形 22"/>
          <p:cNvSpPr/>
          <p:nvPr/>
        </p:nvSpPr>
        <p:spPr>
          <a:xfrm>
            <a:off x="5177589" y="4637568"/>
            <a:ext cx="6623193" cy="1249188"/>
          </a:xfrm>
          <a:prstGeom prst="rect">
            <a:avLst/>
          </a:prstGeom>
        </p:spPr>
        <p:txBody>
          <a:bodyPr wrap="square">
            <a:spAutoFit/>
          </a:bodyPr>
          <a:lstStyle/>
          <a:p>
            <a:pPr lvl="0">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对于方案效果不显著的或者实施过程中出现的问题，进行总结，为开展新一轮的</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循环提供依据。例如</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危急值漏报率降低至</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5%</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，完成一轮循环后，进行效果检查时发现未达到目标值，总结经验后进人第二轮</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循环，按计划重新实施后达到了目标值。</a:t>
            </a:r>
          </a:p>
        </p:txBody>
      </p:sp>
      <p:grpSp>
        <p:nvGrpSpPr>
          <p:cNvPr id="24" name="组合 23"/>
          <p:cNvGrpSpPr/>
          <p:nvPr/>
        </p:nvGrpSpPr>
        <p:grpSpPr>
          <a:xfrm>
            <a:off x="4913402" y="4234859"/>
            <a:ext cx="5411169" cy="400110"/>
            <a:chOff x="4936399" y="2759619"/>
            <a:chExt cx="5411169" cy="400110"/>
          </a:xfrm>
        </p:grpSpPr>
        <p:sp>
          <p:nvSpPr>
            <p:cNvPr id="25" name="矩形: 圆顶角 24"/>
            <p:cNvSpPr/>
            <p:nvPr/>
          </p:nvSpPr>
          <p:spPr>
            <a:xfrm rot="5400000">
              <a:off x="7460769" y="252091"/>
              <a:ext cx="362430" cy="5411169"/>
            </a:xfrm>
            <a:prstGeom prst="round2SameRect">
              <a:avLst>
                <a:gd name="adj1" fmla="val 50000"/>
                <a:gd name="adj2" fmla="val 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矩形 25"/>
            <p:cNvSpPr/>
            <p:nvPr/>
          </p:nvSpPr>
          <p:spPr>
            <a:xfrm>
              <a:off x="4936399" y="2759619"/>
              <a:ext cx="3697952"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步骤八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问题总结。 </a:t>
              </a:r>
            </a:p>
          </p:txBody>
        </p:sp>
      </p:grpSp>
      <p:grpSp>
        <p:nvGrpSpPr>
          <p:cNvPr id="27" name="组合 26"/>
          <p:cNvGrpSpPr/>
          <p:nvPr/>
        </p:nvGrpSpPr>
        <p:grpSpPr>
          <a:xfrm>
            <a:off x="401709" y="266581"/>
            <a:ext cx="11473572" cy="528835"/>
            <a:chOff x="401709" y="266581"/>
            <a:chExt cx="11473572" cy="528835"/>
          </a:xfrm>
        </p:grpSpPr>
        <p:sp>
          <p:nvSpPr>
            <p:cNvPr id="28" name="椭圆 27"/>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9" name="组合 28"/>
            <p:cNvGrpSpPr/>
            <p:nvPr/>
          </p:nvGrpSpPr>
          <p:grpSpPr>
            <a:xfrm>
              <a:off x="509682" y="277446"/>
              <a:ext cx="4018891" cy="484252"/>
              <a:chOff x="6078784" y="1930037"/>
              <a:chExt cx="5128074" cy="617903"/>
            </a:xfrm>
          </p:grpSpPr>
          <p:sp>
            <p:nvSpPr>
              <p:cNvPr id="31" name="文本框 30"/>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32" name="矩形 31"/>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30" name="直接连接符 29"/>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871883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4">
            <a:extLst>
              <a:ext uri="{28A0092B-C50C-407E-A947-70E740481C1C}">
                <a14:useLocalDpi xmlns:a14="http://schemas.microsoft.com/office/drawing/2010/main" val="0"/>
              </a:ext>
            </a:extLst>
          </a:blip>
          <a:srcRect r="10609"/>
          <a:stretch/>
        </p:blipFill>
        <p:spPr>
          <a:xfrm>
            <a:off x="5458933" y="1312985"/>
            <a:ext cx="6529868" cy="5478582"/>
          </a:xfrm>
          <a:prstGeom prst="rect">
            <a:avLst/>
          </a:prstGeom>
        </p:spPr>
      </p:pic>
      <p:sp>
        <p:nvSpPr>
          <p:cNvPr id="2" name="矩形 1"/>
          <p:cNvSpPr/>
          <p:nvPr/>
        </p:nvSpPr>
        <p:spPr>
          <a:xfrm>
            <a:off x="1038514" y="2142363"/>
            <a:ext cx="4902304" cy="400110"/>
          </a:xfrm>
          <a:prstGeom prst="rect">
            <a:avLst/>
          </a:prstGeom>
        </p:spPr>
        <p:txBody>
          <a:bodyPr wrap="none">
            <a:spAutoFit/>
          </a:bodyPr>
          <a:lstStyle/>
          <a:p>
            <a:r>
              <a:rPr lang="en-US" altLang="zh-CN" sz="2000" b="1" dirty="0">
                <a:solidFill>
                  <a:srgbClr val="F8BF24"/>
                </a:solidFill>
                <a:latin typeface="微软雅黑" panose="020B0503020204020204" pitchFamily="34" charset="-122"/>
                <a:ea typeface="微软雅黑" panose="020B0503020204020204" pitchFamily="34" charset="-122"/>
              </a:rPr>
              <a:t>(1)</a:t>
            </a:r>
            <a:r>
              <a:rPr lang="zh-CN" altLang="en-US" sz="2000" b="1" dirty="0">
                <a:solidFill>
                  <a:srgbClr val="F8BF24"/>
                </a:solidFill>
                <a:latin typeface="微软雅黑" panose="020B0503020204020204" pitchFamily="34" charset="-122"/>
                <a:ea typeface="微软雅黑" panose="020B0503020204020204" pitchFamily="34" charset="-122"/>
              </a:rPr>
              <a:t>大环套小环，小环保大环，推动大循环</a:t>
            </a:r>
          </a:p>
        </p:txBody>
      </p:sp>
      <p:sp>
        <p:nvSpPr>
          <p:cNvPr id="3" name="矩形 2"/>
          <p:cNvSpPr/>
          <p:nvPr/>
        </p:nvSpPr>
        <p:spPr>
          <a:xfrm>
            <a:off x="1305145" y="2542473"/>
            <a:ext cx="5025317" cy="2086725"/>
          </a:xfrm>
          <a:prstGeom prst="rect">
            <a:avLst/>
          </a:prstGeom>
        </p:spPr>
        <p:txBody>
          <a:bodyPr wrap="square">
            <a:spAutoFit/>
          </a:bodyPr>
          <a:lstStyle/>
          <a:p>
            <a:pPr>
              <a:lnSpc>
                <a:spcPct val="120000"/>
              </a:lnSpc>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各级部门根据自己的方针目标，都有自己的</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PDCA</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循环，层层循环，形成大环套小环，小环里面又套更小的环。大环是小环的母体和依据，小环是大环的分解和保证。各级部门的小环都围绕着总目标朝着同一方向转动。通过循环把各项工作有机地联系起来，彼此协同，互相促进。</a:t>
            </a:r>
          </a:p>
        </p:txBody>
      </p:sp>
      <p:grpSp>
        <p:nvGrpSpPr>
          <p:cNvPr id="17" name="组合 16"/>
          <p:cNvGrpSpPr/>
          <p:nvPr/>
        </p:nvGrpSpPr>
        <p:grpSpPr>
          <a:xfrm>
            <a:off x="401709" y="266581"/>
            <a:ext cx="11473572" cy="528835"/>
            <a:chOff x="401709" y="266581"/>
            <a:chExt cx="11473572" cy="528835"/>
          </a:xfrm>
        </p:grpSpPr>
        <p:sp>
          <p:nvSpPr>
            <p:cNvPr id="18" name="椭圆 17"/>
            <p:cNvSpPr/>
            <p:nvPr/>
          </p:nvSpPr>
          <p:spPr>
            <a:xfrm>
              <a:off x="401709" y="266581"/>
              <a:ext cx="528835" cy="528835"/>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9" name="组合 18"/>
            <p:cNvGrpSpPr/>
            <p:nvPr/>
          </p:nvGrpSpPr>
          <p:grpSpPr>
            <a:xfrm>
              <a:off x="509682" y="277446"/>
              <a:ext cx="3095560" cy="484252"/>
              <a:chOff x="6078784" y="1930037"/>
              <a:chExt cx="3949911" cy="617903"/>
            </a:xfrm>
          </p:grpSpPr>
          <p:sp>
            <p:nvSpPr>
              <p:cNvPr id="21" name="文本框 20"/>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22" name="矩形 21"/>
              <p:cNvSpPr/>
              <p:nvPr/>
            </p:nvSpPr>
            <p:spPr>
              <a:xfrm>
                <a:off x="6753570" y="1930037"/>
                <a:ext cx="3275125"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循环的特点</a:t>
                </a:r>
              </a:p>
            </p:txBody>
          </p:sp>
        </p:grpSp>
        <p:cxnSp>
          <p:nvCxnSpPr>
            <p:cNvPr id="20" name="直接连接符 19"/>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6848181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38514" y="990447"/>
            <a:ext cx="6242415" cy="400110"/>
          </a:xfrm>
          <a:prstGeom prst="rect">
            <a:avLst/>
          </a:prstGeom>
        </p:spPr>
        <p:txBody>
          <a:bodyPr wrap="none">
            <a:spAutoFit/>
          </a:bodyPr>
          <a:lstStyle/>
          <a:p>
            <a:r>
              <a:rPr lang="en-US" altLang="zh-CN" sz="2000" b="1" dirty="0">
                <a:solidFill>
                  <a:srgbClr val="F8BF24"/>
                </a:solidFill>
                <a:latin typeface="微软雅黑" panose="020B0503020204020204" pitchFamily="34" charset="-122"/>
                <a:ea typeface="微软雅黑" panose="020B0503020204020204" pitchFamily="34" charset="-122"/>
              </a:rPr>
              <a:t>1</a:t>
            </a:r>
            <a:r>
              <a:rPr lang="zh-CN" altLang="en-US" sz="2000" b="1" dirty="0">
                <a:solidFill>
                  <a:srgbClr val="F8BF24"/>
                </a:solidFill>
                <a:latin typeface="微软雅黑" panose="020B0503020204020204" pitchFamily="34" charset="-122"/>
                <a:ea typeface="微软雅黑" panose="020B0503020204020204" pitchFamily="34" charset="-122"/>
              </a:rPr>
              <a:t>、大环套小环，小环保大环，互相促进，推动大循环</a:t>
            </a:r>
          </a:p>
        </p:txBody>
      </p:sp>
      <p:grpSp>
        <p:nvGrpSpPr>
          <p:cNvPr id="5" name="组合 4"/>
          <p:cNvGrpSpPr/>
          <p:nvPr/>
        </p:nvGrpSpPr>
        <p:grpSpPr>
          <a:xfrm>
            <a:off x="2266682" y="1959207"/>
            <a:ext cx="4255477" cy="4255477"/>
            <a:chOff x="3810000" y="1682307"/>
            <a:chExt cx="4572000" cy="4572000"/>
          </a:xfrm>
        </p:grpSpPr>
        <p:sp>
          <p:nvSpPr>
            <p:cNvPr id="11" name="Oval 5"/>
            <p:cNvSpPr>
              <a:spLocks noChangeArrowheads="1"/>
            </p:cNvSpPr>
            <p:nvPr/>
          </p:nvSpPr>
          <p:spPr bwMode="auto">
            <a:xfrm>
              <a:off x="3810000" y="1682307"/>
              <a:ext cx="4572000" cy="4572000"/>
            </a:xfrm>
            <a:prstGeom prst="ellipse">
              <a:avLst/>
            </a:prstGeom>
            <a:noFill/>
            <a:ln w="28575">
              <a:solidFill>
                <a:srgbClr val="DE5647"/>
              </a:solidFill>
              <a:miter lim="800000"/>
              <a:headEnd/>
              <a:tailEnd/>
            </a:ln>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宋体" pitchFamily="2" charset="-122"/>
              </a:endParaRPr>
            </a:p>
          </p:txBody>
        </p:sp>
        <p:sp>
          <p:nvSpPr>
            <p:cNvPr id="12" name="Line 6"/>
            <p:cNvSpPr>
              <a:spLocks noChangeShapeType="1"/>
            </p:cNvSpPr>
            <p:nvPr/>
          </p:nvSpPr>
          <p:spPr bwMode="auto">
            <a:xfrm>
              <a:off x="3810000" y="3991707"/>
              <a:ext cx="4572000" cy="0"/>
            </a:xfrm>
            <a:prstGeom prst="line">
              <a:avLst/>
            </a:prstGeom>
            <a:noFill/>
            <a:ln w="28575">
              <a:solidFill>
                <a:srgbClr val="DE5647"/>
              </a:solidFill>
              <a:miter lim="800000"/>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13" name="Line 7"/>
            <p:cNvSpPr>
              <a:spLocks noChangeShapeType="1"/>
            </p:cNvSpPr>
            <p:nvPr/>
          </p:nvSpPr>
          <p:spPr bwMode="auto">
            <a:xfrm>
              <a:off x="6096000" y="1682307"/>
              <a:ext cx="0" cy="4572000"/>
            </a:xfrm>
            <a:prstGeom prst="line">
              <a:avLst/>
            </a:prstGeom>
            <a:noFill/>
            <a:ln w="28575">
              <a:solidFill>
                <a:srgbClr val="DE5647"/>
              </a:solidFill>
              <a:miter lim="800000"/>
              <a:headEnd/>
              <a:tailEnd/>
            </a:ln>
          </p:spPr>
          <p:txBody>
            <a:bodyPr wrap="none"/>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grpSp>
      <p:sp>
        <p:nvSpPr>
          <p:cNvPr id="7" name="文本框 6"/>
          <p:cNvSpPr txBox="1"/>
          <p:nvPr/>
        </p:nvSpPr>
        <p:spPr>
          <a:xfrm>
            <a:off x="3995402" y="3620608"/>
            <a:ext cx="391454" cy="584775"/>
          </a:xfrm>
          <a:prstGeom prst="rect">
            <a:avLst/>
          </a:prstGeom>
          <a:noFill/>
        </p:spPr>
        <p:txBody>
          <a:bodyPr wrap="none" rtlCol="0">
            <a:spAutoFit/>
          </a:bodyPr>
          <a:lstStyle/>
          <a:p>
            <a:r>
              <a:rPr lang="en-US" altLang="zh-CN" sz="3200" dirty="0">
                <a:solidFill>
                  <a:srgbClr val="4674CA"/>
                </a:solidFill>
                <a:latin typeface="Impact" panose="020B0806030902050204" pitchFamily="34" charset="0"/>
              </a:rPr>
              <a:t>P</a:t>
            </a:r>
            <a:endParaRPr lang="zh-CN" altLang="en-US" sz="3200" dirty="0">
              <a:solidFill>
                <a:srgbClr val="4674CA"/>
              </a:solidFill>
              <a:latin typeface="Impact" panose="020B0806030902050204" pitchFamily="34" charset="0"/>
            </a:endParaRPr>
          </a:p>
        </p:txBody>
      </p:sp>
      <p:sp>
        <p:nvSpPr>
          <p:cNvPr id="41" name="文本框 40"/>
          <p:cNvSpPr txBox="1"/>
          <p:nvPr/>
        </p:nvSpPr>
        <p:spPr>
          <a:xfrm>
            <a:off x="4401141" y="3617352"/>
            <a:ext cx="412292" cy="584775"/>
          </a:xfrm>
          <a:prstGeom prst="rect">
            <a:avLst/>
          </a:prstGeom>
          <a:noFill/>
        </p:spPr>
        <p:txBody>
          <a:bodyPr wrap="none" rtlCol="0">
            <a:spAutoFit/>
          </a:bodyPr>
          <a:lstStyle/>
          <a:p>
            <a:r>
              <a:rPr lang="en-US" altLang="zh-CN" sz="3200" dirty="0">
                <a:solidFill>
                  <a:srgbClr val="3FAF63"/>
                </a:solidFill>
                <a:latin typeface="Impact" panose="020B0806030902050204" pitchFamily="34" charset="0"/>
              </a:rPr>
              <a:t>D</a:t>
            </a:r>
            <a:endParaRPr lang="zh-CN" altLang="en-US" sz="3200" dirty="0">
              <a:solidFill>
                <a:srgbClr val="3FAF63"/>
              </a:solidFill>
              <a:latin typeface="Impact" panose="020B0806030902050204" pitchFamily="34" charset="0"/>
            </a:endParaRPr>
          </a:p>
        </p:txBody>
      </p:sp>
      <p:sp>
        <p:nvSpPr>
          <p:cNvPr id="42" name="文本框 41"/>
          <p:cNvSpPr txBox="1"/>
          <p:nvPr/>
        </p:nvSpPr>
        <p:spPr>
          <a:xfrm>
            <a:off x="4398067" y="4081812"/>
            <a:ext cx="412292" cy="584775"/>
          </a:xfrm>
          <a:prstGeom prst="rect">
            <a:avLst/>
          </a:prstGeom>
          <a:noFill/>
        </p:spPr>
        <p:txBody>
          <a:bodyPr wrap="none" rtlCol="0">
            <a:spAutoFit/>
          </a:bodyPr>
          <a:lstStyle/>
          <a:p>
            <a:r>
              <a:rPr lang="en-US" altLang="zh-CN" sz="3200" dirty="0">
                <a:solidFill>
                  <a:srgbClr val="F8BF24"/>
                </a:solidFill>
                <a:latin typeface="Impact" panose="020B0806030902050204" pitchFamily="34" charset="0"/>
              </a:rPr>
              <a:t>C</a:t>
            </a:r>
            <a:endParaRPr lang="zh-CN" altLang="en-US" sz="3200" dirty="0">
              <a:solidFill>
                <a:srgbClr val="F8BF24"/>
              </a:solidFill>
              <a:latin typeface="Impact" panose="020B0806030902050204" pitchFamily="34" charset="0"/>
            </a:endParaRPr>
          </a:p>
        </p:txBody>
      </p:sp>
      <p:sp>
        <p:nvSpPr>
          <p:cNvPr id="43" name="文本框 42"/>
          <p:cNvSpPr txBox="1"/>
          <p:nvPr/>
        </p:nvSpPr>
        <p:spPr>
          <a:xfrm>
            <a:off x="3963575" y="4081812"/>
            <a:ext cx="393056" cy="584775"/>
          </a:xfrm>
          <a:prstGeom prst="rect">
            <a:avLst/>
          </a:prstGeom>
          <a:noFill/>
        </p:spPr>
        <p:txBody>
          <a:bodyPr wrap="none" rtlCol="0">
            <a:spAutoFit/>
          </a:bodyPr>
          <a:lstStyle/>
          <a:p>
            <a:r>
              <a:rPr lang="en-US" altLang="zh-CN" sz="3200" dirty="0">
                <a:solidFill>
                  <a:srgbClr val="DE5647"/>
                </a:solidFill>
                <a:latin typeface="Impact" panose="020B0806030902050204" pitchFamily="34" charset="0"/>
              </a:rPr>
              <a:t>A</a:t>
            </a:r>
            <a:endParaRPr lang="zh-CN" altLang="en-US" sz="3200" dirty="0">
              <a:solidFill>
                <a:srgbClr val="DE5647"/>
              </a:solidFill>
              <a:latin typeface="Impact" panose="020B0806030902050204" pitchFamily="34" charset="0"/>
            </a:endParaRPr>
          </a:p>
        </p:txBody>
      </p:sp>
      <p:grpSp>
        <p:nvGrpSpPr>
          <p:cNvPr id="40" name="组合 39"/>
          <p:cNvGrpSpPr/>
          <p:nvPr/>
        </p:nvGrpSpPr>
        <p:grpSpPr>
          <a:xfrm>
            <a:off x="5268331" y="2927784"/>
            <a:ext cx="1180299" cy="1180942"/>
            <a:chOff x="4418868" y="4118752"/>
            <a:chExt cx="1180299" cy="1180942"/>
          </a:xfrm>
        </p:grpSpPr>
        <p:grpSp>
          <p:nvGrpSpPr>
            <p:cNvPr id="44" name="组合 43"/>
            <p:cNvGrpSpPr/>
            <p:nvPr/>
          </p:nvGrpSpPr>
          <p:grpSpPr>
            <a:xfrm>
              <a:off x="4418868" y="4118752"/>
              <a:ext cx="1180299" cy="1180942"/>
              <a:chOff x="3017838" y="2474914"/>
              <a:chExt cx="2909887" cy="2911475"/>
            </a:xfrm>
          </p:grpSpPr>
          <p:sp>
            <p:nvSpPr>
              <p:cNvPr id="45" name="MH_Other_1"/>
              <p:cNvSpPr/>
              <p:nvPr>
                <p:custDataLst>
                  <p:tags r:id="rId1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6" name="MH_Other_2"/>
              <p:cNvSpPr/>
              <p:nvPr>
                <p:custDataLst>
                  <p:tags r:id="rId13"/>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7" name="MH_Other_3"/>
              <p:cNvSpPr/>
              <p:nvPr>
                <p:custDataLst>
                  <p:tags r:id="rId1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8" name="MH_Other_4"/>
              <p:cNvSpPr/>
              <p:nvPr>
                <p:custDataLst>
                  <p:tags r:id="rId1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5"/>
              <p:cNvSpPr/>
              <p:nvPr>
                <p:custDataLst>
                  <p:tags r:id="rId1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800" dirty="0">
                  <a:solidFill>
                    <a:srgbClr val="FFFFFF"/>
                  </a:solidFill>
                  <a:latin typeface="Arial" panose="020B0604020202020204" pitchFamily="34" charset="0"/>
                  <a:cs typeface="Arial" panose="020B0604020202020204" pitchFamily="34" charset="0"/>
                </a:endParaRPr>
              </a:p>
            </p:txBody>
          </p:sp>
        </p:grpSp>
        <p:sp>
          <p:nvSpPr>
            <p:cNvPr id="8" name="矩形 7"/>
            <p:cNvSpPr/>
            <p:nvPr/>
          </p:nvSpPr>
          <p:spPr>
            <a:xfrm>
              <a:off x="4677400" y="4200431"/>
              <a:ext cx="287258" cy="313932"/>
            </a:xfrm>
            <a:prstGeom prst="rect">
              <a:avLst/>
            </a:prstGeom>
          </p:spPr>
          <p:txBody>
            <a:bodyPr wrap="square">
              <a:spAutoFit/>
            </a:bodyPr>
            <a:lstStyle/>
            <a:p>
              <a:pPr lvl="0" algn="ctr">
                <a:lnSpc>
                  <a:spcPct val="120000"/>
                </a:lnSpc>
                <a:spcBef>
                  <a:spcPts val="450"/>
                </a:spcBef>
                <a:spcAft>
                  <a:spcPts val="450"/>
                </a:spcAft>
                <a:defRPr/>
              </a:pPr>
              <a:r>
                <a:rPr lang="en-US" altLang="zh-CN" sz="1200"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 name="矩形 8"/>
            <p:cNvSpPr/>
            <p:nvPr/>
          </p:nvSpPr>
          <p:spPr>
            <a:xfrm>
              <a:off x="5202331" y="4306143"/>
              <a:ext cx="295273" cy="313932"/>
            </a:xfrm>
            <a:prstGeom prst="rect">
              <a:avLst/>
            </a:prstGeom>
          </p:spPr>
          <p:txBody>
            <a:bodyPr wrap="none">
              <a:spAutoFit/>
            </a:bodyPr>
            <a:lstStyle/>
            <a:p>
              <a:pPr lvl="0" algn="ctr">
                <a:lnSpc>
                  <a:spcPct val="120000"/>
                </a:lnSpc>
                <a:spcBef>
                  <a:spcPts val="450"/>
                </a:spcBef>
                <a:spcAft>
                  <a:spcPts val="450"/>
                </a:spcAft>
                <a:defRPr/>
              </a:pPr>
              <a:r>
                <a:rPr lang="en-US" altLang="zh-CN" sz="1200"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 name="矩形 9"/>
            <p:cNvSpPr/>
            <p:nvPr/>
          </p:nvSpPr>
          <p:spPr>
            <a:xfrm>
              <a:off x="5087096" y="4906561"/>
              <a:ext cx="295273" cy="313932"/>
            </a:xfrm>
            <a:prstGeom prst="rect">
              <a:avLst/>
            </a:prstGeom>
          </p:spPr>
          <p:txBody>
            <a:bodyPr wrap="none">
              <a:spAutoFit/>
            </a:bodyPr>
            <a:lstStyle/>
            <a:p>
              <a:pPr lvl="0" algn="ctr">
                <a:lnSpc>
                  <a:spcPct val="120000"/>
                </a:lnSpc>
                <a:spcBef>
                  <a:spcPts val="450"/>
                </a:spcBef>
                <a:spcAft>
                  <a:spcPts val="450"/>
                </a:spcAft>
                <a:defRPr/>
              </a:pPr>
              <a:r>
                <a:rPr lang="en-US" altLang="zh-CN" sz="1200"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9" name="矩形 38"/>
            <p:cNvSpPr/>
            <p:nvPr/>
          </p:nvSpPr>
          <p:spPr>
            <a:xfrm>
              <a:off x="4502908" y="4762707"/>
              <a:ext cx="287258" cy="313932"/>
            </a:xfrm>
            <a:prstGeom prst="rect">
              <a:avLst/>
            </a:prstGeom>
          </p:spPr>
          <p:txBody>
            <a:bodyPr wrap="none">
              <a:spAutoFit/>
            </a:bodyPr>
            <a:lstStyle/>
            <a:p>
              <a:pPr lvl="0" algn="ctr">
                <a:lnSpc>
                  <a:spcPct val="120000"/>
                </a:lnSpc>
                <a:spcBef>
                  <a:spcPts val="450"/>
                </a:spcBef>
                <a:spcAft>
                  <a:spcPts val="450"/>
                </a:spcAft>
                <a:defRPr/>
              </a:pPr>
              <a:r>
                <a:rPr lang="en-US" altLang="zh-CN" sz="1200"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12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grpSp>
        <p:nvGrpSpPr>
          <p:cNvPr id="57" name="组合 56"/>
          <p:cNvGrpSpPr/>
          <p:nvPr/>
        </p:nvGrpSpPr>
        <p:grpSpPr>
          <a:xfrm>
            <a:off x="2544936" y="2260846"/>
            <a:ext cx="1849931" cy="1850939"/>
            <a:chOff x="4418868" y="4118752"/>
            <a:chExt cx="1180299" cy="1180942"/>
          </a:xfrm>
        </p:grpSpPr>
        <p:grpSp>
          <p:nvGrpSpPr>
            <p:cNvPr id="58" name="组合 57"/>
            <p:cNvGrpSpPr/>
            <p:nvPr/>
          </p:nvGrpSpPr>
          <p:grpSpPr>
            <a:xfrm>
              <a:off x="4418868" y="4118752"/>
              <a:ext cx="1180299" cy="1180942"/>
              <a:chOff x="3017838" y="2474914"/>
              <a:chExt cx="2909887" cy="2911475"/>
            </a:xfrm>
          </p:grpSpPr>
          <p:sp>
            <p:nvSpPr>
              <p:cNvPr id="63" name="MH_Other_1"/>
              <p:cNvSpPr/>
              <p:nvPr>
                <p:custDataLst>
                  <p:tags r:id="rId7"/>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4" name="MH_Other_2"/>
              <p:cNvSpPr/>
              <p:nvPr>
                <p:custDataLst>
                  <p:tags r:id="rId8"/>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5" name="MH_Other_3"/>
              <p:cNvSpPr/>
              <p:nvPr>
                <p:custDataLst>
                  <p:tags r:id="rId9"/>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6" name="MH_Other_4"/>
              <p:cNvSpPr/>
              <p:nvPr>
                <p:custDataLst>
                  <p:tags r:id="rId10"/>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7" name="MH_Other_5"/>
              <p:cNvSpPr/>
              <p:nvPr>
                <p:custDataLst>
                  <p:tags r:id="rId11"/>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050" dirty="0">
                  <a:solidFill>
                    <a:srgbClr val="FFFFFF"/>
                  </a:solidFill>
                  <a:latin typeface="Arial" panose="020B0604020202020204" pitchFamily="34" charset="0"/>
                  <a:cs typeface="Arial" panose="020B0604020202020204" pitchFamily="34" charset="0"/>
                </a:endParaRPr>
              </a:p>
            </p:txBody>
          </p:sp>
        </p:grpSp>
        <p:sp>
          <p:nvSpPr>
            <p:cNvPr id="59" name="矩形 58"/>
            <p:cNvSpPr/>
            <p:nvPr/>
          </p:nvSpPr>
          <p:spPr>
            <a:xfrm>
              <a:off x="4677400" y="4200431"/>
              <a:ext cx="287258" cy="270989"/>
            </a:xfrm>
            <a:prstGeom prst="rect">
              <a:avLst/>
            </a:prstGeom>
          </p:spPr>
          <p:txBody>
            <a:bodyPr wrap="squar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0" name="矩形 59"/>
            <p:cNvSpPr/>
            <p:nvPr/>
          </p:nvSpPr>
          <p:spPr>
            <a:xfrm>
              <a:off x="5237874" y="4306143"/>
              <a:ext cx="224188"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1" name="矩形 60"/>
            <p:cNvSpPr/>
            <p:nvPr/>
          </p:nvSpPr>
          <p:spPr>
            <a:xfrm>
              <a:off x="5122638" y="4906561"/>
              <a:ext cx="224188"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62" name="矩形 61"/>
            <p:cNvSpPr/>
            <p:nvPr/>
          </p:nvSpPr>
          <p:spPr>
            <a:xfrm>
              <a:off x="4538534" y="4762707"/>
              <a:ext cx="216006"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grpSp>
        <p:nvGrpSpPr>
          <p:cNvPr id="68" name="组合 67"/>
          <p:cNvGrpSpPr/>
          <p:nvPr/>
        </p:nvGrpSpPr>
        <p:grpSpPr>
          <a:xfrm>
            <a:off x="4415862" y="4065544"/>
            <a:ext cx="1849931" cy="1850939"/>
            <a:chOff x="4418868" y="4118752"/>
            <a:chExt cx="1180299" cy="1180942"/>
          </a:xfrm>
        </p:grpSpPr>
        <p:grpSp>
          <p:nvGrpSpPr>
            <p:cNvPr id="69" name="组合 68"/>
            <p:cNvGrpSpPr/>
            <p:nvPr/>
          </p:nvGrpSpPr>
          <p:grpSpPr>
            <a:xfrm>
              <a:off x="4418868" y="4118752"/>
              <a:ext cx="1180299" cy="1180942"/>
              <a:chOff x="3017838" y="2474914"/>
              <a:chExt cx="2909887" cy="2911475"/>
            </a:xfrm>
          </p:grpSpPr>
          <p:sp>
            <p:nvSpPr>
              <p:cNvPr id="74"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5" name="MH_Other_2"/>
              <p:cNvSpPr/>
              <p:nvPr>
                <p:custDataLst>
                  <p:tags r:id="rId3"/>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6"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7"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8"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050" dirty="0">
                  <a:solidFill>
                    <a:srgbClr val="FFFFFF"/>
                  </a:solidFill>
                  <a:latin typeface="Arial" panose="020B0604020202020204" pitchFamily="34" charset="0"/>
                  <a:cs typeface="Arial" panose="020B0604020202020204" pitchFamily="34" charset="0"/>
                </a:endParaRPr>
              </a:p>
            </p:txBody>
          </p:sp>
        </p:grpSp>
        <p:sp>
          <p:nvSpPr>
            <p:cNvPr id="70" name="矩形 69"/>
            <p:cNvSpPr/>
            <p:nvPr/>
          </p:nvSpPr>
          <p:spPr>
            <a:xfrm>
              <a:off x="4677400" y="4200431"/>
              <a:ext cx="287258" cy="270989"/>
            </a:xfrm>
            <a:prstGeom prst="rect">
              <a:avLst/>
            </a:prstGeom>
          </p:spPr>
          <p:txBody>
            <a:bodyPr wrap="squar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1" name="矩形 70"/>
            <p:cNvSpPr/>
            <p:nvPr/>
          </p:nvSpPr>
          <p:spPr>
            <a:xfrm>
              <a:off x="5237874" y="4306143"/>
              <a:ext cx="224188"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2" name="矩形 71"/>
            <p:cNvSpPr/>
            <p:nvPr/>
          </p:nvSpPr>
          <p:spPr>
            <a:xfrm>
              <a:off x="5122638" y="4906561"/>
              <a:ext cx="224188"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73" name="矩形 72"/>
            <p:cNvSpPr/>
            <p:nvPr/>
          </p:nvSpPr>
          <p:spPr>
            <a:xfrm>
              <a:off x="4538534" y="4762707"/>
              <a:ext cx="216006" cy="270989"/>
            </a:xfrm>
            <a:prstGeom prst="rect">
              <a:avLst/>
            </a:prstGeom>
          </p:spPr>
          <p:txBody>
            <a:bodyPr wrap="none">
              <a:spAutoFit/>
            </a:bodyPr>
            <a:lstStyle/>
            <a:p>
              <a:pPr lvl="0" algn="ctr">
                <a:lnSpc>
                  <a:spcPct val="120000"/>
                </a:lnSpc>
                <a:spcBef>
                  <a:spcPts val="450"/>
                </a:spcBef>
                <a:spcAft>
                  <a:spcPts val="450"/>
                </a:spcAft>
                <a:defRPr/>
              </a:pPr>
              <a:r>
                <a:rPr lang="en-US" altLang="zh-CN"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sp>
        <p:nvSpPr>
          <p:cNvPr id="50" name="弧形 49"/>
          <p:cNvSpPr/>
          <p:nvPr/>
        </p:nvSpPr>
        <p:spPr>
          <a:xfrm>
            <a:off x="2031297" y="1726253"/>
            <a:ext cx="4711118" cy="4711118"/>
          </a:xfrm>
          <a:prstGeom prst="arc">
            <a:avLst>
              <a:gd name="adj1" fmla="val 16778856"/>
              <a:gd name="adj2" fmla="val 4928942"/>
            </a:avLst>
          </a:prstGeom>
          <a:ln w="34925">
            <a:solidFill>
              <a:srgbClr val="DE5647"/>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9" name="弧形 78"/>
          <p:cNvSpPr/>
          <p:nvPr/>
        </p:nvSpPr>
        <p:spPr>
          <a:xfrm flipH="1">
            <a:off x="2001072" y="1736503"/>
            <a:ext cx="4711118" cy="4711118"/>
          </a:xfrm>
          <a:prstGeom prst="arc">
            <a:avLst>
              <a:gd name="adj1" fmla="val 16200000"/>
              <a:gd name="adj2" fmla="val 4928942"/>
            </a:avLst>
          </a:prstGeom>
          <a:ln w="34925">
            <a:solidFill>
              <a:srgbClr val="DE5647"/>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pic>
        <p:nvPicPr>
          <p:cNvPr id="80" name="图片 79"/>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050708" y="2642017"/>
            <a:ext cx="4301857" cy="3480919"/>
          </a:xfrm>
          <a:prstGeom prst="rect">
            <a:avLst/>
          </a:prstGeom>
          <a:effectLst>
            <a:softEdge rad="190500"/>
          </a:effectLst>
        </p:spPr>
      </p:pic>
      <p:grpSp>
        <p:nvGrpSpPr>
          <p:cNvPr id="81" name="组合 80"/>
          <p:cNvGrpSpPr/>
          <p:nvPr/>
        </p:nvGrpSpPr>
        <p:grpSpPr>
          <a:xfrm>
            <a:off x="401709" y="266581"/>
            <a:ext cx="11473572" cy="528835"/>
            <a:chOff x="401709" y="266581"/>
            <a:chExt cx="11473572" cy="528835"/>
          </a:xfrm>
        </p:grpSpPr>
        <p:sp>
          <p:nvSpPr>
            <p:cNvPr id="82" name="椭圆 81"/>
            <p:cNvSpPr/>
            <p:nvPr/>
          </p:nvSpPr>
          <p:spPr>
            <a:xfrm>
              <a:off x="401709" y="266581"/>
              <a:ext cx="528835" cy="528835"/>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83" name="组合 82"/>
            <p:cNvGrpSpPr/>
            <p:nvPr/>
          </p:nvGrpSpPr>
          <p:grpSpPr>
            <a:xfrm>
              <a:off x="509682" y="277446"/>
              <a:ext cx="3095560" cy="484252"/>
              <a:chOff x="6078784" y="1930037"/>
              <a:chExt cx="3949911" cy="617903"/>
            </a:xfrm>
          </p:grpSpPr>
          <p:sp>
            <p:nvSpPr>
              <p:cNvPr id="85" name="文本框 84"/>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86" name="矩形 85"/>
              <p:cNvSpPr/>
              <p:nvPr/>
            </p:nvSpPr>
            <p:spPr>
              <a:xfrm>
                <a:off x="6753570" y="1930037"/>
                <a:ext cx="3275125"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循环的特点</a:t>
                </a:r>
              </a:p>
            </p:txBody>
          </p:sp>
        </p:grpSp>
        <p:cxnSp>
          <p:nvCxnSpPr>
            <p:cNvPr id="84" name="直接连接符 83"/>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9223538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009703" y="1939872"/>
            <a:ext cx="6303352" cy="1015663"/>
          </a:xfrm>
          <a:prstGeom prst="rect">
            <a:avLst/>
          </a:prstGeom>
        </p:spPr>
        <p:txBody>
          <a:bodyPr wrap="square">
            <a:spAutoFit/>
          </a:bodyPr>
          <a:lstStyle/>
          <a:p>
            <a:r>
              <a:rPr lang="en-US" altLang="zh-CN" sz="2000" b="1" dirty="0">
                <a:solidFill>
                  <a:srgbClr val="F8BF24"/>
                </a:solidFill>
                <a:latin typeface="微软雅黑" panose="020B0503020204020204" pitchFamily="34" charset="-122"/>
                <a:ea typeface="微软雅黑" panose="020B0503020204020204" pitchFamily="34" charset="-122"/>
              </a:rPr>
              <a:t>( 2 )PDCA</a:t>
            </a:r>
            <a:r>
              <a:rPr lang="zh-CN" altLang="en-US" sz="2000" b="1" dirty="0">
                <a:solidFill>
                  <a:srgbClr val="F8BF24"/>
                </a:solidFill>
                <a:latin typeface="微软雅黑" panose="020B0503020204020204" pitchFamily="34" charset="-122"/>
                <a:ea typeface="微软雅黑" panose="020B0503020204020204" pitchFamily="34" charset="-122"/>
              </a:rPr>
              <a:t>循环是爬楼梯上升式的循环，一个循环运转结束，质量就会提高一步，然后再制定下一个循环，再运转、再提高，不断前进，不断提高。 </a:t>
            </a:r>
          </a:p>
        </p:txBody>
      </p:sp>
      <p:grpSp>
        <p:nvGrpSpPr>
          <p:cNvPr id="28" name="组合 27"/>
          <p:cNvGrpSpPr/>
          <p:nvPr/>
        </p:nvGrpSpPr>
        <p:grpSpPr>
          <a:xfrm>
            <a:off x="4590482" y="1412682"/>
            <a:ext cx="6507330" cy="4770782"/>
            <a:chOff x="4052002" y="1534602"/>
            <a:chExt cx="6507330" cy="4770782"/>
          </a:xfrm>
        </p:grpSpPr>
        <p:grpSp>
          <p:nvGrpSpPr>
            <p:cNvPr id="81" name="组合 80"/>
            <p:cNvGrpSpPr/>
            <p:nvPr/>
          </p:nvGrpSpPr>
          <p:grpSpPr>
            <a:xfrm>
              <a:off x="4310126" y="4277801"/>
              <a:ext cx="1487045" cy="1487855"/>
              <a:chOff x="4418868" y="4118752"/>
              <a:chExt cx="1180299" cy="1180942"/>
            </a:xfrm>
          </p:grpSpPr>
          <p:grpSp>
            <p:nvGrpSpPr>
              <p:cNvPr id="82" name="组合 81"/>
              <p:cNvGrpSpPr/>
              <p:nvPr/>
            </p:nvGrpSpPr>
            <p:grpSpPr>
              <a:xfrm>
                <a:off x="4418868" y="4118752"/>
                <a:ext cx="1180299" cy="1180942"/>
                <a:chOff x="3017838" y="2474914"/>
                <a:chExt cx="2909887" cy="2911475"/>
              </a:xfrm>
            </p:grpSpPr>
            <p:sp>
              <p:nvSpPr>
                <p:cNvPr id="87" name="MH_Other_1"/>
                <p:cNvSpPr/>
                <p:nvPr>
                  <p:custDataLst>
                    <p:tags r:id="rId1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88" name="MH_Other_2"/>
                <p:cNvSpPr/>
                <p:nvPr>
                  <p:custDataLst>
                    <p:tags r:id="rId13"/>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89" name="MH_Other_3"/>
                <p:cNvSpPr/>
                <p:nvPr>
                  <p:custDataLst>
                    <p:tags r:id="rId1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0" name="MH_Other_4"/>
                <p:cNvSpPr/>
                <p:nvPr>
                  <p:custDataLst>
                    <p:tags r:id="rId1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1" name="MH_Other_5"/>
                <p:cNvSpPr/>
                <p:nvPr>
                  <p:custDataLst>
                    <p:tags r:id="rId1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000" dirty="0">
                    <a:solidFill>
                      <a:srgbClr val="FFFFFF"/>
                    </a:solidFill>
                    <a:latin typeface="Arial" panose="020B0604020202020204" pitchFamily="34" charset="0"/>
                    <a:cs typeface="Arial" panose="020B0604020202020204" pitchFamily="34" charset="0"/>
                  </a:endParaRPr>
                </a:p>
              </p:txBody>
            </p:sp>
          </p:grpSp>
          <p:sp>
            <p:nvSpPr>
              <p:cNvPr id="83" name="矩形 82"/>
              <p:cNvSpPr/>
              <p:nvPr/>
            </p:nvSpPr>
            <p:spPr>
              <a:xfrm>
                <a:off x="4677400" y="4200431"/>
                <a:ext cx="287258" cy="307803"/>
              </a:xfrm>
              <a:prstGeom prst="rect">
                <a:avLst/>
              </a:prstGeom>
            </p:spPr>
            <p:txBody>
              <a:bodyPr wrap="squar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84" name="矩形 83"/>
              <p:cNvSpPr/>
              <p:nvPr/>
            </p:nvSpPr>
            <p:spPr>
              <a:xfrm>
                <a:off x="5218154" y="4306143"/>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85" name="矩形 84"/>
              <p:cNvSpPr/>
              <p:nvPr/>
            </p:nvSpPr>
            <p:spPr>
              <a:xfrm>
                <a:off x="5102918" y="4906561"/>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86" name="矩形 85"/>
              <p:cNvSpPr/>
              <p:nvPr/>
            </p:nvSpPr>
            <p:spPr>
              <a:xfrm>
                <a:off x="4519176" y="4762707"/>
                <a:ext cx="254723"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grpSp>
          <p:nvGrpSpPr>
            <p:cNvPr id="92" name="组合 91"/>
            <p:cNvGrpSpPr/>
            <p:nvPr/>
          </p:nvGrpSpPr>
          <p:grpSpPr>
            <a:xfrm>
              <a:off x="6084501" y="3219936"/>
              <a:ext cx="1487045" cy="1487855"/>
              <a:chOff x="4418868" y="4118752"/>
              <a:chExt cx="1180299" cy="1180942"/>
            </a:xfrm>
          </p:grpSpPr>
          <p:grpSp>
            <p:nvGrpSpPr>
              <p:cNvPr id="93" name="组合 92"/>
              <p:cNvGrpSpPr/>
              <p:nvPr/>
            </p:nvGrpSpPr>
            <p:grpSpPr>
              <a:xfrm>
                <a:off x="4418868" y="4118752"/>
                <a:ext cx="1180299" cy="1180942"/>
                <a:chOff x="3017838" y="2474914"/>
                <a:chExt cx="2909887" cy="2911475"/>
              </a:xfrm>
            </p:grpSpPr>
            <p:sp>
              <p:nvSpPr>
                <p:cNvPr id="98" name="MH_Other_1"/>
                <p:cNvSpPr/>
                <p:nvPr>
                  <p:custDataLst>
                    <p:tags r:id="rId7"/>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9" name="MH_Other_2"/>
                <p:cNvSpPr/>
                <p:nvPr>
                  <p:custDataLst>
                    <p:tags r:id="rId8"/>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0" name="MH_Other_3"/>
                <p:cNvSpPr/>
                <p:nvPr>
                  <p:custDataLst>
                    <p:tags r:id="rId9"/>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1" name="MH_Other_4"/>
                <p:cNvSpPr/>
                <p:nvPr>
                  <p:custDataLst>
                    <p:tags r:id="rId10"/>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2" name="MH_Other_5"/>
                <p:cNvSpPr/>
                <p:nvPr>
                  <p:custDataLst>
                    <p:tags r:id="rId11"/>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000" dirty="0">
                    <a:solidFill>
                      <a:srgbClr val="FFFFFF"/>
                    </a:solidFill>
                    <a:latin typeface="Arial" panose="020B0604020202020204" pitchFamily="34" charset="0"/>
                    <a:cs typeface="Arial" panose="020B0604020202020204" pitchFamily="34" charset="0"/>
                  </a:endParaRPr>
                </a:p>
              </p:txBody>
            </p:sp>
          </p:grpSp>
          <p:sp>
            <p:nvSpPr>
              <p:cNvPr id="94" name="矩形 93"/>
              <p:cNvSpPr/>
              <p:nvPr/>
            </p:nvSpPr>
            <p:spPr>
              <a:xfrm>
                <a:off x="4677400" y="4200431"/>
                <a:ext cx="287258" cy="307803"/>
              </a:xfrm>
              <a:prstGeom prst="rect">
                <a:avLst/>
              </a:prstGeom>
            </p:spPr>
            <p:txBody>
              <a:bodyPr wrap="squar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5" name="矩形 94"/>
              <p:cNvSpPr/>
              <p:nvPr/>
            </p:nvSpPr>
            <p:spPr>
              <a:xfrm>
                <a:off x="5218154" y="4306143"/>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6" name="矩形 95"/>
              <p:cNvSpPr/>
              <p:nvPr/>
            </p:nvSpPr>
            <p:spPr>
              <a:xfrm>
                <a:off x="5102918" y="4906561"/>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97" name="矩形 96"/>
              <p:cNvSpPr/>
              <p:nvPr/>
            </p:nvSpPr>
            <p:spPr>
              <a:xfrm>
                <a:off x="4519176" y="4762707"/>
                <a:ext cx="254723"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grpSp>
          <p:nvGrpSpPr>
            <p:cNvPr id="103" name="组合 102"/>
            <p:cNvGrpSpPr/>
            <p:nvPr/>
          </p:nvGrpSpPr>
          <p:grpSpPr>
            <a:xfrm>
              <a:off x="7849445" y="2162071"/>
              <a:ext cx="1487045" cy="1487855"/>
              <a:chOff x="4418868" y="4118752"/>
              <a:chExt cx="1180299" cy="1180942"/>
            </a:xfrm>
          </p:grpSpPr>
          <p:grpSp>
            <p:nvGrpSpPr>
              <p:cNvPr id="104" name="组合 103"/>
              <p:cNvGrpSpPr/>
              <p:nvPr/>
            </p:nvGrpSpPr>
            <p:grpSpPr>
              <a:xfrm>
                <a:off x="4418868" y="4118752"/>
                <a:ext cx="1180299" cy="1180942"/>
                <a:chOff x="3017838" y="2474914"/>
                <a:chExt cx="2909887" cy="2911475"/>
              </a:xfrm>
            </p:grpSpPr>
            <p:sp>
              <p:nvSpPr>
                <p:cNvPr id="109"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10" name="MH_Other_2"/>
                <p:cNvSpPr/>
                <p:nvPr>
                  <p:custDataLst>
                    <p:tags r:id="rId3"/>
                  </p:custDataLst>
                </p:nvPr>
              </p:nvSpPr>
              <p:spPr>
                <a:xfrm>
                  <a:off x="3201990" y="2474914"/>
                  <a:ext cx="1616075" cy="1274763"/>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11"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12"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13"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000" dirty="0">
                    <a:solidFill>
                      <a:srgbClr val="FFFFFF"/>
                    </a:solidFill>
                    <a:latin typeface="Arial" panose="020B0604020202020204" pitchFamily="34" charset="0"/>
                    <a:cs typeface="Arial" panose="020B0604020202020204" pitchFamily="34" charset="0"/>
                  </a:endParaRPr>
                </a:p>
              </p:txBody>
            </p:sp>
          </p:grpSp>
          <p:sp>
            <p:nvSpPr>
              <p:cNvPr id="105" name="矩形 104"/>
              <p:cNvSpPr/>
              <p:nvPr/>
            </p:nvSpPr>
            <p:spPr>
              <a:xfrm>
                <a:off x="4677400" y="4200431"/>
                <a:ext cx="287258" cy="307803"/>
              </a:xfrm>
              <a:prstGeom prst="rect">
                <a:avLst/>
              </a:prstGeom>
            </p:spPr>
            <p:txBody>
              <a:bodyPr wrap="squar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6" name="矩形 105"/>
              <p:cNvSpPr/>
              <p:nvPr/>
            </p:nvSpPr>
            <p:spPr>
              <a:xfrm>
                <a:off x="5218154" y="4306143"/>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7" name="矩形 106"/>
              <p:cNvSpPr/>
              <p:nvPr/>
            </p:nvSpPr>
            <p:spPr>
              <a:xfrm>
                <a:off x="5102918" y="4906561"/>
                <a:ext cx="263629"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108" name="矩形 107"/>
              <p:cNvSpPr/>
              <p:nvPr/>
            </p:nvSpPr>
            <p:spPr>
              <a:xfrm>
                <a:off x="4519176" y="4762707"/>
                <a:ext cx="254723" cy="307803"/>
              </a:xfrm>
              <a:prstGeom prst="rect">
                <a:avLst/>
              </a:prstGeom>
            </p:spPr>
            <p:txBody>
              <a:bodyPr wrap="none">
                <a:spAutoFit/>
              </a:bodyPr>
              <a:lstStyle/>
              <a:p>
                <a:pPr lvl="0" algn="ctr">
                  <a:lnSpc>
                    <a:spcPct val="120000"/>
                  </a:lnSpc>
                  <a:spcBef>
                    <a:spcPts val="450"/>
                  </a:spcBef>
                  <a:spcAft>
                    <a:spcPts val="450"/>
                  </a:spcAft>
                  <a:defRPr/>
                </a:pPr>
                <a:r>
                  <a:rPr lang="en-US" altLang="zh-CN" sz="1600"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16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grpSp>
        <p:sp>
          <p:nvSpPr>
            <p:cNvPr id="14" name="任意多边形: 形状 13"/>
            <p:cNvSpPr/>
            <p:nvPr/>
          </p:nvSpPr>
          <p:spPr>
            <a:xfrm>
              <a:off x="4063117" y="2393343"/>
              <a:ext cx="6416702" cy="3307742"/>
            </a:xfrm>
            <a:custGeom>
              <a:avLst/>
              <a:gdLst>
                <a:gd name="connsiteX0" fmla="*/ 0 w 6416702"/>
                <a:gd name="connsiteY0" fmla="*/ 3307742 h 3307742"/>
                <a:gd name="connsiteX1" fmla="*/ 2075290 w 6416702"/>
                <a:gd name="connsiteY1" fmla="*/ 3307742 h 3307742"/>
                <a:gd name="connsiteX2" fmla="*/ 2075290 w 6416702"/>
                <a:gd name="connsiteY2" fmla="*/ 2353586 h 3307742"/>
                <a:gd name="connsiteX3" fmla="*/ 3609892 w 6416702"/>
                <a:gd name="connsiteY3" fmla="*/ 2353586 h 3307742"/>
                <a:gd name="connsiteX4" fmla="*/ 3609892 w 6416702"/>
                <a:gd name="connsiteY4" fmla="*/ 1296062 h 3307742"/>
                <a:gd name="connsiteX5" fmla="*/ 5375081 w 6416702"/>
                <a:gd name="connsiteY5" fmla="*/ 1296062 h 3307742"/>
                <a:gd name="connsiteX6" fmla="*/ 5375081 w 6416702"/>
                <a:gd name="connsiteY6" fmla="*/ 0 h 3307742"/>
                <a:gd name="connsiteX7" fmla="*/ 6416702 w 6416702"/>
                <a:gd name="connsiteY7" fmla="*/ 0 h 3307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16702" h="3307742">
                  <a:moveTo>
                    <a:pt x="0" y="3307742"/>
                  </a:moveTo>
                  <a:lnTo>
                    <a:pt x="2075290" y="3307742"/>
                  </a:lnTo>
                  <a:lnTo>
                    <a:pt x="2075290" y="2353586"/>
                  </a:lnTo>
                  <a:lnTo>
                    <a:pt x="3609892" y="2353586"/>
                  </a:lnTo>
                  <a:lnTo>
                    <a:pt x="3609892" y="1296062"/>
                  </a:lnTo>
                  <a:lnTo>
                    <a:pt x="5375081" y="1296062"/>
                  </a:lnTo>
                  <a:lnTo>
                    <a:pt x="5375081" y="0"/>
                  </a:lnTo>
                  <a:lnTo>
                    <a:pt x="6416702" y="0"/>
                  </a:lnTo>
                </a:path>
              </a:pathLst>
            </a:custGeom>
            <a:noFill/>
            <a:ln w="222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a:stCxn id="14" idx="0"/>
            </p:cNvCxnSpPr>
            <p:nvPr/>
          </p:nvCxnSpPr>
          <p:spPr>
            <a:xfrm>
              <a:off x="4063117" y="5701085"/>
              <a:ext cx="0" cy="604299"/>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cxnSpLocks/>
            </p:cNvCxnSpPr>
            <p:nvPr/>
          </p:nvCxnSpPr>
          <p:spPr>
            <a:xfrm flipH="1">
              <a:off x="4052002" y="6297434"/>
              <a:ext cx="6427817" cy="0"/>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cxnSpLocks/>
            </p:cNvCxnSpPr>
            <p:nvPr/>
          </p:nvCxnSpPr>
          <p:spPr>
            <a:xfrm>
              <a:off x="10479819" y="2091193"/>
              <a:ext cx="0" cy="4133887"/>
            </a:xfrm>
            <a:prstGeom prst="line">
              <a:avLst/>
            </a:prstGeom>
            <a:ln w="22225">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1" name="文本框 20"/>
            <p:cNvSpPr txBox="1"/>
            <p:nvPr/>
          </p:nvSpPr>
          <p:spPr>
            <a:xfrm>
              <a:off x="4596964" y="5809982"/>
              <a:ext cx="100540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原有水平</a:t>
              </a:r>
            </a:p>
          </p:txBody>
        </p:sp>
        <p:sp>
          <p:nvSpPr>
            <p:cNvPr id="127" name="文本框 126"/>
            <p:cNvSpPr txBox="1"/>
            <p:nvPr/>
          </p:nvSpPr>
          <p:spPr>
            <a:xfrm>
              <a:off x="6410222" y="4801492"/>
              <a:ext cx="100540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现有水平</a:t>
              </a:r>
            </a:p>
          </p:txBody>
        </p:sp>
        <p:sp>
          <p:nvSpPr>
            <p:cNvPr id="128" name="文本框 127"/>
            <p:cNvSpPr txBox="1"/>
            <p:nvPr/>
          </p:nvSpPr>
          <p:spPr>
            <a:xfrm>
              <a:off x="8020279" y="3758481"/>
              <a:ext cx="100540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目标水平</a:t>
              </a:r>
            </a:p>
          </p:txBody>
        </p:sp>
        <p:sp>
          <p:nvSpPr>
            <p:cNvPr id="22" name="任意多边形: 形状 21"/>
            <p:cNvSpPr/>
            <p:nvPr/>
          </p:nvSpPr>
          <p:spPr>
            <a:xfrm>
              <a:off x="4993419" y="3522428"/>
              <a:ext cx="954157" cy="652007"/>
            </a:xfrm>
            <a:custGeom>
              <a:avLst/>
              <a:gdLst>
                <a:gd name="connsiteX0" fmla="*/ 0 w 954157"/>
                <a:gd name="connsiteY0" fmla="*/ 652007 h 652007"/>
                <a:gd name="connsiteX1" fmla="*/ 429371 w 954157"/>
                <a:gd name="connsiteY1" fmla="*/ 222636 h 652007"/>
                <a:gd name="connsiteX2" fmla="*/ 954157 w 954157"/>
                <a:gd name="connsiteY2" fmla="*/ 0 h 652007"/>
              </a:gdLst>
              <a:ahLst/>
              <a:cxnLst>
                <a:cxn ang="0">
                  <a:pos x="connsiteX0" y="connsiteY0"/>
                </a:cxn>
                <a:cxn ang="0">
                  <a:pos x="connsiteX1" y="connsiteY1"/>
                </a:cxn>
                <a:cxn ang="0">
                  <a:pos x="connsiteX2" y="connsiteY2"/>
                </a:cxn>
              </a:cxnLst>
              <a:rect l="l" t="t" r="r" b="b"/>
              <a:pathLst>
                <a:path w="954157" h="652007">
                  <a:moveTo>
                    <a:pt x="0" y="652007"/>
                  </a:moveTo>
                  <a:cubicBezTo>
                    <a:pt x="135172" y="491655"/>
                    <a:pt x="270345" y="331304"/>
                    <a:pt x="429371" y="222636"/>
                  </a:cubicBezTo>
                  <a:cubicBezTo>
                    <a:pt x="588397" y="113968"/>
                    <a:pt x="771277" y="56984"/>
                    <a:pt x="954157" y="0"/>
                  </a:cubicBezTo>
                </a:path>
              </a:pathLst>
            </a:custGeom>
            <a:noFill/>
            <a:ln>
              <a:solidFill>
                <a:schemeClr val="tx1">
                  <a:lumMod val="65000"/>
                  <a:lumOff val="3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9" name="任意多边形: 形状 128"/>
            <p:cNvSpPr/>
            <p:nvPr/>
          </p:nvSpPr>
          <p:spPr>
            <a:xfrm>
              <a:off x="6846967" y="2531397"/>
              <a:ext cx="954157" cy="652007"/>
            </a:xfrm>
            <a:custGeom>
              <a:avLst/>
              <a:gdLst>
                <a:gd name="connsiteX0" fmla="*/ 0 w 954157"/>
                <a:gd name="connsiteY0" fmla="*/ 652007 h 652007"/>
                <a:gd name="connsiteX1" fmla="*/ 429371 w 954157"/>
                <a:gd name="connsiteY1" fmla="*/ 222636 h 652007"/>
                <a:gd name="connsiteX2" fmla="*/ 954157 w 954157"/>
                <a:gd name="connsiteY2" fmla="*/ 0 h 652007"/>
              </a:gdLst>
              <a:ahLst/>
              <a:cxnLst>
                <a:cxn ang="0">
                  <a:pos x="connsiteX0" y="connsiteY0"/>
                </a:cxn>
                <a:cxn ang="0">
                  <a:pos x="connsiteX1" y="connsiteY1"/>
                </a:cxn>
                <a:cxn ang="0">
                  <a:pos x="connsiteX2" y="connsiteY2"/>
                </a:cxn>
              </a:cxnLst>
              <a:rect l="l" t="t" r="r" b="b"/>
              <a:pathLst>
                <a:path w="954157" h="652007">
                  <a:moveTo>
                    <a:pt x="0" y="652007"/>
                  </a:moveTo>
                  <a:cubicBezTo>
                    <a:pt x="135172" y="491655"/>
                    <a:pt x="270345" y="331304"/>
                    <a:pt x="429371" y="222636"/>
                  </a:cubicBezTo>
                  <a:cubicBezTo>
                    <a:pt x="588397" y="113968"/>
                    <a:pt x="771277" y="56984"/>
                    <a:pt x="954157" y="0"/>
                  </a:cubicBezTo>
                </a:path>
              </a:pathLst>
            </a:custGeom>
            <a:noFill/>
            <a:ln>
              <a:solidFill>
                <a:schemeClr val="tx1">
                  <a:lumMod val="65000"/>
                  <a:lumOff val="3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8817997" y="1534602"/>
              <a:ext cx="1741335" cy="775693"/>
              <a:chOff x="8817997" y="1534602"/>
              <a:chExt cx="1741335" cy="775693"/>
            </a:xfrm>
          </p:grpSpPr>
          <p:sp>
            <p:nvSpPr>
              <p:cNvPr id="24" name="椭圆 23"/>
              <p:cNvSpPr/>
              <p:nvPr/>
            </p:nvSpPr>
            <p:spPr>
              <a:xfrm>
                <a:off x="8942528" y="1969890"/>
                <a:ext cx="336044" cy="33604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1" name="椭圆 130"/>
              <p:cNvSpPr/>
              <p:nvPr/>
            </p:nvSpPr>
            <p:spPr>
              <a:xfrm>
                <a:off x="9400528" y="1826027"/>
                <a:ext cx="336044" cy="33604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2" name="椭圆 131"/>
              <p:cNvSpPr/>
              <p:nvPr/>
            </p:nvSpPr>
            <p:spPr>
              <a:xfrm>
                <a:off x="9829828" y="1616011"/>
                <a:ext cx="336044" cy="336044"/>
              </a:xfrm>
              <a:prstGeom prst="ellipse">
                <a:avLst/>
              </a:prstGeom>
              <a:no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nvSpPr>
            <p:spPr>
              <a:xfrm>
                <a:off x="8817997" y="1534602"/>
                <a:ext cx="1741335" cy="775693"/>
              </a:xfrm>
              <a:custGeom>
                <a:avLst/>
                <a:gdLst>
                  <a:gd name="connsiteX0" fmla="*/ 0 w 1741335"/>
                  <a:gd name="connsiteY0" fmla="*/ 771276 h 775693"/>
                  <a:gd name="connsiteX1" fmla="*/ 524786 w 1741335"/>
                  <a:gd name="connsiteY1" fmla="*/ 731520 h 775693"/>
                  <a:gd name="connsiteX2" fmla="*/ 1160890 w 1741335"/>
                  <a:gd name="connsiteY2" fmla="*/ 453224 h 775693"/>
                  <a:gd name="connsiteX3" fmla="*/ 1741335 w 1741335"/>
                  <a:gd name="connsiteY3" fmla="*/ 0 h 775693"/>
                </a:gdLst>
                <a:ahLst/>
                <a:cxnLst>
                  <a:cxn ang="0">
                    <a:pos x="connsiteX0" y="connsiteY0"/>
                  </a:cxn>
                  <a:cxn ang="0">
                    <a:pos x="connsiteX1" y="connsiteY1"/>
                  </a:cxn>
                  <a:cxn ang="0">
                    <a:pos x="connsiteX2" y="connsiteY2"/>
                  </a:cxn>
                  <a:cxn ang="0">
                    <a:pos x="connsiteX3" y="connsiteY3"/>
                  </a:cxn>
                </a:cxnLst>
                <a:rect l="l" t="t" r="r" b="b"/>
                <a:pathLst>
                  <a:path w="1741335" h="775693">
                    <a:moveTo>
                      <a:pt x="0" y="771276"/>
                    </a:moveTo>
                    <a:cubicBezTo>
                      <a:pt x="165652" y="777902"/>
                      <a:pt x="331304" y="784529"/>
                      <a:pt x="524786" y="731520"/>
                    </a:cubicBezTo>
                    <a:cubicBezTo>
                      <a:pt x="718268" y="678511"/>
                      <a:pt x="958132" y="575144"/>
                      <a:pt x="1160890" y="453224"/>
                    </a:cubicBezTo>
                    <a:cubicBezTo>
                      <a:pt x="1363648" y="331304"/>
                      <a:pt x="1552491" y="165652"/>
                      <a:pt x="1741335" y="0"/>
                    </a:cubicBezTo>
                  </a:path>
                </a:pathLst>
              </a:custGeom>
              <a:noFill/>
              <a:ln>
                <a:solidFill>
                  <a:schemeClr val="tx1">
                    <a:lumMod val="65000"/>
                    <a:lumOff val="35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文本框 26"/>
            <p:cNvSpPr txBox="1"/>
            <p:nvPr/>
          </p:nvSpPr>
          <p:spPr>
            <a:xfrm>
              <a:off x="9860011" y="3980699"/>
              <a:ext cx="350408" cy="830997"/>
            </a:xfrm>
            <a:prstGeom prst="rect">
              <a:avLst/>
            </a:prstGeom>
            <a:noFill/>
          </p:spPr>
          <p:txBody>
            <a:bodyPr wrap="squar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改</a:t>
              </a:r>
              <a:endPar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进</a:t>
              </a:r>
            </a:p>
          </p:txBody>
        </p:sp>
        <p:sp>
          <p:nvSpPr>
            <p:cNvPr id="133" name="文本框 132"/>
            <p:cNvSpPr txBox="1"/>
            <p:nvPr/>
          </p:nvSpPr>
          <p:spPr>
            <a:xfrm rot="19913331">
              <a:off x="7636349" y="4873166"/>
              <a:ext cx="2043158" cy="461665"/>
            </a:xfrm>
            <a:prstGeom prst="rect">
              <a:avLst/>
            </a:prstGeom>
            <a:solidFill>
              <a:srgbClr val="F8BF24"/>
            </a:solidFill>
          </p:spPr>
          <p:txBody>
            <a:bodyPr wrap="square" rtlCol="0">
              <a:spAutoFit/>
            </a:bodyPr>
            <a:lstStyle/>
            <a:p>
              <a:pPr algn="ctr"/>
              <a:r>
                <a:rPr lang="zh-CN" altLang="en-US" sz="2400" dirty="0">
                  <a:solidFill>
                    <a:schemeClr val="bg1"/>
                  </a:solidFill>
                  <a:latin typeface="微软雅黑" panose="020B0503020204020204" pitchFamily="34" charset="-122"/>
                  <a:ea typeface="微软雅黑" panose="020B0503020204020204" pitchFamily="34" charset="-122"/>
                </a:rPr>
                <a:t>阶梯式进步</a:t>
              </a:r>
            </a:p>
          </p:txBody>
        </p:sp>
      </p:grpSp>
      <p:grpSp>
        <p:nvGrpSpPr>
          <p:cNvPr id="59" name="组合 58"/>
          <p:cNvGrpSpPr/>
          <p:nvPr/>
        </p:nvGrpSpPr>
        <p:grpSpPr>
          <a:xfrm>
            <a:off x="401709" y="266581"/>
            <a:ext cx="11473572" cy="528835"/>
            <a:chOff x="401709" y="266581"/>
            <a:chExt cx="11473572" cy="528835"/>
          </a:xfrm>
        </p:grpSpPr>
        <p:sp>
          <p:nvSpPr>
            <p:cNvPr id="60" name="椭圆 59"/>
            <p:cNvSpPr/>
            <p:nvPr/>
          </p:nvSpPr>
          <p:spPr>
            <a:xfrm>
              <a:off x="401709" y="266581"/>
              <a:ext cx="528835" cy="528835"/>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61" name="组合 60"/>
            <p:cNvGrpSpPr/>
            <p:nvPr/>
          </p:nvGrpSpPr>
          <p:grpSpPr>
            <a:xfrm>
              <a:off x="509682" y="277446"/>
              <a:ext cx="3095560" cy="484252"/>
              <a:chOff x="6078784" y="1930037"/>
              <a:chExt cx="3949911" cy="617903"/>
            </a:xfrm>
          </p:grpSpPr>
          <p:sp>
            <p:nvSpPr>
              <p:cNvPr id="63" name="文本框 62"/>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64" name="矩形 63"/>
              <p:cNvSpPr/>
              <p:nvPr/>
            </p:nvSpPr>
            <p:spPr>
              <a:xfrm>
                <a:off x="6753570" y="1930037"/>
                <a:ext cx="3275125"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循环的特点</a:t>
                </a:r>
              </a:p>
            </p:txBody>
          </p:sp>
        </p:grpSp>
        <p:cxnSp>
          <p:nvCxnSpPr>
            <p:cNvPr id="62" name="直接连接符 6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1095167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矩形 59"/>
          <p:cNvSpPr/>
          <p:nvPr/>
        </p:nvSpPr>
        <p:spPr>
          <a:xfrm>
            <a:off x="1038514" y="1279472"/>
            <a:ext cx="3562297" cy="400110"/>
          </a:xfrm>
          <a:prstGeom prst="rect">
            <a:avLst/>
          </a:prstGeom>
        </p:spPr>
        <p:txBody>
          <a:bodyPr wrap="square">
            <a:spAutoFit/>
          </a:bodyPr>
          <a:lstStyle/>
          <a:p>
            <a:r>
              <a:rPr lang="en-US" altLang="zh-CN" sz="2000" b="1" dirty="0">
                <a:solidFill>
                  <a:srgbClr val="F8BF24"/>
                </a:solidFill>
                <a:latin typeface="微软雅黑" panose="020B0503020204020204" pitchFamily="34" charset="-122"/>
                <a:ea typeface="微软雅黑" panose="020B0503020204020204" pitchFamily="34" charset="-122"/>
              </a:rPr>
              <a:t>( 3 ) PDCA</a:t>
            </a:r>
            <a:r>
              <a:rPr lang="zh-CN" altLang="en-US" sz="2000" b="1" dirty="0">
                <a:solidFill>
                  <a:srgbClr val="F8BF24"/>
                </a:solidFill>
                <a:latin typeface="微软雅黑" panose="020B0503020204020204" pitchFamily="34" charset="-122"/>
                <a:ea typeface="微软雅黑" panose="020B0503020204020204" pitchFamily="34" charset="-122"/>
              </a:rPr>
              <a:t>循环的特点</a:t>
            </a:r>
          </a:p>
        </p:txBody>
      </p:sp>
      <p:pic>
        <p:nvPicPr>
          <p:cNvPr id="8" name="图片 7"/>
          <p:cNvPicPr>
            <a:picLocks noChangeAspect="1"/>
          </p:cNvPicPr>
          <p:nvPr/>
        </p:nvPicPr>
        <p:blipFill>
          <a:blip r:embed="rId4"/>
          <a:stretch>
            <a:fillRect/>
          </a:stretch>
        </p:blipFill>
        <p:spPr>
          <a:xfrm>
            <a:off x="5392665" y="1910080"/>
            <a:ext cx="6132926" cy="4268707"/>
          </a:xfrm>
          <a:prstGeom prst="rect">
            <a:avLst/>
          </a:prstGeom>
        </p:spPr>
      </p:pic>
      <p:grpSp>
        <p:nvGrpSpPr>
          <p:cNvPr id="12" name="组合 11"/>
          <p:cNvGrpSpPr/>
          <p:nvPr/>
        </p:nvGrpSpPr>
        <p:grpSpPr>
          <a:xfrm>
            <a:off x="1209040" y="3237914"/>
            <a:ext cx="4084320" cy="1210489"/>
            <a:chOff x="1209040" y="3237914"/>
            <a:chExt cx="4084320" cy="1210489"/>
          </a:xfrm>
        </p:grpSpPr>
        <p:sp>
          <p:nvSpPr>
            <p:cNvPr id="5" name="矩形 4"/>
            <p:cNvSpPr/>
            <p:nvPr/>
          </p:nvSpPr>
          <p:spPr>
            <a:xfrm>
              <a:off x="1209040" y="3248074"/>
              <a:ext cx="4084320" cy="1200329"/>
            </a:xfrm>
            <a:prstGeom prst="rect">
              <a:avLst/>
            </a:prstGeom>
          </p:spPr>
          <p:txBody>
            <a:bodyPr wrap="square">
              <a:spAutoFit/>
            </a:bodyPr>
            <a:lstStyle/>
            <a:p>
              <a:pPr>
                <a:lnSpc>
                  <a:spcPct val="120000"/>
                </a:lnSpc>
              </a:pP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循环是综合性循环，</a:t>
              </a:r>
              <a:endPar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endParaRPr>
            </a:p>
            <a:p>
              <a:pPr>
                <a:lnSpc>
                  <a:spcPct val="120000"/>
                </a:lnSpc>
              </a:pP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4</a:t>
              </a: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个阶段是相对的，它们之间不是截然分开的</a:t>
              </a:r>
              <a:r>
                <a:rPr lang="en-US" altLang="zh-CN" sz="2000" dirty="0">
                  <a:solidFill>
                    <a:schemeClr val="tx1">
                      <a:lumMod val="75000"/>
                      <a:lumOff val="25000"/>
                    </a:schemeClr>
                  </a:solidFill>
                  <a:latin typeface="微软雅黑" panose="020B0503020204020204" pitchFamily="34" charset="-122"/>
                  <a:ea typeface="微软雅黑" panose="020B0503020204020204" pitchFamily="34" charset="-122"/>
                </a:rPr>
                <a:t>.</a:t>
              </a:r>
            </a:p>
          </p:txBody>
        </p:sp>
        <p:cxnSp>
          <p:nvCxnSpPr>
            <p:cNvPr id="10" name="直接连接符 9"/>
            <p:cNvCxnSpPr/>
            <p:nvPr/>
          </p:nvCxnSpPr>
          <p:spPr>
            <a:xfrm>
              <a:off x="1330960" y="3237914"/>
              <a:ext cx="278384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cxnSpLocks/>
            </p:cNvCxnSpPr>
            <p:nvPr/>
          </p:nvCxnSpPr>
          <p:spPr>
            <a:xfrm>
              <a:off x="1209040" y="4404637"/>
              <a:ext cx="398272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401709" y="266581"/>
            <a:ext cx="11473572" cy="528835"/>
            <a:chOff x="401709" y="266581"/>
            <a:chExt cx="11473572" cy="528835"/>
          </a:xfrm>
        </p:grpSpPr>
        <p:sp>
          <p:nvSpPr>
            <p:cNvPr id="15" name="椭圆 14"/>
            <p:cNvSpPr/>
            <p:nvPr/>
          </p:nvSpPr>
          <p:spPr>
            <a:xfrm>
              <a:off x="401709" y="266581"/>
              <a:ext cx="528835" cy="528835"/>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6" name="组合 15"/>
            <p:cNvGrpSpPr/>
            <p:nvPr/>
          </p:nvGrpSpPr>
          <p:grpSpPr>
            <a:xfrm>
              <a:off x="509682" y="277446"/>
              <a:ext cx="3095560" cy="484252"/>
              <a:chOff x="6078784" y="1930037"/>
              <a:chExt cx="3949911" cy="617903"/>
            </a:xfrm>
          </p:grpSpPr>
          <p:sp>
            <p:nvSpPr>
              <p:cNvPr id="18" name="文本框 17"/>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19" name="矩形 18"/>
              <p:cNvSpPr/>
              <p:nvPr/>
            </p:nvSpPr>
            <p:spPr>
              <a:xfrm>
                <a:off x="6753570" y="1930037"/>
                <a:ext cx="3275125"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循环的特点</a:t>
                </a:r>
              </a:p>
            </p:txBody>
          </p:sp>
        </p:grpSp>
        <p:cxnSp>
          <p:nvCxnSpPr>
            <p:cNvPr id="17" name="直接连接符 16"/>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2816117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6547273" y="1835834"/>
            <a:ext cx="5328008" cy="3996006"/>
            <a:chOff x="6711591" y="1856154"/>
            <a:chExt cx="5328008" cy="3996006"/>
          </a:xfrm>
        </p:grpSpPr>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11591" y="1856154"/>
              <a:ext cx="5328008" cy="3996006"/>
            </a:xfrm>
            <a:prstGeom prst="rect">
              <a:avLst/>
            </a:prstGeom>
          </p:spPr>
        </p:pic>
        <p:sp>
          <p:nvSpPr>
            <p:cNvPr id="13" name="矩形 12"/>
            <p:cNvSpPr/>
            <p:nvPr/>
          </p:nvSpPr>
          <p:spPr>
            <a:xfrm>
              <a:off x="7575866" y="3086001"/>
              <a:ext cx="2031325" cy="1200329"/>
            </a:xfrm>
            <a:prstGeom prst="rect">
              <a:avLst/>
            </a:prstGeom>
          </p:spPr>
          <p:txBody>
            <a:bodyPr wrap="none">
              <a:spAutoFit/>
            </a:bodyPr>
            <a:lstStyle/>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“处理”</a:t>
              </a:r>
              <a:endParaRPr lang="en-US" altLang="zh-CN" sz="36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3600" b="1" dirty="0">
                  <a:solidFill>
                    <a:schemeClr val="tx1">
                      <a:lumMod val="65000"/>
                      <a:lumOff val="35000"/>
                    </a:schemeClr>
                  </a:solidFill>
                  <a:latin typeface="微软雅黑" panose="020B0503020204020204" pitchFamily="34" charset="-122"/>
                  <a:ea typeface="微软雅黑" panose="020B0503020204020204" pitchFamily="34" charset="-122"/>
                </a:rPr>
                <a:t>阶</a:t>
              </a: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段</a:t>
              </a:r>
              <a:endParaRPr lang="zh-CN" altLang="en-US" dirty="0">
                <a:solidFill>
                  <a:schemeClr val="tx1">
                    <a:lumMod val="65000"/>
                    <a:lumOff val="35000"/>
                  </a:schemeClr>
                </a:solidFill>
              </a:endParaRPr>
            </a:p>
          </p:txBody>
        </p:sp>
      </p:grpSp>
      <p:sp>
        <p:nvSpPr>
          <p:cNvPr id="60" name="矩形 59"/>
          <p:cNvSpPr/>
          <p:nvPr/>
        </p:nvSpPr>
        <p:spPr>
          <a:xfrm>
            <a:off x="1038514" y="1279472"/>
            <a:ext cx="3562297" cy="400110"/>
          </a:xfrm>
          <a:prstGeom prst="rect">
            <a:avLst/>
          </a:prstGeom>
        </p:spPr>
        <p:txBody>
          <a:bodyPr wrap="square">
            <a:spAutoFit/>
          </a:bodyPr>
          <a:lstStyle/>
          <a:p>
            <a:r>
              <a:rPr lang="en-US" altLang="zh-CN" sz="2000" b="1" dirty="0">
                <a:solidFill>
                  <a:srgbClr val="F8BF24"/>
                </a:solidFill>
                <a:latin typeface="微软雅黑" panose="020B0503020204020204" pitchFamily="34" charset="-122"/>
                <a:ea typeface="微软雅黑" panose="020B0503020204020204" pitchFamily="34" charset="-122"/>
              </a:rPr>
              <a:t>( 3 ) PDCA</a:t>
            </a:r>
            <a:r>
              <a:rPr lang="zh-CN" altLang="en-US" sz="2000" b="1" dirty="0">
                <a:solidFill>
                  <a:srgbClr val="F8BF24"/>
                </a:solidFill>
                <a:latin typeface="微软雅黑" panose="020B0503020204020204" pitchFamily="34" charset="-122"/>
                <a:ea typeface="微软雅黑" panose="020B0503020204020204" pitchFamily="34" charset="-122"/>
              </a:rPr>
              <a:t>循环的特点</a:t>
            </a:r>
          </a:p>
        </p:txBody>
      </p:sp>
      <p:grpSp>
        <p:nvGrpSpPr>
          <p:cNvPr id="12" name="组合 11"/>
          <p:cNvGrpSpPr/>
          <p:nvPr/>
        </p:nvGrpSpPr>
        <p:grpSpPr>
          <a:xfrm>
            <a:off x="1361440" y="2313354"/>
            <a:ext cx="7030720" cy="772647"/>
            <a:chOff x="1209040" y="3248074"/>
            <a:chExt cx="7030720" cy="772647"/>
          </a:xfrm>
        </p:grpSpPr>
        <p:sp>
          <p:nvSpPr>
            <p:cNvPr id="5" name="矩形 4"/>
            <p:cNvSpPr/>
            <p:nvPr/>
          </p:nvSpPr>
          <p:spPr>
            <a:xfrm>
              <a:off x="1209040" y="3248074"/>
              <a:ext cx="7030720" cy="757130"/>
            </a:xfrm>
            <a:prstGeom prst="rect">
              <a:avLst/>
            </a:prstGeom>
          </p:spPr>
          <p:txBody>
            <a:bodyPr wrap="square">
              <a:spAutoFit/>
            </a:bodyPr>
            <a:lstStyle/>
            <a:p>
              <a:pPr>
                <a:lnSpc>
                  <a:spcPct val="120000"/>
                </a:lnSpc>
              </a:pP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推动</a:t>
              </a:r>
              <a:r>
                <a:rPr lang="en-US" altLang="zh-CN" sz="2000" b="1"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000" b="1" dirty="0">
                  <a:solidFill>
                    <a:schemeClr val="tx1">
                      <a:lumMod val="75000"/>
                      <a:lumOff val="25000"/>
                    </a:schemeClr>
                  </a:solidFill>
                  <a:latin typeface="微软雅黑" panose="020B0503020204020204" pitchFamily="34" charset="-122"/>
                  <a:ea typeface="微软雅黑" panose="020B0503020204020204" pitchFamily="34" charset="-122"/>
                </a:rPr>
                <a:t>循环的关键是</a:t>
              </a:r>
              <a:r>
                <a:rPr lang="zh-CN" altLang="en-US" sz="3600" b="1" dirty="0">
                  <a:solidFill>
                    <a:srgbClr val="F8BF24"/>
                  </a:solidFill>
                  <a:latin typeface="微软雅黑" panose="020B0503020204020204" pitchFamily="34" charset="-122"/>
                  <a:ea typeface="微软雅黑" panose="020B0503020204020204" pitchFamily="34" charset="-122"/>
                </a:rPr>
                <a:t>“处理”阶</a:t>
              </a:r>
              <a:r>
                <a:rPr lang="zh-CN" altLang="en-US" sz="3200" b="1" dirty="0">
                  <a:solidFill>
                    <a:srgbClr val="F8BF24"/>
                  </a:solidFill>
                  <a:latin typeface="微软雅黑" panose="020B0503020204020204" pitchFamily="34" charset="-122"/>
                  <a:ea typeface="微软雅黑" panose="020B0503020204020204" pitchFamily="34" charset="-122"/>
                </a:rPr>
                <a:t>段</a:t>
              </a:r>
              <a:endParaRPr lang="en-US" altLang="zh-CN" sz="2000" dirty="0">
                <a:solidFill>
                  <a:srgbClr val="F8BF24"/>
                </a:solidFill>
                <a:latin typeface="微软雅黑" panose="020B0503020204020204" pitchFamily="34" charset="-122"/>
                <a:ea typeface="微软雅黑" panose="020B0503020204020204" pitchFamily="34" charset="-122"/>
              </a:endParaRPr>
            </a:p>
          </p:txBody>
        </p:sp>
        <p:cxnSp>
          <p:nvCxnSpPr>
            <p:cNvPr id="10" name="直接连接符 9"/>
            <p:cNvCxnSpPr/>
            <p:nvPr/>
          </p:nvCxnSpPr>
          <p:spPr>
            <a:xfrm>
              <a:off x="1351280" y="3429000"/>
              <a:ext cx="278384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a:cxnSpLocks/>
            </p:cNvCxnSpPr>
            <p:nvPr/>
          </p:nvCxnSpPr>
          <p:spPr>
            <a:xfrm>
              <a:off x="1209040" y="4020721"/>
              <a:ext cx="5547360"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grpSp>
      <p:sp>
        <p:nvSpPr>
          <p:cNvPr id="3" name="矩形 2"/>
          <p:cNvSpPr/>
          <p:nvPr/>
        </p:nvSpPr>
        <p:spPr>
          <a:xfrm>
            <a:off x="1361440" y="3251410"/>
            <a:ext cx="5821680" cy="1421928"/>
          </a:xfrm>
          <a:prstGeom prst="rect">
            <a:avLst/>
          </a:prstGeom>
        </p:spPr>
        <p:txBody>
          <a:bodyPr wrap="square">
            <a:spAutoFit/>
          </a:bodyPr>
          <a:lstStyle/>
          <a:p>
            <a:pPr>
              <a:lnSpc>
                <a:spcPct val="120000"/>
              </a:lnSpc>
            </a:pPr>
            <a:r>
              <a:rPr lang="zh-CN" altLang="en-US" dirty="0">
                <a:latin typeface="微软雅黑" panose="020B0503020204020204" pitchFamily="34" charset="-122"/>
                <a:ea typeface="微软雅黑" panose="020B0503020204020204" pitchFamily="34" charset="-122"/>
              </a:rPr>
              <a:t>因为处理阶段就是解决存在问题，总结经验和吸取教训的阶段。该阶段的重点又在于修订标准，包括技术标准和管理制度。没有标准化和制度化，就不可能使</a:t>
            </a:r>
            <a:r>
              <a:rPr lang="en-US" altLang="zh-CN" dirty="0">
                <a:latin typeface="微软雅黑" panose="020B0503020204020204" pitchFamily="34" charset="-122"/>
                <a:ea typeface="微软雅黑" panose="020B0503020204020204" pitchFamily="34" charset="-122"/>
              </a:rPr>
              <a:t>PDCA</a:t>
            </a:r>
            <a:r>
              <a:rPr lang="zh-CN" altLang="en-US" dirty="0">
                <a:latin typeface="微软雅黑" panose="020B0503020204020204" pitchFamily="34" charset="-122"/>
                <a:ea typeface="微软雅黑" panose="020B0503020204020204" pitchFamily="34" charset="-122"/>
              </a:rPr>
              <a:t>循环转动向前。 </a:t>
            </a:r>
          </a:p>
        </p:txBody>
      </p:sp>
      <p:grpSp>
        <p:nvGrpSpPr>
          <p:cNvPr id="17" name="组合 16"/>
          <p:cNvGrpSpPr/>
          <p:nvPr/>
        </p:nvGrpSpPr>
        <p:grpSpPr>
          <a:xfrm>
            <a:off x="401709" y="266581"/>
            <a:ext cx="11473572" cy="528835"/>
            <a:chOff x="401709" y="266581"/>
            <a:chExt cx="11473572" cy="528835"/>
          </a:xfrm>
        </p:grpSpPr>
        <p:sp>
          <p:nvSpPr>
            <p:cNvPr id="18" name="椭圆 17"/>
            <p:cNvSpPr/>
            <p:nvPr/>
          </p:nvSpPr>
          <p:spPr>
            <a:xfrm>
              <a:off x="401709" y="266581"/>
              <a:ext cx="528835" cy="528835"/>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9" name="组合 18"/>
            <p:cNvGrpSpPr/>
            <p:nvPr/>
          </p:nvGrpSpPr>
          <p:grpSpPr>
            <a:xfrm>
              <a:off x="509682" y="277446"/>
              <a:ext cx="3095560" cy="484252"/>
              <a:chOff x="6078784" y="1930037"/>
              <a:chExt cx="3949911" cy="617903"/>
            </a:xfrm>
          </p:grpSpPr>
          <p:sp>
            <p:nvSpPr>
              <p:cNvPr id="21" name="文本框 20"/>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3</a:t>
                </a:r>
                <a:endParaRPr lang="zh-CN" altLang="en-US" sz="2400" dirty="0">
                  <a:solidFill>
                    <a:schemeClr val="bg1"/>
                  </a:solidFill>
                  <a:latin typeface="Impact" panose="020B0806030902050204" pitchFamily="34" charset="0"/>
                </a:endParaRPr>
              </a:p>
            </p:txBody>
          </p:sp>
          <p:sp>
            <p:nvSpPr>
              <p:cNvPr id="22" name="矩形 21"/>
              <p:cNvSpPr/>
              <p:nvPr/>
            </p:nvSpPr>
            <p:spPr>
              <a:xfrm>
                <a:off x="6753570" y="1930037"/>
                <a:ext cx="3275125"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循环的特点</a:t>
                </a:r>
              </a:p>
            </p:txBody>
          </p:sp>
        </p:grpSp>
        <p:cxnSp>
          <p:nvCxnSpPr>
            <p:cNvPr id="20" name="直接连接符 19"/>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4914140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919333" y="1875787"/>
            <a:ext cx="10297829" cy="1148080"/>
            <a:chOff x="919333" y="1875787"/>
            <a:chExt cx="10297829" cy="1148080"/>
          </a:xfrm>
        </p:grpSpPr>
        <p:grpSp>
          <p:nvGrpSpPr>
            <p:cNvPr id="16" name="组合 15"/>
            <p:cNvGrpSpPr/>
            <p:nvPr/>
          </p:nvGrpSpPr>
          <p:grpSpPr>
            <a:xfrm>
              <a:off x="919333" y="1875787"/>
              <a:ext cx="10297829" cy="1148080"/>
              <a:chOff x="919333" y="1875787"/>
              <a:chExt cx="10297829" cy="1148080"/>
            </a:xfrm>
          </p:grpSpPr>
          <p:grpSp>
            <p:nvGrpSpPr>
              <p:cNvPr id="9" name="组合 8"/>
              <p:cNvGrpSpPr/>
              <p:nvPr/>
            </p:nvGrpSpPr>
            <p:grpSpPr>
              <a:xfrm>
                <a:off x="919333" y="1875787"/>
                <a:ext cx="10297829" cy="1148080"/>
                <a:chOff x="683765" y="1631947"/>
                <a:chExt cx="10297829" cy="1148080"/>
              </a:xfrm>
            </p:grpSpPr>
            <p:sp>
              <p:nvSpPr>
                <p:cNvPr id="6" name="矩形: 圆角 5"/>
                <p:cNvSpPr/>
                <p:nvPr/>
              </p:nvSpPr>
              <p:spPr>
                <a:xfrm>
                  <a:off x="683765" y="1631947"/>
                  <a:ext cx="10297829" cy="1148080"/>
                </a:xfrm>
                <a:prstGeom prst="roundRect">
                  <a:avLst>
                    <a:gd name="adj" fmla="val 50000"/>
                  </a:avLst>
                </a:prstGeom>
                <a:gradFill flip="none" rotWithShape="1">
                  <a:gsLst>
                    <a:gs pos="100000">
                      <a:srgbClr val="FFFFFF"/>
                    </a:gs>
                    <a:gs pos="0">
                      <a:srgbClr val="BBBBBB">
                        <a:lumMod val="36000"/>
                        <a:lumOff val="64000"/>
                      </a:srgbClr>
                    </a:gs>
                  </a:gsLst>
                  <a:lin ang="2700000" scaled="0"/>
                  <a:tileRect/>
                </a:gradFill>
                <a:ln w="19050" cap="flat" cmpd="sng" algn="ctr">
                  <a:gradFill flip="none" rotWithShape="1">
                    <a:gsLst>
                      <a:gs pos="0">
                        <a:srgbClr val="FFFFFF"/>
                      </a:gs>
                      <a:gs pos="100000">
                        <a:srgbClr val="B3B6B4">
                          <a:lumMod val="81000"/>
                          <a:lumOff val="19000"/>
                        </a:srgbClr>
                      </a:gs>
                    </a:gsLst>
                    <a:lin ang="2700000" scaled="0"/>
                    <a:tileRect/>
                  </a:gradFill>
                  <a:prstDash val="solid"/>
                  <a:miter lim="800000"/>
                </a:ln>
                <a:effectLst>
                  <a:outerShdw blurRad="279400" dist="76200" dir="2700000" sx="101000" sy="101000" algn="tl" rotWithShape="0">
                    <a:prstClr val="black">
                      <a:alpha val="28000"/>
                    </a:prstClr>
                  </a:outerShdw>
                </a:effectLst>
              </p:spPr>
              <p:txBody>
                <a:bodyPr rtlCol="0" anchor="ctr"/>
                <a:lstStyle/>
                <a:p>
                  <a:pPr algn="ctr"/>
                  <a:endParaRPr lang="zh-CN" altLang="en-US" kern="0">
                    <a:solidFill>
                      <a:prstClr val="white"/>
                    </a:solidFill>
                    <a:latin typeface="Calibri"/>
                    <a:ea typeface="微软雅黑"/>
                  </a:endParaRPr>
                </a:p>
              </p:txBody>
            </p:sp>
            <p:sp>
              <p:nvSpPr>
                <p:cNvPr id="7" name="矩形: 圆角 6"/>
                <p:cNvSpPr/>
                <p:nvPr/>
              </p:nvSpPr>
              <p:spPr>
                <a:xfrm>
                  <a:off x="919333" y="1755134"/>
                  <a:ext cx="2086975" cy="904240"/>
                </a:xfrm>
                <a:prstGeom prst="roundRect">
                  <a:avLst>
                    <a:gd name="adj" fmla="val 50000"/>
                  </a:avLst>
                </a:prstGeom>
                <a:solidFill>
                  <a:srgbClr val="4674CA"/>
                </a:solidFill>
                <a:ln>
                  <a:noFill/>
                </a:ln>
                <a:effectLst>
                  <a:innerShdw dist="50800" dir="189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1262147" y="2021321"/>
                  <a:ext cx="153760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硬件和软件 </a:t>
                  </a:r>
                </a:p>
              </p:txBody>
            </p:sp>
          </p:grpSp>
          <p:sp>
            <p:nvSpPr>
              <p:cNvPr id="15" name="矩形 14"/>
              <p:cNvSpPr/>
              <p:nvPr/>
            </p:nvSpPr>
            <p:spPr>
              <a:xfrm>
                <a:off x="3963707" y="2111273"/>
                <a:ext cx="6096000" cy="707886"/>
              </a:xfrm>
              <a:prstGeom prst="rect">
                <a:avLst/>
              </a:prstGeom>
            </p:spPr>
            <p:txBody>
              <a:bodyPr>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硬件：如科室某类医疗设备的报修率</a:t>
                </a:r>
              </a:p>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软件：如科室某项制度的依从性</a:t>
                </a:r>
              </a:p>
            </p:txBody>
          </p:sp>
        </p:grpSp>
        <p:sp>
          <p:nvSpPr>
            <p:cNvPr id="17" name="等腰三角形 16"/>
            <p:cNvSpPr/>
            <p:nvPr/>
          </p:nvSpPr>
          <p:spPr>
            <a:xfrm rot="5400000">
              <a:off x="3461439" y="2365189"/>
              <a:ext cx="232064" cy="2000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7" name="组合 26"/>
          <p:cNvGrpSpPr/>
          <p:nvPr/>
        </p:nvGrpSpPr>
        <p:grpSpPr>
          <a:xfrm>
            <a:off x="857851" y="3376611"/>
            <a:ext cx="10297829" cy="1251149"/>
            <a:chOff x="919333" y="1875787"/>
            <a:chExt cx="10297829" cy="1251149"/>
          </a:xfrm>
        </p:grpSpPr>
        <p:grpSp>
          <p:nvGrpSpPr>
            <p:cNvPr id="28" name="组合 27"/>
            <p:cNvGrpSpPr/>
            <p:nvPr/>
          </p:nvGrpSpPr>
          <p:grpSpPr>
            <a:xfrm>
              <a:off x="919333" y="1875787"/>
              <a:ext cx="10297829" cy="1251149"/>
              <a:chOff x="919333" y="1875787"/>
              <a:chExt cx="10297829" cy="1251149"/>
            </a:xfrm>
          </p:grpSpPr>
          <p:grpSp>
            <p:nvGrpSpPr>
              <p:cNvPr id="30" name="组合 29"/>
              <p:cNvGrpSpPr/>
              <p:nvPr/>
            </p:nvGrpSpPr>
            <p:grpSpPr>
              <a:xfrm>
                <a:off x="919333" y="1875787"/>
                <a:ext cx="10297829" cy="1148080"/>
                <a:chOff x="683765" y="1631947"/>
                <a:chExt cx="10297829" cy="1148080"/>
              </a:xfrm>
            </p:grpSpPr>
            <p:sp>
              <p:nvSpPr>
                <p:cNvPr id="32" name="矩形: 圆角 31"/>
                <p:cNvSpPr/>
                <p:nvPr/>
              </p:nvSpPr>
              <p:spPr>
                <a:xfrm>
                  <a:off x="683765" y="1631947"/>
                  <a:ext cx="10297829" cy="1148080"/>
                </a:xfrm>
                <a:prstGeom prst="roundRect">
                  <a:avLst>
                    <a:gd name="adj" fmla="val 50000"/>
                  </a:avLst>
                </a:prstGeom>
                <a:gradFill flip="none" rotWithShape="1">
                  <a:gsLst>
                    <a:gs pos="100000">
                      <a:srgbClr val="FFFFFF"/>
                    </a:gs>
                    <a:gs pos="0">
                      <a:srgbClr val="BBBBBB">
                        <a:lumMod val="36000"/>
                        <a:lumOff val="64000"/>
                      </a:srgbClr>
                    </a:gs>
                  </a:gsLst>
                  <a:lin ang="2700000" scaled="0"/>
                  <a:tileRect/>
                </a:gradFill>
                <a:ln w="19050" cap="flat" cmpd="sng" algn="ctr">
                  <a:gradFill flip="none" rotWithShape="1">
                    <a:gsLst>
                      <a:gs pos="0">
                        <a:srgbClr val="FFFFFF"/>
                      </a:gs>
                      <a:gs pos="100000">
                        <a:srgbClr val="B3B6B4">
                          <a:lumMod val="81000"/>
                          <a:lumOff val="19000"/>
                        </a:srgbClr>
                      </a:gs>
                    </a:gsLst>
                    <a:lin ang="2700000" scaled="0"/>
                    <a:tileRect/>
                  </a:gradFill>
                  <a:prstDash val="solid"/>
                  <a:miter lim="800000"/>
                </a:ln>
                <a:effectLst>
                  <a:outerShdw blurRad="279400" dist="76200" dir="2700000" sx="101000" sy="101000" algn="tl" rotWithShape="0">
                    <a:prstClr val="black">
                      <a:alpha val="28000"/>
                    </a:prstClr>
                  </a:outerShdw>
                </a:effectLst>
              </p:spPr>
              <p:txBody>
                <a:bodyPr rtlCol="0" anchor="ctr"/>
                <a:lstStyle/>
                <a:p>
                  <a:pPr algn="ctr"/>
                  <a:endParaRPr lang="zh-CN" altLang="en-US" kern="0">
                    <a:solidFill>
                      <a:prstClr val="white"/>
                    </a:solidFill>
                    <a:latin typeface="Calibri"/>
                    <a:ea typeface="微软雅黑"/>
                  </a:endParaRPr>
                </a:p>
              </p:txBody>
            </p:sp>
            <p:sp>
              <p:nvSpPr>
                <p:cNvPr id="33" name="矩形: 圆角 32"/>
                <p:cNvSpPr/>
                <p:nvPr/>
              </p:nvSpPr>
              <p:spPr>
                <a:xfrm>
                  <a:off x="919333" y="1755134"/>
                  <a:ext cx="2086975" cy="904240"/>
                </a:xfrm>
                <a:prstGeom prst="roundRect">
                  <a:avLst>
                    <a:gd name="adj" fmla="val 50000"/>
                  </a:avLst>
                </a:prstGeom>
                <a:solidFill>
                  <a:srgbClr val="3FAF63"/>
                </a:solidFill>
                <a:ln>
                  <a:noFill/>
                </a:ln>
                <a:effectLst>
                  <a:innerShdw dist="50800" dir="189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p:cNvSpPr/>
                <p:nvPr/>
              </p:nvSpPr>
              <p:spPr>
                <a:xfrm>
                  <a:off x="1262147" y="2021321"/>
                  <a:ext cx="153760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组织和个人 </a:t>
                  </a:r>
                </a:p>
              </p:txBody>
            </p:sp>
          </p:grpSp>
          <p:sp>
            <p:nvSpPr>
              <p:cNvPr id="31" name="矩形 30"/>
              <p:cNvSpPr/>
              <p:nvPr/>
            </p:nvSpPr>
            <p:spPr>
              <a:xfrm>
                <a:off x="3963706" y="2111273"/>
                <a:ext cx="7253455" cy="1015663"/>
              </a:xfrm>
              <a:prstGeom prst="rect">
                <a:avLst/>
              </a:prstGeom>
            </p:spPr>
            <p:txBody>
              <a:bodyPr wrap="squar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如科室诊疗组中的某一个组的共性问题</a:t>
                </a:r>
              </a:p>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个人：如具体某一个人的问题，如诊疗死亡率手术并发症等</a:t>
                </a:r>
              </a:p>
              <a:p>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29" name="等腰三角形 28"/>
            <p:cNvSpPr/>
            <p:nvPr/>
          </p:nvSpPr>
          <p:spPr>
            <a:xfrm rot="5400000">
              <a:off x="3461439" y="2365189"/>
              <a:ext cx="232064" cy="2000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5" name="组合 34"/>
          <p:cNvGrpSpPr/>
          <p:nvPr/>
        </p:nvGrpSpPr>
        <p:grpSpPr>
          <a:xfrm>
            <a:off x="919332" y="4806760"/>
            <a:ext cx="10297829" cy="1251149"/>
            <a:chOff x="919333" y="1875787"/>
            <a:chExt cx="10297829" cy="1251149"/>
          </a:xfrm>
        </p:grpSpPr>
        <p:grpSp>
          <p:nvGrpSpPr>
            <p:cNvPr id="36" name="组合 35"/>
            <p:cNvGrpSpPr/>
            <p:nvPr/>
          </p:nvGrpSpPr>
          <p:grpSpPr>
            <a:xfrm>
              <a:off x="919333" y="1875787"/>
              <a:ext cx="10297829" cy="1251149"/>
              <a:chOff x="919333" y="1875787"/>
              <a:chExt cx="10297829" cy="1251149"/>
            </a:xfrm>
          </p:grpSpPr>
          <p:grpSp>
            <p:nvGrpSpPr>
              <p:cNvPr id="38" name="组合 37"/>
              <p:cNvGrpSpPr/>
              <p:nvPr/>
            </p:nvGrpSpPr>
            <p:grpSpPr>
              <a:xfrm>
                <a:off x="919333" y="1875787"/>
                <a:ext cx="10297829" cy="1148080"/>
                <a:chOff x="683765" y="1631947"/>
                <a:chExt cx="10297829" cy="1148080"/>
              </a:xfrm>
            </p:grpSpPr>
            <p:sp>
              <p:nvSpPr>
                <p:cNvPr id="40" name="矩形: 圆角 39"/>
                <p:cNvSpPr/>
                <p:nvPr/>
              </p:nvSpPr>
              <p:spPr>
                <a:xfrm>
                  <a:off x="683765" y="1631947"/>
                  <a:ext cx="10297829" cy="1148080"/>
                </a:xfrm>
                <a:prstGeom prst="roundRect">
                  <a:avLst>
                    <a:gd name="adj" fmla="val 50000"/>
                  </a:avLst>
                </a:prstGeom>
                <a:gradFill flip="none" rotWithShape="1">
                  <a:gsLst>
                    <a:gs pos="100000">
                      <a:srgbClr val="FFFFFF"/>
                    </a:gs>
                    <a:gs pos="0">
                      <a:srgbClr val="BBBBBB">
                        <a:lumMod val="36000"/>
                        <a:lumOff val="64000"/>
                      </a:srgbClr>
                    </a:gs>
                  </a:gsLst>
                  <a:lin ang="2700000" scaled="0"/>
                  <a:tileRect/>
                </a:gradFill>
                <a:ln w="19050" cap="flat" cmpd="sng" algn="ctr">
                  <a:gradFill flip="none" rotWithShape="1">
                    <a:gsLst>
                      <a:gs pos="0">
                        <a:srgbClr val="FFFFFF"/>
                      </a:gs>
                      <a:gs pos="100000">
                        <a:srgbClr val="B3B6B4">
                          <a:lumMod val="81000"/>
                          <a:lumOff val="19000"/>
                        </a:srgbClr>
                      </a:gs>
                    </a:gsLst>
                    <a:lin ang="2700000" scaled="0"/>
                    <a:tileRect/>
                  </a:gradFill>
                  <a:prstDash val="solid"/>
                  <a:miter lim="800000"/>
                </a:ln>
                <a:effectLst>
                  <a:outerShdw blurRad="279400" dist="76200" dir="2700000" sx="101000" sy="101000" algn="tl" rotWithShape="0">
                    <a:prstClr val="black">
                      <a:alpha val="28000"/>
                    </a:prstClr>
                  </a:outerShdw>
                </a:effectLst>
              </p:spPr>
              <p:txBody>
                <a:bodyPr rtlCol="0" anchor="ctr"/>
                <a:lstStyle/>
                <a:p>
                  <a:pPr algn="ctr"/>
                  <a:endParaRPr lang="zh-CN" altLang="en-US" kern="0">
                    <a:solidFill>
                      <a:prstClr val="white"/>
                    </a:solidFill>
                    <a:latin typeface="Calibri"/>
                    <a:ea typeface="微软雅黑"/>
                  </a:endParaRPr>
                </a:p>
              </p:txBody>
            </p:sp>
            <p:sp>
              <p:nvSpPr>
                <p:cNvPr id="41" name="矩形: 圆角 40"/>
                <p:cNvSpPr/>
                <p:nvPr/>
              </p:nvSpPr>
              <p:spPr>
                <a:xfrm>
                  <a:off x="919333" y="1755134"/>
                  <a:ext cx="2086975" cy="904240"/>
                </a:xfrm>
                <a:prstGeom prst="roundRect">
                  <a:avLst>
                    <a:gd name="adj" fmla="val 50000"/>
                  </a:avLst>
                </a:prstGeom>
                <a:solidFill>
                  <a:srgbClr val="DE5647"/>
                </a:solidFill>
                <a:ln>
                  <a:noFill/>
                </a:ln>
                <a:effectLst>
                  <a:innerShdw dist="50800" dir="18900000">
                    <a:prstClr val="black">
                      <a:alpha val="1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矩形 41"/>
                <p:cNvSpPr/>
                <p:nvPr/>
              </p:nvSpPr>
              <p:spPr>
                <a:xfrm>
                  <a:off x="1262147" y="2021321"/>
                  <a:ext cx="153760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系统和细节 </a:t>
                  </a:r>
                </a:p>
              </p:txBody>
            </p:sp>
          </p:grpSp>
          <p:sp>
            <p:nvSpPr>
              <p:cNvPr id="39" name="矩形 38"/>
              <p:cNvSpPr/>
              <p:nvPr/>
            </p:nvSpPr>
            <p:spPr>
              <a:xfrm>
                <a:off x="3963706" y="2111273"/>
                <a:ext cx="7253455" cy="1015663"/>
              </a:xfrm>
              <a:prstGeom prst="rect">
                <a:avLst/>
              </a:prstGeom>
            </p:spPr>
            <p:txBody>
              <a:bodyPr wrap="square">
                <a:spAutoFit/>
              </a:bodyPr>
              <a:lstStyle/>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系统：宏观政策、管理机制、工作方法等</a:t>
                </a:r>
              </a:p>
              <a:p>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rPr>
                  <a:t>细节：输液挂钩的高度、病房地面湿滑等</a:t>
                </a:r>
              </a:p>
              <a:p>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
          <p:nvSpPr>
            <p:cNvPr id="37" name="等腰三角形 36"/>
            <p:cNvSpPr/>
            <p:nvPr/>
          </p:nvSpPr>
          <p:spPr>
            <a:xfrm rot="5400000">
              <a:off x="3461439" y="2365189"/>
              <a:ext cx="232064" cy="200055"/>
            </a:xfrm>
            <a:prstGeom prst="triangl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3" name="组合 42"/>
          <p:cNvGrpSpPr/>
          <p:nvPr/>
        </p:nvGrpSpPr>
        <p:grpSpPr>
          <a:xfrm>
            <a:off x="401709" y="266581"/>
            <a:ext cx="11473572" cy="528835"/>
            <a:chOff x="401709" y="266581"/>
            <a:chExt cx="11473572" cy="528835"/>
          </a:xfrm>
        </p:grpSpPr>
        <p:sp>
          <p:nvSpPr>
            <p:cNvPr id="44" name="椭圆 43"/>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45" name="组合 44"/>
            <p:cNvGrpSpPr/>
            <p:nvPr/>
          </p:nvGrpSpPr>
          <p:grpSpPr>
            <a:xfrm>
              <a:off x="509682" y="277446"/>
              <a:ext cx="4634443" cy="484252"/>
              <a:chOff x="6078784" y="1930037"/>
              <a:chExt cx="5913514" cy="617903"/>
            </a:xfrm>
          </p:grpSpPr>
          <p:sp>
            <p:nvSpPr>
              <p:cNvPr id="47" name="文本框 46"/>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48" name="矩形 47"/>
              <p:cNvSpPr/>
              <p:nvPr/>
            </p:nvSpPr>
            <p:spPr>
              <a:xfrm>
                <a:off x="6753570" y="1930037"/>
                <a:ext cx="5238728"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可以从哪些方面着手做</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p>
            </p:txBody>
          </p:sp>
        </p:grpSp>
        <p:cxnSp>
          <p:nvCxnSpPr>
            <p:cNvPr id="46" name="直接连接符 45"/>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73387510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401710" y="266581"/>
            <a:ext cx="3819085" cy="528835"/>
            <a:chOff x="5941012" y="1916171"/>
            <a:chExt cx="4873124" cy="674790"/>
          </a:xfrm>
        </p:grpSpPr>
        <p:grpSp>
          <p:nvGrpSpPr>
            <p:cNvPr id="53" name="组合 52"/>
            <p:cNvGrpSpPr/>
            <p:nvPr/>
          </p:nvGrpSpPr>
          <p:grpSpPr>
            <a:xfrm>
              <a:off x="5941012" y="1916171"/>
              <a:ext cx="674790" cy="674790"/>
              <a:chOff x="5941012" y="1823841"/>
              <a:chExt cx="759138" cy="759138"/>
            </a:xfrm>
          </p:grpSpPr>
          <p:sp>
            <p:nvSpPr>
              <p:cNvPr id="55" name="文本框 54"/>
              <p:cNvSpPr txBox="1"/>
              <p:nvPr/>
            </p:nvSpPr>
            <p:spPr>
              <a:xfrm>
                <a:off x="6096001" y="1871865"/>
                <a:ext cx="499798" cy="662716"/>
              </a:xfrm>
              <a:prstGeom prst="rect">
                <a:avLst/>
              </a:prstGeom>
              <a:noFill/>
            </p:spPr>
            <p:txBody>
              <a:bodyPr wrap="none" rtlCol="0">
                <a:spAutoFit/>
              </a:bodyPr>
              <a:lstStyle/>
              <a:p>
                <a:r>
                  <a:rPr lang="en-US" altLang="zh-CN" sz="2400" dirty="0">
                    <a:solidFill>
                      <a:srgbClr val="DE5647"/>
                    </a:solidFill>
                    <a:latin typeface="Impact" panose="020B0806030902050204" pitchFamily="34" charset="0"/>
                  </a:rPr>
                  <a:t>4</a:t>
                </a:r>
                <a:endParaRPr lang="zh-CN" altLang="en-US" sz="2400" dirty="0">
                  <a:solidFill>
                    <a:srgbClr val="DE5647"/>
                  </a:solidFill>
                  <a:latin typeface="Impact" panose="020B0806030902050204" pitchFamily="34" charset="0"/>
                </a:endParaRPr>
              </a:p>
            </p:txBody>
          </p:sp>
          <p:sp>
            <p:nvSpPr>
              <p:cNvPr id="56" name="椭圆 55"/>
              <p:cNvSpPr/>
              <p:nvPr/>
            </p:nvSpPr>
            <p:spPr>
              <a:xfrm>
                <a:off x="5941012" y="1823841"/>
                <a:ext cx="759138" cy="759138"/>
              </a:xfrm>
              <a:prstGeom prst="ellipse">
                <a:avLst/>
              </a:prstGeom>
              <a:noFill/>
              <a:ln>
                <a:solidFill>
                  <a:srgbClr val="DE5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sp>
          <p:nvSpPr>
            <p:cNvPr id="54" name="矩形 53"/>
            <p:cNvSpPr/>
            <p:nvPr/>
          </p:nvSpPr>
          <p:spPr>
            <a:xfrm>
              <a:off x="6753569" y="1930037"/>
              <a:ext cx="406056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4" name="直接连接符 3"/>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rotWithShape="1">
          <a:blip r:embed="rId4" cstate="print">
            <a:extLst>
              <a:ext uri="{28A0092B-C50C-407E-A947-70E740481C1C}">
                <a14:useLocalDpi xmlns:a14="http://schemas.microsoft.com/office/drawing/2010/main" val="0"/>
              </a:ext>
            </a:extLst>
          </a:blip>
          <a:srcRect l="49269" b="51556"/>
          <a:stretch/>
        </p:blipFill>
        <p:spPr>
          <a:xfrm>
            <a:off x="6892487" y="1190502"/>
            <a:ext cx="4982794" cy="4758232"/>
          </a:xfrm>
          <a:prstGeom prst="rect">
            <a:avLst/>
          </a:prstGeom>
        </p:spPr>
      </p:pic>
      <p:sp>
        <p:nvSpPr>
          <p:cNvPr id="5" name="矩形 4"/>
          <p:cNvSpPr/>
          <p:nvPr/>
        </p:nvSpPr>
        <p:spPr>
          <a:xfrm>
            <a:off x="1324807" y="2784788"/>
            <a:ext cx="5567680" cy="1569660"/>
          </a:xfrm>
          <a:prstGeom prst="rect">
            <a:avLst/>
          </a:prstGeom>
        </p:spPr>
        <p:txBody>
          <a:bodyPr wrap="square">
            <a:spAutoFit/>
          </a:bodyPr>
          <a:lstStyle/>
          <a:p>
            <a:pPr>
              <a:lnSpc>
                <a:spcPct val="120000"/>
              </a:lnSpc>
            </a:pPr>
            <a:r>
              <a:rPr lang="zh-CN" altLang="en-US" sz="2000" b="1" dirty="0">
                <a:solidFill>
                  <a:srgbClr val="DE5647"/>
                </a:solidFill>
                <a:latin typeface="微软雅黑" panose="020B0503020204020204" pitchFamily="34" charset="-122"/>
                <a:ea typeface="微软雅黑" panose="020B0503020204020204" pitchFamily="34" charset="-122"/>
              </a:rPr>
              <a:t>假如我院制定了危机值管理的相关规定及流程后</a:t>
            </a:r>
            <a:r>
              <a:rPr lang="zh-CN" altLang="en-US" sz="2000" dirty="0">
                <a:latin typeface="微软雅黑" panose="020B0503020204020204" pitchFamily="34" charset="-122"/>
                <a:ea typeface="微软雅黑" panose="020B0503020204020204" pitchFamily="34" charset="-122"/>
              </a:rPr>
              <a:t>，在执行中</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发现还存在危机值管理执行不到位的情况</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比如存在检验危机值未能及时处理的情况而造成病人家属的投诉及纠纷</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发现问题）。</a:t>
            </a:r>
          </a:p>
        </p:txBody>
      </p:sp>
      <p:cxnSp>
        <p:nvCxnSpPr>
          <p:cNvPr id="11" name="直接连接符 10"/>
          <p:cNvCxnSpPr/>
          <p:nvPr/>
        </p:nvCxnSpPr>
        <p:spPr>
          <a:xfrm>
            <a:off x="1324807" y="2692400"/>
            <a:ext cx="5567680" cy="0"/>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43" name="直接连接符 42"/>
          <p:cNvCxnSpPr>
            <a:cxnSpLocks/>
          </p:cNvCxnSpPr>
          <p:nvPr/>
        </p:nvCxnSpPr>
        <p:spPr>
          <a:xfrm>
            <a:off x="1324807" y="4445888"/>
            <a:ext cx="4486713" cy="0"/>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244679071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箭头连接符 4"/>
          <p:cNvCxnSpPr/>
          <p:nvPr/>
        </p:nvCxnSpPr>
        <p:spPr>
          <a:xfrm>
            <a:off x="731521" y="2194560"/>
            <a:ext cx="10502536" cy="0"/>
          </a:xfrm>
          <a:prstGeom prst="straightConnector1">
            <a:avLst/>
          </a:prstGeom>
          <a:ln w="9525">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3" name="椭圆 52"/>
          <p:cNvSpPr/>
          <p:nvPr/>
        </p:nvSpPr>
        <p:spPr>
          <a:xfrm>
            <a:off x="-251472" y="409336"/>
            <a:ext cx="817530" cy="817530"/>
          </a:xfrm>
          <a:prstGeom prst="ellipse">
            <a:avLst/>
          </a:prstGeom>
          <a:solidFill>
            <a:srgbClr val="4674CA">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椭圆 2"/>
          <p:cNvSpPr/>
          <p:nvPr/>
        </p:nvSpPr>
        <p:spPr>
          <a:xfrm>
            <a:off x="0" y="-374754"/>
            <a:ext cx="1436935" cy="1436935"/>
          </a:xfrm>
          <a:prstGeom prst="ellipse">
            <a:avLst/>
          </a:prstGeom>
          <a:solidFill>
            <a:srgbClr val="3FAF63">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9623" y="4824549"/>
            <a:ext cx="2607983" cy="1564789"/>
          </a:xfrm>
          <a:prstGeom prst="rect">
            <a:avLst/>
          </a:prstGeom>
        </p:spPr>
      </p:pic>
      <p:grpSp>
        <p:nvGrpSpPr>
          <p:cNvPr id="2" name="组合 1"/>
          <p:cNvGrpSpPr/>
          <p:nvPr/>
        </p:nvGrpSpPr>
        <p:grpSpPr>
          <a:xfrm>
            <a:off x="498217" y="356436"/>
            <a:ext cx="1877437" cy="727461"/>
            <a:chOff x="565672" y="371426"/>
            <a:chExt cx="1877437" cy="727461"/>
          </a:xfrm>
        </p:grpSpPr>
        <p:sp>
          <p:nvSpPr>
            <p:cNvPr id="27" name="文本框 26"/>
            <p:cNvSpPr txBox="1"/>
            <p:nvPr/>
          </p:nvSpPr>
          <p:spPr>
            <a:xfrm>
              <a:off x="565672" y="371426"/>
              <a:ext cx="1877437" cy="461665"/>
            </a:xfrm>
            <a:prstGeom prst="rect">
              <a:avLst/>
            </a:prstGeom>
            <a:noFill/>
          </p:spPr>
          <p:txBody>
            <a:bodyPr wrap="none" rtlCol="0">
              <a:spAutoFit/>
            </a:bodyPr>
            <a:lstStyle/>
            <a:p>
              <a:r>
                <a:rPr lang="en-US" altLang="zh-CN" sz="2400" b="1" dirty="0">
                  <a:solidFill>
                    <a:srgbClr val="3FAF63"/>
                  </a:solidFill>
                  <a:latin typeface="Arial" panose="020B0604020202020204" pitchFamily="34" charset="0"/>
                  <a:ea typeface="微软雅黑" panose="020B0503020204020204" pitchFamily="34" charset="-122"/>
                  <a:cs typeface="Arial" panose="020B0604020202020204" pitchFamily="34" charset="0"/>
                </a:rPr>
                <a:t>CONTENTS</a:t>
              </a:r>
              <a:endParaRPr lang="zh-CN" altLang="en-US" sz="2400" b="1" dirty="0">
                <a:solidFill>
                  <a:srgbClr val="3FAF63"/>
                </a:solidFill>
                <a:latin typeface="Arial" panose="020B0604020202020204" pitchFamily="34" charset="0"/>
                <a:ea typeface="微软雅黑" panose="020B0503020204020204" pitchFamily="34" charset="-122"/>
                <a:cs typeface="Arial" panose="020B0604020202020204" pitchFamily="34" charset="0"/>
              </a:endParaRPr>
            </a:p>
          </p:txBody>
        </p:sp>
        <p:sp>
          <p:nvSpPr>
            <p:cNvPr id="52" name="文本框 51"/>
            <p:cNvSpPr txBox="1"/>
            <p:nvPr/>
          </p:nvSpPr>
          <p:spPr>
            <a:xfrm>
              <a:off x="565672" y="698777"/>
              <a:ext cx="768159" cy="400110"/>
            </a:xfrm>
            <a:prstGeom prst="rect">
              <a:avLst/>
            </a:prstGeom>
            <a:noFill/>
          </p:spPr>
          <p:txBody>
            <a:bodyPr wrap="none" rtlCol="0">
              <a:spAutoFit/>
            </a:bodyPr>
            <a:lstStyle/>
            <a:p>
              <a:r>
                <a:rPr lang="zh-CN" altLang="en-US" sz="2000" dirty="0">
                  <a:latin typeface="Avenir LT Std 65 Medium" panose="020B0603020203020204" pitchFamily="34" charset="0"/>
                  <a:ea typeface="微软雅黑" panose="020B0503020204020204" pitchFamily="34" charset="-122"/>
                </a:rPr>
                <a:t>目 录</a:t>
              </a:r>
            </a:p>
          </p:txBody>
        </p:sp>
      </p:grpSp>
      <p:sp>
        <p:nvSpPr>
          <p:cNvPr id="94" name="TextBox 61"/>
          <p:cNvSpPr txBox="1">
            <a:spLocks noChangeArrowheads="1"/>
          </p:cNvSpPr>
          <p:nvPr/>
        </p:nvSpPr>
        <p:spPr bwMode="auto">
          <a:xfrm>
            <a:off x="1461254" y="4041775"/>
            <a:ext cx="1736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2800" b="1" dirty="0">
                <a:solidFill>
                  <a:schemeClr val="tx1">
                    <a:lumMod val="75000"/>
                    <a:lumOff val="25000"/>
                  </a:schemeClr>
                </a:solidFill>
                <a:latin typeface="Arial" panose="020B0604020202020204" pitchFamily="34" charset="0"/>
                <a:ea typeface="微软雅黑" panose="020B0503020204020204" pitchFamily="34" charset="-122"/>
              </a:rPr>
              <a:t>分析说明</a:t>
            </a:r>
          </a:p>
        </p:txBody>
      </p:sp>
      <p:sp>
        <p:nvSpPr>
          <p:cNvPr id="95" name="TextBox 61"/>
          <p:cNvSpPr txBox="1">
            <a:spLocks noChangeArrowheads="1"/>
          </p:cNvSpPr>
          <p:nvPr/>
        </p:nvSpPr>
        <p:spPr bwMode="auto">
          <a:xfrm>
            <a:off x="3769200" y="4017282"/>
            <a:ext cx="1736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2800" b="1" dirty="0">
                <a:solidFill>
                  <a:schemeClr val="tx1">
                    <a:lumMod val="75000"/>
                    <a:lumOff val="25000"/>
                  </a:schemeClr>
                </a:solidFill>
                <a:latin typeface="Arial" panose="020B0604020202020204" pitchFamily="34" charset="0"/>
                <a:ea typeface="微软雅黑" panose="020B0503020204020204" pitchFamily="34" charset="-122"/>
              </a:rPr>
              <a:t>循环步骤</a:t>
            </a:r>
          </a:p>
        </p:txBody>
      </p:sp>
      <p:sp>
        <p:nvSpPr>
          <p:cNvPr id="96" name="TextBox 61"/>
          <p:cNvSpPr txBox="1">
            <a:spLocks noChangeArrowheads="1"/>
          </p:cNvSpPr>
          <p:nvPr/>
        </p:nvSpPr>
        <p:spPr bwMode="auto">
          <a:xfrm>
            <a:off x="6170808" y="4004582"/>
            <a:ext cx="17383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2800" b="1" dirty="0">
                <a:solidFill>
                  <a:schemeClr val="tx1">
                    <a:lumMod val="75000"/>
                    <a:lumOff val="25000"/>
                  </a:schemeClr>
                </a:solidFill>
                <a:latin typeface="Arial" panose="020B0604020202020204" pitchFamily="34" charset="0"/>
                <a:ea typeface="微软雅黑" panose="020B0503020204020204" pitchFamily="34" charset="-122"/>
              </a:rPr>
              <a:t>特 点</a:t>
            </a:r>
          </a:p>
        </p:txBody>
      </p:sp>
      <p:sp>
        <p:nvSpPr>
          <p:cNvPr id="97" name="TextBox 61"/>
          <p:cNvSpPr txBox="1">
            <a:spLocks noChangeArrowheads="1"/>
          </p:cNvSpPr>
          <p:nvPr/>
        </p:nvSpPr>
        <p:spPr bwMode="auto">
          <a:xfrm>
            <a:off x="8447610" y="4017282"/>
            <a:ext cx="17367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2800" b="1" dirty="0">
                <a:solidFill>
                  <a:schemeClr val="tx1">
                    <a:lumMod val="75000"/>
                    <a:lumOff val="25000"/>
                  </a:schemeClr>
                </a:solidFill>
                <a:latin typeface="Arial" panose="020B0604020202020204" pitchFamily="34" charset="0"/>
                <a:ea typeface="微软雅黑" panose="020B0503020204020204" pitchFamily="34" charset="-122"/>
              </a:rPr>
              <a:t>举例说明</a:t>
            </a:r>
          </a:p>
        </p:txBody>
      </p:sp>
      <p:sp>
        <p:nvSpPr>
          <p:cNvPr id="98" name="Oval 63"/>
          <p:cNvSpPr>
            <a:spLocks noChangeArrowheads="1"/>
          </p:cNvSpPr>
          <p:nvPr/>
        </p:nvSpPr>
        <p:spPr bwMode="auto">
          <a:xfrm>
            <a:off x="1813679" y="2740025"/>
            <a:ext cx="1123950" cy="1138238"/>
          </a:xfrm>
          <a:prstGeom prst="ellipse">
            <a:avLst/>
          </a:prstGeom>
          <a:solidFill>
            <a:srgbClr val="4674CA"/>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99" name="Oval 64"/>
          <p:cNvSpPr>
            <a:spLocks noChangeArrowheads="1"/>
          </p:cNvSpPr>
          <p:nvPr/>
        </p:nvSpPr>
        <p:spPr bwMode="auto">
          <a:xfrm>
            <a:off x="4150200" y="2715532"/>
            <a:ext cx="1123950" cy="1138238"/>
          </a:xfrm>
          <a:prstGeom prst="ellipse">
            <a:avLst/>
          </a:prstGeom>
          <a:solidFill>
            <a:srgbClr val="3FAF63"/>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0" name="Oval 65"/>
          <p:cNvSpPr>
            <a:spLocks noChangeArrowheads="1"/>
          </p:cNvSpPr>
          <p:nvPr/>
        </p:nvSpPr>
        <p:spPr bwMode="auto">
          <a:xfrm>
            <a:off x="6494658" y="2715532"/>
            <a:ext cx="1123950" cy="1138238"/>
          </a:xfrm>
          <a:prstGeom prst="ellipse">
            <a:avLst/>
          </a:prstGeom>
          <a:solidFill>
            <a:srgbClr val="F8BF24"/>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1" name="Oval 66"/>
          <p:cNvSpPr>
            <a:spLocks noChangeArrowheads="1"/>
          </p:cNvSpPr>
          <p:nvPr/>
        </p:nvSpPr>
        <p:spPr bwMode="auto">
          <a:xfrm>
            <a:off x="8747648" y="2715532"/>
            <a:ext cx="1123950" cy="1138238"/>
          </a:xfrm>
          <a:prstGeom prst="ellipse">
            <a:avLst/>
          </a:prstGeom>
          <a:solidFill>
            <a:srgbClr val="DE5647"/>
          </a:solidFill>
          <a:ln>
            <a:noFill/>
          </a:ln>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1">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2" name="Freeform 67"/>
          <p:cNvSpPr>
            <a:spLocks noEditPoints="1" noChangeArrowheads="1"/>
          </p:cNvSpPr>
          <p:nvPr/>
        </p:nvSpPr>
        <p:spPr bwMode="auto">
          <a:xfrm>
            <a:off x="9051654" y="2910794"/>
            <a:ext cx="515938" cy="712788"/>
          </a:xfrm>
          <a:custGeom>
            <a:avLst/>
            <a:gdLst>
              <a:gd name="T0" fmla="*/ 92 w 702"/>
              <a:gd name="T1" fmla="*/ 155 h 958"/>
              <a:gd name="T2" fmla="*/ 78 w 702"/>
              <a:gd name="T3" fmla="*/ 958 h 958"/>
              <a:gd name="T4" fmla="*/ 702 w 702"/>
              <a:gd name="T5" fmla="*/ 236 h 958"/>
              <a:gd name="T6" fmla="*/ 649 w 702"/>
              <a:gd name="T7" fmla="*/ 252 h 958"/>
              <a:gd name="T8" fmla="*/ 80 w 702"/>
              <a:gd name="T9" fmla="*/ 903 h 958"/>
              <a:gd name="T10" fmla="*/ 304 w 702"/>
              <a:gd name="T11" fmla="*/ 102 h 958"/>
              <a:gd name="T12" fmla="*/ 399 w 702"/>
              <a:gd name="T13" fmla="*/ 102 h 958"/>
              <a:gd name="T14" fmla="*/ 350 w 702"/>
              <a:gd name="T15" fmla="*/ 153 h 958"/>
              <a:gd name="T16" fmla="*/ 245 w 702"/>
              <a:gd name="T17" fmla="*/ 105 h 958"/>
              <a:gd name="T18" fmla="*/ 129 w 702"/>
              <a:gd name="T19" fmla="*/ 243 h 958"/>
              <a:gd name="T20" fmla="*/ 574 w 702"/>
              <a:gd name="T21" fmla="*/ 243 h 958"/>
              <a:gd name="T22" fmla="*/ 457 w 702"/>
              <a:gd name="T23" fmla="*/ 105 h 958"/>
              <a:gd name="T24" fmla="*/ 245 w 702"/>
              <a:gd name="T25" fmla="*/ 105 h 958"/>
              <a:gd name="T26" fmla="*/ 248 w 702"/>
              <a:gd name="T27" fmla="*/ 728 h 958"/>
              <a:gd name="T28" fmla="*/ 170 w 702"/>
              <a:gd name="T29" fmla="*/ 750 h 958"/>
              <a:gd name="T30" fmla="*/ 153 w 702"/>
              <a:gd name="T31" fmla="*/ 767 h 958"/>
              <a:gd name="T32" fmla="*/ 248 w 702"/>
              <a:gd name="T33" fmla="*/ 774 h 958"/>
              <a:gd name="T34" fmla="*/ 148 w 702"/>
              <a:gd name="T35" fmla="*/ 823 h 958"/>
              <a:gd name="T36" fmla="*/ 272 w 702"/>
              <a:gd name="T37" fmla="*/ 762 h 958"/>
              <a:gd name="T38" fmla="*/ 272 w 702"/>
              <a:gd name="T39" fmla="*/ 723 h 958"/>
              <a:gd name="T40" fmla="*/ 124 w 702"/>
              <a:gd name="T41" fmla="*/ 730 h 958"/>
              <a:gd name="T42" fmla="*/ 241 w 702"/>
              <a:gd name="T43" fmla="*/ 854 h 958"/>
              <a:gd name="T44" fmla="*/ 241 w 702"/>
              <a:gd name="T45" fmla="*/ 376 h 958"/>
              <a:gd name="T46" fmla="*/ 170 w 702"/>
              <a:gd name="T47" fmla="*/ 398 h 958"/>
              <a:gd name="T48" fmla="*/ 194 w 702"/>
              <a:gd name="T49" fmla="*/ 461 h 958"/>
              <a:gd name="T50" fmla="*/ 148 w 702"/>
              <a:gd name="T51" fmla="*/ 478 h 958"/>
              <a:gd name="T52" fmla="*/ 241 w 702"/>
              <a:gd name="T53" fmla="*/ 352 h 958"/>
              <a:gd name="T54" fmla="*/ 124 w 702"/>
              <a:gd name="T55" fmla="*/ 476 h 958"/>
              <a:gd name="T56" fmla="*/ 271 w 702"/>
              <a:gd name="T57" fmla="*/ 404 h 958"/>
              <a:gd name="T58" fmla="*/ 270 w 702"/>
              <a:gd name="T59" fmla="*/ 371 h 958"/>
              <a:gd name="T60" fmla="*/ 248 w 702"/>
              <a:gd name="T61" fmla="*/ 565 h 958"/>
              <a:gd name="T62" fmla="*/ 153 w 702"/>
              <a:gd name="T63" fmla="*/ 590 h 958"/>
              <a:gd name="T64" fmla="*/ 248 w 702"/>
              <a:gd name="T65" fmla="*/ 653 h 958"/>
              <a:gd name="T66" fmla="*/ 272 w 702"/>
              <a:gd name="T67" fmla="*/ 547 h 958"/>
              <a:gd name="T68" fmla="*/ 124 w 702"/>
              <a:gd name="T69" fmla="*/ 553 h 958"/>
              <a:gd name="T70" fmla="*/ 248 w 702"/>
              <a:gd name="T71" fmla="*/ 677 h 958"/>
              <a:gd name="T72" fmla="*/ 325 w 702"/>
              <a:gd name="T73" fmla="*/ 523 h 958"/>
              <a:gd name="T74" fmla="*/ 367 w 702"/>
              <a:gd name="T75" fmla="*/ 813 h 958"/>
              <a:gd name="T76" fmla="*/ 564 w 702"/>
              <a:gd name="T77" fmla="*/ 752 h 958"/>
              <a:gd name="T78" fmla="*/ 360 w 702"/>
              <a:gd name="T79" fmla="*/ 806 h 958"/>
              <a:gd name="T80" fmla="*/ 564 w 702"/>
              <a:gd name="T81" fmla="*/ 570 h 958"/>
              <a:gd name="T82" fmla="*/ 360 w 702"/>
              <a:gd name="T83" fmla="*/ 461 h 958"/>
              <a:gd name="T84" fmla="*/ 360 w 702"/>
              <a:gd name="T85" fmla="*/ 396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02" h="958">
                <a:moveTo>
                  <a:pt x="53" y="252"/>
                </a:moveTo>
                <a:cubicBezTo>
                  <a:pt x="53" y="225"/>
                  <a:pt x="66" y="212"/>
                  <a:pt x="92" y="211"/>
                </a:cubicBezTo>
                <a:lnTo>
                  <a:pt x="92" y="155"/>
                </a:lnTo>
                <a:cubicBezTo>
                  <a:pt x="44" y="157"/>
                  <a:pt x="0" y="188"/>
                  <a:pt x="0" y="236"/>
                </a:cubicBezTo>
                <a:lnTo>
                  <a:pt x="0" y="881"/>
                </a:lnTo>
                <a:cubicBezTo>
                  <a:pt x="0" y="920"/>
                  <a:pt x="38" y="958"/>
                  <a:pt x="78" y="958"/>
                </a:cubicBezTo>
                <a:lnTo>
                  <a:pt x="625" y="958"/>
                </a:lnTo>
                <a:cubicBezTo>
                  <a:pt x="664" y="958"/>
                  <a:pt x="702" y="920"/>
                  <a:pt x="702" y="881"/>
                </a:cubicBezTo>
                <a:lnTo>
                  <a:pt x="702" y="236"/>
                </a:lnTo>
                <a:cubicBezTo>
                  <a:pt x="702" y="188"/>
                  <a:pt x="659" y="157"/>
                  <a:pt x="610" y="155"/>
                </a:cubicBezTo>
                <a:lnTo>
                  <a:pt x="610" y="211"/>
                </a:lnTo>
                <a:cubicBezTo>
                  <a:pt x="636" y="212"/>
                  <a:pt x="649" y="225"/>
                  <a:pt x="649" y="252"/>
                </a:cubicBezTo>
                <a:lnTo>
                  <a:pt x="649" y="864"/>
                </a:lnTo>
                <a:cubicBezTo>
                  <a:pt x="649" y="883"/>
                  <a:pt x="641" y="903"/>
                  <a:pt x="622" y="903"/>
                </a:cubicBezTo>
                <a:lnTo>
                  <a:pt x="80" y="903"/>
                </a:lnTo>
                <a:cubicBezTo>
                  <a:pt x="59" y="903"/>
                  <a:pt x="53" y="880"/>
                  <a:pt x="53" y="859"/>
                </a:cubicBezTo>
                <a:lnTo>
                  <a:pt x="53" y="252"/>
                </a:lnTo>
                <a:close/>
                <a:moveTo>
                  <a:pt x="304" y="102"/>
                </a:moveTo>
                <a:cubicBezTo>
                  <a:pt x="304" y="80"/>
                  <a:pt x="325" y="58"/>
                  <a:pt x="348" y="58"/>
                </a:cubicBezTo>
                <a:lnTo>
                  <a:pt x="355" y="58"/>
                </a:lnTo>
                <a:cubicBezTo>
                  <a:pt x="377" y="58"/>
                  <a:pt x="399" y="80"/>
                  <a:pt x="399" y="102"/>
                </a:cubicBezTo>
                <a:lnTo>
                  <a:pt x="399" y="107"/>
                </a:lnTo>
                <a:cubicBezTo>
                  <a:pt x="399" y="132"/>
                  <a:pt x="377" y="153"/>
                  <a:pt x="352" y="153"/>
                </a:cubicBezTo>
                <a:lnTo>
                  <a:pt x="350" y="153"/>
                </a:lnTo>
                <a:cubicBezTo>
                  <a:pt x="325" y="153"/>
                  <a:pt x="304" y="132"/>
                  <a:pt x="304" y="107"/>
                </a:cubicBezTo>
                <a:lnTo>
                  <a:pt x="304" y="102"/>
                </a:lnTo>
                <a:close/>
                <a:moveTo>
                  <a:pt x="245" y="105"/>
                </a:moveTo>
                <a:lnTo>
                  <a:pt x="168" y="105"/>
                </a:lnTo>
                <a:cubicBezTo>
                  <a:pt x="141" y="105"/>
                  <a:pt x="129" y="117"/>
                  <a:pt x="129" y="143"/>
                </a:cubicBezTo>
                <a:lnTo>
                  <a:pt x="129" y="243"/>
                </a:lnTo>
                <a:cubicBezTo>
                  <a:pt x="129" y="259"/>
                  <a:pt x="140" y="277"/>
                  <a:pt x="156" y="277"/>
                </a:cubicBezTo>
                <a:lnTo>
                  <a:pt x="547" y="277"/>
                </a:lnTo>
                <a:cubicBezTo>
                  <a:pt x="563" y="277"/>
                  <a:pt x="574" y="259"/>
                  <a:pt x="574" y="243"/>
                </a:cubicBezTo>
                <a:lnTo>
                  <a:pt x="574" y="143"/>
                </a:lnTo>
                <a:cubicBezTo>
                  <a:pt x="574" y="117"/>
                  <a:pt x="561" y="105"/>
                  <a:pt x="535" y="105"/>
                </a:cubicBezTo>
                <a:lnTo>
                  <a:pt x="457" y="105"/>
                </a:lnTo>
                <a:cubicBezTo>
                  <a:pt x="457" y="51"/>
                  <a:pt x="411" y="0"/>
                  <a:pt x="360" y="0"/>
                </a:cubicBezTo>
                <a:lnTo>
                  <a:pt x="343" y="0"/>
                </a:lnTo>
                <a:cubicBezTo>
                  <a:pt x="291" y="0"/>
                  <a:pt x="245" y="51"/>
                  <a:pt x="245" y="105"/>
                </a:cubicBezTo>
                <a:close/>
                <a:moveTo>
                  <a:pt x="148" y="735"/>
                </a:moveTo>
                <a:cubicBezTo>
                  <a:pt x="148" y="730"/>
                  <a:pt x="150" y="728"/>
                  <a:pt x="156" y="728"/>
                </a:cubicBezTo>
                <a:lnTo>
                  <a:pt x="248" y="728"/>
                </a:lnTo>
                <a:lnTo>
                  <a:pt x="248" y="735"/>
                </a:lnTo>
                <a:cubicBezTo>
                  <a:pt x="248" y="743"/>
                  <a:pt x="209" y="765"/>
                  <a:pt x="202" y="769"/>
                </a:cubicBezTo>
                <a:cubicBezTo>
                  <a:pt x="195" y="764"/>
                  <a:pt x="181" y="750"/>
                  <a:pt x="170" y="750"/>
                </a:cubicBezTo>
                <a:lnTo>
                  <a:pt x="168" y="750"/>
                </a:lnTo>
                <a:cubicBezTo>
                  <a:pt x="162" y="750"/>
                  <a:pt x="153" y="759"/>
                  <a:pt x="153" y="764"/>
                </a:cubicBezTo>
                <a:lnTo>
                  <a:pt x="153" y="767"/>
                </a:lnTo>
                <a:cubicBezTo>
                  <a:pt x="153" y="773"/>
                  <a:pt x="187" y="810"/>
                  <a:pt x="194" y="810"/>
                </a:cubicBezTo>
                <a:lnTo>
                  <a:pt x="197" y="810"/>
                </a:lnTo>
                <a:cubicBezTo>
                  <a:pt x="202" y="810"/>
                  <a:pt x="240" y="779"/>
                  <a:pt x="248" y="774"/>
                </a:cubicBezTo>
                <a:cubicBezTo>
                  <a:pt x="248" y="787"/>
                  <a:pt x="253" y="830"/>
                  <a:pt x="241" y="830"/>
                </a:cubicBezTo>
                <a:lnTo>
                  <a:pt x="156" y="830"/>
                </a:lnTo>
                <a:cubicBezTo>
                  <a:pt x="150" y="830"/>
                  <a:pt x="148" y="828"/>
                  <a:pt x="148" y="823"/>
                </a:cubicBezTo>
                <a:lnTo>
                  <a:pt x="148" y="735"/>
                </a:lnTo>
                <a:close/>
                <a:moveTo>
                  <a:pt x="241" y="854"/>
                </a:moveTo>
                <a:cubicBezTo>
                  <a:pt x="286" y="854"/>
                  <a:pt x="269" y="804"/>
                  <a:pt x="272" y="762"/>
                </a:cubicBezTo>
                <a:cubicBezTo>
                  <a:pt x="274" y="740"/>
                  <a:pt x="328" y="721"/>
                  <a:pt x="333" y="701"/>
                </a:cubicBezTo>
                <a:lnTo>
                  <a:pt x="326" y="701"/>
                </a:lnTo>
                <a:cubicBezTo>
                  <a:pt x="309" y="701"/>
                  <a:pt x="284" y="717"/>
                  <a:pt x="272" y="723"/>
                </a:cubicBezTo>
                <a:cubicBezTo>
                  <a:pt x="266" y="714"/>
                  <a:pt x="261" y="704"/>
                  <a:pt x="245" y="704"/>
                </a:cubicBezTo>
                <a:lnTo>
                  <a:pt x="151" y="704"/>
                </a:lnTo>
                <a:cubicBezTo>
                  <a:pt x="137" y="704"/>
                  <a:pt x="124" y="716"/>
                  <a:pt x="124" y="730"/>
                </a:cubicBezTo>
                <a:lnTo>
                  <a:pt x="124" y="827"/>
                </a:lnTo>
                <a:cubicBezTo>
                  <a:pt x="124" y="844"/>
                  <a:pt x="139" y="854"/>
                  <a:pt x="156" y="854"/>
                </a:cubicBezTo>
                <a:lnTo>
                  <a:pt x="241" y="854"/>
                </a:lnTo>
                <a:close/>
                <a:moveTo>
                  <a:pt x="148" y="383"/>
                </a:moveTo>
                <a:cubicBezTo>
                  <a:pt x="148" y="378"/>
                  <a:pt x="150" y="376"/>
                  <a:pt x="156" y="376"/>
                </a:cubicBezTo>
                <a:lnTo>
                  <a:pt x="241" y="376"/>
                </a:lnTo>
                <a:cubicBezTo>
                  <a:pt x="246" y="376"/>
                  <a:pt x="248" y="378"/>
                  <a:pt x="248" y="383"/>
                </a:cubicBezTo>
                <a:cubicBezTo>
                  <a:pt x="248" y="390"/>
                  <a:pt x="207" y="417"/>
                  <a:pt x="202" y="417"/>
                </a:cubicBezTo>
                <a:cubicBezTo>
                  <a:pt x="197" y="417"/>
                  <a:pt x="184" y="398"/>
                  <a:pt x="170" y="398"/>
                </a:cubicBezTo>
                <a:cubicBezTo>
                  <a:pt x="163" y="398"/>
                  <a:pt x="153" y="406"/>
                  <a:pt x="153" y="413"/>
                </a:cubicBezTo>
                <a:lnTo>
                  <a:pt x="153" y="415"/>
                </a:lnTo>
                <a:cubicBezTo>
                  <a:pt x="153" y="425"/>
                  <a:pt x="186" y="457"/>
                  <a:pt x="194" y="461"/>
                </a:cubicBezTo>
                <a:lnTo>
                  <a:pt x="248" y="422"/>
                </a:lnTo>
                <a:lnTo>
                  <a:pt x="248" y="478"/>
                </a:lnTo>
                <a:lnTo>
                  <a:pt x="148" y="478"/>
                </a:lnTo>
                <a:lnTo>
                  <a:pt x="148" y="383"/>
                </a:lnTo>
                <a:close/>
                <a:moveTo>
                  <a:pt x="270" y="371"/>
                </a:moveTo>
                <a:cubicBezTo>
                  <a:pt x="267" y="359"/>
                  <a:pt x="256" y="352"/>
                  <a:pt x="241" y="352"/>
                </a:cubicBezTo>
                <a:lnTo>
                  <a:pt x="156" y="352"/>
                </a:lnTo>
                <a:cubicBezTo>
                  <a:pt x="139" y="352"/>
                  <a:pt x="124" y="362"/>
                  <a:pt x="124" y="379"/>
                </a:cubicBezTo>
                <a:lnTo>
                  <a:pt x="124" y="476"/>
                </a:lnTo>
                <a:cubicBezTo>
                  <a:pt x="124" y="490"/>
                  <a:pt x="137" y="502"/>
                  <a:pt x="151" y="502"/>
                </a:cubicBezTo>
                <a:lnTo>
                  <a:pt x="245" y="502"/>
                </a:lnTo>
                <a:cubicBezTo>
                  <a:pt x="284" y="502"/>
                  <a:pt x="272" y="442"/>
                  <a:pt x="271" y="404"/>
                </a:cubicBezTo>
                <a:lnTo>
                  <a:pt x="333" y="352"/>
                </a:lnTo>
                <a:cubicBezTo>
                  <a:pt x="333" y="352"/>
                  <a:pt x="328" y="350"/>
                  <a:pt x="328" y="350"/>
                </a:cubicBezTo>
                <a:cubicBezTo>
                  <a:pt x="304" y="350"/>
                  <a:pt x="284" y="370"/>
                  <a:pt x="270" y="371"/>
                </a:cubicBezTo>
                <a:close/>
                <a:moveTo>
                  <a:pt x="148" y="553"/>
                </a:moveTo>
                <a:lnTo>
                  <a:pt x="248" y="553"/>
                </a:lnTo>
                <a:lnTo>
                  <a:pt x="248" y="565"/>
                </a:lnTo>
                <a:lnTo>
                  <a:pt x="202" y="595"/>
                </a:lnTo>
                <a:lnTo>
                  <a:pt x="171" y="572"/>
                </a:lnTo>
                <a:cubicBezTo>
                  <a:pt x="163" y="577"/>
                  <a:pt x="153" y="579"/>
                  <a:pt x="153" y="590"/>
                </a:cubicBezTo>
                <a:cubicBezTo>
                  <a:pt x="153" y="597"/>
                  <a:pt x="188" y="636"/>
                  <a:pt x="194" y="636"/>
                </a:cubicBezTo>
                <a:cubicBezTo>
                  <a:pt x="206" y="636"/>
                  <a:pt x="235" y="603"/>
                  <a:pt x="248" y="599"/>
                </a:cubicBezTo>
                <a:lnTo>
                  <a:pt x="248" y="653"/>
                </a:lnTo>
                <a:lnTo>
                  <a:pt x="148" y="653"/>
                </a:lnTo>
                <a:lnTo>
                  <a:pt x="148" y="553"/>
                </a:lnTo>
                <a:close/>
                <a:moveTo>
                  <a:pt x="272" y="547"/>
                </a:moveTo>
                <a:cubicBezTo>
                  <a:pt x="267" y="539"/>
                  <a:pt x="262" y="529"/>
                  <a:pt x="248" y="529"/>
                </a:cubicBezTo>
                <a:lnTo>
                  <a:pt x="148" y="529"/>
                </a:lnTo>
                <a:cubicBezTo>
                  <a:pt x="136" y="529"/>
                  <a:pt x="124" y="541"/>
                  <a:pt x="124" y="553"/>
                </a:cubicBezTo>
                <a:lnTo>
                  <a:pt x="124" y="653"/>
                </a:lnTo>
                <a:cubicBezTo>
                  <a:pt x="124" y="665"/>
                  <a:pt x="136" y="677"/>
                  <a:pt x="148" y="677"/>
                </a:cubicBezTo>
                <a:lnTo>
                  <a:pt x="248" y="677"/>
                </a:lnTo>
                <a:cubicBezTo>
                  <a:pt x="283" y="677"/>
                  <a:pt x="272" y="615"/>
                  <a:pt x="272" y="579"/>
                </a:cubicBezTo>
                <a:lnTo>
                  <a:pt x="333" y="527"/>
                </a:lnTo>
                <a:lnTo>
                  <a:pt x="325" y="523"/>
                </a:lnTo>
                <a:lnTo>
                  <a:pt x="272" y="547"/>
                </a:lnTo>
                <a:close/>
                <a:moveTo>
                  <a:pt x="360" y="806"/>
                </a:moveTo>
                <a:cubicBezTo>
                  <a:pt x="360" y="811"/>
                  <a:pt x="361" y="813"/>
                  <a:pt x="367" y="813"/>
                </a:cubicBezTo>
                <a:lnTo>
                  <a:pt x="557" y="813"/>
                </a:lnTo>
                <a:cubicBezTo>
                  <a:pt x="562" y="813"/>
                  <a:pt x="564" y="811"/>
                  <a:pt x="564" y="806"/>
                </a:cubicBezTo>
                <a:lnTo>
                  <a:pt x="564" y="752"/>
                </a:lnTo>
                <a:cubicBezTo>
                  <a:pt x="564" y="747"/>
                  <a:pt x="562" y="745"/>
                  <a:pt x="557" y="745"/>
                </a:cubicBezTo>
                <a:lnTo>
                  <a:pt x="360" y="745"/>
                </a:lnTo>
                <a:lnTo>
                  <a:pt x="360" y="806"/>
                </a:lnTo>
                <a:close/>
                <a:moveTo>
                  <a:pt x="360" y="636"/>
                </a:moveTo>
                <a:lnTo>
                  <a:pt x="564" y="636"/>
                </a:lnTo>
                <a:lnTo>
                  <a:pt x="564" y="570"/>
                </a:lnTo>
                <a:lnTo>
                  <a:pt x="360" y="570"/>
                </a:lnTo>
                <a:lnTo>
                  <a:pt x="360" y="636"/>
                </a:lnTo>
                <a:close/>
                <a:moveTo>
                  <a:pt x="360" y="461"/>
                </a:moveTo>
                <a:lnTo>
                  <a:pt x="508" y="461"/>
                </a:lnTo>
                <a:lnTo>
                  <a:pt x="508" y="396"/>
                </a:lnTo>
                <a:lnTo>
                  <a:pt x="360" y="396"/>
                </a:lnTo>
                <a:lnTo>
                  <a:pt x="360" y="4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3" name="Freeform 68"/>
          <p:cNvSpPr>
            <a:spLocks noEditPoints="1" noChangeArrowheads="1"/>
          </p:cNvSpPr>
          <p:nvPr/>
        </p:nvSpPr>
        <p:spPr bwMode="auto">
          <a:xfrm>
            <a:off x="2077204" y="2942544"/>
            <a:ext cx="596900" cy="661988"/>
          </a:xfrm>
          <a:custGeom>
            <a:avLst/>
            <a:gdLst>
              <a:gd name="T0" fmla="*/ 421 w 812"/>
              <a:gd name="T1" fmla="*/ 206 h 888"/>
              <a:gd name="T2" fmla="*/ 479 w 812"/>
              <a:gd name="T3" fmla="*/ 321 h 888"/>
              <a:gd name="T4" fmla="*/ 462 w 812"/>
              <a:gd name="T5" fmla="*/ 338 h 888"/>
              <a:gd name="T6" fmla="*/ 445 w 812"/>
              <a:gd name="T7" fmla="*/ 321 h 888"/>
              <a:gd name="T8" fmla="*/ 402 w 812"/>
              <a:gd name="T9" fmla="*/ 234 h 888"/>
              <a:gd name="T10" fmla="*/ 398 w 812"/>
              <a:gd name="T11" fmla="*/ 211 h 888"/>
              <a:gd name="T12" fmla="*/ 421 w 812"/>
              <a:gd name="T13" fmla="*/ 206 h 888"/>
              <a:gd name="T14" fmla="*/ 23 w 812"/>
              <a:gd name="T15" fmla="*/ 282 h 888"/>
              <a:gd name="T16" fmla="*/ 366 w 812"/>
              <a:gd name="T17" fmla="*/ 14 h 888"/>
              <a:gd name="T18" fmla="*/ 658 w 812"/>
              <a:gd name="T19" fmla="*/ 111 h 888"/>
              <a:gd name="T20" fmla="*/ 747 w 812"/>
              <a:gd name="T21" fmla="*/ 359 h 888"/>
              <a:gd name="T22" fmla="*/ 727 w 812"/>
              <a:gd name="T23" fmla="*/ 408 h 888"/>
              <a:gd name="T24" fmla="*/ 778 w 812"/>
              <a:gd name="T25" fmla="*/ 497 h 888"/>
              <a:gd name="T26" fmla="*/ 810 w 812"/>
              <a:gd name="T27" fmla="*/ 547 h 888"/>
              <a:gd name="T28" fmla="*/ 734 w 812"/>
              <a:gd name="T29" fmla="*/ 592 h 888"/>
              <a:gd name="T30" fmla="*/ 752 w 812"/>
              <a:gd name="T31" fmla="*/ 635 h 888"/>
              <a:gd name="T32" fmla="*/ 729 w 812"/>
              <a:gd name="T33" fmla="*/ 659 h 888"/>
              <a:gd name="T34" fmla="*/ 734 w 812"/>
              <a:gd name="T35" fmla="*/ 692 h 888"/>
              <a:gd name="T36" fmla="*/ 725 w 812"/>
              <a:gd name="T37" fmla="*/ 730 h 888"/>
              <a:gd name="T38" fmla="*/ 746 w 812"/>
              <a:gd name="T39" fmla="*/ 782 h 888"/>
              <a:gd name="T40" fmla="*/ 594 w 812"/>
              <a:gd name="T41" fmla="*/ 815 h 888"/>
              <a:gd name="T42" fmla="*/ 490 w 812"/>
              <a:gd name="T43" fmla="*/ 888 h 888"/>
              <a:gd name="T44" fmla="*/ 104 w 812"/>
              <a:gd name="T45" fmla="*/ 888 h 888"/>
              <a:gd name="T46" fmla="*/ 122 w 812"/>
              <a:gd name="T47" fmla="*/ 776 h 888"/>
              <a:gd name="T48" fmla="*/ 41 w 812"/>
              <a:gd name="T49" fmla="*/ 518 h 888"/>
              <a:gd name="T50" fmla="*/ 23 w 812"/>
              <a:gd name="T51" fmla="*/ 282 h 888"/>
              <a:gd name="T52" fmla="*/ 376 w 812"/>
              <a:gd name="T53" fmla="*/ 681 h 888"/>
              <a:gd name="T54" fmla="*/ 376 w 812"/>
              <a:gd name="T55" fmla="*/ 681 h 888"/>
              <a:gd name="T56" fmla="*/ 460 w 812"/>
              <a:gd name="T57" fmla="*/ 629 h 888"/>
              <a:gd name="T58" fmla="*/ 292 w 812"/>
              <a:gd name="T59" fmla="*/ 629 h 888"/>
              <a:gd name="T60" fmla="*/ 376 w 812"/>
              <a:gd name="T61" fmla="*/ 681 h 888"/>
              <a:gd name="T62" fmla="*/ 309 w 812"/>
              <a:gd name="T63" fmla="*/ 594 h 888"/>
              <a:gd name="T64" fmla="*/ 309 w 812"/>
              <a:gd name="T65" fmla="*/ 594 h 888"/>
              <a:gd name="T66" fmla="*/ 443 w 812"/>
              <a:gd name="T67" fmla="*/ 594 h 888"/>
              <a:gd name="T68" fmla="*/ 460 w 812"/>
              <a:gd name="T69" fmla="*/ 577 h 888"/>
              <a:gd name="T70" fmla="*/ 443 w 812"/>
              <a:gd name="T71" fmla="*/ 560 h 888"/>
              <a:gd name="T72" fmla="*/ 309 w 812"/>
              <a:gd name="T73" fmla="*/ 560 h 888"/>
              <a:gd name="T74" fmla="*/ 292 w 812"/>
              <a:gd name="T75" fmla="*/ 577 h 888"/>
              <a:gd name="T76" fmla="*/ 309 w 812"/>
              <a:gd name="T77" fmla="*/ 594 h 888"/>
              <a:gd name="T78" fmla="*/ 309 w 812"/>
              <a:gd name="T79" fmla="*/ 520 h 888"/>
              <a:gd name="T80" fmla="*/ 309 w 812"/>
              <a:gd name="T81" fmla="*/ 520 h 888"/>
              <a:gd name="T82" fmla="*/ 443 w 812"/>
              <a:gd name="T83" fmla="*/ 520 h 888"/>
              <a:gd name="T84" fmla="*/ 545 w 812"/>
              <a:gd name="T85" fmla="*/ 316 h 888"/>
              <a:gd name="T86" fmla="*/ 376 w 812"/>
              <a:gd name="T87" fmla="*/ 142 h 888"/>
              <a:gd name="T88" fmla="*/ 208 w 812"/>
              <a:gd name="T89" fmla="*/ 316 h 888"/>
              <a:gd name="T90" fmla="*/ 309 w 812"/>
              <a:gd name="T91" fmla="*/ 520 h 8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12" h="888">
                <a:moveTo>
                  <a:pt x="421" y="206"/>
                </a:moveTo>
                <a:cubicBezTo>
                  <a:pt x="423" y="208"/>
                  <a:pt x="479" y="246"/>
                  <a:pt x="479" y="321"/>
                </a:cubicBezTo>
                <a:cubicBezTo>
                  <a:pt x="479" y="331"/>
                  <a:pt x="472" y="338"/>
                  <a:pt x="462" y="338"/>
                </a:cubicBezTo>
                <a:cubicBezTo>
                  <a:pt x="453" y="338"/>
                  <a:pt x="445" y="331"/>
                  <a:pt x="445" y="321"/>
                </a:cubicBezTo>
                <a:cubicBezTo>
                  <a:pt x="445" y="264"/>
                  <a:pt x="404" y="235"/>
                  <a:pt x="402" y="234"/>
                </a:cubicBezTo>
                <a:cubicBezTo>
                  <a:pt x="395" y="229"/>
                  <a:pt x="393" y="219"/>
                  <a:pt x="398" y="211"/>
                </a:cubicBezTo>
                <a:cubicBezTo>
                  <a:pt x="403" y="203"/>
                  <a:pt x="413" y="201"/>
                  <a:pt x="421" y="206"/>
                </a:cubicBezTo>
                <a:close/>
                <a:moveTo>
                  <a:pt x="23" y="282"/>
                </a:moveTo>
                <a:cubicBezTo>
                  <a:pt x="83" y="0"/>
                  <a:pt x="366" y="14"/>
                  <a:pt x="366" y="14"/>
                </a:cubicBezTo>
                <a:cubicBezTo>
                  <a:pt x="562" y="6"/>
                  <a:pt x="658" y="111"/>
                  <a:pt x="658" y="111"/>
                </a:cubicBezTo>
                <a:cubicBezTo>
                  <a:pt x="711" y="153"/>
                  <a:pt x="781" y="331"/>
                  <a:pt x="747" y="359"/>
                </a:cubicBezTo>
                <a:cubicBezTo>
                  <a:pt x="714" y="387"/>
                  <a:pt x="727" y="408"/>
                  <a:pt x="727" y="408"/>
                </a:cubicBezTo>
                <a:cubicBezTo>
                  <a:pt x="727" y="408"/>
                  <a:pt x="744" y="461"/>
                  <a:pt x="778" y="497"/>
                </a:cubicBezTo>
                <a:cubicBezTo>
                  <a:pt x="812" y="533"/>
                  <a:pt x="810" y="547"/>
                  <a:pt x="810" y="547"/>
                </a:cubicBezTo>
                <a:cubicBezTo>
                  <a:pt x="808" y="600"/>
                  <a:pt x="736" y="583"/>
                  <a:pt x="734" y="592"/>
                </a:cubicBezTo>
                <a:cubicBezTo>
                  <a:pt x="732" y="602"/>
                  <a:pt x="750" y="623"/>
                  <a:pt x="752" y="635"/>
                </a:cubicBezTo>
                <a:cubicBezTo>
                  <a:pt x="754" y="646"/>
                  <a:pt x="729" y="659"/>
                  <a:pt x="729" y="659"/>
                </a:cubicBezTo>
                <a:lnTo>
                  <a:pt x="734" y="692"/>
                </a:lnTo>
                <a:cubicBezTo>
                  <a:pt x="734" y="692"/>
                  <a:pt x="697" y="713"/>
                  <a:pt x="725" y="730"/>
                </a:cubicBezTo>
                <a:cubicBezTo>
                  <a:pt x="752" y="747"/>
                  <a:pt x="746" y="782"/>
                  <a:pt x="746" y="782"/>
                </a:cubicBezTo>
                <a:cubicBezTo>
                  <a:pt x="741" y="844"/>
                  <a:pt x="594" y="815"/>
                  <a:pt x="594" y="815"/>
                </a:cubicBezTo>
                <a:cubicBezTo>
                  <a:pt x="512" y="813"/>
                  <a:pt x="490" y="888"/>
                  <a:pt x="490" y="888"/>
                </a:cubicBezTo>
                <a:lnTo>
                  <a:pt x="104" y="888"/>
                </a:lnTo>
                <a:cubicBezTo>
                  <a:pt x="110" y="839"/>
                  <a:pt x="117" y="817"/>
                  <a:pt x="122" y="776"/>
                </a:cubicBezTo>
                <a:cubicBezTo>
                  <a:pt x="138" y="641"/>
                  <a:pt x="83" y="597"/>
                  <a:pt x="41" y="518"/>
                </a:cubicBezTo>
                <a:cubicBezTo>
                  <a:pt x="0" y="442"/>
                  <a:pt x="23" y="282"/>
                  <a:pt x="23" y="282"/>
                </a:cubicBezTo>
                <a:close/>
                <a:moveTo>
                  <a:pt x="376" y="681"/>
                </a:moveTo>
                <a:lnTo>
                  <a:pt x="376" y="681"/>
                </a:lnTo>
                <a:cubicBezTo>
                  <a:pt x="423" y="681"/>
                  <a:pt x="460" y="658"/>
                  <a:pt x="460" y="629"/>
                </a:cubicBezTo>
                <a:lnTo>
                  <a:pt x="292" y="629"/>
                </a:lnTo>
                <a:cubicBezTo>
                  <a:pt x="292" y="658"/>
                  <a:pt x="329" y="681"/>
                  <a:pt x="376" y="681"/>
                </a:cubicBezTo>
                <a:close/>
                <a:moveTo>
                  <a:pt x="309" y="594"/>
                </a:moveTo>
                <a:lnTo>
                  <a:pt x="309" y="594"/>
                </a:lnTo>
                <a:lnTo>
                  <a:pt x="443" y="594"/>
                </a:lnTo>
                <a:cubicBezTo>
                  <a:pt x="453" y="594"/>
                  <a:pt x="460" y="587"/>
                  <a:pt x="460" y="577"/>
                </a:cubicBezTo>
                <a:cubicBezTo>
                  <a:pt x="460" y="567"/>
                  <a:pt x="453" y="560"/>
                  <a:pt x="443" y="560"/>
                </a:cubicBezTo>
                <a:lnTo>
                  <a:pt x="309" y="560"/>
                </a:lnTo>
                <a:cubicBezTo>
                  <a:pt x="299" y="560"/>
                  <a:pt x="292" y="567"/>
                  <a:pt x="292" y="577"/>
                </a:cubicBezTo>
                <a:cubicBezTo>
                  <a:pt x="292" y="587"/>
                  <a:pt x="299" y="594"/>
                  <a:pt x="309" y="594"/>
                </a:cubicBezTo>
                <a:close/>
                <a:moveTo>
                  <a:pt x="309" y="520"/>
                </a:moveTo>
                <a:lnTo>
                  <a:pt x="309" y="520"/>
                </a:lnTo>
                <a:lnTo>
                  <a:pt x="443" y="520"/>
                </a:lnTo>
                <a:cubicBezTo>
                  <a:pt x="459" y="472"/>
                  <a:pt x="545" y="385"/>
                  <a:pt x="545" y="316"/>
                </a:cubicBezTo>
                <a:cubicBezTo>
                  <a:pt x="545" y="220"/>
                  <a:pt x="469" y="142"/>
                  <a:pt x="376" y="142"/>
                </a:cubicBezTo>
                <a:cubicBezTo>
                  <a:pt x="283" y="142"/>
                  <a:pt x="208" y="220"/>
                  <a:pt x="208" y="316"/>
                </a:cubicBezTo>
                <a:cubicBezTo>
                  <a:pt x="208" y="385"/>
                  <a:pt x="293" y="472"/>
                  <a:pt x="309" y="52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4" name="Freeform 71"/>
          <p:cNvSpPr>
            <a:spLocks noEditPoints="1" noChangeArrowheads="1"/>
          </p:cNvSpPr>
          <p:nvPr/>
        </p:nvSpPr>
        <p:spPr bwMode="auto">
          <a:xfrm>
            <a:off x="4431187" y="3023507"/>
            <a:ext cx="569913" cy="609600"/>
          </a:xfrm>
          <a:custGeom>
            <a:avLst/>
            <a:gdLst>
              <a:gd name="T0" fmla="*/ 100 w 776"/>
              <a:gd name="T1" fmla="*/ 406 h 819"/>
              <a:gd name="T2" fmla="*/ 178 w 776"/>
              <a:gd name="T3" fmla="*/ 372 h 819"/>
              <a:gd name="T4" fmla="*/ 255 w 776"/>
              <a:gd name="T5" fmla="*/ 299 h 819"/>
              <a:gd name="T6" fmla="*/ 348 w 776"/>
              <a:gd name="T7" fmla="*/ 298 h 819"/>
              <a:gd name="T8" fmla="*/ 426 w 776"/>
              <a:gd name="T9" fmla="*/ 336 h 819"/>
              <a:gd name="T10" fmla="*/ 503 w 776"/>
              <a:gd name="T11" fmla="*/ 308 h 819"/>
              <a:gd name="T12" fmla="*/ 582 w 776"/>
              <a:gd name="T13" fmla="*/ 237 h 819"/>
              <a:gd name="T14" fmla="*/ 676 w 776"/>
              <a:gd name="T15" fmla="*/ 237 h 819"/>
              <a:gd name="T16" fmla="*/ 599 w 776"/>
              <a:gd name="T17" fmla="*/ 273 h 819"/>
              <a:gd name="T18" fmla="*/ 519 w 776"/>
              <a:gd name="T19" fmla="*/ 343 h 819"/>
              <a:gd name="T20" fmla="*/ 426 w 776"/>
              <a:gd name="T21" fmla="*/ 344 h 819"/>
              <a:gd name="T22" fmla="*/ 301 w 776"/>
              <a:gd name="T23" fmla="*/ 346 h 819"/>
              <a:gd name="T24" fmla="*/ 272 w 776"/>
              <a:gd name="T25" fmla="*/ 335 h 819"/>
              <a:gd name="T26" fmla="*/ 194 w 776"/>
              <a:gd name="T27" fmla="*/ 406 h 819"/>
              <a:gd name="T28" fmla="*/ 731 w 776"/>
              <a:gd name="T29" fmla="*/ 0 h 819"/>
              <a:gd name="T30" fmla="*/ 0 w 776"/>
              <a:gd name="T31" fmla="*/ 45 h 819"/>
              <a:gd name="T32" fmla="*/ 18 w 776"/>
              <a:gd name="T33" fmla="*/ 97 h 819"/>
              <a:gd name="T34" fmla="*/ 84 w 776"/>
              <a:gd name="T35" fmla="*/ 595 h 819"/>
              <a:gd name="T36" fmla="*/ 758 w 776"/>
              <a:gd name="T37" fmla="*/ 530 h 819"/>
              <a:gd name="T38" fmla="*/ 776 w 776"/>
              <a:gd name="T39" fmla="*/ 97 h 819"/>
              <a:gd name="T40" fmla="*/ 731 w 776"/>
              <a:gd name="T41" fmla="*/ 0 h 819"/>
              <a:gd name="T42" fmla="*/ 717 w 776"/>
              <a:gd name="T43" fmla="*/ 97 h 819"/>
              <a:gd name="T44" fmla="*/ 692 w 776"/>
              <a:gd name="T45" fmla="*/ 554 h 819"/>
              <a:gd name="T46" fmla="*/ 59 w 776"/>
              <a:gd name="T47" fmla="*/ 530 h 819"/>
              <a:gd name="T48" fmla="*/ 421 w 776"/>
              <a:gd name="T49" fmla="*/ 630 h 819"/>
              <a:gd name="T50" fmla="*/ 194 w 776"/>
              <a:gd name="T51" fmla="*/ 790 h 819"/>
              <a:gd name="T52" fmla="*/ 365 w 776"/>
              <a:gd name="T53" fmla="*/ 687 h 819"/>
              <a:gd name="T54" fmla="*/ 411 w 776"/>
              <a:gd name="T55" fmla="*/ 819 h 819"/>
              <a:gd name="T56" fmla="*/ 515 w 776"/>
              <a:gd name="T57" fmla="*/ 790 h 819"/>
              <a:gd name="T58" fmla="*/ 421 w 776"/>
              <a:gd name="T59" fmla="*/ 630 h 819"/>
              <a:gd name="T60" fmla="*/ 515 w 776"/>
              <a:gd name="T61" fmla="*/ 324 h 819"/>
              <a:gd name="T62" fmla="*/ 629 w 776"/>
              <a:gd name="T63" fmla="*/ 215 h 819"/>
              <a:gd name="T64" fmla="*/ 607 w 776"/>
              <a:gd name="T65" fmla="*/ 237 h 819"/>
              <a:gd name="T66" fmla="*/ 651 w 776"/>
              <a:gd name="T67" fmla="*/ 237 h 819"/>
              <a:gd name="T68" fmla="*/ 472 w 776"/>
              <a:gd name="T69" fmla="*/ 321 h 819"/>
              <a:gd name="T70" fmla="*/ 450 w 776"/>
              <a:gd name="T71" fmla="*/ 343 h 819"/>
              <a:gd name="T72" fmla="*/ 495 w 776"/>
              <a:gd name="T73" fmla="*/ 343 h 819"/>
              <a:gd name="T74" fmla="*/ 301 w 776"/>
              <a:gd name="T75" fmla="*/ 277 h 819"/>
              <a:gd name="T76" fmla="*/ 279 w 776"/>
              <a:gd name="T77" fmla="*/ 299 h 819"/>
              <a:gd name="T78" fmla="*/ 324 w 776"/>
              <a:gd name="T79" fmla="*/ 299 h 819"/>
              <a:gd name="T80" fmla="*/ 147 w 776"/>
              <a:gd name="T81" fmla="*/ 384 h 819"/>
              <a:gd name="T82" fmla="*/ 125 w 776"/>
              <a:gd name="T83" fmla="*/ 406 h 819"/>
              <a:gd name="T84" fmla="*/ 169 w 776"/>
              <a:gd name="T85" fmla="*/ 406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76" h="819">
                <a:moveTo>
                  <a:pt x="147" y="453"/>
                </a:moveTo>
                <a:cubicBezTo>
                  <a:pt x="121" y="453"/>
                  <a:pt x="100" y="432"/>
                  <a:pt x="100" y="406"/>
                </a:cubicBezTo>
                <a:cubicBezTo>
                  <a:pt x="100" y="381"/>
                  <a:pt x="121" y="360"/>
                  <a:pt x="147" y="360"/>
                </a:cubicBezTo>
                <a:cubicBezTo>
                  <a:pt x="159" y="360"/>
                  <a:pt x="170" y="364"/>
                  <a:pt x="178" y="372"/>
                </a:cubicBezTo>
                <a:lnTo>
                  <a:pt x="258" y="315"/>
                </a:lnTo>
                <a:cubicBezTo>
                  <a:pt x="256" y="310"/>
                  <a:pt x="255" y="305"/>
                  <a:pt x="255" y="299"/>
                </a:cubicBezTo>
                <a:cubicBezTo>
                  <a:pt x="255" y="273"/>
                  <a:pt x="276" y="252"/>
                  <a:pt x="301" y="252"/>
                </a:cubicBezTo>
                <a:cubicBezTo>
                  <a:pt x="327" y="252"/>
                  <a:pt x="348" y="273"/>
                  <a:pt x="348" y="298"/>
                </a:cubicBezTo>
                <a:lnTo>
                  <a:pt x="432" y="320"/>
                </a:lnTo>
                <a:cubicBezTo>
                  <a:pt x="429" y="325"/>
                  <a:pt x="427" y="330"/>
                  <a:pt x="426" y="336"/>
                </a:cubicBezTo>
                <a:cubicBezTo>
                  <a:pt x="430" y="314"/>
                  <a:pt x="449" y="297"/>
                  <a:pt x="472" y="297"/>
                </a:cubicBezTo>
                <a:cubicBezTo>
                  <a:pt x="484" y="297"/>
                  <a:pt x="495" y="301"/>
                  <a:pt x="503" y="308"/>
                </a:cubicBezTo>
                <a:lnTo>
                  <a:pt x="585" y="253"/>
                </a:lnTo>
                <a:cubicBezTo>
                  <a:pt x="583" y="248"/>
                  <a:pt x="582" y="242"/>
                  <a:pt x="582" y="237"/>
                </a:cubicBezTo>
                <a:cubicBezTo>
                  <a:pt x="582" y="211"/>
                  <a:pt x="603" y="190"/>
                  <a:pt x="629" y="190"/>
                </a:cubicBezTo>
                <a:cubicBezTo>
                  <a:pt x="655" y="190"/>
                  <a:pt x="676" y="211"/>
                  <a:pt x="676" y="237"/>
                </a:cubicBezTo>
                <a:cubicBezTo>
                  <a:pt x="676" y="263"/>
                  <a:pt x="655" y="284"/>
                  <a:pt x="629" y="284"/>
                </a:cubicBezTo>
                <a:cubicBezTo>
                  <a:pt x="618" y="284"/>
                  <a:pt x="607" y="279"/>
                  <a:pt x="599" y="273"/>
                </a:cubicBezTo>
                <a:lnTo>
                  <a:pt x="516" y="328"/>
                </a:lnTo>
                <a:cubicBezTo>
                  <a:pt x="518" y="333"/>
                  <a:pt x="519" y="338"/>
                  <a:pt x="519" y="343"/>
                </a:cubicBezTo>
                <a:cubicBezTo>
                  <a:pt x="519" y="369"/>
                  <a:pt x="498" y="390"/>
                  <a:pt x="472" y="390"/>
                </a:cubicBezTo>
                <a:cubicBezTo>
                  <a:pt x="447" y="390"/>
                  <a:pt x="426" y="369"/>
                  <a:pt x="426" y="344"/>
                </a:cubicBezTo>
                <a:lnTo>
                  <a:pt x="342" y="322"/>
                </a:lnTo>
                <a:cubicBezTo>
                  <a:pt x="334" y="336"/>
                  <a:pt x="319" y="346"/>
                  <a:pt x="301" y="346"/>
                </a:cubicBezTo>
                <a:cubicBezTo>
                  <a:pt x="287" y="346"/>
                  <a:pt x="275" y="339"/>
                  <a:pt x="266" y="329"/>
                </a:cubicBezTo>
                <a:cubicBezTo>
                  <a:pt x="268" y="331"/>
                  <a:pt x="270" y="333"/>
                  <a:pt x="272" y="335"/>
                </a:cubicBezTo>
                <a:lnTo>
                  <a:pt x="191" y="392"/>
                </a:lnTo>
                <a:cubicBezTo>
                  <a:pt x="193" y="397"/>
                  <a:pt x="194" y="401"/>
                  <a:pt x="194" y="406"/>
                </a:cubicBezTo>
                <a:cubicBezTo>
                  <a:pt x="194" y="432"/>
                  <a:pt x="173" y="453"/>
                  <a:pt x="147" y="453"/>
                </a:cubicBezTo>
                <a:close/>
                <a:moveTo>
                  <a:pt x="731" y="0"/>
                </a:moveTo>
                <a:lnTo>
                  <a:pt x="45" y="0"/>
                </a:lnTo>
                <a:cubicBezTo>
                  <a:pt x="21" y="0"/>
                  <a:pt x="0" y="21"/>
                  <a:pt x="0" y="45"/>
                </a:cubicBezTo>
                <a:lnTo>
                  <a:pt x="0" y="97"/>
                </a:lnTo>
                <a:lnTo>
                  <a:pt x="18" y="97"/>
                </a:lnTo>
                <a:lnTo>
                  <a:pt x="18" y="530"/>
                </a:lnTo>
                <a:cubicBezTo>
                  <a:pt x="18" y="566"/>
                  <a:pt x="47" y="595"/>
                  <a:pt x="84" y="595"/>
                </a:cubicBezTo>
                <a:lnTo>
                  <a:pt x="692" y="595"/>
                </a:lnTo>
                <a:cubicBezTo>
                  <a:pt x="729" y="595"/>
                  <a:pt x="758" y="566"/>
                  <a:pt x="758" y="530"/>
                </a:cubicBezTo>
                <a:lnTo>
                  <a:pt x="758" y="97"/>
                </a:lnTo>
                <a:lnTo>
                  <a:pt x="776" y="97"/>
                </a:lnTo>
                <a:lnTo>
                  <a:pt x="776" y="45"/>
                </a:lnTo>
                <a:cubicBezTo>
                  <a:pt x="776" y="21"/>
                  <a:pt x="756" y="0"/>
                  <a:pt x="731" y="0"/>
                </a:cubicBezTo>
                <a:close/>
                <a:moveTo>
                  <a:pt x="59" y="97"/>
                </a:moveTo>
                <a:lnTo>
                  <a:pt x="717" y="97"/>
                </a:lnTo>
                <a:lnTo>
                  <a:pt x="717" y="530"/>
                </a:lnTo>
                <a:cubicBezTo>
                  <a:pt x="717" y="543"/>
                  <a:pt x="706" y="554"/>
                  <a:pt x="692" y="554"/>
                </a:cubicBezTo>
                <a:lnTo>
                  <a:pt x="84" y="554"/>
                </a:lnTo>
                <a:cubicBezTo>
                  <a:pt x="70" y="554"/>
                  <a:pt x="59" y="543"/>
                  <a:pt x="59" y="530"/>
                </a:cubicBezTo>
                <a:lnTo>
                  <a:pt x="59" y="97"/>
                </a:lnTo>
                <a:close/>
                <a:moveTo>
                  <a:pt x="421" y="630"/>
                </a:moveTo>
                <a:lnTo>
                  <a:pt x="355" y="630"/>
                </a:lnTo>
                <a:lnTo>
                  <a:pt x="194" y="790"/>
                </a:lnTo>
                <a:lnTo>
                  <a:pt x="261" y="790"/>
                </a:lnTo>
                <a:lnTo>
                  <a:pt x="365" y="687"/>
                </a:lnTo>
                <a:lnTo>
                  <a:pt x="364" y="819"/>
                </a:lnTo>
                <a:lnTo>
                  <a:pt x="411" y="819"/>
                </a:lnTo>
                <a:lnTo>
                  <a:pt x="412" y="687"/>
                </a:lnTo>
                <a:lnTo>
                  <a:pt x="515" y="790"/>
                </a:lnTo>
                <a:lnTo>
                  <a:pt x="582" y="790"/>
                </a:lnTo>
                <a:lnTo>
                  <a:pt x="421" y="630"/>
                </a:lnTo>
                <a:close/>
                <a:moveTo>
                  <a:pt x="507" y="312"/>
                </a:moveTo>
                <a:cubicBezTo>
                  <a:pt x="510" y="316"/>
                  <a:pt x="513" y="320"/>
                  <a:pt x="515" y="324"/>
                </a:cubicBezTo>
                <a:cubicBezTo>
                  <a:pt x="513" y="320"/>
                  <a:pt x="510" y="316"/>
                  <a:pt x="507" y="312"/>
                </a:cubicBezTo>
                <a:close/>
                <a:moveTo>
                  <a:pt x="629" y="215"/>
                </a:moveTo>
                <a:lnTo>
                  <a:pt x="629" y="215"/>
                </a:lnTo>
                <a:cubicBezTo>
                  <a:pt x="617" y="215"/>
                  <a:pt x="607" y="225"/>
                  <a:pt x="607" y="237"/>
                </a:cubicBezTo>
                <a:cubicBezTo>
                  <a:pt x="607" y="249"/>
                  <a:pt x="617" y="259"/>
                  <a:pt x="629" y="259"/>
                </a:cubicBezTo>
                <a:cubicBezTo>
                  <a:pt x="641" y="259"/>
                  <a:pt x="651" y="249"/>
                  <a:pt x="651" y="237"/>
                </a:cubicBezTo>
                <a:cubicBezTo>
                  <a:pt x="651" y="225"/>
                  <a:pt x="641" y="215"/>
                  <a:pt x="629" y="215"/>
                </a:cubicBezTo>
                <a:close/>
                <a:moveTo>
                  <a:pt x="472" y="321"/>
                </a:moveTo>
                <a:lnTo>
                  <a:pt x="472" y="321"/>
                </a:lnTo>
                <a:cubicBezTo>
                  <a:pt x="460" y="321"/>
                  <a:pt x="450" y="331"/>
                  <a:pt x="450" y="343"/>
                </a:cubicBezTo>
                <a:cubicBezTo>
                  <a:pt x="450" y="356"/>
                  <a:pt x="460" y="366"/>
                  <a:pt x="472" y="366"/>
                </a:cubicBezTo>
                <a:cubicBezTo>
                  <a:pt x="484" y="366"/>
                  <a:pt x="495" y="356"/>
                  <a:pt x="495" y="343"/>
                </a:cubicBezTo>
                <a:cubicBezTo>
                  <a:pt x="495" y="331"/>
                  <a:pt x="484" y="321"/>
                  <a:pt x="472" y="321"/>
                </a:cubicBezTo>
                <a:close/>
                <a:moveTo>
                  <a:pt x="301" y="277"/>
                </a:moveTo>
                <a:lnTo>
                  <a:pt x="301" y="277"/>
                </a:lnTo>
                <a:cubicBezTo>
                  <a:pt x="289" y="277"/>
                  <a:pt x="279" y="286"/>
                  <a:pt x="279" y="299"/>
                </a:cubicBezTo>
                <a:cubicBezTo>
                  <a:pt x="279" y="311"/>
                  <a:pt x="289" y="321"/>
                  <a:pt x="301" y="321"/>
                </a:cubicBezTo>
                <a:cubicBezTo>
                  <a:pt x="314" y="321"/>
                  <a:pt x="324" y="311"/>
                  <a:pt x="324" y="299"/>
                </a:cubicBezTo>
                <a:cubicBezTo>
                  <a:pt x="324" y="286"/>
                  <a:pt x="314" y="277"/>
                  <a:pt x="301" y="277"/>
                </a:cubicBezTo>
                <a:close/>
                <a:moveTo>
                  <a:pt x="147" y="384"/>
                </a:moveTo>
                <a:lnTo>
                  <a:pt x="147" y="384"/>
                </a:lnTo>
                <a:cubicBezTo>
                  <a:pt x="135" y="384"/>
                  <a:pt x="125" y="394"/>
                  <a:pt x="125" y="406"/>
                </a:cubicBezTo>
                <a:cubicBezTo>
                  <a:pt x="125" y="419"/>
                  <a:pt x="135" y="429"/>
                  <a:pt x="147" y="429"/>
                </a:cubicBezTo>
                <a:cubicBezTo>
                  <a:pt x="159" y="429"/>
                  <a:pt x="169" y="419"/>
                  <a:pt x="169" y="406"/>
                </a:cubicBezTo>
                <a:cubicBezTo>
                  <a:pt x="169" y="394"/>
                  <a:pt x="159" y="384"/>
                  <a:pt x="147" y="38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sp>
        <p:nvSpPr>
          <p:cNvPr id="105" name="Freeform 72"/>
          <p:cNvSpPr>
            <a:spLocks noEditPoints="1" noChangeArrowheads="1"/>
          </p:cNvSpPr>
          <p:nvPr/>
        </p:nvSpPr>
        <p:spPr bwMode="auto">
          <a:xfrm>
            <a:off x="6718496" y="2950482"/>
            <a:ext cx="642937" cy="654050"/>
          </a:xfrm>
          <a:custGeom>
            <a:avLst/>
            <a:gdLst>
              <a:gd name="T0" fmla="*/ 321 w 877"/>
              <a:gd name="T1" fmla="*/ 60 h 878"/>
              <a:gd name="T2" fmla="*/ 136 w 877"/>
              <a:gd name="T3" fmla="*/ 136 h 878"/>
              <a:gd name="T4" fmla="*/ 60 w 877"/>
              <a:gd name="T5" fmla="*/ 321 h 878"/>
              <a:gd name="T6" fmla="*/ 136 w 877"/>
              <a:gd name="T7" fmla="*/ 505 h 878"/>
              <a:gd name="T8" fmla="*/ 321 w 877"/>
              <a:gd name="T9" fmla="*/ 582 h 878"/>
              <a:gd name="T10" fmla="*/ 505 w 877"/>
              <a:gd name="T11" fmla="*/ 505 h 878"/>
              <a:gd name="T12" fmla="*/ 505 w 877"/>
              <a:gd name="T13" fmla="*/ 136 h 878"/>
              <a:gd name="T14" fmla="*/ 321 w 877"/>
              <a:gd name="T15" fmla="*/ 60 h 878"/>
              <a:gd name="T16" fmla="*/ 321 w 877"/>
              <a:gd name="T17" fmla="*/ 641 h 878"/>
              <a:gd name="T18" fmla="*/ 94 w 877"/>
              <a:gd name="T19" fmla="*/ 547 h 878"/>
              <a:gd name="T20" fmla="*/ 0 w 877"/>
              <a:gd name="T21" fmla="*/ 321 h 878"/>
              <a:gd name="T22" fmla="*/ 94 w 877"/>
              <a:gd name="T23" fmla="*/ 94 h 878"/>
              <a:gd name="T24" fmla="*/ 321 w 877"/>
              <a:gd name="T25" fmla="*/ 0 h 878"/>
              <a:gd name="T26" fmla="*/ 547 w 877"/>
              <a:gd name="T27" fmla="*/ 94 h 878"/>
              <a:gd name="T28" fmla="*/ 547 w 877"/>
              <a:gd name="T29" fmla="*/ 547 h 878"/>
              <a:gd name="T30" fmla="*/ 321 w 877"/>
              <a:gd name="T31" fmla="*/ 641 h 878"/>
              <a:gd name="T32" fmla="*/ 599 w 877"/>
              <a:gd name="T33" fmla="*/ 507 h 878"/>
              <a:gd name="T34" fmla="*/ 599 w 877"/>
              <a:gd name="T35" fmla="*/ 548 h 878"/>
              <a:gd name="T36" fmla="*/ 547 w 877"/>
              <a:gd name="T37" fmla="*/ 599 h 878"/>
              <a:gd name="T38" fmla="*/ 507 w 877"/>
              <a:gd name="T39" fmla="*/ 599 h 878"/>
              <a:gd name="T40" fmla="*/ 505 w 877"/>
              <a:gd name="T41" fmla="*/ 597 h 878"/>
              <a:gd name="T42" fmla="*/ 505 w 877"/>
              <a:gd name="T43" fmla="*/ 556 h 878"/>
              <a:gd name="T44" fmla="*/ 556 w 877"/>
              <a:gd name="T45" fmla="*/ 505 h 878"/>
              <a:gd name="T46" fmla="*/ 597 w 877"/>
              <a:gd name="T47" fmla="*/ 505 h 878"/>
              <a:gd name="T48" fmla="*/ 599 w 877"/>
              <a:gd name="T49" fmla="*/ 507 h 878"/>
              <a:gd name="T50" fmla="*/ 665 w 877"/>
              <a:gd name="T51" fmla="*/ 594 h 878"/>
              <a:gd name="T52" fmla="*/ 665 w 877"/>
              <a:gd name="T53" fmla="*/ 665 h 878"/>
              <a:gd name="T54" fmla="*/ 593 w 877"/>
              <a:gd name="T55" fmla="*/ 665 h 878"/>
              <a:gd name="T56" fmla="*/ 593 w 877"/>
              <a:gd name="T57" fmla="*/ 594 h 878"/>
              <a:gd name="T58" fmla="*/ 665 w 877"/>
              <a:gd name="T59" fmla="*/ 594 h 878"/>
              <a:gd name="T60" fmla="*/ 867 w 877"/>
              <a:gd name="T61" fmla="*/ 786 h 878"/>
              <a:gd name="T62" fmla="*/ 865 w 877"/>
              <a:gd name="T63" fmla="*/ 824 h 878"/>
              <a:gd name="T64" fmla="*/ 824 w 877"/>
              <a:gd name="T65" fmla="*/ 866 h 878"/>
              <a:gd name="T66" fmla="*/ 785 w 877"/>
              <a:gd name="T67" fmla="*/ 867 h 878"/>
              <a:gd name="T68" fmla="*/ 663 w 877"/>
              <a:gd name="T69" fmla="*/ 745 h 878"/>
              <a:gd name="T70" fmla="*/ 665 w 877"/>
              <a:gd name="T71" fmla="*/ 706 h 878"/>
              <a:gd name="T72" fmla="*/ 706 w 877"/>
              <a:gd name="T73" fmla="*/ 665 h 878"/>
              <a:gd name="T74" fmla="*/ 745 w 877"/>
              <a:gd name="T75" fmla="*/ 663 h 878"/>
              <a:gd name="T76" fmla="*/ 867 w 877"/>
              <a:gd name="T77" fmla="*/ 786 h 878"/>
              <a:gd name="T78" fmla="*/ 321 w 877"/>
              <a:gd name="T79" fmla="*/ 128 h 878"/>
              <a:gd name="T80" fmla="*/ 185 w 877"/>
              <a:gd name="T81" fmla="*/ 185 h 878"/>
              <a:gd name="T82" fmla="*/ 128 w 877"/>
              <a:gd name="T83" fmla="*/ 321 h 878"/>
              <a:gd name="T84" fmla="*/ 185 w 877"/>
              <a:gd name="T85" fmla="*/ 457 h 878"/>
              <a:gd name="T86" fmla="*/ 321 w 877"/>
              <a:gd name="T87" fmla="*/ 513 h 878"/>
              <a:gd name="T88" fmla="*/ 457 w 877"/>
              <a:gd name="T89" fmla="*/ 457 h 878"/>
              <a:gd name="T90" fmla="*/ 457 w 877"/>
              <a:gd name="T91" fmla="*/ 185 h 878"/>
              <a:gd name="T92" fmla="*/ 321 w 877"/>
              <a:gd name="T93" fmla="*/ 128 h 878"/>
              <a:gd name="T94" fmla="*/ 321 w 877"/>
              <a:gd name="T95" fmla="*/ 553 h 878"/>
              <a:gd name="T96" fmla="*/ 157 w 877"/>
              <a:gd name="T97" fmla="*/ 485 h 878"/>
              <a:gd name="T98" fmla="*/ 89 w 877"/>
              <a:gd name="T99" fmla="*/ 321 h 878"/>
              <a:gd name="T100" fmla="*/ 157 w 877"/>
              <a:gd name="T101" fmla="*/ 157 h 878"/>
              <a:gd name="T102" fmla="*/ 321 w 877"/>
              <a:gd name="T103" fmla="*/ 89 h 878"/>
              <a:gd name="T104" fmla="*/ 485 w 877"/>
              <a:gd name="T105" fmla="*/ 157 h 878"/>
              <a:gd name="T106" fmla="*/ 485 w 877"/>
              <a:gd name="T107" fmla="*/ 485 h 878"/>
              <a:gd name="T108" fmla="*/ 321 w 877"/>
              <a:gd name="T109" fmla="*/ 55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77" h="878">
                <a:moveTo>
                  <a:pt x="321" y="60"/>
                </a:moveTo>
                <a:cubicBezTo>
                  <a:pt x="251" y="60"/>
                  <a:pt x="185" y="87"/>
                  <a:pt x="136" y="136"/>
                </a:cubicBezTo>
                <a:cubicBezTo>
                  <a:pt x="87" y="186"/>
                  <a:pt x="60" y="251"/>
                  <a:pt x="60" y="321"/>
                </a:cubicBezTo>
                <a:cubicBezTo>
                  <a:pt x="60" y="390"/>
                  <a:pt x="87" y="456"/>
                  <a:pt x="136" y="505"/>
                </a:cubicBezTo>
                <a:cubicBezTo>
                  <a:pt x="185" y="554"/>
                  <a:pt x="251" y="582"/>
                  <a:pt x="321" y="582"/>
                </a:cubicBezTo>
                <a:cubicBezTo>
                  <a:pt x="390" y="582"/>
                  <a:pt x="456" y="554"/>
                  <a:pt x="505" y="505"/>
                </a:cubicBezTo>
                <a:cubicBezTo>
                  <a:pt x="607" y="404"/>
                  <a:pt x="607" y="238"/>
                  <a:pt x="505" y="136"/>
                </a:cubicBezTo>
                <a:cubicBezTo>
                  <a:pt x="456" y="87"/>
                  <a:pt x="390" y="60"/>
                  <a:pt x="321" y="60"/>
                </a:cubicBezTo>
                <a:close/>
                <a:moveTo>
                  <a:pt x="321" y="641"/>
                </a:moveTo>
                <a:cubicBezTo>
                  <a:pt x="235" y="641"/>
                  <a:pt x="155" y="608"/>
                  <a:pt x="94" y="547"/>
                </a:cubicBezTo>
                <a:cubicBezTo>
                  <a:pt x="34" y="487"/>
                  <a:pt x="0" y="406"/>
                  <a:pt x="0" y="321"/>
                </a:cubicBezTo>
                <a:cubicBezTo>
                  <a:pt x="0" y="235"/>
                  <a:pt x="34" y="155"/>
                  <a:pt x="94" y="94"/>
                </a:cubicBezTo>
                <a:cubicBezTo>
                  <a:pt x="155" y="34"/>
                  <a:pt x="235" y="0"/>
                  <a:pt x="321" y="0"/>
                </a:cubicBezTo>
                <a:cubicBezTo>
                  <a:pt x="406" y="0"/>
                  <a:pt x="487" y="34"/>
                  <a:pt x="547" y="94"/>
                </a:cubicBezTo>
                <a:cubicBezTo>
                  <a:pt x="672" y="219"/>
                  <a:pt x="672" y="422"/>
                  <a:pt x="547" y="547"/>
                </a:cubicBezTo>
                <a:cubicBezTo>
                  <a:pt x="487" y="608"/>
                  <a:pt x="406" y="641"/>
                  <a:pt x="321" y="641"/>
                </a:cubicBezTo>
                <a:close/>
                <a:moveTo>
                  <a:pt x="599" y="507"/>
                </a:moveTo>
                <a:cubicBezTo>
                  <a:pt x="610" y="518"/>
                  <a:pt x="610" y="536"/>
                  <a:pt x="599" y="548"/>
                </a:cubicBezTo>
                <a:lnTo>
                  <a:pt x="547" y="599"/>
                </a:lnTo>
                <a:cubicBezTo>
                  <a:pt x="536" y="610"/>
                  <a:pt x="518" y="610"/>
                  <a:pt x="507" y="599"/>
                </a:cubicBezTo>
                <a:lnTo>
                  <a:pt x="505" y="597"/>
                </a:lnTo>
                <a:cubicBezTo>
                  <a:pt x="494" y="586"/>
                  <a:pt x="494" y="568"/>
                  <a:pt x="505" y="556"/>
                </a:cubicBezTo>
                <a:lnTo>
                  <a:pt x="556" y="505"/>
                </a:lnTo>
                <a:cubicBezTo>
                  <a:pt x="567" y="494"/>
                  <a:pt x="586" y="494"/>
                  <a:pt x="597" y="505"/>
                </a:cubicBezTo>
                <a:lnTo>
                  <a:pt x="599" y="507"/>
                </a:lnTo>
                <a:close/>
                <a:moveTo>
                  <a:pt x="665" y="594"/>
                </a:moveTo>
                <a:cubicBezTo>
                  <a:pt x="685" y="613"/>
                  <a:pt x="685" y="645"/>
                  <a:pt x="665" y="665"/>
                </a:cubicBezTo>
                <a:cubicBezTo>
                  <a:pt x="645" y="685"/>
                  <a:pt x="613" y="685"/>
                  <a:pt x="593" y="665"/>
                </a:cubicBezTo>
                <a:cubicBezTo>
                  <a:pt x="574" y="645"/>
                  <a:pt x="574" y="613"/>
                  <a:pt x="593" y="594"/>
                </a:cubicBezTo>
                <a:cubicBezTo>
                  <a:pt x="613" y="574"/>
                  <a:pt x="645" y="574"/>
                  <a:pt x="665" y="594"/>
                </a:cubicBezTo>
                <a:close/>
                <a:moveTo>
                  <a:pt x="867" y="786"/>
                </a:moveTo>
                <a:cubicBezTo>
                  <a:pt x="877" y="796"/>
                  <a:pt x="877" y="813"/>
                  <a:pt x="865" y="824"/>
                </a:cubicBezTo>
                <a:lnTo>
                  <a:pt x="824" y="866"/>
                </a:lnTo>
                <a:cubicBezTo>
                  <a:pt x="813" y="877"/>
                  <a:pt x="796" y="878"/>
                  <a:pt x="785" y="867"/>
                </a:cubicBezTo>
                <a:lnTo>
                  <a:pt x="663" y="745"/>
                </a:lnTo>
                <a:cubicBezTo>
                  <a:pt x="653" y="735"/>
                  <a:pt x="654" y="717"/>
                  <a:pt x="665" y="706"/>
                </a:cubicBezTo>
                <a:lnTo>
                  <a:pt x="706" y="665"/>
                </a:lnTo>
                <a:cubicBezTo>
                  <a:pt x="717" y="654"/>
                  <a:pt x="735" y="653"/>
                  <a:pt x="745" y="663"/>
                </a:cubicBezTo>
                <a:lnTo>
                  <a:pt x="867" y="786"/>
                </a:lnTo>
                <a:close/>
                <a:moveTo>
                  <a:pt x="321" y="128"/>
                </a:moveTo>
                <a:cubicBezTo>
                  <a:pt x="269" y="128"/>
                  <a:pt x="221" y="149"/>
                  <a:pt x="185" y="185"/>
                </a:cubicBezTo>
                <a:cubicBezTo>
                  <a:pt x="148" y="221"/>
                  <a:pt x="128" y="269"/>
                  <a:pt x="128" y="321"/>
                </a:cubicBezTo>
                <a:cubicBezTo>
                  <a:pt x="128" y="372"/>
                  <a:pt x="148" y="420"/>
                  <a:pt x="185" y="457"/>
                </a:cubicBezTo>
                <a:cubicBezTo>
                  <a:pt x="221" y="493"/>
                  <a:pt x="269" y="513"/>
                  <a:pt x="321" y="513"/>
                </a:cubicBezTo>
                <a:cubicBezTo>
                  <a:pt x="372" y="513"/>
                  <a:pt x="420" y="493"/>
                  <a:pt x="457" y="457"/>
                </a:cubicBezTo>
                <a:cubicBezTo>
                  <a:pt x="532" y="382"/>
                  <a:pt x="532" y="260"/>
                  <a:pt x="457" y="185"/>
                </a:cubicBezTo>
                <a:cubicBezTo>
                  <a:pt x="420" y="149"/>
                  <a:pt x="372" y="128"/>
                  <a:pt x="321" y="128"/>
                </a:cubicBezTo>
                <a:close/>
                <a:moveTo>
                  <a:pt x="321" y="553"/>
                </a:moveTo>
                <a:cubicBezTo>
                  <a:pt x="259" y="553"/>
                  <a:pt x="200" y="529"/>
                  <a:pt x="157" y="485"/>
                </a:cubicBezTo>
                <a:cubicBezTo>
                  <a:pt x="113" y="441"/>
                  <a:pt x="89" y="383"/>
                  <a:pt x="89" y="321"/>
                </a:cubicBezTo>
                <a:cubicBezTo>
                  <a:pt x="89" y="259"/>
                  <a:pt x="113" y="201"/>
                  <a:pt x="157" y="157"/>
                </a:cubicBezTo>
                <a:cubicBezTo>
                  <a:pt x="200" y="113"/>
                  <a:pt x="259" y="89"/>
                  <a:pt x="321" y="89"/>
                </a:cubicBezTo>
                <a:cubicBezTo>
                  <a:pt x="383" y="89"/>
                  <a:pt x="441" y="113"/>
                  <a:pt x="485" y="157"/>
                </a:cubicBezTo>
                <a:cubicBezTo>
                  <a:pt x="575" y="247"/>
                  <a:pt x="575" y="394"/>
                  <a:pt x="485" y="485"/>
                </a:cubicBezTo>
                <a:cubicBezTo>
                  <a:pt x="441" y="529"/>
                  <a:pt x="383" y="553"/>
                  <a:pt x="321" y="5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 typeface="Arial" panose="020B0604020202020204" pitchFamily="34" charset="0"/>
              <a:buNone/>
              <a:tabLst/>
              <a:defRPr/>
            </a:pPr>
            <a:endParaRPr kumimoji="0" lang="zh-CN" altLang="en-US" sz="1800" b="0" i="0" u="none" strike="noStrike" kern="0" cap="none" spc="0" normalizeH="0" baseline="0" noProof="0">
              <a:ln>
                <a:noFill/>
              </a:ln>
              <a:solidFill>
                <a:schemeClr val="tx1">
                  <a:lumMod val="75000"/>
                  <a:lumOff val="25000"/>
                </a:schemeClr>
              </a:solidFill>
              <a:effectLst/>
              <a:uLnTx/>
              <a:uFillTx/>
              <a:latin typeface="Arial" panose="020B0604020202020204" pitchFamily="34" charset="0"/>
              <a:ea typeface="宋体" panose="02010600030101010101" pitchFamily="2" charset="-122"/>
            </a:endParaRPr>
          </a:p>
        </p:txBody>
      </p:sp>
      <p:grpSp>
        <p:nvGrpSpPr>
          <p:cNvPr id="9" name="组合 8"/>
          <p:cNvGrpSpPr/>
          <p:nvPr/>
        </p:nvGrpSpPr>
        <p:grpSpPr>
          <a:xfrm>
            <a:off x="2333870" y="2144845"/>
            <a:ext cx="99430" cy="595180"/>
            <a:chOff x="2276224" y="2144845"/>
            <a:chExt cx="99430" cy="595180"/>
          </a:xfrm>
        </p:grpSpPr>
        <p:sp>
          <p:nvSpPr>
            <p:cNvPr id="6" name="椭圆 5"/>
            <p:cNvSpPr/>
            <p:nvPr/>
          </p:nvSpPr>
          <p:spPr>
            <a:xfrm>
              <a:off x="2276224" y="2144845"/>
              <a:ext cx="99430" cy="99430"/>
            </a:xfrm>
            <a:prstGeom prst="ellipse">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8" name="直接连接符 7"/>
            <p:cNvCxnSpPr>
              <a:stCxn id="6" idx="4"/>
            </p:cNvCxnSpPr>
            <p:nvPr/>
          </p:nvCxnSpPr>
          <p:spPr>
            <a:xfrm>
              <a:off x="2325939" y="2244275"/>
              <a:ext cx="0" cy="495750"/>
            </a:xfrm>
            <a:prstGeom prst="line">
              <a:avLst/>
            </a:prstGeom>
            <a:ln w="12700"/>
          </p:spPr>
          <p:style>
            <a:lnRef idx="1">
              <a:schemeClr val="accent1"/>
            </a:lnRef>
            <a:fillRef idx="0">
              <a:schemeClr val="accent1"/>
            </a:fillRef>
            <a:effectRef idx="0">
              <a:schemeClr val="accent1"/>
            </a:effectRef>
            <a:fontRef idx="minor">
              <a:schemeClr val="tx1"/>
            </a:fontRef>
          </p:style>
        </p:cxnSp>
      </p:grpSp>
      <p:grpSp>
        <p:nvGrpSpPr>
          <p:cNvPr id="106" name="组合 105"/>
          <p:cNvGrpSpPr/>
          <p:nvPr/>
        </p:nvGrpSpPr>
        <p:grpSpPr>
          <a:xfrm>
            <a:off x="4662460" y="2120352"/>
            <a:ext cx="99430" cy="595180"/>
            <a:chOff x="2276224" y="2144845"/>
            <a:chExt cx="99430" cy="595180"/>
          </a:xfrm>
          <a:solidFill>
            <a:srgbClr val="3FAF63"/>
          </a:solidFill>
        </p:grpSpPr>
        <p:sp>
          <p:nvSpPr>
            <p:cNvPr id="107" name="椭圆 106"/>
            <p:cNvSpPr/>
            <p:nvPr/>
          </p:nvSpPr>
          <p:spPr>
            <a:xfrm>
              <a:off x="2276224" y="2144845"/>
              <a:ext cx="99430" cy="9943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 name="直接连接符 107"/>
            <p:cNvCxnSpPr>
              <a:stCxn id="107" idx="4"/>
            </p:cNvCxnSpPr>
            <p:nvPr/>
          </p:nvCxnSpPr>
          <p:spPr>
            <a:xfrm>
              <a:off x="2325939" y="2244275"/>
              <a:ext cx="0" cy="495750"/>
            </a:xfrm>
            <a:prstGeom prst="line">
              <a:avLst/>
            </a:prstGeom>
            <a:grpFill/>
            <a:ln w="12700">
              <a:solidFill>
                <a:srgbClr val="3FAF63"/>
              </a:solidFill>
            </a:ln>
          </p:spPr>
          <p:style>
            <a:lnRef idx="1">
              <a:schemeClr val="accent1"/>
            </a:lnRef>
            <a:fillRef idx="0">
              <a:schemeClr val="accent1"/>
            </a:fillRef>
            <a:effectRef idx="0">
              <a:schemeClr val="accent1"/>
            </a:effectRef>
            <a:fontRef idx="minor">
              <a:schemeClr val="tx1"/>
            </a:fontRef>
          </p:style>
        </p:cxnSp>
      </p:grpSp>
      <p:grpSp>
        <p:nvGrpSpPr>
          <p:cNvPr id="109" name="组合 108"/>
          <p:cNvGrpSpPr/>
          <p:nvPr/>
        </p:nvGrpSpPr>
        <p:grpSpPr>
          <a:xfrm>
            <a:off x="6990249" y="2144845"/>
            <a:ext cx="99430" cy="595180"/>
            <a:chOff x="2276224" y="2144845"/>
            <a:chExt cx="99430" cy="595180"/>
          </a:xfrm>
          <a:solidFill>
            <a:srgbClr val="3FAF63"/>
          </a:solidFill>
        </p:grpSpPr>
        <p:sp>
          <p:nvSpPr>
            <p:cNvPr id="110" name="椭圆 109"/>
            <p:cNvSpPr/>
            <p:nvPr/>
          </p:nvSpPr>
          <p:spPr>
            <a:xfrm>
              <a:off x="2276224" y="2144845"/>
              <a:ext cx="99430" cy="99430"/>
            </a:xfrm>
            <a:prstGeom prst="ellipse">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1" name="直接连接符 110"/>
            <p:cNvCxnSpPr>
              <a:stCxn id="110" idx="4"/>
            </p:cNvCxnSpPr>
            <p:nvPr/>
          </p:nvCxnSpPr>
          <p:spPr>
            <a:xfrm>
              <a:off x="2325939" y="2244275"/>
              <a:ext cx="0" cy="495750"/>
            </a:xfrm>
            <a:prstGeom prst="line">
              <a:avLst/>
            </a:prstGeom>
            <a:grpFill/>
            <a:ln w="12700">
              <a:solidFill>
                <a:srgbClr val="F8BF24"/>
              </a:solidFill>
            </a:ln>
          </p:spPr>
          <p:style>
            <a:lnRef idx="1">
              <a:schemeClr val="accent1"/>
            </a:lnRef>
            <a:fillRef idx="0">
              <a:schemeClr val="accent1"/>
            </a:fillRef>
            <a:effectRef idx="0">
              <a:schemeClr val="accent1"/>
            </a:effectRef>
            <a:fontRef idx="minor">
              <a:schemeClr val="tx1"/>
            </a:fontRef>
          </p:style>
        </p:cxnSp>
      </p:grpSp>
      <p:grpSp>
        <p:nvGrpSpPr>
          <p:cNvPr id="112" name="组合 111"/>
          <p:cNvGrpSpPr/>
          <p:nvPr/>
        </p:nvGrpSpPr>
        <p:grpSpPr>
          <a:xfrm>
            <a:off x="9259908" y="2132963"/>
            <a:ext cx="99430" cy="595180"/>
            <a:chOff x="2276224" y="2144845"/>
            <a:chExt cx="99430" cy="595180"/>
          </a:xfrm>
          <a:solidFill>
            <a:srgbClr val="3FAF63"/>
          </a:solidFill>
        </p:grpSpPr>
        <p:sp>
          <p:nvSpPr>
            <p:cNvPr id="113" name="椭圆 112"/>
            <p:cNvSpPr/>
            <p:nvPr/>
          </p:nvSpPr>
          <p:spPr>
            <a:xfrm>
              <a:off x="2276224" y="2144845"/>
              <a:ext cx="99430" cy="99430"/>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14" name="直接连接符 113"/>
            <p:cNvCxnSpPr>
              <a:stCxn id="113" idx="4"/>
            </p:cNvCxnSpPr>
            <p:nvPr/>
          </p:nvCxnSpPr>
          <p:spPr>
            <a:xfrm>
              <a:off x="2325939" y="2244275"/>
              <a:ext cx="0" cy="495750"/>
            </a:xfrm>
            <a:prstGeom prst="line">
              <a:avLst/>
            </a:prstGeom>
            <a:grpFill/>
            <a:ln w="12700">
              <a:solidFill>
                <a:srgbClr val="DE5647"/>
              </a:solidFill>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9482789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4424533" y="2246305"/>
            <a:ext cx="2596027" cy="2596027"/>
            <a:chOff x="4424533" y="1835147"/>
            <a:chExt cx="3007186" cy="3007186"/>
          </a:xfrm>
        </p:grpSpPr>
        <p:sp>
          <p:nvSpPr>
            <p:cNvPr id="15" name="矩形: 圆角 14"/>
            <p:cNvSpPr/>
            <p:nvPr/>
          </p:nvSpPr>
          <p:spPr>
            <a:xfrm>
              <a:off x="4424533" y="1835147"/>
              <a:ext cx="3007186" cy="3007186"/>
            </a:xfrm>
            <a:prstGeom prst="roundRect">
              <a:avLst>
                <a:gd name="adj" fmla="val 50000"/>
              </a:avLst>
            </a:prstGeom>
            <a:gradFill flip="none" rotWithShape="1">
              <a:gsLst>
                <a:gs pos="100000">
                  <a:srgbClr val="FFFFFF"/>
                </a:gs>
                <a:gs pos="0">
                  <a:srgbClr val="BBBBBB">
                    <a:lumMod val="36000"/>
                    <a:lumOff val="64000"/>
                  </a:srgbClr>
                </a:gs>
              </a:gsLst>
              <a:lin ang="2700000" scaled="0"/>
              <a:tileRect/>
            </a:gradFill>
            <a:ln w="19050" cap="flat" cmpd="sng" algn="ctr">
              <a:gradFill flip="none" rotWithShape="1">
                <a:gsLst>
                  <a:gs pos="0">
                    <a:srgbClr val="FFFFFF"/>
                  </a:gs>
                  <a:gs pos="100000">
                    <a:srgbClr val="B3B6B4">
                      <a:lumMod val="81000"/>
                      <a:lumOff val="19000"/>
                    </a:srgbClr>
                  </a:gs>
                </a:gsLst>
                <a:lin ang="2700000" scaled="0"/>
                <a:tileRect/>
              </a:gradFill>
              <a:prstDash val="solid"/>
              <a:miter lim="800000"/>
            </a:ln>
            <a:effectLst>
              <a:outerShdw blurRad="279400" dist="76200" dir="2700000" sx="101000" sy="101000" algn="tl" rotWithShape="0">
                <a:prstClr val="black">
                  <a:alpha val="28000"/>
                </a:prstClr>
              </a:outerShdw>
            </a:effectLst>
          </p:spPr>
          <p:txBody>
            <a:bodyPr rtlCol="0" anchor="ctr"/>
            <a:lstStyle/>
            <a:p>
              <a:pPr algn="ctr"/>
              <a:endParaRPr lang="zh-CN" altLang="en-US" kern="0">
                <a:solidFill>
                  <a:prstClr val="white"/>
                </a:solidFill>
                <a:latin typeface="Calibri"/>
                <a:ea typeface="微软雅黑"/>
              </a:endParaRPr>
            </a:p>
          </p:txBody>
        </p:sp>
        <p:sp>
          <p:nvSpPr>
            <p:cNvPr id="16" name="矩形: 圆角 15"/>
            <p:cNvSpPr/>
            <p:nvPr/>
          </p:nvSpPr>
          <p:spPr>
            <a:xfrm>
              <a:off x="4590267" y="1987051"/>
              <a:ext cx="2687473" cy="2687473"/>
            </a:xfrm>
            <a:prstGeom prst="roundRect">
              <a:avLst>
                <a:gd name="adj" fmla="val 50000"/>
              </a:avLst>
            </a:prstGeom>
            <a:solidFill>
              <a:srgbClr val="4674CA"/>
            </a:solidFill>
            <a:ln w="19050" cap="flat" cmpd="sng" algn="ctr">
              <a:noFill/>
              <a:prstDash val="solid"/>
              <a:miter lim="800000"/>
            </a:ln>
            <a:effectLst/>
          </p:spPr>
          <p:txBody>
            <a:bodyPr rtlCol="0" anchor="ctr"/>
            <a:lstStyle/>
            <a:p>
              <a:pPr algn="ctr"/>
              <a:endParaRPr lang="zh-CN" altLang="en-US" kern="0">
                <a:solidFill>
                  <a:prstClr val="white"/>
                </a:solidFill>
                <a:latin typeface="Calibri"/>
                <a:ea typeface="微软雅黑"/>
              </a:endParaRPr>
            </a:p>
          </p:txBody>
        </p:sp>
      </p:grpSp>
      <p:sp>
        <p:nvSpPr>
          <p:cNvPr id="2" name="矩形 1"/>
          <p:cNvSpPr/>
          <p:nvPr/>
        </p:nvSpPr>
        <p:spPr>
          <a:xfrm>
            <a:off x="984688" y="2767280"/>
            <a:ext cx="2941831" cy="1323439"/>
          </a:xfrm>
          <a:prstGeom prst="rect">
            <a:avLst/>
          </a:prstGeom>
        </p:spPr>
        <p:txBody>
          <a:bodyPr wrap="none">
            <a:spAutoFit/>
          </a:bodyPr>
          <a:lstStyle/>
          <a:p>
            <a:r>
              <a:rPr lang="en-US" altLang="zh-CN" sz="8000" dirty="0">
                <a:solidFill>
                  <a:srgbClr val="4674CA"/>
                </a:solidFill>
                <a:latin typeface="微软雅黑" panose="020B0503020204020204" pitchFamily="34" charset="-122"/>
                <a:ea typeface="微软雅黑" panose="020B0503020204020204" pitchFamily="34" charset="-122"/>
              </a:rPr>
              <a:t>P-P</a:t>
            </a:r>
            <a:r>
              <a:rPr lang="en-US" altLang="zh-CN" sz="4000" dirty="0">
                <a:solidFill>
                  <a:schemeClr val="tx1">
                    <a:lumMod val="50000"/>
                    <a:lumOff val="50000"/>
                  </a:schemeClr>
                </a:solidFill>
                <a:latin typeface="微软雅黑" panose="020B0503020204020204" pitchFamily="34" charset="-122"/>
                <a:ea typeface="微软雅黑" panose="020B0503020204020204" pitchFamily="34" charset="-122"/>
              </a:rPr>
              <a:t>LAN</a:t>
            </a:r>
            <a:endParaRPr lang="zh-CN" altLang="en-US" sz="80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4860771" y="3167668"/>
            <a:ext cx="1723549" cy="830997"/>
          </a:xfrm>
          <a:prstGeom prst="rect">
            <a:avLst/>
          </a:prstGeom>
        </p:spPr>
        <p:txBody>
          <a:bodyPr wrap="none">
            <a:spAutoFit/>
          </a:bodyPr>
          <a:lstStyle/>
          <a:p>
            <a:pPr lvl="0" algn="ctr"/>
            <a:r>
              <a:rPr lang="zh-CN" altLang="en-US" sz="2400" dirty="0">
                <a:solidFill>
                  <a:schemeClr val="bg1"/>
                </a:solidFill>
                <a:latin typeface="微软雅黑" panose="020B0503020204020204" pitchFamily="34" charset="-122"/>
                <a:ea typeface="微软雅黑" panose="020B0503020204020204" pitchFamily="34" charset="-122"/>
              </a:rPr>
              <a:t>分析问题</a:t>
            </a:r>
            <a:endParaRPr lang="en-US" altLang="zh-CN" sz="2400" dirty="0">
              <a:solidFill>
                <a:schemeClr val="bg1"/>
              </a:solidFill>
              <a:latin typeface="微软雅黑" panose="020B0503020204020204" pitchFamily="34" charset="-122"/>
              <a:ea typeface="微软雅黑" panose="020B0503020204020204" pitchFamily="34" charset="-122"/>
            </a:endParaRPr>
          </a:p>
          <a:p>
            <a:pPr lvl="0" algn="ctr"/>
            <a:r>
              <a:rPr lang="zh-CN" altLang="en-US" sz="2400" dirty="0">
                <a:solidFill>
                  <a:schemeClr val="bg1"/>
                </a:solidFill>
                <a:latin typeface="微软雅黑" panose="020B0503020204020204" pitchFamily="34" charset="-122"/>
                <a:ea typeface="微软雅黑" panose="020B0503020204020204" pitchFamily="34" charset="-122"/>
              </a:rPr>
              <a:t>产生的原因</a:t>
            </a:r>
          </a:p>
        </p:txBody>
      </p:sp>
      <p:sp>
        <p:nvSpPr>
          <p:cNvPr id="9" name="等腰三角形 8"/>
          <p:cNvSpPr/>
          <p:nvPr/>
        </p:nvSpPr>
        <p:spPr>
          <a:xfrm rot="5400000">
            <a:off x="7409442" y="3293054"/>
            <a:ext cx="276493" cy="23835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等腰三角形 18"/>
          <p:cNvSpPr/>
          <p:nvPr/>
        </p:nvSpPr>
        <p:spPr>
          <a:xfrm rot="2857136">
            <a:off x="7134180" y="2243452"/>
            <a:ext cx="276493" cy="23835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rot="7217721">
            <a:off x="7262966" y="4412544"/>
            <a:ext cx="276493" cy="238356"/>
          </a:xfrm>
          <a:prstGeom prst="triangl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7573855" y="2109836"/>
            <a:ext cx="1858201" cy="461665"/>
          </a:xfrm>
          <a:prstGeom prst="rect">
            <a:avLst/>
          </a:prstGeom>
        </p:spPr>
        <p:txBody>
          <a:bodyPr wrap="none">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流程不合理</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2" name="矩形 21"/>
          <p:cNvSpPr/>
          <p:nvPr/>
        </p:nvSpPr>
        <p:spPr>
          <a:xfrm>
            <a:off x="7777055" y="3075788"/>
            <a:ext cx="1858201" cy="461665"/>
          </a:xfrm>
          <a:prstGeom prst="rect">
            <a:avLst/>
          </a:prstGeom>
        </p:spPr>
        <p:txBody>
          <a:bodyPr wrap="none">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制度不完善</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
        <p:nvSpPr>
          <p:cNvPr id="23" name="矩形 22"/>
          <p:cNvSpPr/>
          <p:nvPr/>
        </p:nvSpPr>
        <p:spPr>
          <a:xfrm>
            <a:off x="7666867" y="4192963"/>
            <a:ext cx="2488182" cy="461665"/>
          </a:xfrm>
          <a:prstGeom prst="rect">
            <a:avLst/>
          </a:prstGeom>
        </p:spPr>
        <p:txBody>
          <a:bodyPr wrap="none">
            <a:spAutoFit/>
          </a:bodyPr>
          <a:lstStyle/>
          <a:p>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制度执行不到位</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grpSp>
        <p:nvGrpSpPr>
          <p:cNvPr id="13" name="组合 12"/>
          <p:cNvGrpSpPr/>
          <p:nvPr/>
        </p:nvGrpSpPr>
        <p:grpSpPr>
          <a:xfrm>
            <a:off x="930545" y="5310137"/>
            <a:ext cx="10191312" cy="860609"/>
            <a:chOff x="930545" y="5253615"/>
            <a:chExt cx="10191312" cy="917132"/>
          </a:xfrm>
        </p:grpSpPr>
        <p:sp>
          <p:nvSpPr>
            <p:cNvPr id="6" name="矩形 5"/>
            <p:cNvSpPr/>
            <p:nvPr/>
          </p:nvSpPr>
          <p:spPr>
            <a:xfrm>
              <a:off x="1276226" y="5358238"/>
              <a:ext cx="9462893" cy="707886"/>
            </a:xfrm>
            <a:prstGeom prst="rect">
              <a:avLst/>
            </a:prstGeom>
          </p:spPr>
          <p:txBody>
            <a:bodyPr wrap="square">
              <a:spAutoFit/>
            </a:bodyPr>
            <a:lstStyle/>
            <a:p>
              <a:r>
                <a:rPr lang="zh-CN" altLang="en-US" sz="2000" dirty="0">
                  <a:latin typeface="微软雅黑" panose="020B0503020204020204" pitchFamily="34" charset="-122"/>
                  <a:ea typeface="微软雅黑" panose="020B0503020204020204" pitchFamily="34" charset="-122"/>
                </a:rPr>
                <a:t>召集检验科</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临床科室主任</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三级医师以及护士长等人员召开会议</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讨论问题产生的原因</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并作好记录</a:t>
              </a:r>
              <a:r>
                <a:rPr lang="en-US" altLang="zh-CN" sz="2000" dirty="0">
                  <a:latin typeface="微软雅黑" panose="020B0503020204020204" pitchFamily="34" charset="-122"/>
                  <a:ea typeface="微软雅黑" panose="020B0503020204020204" pitchFamily="34" charset="-122"/>
                </a:rPr>
                <a:t>(</a:t>
              </a:r>
              <a:r>
                <a:rPr lang="zh-CN" altLang="en-US" sz="2000" dirty="0">
                  <a:latin typeface="微软雅黑" panose="020B0503020204020204" pitchFamily="34" charset="-122"/>
                  <a:ea typeface="微软雅黑" panose="020B0503020204020204" pitchFamily="34" charset="-122"/>
                </a:rPr>
                <a:t>头脑风暴法</a:t>
              </a:r>
              <a:r>
                <a:rPr lang="en-US" altLang="zh-CN" sz="2000" dirty="0">
                  <a:latin typeface="微软雅黑" panose="020B0503020204020204" pitchFamily="34" charset="-122"/>
                  <a:ea typeface="微软雅黑" panose="020B0503020204020204" pitchFamily="34" charset="-122"/>
                </a:rPr>
                <a:t>)</a:t>
              </a:r>
            </a:p>
          </p:txBody>
        </p:sp>
        <p:sp>
          <p:nvSpPr>
            <p:cNvPr id="12" name="矩形: 圆角 11"/>
            <p:cNvSpPr/>
            <p:nvPr/>
          </p:nvSpPr>
          <p:spPr>
            <a:xfrm>
              <a:off x="930545" y="5253615"/>
              <a:ext cx="10191312" cy="917132"/>
            </a:xfrm>
            <a:prstGeom prst="roundRect">
              <a:avLst/>
            </a:prstGeom>
            <a:noFill/>
            <a:ln w="15875">
              <a:solidFill>
                <a:srgbClr val="467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4" name="组合 23"/>
          <p:cNvGrpSpPr/>
          <p:nvPr/>
        </p:nvGrpSpPr>
        <p:grpSpPr>
          <a:xfrm>
            <a:off x="401709" y="266581"/>
            <a:ext cx="11473572" cy="528835"/>
            <a:chOff x="401709" y="266581"/>
            <a:chExt cx="11473572" cy="528835"/>
          </a:xfrm>
        </p:grpSpPr>
        <p:sp>
          <p:nvSpPr>
            <p:cNvPr id="25" name="椭圆 24"/>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6" name="组合 25"/>
            <p:cNvGrpSpPr/>
            <p:nvPr/>
          </p:nvGrpSpPr>
          <p:grpSpPr>
            <a:xfrm>
              <a:off x="509682" y="277446"/>
              <a:ext cx="4634443" cy="484252"/>
              <a:chOff x="6078784" y="1930037"/>
              <a:chExt cx="5913514" cy="617903"/>
            </a:xfrm>
          </p:grpSpPr>
          <p:sp>
            <p:nvSpPr>
              <p:cNvPr id="28" name="文本框 27"/>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29" name="矩形 28"/>
              <p:cNvSpPr/>
              <p:nvPr/>
            </p:nvSpPr>
            <p:spPr>
              <a:xfrm>
                <a:off x="6753570" y="1930037"/>
                <a:ext cx="5238728"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可以从哪些方面着手做</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p>
            </p:txBody>
          </p:sp>
        </p:grpSp>
        <p:cxnSp>
          <p:nvCxnSpPr>
            <p:cNvPr id="27" name="直接连接符 26"/>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68191659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3233678" y="1401647"/>
            <a:ext cx="5724644" cy="461665"/>
          </a:xfrm>
          <a:prstGeom prst="rect">
            <a:avLst/>
          </a:prstGeom>
          <a:noFill/>
        </p:spPr>
        <p:txBody>
          <a:bodyPr wrap="none" rtlCol="0">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检验科危急值管理落实不到位的原因分析</a:t>
            </a:r>
          </a:p>
        </p:txBody>
      </p:sp>
      <p:sp>
        <p:nvSpPr>
          <p:cNvPr id="5" name="等腰三角形 4"/>
          <p:cNvSpPr/>
          <p:nvPr/>
        </p:nvSpPr>
        <p:spPr>
          <a:xfrm rot="5400000">
            <a:off x="9204960" y="3258234"/>
            <a:ext cx="1453257" cy="1252808"/>
          </a:xfrm>
          <a:prstGeom prst="triangl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cxnSpLocks/>
            <a:stCxn id="5" idx="3"/>
          </p:cNvCxnSpPr>
          <p:nvPr/>
        </p:nvCxnSpPr>
        <p:spPr>
          <a:xfrm flipH="1" flipV="1">
            <a:off x="1879601" y="3870961"/>
            <a:ext cx="7425584" cy="13678"/>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a:cxnSpLocks/>
          </p:cNvCxnSpPr>
          <p:nvPr/>
        </p:nvCxnSpPr>
        <p:spPr>
          <a:xfrm flipH="1" flipV="1">
            <a:off x="7162800" y="2573609"/>
            <a:ext cx="787709" cy="1291612"/>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a:cxnSpLocks/>
          </p:cNvCxnSpPr>
          <p:nvPr/>
        </p:nvCxnSpPr>
        <p:spPr>
          <a:xfrm flipV="1">
            <a:off x="7162800" y="3870961"/>
            <a:ext cx="787710" cy="1635715"/>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a:cxnSpLocks/>
          </p:cNvCxnSpPr>
          <p:nvPr/>
        </p:nvCxnSpPr>
        <p:spPr>
          <a:xfrm flipH="1" flipV="1">
            <a:off x="5122283" y="2573609"/>
            <a:ext cx="787709" cy="1291612"/>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a:cxnSpLocks/>
          </p:cNvCxnSpPr>
          <p:nvPr/>
        </p:nvCxnSpPr>
        <p:spPr>
          <a:xfrm flipV="1">
            <a:off x="5122283" y="3870961"/>
            <a:ext cx="787710" cy="1635715"/>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a:cxnSpLocks/>
          </p:cNvCxnSpPr>
          <p:nvPr/>
        </p:nvCxnSpPr>
        <p:spPr>
          <a:xfrm flipH="1" flipV="1">
            <a:off x="2979898" y="2593027"/>
            <a:ext cx="787709" cy="1291612"/>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a:cxnSpLocks/>
          </p:cNvCxnSpPr>
          <p:nvPr/>
        </p:nvCxnSpPr>
        <p:spPr>
          <a:xfrm flipV="1">
            <a:off x="2979898" y="3890379"/>
            <a:ext cx="787710" cy="1635715"/>
          </a:xfrm>
          <a:prstGeom prst="line">
            <a:avLst/>
          </a:prstGeom>
          <a:ln w="15875">
            <a:solidFill>
              <a:srgbClr val="DE5647"/>
            </a:solidFill>
          </a:ln>
        </p:spPr>
        <p:style>
          <a:lnRef idx="1">
            <a:schemeClr val="accent1"/>
          </a:lnRef>
          <a:fillRef idx="0">
            <a:schemeClr val="accent1"/>
          </a:fillRef>
          <a:effectRef idx="0">
            <a:schemeClr val="accent1"/>
          </a:effectRef>
          <a:fontRef idx="minor">
            <a:schemeClr val="tx1"/>
          </a:fontRef>
        </p:style>
      </p:cxnSp>
      <p:grpSp>
        <p:nvGrpSpPr>
          <p:cNvPr id="32" name="组合 31"/>
          <p:cNvGrpSpPr/>
          <p:nvPr/>
        </p:nvGrpSpPr>
        <p:grpSpPr>
          <a:xfrm>
            <a:off x="2410921" y="2208238"/>
            <a:ext cx="1137953" cy="379049"/>
            <a:chOff x="2410921" y="2208238"/>
            <a:chExt cx="1137953" cy="379049"/>
          </a:xfrm>
        </p:grpSpPr>
        <p:sp>
          <p:nvSpPr>
            <p:cNvPr id="29" name="矩形: 圆角 28"/>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文本框 29"/>
            <p:cNvSpPr txBox="1"/>
            <p:nvPr/>
          </p:nvSpPr>
          <p:spPr>
            <a:xfrm>
              <a:off x="2664904" y="2213096"/>
              <a:ext cx="708848"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测 量</a:t>
              </a:r>
            </a:p>
          </p:txBody>
        </p:sp>
      </p:grpSp>
      <p:grpSp>
        <p:nvGrpSpPr>
          <p:cNvPr id="42" name="组合 41"/>
          <p:cNvGrpSpPr/>
          <p:nvPr/>
        </p:nvGrpSpPr>
        <p:grpSpPr>
          <a:xfrm>
            <a:off x="4701551" y="2188820"/>
            <a:ext cx="1137953" cy="379049"/>
            <a:chOff x="2410921" y="2208238"/>
            <a:chExt cx="1137953" cy="379049"/>
          </a:xfrm>
        </p:grpSpPr>
        <p:sp>
          <p:nvSpPr>
            <p:cNvPr id="43" name="矩形: 圆角 42"/>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文本框 43"/>
            <p:cNvSpPr txBox="1"/>
            <p:nvPr/>
          </p:nvSpPr>
          <p:spPr>
            <a:xfrm>
              <a:off x="2664904" y="2213096"/>
              <a:ext cx="7152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材 料</a:t>
              </a:r>
            </a:p>
          </p:txBody>
        </p:sp>
      </p:grpSp>
      <p:grpSp>
        <p:nvGrpSpPr>
          <p:cNvPr id="45" name="组合 44"/>
          <p:cNvGrpSpPr/>
          <p:nvPr/>
        </p:nvGrpSpPr>
        <p:grpSpPr>
          <a:xfrm>
            <a:off x="6741436" y="2188820"/>
            <a:ext cx="1137953" cy="379049"/>
            <a:chOff x="2410921" y="2208238"/>
            <a:chExt cx="1137953" cy="379049"/>
          </a:xfrm>
        </p:grpSpPr>
        <p:sp>
          <p:nvSpPr>
            <p:cNvPr id="46" name="矩形: 圆角 45"/>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2664904" y="2213096"/>
              <a:ext cx="7152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人 员</a:t>
              </a:r>
            </a:p>
          </p:txBody>
        </p:sp>
      </p:grpSp>
      <p:grpSp>
        <p:nvGrpSpPr>
          <p:cNvPr id="48" name="组合 47"/>
          <p:cNvGrpSpPr/>
          <p:nvPr/>
        </p:nvGrpSpPr>
        <p:grpSpPr>
          <a:xfrm>
            <a:off x="6593823" y="5449661"/>
            <a:ext cx="1137953" cy="379049"/>
            <a:chOff x="2410921" y="2208238"/>
            <a:chExt cx="1137953" cy="379049"/>
          </a:xfrm>
        </p:grpSpPr>
        <p:sp>
          <p:nvSpPr>
            <p:cNvPr id="49" name="矩形: 圆角 48"/>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2664904" y="2213096"/>
              <a:ext cx="7152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机 器</a:t>
              </a:r>
            </a:p>
          </p:txBody>
        </p:sp>
      </p:grpSp>
      <p:grpSp>
        <p:nvGrpSpPr>
          <p:cNvPr id="51" name="组合 50"/>
          <p:cNvGrpSpPr/>
          <p:nvPr/>
        </p:nvGrpSpPr>
        <p:grpSpPr>
          <a:xfrm>
            <a:off x="4526147" y="5444802"/>
            <a:ext cx="1137953" cy="379049"/>
            <a:chOff x="2410921" y="2208238"/>
            <a:chExt cx="1137953" cy="379049"/>
          </a:xfrm>
        </p:grpSpPr>
        <p:sp>
          <p:nvSpPr>
            <p:cNvPr id="57" name="矩形: 圆角 56"/>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2664904" y="2213096"/>
              <a:ext cx="7152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方 法</a:t>
              </a:r>
            </a:p>
          </p:txBody>
        </p:sp>
      </p:grpSp>
      <p:grpSp>
        <p:nvGrpSpPr>
          <p:cNvPr id="59" name="组合 58"/>
          <p:cNvGrpSpPr/>
          <p:nvPr/>
        </p:nvGrpSpPr>
        <p:grpSpPr>
          <a:xfrm>
            <a:off x="2296068" y="5444802"/>
            <a:ext cx="1137953" cy="379049"/>
            <a:chOff x="2410921" y="2208238"/>
            <a:chExt cx="1137953" cy="379049"/>
          </a:xfrm>
        </p:grpSpPr>
        <p:sp>
          <p:nvSpPr>
            <p:cNvPr id="60" name="矩形: 圆角 59"/>
            <p:cNvSpPr/>
            <p:nvPr/>
          </p:nvSpPr>
          <p:spPr>
            <a:xfrm>
              <a:off x="2410921" y="2208238"/>
              <a:ext cx="1137953" cy="379049"/>
            </a:xfrm>
            <a:prstGeom prst="roundRect">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2664904" y="2213096"/>
              <a:ext cx="715260" cy="369332"/>
            </a:xfrm>
            <a:prstGeom prst="rect">
              <a:avLst/>
            </a:prstGeom>
            <a:noFill/>
          </p:spPr>
          <p:txBody>
            <a:bodyPr wrap="none" rtlCol="0">
              <a:spAutoFit/>
            </a:bodyPr>
            <a:lstStyle/>
            <a:p>
              <a:r>
                <a:rPr lang="zh-CN" altLang="en-US" dirty="0">
                  <a:solidFill>
                    <a:schemeClr val="bg1"/>
                  </a:solidFill>
                  <a:latin typeface="微软雅黑" panose="020B0503020204020204" pitchFamily="34" charset="-122"/>
                  <a:ea typeface="微软雅黑" panose="020B0503020204020204" pitchFamily="34" charset="-122"/>
                </a:rPr>
                <a:t>环 境</a:t>
              </a:r>
            </a:p>
          </p:txBody>
        </p:sp>
      </p:grpSp>
      <p:grpSp>
        <p:nvGrpSpPr>
          <p:cNvPr id="40" name="组合 39"/>
          <p:cNvGrpSpPr/>
          <p:nvPr/>
        </p:nvGrpSpPr>
        <p:grpSpPr>
          <a:xfrm>
            <a:off x="5495390" y="2676468"/>
            <a:ext cx="1149043" cy="359866"/>
            <a:chOff x="5592393" y="2798143"/>
            <a:chExt cx="1149043" cy="359866"/>
          </a:xfrm>
        </p:grpSpPr>
        <p:cxnSp>
          <p:nvCxnSpPr>
            <p:cNvPr id="34" name="直接箭头连接符 33"/>
            <p:cNvCxnSpPr>
              <a:cxnSpLocks/>
            </p:cNvCxnSpPr>
            <p:nvPr/>
          </p:nvCxnSpPr>
          <p:spPr>
            <a:xfrm flipH="1">
              <a:off x="5592393" y="3158009"/>
              <a:ext cx="114904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39" name="文本框 38"/>
            <p:cNvSpPr txBox="1"/>
            <p:nvPr/>
          </p:nvSpPr>
          <p:spPr>
            <a:xfrm>
              <a:off x="5664100" y="2798143"/>
              <a:ext cx="100540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工作量大</a:t>
              </a:r>
            </a:p>
          </p:txBody>
        </p:sp>
      </p:grpSp>
      <p:grpSp>
        <p:nvGrpSpPr>
          <p:cNvPr id="62" name="组合 61"/>
          <p:cNvGrpSpPr/>
          <p:nvPr/>
        </p:nvGrpSpPr>
        <p:grpSpPr>
          <a:xfrm>
            <a:off x="7478803" y="2588412"/>
            <a:ext cx="1149043" cy="359866"/>
            <a:chOff x="5592393" y="2798143"/>
            <a:chExt cx="1149043" cy="359866"/>
          </a:xfrm>
        </p:grpSpPr>
        <p:cxnSp>
          <p:nvCxnSpPr>
            <p:cNvPr id="63" name="直接箭头连接符 62"/>
            <p:cNvCxnSpPr>
              <a:cxnSpLocks/>
            </p:cNvCxnSpPr>
            <p:nvPr/>
          </p:nvCxnSpPr>
          <p:spPr>
            <a:xfrm flipH="1">
              <a:off x="5592393" y="3158009"/>
              <a:ext cx="114904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64" name="文本框 63"/>
            <p:cNvSpPr txBox="1"/>
            <p:nvPr/>
          </p:nvSpPr>
          <p:spPr>
            <a:xfrm>
              <a:off x="5664100" y="2798143"/>
              <a:ext cx="1005403"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人员紧张</a:t>
              </a:r>
            </a:p>
          </p:txBody>
        </p:sp>
      </p:grpSp>
      <p:grpSp>
        <p:nvGrpSpPr>
          <p:cNvPr id="65" name="组合 64"/>
          <p:cNvGrpSpPr/>
          <p:nvPr/>
        </p:nvGrpSpPr>
        <p:grpSpPr>
          <a:xfrm>
            <a:off x="5822786" y="3088496"/>
            <a:ext cx="1703974" cy="584775"/>
            <a:chOff x="5592394" y="2637572"/>
            <a:chExt cx="1703974" cy="584775"/>
          </a:xfrm>
        </p:grpSpPr>
        <p:cxnSp>
          <p:nvCxnSpPr>
            <p:cNvPr id="66" name="直接箭头连接符 65"/>
            <p:cNvCxnSpPr>
              <a:cxnSpLocks/>
            </p:cNvCxnSpPr>
            <p:nvPr/>
          </p:nvCxnSpPr>
          <p:spPr>
            <a:xfrm flipH="1">
              <a:off x="5592394" y="3158009"/>
              <a:ext cx="153026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67" name="文本框 66"/>
            <p:cNvSpPr txBox="1"/>
            <p:nvPr/>
          </p:nvSpPr>
          <p:spPr>
            <a:xfrm>
              <a:off x="5675411" y="2637572"/>
              <a:ext cx="1620957" cy="584775"/>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检验科与临床科</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缺乏沟通</a:t>
              </a:r>
            </a:p>
          </p:txBody>
        </p:sp>
      </p:grpSp>
      <p:grpSp>
        <p:nvGrpSpPr>
          <p:cNvPr id="68" name="组合 67"/>
          <p:cNvGrpSpPr/>
          <p:nvPr/>
        </p:nvGrpSpPr>
        <p:grpSpPr>
          <a:xfrm>
            <a:off x="7720274" y="3004290"/>
            <a:ext cx="1620957" cy="585262"/>
            <a:chOff x="5501700" y="2572747"/>
            <a:chExt cx="1620957" cy="585262"/>
          </a:xfrm>
        </p:grpSpPr>
        <p:cxnSp>
          <p:nvCxnSpPr>
            <p:cNvPr id="69" name="直接箭头连接符 68"/>
            <p:cNvCxnSpPr>
              <a:cxnSpLocks/>
            </p:cNvCxnSpPr>
            <p:nvPr/>
          </p:nvCxnSpPr>
          <p:spPr>
            <a:xfrm flipH="1">
              <a:off x="5592394" y="3158009"/>
              <a:ext cx="153026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70" name="文本框 69"/>
            <p:cNvSpPr txBox="1"/>
            <p:nvPr/>
          </p:nvSpPr>
          <p:spPr>
            <a:xfrm>
              <a:off x="5501700" y="2572747"/>
              <a:ext cx="1620957" cy="584775"/>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临床医师</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未引起足够重视</a:t>
              </a:r>
            </a:p>
          </p:txBody>
        </p:sp>
      </p:grpSp>
      <p:grpSp>
        <p:nvGrpSpPr>
          <p:cNvPr id="71" name="组合 70"/>
          <p:cNvGrpSpPr/>
          <p:nvPr/>
        </p:nvGrpSpPr>
        <p:grpSpPr>
          <a:xfrm>
            <a:off x="5574130" y="4364802"/>
            <a:ext cx="1530263" cy="359866"/>
            <a:chOff x="5592394" y="2798143"/>
            <a:chExt cx="1530263" cy="359866"/>
          </a:xfrm>
        </p:grpSpPr>
        <p:cxnSp>
          <p:nvCxnSpPr>
            <p:cNvPr id="72" name="直接箭头连接符 71"/>
            <p:cNvCxnSpPr>
              <a:cxnSpLocks/>
            </p:cNvCxnSpPr>
            <p:nvPr/>
          </p:nvCxnSpPr>
          <p:spPr>
            <a:xfrm flipH="1">
              <a:off x="5592394" y="3158009"/>
              <a:ext cx="153026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5664100" y="2798143"/>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流程存在缺陷</a:t>
              </a:r>
            </a:p>
          </p:txBody>
        </p:sp>
      </p:grpSp>
      <p:grpSp>
        <p:nvGrpSpPr>
          <p:cNvPr id="74" name="组合 73"/>
          <p:cNvGrpSpPr/>
          <p:nvPr/>
        </p:nvGrpSpPr>
        <p:grpSpPr>
          <a:xfrm>
            <a:off x="7585161" y="4132526"/>
            <a:ext cx="1530263" cy="584775"/>
            <a:chOff x="5592394" y="2597301"/>
            <a:chExt cx="1530263" cy="584775"/>
          </a:xfrm>
        </p:grpSpPr>
        <p:cxnSp>
          <p:nvCxnSpPr>
            <p:cNvPr id="75" name="直接箭头连接符 74"/>
            <p:cNvCxnSpPr>
              <a:cxnSpLocks/>
            </p:cNvCxnSpPr>
            <p:nvPr/>
          </p:nvCxnSpPr>
          <p:spPr>
            <a:xfrm flipH="1">
              <a:off x="5592394" y="3158009"/>
              <a:ext cx="153026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76" name="文本框 75"/>
            <p:cNvSpPr txBox="1"/>
            <p:nvPr/>
          </p:nvSpPr>
          <p:spPr>
            <a:xfrm>
              <a:off x="5818221" y="2597301"/>
              <a:ext cx="1210588" cy="584775"/>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设备陈旧，</a:t>
              </a:r>
              <a:endPar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endParaRPr>
            </a:p>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运行速度慢</a:t>
              </a:r>
            </a:p>
          </p:txBody>
        </p:sp>
      </p:grpSp>
      <p:grpSp>
        <p:nvGrpSpPr>
          <p:cNvPr id="77" name="组合 76"/>
          <p:cNvGrpSpPr/>
          <p:nvPr/>
        </p:nvGrpSpPr>
        <p:grpSpPr>
          <a:xfrm>
            <a:off x="7428059" y="4890713"/>
            <a:ext cx="1530263" cy="338554"/>
            <a:chOff x="5730893" y="2597301"/>
            <a:chExt cx="1530263" cy="338554"/>
          </a:xfrm>
        </p:grpSpPr>
        <p:cxnSp>
          <p:nvCxnSpPr>
            <p:cNvPr id="78" name="直接箭头连接符 77"/>
            <p:cNvCxnSpPr>
              <a:cxnSpLocks/>
            </p:cNvCxnSpPr>
            <p:nvPr/>
          </p:nvCxnSpPr>
          <p:spPr>
            <a:xfrm flipH="1">
              <a:off x="5730893" y="2932020"/>
              <a:ext cx="1530263"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79" name="文本框 78"/>
            <p:cNvSpPr txBox="1"/>
            <p:nvPr/>
          </p:nvSpPr>
          <p:spPr>
            <a:xfrm>
              <a:off x="5818221" y="2597301"/>
              <a:ext cx="1415772" cy="338554"/>
            </a:xfrm>
            <a:prstGeom prst="rect">
              <a:avLst/>
            </a:prstGeom>
            <a:noFill/>
          </p:spPr>
          <p:txBody>
            <a:bodyPr wrap="none" rtlCol="0">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电脑运行缓慢</a:t>
              </a:r>
            </a:p>
          </p:txBody>
        </p:sp>
      </p:grpSp>
      <p:grpSp>
        <p:nvGrpSpPr>
          <p:cNvPr id="80" name="组合 79"/>
          <p:cNvGrpSpPr/>
          <p:nvPr/>
        </p:nvGrpSpPr>
        <p:grpSpPr>
          <a:xfrm>
            <a:off x="401709" y="266581"/>
            <a:ext cx="11473572" cy="528835"/>
            <a:chOff x="401709" y="266581"/>
            <a:chExt cx="11473572" cy="528835"/>
          </a:xfrm>
        </p:grpSpPr>
        <p:sp>
          <p:nvSpPr>
            <p:cNvPr id="81" name="椭圆 80"/>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82" name="组合 81"/>
            <p:cNvGrpSpPr/>
            <p:nvPr/>
          </p:nvGrpSpPr>
          <p:grpSpPr>
            <a:xfrm>
              <a:off x="509682" y="277446"/>
              <a:ext cx="3711113" cy="484252"/>
              <a:chOff x="6078784" y="1930037"/>
              <a:chExt cx="4735352" cy="617903"/>
            </a:xfrm>
          </p:grpSpPr>
          <p:sp>
            <p:nvSpPr>
              <p:cNvPr id="84" name="文本框 83"/>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85" name="矩形 84"/>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83" name="直接连接符 82"/>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0068617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 name="Chart 1"/>
          <p:cNvGraphicFramePr>
            <a:graphicFrameLocks/>
          </p:cNvGraphicFramePr>
          <p:nvPr>
            <p:extLst>
              <p:ext uri="{D42A27DB-BD31-4B8C-83A1-F6EECF244321}">
                <p14:modId xmlns:p14="http://schemas.microsoft.com/office/powerpoint/2010/main" val="3749340639"/>
              </p:ext>
            </p:extLst>
          </p:nvPr>
        </p:nvGraphicFramePr>
        <p:xfrm>
          <a:off x="1528178" y="761701"/>
          <a:ext cx="10155822" cy="6075680"/>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p:cNvSpPr/>
          <p:nvPr/>
        </p:nvSpPr>
        <p:spPr>
          <a:xfrm>
            <a:off x="1818640" y="5029200"/>
            <a:ext cx="7874000" cy="955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03" name="Chart 1"/>
          <p:cNvGraphicFramePr>
            <a:graphicFrameLocks/>
          </p:cNvGraphicFramePr>
          <p:nvPr>
            <p:extLst>
              <p:ext uri="{D42A27DB-BD31-4B8C-83A1-F6EECF244321}">
                <p14:modId xmlns:p14="http://schemas.microsoft.com/office/powerpoint/2010/main" val="266446420"/>
              </p:ext>
            </p:extLst>
          </p:nvPr>
        </p:nvGraphicFramePr>
        <p:xfrm>
          <a:off x="1170594" y="2926080"/>
          <a:ext cx="9375486" cy="3180080"/>
        </p:xfrm>
        <a:graphic>
          <a:graphicData uri="http://schemas.openxmlformats.org/drawingml/2006/chart">
            <c:chart xmlns:c="http://schemas.openxmlformats.org/drawingml/2006/chart" xmlns:r="http://schemas.openxmlformats.org/officeDocument/2006/relationships" r:id="rId5"/>
          </a:graphicData>
        </a:graphic>
      </p:graphicFrame>
      <p:sp>
        <p:nvSpPr>
          <p:cNvPr id="7" name="文本框 6"/>
          <p:cNvSpPr txBox="1"/>
          <p:nvPr/>
        </p:nvSpPr>
        <p:spPr>
          <a:xfrm>
            <a:off x="4381009" y="1433083"/>
            <a:ext cx="2954655" cy="369332"/>
          </a:xfrm>
          <a:prstGeom prst="rect">
            <a:avLst/>
          </a:prstGeom>
          <a:noFill/>
        </p:spPr>
        <p:txBody>
          <a:bodyPr wrap="none" rtlCol="0">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危机值管理不到位原因分析</a:t>
            </a:r>
          </a:p>
        </p:txBody>
      </p:sp>
      <p:grpSp>
        <p:nvGrpSpPr>
          <p:cNvPr id="12" name="组合 11"/>
          <p:cNvGrpSpPr/>
          <p:nvPr/>
        </p:nvGrpSpPr>
        <p:grpSpPr>
          <a:xfrm>
            <a:off x="401709" y="266581"/>
            <a:ext cx="11473572" cy="528835"/>
            <a:chOff x="401709" y="266581"/>
            <a:chExt cx="11473572" cy="528835"/>
          </a:xfrm>
        </p:grpSpPr>
        <p:sp>
          <p:nvSpPr>
            <p:cNvPr id="13" name="椭圆 12"/>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4" name="组合 13"/>
            <p:cNvGrpSpPr/>
            <p:nvPr/>
          </p:nvGrpSpPr>
          <p:grpSpPr>
            <a:xfrm>
              <a:off x="509682" y="277446"/>
              <a:ext cx="3711113" cy="484252"/>
              <a:chOff x="6078784" y="1930037"/>
              <a:chExt cx="4735352" cy="617903"/>
            </a:xfrm>
          </p:grpSpPr>
          <p:sp>
            <p:nvSpPr>
              <p:cNvPr id="16" name="文本框 15"/>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7" name="矩形 16"/>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15" name="直接连接符 14"/>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2476950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1000"/>
                                        <p:tgtEl>
                                          <p:spTgt spid="81"/>
                                        </p:tgtEl>
                                      </p:cBhvr>
                                    </p:animEffect>
                                    <p:anim calcmode="lin" valueType="num">
                                      <p:cBhvr>
                                        <p:cTn id="8" dur="1000" fill="hold"/>
                                        <p:tgtEl>
                                          <p:spTgt spid="81"/>
                                        </p:tgtEl>
                                        <p:attrNameLst>
                                          <p:attrName>ppt_x</p:attrName>
                                        </p:attrNameLst>
                                      </p:cBhvr>
                                      <p:tavLst>
                                        <p:tav tm="0">
                                          <p:val>
                                            <p:strVal val="#ppt_x"/>
                                          </p:val>
                                        </p:tav>
                                        <p:tav tm="100000">
                                          <p:val>
                                            <p:strVal val="#ppt_x"/>
                                          </p:val>
                                        </p:tav>
                                      </p:tavLst>
                                    </p:anim>
                                    <p:anim calcmode="lin" valueType="num">
                                      <p:cBhvr>
                                        <p:cTn id="9" dur="1000" fill="hold"/>
                                        <p:tgtEl>
                                          <p:spTgt spid="8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3"/>
                                        </p:tgtEl>
                                        <p:attrNameLst>
                                          <p:attrName>style.visibility</p:attrName>
                                        </p:attrNameLst>
                                      </p:cBhvr>
                                      <p:to>
                                        <p:strVal val="visible"/>
                                      </p:to>
                                    </p:set>
                                    <p:animEffect transition="in" filter="fade">
                                      <p:cBhvr>
                                        <p:cTn id="13" dur="1000"/>
                                        <p:tgtEl>
                                          <p:spTgt spid="103"/>
                                        </p:tgtEl>
                                      </p:cBhvr>
                                    </p:animEffect>
                                    <p:anim calcmode="lin" valueType="num">
                                      <p:cBhvr>
                                        <p:cTn id="14" dur="1000" fill="hold"/>
                                        <p:tgtEl>
                                          <p:spTgt spid="103"/>
                                        </p:tgtEl>
                                        <p:attrNameLst>
                                          <p:attrName>ppt_x</p:attrName>
                                        </p:attrNameLst>
                                      </p:cBhvr>
                                      <p:tavLst>
                                        <p:tav tm="0">
                                          <p:val>
                                            <p:strVal val="#ppt_x"/>
                                          </p:val>
                                        </p:tav>
                                        <p:tav tm="100000">
                                          <p:val>
                                            <p:strVal val="#ppt_x"/>
                                          </p:val>
                                        </p:tav>
                                      </p:tavLst>
                                    </p:anim>
                                    <p:anim calcmode="lin" valueType="num">
                                      <p:cBhvr>
                                        <p:cTn id="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1" grpId="0">
        <p:bldAsOne/>
      </p:bldGraphic>
      <p:bldGraphic spid="103" grpId="0">
        <p:bldAsOne/>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038514" y="1307432"/>
            <a:ext cx="4552160" cy="376989"/>
            <a:chOff x="1038514" y="1307432"/>
            <a:chExt cx="4552160" cy="376989"/>
          </a:xfrm>
        </p:grpSpPr>
        <p:sp>
          <p:nvSpPr>
            <p:cNvPr id="5" name="矩形: 圆角 4"/>
            <p:cNvSpPr/>
            <p:nvPr/>
          </p:nvSpPr>
          <p:spPr>
            <a:xfrm>
              <a:off x="1038514" y="1307432"/>
              <a:ext cx="4552160" cy="376989"/>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1144769" y="1307432"/>
              <a:ext cx="4339650"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根据所分析的原因制定整改的目标和计划</a:t>
              </a:r>
            </a:p>
          </p:txBody>
        </p:sp>
      </p:grpSp>
      <p:sp>
        <p:nvSpPr>
          <p:cNvPr id="7" name="矩形 6"/>
          <p:cNvSpPr/>
          <p:nvPr/>
        </p:nvSpPr>
        <p:spPr>
          <a:xfrm>
            <a:off x="5277853" y="2703715"/>
            <a:ext cx="5630779" cy="1163395"/>
          </a:xfrm>
          <a:prstGeom prst="rect">
            <a:avLst/>
          </a:prstGeom>
        </p:spPr>
        <p:txBody>
          <a:bodyPr wrap="square">
            <a:spAutoFit/>
          </a:bodyPr>
          <a:lstStyle/>
          <a:p>
            <a:pPr algn="just">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目标</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制定更加合理优化的检验科危机值管理流程</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加强危机值管理的落实</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2000" dirty="0">
                <a:solidFill>
                  <a:srgbClr val="3FAF63"/>
                </a:solidFill>
                <a:latin typeface="微软雅黑" panose="020B0503020204020204" pitchFamily="34" charset="-122"/>
                <a:ea typeface="微软雅黑" panose="020B0503020204020204" pitchFamily="34" charset="-122"/>
              </a:rPr>
              <a:t>减少检验科危机值管理的环节漏洞</a:t>
            </a:r>
            <a:r>
              <a:rPr lang="en-US" altLang="zh-CN" sz="2000" dirty="0">
                <a:solidFill>
                  <a:srgbClr val="3FAF63"/>
                </a:solidFill>
                <a:latin typeface="微软雅黑" panose="020B0503020204020204" pitchFamily="34" charset="-122"/>
                <a:ea typeface="微软雅黑" panose="020B0503020204020204" pitchFamily="34" charset="-122"/>
              </a:rPr>
              <a:t>.</a:t>
            </a:r>
            <a:r>
              <a:rPr lang="zh-CN" altLang="en-US" sz="2000" dirty="0">
                <a:solidFill>
                  <a:srgbClr val="3FAF63"/>
                </a:solidFill>
                <a:latin typeface="微软雅黑" panose="020B0503020204020204" pitchFamily="34" charset="-122"/>
                <a:ea typeface="微软雅黑" panose="020B0503020204020204" pitchFamily="34" charset="-122"/>
              </a:rPr>
              <a:t>漏报率控制在</a:t>
            </a:r>
            <a:r>
              <a:rPr lang="en-US" altLang="zh-CN" sz="2000" dirty="0">
                <a:solidFill>
                  <a:srgbClr val="3FAF63"/>
                </a:solidFill>
                <a:latin typeface="微软雅黑" panose="020B0503020204020204" pitchFamily="34" charset="-122"/>
                <a:ea typeface="微软雅黑" panose="020B0503020204020204" pitchFamily="34" charset="-122"/>
              </a:rPr>
              <a:t>0.</a:t>
            </a:r>
            <a:r>
              <a:rPr lang="zh-CN" altLang="en-US" sz="2000" dirty="0">
                <a:solidFill>
                  <a:srgbClr val="3FAF63"/>
                </a:solidFill>
                <a:latin typeface="微软雅黑" panose="020B0503020204020204" pitchFamily="34" charset="-122"/>
                <a:ea typeface="微软雅黑" panose="020B0503020204020204" pitchFamily="34" charset="-122"/>
              </a:rPr>
              <a:t>减少医疗差错的发生。</a:t>
            </a:r>
            <a:endParaRPr lang="zh-CN" altLang="en-US" dirty="0">
              <a:solidFill>
                <a:srgbClr val="3FAF63"/>
              </a:solidFill>
              <a:latin typeface="微软雅黑" panose="020B0503020204020204" pitchFamily="34" charset="-122"/>
              <a:ea typeface="微软雅黑" panose="020B0503020204020204" pitchFamily="34" charset="-122"/>
            </a:endParaRPr>
          </a:p>
        </p:txBody>
      </p:sp>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31616" y="1908334"/>
            <a:ext cx="3076742" cy="3964661"/>
          </a:xfrm>
          <a:prstGeom prst="rect">
            <a:avLst/>
          </a:prstGeom>
        </p:spPr>
      </p:pic>
      <p:sp>
        <p:nvSpPr>
          <p:cNvPr id="10" name="任意多边形: 形状 9"/>
          <p:cNvSpPr/>
          <p:nvPr/>
        </p:nvSpPr>
        <p:spPr>
          <a:xfrm>
            <a:off x="4523874" y="2374232"/>
            <a:ext cx="6448926" cy="296779"/>
          </a:xfrm>
          <a:custGeom>
            <a:avLst/>
            <a:gdLst>
              <a:gd name="connsiteX0" fmla="*/ 0 w 6448926"/>
              <a:gd name="connsiteY0" fmla="*/ 0 h 296779"/>
              <a:gd name="connsiteX1" fmla="*/ 296779 w 6448926"/>
              <a:gd name="connsiteY1" fmla="*/ 296779 h 296779"/>
              <a:gd name="connsiteX2" fmla="*/ 6448926 w 6448926"/>
              <a:gd name="connsiteY2" fmla="*/ 296779 h 296779"/>
            </a:gdLst>
            <a:ahLst/>
            <a:cxnLst>
              <a:cxn ang="0">
                <a:pos x="connsiteX0" y="connsiteY0"/>
              </a:cxn>
              <a:cxn ang="0">
                <a:pos x="connsiteX1" y="connsiteY1"/>
              </a:cxn>
              <a:cxn ang="0">
                <a:pos x="connsiteX2" y="connsiteY2"/>
              </a:cxn>
            </a:cxnLst>
            <a:rect l="l" t="t" r="r" b="b"/>
            <a:pathLst>
              <a:path w="6448926" h="296779">
                <a:moveTo>
                  <a:pt x="0" y="0"/>
                </a:moveTo>
                <a:lnTo>
                  <a:pt x="296779" y="296779"/>
                </a:lnTo>
                <a:lnTo>
                  <a:pt x="6448926" y="296779"/>
                </a:lnTo>
              </a:path>
            </a:pathLst>
          </a:custGeom>
          <a:noFill/>
          <a:ln>
            <a:solidFill>
              <a:srgbClr val="DE5647"/>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401709" y="266581"/>
            <a:ext cx="11473572" cy="528835"/>
            <a:chOff x="401709" y="266581"/>
            <a:chExt cx="11473572" cy="528835"/>
          </a:xfrm>
        </p:grpSpPr>
        <p:sp>
          <p:nvSpPr>
            <p:cNvPr id="15" name="椭圆 14"/>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6" name="组合 15"/>
            <p:cNvGrpSpPr/>
            <p:nvPr/>
          </p:nvGrpSpPr>
          <p:grpSpPr>
            <a:xfrm>
              <a:off x="509682" y="277446"/>
              <a:ext cx="3711113" cy="484252"/>
              <a:chOff x="6078784" y="1930037"/>
              <a:chExt cx="4735352" cy="617903"/>
            </a:xfrm>
          </p:grpSpPr>
          <p:sp>
            <p:nvSpPr>
              <p:cNvPr id="18" name="文本框 17"/>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9" name="矩形 18"/>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17" name="直接连接符 16"/>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3528755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82304" y="1406187"/>
            <a:ext cx="7600159" cy="392303"/>
            <a:chOff x="1391441" y="1855366"/>
            <a:chExt cx="7600159" cy="392303"/>
          </a:xfrm>
        </p:grpSpPr>
        <p:grpSp>
          <p:nvGrpSpPr>
            <p:cNvPr id="6" name="组合 5"/>
            <p:cNvGrpSpPr/>
            <p:nvPr/>
          </p:nvGrpSpPr>
          <p:grpSpPr>
            <a:xfrm>
              <a:off x="1391441" y="1855366"/>
              <a:ext cx="1375823" cy="376989"/>
              <a:chOff x="1038514" y="1307432"/>
              <a:chExt cx="4552160" cy="376989"/>
            </a:xfrm>
          </p:grpSpPr>
          <p:sp>
            <p:nvSpPr>
              <p:cNvPr id="5" name="矩形: 圆角 4"/>
              <p:cNvSpPr/>
              <p:nvPr/>
            </p:nvSpPr>
            <p:spPr>
              <a:xfrm>
                <a:off x="1038514" y="1307432"/>
                <a:ext cx="4552160" cy="376989"/>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31309" y="1315089"/>
                <a:ext cx="236656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计 划</a:t>
                </a:r>
              </a:p>
            </p:txBody>
          </p:sp>
        </p:grpSp>
        <p:sp>
          <p:nvSpPr>
            <p:cNvPr id="8" name="矩形 7"/>
            <p:cNvSpPr/>
            <p:nvPr/>
          </p:nvSpPr>
          <p:spPr>
            <a:xfrm>
              <a:off x="2916572" y="1878337"/>
              <a:ext cx="4160113"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针对前述的三个最主要可控制因素制定</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8" name="矩形: 圆角 17"/>
            <p:cNvSpPr/>
            <p:nvPr/>
          </p:nvSpPr>
          <p:spPr>
            <a:xfrm>
              <a:off x="1391441" y="1863023"/>
              <a:ext cx="7600159" cy="376989"/>
            </a:xfrm>
            <a:prstGeom prst="roundRect">
              <a:avLst>
                <a:gd name="adj" fmla="val 50000"/>
              </a:avLst>
            </a:prstGeom>
            <a:noFill/>
            <a:ln>
              <a:solidFill>
                <a:srgbClr val="DE5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489749" y="2614863"/>
            <a:ext cx="2991853" cy="2991853"/>
            <a:chOff x="1489749" y="2614863"/>
            <a:chExt cx="2991853" cy="2991853"/>
          </a:xfrm>
        </p:grpSpPr>
        <p:sp>
          <p:nvSpPr>
            <p:cNvPr id="15" name="椭圆 14"/>
            <p:cNvSpPr/>
            <p:nvPr/>
          </p:nvSpPr>
          <p:spPr>
            <a:xfrm>
              <a:off x="1489749" y="2614863"/>
              <a:ext cx="2991853" cy="2991853"/>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1386" y="3818619"/>
              <a:ext cx="2460722" cy="961289"/>
            </a:xfrm>
            <a:prstGeom prst="rect">
              <a:avLst/>
            </a:prstGeom>
          </p:spPr>
          <p:txBody>
            <a:bodyPr wrap="square">
              <a:spAutoFit/>
            </a:bodyPr>
            <a:lstStyle/>
            <a:p>
              <a:pPr lvl="0" algn="ctr">
                <a:lnSpc>
                  <a:spcPct val="150000"/>
                </a:lnSpc>
                <a:spcBef>
                  <a:spcPct val="20000"/>
                </a:spcBef>
                <a:buClr>
                  <a:srgbClr val="2F2F2F"/>
                </a:buClr>
                <a:buSzPct val="50000"/>
              </a:pPr>
              <a:r>
                <a:rPr lang="zh-CN" altLang="en-US" sz="2000" dirty="0">
                  <a:solidFill>
                    <a:schemeClr val="bg1"/>
                  </a:solidFill>
                  <a:latin typeface="微软雅黑" panose="020B0503020204020204" pitchFamily="34" charset="-122"/>
                  <a:ea typeface="微软雅黑" panose="020B0503020204020204" pitchFamily="34" charset="-122"/>
                </a:rPr>
                <a:t>检验科与临床科室之间缺少沟通</a:t>
              </a:r>
            </a:p>
          </p:txBody>
        </p:sp>
        <p:sp>
          <p:nvSpPr>
            <p:cNvPr id="16" name="矩形 15"/>
            <p:cNvSpPr/>
            <p:nvPr/>
          </p:nvSpPr>
          <p:spPr>
            <a:xfrm>
              <a:off x="2383117" y="3337128"/>
              <a:ext cx="1345240" cy="523220"/>
            </a:xfrm>
            <a:prstGeom prst="rect">
              <a:avLst/>
            </a:prstGeom>
          </p:spPr>
          <p:txBody>
            <a:bodyPr wrap="none">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因素</a:t>
              </a:r>
              <a:r>
                <a:rPr lang="en-US" altLang="zh-CN" sz="2800" b="1" dirty="0">
                  <a:solidFill>
                    <a:prstClr val="white"/>
                  </a:solidFill>
                  <a:latin typeface="微软雅黑" panose="020B0503020204020204" pitchFamily="34" charset="-122"/>
                  <a:ea typeface="微软雅黑" panose="020B0503020204020204" pitchFamily="34" charset="-122"/>
                </a:rPr>
                <a:t>01</a:t>
              </a:r>
              <a:endParaRPr lang="zh-CN" altLang="en-US" sz="2400" b="1" dirty="0"/>
            </a:p>
          </p:txBody>
        </p:sp>
      </p:grpSp>
      <p:grpSp>
        <p:nvGrpSpPr>
          <p:cNvPr id="21" name="组合 20"/>
          <p:cNvGrpSpPr/>
          <p:nvPr/>
        </p:nvGrpSpPr>
        <p:grpSpPr>
          <a:xfrm>
            <a:off x="4700337" y="3598738"/>
            <a:ext cx="1582046" cy="881718"/>
            <a:chOff x="4700337" y="3598738"/>
            <a:chExt cx="1582046" cy="881718"/>
          </a:xfrm>
        </p:grpSpPr>
        <p:sp>
          <p:nvSpPr>
            <p:cNvPr id="19" name="箭头: 燕尾形 18"/>
            <p:cNvSpPr/>
            <p:nvPr/>
          </p:nvSpPr>
          <p:spPr>
            <a:xfrm>
              <a:off x="4700337" y="3598738"/>
              <a:ext cx="1582046" cy="881718"/>
            </a:xfrm>
            <a:prstGeom prst="notchedRightArrow">
              <a:avLst>
                <a:gd name="adj1" fmla="val 50000"/>
                <a:gd name="adj2" fmla="val 63646"/>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79495" y="3842318"/>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解决办法</a:t>
              </a:r>
              <a:endParaRPr lang="zh-CN" altLang="en-US" dirty="0">
                <a:solidFill>
                  <a:schemeClr val="bg1"/>
                </a:solidFill>
              </a:endParaRPr>
            </a:p>
          </p:txBody>
        </p:sp>
      </p:grpSp>
      <p:grpSp>
        <p:nvGrpSpPr>
          <p:cNvPr id="23" name="组合 22"/>
          <p:cNvGrpSpPr/>
          <p:nvPr/>
        </p:nvGrpSpPr>
        <p:grpSpPr>
          <a:xfrm>
            <a:off x="6366649" y="2759242"/>
            <a:ext cx="4289837" cy="3310112"/>
            <a:chOff x="6366649" y="2759242"/>
            <a:chExt cx="4289837" cy="3310112"/>
          </a:xfrm>
        </p:grpSpPr>
        <p:sp>
          <p:nvSpPr>
            <p:cNvPr id="2" name="矩形 1"/>
            <p:cNvSpPr/>
            <p:nvPr/>
          </p:nvSpPr>
          <p:spPr>
            <a:xfrm>
              <a:off x="6561541" y="3183840"/>
              <a:ext cx="3996383" cy="1754326"/>
            </a:xfrm>
            <a:prstGeom prst="rect">
              <a:avLst/>
            </a:prstGeom>
          </p:spPr>
          <p:txBody>
            <a:bodyPr wrap="square">
              <a:spAutoFit/>
            </a:bodyPr>
            <a:lstStyle/>
            <a:p>
              <a:pPr lvl="0">
                <a:lnSpc>
                  <a:spcPct val="150000"/>
                </a:lnSpc>
                <a:spcBef>
                  <a:spcPct val="20000"/>
                </a:spcBef>
                <a:buClr>
                  <a:srgbClr val="2F2F2F"/>
                </a:buClr>
                <a:buSzPct val="50000"/>
              </a:pPr>
              <a:r>
                <a:rPr lang="zh-CN" altLang="en-US" dirty="0">
                  <a:solidFill>
                    <a:prstClr val="black"/>
                  </a:solidFill>
                  <a:latin typeface="微软雅黑" panose="020B0503020204020204" pitchFamily="34" charset="-122"/>
                  <a:ea typeface="微软雅黑" panose="020B0503020204020204" pitchFamily="34" charset="-122"/>
                </a:rPr>
                <a:t>每一个月召开临床科室与检验科之间的碰头会</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就加强危机值管理进行协商</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解决落实碰到的困难</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作好会议记录</a:t>
              </a:r>
              <a:r>
                <a:rPr lang="en-US" altLang="zh-CN" dirty="0">
                  <a:solidFill>
                    <a:prstClr val="black"/>
                  </a:solidFill>
                  <a:latin typeface="微软雅黑" panose="020B0503020204020204" pitchFamily="34" charset="-122"/>
                  <a:ea typeface="微软雅黑" panose="020B0503020204020204" pitchFamily="34" charset="-122"/>
                </a:rPr>
                <a:t>(</a:t>
              </a:r>
              <a:r>
                <a:rPr lang="zh-CN" altLang="en-US" dirty="0">
                  <a:solidFill>
                    <a:prstClr val="black"/>
                  </a:solidFill>
                  <a:latin typeface="微软雅黑" panose="020B0503020204020204" pitchFamily="34" charset="-122"/>
                  <a:ea typeface="微软雅黑" panose="020B0503020204020204" pitchFamily="34" charset="-122"/>
                </a:rPr>
                <a:t>原始资料的积累</a:t>
              </a:r>
              <a:r>
                <a:rPr lang="en-US" altLang="zh-CN" dirty="0">
                  <a:solidFill>
                    <a:prstClr val="black"/>
                  </a:solidFill>
                  <a:latin typeface="微软雅黑" panose="020B0503020204020204" pitchFamily="34" charset="-122"/>
                  <a:ea typeface="微软雅黑" panose="020B0503020204020204" pitchFamily="34" charset="-122"/>
                </a:rPr>
                <a:t>)</a:t>
              </a:r>
            </a:p>
          </p:txBody>
        </p:sp>
        <p:sp>
          <p:nvSpPr>
            <p:cNvPr id="22" name="矩形: 圆角 21"/>
            <p:cNvSpPr/>
            <p:nvPr/>
          </p:nvSpPr>
          <p:spPr>
            <a:xfrm>
              <a:off x="6366649" y="2759242"/>
              <a:ext cx="4289837" cy="3192379"/>
            </a:xfrm>
            <a:prstGeom prst="roundRect">
              <a:avLst>
                <a:gd name="adj" fmla="val 2942"/>
              </a:avLst>
            </a:prstGeom>
            <a:noFill/>
            <a:ln w="22225">
              <a:solidFill>
                <a:srgbClr val="3FA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8" name="그림 24" descr="전구.png"/>
            <p:cNvPicPr>
              <a:picLocks noChangeAspect="1"/>
            </p:cNvPicPr>
            <p:nvPr/>
          </p:nvPicPr>
          <p:blipFill>
            <a:blip r:embed="rId4"/>
            <a:stretch>
              <a:fillRect/>
            </a:stretch>
          </p:blipFill>
          <p:spPr>
            <a:xfrm>
              <a:off x="9182967" y="4656173"/>
              <a:ext cx="1254784" cy="1413181"/>
            </a:xfrm>
            <a:prstGeom prst="rect">
              <a:avLst/>
            </a:prstGeom>
            <a:noFill/>
            <a:ln w="9525">
              <a:noFill/>
            </a:ln>
          </p:spPr>
        </p:pic>
      </p:grpSp>
      <p:grpSp>
        <p:nvGrpSpPr>
          <p:cNvPr id="25" name="组合 24"/>
          <p:cNvGrpSpPr/>
          <p:nvPr/>
        </p:nvGrpSpPr>
        <p:grpSpPr>
          <a:xfrm>
            <a:off x="401709" y="266581"/>
            <a:ext cx="11473572" cy="528835"/>
            <a:chOff x="401709" y="266581"/>
            <a:chExt cx="11473572" cy="528835"/>
          </a:xfrm>
        </p:grpSpPr>
        <p:sp>
          <p:nvSpPr>
            <p:cNvPr id="26" name="椭圆 25"/>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7" name="组合 26"/>
            <p:cNvGrpSpPr/>
            <p:nvPr/>
          </p:nvGrpSpPr>
          <p:grpSpPr>
            <a:xfrm>
              <a:off x="509682" y="277446"/>
              <a:ext cx="3711113" cy="484252"/>
              <a:chOff x="6078784" y="1930037"/>
              <a:chExt cx="4735352" cy="617903"/>
            </a:xfrm>
          </p:grpSpPr>
          <p:sp>
            <p:nvSpPr>
              <p:cNvPr id="30" name="文本框 29"/>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31" name="矩形 30"/>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29" name="直接连接符 28"/>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8035977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82304" y="1406187"/>
            <a:ext cx="7600159" cy="392303"/>
            <a:chOff x="1391441" y="1855366"/>
            <a:chExt cx="7600159" cy="392303"/>
          </a:xfrm>
        </p:grpSpPr>
        <p:grpSp>
          <p:nvGrpSpPr>
            <p:cNvPr id="6" name="组合 5"/>
            <p:cNvGrpSpPr/>
            <p:nvPr/>
          </p:nvGrpSpPr>
          <p:grpSpPr>
            <a:xfrm>
              <a:off x="1391441" y="1855366"/>
              <a:ext cx="1375823" cy="376989"/>
              <a:chOff x="1038514" y="1307432"/>
              <a:chExt cx="4552160" cy="376989"/>
            </a:xfrm>
          </p:grpSpPr>
          <p:sp>
            <p:nvSpPr>
              <p:cNvPr id="5" name="矩形: 圆角 4"/>
              <p:cNvSpPr/>
              <p:nvPr/>
            </p:nvSpPr>
            <p:spPr>
              <a:xfrm>
                <a:off x="1038514" y="1307432"/>
                <a:ext cx="4552160" cy="376989"/>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31309" y="1315089"/>
                <a:ext cx="236656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计 划</a:t>
                </a:r>
              </a:p>
            </p:txBody>
          </p:sp>
        </p:grpSp>
        <p:sp>
          <p:nvSpPr>
            <p:cNvPr id="8" name="矩形 7"/>
            <p:cNvSpPr/>
            <p:nvPr/>
          </p:nvSpPr>
          <p:spPr>
            <a:xfrm>
              <a:off x="2916572" y="1878337"/>
              <a:ext cx="4160113"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针对前述的三个最主要可控制因素制定</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8" name="矩形: 圆角 17"/>
            <p:cNvSpPr/>
            <p:nvPr/>
          </p:nvSpPr>
          <p:spPr>
            <a:xfrm>
              <a:off x="1391441" y="1863023"/>
              <a:ext cx="7600159" cy="376989"/>
            </a:xfrm>
            <a:prstGeom prst="roundRect">
              <a:avLst>
                <a:gd name="adj" fmla="val 50000"/>
              </a:avLst>
            </a:prstGeom>
            <a:noFill/>
            <a:ln>
              <a:solidFill>
                <a:srgbClr val="DE5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489749" y="2614863"/>
            <a:ext cx="2991853" cy="2991853"/>
            <a:chOff x="1489749" y="2614863"/>
            <a:chExt cx="2991853" cy="2991853"/>
          </a:xfrm>
        </p:grpSpPr>
        <p:sp>
          <p:nvSpPr>
            <p:cNvPr id="15" name="椭圆 14"/>
            <p:cNvSpPr/>
            <p:nvPr/>
          </p:nvSpPr>
          <p:spPr>
            <a:xfrm>
              <a:off x="1489749" y="2614863"/>
              <a:ext cx="2991853" cy="2991853"/>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21386" y="3818619"/>
              <a:ext cx="2460722" cy="961289"/>
            </a:xfrm>
            <a:prstGeom prst="rect">
              <a:avLst/>
            </a:prstGeom>
          </p:spPr>
          <p:txBody>
            <a:bodyPr wrap="square">
              <a:spAutoFit/>
            </a:bodyPr>
            <a:lstStyle/>
            <a:p>
              <a:pPr lvl="0" algn="ctr">
                <a:lnSpc>
                  <a:spcPct val="150000"/>
                </a:lnSpc>
                <a:spcBef>
                  <a:spcPct val="20000"/>
                </a:spcBef>
                <a:buClr>
                  <a:srgbClr val="2F2F2F"/>
                </a:buClr>
                <a:buSzPct val="50000"/>
              </a:pPr>
              <a:r>
                <a:rPr lang="zh-CN" altLang="en-US" sz="2000" dirty="0">
                  <a:solidFill>
                    <a:schemeClr val="bg1"/>
                  </a:solidFill>
                  <a:latin typeface="微软雅黑" panose="020B0503020204020204" pitchFamily="34" charset="-122"/>
                  <a:ea typeface="微软雅黑" panose="020B0503020204020204" pitchFamily="34" charset="-122"/>
                </a:rPr>
                <a:t>临床医师未引起足够的重视</a:t>
              </a:r>
            </a:p>
          </p:txBody>
        </p:sp>
        <p:sp>
          <p:nvSpPr>
            <p:cNvPr id="16" name="矩形 15"/>
            <p:cNvSpPr/>
            <p:nvPr/>
          </p:nvSpPr>
          <p:spPr>
            <a:xfrm>
              <a:off x="2383117" y="3337128"/>
              <a:ext cx="1345240" cy="523220"/>
            </a:xfrm>
            <a:prstGeom prst="rect">
              <a:avLst/>
            </a:prstGeom>
          </p:spPr>
          <p:txBody>
            <a:bodyPr wrap="none">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因素</a:t>
              </a:r>
              <a:r>
                <a:rPr lang="en-US" altLang="zh-CN" sz="2800" b="1" dirty="0">
                  <a:solidFill>
                    <a:prstClr val="white"/>
                  </a:solidFill>
                  <a:latin typeface="微软雅黑" panose="020B0503020204020204" pitchFamily="34" charset="-122"/>
                  <a:ea typeface="微软雅黑" panose="020B0503020204020204" pitchFamily="34" charset="-122"/>
                </a:rPr>
                <a:t>02</a:t>
              </a:r>
              <a:endParaRPr lang="zh-CN" altLang="en-US" sz="2400" b="1" dirty="0"/>
            </a:p>
          </p:txBody>
        </p:sp>
      </p:grpSp>
      <p:grpSp>
        <p:nvGrpSpPr>
          <p:cNvPr id="21" name="组合 20"/>
          <p:cNvGrpSpPr/>
          <p:nvPr/>
        </p:nvGrpSpPr>
        <p:grpSpPr>
          <a:xfrm>
            <a:off x="4700337" y="3598738"/>
            <a:ext cx="1582046" cy="881718"/>
            <a:chOff x="4700337" y="3598738"/>
            <a:chExt cx="1582046" cy="881718"/>
          </a:xfrm>
        </p:grpSpPr>
        <p:sp>
          <p:nvSpPr>
            <p:cNvPr id="19" name="箭头: 燕尾形 18"/>
            <p:cNvSpPr/>
            <p:nvPr/>
          </p:nvSpPr>
          <p:spPr>
            <a:xfrm>
              <a:off x="4700337" y="3598738"/>
              <a:ext cx="1582046" cy="881718"/>
            </a:xfrm>
            <a:prstGeom prst="notchedRightArrow">
              <a:avLst>
                <a:gd name="adj1" fmla="val 50000"/>
                <a:gd name="adj2" fmla="val 63646"/>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79495" y="3842318"/>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解决办法</a:t>
              </a:r>
              <a:endParaRPr lang="zh-CN" altLang="en-US" dirty="0">
                <a:solidFill>
                  <a:schemeClr val="bg1"/>
                </a:solidFill>
              </a:endParaRPr>
            </a:p>
          </p:txBody>
        </p:sp>
      </p:grpSp>
      <p:grpSp>
        <p:nvGrpSpPr>
          <p:cNvPr id="10" name="组合 9"/>
          <p:cNvGrpSpPr/>
          <p:nvPr/>
        </p:nvGrpSpPr>
        <p:grpSpPr>
          <a:xfrm>
            <a:off x="6366649" y="2542674"/>
            <a:ext cx="4566046" cy="3726336"/>
            <a:chOff x="6366649" y="2759242"/>
            <a:chExt cx="4566046" cy="3726336"/>
          </a:xfrm>
        </p:grpSpPr>
        <p:sp>
          <p:nvSpPr>
            <p:cNvPr id="9" name="矩形: 圆顶角 8"/>
            <p:cNvSpPr/>
            <p:nvPr/>
          </p:nvSpPr>
          <p:spPr>
            <a:xfrm flipV="1">
              <a:off x="6485142" y="4851188"/>
              <a:ext cx="4072782" cy="1027873"/>
            </a:xfrm>
            <a:prstGeom prst="round2SameRect">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3" name="组合 22"/>
            <p:cNvGrpSpPr/>
            <p:nvPr/>
          </p:nvGrpSpPr>
          <p:grpSpPr>
            <a:xfrm>
              <a:off x="6366649" y="2759242"/>
              <a:ext cx="4289837" cy="3192379"/>
              <a:chOff x="6366649" y="2759242"/>
              <a:chExt cx="4289837" cy="3192379"/>
            </a:xfrm>
          </p:grpSpPr>
          <p:sp>
            <p:nvSpPr>
              <p:cNvPr id="2" name="矩形 1"/>
              <p:cNvSpPr/>
              <p:nvPr/>
            </p:nvSpPr>
            <p:spPr>
              <a:xfrm>
                <a:off x="6561541" y="2944323"/>
                <a:ext cx="3996383" cy="1726178"/>
              </a:xfrm>
              <a:prstGeom prst="rect">
                <a:avLst/>
              </a:prstGeom>
            </p:spPr>
            <p:txBody>
              <a:bodyPr wrap="square">
                <a:spAutoFit/>
              </a:bodyPr>
              <a:lstStyle/>
              <a:p>
                <a:pPr lvl="0">
                  <a:lnSpc>
                    <a:spcPct val="120000"/>
                  </a:lnSpc>
                  <a:spcBef>
                    <a:spcPct val="20000"/>
                  </a:spcBef>
                  <a:buClr>
                    <a:srgbClr val="2F2F2F"/>
                  </a:buClr>
                  <a:buSzPct val="50000"/>
                </a:pPr>
                <a:r>
                  <a:rPr lang="zh-CN" altLang="en-US" dirty="0">
                    <a:solidFill>
                      <a:prstClr val="black"/>
                    </a:solidFill>
                    <a:latin typeface="微软雅黑" panose="020B0503020204020204" pitchFamily="34" charset="-122"/>
                    <a:ea typeface="微软雅黑" panose="020B0503020204020204" pitchFamily="34" charset="-122"/>
                  </a:rPr>
                  <a:t>医教科组织临床危机值相关知识的培训，并进行考核，将危机值管理纳入医院综合目标责任制管理，严格落实，如果由于未严格按照危机值管理执行而造成医疗纠纷的，严肃处理。</a:t>
                </a:r>
              </a:p>
            </p:txBody>
          </p:sp>
          <p:sp>
            <p:nvSpPr>
              <p:cNvPr id="22" name="矩形: 圆角 21"/>
              <p:cNvSpPr/>
              <p:nvPr/>
            </p:nvSpPr>
            <p:spPr>
              <a:xfrm>
                <a:off x="6366649" y="2759242"/>
                <a:ext cx="4289837" cy="3192379"/>
              </a:xfrm>
              <a:prstGeom prst="roundRect">
                <a:avLst>
                  <a:gd name="adj" fmla="val 2942"/>
                </a:avLst>
              </a:prstGeom>
              <a:noFill/>
              <a:ln w="22225">
                <a:solidFill>
                  <a:srgbClr val="3FA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 name="矩形 6"/>
            <p:cNvSpPr/>
            <p:nvPr/>
          </p:nvSpPr>
          <p:spPr>
            <a:xfrm>
              <a:off x="6618586" y="4992579"/>
              <a:ext cx="3882292" cy="646331"/>
            </a:xfrm>
            <a:prstGeom prst="rect">
              <a:avLst/>
            </a:prstGeom>
          </p:spPr>
          <p:txBody>
            <a:bodyPr wrap="square">
              <a:spAutoFit/>
            </a:bodyPr>
            <a:lstStyle/>
            <a:p>
              <a:pPr lvl="0">
                <a:spcBef>
                  <a:spcPct val="20000"/>
                </a:spcBef>
                <a:buClr>
                  <a:srgbClr val="2F2F2F"/>
                </a:buClr>
                <a:buSzPct val="50000"/>
              </a:pPr>
              <a:r>
                <a:rPr lang="zh-CN" altLang="en-US" dirty="0">
                  <a:solidFill>
                    <a:schemeClr val="bg1"/>
                  </a:solidFill>
                  <a:latin typeface="微软雅黑" panose="020B0503020204020204" pitchFamily="34" charset="-122"/>
                  <a:ea typeface="微软雅黑" panose="020B0503020204020204" pitchFamily="34" charset="-122"/>
                </a:rPr>
                <a:t>（培训幻灯，签到表，学习记录，考核记录，原始资料的累积）</a:t>
              </a:r>
            </a:p>
          </p:txBody>
        </p:sp>
        <p:pic>
          <p:nvPicPr>
            <p:cNvPr id="29" name="그림 24" descr="전구.png"/>
            <p:cNvPicPr>
              <a:picLocks noChangeAspect="1"/>
            </p:cNvPicPr>
            <p:nvPr/>
          </p:nvPicPr>
          <p:blipFill>
            <a:blip r:embed="rId4"/>
            <a:stretch>
              <a:fillRect/>
            </a:stretch>
          </p:blipFill>
          <p:spPr>
            <a:xfrm>
              <a:off x="9927203" y="5353158"/>
              <a:ext cx="1005492" cy="1132420"/>
            </a:xfrm>
            <a:prstGeom prst="rect">
              <a:avLst/>
            </a:prstGeom>
            <a:noFill/>
            <a:ln w="9525">
              <a:noFill/>
            </a:ln>
          </p:spPr>
        </p:pic>
      </p:grpSp>
      <p:grpSp>
        <p:nvGrpSpPr>
          <p:cNvPr id="28" name="组合 27"/>
          <p:cNvGrpSpPr/>
          <p:nvPr/>
        </p:nvGrpSpPr>
        <p:grpSpPr>
          <a:xfrm>
            <a:off x="401709" y="266581"/>
            <a:ext cx="11473572" cy="528835"/>
            <a:chOff x="401709" y="266581"/>
            <a:chExt cx="11473572" cy="528835"/>
          </a:xfrm>
        </p:grpSpPr>
        <p:sp>
          <p:nvSpPr>
            <p:cNvPr id="30" name="椭圆 29"/>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31" name="组合 30"/>
            <p:cNvGrpSpPr/>
            <p:nvPr/>
          </p:nvGrpSpPr>
          <p:grpSpPr>
            <a:xfrm>
              <a:off x="509682" y="277446"/>
              <a:ext cx="3711113" cy="484252"/>
              <a:chOff x="6078784" y="1930037"/>
              <a:chExt cx="4735352" cy="617903"/>
            </a:xfrm>
          </p:grpSpPr>
          <p:sp>
            <p:nvSpPr>
              <p:cNvPr id="33" name="文本框 32"/>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34" name="矩形 33"/>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32" name="直接连接符 3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45384906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12"/>
          <p:cNvGrpSpPr/>
          <p:nvPr/>
        </p:nvGrpSpPr>
        <p:grpSpPr>
          <a:xfrm>
            <a:off x="2482304" y="1406187"/>
            <a:ext cx="7600159" cy="392303"/>
            <a:chOff x="1391441" y="1855366"/>
            <a:chExt cx="7600159" cy="392303"/>
          </a:xfrm>
        </p:grpSpPr>
        <p:grpSp>
          <p:nvGrpSpPr>
            <p:cNvPr id="6" name="组合 5"/>
            <p:cNvGrpSpPr/>
            <p:nvPr/>
          </p:nvGrpSpPr>
          <p:grpSpPr>
            <a:xfrm>
              <a:off x="1391441" y="1855366"/>
              <a:ext cx="1375823" cy="376989"/>
              <a:chOff x="1038514" y="1307432"/>
              <a:chExt cx="4552160" cy="376989"/>
            </a:xfrm>
          </p:grpSpPr>
          <p:sp>
            <p:nvSpPr>
              <p:cNvPr id="5" name="矩形: 圆角 4"/>
              <p:cNvSpPr/>
              <p:nvPr/>
            </p:nvSpPr>
            <p:spPr>
              <a:xfrm>
                <a:off x="1038514" y="1307432"/>
                <a:ext cx="4552160" cy="376989"/>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131309" y="1315089"/>
                <a:ext cx="2366567"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计 划</a:t>
                </a:r>
              </a:p>
            </p:txBody>
          </p:sp>
        </p:grpSp>
        <p:sp>
          <p:nvSpPr>
            <p:cNvPr id="8" name="矩形 7"/>
            <p:cNvSpPr/>
            <p:nvPr/>
          </p:nvSpPr>
          <p:spPr>
            <a:xfrm>
              <a:off x="2916572" y="1878337"/>
              <a:ext cx="4160113" cy="369332"/>
            </a:xfrm>
            <a:prstGeom prst="rect">
              <a:avLst/>
            </a:prstGeom>
          </p:spPr>
          <p:txBody>
            <a:bodyPr wrap="non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针对前述的三个最主要可控制因素制定</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a:t>
              </a:r>
            </a:p>
          </p:txBody>
        </p:sp>
        <p:sp>
          <p:nvSpPr>
            <p:cNvPr id="18" name="矩形: 圆角 17"/>
            <p:cNvSpPr/>
            <p:nvPr/>
          </p:nvSpPr>
          <p:spPr>
            <a:xfrm>
              <a:off x="1391441" y="1863023"/>
              <a:ext cx="7600159" cy="376989"/>
            </a:xfrm>
            <a:prstGeom prst="roundRect">
              <a:avLst>
                <a:gd name="adj" fmla="val 50000"/>
              </a:avLst>
            </a:prstGeom>
            <a:noFill/>
            <a:ln>
              <a:solidFill>
                <a:srgbClr val="DE564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7" name="组合 16"/>
          <p:cNvGrpSpPr/>
          <p:nvPr/>
        </p:nvGrpSpPr>
        <p:grpSpPr>
          <a:xfrm>
            <a:off x="1489749" y="2614863"/>
            <a:ext cx="2991853" cy="2991853"/>
            <a:chOff x="1489749" y="2614863"/>
            <a:chExt cx="2991853" cy="2991853"/>
          </a:xfrm>
        </p:grpSpPr>
        <p:sp>
          <p:nvSpPr>
            <p:cNvPr id="15" name="椭圆 14"/>
            <p:cNvSpPr/>
            <p:nvPr/>
          </p:nvSpPr>
          <p:spPr>
            <a:xfrm>
              <a:off x="1489749" y="2614863"/>
              <a:ext cx="2991853" cy="2991853"/>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766662" y="3997108"/>
              <a:ext cx="2460722" cy="499624"/>
            </a:xfrm>
            <a:prstGeom prst="rect">
              <a:avLst/>
            </a:prstGeom>
          </p:spPr>
          <p:txBody>
            <a:bodyPr wrap="square">
              <a:spAutoFit/>
            </a:bodyPr>
            <a:lstStyle/>
            <a:p>
              <a:pPr lvl="0" algn="ctr">
                <a:lnSpc>
                  <a:spcPct val="150000"/>
                </a:lnSpc>
                <a:spcBef>
                  <a:spcPct val="20000"/>
                </a:spcBef>
                <a:buClr>
                  <a:srgbClr val="2F2F2F"/>
                </a:buClr>
                <a:buSzPct val="50000"/>
              </a:pPr>
              <a:r>
                <a:rPr lang="zh-CN" altLang="en-US" sz="2000" dirty="0">
                  <a:solidFill>
                    <a:schemeClr val="bg1"/>
                  </a:solidFill>
                  <a:latin typeface="微软雅黑" panose="020B0503020204020204" pitchFamily="34" charset="-122"/>
                  <a:ea typeface="微软雅黑" panose="020B0503020204020204" pitchFamily="34" charset="-122"/>
                </a:rPr>
                <a:t>流程存在缺陷</a:t>
              </a:r>
            </a:p>
          </p:txBody>
        </p:sp>
        <p:sp>
          <p:nvSpPr>
            <p:cNvPr id="16" name="矩形 15"/>
            <p:cNvSpPr/>
            <p:nvPr/>
          </p:nvSpPr>
          <p:spPr>
            <a:xfrm>
              <a:off x="2347629" y="3580708"/>
              <a:ext cx="1345240" cy="523220"/>
            </a:xfrm>
            <a:prstGeom prst="rect">
              <a:avLst/>
            </a:prstGeom>
          </p:spPr>
          <p:txBody>
            <a:bodyPr wrap="none">
              <a:spAutoFit/>
            </a:bodyPr>
            <a:lstStyle/>
            <a:p>
              <a:r>
                <a:rPr lang="zh-CN" altLang="en-US" sz="2800" b="1" dirty="0">
                  <a:solidFill>
                    <a:prstClr val="white"/>
                  </a:solidFill>
                  <a:latin typeface="微软雅黑" panose="020B0503020204020204" pitchFamily="34" charset="-122"/>
                  <a:ea typeface="微软雅黑" panose="020B0503020204020204" pitchFamily="34" charset="-122"/>
                </a:rPr>
                <a:t>因素</a:t>
              </a:r>
              <a:r>
                <a:rPr lang="en-US" altLang="zh-CN" sz="2800" b="1" dirty="0">
                  <a:solidFill>
                    <a:prstClr val="white"/>
                  </a:solidFill>
                  <a:latin typeface="微软雅黑" panose="020B0503020204020204" pitchFamily="34" charset="-122"/>
                  <a:ea typeface="微软雅黑" panose="020B0503020204020204" pitchFamily="34" charset="-122"/>
                </a:rPr>
                <a:t>03</a:t>
              </a:r>
              <a:endParaRPr lang="zh-CN" altLang="en-US" sz="2400" b="1" dirty="0"/>
            </a:p>
          </p:txBody>
        </p:sp>
      </p:grpSp>
      <p:grpSp>
        <p:nvGrpSpPr>
          <p:cNvPr id="21" name="组合 20"/>
          <p:cNvGrpSpPr/>
          <p:nvPr/>
        </p:nvGrpSpPr>
        <p:grpSpPr>
          <a:xfrm>
            <a:off x="4700337" y="3598738"/>
            <a:ext cx="1582046" cy="881718"/>
            <a:chOff x="4700337" y="3598738"/>
            <a:chExt cx="1582046" cy="881718"/>
          </a:xfrm>
        </p:grpSpPr>
        <p:sp>
          <p:nvSpPr>
            <p:cNvPr id="19" name="箭头: 燕尾形 18"/>
            <p:cNvSpPr/>
            <p:nvPr/>
          </p:nvSpPr>
          <p:spPr>
            <a:xfrm>
              <a:off x="4700337" y="3598738"/>
              <a:ext cx="1582046" cy="881718"/>
            </a:xfrm>
            <a:prstGeom prst="notchedRightArrow">
              <a:avLst>
                <a:gd name="adj1" fmla="val 50000"/>
                <a:gd name="adj2" fmla="val 63646"/>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4979495" y="3842318"/>
              <a:ext cx="1107996" cy="369332"/>
            </a:xfrm>
            <a:prstGeom prst="rect">
              <a:avLst/>
            </a:prstGeom>
          </p:spPr>
          <p:txBody>
            <a:bodyPr wrap="none">
              <a:spAutoFit/>
            </a:bodyPr>
            <a:lstStyle/>
            <a:p>
              <a:r>
                <a:rPr lang="zh-CN" altLang="en-US" dirty="0">
                  <a:solidFill>
                    <a:schemeClr val="bg1"/>
                  </a:solidFill>
                  <a:latin typeface="微软雅黑" panose="020B0503020204020204" pitchFamily="34" charset="-122"/>
                  <a:ea typeface="微软雅黑" panose="020B0503020204020204" pitchFamily="34" charset="-122"/>
                </a:rPr>
                <a:t>解决办法</a:t>
              </a:r>
              <a:endParaRPr lang="zh-CN" altLang="en-US" dirty="0">
                <a:solidFill>
                  <a:schemeClr val="bg1"/>
                </a:solidFill>
              </a:endParaRPr>
            </a:p>
          </p:txBody>
        </p:sp>
      </p:grpSp>
      <p:grpSp>
        <p:nvGrpSpPr>
          <p:cNvPr id="10" name="组合 9"/>
          <p:cNvGrpSpPr/>
          <p:nvPr/>
        </p:nvGrpSpPr>
        <p:grpSpPr>
          <a:xfrm>
            <a:off x="6366649" y="2542674"/>
            <a:ext cx="4591583" cy="3746078"/>
            <a:chOff x="6366649" y="2759242"/>
            <a:chExt cx="4591583" cy="3746078"/>
          </a:xfrm>
        </p:grpSpPr>
        <p:grpSp>
          <p:nvGrpSpPr>
            <p:cNvPr id="23" name="组合 22"/>
            <p:cNvGrpSpPr/>
            <p:nvPr/>
          </p:nvGrpSpPr>
          <p:grpSpPr>
            <a:xfrm>
              <a:off x="6366649" y="2759242"/>
              <a:ext cx="4289837" cy="3192379"/>
              <a:chOff x="6366649" y="2759242"/>
              <a:chExt cx="4289837" cy="3192379"/>
            </a:xfrm>
          </p:grpSpPr>
          <p:sp>
            <p:nvSpPr>
              <p:cNvPr id="2" name="矩形 1"/>
              <p:cNvSpPr/>
              <p:nvPr/>
            </p:nvSpPr>
            <p:spPr>
              <a:xfrm>
                <a:off x="6668395" y="2921014"/>
                <a:ext cx="3761554" cy="2585323"/>
              </a:xfrm>
              <a:prstGeom prst="rect">
                <a:avLst/>
              </a:prstGeom>
            </p:spPr>
            <p:txBody>
              <a:bodyPr wrap="square">
                <a:spAutoFit/>
              </a:bodyPr>
              <a:lstStyle/>
              <a:p>
                <a:pPr lvl="0">
                  <a:lnSpc>
                    <a:spcPct val="150000"/>
                  </a:lnSpc>
                  <a:spcBef>
                    <a:spcPct val="20000"/>
                  </a:spcBef>
                  <a:buClr>
                    <a:srgbClr val="2F2F2F"/>
                  </a:buClr>
                  <a:buSzPct val="50000"/>
                </a:pPr>
                <a:r>
                  <a:rPr lang="zh-CN" altLang="en-US" dirty="0">
                    <a:solidFill>
                      <a:prstClr val="black"/>
                    </a:solidFill>
                    <a:latin typeface="微软雅黑" panose="020B0503020204020204" pitchFamily="34" charset="-122"/>
                    <a:ea typeface="微软雅黑" panose="020B0503020204020204" pitchFamily="34" charset="-122"/>
                  </a:rPr>
                  <a:t>设计更合理优化的流程，比如在原有流程的基础上引进电脑强制报告程序，如果检验科危机值发出电脑警示后，科室内电脑不能再进行其他操作，只能处理完危机值后才能进行其它操作。</a:t>
                </a:r>
              </a:p>
            </p:txBody>
          </p:sp>
          <p:sp>
            <p:nvSpPr>
              <p:cNvPr id="22" name="矩形: 圆角 21"/>
              <p:cNvSpPr/>
              <p:nvPr/>
            </p:nvSpPr>
            <p:spPr>
              <a:xfrm>
                <a:off x="6366649" y="2759242"/>
                <a:ext cx="4289837" cy="3192379"/>
              </a:xfrm>
              <a:prstGeom prst="roundRect">
                <a:avLst>
                  <a:gd name="adj" fmla="val 2942"/>
                </a:avLst>
              </a:prstGeom>
              <a:noFill/>
              <a:ln w="22225">
                <a:solidFill>
                  <a:srgbClr val="3FAF6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29" name="그림 24" descr="전구.png"/>
            <p:cNvPicPr>
              <a:picLocks noChangeAspect="1"/>
            </p:cNvPicPr>
            <p:nvPr/>
          </p:nvPicPr>
          <p:blipFill>
            <a:blip r:embed="rId4"/>
            <a:stretch>
              <a:fillRect/>
            </a:stretch>
          </p:blipFill>
          <p:spPr>
            <a:xfrm>
              <a:off x="9747053" y="5141248"/>
              <a:ext cx="1211179" cy="1364072"/>
            </a:xfrm>
            <a:prstGeom prst="rect">
              <a:avLst/>
            </a:prstGeom>
            <a:noFill/>
            <a:ln w="9525">
              <a:noFill/>
            </a:ln>
          </p:spPr>
        </p:pic>
      </p:grpSp>
      <p:grpSp>
        <p:nvGrpSpPr>
          <p:cNvPr id="26" name="组合 25"/>
          <p:cNvGrpSpPr/>
          <p:nvPr/>
        </p:nvGrpSpPr>
        <p:grpSpPr>
          <a:xfrm>
            <a:off x="401709" y="266581"/>
            <a:ext cx="11473572" cy="528835"/>
            <a:chOff x="401709" y="266581"/>
            <a:chExt cx="11473572" cy="528835"/>
          </a:xfrm>
        </p:grpSpPr>
        <p:sp>
          <p:nvSpPr>
            <p:cNvPr id="27" name="椭圆 26"/>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8" name="组合 27"/>
            <p:cNvGrpSpPr/>
            <p:nvPr/>
          </p:nvGrpSpPr>
          <p:grpSpPr>
            <a:xfrm>
              <a:off x="509682" y="277446"/>
              <a:ext cx="3711113" cy="484252"/>
              <a:chOff x="6078784" y="1930037"/>
              <a:chExt cx="4735352" cy="617903"/>
            </a:xfrm>
          </p:grpSpPr>
          <p:sp>
            <p:nvSpPr>
              <p:cNvPr id="31" name="文本框 30"/>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32" name="矩形 31"/>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30" name="直接连接符 29"/>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09737044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Group 44"/>
          <p:cNvGraphicFramePr>
            <a:graphicFrameLocks/>
          </p:cNvGraphicFramePr>
          <p:nvPr>
            <p:extLst>
              <p:ext uri="{D42A27DB-BD31-4B8C-83A1-F6EECF244321}">
                <p14:modId xmlns:p14="http://schemas.microsoft.com/office/powerpoint/2010/main" val="2705778275"/>
              </p:ext>
            </p:extLst>
          </p:nvPr>
        </p:nvGraphicFramePr>
        <p:xfrm>
          <a:off x="930545" y="1459832"/>
          <a:ext cx="10546203" cy="4728144"/>
        </p:xfrm>
        <a:graphic>
          <a:graphicData uri="http://schemas.openxmlformats.org/drawingml/2006/table">
            <a:tbl>
              <a:tblPr/>
              <a:tblGrid>
                <a:gridCol w="1653948">
                  <a:extLst>
                    <a:ext uri="{9D8B030D-6E8A-4147-A177-3AD203B41FA5}">
                      <a16:colId xmlns:a16="http://schemas.microsoft.com/office/drawing/2014/main" xmlns="" val="20000"/>
                    </a:ext>
                  </a:extLst>
                </a:gridCol>
                <a:gridCol w="2011997">
                  <a:extLst>
                    <a:ext uri="{9D8B030D-6E8A-4147-A177-3AD203B41FA5}">
                      <a16:colId xmlns:a16="http://schemas.microsoft.com/office/drawing/2014/main" xmlns="" val="20001"/>
                    </a:ext>
                  </a:extLst>
                </a:gridCol>
                <a:gridCol w="1963173">
                  <a:extLst>
                    <a:ext uri="{9D8B030D-6E8A-4147-A177-3AD203B41FA5}">
                      <a16:colId xmlns:a16="http://schemas.microsoft.com/office/drawing/2014/main" xmlns="" val="20002"/>
                    </a:ext>
                  </a:extLst>
                </a:gridCol>
                <a:gridCol w="2093372">
                  <a:extLst>
                    <a:ext uri="{9D8B030D-6E8A-4147-A177-3AD203B41FA5}">
                      <a16:colId xmlns:a16="http://schemas.microsoft.com/office/drawing/2014/main" xmlns="" val="20003"/>
                    </a:ext>
                  </a:extLst>
                </a:gridCol>
                <a:gridCol w="2823713">
                  <a:extLst>
                    <a:ext uri="{9D8B030D-6E8A-4147-A177-3AD203B41FA5}">
                      <a16:colId xmlns:a16="http://schemas.microsoft.com/office/drawing/2014/main" xmlns="" val="20004"/>
                    </a:ext>
                  </a:extLst>
                </a:gridCol>
              </a:tblGrid>
              <a:tr h="683505">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时间</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2013.7-2013.9</a:t>
                      </a:r>
                      <a:endPar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2013.9-2013.11</a:t>
                      </a:r>
                      <a:endPar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2013.11-2013.12</a:t>
                      </a:r>
                      <a:endPar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2014.1-2014.2</a:t>
                      </a:r>
                      <a:endParaRPr kumimoji="0" lang="en-US" altLang="zh-CN"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E5647"/>
                    </a:solidFill>
                  </a:tcPr>
                </a:tc>
                <a:extLst>
                  <a:ext uri="{0D108BD9-81ED-4DB2-BD59-A6C34878D82A}">
                    <a16:rowId xmlns:a16="http://schemas.microsoft.com/office/drawing/2014/main" xmlns="" val="10000"/>
                  </a:ext>
                </a:extLst>
              </a:tr>
              <a:tr h="110084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P-PLAN</a:t>
                      </a:r>
                      <a:endPar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    发现问题，分析问题，制定目标，计划，设计流程</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2285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D-DO</a:t>
                      </a:r>
                      <a:endPar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医师培训</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危机值考核</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检验科与临床科室定期沟通</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898061">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C-Check</a:t>
                      </a:r>
                      <a:endPar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   设计表单，进行例行的危机值检查，督促工作</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10084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A-action</a:t>
                      </a:r>
                      <a:endParaRPr kumimoji="0" lang="en-US" altLang="zh-CN" sz="2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zh-CN" altLang="en-US" sz="14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    效果评价，根据效果将流程标准化推广，危机值管理制度的补充。遗留问题放在下一个</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PDCA</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循环解决</a:t>
                      </a:r>
                      <a:endPar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1">
                        <a:lumMod val="95000"/>
                      </a:schemeClr>
                    </a:solidFill>
                  </a:tcPr>
                </a:tc>
                <a:extLst>
                  <a:ext uri="{0D108BD9-81ED-4DB2-BD59-A6C34878D82A}">
                    <a16:rowId xmlns:a16="http://schemas.microsoft.com/office/drawing/2014/main" xmlns="" val="10004"/>
                  </a:ext>
                </a:extLst>
              </a:tr>
            </a:tbl>
          </a:graphicData>
        </a:graphic>
      </p:graphicFrame>
      <p:grpSp>
        <p:nvGrpSpPr>
          <p:cNvPr id="9" name="组合 8"/>
          <p:cNvGrpSpPr/>
          <p:nvPr/>
        </p:nvGrpSpPr>
        <p:grpSpPr>
          <a:xfrm>
            <a:off x="401709" y="266581"/>
            <a:ext cx="11473572" cy="528835"/>
            <a:chOff x="401709" y="266581"/>
            <a:chExt cx="11473572" cy="528835"/>
          </a:xfrm>
        </p:grpSpPr>
        <p:sp>
          <p:nvSpPr>
            <p:cNvPr id="10" name="椭圆 9"/>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1" name="组合 10"/>
            <p:cNvGrpSpPr/>
            <p:nvPr/>
          </p:nvGrpSpPr>
          <p:grpSpPr>
            <a:xfrm>
              <a:off x="509682" y="277446"/>
              <a:ext cx="3711113" cy="484252"/>
              <a:chOff x="6078784" y="1930037"/>
              <a:chExt cx="4735352" cy="617903"/>
            </a:xfrm>
          </p:grpSpPr>
          <p:sp>
            <p:nvSpPr>
              <p:cNvPr id="13" name="文本框 12"/>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4" name="矩形 13"/>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12" name="直接连接符 1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64610418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532021" y="1960966"/>
            <a:ext cx="3946914" cy="1323439"/>
          </a:xfrm>
          <a:prstGeom prst="rect">
            <a:avLst/>
          </a:prstGeom>
        </p:spPr>
        <p:txBody>
          <a:bodyPr wrap="none">
            <a:spAutoFit/>
          </a:bodyPr>
          <a:lstStyle/>
          <a:p>
            <a:r>
              <a:rPr lang="en-US" altLang="zh-CN" sz="8000" dirty="0">
                <a:solidFill>
                  <a:srgbClr val="DE5647"/>
                </a:solidFill>
                <a:latin typeface="Arial" panose="020B0604020202020204" pitchFamily="34" charset="0"/>
                <a:cs typeface="Arial" panose="020B0604020202020204" pitchFamily="34" charset="0"/>
              </a:rPr>
              <a:t>C-check</a:t>
            </a:r>
            <a:endParaRPr lang="zh-CN" altLang="en-US" sz="8000" dirty="0">
              <a:solidFill>
                <a:srgbClr val="DE5647"/>
              </a:solidFill>
              <a:latin typeface="Arial" panose="020B0604020202020204" pitchFamily="34" charset="0"/>
              <a:cs typeface="Arial" panose="020B0604020202020204" pitchFamily="34" charset="0"/>
            </a:endParaRPr>
          </a:p>
        </p:txBody>
      </p:sp>
      <p:sp>
        <p:nvSpPr>
          <p:cNvPr id="3" name="矩形 2"/>
          <p:cNvSpPr/>
          <p:nvPr/>
        </p:nvSpPr>
        <p:spPr>
          <a:xfrm>
            <a:off x="1588168" y="3131668"/>
            <a:ext cx="6825916" cy="646331"/>
          </a:xfrm>
          <a:prstGeom prst="rect">
            <a:avLst/>
          </a:prstGeom>
        </p:spPr>
        <p:txBody>
          <a:bodyPr wrap="square">
            <a:spAutoFit/>
          </a:bodyPr>
          <a:lstStyle/>
          <a:p>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检查的目的就是严格落实危机值相关管理的规定，通过制定表单进行检查，并将问题进行汇总。以便进行效果评价。</a:t>
            </a:r>
          </a:p>
        </p:txBody>
      </p:sp>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8289838" y="1328961"/>
            <a:ext cx="2506498" cy="4200078"/>
          </a:xfrm>
          <a:prstGeom prst="rect">
            <a:avLst/>
          </a:prstGeom>
        </p:spPr>
      </p:pic>
      <p:grpSp>
        <p:nvGrpSpPr>
          <p:cNvPr id="11" name="组合 10"/>
          <p:cNvGrpSpPr/>
          <p:nvPr/>
        </p:nvGrpSpPr>
        <p:grpSpPr>
          <a:xfrm>
            <a:off x="401709" y="266581"/>
            <a:ext cx="11473572" cy="528835"/>
            <a:chOff x="401709" y="266581"/>
            <a:chExt cx="11473572" cy="528835"/>
          </a:xfrm>
        </p:grpSpPr>
        <p:sp>
          <p:nvSpPr>
            <p:cNvPr id="12" name="椭圆 11"/>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3" name="组合 12"/>
            <p:cNvGrpSpPr/>
            <p:nvPr/>
          </p:nvGrpSpPr>
          <p:grpSpPr>
            <a:xfrm>
              <a:off x="509682" y="277446"/>
              <a:ext cx="3711113" cy="484252"/>
              <a:chOff x="6078784" y="1930037"/>
              <a:chExt cx="4735352" cy="617903"/>
            </a:xfrm>
          </p:grpSpPr>
          <p:sp>
            <p:nvSpPr>
              <p:cNvPr id="15" name="文本框 14"/>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6" name="矩形 15"/>
              <p:cNvSpPr/>
              <p:nvPr/>
            </p:nvSpPr>
            <p:spPr>
              <a:xfrm>
                <a:off x="6753570" y="1930037"/>
                <a:ext cx="4060566"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危急值</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管理举例</a:t>
                </a:r>
              </a:p>
            </p:txBody>
          </p:sp>
        </p:grpSp>
        <p:cxnSp>
          <p:nvCxnSpPr>
            <p:cNvPr id="14" name="直接连接符 13"/>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2074614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Group 31"/>
          <p:cNvGraphicFramePr>
            <a:graphicFrameLocks/>
          </p:cNvGraphicFramePr>
          <p:nvPr>
            <p:extLst>
              <p:ext uri="{D42A27DB-BD31-4B8C-83A1-F6EECF244321}">
                <p14:modId xmlns:p14="http://schemas.microsoft.com/office/powerpoint/2010/main" val="354845806"/>
              </p:ext>
            </p:extLst>
          </p:nvPr>
        </p:nvGraphicFramePr>
        <p:xfrm>
          <a:off x="1203157" y="1636295"/>
          <a:ext cx="9841830" cy="4347411"/>
        </p:xfrm>
        <a:graphic>
          <a:graphicData uri="http://schemas.openxmlformats.org/drawingml/2006/table">
            <a:tbl>
              <a:tblPr/>
              <a:tblGrid>
                <a:gridCol w="1389703">
                  <a:extLst>
                    <a:ext uri="{9D8B030D-6E8A-4147-A177-3AD203B41FA5}">
                      <a16:colId xmlns:a16="http://schemas.microsoft.com/office/drawing/2014/main" xmlns="" val="20000"/>
                    </a:ext>
                  </a:extLst>
                </a:gridCol>
                <a:gridCol w="7182031">
                  <a:extLst>
                    <a:ext uri="{9D8B030D-6E8A-4147-A177-3AD203B41FA5}">
                      <a16:colId xmlns:a16="http://schemas.microsoft.com/office/drawing/2014/main" xmlns="" val="20001"/>
                    </a:ext>
                  </a:extLst>
                </a:gridCol>
                <a:gridCol w="1270096">
                  <a:extLst>
                    <a:ext uri="{9D8B030D-6E8A-4147-A177-3AD203B41FA5}">
                      <a16:colId xmlns:a16="http://schemas.microsoft.com/office/drawing/2014/main" xmlns="" val="20002"/>
                    </a:ext>
                  </a:extLst>
                </a:gridCol>
              </a:tblGrid>
              <a:tr h="484729">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名称</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项目</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5647"/>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分值</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E5647"/>
                    </a:solidFill>
                  </a:tcPr>
                </a:tc>
                <a:extLst>
                  <a:ext uri="{0D108BD9-81ED-4DB2-BD59-A6C34878D82A}">
                    <a16:rowId xmlns:a16="http://schemas.microsoft.com/office/drawing/2014/main" xmlns="" val="10000"/>
                  </a:ext>
                </a:extLst>
              </a:tr>
              <a:tr h="662344">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制度知晓情况</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AutoNum type="arabicPeriod"/>
                        <a:tabLst>
                          <a:tab pos="2286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危机值流程的知晓程度（</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AutoNum type="arabicPeriod"/>
                        <a:tabLst>
                          <a:tab pos="2286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危机值内危机值的含义（</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1"/>
                  </a:ext>
                </a:extLst>
              </a:tr>
              <a:tr h="934113">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登记</a:t>
                      </a:r>
                      <a:endParaRPr kumimoji="0" lang="zh-CN" altLang="en-US" sz="1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本情况</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对照病例检查结果，查登记本登记情况</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缺一项扣</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．查检验科与临床科室危机值登记本是否一致，如有遗漏扣</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2"/>
                  </a:ext>
                </a:extLst>
              </a:tr>
              <a:tr h="1063314">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现场</a:t>
                      </a:r>
                      <a:endParaRPr kumimoji="0" lang="zh-CN" altLang="en-US" sz="1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考核</a:t>
                      </a:r>
                      <a:endParaRPr kumimoji="0" lang="zh-CN" altLang="en-US" sz="18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4572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现场抽查医师及护士一名，考核危机值处理流程的操作情况，不知晓，或操作错误的扣</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考核上级医师是否及时给与指导和处理。如未能及时处理扣</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20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3"/>
                  </a:ext>
                </a:extLst>
              </a:tr>
              <a:tr h="1202911">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效果</a:t>
                      </a:r>
                      <a:endParaRPr kumimoji="0" lang="zh-CN" altLang="en-US" sz="1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zh-CN" altLang="en-US" sz="14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Times New Roman" pitchFamily="18" charset="0"/>
                        </a:rPr>
                        <a:t>评估</a:t>
                      </a:r>
                      <a:endParaRPr kumimoji="0" lang="zh-CN" altLang="en-US" sz="1000" b="0"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FAF63"/>
                    </a:solid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0"/>
                        </a:spcBef>
                        <a:spcAft>
                          <a:spcPct val="0"/>
                        </a:spcAft>
                        <a:buClrTx/>
                        <a:buSzTx/>
                        <a:buFontTx/>
                        <a:buAutoNum type="arabicPeriod"/>
                        <a:tabLst>
                          <a:tab pos="4572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科室内认真组织危机值管理学习并有记录的认定合格，如未组织的扣</a:t>
                      </a:r>
                      <a:r>
                        <a:rPr kumimoji="0" lang="en-US" altLang="zh-CN"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10</a:t>
                      </a: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分</a:t>
                      </a:r>
                      <a:endParaRPr kumimoji="0" lang="zh-CN" altLang="en-US" sz="10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0" fontAlgn="base" latinLnBrk="0" hangingPunct="0">
                        <a:lnSpc>
                          <a:spcPct val="100000"/>
                        </a:lnSpc>
                        <a:spcBef>
                          <a:spcPct val="0"/>
                        </a:spcBef>
                        <a:spcAft>
                          <a:spcPct val="0"/>
                        </a:spcAft>
                        <a:buClrTx/>
                        <a:buSzTx/>
                        <a:buFontTx/>
                        <a:buAutoNum type="arabicPeriod"/>
                        <a:tabLst>
                          <a:tab pos="457200" algn="l"/>
                        </a:tabLst>
                      </a:pPr>
                      <a:r>
                        <a:rPr kumimoji="0" lang="zh-CN" altLang="en-US" sz="14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cs typeface="Times New Roman" pitchFamily="18" charset="0"/>
                        </a:rPr>
                        <a:t>如若因危机值管理不到位而造成医疗纠纷，差错，甚至事故的。按目标责任制处理。</a:t>
                      </a:r>
                      <a:endParaRPr kumimoji="0" lang="zh-CN" altLang="en-US" sz="1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Franklin Gothic Book"/>
                        </a:defRPr>
                      </a:lvl1pPr>
                      <a:lvl2pPr marL="457200" algn="l" defTabSz="914400" rtl="0" eaLnBrk="1" latinLnBrk="0" hangingPunct="1">
                        <a:defRPr sz="1800" kern="1200">
                          <a:solidFill>
                            <a:schemeClr val="tx1"/>
                          </a:solidFill>
                          <a:latin typeface="Franklin Gothic Book"/>
                        </a:defRPr>
                      </a:lvl2pPr>
                      <a:lvl3pPr marL="914400" algn="l" defTabSz="914400" rtl="0" eaLnBrk="1" latinLnBrk="0" hangingPunct="1">
                        <a:defRPr sz="1800" kern="1200">
                          <a:solidFill>
                            <a:schemeClr val="tx1"/>
                          </a:solidFill>
                          <a:latin typeface="Franklin Gothic Book"/>
                        </a:defRPr>
                      </a:lvl3pPr>
                      <a:lvl4pPr marL="1371600" algn="l" defTabSz="914400" rtl="0" eaLnBrk="1" latinLnBrk="0" hangingPunct="1">
                        <a:defRPr sz="1800" kern="1200">
                          <a:solidFill>
                            <a:schemeClr val="tx1"/>
                          </a:solidFill>
                          <a:latin typeface="Franklin Gothic Book"/>
                        </a:defRPr>
                      </a:lvl4pPr>
                      <a:lvl5pPr marL="1828800" algn="l" defTabSz="914400" rtl="0" eaLnBrk="1" latinLnBrk="0" hangingPunct="1">
                        <a:defRPr sz="1800" kern="1200">
                          <a:solidFill>
                            <a:schemeClr val="tx1"/>
                          </a:solidFill>
                          <a:latin typeface="Franklin Gothic Book"/>
                        </a:defRPr>
                      </a:lvl5pPr>
                      <a:lvl6pPr marL="2286000" algn="l" defTabSz="914400" rtl="0" eaLnBrk="1" latinLnBrk="0" hangingPunct="1">
                        <a:defRPr sz="1800" kern="1200">
                          <a:solidFill>
                            <a:schemeClr val="tx1"/>
                          </a:solidFill>
                          <a:latin typeface="Franklin Gothic Book"/>
                        </a:defRPr>
                      </a:lvl6pPr>
                      <a:lvl7pPr marL="2743200" algn="l" defTabSz="914400" rtl="0" eaLnBrk="1" latinLnBrk="0" hangingPunct="1">
                        <a:defRPr sz="1800" kern="1200">
                          <a:solidFill>
                            <a:schemeClr val="tx1"/>
                          </a:solidFill>
                          <a:latin typeface="Franklin Gothic Book"/>
                        </a:defRPr>
                      </a:lvl7pPr>
                      <a:lvl8pPr marL="3200400" algn="l" defTabSz="914400" rtl="0" eaLnBrk="1" latinLnBrk="0" hangingPunct="1">
                        <a:defRPr sz="1800" kern="1200">
                          <a:solidFill>
                            <a:schemeClr val="tx1"/>
                          </a:solidFill>
                          <a:latin typeface="Franklin Gothic Book"/>
                        </a:defRPr>
                      </a:lvl8pPr>
                      <a:lvl9pPr marL="3657600" algn="l" defTabSz="914400" rtl="0" eaLnBrk="1" latinLnBrk="0" hangingPunct="1">
                        <a:defRPr sz="1800" kern="1200">
                          <a:solidFill>
                            <a:schemeClr val="tx1"/>
                          </a:solidFill>
                          <a:latin typeface="Franklin Gothic Book"/>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zh-CN" altLang="en-US" sz="28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xmlns="" val="10004"/>
                  </a:ext>
                </a:extLst>
              </a:tr>
            </a:tbl>
          </a:graphicData>
        </a:graphic>
      </p:graphicFrame>
      <p:grpSp>
        <p:nvGrpSpPr>
          <p:cNvPr id="9" name="组合 8"/>
          <p:cNvGrpSpPr/>
          <p:nvPr/>
        </p:nvGrpSpPr>
        <p:grpSpPr>
          <a:xfrm>
            <a:off x="401709" y="266581"/>
            <a:ext cx="11473572" cy="528835"/>
            <a:chOff x="401709" y="266581"/>
            <a:chExt cx="11473572" cy="528835"/>
          </a:xfrm>
        </p:grpSpPr>
        <p:sp>
          <p:nvSpPr>
            <p:cNvPr id="10" name="椭圆 9"/>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2" name="组合 11"/>
            <p:cNvGrpSpPr/>
            <p:nvPr/>
          </p:nvGrpSpPr>
          <p:grpSpPr>
            <a:xfrm>
              <a:off x="509682" y="277446"/>
              <a:ext cx="3483487" cy="484252"/>
              <a:chOff x="6078784" y="1930037"/>
              <a:chExt cx="4444903" cy="617903"/>
            </a:xfrm>
          </p:grpSpPr>
          <p:sp>
            <p:nvSpPr>
              <p:cNvPr id="14" name="文本框 13"/>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5" name="矩形 14"/>
              <p:cNvSpPr/>
              <p:nvPr/>
            </p:nvSpPr>
            <p:spPr>
              <a:xfrm>
                <a:off x="6753570" y="1930037"/>
                <a:ext cx="377011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医院危机值检查表单</a:t>
                </a:r>
              </a:p>
            </p:txBody>
          </p:sp>
        </p:grpSp>
        <p:cxnSp>
          <p:nvCxnSpPr>
            <p:cNvPr id="13" name="直接连接符 12"/>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739879944"/>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459345" y="2214832"/>
            <a:ext cx="3005951" cy="584775"/>
          </a:xfrm>
          <a:prstGeom prst="rect">
            <a:avLst/>
          </a:prstGeom>
        </p:spPr>
        <p:txBody>
          <a:bodyPr wrap="none">
            <a:spAutoFit/>
          </a:bodyPr>
          <a:lstStyle/>
          <a:p>
            <a:pPr algn="ct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戴明</a:t>
            </a:r>
            <a:r>
              <a:rPr lang="en-US" altLang="zh-CN" sz="3200" b="1" dirty="0">
                <a:solidFill>
                  <a:schemeClr val="tx1">
                    <a:lumMod val="65000"/>
                    <a:lumOff val="35000"/>
                  </a:schemeClr>
                </a:solidFill>
                <a:latin typeface="微软雅黑" panose="020B0503020204020204" pitchFamily="34" charset="-122"/>
                <a:ea typeface="微软雅黑" panose="020B0503020204020204" pitchFamily="34" charset="-122"/>
              </a:rPr>
              <a:t>PDCA</a:t>
            </a:r>
            <a:r>
              <a:rPr lang="zh-CN" altLang="en-US" sz="3200" b="1" dirty="0">
                <a:solidFill>
                  <a:schemeClr val="tx1">
                    <a:lumMod val="65000"/>
                    <a:lumOff val="35000"/>
                  </a:schemeClr>
                </a:solidFill>
                <a:latin typeface="微软雅黑" panose="020B0503020204020204" pitchFamily="34" charset="-122"/>
                <a:ea typeface="微软雅黑" panose="020B0503020204020204" pitchFamily="34" charset="-122"/>
              </a:rPr>
              <a:t>循环</a:t>
            </a:r>
          </a:p>
        </p:txBody>
      </p:sp>
      <p:grpSp>
        <p:nvGrpSpPr>
          <p:cNvPr id="13" name="组合 12"/>
          <p:cNvGrpSpPr/>
          <p:nvPr/>
        </p:nvGrpSpPr>
        <p:grpSpPr>
          <a:xfrm>
            <a:off x="5459345" y="2909109"/>
            <a:ext cx="4801456" cy="1672493"/>
            <a:chOff x="6147898" y="2989107"/>
            <a:chExt cx="4801456" cy="1672493"/>
          </a:xfrm>
        </p:grpSpPr>
        <p:sp>
          <p:nvSpPr>
            <p:cNvPr id="7" name="矩形 6"/>
            <p:cNvSpPr/>
            <p:nvPr/>
          </p:nvSpPr>
          <p:spPr>
            <a:xfrm>
              <a:off x="6220365" y="3066439"/>
              <a:ext cx="4442385" cy="1446550"/>
            </a:xfrm>
            <a:prstGeom prst="rect">
              <a:avLst/>
            </a:prstGeom>
          </p:spPr>
          <p:txBody>
            <a:bodyPr wrap="square">
              <a:spAutoFit/>
            </a:bodyPr>
            <a:lstStyle/>
            <a:p>
              <a:pPr>
                <a:lnSpc>
                  <a:spcPct val="110000"/>
                </a:lnSpc>
              </a:pP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PDCA</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：是最早由休哈特（</a:t>
              </a:r>
              <a:r>
                <a:rPr lang="en-US" altLang="zh-CN" sz="2000" dirty="0" err="1">
                  <a:solidFill>
                    <a:schemeClr val="tx1">
                      <a:lumMod val="65000"/>
                      <a:lumOff val="35000"/>
                    </a:schemeClr>
                  </a:solidFill>
                  <a:latin typeface="微软雅黑" panose="020B0503020204020204" pitchFamily="34" charset="-122"/>
                  <a:ea typeface="微软雅黑" panose="020B0503020204020204" pitchFamily="34" charset="-122"/>
                </a:rPr>
                <a:t>Shewart</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，另译做舍瓦特）提出来后续由戴明（</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Deming</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）予以发展的，所以又称为“戴明环。</a:t>
              </a:r>
            </a:p>
          </p:txBody>
        </p:sp>
        <p:cxnSp>
          <p:nvCxnSpPr>
            <p:cNvPr id="12" name="直接连接符 11"/>
            <p:cNvCxnSpPr/>
            <p:nvPr/>
          </p:nvCxnSpPr>
          <p:spPr>
            <a:xfrm>
              <a:off x="6147898" y="2989107"/>
              <a:ext cx="48014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a:off x="6147898" y="4661600"/>
              <a:ext cx="4801456"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pic>
        <p:nvPicPr>
          <p:cNvPr id="3" name="图片 2" descr="图片包含 男士, 西装, 人员, 照片&#10;&#10;已生成极高可信度的说明"/>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28904" y="1561078"/>
            <a:ext cx="2678105" cy="3735844"/>
          </a:xfrm>
          <a:prstGeom prst="rect">
            <a:avLst/>
          </a:prstGeom>
          <a:ln w="41275">
            <a:solidFill>
              <a:schemeClr val="bg1"/>
            </a:solidFill>
          </a:ln>
          <a:effectLst>
            <a:outerShdw blurRad="50800" dist="38100" dir="5400000" algn="t" rotWithShape="0">
              <a:prstClr val="black">
                <a:alpha val="40000"/>
              </a:prstClr>
            </a:outerShdw>
          </a:effectLst>
        </p:spPr>
      </p:pic>
      <p:grpSp>
        <p:nvGrpSpPr>
          <p:cNvPr id="24" name="组合 23"/>
          <p:cNvGrpSpPr/>
          <p:nvPr/>
        </p:nvGrpSpPr>
        <p:grpSpPr>
          <a:xfrm>
            <a:off x="401709" y="266581"/>
            <a:ext cx="11473572" cy="528835"/>
            <a:chOff x="401709" y="266581"/>
            <a:chExt cx="11473572" cy="528835"/>
          </a:xfrm>
        </p:grpSpPr>
        <p:sp>
          <p:nvSpPr>
            <p:cNvPr id="25" name="椭圆 24"/>
            <p:cNvSpPr/>
            <p:nvPr/>
          </p:nvSpPr>
          <p:spPr>
            <a:xfrm>
              <a:off x="401709" y="266581"/>
              <a:ext cx="528835" cy="528835"/>
            </a:xfrm>
            <a:prstGeom prst="ellipse">
              <a:avLst/>
            </a:prstGeom>
            <a:solidFill>
              <a:srgbClr val="4674CA"/>
            </a:solidFill>
            <a:ln>
              <a:solidFill>
                <a:srgbClr val="467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6" name="组合 25"/>
            <p:cNvGrpSpPr/>
            <p:nvPr/>
          </p:nvGrpSpPr>
          <p:grpSpPr>
            <a:xfrm>
              <a:off x="509682" y="277446"/>
              <a:ext cx="1944604" cy="484252"/>
              <a:chOff x="6078784" y="1930037"/>
              <a:chExt cx="2481300" cy="617903"/>
            </a:xfrm>
          </p:grpSpPr>
          <p:sp>
            <p:nvSpPr>
              <p:cNvPr id="28" name="文本框 27"/>
              <p:cNvSpPr txBox="1"/>
              <p:nvPr/>
            </p:nvSpPr>
            <p:spPr>
              <a:xfrm>
                <a:off x="6078784" y="1958858"/>
                <a:ext cx="384950"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sp>
            <p:nvSpPr>
              <p:cNvPr id="29" name="矩形 28"/>
              <p:cNvSpPr/>
              <p:nvPr/>
            </p:nvSpPr>
            <p:spPr>
              <a:xfrm>
                <a:off x="6753569" y="1930037"/>
                <a:ext cx="1806515"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分析说明</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27" name="直接连接符 26"/>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40985088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500"/>
                            </p:stCondLst>
                            <p:childTnLst>
                              <p:par>
                                <p:cTn id="17" presetID="14" presetClass="entr" presetSubtype="1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randombar(horizontal)">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4"/>
          <p:cNvGraphicFramePr>
            <a:graphicFrameLocks noChangeAspect="1"/>
          </p:cNvGraphicFramePr>
          <p:nvPr>
            <p:extLst>
              <p:ext uri="{D42A27DB-BD31-4B8C-83A1-F6EECF244321}">
                <p14:modId xmlns:p14="http://schemas.microsoft.com/office/powerpoint/2010/main" val="595254315"/>
              </p:ext>
            </p:extLst>
          </p:nvPr>
        </p:nvGraphicFramePr>
        <p:xfrm>
          <a:off x="1155135" y="1612230"/>
          <a:ext cx="9455462" cy="4405271"/>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组合 8"/>
          <p:cNvGrpSpPr/>
          <p:nvPr/>
        </p:nvGrpSpPr>
        <p:grpSpPr>
          <a:xfrm>
            <a:off x="401709" y="266581"/>
            <a:ext cx="11473572" cy="528835"/>
            <a:chOff x="401709" y="266581"/>
            <a:chExt cx="11473572" cy="528835"/>
          </a:xfrm>
        </p:grpSpPr>
        <p:sp>
          <p:nvSpPr>
            <p:cNvPr id="10" name="椭圆 9"/>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1" name="组合 10"/>
            <p:cNvGrpSpPr/>
            <p:nvPr/>
          </p:nvGrpSpPr>
          <p:grpSpPr>
            <a:xfrm>
              <a:off x="509682" y="277446"/>
              <a:ext cx="3483487" cy="484252"/>
              <a:chOff x="6078784" y="1930037"/>
              <a:chExt cx="4444903" cy="617903"/>
            </a:xfrm>
          </p:grpSpPr>
          <p:sp>
            <p:nvSpPr>
              <p:cNvPr id="13" name="文本框 12"/>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4" name="矩形 13"/>
              <p:cNvSpPr/>
              <p:nvPr/>
            </p:nvSpPr>
            <p:spPr>
              <a:xfrm>
                <a:off x="6753570" y="1930037"/>
                <a:ext cx="377011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医院危机值检查表单</a:t>
                </a:r>
              </a:p>
            </p:txBody>
          </p:sp>
        </p:grpSp>
        <p:cxnSp>
          <p:nvCxnSpPr>
            <p:cNvPr id="12" name="直接连接符 1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14646703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4639613" y="1296116"/>
            <a:ext cx="3291286" cy="1107996"/>
          </a:xfrm>
          <a:prstGeom prst="rect">
            <a:avLst/>
          </a:prstGeom>
        </p:spPr>
        <p:txBody>
          <a:bodyPr wrap="none">
            <a:spAutoFit/>
          </a:bodyPr>
          <a:lstStyle/>
          <a:p>
            <a:r>
              <a:rPr lang="en-US" altLang="zh-CN" sz="6600" dirty="0">
                <a:solidFill>
                  <a:srgbClr val="DE5647"/>
                </a:solidFill>
                <a:latin typeface="Arial" panose="020B0604020202020204" pitchFamily="34" charset="0"/>
                <a:ea typeface="微软雅黑" panose="020B0503020204020204" pitchFamily="34" charset="-122"/>
                <a:cs typeface="Arial" panose="020B0604020202020204" pitchFamily="34" charset="0"/>
              </a:rPr>
              <a:t>A-action</a:t>
            </a:r>
            <a:endParaRPr lang="zh-CN" altLang="en-US" sz="6600" dirty="0">
              <a:solidFill>
                <a:srgbClr val="DE5647"/>
              </a:solidFill>
              <a:latin typeface="Arial" panose="020B0604020202020204" pitchFamily="34" charset="0"/>
              <a:ea typeface="微软雅黑" panose="020B0503020204020204" pitchFamily="34" charset="-122"/>
              <a:cs typeface="Arial" panose="020B0604020202020204" pitchFamily="34" charset="0"/>
            </a:endParaRPr>
          </a:p>
        </p:txBody>
      </p:sp>
      <p:grpSp>
        <p:nvGrpSpPr>
          <p:cNvPr id="12" name="组合 11"/>
          <p:cNvGrpSpPr/>
          <p:nvPr/>
        </p:nvGrpSpPr>
        <p:grpSpPr>
          <a:xfrm>
            <a:off x="1753936" y="2997210"/>
            <a:ext cx="9224963" cy="1061381"/>
            <a:chOff x="1753936" y="2997210"/>
            <a:chExt cx="9224963" cy="1061381"/>
          </a:xfrm>
        </p:grpSpPr>
        <p:sp>
          <p:nvSpPr>
            <p:cNvPr id="6" name="矩形 5"/>
            <p:cNvSpPr/>
            <p:nvPr/>
          </p:nvSpPr>
          <p:spPr>
            <a:xfrm>
              <a:off x="4882899" y="2997210"/>
              <a:ext cx="6096000" cy="1061381"/>
            </a:xfrm>
            <a:prstGeom prst="rect">
              <a:avLst/>
            </a:prstGeom>
          </p:spPr>
          <p:txBody>
            <a:bodyPr>
              <a:spAutoFit/>
            </a:bodyPr>
            <a:lstStyle/>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比如经过以上的整改，危机值的管理得到了进一步的加强，优化了流程，并且使得危机值漏报率降至</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0.05%</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以下甚至接近</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0,</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就达到了预期的效果。</a:t>
              </a:r>
            </a:p>
          </p:txBody>
        </p:sp>
        <p:grpSp>
          <p:nvGrpSpPr>
            <p:cNvPr id="9" name="组合 8"/>
            <p:cNvGrpSpPr/>
            <p:nvPr/>
          </p:nvGrpSpPr>
          <p:grpSpPr>
            <a:xfrm>
              <a:off x="1753936" y="3029680"/>
              <a:ext cx="1720124" cy="498220"/>
              <a:chOff x="1401010" y="3221442"/>
              <a:chExt cx="1720124" cy="498220"/>
            </a:xfrm>
          </p:grpSpPr>
          <p:sp>
            <p:nvSpPr>
              <p:cNvPr id="8" name="矩形: 圆角 7"/>
              <p:cNvSpPr/>
              <p:nvPr/>
            </p:nvSpPr>
            <p:spPr>
              <a:xfrm>
                <a:off x="1401010" y="3221442"/>
                <a:ext cx="1720124" cy="498220"/>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1654066" y="3292060"/>
                <a:ext cx="146706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总结经验：</a:t>
                </a:r>
              </a:p>
            </p:txBody>
          </p:sp>
        </p:grpSp>
        <p:cxnSp>
          <p:nvCxnSpPr>
            <p:cNvPr id="11" name="直接连接符 10"/>
            <p:cNvCxnSpPr/>
            <p:nvPr/>
          </p:nvCxnSpPr>
          <p:spPr>
            <a:xfrm>
              <a:off x="3474060" y="3300353"/>
              <a:ext cx="1291389" cy="0"/>
            </a:xfrm>
            <a:prstGeom prst="line">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组合 17"/>
          <p:cNvGrpSpPr/>
          <p:nvPr/>
        </p:nvGrpSpPr>
        <p:grpSpPr>
          <a:xfrm>
            <a:off x="1753936" y="4331766"/>
            <a:ext cx="9224963" cy="498220"/>
            <a:chOff x="1753936" y="3029680"/>
            <a:chExt cx="9224963" cy="498220"/>
          </a:xfrm>
        </p:grpSpPr>
        <p:sp>
          <p:nvSpPr>
            <p:cNvPr id="19" name="矩形 18"/>
            <p:cNvSpPr/>
            <p:nvPr/>
          </p:nvSpPr>
          <p:spPr>
            <a:xfrm>
              <a:off x="4882899" y="3080498"/>
              <a:ext cx="6096000" cy="396583"/>
            </a:xfrm>
            <a:prstGeom prst="rect">
              <a:avLst/>
            </a:prstGeom>
          </p:spPr>
          <p:txBody>
            <a:bodyPr>
              <a:spAutoFit/>
            </a:bodyPr>
            <a:lstStyle/>
            <a:p>
              <a:pPr>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遗留的问题进入下一个</a:t>
              </a:r>
              <a:r>
                <a:rPr lang="en-US" altLang="zh-CN"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循环中去解决。</a:t>
              </a:r>
            </a:p>
          </p:txBody>
        </p:sp>
        <p:grpSp>
          <p:nvGrpSpPr>
            <p:cNvPr id="20" name="组合 19"/>
            <p:cNvGrpSpPr/>
            <p:nvPr/>
          </p:nvGrpSpPr>
          <p:grpSpPr>
            <a:xfrm>
              <a:off x="1753936" y="3029680"/>
              <a:ext cx="1720124" cy="498220"/>
              <a:chOff x="1401010" y="3221442"/>
              <a:chExt cx="1720124" cy="498220"/>
            </a:xfrm>
          </p:grpSpPr>
          <p:sp>
            <p:nvSpPr>
              <p:cNvPr id="22" name="矩形: 圆角 21"/>
              <p:cNvSpPr/>
              <p:nvPr/>
            </p:nvSpPr>
            <p:spPr>
              <a:xfrm>
                <a:off x="1401010" y="3221442"/>
                <a:ext cx="1720124" cy="498220"/>
              </a:xfrm>
              <a:prstGeom prst="roundRect">
                <a:avLst>
                  <a:gd name="adj" fmla="val 50000"/>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536616" y="3292060"/>
                <a:ext cx="1467068"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遗留的问题</a:t>
                </a:r>
              </a:p>
            </p:txBody>
          </p:sp>
        </p:grpSp>
        <p:cxnSp>
          <p:nvCxnSpPr>
            <p:cNvPr id="21" name="直接连接符 20"/>
            <p:cNvCxnSpPr/>
            <p:nvPr/>
          </p:nvCxnSpPr>
          <p:spPr>
            <a:xfrm>
              <a:off x="3474060" y="3300353"/>
              <a:ext cx="1291389" cy="0"/>
            </a:xfrm>
            <a:prstGeom prst="line">
              <a:avLst/>
            </a:prstGeom>
            <a:ln>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4" name="组合 23"/>
          <p:cNvGrpSpPr/>
          <p:nvPr/>
        </p:nvGrpSpPr>
        <p:grpSpPr>
          <a:xfrm>
            <a:off x="401709" y="266581"/>
            <a:ext cx="11473572" cy="528835"/>
            <a:chOff x="401709" y="266581"/>
            <a:chExt cx="11473572" cy="528835"/>
          </a:xfrm>
        </p:grpSpPr>
        <p:sp>
          <p:nvSpPr>
            <p:cNvPr id="25" name="椭圆 24"/>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6" name="组合 25"/>
            <p:cNvGrpSpPr/>
            <p:nvPr/>
          </p:nvGrpSpPr>
          <p:grpSpPr>
            <a:xfrm>
              <a:off x="509682" y="277446"/>
              <a:ext cx="3483487" cy="484252"/>
              <a:chOff x="6078784" y="1930037"/>
              <a:chExt cx="4444903" cy="617903"/>
            </a:xfrm>
          </p:grpSpPr>
          <p:sp>
            <p:nvSpPr>
              <p:cNvPr id="28" name="文本框 27"/>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29" name="矩形 28"/>
              <p:cNvSpPr/>
              <p:nvPr/>
            </p:nvSpPr>
            <p:spPr>
              <a:xfrm>
                <a:off x="6753570" y="1930037"/>
                <a:ext cx="377011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医院危机值检查表单</a:t>
                </a:r>
              </a:p>
            </p:txBody>
          </p:sp>
        </p:grpSp>
        <p:cxnSp>
          <p:nvCxnSpPr>
            <p:cNvPr id="27" name="直接连接符 26"/>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263166216"/>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直接箭头连接符 35"/>
          <p:cNvCxnSpPr>
            <a:cxnSpLocks/>
          </p:cNvCxnSpPr>
          <p:nvPr/>
        </p:nvCxnSpPr>
        <p:spPr>
          <a:xfrm>
            <a:off x="292651" y="3564447"/>
            <a:ext cx="10976928" cy="0"/>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grpSp>
        <p:nvGrpSpPr>
          <p:cNvPr id="39" name="组合 38"/>
          <p:cNvGrpSpPr/>
          <p:nvPr/>
        </p:nvGrpSpPr>
        <p:grpSpPr>
          <a:xfrm>
            <a:off x="1147011" y="3371942"/>
            <a:ext cx="433136" cy="433136"/>
            <a:chOff x="1147011" y="3212432"/>
            <a:chExt cx="433136" cy="433136"/>
          </a:xfrm>
        </p:grpSpPr>
        <p:sp>
          <p:nvSpPr>
            <p:cNvPr id="37" name="椭圆 36"/>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文本框 37"/>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01</a:t>
              </a:r>
              <a:endParaRPr lang="zh-CN" altLang="en-US" dirty="0">
                <a:solidFill>
                  <a:schemeClr val="bg1"/>
                </a:solidFill>
              </a:endParaRPr>
            </a:p>
          </p:txBody>
        </p:sp>
      </p:grpSp>
      <p:grpSp>
        <p:nvGrpSpPr>
          <p:cNvPr id="45" name="组合 44"/>
          <p:cNvGrpSpPr/>
          <p:nvPr/>
        </p:nvGrpSpPr>
        <p:grpSpPr>
          <a:xfrm>
            <a:off x="2370794" y="3371942"/>
            <a:ext cx="433136" cy="433136"/>
            <a:chOff x="1147011" y="3212432"/>
            <a:chExt cx="433136" cy="433136"/>
          </a:xfrm>
        </p:grpSpPr>
        <p:sp>
          <p:nvSpPr>
            <p:cNvPr id="46" name="椭圆 45"/>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02</a:t>
              </a:r>
              <a:endParaRPr lang="zh-CN" altLang="en-US" dirty="0">
                <a:solidFill>
                  <a:schemeClr val="bg1"/>
                </a:solidFill>
              </a:endParaRPr>
            </a:p>
          </p:txBody>
        </p:sp>
      </p:grpSp>
      <p:grpSp>
        <p:nvGrpSpPr>
          <p:cNvPr id="48" name="组合 47"/>
          <p:cNvGrpSpPr/>
          <p:nvPr/>
        </p:nvGrpSpPr>
        <p:grpSpPr>
          <a:xfrm>
            <a:off x="3594577" y="3371942"/>
            <a:ext cx="433136" cy="433136"/>
            <a:chOff x="1147011" y="3212432"/>
            <a:chExt cx="433136" cy="433136"/>
          </a:xfrm>
        </p:grpSpPr>
        <p:sp>
          <p:nvSpPr>
            <p:cNvPr id="49" name="椭圆 48"/>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03</a:t>
              </a:r>
              <a:endParaRPr lang="zh-CN" altLang="en-US" dirty="0">
                <a:solidFill>
                  <a:schemeClr val="bg1"/>
                </a:solidFill>
              </a:endParaRPr>
            </a:p>
          </p:txBody>
        </p:sp>
      </p:grpSp>
      <p:grpSp>
        <p:nvGrpSpPr>
          <p:cNvPr id="51" name="组合 50"/>
          <p:cNvGrpSpPr/>
          <p:nvPr/>
        </p:nvGrpSpPr>
        <p:grpSpPr>
          <a:xfrm>
            <a:off x="4818360" y="3371942"/>
            <a:ext cx="433136" cy="433136"/>
            <a:chOff x="1147011" y="3212432"/>
            <a:chExt cx="433136" cy="433136"/>
          </a:xfrm>
        </p:grpSpPr>
        <p:sp>
          <p:nvSpPr>
            <p:cNvPr id="57" name="椭圆 56"/>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8" name="文本框 57"/>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04</a:t>
              </a:r>
              <a:endParaRPr lang="zh-CN" altLang="en-US" dirty="0">
                <a:solidFill>
                  <a:schemeClr val="bg1"/>
                </a:solidFill>
              </a:endParaRPr>
            </a:p>
          </p:txBody>
        </p:sp>
      </p:grpSp>
      <p:grpSp>
        <p:nvGrpSpPr>
          <p:cNvPr id="59" name="组合 58"/>
          <p:cNvGrpSpPr/>
          <p:nvPr/>
        </p:nvGrpSpPr>
        <p:grpSpPr>
          <a:xfrm>
            <a:off x="6042143" y="3371942"/>
            <a:ext cx="433136" cy="433136"/>
            <a:chOff x="1147011" y="3212432"/>
            <a:chExt cx="433136" cy="433136"/>
          </a:xfrm>
        </p:grpSpPr>
        <p:sp>
          <p:nvSpPr>
            <p:cNvPr id="60" name="椭圆 59"/>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文本框 60"/>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05</a:t>
              </a:r>
              <a:endParaRPr lang="zh-CN" altLang="en-US" dirty="0">
                <a:solidFill>
                  <a:schemeClr val="bg1"/>
                </a:solidFill>
              </a:endParaRPr>
            </a:p>
          </p:txBody>
        </p:sp>
      </p:grpSp>
      <p:grpSp>
        <p:nvGrpSpPr>
          <p:cNvPr id="62" name="组合 61"/>
          <p:cNvGrpSpPr/>
          <p:nvPr/>
        </p:nvGrpSpPr>
        <p:grpSpPr>
          <a:xfrm>
            <a:off x="7265926" y="3371942"/>
            <a:ext cx="433136" cy="433136"/>
            <a:chOff x="1147011" y="3212432"/>
            <a:chExt cx="433136" cy="433136"/>
          </a:xfrm>
        </p:grpSpPr>
        <p:sp>
          <p:nvSpPr>
            <p:cNvPr id="63" name="椭圆 62"/>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文本框 63"/>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06</a:t>
              </a:r>
              <a:endParaRPr lang="zh-CN" altLang="en-US" dirty="0">
                <a:solidFill>
                  <a:schemeClr val="bg1"/>
                </a:solidFill>
              </a:endParaRPr>
            </a:p>
          </p:txBody>
        </p:sp>
      </p:grpSp>
      <p:grpSp>
        <p:nvGrpSpPr>
          <p:cNvPr id="65" name="组合 64"/>
          <p:cNvGrpSpPr/>
          <p:nvPr/>
        </p:nvGrpSpPr>
        <p:grpSpPr>
          <a:xfrm>
            <a:off x="8489709" y="3371942"/>
            <a:ext cx="433136" cy="433136"/>
            <a:chOff x="1147011" y="3212432"/>
            <a:chExt cx="433136" cy="433136"/>
          </a:xfrm>
        </p:grpSpPr>
        <p:sp>
          <p:nvSpPr>
            <p:cNvPr id="66" name="椭圆 65"/>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7" name="文本框 66"/>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07</a:t>
              </a:r>
              <a:endParaRPr lang="zh-CN" altLang="en-US" dirty="0">
                <a:solidFill>
                  <a:schemeClr val="bg1"/>
                </a:solidFill>
              </a:endParaRPr>
            </a:p>
          </p:txBody>
        </p:sp>
      </p:grpSp>
      <p:grpSp>
        <p:nvGrpSpPr>
          <p:cNvPr id="68" name="组合 67"/>
          <p:cNvGrpSpPr/>
          <p:nvPr/>
        </p:nvGrpSpPr>
        <p:grpSpPr>
          <a:xfrm>
            <a:off x="9713495" y="3371942"/>
            <a:ext cx="433136" cy="433136"/>
            <a:chOff x="1147011" y="3212432"/>
            <a:chExt cx="433136" cy="433136"/>
          </a:xfrm>
        </p:grpSpPr>
        <p:sp>
          <p:nvSpPr>
            <p:cNvPr id="69" name="椭圆 68"/>
            <p:cNvSpPr/>
            <p:nvPr/>
          </p:nvSpPr>
          <p:spPr>
            <a:xfrm>
              <a:off x="1147011" y="3212432"/>
              <a:ext cx="433136" cy="433136"/>
            </a:xfrm>
            <a:prstGeom prst="ellipse">
              <a:avLst/>
            </a:prstGeom>
            <a:solidFill>
              <a:srgbClr val="DE564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文本框 69"/>
            <p:cNvSpPr txBox="1"/>
            <p:nvPr/>
          </p:nvSpPr>
          <p:spPr>
            <a:xfrm>
              <a:off x="1147011" y="3244334"/>
              <a:ext cx="428322" cy="369332"/>
            </a:xfrm>
            <a:prstGeom prst="rect">
              <a:avLst/>
            </a:prstGeom>
            <a:noFill/>
          </p:spPr>
          <p:txBody>
            <a:bodyPr wrap="none" rtlCol="0">
              <a:spAutoFit/>
            </a:bodyPr>
            <a:lstStyle/>
            <a:p>
              <a:r>
                <a:rPr lang="en-US" altLang="zh-CN" dirty="0">
                  <a:solidFill>
                    <a:schemeClr val="bg1"/>
                  </a:solidFill>
                </a:rPr>
                <a:t>08</a:t>
              </a:r>
              <a:endParaRPr lang="zh-CN" altLang="en-US" dirty="0">
                <a:solidFill>
                  <a:schemeClr val="bg1"/>
                </a:solidFill>
              </a:endParaRPr>
            </a:p>
          </p:txBody>
        </p:sp>
      </p:grpSp>
      <p:cxnSp>
        <p:nvCxnSpPr>
          <p:cNvPr id="42" name="直接箭头连接符 41"/>
          <p:cNvCxnSpPr/>
          <p:nvPr/>
        </p:nvCxnSpPr>
        <p:spPr>
          <a:xfrm>
            <a:off x="1361172" y="1451811"/>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接箭头连接符 70"/>
          <p:cNvCxnSpPr/>
          <p:nvPr/>
        </p:nvCxnSpPr>
        <p:spPr>
          <a:xfrm>
            <a:off x="3814352" y="1451811"/>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接箭头连接符 71"/>
          <p:cNvCxnSpPr/>
          <p:nvPr/>
        </p:nvCxnSpPr>
        <p:spPr>
          <a:xfrm>
            <a:off x="6256304" y="1451811"/>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接箭头连接符 72"/>
          <p:cNvCxnSpPr/>
          <p:nvPr/>
        </p:nvCxnSpPr>
        <p:spPr>
          <a:xfrm>
            <a:off x="8703870" y="1451811"/>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接箭头连接符 73"/>
          <p:cNvCxnSpPr>
            <a:cxnSpLocks/>
          </p:cNvCxnSpPr>
          <p:nvPr/>
        </p:nvCxnSpPr>
        <p:spPr>
          <a:xfrm flipV="1">
            <a:off x="2582548" y="3805078"/>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接箭头连接符 74"/>
          <p:cNvCxnSpPr>
            <a:cxnSpLocks/>
          </p:cNvCxnSpPr>
          <p:nvPr/>
        </p:nvCxnSpPr>
        <p:spPr>
          <a:xfrm flipV="1">
            <a:off x="5032521" y="3805078"/>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接箭头连接符 75"/>
          <p:cNvCxnSpPr>
            <a:cxnSpLocks/>
          </p:cNvCxnSpPr>
          <p:nvPr/>
        </p:nvCxnSpPr>
        <p:spPr>
          <a:xfrm flipV="1">
            <a:off x="7482494" y="3805078"/>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接箭头连接符 76"/>
          <p:cNvCxnSpPr>
            <a:cxnSpLocks/>
          </p:cNvCxnSpPr>
          <p:nvPr/>
        </p:nvCxnSpPr>
        <p:spPr>
          <a:xfrm flipV="1">
            <a:off x="9932467" y="3805078"/>
            <a:ext cx="0" cy="1909011"/>
          </a:xfrm>
          <a:prstGeom prst="straightConnector1">
            <a:avLst/>
          </a:prstGeom>
          <a:ln>
            <a:solidFill>
              <a:srgbClr val="DE5647"/>
            </a:solidFill>
            <a:tailEnd type="triangle"/>
          </a:ln>
        </p:spPr>
        <p:style>
          <a:lnRef idx="1">
            <a:schemeClr val="accent1"/>
          </a:lnRef>
          <a:fillRef idx="0">
            <a:schemeClr val="accent1"/>
          </a:fillRef>
          <a:effectRef idx="0">
            <a:schemeClr val="accent1"/>
          </a:effectRef>
          <a:fontRef idx="minor">
            <a:schemeClr val="tx1"/>
          </a:fontRef>
        </p:style>
      </p:cxnSp>
      <p:sp>
        <p:nvSpPr>
          <p:cNvPr id="44" name="矩形 43"/>
          <p:cNvSpPr/>
          <p:nvPr/>
        </p:nvSpPr>
        <p:spPr>
          <a:xfrm>
            <a:off x="1384088" y="1505448"/>
            <a:ext cx="2038377" cy="147732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根据现有的医院各项规章制度及流程进行认真执行，在执行过程中发现问题。</a:t>
            </a:r>
          </a:p>
        </p:txBody>
      </p:sp>
      <p:sp>
        <p:nvSpPr>
          <p:cNvPr id="78" name="矩形 77"/>
          <p:cNvSpPr/>
          <p:nvPr/>
        </p:nvSpPr>
        <p:spPr>
          <a:xfrm>
            <a:off x="2575388" y="4124636"/>
            <a:ext cx="2038377"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根据问题分析原因（头脑风暴法）</a:t>
            </a:r>
          </a:p>
        </p:txBody>
      </p:sp>
      <p:sp>
        <p:nvSpPr>
          <p:cNvPr id="79" name="矩形 78"/>
          <p:cNvSpPr/>
          <p:nvPr/>
        </p:nvSpPr>
        <p:spPr>
          <a:xfrm>
            <a:off x="3799171" y="1533600"/>
            <a:ext cx="2038377" cy="369332"/>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找出主要的原因</a:t>
            </a:r>
          </a:p>
        </p:txBody>
      </p:sp>
      <p:sp>
        <p:nvSpPr>
          <p:cNvPr id="80" name="矩形 79"/>
          <p:cNvSpPr/>
          <p:nvPr/>
        </p:nvSpPr>
        <p:spPr>
          <a:xfrm>
            <a:off x="5025360" y="4157980"/>
            <a:ext cx="1688261"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找出解决问题的方法</a:t>
            </a:r>
          </a:p>
        </p:txBody>
      </p:sp>
      <p:sp>
        <p:nvSpPr>
          <p:cNvPr id="81" name="矩形 80"/>
          <p:cNvSpPr/>
          <p:nvPr/>
        </p:nvSpPr>
        <p:spPr>
          <a:xfrm>
            <a:off x="6267532" y="1589943"/>
            <a:ext cx="2355100" cy="1754326"/>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制定目标及计划，设计新的检查表单和流程，进行落实整改，反馈（原始资料的整理）。</a:t>
            </a:r>
            <a:br>
              <a:rPr lang="zh-CN" altLang="en-US" dirty="0">
                <a:latin typeface="微软雅黑" panose="020B0503020204020204" pitchFamily="34" charset="-122"/>
                <a:ea typeface="微软雅黑" panose="020B0503020204020204" pitchFamily="34" charset="-122"/>
              </a:rPr>
            </a:br>
            <a:endParaRPr lang="zh-CN" altLang="en-US" dirty="0">
              <a:latin typeface="微软雅黑" panose="020B0503020204020204" pitchFamily="34" charset="-122"/>
              <a:ea typeface="微软雅黑" panose="020B0503020204020204" pitchFamily="34" charset="-122"/>
            </a:endParaRPr>
          </a:p>
        </p:txBody>
      </p:sp>
      <p:sp>
        <p:nvSpPr>
          <p:cNvPr id="82" name="矩形 81"/>
          <p:cNvSpPr/>
          <p:nvPr/>
        </p:nvSpPr>
        <p:spPr>
          <a:xfrm>
            <a:off x="7507158" y="4157980"/>
            <a:ext cx="1688261" cy="646331"/>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评价整改后的效果</a:t>
            </a:r>
          </a:p>
        </p:txBody>
      </p:sp>
      <p:sp>
        <p:nvSpPr>
          <p:cNvPr id="83" name="矩形 82"/>
          <p:cNvSpPr/>
          <p:nvPr/>
        </p:nvSpPr>
        <p:spPr>
          <a:xfrm>
            <a:off x="8706277" y="1564058"/>
            <a:ext cx="1688261" cy="923330"/>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把成功的经验总结出来，标准化。</a:t>
            </a:r>
          </a:p>
        </p:txBody>
      </p:sp>
      <p:sp>
        <p:nvSpPr>
          <p:cNvPr id="84" name="矩形 83"/>
          <p:cNvSpPr/>
          <p:nvPr/>
        </p:nvSpPr>
        <p:spPr>
          <a:xfrm>
            <a:off x="9927656" y="4124636"/>
            <a:ext cx="1702870" cy="923330"/>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rPr>
              <a:t>遗留的问题进入下一个</a:t>
            </a:r>
            <a:r>
              <a:rPr lang="en-US" altLang="zh-CN" dirty="0">
                <a:latin typeface="微软雅黑" panose="020B0503020204020204" pitchFamily="34" charset="-122"/>
                <a:ea typeface="微软雅黑" panose="020B0503020204020204" pitchFamily="34" charset="-122"/>
              </a:rPr>
              <a:t>PDCA</a:t>
            </a:r>
            <a:r>
              <a:rPr lang="zh-CN" altLang="en-US" dirty="0">
                <a:latin typeface="微软雅黑" panose="020B0503020204020204" pitchFamily="34" charset="-122"/>
                <a:ea typeface="微软雅黑" panose="020B0503020204020204" pitchFamily="34" charset="-122"/>
              </a:rPr>
              <a:t>。</a:t>
            </a:r>
          </a:p>
        </p:txBody>
      </p:sp>
      <p:grpSp>
        <p:nvGrpSpPr>
          <p:cNvPr id="86" name="组合 85"/>
          <p:cNvGrpSpPr/>
          <p:nvPr/>
        </p:nvGrpSpPr>
        <p:grpSpPr>
          <a:xfrm>
            <a:off x="401709" y="266581"/>
            <a:ext cx="11473572" cy="528835"/>
            <a:chOff x="401709" y="266581"/>
            <a:chExt cx="11473572" cy="528835"/>
          </a:xfrm>
        </p:grpSpPr>
        <p:sp>
          <p:nvSpPr>
            <p:cNvPr id="87" name="椭圆 86"/>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88" name="组合 87"/>
            <p:cNvGrpSpPr/>
            <p:nvPr/>
          </p:nvGrpSpPr>
          <p:grpSpPr>
            <a:xfrm>
              <a:off x="509684" y="277446"/>
              <a:ext cx="1329050" cy="484252"/>
              <a:chOff x="6078784" y="1930037"/>
              <a:chExt cx="1695857" cy="617903"/>
            </a:xfrm>
          </p:grpSpPr>
          <p:sp>
            <p:nvSpPr>
              <p:cNvPr id="90" name="文本框 89"/>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91" name="矩形 90"/>
              <p:cNvSpPr/>
              <p:nvPr/>
            </p:nvSpPr>
            <p:spPr>
              <a:xfrm>
                <a:off x="6753568" y="1930037"/>
                <a:ext cx="1021073"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总结</a:t>
                </a:r>
              </a:p>
            </p:txBody>
          </p:sp>
        </p:grpSp>
        <p:cxnSp>
          <p:nvCxnSpPr>
            <p:cNvPr id="89" name="直接连接符 88"/>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9895459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0034" y="1503643"/>
            <a:ext cx="3286619" cy="4379046"/>
          </a:xfrm>
          <a:prstGeom prst="rect">
            <a:avLst/>
          </a:prstGeom>
        </p:spPr>
      </p:pic>
      <p:sp>
        <p:nvSpPr>
          <p:cNvPr id="2" name="矩形 1"/>
          <p:cNvSpPr/>
          <p:nvPr/>
        </p:nvSpPr>
        <p:spPr>
          <a:xfrm>
            <a:off x="1287164" y="2690336"/>
            <a:ext cx="6645657" cy="1477328"/>
          </a:xfrm>
          <a:prstGeom prst="rect">
            <a:avLst/>
          </a:prstGeom>
        </p:spPr>
        <p:txBody>
          <a:bodyPr wrap="square">
            <a:spAutoFit/>
          </a:bodyPr>
          <a:lstStyle/>
          <a:p>
            <a:pPr>
              <a:lnSpc>
                <a:spcPct val="150000"/>
              </a:lnSpc>
            </a:pPr>
            <a:r>
              <a:rPr lang="zh-CN" altLang="en-US" sz="2000" b="1" dirty="0">
                <a:solidFill>
                  <a:srgbClr val="DE5647"/>
                </a:solidFill>
                <a:latin typeface="微软雅黑" panose="020B0503020204020204" pitchFamily="34" charset="-122"/>
                <a:ea typeface="微软雅黑" panose="020B0503020204020204" pitchFamily="34" charset="-122"/>
              </a:rPr>
              <a:t>定义：</a:t>
            </a:r>
            <a:r>
              <a:rPr lang="zh-CN" altLang="en-US" sz="2000" dirty="0">
                <a:latin typeface="微软雅黑" panose="020B0503020204020204" pitchFamily="34" charset="-122"/>
                <a:ea typeface="微软雅黑" panose="020B0503020204020204" pitchFamily="34" charset="-122"/>
              </a:rPr>
              <a:t>是在全面质量管理基础上发展起来的，它强调持续的、全程的质量管理。在注重终末质量的同时更注重过程管理、环节控制的一种新的质量管理理论。</a:t>
            </a:r>
          </a:p>
        </p:txBody>
      </p:sp>
      <p:grpSp>
        <p:nvGrpSpPr>
          <p:cNvPr id="10" name="组合 9"/>
          <p:cNvGrpSpPr/>
          <p:nvPr/>
        </p:nvGrpSpPr>
        <p:grpSpPr>
          <a:xfrm>
            <a:off x="401709" y="266581"/>
            <a:ext cx="11473572" cy="528835"/>
            <a:chOff x="401709" y="266581"/>
            <a:chExt cx="11473572" cy="528835"/>
          </a:xfrm>
        </p:grpSpPr>
        <p:sp>
          <p:nvSpPr>
            <p:cNvPr id="11" name="椭圆 10"/>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2" name="组合 11"/>
            <p:cNvGrpSpPr/>
            <p:nvPr/>
          </p:nvGrpSpPr>
          <p:grpSpPr>
            <a:xfrm>
              <a:off x="509684" y="277446"/>
              <a:ext cx="3803254" cy="484252"/>
              <a:chOff x="6078784" y="1930037"/>
              <a:chExt cx="4852921" cy="617903"/>
            </a:xfrm>
          </p:grpSpPr>
          <p:sp>
            <p:nvSpPr>
              <p:cNvPr id="14" name="文本框 13"/>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5" name="矩形 14"/>
              <p:cNvSpPr/>
              <p:nvPr/>
            </p:nvSpPr>
            <p:spPr>
              <a:xfrm>
                <a:off x="6753568" y="1930037"/>
                <a:ext cx="417813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持续质量改进（</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CQI</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grpSp>
        <p:cxnSp>
          <p:nvCxnSpPr>
            <p:cNvPr id="13" name="直接连接符 12"/>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890462293"/>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152640" y="1978605"/>
            <a:ext cx="6096000" cy="1384995"/>
          </a:xfrm>
          <a:prstGeom prst="rect">
            <a:avLst/>
          </a:prstGeom>
        </p:spPr>
        <p:txBody>
          <a:bodyPr>
            <a:spAutoFit/>
          </a:bodyPr>
          <a:lstStyle/>
          <a:p>
            <a:pPr>
              <a:lnSpc>
                <a:spcPct val="150000"/>
              </a:lnSpc>
            </a:pPr>
            <a:r>
              <a:rPr lang="en-US" altLang="zh-CN" sz="2000" b="1" dirty="0">
                <a:solidFill>
                  <a:srgbClr val="DE5647"/>
                </a:solidFill>
                <a:latin typeface="微软雅黑" panose="020B0503020204020204" pitchFamily="34" charset="-122"/>
                <a:ea typeface="微软雅黑" panose="020B0503020204020204" pitchFamily="34" charset="-122"/>
              </a:rPr>
              <a:t>CQI</a:t>
            </a:r>
            <a:r>
              <a:rPr lang="zh-CN" altLang="en-US" sz="2000" b="1" dirty="0">
                <a:solidFill>
                  <a:srgbClr val="DE5647"/>
                </a:solidFill>
                <a:latin typeface="微软雅黑" panose="020B0503020204020204" pitchFamily="34" charset="-122"/>
                <a:ea typeface="微软雅黑" panose="020B0503020204020204" pitchFamily="34" charset="-122"/>
              </a:rPr>
              <a:t>：致力于增强满足质量要求能力的循环活动。</a:t>
            </a:r>
            <a:endParaRPr lang="en-US" altLang="zh-CN" sz="2000" b="1" dirty="0">
              <a:solidFill>
                <a:srgbClr val="DE5647"/>
              </a:solidFill>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它是一个组织全范围内进行改进的正规化的方法；</a:t>
            </a:r>
            <a:endParaRPr lang="en-US" altLang="zh-CN" dirty="0">
              <a:latin typeface="微软雅黑" panose="020B0503020204020204" pitchFamily="34" charset="-122"/>
              <a:ea typeface="微软雅黑" panose="020B0503020204020204" pitchFamily="34" charset="-122"/>
            </a:endParaRPr>
          </a:p>
          <a:p>
            <a:pPr>
              <a:lnSpc>
                <a:spcPct val="150000"/>
              </a:lnSpc>
            </a:pPr>
            <a:r>
              <a:rPr lang="zh-CN" altLang="en-US" dirty="0">
                <a:latin typeface="微软雅黑" panose="020B0503020204020204" pitchFamily="34" charset="-122"/>
                <a:ea typeface="微软雅黑" panose="020B0503020204020204" pitchFamily="34" charset="-122"/>
              </a:rPr>
              <a:t>它是通过各业务部门和各级管理层的持续的努力来实现的。</a:t>
            </a:r>
          </a:p>
        </p:txBody>
      </p:sp>
      <p:sp>
        <p:nvSpPr>
          <p:cNvPr id="4" name="矩形 3"/>
          <p:cNvSpPr/>
          <p:nvPr/>
        </p:nvSpPr>
        <p:spPr>
          <a:xfrm>
            <a:off x="3992092" y="4872029"/>
            <a:ext cx="6635802" cy="400110"/>
          </a:xfrm>
          <a:prstGeom prst="rect">
            <a:avLst/>
          </a:prstGeom>
        </p:spPr>
        <p:txBody>
          <a:bodyPr wrap="square">
            <a:spAutoFit/>
          </a:bodyPr>
          <a:lstStyle/>
          <a:p>
            <a:pPr lvl="0"/>
            <a:r>
              <a:rPr lang="zh-CN" altLang="en-US" sz="2000" b="1" dirty="0">
                <a:solidFill>
                  <a:srgbClr val="DE5647"/>
                </a:solidFill>
                <a:latin typeface="微软雅黑" panose="020B0503020204020204" pitchFamily="34" charset="-122"/>
                <a:ea typeface="微软雅黑" panose="020B0503020204020204" pitchFamily="34" charset="-122"/>
              </a:rPr>
              <a:t>目的：是用最经济的方法来最大地满足服务对象的需求。</a:t>
            </a:r>
          </a:p>
        </p:txBody>
      </p:sp>
      <p:pic>
        <p:nvPicPr>
          <p:cNvPr id="7" name="图片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1737" y="1788695"/>
            <a:ext cx="2128310" cy="2128310"/>
          </a:xfrm>
          <a:prstGeom prst="rect">
            <a:avLst/>
          </a:prstGeom>
        </p:spPr>
      </p:pic>
      <p:pic>
        <p:nvPicPr>
          <p:cNvPr id="9" name="图片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89274" y="4042790"/>
            <a:ext cx="2172897" cy="2227414"/>
          </a:xfrm>
          <a:prstGeom prst="rect">
            <a:avLst/>
          </a:prstGeom>
        </p:spPr>
      </p:pic>
      <p:cxnSp>
        <p:nvCxnSpPr>
          <p:cNvPr id="11" name="直接连接符 10"/>
          <p:cNvCxnSpPr/>
          <p:nvPr/>
        </p:nvCxnSpPr>
        <p:spPr>
          <a:xfrm>
            <a:off x="1235242" y="3497179"/>
            <a:ext cx="7046495" cy="0"/>
          </a:xfrm>
          <a:prstGeom prst="line">
            <a:avLst/>
          </a:prstGeom>
          <a:ln w="12700">
            <a:solidFill>
              <a:srgbClr val="DE5647"/>
            </a:solidFill>
            <a:headEnd type="oval"/>
            <a:tailEnd type="none"/>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401709" y="266581"/>
            <a:ext cx="11473572" cy="528835"/>
            <a:chOff x="401709" y="266581"/>
            <a:chExt cx="11473572" cy="528835"/>
          </a:xfrm>
        </p:grpSpPr>
        <p:sp>
          <p:nvSpPr>
            <p:cNvPr id="14" name="椭圆 13"/>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15" name="组合 14"/>
            <p:cNvGrpSpPr/>
            <p:nvPr/>
          </p:nvGrpSpPr>
          <p:grpSpPr>
            <a:xfrm>
              <a:off x="509684" y="277446"/>
              <a:ext cx="3803254" cy="484252"/>
              <a:chOff x="6078784" y="1930037"/>
              <a:chExt cx="4852921" cy="617903"/>
            </a:xfrm>
          </p:grpSpPr>
          <p:sp>
            <p:nvSpPr>
              <p:cNvPr id="17" name="文本框 16"/>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18" name="矩形 17"/>
              <p:cNvSpPr/>
              <p:nvPr/>
            </p:nvSpPr>
            <p:spPr>
              <a:xfrm>
                <a:off x="6753568" y="1930037"/>
                <a:ext cx="4178137"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持续质量改进（</a:t>
                </a:r>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CQI</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 </a:t>
                </a:r>
              </a:p>
            </p:txBody>
          </p:sp>
        </p:grpSp>
        <p:cxnSp>
          <p:nvCxnSpPr>
            <p:cNvPr id="16" name="直接连接符 15"/>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13108222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857849" y="1641300"/>
            <a:ext cx="3392905" cy="3745239"/>
            <a:chOff x="1163052" y="1612231"/>
            <a:chExt cx="3392905" cy="3745239"/>
          </a:xfrm>
        </p:grpSpPr>
        <p:grpSp>
          <p:nvGrpSpPr>
            <p:cNvPr id="8" name="组合 7"/>
            <p:cNvGrpSpPr/>
            <p:nvPr/>
          </p:nvGrpSpPr>
          <p:grpSpPr>
            <a:xfrm>
              <a:off x="1459832" y="1612231"/>
              <a:ext cx="2366210" cy="2366210"/>
              <a:chOff x="1459832" y="1612231"/>
              <a:chExt cx="2366210" cy="2366210"/>
            </a:xfrm>
          </p:grpSpPr>
          <p:sp>
            <p:nvSpPr>
              <p:cNvPr id="5" name="菱形 4"/>
              <p:cNvSpPr/>
              <p:nvPr/>
            </p:nvSpPr>
            <p:spPr>
              <a:xfrm>
                <a:off x="1459832" y="1612231"/>
                <a:ext cx="2366210" cy="2366210"/>
              </a:xfrm>
              <a:prstGeom prst="diamond">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2088939" y="2564503"/>
                <a:ext cx="1107996"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救火式</a:t>
                </a:r>
              </a:p>
            </p:txBody>
          </p:sp>
        </p:grpSp>
        <p:sp>
          <p:nvSpPr>
            <p:cNvPr id="10" name="矩形 9"/>
            <p:cNvSpPr/>
            <p:nvPr/>
          </p:nvSpPr>
          <p:spPr>
            <a:xfrm>
              <a:off x="1163052" y="4157141"/>
              <a:ext cx="3392905" cy="1200329"/>
            </a:xfrm>
            <a:prstGeom prst="rect">
              <a:avLst/>
            </a:prstGeom>
          </p:spPr>
          <p:txBody>
            <a:bodyPr wrap="square">
              <a:spAutoFit/>
            </a:bodyPr>
            <a:lstStyle/>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出现问题，解决问题；</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结果维持在原绩效水平；</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解决问题的方式类似于救火，是偶发性和无计划性的改进。</a:t>
              </a:r>
            </a:p>
          </p:txBody>
        </p:sp>
      </p:grpSp>
      <p:grpSp>
        <p:nvGrpSpPr>
          <p:cNvPr id="19" name="组合 18"/>
          <p:cNvGrpSpPr/>
          <p:nvPr/>
        </p:nvGrpSpPr>
        <p:grpSpPr>
          <a:xfrm>
            <a:off x="4588042" y="1657342"/>
            <a:ext cx="3392905" cy="4299236"/>
            <a:chOff x="1163052" y="1612231"/>
            <a:chExt cx="3392905" cy="4299236"/>
          </a:xfrm>
        </p:grpSpPr>
        <p:grpSp>
          <p:nvGrpSpPr>
            <p:cNvPr id="20" name="组合 19"/>
            <p:cNvGrpSpPr/>
            <p:nvPr/>
          </p:nvGrpSpPr>
          <p:grpSpPr>
            <a:xfrm>
              <a:off x="1459832" y="1612231"/>
              <a:ext cx="2366210" cy="2366210"/>
              <a:chOff x="1459832" y="1612231"/>
              <a:chExt cx="2366210" cy="2366210"/>
            </a:xfrm>
          </p:grpSpPr>
          <p:sp>
            <p:nvSpPr>
              <p:cNvPr id="22" name="菱形 21"/>
              <p:cNvSpPr/>
              <p:nvPr/>
            </p:nvSpPr>
            <p:spPr>
              <a:xfrm>
                <a:off x="1459832" y="1612231"/>
                <a:ext cx="2366210" cy="2366210"/>
              </a:xfrm>
              <a:prstGeom prst="diamond">
                <a:avLst/>
              </a:prstGeom>
              <a:solidFill>
                <a:srgbClr val="F8BF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矩形 22"/>
              <p:cNvSpPr/>
              <p:nvPr/>
            </p:nvSpPr>
            <p:spPr>
              <a:xfrm>
                <a:off x="1781162" y="2539127"/>
                <a:ext cx="1723549"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技术革新式</a:t>
                </a:r>
              </a:p>
            </p:txBody>
          </p:sp>
        </p:grpSp>
        <p:sp>
          <p:nvSpPr>
            <p:cNvPr id="21" name="矩形 20"/>
            <p:cNvSpPr/>
            <p:nvPr/>
          </p:nvSpPr>
          <p:spPr>
            <a:xfrm>
              <a:off x="1163052" y="4157141"/>
              <a:ext cx="3392905" cy="1754326"/>
            </a:xfrm>
            <a:prstGeom prst="rect">
              <a:avLst/>
            </a:prstGeom>
          </p:spPr>
          <p:txBody>
            <a:bodyPr wrap="square">
              <a:spAutoFit/>
            </a:bodyPr>
            <a:lstStyle/>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通过引进新技术、工艺等技术革新来达到质量改进，其结果从原质量水平立即跃升至一个新的质量水平，这种改进通常是激动人心的，但很少发生。</a:t>
              </a:r>
            </a:p>
          </p:txBody>
        </p:sp>
      </p:grpSp>
      <p:grpSp>
        <p:nvGrpSpPr>
          <p:cNvPr id="24" name="组合 23"/>
          <p:cNvGrpSpPr/>
          <p:nvPr/>
        </p:nvGrpSpPr>
        <p:grpSpPr>
          <a:xfrm>
            <a:off x="8302277" y="1657342"/>
            <a:ext cx="3392905" cy="4022238"/>
            <a:chOff x="1163052" y="1612231"/>
            <a:chExt cx="3392905" cy="4022238"/>
          </a:xfrm>
        </p:grpSpPr>
        <p:grpSp>
          <p:nvGrpSpPr>
            <p:cNvPr id="25" name="组合 24"/>
            <p:cNvGrpSpPr/>
            <p:nvPr/>
          </p:nvGrpSpPr>
          <p:grpSpPr>
            <a:xfrm>
              <a:off x="1459832" y="1612231"/>
              <a:ext cx="2366210" cy="2366210"/>
              <a:chOff x="1459832" y="1612231"/>
              <a:chExt cx="2366210" cy="2366210"/>
            </a:xfrm>
          </p:grpSpPr>
          <p:sp>
            <p:nvSpPr>
              <p:cNvPr id="27" name="菱形 26"/>
              <p:cNvSpPr/>
              <p:nvPr/>
            </p:nvSpPr>
            <p:spPr>
              <a:xfrm>
                <a:off x="1459832" y="1612231"/>
                <a:ext cx="2366210" cy="2366210"/>
              </a:xfrm>
              <a:prstGeom prst="diamond">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nvSpPr>
            <p:spPr>
              <a:xfrm>
                <a:off x="1935051" y="2539126"/>
                <a:ext cx="1415772" cy="461665"/>
              </a:xfrm>
              <a:prstGeom prst="rect">
                <a:avLst/>
              </a:prstGeom>
            </p:spPr>
            <p:txBody>
              <a:bodyPr wrap="none">
                <a:spAutoFit/>
              </a:bodyPr>
              <a:lstStyle/>
              <a:p>
                <a:r>
                  <a:rPr lang="zh-CN" altLang="en-US" sz="2400" dirty="0">
                    <a:solidFill>
                      <a:schemeClr val="bg1"/>
                    </a:solidFill>
                    <a:latin typeface="微软雅黑" panose="020B0503020204020204" pitchFamily="34" charset="-122"/>
                    <a:ea typeface="微软雅黑" panose="020B0503020204020204" pitchFamily="34" charset="-122"/>
                  </a:rPr>
                  <a:t>持续改进</a:t>
                </a:r>
              </a:p>
            </p:txBody>
          </p:sp>
        </p:grpSp>
        <p:sp>
          <p:nvSpPr>
            <p:cNvPr id="26" name="矩形 25"/>
            <p:cNvSpPr/>
            <p:nvPr/>
          </p:nvSpPr>
          <p:spPr>
            <a:xfrm>
              <a:off x="1163052" y="4157141"/>
              <a:ext cx="3392905" cy="1477328"/>
            </a:xfrm>
            <a:prstGeom prst="rect">
              <a:avLst/>
            </a:prstGeom>
          </p:spPr>
          <p:txBody>
            <a:bodyPr wrap="square">
              <a:spAutoFit/>
            </a:bodyPr>
            <a:lstStyle/>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对现有过程进行渐进的改进活动，相对于救火式，它是稳定的和有计划性的；</a:t>
              </a:r>
              <a:endParaRPr lang="en-US" altLang="zh-CN" dirty="0">
                <a:solidFill>
                  <a:schemeClr val="tx1">
                    <a:lumMod val="75000"/>
                    <a:lumOff val="25000"/>
                  </a:schemeClr>
                </a:solidFill>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相对于技术革新式，它不那么激动人心，但确是渐进的。</a:t>
              </a:r>
            </a:p>
          </p:txBody>
        </p:sp>
      </p:grpSp>
      <p:grpSp>
        <p:nvGrpSpPr>
          <p:cNvPr id="29" name="组合 28"/>
          <p:cNvGrpSpPr/>
          <p:nvPr/>
        </p:nvGrpSpPr>
        <p:grpSpPr>
          <a:xfrm>
            <a:off x="401709" y="266581"/>
            <a:ext cx="11473572" cy="528835"/>
            <a:chOff x="401709" y="266581"/>
            <a:chExt cx="11473572" cy="528835"/>
          </a:xfrm>
        </p:grpSpPr>
        <p:sp>
          <p:nvSpPr>
            <p:cNvPr id="30" name="椭圆 29"/>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31" name="组合 30"/>
            <p:cNvGrpSpPr/>
            <p:nvPr/>
          </p:nvGrpSpPr>
          <p:grpSpPr>
            <a:xfrm>
              <a:off x="509684" y="277446"/>
              <a:ext cx="2867933" cy="484252"/>
              <a:chOff x="6078784" y="1930037"/>
              <a:chExt cx="3659459" cy="617903"/>
            </a:xfrm>
          </p:grpSpPr>
          <p:sp>
            <p:nvSpPr>
              <p:cNvPr id="33" name="文本框 32"/>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34" name="矩形 33"/>
              <p:cNvSpPr/>
              <p:nvPr/>
            </p:nvSpPr>
            <p:spPr>
              <a:xfrm>
                <a:off x="6753568" y="1930037"/>
                <a:ext cx="2984675"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质量改进的类型</a:t>
                </a:r>
              </a:p>
            </p:txBody>
          </p:sp>
        </p:grpSp>
        <p:cxnSp>
          <p:nvCxnSpPr>
            <p:cNvPr id="32" name="直接连接符 3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66647259"/>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 Box 60"/>
          <p:cNvSpPr>
            <a:spLocks noChangeArrowheads="1"/>
          </p:cNvSpPr>
          <p:nvPr/>
        </p:nvSpPr>
        <p:spPr bwMode="auto">
          <a:xfrm>
            <a:off x="4186943" y="5775207"/>
            <a:ext cx="5029200" cy="519113"/>
          </a:xfrm>
          <a:prstGeom prst="rect">
            <a:avLst/>
          </a:prstGeom>
          <a:noFill/>
          <a:ln w="9525">
            <a:noFill/>
            <a:miter lim="800000"/>
            <a:headEnd/>
            <a:tailEnd/>
          </a:ln>
        </p:spPr>
        <p:txBody>
          <a:bodyPr>
            <a:spAutoFit/>
          </a:bodyPr>
          <a:lstStyle/>
          <a:p>
            <a:pPr>
              <a:buFont typeface="Wingdings" pitchFamily="2" charset="2"/>
              <a:buNone/>
            </a:pPr>
            <a:r>
              <a:rPr lang="zh-CN" altLang="en-US" sz="2800" b="1" dirty="0">
                <a:solidFill>
                  <a:srgbClr val="DE5647"/>
                </a:solidFill>
                <a:latin typeface="微软雅黑" panose="020B0503020204020204" pitchFamily="34" charset="-122"/>
                <a:ea typeface="微软雅黑" panose="020B0503020204020204" pitchFamily="34" charset="-122"/>
                <a:sym typeface="Times New Roman" pitchFamily="18" charset="0"/>
              </a:rPr>
              <a:t>减少救火式，关注持续改进.</a:t>
            </a:r>
            <a:endParaRPr lang="zh-CN" altLang="en-US" b="1" dirty="0">
              <a:solidFill>
                <a:srgbClr val="DE5647"/>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2250370" y="1264355"/>
            <a:ext cx="8052446" cy="4348280"/>
            <a:chOff x="1900238" y="1676400"/>
            <a:chExt cx="6211887" cy="3354388"/>
          </a:xfrm>
        </p:grpSpPr>
        <p:grpSp>
          <p:nvGrpSpPr>
            <p:cNvPr id="30" name="Group 2"/>
            <p:cNvGrpSpPr>
              <a:grpSpLocks/>
            </p:cNvGrpSpPr>
            <p:nvPr/>
          </p:nvGrpSpPr>
          <p:grpSpPr bwMode="auto">
            <a:xfrm>
              <a:off x="2425700" y="1676400"/>
              <a:ext cx="5686425" cy="3354388"/>
              <a:chOff x="-8" y="96"/>
              <a:chExt cx="3582" cy="2113"/>
            </a:xfrm>
          </p:grpSpPr>
          <p:sp>
            <p:nvSpPr>
              <p:cNvPr id="31" name="Line 3"/>
              <p:cNvSpPr>
                <a:spLocks noChangeShapeType="1"/>
              </p:cNvSpPr>
              <p:nvPr/>
            </p:nvSpPr>
            <p:spPr bwMode="auto">
              <a:xfrm>
                <a:off x="-8" y="2208"/>
                <a:ext cx="3456" cy="1"/>
              </a:xfrm>
              <a:prstGeom prst="line">
                <a:avLst/>
              </a:prstGeom>
              <a:noFill/>
              <a:ln w="38100">
                <a:solidFill>
                  <a:srgbClr val="F8BF24"/>
                </a:solidFill>
                <a:round/>
                <a:headEnd/>
                <a:tailEnd type="triangle"/>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3" name="Line 4"/>
              <p:cNvSpPr>
                <a:spLocks noChangeShapeType="1"/>
              </p:cNvSpPr>
              <p:nvPr/>
            </p:nvSpPr>
            <p:spPr bwMode="auto">
              <a:xfrm>
                <a:off x="11" y="1514"/>
                <a:ext cx="1067" cy="1"/>
              </a:xfrm>
              <a:prstGeom prst="line">
                <a:avLst/>
              </a:prstGeom>
              <a:noFill/>
              <a:ln w="9525">
                <a:solidFill>
                  <a:srgbClr val="0000FF"/>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4" name="Line 5"/>
              <p:cNvSpPr>
                <a:spLocks noChangeShapeType="1"/>
              </p:cNvSpPr>
              <p:nvPr/>
            </p:nvSpPr>
            <p:spPr bwMode="auto">
              <a:xfrm>
                <a:off x="11" y="1855"/>
                <a:ext cx="1067" cy="1"/>
              </a:xfrm>
              <a:prstGeom prst="line">
                <a:avLst/>
              </a:prstGeom>
              <a:noFill/>
              <a:ln w="9525">
                <a:solidFill>
                  <a:srgbClr val="0000FF"/>
                </a:solidFill>
                <a:prstDash val="dash"/>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5" name="Line 6"/>
              <p:cNvSpPr>
                <a:spLocks noChangeShapeType="1"/>
              </p:cNvSpPr>
              <p:nvPr/>
            </p:nvSpPr>
            <p:spPr bwMode="auto">
              <a:xfrm flipV="1">
                <a:off x="11" y="1582"/>
                <a:ext cx="119"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6" name="Text Box 50"/>
              <p:cNvSpPr>
                <a:spLocks noChangeArrowheads="1"/>
              </p:cNvSpPr>
              <p:nvPr/>
            </p:nvSpPr>
            <p:spPr bwMode="auto">
              <a:xfrm>
                <a:off x="2640" y="672"/>
                <a:ext cx="609" cy="179"/>
              </a:xfrm>
              <a:prstGeom prst="rect">
                <a:avLst/>
              </a:prstGeom>
              <a:solidFill>
                <a:srgbClr val="4674CA"/>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Times New Roman" pitchFamily="18" charset="0"/>
                  </a:rPr>
                  <a:t>持续改进</a:t>
                </a:r>
                <a:endPar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37" name="Line 7"/>
              <p:cNvSpPr>
                <a:spLocks noChangeShapeType="1"/>
              </p:cNvSpPr>
              <p:nvPr/>
            </p:nvSpPr>
            <p:spPr bwMode="auto">
              <a:xfrm>
                <a:off x="130" y="1582"/>
                <a:ext cx="79"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8" name="Line 8"/>
              <p:cNvSpPr>
                <a:spLocks noChangeShapeType="1"/>
              </p:cNvSpPr>
              <p:nvPr/>
            </p:nvSpPr>
            <p:spPr bwMode="auto">
              <a:xfrm flipV="1">
                <a:off x="209" y="1650"/>
                <a:ext cx="118" cy="103"/>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39" name="Line 9"/>
              <p:cNvSpPr>
                <a:spLocks noChangeShapeType="1"/>
              </p:cNvSpPr>
              <p:nvPr/>
            </p:nvSpPr>
            <p:spPr bwMode="auto">
              <a:xfrm>
                <a:off x="327" y="1650"/>
                <a:ext cx="158" cy="444"/>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0" name="Line 10"/>
              <p:cNvSpPr>
                <a:spLocks noChangeShapeType="1"/>
              </p:cNvSpPr>
              <p:nvPr/>
            </p:nvSpPr>
            <p:spPr bwMode="auto">
              <a:xfrm flipV="1">
                <a:off x="485" y="1582"/>
                <a:ext cx="158" cy="512"/>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1" name="Line 11"/>
              <p:cNvSpPr>
                <a:spLocks noChangeShapeType="1"/>
              </p:cNvSpPr>
              <p:nvPr/>
            </p:nvSpPr>
            <p:spPr bwMode="auto">
              <a:xfrm>
                <a:off x="643" y="1582"/>
                <a:ext cx="119" cy="137"/>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2" name="Line 12"/>
              <p:cNvSpPr>
                <a:spLocks noChangeShapeType="1"/>
              </p:cNvSpPr>
              <p:nvPr/>
            </p:nvSpPr>
            <p:spPr bwMode="auto">
              <a:xfrm flipV="1">
                <a:off x="762" y="1650"/>
                <a:ext cx="79" cy="69"/>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3" name="Line 13"/>
              <p:cNvSpPr>
                <a:spLocks noChangeShapeType="1"/>
              </p:cNvSpPr>
              <p:nvPr/>
            </p:nvSpPr>
            <p:spPr bwMode="auto">
              <a:xfrm flipV="1">
                <a:off x="841" y="1616"/>
                <a:ext cx="119" cy="34"/>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4" name="Line 14"/>
              <p:cNvSpPr>
                <a:spLocks noChangeShapeType="1"/>
              </p:cNvSpPr>
              <p:nvPr/>
            </p:nvSpPr>
            <p:spPr bwMode="auto">
              <a:xfrm flipV="1">
                <a:off x="960" y="1069"/>
                <a:ext cx="118" cy="547"/>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5" name="Line 15"/>
              <p:cNvSpPr>
                <a:spLocks noChangeShapeType="1"/>
              </p:cNvSpPr>
              <p:nvPr/>
            </p:nvSpPr>
            <p:spPr bwMode="auto">
              <a:xfrm flipV="1">
                <a:off x="1078" y="967"/>
                <a:ext cx="119" cy="102"/>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6" name="Line 16"/>
              <p:cNvSpPr>
                <a:spLocks noChangeShapeType="1"/>
              </p:cNvSpPr>
              <p:nvPr/>
            </p:nvSpPr>
            <p:spPr bwMode="auto">
              <a:xfrm>
                <a:off x="1197" y="967"/>
                <a:ext cx="79"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7" name="Line 17"/>
              <p:cNvSpPr>
                <a:spLocks noChangeShapeType="1"/>
              </p:cNvSpPr>
              <p:nvPr/>
            </p:nvSpPr>
            <p:spPr bwMode="auto">
              <a:xfrm>
                <a:off x="1276" y="1138"/>
                <a:ext cx="79" cy="34"/>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8" name="Line 18"/>
              <p:cNvSpPr>
                <a:spLocks noChangeShapeType="1"/>
              </p:cNvSpPr>
              <p:nvPr/>
            </p:nvSpPr>
            <p:spPr bwMode="auto">
              <a:xfrm flipV="1">
                <a:off x="1355" y="933"/>
                <a:ext cx="119" cy="239"/>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49" name="Line 21"/>
              <p:cNvSpPr>
                <a:spLocks noChangeShapeType="1"/>
              </p:cNvSpPr>
              <p:nvPr/>
            </p:nvSpPr>
            <p:spPr bwMode="auto">
              <a:xfrm>
                <a:off x="1474" y="933"/>
                <a:ext cx="39"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50" name="Line 22"/>
              <p:cNvSpPr>
                <a:spLocks noChangeShapeType="1"/>
              </p:cNvSpPr>
              <p:nvPr/>
            </p:nvSpPr>
            <p:spPr bwMode="auto">
              <a:xfrm flipV="1">
                <a:off x="1513" y="933"/>
                <a:ext cx="158"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51" name="Line 26"/>
              <p:cNvSpPr>
                <a:spLocks noChangeShapeType="1"/>
              </p:cNvSpPr>
              <p:nvPr/>
            </p:nvSpPr>
            <p:spPr bwMode="auto">
              <a:xfrm>
                <a:off x="1671" y="933"/>
                <a:ext cx="79" cy="136"/>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57" name="Line 27"/>
              <p:cNvSpPr>
                <a:spLocks noChangeShapeType="1"/>
              </p:cNvSpPr>
              <p:nvPr/>
            </p:nvSpPr>
            <p:spPr bwMode="auto">
              <a:xfrm flipV="1">
                <a:off x="1750" y="899"/>
                <a:ext cx="158" cy="170"/>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58" name="Line 28"/>
              <p:cNvSpPr>
                <a:spLocks noChangeShapeType="1"/>
              </p:cNvSpPr>
              <p:nvPr/>
            </p:nvSpPr>
            <p:spPr bwMode="auto">
              <a:xfrm flipV="1">
                <a:off x="1908" y="830"/>
                <a:ext cx="159" cy="69"/>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59" name="Line 29"/>
              <p:cNvSpPr>
                <a:spLocks noChangeShapeType="1"/>
              </p:cNvSpPr>
              <p:nvPr/>
            </p:nvSpPr>
            <p:spPr bwMode="auto">
              <a:xfrm flipV="1">
                <a:off x="2067" y="728"/>
                <a:ext cx="79" cy="102"/>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0" name="Line 30"/>
              <p:cNvSpPr>
                <a:spLocks noChangeShapeType="1"/>
              </p:cNvSpPr>
              <p:nvPr/>
            </p:nvSpPr>
            <p:spPr bwMode="auto">
              <a:xfrm flipV="1">
                <a:off x="2146" y="694"/>
                <a:ext cx="118" cy="34"/>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1" name="Line 31"/>
              <p:cNvSpPr>
                <a:spLocks noChangeShapeType="1"/>
              </p:cNvSpPr>
              <p:nvPr/>
            </p:nvSpPr>
            <p:spPr bwMode="auto">
              <a:xfrm flipV="1">
                <a:off x="2264" y="591"/>
                <a:ext cx="79" cy="103"/>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2" name="Line 32"/>
              <p:cNvSpPr>
                <a:spLocks noChangeShapeType="1"/>
              </p:cNvSpPr>
              <p:nvPr/>
            </p:nvSpPr>
            <p:spPr bwMode="auto">
              <a:xfrm>
                <a:off x="2343" y="591"/>
                <a:ext cx="105" cy="33"/>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3" name="Line 33"/>
              <p:cNvSpPr>
                <a:spLocks noChangeShapeType="1"/>
              </p:cNvSpPr>
              <p:nvPr/>
            </p:nvSpPr>
            <p:spPr bwMode="auto">
              <a:xfrm flipV="1">
                <a:off x="2422" y="523"/>
                <a:ext cx="79" cy="102"/>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4" name="Line 34"/>
              <p:cNvSpPr>
                <a:spLocks noChangeShapeType="1"/>
              </p:cNvSpPr>
              <p:nvPr/>
            </p:nvSpPr>
            <p:spPr bwMode="auto">
              <a:xfrm flipV="1">
                <a:off x="2501" y="386"/>
                <a:ext cx="119" cy="137"/>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5" name="Line 35"/>
              <p:cNvSpPr>
                <a:spLocks noChangeShapeType="1"/>
              </p:cNvSpPr>
              <p:nvPr/>
            </p:nvSpPr>
            <p:spPr bwMode="auto">
              <a:xfrm>
                <a:off x="2620" y="386"/>
                <a:ext cx="79" cy="137"/>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6" name="Line 36"/>
              <p:cNvSpPr>
                <a:spLocks noChangeShapeType="1"/>
              </p:cNvSpPr>
              <p:nvPr/>
            </p:nvSpPr>
            <p:spPr bwMode="auto">
              <a:xfrm flipV="1">
                <a:off x="2699" y="249"/>
                <a:ext cx="158" cy="274"/>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7" name="Line 37"/>
              <p:cNvSpPr>
                <a:spLocks noChangeShapeType="1"/>
              </p:cNvSpPr>
              <p:nvPr/>
            </p:nvSpPr>
            <p:spPr bwMode="auto">
              <a:xfrm>
                <a:off x="2857" y="249"/>
                <a:ext cx="40" cy="171"/>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8" name="Line 38"/>
              <p:cNvSpPr>
                <a:spLocks noChangeShapeType="1"/>
              </p:cNvSpPr>
              <p:nvPr/>
            </p:nvSpPr>
            <p:spPr bwMode="auto">
              <a:xfrm flipV="1">
                <a:off x="2897" y="284"/>
                <a:ext cx="118" cy="136"/>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69" name="Line 39"/>
              <p:cNvSpPr>
                <a:spLocks noChangeShapeType="1"/>
              </p:cNvSpPr>
              <p:nvPr/>
            </p:nvSpPr>
            <p:spPr bwMode="auto">
              <a:xfrm>
                <a:off x="3015" y="284"/>
                <a:ext cx="79" cy="170"/>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0" name="Line 40"/>
              <p:cNvSpPr>
                <a:spLocks noChangeShapeType="1"/>
              </p:cNvSpPr>
              <p:nvPr/>
            </p:nvSpPr>
            <p:spPr bwMode="auto">
              <a:xfrm flipV="1">
                <a:off x="3094" y="318"/>
                <a:ext cx="119" cy="136"/>
              </a:xfrm>
              <a:prstGeom prst="line">
                <a:avLst/>
              </a:prstGeom>
              <a:noFill/>
              <a:ln w="28575">
                <a:solidFill>
                  <a:srgbClr val="0000FF"/>
                </a:solid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1" name="Line 45"/>
              <p:cNvSpPr>
                <a:spLocks noChangeShapeType="1"/>
              </p:cNvSpPr>
              <p:nvPr/>
            </p:nvSpPr>
            <p:spPr bwMode="auto">
              <a:xfrm flipH="1">
                <a:off x="528" y="1968"/>
                <a:ext cx="432" cy="1"/>
              </a:xfrm>
              <a:prstGeom prst="line">
                <a:avLst/>
              </a:prstGeom>
              <a:noFill/>
              <a:ln w="28575">
                <a:solidFill>
                  <a:srgbClr val="DE5647"/>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2" name="Text Box 46"/>
              <p:cNvSpPr>
                <a:spLocks noChangeArrowheads="1"/>
              </p:cNvSpPr>
              <p:nvPr/>
            </p:nvSpPr>
            <p:spPr bwMode="auto">
              <a:xfrm>
                <a:off x="1008" y="1872"/>
                <a:ext cx="466" cy="179"/>
              </a:xfrm>
              <a:prstGeom prst="rect">
                <a:avLst/>
              </a:prstGeom>
              <a:solidFill>
                <a:srgbClr val="DE5647"/>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Times New Roman" pitchFamily="18" charset="0"/>
                  </a:rPr>
                  <a:t>救火式</a:t>
                </a:r>
                <a:endPar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3" name="Line 47"/>
              <p:cNvSpPr>
                <a:spLocks noChangeShapeType="1"/>
              </p:cNvSpPr>
              <p:nvPr/>
            </p:nvSpPr>
            <p:spPr bwMode="auto">
              <a:xfrm flipH="1">
                <a:off x="1056" y="1296"/>
                <a:ext cx="768" cy="1"/>
              </a:xfrm>
              <a:prstGeom prst="line">
                <a:avLst/>
              </a:prstGeom>
              <a:noFill/>
              <a:ln w="28575">
                <a:solidFill>
                  <a:srgbClr val="F8BF24"/>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4" name="Text Box 48"/>
              <p:cNvSpPr>
                <a:spLocks noChangeArrowheads="1"/>
              </p:cNvSpPr>
              <p:nvPr/>
            </p:nvSpPr>
            <p:spPr bwMode="auto">
              <a:xfrm>
                <a:off x="1824" y="1200"/>
                <a:ext cx="715" cy="179"/>
              </a:xfrm>
              <a:prstGeom prst="rect">
                <a:avLst/>
              </a:prstGeom>
              <a:solidFill>
                <a:srgbClr val="F8BF24"/>
              </a:solidFill>
              <a:ln w="9525">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Times New Roman" pitchFamily="18" charset="0"/>
                  </a:rPr>
                  <a:t>技术革新式</a:t>
                </a:r>
                <a:endPar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5" name="Line 49"/>
              <p:cNvSpPr>
                <a:spLocks noChangeShapeType="1"/>
              </p:cNvSpPr>
              <p:nvPr/>
            </p:nvSpPr>
            <p:spPr bwMode="auto">
              <a:xfrm flipH="1">
                <a:off x="2112" y="768"/>
                <a:ext cx="480" cy="1"/>
              </a:xfrm>
              <a:prstGeom prst="line">
                <a:avLst/>
              </a:prstGeom>
              <a:noFill/>
              <a:ln w="28575">
                <a:solidFill>
                  <a:srgbClr val="4674CA"/>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6" name="Line 51"/>
              <p:cNvSpPr>
                <a:spLocks noChangeShapeType="1"/>
              </p:cNvSpPr>
              <p:nvPr/>
            </p:nvSpPr>
            <p:spPr bwMode="auto">
              <a:xfrm>
                <a:off x="432" y="816"/>
                <a:ext cx="1" cy="672"/>
              </a:xfrm>
              <a:prstGeom prst="line">
                <a:avLst/>
              </a:prstGeom>
              <a:noFill/>
              <a:ln w="28575">
                <a:solidFill>
                  <a:srgbClr val="F8BF24"/>
                </a:solidFill>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sp>
            <p:nvSpPr>
              <p:cNvPr id="77" name="Text Box 52"/>
              <p:cNvSpPr>
                <a:spLocks noChangeArrowheads="1"/>
              </p:cNvSpPr>
              <p:nvPr/>
            </p:nvSpPr>
            <p:spPr bwMode="auto">
              <a:xfrm>
                <a:off x="107" y="582"/>
                <a:ext cx="685" cy="179"/>
              </a:xfrm>
              <a:prstGeom prst="rect">
                <a:avLst/>
              </a:prstGeom>
              <a:solidFill>
                <a:srgbClr val="F8BF24"/>
              </a:solidFill>
              <a:ln w="6350">
                <a:noFill/>
                <a:miter lim="800000"/>
                <a:headEnd/>
                <a:tailEnd/>
              </a:ln>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sym typeface="Times New Roman" pitchFamily="18" charset="0"/>
                  </a:rPr>
                  <a:t>原质量水平</a:t>
                </a:r>
                <a:endParaRPr kumimoji="0" lang="zh-CN" altLang="en-US" sz="1800" u="none" strike="noStrike" kern="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endParaRPr>
              </a:p>
            </p:txBody>
          </p:sp>
          <p:sp>
            <p:nvSpPr>
              <p:cNvPr id="79" name="Text Box 55"/>
              <p:cNvSpPr>
                <a:spLocks noChangeArrowheads="1"/>
              </p:cNvSpPr>
              <p:nvPr/>
            </p:nvSpPr>
            <p:spPr bwMode="auto">
              <a:xfrm>
                <a:off x="2998" y="2014"/>
                <a:ext cx="576" cy="194"/>
              </a:xfrm>
              <a:prstGeom prst="rect">
                <a:avLst/>
              </a:prstGeom>
              <a:noFill/>
              <a:ln w="9525">
                <a:noFill/>
                <a:miter lim="800000"/>
                <a:headEnd/>
                <a:tailEnd/>
              </a:ln>
            </p:spPr>
            <p:txBody>
              <a:bodyPr>
                <a:spAutoFit/>
              </a:bodyPr>
              <a:lstStyle/>
              <a:p>
                <a:pPr marL="0" marR="0" lvl="0" indent="0" defTabSz="914400" eaLnBrk="1" fontAlgn="auto" latinLnBrk="0" hangingPunct="1">
                  <a:lnSpc>
                    <a:spcPct val="100000"/>
                  </a:lnSpc>
                  <a:spcBef>
                    <a:spcPts val="0"/>
                  </a:spcBef>
                  <a:spcAft>
                    <a:spcPts val="0"/>
                  </a:spcAft>
                  <a:buClrTx/>
                  <a:buSzTx/>
                  <a:buFont typeface="Wingdings" pitchFamily="2" charset="2"/>
                  <a:buNone/>
                  <a:tabLst/>
                  <a:defRPr/>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Times New Roman" pitchFamily="18" charset="0"/>
                  </a:rPr>
                  <a:t>时 间</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0" name="Line 58"/>
              <p:cNvSpPr>
                <a:spLocks noChangeShapeType="1"/>
              </p:cNvSpPr>
              <p:nvPr/>
            </p:nvSpPr>
            <p:spPr bwMode="auto">
              <a:xfrm flipV="1">
                <a:off x="0" y="96"/>
                <a:ext cx="1" cy="2112"/>
              </a:xfrm>
              <a:prstGeom prst="line">
                <a:avLst/>
              </a:prstGeom>
              <a:noFill/>
              <a:ln w="38100">
                <a:solidFill>
                  <a:srgbClr val="DE5647"/>
                </a:solidFill>
                <a:round/>
                <a:headEnd/>
                <a:tailEnd type="triangle"/>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latin typeface="Franklin Gothic Book"/>
                  <a:ea typeface="黑体" panose="02010609060101010101" pitchFamily="49" charset="-122"/>
                </a:endParaRPr>
              </a:p>
            </p:txBody>
          </p:sp>
        </p:grpSp>
        <p:sp>
          <p:nvSpPr>
            <p:cNvPr id="82" name="Text Box 65"/>
            <p:cNvSpPr>
              <a:spLocks noChangeArrowheads="1"/>
            </p:cNvSpPr>
            <p:nvPr/>
          </p:nvSpPr>
          <p:spPr bwMode="auto">
            <a:xfrm>
              <a:off x="1900238" y="1895011"/>
              <a:ext cx="549275" cy="546084"/>
            </a:xfrm>
            <a:prstGeom prst="rect">
              <a:avLst/>
            </a:prstGeom>
            <a:noFill/>
            <a:ln w="9525">
              <a:noFill/>
              <a:miter lim="800000"/>
              <a:headEnd/>
              <a:tailEnd/>
            </a:ln>
          </p:spPr>
          <p:txBody>
            <a:bodyPr>
              <a:spAutoFit/>
            </a:bodyPr>
            <a:lstStyle/>
            <a:p>
              <a:pPr>
                <a:buFont typeface="Wingdings" pitchFamily="2" charset="2"/>
                <a:buNone/>
              </a:pPr>
              <a:r>
                <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sym typeface="Times New Roman" pitchFamily="18" charset="0"/>
                </a:rPr>
                <a:t>质量水平</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78" name="组合 77"/>
          <p:cNvGrpSpPr/>
          <p:nvPr/>
        </p:nvGrpSpPr>
        <p:grpSpPr>
          <a:xfrm>
            <a:off x="401709" y="266581"/>
            <a:ext cx="11473572" cy="528835"/>
            <a:chOff x="401709" y="266581"/>
            <a:chExt cx="11473572" cy="528835"/>
          </a:xfrm>
        </p:grpSpPr>
        <p:sp>
          <p:nvSpPr>
            <p:cNvPr id="83" name="椭圆 82"/>
            <p:cNvSpPr/>
            <p:nvPr/>
          </p:nvSpPr>
          <p:spPr>
            <a:xfrm>
              <a:off x="401709" y="266581"/>
              <a:ext cx="528835" cy="528835"/>
            </a:xfrm>
            <a:prstGeom prst="ellipse">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84" name="组合 83"/>
            <p:cNvGrpSpPr/>
            <p:nvPr/>
          </p:nvGrpSpPr>
          <p:grpSpPr>
            <a:xfrm>
              <a:off x="509684" y="277446"/>
              <a:ext cx="2867933" cy="484252"/>
              <a:chOff x="6078784" y="1930037"/>
              <a:chExt cx="3659459" cy="617903"/>
            </a:xfrm>
          </p:grpSpPr>
          <p:sp>
            <p:nvSpPr>
              <p:cNvPr id="87" name="文本框 86"/>
              <p:cNvSpPr txBox="1"/>
              <p:nvPr/>
            </p:nvSpPr>
            <p:spPr>
              <a:xfrm>
                <a:off x="6078784" y="1958858"/>
                <a:ext cx="444265"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4</a:t>
                </a:r>
                <a:endParaRPr lang="zh-CN" altLang="en-US" sz="2400" dirty="0">
                  <a:solidFill>
                    <a:schemeClr val="bg1"/>
                  </a:solidFill>
                  <a:latin typeface="Impact" panose="020B0806030902050204" pitchFamily="34" charset="0"/>
                </a:endParaRPr>
              </a:p>
            </p:txBody>
          </p:sp>
          <p:sp>
            <p:nvSpPr>
              <p:cNvPr id="88" name="矩形 87"/>
              <p:cNvSpPr/>
              <p:nvPr/>
            </p:nvSpPr>
            <p:spPr>
              <a:xfrm>
                <a:off x="6753568" y="1930037"/>
                <a:ext cx="2984675"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质量改进的类型</a:t>
                </a:r>
              </a:p>
            </p:txBody>
          </p:sp>
        </p:grpSp>
        <p:cxnSp>
          <p:nvCxnSpPr>
            <p:cNvPr id="86" name="直接连接符 85"/>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61282681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72751" y="1532708"/>
            <a:ext cx="7049357" cy="4229612"/>
          </a:xfrm>
          <a:prstGeom prst="rect">
            <a:avLst/>
          </a:prstGeom>
        </p:spPr>
      </p:pic>
      <p:sp>
        <p:nvSpPr>
          <p:cNvPr id="4" name="文本框 3"/>
          <p:cNvSpPr txBox="1"/>
          <p:nvPr/>
        </p:nvSpPr>
        <p:spPr>
          <a:xfrm>
            <a:off x="1319264" y="2454890"/>
            <a:ext cx="3877985" cy="1107996"/>
          </a:xfrm>
          <a:prstGeom prst="rect">
            <a:avLst/>
          </a:prstGeom>
          <a:noFill/>
        </p:spPr>
        <p:txBody>
          <a:bodyPr wrap="none" rtlCol="0">
            <a:spAutoFit/>
          </a:bodyPr>
          <a:lstStyle/>
          <a:p>
            <a:r>
              <a:rPr lang="zh-CN" altLang="en-US" sz="6600" b="1" spc="600" dirty="0">
                <a:solidFill>
                  <a:schemeClr val="tx1">
                    <a:lumMod val="75000"/>
                    <a:lumOff val="25000"/>
                  </a:schemeClr>
                </a:solidFill>
                <a:latin typeface="微软雅黑" panose="020B0503020204020204" pitchFamily="34" charset="-122"/>
                <a:ea typeface="微软雅黑" panose="020B0503020204020204" pitchFamily="34" charset="-122"/>
              </a:rPr>
              <a:t>谢谢观看</a:t>
            </a:r>
          </a:p>
        </p:txBody>
      </p:sp>
      <p:grpSp>
        <p:nvGrpSpPr>
          <p:cNvPr id="5" name="组合 4"/>
          <p:cNvGrpSpPr/>
          <p:nvPr/>
        </p:nvGrpSpPr>
        <p:grpSpPr>
          <a:xfrm>
            <a:off x="0" y="3562886"/>
            <a:ext cx="5294811" cy="338554"/>
            <a:chOff x="3137288" y="2457833"/>
            <a:chExt cx="7580955" cy="338554"/>
          </a:xfrm>
        </p:grpSpPr>
        <p:sp>
          <p:nvSpPr>
            <p:cNvPr id="6" name="矩形 5"/>
            <p:cNvSpPr/>
            <p:nvPr/>
          </p:nvSpPr>
          <p:spPr>
            <a:xfrm>
              <a:off x="3137288" y="2457833"/>
              <a:ext cx="7580955" cy="338554"/>
            </a:xfrm>
            <a:prstGeom prst="rect">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a:p>
          </p:txBody>
        </p:sp>
        <p:sp>
          <p:nvSpPr>
            <p:cNvPr id="7" name="矩形 6"/>
            <p:cNvSpPr/>
            <p:nvPr/>
          </p:nvSpPr>
          <p:spPr>
            <a:xfrm>
              <a:off x="5026171" y="2457833"/>
              <a:ext cx="5502617" cy="338554"/>
            </a:xfrm>
            <a:prstGeom prst="rect">
              <a:avLst/>
            </a:prstGeom>
          </p:spPr>
          <p:txBody>
            <a:bodyPr wrap="square">
              <a:spAutoFit/>
            </a:bodyPr>
            <a:lstStyle/>
            <a:p>
              <a:r>
                <a:rPr lang="en-US" altLang="zh-CN" sz="1600" dirty="0">
                  <a:solidFill>
                    <a:schemeClr val="bg1"/>
                  </a:solidFill>
                  <a:latin typeface="Avenir LT Std 65 Medium" panose="020B0603020203020204" pitchFamily="34" charset="0"/>
                  <a:ea typeface="微软雅黑" panose="020B0503020204020204" pitchFamily="34" charset="-122"/>
                </a:rPr>
                <a:t>THANK YOU FOR YOUR ATTENTION!</a:t>
              </a:r>
            </a:p>
          </p:txBody>
        </p:sp>
      </p:grpSp>
    </p:spTree>
    <p:custDataLst>
      <p:tags r:id="rId1"/>
    </p:custDataLst>
    <p:extLst>
      <p:ext uri="{BB962C8B-B14F-4D97-AF65-F5344CB8AC3E}">
        <p14:creationId xmlns:p14="http://schemas.microsoft.com/office/powerpoint/2010/main" val="4097859817"/>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6" presetClass="entr" presetSubtype="0" fill="hold" grpId="0" nodeType="after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by="(-#ppt_w*2)" calcmode="lin" valueType="num">
                                      <p:cBhvr rctx="PPT">
                                        <p:cTn id="7" dur="500" autoRev="1" fill="hold">
                                          <p:stCondLst>
                                            <p:cond delay="0"/>
                                          </p:stCondLst>
                                        </p:cTn>
                                        <p:tgtEl>
                                          <p:spTgt spid="4"/>
                                        </p:tgtEl>
                                        <p:attrNameLst>
                                          <p:attrName>ppt_w</p:attrName>
                                        </p:attrNameLst>
                                      </p:cBhvr>
                                    </p:anim>
                                    <p:anim by="(#ppt_w*0.50)" calcmode="lin" valueType="num">
                                      <p:cBhvr>
                                        <p:cTn id="8" dur="500" decel="50000" autoRev="1" fill="hold">
                                          <p:stCondLst>
                                            <p:cond delay="0"/>
                                          </p:stCondLst>
                                        </p:cTn>
                                        <p:tgtEl>
                                          <p:spTgt spid="4"/>
                                        </p:tgtEl>
                                        <p:attrNameLst>
                                          <p:attrName>ppt_x</p:attrName>
                                        </p:attrNameLst>
                                      </p:cBhvr>
                                    </p:anim>
                                    <p:anim from="(-#ppt_h/2)" to="(#ppt_y)" calcmode="lin" valueType="num">
                                      <p:cBhvr>
                                        <p:cTn id="9" dur="1000" fill="hold">
                                          <p:stCondLst>
                                            <p:cond delay="0"/>
                                          </p:stCondLst>
                                        </p:cTn>
                                        <p:tgtEl>
                                          <p:spTgt spid="4"/>
                                        </p:tgtEl>
                                        <p:attrNameLst>
                                          <p:attrName>ppt_y</p:attrName>
                                        </p:attrNameLst>
                                      </p:cBhvr>
                                    </p:anim>
                                    <p:animRot by="21600000">
                                      <p:cBhvr>
                                        <p:cTn id="10" dur="1000" fill="hold">
                                          <p:stCondLst>
                                            <p:cond delay="0"/>
                                          </p:stCondLst>
                                        </p:cTn>
                                        <p:tgtEl>
                                          <p:spTgt spid="4"/>
                                        </p:tgtEl>
                                        <p:attrNameLst>
                                          <p:attrName>r</p:attrName>
                                        </p:attrNameLst>
                                      </p:cBhvr>
                                    </p:animRot>
                                  </p:childTnLst>
                                </p:cTn>
                              </p:par>
                            </p:childTnLst>
                          </p:cTn>
                        </p:par>
                        <p:par>
                          <p:cTn id="11" fill="hold">
                            <p:stCondLst>
                              <p:cond delay="1300"/>
                            </p:stCondLst>
                            <p:childTnLst>
                              <p:par>
                                <p:cTn id="12" presetID="22" presetClass="entr" presetSubtype="8"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a:off x="4418868" y="1943600"/>
            <a:ext cx="3354264" cy="3356095"/>
            <a:chOff x="3017838" y="2474913"/>
            <a:chExt cx="2909887" cy="2911476"/>
          </a:xfrm>
        </p:grpSpPr>
        <p:sp>
          <p:nvSpPr>
            <p:cNvPr id="21"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rgbClr val="3FAF63"/>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2400" dirty="0">
                  <a:solidFill>
                    <a:srgbClr val="FFFFFF"/>
                  </a:solidFill>
                  <a:latin typeface="Arial" panose="020B0604020202020204" pitchFamily="34" charset="0"/>
                  <a:ea typeface="方正舒体" panose="02010601030101010101" pitchFamily="2" charset="-122"/>
                  <a:cs typeface="Arial" panose="020B0604020202020204" pitchFamily="34" charset="0"/>
                </a:rPr>
                <a:t>D</a:t>
              </a:r>
              <a:endParaRPr lang="zh-CN" altLang="en-US" sz="2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22"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2400" dirty="0">
                  <a:solidFill>
                    <a:srgbClr val="FFFFFF"/>
                  </a:solidFill>
                  <a:latin typeface="Arial" panose="020B0604020202020204" pitchFamily="34" charset="0"/>
                  <a:ea typeface="方正舒体" panose="02010601030101010101" pitchFamily="2" charset="-122"/>
                  <a:cs typeface="Arial" panose="020B0604020202020204" pitchFamily="34" charset="0"/>
                </a:rPr>
                <a:t>P</a:t>
              </a:r>
              <a:endParaRPr lang="zh-CN" altLang="en-US" sz="2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23"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rgbClr val="DE564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2400" dirty="0">
                  <a:solidFill>
                    <a:srgbClr val="FFFFFF"/>
                  </a:solidFill>
                  <a:latin typeface="Arial" panose="020B0604020202020204" pitchFamily="34" charset="0"/>
                  <a:ea typeface="方正舒体" panose="02010601030101010101" pitchFamily="2" charset="-122"/>
                  <a:cs typeface="Arial" panose="020B0604020202020204" pitchFamily="34" charset="0"/>
                </a:rPr>
                <a:t>A</a:t>
              </a:r>
              <a:endParaRPr lang="zh-CN" altLang="en-US" sz="2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24"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rgbClr val="F8BF24"/>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2400" dirty="0">
                  <a:solidFill>
                    <a:srgbClr val="FFFFFF"/>
                  </a:solidFill>
                  <a:latin typeface="Arial" panose="020B0604020202020204" pitchFamily="34" charset="0"/>
                  <a:ea typeface="方正舒体" panose="02010601030101010101" pitchFamily="2" charset="-122"/>
                  <a:cs typeface="Arial" panose="020B0604020202020204" pitchFamily="34" charset="0"/>
                </a:rPr>
                <a:t>C</a:t>
              </a:r>
              <a:endParaRPr lang="zh-CN" altLang="en-US" sz="2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25"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1200" dirty="0">
                <a:solidFill>
                  <a:srgbClr val="FFFFFF"/>
                </a:solidFill>
                <a:latin typeface="Arial" panose="020B0604020202020204" pitchFamily="34" charset="0"/>
                <a:cs typeface="Arial" panose="020B0604020202020204" pitchFamily="34" charset="0"/>
              </a:endParaRPr>
            </a:p>
          </p:txBody>
        </p:sp>
      </p:grpSp>
      <p:sp>
        <p:nvSpPr>
          <p:cNvPr id="3" name="矩形 2"/>
          <p:cNvSpPr/>
          <p:nvPr/>
        </p:nvSpPr>
        <p:spPr>
          <a:xfrm>
            <a:off x="600762" y="2101434"/>
            <a:ext cx="4672684" cy="64633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Plan</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计划</a:t>
            </a:r>
            <a:endPar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包括方针和目标的确定以及活动计划的制定； </a:t>
            </a:r>
          </a:p>
        </p:txBody>
      </p:sp>
      <p:sp>
        <p:nvSpPr>
          <p:cNvPr id="27" name="矩形 26"/>
          <p:cNvSpPr/>
          <p:nvPr/>
        </p:nvSpPr>
        <p:spPr>
          <a:xfrm>
            <a:off x="7466955" y="2104828"/>
            <a:ext cx="4672684" cy="892552"/>
          </a:xfrm>
          <a:prstGeom prst="rect">
            <a:avLst/>
          </a:prstGeom>
        </p:spPr>
        <p:txBody>
          <a:bodyPr wrap="square">
            <a:spAutoFit/>
          </a:bodyPr>
          <a:lstStyle/>
          <a:p>
            <a:pPr lvl="0"/>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DO</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执行</a:t>
            </a:r>
            <a:endPar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lvl="0"/>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执行就是具体运作，实现计划中的内容；</a:t>
            </a:r>
            <a:endParaRPr lang="en-US" altLang="zh-CN" sz="16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lvl="0"/>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包括方针和目标的确定以及活动计划的制定； </a:t>
            </a:r>
          </a:p>
        </p:txBody>
      </p:sp>
      <p:sp>
        <p:nvSpPr>
          <p:cNvPr id="28" name="矩形 27"/>
          <p:cNvSpPr/>
          <p:nvPr/>
        </p:nvSpPr>
        <p:spPr>
          <a:xfrm>
            <a:off x="7548821" y="4121554"/>
            <a:ext cx="4326460" cy="892552"/>
          </a:xfrm>
          <a:prstGeom prst="rect">
            <a:avLst/>
          </a:prstGeom>
        </p:spPr>
        <p:txBody>
          <a:bodyPr wrap="square">
            <a:spAutoFit/>
          </a:bodyPr>
          <a:lstStyle/>
          <a:p>
            <a:pPr lvl="0"/>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 Check</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检查</a:t>
            </a:r>
            <a:endPar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lvl="0"/>
            <a:r>
              <a:rPr lang="zh-CN" altLang="en-US" sz="1600" kern="0" dirty="0">
                <a:solidFill>
                  <a:schemeClr val="tx1">
                    <a:lumMod val="65000"/>
                    <a:lumOff val="35000"/>
                  </a:schemeClr>
                </a:solidFill>
                <a:latin typeface="微软雅黑" panose="020B0503020204020204" pitchFamily="34" charset="-122"/>
                <a:ea typeface="微软雅黑" panose="020B0503020204020204" pitchFamily="34" charset="-122"/>
              </a:rPr>
              <a:t>就是要总结执行计划的结果，分清哪些对了，哪些错了，明确效果，找出问题； </a:t>
            </a:r>
          </a:p>
        </p:txBody>
      </p:sp>
      <p:sp>
        <p:nvSpPr>
          <p:cNvPr id="29" name="矩形 28"/>
          <p:cNvSpPr/>
          <p:nvPr/>
        </p:nvSpPr>
        <p:spPr>
          <a:xfrm>
            <a:off x="536561" y="3485103"/>
            <a:ext cx="4134339" cy="1477328"/>
          </a:xfrm>
          <a:prstGeom prst="rect">
            <a:avLst/>
          </a:prstGeom>
        </p:spPr>
        <p:txBody>
          <a:bodyPr wrap="square">
            <a:spAutoFit/>
          </a:bodyPr>
          <a:lstStyle/>
          <a:p>
            <a:pPr lvl="0"/>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Action</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a:t>
            </a:r>
            <a:r>
              <a:rPr kumimoji="0" lang="zh-CN" altLang="en-US"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rPr>
              <a:t>行动（或处理）</a:t>
            </a:r>
            <a:endParaRPr kumimoji="0" lang="en-US" altLang="zh-CN" sz="2000" u="none" strike="noStrike" kern="0" cap="none" spc="0" normalizeH="0" baseline="0" noProof="0" dirty="0">
              <a:ln>
                <a:noFill/>
              </a:ln>
              <a:solidFill>
                <a:schemeClr val="tx1">
                  <a:lumMod val="65000"/>
                  <a:lumOff val="35000"/>
                </a:schemeClr>
              </a:solidFill>
              <a:effectLst/>
              <a:uLnTx/>
              <a:uFillTx/>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对总结检查的结果进行处理，成功的经验加以肯定，并予以标准化，便于以后工作时遵循；</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对于失败的教训也要总结，以免重现。</a:t>
            </a:r>
            <a:endPar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lvl="0" indent="-285750">
              <a:buFont typeface="Wingdings" panose="05000000000000000000" pitchFamily="2" charset="2"/>
              <a:buChar char="l"/>
            </a:pP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对于没有解决的问题，应提给下一个</a:t>
            </a:r>
            <a:r>
              <a:rPr lang="en-US" altLang="zh-CN" sz="1400" kern="0" dirty="0">
                <a:solidFill>
                  <a:schemeClr val="tx1">
                    <a:lumMod val="65000"/>
                    <a:lumOff val="35000"/>
                  </a:schemeClr>
                </a:solidFill>
                <a:latin typeface="微软雅黑" panose="020B0503020204020204" pitchFamily="34" charset="-122"/>
                <a:ea typeface="微软雅黑" panose="020B0503020204020204" pitchFamily="34" charset="-122"/>
              </a:rPr>
              <a:t>PDCA</a:t>
            </a:r>
            <a:r>
              <a:rPr lang="zh-CN" altLang="en-US" sz="1400" kern="0" dirty="0">
                <a:solidFill>
                  <a:schemeClr val="tx1">
                    <a:lumMod val="65000"/>
                    <a:lumOff val="35000"/>
                  </a:schemeClr>
                </a:solidFill>
                <a:latin typeface="微软雅黑" panose="020B0503020204020204" pitchFamily="34" charset="-122"/>
                <a:ea typeface="微软雅黑" panose="020B0503020204020204" pitchFamily="34" charset="-122"/>
              </a:rPr>
              <a:t>循环中去解决。 </a:t>
            </a:r>
          </a:p>
        </p:txBody>
      </p:sp>
      <p:grpSp>
        <p:nvGrpSpPr>
          <p:cNvPr id="6" name="组合 5"/>
          <p:cNvGrpSpPr/>
          <p:nvPr/>
        </p:nvGrpSpPr>
        <p:grpSpPr>
          <a:xfrm>
            <a:off x="3173046" y="1110720"/>
            <a:ext cx="5572369" cy="461273"/>
            <a:chOff x="3173046" y="1110720"/>
            <a:chExt cx="5572369" cy="461273"/>
          </a:xfrm>
        </p:grpSpPr>
        <p:sp>
          <p:nvSpPr>
            <p:cNvPr id="2" name="矩形 1"/>
            <p:cNvSpPr/>
            <p:nvPr/>
          </p:nvSpPr>
          <p:spPr>
            <a:xfrm>
              <a:off x="3578301" y="1156690"/>
              <a:ext cx="4972836" cy="369332"/>
            </a:xfrm>
            <a:prstGeom prst="rect">
              <a:avLst/>
            </a:prstGeom>
          </p:spPr>
          <p:txBody>
            <a:bodyPr wrap="none">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四个英文字母所代表的意义如下：</a:t>
              </a:r>
            </a:p>
          </p:txBody>
        </p:sp>
        <p:sp>
          <p:nvSpPr>
            <p:cNvPr id="5" name="矩形: 圆角 4"/>
            <p:cNvSpPr/>
            <p:nvPr/>
          </p:nvSpPr>
          <p:spPr>
            <a:xfrm>
              <a:off x="3173046" y="1110720"/>
              <a:ext cx="5572369" cy="461273"/>
            </a:xfrm>
            <a:prstGeom prst="roundRect">
              <a:avLst>
                <a:gd name="adj" fmla="val 50000"/>
              </a:avLst>
            </a:pr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p:cNvGrpSpPr/>
          <p:nvPr/>
        </p:nvGrpSpPr>
        <p:grpSpPr>
          <a:xfrm>
            <a:off x="431408" y="5491872"/>
            <a:ext cx="11329183" cy="658169"/>
            <a:chOff x="431408" y="5491872"/>
            <a:chExt cx="11329183" cy="658169"/>
          </a:xfrm>
        </p:grpSpPr>
        <p:sp>
          <p:nvSpPr>
            <p:cNvPr id="9" name="矩形 8"/>
            <p:cNvSpPr/>
            <p:nvPr/>
          </p:nvSpPr>
          <p:spPr>
            <a:xfrm>
              <a:off x="431408" y="5491872"/>
              <a:ext cx="11329183" cy="658169"/>
            </a:xfrm>
            <a:prstGeom prst="rect">
              <a:avLst/>
            </a:prstGeom>
            <a:solidFill>
              <a:srgbClr val="DE56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50198" y="5536748"/>
              <a:ext cx="11091604" cy="584775"/>
            </a:xfrm>
            <a:prstGeom prst="rect">
              <a:avLst/>
            </a:prstGeom>
          </p:spPr>
          <p:txBody>
            <a:bodyPr wrap="square">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以上四个过程不是运行一次就结束，而是周而复始的进行，一个循环完了，解决一些问题，未解决的问题进入下一个循环，这样阶梯式上升的。在质量管理中，因此有人称其为质量管理的基本方法。</a:t>
              </a:r>
            </a:p>
          </p:txBody>
        </p:sp>
      </p:grpSp>
      <p:sp>
        <p:nvSpPr>
          <p:cNvPr id="17" name="Freeform 5"/>
          <p:cNvSpPr>
            <a:spLocks noEditPoints="1"/>
          </p:cNvSpPr>
          <p:nvPr/>
        </p:nvSpPr>
        <p:spPr bwMode="auto">
          <a:xfrm>
            <a:off x="5526095" y="3174779"/>
            <a:ext cx="1093267" cy="825877"/>
          </a:xfrm>
          <a:custGeom>
            <a:avLst/>
            <a:gdLst>
              <a:gd name="T0" fmla="*/ 924 w 2874"/>
              <a:gd name="T1" fmla="*/ 272 h 2173"/>
              <a:gd name="T2" fmla="*/ 2684 w 2874"/>
              <a:gd name="T3" fmla="*/ 819 h 2173"/>
              <a:gd name="T4" fmla="*/ 2595 w 2874"/>
              <a:gd name="T5" fmla="*/ 883 h 2173"/>
              <a:gd name="T6" fmla="*/ 2502 w 2874"/>
              <a:gd name="T7" fmla="*/ 986 h 2173"/>
              <a:gd name="T8" fmla="*/ 2413 w 2874"/>
              <a:gd name="T9" fmla="*/ 1083 h 2173"/>
              <a:gd name="T10" fmla="*/ 2320 w 2874"/>
              <a:gd name="T11" fmla="*/ 2173 h 2173"/>
              <a:gd name="T12" fmla="*/ 2320 w 2874"/>
              <a:gd name="T13" fmla="*/ 1186 h 2173"/>
              <a:gd name="T14" fmla="*/ 2051 w 2874"/>
              <a:gd name="T15" fmla="*/ 2173 h 2173"/>
              <a:gd name="T16" fmla="*/ 1958 w 2874"/>
              <a:gd name="T17" fmla="*/ 1484 h 2173"/>
              <a:gd name="T18" fmla="*/ 1869 w 2874"/>
              <a:gd name="T19" fmla="*/ 1422 h 2173"/>
              <a:gd name="T20" fmla="*/ 1776 w 2874"/>
              <a:gd name="T21" fmla="*/ 2173 h 2173"/>
              <a:gd name="T22" fmla="*/ 1776 w 2874"/>
              <a:gd name="T23" fmla="*/ 1366 h 2173"/>
              <a:gd name="T24" fmla="*/ 1506 w 2874"/>
              <a:gd name="T25" fmla="*/ 2173 h 2173"/>
              <a:gd name="T26" fmla="*/ 1412 w 2874"/>
              <a:gd name="T27" fmla="*/ 1648 h 2173"/>
              <a:gd name="T28" fmla="*/ 1324 w 2874"/>
              <a:gd name="T29" fmla="*/ 1717 h 2173"/>
              <a:gd name="T30" fmla="*/ 1230 w 2874"/>
              <a:gd name="T31" fmla="*/ 2173 h 2173"/>
              <a:gd name="T32" fmla="*/ 1230 w 2874"/>
              <a:gd name="T33" fmla="*/ 1791 h 2173"/>
              <a:gd name="T34" fmla="*/ 962 w 2874"/>
              <a:gd name="T35" fmla="*/ 2173 h 2173"/>
              <a:gd name="T36" fmla="*/ 868 w 2874"/>
              <a:gd name="T37" fmla="*/ 1765 h 2173"/>
              <a:gd name="T38" fmla="*/ 780 w 2874"/>
              <a:gd name="T39" fmla="*/ 1704 h 2173"/>
              <a:gd name="T40" fmla="*/ 686 w 2874"/>
              <a:gd name="T41" fmla="*/ 2173 h 2173"/>
              <a:gd name="T42" fmla="*/ 686 w 2874"/>
              <a:gd name="T43" fmla="*/ 1688 h 2173"/>
              <a:gd name="T44" fmla="*/ 416 w 2874"/>
              <a:gd name="T45" fmla="*/ 2173 h 2173"/>
              <a:gd name="T46" fmla="*/ 141 w 2874"/>
              <a:gd name="T47" fmla="*/ 2007 h 2173"/>
              <a:gd name="T48" fmla="*/ 54 w 2874"/>
              <a:gd name="T49" fmla="*/ 1920 h 2173"/>
              <a:gd name="T50" fmla="*/ 0 w 2874"/>
              <a:gd name="T51" fmla="*/ 1475 h 2173"/>
              <a:gd name="T52" fmla="*/ 963 w 2874"/>
              <a:gd name="T53" fmla="*/ 1614 h 2173"/>
              <a:gd name="T54" fmla="*/ 1776 w 2874"/>
              <a:gd name="T55" fmla="*/ 1139 h 2173"/>
              <a:gd name="T56" fmla="*/ 2092 w 2874"/>
              <a:gd name="T57" fmla="*/ 1173 h 2173"/>
              <a:gd name="T58" fmla="*/ 2825 w 2874"/>
              <a:gd name="T59" fmla="*/ 333 h 2173"/>
              <a:gd name="T60" fmla="*/ 2248 w 2874"/>
              <a:gd name="T61" fmla="*/ 247 h 2173"/>
              <a:gd name="T62" fmla="*/ 1873 w 2874"/>
              <a:gd name="T63" fmla="*/ 775 h 2173"/>
              <a:gd name="T64" fmla="*/ 1057 w 2874"/>
              <a:gd name="T65" fmla="*/ 1250 h 2173"/>
              <a:gd name="T66" fmla="*/ 649 w 2874"/>
              <a:gd name="T67" fmla="*/ 1091 h 2173"/>
              <a:gd name="T68" fmla="*/ 323 w 2874"/>
              <a:gd name="T69" fmla="*/ 2173 h 2173"/>
              <a:gd name="T70" fmla="*/ 323 w 2874"/>
              <a:gd name="T71" fmla="*/ 1901 h 2173"/>
              <a:gd name="T72" fmla="*/ 778 w 2874"/>
              <a:gd name="T73" fmla="*/ 297 h 2173"/>
              <a:gd name="T74" fmla="*/ 1252 w 2874"/>
              <a:gd name="T75" fmla="*/ 493 h 2173"/>
              <a:gd name="T76" fmla="*/ 993 w 2874"/>
              <a:gd name="T77" fmla="*/ 485 h 2173"/>
              <a:gd name="T78" fmla="*/ 1106 w 2874"/>
              <a:gd name="T79" fmla="*/ 1108 h 2173"/>
              <a:gd name="T80" fmla="*/ 862 w 2874"/>
              <a:gd name="T81" fmla="*/ 782 h 2173"/>
              <a:gd name="T82" fmla="*/ 523 w 2874"/>
              <a:gd name="T83" fmla="*/ 962 h 2173"/>
              <a:gd name="T84" fmla="*/ 772 w 2874"/>
              <a:gd name="T85" fmla="*/ 434 h 2173"/>
              <a:gd name="T86" fmla="*/ 542 w 2874"/>
              <a:gd name="T87" fmla="*/ 572 h 2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874" h="2173">
                <a:moveTo>
                  <a:pt x="924" y="46"/>
                </a:moveTo>
                <a:cubicBezTo>
                  <a:pt x="986" y="46"/>
                  <a:pt x="1037" y="97"/>
                  <a:pt x="1037" y="159"/>
                </a:cubicBezTo>
                <a:cubicBezTo>
                  <a:pt x="1037" y="221"/>
                  <a:pt x="986" y="272"/>
                  <a:pt x="924" y="272"/>
                </a:cubicBezTo>
                <a:cubicBezTo>
                  <a:pt x="862" y="272"/>
                  <a:pt x="811" y="221"/>
                  <a:pt x="811" y="159"/>
                </a:cubicBezTo>
                <a:cubicBezTo>
                  <a:pt x="813" y="97"/>
                  <a:pt x="862" y="46"/>
                  <a:pt x="924" y="46"/>
                </a:cubicBezTo>
                <a:close/>
                <a:moveTo>
                  <a:pt x="2684" y="819"/>
                </a:moveTo>
                <a:cubicBezTo>
                  <a:pt x="2684" y="2173"/>
                  <a:pt x="2684" y="2173"/>
                  <a:pt x="2684" y="2173"/>
                </a:cubicBezTo>
                <a:cubicBezTo>
                  <a:pt x="2595" y="2173"/>
                  <a:pt x="2595" y="2173"/>
                  <a:pt x="2595" y="2173"/>
                </a:cubicBezTo>
                <a:cubicBezTo>
                  <a:pt x="2595" y="883"/>
                  <a:pt x="2595" y="883"/>
                  <a:pt x="2595" y="883"/>
                </a:cubicBezTo>
                <a:cubicBezTo>
                  <a:pt x="2666" y="806"/>
                  <a:pt x="2666" y="806"/>
                  <a:pt x="2666" y="806"/>
                </a:cubicBezTo>
                <a:cubicBezTo>
                  <a:pt x="2684" y="819"/>
                  <a:pt x="2684" y="819"/>
                  <a:pt x="2684" y="819"/>
                </a:cubicBezTo>
                <a:close/>
                <a:moveTo>
                  <a:pt x="2502" y="986"/>
                </a:moveTo>
                <a:cubicBezTo>
                  <a:pt x="2502" y="2173"/>
                  <a:pt x="2502" y="2173"/>
                  <a:pt x="2502" y="2173"/>
                </a:cubicBezTo>
                <a:cubicBezTo>
                  <a:pt x="2413" y="2173"/>
                  <a:pt x="2413" y="2173"/>
                  <a:pt x="2413" y="2173"/>
                </a:cubicBezTo>
                <a:cubicBezTo>
                  <a:pt x="2413" y="1083"/>
                  <a:pt x="2413" y="1083"/>
                  <a:pt x="2413" y="1083"/>
                </a:cubicBezTo>
                <a:cubicBezTo>
                  <a:pt x="2502" y="986"/>
                  <a:pt x="2502" y="986"/>
                  <a:pt x="2502" y="986"/>
                </a:cubicBezTo>
                <a:close/>
                <a:moveTo>
                  <a:pt x="2320" y="1186"/>
                </a:moveTo>
                <a:cubicBezTo>
                  <a:pt x="2320" y="2173"/>
                  <a:pt x="2320" y="2173"/>
                  <a:pt x="2320" y="2173"/>
                </a:cubicBezTo>
                <a:cubicBezTo>
                  <a:pt x="2232" y="2173"/>
                  <a:pt x="2232" y="2173"/>
                  <a:pt x="2232" y="2173"/>
                </a:cubicBezTo>
                <a:cubicBezTo>
                  <a:pt x="2232" y="1285"/>
                  <a:pt x="2232" y="1285"/>
                  <a:pt x="2232" y="1285"/>
                </a:cubicBezTo>
                <a:cubicBezTo>
                  <a:pt x="2320" y="1186"/>
                  <a:pt x="2320" y="1186"/>
                  <a:pt x="2320" y="1186"/>
                </a:cubicBezTo>
                <a:close/>
                <a:moveTo>
                  <a:pt x="2140" y="1388"/>
                </a:moveTo>
                <a:cubicBezTo>
                  <a:pt x="2140" y="2173"/>
                  <a:pt x="2140" y="2173"/>
                  <a:pt x="2140" y="2173"/>
                </a:cubicBezTo>
                <a:cubicBezTo>
                  <a:pt x="2051" y="2173"/>
                  <a:pt x="2051" y="2173"/>
                  <a:pt x="2051" y="2173"/>
                </a:cubicBezTo>
                <a:cubicBezTo>
                  <a:pt x="2051" y="1484"/>
                  <a:pt x="2051" y="1484"/>
                  <a:pt x="2051" y="1484"/>
                </a:cubicBezTo>
                <a:cubicBezTo>
                  <a:pt x="2140" y="1388"/>
                  <a:pt x="2140" y="1388"/>
                  <a:pt x="2140" y="1388"/>
                </a:cubicBezTo>
                <a:close/>
                <a:moveTo>
                  <a:pt x="1958" y="1484"/>
                </a:moveTo>
                <a:cubicBezTo>
                  <a:pt x="1958" y="2173"/>
                  <a:pt x="1958" y="2173"/>
                  <a:pt x="1958" y="2173"/>
                </a:cubicBezTo>
                <a:cubicBezTo>
                  <a:pt x="1869" y="2173"/>
                  <a:pt x="1869" y="2173"/>
                  <a:pt x="1869" y="2173"/>
                </a:cubicBezTo>
                <a:cubicBezTo>
                  <a:pt x="1869" y="1422"/>
                  <a:pt x="1869" y="1422"/>
                  <a:pt x="1869" y="1422"/>
                </a:cubicBezTo>
                <a:cubicBezTo>
                  <a:pt x="1958" y="1484"/>
                  <a:pt x="1958" y="1484"/>
                  <a:pt x="1958" y="1484"/>
                </a:cubicBezTo>
                <a:close/>
                <a:moveTo>
                  <a:pt x="1776" y="1366"/>
                </a:moveTo>
                <a:cubicBezTo>
                  <a:pt x="1776" y="2173"/>
                  <a:pt x="1776" y="2173"/>
                  <a:pt x="1776" y="2173"/>
                </a:cubicBezTo>
                <a:cubicBezTo>
                  <a:pt x="1688" y="2173"/>
                  <a:pt x="1688" y="2173"/>
                  <a:pt x="1688" y="2173"/>
                </a:cubicBezTo>
                <a:cubicBezTo>
                  <a:pt x="1688" y="1435"/>
                  <a:pt x="1688" y="1435"/>
                  <a:pt x="1688" y="1435"/>
                </a:cubicBezTo>
                <a:cubicBezTo>
                  <a:pt x="1776" y="1366"/>
                  <a:pt x="1776" y="1366"/>
                  <a:pt x="1776" y="1366"/>
                </a:cubicBezTo>
                <a:close/>
                <a:moveTo>
                  <a:pt x="1594" y="1507"/>
                </a:moveTo>
                <a:cubicBezTo>
                  <a:pt x="1594" y="2173"/>
                  <a:pt x="1594" y="2173"/>
                  <a:pt x="1594" y="2173"/>
                </a:cubicBezTo>
                <a:cubicBezTo>
                  <a:pt x="1506" y="2173"/>
                  <a:pt x="1506" y="2173"/>
                  <a:pt x="1506" y="2173"/>
                </a:cubicBezTo>
                <a:cubicBezTo>
                  <a:pt x="1506" y="1576"/>
                  <a:pt x="1506" y="1576"/>
                  <a:pt x="1506" y="1576"/>
                </a:cubicBezTo>
                <a:cubicBezTo>
                  <a:pt x="1594" y="1507"/>
                  <a:pt x="1594" y="1507"/>
                  <a:pt x="1594" y="1507"/>
                </a:cubicBezTo>
                <a:close/>
                <a:moveTo>
                  <a:pt x="1412" y="1648"/>
                </a:moveTo>
                <a:cubicBezTo>
                  <a:pt x="1412" y="2173"/>
                  <a:pt x="1412" y="2173"/>
                  <a:pt x="1412" y="2173"/>
                </a:cubicBezTo>
                <a:cubicBezTo>
                  <a:pt x="1324" y="2173"/>
                  <a:pt x="1324" y="2173"/>
                  <a:pt x="1324" y="2173"/>
                </a:cubicBezTo>
                <a:cubicBezTo>
                  <a:pt x="1324" y="1717"/>
                  <a:pt x="1324" y="1717"/>
                  <a:pt x="1324" y="1717"/>
                </a:cubicBezTo>
                <a:cubicBezTo>
                  <a:pt x="1412" y="1648"/>
                  <a:pt x="1412" y="1648"/>
                  <a:pt x="1412" y="1648"/>
                </a:cubicBezTo>
                <a:close/>
                <a:moveTo>
                  <a:pt x="1230" y="1791"/>
                </a:moveTo>
                <a:cubicBezTo>
                  <a:pt x="1230" y="2173"/>
                  <a:pt x="1230" y="2173"/>
                  <a:pt x="1230" y="2173"/>
                </a:cubicBezTo>
                <a:cubicBezTo>
                  <a:pt x="1142" y="2173"/>
                  <a:pt x="1142" y="2173"/>
                  <a:pt x="1142" y="2173"/>
                </a:cubicBezTo>
                <a:cubicBezTo>
                  <a:pt x="1142" y="1858"/>
                  <a:pt x="1142" y="1858"/>
                  <a:pt x="1142" y="1858"/>
                </a:cubicBezTo>
                <a:cubicBezTo>
                  <a:pt x="1230" y="1791"/>
                  <a:pt x="1230" y="1791"/>
                  <a:pt x="1230" y="1791"/>
                </a:cubicBezTo>
                <a:close/>
                <a:moveTo>
                  <a:pt x="1050" y="1889"/>
                </a:moveTo>
                <a:cubicBezTo>
                  <a:pt x="1050" y="2173"/>
                  <a:pt x="1050" y="2173"/>
                  <a:pt x="1050" y="2173"/>
                </a:cubicBezTo>
                <a:cubicBezTo>
                  <a:pt x="962" y="2173"/>
                  <a:pt x="962" y="2173"/>
                  <a:pt x="962" y="2173"/>
                </a:cubicBezTo>
                <a:cubicBezTo>
                  <a:pt x="962" y="1828"/>
                  <a:pt x="962" y="1828"/>
                  <a:pt x="962" y="1828"/>
                </a:cubicBezTo>
                <a:cubicBezTo>
                  <a:pt x="1050" y="1889"/>
                  <a:pt x="1050" y="1889"/>
                  <a:pt x="1050" y="1889"/>
                </a:cubicBezTo>
                <a:close/>
                <a:moveTo>
                  <a:pt x="868" y="1765"/>
                </a:moveTo>
                <a:cubicBezTo>
                  <a:pt x="868" y="2173"/>
                  <a:pt x="868" y="2173"/>
                  <a:pt x="868" y="2173"/>
                </a:cubicBezTo>
                <a:cubicBezTo>
                  <a:pt x="780" y="2173"/>
                  <a:pt x="780" y="2173"/>
                  <a:pt x="780" y="2173"/>
                </a:cubicBezTo>
                <a:cubicBezTo>
                  <a:pt x="780" y="1704"/>
                  <a:pt x="780" y="1704"/>
                  <a:pt x="780" y="1704"/>
                </a:cubicBezTo>
                <a:cubicBezTo>
                  <a:pt x="868" y="1765"/>
                  <a:pt x="868" y="1765"/>
                  <a:pt x="868" y="1765"/>
                </a:cubicBezTo>
                <a:close/>
                <a:moveTo>
                  <a:pt x="686" y="1688"/>
                </a:moveTo>
                <a:cubicBezTo>
                  <a:pt x="686" y="2173"/>
                  <a:pt x="686" y="2173"/>
                  <a:pt x="686" y="2173"/>
                </a:cubicBezTo>
                <a:cubicBezTo>
                  <a:pt x="598" y="2173"/>
                  <a:pt x="598" y="2173"/>
                  <a:pt x="598" y="2173"/>
                </a:cubicBezTo>
                <a:cubicBezTo>
                  <a:pt x="598" y="1738"/>
                  <a:pt x="598" y="1738"/>
                  <a:pt x="598" y="1738"/>
                </a:cubicBezTo>
                <a:cubicBezTo>
                  <a:pt x="686" y="1688"/>
                  <a:pt x="686" y="1688"/>
                  <a:pt x="686" y="1688"/>
                </a:cubicBezTo>
                <a:close/>
                <a:moveTo>
                  <a:pt x="505" y="1794"/>
                </a:moveTo>
                <a:cubicBezTo>
                  <a:pt x="505" y="2173"/>
                  <a:pt x="505" y="2173"/>
                  <a:pt x="505" y="2173"/>
                </a:cubicBezTo>
                <a:cubicBezTo>
                  <a:pt x="416" y="2173"/>
                  <a:pt x="416" y="2173"/>
                  <a:pt x="416" y="2173"/>
                </a:cubicBezTo>
                <a:cubicBezTo>
                  <a:pt x="416" y="1845"/>
                  <a:pt x="416" y="1845"/>
                  <a:pt x="416" y="1845"/>
                </a:cubicBezTo>
                <a:cubicBezTo>
                  <a:pt x="505" y="1794"/>
                  <a:pt x="505" y="1794"/>
                  <a:pt x="505" y="1794"/>
                </a:cubicBezTo>
                <a:close/>
                <a:moveTo>
                  <a:pt x="141" y="2007"/>
                </a:moveTo>
                <a:cubicBezTo>
                  <a:pt x="141" y="2173"/>
                  <a:pt x="141" y="2173"/>
                  <a:pt x="141" y="2173"/>
                </a:cubicBezTo>
                <a:cubicBezTo>
                  <a:pt x="54" y="2173"/>
                  <a:pt x="54" y="2173"/>
                  <a:pt x="54" y="2173"/>
                </a:cubicBezTo>
                <a:cubicBezTo>
                  <a:pt x="54" y="1920"/>
                  <a:pt x="54" y="1920"/>
                  <a:pt x="54" y="1920"/>
                </a:cubicBezTo>
                <a:cubicBezTo>
                  <a:pt x="113" y="2022"/>
                  <a:pt x="113" y="2022"/>
                  <a:pt x="113" y="2022"/>
                </a:cubicBezTo>
                <a:cubicBezTo>
                  <a:pt x="141" y="2007"/>
                  <a:pt x="141" y="2007"/>
                  <a:pt x="141" y="2007"/>
                </a:cubicBezTo>
                <a:close/>
                <a:moveTo>
                  <a:pt x="0" y="1475"/>
                </a:moveTo>
                <a:cubicBezTo>
                  <a:pt x="177" y="1778"/>
                  <a:pt x="177" y="1778"/>
                  <a:pt x="177" y="1778"/>
                </a:cubicBezTo>
                <a:cubicBezTo>
                  <a:pt x="731" y="1453"/>
                  <a:pt x="731" y="1453"/>
                  <a:pt x="731" y="1453"/>
                </a:cubicBezTo>
                <a:cubicBezTo>
                  <a:pt x="963" y="1614"/>
                  <a:pt x="963" y="1614"/>
                  <a:pt x="963" y="1614"/>
                </a:cubicBezTo>
                <a:cubicBezTo>
                  <a:pt x="1070" y="1688"/>
                  <a:pt x="1070" y="1688"/>
                  <a:pt x="1070" y="1688"/>
                </a:cubicBezTo>
                <a:cubicBezTo>
                  <a:pt x="1171" y="1609"/>
                  <a:pt x="1171" y="1609"/>
                  <a:pt x="1171" y="1609"/>
                </a:cubicBezTo>
                <a:cubicBezTo>
                  <a:pt x="1776" y="1139"/>
                  <a:pt x="1776" y="1139"/>
                  <a:pt x="1776" y="1139"/>
                </a:cubicBezTo>
                <a:cubicBezTo>
                  <a:pt x="1861" y="1198"/>
                  <a:pt x="1861" y="1198"/>
                  <a:pt x="1861" y="1198"/>
                </a:cubicBezTo>
                <a:cubicBezTo>
                  <a:pt x="1987" y="1288"/>
                  <a:pt x="1987" y="1288"/>
                  <a:pt x="1987" y="1288"/>
                </a:cubicBezTo>
                <a:cubicBezTo>
                  <a:pt x="2092" y="1173"/>
                  <a:pt x="2092" y="1173"/>
                  <a:pt x="2092" y="1173"/>
                </a:cubicBezTo>
                <a:cubicBezTo>
                  <a:pt x="2644" y="562"/>
                  <a:pt x="2644" y="562"/>
                  <a:pt x="2644" y="562"/>
                </a:cubicBezTo>
                <a:cubicBezTo>
                  <a:pt x="2775" y="665"/>
                  <a:pt x="2775" y="665"/>
                  <a:pt x="2775" y="665"/>
                </a:cubicBezTo>
                <a:cubicBezTo>
                  <a:pt x="2825" y="333"/>
                  <a:pt x="2825" y="333"/>
                  <a:pt x="2825" y="333"/>
                </a:cubicBezTo>
                <a:cubicBezTo>
                  <a:pt x="2874" y="0"/>
                  <a:pt x="2874" y="0"/>
                  <a:pt x="2874" y="0"/>
                </a:cubicBezTo>
                <a:cubicBezTo>
                  <a:pt x="2561" y="123"/>
                  <a:pt x="2561" y="123"/>
                  <a:pt x="2561" y="123"/>
                </a:cubicBezTo>
                <a:cubicBezTo>
                  <a:pt x="2248" y="247"/>
                  <a:pt x="2248" y="247"/>
                  <a:pt x="2248" y="247"/>
                </a:cubicBezTo>
                <a:cubicBezTo>
                  <a:pt x="2369" y="342"/>
                  <a:pt x="2369" y="342"/>
                  <a:pt x="2369" y="342"/>
                </a:cubicBezTo>
                <a:cubicBezTo>
                  <a:pt x="1937" y="821"/>
                  <a:pt x="1937" y="821"/>
                  <a:pt x="1937" y="821"/>
                </a:cubicBezTo>
                <a:cubicBezTo>
                  <a:pt x="1873" y="775"/>
                  <a:pt x="1873" y="775"/>
                  <a:pt x="1873" y="775"/>
                </a:cubicBezTo>
                <a:cubicBezTo>
                  <a:pt x="1766" y="700"/>
                  <a:pt x="1766" y="700"/>
                  <a:pt x="1766" y="700"/>
                </a:cubicBezTo>
                <a:cubicBezTo>
                  <a:pt x="1663" y="780"/>
                  <a:pt x="1663" y="780"/>
                  <a:pt x="1663" y="780"/>
                </a:cubicBezTo>
                <a:cubicBezTo>
                  <a:pt x="1057" y="1250"/>
                  <a:pt x="1057" y="1250"/>
                  <a:pt x="1057" y="1250"/>
                </a:cubicBezTo>
                <a:cubicBezTo>
                  <a:pt x="837" y="1099"/>
                  <a:pt x="837" y="1099"/>
                  <a:pt x="837" y="1099"/>
                </a:cubicBezTo>
                <a:cubicBezTo>
                  <a:pt x="745" y="1035"/>
                  <a:pt x="745" y="1035"/>
                  <a:pt x="745" y="1035"/>
                </a:cubicBezTo>
                <a:cubicBezTo>
                  <a:pt x="649" y="1091"/>
                  <a:pt x="649" y="1091"/>
                  <a:pt x="649" y="1091"/>
                </a:cubicBezTo>
                <a:cubicBezTo>
                  <a:pt x="0" y="1475"/>
                  <a:pt x="0" y="1475"/>
                  <a:pt x="0" y="1475"/>
                </a:cubicBezTo>
                <a:close/>
                <a:moveTo>
                  <a:pt x="323" y="1901"/>
                </a:moveTo>
                <a:cubicBezTo>
                  <a:pt x="323" y="2173"/>
                  <a:pt x="323" y="2173"/>
                  <a:pt x="323" y="2173"/>
                </a:cubicBezTo>
                <a:cubicBezTo>
                  <a:pt x="234" y="2173"/>
                  <a:pt x="234" y="2173"/>
                  <a:pt x="234" y="2173"/>
                </a:cubicBezTo>
                <a:cubicBezTo>
                  <a:pt x="234" y="1951"/>
                  <a:pt x="234" y="1951"/>
                  <a:pt x="234" y="1951"/>
                </a:cubicBezTo>
                <a:cubicBezTo>
                  <a:pt x="323" y="1901"/>
                  <a:pt x="323" y="1901"/>
                  <a:pt x="323" y="1901"/>
                </a:cubicBezTo>
                <a:close/>
                <a:moveTo>
                  <a:pt x="542" y="572"/>
                </a:moveTo>
                <a:cubicBezTo>
                  <a:pt x="583" y="429"/>
                  <a:pt x="583" y="429"/>
                  <a:pt x="583" y="429"/>
                </a:cubicBezTo>
                <a:cubicBezTo>
                  <a:pt x="778" y="297"/>
                  <a:pt x="778" y="297"/>
                  <a:pt x="778" y="297"/>
                </a:cubicBezTo>
                <a:cubicBezTo>
                  <a:pt x="1050" y="300"/>
                  <a:pt x="1050" y="300"/>
                  <a:pt x="1050" y="300"/>
                </a:cubicBezTo>
                <a:cubicBezTo>
                  <a:pt x="1104" y="492"/>
                  <a:pt x="1104" y="492"/>
                  <a:pt x="1104" y="492"/>
                </a:cubicBezTo>
                <a:cubicBezTo>
                  <a:pt x="1252" y="493"/>
                  <a:pt x="1252" y="493"/>
                  <a:pt x="1252" y="493"/>
                </a:cubicBezTo>
                <a:cubicBezTo>
                  <a:pt x="1255" y="536"/>
                  <a:pt x="1255" y="536"/>
                  <a:pt x="1255" y="536"/>
                </a:cubicBezTo>
                <a:cubicBezTo>
                  <a:pt x="1050" y="565"/>
                  <a:pt x="1050" y="565"/>
                  <a:pt x="1050" y="565"/>
                </a:cubicBezTo>
                <a:cubicBezTo>
                  <a:pt x="993" y="485"/>
                  <a:pt x="993" y="485"/>
                  <a:pt x="993" y="485"/>
                </a:cubicBezTo>
                <a:cubicBezTo>
                  <a:pt x="955" y="665"/>
                  <a:pt x="955" y="665"/>
                  <a:pt x="955" y="665"/>
                </a:cubicBezTo>
                <a:cubicBezTo>
                  <a:pt x="1099" y="842"/>
                  <a:pt x="1099" y="842"/>
                  <a:pt x="1099" y="842"/>
                </a:cubicBezTo>
                <a:cubicBezTo>
                  <a:pt x="1106" y="1108"/>
                  <a:pt x="1106" y="1108"/>
                  <a:pt x="1106" y="1108"/>
                </a:cubicBezTo>
                <a:cubicBezTo>
                  <a:pt x="1037" y="1109"/>
                  <a:pt x="1037" y="1109"/>
                  <a:pt x="1037" y="1109"/>
                </a:cubicBezTo>
                <a:cubicBezTo>
                  <a:pt x="985" y="880"/>
                  <a:pt x="985" y="880"/>
                  <a:pt x="985" y="880"/>
                </a:cubicBezTo>
                <a:cubicBezTo>
                  <a:pt x="862" y="782"/>
                  <a:pt x="862" y="782"/>
                  <a:pt x="862" y="782"/>
                </a:cubicBezTo>
                <a:cubicBezTo>
                  <a:pt x="826" y="837"/>
                  <a:pt x="782" y="960"/>
                  <a:pt x="782" y="960"/>
                </a:cubicBezTo>
                <a:cubicBezTo>
                  <a:pt x="531" y="1004"/>
                  <a:pt x="531" y="1004"/>
                  <a:pt x="531" y="1004"/>
                </a:cubicBezTo>
                <a:cubicBezTo>
                  <a:pt x="523" y="962"/>
                  <a:pt x="523" y="962"/>
                  <a:pt x="523" y="962"/>
                </a:cubicBezTo>
                <a:cubicBezTo>
                  <a:pt x="701" y="893"/>
                  <a:pt x="701" y="893"/>
                  <a:pt x="701" y="893"/>
                </a:cubicBezTo>
                <a:cubicBezTo>
                  <a:pt x="741" y="641"/>
                  <a:pt x="741" y="641"/>
                  <a:pt x="741" y="641"/>
                </a:cubicBezTo>
                <a:cubicBezTo>
                  <a:pt x="772" y="434"/>
                  <a:pt x="772" y="434"/>
                  <a:pt x="772" y="434"/>
                </a:cubicBezTo>
                <a:cubicBezTo>
                  <a:pt x="665" y="469"/>
                  <a:pt x="665" y="469"/>
                  <a:pt x="665" y="469"/>
                </a:cubicBezTo>
                <a:cubicBezTo>
                  <a:pt x="590" y="600"/>
                  <a:pt x="590" y="600"/>
                  <a:pt x="590" y="600"/>
                </a:cubicBezTo>
                <a:cubicBezTo>
                  <a:pt x="542" y="572"/>
                  <a:pt x="542" y="572"/>
                  <a:pt x="542" y="572"/>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26" name="组合 25"/>
          <p:cNvGrpSpPr/>
          <p:nvPr/>
        </p:nvGrpSpPr>
        <p:grpSpPr>
          <a:xfrm>
            <a:off x="401709" y="266581"/>
            <a:ext cx="11473572" cy="528835"/>
            <a:chOff x="401709" y="266581"/>
            <a:chExt cx="11473572" cy="528835"/>
          </a:xfrm>
        </p:grpSpPr>
        <p:sp>
          <p:nvSpPr>
            <p:cNvPr id="30" name="椭圆 29"/>
            <p:cNvSpPr/>
            <p:nvPr/>
          </p:nvSpPr>
          <p:spPr>
            <a:xfrm>
              <a:off x="401709" y="266581"/>
              <a:ext cx="528835" cy="528835"/>
            </a:xfrm>
            <a:prstGeom prst="ellipse">
              <a:avLst/>
            </a:prstGeom>
            <a:solidFill>
              <a:srgbClr val="4674CA"/>
            </a:solidFill>
            <a:ln>
              <a:solidFill>
                <a:srgbClr val="467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31" name="组合 30"/>
            <p:cNvGrpSpPr/>
            <p:nvPr/>
          </p:nvGrpSpPr>
          <p:grpSpPr>
            <a:xfrm>
              <a:off x="509682" y="277446"/>
              <a:ext cx="1944604" cy="484252"/>
              <a:chOff x="6078784" y="1930037"/>
              <a:chExt cx="2481300" cy="617903"/>
            </a:xfrm>
          </p:grpSpPr>
          <p:sp>
            <p:nvSpPr>
              <p:cNvPr id="33" name="文本框 32"/>
              <p:cNvSpPr txBox="1"/>
              <p:nvPr/>
            </p:nvSpPr>
            <p:spPr>
              <a:xfrm>
                <a:off x="6078784" y="1958858"/>
                <a:ext cx="384950"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sp>
            <p:nvSpPr>
              <p:cNvPr id="34" name="矩形 33"/>
              <p:cNvSpPr/>
              <p:nvPr/>
            </p:nvSpPr>
            <p:spPr>
              <a:xfrm>
                <a:off x="6753569" y="1930037"/>
                <a:ext cx="1806515"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分析说明</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32" name="直接连接符 3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1375934190"/>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934308" y="1110720"/>
            <a:ext cx="8323385" cy="461273"/>
            <a:chOff x="3173046" y="1110720"/>
            <a:chExt cx="8323385" cy="461273"/>
          </a:xfrm>
        </p:grpSpPr>
        <p:sp>
          <p:nvSpPr>
            <p:cNvPr id="2" name="矩形 1"/>
            <p:cNvSpPr/>
            <p:nvPr/>
          </p:nvSpPr>
          <p:spPr>
            <a:xfrm>
              <a:off x="3578301" y="1156690"/>
              <a:ext cx="7830990" cy="369332"/>
            </a:xfrm>
            <a:prstGeom prst="rect">
              <a:avLst/>
            </a:prstGeom>
          </p:spPr>
          <p:txBody>
            <a:bodyPr wrap="none">
              <a:spAutoFit/>
            </a:bodyPr>
            <a:lstStyle/>
            <a:p>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一个</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PDCA</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循环一般都要经历以下</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个阶段</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图</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所示</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个步骤（图</a:t>
              </a: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所示）</a:t>
              </a:r>
            </a:p>
          </p:txBody>
        </p:sp>
        <p:sp>
          <p:nvSpPr>
            <p:cNvPr id="5" name="矩形: 圆角 4"/>
            <p:cNvSpPr/>
            <p:nvPr/>
          </p:nvSpPr>
          <p:spPr>
            <a:xfrm>
              <a:off x="3173046" y="1110720"/>
              <a:ext cx="8323385" cy="461273"/>
            </a:xfrm>
            <a:prstGeom prst="roundRect">
              <a:avLst>
                <a:gd name="adj" fmla="val 50000"/>
              </a:avLst>
            </a:prstGeom>
            <a:noFill/>
            <a:ln w="28575">
              <a:solidFill>
                <a:srgbClr val="4674CA"/>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a:p>
          </p:txBody>
        </p:sp>
      </p:grpSp>
      <p:grpSp>
        <p:nvGrpSpPr>
          <p:cNvPr id="18" name="组合 17"/>
          <p:cNvGrpSpPr/>
          <p:nvPr/>
        </p:nvGrpSpPr>
        <p:grpSpPr>
          <a:xfrm>
            <a:off x="1211898" y="1943600"/>
            <a:ext cx="5323424" cy="3883633"/>
            <a:chOff x="930544" y="2046865"/>
            <a:chExt cx="5323424" cy="3883633"/>
          </a:xfrm>
        </p:grpSpPr>
        <p:grpSp>
          <p:nvGrpSpPr>
            <p:cNvPr id="16" name="组合 15"/>
            <p:cNvGrpSpPr/>
            <p:nvPr/>
          </p:nvGrpSpPr>
          <p:grpSpPr>
            <a:xfrm>
              <a:off x="930544" y="2046865"/>
              <a:ext cx="5323424" cy="3548950"/>
              <a:chOff x="930544" y="2046865"/>
              <a:chExt cx="5323424" cy="3548950"/>
            </a:xfrm>
          </p:grpSpPr>
          <p:graphicFrame>
            <p:nvGraphicFramePr>
              <p:cNvPr id="13" name="图表 12"/>
              <p:cNvGraphicFramePr/>
              <p:nvPr>
                <p:extLst>
                  <p:ext uri="{D42A27DB-BD31-4B8C-83A1-F6EECF244321}">
                    <p14:modId xmlns:p14="http://schemas.microsoft.com/office/powerpoint/2010/main" val="4110594909"/>
                  </p:ext>
                </p:extLst>
              </p:nvPr>
            </p:nvGraphicFramePr>
            <p:xfrm>
              <a:off x="930544" y="2046865"/>
              <a:ext cx="5323424" cy="3548950"/>
            </p:xfrm>
            <a:graphic>
              <a:graphicData uri="http://schemas.openxmlformats.org/drawingml/2006/chart">
                <c:chart xmlns:c="http://schemas.openxmlformats.org/drawingml/2006/chart" xmlns:r="http://schemas.openxmlformats.org/officeDocument/2006/relationships" r:id="rId4"/>
              </a:graphicData>
            </a:graphic>
          </p:graphicFrame>
          <p:sp>
            <p:nvSpPr>
              <p:cNvPr id="14" name="文本框 13"/>
              <p:cNvSpPr txBox="1"/>
              <p:nvPr/>
            </p:nvSpPr>
            <p:spPr>
              <a:xfrm>
                <a:off x="2543776" y="3025976"/>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处理</a:t>
                </a:r>
              </a:p>
            </p:txBody>
          </p:sp>
          <p:sp>
            <p:nvSpPr>
              <p:cNvPr id="31" name="文本框 30"/>
              <p:cNvSpPr txBox="1"/>
              <p:nvPr/>
            </p:nvSpPr>
            <p:spPr>
              <a:xfrm>
                <a:off x="3996722" y="3025976"/>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计划</a:t>
                </a:r>
              </a:p>
            </p:txBody>
          </p:sp>
          <p:sp>
            <p:nvSpPr>
              <p:cNvPr id="32" name="文本框 31"/>
              <p:cNvSpPr txBox="1"/>
              <p:nvPr/>
            </p:nvSpPr>
            <p:spPr>
              <a:xfrm>
                <a:off x="2543776" y="4126229"/>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检查</a:t>
                </a:r>
              </a:p>
            </p:txBody>
          </p:sp>
          <p:sp>
            <p:nvSpPr>
              <p:cNvPr id="33" name="文本框 32"/>
              <p:cNvSpPr txBox="1"/>
              <p:nvPr/>
            </p:nvSpPr>
            <p:spPr>
              <a:xfrm>
                <a:off x="3996722" y="4126229"/>
                <a:ext cx="697627" cy="400110"/>
              </a:xfrm>
              <a:prstGeom prst="rect">
                <a:avLst/>
              </a:prstGeom>
              <a:noFill/>
            </p:spPr>
            <p:txBody>
              <a:bodyPr wrap="non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执行</a:t>
                </a:r>
              </a:p>
            </p:txBody>
          </p:sp>
        </p:grpSp>
        <p:sp>
          <p:nvSpPr>
            <p:cNvPr id="15" name="矩形 14"/>
            <p:cNvSpPr/>
            <p:nvPr/>
          </p:nvSpPr>
          <p:spPr>
            <a:xfrm>
              <a:off x="2302480" y="5530388"/>
              <a:ext cx="2579552" cy="400110"/>
            </a:xfrm>
            <a:prstGeom prst="rect">
              <a:avLst/>
            </a:prstGeom>
          </p:spPr>
          <p:txBody>
            <a:bodyPr wrap="none">
              <a:spAutoFit/>
            </a:bodyPr>
            <a:lstStyle/>
            <a:p>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PDCA</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循环的</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4</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个阶段</a:t>
              </a:r>
              <a:endParaRPr lang="zh-CN" altLang="en-US" sz="2000" dirty="0"/>
            </a:p>
          </p:txBody>
        </p:sp>
      </p:grpSp>
      <p:grpSp>
        <p:nvGrpSpPr>
          <p:cNvPr id="37" name="组合 36"/>
          <p:cNvGrpSpPr/>
          <p:nvPr/>
        </p:nvGrpSpPr>
        <p:grpSpPr>
          <a:xfrm>
            <a:off x="5305107" y="1943600"/>
            <a:ext cx="5323424" cy="3883633"/>
            <a:chOff x="930544" y="2046865"/>
            <a:chExt cx="5323424" cy="3883633"/>
          </a:xfrm>
        </p:grpSpPr>
        <p:grpSp>
          <p:nvGrpSpPr>
            <p:cNvPr id="38" name="组合 37"/>
            <p:cNvGrpSpPr/>
            <p:nvPr/>
          </p:nvGrpSpPr>
          <p:grpSpPr>
            <a:xfrm>
              <a:off x="930544" y="2046865"/>
              <a:ext cx="5323424" cy="3548950"/>
              <a:chOff x="930544" y="2046865"/>
              <a:chExt cx="5323424" cy="3548950"/>
            </a:xfrm>
          </p:grpSpPr>
          <p:graphicFrame>
            <p:nvGraphicFramePr>
              <p:cNvPr id="40" name="图表 39"/>
              <p:cNvGraphicFramePr/>
              <p:nvPr>
                <p:extLst>
                  <p:ext uri="{D42A27DB-BD31-4B8C-83A1-F6EECF244321}">
                    <p14:modId xmlns:p14="http://schemas.microsoft.com/office/powerpoint/2010/main" val="1285275704"/>
                  </p:ext>
                </p:extLst>
              </p:nvPr>
            </p:nvGraphicFramePr>
            <p:xfrm>
              <a:off x="930544" y="2046865"/>
              <a:ext cx="5323424" cy="3548950"/>
            </p:xfrm>
            <a:graphic>
              <a:graphicData uri="http://schemas.openxmlformats.org/drawingml/2006/chart">
                <c:chart xmlns:c="http://schemas.openxmlformats.org/drawingml/2006/chart" xmlns:r="http://schemas.openxmlformats.org/officeDocument/2006/relationships" r:id="rId5"/>
              </a:graphicData>
            </a:graphic>
          </p:graphicFrame>
          <p:sp>
            <p:nvSpPr>
              <p:cNvPr id="41" name="文本框 40"/>
              <p:cNvSpPr txBox="1"/>
              <p:nvPr/>
            </p:nvSpPr>
            <p:spPr>
              <a:xfrm>
                <a:off x="2109810" y="3358778"/>
                <a:ext cx="1005403"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总结经验</a:t>
                </a:r>
              </a:p>
            </p:txBody>
          </p:sp>
          <p:sp>
            <p:nvSpPr>
              <p:cNvPr id="42" name="文本框 41"/>
              <p:cNvSpPr txBox="1"/>
              <p:nvPr/>
            </p:nvSpPr>
            <p:spPr>
              <a:xfrm>
                <a:off x="3592256" y="2260506"/>
                <a:ext cx="430887" cy="707886"/>
              </a:xfrm>
              <a:prstGeom prst="rect">
                <a:avLst/>
              </a:prstGeom>
              <a:noFill/>
            </p:spPr>
            <p:txBody>
              <a:bodyPr vert="eaVert"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找问题</a:t>
                </a:r>
              </a:p>
            </p:txBody>
          </p:sp>
          <p:sp>
            <p:nvSpPr>
              <p:cNvPr id="43" name="文本框 42"/>
              <p:cNvSpPr txBox="1"/>
              <p:nvPr/>
            </p:nvSpPr>
            <p:spPr>
              <a:xfrm>
                <a:off x="2583292" y="4275306"/>
                <a:ext cx="595035"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检查</a:t>
                </a:r>
              </a:p>
            </p:txBody>
          </p:sp>
          <p:sp>
            <p:nvSpPr>
              <p:cNvPr id="44" name="文本框 43"/>
              <p:cNvSpPr txBox="1"/>
              <p:nvPr/>
            </p:nvSpPr>
            <p:spPr>
              <a:xfrm>
                <a:off x="4039659" y="4316127"/>
                <a:ext cx="595035" cy="338554"/>
              </a:xfrm>
              <a:prstGeom prst="rect">
                <a:avLst/>
              </a:prstGeom>
              <a:noFill/>
            </p:spPr>
            <p:txBody>
              <a:bodyPr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执行</a:t>
                </a:r>
              </a:p>
            </p:txBody>
          </p:sp>
          <p:sp>
            <p:nvSpPr>
              <p:cNvPr id="45" name="文本框 44"/>
              <p:cNvSpPr txBox="1"/>
              <p:nvPr/>
            </p:nvSpPr>
            <p:spPr>
              <a:xfrm rot="1826354">
                <a:off x="4030995" y="2434645"/>
                <a:ext cx="430887" cy="707886"/>
              </a:xfrm>
              <a:prstGeom prst="rect">
                <a:avLst/>
              </a:prstGeom>
              <a:noFill/>
            </p:spPr>
            <p:txBody>
              <a:bodyPr vert="eaVert"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找原因</a:t>
                </a:r>
              </a:p>
            </p:txBody>
          </p:sp>
          <p:sp>
            <p:nvSpPr>
              <p:cNvPr id="46" name="文本框 45"/>
              <p:cNvSpPr txBox="1"/>
              <p:nvPr/>
            </p:nvSpPr>
            <p:spPr>
              <a:xfrm rot="3008552">
                <a:off x="4390229" y="2764016"/>
                <a:ext cx="430887" cy="707886"/>
              </a:xfrm>
              <a:prstGeom prst="rect">
                <a:avLst/>
              </a:prstGeom>
              <a:noFill/>
            </p:spPr>
            <p:txBody>
              <a:bodyPr vert="eaVert"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找要因</a:t>
                </a:r>
              </a:p>
            </p:txBody>
          </p:sp>
          <p:sp>
            <p:nvSpPr>
              <p:cNvPr id="47" name="文本框 46"/>
              <p:cNvSpPr txBox="1"/>
              <p:nvPr/>
            </p:nvSpPr>
            <p:spPr>
              <a:xfrm rot="21186765">
                <a:off x="4339538" y="3464261"/>
                <a:ext cx="800219" cy="338554"/>
              </a:xfrm>
              <a:prstGeom prst="rect">
                <a:avLst/>
              </a:prstGeom>
              <a:noFill/>
            </p:spPr>
            <p:txBody>
              <a:bodyPr vert="horz" wrap="none" rtlCol="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订计划</a:t>
                </a:r>
              </a:p>
            </p:txBody>
          </p:sp>
          <p:sp>
            <p:nvSpPr>
              <p:cNvPr id="48" name="文本框 47"/>
              <p:cNvSpPr txBox="1"/>
              <p:nvPr/>
            </p:nvSpPr>
            <p:spPr>
              <a:xfrm>
                <a:off x="2738701" y="2463003"/>
                <a:ext cx="800219" cy="584775"/>
              </a:xfrm>
              <a:prstGeom prst="rect">
                <a:avLst/>
              </a:prstGeom>
              <a:noFill/>
            </p:spPr>
            <p:txBody>
              <a:bodyPr wrap="none" rtlCol="0">
                <a:spAutoFit/>
              </a:bodyPr>
              <a:lstStyle/>
              <a:p>
                <a:pPr algn="ctr"/>
                <a:r>
                  <a:rPr lang="zh-CN" altLang="en-US" sz="1600" dirty="0">
                    <a:solidFill>
                      <a:schemeClr val="bg1"/>
                    </a:solidFill>
                    <a:latin typeface="微软雅黑" panose="020B0503020204020204" pitchFamily="34" charset="-122"/>
                    <a:ea typeface="微软雅黑" panose="020B0503020204020204" pitchFamily="34" charset="-122"/>
                  </a:rPr>
                  <a:t>提出</a:t>
                </a:r>
                <a:endParaRPr lang="en-US" altLang="zh-CN" sz="1600" dirty="0">
                  <a:solidFill>
                    <a:schemeClr val="bg1"/>
                  </a:solidFill>
                  <a:latin typeface="微软雅黑" panose="020B0503020204020204" pitchFamily="34" charset="-122"/>
                  <a:ea typeface="微软雅黑" panose="020B0503020204020204" pitchFamily="34" charset="-122"/>
                </a:endParaRPr>
              </a:p>
              <a:p>
                <a:pPr algn="ctr"/>
                <a:r>
                  <a:rPr lang="zh-CN" altLang="en-US" sz="1600" dirty="0">
                    <a:solidFill>
                      <a:schemeClr val="bg1"/>
                    </a:solidFill>
                    <a:latin typeface="微软雅黑" panose="020B0503020204020204" pitchFamily="34" charset="-122"/>
                    <a:ea typeface="微软雅黑" panose="020B0503020204020204" pitchFamily="34" charset="-122"/>
                  </a:rPr>
                  <a:t>新问题</a:t>
                </a:r>
              </a:p>
            </p:txBody>
          </p:sp>
        </p:grpSp>
        <p:sp>
          <p:nvSpPr>
            <p:cNvPr id="39" name="矩形 38"/>
            <p:cNvSpPr/>
            <p:nvPr/>
          </p:nvSpPr>
          <p:spPr>
            <a:xfrm>
              <a:off x="2302480" y="5530388"/>
              <a:ext cx="2579552" cy="400110"/>
            </a:xfrm>
            <a:prstGeom prst="rect">
              <a:avLst/>
            </a:prstGeom>
          </p:spPr>
          <p:txBody>
            <a:bodyPr wrap="none">
              <a:spAutoFit/>
            </a:bodyPr>
            <a:lstStyle/>
            <a:p>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PDCA</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循环的</a:t>
              </a:r>
              <a:r>
                <a:rPr lang="en-US" altLang="zh-CN" sz="2000" dirty="0">
                  <a:solidFill>
                    <a:prstClr val="black">
                      <a:lumMod val="65000"/>
                      <a:lumOff val="35000"/>
                    </a:prstClr>
                  </a:solidFill>
                  <a:latin typeface="微软雅黑" panose="020B0503020204020204" pitchFamily="34" charset="-122"/>
                  <a:ea typeface="微软雅黑" panose="020B0503020204020204" pitchFamily="34" charset="-122"/>
                </a:rPr>
                <a:t>8</a:t>
              </a:r>
              <a:r>
                <a:rPr lang="zh-CN" altLang="en-US" sz="2000" dirty="0">
                  <a:solidFill>
                    <a:prstClr val="black">
                      <a:lumMod val="65000"/>
                      <a:lumOff val="35000"/>
                    </a:prstClr>
                  </a:solidFill>
                  <a:latin typeface="微软雅黑" panose="020B0503020204020204" pitchFamily="34" charset="-122"/>
                  <a:ea typeface="微软雅黑" panose="020B0503020204020204" pitchFamily="34" charset="-122"/>
                </a:rPr>
                <a:t>个步骤</a:t>
              </a:r>
              <a:endParaRPr lang="zh-CN" altLang="en-US" sz="2000" dirty="0"/>
            </a:p>
          </p:txBody>
        </p:sp>
      </p:grpSp>
      <p:grpSp>
        <p:nvGrpSpPr>
          <p:cNvPr id="35" name="组合 34"/>
          <p:cNvGrpSpPr/>
          <p:nvPr/>
        </p:nvGrpSpPr>
        <p:grpSpPr>
          <a:xfrm>
            <a:off x="401709" y="266581"/>
            <a:ext cx="11473572" cy="528835"/>
            <a:chOff x="401709" y="266581"/>
            <a:chExt cx="11473572" cy="528835"/>
          </a:xfrm>
        </p:grpSpPr>
        <p:sp>
          <p:nvSpPr>
            <p:cNvPr id="36" name="椭圆 35"/>
            <p:cNvSpPr/>
            <p:nvPr/>
          </p:nvSpPr>
          <p:spPr>
            <a:xfrm>
              <a:off x="401709" y="266581"/>
              <a:ext cx="528835" cy="528835"/>
            </a:xfrm>
            <a:prstGeom prst="ellipse">
              <a:avLst/>
            </a:prstGeom>
            <a:solidFill>
              <a:srgbClr val="4674CA"/>
            </a:solidFill>
            <a:ln>
              <a:solidFill>
                <a:srgbClr val="467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49" name="组合 48"/>
            <p:cNvGrpSpPr/>
            <p:nvPr/>
          </p:nvGrpSpPr>
          <p:grpSpPr>
            <a:xfrm>
              <a:off x="509682" y="277446"/>
              <a:ext cx="1944604" cy="484252"/>
              <a:chOff x="6078784" y="1930037"/>
              <a:chExt cx="2481300" cy="617903"/>
            </a:xfrm>
          </p:grpSpPr>
          <p:sp>
            <p:nvSpPr>
              <p:cNvPr id="51" name="文本框 50"/>
              <p:cNvSpPr txBox="1"/>
              <p:nvPr/>
            </p:nvSpPr>
            <p:spPr>
              <a:xfrm>
                <a:off x="6078784" y="1958858"/>
                <a:ext cx="384950"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1</a:t>
                </a:r>
                <a:endParaRPr lang="zh-CN" altLang="en-US" sz="2400" dirty="0">
                  <a:solidFill>
                    <a:schemeClr val="bg1"/>
                  </a:solidFill>
                  <a:latin typeface="Impact" panose="020B0806030902050204" pitchFamily="34" charset="0"/>
                </a:endParaRPr>
              </a:p>
            </p:txBody>
          </p:sp>
          <p:sp>
            <p:nvSpPr>
              <p:cNvPr id="57" name="矩形 56"/>
              <p:cNvSpPr/>
              <p:nvPr/>
            </p:nvSpPr>
            <p:spPr>
              <a:xfrm>
                <a:off x="6753569" y="1930037"/>
                <a:ext cx="1806515" cy="589082"/>
              </a:xfrm>
              <a:prstGeom prst="rect">
                <a:avLst/>
              </a:prstGeom>
            </p:spPr>
            <p:txBody>
              <a:bodyPr wrap="none">
                <a:spAutoFit/>
              </a:bodyPr>
              <a:lstStyle/>
              <a:p>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分析说明</a:t>
                </a:r>
                <a:endPar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cxnSp>
          <p:nvCxnSpPr>
            <p:cNvPr id="50" name="直接连接符 49"/>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755249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77589" y="3176570"/>
            <a:ext cx="4928790" cy="1754326"/>
          </a:xfrm>
          <a:prstGeom prst="rect">
            <a:avLst/>
          </a:prstGeom>
        </p:spPr>
        <p:txBody>
          <a:bodyPr wrap="square">
            <a:spAutoFit/>
          </a:bodyPr>
          <a:lstStyle/>
          <a:p>
            <a:pPr lvl="0">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需要的是对现状的把握和发现题目的意识、能力，发现问题是解决问题的第  一步，是分析问题的条件。</a:t>
            </a:r>
          </a:p>
          <a:p>
            <a:pPr lvl="0">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尽可能用数据说明，并确定需要改进的主要问题。</a:t>
            </a:r>
          </a:p>
        </p:txBody>
      </p:sp>
      <p:sp>
        <p:nvSpPr>
          <p:cNvPr id="11" name="矩形 10"/>
          <p:cNvSpPr/>
          <p:nvPr/>
        </p:nvSpPr>
        <p:spPr>
          <a:xfrm>
            <a:off x="5177589" y="2215561"/>
            <a:ext cx="2276585" cy="523220"/>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4674CA"/>
                </a:solidFill>
                <a:latin typeface="微软雅黑" panose="020B0503020204020204" pitchFamily="34" charset="-122"/>
                <a:ea typeface="微软雅黑" panose="020B0503020204020204" pitchFamily="34" charset="-122"/>
              </a:rPr>
              <a:t>P</a:t>
            </a:r>
            <a:r>
              <a:rPr lang="zh-CN" altLang="en-US" sz="2800" b="1" dirty="0">
                <a:solidFill>
                  <a:srgbClr val="4674CA"/>
                </a:solidFill>
                <a:latin typeface="微软雅黑" panose="020B0503020204020204" pitchFamily="34" charset="-122"/>
                <a:ea typeface="微软雅黑" panose="020B0503020204020204" pitchFamily="34" charset="-122"/>
              </a:rPr>
              <a:t>阶段 </a:t>
            </a:r>
          </a:p>
        </p:txBody>
      </p:sp>
      <p:grpSp>
        <p:nvGrpSpPr>
          <p:cNvPr id="17" name="组合 16"/>
          <p:cNvGrpSpPr/>
          <p:nvPr/>
        </p:nvGrpSpPr>
        <p:grpSpPr>
          <a:xfrm>
            <a:off x="4936399" y="2759619"/>
            <a:ext cx="5411169" cy="400110"/>
            <a:chOff x="4936399" y="2759619"/>
            <a:chExt cx="5411169" cy="400110"/>
          </a:xfrm>
        </p:grpSpPr>
        <p:sp>
          <p:nvSpPr>
            <p:cNvPr id="12" name="矩形: 圆顶角 11"/>
            <p:cNvSpPr/>
            <p:nvPr/>
          </p:nvSpPr>
          <p:spPr>
            <a:xfrm rot="5400000">
              <a:off x="7460769" y="252091"/>
              <a:ext cx="362430" cy="5411169"/>
            </a:xfrm>
            <a:prstGeom prst="round2SameRect">
              <a:avLst>
                <a:gd name="adj1" fmla="val 50000"/>
                <a:gd name="adj2" fmla="val 0"/>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9" y="2759619"/>
              <a:ext cx="3697952"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步骤一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分析现状，找出问题 </a:t>
              </a:r>
            </a:p>
          </p:txBody>
        </p:sp>
      </p:grpSp>
      <p:grpSp>
        <p:nvGrpSpPr>
          <p:cNvPr id="22" name="组合 21"/>
          <p:cNvGrpSpPr/>
          <p:nvPr/>
        </p:nvGrpSpPr>
        <p:grpSpPr>
          <a:xfrm>
            <a:off x="401709" y="266581"/>
            <a:ext cx="11473572" cy="528835"/>
            <a:chOff x="401709" y="266581"/>
            <a:chExt cx="11473572" cy="528835"/>
          </a:xfrm>
        </p:grpSpPr>
        <p:sp>
          <p:nvSpPr>
            <p:cNvPr id="23" name="椭圆 22"/>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4" name="组合 23"/>
            <p:cNvGrpSpPr/>
            <p:nvPr/>
          </p:nvGrpSpPr>
          <p:grpSpPr>
            <a:xfrm>
              <a:off x="509682" y="277446"/>
              <a:ext cx="4018891" cy="484252"/>
              <a:chOff x="6078784" y="1930037"/>
              <a:chExt cx="5128074" cy="617903"/>
            </a:xfrm>
          </p:grpSpPr>
          <p:sp>
            <p:nvSpPr>
              <p:cNvPr id="26" name="文本框 25"/>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27" name="矩形 26"/>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25" name="直接连接符 24"/>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290586748"/>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77588" y="3176570"/>
            <a:ext cx="5717057" cy="1089529"/>
          </a:xfrm>
          <a:prstGeom prst="rect">
            <a:avLst/>
          </a:prstGeom>
        </p:spPr>
        <p:txBody>
          <a:bodyPr wrap="square">
            <a:spAutoFit/>
          </a:bodyPr>
          <a:lstStyle/>
          <a:p>
            <a:pPr lvl="0">
              <a:lnSpc>
                <a:spcPct val="120000"/>
              </a:lnSpc>
            </a:pPr>
            <a:r>
              <a:rPr lang="zh-CN" altLang="en-US" dirty="0">
                <a:solidFill>
                  <a:schemeClr val="tx1">
                    <a:lumMod val="75000"/>
                    <a:lumOff val="25000"/>
                  </a:schemeClr>
                </a:solidFill>
                <a:latin typeface="微软雅黑" panose="020B0503020204020204" pitchFamily="34" charset="-122"/>
                <a:ea typeface="微软雅黑" panose="020B0503020204020204" pitchFamily="34" charset="-122"/>
              </a:rPr>
              <a:t>找准问题后分析产生问题的原因至关重要，运用头脑风暴法等多种集思广益的科学方法，把导致问题产生的所有原因统统找出来。</a:t>
            </a:r>
          </a:p>
        </p:txBody>
      </p:sp>
      <p:sp>
        <p:nvSpPr>
          <p:cNvPr id="11" name="矩形 10"/>
          <p:cNvSpPr/>
          <p:nvPr/>
        </p:nvSpPr>
        <p:spPr>
          <a:xfrm>
            <a:off x="5177589" y="2215561"/>
            <a:ext cx="2276585" cy="523220"/>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4674CA"/>
                </a:solidFill>
                <a:latin typeface="微软雅黑" panose="020B0503020204020204" pitchFamily="34" charset="-122"/>
                <a:ea typeface="微软雅黑" panose="020B0503020204020204" pitchFamily="34" charset="-122"/>
              </a:rPr>
              <a:t>P</a:t>
            </a:r>
            <a:r>
              <a:rPr lang="zh-CN" altLang="en-US" sz="2800" b="1" dirty="0">
                <a:solidFill>
                  <a:srgbClr val="4674CA"/>
                </a:solidFill>
                <a:latin typeface="微软雅黑" panose="020B0503020204020204" pitchFamily="34" charset="-122"/>
                <a:ea typeface="微软雅黑" panose="020B0503020204020204" pitchFamily="34" charset="-122"/>
              </a:rPr>
              <a:t>阶段 </a:t>
            </a:r>
          </a:p>
        </p:txBody>
      </p:sp>
      <p:grpSp>
        <p:nvGrpSpPr>
          <p:cNvPr id="17" name="组合 16"/>
          <p:cNvGrpSpPr/>
          <p:nvPr/>
        </p:nvGrpSpPr>
        <p:grpSpPr>
          <a:xfrm>
            <a:off x="4925971" y="2759619"/>
            <a:ext cx="6336000" cy="400110"/>
            <a:chOff x="4925971" y="2759619"/>
            <a:chExt cx="6336000" cy="400110"/>
          </a:xfrm>
        </p:grpSpPr>
        <p:sp>
          <p:nvSpPr>
            <p:cNvPr id="12" name="矩形: 圆顶角 11"/>
            <p:cNvSpPr/>
            <p:nvPr/>
          </p:nvSpPr>
          <p:spPr>
            <a:xfrm rot="5400000">
              <a:off x="7912756" y="-210324"/>
              <a:ext cx="362430" cy="6336000"/>
            </a:xfrm>
            <a:prstGeom prst="round2SameRect">
              <a:avLst>
                <a:gd name="adj1" fmla="val 50000"/>
                <a:gd name="adj2" fmla="val 0"/>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8" y="2759619"/>
              <a:ext cx="6169263"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步骤二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分析产生质量问题的各种原因或影响因素</a:t>
              </a:r>
            </a:p>
          </p:txBody>
        </p:sp>
      </p:grpSp>
      <p:grpSp>
        <p:nvGrpSpPr>
          <p:cNvPr id="22" name="组合 21"/>
          <p:cNvGrpSpPr/>
          <p:nvPr/>
        </p:nvGrpSpPr>
        <p:grpSpPr>
          <a:xfrm>
            <a:off x="401709" y="266581"/>
            <a:ext cx="11473572" cy="528835"/>
            <a:chOff x="401709" y="266581"/>
            <a:chExt cx="11473572" cy="528835"/>
          </a:xfrm>
        </p:grpSpPr>
        <p:sp>
          <p:nvSpPr>
            <p:cNvPr id="23" name="椭圆 22"/>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24" name="组合 23"/>
            <p:cNvGrpSpPr/>
            <p:nvPr/>
          </p:nvGrpSpPr>
          <p:grpSpPr>
            <a:xfrm>
              <a:off x="509682" y="277446"/>
              <a:ext cx="4018891" cy="484252"/>
              <a:chOff x="6078784" y="1930037"/>
              <a:chExt cx="5128074" cy="617903"/>
            </a:xfrm>
          </p:grpSpPr>
          <p:sp>
            <p:nvSpPr>
              <p:cNvPr id="26" name="文本框 25"/>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27" name="矩形 26"/>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25" name="直接连接符 24"/>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3019895852"/>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361644" y="1042010"/>
            <a:ext cx="1231621" cy="5522913"/>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4" name="组合 33"/>
          <p:cNvGrpSpPr/>
          <p:nvPr/>
        </p:nvGrpSpPr>
        <p:grpSpPr>
          <a:xfrm>
            <a:off x="566755" y="2032000"/>
            <a:ext cx="3637945" cy="3639932"/>
            <a:chOff x="3017838" y="2474913"/>
            <a:chExt cx="2909887" cy="2911476"/>
          </a:xfrm>
        </p:grpSpPr>
        <p:sp>
          <p:nvSpPr>
            <p:cNvPr id="35" name="MH_Other_1"/>
            <p:cNvSpPr/>
            <p:nvPr>
              <p:custDataLst>
                <p:tags r:id="rId2"/>
              </p:custDataLst>
            </p:nvPr>
          </p:nvSpPr>
          <p:spPr>
            <a:xfrm>
              <a:off x="4652963" y="2670175"/>
              <a:ext cx="1274762" cy="1612900"/>
            </a:xfrm>
            <a:custGeom>
              <a:avLst/>
              <a:gdLst/>
              <a:ahLst/>
              <a:cxnLst/>
              <a:rect l="l" t="t" r="r" b="b"/>
              <a:pathLst>
                <a:path w="1697010" h="2148428">
                  <a:moveTo>
                    <a:pt x="33935" y="0"/>
                  </a:moveTo>
                  <a:cubicBezTo>
                    <a:pt x="239955" y="34009"/>
                    <a:pt x="440246" y="107805"/>
                    <a:pt x="625209" y="218280"/>
                  </a:cubicBezTo>
                  <a:cubicBezTo>
                    <a:pt x="1149398" y="531372"/>
                    <a:pt x="1472579" y="1092545"/>
                    <a:pt x="1482056" y="1699788"/>
                  </a:cubicBezTo>
                  <a:lnTo>
                    <a:pt x="1697010" y="1699788"/>
                  </a:lnTo>
                  <a:lnTo>
                    <a:pt x="1143693" y="2148428"/>
                  </a:lnTo>
                  <a:lnTo>
                    <a:pt x="637828" y="1699788"/>
                  </a:lnTo>
                  <a:lnTo>
                    <a:pt x="867302" y="1699788"/>
                  </a:lnTo>
                  <a:cubicBezTo>
                    <a:pt x="859306" y="1308026"/>
                    <a:pt x="649377" y="946969"/>
                    <a:pt x="310771" y="744724"/>
                  </a:cubicBezTo>
                  <a:cubicBezTo>
                    <a:pt x="212707" y="686152"/>
                    <a:pt x="108032" y="643397"/>
                    <a:pt x="0" y="617910"/>
                  </a:cubicBezTo>
                  <a:lnTo>
                    <a:pt x="280602" y="302003"/>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16000" tIns="0" rIns="108000" bIns="180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Do</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36" name="MH_Other_2"/>
            <p:cNvSpPr/>
            <p:nvPr>
              <p:custDataLst>
                <p:tags r:id="rId3"/>
              </p:custDataLst>
            </p:nvPr>
          </p:nvSpPr>
          <p:spPr>
            <a:xfrm>
              <a:off x="3201989" y="2474913"/>
              <a:ext cx="1616075" cy="1274762"/>
            </a:xfrm>
            <a:custGeom>
              <a:avLst/>
              <a:gdLst/>
              <a:ahLst/>
              <a:cxnLst/>
              <a:rect l="l" t="t" r="r" b="b"/>
              <a:pathLst>
                <a:path w="2150110" h="1697787">
                  <a:moveTo>
                    <a:pt x="1701470" y="0"/>
                  </a:moveTo>
                  <a:lnTo>
                    <a:pt x="2150110" y="553317"/>
                  </a:lnTo>
                  <a:lnTo>
                    <a:pt x="1701470" y="1059182"/>
                  </a:lnTo>
                  <a:lnTo>
                    <a:pt x="1701470" y="829708"/>
                  </a:lnTo>
                  <a:cubicBezTo>
                    <a:pt x="1309708" y="837704"/>
                    <a:pt x="948651" y="1047633"/>
                    <a:pt x="746406" y="1386239"/>
                  </a:cubicBezTo>
                  <a:cubicBezTo>
                    <a:pt x="687727" y="1484483"/>
                    <a:pt x="644923" y="1589361"/>
                    <a:pt x="620466" y="1697787"/>
                  </a:cubicBezTo>
                  <a:lnTo>
                    <a:pt x="303685" y="1416408"/>
                  </a:lnTo>
                  <a:lnTo>
                    <a:pt x="0" y="1664449"/>
                  </a:lnTo>
                  <a:cubicBezTo>
                    <a:pt x="35261" y="1458221"/>
                    <a:pt x="109165" y="1257301"/>
                    <a:pt x="219962" y="1071801"/>
                  </a:cubicBezTo>
                  <a:cubicBezTo>
                    <a:pt x="533054" y="547612"/>
                    <a:pt x="1094227" y="224431"/>
                    <a:pt x="1701470" y="214954"/>
                  </a:cubicBezTo>
                  <a:close/>
                </a:path>
              </a:pathLst>
            </a:custGeom>
            <a:solidFill>
              <a:srgbClr val="4674CA"/>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360000" tIns="0" rIns="468000" bIns="28800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Plan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49" name="MH_Other_3"/>
            <p:cNvSpPr/>
            <p:nvPr>
              <p:custDataLst>
                <p:tags r:id="rId4"/>
              </p:custDataLst>
            </p:nvPr>
          </p:nvSpPr>
          <p:spPr>
            <a:xfrm>
              <a:off x="3017838" y="3586164"/>
              <a:ext cx="1274762" cy="1616075"/>
            </a:xfrm>
            <a:custGeom>
              <a:avLst/>
              <a:gdLst/>
              <a:ahLst/>
              <a:cxnLst/>
              <a:rect l="l" t="t" r="r" b="b"/>
              <a:pathLst>
                <a:path w="1697153" h="2150709">
                  <a:moveTo>
                    <a:pt x="553317" y="0"/>
                  </a:moveTo>
                  <a:lnTo>
                    <a:pt x="1059182" y="448640"/>
                  </a:lnTo>
                  <a:lnTo>
                    <a:pt x="829708" y="448640"/>
                  </a:lnTo>
                  <a:cubicBezTo>
                    <a:pt x="837704" y="840402"/>
                    <a:pt x="1047633" y="1201459"/>
                    <a:pt x="1386239" y="1403704"/>
                  </a:cubicBezTo>
                  <a:cubicBezTo>
                    <a:pt x="1484322" y="1462287"/>
                    <a:pt x="1589018" y="1505047"/>
                    <a:pt x="1697153" y="1530355"/>
                  </a:cubicBezTo>
                  <a:lnTo>
                    <a:pt x="1416407" y="1846425"/>
                  </a:lnTo>
                  <a:lnTo>
                    <a:pt x="1664937" y="2150709"/>
                  </a:lnTo>
                  <a:cubicBezTo>
                    <a:pt x="1458510" y="2114956"/>
                    <a:pt x="1257435" y="2041026"/>
                    <a:pt x="1071801" y="1930149"/>
                  </a:cubicBezTo>
                  <a:cubicBezTo>
                    <a:pt x="547612" y="1617056"/>
                    <a:pt x="224431" y="1055883"/>
                    <a:pt x="214954" y="448640"/>
                  </a:cubicBezTo>
                  <a:lnTo>
                    <a:pt x="0" y="448640"/>
                  </a:ln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18000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Action</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0" name="MH_Other_4"/>
            <p:cNvSpPr/>
            <p:nvPr>
              <p:custDataLst>
                <p:tags r:id="rId5"/>
              </p:custDataLst>
            </p:nvPr>
          </p:nvSpPr>
          <p:spPr>
            <a:xfrm>
              <a:off x="4119564" y="4111626"/>
              <a:ext cx="1614487" cy="1274763"/>
            </a:xfrm>
            <a:custGeom>
              <a:avLst/>
              <a:gdLst/>
              <a:ahLst/>
              <a:cxnLst/>
              <a:rect l="l" t="t" r="r" b="b"/>
              <a:pathLst>
                <a:path w="2150053" h="1697681">
                  <a:moveTo>
                    <a:pt x="1529760" y="0"/>
                  </a:moveTo>
                  <a:lnTo>
                    <a:pt x="1846425" y="281275"/>
                  </a:lnTo>
                  <a:lnTo>
                    <a:pt x="2150053" y="33280"/>
                  </a:lnTo>
                  <a:cubicBezTo>
                    <a:pt x="2114837" y="239493"/>
                    <a:pt x="2040936" y="440395"/>
                    <a:pt x="1930148" y="625880"/>
                  </a:cubicBezTo>
                  <a:cubicBezTo>
                    <a:pt x="1617056" y="1150069"/>
                    <a:pt x="1055883" y="1473250"/>
                    <a:pt x="448640" y="1482727"/>
                  </a:cubicBezTo>
                  <a:lnTo>
                    <a:pt x="448640" y="1697681"/>
                  </a:lnTo>
                  <a:lnTo>
                    <a:pt x="0" y="1144364"/>
                  </a:lnTo>
                  <a:lnTo>
                    <a:pt x="448640" y="638499"/>
                  </a:lnTo>
                  <a:lnTo>
                    <a:pt x="448640" y="867973"/>
                  </a:lnTo>
                  <a:cubicBezTo>
                    <a:pt x="840402" y="859977"/>
                    <a:pt x="1201459" y="650048"/>
                    <a:pt x="1403704" y="311442"/>
                  </a:cubicBezTo>
                  <a:cubicBezTo>
                    <a:pt x="1462369" y="213222"/>
                    <a:pt x="1505166" y="108371"/>
                    <a:pt x="1529760" y="0"/>
                  </a:cubicBezTo>
                  <a:close/>
                </a:path>
              </a:pathLst>
            </a:custGeom>
            <a:solidFill>
              <a:schemeClr val="bg1">
                <a:lumMod val="8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lIns="288000" tIns="0" rIns="0" bIns="0" anchor="ctr"/>
            <a:lstStyle/>
            <a:p>
              <a:pPr algn="ctr">
                <a:lnSpc>
                  <a:spcPct val="120000"/>
                </a:lnSpc>
                <a:spcBef>
                  <a:spcPts val="450"/>
                </a:spcBef>
                <a:spcAft>
                  <a:spcPts val="450"/>
                </a:spcAft>
                <a:defRPr/>
              </a:pPr>
              <a:r>
                <a:rPr lang="en-US" altLang="zh-CN" sz="1400" dirty="0">
                  <a:solidFill>
                    <a:srgbClr val="FFFFFF"/>
                  </a:solidFill>
                  <a:latin typeface="Arial" panose="020B0604020202020204" pitchFamily="34" charset="0"/>
                  <a:ea typeface="方正舒体" panose="02010601030101010101" pitchFamily="2" charset="-122"/>
                  <a:cs typeface="Arial" panose="020B0604020202020204" pitchFamily="34" charset="0"/>
                </a:rPr>
                <a:t>Check</a:t>
              </a:r>
              <a:endParaRPr lang="zh-CN" altLang="en-US" sz="1400" dirty="0">
                <a:solidFill>
                  <a:srgbClr val="FFFFFF"/>
                </a:solidFill>
                <a:latin typeface="Arial" panose="020B0604020202020204" pitchFamily="34" charset="0"/>
                <a:ea typeface="方正舒体" panose="02010601030101010101" pitchFamily="2" charset="-122"/>
                <a:cs typeface="Arial" panose="020B0604020202020204" pitchFamily="34" charset="0"/>
              </a:endParaRPr>
            </a:p>
          </p:txBody>
        </p:sp>
        <p:sp>
          <p:nvSpPr>
            <p:cNvPr id="51" name="MH_Other_5"/>
            <p:cNvSpPr/>
            <p:nvPr>
              <p:custDataLst>
                <p:tags r:id="rId6"/>
              </p:custDataLst>
            </p:nvPr>
          </p:nvSpPr>
          <p:spPr>
            <a:xfrm rot="3577600">
              <a:off x="3433764" y="2936876"/>
              <a:ext cx="2066925" cy="2066925"/>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spcFirstLastPara="1" lIns="0" tIns="0" rIns="0" bIns="0" numCol="1" anchor="ctr">
              <a:prstTxWarp prst="textArchUp">
                <a:avLst/>
              </a:prstTxWarp>
            </a:bodyPr>
            <a:lstStyle/>
            <a:p>
              <a:pPr algn="ctr">
                <a:defRPr/>
              </a:pPr>
              <a:endParaRPr lang="zh-CN" altLang="en-US" sz="900" dirty="0">
                <a:solidFill>
                  <a:srgbClr val="FFFFFF"/>
                </a:solidFill>
                <a:latin typeface="Arial" panose="020B0604020202020204" pitchFamily="34" charset="0"/>
                <a:cs typeface="Arial" panose="020B0604020202020204" pitchFamily="34" charset="0"/>
              </a:endParaRPr>
            </a:p>
          </p:txBody>
        </p:sp>
      </p:grpSp>
      <p:sp>
        <p:nvSpPr>
          <p:cNvPr id="10" name="矩形 9"/>
          <p:cNvSpPr/>
          <p:nvPr/>
        </p:nvSpPr>
        <p:spPr>
          <a:xfrm>
            <a:off x="5177588" y="3176570"/>
            <a:ext cx="5717057" cy="953723"/>
          </a:xfrm>
          <a:prstGeom prst="rect">
            <a:avLst/>
          </a:prstGeom>
        </p:spPr>
        <p:txBody>
          <a:bodyPr wrap="square">
            <a:spAutoFit/>
          </a:bodyPr>
          <a:lstStyle/>
          <a:p>
            <a:pPr lvl="0">
              <a:lnSpc>
                <a:spcPct val="12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影响质量的因素往往是多方面的，可能涉及人、方法、仪器、设备、材料、环境等。每项大的影响因素中又包含小的因素。应在诸多因素中，找出影响质量的最主要、最直接的因素。</a:t>
            </a:r>
          </a:p>
        </p:txBody>
      </p:sp>
      <p:sp>
        <p:nvSpPr>
          <p:cNvPr id="11" name="矩形 10"/>
          <p:cNvSpPr/>
          <p:nvPr/>
        </p:nvSpPr>
        <p:spPr>
          <a:xfrm>
            <a:off x="5177589" y="2215561"/>
            <a:ext cx="2276585" cy="523220"/>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4674CA"/>
                </a:solidFill>
                <a:latin typeface="微软雅黑" panose="020B0503020204020204" pitchFamily="34" charset="-122"/>
                <a:ea typeface="微软雅黑" panose="020B0503020204020204" pitchFamily="34" charset="-122"/>
              </a:rPr>
              <a:t>P</a:t>
            </a:r>
            <a:r>
              <a:rPr lang="zh-CN" altLang="en-US" sz="2800" b="1" dirty="0">
                <a:solidFill>
                  <a:srgbClr val="4674CA"/>
                </a:solidFill>
                <a:latin typeface="微软雅黑" panose="020B0503020204020204" pitchFamily="34" charset="-122"/>
                <a:ea typeface="微软雅黑" panose="020B0503020204020204" pitchFamily="34" charset="-122"/>
              </a:rPr>
              <a:t>阶段 </a:t>
            </a:r>
          </a:p>
        </p:txBody>
      </p:sp>
      <p:grpSp>
        <p:nvGrpSpPr>
          <p:cNvPr id="17" name="组合 16"/>
          <p:cNvGrpSpPr/>
          <p:nvPr/>
        </p:nvGrpSpPr>
        <p:grpSpPr>
          <a:xfrm>
            <a:off x="4925971" y="2759619"/>
            <a:ext cx="6336000" cy="400110"/>
            <a:chOff x="4925971" y="2759619"/>
            <a:chExt cx="6336000" cy="400110"/>
          </a:xfrm>
        </p:grpSpPr>
        <p:sp>
          <p:nvSpPr>
            <p:cNvPr id="12" name="矩形: 圆顶角 11"/>
            <p:cNvSpPr/>
            <p:nvPr/>
          </p:nvSpPr>
          <p:spPr>
            <a:xfrm rot="5400000">
              <a:off x="7912756" y="-210324"/>
              <a:ext cx="362430" cy="6336000"/>
            </a:xfrm>
            <a:prstGeom prst="round2SameRect">
              <a:avLst>
                <a:gd name="adj1" fmla="val 50000"/>
                <a:gd name="adj2" fmla="val 0"/>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8" y="2759619"/>
              <a:ext cx="6169263"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步骤三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找出影响质量的主要因素</a:t>
              </a:r>
            </a:p>
          </p:txBody>
        </p:sp>
      </p:grpSp>
      <p:grpSp>
        <p:nvGrpSpPr>
          <p:cNvPr id="6" name="组合 5"/>
          <p:cNvGrpSpPr/>
          <p:nvPr/>
        </p:nvGrpSpPr>
        <p:grpSpPr>
          <a:xfrm>
            <a:off x="8552764" y="4147134"/>
            <a:ext cx="1911477" cy="1407594"/>
            <a:chOff x="7732148" y="4202953"/>
            <a:chExt cx="1911477" cy="1407594"/>
          </a:xfrm>
        </p:grpSpPr>
        <p:sp>
          <p:nvSpPr>
            <p:cNvPr id="2" name="泪滴形 1"/>
            <p:cNvSpPr/>
            <p:nvPr/>
          </p:nvSpPr>
          <p:spPr>
            <a:xfrm rot="8179273">
              <a:off x="7732148" y="4202953"/>
              <a:ext cx="1344246" cy="1344246"/>
            </a:xfrm>
            <a:prstGeom prst="teardrop">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泪滴形 22"/>
            <p:cNvSpPr/>
            <p:nvPr/>
          </p:nvSpPr>
          <p:spPr>
            <a:xfrm rot="8179273">
              <a:off x="8775009" y="4741931"/>
              <a:ext cx="868616" cy="868616"/>
            </a:xfrm>
            <a:prstGeom prst="teardrop">
              <a:avLst/>
            </a:prstGeom>
            <a:solidFill>
              <a:srgbClr val="3FAF63"/>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8042875" y="4709563"/>
              <a:ext cx="697627"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主因</a:t>
              </a:r>
            </a:p>
          </p:txBody>
        </p:sp>
        <p:sp>
          <p:nvSpPr>
            <p:cNvPr id="28" name="矩形 27"/>
            <p:cNvSpPr/>
            <p:nvPr/>
          </p:nvSpPr>
          <p:spPr>
            <a:xfrm>
              <a:off x="8860503" y="5007689"/>
              <a:ext cx="697627"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次因</a:t>
              </a:r>
            </a:p>
          </p:txBody>
        </p:sp>
      </p:grpSp>
      <p:grpSp>
        <p:nvGrpSpPr>
          <p:cNvPr id="20" name="组合 19"/>
          <p:cNvGrpSpPr/>
          <p:nvPr/>
        </p:nvGrpSpPr>
        <p:grpSpPr>
          <a:xfrm>
            <a:off x="5229013" y="4576313"/>
            <a:ext cx="3063852" cy="650976"/>
            <a:chOff x="5229013" y="4576313"/>
            <a:chExt cx="3063852" cy="650976"/>
          </a:xfrm>
        </p:grpSpPr>
        <p:grpSp>
          <p:nvGrpSpPr>
            <p:cNvPr id="16" name="组合 15"/>
            <p:cNvGrpSpPr/>
            <p:nvPr/>
          </p:nvGrpSpPr>
          <p:grpSpPr>
            <a:xfrm>
              <a:off x="5229013" y="4576313"/>
              <a:ext cx="2336587" cy="650976"/>
              <a:chOff x="5177588" y="4653744"/>
              <a:chExt cx="2336587" cy="650976"/>
            </a:xfrm>
          </p:grpSpPr>
          <p:sp>
            <p:nvSpPr>
              <p:cNvPr id="3" name="矩形 2"/>
              <p:cNvSpPr/>
              <p:nvPr/>
            </p:nvSpPr>
            <p:spPr>
              <a:xfrm>
                <a:off x="5212379" y="4699939"/>
                <a:ext cx="2301796" cy="584775"/>
              </a:xfrm>
              <a:prstGeom prst="rect">
                <a:avLst/>
              </a:prstGeom>
            </p:spPr>
            <p:txBody>
              <a:bodyPr wrap="square">
                <a:spAutoFit/>
              </a:bodyPr>
              <a:lstStyle/>
              <a:p>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区分主因和次因是最有效解决题目的关键。</a:t>
                </a:r>
              </a:p>
            </p:txBody>
          </p:sp>
          <p:sp>
            <p:nvSpPr>
              <p:cNvPr id="15" name="矩形: 圆角 14"/>
              <p:cNvSpPr/>
              <p:nvPr/>
            </p:nvSpPr>
            <p:spPr>
              <a:xfrm>
                <a:off x="5177588" y="4653744"/>
                <a:ext cx="2276586" cy="650976"/>
              </a:xfrm>
              <a:prstGeom prst="roundRect">
                <a:avLst/>
              </a:prstGeom>
              <a:noFill/>
              <a:ln>
                <a:solidFill>
                  <a:srgbClr val="4674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9" name="直接箭头连接符 18"/>
            <p:cNvCxnSpPr/>
            <p:nvPr/>
          </p:nvCxnSpPr>
          <p:spPr>
            <a:xfrm>
              <a:off x="7491126" y="4914895"/>
              <a:ext cx="801739" cy="0"/>
            </a:xfrm>
            <a:prstGeom prst="straightConnector1">
              <a:avLst/>
            </a:prstGeom>
            <a:ln w="12700">
              <a:solidFill>
                <a:srgbClr val="4674CA"/>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2" name="组合 31"/>
          <p:cNvGrpSpPr/>
          <p:nvPr/>
        </p:nvGrpSpPr>
        <p:grpSpPr>
          <a:xfrm>
            <a:off x="401709" y="266581"/>
            <a:ext cx="11473572" cy="528835"/>
            <a:chOff x="401709" y="266581"/>
            <a:chExt cx="11473572" cy="528835"/>
          </a:xfrm>
        </p:grpSpPr>
        <p:sp>
          <p:nvSpPr>
            <p:cNvPr id="33" name="椭圆 32"/>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37" name="组合 36"/>
            <p:cNvGrpSpPr/>
            <p:nvPr/>
          </p:nvGrpSpPr>
          <p:grpSpPr>
            <a:xfrm>
              <a:off x="509682" y="277446"/>
              <a:ext cx="4018891" cy="484252"/>
              <a:chOff x="6078784" y="1930037"/>
              <a:chExt cx="5128074" cy="617903"/>
            </a:xfrm>
          </p:grpSpPr>
          <p:sp>
            <p:nvSpPr>
              <p:cNvPr id="39" name="文本框 38"/>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40" name="矩形 39"/>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38" name="直接连接符 37"/>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98879753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1038513" y="761701"/>
            <a:ext cx="1231621" cy="2667299"/>
            <a:chOff x="3704492" y="1190502"/>
            <a:chExt cx="1992923" cy="5522913"/>
          </a:xfrm>
        </p:grpSpPr>
        <p:sp>
          <p:nvSpPr>
            <p:cNvPr id="7" name="椭圆 6"/>
            <p:cNvSpPr/>
            <p:nvPr/>
          </p:nvSpPr>
          <p:spPr>
            <a:xfrm>
              <a:off x="3704492" y="1508369"/>
              <a:ext cx="1860062" cy="4689231"/>
            </a:xfrm>
            <a:prstGeom prst="ellipse">
              <a:avLst/>
            </a:prstGeom>
            <a:gradFill flip="none" rotWithShape="1">
              <a:gsLst>
                <a:gs pos="0">
                  <a:schemeClr val="tx1">
                    <a:lumMod val="65000"/>
                    <a:lumOff val="35000"/>
                  </a:schemeClr>
                </a:gs>
                <a:gs pos="100000">
                  <a:schemeClr val="bg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4597309" y="1190502"/>
              <a:ext cx="1100106" cy="55229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1784119" y="2528661"/>
            <a:ext cx="9821728" cy="683264"/>
          </a:xfrm>
          <a:prstGeom prst="rect">
            <a:avLst/>
          </a:prstGeom>
        </p:spPr>
        <p:txBody>
          <a:bodyPr wrap="square">
            <a:spAutoFit/>
          </a:bodyPr>
          <a:lstStyle/>
          <a:p>
            <a:pPr lvl="0">
              <a:lnSpc>
                <a:spcPct val="120000"/>
              </a:lnSpc>
            </a:pP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目标可以是定性</a:t>
            </a:r>
            <a:r>
              <a:rPr lang="en-US" altLang="zh-CN" sz="1600" b="1" dirty="0">
                <a:solidFill>
                  <a:schemeClr val="tx1">
                    <a:lumMod val="75000"/>
                    <a:lumOff val="25000"/>
                  </a:schemeClr>
                </a:solidFill>
                <a:latin typeface="微软雅黑" panose="020B0503020204020204" pitchFamily="34" charset="-122"/>
                <a:ea typeface="微软雅黑" panose="020B0503020204020204" pitchFamily="34" charset="-122"/>
              </a:rPr>
              <a:t>+</a:t>
            </a:r>
            <a:r>
              <a:rPr lang="zh-CN" altLang="en-US" sz="1600" b="1" dirty="0">
                <a:solidFill>
                  <a:schemeClr val="tx1">
                    <a:lumMod val="75000"/>
                    <a:lumOff val="25000"/>
                  </a:schemeClr>
                </a:solidFill>
                <a:latin typeface="微软雅黑" panose="020B0503020204020204" pitchFamily="34" charset="-122"/>
                <a:ea typeface="微软雅黑" panose="020B0503020204020204" pitchFamily="34" charset="-122"/>
              </a:rPr>
              <a:t>定量化的</a:t>
            </a: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，能够用数量来表示的指标要尽可能量化，不能用数量来表示的指标也要明确。目标是用来衡量实验效果的指标，所以设定应该有依据，要通过充分的现状调查和比较来获得。</a:t>
            </a:r>
          </a:p>
        </p:txBody>
      </p:sp>
      <p:sp>
        <p:nvSpPr>
          <p:cNvPr id="11" name="矩形 10"/>
          <p:cNvSpPr/>
          <p:nvPr/>
        </p:nvSpPr>
        <p:spPr>
          <a:xfrm>
            <a:off x="1841889" y="1468715"/>
            <a:ext cx="2276585" cy="523220"/>
          </a:xfrm>
          <a:prstGeom prst="rect">
            <a:avLst/>
          </a:prstGeom>
        </p:spPr>
        <p:txBody>
          <a:bodyPr wrap="none">
            <a:spAutoFit/>
          </a:bodyPr>
          <a:lstStyle/>
          <a:p>
            <a:pPr lvl="0"/>
            <a:r>
              <a:rPr lang="en-US" altLang="zh-CN" sz="1600" b="1" dirty="0">
                <a:solidFill>
                  <a:schemeClr val="bg1">
                    <a:lumMod val="75000"/>
                  </a:schemeClr>
                </a:solidFill>
                <a:latin typeface="微软雅黑" panose="020B0503020204020204" pitchFamily="34" charset="-122"/>
                <a:ea typeface="微软雅黑" panose="020B0503020204020204" pitchFamily="34" charset="-122"/>
              </a:rPr>
              <a:t>PDCA——</a:t>
            </a:r>
            <a:r>
              <a:rPr lang="en-US" altLang="zh-CN" sz="2800" b="1" dirty="0">
                <a:solidFill>
                  <a:srgbClr val="4674CA"/>
                </a:solidFill>
                <a:latin typeface="微软雅黑" panose="020B0503020204020204" pitchFamily="34" charset="-122"/>
                <a:ea typeface="微软雅黑" panose="020B0503020204020204" pitchFamily="34" charset="-122"/>
              </a:rPr>
              <a:t>P</a:t>
            </a:r>
            <a:r>
              <a:rPr lang="zh-CN" altLang="en-US" sz="2800" b="1" dirty="0">
                <a:solidFill>
                  <a:srgbClr val="4674CA"/>
                </a:solidFill>
                <a:latin typeface="微软雅黑" panose="020B0503020204020204" pitchFamily="34" charset="-122"/>
                <a:ea typeface="微软雅黑" panose="020B0503020204020204" pitchFamily="34" charset="-122"/>
              </a:rPr>
              <a:t>阶段 </a:t>
            </a:r>
          </a:p>
        </p:txBody>
      </p:sp>
      <p:grpSp>
        <p:nvGrpSpPr>
          <p:cNvPr id="17" name="组合 16"/>
          <p:cNvGrpSpPr/>
          <p:nvPr/>
        </p:nvGrpSpPr>
        <p:grpSpPr>
          <a:xfrm>
            <a:off x="1590271" y="2012773"/>
            <a:ext cx="6336000" cy="400110"/>
            <a:chOff x="4925971" y="2759619"/>
            <a:chExt cx="6336000" cy="400110"/>
          </a:xfrm>
        </p:grpSpPr>
        <p:sp>
          <p:nvSpPr>
            <p:cNvPr id="12" name="矩形: 圆顶角 11"/>
            <p:cNvSpPr/>
            <p:nvPr/>
          </p:nvSpPr>
          <p:spPr>
            <a:xfrm rot="5400000">
              <a:off x="7912756" y="-210324"/>
              <a:ext cx="362430" cy="6336000"/>
            </a:xfrm>
            <a:prstGeom prst="round2SameRect">
              <a:avLst>
                <a:gd name="adj1" fmla="val 50000"/>
                <a:gd name="adj2" fmla="val 0"/>
              </a:avLst>
            </a:prstGeom>
            <a:solidFill>
              <a:srgbClr val="4674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矩形 56"/>
            <p:cNvSpPr/>
            <p:nvPr/>
          </p:nvSpPr>
          <p:spPr>
            <a:xfrm>
              <a:off x="4936398" y="2759619"/>
              <a:ext cx="6169263" cy="400110"/>
            </a:xfrm>
            <a:prstGeom prst="rect">
              <a:avLst/>
            </a:prstGeom>
          </p:spPr>
          <p:txBody>
            <a:bodyPr wrap="squar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　步骤四 </a:t>
              </a:r>
              <a:r>
                <a:rPr lang="en-US" altLang="zh-CN" sz="2000" dirty="0">
                  <a:solidFill>
                    <a:schemeClr val="bg1"/>
                  </a:solidFill>
                  <a:latin typeface="微软雅黑" panose="020B0503020204020204" pitchFamily="34" charset="-122"/>
                  <a:ea typeface="微软雅黑" panose="020B0503020204020204" pitchFamily="34" charset="-122"/>
                </a:rPr>
                <a:t>: </a:t>
              </a:r>
              <a:r>
                <a:rPr lang="zh-CN" altLang="en-US" sz="2000" dirty="0">
                  <a:solidFill>
                    <a:schemeClr val="bg1"/>
                  </a:solidFill>
                  <a:latin typeface="微软雅黑" panose="020B0503020204020204" pitchFamily="34" charset="-122"/>
                  <a:ea typeface="微软雅黑" panose="020B0503020204020204" pitchFamily="34" charset="-122"/>
                </a:rPr>
                <a:t>设定目标，制定对策 </a:t>
              </a:r>
            </a:p>
          </p:txBody>
        </p:sp>
      </p:grpSp>
      <p:grpSp>
        <p:nvGrpSpPr>
          <p:cNvPr id="25" name="组合 24"/>
          <p:cNvGrpSpPr/>
          <p:nvPr/>
        </p:nvGrpSpPr>
        <p:grpSpPr>
          <a:xfrm>
            <a:off x="1841889" y="3449100"/>
            <a:ext cx="3404044" cy="2685990"/>
            <a:chOff x="1354227" y="3488568"/>
            <a:chExt cx="3404044" cy="2685990"/>
          </a:xfrm>
        </p:grpSpPr>
        <p:sp>
          <p:nvSpPr>
            <p:cNvPr id="18" name="矩形 17"/>
            <p:cNvSpPr/>
            <p:nvPr/>
          </p:nvSpPr>
          <p:spPr>
            <a:xfrm>
              <a:off x="1354227" y="5343561"/>
              <a:ext cx="3404044" cy="83099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60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计划的内容如何完成好，需要将方案步骤具体化，逐一制定对策，明确回答出方案中的“</a:t>
              </a:r>
              <a:r>
                <a:rPr kumimoji="0" lang="en-US" altLang="zh-CN" sz="160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5W1H”</a:t>
              </a:r>
              <a:r>
                <a:rPr kumimoji="0" lang="zh-CN" altLang="en-US" sz="160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即</a:t>
              </a:r>
              <a:r>
                <a:rPr kumimoji="0" lang="en-US" altLang="zh-CN" sz="160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rPr>
                <a:t>:</a:t>
              </a:r>
              <a:endParaRPr kumimoji="0" lang="zh-CN" altLang="en-US" sz="1600" u="none" strike="noStrike" kern="0" cap="none" spc="0" normalizeH="0" baseline="0" noProof="0" dirty="0">
                <a:ln>
                  <a:noFill/>
                </a:ln>
                <a:solidFill>
                  <a:schemeClr val="tx1">
                    <a:lumMod val="75000"/>
                    <a:lumOff val="25000"/>
                  </a:schemeClr>
                </a:solidFill>
                <a:effectLst/>
                <a:uLnTx/>
                <a:uFillTx/>
                <a:latin typeface="微软雅黑" panose="020B0503020204020204" pitchFamily="34" charset="-122"/>
                <a:ea typeface="微软雅黑" panose="020B0503020204020204" pitchFamily="34" charset="-122"/>
              </a:endParaRPr>
            </a:p>
          </p:txBody>
        </p:sp>
        <p:grpSp>
          <p:nvGrpSpPr>
            <p:cNvPr id="24" name="组合 23"/>
            <p:cNvGrpSpPr/>
            <p:nvPr/>
          </p:nvGrpSpPr>
          <p:grpSpPr>
            <a:xfrm>
              <a:off x="1917956" y="3488568"/>
              <a:ext cx="1854995" cy="1854995"/>
              <a:chOff x="1841888" y="3792004"/>
              <a:chExt cx="1854995" cy="1854995"/>
            </a:xfrm>
          </p:grpSpPr>
          <p:sp>
            <p:nvSpPr>
              <p:cNvPr id="22" name="椭圆 21"/>
              <p:cNvSpPr/>
              <p:nvPr/>
            </p:nvSpPr>
            <p:spPr>
              <a:xfrm>
                <a:off x="1841888" y="3792004"/>
                <a:ext cx="1854995" cy="1854995"/>
              </a:xfrm>
              <a:prstGeom prst="ellipse">
                <a:avLst/>
              </a:prstGeom>
              <a:solidFill>
                <a:srgbClr val="3FAF6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1960304" y="4396335"/>
                <a:ext cx="1553630" cy="646331"/>
              </a:xfrm>
              <a:prstGeom prst="rect">
                <a:avLst/>
              </a:prstGeom>
            </p:spPr>
            <p:txBody>
              <a:bodyPr wrap="none">
                <a:spAutoFit/>
              </a:bodyPr>
              <a:lstStyle/>
              <a:p>
                <a:r>
                  <a:rPr lang="en-US" altLang="zh-CN" sz="3600" kern="0" dirty="0">
                    <a:solidFill>
                      <a:schemeClr val="bg1"/>
                    </a:solidFill>
                    <a:latin typeface="微软雅黑" panose="020B0503020204020204" pitchFamily="34" charset="-122"/>
                    <a:ea typeface="微软雅黑" panose="020B0503020204020204" pitchFamily="34" charset="-122"/>
                  </a:rPr>
                  <a:t>5W1H</a:t>
                </a:r>
                <a:endParaRPr lang="zh-CN" altLang="en-US" sz="3600" dirty="0">
                  <a:solidFill>
                    <a:schemeClr val="bg1"/>
                  </a:solidFill>
                  <a:latin typeface="微软雅黑" panose="020B0503020204020204" pitchFamily="34" charset="-122"/>
                  <a:ea typeface="微软雅黑" panose="020B0503020204020204" pitchFamily="34" charset="-122"/>
                </a:endParaRPr>
              </a:p>
            </p:txBody>
          </p:sp>
        </p:grpSp>
      </p:grpSp>
      <p:grpSp>
        <p:nvGrpSpPr>
          <p:cNvPr id="30" name="组合 29"/>
          <p:cNvGrpSpPr/>
          <p:nvPr/>
        </p:nvGrpSpPr>
        <p:grpSpPr>
          <a:xfrm>
            <a:off x="5101347" y="3497354"/>
            <a:ext cx="3623617" cy="2751522"/>
            <a:chOff x="5101347" y="3497354"/>
            <a:chExt cx="3623617" cy="2751522"/>
          </a:xfrm>
        </p:grpSpPr>
        <p:sp>
          <p:nvSpPr>
            <p:cNvPr id="14" name="矩形 13"/>
            <p:cNvSpPr/>
            <p:nvPr/>
          </p:nvSpPr>
          <p:spPr>
            <a:xfrm>
              <a:off x="5364348" y="3497354"/>
              <a:ext cx="3360616" cy="2751522"/>
            </a:xfrm>
            <a:prstGeom prst="rect">
              <a:avLst/>
            </a:prstGeom>
          </p:spPr>
          <p:txBody>
            <a:bodyPr wrap="square">
              <a:spAutoFit/>
            </a:bodyPr>
            <a:lstStyle/>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为什么制定该措施</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(Why)?</a:t>
              </a:r>
            </a:p>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达到什么目标</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(What)?</a:t>
              </a:r>
            </a:p>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在何处执行</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(Where)?</a:t>
              </a:r>
            </a:p>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由谁负责完成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(Who)?</a:t>
              </a:r>
            </a:p>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什么时间完成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(When)?</a:t>
              </a:r>
            </a:p>
            <a:p>
              <a:pPr lvl="0">
                <a:lnSpc>
                  <a:spcPct val="180000"/>
                </a:lnSpc>
              </a:pPr>
              <a:r>
                <a:rPr lang="zh-CN" altLang="en-US" sz="1600" dirty="0">
                  <a:solidFill>
                    <a:schemeClr val="tx1">
                      <a:lumMod val="75000"/>
                      <a:lumOff val="25000"/>
                    </a:schemeClr>
                  </a:solidFill>
                  <a:latin typeface="微软雅黑" panose="020B0503020204020204" pitchFamily="34" charset="-122"/>
                  <a:ea typeface="微软雅黑" panose="020B0503020204020204" pitchFamily="34" charset="-122"/>
                </a:rPr>
                <a:t>如何完成</a:t>
              </a:r>
              <a:r>
                <a:rPr lang="en-US" altLang="zh-CN" sz="1600" dirty="0">
                  <a:solidFill>
                    <a:schemeClr val="tx1">
                      <a:lumMod val="75000"/>
                      <a:lumOff val="25000"/>
                    </a:schemeClr>
                  </a:solidFill>
                  <a:latin typeface="微软雅黑" panose="020B0503020204020204" pitchFamily="34" charset="-122"/>
                  <a:ea typeface="微软雅黑" panose="020B0503020204020204" pitchFamily="34" charset="-122"/>
                </a:rPr>
                <a:t>(How)?</a:t>
              </a:r>
            </a:p>
          </p:txBody>
        </p:sp>
        <p:sp>
          <p:nvSpPr>
            <p:cNvPr id="26" name="右大括号 25"/>
            <p:cNvSpPr/>
            <p:nvPr/>
          </p:nvSpPr>
          <p:spPr>
            <a:xfrm flipH="1">
              <a:off x="5101347" y="3703385"/>
              <a:ext cx="263001" cy="2339460"/>
            </a:xfrm>
            <a:prstGeom prst="rightBrace">
              <a:avLst>
                <a:gd name="adj1" fmla="val 105630"/>
                <a:gd name="adj2" fmla="val 50000"/>
              </a:avLst>
            </a:prstGeom>
            <a:ln w="12700">
              <a:solidFill>
                <a:srgbClr val="3FAF6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pic>
        <p:nvPicPr>
          <p:cNvPr id="29" name="图片 28"/>
          <p:cNvPicPr>
            <a:picLocks noChangeAspect="1"/>
          </p:cNvPicPr>
          <p:nvPr/>
        </p:nvPicPr>
        <p:blipFill rotWithShape="1">
          <a:blip r:embed="rId4" cstate="print">
            <a:extLst>
              <a:ext uri="{28A0092B-C50C-407E-A947-70E740481C1C}">
                <a14:useLocalDpi xmlns:a14="http://schemas.microsoft.com/office/drawing/2010/main" val="0"/>
              </a:ext>
            </a:extLst>
          </a:blip>
          <a:srcRect b="4731"/>
          <a:stretch/>
        </p:blipFill>
        <p:spPr>
          <a:xfrm>
            <a:off x="8565662" y="3563815"/>
            <a:ext cx="2758832" cy="2628332"/>
          </a:xfrm>
          <a:prstGeom prst="rect">
            <a:avLst/>
          </a:prstGeom>
          <a:effectLst>
            <a:softEdge rad="228600"/>
          </a:effectLst>
        </p:spPr>
      </p:pic>
      <p:grpSp>
        <p:nvGrpSpPr>
          <p:cNvPr id="27" name="组合 26"/>
          <p:cNvGrpSpPr/>
          <p:nvPr/>
        </p:nvGrpSpPr>
        <p:grpSpPr>
          <a:xfrm>
            <a:off x="401709" y="266581"/>
            <a:ext cx="11473572" cy="528835"/>
            <a:chOff x="401709" y="266581"/>
            <a:chExt cx="11473572" cy="528835"/>
          </a:xfrm>
        </p:grpSpPr>
        <p:sp>
          <p:nvSpPr>
            <p:cNvPr id="28" name="椭圆 27"/>
            <p:cNvSpPr/>
            <p:nvPr/>
          </p:nvSpPr>
          <p:spPr>
            <a:xfrm>
              <a:off x="401709" y="266581"/>
              <a:ext cx="528835" cy="528835"/>
            </a:xfrm>
            <a:prstGeom prst="ellipse">
              <a:avLst/>
            </a:prstGeom>
            <a:solidFill>
              <a:srgbClr val="3FAF6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0"/>
            </a:p>
          </p:txBody>
        </p:sp>
        <p:grpSp>
          <p:nvGrpSpPr>
            <p:cNvPr id="31" name="组合 30"/>
            <p:cNvGrpSpPr/>
            <p:nvPr/>
          </p:nvGrpSpPr>
          <p:grpSpPr>
            <a:xfrm>
              <a:off x="509682" y="277446"/>
              <a:ext cx="4018891" cy="484252"/>
              <a:chOff x="6078784" y="1930037"/>
              <a:chExt cx="5128074" cy="617903"/>
            </a:xfrm>
          </p:grpSpPr>
          <p:sp>
            <p:nvSpPr>
              <p:cNvPr id="33" name="文本框 32"/>
              <p:cNvSpPr txBox="1"/>
              <p:nvPr/>
            </p:nvSpPr>
            <p:spPr>
              <a:xfrm>
                <a:off x="6078784" y="1958858"/>
                <a:ext cx="431992" cy="589082"/>
              </a:xfrm>
              <a:prstGeom prst="rect">
                <a:avLst/>
              </a:prstGeom>
              <a:noFill/>
            </p:spPr>
            <p:txBody>
              <a:bodyPr wrap="none" rtlCol="0">
                <a:spAutoFit/>
              </a:bodyPr>
              <a:lstStyle/>
              <a:p>
                <a:r>
                  <a:rPr lang="en-US" altLang="zh-CN" sz="2400" dirty="0">
                    <a:solidFill>
                      <a:schemeClr val="bg1"/>
                    </a:solidFill>
                    <a:latin typeface="Impact" panose="020B0806030902050204" pitchFamily="34" charset="0"/>
                  </a:rPr>
                  <a:t>2</a:t>
                </a:r>
                <a:endParaRPr lang="zh-CN" altLang="en-US" sz="2400" dirty="0">
                  <a:solidFill>
                    <a:schemeClr val="bg1"/>
                  </a:solidFill>
                  <a:latin typeface="Impact" panose="020B0806030902050204" pitchFamily="34" charset="0"/>
                </a:endParaRPr>
              </a:p>
            </p:txBody>
          </p:sp>
          <p:sp>
            <p:nvSpPr>
              <p:cNvPr id="34" name="矩形 33"/>
              <p:cNvSpPr/>
              <p:nvPr/>
            </p:nvSpPr>
            <p:spPr>
              <a:xfrm>
                <a:off x="6753570" y="1930037"/>
                <a:ext cx="4453288" cy="589082"/>
              </a:xfrm>
              <a:prstGeom prst="rect">
                <a:avLst/>
              </a:prstGeom>
            </p:spPr>
            <p:txBody>
              <a:bodyPr wrap="none">
                <a:spAutoFit/>
              </a:bodyPr>
              <a:lstStyle/>
              <a:p>
                <a:r>
                  <a:rPr lang="en-US" altLang="zh-CN" sz="2400" dirty="0">
                    <a:solidFill>
                      <a:schemeClr val="tx1">
                        <a:lumMod val="75000"/>
                        <a:lumOff val="25000"/>
                      </a:schemeClr>
                    </a:solidFill>
                    <a:latin typeface="微软雅黑" panose="020B0503020204020204" pitchFamily="34" charset="-122"/>
                    <a:ea typeface="微软雅黑" panose="020B0503020204020204" pitchFamily="34" charset="-122"/>
                  </a:rPr>
                  <a:t>PDCA</a:t>
                </a:r>
                <a:r>
                  <a:rPr lang="zh-CN" altLang="en-US" sz="2400" dirty="0">
                    <a:solidFill>
                      <a:schemeClr val="tx1">
                        <a:lumMod val="75000"/>
                        <a:lumOff val="25000"/>
                      </a:schemeClr>
                    </a:solidFill>
                    <a:latin typeface="微软雅黑" panose="020B0503020204020204" pitchFamily="34" charset="-122"/>
                    <a:ea typeface="微软雅黑" panose="020B0503020204020204" pitchFamily="34" charset="-122"/>
                  </a:rPr>
                  <a:t>循环运用与流程图</a:t>
                </a:r>
              </a:p>
            </p:txBody>
          </p:sp>
        </p:grpSp>
        <p:cxnSp>
          <p:nvCxnSpPr>
            <p:cNvPr id="32" name="直接连接符 31"/>
            <p:cNvCxnSpPr>
              <a:cxnSpLocks/>
            </p:cNvCxnSpPr>
            <p:nvPr/>
          </p:nvCxnSpPr>
          <p:spPr>
            <a:xfrm>
              <a:off x="919333" y="717970"/>
              <a:ext cx="10955948" cy="21143"/>
            </a:xfrm>
            <a:prstGeom prst="line">
              <a:avLst/>
            </a:prstGeom>
            <a:ln>
              <a:solidFill>
                <a:schemeClr val="bg1">
                  <a:lumMod val="75000"/>
                </a:schemeClr>
              </a:solidFill>
              <a:prstDash val="sysDash"/>
            </a:ln>
          </p:spPr>
          <p:style>
            <a:lnRef idx="1">
              <a:schemeClr val="accent1"/>
            </a:lnRef>
            <a:fillRef idx="0">
              <a:schemeClr val="accent1"/>
            </a:fillRef>
            <a:effectRef idx="0">
              <a:schemeClr val="accent1"/>
            </a:effectRef>
            <a:fontRef idx="minor">
              <a:schemeClr val="tx1"/>
            </a:fontRef>
          </p:style>
        </p:cxnSp>
      </p:grpSp>
    </p:spTree>
    <p:custDataLst>
      <p:tags r:id="rId1"/>
    </p:custDataLst>
    <p:extLst>
      <p:ext uri="{BB962C8B-B14F-4D97-AF65-F5344CB8AC3E}">
        <p14:creationId xmlns:p14="http://schemas.microsoft.com/office/powerpoint/2010/main" val="2336054805"/>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CE6186AB-54CE-428A-96C0-B03F4FF2FF32"/>
  <p:tag name="ISPRING_SCORM_RATE_SLIDES" val="1"/>
  <p:tag name="ISPRINGONLINEFOLDERID" val="0"/>
  <p:tag name="ISPRINGONLINEFOLDERPATH" val="Content List"/>
  <p:tag name="ISPRINGCLOUDFOLDERID" val="0"/>
  <p:tag name="ISPRINGCLOUDFOLDERPATH" val="Content List"/>
  <p:tag name="ISPRING_PLAYERS_CUSTOMIZATION" val="UEsDBBQAAgAIAFp1bkk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adW5Jv6YZjj0EAAA0EwAAJwAAAHVuaXZlcnNhbC9mbGFzaF9wdWJsaXNoaW5nX3NldHRpbmdzLnhtbNVYX3MaNxB/51NorpPHgJ3areMBPNg+xkwwULjUyRMj7hZOtU66SjoIeeqn6QfrJ+kKGXzYji3ckmmHYeBWu7/9L62ufvYl42QOSjMpGsFh9SAgIGKZMDFrBB+j9tuTgGhDRUK5FNAIhAzIWbNSz4sJZzodgTHIqgnCCH2am0aQGpOf1mqLxaLKdK7squSFQXxdjWVWyxVoEAZULed0iT9mmYMO7hA8APCbSXEn1qxUCKk7pGuZFBwIS9BywaxTlLc51WlQc2wTGt/OlCxEciG5VETNJo3gh5OW/ax5HNQly0DYmOgmEi3ZnNIkYdYKykfsK5AU2CxFcw8PjgKyYIlJG8G7IwuD7LXHMCtw5zu1MBcSgyDMHX4GhibUUPfoFCqYgsJsgG4aVQCCbtFKnAa+mA3BkZKloBmLI1whNlSN4DIaD8N2OAx7F+H447DrTPWWiDpRN/SSGQzDUdiLwuH4vNPfUeI1WsLrVqe7o8xNeD7qRLtq6rWudxUZXPV7fjJXnwfhsNvpfRhH/X436gzupVapLyW5XtuulzrWlSzUVlWs22yQSiMfFIcGg23OqZpBJNsMq3hKuYaA/JbD7JeCcmaWtrJxN7gFyFs6h9gMbdk2AluKwT2cA0TTUFmpJ443PfH+aMv7mlNf8uxpQ+vUGBqn2D9mXf5lypprKsVW5dtnMpE82bgE2QSSHs2gtCuMbploI+dhQKaYCI7OthSjPCDMoPPxRlgXE22YWe0+7TInQSzcJoFcjx4FI06pQhd1mX4Xd9v6cTMUCblUdIFbm4uHI3+LfQDCh+0KY89t/EH5sIeK6h04SYtzH+bhuhJ9mK+pugVFIim5F/9gXSukI6bSy/aMMi+7b2CimQEf1nPmpfpGFjwhS1kQzm6BGEnQ+iLDfymQ8klApkpmKyoeVoZozrCu5gwWkJz5KPqMKrICJfFkzDkYp+H3gn0lE5hKhbhA51hsSGfa4Vd3As6p1vegdG3jm1G3cxmOO73L8NMb6yBN5hTPpt3Asa0hy81e8OmSCGnWchiOmBZYyzYpCUtWaz6+VV+fBs2ygrs0/9vJKEHvMSX70bJLYl60wFttSuerRrTNtYLGFmSYEoeJCzEeCkwU4AsYU0Gk4EtCY9zytG3rOZOFRoprYAetX2+hkydMrJ5meIChRpWA8oI8OHz349HxTz+fvD+t1v7648+3zwrdjSUDTq06N5dcPDsDeks+mDdfkPvmBOktt6ulz0yT3pJPzJTesg8nS2/BR/PlC5LPTJmb+ezxAFOv2cHq6TlrNRD+F8csDNKvPk3SCz9FXv0Zjrzg+j5c/Q+e05SdGAalacHLBDxhZm7HxDOGswwnm+S77Rf7qepXVOY/ugG4st5PZfqG+Tt34//GZfe0uQxv3X43N8rttyx2JWOCZRgIe6RuXs00j48O8D795FKlgmjbb7qalb8BUEsDBBQAAgAIAFp1bknYxnWJuAIAAE8KAAAhAAAAdW5pdmVyc2FsL2ZsYXNoX3NraW5fc2V0dGluZ3MueG1slVZtb9owEP6+X4HYd9K90kkpEqVMqtSt1Vr1u5MciYVjR7ZDx7+fz7EbGwhkWJXw3fOcz+fnjqZqS/niw2SS5oIJ+QxaU14qtHjbhBY306zVWvBZLrgGrmdcyJqw6eLjT/tJE4u8xBI7kGM5G5JDf8zcfsZQ3Bnf5riGCLmoG8L3D6IUs4zk21KKlhcXU6v2DUhG+dYgr37MV+vBAxhV+l5DHeW0vsY1jtJIUAowpe9rXBdZjGTA/ElX9jOS0x91/vYHtB1VVFva8hOuIVpDSoiLfL3ENYznJnr8KnNc5wka/moD/fIZ1yCUkT3IOPjdV1yDDNG0zf9opJGixILGnPOP+M5hghSm/TCrK1wXCXghPOjiK7jy2LveBSD3Nez7FNtVCvaEdT0YCPjoGYOFli2kid91PlWJt8dWm/6AxYYwZQChqQc9maSfSKt8mNjW4/7AG+VFAHKGHvEqWFvDqss3AMb2Hr9a3dpREeb3bgsSlLBzxiDD3tgjf5uyHiEDY498ZrSAR872R/BDT8fxT3xL3GOer77xAidm6+vld96LJz1g46rgaGfwmFoUsFCYzgutAV8tTaytSyk5yinlZEdLoqngvxCX7e1lVJocOJzSTusq1VQzOCU3m6MZ0uF72f1lNXa/Cf3duv1EmxF+MyVak7yqzW+Smk4cz/SICTNNTjNwSBo4yHu+ESM5NZFbkC9CsLGncKEhxNprD4FF11hD8DQJSpAmp2ucuiCnis/bOgO5Nm9GwYsmtnW4ipYVM3/6lcIbFDFhwNkxdWXCcULfNRkYnACAyLzyiu02nadumaYMduD7PjDYCw/dLFVGoUNiW+oH2OhQbs4ySo9uTPRCCXGx4wTh1eQl4oETOmLJu8Cx5jXJlL1Z1PV+APeRo5HsJxlKLxxidu+UFAU2/uMKGiP+I/kPUEsDBBQAAgAIAFp1bkn9pNYkEAQAAEUSAAAmAAAAdW5pdmVyc2FsL2h0bWxfcHVibGlzaGluZ19zZXR0aW5ncy54bWzNWFFzGjcQfvev0Fwnj+Hs1GkdD+DB5jxmgoHCpU6eGHG3cKp10kXSQchTf01/WH9JVwgw2A4WHjvTYTz4Vrvf7mp3pe+onn3LOZmC0kyKWnBUOQwIiESmTExqwaf48u1JQLShIqVcCqgFQgbkrH5QLcoRZzobgDGoqgnCCH1amFqQGVOchuFsNqswXSi7KnlpEF9XEpmHhQINwoAKC07n+GXmBehgieABgH+5FEuz+sEBIVWHdC3TkgNhKUYumE2K8iuT8yB0WiOa3E6ULEV6IblURE1GteCXk4b9rHQcUpPlIOyW6DoKrdic0jRlNgjKB+w7kAzYJMNojw6PAzJjqclqwbtjC4Pq4UOYBbhLnVqYC4l7IMwSPwdDU2qoe3QOFYxBYTFA140qAUG3ZBuaBr6ZtcCJ0rmgOUtiXCF2p2pBMx72o8uoH3UuouGnftuF6m0Rt+J25GXT60eDqBNH/eF5q7unxXO8RNeNVntPm5vofNCK9/XUaVzva9K76nb8bK6+9KJ+u9X5OIy73Xbc6t1ZLUq/UeRquN0vVewrWaqtrlhNWS+TRt5rDg0Gp5xTNYFYXjLs4jHlGgLyVwGTP0rKmZnbzsbD4BagaOgCEtO3bVsLbCsGd3AOEENDZxsz8X49Ex+Ot7IPnfuNzB4PtEqNoUmG82NW7b8pWWmNpdjqfPtMRpKn65TGuNMcs2koRnlAmMHskvWqsXtgLhnHGljbo8pYmAfpJRlVGLTelC930g5zUo9ESpqKzvCschk68Y/UeyB81K5wN7ndUVA+6pGieg9N0uDcR7m/6i0f5WuqbkGRWErupd9bVZ+0xFh6xZ5T5hX3DYw0M+Cjes68XN/IkqdkLkvC2S0QIwlGX+b4XwZk82wnYyXzhZRTbYjmLAUyZTCD9MzH0Rd0kZdoiVddwcE4D19L9p2MYCwV4gKdYrOhnGmHX9kLuKBa34HSVYxvBu1WMxq2Os3o8xubIE2nFG+b/cBxUCEvzKvg0zkR0qzscDsSWmIv26KkLF2s+eRWeX4ZNMtL7sr80sXYgH7FkryOl30K82QE3m4zOl0Moh2uBTSOIMOSOExcSPBQZ6IEX8CECiIFnxOa4JGn7VhPmSw1StwAO2j9/AidPWFi8TRBnooeVQrKC/Lw6N2vx+9/+/3kw2kl/Pfvf97uNFoSjR6n1p1jGhc7WZ235T0G+YTdDzmht92+ke7gh96Wj7BEb9v7XNHb8AFjfMJyB29cM66HBKYaWrrzOHNaULyfQ5ww7T992r4TfY69Ji4aeMF1fbS6Hz35keUAvY373ysEvDMm7gzEW4OzHLlK+tNOgNfp02f02m6W7jrxhXrNd+NeemL+v0m4p/VL5dZb5PrNbPvXigOUb//0Uz/4D1BLAwQUAAIACABadW5JWa6DGqEBAAAsBgAAHwAAAHVuaXZlcnNhbC9odG1sX3NraW5fc2V0dGluZ3MuanONlE1vwjAMhu/8iiq7Toh9wnZDg0lIHCaN27RDKKZUpHGUhA6G+O+rw1fTpoP40rx9+jp25WxbUbFYzKLXaOue3f7D3zsNSLN6Bbe+Lhr0jHRmRDqDSZqBSCWwCpIfPz3JuzMRMmbSmU43n2RrSn4M6c2cC1PGVcBCBzQT0PKA9hPQ1qHEv15lh6r2FZXaPF1Zi7Ido7QgbVuizrhj2M27W+UCKzDmoC+gcx6DZ9p1q4k8Oz51KcpcjJnicjPGBNtTHi8TjSs5a8q/2CjQxQ9f7oHOS/dt6NmJ1NiRhayaeNijaCaVBmPgkPd5SBGEBZ+CKPl23PoH9YzrBVXoPDWpPdL9O4oyrXgCtS71+hQ+JguvWje7FHXOwtruiYd7Co8QfAO6ZjV4pPBAVCt1xQ9UGhPqSA2t9/yECuSzVCaH1B2KIEeHJdum7p0LdccfMG+EsDJCi8BEZk0XxxVTb4ODaypZx6GZFyExlBcDmgp9nJ9E7zS2eo3Q/iti3FoeL7LidihuRuo4mOIZ9EjOkYSM6yXoCaIo6vm+dHL/ct61dn9QSwMEFAACAAgAWnVuST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WnVuSQzStqxuAAAAbgAAABwAAAB1bml2ZXJzYWwvbG9jYWxfc2V0dGluZ3MueG1ss7GvyM1RKEstKs7Mz7NVMtQzUFJIzUvOT8nMS7dVCg1x07VQUiguScxLSczJz0u1VcrLV1Kwt+OyyclPTswJTi0pASosVijISaxMLQpJzQUySlL9EnOBKp+2rnjZvEJBV+HJ/nXPpuxU0rfjAg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WnVuSTXb2a1oAQAA8wIAACkAAAB1bml2ZXJzYWwvc2tpbl9jdXN0b21pemF0aW9uX3NldHRpbmdzLnhtbI1S22obMRB9z1eI/IAljW4LW4OuxZCHQhPyvPWqYYmjLSuFhKKPrzatcdy6tJqnmXPmDDM6fX6ckn3OZX6avg9lmtPnWMqUHvL2CqF+Px/m5dMScyx5c6rcT2mcX3bp67zWWjWXIY3DMtoVzVuMwttDSmrlVMuYYRRJ5qlXyHluG9aB68A2zFFi+81vEj91l7iPqVxW7Tdn6J8Nu5TjUnZpjK9bOGe/h843+LgM49R4eSvYGvU4tTq2BmKES+4r1QAgkOWOOFyl7KQmyGPGMVSjKFBAhHPSiUok5dCy0ImmwnwnEJOMUVepp60baW0ctVVCR4hu07zqbA3BSIwRIQSYq1xAMBg1NjQNDWo9IDgwIKo2mihAwQYTWPXOC8uRol5gXJkxgPHpuKft3p/rVP3vdY7n/IfgxS+4iK7e2lwwV79/XpZGvo1P3w5DiejLkONu/HAd7m5urn958s2/R8Zq1LbxX339A1BLAwQUAAIACABbdW5JEqq4V0YWAAAKLgAAFwAAAHVuaXZlcnNhbC91bml2ZXJzYWwucG5n7Vr7X9Jn36ds022ma92bmiiWTds0DVweUmFOp3XncuugYR5mgGSaiuYBBem2dVp4KEskTWu7557NU6ipKGJNAwyUlVNTRCpOS1RSAkQEni+2ve49r2ev5/kH/IHXl+t6X4f353O9r+vzub5w6csDERvf3vI2CATauG9v2EEQaAMaBLK4bfUmUHNHkx0JPNZlH4z4DNQ8DH4BFDZgQ74IAYFoZe+sJL0BlN/K3IvMBoHeO23+rJtOhuSDQDvr9oWFHM5PmBPGX27CPGMvGG4Q1jFBURa231W89NxW9vHeHR+HBVq9Y/1T+SvOjn//l8UVF9uHnu9ab7LeFgzdcHt2B+SxTJQxs0iaE6QONVKRik6tM8KPUHV3Xq7+pFAooo9P+h2of9ZviwjCmwzaqOlCZe8hJUNlA/ABUXYt/zN2/w1uEOEfaBju7i5zXQxFAzs/4qK6bwnxxG4AKp5mPv76wFlen8mglFqbW4ATYnkbIUfWA19/33eZvjDfo/RyN5cy81OgftGbzW38nUNkvtdM7yl08rrEA+Jl1ZIFCBRHKuad4qzTuVezIcC4y4F7y/GvHkVkLM628ffcYhSz1umURdqeMryiqbNSlWBpRyd6M5eev1hp6dVMZi3TdjubGAfqipZfSNvJot1zQUjlbWXnLHdFj8mdMIBbS4+p/YFZ6tIs34LlCXPGBy1sg14+Cnls0IpIWSKi9mbsEH9ii6VEpJ/WHuhH/hJaBFf/duhHcUKRTipd6fylIgqOv3NWOtVBHFOzHDNqhguFZyMT2mglh+m1CxTiXPJEqFIPRs/T5bUjRMfxli3oUlofYKve/2j5hPNvknvzgHODg5/UsbOZ0eUTb14YqAorx081tWeETbCZiodBlw41pOxscqkYl/uekCxfdFYtEZ0CM8n2bTdyHYoB12Y2gHdywmyWWPcP/cIT5omIezIktzJ4lBQ6vH7I8lJU0MJAhNgV+5wMVGTkrYwGUbKfal7229YNV8wlT/k/AYtZrRRhJ4p+JMRt3AdOYVN9ECvPbKPYH97BxHnZUuGVQ+3QjCJZZAV0p3aCMeX/jjt3O6ikLVuWooKhEPxYfm6iT5FvizuFpOMmFrXXppkgpiU2Oz1RNgRD9T6yijaTH/NlkMeHguAtPy2s8BVoBqu1jOrdoqIxV8D6WraHqoz9kapUPZC/s2msYsGDmpFGqmxbjFaUEkkXeAoOs7E2AvDZhaxrZZ6f26Rn7fK1Kd68W2axFDCGnvQ/swVC5YQcrBySQhPrh7ZieBQutOMmNyDTUZUcPJHbXEbkaMLz6TxmCb7s9vvoxfiP6Bnnw77FHYuo4dw/XS/tcI/cHocuKEperqrk6qgppOWRugMt8qzKOr7/YDutllZC5rbPRtWX4NnL2fg6NZnopOLJcqRZ6akaP657K1pArcTLzuoiuQxxLja2w68eEurBQTuqUj9BqAj8JUYRzIuiKrDnSuHDrahYL/enZIOTYshwTcrqZqtptQsFPNSdWL5Xg0tFDr9lrhHVGCjgd/P1TldzyCJLWslBs+m5v7pUnK0Cz4YZPw62+ZUdEmdDOA/NqJd/usMSIXZJ4YQcllWzpQXHo7zKckpTqCRwPoaIYnKyBDmYCe68AHq3mBddzPZv+/BRUqnrWx9Qay2mtlrSXKPROvC7ZWwC5xW5jsItYNvJk51Q07RaXDDFxwRXULU5mIRxQkBt4Ty9bNt+VhnxoTRg/QOrEFVXaOqbVEY62+EjHVVexMpADVi5X8H4pMcNp57gURRIbAJClb215QEZori4UHj8bm18a6LApQLnyrK+hEBqmX2h4b8NrgjkwPFxDwqWuu4PeHnDtAVu05X1tP36i4CXTpY48Rkvy8+zv3bIInp2CueDSDIqRZgA8erJEKjBBz04vK+OpzruD3/F6UIeD693l2y/ge51vYYmyAaRbgJp1steYThap1t8wublXVGnDSkmpzWeEHrNAipeJd0qlhGDzieX7+PYt4yu8AzUBbGuTl7w/EF+iWT3NS7VNyEQdfOKAsknJCPRE5v8sFSs2QKeJqcGJ9Cn8vx4I1nBI9kBAiducmKr0oFCFIY7g0BnQvdM5nEk95JXMHss8VSsjQM9qNIBwe5aoKj2ghy4YWMBrFOdgRDCKduprC/phv34evktBUzvKws+L4ByyD5oGT6rbvuAhFdJayZzxTfV8qxtQxd9QysH2y9voF5uxqYmjGs6lG/DkCZNICrrPC936vbus7yumvGQbWHN2BWrD1QT26/oA1VlOpY0qdFvMdZBq5pRU+T76lvG2riaHCekVrPAV9aRBdq8vRrUbKrGQ4U2yaWAxGxenAhxs/RzQBgf1pzt1d07Af+U+y8+4Y6vsRs+BrXpyLp1Dc/uaC3FZfrWzwEMIuqxTBwRfCYhWcRSo7qczkbaDLTxukzvJWW5Ra7//JfP60uUxQ6q5FpenQ4WVS/FNis3o1lUXwqSP0YolHNpHpyw59x8GyzivR9YDPZjGxieKcfDP0OxylwqUlSprpS2tHktsJlRsWnjgWMV+tNFBmAQuTGhCUs5Uj7RXBjHhycbkNr8SHYuG15qGDoF0fuMQYsQ5nDTH1IcaXOVdf9XT8uAgB1caSQEYnkxIAsda1PEateBdln2B3y5ZYT1r9Gj6ZHcxYnpqlo1XxVuI2EVwExP5MCOoX1iw8kWkbtoVwW9wa4YAumfxayLHwLbtywFOi/Ye89evNmflRsjqIK0bYoN/53OKeiQCXp655BFsxksvuKhOqyKJlR1ZFuVsElFQ7LdlQrXcPRK/kbJYr5Rftc3YWSiL9LxPqZqvNrlqsL1xE31sqAZSxlV7MltChxedoIpM8aCZYMrqj3mpZlzCTnffxJcnq1f/LuYuBmdHmrDQUwEGYHG43Uu2Y5ZnxoHZQuWIFCXcYMDUHkGFmJOOG5Flq8DHjs2o83x9uHfQT0LDz1aaszwr64c8+PaWzDzA2MONqBPqS7A/KAv3dagNWgNWoPWoDVoDVqD1qA1aA1ag9agNWgNWoPWoDVoDVqD1qA16O+gXPHNvOkA8xvnWxH/7zvp/+t19eFyvH6uM6oWL6NWsJ0LZyW3Lzjv0S1S+giCwSKMqbVuQjQ6Z+4XeqOMEsP+Oe/bWdLKLBbR8ys0x/wLpW60W/mPCRPK99w7llQ/EUElSU3UT2ZhM2ImRLPaGQ3Q9d5WhnFZ0Tm3752YK6iZqY7RU7WY2sAmu1nXshfwTtN3XmB0bcHMT1Kb6flWUYMg+0gUwvDqp9H2Jkvn/KeSu+MJ+idL8jqSUfIoAhKsHtgcRUjbw1Ytcr1Jp0UI/Wyb3xfVEArPL6paCnVU9arHjvl94SjWEuPygiNsaCUqWeHSswt8xs2Y3aYfnr5r2huv8fTXrwPdg0q2nwlltPTEG36PQMROzyNlyJ2FThJa8KtLznY2sLyTcw+LWtL5RyT3NM0983uCOfFfiLqVTD3c1wvqLs5+CdFOZfNf8OcI4Ih5/TdVU3KtiGSK+MrtESroA5yyVztPTkF6IdrSZI4ji4y9Ek47Dp+Qi1GDAwZ8h294d+5W8LMDRuRSG+kT7BhGqF/JaoeAQOBQo4uG41rmKaqOd28QwI/tzL4pgcIlEIQ3GB0dmPPjUWEt9+G6NBuyyseyqwGfHFCV6OQpJ1/UufgrJrHEuPh5bUC6ZLY8rCpuOvzyQGdQNL3moq9z26bTLAIeTvapf89f1oacZ+rnMb855AZHePWUTJ3H6Rp1WdVsle5oSD0uWQjH3p+wBYFKt2I/apmuiPd7zUMooSUINdx30V4phHaU6MxVi2XdrQI7LOeVBDoBz33LTkffiKEHDSfs+8QhZHsSirdZrCt/QgsWfDjOL0jLW50qblj1iqELr6KynSah/DcdWktGO7AaC0Bd3LzLjdNl8RENAsTqXETNbWZUeDn9O1wm44Yv18FK5fC2xyWQ2NO6NEP9pMSlrWQznVGyBSqDsPbEqOrsggBbmrtLiPLADFPzcXVB0Hlg5AZMadLduYmTVNTRU46gM/2D7JhmlZaV1jR/FqhU7IDExwqNl99DN58Ag1vqhzosB9rA32C77UfuFsymY8qRTYgNVENTRzDAyLrhFD+aO7ulaLGizlMuYp8UAIs1nGN8T3B9lLgLaBAv7dMkCC3ttnLiHvn7J3zhuAi9Fq/azpL0BEaLnH7BSVER2Ruq+0LdxGz21eNGGypSBoHoLi0YvBz8xnbXqJ1g2D8s6BkNkQ261wXhpddjDhiBrRi357PGv5BoPN8wUPXaoPxn5+wqlfeb20YNZg43e1893s/VJyV2enLSLhB/jH8wo4kbhYe40TDjJPeasysLmJ/7NZ9SxRxDzS6oc3XQB67d2/MluH27HB+lbbixAn52PMFNQQ2N2MZh8Hy/5Q0XlsYlO+ITEtCJ6UfKdcN5zOzF8T6jmtSiMdn0LY+2VKpqsasOVs1OUqwbFmiTmrS7vNyuWcAlZoINgRrTDXxPrNCubRQ2jqy1iNGJvniD6vHw/pz/r0KMHncliXA4RcFQ4/zpLaort+zXJUfu3+AwkhX90B5B+kl5cTeKqaM5LmwXq1SNT66wibvhgIoas8NqiRpp447TRxrGURK7JyKTUWvqfRx1wLtluFz3wLsIt2enmL98IWOVW3zrzdn950dfxYtRq+W5l3ySUfVJdJNMOG5exjjhEeNlxcqzUx7Yy2Uv8InwKG7hMyXJpIcUZvjzfbiFMlrpqMM4MqZeKs+dxEdrHwA24lu96SWqLloZ3YleK7ii8KDW6r0pcj20dZrML9TjqU3cKbv+I2YNrytNVxeQNwXBJHbPTtZyIqiyZw/sEuNY3wIKFejyBr0lG65AeSMs9UI2ZpUgVNJRslWfGX1mD3+V3xfMQLR6OjWx5/ymDxcTTo+Xax/Im9yVNB8io07IrANjfyx7gtvUoEd1xMqCUFXf7y3dKMOpcP25nFdgR3SVCOE+jLbXspH9SPY2fdesdtAKdu9RU0LZT1Oovd8cHfKZ3dLR5x8jqB1Spd/cnSavJjWvyq0iaeUNFDNj0VaG+Z63SmS6oYXZTRDlbHII337xmyr8lBVMVSgcqMAl66w+cpCp00oQr4awdegJa3xZAL+nZZQIA1RZC5VoSnA9xbwqJqxycG5YL9/0745nKVN9WGEe5YqcNQMPuOxiARbOqP2HCwa9p9uK+3cIUBzvsZXW+PcNq07CYjeilmfkD08KAB0JRvYd0mUfE7cC29csMm7ggOnna0mOFiykB53xNmyhWrQiO71y8R8Ow9++LW68EsAkL7URlfQ/6eDtO3WwEDeWwV8mmr6Aa3Sp+B8czq/0t96A8yDPBjOjhxJPFXbEJvun2o/EIGKiBbVNlchBxHeUEiht0hcEonQW8HO+clis9U1yCT8xCHkOI9q8+dbbtJvYRuxu3qbjNUd8pg+Vfo1r9LkTw61xD01P1ezs9CblC99Hd/T7/ky2up4EFyfnNrpsbtBLPIt5DsYVOaJu5aklwp/4GQ/mNRLNBUE6C4JLk440Yalw5r9TrRt0x1c18qwxKTLREIdc5Zeoc2rf0tf6H0o95xfOtbvak6uubr29DVvFV77BXvrm3ARBw7UK0FExPjXanHVYpNAd8KZ8sNzg3BnYmR1TTs3Appm6AkmHPxqRp5x1UUEESaKUGFp3sMelnfjWomfvJPrrxjqZOYtCZZHWzRa+9HRQDtfSR/DfOPiLzJ6b834Uz0K4OUSPoP43SYiO7WO6l8a/MZHzwdBrOYXaBrevyknmgw4/bR++y57UBcYd1zMD+vFfJdVAr2rLxeJ/CkyXft8WrR007zoYWQAdLuWrrcVMh3G5NFrW8jlnF4k0vGteFGpJDfIDmiE3UEv6DHMZ7okrz+2ivt9f+189QcYl8Y8q9LRnW6zdy8SGcfHSD92Kw7804QowRc317FVV9SP7c5m6PyQmdzBloqu+jyySLecaV49abuE8XV6p7PHa1o+Efu2IPs6wmzZ679eHndNFVhNFhcrW7qjkBsxwRdJUqc6aYm33FkyMYHEY2RcnjQuLR0Pc+CWjxKwPQpJdsfcIUo9EZHjVdV41Jlqx3piqLqgxud/WQaqvM8ZYd36e6l/l4CFueRdV9WOJQvwHKX2Vsm1FfFUhhjSOrjScsgBl7i4L1jxZ7B1nwmret4gOSSZM7egHZL+YsEsxuYX7wN/HrZ+J/RGghnhNbVqu6zX5cniduL2Zg4YK/basAC5Z0Gs4Ow8tjqwFRCgOKuZJpJREuGHHY3CcZoHKJ8gkcoRJNwgxLUXM70IYXkRFIW6w0nVvdBb0xg3MqO2zm0TvYxa3OD7aiuAvr29djbq5g94zNOF/Tlzi0FfJztGq5o6NoHujDINGQDEenNpr5e9BlhjyZIN6Jp6wPpRVph2iM7iMuPUP7BHHH2Ca5svMgQXd16GNgHdfWxDPVkZCOpM8VBL4oHQOksEuyIqEskr02p9xJznZW/mXRg0455Dkq96KoTwWj/bh4lOjprMv+DpX8AI4D/yimEZ1i7ftEt3QtG2D37HeBC8gSyCvwMCPXENnchJQ/UvWv9svFhxrwh41y1XmqZPeSBxrSHGI/sOIyxxim1O0qmnViN7lmQauNnFcOMOsaqqkzycUvPhBSqSVHfsAnX5udI5KNKrqEIaGJfCxg086LF86+PErRirggPdIafB56wbQ/aHoFsrlo73OFw4vL1CfxId+N+Qfv+C5Gt/Br9dfPxneCG2Uxb8O9DIq9q+BPlj92yFzoAeWC0jlej5qH5gBwTtUxJlDdbHD7LmM9126JmbUWZsArXtiv9t+ehiS9LBcEXA9U3TII8Z8jAW8zo80NA8W+uhQn/nouKBaTTwvxMc06L8GPND90PTz6YmyjzcW88LKdejYN6zSO14ver71X4my77zuLavOSHihR89/8kf3AoN6nKK9/7kVrGI0onIxfqPAYolcLV+48kOg4ONPM9tGFdJtW0x7MY7AYLOWwAiVyneRvZCe0uhOEtB/T4E5uQHuBxuo+4z6mVHKsnEZSD5+fxpM6RxR/cDUKVvkZwnz4D+dycF6xLQMhk7KVdXmjBJ1gtHX49SYrgeOjZxsjnYCyOlL+mad++GknUaDkkQqeEnf6CXXAXeZwkUxxJSPv8Ofm7MlLfWzn1v46R9TmO0EwFhalJTX3fZnmooadHePVg41XyZgH87k8mH8kxOKbWULM7mJY+fO8m7GGjVNRxMNMzFRzoSX9zH5yEEGMvmu11OT1KeSvRTxsYLBkfvNAaayM2cR3cKTevChRLnPudKFCD5wewpc2Jd7JXC+xG/a3+BFzSCIHbkgn78eXcBdqg6s63+SQ4bpnQ8lju+4LjhNRhQk+HMGaMbWQmuKLhW3fj8zyg0yyuGfIusA+ROXvyqN3IwCetrP/1ssJca9qlquKNJ7Pz8YIqt4TpfXBuKB21GUKXAWycJMnly9Iaqs/vbCKcwTxR8wA09fPj6ezjAZ9dxLf/41ucQWsZIZsMncu3//ZTpuse4+cnUQNuXNimefcNBLwMrdrVlt0LC/0KE/IsSt3xJCyFycLlTutDP/kfnp88exj+OMJP8AHaJ+IJ/R6RX6jnmEfZ8fCGv+7Ovi/wZQSwMEFAACAAgAW3VuSVhO711MAAAAawAAABsAAAB1bml2ZXJzYWwvdW5pdmVyc2FsLnBuZy54bWyzsa/IzVEoSy0qzszPs1Uy1DNQsrfj5bIpKEoty0wtV6gAigEFIUBJodJWycQIwS3PTCnJAKkwMEAIZqRmpmeU2CpZGJnCBfWBZgIAUEsBAgAAFAACAAgAWnVuSRUOrShkBAAABxEAAB0AAAAAAAAAAQAAAAAAAAAAAHVuaXZlcnNhbC9jb21tb25fbWVzc2FnZXMubG5nUEsBAgAAFAACAAgAWnVuSb+mGY49BAAANBMAACcAAAAAAAAAAQAAAAAAnwQAAHVuaXZlcnNhbC9mbGFzaF9wdWJsaXNoaW5nX3NldHRpbmdzLnhtbFBLAQIAABQAAgAIAFp1bknYxnWJuAIAAE8KAAAhAAAAAAAAAAEAAAAAACEJAAB1bml2ZXJzYWwvZmxhc2hfc2tpbl9zZXR0aW5ncy54bWxQSwECAAAUAAIACABadW5J/aTWJBAEAABFEgAAJgAAAAAAAAABAAAAAAAYDAAAdW5pdmVyc2FsL2h0bWxfcHVibGlzaGluZ19zZXR0aW5ncy54bWxQSwECAAAUAAIACABadW5JWa6DGqEBAAAsBgAAHwAAAAAAAAABAAAAAABsEAAAdW5pdmVyc2FsL2h0bWxfc2tpbl9zZXR0aW5ncy5qc1BLAQIAABQAAgAIAFp1bkk9PC/RwQAAAOUBAAAaAAAAAAAAAAEAAAAAAEoSAAB1bml2ZXJzYWwvaTE4bl9wcmVzZXRzLnhtbFBLAQIAABQAAgAIAFp1bkkM0rasbgAAAG4AAAAcAAAAAAAAAAEAAAAAAEMTAAB1bml2ZXJzYWwvbG9jYWxfc2V0dGluZ3MueG1sUEsBAgAAFAACAAgARJRXRyO0Tvv7AgAAsAgAABQAAAAAAAAAAQAAAAAA6xMAAHVuaXZlcnNhbC9wbGF5ZXIueG1sUEsBAgAAFAACAAgAWnVuSTXb2a1oAQAA8wIAACkAAAAAAAAAAQAAAAAAGBcAAHVuaXZlcnNhbC9za2luX2N1c3RvbWl6YXRpb25fc2V0dGluZ3MueG1sUEsBAgAAFAACAAgAW3VuSRKquFdGFgAACi4AABcAAAAAAAAAAAAAAAAAxxgAAHVuaXZlcnNhbC91bml2ZXJzYWwucG5nUEsBAgAAFAACAAgAW3VuSVhO711MAAAAawAAABsAAAAAAAAAAQAAAAAAQi8AAHVuaXZlcnNhbC91bml2ZXJzYWwucG5nLnhtbFBLBQYAAAAACwALAEkDAADHLwAAAAA="/>
  <p:tag name="ISPRING_PROJECT_FOLDER_UPDATED" val="1"/>
  <p:tag name="ISPRING_UUID" val="{28672EE4-1029-4865-B8F9-6003097C3778}"/>
  <p:tag name="ISPRING_RESOURCE_FOLDER" val="C:\Users\Administrator\Desktop\PDCA\"/>
  <p:tag name="ISPRING_PRESENTATION_PATH" val="C:\Users\Administrator\Desktop\PDCA.pptx"/>
  <p:tag name="ISPRING_SCREEN_RECS_UPDATED" val="C:\Users\Administrator\Desktop\PDCA"/>
  <p:tag name="ISPRING_SCORM_ENDPOINT" val="&lt;endpoint&gt;&lt;enable&gt;0&lt;/enable&gt;&lt;lrs&gt;http://&lt;/lrs&gt;&lt;auth&gt;0&lt;/auth&gt;&lt;login&gt;&lt;/login&gt;&lt;password&gt;&lt;/password&gt;&lt;key&gt;&lt;/key&gt;&lt;name&gt;&lt;/name&gt;&lt;email&gt;&lt;/email&gt;&lt;/endpoint&gt;&#10;"/>
  <p:tag name="ISPRING_PRESENTATION_TITLE" val="PDCA循环工作方法培训PPT模版"/>
</p:tagLst>
</file>

<file path=ppt/tags/tag1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0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1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1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1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1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1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2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2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2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2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2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2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2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3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3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3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3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3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4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4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4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4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4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4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4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5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5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5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5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5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5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5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5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6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6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6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6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6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6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6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6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7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7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7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7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7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7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7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77.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78.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79.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0.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81.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82.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3"/>
</p:tagLst>
</file>

<file path=ppt/tags/tag85.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4"/>
</p:tagLst>
</file>

<file path=ppt/tags/tag86.xml><?xml version="1.0" encoding="utf-8"?>
<p:tagLst xmlns:a="http://schemas.openxmlformats.org/drawingml/2006/main" xmlns:r="http://schemas.openxmlformats.org/officeDocument/2006/relationships" xmlns:p="http://schemas.openxmlformats.org/presentationml/2006/main">
  <p:tag name="MH" val="20170406091957"/>
  <p:tag name="MH_LIBRARY" val="GRAPHIC"/>
  <p:tag name="MH_TYPE" val="Other"/>
  <p:tag name="MH_ORDER" val="5"/>
</p:tagLst>
</file>

<file path=ppt/tags/tag8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8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0.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1.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2.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3.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4.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5.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6.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7.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8.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ags/tag99.xml><?xml version="1.0" encoding="utf-8"?>
<p:tagLst xmlns:a="http://schemas.openxmlformats.org/drawingml/2006/main" xmlns:r="http://schemas.openxmlformats.org/officeDocument/2006/relationships" xmlns:p="http://schemas.openxmlformats.org/presentationml/2006/main">
  <p:tag name="GENSWF_ADVANCE_TIME" val="0.00"/>
  <p:tag name="ISPRING_SLIDE_INDENT_LEVEL" val="0"/>
  <p:tag name="ISPRING_CUSTOM_TIMING_USED" val="0"/>
  <p:tag name="ISPRING_PLAYER_PLAYLIST_ID" val="fc44c98e9fb55df0de39baf58361d1373052d43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395</TotalTime>
  <Words>2681</Words>
  <Application>Microsoft Office PowerPoint</Application>
  <PresentationFormat>宽屏</PresentationFormat>
  <Paragraphs>402</Paragraphs>
  <Slides>37</Slides>
  <Notes>37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37</vt:i4>
      </vt:variant>
    </vt:vector>
  </HeadingPairs>
  <TitlesOfParts>
    <vt:vector size="51" baseType="lpstr">
      <vt:lpstr>Avenir LT Std 65 Medium</vt:lpstr>
      <vt:lpstr>等线</vt:lpstr>
      <vt:lpstr>等线 Light</vt:lpstr>
      <vt:lpstr>方正舒体</vt:lpstr>
      <vt:lpstr>黑体</vt:lpstr>
      <vt:lpstr>宋体</vt:lpstr>
      <vt:lpstr>微软雅黑</vt:lpstr>
      <vt:lpstr>Arial</vt:lpstr>
      <vt:lpstr>Calibri</vt:lpstr>
      <vt:lpstr>Franklin Gothic Book</vt:lpstr>
      <vt:lpstr>Impact</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www.33ppt.com</Manager>
  <Company>www.33ppt.com</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PDCA循环工作方法培训PPT模版</dc:title>
  <dc:subject>www.33ppt.com</dc:subject>
  <dc:creator>www.33ppt.com</dc:creator>
  <cp:keywords>www.33ppt.com</cp:keywords>
  <dc:description>www.33ppt.com</dc:description>
  <cp:lastModifiedBy>kk</cp:lastModifiedBy>
  <cp:revision>4</cp:revision>
  <dcterms:created xsi:type="dcterms:W3CDTF">2017-04-06T01:14:13Z</dcterms:created>
  <dcterms:modified xsi:type="dcterms:W3CDTF">2017-12-10T16:11:10Z</dcterms:modified>
  <cp:category>www.33ppt.com</cp:category>
</cp:coreProperties>
</file>