
<file path=[Content_Types].xml><?xml version="1.0" encoding="utf-8"?>
<Types xmlns="http://schemas.openxmlformats.org/package/2006/content-types">
  <Default Extension="mp3" ContentType="audio/mpeg"/>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xml" ContentType="application/vnd.openxmlformats-officedocument.presentationml.notesSlide+xml"/>
  <Override PartName="/ppt/tags/tag25.xml" ContentType="application/vnd.openxmlformats-officedocument.presentationml.tags+xml"/>
  <Override PartName="/ppt/notesSlides/notesSlide2.xml" ContentType="application/vnd.openxmlformats-officedocument.presentationml.notesSlide+xml"/>
  <Override PartName="/ppt/tags/tag26.xml" ContentType="application/vnd.openxmlformats-officedocument.presentationml.tags+xml"/>
  <Override PartName="/ppt/notesSlides/notesSlide3.xml" ContentType="application/vnd.openxmlformats-officedocument.presentationml.notesSlide+xml"/>
  <Override PartName="/ppt/tags/tag27.xml" ContentType="application/vnd.openxmlformats-officedocument.presentationml.tags+xml"/>
  <Override PartName="/ppt/notesSlides/notesSlide4.xml" ContentType="application/vnd.openxmlformats-officedocument.presentationml.notesSlide+xml"/>
  <Override PartName="/ppt/tags/tag28.xml" ContentType="application/vnd.openxmlformats-officedocument.presentationml.tags+xml"/>
  <Override PartName="/ppt/notesSlides/notesSlide5.xml" ContentType="application/vnd.openxmlformats-officedocument.presentationml.notesSlide+xml"/>
  <Override PartName="/ppt/tags/tag29.xml" ContentType="application/vnd.openxmlformats-officedocument.presentationml.tags+xml"/>
  <Override PartName="/ppt/notesSlides/notesSlide6.xml" ContentType="application/vnd.openxmlformats-officedocument.presentationml.notesSlide+xml"/>
  <Override PartName="/ppt/tags/tag30.xml" ContentType="application/vnd.openxmlformats-officedocument.presentationml.tags+xml"/>
  <Override PartName="/ppt/notesSlides/notesSlide7.xml" ContentType="application/vnd.openxmlformats-officedocument.presentationml.notesSlide+xml"/>
  <Override PartName="/ppt/tags/tag31.xml" ContentType="application/vnd.openxmlformats-officedocument.presentationml.tags+xml"/>
  <Override PartName="/ppt/notesSlides/notesSlide8.xml" ContentType="application/vnd.openxmlformats-officedocument.presentationml.notesSlide+xml"/>
  <Override PartName="/ppt/tags/tag32.xml" ContentType="application/vnd.openxmlformats-officedocument.presentationml.tags+xml"/>
  <Override PartName="/ppt/notesSlides/notesSlide9.xml" ContentType="application/vnd.openxmlformats-officedocument.presentationml.notesSlide+xml"/>
  <Override PartName="/ppt/tags/tag33.xml" ContentType="application/vnd.openxmlformats-officedocument.presentationml.tags+xml"/>
  <Override PartName="/ppt/notesSlides/notesSlide10.xml" ContentType="application/vnd.openxmlformats-officedocument.presentationml.notesSlide+xml"/>
  <Override PartName="/ppt/tags/tag34.xml" ContentType="application/vnd.openxmlformats-officedocument.presentationml.tags+xml"/>
  <Override PartName="/ppt/notesSlides/notesSlide11.xml" ContentType="application/vnd.openxmlformats-officedocument.presentationml.notesSlide+xml"/>
  <Override PartName="/ppt/tags/tag35.xml" ContentType="application/vnd.openxmlformats-officedocument.presentationml.tags+xml"/>
  <Override PartName="/ppt/notesSlides/notesSlide12.xml" ContentType="application/vnd.openxmlformats-officedocument.presentationml.notesSlide+xml"/>
  <Override PartName="/ppt/tags/tag36.xml" ContentType="application/vnd.openxmlformats-officedocument.presentationml.tags+xml"/>
  <Override PartName="/ppt/notesSlides/notesSlide13.xml" ContentType="application/vnd.openxmlformats-officedocument.presentationml.notesSlide+xml"/>
  <Override PartName="/ppt/tags/tag37.xml" ContentType="application/vnd.openxmlformats-officedocument.presentationml.tags+xml"/>
  <Override PartName="/ppt/notesSlides/notesSlide14.xml" ContentType="application/vnd.openxmlformats-officedocument.presentationml.notesSlide+xml"/>
  <Override PartName="/ppt/tags/tag38.xml" ContentType="application/vnd.openxmlformats-officedocument.presentationml.tags+xml"/>
  <Override PartName="/ppt/notesSlides/notesSlide1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tags/tag39.xml" ContentType="application/vnd.openxmlformats-officedocument.presentationml.tags+xml"/>
  <Override PartName="/ppt/notesSlides/notesSlide16.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tags/tag40.xml" ContentType="application/vnd.openxmlformats-officedocument.presentationml.tags+xml"/>
  <Override PartName="/ppt/notesSlides/notesSlide17.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tags/tag41.xml" ContentType="application/vnd.openxmlformats-officedocument.presentationml.tags+xml"/>
  <Override PartName="/ppt/notesSlides/notesSlide18.xml" ContentType="application/vnd.openxmlformats-officedocument.presentationml.notesSlide+xml"/>
  <Override PartName="/ppt/tags/tag42.xml" ContentType="application/vnd.openxmlformats-officedocument.presentationml.tags+xml"/>
  <Override PartName="/ppt/notesSlides/notesSlide19.xml" ContentType="application/vnd.openxmlformats-officedocument.presentationml.notesSlide+xml"/>
  <Override PartName="/ppt/tags/tag43.xml" ContentType="application/vnd.openxmlformats-officedocument.presentationml.tags+xml"/>
  <Override PartName="/ppt/notesSlides/notesSlide20.xml" ContentType="application/vnd.openxmlformats-officedocument.presentationml.notesSlide+xml"/>
  <Override PartName="/ppt/tags/tag44.xml" ContentType="application/vnd.openxmlformats-officedocument.presentationml.tags+xml"/>
  <Override PartName="/ppt/notesSlides/notesSlide21.xml" ContentType="application/vnd.openxmlformats-officedocument.presentationml.notesSlide+xml"/>
  <Override PartName="/ppt/tags/tag45.xml" ContentType="application/vnd.openxmlformats-officedocument.presentationml.tags+xml"/>
  <Override PartName="/ppt/notesSlides/notesSlide22.xml" ContentType="application/vnd.openxmlformats-officedocument.presentationml.notesSlide+xml"/>
  <Override PartName="/ppt/tags/tag46.xml" ContentType="application/vnd.openxmlformats-officedocument.presentationml.tags+xml"/>
  <Override PartName="/ppt/notesSlides/notesSlide23.xml" ContentType="application/vnd.openxmlformats-officedocument.presentationml.notesSlide+xml"/>
  <Override PartName="/ppt/tags/tag47.xml" ContentType="application/vnd.openxmlformats-officedocument.presentationml.tags+xml"/>
  <Override PartName="/ppt/notesSlides/notesSlide24.xml" ContentType="application/vnd.openxmlformats-officedocument.presentationml.notesSlide+xml"/>
  <Override PartName="/ppt/tags/tag48.xml" ContentType="application/vnd.openxmlformats-officedocument.presentationml.tags+xml"/>
  <Override PartName="/ppt/notesSlides/notesSlide25.xml" ContentType="application/vnd.openxmlformats-officedocument.presentationml.notesSlide+xml"/>
  <Override PartName="/ppt/tags/tag49.xml" ContentType="application/vnd.openxmlformats-officedocument.presentationml.tags+xml"/>
  <Override PartName="/ppt/notesSlides/notesSlide26.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tags/tag50.xml" ContentType="application/vnd.openxmlformats-officedocument.presentationml.tags+xml"/>
  <Override PartName="/ppt/notesSlides/notesSlide27.xml" ContentType="application/vnd.openxmlformats-officedocument.presentationml.notesSlide+xml"/>
  <Override PartName="/ppt/tags/tag51.xml" ContentType="application/vnd.openxmlformats-officedocument.presentationml.tags+xml"/>
  <Override PartName="/ppt/notesSlides/notesSlide28.xml" ContentType="application/vnd.openxmlformats-officedocument.presentationml.notesSlide+xml"/>
  <Override PartName="/ppt/tags/tag52.xml" ContentType="application/vnd.openxmlformats-officedocument.presentationml.tags+xml"/>
  <Override PartName="/ppt/notesSlides/notesSlide29.xml" ContentType="application/vnd.openxmlformats-officedocument.presentationml.notesSlide+xml"/>
  <Override PartName="/ppt/charts/chart5.xml" ContentType="application/vnd.openxmlformats-officedocument.drawingml.chart+xml"/>
  <Override PartName="/ppt/theme/themeOverride4.xml" ContentType="application/vnd.openxmlformats-officedocument.themeOverride+xml"/>
  <Override PartName="/ppt/tags/tag53.xml" ContentType="application/vnd.openxmlformats-officedocument.presentationml.tags+xml"/>
  <Override PartName="/ppt/notesSlides/notesSlide30.xml" ContentType="application/vnd.openxmlformats-officedocument.presentationml.notesSlide+xml"/>
  <Override PartName="/ppt/charts/chart6.xml" ContentType="application/vnd.openxmlformats-officedocument.drawingml.chart+xml"/>
  <Override PartName="/ppt/theme/themeOverride5.xml" ContentType="application/vnd.openxmlformats-officedocument.themeOverride+xml"/>
  <Override PartName="/ppt/tags/tag54.xml" ContentType="application/vnd.openxmlformats-officedocument.presentationml.tags+xml"/>
  <Override PartName="/ppt/notesSlides/notesSlide31.xml" ContentType="application/vnd.openxmlformats-officedocument.presentationml.notesSlide+xml"/>
  <Override PartName="/ppt/tags/tag55.xml" ContentType="application/vnd.openxmlformats-officedocument.presentationml.tags+xml"/>
  <Override PartName="/ppt/notesSlides/notesSlide32.xml" ContentType="application/vnd.openxmlformats-officedocument.presentationml.notesSlide+xml"/>
  <Override PartName="/ppt/tags/tag56.xml" ContentType="application/vnd.openxmlformats-officedocument.presentationml.tags+xml"/>
  <Override PartName="/ppt/notesSlides/notesSlide33.xml" ContentType="application/vnd.openxmlformats-officedocument.presentationml.notesSlide+xml"/>
  <Override PartName="/ppt/tags/tag57.xml" ContentType="application/vnd.openxmlformats-officedocument.presentationml.tags+xml"/>
  <Override PartName="/ppt/notesSlides/notesSlide34.xml" ContentType="application/vnd.openxmlformats-officedocument.presentationml.notesSlide+xml"/>
  <Override PartName="/ppt/tags/tag58.xml" ContentType="application/vnd.openxmlformats-officedocument.presentationml.tags+xml"/>
  <Override PartName="/ppt/notesSlides/notesSlide35.xml" ContentType="application/vnd.openxmlformats-officedocument.presentationml.notesSlide+xml"/>
  <Override PartName="/ppt/tags/tag59.xml" ContentType="application/vnd.openxmlformats-officedocument.presentationml.tags+xml"/>
  <Override PartName="/ppt/notesSlides/notesSlide36.xml" ContentType="application/vnd.openxmlformats-officedocument.presentationml.notesSlide+xml"/>
  <Override PartName="/ppt/tags/tag60.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97" r:id="rId2"/>
    <p:sldId id="298" r:id="rId3"/>
    <p:sldId id="299" r:id="rId4"/>
    <p:sldId id="300" r:id="rId5"/>
    <p:sldId id="294" r:id="rId6"/>
    <p:sldId id="257" r:id="rId7"/>
    <p:sldId id="301" r:id="rId8"/>
    <p:sldId id="262" r:id="rId9"/>
    <p:sldId id="261" r:id="rId10"/>
    <p:sldId id="263" r:id="rId11"/>
    <p:sldId id="264" r:id="rId12"/>
    <p:sldId id="265" r:id="rId13"/>
    <p:sldId id="266" r:id="rId14"/>
    <p:sldId id="267" r:id="rId15"/>
    <p:sldId id="268" r:id="rId16"/>
    <p:sldId id="269" r:id="rId17"/>
    <p:sldId id="271" r:id="rId18"/>
    <p:sldId id="272" r:id="rId19"/>
    <p:sldId id="275" r:id="rId20"/>
    <p:sldId id="273" r:id="rId21"/>
    <p:sldId id="270" r:id="rId22"/>
    <p:sldId id="276" r:id="rId23"/>
    <p:sldId id="277" r:id="rId24"/>
    <p:sldId id="278" r:id="rId25"/>
    <p:sldId id="279" r:id="rId26"/>
    <p:sldId id="292" r:id="rId27"/>
    <p:sldId id="280" r:id="rId28"/>
    <p:sldId id="281" r:id="rId29"/>
    <p:sldId id="282" r:id="rId30"/>
    <p:sldId id="291" r:id="rId31"/>
    <p:sldId id="284" r:id="rId32"/>
    <p:sldId id="285" r:id="rId33"/>
    <p:sldId id="286" r:id="rId34"/>
    <p:sldId id="290" r:id="rId35"/>
    <p:sldId id="287" r:id="rId36"/>
    <p:sldId id="288" r:id="rId37"/>
    <p:sldId id="302" r:id="rId38"/>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A085"/>
    <a:srgbClr val="C0392B"/>
    <a:srgbClr val="F39C12"/>
    <a:srgbClr val="9BBB59"/>
    <a:srgbClr val="2778AF"/>
    <a:srgbClr val="2980B9"/>
    <a:srgbClr val="66F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3" autoAdjust="0"/>
    <p:restoredTop sz="94660"/>
  </p:normalViewPr>
  <p:slideViewPr>
    <p:cSldViewPr snapToGrid="0">
      <p:cViewPr varScale="1">
        <p:scale>
          <a:sx n="85" d="100"/>
          <a:sy n="85" d="100"/>
        </p:scale>
        <p:origin x="557"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oleObject" Target="&#22270;&#34920;%20&#22312;%20&#21697;&#31649;&#22280;&#31532;&#20108;&#22871;&#31995;&#21015;" TargetMode="External"/><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Sheet1!$B$2</c:f>
              <c:strCache>
                <c:ptCount val="1"/>
                <c:pt idx="0">
                  <c:v>数量（个）</c:v>
                </c:pt>
              </c:strCache>
            </c:strRef>
          </c:tx>
          <c:invertIfNegative val="0"/>
          <c:dPt>
            <c:idx val="0"/>
            <c:invertIfNegative val="0"/>
            <c:bubble3D val="0"/>
            <c:spPr>
              <a:solidFill>
                <a:srgbClr val="2778AF"/>
              </a:solidFill>
            </c:spPr>
            <c:extLst>
              <c:ext xmlns:c16="http://schemas.microsoft.com/office/drawing/2014/chart" uri="{C3380CC4-5D6E-409C-BE32-E72D297353CC}">
                <c16:uniqueId val="{00000001-8A9F-44BA-9FAD-BFEC686A4DF7}"/>
              </c:ext>
            </c:extLst>
          </c:dPt>
          <c:dPt>
            <c:idx val="1"/>
            <c:invertIfNegative val="0"/>
            <c:bubble3D val="0"/>
            <c:spPr>
              <a:solidFill>
                <a:srgbClr val="9BBB59"/>
              </a:solidFill>
            </c:spPr>
            <c:extLst>
              <c:ext xmlns:c16="http://schemas.microsoft.com/office/drawing/2014/chart" uri="{C3380CC4-5D6E-409C-BE32-E72D297353CC}">
                <c16:uniqueId val="{00000003-8A9F-44BA-9FAD-BFEC686A4DF7}"/>
              </c:ext>
            </c:extLst>
          </c:dPt>
          <c:dPt>
            <c:idx val="2"/>
            <c:invertIfNegative val="0"/>
            <c:bubble3D val="0"/>
            <c:spPr>
              <a:solidFill>
                <a:srgbClr val="16A085"/>
              </a:solidFill>
            </c:spPr>
            <c:extLst>
              <c:ext xmlns:c16="http://schemas.microsoft.com/office/drawing/2014/chart" uri="{C3380CC4-5D6E-409C-BE32-E72D297353CC}">
                <c16:uniqueId val="{00000005-8A9F-44BA-9FAD-BFEC686A4DF7}"/>
              </c:ext>
            </c:extLst>
          </c:dPt>
          <c:dPt>
            <c:idx val="3"/>
            <c:invertIfNegative val="0"/>
            <c:bubble3D val="0"/>
            <c:spPr>
              <a:solidFill>
                <a:srgbClr val="C0392B"/>
              </a:solidFill>
            </c:spPr>
            <c:extLst>
              <c:ext xmlns:c16="http://schemas.microsoft.com/office/drawing/2014/chart" uri="{C3380CC4-5D6E-409C-BE32-E72D297353CC}">
                <c16:uniqueId val="{00000007-8A9F-44BA-9FAD-BFEC686A4DF7}"/>
              </c:ext>
            </c:extLst>
          </c:dPt>
          <c:dPt>
            <c:idx val="4"/>
            <c:invertIfNegative val="0"/>
            <c:bubble3D val="0"/>
            <c:spPr>
              <a:solidFill>
                <a:srgbClr val="F39C12"/>
              </a:solidFill>
            </c:spPr>
            <c:extLst>
              <c:ext xmlns:c16="http://schemas.microsoft.com/office/drawing/2014/chart" uri="{C3380CC4-5D6E-409C-BE32-E72D297353CC}">
                <c16:uniqueId val="{00000009-8A9F-44BA-9FAD-BFEC686A4DF7}"/>
              </c:ext>
            </c:extLst>
          </c:dPt>
          <c:dPt>
            <c:idx val="5"/>
            <c:invertIfNegative val="0"/>
            <c:bubble3D val="0"/>
            <c:spPr>
              <a:solidFill>
                <a:sysClr val="windowText" lastClr="000000">
                  <a:lumMod val="50000"/>
                  <a:lumOff val="50000"/>
                </a:sysClr>
              </a:solidFill>
            </c:spPr>
            <c:extLst>
              <c:ext xmlns:c16="http://schemas.microsoft.com/office/drawing/2014/chart" uri="{C3380CC4-5D6E-409C-BE32-E72D297353CC}">
                <c16:uniqueId val="{0000000B-8A9F-44BA-9FAD-BFEC686A4DF7}"/>
              </c:ext>
            </c:extLst>
          </c:dPt>
          <c:dPt>
            <c:idx val="6"/>
            <c:invertIfNegative val="0"/>
            <c:bubble3D val="0"/>
            <c:spPr>
              <a:solidFill>
                <a:sysClr val="window" lastClr="FFFFFF">
                  <a:lumMod val="75000"/>
                </a:sysClr>
              </a:solidFill>
            </c:spPr>
            <c:extLst>
              <c:ext xmlns:c16="http://schemas.microsoft.com/office/drawing/2014/chart" uri="{C3380CC4-5D6E-409C-BE32-E72D297353CC}">
                <c16:uniqueId val="{0000000D-8A9F-44BA-9FAD-BFEC686A4DF7}"/>
              </c:ext>
            </c:extLst>
          </c:dPt>
          <c:dPt>
            <c:idx val="7"/>
            <c:invertIfNegative val="0"/>
            <c:bubble3D val="0"/>
            <c:spPr>
              <a:solidFill>
                <a:srgbClr val="00B0F0"/>
              </a:solidFill>
            </c:spPr>
            <c:extLst>
              <c:ext xmlns:c16="http://schemas.microsoft.com/office/drawing/2014/chart" uri="{C3380CC4-5D6E-409C-BE32-E72D297353CC}">
                <c16:uniqueId val="{0000000F-8A9F-44BA-9FAD-BFEC686A4DF7}"/>
              </c:ext>
            </c:extLst>
          </c:dPt>
          <c:dPt>
            <c:idx val="8"/>
            <c:invertIfNegative val="0"/>
            <c:bubble3D val="0"/>
            <c:spPr>
              <a:solidFill>
                <a:schemeClr val="bg1">
                  <a:lumMod val="85000"/>
                </a:schemeClr>
              </a:solidFill>
            </c:spPr>
            <c:extLst>
              <c:ext xmlns:c16="http://schemas.microsoft.com/office/drawing/2014/chart" uri="{C3380CC4-5D6E-409C-BE32-E72D297353CC}">
                <c16:uniqueId val="{00000011-8A9F-44BA-9FAD-BFEC686A4DF7}"/>
              </c:ext>
            </c:extLst>
          </c:dPt>
          <c:cat>
            <c:strRef>
              <c:f>Sheet1!$A$3:$A$11</c:f>
              <c:strCache>
                <c:ptCount val="9"/>
                <c:pt idx="0">
                  <c:v>步骤6：注射部位的检查及消毒不规范</c:v>
                </c:pt>
                <c:pt idx="1">
                  <c:v>步骤4：预混胰岛素摇匀手法不正确</c:v>
                </c:pt>
                <c:pt idx="2">
                  <c:v>步骤7:捏皮手法或进针角度的不正确</c:v>
                </c:pt>
                <c:pt idx="3">
                  <c:v>步骤9：注射完毕针头的处理不规范</c:v>
                </c:pt>
                <c:pt idx="4">
                  <c:v>步骤5：胰岛素注射笔用针头的安装不正确及针头重复利用</c:v>
                </c:pt>
                <c:pt idx="5">
                  <c:v>步骤8：注射完毕未停留至少10秒</c:v>
                </c:pt>
                <c:pt idx="6">
                  <c:v>步骤1：注射前未洗手</c:v>
                </c:pt>
                <c:pt idx="7">
                  <c:v>步骤2：未核对胰岛素的注射类型和剂量</c:v>
                </c:pt>
                <c:pt idx="8">
                  <c:v>步骤3：不会安装胰岛素笔芯</c:v>
                </c:pt>
              </c:strCache>
            </c:strRef>
          </c:cat>
          <c:val>
            <c:numRef>
              <c:f>Sheet1!$B$3:$B$11</c:f>
              <c:numCache>
                <c:formatCode>General</c:formatCode>
                <c:ptCount val="9"/>
                <c:pt idx="0">
                  <c:v>33</c:v>
                </c:pt>
                <c:pt idx="1">
                  <c:v>30</c:v>
                </c:pt>
                <c:pt idx="2">
                  <c:v>27</c:v>
                </c:pt>
                <c:pt idx="3">
                  <c:v>25</c:v>
                </c:pt>
                <c:pt idx="4">
                  <c:v>11</c:v>
                </c:pt>
                <c:pt idx="5">
                  <c:v>10</c:v>
                </c:pt>
                <c:pt idx="6">
                  <c:v>8</c:v>
                </c:pt>
                <c:pt idx="7">
                  <c:v>5</c:v>
                </c:pt>
                <c:pt idx="8">
                  <c:v>2</c:v>
                </c:pt>
              </c:numCache>
            </c:numRef>
          </c:val>
          <c:extLst>
            <c:ext xmlns:c16="http://schemas.microsoft.com/office/drawing/2014/chart" uri="{C3380CC4-5D6E-409C-BE32-E72D297353CC}">
              <c16:uniqueId val="{00000012-8A9F-44BA-9FAD-BFEC686A4DF7}"/>
            </c:ext>
          </c:extLst>
        </c:ser>
        <c:dLbls>
          <c:showLegendKey val="0"/>
          <c:showVal val="0"/>
          <c:showCatName val="0"/>
          <c:showSerName val="0"/>
          <c:showPercent val="0"/>
          <c:showBubbleSize val="0"/>
        </c:dLbls>
        <c:gapWidth val="0"/>
        <c:axId val="504312120"/>
        <c:axId val="512933888"/>
      </c:barChart>
      <c:lineChart>
        <c:grouping val="standard"/>
        <c:varyColors val="0"/>
        <c:ser>
          <c:idx val="1"/>
          <c:order val="1"/>
          <c:tx>
            <c:strRef>
              <c:f>Sheet1!$D$2</c:f>
              <c:strCache>
                <c:ptCount val="1"/>
                <c:pt idx="0">
                  <c:v>累积占比（%）</c:v>
                </c:pt>
              </c:strCache>
            </c:strRef>
          </c:tx>
          <c:spPr>
            <a:ln w="25400" cap="sq">
              <a:solidFill>
                <a:srgbClr val="2980B9"/>
              </a:solidFill>
              <a:prstDash val="sysDash"/>
              <a:bevel/>
            </a:ln>
          </c:spPr>
          <c:marker>
            <c:spPr>
              <a:solidFill>
                <a:sysClr val="window" lastClr="FFFFFF"/>
              </a:solidFill>
              <a:ln w="28575" cap="rnd">
                <a:solidFill>
                  <a:srgbClr val="2980B9"/>
                </a:solidFill>
              </a:ln>
            </c:spPr>
          </c:marker>
          <c:dPt>
            <c:idx val="1"/>
            <c:bubble3D val="0"/>
            <c:extLst>
              <c:ext xmlns:c16="http://schemas.microsoft.com/office/drawing/2014/chart" uri="{C3380CC4-5D6E-409C-BE32-E72D297353CC}">
                <c16:uniqueId val="{00000013-8A9F-44BA-9FAD-BFEC686A4DF7}"/>
              </c:ext>
            </c:extLst>
          </c:dPt>
          <c:cat>
            <c:strRef>
              <c:f>Sheet1!$A$3:$A$11</c:f>
              <c:strCache>
                <c:ptCount val="9"/>
                <c:pt idx="0">
                  <c:v>步骤6：注射部位的检查及消毒不规范</c:v>
                </c:pt>
                <c:pt idx="1">
                  <c:v>步骤4：预混胰岛素摇匀手法不正确</c:v>
                </c:pt>
                <c:pt idx="2">
                  <c:v>步骤7:捏皮手法或进针角度的不正确</c:v>
                </c:pt>
                <c:pt idx="3">
                  <c:v>步骤9：注射完毕针头的处理不规范</c:v>
                </c:pt>
                <c:pt idx="4">
                  <c:v>步骤5：胰岛素注射笔用针头的安装不正确及针头重复利用</c:v>
                </c:pt>
                <c:pt idx="5">
                  <c:v>步骤8：注射完毕未停留至少10秒</c:v>
                </c:pt>
                <c:pt idx="6">
                  <c:v>步骤1：注射前未洗手</c:v>
                </c:pt>
                <c:pt idx="7">
                  <c:v>步骤2：未核对胰岛素的注射类型和剂量</c:v>
                </c:pt>
                <c:pt idx="8">
                  <c:v>步骤3：不会安装胰岛素笔芯</c:v>
                </c:pt>
              </c:strCache>
            </c:strRef>
          </c:cat>
          <c:val>
            <c:numRef>
              <c:f>Sheet1!$D$2:$D$10</c:f>
              <c:numCache>
                <c:formatCode>General</c:formatCode>
                <c:ptCount val="9"/>
                <c:pt idx="0">
                  <c:v>0</c:v>
                </c:pt>
                <c:pt idx="1">
                  <c:v>22</c:v>
                </c:pt>
                <c:pt idx="2">
                  <c:v>42</c:v>
                </c:pt>
                <c:pt idx="3">
                  <c:v>60</c:v>
                </c:pt>
                <c:pt idx="4">
                  <c:v>77</c:v>
                </c:pt>
                <c:pt idx="5">
                  <c:v>84</c:v>
                </c:pt>
                <c:pt idx="6">
                  <c:v>91</c:v>
                </c:pt>
                <c:pt idx="7">
                  <c:v>96</c:v>
                </c:pt>
                <c:pt idx="8">
                  <c:v>99</c:v>
                </c:pt>
              </c:numCache>
            </c:numRef>
          </c:val>
          <c:smooth val="0"/>
          <c:extLst>
            <c:ext xmlns:c16="http://schemas.microsoft.com/office/drawing/2014/chart" uri="{C3380CC4-5D6E-409C-BE32-E72D297353CC}">
              <c16:uniqueId val="{00000014-8A9F-44BA-9FAD-BFEC686A4DF7}"/>
            </c:ext>
          </c:extLst>
        </c:ser>
        <c:dLbls>
          <c:showLegendKey val="0"/>
          <c:showVal val="0"/>
          <c:showCatName val="0"/>
          <c:showSerName val="0"/>
          <c:showPercent val="0"/>
          <c:showBubbleSize val="0"/>
        </c:dLbls>
        <c:marker val="1"/>
        <c:smooth val="0"/>
        <c:axId val="512934280"/>
        <c:axId val="512934672"/>
      </c:lineChart>
      <c:catAx>
        <c:axId val="504312120"/>
        <c:scaling>
          <c:orientation val="minMax"/>
        </c:scaling>
        <c:delete val="0"/>
        <c:axPos val="b"/>
        <c:numFmt formatCode="General" sourceLinked="1"/>
        <c:majorTickMark val="out"/>
        <c:minorTickMark val="none"/>
        <c:tickLblPos val="nextTo"/>
        <c:crossAx val="512933888"/>
        <c:crosses val="autoZero"/>
        <c:auto val="1"/>
        <c:lblAlgn val="ctr"/>
        <c:lblOffset val="100"/>
        <c:noMultiLvlLbl val="0"/>
      </c:catAx>
      <c:valAx>
        <c:axId val="512933888"/>
        <c:scaling>
          <c:orientation val="minMax"/>
          <c:max val="155"/>
          <c:min val="0"/>
        </c:scaling>
        <c:delete val="0"/>
        <c:axPos val="l"/>
        <c:majorGridlines>
          <c:spPr>
            <a:ln>
              <a:solidFill>
                <a:sysClr val="window" lastClr="FFFFFF">
                  <a:lumMod val="95000"/>
                </a:sysClr>
              </a:solidFill>
            </a:ln>
          </c:spPr>
        </c:majorGridlines>
        <c:numFmt formatCode="General" sourceLinked="1"/>
        <c:majorTickMark val="out"/>
        <c:minorTickMark val="none"/>
        <c:tickLblPos val="nextTo"/>
        <c:crossAx val="504312120"/>
        <c:crosses val="autoZero"/>
        <c:crossBetween val="between"/>
        <c:majorUnit val="20"/>
      </c:valAx>
      <c:catAx>
        <c:axId val="512934280"/>
        <c:scaling>
          <c:orientation val="minMax"/>
        </c:scaling>
        <c:delete val="0"/>
        <c:axPos val="t"/>
        <c:numFmt formatCode="General" sourceLinked="1"/>
        <c:majorTickMark val="none"/>
        <c:minorTickMark val="none"/>
        <c:tickLblPos val="none"/>
        <c:crossAx val="512934672"/>
        <c:crosses val="max"/>
        <c:auto val="1"/>
        <c:lblAlgn val="ctr"/>
        <c:lblOffset val="100"/>
        <c:noMultiLvlLbl val="0"/>
      </c:catAx>
      <c:valAx>
        <c:axId val="512934672"/>
        <c:scaling>
          <c:orientation val="minMax"/>
          <c:max val="100"/>
          <c:min val="0"/>
        </c:scaling>
        <c:delete val="0"/>
        <c:axPos val="r"/>
        <c:numFmt formatCode="General" sourceLinked="1"/>
        <c:majorTickMark val="out"/>
        <c:minorTickMark val="none"/>
        <c:tickLblPos val="nextTo"/>
        <c:crossAx val="512934280"/>
        <c:crosses val="max"/>
        <c:crossBetween val="midCat"/>
        <c:majorUnit val="20"/>
      </c:valAx>
    </c:plotArea>
    <c:legend>
      <c:legendPos val="r"/>
      <c:layout/>
      <c:overlay val="0"/>
    </c:legend>
    <c:plotVisOnly val="1"/>
    <c:dispBlanksAs val="gap"/>
    <c:showDLblsOverMax val="0"/>
  </c:chart>
  <c:txPr>
    <a:bodyPr/>
    <a:lstStyle/>
    <a:p>
      <a:pPr>
        <a:defRPr>
          <a:latin typeface="微软雅黑" panose="020B0503020204020204" pitchFamily="34" charset="-122"/>
          <a:ea typeface="微软雅黑" panose="020B0503020204020204" pitchFamily="34" charset="-122"/>
        </a:defRPr>
      </a:pPr>
      <a:endParaRPr lang="zh-CN"/>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rAngAx val="0"/>
    </c:view3D>
    <c:floor>
      <c:thickness val="0"/>
    </c:floor>
    <c:sideWall>
      <c:thickness val="0"/>
      <c:spPr>
        <a:noFill/>
        <a:ln>
          <a:noFill/>
        </a:ln>
        <a:effectLst/>
      </c:spPr>
    </c:sideWall>
    <c:backWall>
      <c:thickness val="0"/>
      <c:spPr>
        <a:noFill/>
        <a:ln>
          <a:noFill/>
        </a:ln>
        <a:effectLst/>
      </c:spPr>
    </c:backWall>
    <c:plotArea>
      <c:layout/>
      <c:bar3DChart>
        <c:barDir val="col"/>
        <c:grouping val="stacked"/>
        <c:varyColors val="1"/>
        <c:ser>
          <c:idx val="0"/>
          <c:order val="0"/>
          <c:spPr>
            <a:solidFill>
              <a:srgbClr val="2980B9"/>
            </a:solidFill>
          </c:spPr>
          <c:invertIfNegative val="1"/>
          <c:dPt>
            <c:idx val="0"/>
            <c:invertIfNegative val="1"/>
            <c:bubble3D val="0"/>
            <c:spPr>
              <a:solidFill>
                <a:srgbClr val="2980B9"/>
              </a:solidFill>
              <a:ln>
                <a:noFill/>
              </a:ln>
              <a:effectLst/>
            </c:spPr>
            <c:extLst>
              <c:ext xmlns:c16="http://schemas.microsoft.com/office/drawing/2014/chart" uri="{C3380CC4-5D6E-409C-BE32-E72D297353CC}">
                <c16:uniqueId val="{00000001-48A2-4C70-B15B-161F1F09C488}"/>
              </c:ext>
            </c:extLst>
          </c:dPt>
          <c:dPt>
            <c:idx val="1"/>
            <c:invertIfNegative val="1"/>
            <c:bubble3D val="0"/>
            <c:spPr>
              <a:solidFill>
                <a:srgbClr val="16A085"/>
              </a:solidFill>
              <a:ln>
                <a:noFill/>
              </a:ln>
              <a:effectLst/>
            </c:spPr>
            <c:extLst>
              <c:ext xmlns:c16="http://schemas.microsoft.com/office/drawing/2014/chart" uri="{C3380CC4-5D6E-409C-BE32-E72D297353CC}">
                <c16:uniqueId val="{00000003-48A2-4C70-B15B-161F1F09C488}"/>
              </c:ext>
            </c:extLst>
          </c:dPt>
          <c:dLbls>
            <c:spPr>
              <a:noFill/>
              <a:ln>
                <a:noFill/>
              </a:ln>
              <a:effectLst/>
            </c:spPr>
            <c:txPr>
              <a:bodyPr rot="0" vert="horz"/>
              <a:lstStyle/>
              <a:p>
                <a:pPr>
                  <a:defRPr>
                    <a:solidFill>
                      <a:schemeClr val="bg1"/>
                    </a:solidFill>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Sheet1!$A$3:$A$4</c:f>
              <c:strCache>
                <c:ptCount val="2"/>
                <c:pt idx="0">
                  <c:v>现况值</c:v>
                </c:pt>
                <c:pt idx="1">
                  <c:v>目标值</c:v>
                </c:pt>
              </c:strCache>
            </c:strRef>
          </c:cat>
          <c:val>
            <c:numRef>
              <c:f>Sheet1!$B$3:$B$4</c:f>
              <c:numCache>
                <c:formatCode>General</c:formatCode>
                <c:ptCount val="2"/>
                <c:pt idx="0">
                  <c:v>46</c:v>
                </c:pt>
                <c:pt idx="1">
                  <c:v>26</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4-48A2-4C70-B15B-161F1F09C488}"/>
            </c:ext>
          </c:extLst>
        </c:ser>
        <c:dLbls>
          <c:showLegendKey val="1"/>
          <c:showVal val="1"/>
          <c:showCatName val="1"/>
          <c:showSerName val="1"/>
          <c:showPercent val="1"/>
          <c:showBubbleSize val="1"/>
        </c:dLbls>
        <c:gapWidth val="75"/>
        <c:shape val="box"/>
        <c:axId val="512936240"/>
        <c:axId val="512937416"/>
        <c:axId val="0"/>
      </c:bar3DChart>
      <c:catAx>
        <c:axId val="512936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a:lstStyle/>
          <a:p>
            <a:pPr>
              <a:defRPr/>
            </a:pPr>
            <a:endParaRPr lang="zh-CN"/>
          </a:p>
        </c:txPr>
        <c:crossAx val="512937416"/>
        <c:crosses val="autoZero"/>
        <c:auto val="1"/>
        <c:lblAlgn val="ctr"/>
        <c:lblOffset val="100"/>
        <c:noMultiLvlLbl val="1"/>
      </c:catAx>
      <c:valAx>
        <c:axId val="512937416"/>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0"/>
          <a:lstStyle/>
          <a:p>
            <a:pPr>
              <a:defRPr/>
            </a:pPr>
            <a:endParaRPr lang="zh-CN"/>
          </a:p>
        </c:txPr>
        <c:crossAx val="512936240"/>
        <c:crosses val="autoZero"/>
        <c:crossBetween val="between"/>
      </c:valAx>
    </c:plotArea>
    <c:legend>
      <c:legendPos val="r"/>
      <c:layout/>
      <c:overlay val="0"/>
      <c:spPr>
        <a:noFill/>
        <a:ln>
          <a:noFill/>
        </a:ln>
        <a:effectLst/>
      </c:spPr>
      <c:txPr>
        <a:bodyPr rot="0" vert="horz"/>
        <a:lstStyle/>
        <a:p>
          <a:pPr>
            <a:defRPr/>
          </a:pPr>
          <a:endParaRPr lang="zh-CN"/>
        </a:p>
      </c:txPr>
    </c:legend>
    <c:plotVisOnly val="1"/>
    <c:dispBlanksAs val="gap"/>
    <c:showDLblsOverMax val="1"/>
  </c:chart>
  <c:spPr>
    <a:noFill/>
    <a:ln>
      <a:noFill/>
    </a:ln>
    <a:effectLst/>
  </c:spPr>
  <c:txPr>
    <a:bodyPr/>
    <a:lstStyle/>
    <a:p>
      <a:pPr>
        <a:defRPr sz="1400">
          <a:latin typeface="微软雅黑" panose="020B0503020204020204" pitchFamily="34" charset="-122"/>
          <a:ea typeface="微软雅黑" panose="020B0503020204020204" pitchFamily="34" charset="-122"/>
        </a:defRPr>
      </a:pPr>
      <a:endParaRPr lang="zh-CN"/>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rAngAx val="0"/>
    </c:view3D>
    <c:floor>
      <c:thickness val="0"/>
    </c:floor>
    <c:sideWall>
      <c:thickness val="0"/>
      <c:spPr>
        <a:noFill/>
        <a:ln>
          <a:noFill/>
        </a:ln>
        <a:effectLst/>
      </c:spPr>
    </c:sideWall>
    <c:backWall>
      <c:thickness val="0"/>
      <c:spPr>
        <a:noFill/>
        <a:ln>
          <a:noFill/>
        </a:ln>
        <a:effectLst/>
      </c:spPr>
    </c:backWall>
    <c:plotArea>
      <c:layout/>
      <c:bar3DChart>
        <c:barDir val="col"/>
        <c:grouping val="stacked"/>
        <c:varyColors val="1"/>
        <c:ser>
          <c:idx val="0"/>
          <c:order val="0"/>
          <c:spPr>
            <a:solidFill>
              <a:srgbClr val="2980B9"/>
            </a:solidFill>
          </c:spPr>
          <c:invertIfNegative val="1"/>
          <c:dPt>
            <c:idx val="0"/>
            <c:invertIfNegative val="1"/>
            <c:bubble3D val="0"/>
            <c:spPr>
              <a:solidFill>
                <a:srgbClr val="2980B9"/>
              </a:solidFill>
              <a:ln>
                <a:noFill/>
              </a:ln>
              <a:effectLst/>
            </c:spPr>
            <c:extLst>
              <c:ext xmlns:c16="http://schemas.microsoft.com/office/drawing/2014/chart" uri="{C3380CC4-5D6E-409C-BE32-E72D297353CC}">
                <c16:uniqueId val="{00000001-47B3-41C1-93A2-44B0D91F1DC0}"/>
              </c:ext>
            </c:extLst>
          </c:dPt>
          <c:dPt>
            <c:idx val="1"/>
            <c:invertIfNegative val="1"/>
            <c:bubble3D val="0"/>
            <c:spPr>
              <a:solidFill>
                <a:srgbClr val="16A085"/>
              </a:solidFill>
              <a:ln>
                <a:noFill/>
              </a:ln>
              <a:effectLst/>
            </c:spPr>
            <c:extLst>
              <c:ext xmlns:c16="http://schemas.microsoft.com/office/drawing/2014/chart" uri="{C3380CC4-5D6E-409C-BE32-E72D297353CC}">
                <c16:uniqueId val="{00000003-47B3-41C1-93A2-44B0D91F1DC0}"/>
              </c:ext>
            </c:extLst>
          </c:dPt>
          <c:dLbls>
            <c:spPr>
              <a:noFill/>
              <a:ln>
                <a:noFill/>
              </a:ln>
              <a:effectLst/>
            </c:spPr>
            <c:txPr>
              <a:bodyPr rot="0" vert="horz"/>
              <a:lstStyle/>
              <a:p>
                <a:pPr>
                  <a:defRPr>
                    <a:solidFill>
                      <a:schemeClr val="bg1"/>
                    </a:solidFill>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Sheet1!$A$3:$A$4</c:f>
              <c:strCache>
                <c:ptCount val="2"/>
                <c:pt idx="0">
                  <c:v>现况值</c:v>
                </c:pt>
                <c:pt idx="1">
                  <c:v>目标值</c:v>
                </c:pt>
              </c:strCache>
            </c:strRef>
          </c:cat>
          <c:val>
            <c:numRef>
              <c:f>Sheet1!$B$3:$B$4</c:f>
              <c:numCache>
                <c:formatCode>General</c:formatCode>
                <c:ptCount val="2"/>
                <c:pt idx="0">
                  <c:v>46</c:v>
                </c:pt>
                <c:pt idx="1">
                  <c:v>26</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4-47B3-41C1-93A2-44B0D91F1DC0}"/>
            </c:ext>
          </c:extLst>
        </c:ser>
        <c:dLbls>
          <c:showLegendKey val="1"/>
          <c:showVal val="1"/>
          <c:showCatName val="1"/>
          <c:showSerName val="1"/>
          <c:showPercent val="1"/>
          <c:showBubbleSize val="1"/>
        </c:dLbls>
        <c:gapWidth val="75"/>
        <c:shape val="box"/>
        <c:axId val="505393816"/>
        <c:axId val="422042376"/>
        <c:axId val="0"/>
      </c:bar3DChart>
      <c:catAx>
        <c:axId val="505393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a:lstStyle/>
          <a:p>
            <a:pPr>
              <a:defRPr/>
            </a:pPr>
            <a:endParaRPr lang="zh-CN"/>
          </a:p>
        </c:txPr>
        <c:crossAx val="422042376"/>
        <c:crosses val="autoZero"/>
        <c:auto val="1"/>
        <c:lblAlgn val="ctr"/>
        <c:lblOffset val="100"/>
        <c:noMultiLvlLbl val="1"/>
      </c:catAx>
      <c:valAx>
        <c:axId val="422042376"/>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0"/>
          <a:lstStyle/>
          <a:p>
            <a:pPr>
              <a:defRPr/>
            </a:pPr>
            <a:endParaRPr lang="zh-CN"/>
          </a:p>
        </c:txPr>
        <c:crossAx val="505393816"/>
        <c:crosses val="autoZero"/>
        <c:crossBetween val="between"/>
      </c:valAx>
    </c:plotArea>
    <c:legend>
      <c:legendPos val="r"/>
      <c:layout/>
      <c:overlay val="0"/>
      <c:spPr>
        <a:noFill/>
        <a:ln>
          <a:noFill/>
        </a:ln>
        <a:effectLst/>
      </c:spPr>
      <c:txPr>
        <a:bodyPr rot="0" vert="horz"/>
        <a:lstStyle/>
        <a:p>
          <a:pPr>
            <a:defRPr/>
          </a:pPr>
          <a:endParaRPr lang="zh-CN"/>
        </a:p>
      </c:txPr>
    </c:legend>
    <c:plotVisOnly val="1"/>
    <c:dispBlanksAs val="gap"/>
    <c:showDLblsOverMax val="1"/>
  </c:chart>
  <c:spPr>
    <a:noFill/>
    <a:ln>
      <a:noFill/>
    </a:ln>
    <a:effectLst/>
  </c:spPr>
  <c:txPr>
    <a:bodyPr/>
    <a:lstStyle/>
    <a:p>
      <a:pPr>
        <a:defRPr sz="1400">
          <a:latin typeface="微软雅黑" panose="020B0503020204020204" pitchFamily="34" charset="-122"/>
          <a:ea typeface="微软雅黑" panose="020B0503020204020204" pitchFamily="34" charset="-122"/>
        </a:defRPr>
      </a:pPr>
      <a:endParaRPr lang="zh-CN"/>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Pt>
            <c:idx val="0"/>
            <c:invertIfNegative val="0"/>
            <c:bubble3D val="0"/>
            <c:spPr>
              <a:solidFill>
                <a:srgbClr val="2980B9"/>
              </a:solidFill>
              <a:ln>
                <a:noFill/>
              </a:ln>
              <a:effectLst/>
            </c:spPr>
            <c:extLst>
              <c:ext xmlns:c16="http://schemas.microsoft.com/office/drawing/2014/chart" uri="{C3380CC4-5D6E-409C-BE32-E72D297353CC}">
                <c16:uniqueId val="{00000001-7519-47A6-B070-124C87130C50}"/>
              </c:ext>
            </c:extLst>
          </c:dPt>
          <c:dPt>
            <c:idx val="1"/>
            <c:invertIfNegative val="0"/>
            <c:bubble3D val="0"/>
            <c:spPr>
              <a:solidFill>
                <a:srgbClr val="9BBB59"/>
              </a:solidFill>
              <a:ln>
                <a:noFill/>
              </a:ln>
              <a:effectLst/>
            </c:spPr>
            <c:extLst>
              <c:ext xmlns:c16="http://schemas.microsoft.com/office/drawing/2014/chart" uri="{C3380CC4-5D6E-409C-BE32-E72D297353CC}">
                <c16:uniqueId val="{00000003-7519-47A6-B070-124C87130C50}"/>
              </c:ext>
            </c:extLst>
          </c:dPt>
          <c:dPt>
            <c:idx val="2"/>
            <c:invertIfNegative val="0"/>
            <c:bubble3D val="0"/>
            <c:spPr>
              <a:solidFill>
                <a:srgbClr val="16A085"/>
              </a:solidFill>
              <a:ln>
                <a:noFill/>
              </a:ln>
              <a:effectLst/>
            </c:spPr>
            <c:extLst>
              <c:ext xmlns:c16="http://schemas.microsoft.com/office/drawing/2014/chart" uri="{C3380CC4-5D6E-409C-BE32-E72D297353CC}">
                <c16:uniqueId val="{00000005-7519-47A6-B070-124C87130C50}"/>
              </c:ext>
            </c:extLst>
          </c:dPt>
          <c:dPt>
            <c:idx val="3"/>
            <c:invertIfNegative val="0"/>
            <c:bubble3D val="0"/>
            <c:spPr>
              <a:solidFill>
                <a:srgbClr val="F39C12"/>
              </a:solidFill>
              <a:ln>
                <a:noFill/>
              </a:ln>
              <a:effectLst/>
            </c:spPr>
            <c:extLst>
              <c:ext xmlns:c16="http://schemas.microsoft.com/office/drawing/2014/chart" uri="{C3380CC4-5D6E-409C-BE32-E72D297353CC}">
                <c16:uniqueId val="{00000007-7519-47A6-B070-124C87130C50}"/>
              </c:ext>
            </c:extLst>
          </c:dPt>
          <c:dPt>
            <c:idx val="4"/>
            <c:invertIfNegative val="0"/>
            <c:bubble3D val="0"/>
            <c:spPr>
              <a:solidFill>
                <a:srgbClr val="C0392B"/>
              </a:solidFill>
              <a:ln>
                <a:noFill/>
              </a:ln>
              <a:effectLst/>
            </c:spPr>
            <c:extLst>
              <c:ext xmlns:c16="http://schemas.microsoft.com/office/drawing/2014/chart" uri="{C3380CC4-5D6E-409C-BE32-E72D297353CC}">
                <c16:uniqueId val="{00000009-7519-47A6-B070-124C87130C50}"/>
              </c:ext>
            </c:extLst>
          </c:dPt>
          <c:dPt>
            <c:idx val="5"/>
            <c:invertIfNegative val="0"/>
            <c:bubble3D val="0"/>
            <c:extLst>
              <c:ext xmlns:c16="http://schemas.microsoft.com/office/drawing/2014/chart" uri="{C3380CC4-5D6E-409C-BE32-E72D297353CC}">
                <c16:uniqueId val="{0000000A-7519-47A6-B070-124C87130C5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'[图表 在 品管圈第二套系列]Sheet1'!$A$3:$A$8</c:f>
              <c:strCache>
                <c:ptCount val="6"/>
                <c:pt idx="0">
                  <c:v>超滤过多过快</c:v>
                </c:pt>
                <c:pt idx="1">
                  <c:v>透析中进食</c:v>
                </c:pt>
                <c:pt idx="2">
                  <c:v>透析前口服降压药</c:v>
                </c:pt>
                <c:pt idx="3">
                  <c:v>透析膜反应式过敏</c:v>
                </c:pt>
                <c:pt idx="4">
                  <c:v>严重营养不良</c:v>
                </c:pt>
                <c:pt idx="5">
                  <c:v>心功能不全</c:v>
                </c:pt>
              </c:strCache>
            </c:strRef>
          </c:cat>
          <c:val>
            <c:numRef>
              <c:f>'[图表 在 品管圈第二套系列]Sheet1'!$B$3:$B$8</c:f>
              <c:numCache>
                <c:formatCode>General</c:formatCode>
                <c:ptCount val="6"/>
                <c:pt idx="0">
                  <c:v>5</c:v>
                </c:pt>
                <c:pt idx="1">
                  <c:v>4</c:v>
                </c:pt>
                <c:pt idx="2">
                  <c:v>1</c:v>
                </c:pt>
                <c:pt idx="3">
                  <c:v>1</c:v>
                </c:pt>
                <c:pt idx="4">
                  <c:v>1</c:v>
                </c:pt>
                <c:pt idx="5">
                  <c:v>0</c:v>
                </c:pt>
              </c:numCache>
            </c:numRef>
          </c:val>
          <c:extLst>
            <c:ext xmlns:c16="http://schemas.microsoft.com/office/drawing/2014/chart" uri="{C3380CC4-5D6E-409C-BE32-E72D297353CC}">
              <c16:uniqueId val="{0000000B-7519-47A6-B070-124C87130C50}"/>
            </c:ext>
          </c:extLst>
        </c:ser>
        <c:dLbls>
          <c:showLegendKey val="0"/>
          <c:showVal val="0"/>
          <c:showCatName val="0"/>
          <c:showSerName val="0"/>
          <c:showPercent val="0"/>
          <c:showBubbleSize val="0"/>
        </c:dLbls>
        <c:gapWidth val="0"/>
        <c:axId val="3462160"/>
        <c:axId val="3461376"/>
      </c:barChart>
      <c:lineChart>
        <c:grouping val="standard"/>
        <c:varyColors val="0"/>
        <c:ser>
          <c:idx val="1"/>
          <c:order val="1"/>
          <c:tx>
            <c:v>系列2</c:v>
          </c:tx>
          <c:spPr>
            <a:ln w="41275" cap="rnd">
              <a:solidFill>
                <a:srgbClr val="9BBB59"/>
              </a:solidFill>
              <a:round/>
            </a:ln>
            <a:effectLst/>
          </c:spPr>
          <c:marker>
            <c:symbol val="circle"/>
            <c:size val="11"/>
            <c:spPr>
              <a:solidFill>
                <a:schemeClr val="bg1"/>
              </a:solidFill>
              <a:ln w="41275">
                <a:solidFill>
                  <a:srgbClr val="9BBB59"/>
                </a:solidFill>
                <a:round/>
              </a:ln>
              <a:effectLst/>
            </c:spPr>
          </c:marker>
          <c:dLbls>
            <c:dLbl>
              <c:idx val="0"/>
              <c:layout>
                <c:manualLayout>
                  <c:x val="1.2476285215991577E-2"/>
                  <c:y val="-5.075870096246276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7519-47A6-B070-124C87130C50}"/>
                </c:ext>
              </c:extLst>
            </c:dLbl>
            <c:dLbl>
              <c:idx val="1"/>
              <c:layout>
                <c:manualLayout>
                  <c:x val="-4.7716821359124563E-2"/>
                  <c:y val="-6.8398602512366499E-2"/>
                </c:manualLayout>
              </c:layout>
              <c:tx>
                <c:rich>
                  <a:bodyPr/>
                  <a:lstStyle/>
                  <a:p>
                    <a:r>
                      <a:rPr lang="en-US"/>
                      <a:t>45.71%</a:t>
                    </a:r>
                  </a:p>
                </c:rich>
              </c:tx>
              <c:dLblPos val="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7519-47A6-B070-124C87130C50}"/>
                </c:ext>
              </c:extLst>
            </c:dLbl>
            <c:dLbl>
              <c:idx val="6"/>
              <c:layout>
                <c:manualLayout>
                  <c:x val="-8.6332675292195737E-2"/>
                  <c:y val="-5.075870096246266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7519-47A6-B070-124C87130C5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'[图表 在 品管圈第二套系列]Sheet1'!$E$2:$E$8</c:f>
              <c:numCache>
                <c:formatCode>General</c:formatCode>
                <c:ptCount val="7"/>
                <c:pt idx="0">
                  <c:v>0.14285713999999999</c:v>
                </c:pt>
                <c:pt idx="1">
                  <c:v>0.30571428</c:v>
                </c:pt>
                <c:pt idx="2">
                  <c:v>0.42857141999999998</c:v>
                </c:pt>
                <c:pt idx="3">
                  <c:v>0.57142857000000002</c:v>
                </c:pt>
                <c:pt idx="4">
                  <c:v>0.71428570999999996</c:v>
                </c:pt>
                <c:pt idx="5">
                  <c:v>0.85714285000000001</c:v>
                </c:pt>
                <c:pt idx="6">
                  <c:v>1</c:v>
                </c:pt>
              </c:numCache>
            </c:numRef>
          </c:cat>
          <c:val>
            <c:numRef>
              <c:f>'[图表 在 品管圈第二套系列]Sheet1'!$D$2:$D$8</c:f>
              <c:numCache>
                <c:formatCode>0.00%</c:formatCode>
                <c:ptCount val="7"/>
                <c:pt idx="0">
                  <c:v>0</c:v>
                </c:pt>
                <c:pt idx="1">
                  <c:v>0.41670000000000001</c:v>
                </c:pt>
                <c:pt idx="2">
                  <c:v>0.74990000000000001</c:v>
                </c:pt>
                <c:pt idx="3">
                  <c:v>0.83320000000000005</c:v>
                </c:pt>
                <c:pt idx="4">
                  <c:v>0.91559999999999997</c:v>
                </c:pt>
                <c:pt idx="5">
                  <c:v>1</c:v>
                </c:pt>
                <c:pt idx="6">
                  <c:v>1</c:v>
                </c:pt>
              </c:numCache>
            </c:numRef>
          </c:val>
          <c:smooth val="0"/>
          <c:extLst>
            <c:ext xmlns:c16="http://schemas.microsoft.com/office/drawing/2014/chart" uri="{C3380CC4-5D6E-409C-BE32-E72D297353CC}">
              <c16:uniqueId val="{0000000F-7519-47A6-B070-124C87130C50}"/>
            </c:ext>
          </c:extLst>
        </c:ser>
        <c:dLbls>
          <c:showLegendKey val="0"/>
          <c:showVal val="0"/>
          <c:showCatName val="0"/>
          <c:showSerName val="0"/>
          <c:showPercent val="0"/>
          <c:showBubbleSize val="0"/>
        </c:dLbls>
        <c:marker val="1"/>
        <c:smooth val="0"/>
        <c:axId val="3462552"/>
        <c:axId val="3462944"/>
      </c:lineChart>
      <c:catAx>
        <c:axId val="346216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2820000" spcFirstLastPara="1" vertOverflow="ellipsis" wrap="square" anchor="ctr" anchorCtr="1"/>
          <a:lstStyle/>
          <a:p>
            <a:pPr>
              <a:defRPr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3461376"/>
        <c:crosses val="autoZero"/>
        <c:auto val="1"/>
        <c:lblAlgn val="ctr"/>
        <c:lblOffset val="100"/>
        <c:tickLblSkip val="1"/>
        <c:tickMarkSkip val="1"/>
        <c:noMultiLvlLbl val="0"/>
      </c:catAx>
      <c:valAx>
        <c:axId val="3461376"/>
        <c:scaling>
          <c:orientation val="minMax"/>
          <c:max val="2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zh-CN"/>
                  <a:t>次数</a:t>
                </a:r>
              </a:p>
            </c:rich>
          </c:tx>
          <c:layout/>
          <c:overlay val="0"/>
          <c:spPr>
            <a:noFill/>
            <a:ln>
              <a:noFill/>
            </a:ln>
            <a:effectLst/>
          </c:spPr>
          <c:txPr>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3462160"/>
        <c:crosses val="autoZero"/>
        <c:crossBetween val="between"/>
        <c:majorUnit val="5"/>
        <c:minorUnit val="2.5"/>
      </c:valAx>
      <c:catAx>
        <c:axId val="3462552"/>
        <c:scaling>
          <c:orientation val="minMax"/>
        </c:scaling>
        <c:delete val="0"/>
        <c:axPos val="t"/>
        <c:numFmt formatCode="General" sourceLinked="1"/>
        <c:majorTickMark val="none"/>
        <c:minorTickMark val="none"/>
        <c:tickLblPos val="none"/>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3462944"/>
        <c:crosses val="max"/>
        <c:auto val="1"/>
        <c:lblAlgn val="ctr"/>
        <c:lblOffset val="100"/>
        <c:noMultiLvlLbl val="0"/>
      </c:catAx>
      <c:valAx>
        <c:axId val="3462944"/>
        <c:scaling>
          <c:orientation val="minMax"/>
          <c:max val="2"/>
          <c:min val="0"/>
        </c:scaling>
        <c:delete val="0"/>
        <c:axPos val="r"/>
        <c:numFmt formatCode="0.00%"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3462552"/>
        <c:crosses val="max"/>
        <c:crossBetween val="midCat"/>
        <c:majorUnit val="0.2"/>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rAngAx val="0"/>
    </c:view3D>
    <c:floor>
      <c:thickness val="0"/>
    </c:floor>
    <c:sideWall>
      <c:thickness val="0"/>
      <c:spPr>
        <a:noFill/>
        <a:ln>
          <a:noFill/>
        </a:ln>
        <a:effectLst/>
      </c:spPr>
    </c:sideWall>
    <c:backWall>
      <c:thickness val="0"/>
      <c:spPr>
        <a:noFill/>
        <a:ln>
          <a:noFill/>
        </a:ln>
        <a:effectLst/>
      </c:spPr>
    </c:backWall>
    <c:plotArea>
      <c:layout/>
      <c:bar3DChart>
        <c:barDir val="col"/>
        <c:grouping val="clustered"/>
        <c:varyColors val="0"/>
        <c:ser>
          <c:idx val="0"/>
          <c:order val="0"/>
          <c:tx>
            <c:strRef>
              <c:f>Sheet1!$B$1</c:f>
              <c:strCache>
                <c:ptCount val="1"/>
                <c:pt idx="0">
                  <c:v>抗肿瘤废弃物处置不合理</c:v>
                </c:pt>
              </c:strCache>
            </c:strRef>
          </c:tx>
          <c:spPr>
            <a:solidFill>
              <a:srgbClr val="9BBB59"/>
            </a:solidFill>
            <a:ln>
              <a:noFill/>
            </a:ln>
            <a:effectLst/>
          </c:spPr>
          <c:invertIfNegative val="0"/>
          <c:dPt>
            <c:idx val="0"/>
            <c:invertIfNegative val="0"/>
            <c:bubble3D val="0"/>
            <c:spPr>
              <a:solidFill>
                <a:srgbClr val="2980B9"/>
              </a:solidFill>
              <a:ln>
                <a:noFill/>
              </a:ln>
              <a:effectLst/>
            </c:spPr>
            <c:extLst>
              <c:ext xmlns:c16="http://schemas.microsoft.com/office/drawing/2014/chart" uri="{C3380CC4-5D6E-409C-BE32-E72D297353CC}">
                <c16:uniqueId val="{00000001-8396-475D-B082-C2D82C803716}"/>
              </c:ext>
            </c:extLst>
          </c:dPt>
          <c:dPt>
            <c:idx val="1"/>
            <c:invertIfNegative val="0"/>
            <c:bubble3D val="0"/>
            <c:extLst>
              <c:ext xmlns:c16="http://schemas.microsoft.com/office/drawing/2014/chart" uri="{C3380CC4-5D6E-409C-BE32-E72D297353CC}">
                <c16:uniqueId val="{00000002-8396-475D-B082-C2D82C803716}"/>
              </c:ext>
            </c:extLst>
          </c:dPt>
          <c:dPt>
            <c:idx val="2"/>
            <c:invertIfNegative val="0"/>
            <c:bubble3D val="0"/>
            <c:spPr>
              <a:solidFill>
                <a:srgbClr val="16A085"/>
              </a:solidFill>
              <a:ln>
                <a:noFill/>
              </a:ln>
              <a:effectLst/>
            </c:spPr>
            <c:extLst>
              <c:ext xmlns:c16="http://schemas.microsoft.com/office/drawing/2014/chart" uri="{C3380CC4-5D6E-409C-BE32-E72D297353CC}">
                <c16:uniqueId val="{00000004-8396-475D-B082-C2D82C803716}"/>
              </c:ext>
            </c:extLst>
          </c:dPt>
          <c:dLbls>
            <c:dLbl>
              <c:idx val="2"/>
              <c:layout>
                <c:manualLayout>
                  <c:x val="1.4727226203624876E-3"/>
                  <c:y val="-4.537877634120730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8396-475D-B082-C2D82C80371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改进前</c:v>
                </c:pt>
                <c:pt idx="1">
                  <c:v>目标值</c:v>
                </c:pt>
                <c:pt idx="2">
                  <c:v>改进后</c:v>
                </c:pt>
              </c:strCache>
            </c:strRef>
          </c:cat>
          <c:val>
            <c:numRef>
              <c:f>Sheet1!$B$2:$B$4</c:f>
              <c:numCache>
                <c:formatCode>General</c:formatCode>
                <c:ptCount val="3"/>
                <c:pt idx="0">
                  <c:v>32</c:v>
                </c:pt>
                <c:pt idx="1">
                  <c:v>9</c:v>
                </c:pt>
                <c:pt idx="2">
                  <c:v>5</c:v>
                </c:pt>
              </c:numCache>
            </c:numRef>
          </c:val>
          <c:extLst>
            <c:ext xmlns:c16="http://schemas.microsoft.com/office/drawing/2014/chart" uri="{C3380CC4-5D6E-409C-BE32-E72D297353CC}">
              <c16:uniqueId val="{00000005-8396-475D-B082-C2D82C803716}"/>
            </c:ext>
          </c:extLst>
        </c:ser>
        <c:dLbls>
          <c:showLegendKey val="0"/>
          <c:showVal val="0"/>
          <c:showCatName val="0"/>
          <c:showSerName val="0"/>
          <c:showPercent val="0"/>
          <c:showBubbleSize val="0"/>
        </c:dLbls>
        <c:gapWidth val="219"/>
        <c:shape val="box"/>
        <c:axId val="517585056"/>
        <c:axId val="517585448"/>
        <c:axId val="0"/>
      </c:bar3DChart>
      <c:catAx>
        <c:axId val="517585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CN"/>
          </a:p>
        </c:txPr>
        <c:crossAx val="517585448"/>
        <c:crosses val="autoZero"/>
        <c:auto val="1"/>
        <c:lblAlgn val="ctr"/>
        <c:lblOffset val="100"/>
        <c:noMultiLvlLbl val="0"/>
      </c:catAx>
      <c:valAx>
        <c:axId val="517585448"/>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517585056"/>
        <c:crosses val="autoZero"/>
        <c:crossBetween val="between"/>
      </c:valAx>
    </c:plotArea>
    <c:legend>
      <c:legendPos val="r"/>
      <c:layout>
        <c:manualLayout>
          <c:xMode val="edge"/>
          <c:yMode val="edge"/>
          <c:x val="0.77273645002084912"/>
          <c:y val="0.37644229945746471"/>
          <c:w val="7.3149686907832759E-2"/>
          <c:h val="0.2841416940205956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radarChart>
        <c:radarStyle val="marker"/>
        <c:varyColors val="0"/>
        <c:ser>
          <c:idx val="0"/>
          <c:order val="0"/>
          <c:tx>
            <c:strRef>
              <c:f>Sheet1!$B$1</c:f>
              <c:strCache>
                <c:ptCount val="1"/>
                <c:pt idx="0">
                  <c:v>改善前</c:v>
                </c:pt>
              </c:strCache>
            </c:strRef>
          </c:tx>
          <c:spPr>
            <a:ln w="38036" cap="rnd">
              <a:solidFill>
                <a:srgbClr val="9BBB59"/>
              </a:solidFill>
              <a:round/>
            </a:ln>
            <a:effectLst/>
          </c:spPr>
          <c:marker>
            <c:symbol val="circle"/>
            <c:size val="7"/>
            <c:spPr>
              <a:solidFill>
                <a:sysClr val="window" lastClr="FFFFFF"/>
              </a:solidFill>
              <a:ln w="25400">
                <a:solidFill>
                  <a:srgbClr val="9BBB59"/>
                </a:solidFill>
              </a:ln>
              <a:effectLst/>
            </c:spPr>
          </c:marker>
          <c:cat>
            <c:strRef>
              <c:f>Sheet1!$A$2:$A$9</c:f>
              <c:strCache>
                <c:ptCount val="8"/>
                <c:pt idx="0">
                  <c:v>解决问题能力</c:v>
                </c:pt>
                <c:pt idx="1">
                  <c:v>责任心</c:v>
                </c:pt>
                <c:pt idx="2">
                  <c:v>沟通协调</c:v>
                </c:pt>
                <c:pt idx="3">
                  <c:v>自信心</c:v>
                </c:pt>
                <c:pt idx="4">
                  <c:v>团队凝聚力</c:v>
                </c:pt>
                <c:pt idx="5">
                  <c:v>积极性</c:v>
                </c:pt>
                <c:pt idx="6">
                  <c:v>品管手法</c:v>
                </c:pt>
                <c:pt idx="7">
                  <c:v>和谐度</c:v>
                </c:pt>
              </c:strCache>
            </c:strRef>
          </c:cat>
          <c:val>
            <c:numRef>
              <c:f>Sheet1!$B$2:$B$9</c:f>
              <c:numCache>
                <c:formatCode>General</c:formatCode>
                <c:ptCount val="8"/>
                <c:pt idx="0">
                  <c:v>2.2999999999999998</c:v>
                </c:pt>
                <c:pt idx="1">
                  <c:v>3</c:v>
                </c:pt>
                <c:pt idx="2">
                  <c:v>1.89</c:v>
                </c:pt>
                <c:pt idx="3">
                  <c:v>2</c:v>
                </c:pt>
                <c:pt idx="4">
                  <c:v>2.2200000000000002</c:v>
                </c:pt>
                <c:pt idx="5">
                  <c:v>2.23</c:v>
                </c:pt>
                <c:pt idx="6">
                  <c:v>1</c:v>
                </c:pt>
                <c:pt idx="7">
                  <c:v>2.2200000000000002</c:v>
                </c:pt>
              </c:numCache>
            </c:numRef>
          </c:val>
          <c:extLst>
            <c:ext xmlns:c16="http://schemas.microsoft.com/office/drawing/2014/chart" uri="{C3380CC4-5D6E-409C-BE32-E72D297353CC}">
              <c16:uniqueId val="{00000000-072F-42CF-B34A-5C25118DC495}"/>
            </c:ext>
          </c:extLst>
        </c:ser>
        <c:ser>
          <c:idx val="1"/>
          <c:order val="1"/>
          <c:tx>
            <c:strRef>
              <c:f>Sheet1!$C$1</c:f>
              <c:strCache>
                <c:ptCount val="1"/>
                <c:pt idx="0">
                  <c:v>改善后</c:v>
                </c:pt>
              </c:strCache>
            </c:strRef>
          </c:tx>
          <c:spPr>
            <a:ln w="38036" cap="rnd">
              <a:solidFill>
                <a:srgbClr val="2980B9"/>
              </a:solidFill>
              <a:round/>
            </a:ln>
            <a:effectLst/>
          </c:spPr>
          <c:marker>
            <c:symbol val="circle"/>
            <c:size val="7"/>
            <c:spPr>
              <a:solidFill>
                <a:sysClr val="window" lastClr="FFFFFF"/>
              </a:solidFill>
              <a:ln w="22225">
                <a:solidFill>
                  <a:srgbClr val="2980B9"/>
                </a:solidFill>
              </a:ln>
              <a:effectLst/>
            </c:spPr>
          </c:marker>
          <c:cat>
            <c:strRef>
              <c:f>Sheet1!$A$2:$A$9</c:f>
              <c:strCache>
                <c:ptCount val="8"/>
                <c:pt idx="0">
                  <c:v>解决问题能力</c:v>
                </c:pt>
                <c:pt idx="1">
                  <c:v>责任心</c:v>
                </c:pt>
                <c:pt idx="2">
                  <c:v>沟通协调</c:v>
                </c:pt>
                <c:pt idx="3">
                  <c:v>自信心</c:v>
                </c:pt>
                <c:pt idx="4">
                  <c:v>团队凝聚力</c:v>
                </c:pt>
                <c:pt idx="5">
                  <c:v>积极性</c:v>
                </c:pt>
                <c:pt idx="6">
                  <c:v>品管手法</c:v>
                </c:pt>
                <c:pt idx="7">
                  <c:v>和谐度</c:v>
                </c:pt>
              </c:strCache>
            </c:strRef>
          </c:cat>
          <c:val>
            <c:numRef>
              <c:f>Sheet1!$C$2:$C$9</c:f>
              <c:numCache>
                <c:formatCode>General</c:formatCode>
                <c:ptCount val="8"/>
                <c:pt idx="0">
                  <c:v>3.67</c:v>
                </c:pt>
                <c:pt idx="1">
                  <c:v>3.89</c:v>
                </c:pt>
                <c:pt idx="2">
                  <c:v>4.0999999999999996</c:v>
                </c:pt>
                <c:pt idx="3">
                  <c:v>4.0999999999999996</c:v>
                </c:pt>
                <c:pt idx="4">
                  <c:v>4.5599999999999996</c:v>
                </c:pt>
                <c:pt idx="5">
                  <c:v>4.22</c:v>
                </c:pt>
                <c:pt idx="6">
                  <c:v>4</c:v>
                </c:pt>
                <c:pt idx="7">
                  <c:v>4.33</c:v>
                </c:pt>
              </c:numCache>
            </c:numRef>
          </c:val>
          <c:extLst>
            <c:ext xmlns:c16="http://schemas.microsoft.com/office/drawing/2014/chart" uri="{C3380CC4-5D6E-409C-BE32-E72D297353CC}">
              <c16:uniqueId val="{00000001-072F-42CF-B34A-5C25118DC495}"/>
            </c:ext>
          </c:extLst>
        </c:ser>
        <c:dLbls>
          <c:showLegendKey val="0"/>
          <c:showVal val="0"/>
          <c:showCatName val="0"/>
          <c:showSerName val="0"/>
          <c:showPercent val="0"/>
          <c:showBubbleSize val="0"/>
        </c:dLbls>
        <c:axId val="517586232"/>
        <c:axId val="630367480"/>
      </c:radarChart>
      <c:catAx>
        <c:axId val="517586232"/>
        <c:scaling>
          <c:orientation val="minMax"/>
        </c:scaling>
        <c:delete val="0"/>
        <c:axPos val="b"/>
        <c:majorGridlines>
          <c:spPr>
            <a:ln w="9510">
              <a:noFill/>
            </a:ln>
          </c:spPr>
        </c:majorGridlines>
        <c:numFmt formatCode="General" sourceLinked="1"/>
        <c:majorTickMark val="out"/>
        <c:minorTickMark val="none"/>
        <c:tickLblPos val="nextTo"/>
        <c:txPr>
          <a:bodyPr rot="-60000000" spcFirstLastPara="1" vertOverflow="ellipsis" vert="horz" wrap="square" anchor="ctr" anchorCtr="1"/>
          <a:lstStyle/>
          <a:p>
            <a:pPr>
              <a:defRPr sz="1194"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630367480"/>
        <c:crosses val="autoZero"/>
        <c:auto val="0"/>
        <c:lblAlgn val="ctr"/>
        <c:lblOffset val="100"/>
        <c:noMultiLvlLbl val="0"/>
      </c:catAx>
      <c:valAx>
        <c:axId val="630367480"/>
        <c:scaling>
          <c:orientation val="minMax"/>
        </c:scaling>
        <c:delete val="0"/>
        <c:axPos val="l"/>
        <c:majorGridlines>
          <c:spPr>
            <a:ln w="3169" cap="flat" cmpd="sng" algn="ctr">
              <a:solidFill>
                <a:sysClr val="window" lastClr="FFFFFF">
                  <a:lumMod val="85000"/>
                </a:sysClr>
              </a:solidFill>
              <a:round/>
            </a:ln>
            <a:effectLst/>
          </c:spPr>
        </c:majorGridlines>
        <c:numFmt formatCode="General" sourceLinked="1"/>
        <c:majorTickMark val="none"/>
        <c:minorTickMark val="none"/>
        <c:tickLblPos val="nextTo"/>
        <c:spPr>
          <a:ln w="9510">
            <a:noFill/>
          </a:ln>
        </c:spPr>
        <c:txPr>
          <a:bodyPr rot="-60000000" spcFirstLastPara="1" vertOverflow="ellipsis" vert="horz" wrap="square" anchor="ctr" anchorCtr="1"/>
          <a:lstStyle/>
          <a:p>
            <a:pPr>
              <a:defRPr sz="1194"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517586232"/>
        <c:crosses val="autoZero"/>
        <c:crossBetween val="between"/>
      </c:valAx>
      <c:spPr>
        <a:noFill/>
        <a:ln w="25386">
          <a:noFill/>
        </a:ln>
      </c:spPr>
    </c:plotArea>
    <c:legend>
      <c:legendPos val="r"/>
      <c:layout/>
      <c:overlay val="0"/>
      <c:spPr>
        <a:noFill/>
        <a:ln w="25358">
          <a:noFill/>
        </a:ln>
      </c:spPr>
      <c:txPr>
        <a:bodyPr rot="0" spcFirstLastPara="1" vertOverflow="ellipsis" vert="horz" wrap="square" anchor="ctr" anchorCtr="1"/>
        <a:lstStyle/>
        <a:p>
          <a:pPr>
            <a:defRPr sz="1194"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noFill/>
    <a:ln>
      <a:noFill/>
    </a:ln>
  </c:spPr>
  <c:txPr>
    <a:bodyPr/>
    <a:lstStyle/>
    <a:p>
      <a:pPr>
        <a:defRPr>
          <a:latin typeface="微软雅黑" panose="020B0503020204020204" pitchFamily="34" charset="-122"/>
          <a:ea typeface="微软雅黑" panose="020B0503020204020204" pitchFamily="34" charset="-122"/>
        </a:defRPr>
      </a:pPr>
      <a:endParaRPr lang="zh-CN"/>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624B1E-3C3A-4397-87A6-91A13B6D90F0}" type="datetimeFigureOut">
              <a:rPr lang="zh-CN" altLang="en-US" smtClean="0"/>
              <a:t>2017/6/19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446E8C-7D67-4E38-ACEC-6E8D3599D007}" type="slidenum">
              <a:rPr lang="zh-CN" altLang="en-US" smtClean="0"/>
              <a:t>‹#›</a:t>
            </a:fld>
            <a:endParaRPr lang="zh-CN" altLang="en-US"/>
          </a:p>
        </p:txBody>
      </p:sp>
    </p:spTree>
    <p:extLst>
      <p:ext uri="{BB962C8B-B14F-4D97-AF65-F5344CB8AC3E}">
        <p14:creationId xmlns:p14="http://schemas.microsoft.com/office/powerpoint/2010/main" val="4035308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1</a:t>
            </a:fld>
            <a:endParaRPr lang="zh-CN" altLang="en-US"/>
          </a:p>
        </p:txBody>
      </p:sp>
    </p:spTree>
    <p:extLst>
      <p:ext uri="{BB962C8B-B14F-4D97-AF65-F5344CB8AC3E}">
        <p14:creationId xmlns:p14="http://schemas.microsoft.com/office/powerpoint/2010/main" val="3277700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10</a:t>
            </a:fld>
            <a:endParaRPr lang="zh-CN" altLang="en-US"/>
          </a:p>
        </p:txBody>
      </p:sp>
    </p:spTree>
    <p:extLst>
      <p:ext uri="{BB962C8B-B14F-4D97-AF65-F5344CB8AC3E}">
        <p14:creationId xmlns:p14="http://schemas.microsoft.com/office/powerpoint/2010/main" val="2330517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11</a:t>
            </a:fld>
            <a:endParaRPr lang="zh-CN" altLang="en-US"/>
          </a:p>
        </p:txBody>
      </p:sp>
    </p:spTree>
    <p:extLst>
      <p:ext uri="{BB962C8B-B14F-4D97-AF65-F5344CB8AC3E}">
        <p14:creationId xmlns:p14="http://schemas.microsoft.com/office/powerpoint/2010/main" val="502618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12</a:t>
            </a:fld>
            <a:endParaRPr lang="zh-CN" altLang="en-US"/>
          </a:p>
        </p:txBody>
      </p:sp>
    </p:spTree>
    <p:extLst>
      <p:ext uri="{BB962C8B-B14F-4D97-AF65-F5344CB8AC3E}">
        <p14:creationId xmlns:p14="http://schemas.microsoft.com/office/powerpoint/2010/main" val="1965407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13</a:t>
            </a:fld>
            <a:endParaRPr lang="zh-CN" altLang="en-US"/>
          </a:p>
        </p:txBody>
      </p:sp>
    </p:spTree>
    <p:extLst>
      <p:ext uri="{BB962C8B-B14F-4D97-AF65-F5344CB8AC3E}">
        <p14:creationId xmlns:p14="http://schemas.microsoft.com/office/powerpoint/2010/main" val="3725944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14</a:t>
            </a:fld>
            <a:endParaRPr lang="zh-CN" altLang="en-US"/>
          </a:p>
        </p:txBody>
      </p:sp>
    </p:spTree>
    <p:extLst>
      <p:ext uri="{BB962C8B-B14F-4D97-AF65-F5344CB8AC3E}">
        <p14:creationId xmlns:p14="http://schemas.microsoft.com/office/powerpoint/2010/main" val="3529352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15</a:t>
            </a:fld>
            <a:endParaRPr lang="zh-CN" altLang="en-US"/>
          </a:p>
        </p:txBody>
      </p:sp>
    </p:spTree>
    <p:extLst>
      <p:ext uri="{BB962C8B-B14F-4D97-AF65-F5344CB8AC3E}">
        <p14:creationId xmlns:p14="http://schemas.microsoft.com/office/powerpoint/2010/main" val="1074705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16</a:t>
            </a:fld>
            <a:endParaRPr lang="zh-CN" altLang="en-US"/>
          </a:p>
        </p:txBody>
      </p:sp>
    </p:spTree>
    <p:extLst>
      <p:ext uri="{BB962C8B-B14F-4D97-AF65-F5344CB8AC3E}">
        <p14:creationId xmlns:p14="http://schemas.microsoft.com/office/powerpoint/2010/main" val="3306499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17</a:t>
            </a:fld>
            <a:endParaRPr lang="zh-CN" altLang="en-US"/>
          </a:p>
        </p:txBody>
      </p:sp>
    </p:spTree>
    <p:extLst>
      <p:ext uri="{BB962C8B-B14F-4D97-AF65-F5344CB8AC3E}">
        <p14:creationId xmlns:p14="http://schemas.microsoft.com/office/powerpoint/2010/main" val="600070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18</a:t>
            </a:fld>
            <a:endParaRPr lang="zh-CN" altLang="en-US"/>
          </a:p>
        </p:txBody>
      </p:sp>
    </p:spTree>
    <p:extLst>
      <p:ext uri="{BB962C8B-B14F-4D97-AF65-F5344CB8AC3E}">
        <p14:creationId xmlns:p14="http://schemas.microsoft.com/office/powerpoint/2010/main" val="1921802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19</a:t>
            </a:fld>
            <a:endParaRPr lang="zh-CN" altLang="en-US"/>
          </a:p>
        </p:txBody>
      </p:sp>
    </p:spTree>
    <p:extLst>
      <p:ext uri="{BB962C8B-B14F-4D97-AF65-F5344CB8AC3E}">
        <p14:creationId xmlns:p14="http://schemas.microsoft.com/office/powerpoint/2010/main" val="1867563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2</a:t>
            </a:fld>
            <a:endParaRPr lang="zh-CN" altLang="en-US"/>
          </a:p>
        </p:txBody>
      </p:sp>
    </p:spTree>
    <p:extLst>
      <p:ext uri="{BB962C8B-B14F-4D97-AF65-F5344CB8AC3E}">
        <p14:creationId xmlns:p14="http://schemas.microsoft.com/office/powerpoint/2010/main" val="2865972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20</a:t>
            </a:fld>
            <a:endParaRPr lang="zh-CN" altLang="en-US"/>
          </a:p>
        </p:txBody>
      </p:sp>
    </p:spTree>
    <p:extLst>
      <p:ext uri="{BB962C8B-B14F-4D97-AF65-F5344CB8AC3E}">
        <p14:creationId xmlns:p14="http://schemas.microsoft.com/office/powerpoint/2010/main" val="1459191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21</a:t>
            </a:fld>
            <a:endParaRPr lang="zh-CN" altLang="en-US"/>
          </a:p>
        </p:txBody>
      </p:sp>
    </p:spTree>
    <p:extLst>
      <p:ext uri="{BB962C8B-B14F-4D97-AF65-F5344CB8AC3E}">
        <p14:creationId xmlns:p14="http://schemas.microsoft.com/office/powerpoint/2010/main" val="1084927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22</a:t>
            </a:fld>
            <a:endParaRPr lang="zh-CN" altLang="en-US"/>
          </a:p>
        </p:txBody>
      </p:sp>
    </p:spTree>
    <p:extLst>
      <p:ext uri="{BB962C8B-B14F-4D97-AF65-F5344CB8AC3E}">
        <p14:creationId xmlns:p14="http://schemas.microsoft.com/office/powerpoint/2010/main" val="2802794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23</a:t>
            </a:fld>
            <a:endParaRPr lang="zh-CN" altLang="en-US"/>
          </a:p>
        </p:txBody>
      </p:sp>
    </p:spTree>
    <p:extLst>
      <p:ext uri="{BB962C8B-B14F-4D97-AF65-F5344CB8AC3E}">
        <p14:creationId xmlns:p14="http://schemas.microsoft.com/office/powerpoint/2010/main" val="17927456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24</a:t>
            </a:fld>
            <a:endParaRPr lang="zh-CN" altLang="en-US"/>
          </a:p>
        </p:txBody>
      </p:sp>
    </p:spTree>
    <p:extLst>
      <p:ext uri="{BB962C8B-B14F-4D97-AF65-F5344CB8AC3E}">
        <p14:creationId xmlns:p14="http://schemas.microsoft.com/office/powerpoint/2010/main" val="1381931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25</a:t>
            </a:fld>
            <a:endParaRPr lang="zh-CN" altLang="en-US"/>
          </a:p>
        </p:txBody>
      </p:sp>
    </p:spTree>
    <p:extLst>
      <p:ext uri="{BB962C8B-B14F-4D97-AF65-F5344CB8AC3E}">
        <p14:creationId xmlns:p14="http://schemas.microsoft.com/office/powerpoint/2010/main" val="1706547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26</a:t>
            </a:fld>
            <a:endParaRPr lang="zh-CN" altLang="en-US"/>
          </a:p>
        </p:txBody>
      </p:sp>
    </p:spTree>
    <p:extLst>
      <p:ext uri="{BB962C8B-B14F-4D97-AF65-F5344CB8AC3E}">
        <p14:creationId xmlns:p14="http://schemas.microsoft.com/office/powerpoint/2010/main" val="8751608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27</a:t>
            </a:fld>
            <a:endParaRPr lang="zh-CN" altLang="en-US"/>
          </a:p>
        </p:txBody>
      </p:sp>
    </p:spTree>
    <p:extLst>
      <p:ext uri="{BB962C8B-B14F-4D97-AF65-F5344CB8AC3E}">
        <p14:creationId xmlns:p14="http://schemas.microsoft.com/office/powerpoint/2010/main" val="2625714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28</a:t>
            </a:fld>
            <a:endParaRPr lang="zh-CN" altLang="en-US"/>
          </a:p>
        </p:txBody>
      </p:sp>
    </p:spTree>
    <p:extLst>
      <p:ext uri="{BB962C8B-B14F-4D97-AF65-F5344CB8AC3E}">
        <p14:creationId xmlns:p14="http://schemas.microsoft.com/office/powerpoint/2010/main" val="29098078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29</a:t>
            </a:fld>
            <a:endParaRPr lang="zh-CN" altLang="en-US"/>
          </a:p>
        </p:txBody>
      </p:sp>
    </p:spTree>
    <p:extLst>
      <p:ext uri="{BB962C8B-B14F-4D97-AF65-F5344CB8AC3E}">
        <p14:creationId xmlns:p14="http://schemas.microsoft.com/office/powerpoint/2010/main" val="103412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3</a:t>
            </a:fld>
            <a:endParaRPr lang="zh-CN" altLang="en-US"/>
          </a:p>
        </p:txBody>
      </p:sp>
    </p:spTree>
    <p:extLst>
      <p:ext uri="{BB962C8B-B14F-4D97-AF65-F5344CB8AC3E}">
        <p14:creationId xmlns:p14="http://schemas.microsoft.com/office/powerpoint/2010/main" val="41719181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30</a:t>
            </a:fld>
            <a:endParaRPr lang="zh-CN" altLang="en-US"/>
          </a:p>
        </p:txBody>
      </p:sp>
    </p:spTree>
    <p:extLst>
      <p:ext uri="{BB962C8B-B14F-4D97-AF65-F5344CB8AC3E}">
        <p14:creationId xmlns:p14="http://schemas.microsoft.com/office/powerpoint/2010/main" val="15897583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31</a:t>
            </a:fld>
            <a:endParaRPr lang="zh-CN" altLang="en-US"/>
          </a:p>
        </p:txBody>
      </p:sp>
    </p:spTree>
    <p:extLst>
      <p:ext uri="{BB962C8B-B14F-4D97-AF65-F5344CB8AC3E}">
        <p14:creationId xmlns:p14="http://schemas.microsoft.com/office/powerpoint/2010/main" val="5848278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32</a:t>
            </a:fld>
            <a:endParaRPr lang="zh-CN" altLang="en-US"/>
          </a:p>
        </p:txBody>
      </p:sp>
    </p:spTree>
    <p:extLst>
      <p:ext uri="{BB962C8B-B14F-4D97-AF65-F5344CB8AC3E}">
        <p14:creationId xmlns:p14="http://schemas.microsoft.com/office/powerpoint/2010/main" val="21565820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33</a:t>
            </a:fld>
            <a:endParaRPr lang="zh-CN" altLang="en-US"/>
          </a:p>
        </p:txBody>
      </p:sp>
    </p:spTree>
    <p:extLst>
      <p:ext uri="{BB962C8B-B14F-4D97-AF65-F5344CB8AC3E}">
        <p14:creationId xmlns:p14="http://schemas.microsoft.com/office/powerpoint/2010/main" val="14780659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34</a:t>
            </a:fld>
            <a:endParaRPr lang="zh-CN" altLang="en-US"/>
          </a:p>
        </p:txBody>
      </p:sp>
    </p:spTree>
    <p:extLst>
      <p:ext uri="{BB962C8B-B14F-4D97-AF65-F5344CB8AC3E}">
        <p14:creationId xmlns:p14="http://schemas.microsoft.com/office/powerpoint/2010/main" val="8397079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35</a:t>
            </a:fld>
            <a:endParaRPr lang="zh-CN" altLang="en-US"/>
          </a:p>
        </p:txBody>
      </p:sp>
    </p:spTree>
    <p:extLst>
      <p:ext uri="{BB962C8B-B14F-4D97-AF65-F5344CB8AC3E}">
        <p14:creationId xmlns:p14="http://schemas.microsoft.com/office/powerpoint/2010/main" val="31449594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36</a:t>
            </a:fld>
            <a:endParaRPr lang="zh-CN" altLang="en-US"/>
          </a:p>
        </p:txBody>
      </p:sp>
    </p:spTree>
    <p:extLst>
      <p:ext uri="{BB962C8B-B14F-4D97-AF65-F5344CB8AC3E}">
        <p14:creationId xmlns:p14="http://schemas.microsoft.com/office/powerpoint/2010/main" val="22577750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37</a:t>
            </a:fld>
            <a:endParaRPr lang="zh-CN" altLang="en-US"/>
          </a:p>
        </p:txBody>
      </p:sp>
    </p:spTree>
    <p:extLst>
      <p:ext uri="{BB962C8B-B14F-4D97-AF65-F5344CB8AC3E}">
        <p14:creationId xmlns:p14="http://schemas.microsoft.com/office/powerpoint/2010/main" val="3714700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4</a:t>
            </a:fld>
            <a:endParaRPr lang="zh-CN" altLang="en-US"/>
          </a:p>
        </p:txBody>
      </p:sp>
    </p:spTree>
    <p:extLst>
      <p:ext uri="{BB962C8B-B14F-4D97-AF65-F5344CB8AC3E}">
        <p14:creationId xmlns:p14="http://schemas.microsoft.com/office/powerpoint/2010/main" val="2528882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5</a:t>
            </a:fld>
            <a:endParaRPr lang="zh-CN" altLang="en-US"/>
          </a:p>
        </p:txBody>
      </p:sp>
    </p:spTree>
    <p:extLst>
      <p:ext uri="{BB962C8B-B14F-4D97-AF65-F5344CB8AC3E}">
        <p14:creationId xmlns:p14="http://schemas.microsoft.com/office/powerpoint/2010/main" val="1769480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6</a:t>
            </a:fld>
            <a:endParaRPr lang="zh-CN" altLang="en-US"/>
          </a:p>
        </p:txBody>
      </p:sp>
    </p:spTree>
    <p:extLst>
      <p:ext uri="{BB962C8B-B14F-4D97-AF65-F5344CB8AC3E}">
        <p14:creationId xmlns:p14="http://schemas.microsoft.com/office/powerpoint/2010/main" val="3557666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7</a:t>
            </a:fld>
            <a:endParaRPr lang="zh-CN" altLang="en-US"/>
          </a:p>
        </p:txBody>
      </p:sp>
    </p:spTree>
    <p:extLst>
      <p:ext uri="{BB962C8B-B14F-4D97-AF65-F5344CB8AC3E}">
        <p14:creationId xmlns:p14="http://schemas.microsoft.com/office/powerpoint/2010/main" val="512995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8</a:t>
            </a:fld>
            <a:endParaRPr lang="zh-CN" altLang="en-US"/>
          </a:p>
        </p:txBody>
      </p:sp>
    </p:spTree>
    <p:extLst>
      <p:ext uri="{BB962C8B-B14F-4D97-AF65-F5344CB8AC3E}">
        <p14:creationId xmlns:p14="http://schemas.microsoft.com/office/powerpoint/2010/main" val="1128066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t>9</a:t>
            </a:fld>
            <a:endParaRPr lang="zh-CN" altLang="en-US"/>
          </a:p>
        </p:txBody>
      </p:sp>
    </p:spTree>
    <p:extLst>
      <p:ext uri="{BB962C8B-B14F-4D97-AF65-F5344CB8AC3E}">
        <p14:creationId xmlns:p14="http://schemas.microsoft.com/office/powerpoint/2010/main" val="21763893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pSp>
        <p:nvGrpSpPr>
          <p:cNvPr id="7" name="组合 6"/>
          <p:cNvGrpSpPr/>
          <p:nvPr userDrawn="1"/>
        </p:nvGrpSpPr>
        <p:grpSpPr>
          <a:xfrm>
            <a:off x="-70338" y="0"/>
            <a:ext cx="12262338" cy="6858000"/>
            <a:chOff x="-70338" y="0"/>
            <a:chExt cx="12262338" cy="6858000"/>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56" y="0"/>
              <a:ext cx="12223656" cy="6858000"/>
            </a:xfrm>
            <a:prstGeom prst="rect">
              <a:avLst/>
            </a:prstGeom>
          </p:spPr>
        </p:pic>
        <p:sp>
          <p:nvSpPr>
            <p:cNvPr id="9" name="矩形 8"/>
            <p:cNvSpPr/>
            <p:nvPr/>
          </p:nvSpPr>
          <p:spPr>
            <a:xfrm>
              <a:off x="-70338" y="0"/>
              <a:ext cx="12262338" cy="685800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42BE638-E8BA-4950-BD16-BED7ED864971}" type="datetimeFigureOut">
              <a:rPr lang="zh-CN" altLang="en-US" smtClean="0"/>
              <a:t>2017/6/19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745FFF-803D-4625-BD78-87FB26207FE8}" type="slidenum">
              <a:rPr lang="zh-CN" altLang="en-US" smtClean="0"/>
              <a:t>‹#›</a:t>
            </a:fld>
            <a:endParaRPr lang="zh-CN" altLang="en-US"/>
          </a:p>
        </p:txBody>
      </p:sp>
    </p:spTree>
    <p:extLst>
      <p:ext uri="{BB962C8B-B14F-4D97-AF65-F5344CB8AC3E}">
        <p14:creationId xmlns:p14="http://schemas.microsoft.com/office/powerpoint/2010/main" val="4152279077"/>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42BE638-E8BA-4950-BD16-BED7ED864971}" type="datetimeFigureOut">
              <a:rPr lang="zh-CN" altLang="en-US" smtClean="0"/>
              <a:t>2017/6/19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745FFF-803D-4625-BD78-87FB26207FE8}" type="slidenum">
              <a:rPr lang="zh-CN" altLang="en-US" smtClean="0"/>
              <a:t>‹#›</a:t>
            </a:fld>
            <a:endParaRPr lang="zh-CN" altLang="en-US"/>
          </a:p>
        </p:txBody>
      </p:sp>
    </p:spTree>
    <p:extLst>
      <p:ext uri="{BB962C8B-B14F-4D97-AF65-F5344CB8AC3E}">
        <p14:creationId xmlns:p14="http://schemas.microsoft.com/office/powerpoint/2010/main" val="110140711"/>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42BE638-E8BA-4950-BD16-BED7ED864971}" type="datetimeFigureOut">
              <a:rPr lang="zh-CN" altLang="en-US" smtClean="0"/>
              <a:t>2017/6/19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745FFF-803D-4625-BD78-87FB26207FE8}" type="slidenum">
              <a:rPr lang="zh-CN" altLang="en-US" smtClean="0"/>
              <a:t>‹#›</a:t>
            </a:fld>
            <a:endParaRPr lang="zh-CN" altLang="en-US"/>
          </a:p>
        </p:txBody>
      </p:sp>
    </p:spTree>
    <p:extLst>
      <p:ext uri="{BB962C8B-B14F-4D97-AF65-F5344CB8AC3E}">
        <p14:creationId xmlns:p14="http://schemas.microsoft.com/office/powerpoint/2010/main" val="1487387432"/>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42BE638-E8BA-4950-BD16-BED7ED864971}" type="datetimeFigureOut">
              <a:rPr lang="zh-CN" altLang="en-US" smtClean="0"/>
              <a:t>2017/6/19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745FFF-803D-4625-BD78-87FB26207FE8}" type="slidenum">
              <a:rPr lang="zh-CN" altLang="en-US" smtClean="0"/>
              <a:t>‹#›</a:t>
            </a:fld>
            <a:endParaRPr lang="zh-CN" altLang="en-US"/>
          </a:p>
        </p:txBody>
      </p:sp>
    </p:spTree>
    <p:extLst>
      <p:ext uri="{BB962C8B-B14F-4D97-AF65-F5344CB8AC3E}">
        <p14:creationId xmlns:p14="http://schemas.microsoft.com/office/powerpoint/2010/main" val="1605214392"/>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42BE638-E8BA-4950-BD16-BED7ED864971}" type="datetimeFigureOut">
              <a:rPr lang="zh-CN" altLang="en-US" smtClean="0"/>
              <a:t>2017/6/19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745FFF-803D-4625-BD78-87FB26207FE8}" type="slidenum">
              <a:rPr lang="zh-CN" altLang="en-US" smtClean="0"/>
              <a:t>‹#›</a:t>
            </a:fld>
            <a:endParaRPr lang="zh-CN" altLang="en-US"/>
          </a:p>
        </p:txBody>
      </p:sp>
    </p:spTree>
    <p:extLst>
      <p:ext uri="{BB962C8B-B14F-4D97-AF65-F5344CB8AC3E}">
        <p14:creationId xmlns:p14="http://schemas.microsoft.com/office/powerpoint/2010/main" val="2085755867"/>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42BE638-E8BA-4950-BD16-BED7ED864971}" type="datetimeFigureOut">
              <a:rPr lang="zh-CN" altLang="en-US" smtClean="0"/>
              <a:t>2017/6/19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8745FFF-803D-4625-BD78-87FB26207FE8}" type="slidenum">
              <a:rPr lang="zh-CN" altLang="en-US" smtClean="0"/>
              <a:t>‹#›</a:t>
            </a:fld>
            <a:endParaRPr lang="zh-CN" altLang="en-US"/>
          </a:p>
        </p:txBody>
      </p:sp>
    </p:spTree>
    <p:extLst>
      <p:ext uri="{BB962C8B-B14F-4D97-AF65-F5344CB8AC3E}">
        <p14:creationId xmlns:p14="http://schemas.microsoft.com/office/powerpoint/2010/main" val="3454778840"/>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42BE638-E8BA-4950-BD16-BED7ED864971}" type="datetimeFigureOut">
              <a:rPr lang="zh-CN" altLang="en-US" smtClean="0"/>
              <a:t>2017/6/19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8745FFF-803D-4625-BD78-87FB26207FE8}" type="slidenum">
              <a:rPr lang="zh-CN" altLang="en-US" smtClean="0"/>
              <a:t>‹#›</a:t>
            </a:fld>
            <a:endParaRPr lang="zh-CN" altLang="en-US"/>
          </a:p>
        </p:txBody>
      </p:sp>
    </p:spTree>
    <p:extLst>
      <p:ext uri="{BB962C8B-B14F-4D97-AF65-F5344CB8AC3E}">
        <p14:creationId xmlns:p14="http://schemas.microsoft.com/office/powerpoint/2010/main" val="1354905301"/>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42BE638-E8BA-4950-BD16-BED7ED864971}" type="datetimeFigureOut">
              <a:rPr lang="zh-CN" altLang="en-US" smtClean="0"/>
              <a:t>2017/6/19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8745FFF-803D-4625-BD78-87FB26207FE8}" type="slidenum">
              <a:rPr lang="zh-CN" altLang="en-US" smtClean="0"/>
              <a:t>‹#›</a:t>
            </a:fld>
            <a:endParaRPr lang="zh-CN" altLang="en-US"/>
          </a:p>
        </p:txBody>
      </p:sp>
    </p:spTree>
    <p:extLst>
      <p:ext uri="{BB962C8B-B14F-4D97-AF65-F5344CB8AC3E}">
        <p14:creationId xmlns:p14="http://schemas.microsoft.com/office/powerpoint/2010/main" val="3234353321"/>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42BE638-E8BA-4950-BD16-BED7ED864971}" type="datetimeFigureOut">
              <a:rPr lang="zh-CN" altLang="en-US" smtClean="0"/>
              <a:t>2017/6/19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8745FFF-803D-4625-BD78-87FB26207FE8}" type="slidenum">
              <a:rPr lang="zh-CN" altLang="en-US" smtClean="0"/>
              <a:t>‹#›</a:t>
            </a:fld>
            <a:endParaRPr lang="zh-CN" altLang="en-US"/>
          </a:p>
        </p:txBody>
      </p:sp>
      <p:grpSp>
        <p:nvGrpSpPr>
          <p:cNvPr id="5" name="组合 4"/>
          <p:cNvGrpSpPr/>
          <p:nvPr userDrawn="1"/>
        </p:nvGrpSpPr>
        <p:grpSpPr>
          <a:xfrm>
            <a:off x="0" y="6742444"/>
            <a:ext cx="12192000" cy="115556"/>
            <a:chOff x="2321169" y="3577213"/>
            <a:chExt cx="4114804" cy="1939332"/>
          </a:xfrm>
        </p:grpSpPr>
        <p:sp>
          <p:nvSpPr>
            <p:cNvPr id="6" name="矩形 5"/>
            <p:cNvSpPr/>
            <p:nvPr/>
          </p:nvSpPr>
          <p:spPr>
            <a:xfrm>
              <a:off x="2321169" y="3577213"/>
              <a:ext cx="813917" cy="1939332"/>
            </a:xfrm>
            <a:prstGeom prst="rect">
              <a:avLst/>
            </a:prstGeom>
            <a:solidFill>
              <a:srgbClr val="277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146391" y="3577213"/>
              <a:ext cx="813917" cy="1939332"/>
            </a:xfrm>
            <a:prstGeom prst="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971613" y="3577213"/>
              <a:ext cx="813917" cy="1939332"/>
            </a:xfrm>
            <a:prstGeom prst="rect">
              <a:avLst/>
            </a:prstGeom>
            <a:solidFill>
              <a:srgbClr val="16A0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796835" y="3577213"/>
              <a:ext cx="813917" cy="1939332"/>
            </a:xfrm>
            <a:prstGeom prst="rect">
              <a:avLst/>
            </a:prstGeom>
            <a:solidFill>
              <a:srgbClr val="F3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622056" y="3577213"/>
              <a:ext cx="813917" cy="1939332"/>
            </a:xfrm>
            <a:prstGeom prst="rect">
              <a:avLst/>
            </a:prstGeom>
            <a:solidFill>
              <a:srgbClr val="C03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864517958"/>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42BE638-E8BA-4950-BD16-BED7ED864971}" type="datetimeFigureOut">
              <a:rPr lang="zh-CN" altLang="en-US" smtClean="0"/>
              <a:t>2017/6/19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8745FFF-803D-4625-BD78-87FB26207FE8}" type="slidenum">
              <a:rPr lang="zh-CN" altLang="en-US" smtClean="0"/>
              <a:t>‹#›</a:t>
            </a:fld>
            <a:endParaRPr lang="zh-CN" altLang="en-US"/>
          </a:p>
        </p:txBody>
      </p:sp>
    </p:spTree>
    <p:extLst>
      <p:ext uri="{BB962C8B-B14F-4D97-AF65-F5344CB8AC3E}">
        <p14:creationId xmlns:p14="http://schemas.microsoft.com/office/powerpoint/2010/main" val="2268041105"/>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42BE638-E8BA-4950-BD16-BED7ED864971}" type="datetimeFigureOut">
              <a:rPr lang="zh-CN" altLang="en-US" smtClean="0"/>
              <a:t>2017/6/19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8745FFF-803D-4625-BD78-87FB26207FE8}" type="slidenum">
              <a:rPr lang="zh-CN" altLang="en-US" smtClean="0"/>
              <a:t>‹#›</a:t>
            </a:fld>
            <a:endParaRPr lang="zh-CN" altLang="en-US"/>
          </a:p>
        </p:txBody>
      </p:sp>
    </p:spTree>
    <p:extLst>
      <p:ext uri="{BB962C8B-B14F-4D97-AF65-F5344CB8AC3E}">
        <p14:creationId xmlns:p14="http://schemas.microsoft.com/office/powerpoint/2010/main" val="1165742105"/>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2BE638-E8BA-4950-BD16-BED7ED864971}" type="datetimeFigureOut">
              <a:rPr lang="zh-CN" altLang="en-US" smtClean="0"/>
              <a:t>2017/6/19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745FFF-803D-4625-BD78-87FB26207FE8}" type="slidenum">
              <a:rPr lang="zh-CN" altLang="en-US" smtClean="0"/>
              <a:t>‹#›</a:t>
            </a:fld>
            <a:endParaRPr lang="zh-CN" altLang="en-US"/>
          </a:p>
        </p:txBody>
      </p:sp>
      <p:grpSp>
        <p:nvGrpSpPr>
          <p:cNvPr id="7" name="组合 6"/>
          <p:cNvGrpSpPr/>
          <p:nvPr userDrawn="1"/>
        </p:nvGrpSpPr>
        <p:grpSpPr>
          <a:xfrm>
            <a:off x="-70338" y="0"/>
            <a:ext cx="12262338" cy="6858000"/>
            <a:chOff x="-70338" y="0"/>
            <a:chExt cx="12262338" cy="6858000"/>
          </a:xfrm>
        </p:grpSpPr>
        <p:pic>
          <p:nvPicPr>
            <p:cNvPr id="8" name="图片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656" y="0"/>
              <a:ext cx="12223656" cy="6858000"/>
            </a:xfrm>
            <a:prstGeom prst="rect">
              <a:avLst/>
            </a:prstGeom>
          </p:spPr>
        </p:pic>
        <p:sp>
          <p:nvSpPr>
            <p:cNvPr id="9" name="矩形 8"/>
            <p:cNvSpPr/>
            <p:nvPr/>
          </p:nvSpPr>
          <p:spPr>
            <a:xfrm>
              <a:off x="-70338" y="0"/>
              <a:ext cx="12262338" cy="685800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7127429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slideLayout" Target="../slideLayouts/slideLayout1.xml"/><Relationship Id="rId3" Type="http://schemas.openxmlformats.org/officeDocument/2006/relationships/tags" Target="../tags/tag4.xml"/><Relationship Id="rId21" Type="http://schemas.openxmlformats.org/officeDocument/2006/relationships/tags" Target="../tags/tag22.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audio" Target="../media/media1.mp3"/><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microsoft.com/office/2007/relationships/media" Target="../media/media1.mp3"/><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image" Target="../media/image2.png"/><Relationship Id="rId10" Type="http://schemas.openxmlformats.org/officeDocument/2006/relationships/tags" Target="../tags/tag11.xml"/><Relationship Id="rId19" Type="http://schemas.openxmlformats.org/officeDocument/2006/relationships/tags" Target="../tags/tag20.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3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3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3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39.xml"/><Relationship Id="rId5" Type="http://schemas.openxmlformats.org/officeDocument/2006/relationships/chart" Target="../charts/char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40.xml"/><Relationship Id="rId5" Type="http://schemas.openxmlformats.org/officeDocument/2006/relationships/image" Target="../media/image15.png"/><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4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4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5.xm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43.xml"/></Relationships>
</file>

<file path=ppt/slides/_rels/slide21.xml.rels><?xml version="1.0" encoding="UTF-8" standalone="yes"?>
<Relationships xmlns="http://schemas.openxmlformats.org/package/2006/relationships"><Relationship Id="rId8" Type="http://schemas.openxmlformats.org/officeDocument/2006/relationships/image" Target="file:///C:\Program%20Files\Tencent\QQ\Users\531929508\Image\5C0B197613CFB657C6E27130FBDADA7E.jpg" TargetMode="External"/><Relationship Id="rId13" Type="http://schemas.openxmlformats.org/officeDocument/2006/relationships/image" Target="../media/image22.jpeg"/><Relationship Id="rId3" Type="http://schemas.openxmlformats.org/officeDocument/2006/relationships/notesSlide" Target="../notesSlides/notesSlide21.xml"/><Relationship Id="rId7" Type="http://schemas.openxmlformats.org/officeDocument/2006/relationships/image" Target="../media/image18.jpeg"/><Relationship Id="rId12"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tags" Target="../tags/tag44.xml"/><Relationship Id="rId6" Type="http://schemas.openxmlformats.org/officeDocument/2006/relationships/image" Target="file:///C:\Program%20Files\Tencent\QQ\Users\531929508\Image\60371DCD91FE7FC47770011175F64EE0.jpg" TargetMode="External"/><Relationship Id="rId11" Type="http://schemas.openxmlformats.org/officeDocument/2006/relationships/image" Target="../media/image20.jpeg"/><Relationship Id="rId5" Type="http://schemas.openxmlformats.org/officeDocument/2006/relationships/image" Target="../media/image17.jpeg"/><Relationship Id="rId10" Type="http://schemas.openxmlformats.org/officeDocument/2006/relationships/image" Target="file:///C:\Program%20Files\Tencent\QQ\Users\531929508\Image\0EE3B234BDB0DAC4863B6B13A93EECEC.jpg" TargetMode="External"/><Relationship Id="rId4" Type="http://schemas.openxmlformats.org/officeDocument/2006/relationships/image" Target="../media/image16.jpeg"/><Relationship Id="rId9"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4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4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tags" Target="../tags/tag4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4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49.xml"/><Relationship Id="rId4" Type="http://schemas.openxmlformats.org/officeDocument/2006/relationships/chart" Target="../charts/chart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5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5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52.xml"/><Relationship Id="rId4" Type="http://schemas.openxmlformats.org/officeDocument/2006/relationships/chart" Target="../charts/chart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53.xml"/><Relationship Id="rId4" Type="http://schemas.openxmlformats.org/officeDocument/2006/relationships/chart" Target="../charts/char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54.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5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56.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5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58.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5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6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3.gi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3.gif"/><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5.jpeg"/><Relationship Id="rId4" Type="http://schemas.openxmlformats.org/officeDocument/2006/relationships/image" Target="../media/image3.gi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gif"/><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PA_组合 4"/>
          <p:cNvGrpSpPr/>
          <p:nvPr>
            <p:custDataLst>
              <p:tags r:id="rId2"/>
            </p:custDataLst>
          </p:nvPr>
        </p:nvGrpSpPr>
        <p:grpSpPr>
          <a:xfrm>
            <a:off x="8930138" y="2187561"/>
            <a:ext cx="1290703" cy="235751"/>
            <a:chOff x="8971447" y="2172617"/>
            <a:chExt cx="759125" cy="568897"/>
          </a:xfrm>
        </p:grpSpPr>
        <p:sp>
          <p:nvSpPr>
            <p:cNvPr id="6" name="矩形 5"/>
            <p:cNvSpPr/>
            <p:nvPr/>
          </p:nvSpPr>
          <p:spPr>
            <a:xfrm>
              <a:off x="8971447" y="2172617"/>
              <a:ext cx="238791" cy="568897"/>
            </a:xfrm>
            <a:prstGeom prst="rect">
              <a:avLst/>
            </a:prstGeom>
            <a:solidFill>
              <a:srgbClr val="2778AF"/>
            </a:solidFill>
            <a:ln w="12700" cap="flat" cmpd="sng" algn="ctr">
              <a:noFill/>
              <a:prstDash val="solid"/>
              <a:miter lim="800000"/>
            </a:ln>
            <a:effectLst/>
          </p:spPr>
          <p:txBody>
            <a:bodyPr rtlCol="0" anchor="ctr"/>
            <a:lstStyle/>
            <a:p>
              <a:pPr marL="0" marR="0" lvl="0" indent="0" algn="ctr" defTabSz="724479"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 name="矩形 6"/>
            <p:cNvSpPr/>
            <p:nvPr/>
          </p:nvSpPr>
          <p:spPr>
            <a:xfrm>
              <a:off x="9312857" y="2172617"/>
              <a:ext cx="107228" cy="568897"/>
            </a:xfrm>
            <a:prstGeom prst="rect">
              <a:avLst/>
            </a:prstGeom>
            <a:solidFill>
              <a:srgbClr val="9BBB59"/>
            </a:solidFill>
            <a:ln w="12700" cap="flat" cmpd="sng" algn="ctr">
              <a:noFill/>
              <a:prstDash val="solid"/>
              <a:miter lim="800000"/>
            </a:ln>
            <a:effectLst/>
          </p:spPr>
          <p:txBody>
            <a:bodyPr rtlCol="0" anchor="ctr"/>
            <a:lstStyle/>
            <a:p>
              <a:pPr marL="0" marR="0" lvl="0" indent="0" algn="ctr" defTabSz="724479"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 name="矩形 7"/>
            <p:cNvSpPr/>
            <p:nvPr/>
          </p:nvSpPr>
          <p:spPr>
            <a:xfrm>
              <a:off x="9522704" y="2172617"/>
              <a:ext cx="67464" cy="568897"/>
            </a:xfrm>
            <a:prstGeom prst="rect">
              <a:avLst/>
            </a:prstGeom>
            <a:solidFill>
              <a:srgbClr val="F39C12"/>
            </a:solidFill>
            <a:ln w="12700" cap="flat" cmpd="sng" algn="ctr">
              <a:noFill/>
              <a:prstDash val="solid"/>
              <a:miter lim="800000"/>
            </a:ln>
            <a:effectLst/>
          </p:spPr>
          <p:txBody>
            <a:bodyPr rtlCol="0" anchor="ctr"/>
            <a:lstStyle/>
            <a:p>
              <a:pPr marL="0" marR="0" lvl="0" indent="0" algn="ctr" defTabSz="724479"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p:cNvSpPr/>
            <p:nvPr/>
          </p:nvSpPr>
          <p:spPr>
            <a:xfrm>
              <a:off x="9692788" y="2172617"/>
              <a:ext cx="37784" cy="568897"/>
            </a:xfrm>
            <a:prstGeom prst="rect">
              <a:avLst/>
            </a:prstGeom>
            <a:solidFill>
              <a:srgbClr val="C0392B"/>
            </a:solidFill>
            <a:ln w="12700" cap="flat" cmpd="sng" algn="ctr">
              <a:noFill/>
              <a:prstDash val="solid"/>
              <a:miter lim="800000"/>
            </a:ln>
            <a:effectLst/>
          </p:spPr>
          <p:txBody>
            <a:bodyPr rtlCol="0" anchor="ctr"/>
            <a:lstStyle/>
            <a:p>
              <a:pPr marL="0" marR="0" lvl="0" indent="0" algn="ctr" defTabSz="724479"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0" name="PA_文本框 42"/>
          <p:cNvSpPr txBox="1"/>
          <p:nvPr>
            <p:custDataLst>
              <p:tags r:id="rId3"/>
            </p:custDataLst>
          </p:nvPr>
        </p:nvSpPr>
        <p:spPr>
          <a:xfrm>
            <a:off x="5021144" y="2490778"/>
            <a:ext cx="6458852" cy="1107996"/>
          </a:xfrm>
          <a:prstGeom prst="rect">
            <a:avLst/>
          </a:prstGeom>
          <a:noFill/>
        </p:spPr>
        <p:txBody>
          <a:bodyPr wrap="square" rtlCol="0">
            <a:spAutoFit/>
          </a:bodyPr>
          <a:lstStyle/>
          <a:p>
            <a:pPr defTabSz="724479"/>
            <a:r>
              <a:rPr lang="zh-CN" altLang="en-US" sz="6600" b="1" dirty="0">
                <a:solidFill>
                  <a:srgbClr val="2980B9"/>
                </a:solidFill>
                <a:latin typeface="微软雅黑" pitchFamily="34" charset="-122"/>
                <a:ea typeface="微软雅黑" pitchFamily="34" charset="-122"/>
              </a:rPr>
              <a:t>品管圈</a:t>
            </a:r>
            <a:r>
              <a:rPr lang="en-US" altLang="zh-CN" sz="6600" b="1" dirty="0">
                <a:solidFill>
                  <a:srgbClr val="2980B9"/>
                </a:solidFill>
                <a:latin typeface="微软雅黑" pitchFamily="34" charset="-122"/>
                <a:ea typeface="微软雅黑" pitchFamily="34" charset="-122"/>
              </a:rPr>
              <a:t>PPT</a:t>
            </a:r>
            <a:r>
              <a:rPr lang="zh-CN" altLang="en-US" sz="6600" b="1" dirty="0">
                <a:solidFill>
                  <a:srgbClr val="2980B9"/>
                </a:solidFill>
                <a:latin typeface="微软雅黑" pitchFamily="34" charset="-122"/>
                <a:ea typeface="微软雅黑" pitchFamily="34" charset="-122"/>
              </a:rPr>
              <a:t>模板</a:t>
            </a:r>
            <a:endParaRPr lang="zh-CN" altLang="zh-CN" sz="6600" dirty="0">
              <a:solidFill>
                <a:srgbClr val="2980B9"/>
              </a:solidFill>
              <a:latin typeface="微软雅黑" pitchFamily="34" charset="-122"/>
              <a:ea typeface="微软雅黑" pitchFamily="34" charset="-122"/>
            </a:endParaRPr>
          </a:p>
        </p:txBody>
      </p:sp>
      <p:sp>
        <p:nvSpPr>
          <p:cNvPr id="11" name="PA_文本框 250"/>
          <p:cNvSpPr txBox="1"/>
          <p:nvPr>
            <p:custDataLst>
              <p:tags r:id="rId4"/>
            </p:custDataLst>
          </p:nvPr>
        </p:nvSpPr>
        <p:spPr>
          <a:xfrm>
            <a:off x="5165855" y="3600956"/>
            <a:ext cx="5110784" cy="369332"/>
          </a:xfrm>
          <a:prstGeom prst="rect">
            <a:avLst/>
          </a:prstGeom>
          <a:solidFill>
            <a:srgbClr val="9BBB59"/>
          </a:solidFill>
        </p:spPr>
        <p:txBody>
          <a:bodyPr wrap="square" rtlCol="0">
            <a:spAutoFit/>
          </a:bodyPr>
          <a:lstStyle/>
          <a:p>
            <a:pPr defTabSz="724479"/>
            <a:r>
              <a:rPr lang="zh-CN" altLang="en-US" b="1" dirty="0">
                <a:solidFill>
                  <a:prstClr val="white"/>
                </a:solidFill>
                <a:latin typeface="微软雅黑" pitchFamily="34" charset="-122"/>
                <a:ea typeface="微软雅黑" pitchFamily="34" charset="-122"/>
              </a:rPr>
              <a:t>内含鱼骨图 柏拉图 等专业医学</a:t>
            </a:r>
            <a:r>
              <a:rPr lang="en-US" altLang="zh-CN" b="1" dirty="0">
                <a:solidFill>
                  <a:prstClr val="white"/>
                </a:solidFill>
                <a:latin typeface="微软雅黑" pitchFamily="34" charset="-122"/>
                <a:ea typeface="微软雅黑" pitchFamily="34" charset="-122"/>
              </a:rPr>
              <a:t>PPT</a:t>
            </a:r>
            <a:r>
              <a:rPr lang="zh-CN" altLang="en-US" b="1" dirty="0">
                <a:solidFill>
                  <a:prstClr val="white"/>
                </a:solidFill>
                <a:latin typeface="微软雅黑" pitchFamily="34" charset="-122"/>
                <a:ea typeface="微软雅黑" pitchFamily="34" charset="-122"/>
              </a:rPr>
              <a:t>图表、图标</a:t>
            </a:r>
            <a:endParaRPr lang="zh-CN" altLang="zh-CN" dirty="0">
              <a:solidFill>
                <a:prstClr val="white"/>
              </a:solidFill>
              <a:latin typeface="微软雅黑" pitchFamily="34" charset="-122"/>
              <a:ea typeface="微软雅黑" pitchFamily="34" charset="-122"/>
            </a:endParaRPr>
          </a:p>
        </p:txBody>
      </p:sp>
      <p:sp>
        <p:nvSpPr>
          <p:cNvPr id="12" name="PA_圆角矩形 30"/>
          <p:cNvSpPr/>
          <p:nvPr>
            <p:custDataLst>
              <p:tags r:id="rId5"/>
            </p:custDataLst>
          </p:nvPr>
        </p:nvSpPr>
        <p:spPr bwMode="auto">
          <a:xfrm>
            <a:off x="2898264" y="1197894"/>
            <a:ext cx="566074" cy="551241"/>
          </a:xfrm>
          <a:prstGeom prst="roundRect">
            <a:avLst>
              <a:gd name="adj" fmla="val 6712"/>
            </a:avLst>
          </a:prstGeom>
          <a:gradFill flip="none" rotWithShape="1">
            <a:gsLst>
              <a:gs pos="0">
                <a:srgbClr val="C00000"/>
              </a:gs>
              <a:gs pos="100000">
                <a:srgbClr val="FE978C"/>
              </a:gs>
            </a:gsLst>
            <a:lin ang="8100000" scaled="1"/>
            <a:tileRect/>
          </a:gradFill>
          <a:ln w="9525" cap="flat" cmpd="sng" algn="ctr">
            <a:gradFill flip="none" rotWithShape="1">
              <a:gsLst>
                <a:gs pos="0">
                  <a:srgbClr val="C00000"/>
                </a:gs>
                <a:gs pos="50000">
                  <a:srgbClr val="FF3300"/>
                </a:gs>
              </a:gsLst>
              <a:lin ang="18900000" scaled="1"/>
              <a:tileRect/>
            </a:gra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sp>
        <p:nvSpPr>
          <p:cNvPr id="16" name="PA_对角圆角矩形 34"/>
          <p:cNvSpPr/>
          <p:nvPr>
            <p:custDataLst>
              <p:tags r:id="rId6"/>
            </p:custDataLst>
          </p:nvPr>
        </p:nvSpPr>
        <p:spPr bwMode="auto">
          <a:xfrm>
            <a:off x="1929100" y="2260169"/>
            <a:ext cx="1524047" cy="1384983"/>
          </a:xfrm>
          <a:prstGeom prst="round2DiagRect">
            <a:avLst/>
          </a:prstGeom>
          <a:gradFill flip="none" rotWithShape="1">
            <a:gsLst>
              <a:gs pos="0">
                <a:sysClr val="window" lastClr="FFFFFF">
                  <a:lumMod val="85000"/>
                </a:sysClr>
              </a:gs>
              <a:gs pos="42000">
                <a:sysClr val="window" lastClr="FFFFFF"/>
              </a:gs>
            </a:gsLst>
            <a:lin ang="8100000" scaled="1"/>
            <a:tileRect/>
          </a:gradFill>
          <a:ln w="9525" cap="flat" cmpd="sng" algn="ctr">
            <a:gradFill flip="none" rotWithShape="1">
              <a:gsLst>
                <a:gs pos="0">
                  <a:sysClr val="window" lastClr="FFFFFF">
                    <a:lumMod val="85000"/>
                  </a:sysClr>
                </a:gs>
                <a:gs pos="50000">
                  <a:sysClr val="window" lastClr="FFFFFF"/>
                </a:gs>
              </a:gsLst>
              <a:lin ang="18900000" scaled="1"/>
              <a:tileRect/>
            </a:gradFill>
            <a:prstDash val="solid"/>
            <a:round/>
            <a:headEnd type="none" w="med" len="med"/>
            <a:tailEnd type="none" w="med" len="med"/>
          </a:ln>
          <a:effectLst>
            <a:outerShdw blurRad="342900" dist="76200" dir="8100000" sx="101000" sy="101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6600" b="1" i="0" u="none" strike="noStrike" kern="0" cap="none" spc="0" normalizeH="0" baseline="0" noProof="0" dirty="0">
              <a:ln>
                <a:noFill/>
              </a:ln>
              <a:solidFill>
                <a:srgbClr val="C00000"/>
              </a:solidFill>
              <a:effectLst>
                <a:innerShdw blurRad="63500" dist="50800" dir="18900000">
                  <a:prstClr val="black">
                    <a:alpha val="50000"/>
                  </a:prstClr>
                </a:innerShdw>
              </a:effectLst>
              <a:uLnTx/>
              <a:uFillTx/>
              <a:latin typeface="微软雅黑" pitchFamily="34" charset="-122"/>
              <a:ea typeface="微软雅黑" pitchFamily="34" charset="-122"/>
            </a:endParaRPr>
          </a:p>
        </p:txBody>
      </p:sp>
      <p:sp>
        <p:nvSpPr>
          <p:cNvPr id="17" name="PA_圆角矩形 35"/>
          <p:cNvSpPr/>
          <p:nvPr>
            <p:custDataLst>
              <p:tags r:id="rId7"/>
            </p:custDataLst>
          </p:nvPr>
        </p:nvSpPr>
        <p:spPr bwMode="auto">
          <a:xfrm>
            <a:off x="1168770" y="2255955"/>
            <a:ext cx="609619" cy="609619"/>
          </a:xfrm>
          <a:prstGeom prst="roundRect">
            <a:avLst>
              <a:gd name="adj" fmla="val 6712"/>
            </a:avLst>
          </a:prstGeom>
          <a:gradFill flip="none" rotWithShape="1">
            <a:gsLst>
              <a:gs pos="0">
                <a:sysClr val="window" lastClr="FFFFFF">
                  <a:lumMod val="85000"/>
                </a:sysClr>
              </a:gs>
              <a:gs pos="100000">
                <a:sysClr val="window" lastClr="FFFFFF"/>
              </a:gs>
            </a:gsLst>
            <a:lin ang="8100000" scaled="1"/>
            <a:tileRect/>
          </a:gradFill>
          <a:ln w="9525" cap="flat" cmpd="sng" algn="ctr">
            <a:gradFill flip="none" rotWithShape="1">
              <a:gsLst>
                <a:gs pos="0">
                  <a:sysClr val="window" lastClr="FFFFFF">
                    <a:lumMod val="85000"/>
                  </a:sysClr>
                </a:gs>
                <a:gs pos="50000">
                  <a:sysClr val="window" lastClr="FFFFFF"/>
                </a:gs>
              </a:gsLst>
              <a:lin ang="18900000" scaled="1"/>
              <a:tileRect/>
            </a:gradFill>
            <a:prstDash val="solid"/>
            <a:round/>
            <a:headEnd type="none" w="med" len="med"/>
            <a:tailEnd type="none" w="med" len="med"/>
          </a:ln>
          <a:effectLst>
            <a:outerShdw blurRad="342900" dist="76200" dir="8100000" sx="101000" sy="101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sp>
        <p:nvSpPr>
          <p:cNvPr id="18" name="PA_圆角矩形 36"/>
          <p:cNvSpPr/>
          <p:nvPr>
            <p:custDataLst>
              <p:tags r:id="rId8"/>
            </p:custDataLst>
          </p:nvPr>
        </p:nvSpPr>
        <p:spPr bwMode="auto">
          <a:xfrm>
            <a:off x="1788350" y="4961885"/>
            <a:ext cx="435442" cy="435442"/>
          </a:xfrm>
          <a:prstGeom prst="roundRect">
            <a:avLst>
              <a:gd name="adj" fmla="val 6712"/>
            </a:avLst>
          </a:prstGeom>
          <a:gradFill flip="none" rotWithShape="1">
            <a:gsLst>
              <a:gs pos="0">
                <a:sysClr val="window" lastClr="FFFFFF">
                  <a:lumMod val="85000"/>
                </a:sysClr>
              </a:gs>
              <a:gs pos="100000">
                <a:sysClr val="window" lastClr="FFFFFF"/>
              </a:gs>
            </a:gsLst>
            <a:lin ang="8100000" scaled="1"/>
            <a:tileRect/>
          </a:gradFill>
          <a:ln w="9525" cap="flat" cmpd="sng" algn="ctr">
            <a:gradFill flip="none" rotWithShape="1">
              <a:gsLst>
                <a:gs pos="0">
                  <a:sysClr val="window" lastClr="FFFFFF">
                    <a:lumMod val="85000"/>
                  </a:sysClr>
                </a:gs>
                <a:gs pos="50000">
                  <a:sysClr val="window" lastClr="FFFFFF"/>
                </a:gs>
              </a:gsLst>
              <a:lin ang="18900000" scaled="1"/>
              <a:tileRect/>
            </a:gra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sp>
        <p:nvSpPr>
          <p:cNvPr id="20" name="PA_圆角矩形 38"/>
          <p:cNvSpPr/>
          <p:nvPr>
            <p:custDataLst>
              <p:tags r:id="rId9"/>
            </p:custDataLst>
          </p:nvPr>
        </p:nvSpPr>
        <p:spPr bwMode="auto">
          <a:xfrm>
            <a:off x="-696070" y="1413782"/>
            <a:ext cx="1132149" cy="1132149"/>
          </a:xfrm>
          <a:prstGeom prst="roundRect">
            <a:avLst>
              <a:gd name="adj" fmla="val 6712"/>
            </a:avLst>
          </a:prstGeom>
          <a:gradFill flip="none" rotWithShape="1">
            <a:gsLst>
              <a:gs pos="0">
                <a:sysClr val="window" lastClr="FFFFFF">
                  <a:lumMod val="85000"/>
                </a:sysClr>
              </a:gs>
              <a:gs pos="100000">
                <a:sysClr val="window" lastClr="FFFFFF"/>
              </a:gs>
            </a:gsLst>
            <a:lin ang="8100000" scaled="1"/>
            <a:tileRect/>
          </a:gradFill>
          <a:ln w="9525" cap="flat" cmpd="sng" algn="ctr">
            <a:gradFill flip="none" rotWithShape="1">
              <a:gsLst>
                <a:gs pos="0">
                  <a:sysClr val="window" lastClr="FFFFFF">
                    <a:lumMod val="85000"/>
                  </a:sysClr>
                </a:gs>
                <a:gs pos="50000">
                  <a:sysClr val="window" lastClr="FFFFFF"/>
                </a:gs>
              </a:gsLst>
              <a:lin ang="18900000" scaled="1"/>
              <a:tileRect/>
            </a:gradFill>
            <a:prstDash val="solid"/>
            <a:round/>
            <a:headEnd type="none" w="med" len="med"/>
            <a:tailEnd type="none" w="med" len="med"/>
          </a:ln>
          <a:effectLst>
            <a:outerShdw blurRad="342900" dist="76200" dir="8100000" sx="101000" sy="101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sp>
        <p:nvSpPr>
          <p:cNvPr id="21" name="PA_圆角矩形 39"/>
          <p:cNvSpPr/>
          <p:nvPr>
            <p:custDataLst>
              <p:tags r:id="rId10"/>
            </p:custDataLst>
          </p:nvPr>
        </p:nvSpPr>
        <p:spPr bwMode="auto">
          <a:xfrm>
            <a:off x="2636998" y="936629"/>
            <a:ext cx="435442" cy="435442"/>
          </a:xfrm>
          <a:prstGeom prst="roundRect">
            <a:avLst>
              <a:gd name="adj" fmla="val 6712"/>
            </a:avLst>
          </a:prstGeom>
          <a:gradFill flip="none" rotWithShape="1">
            <a:gsLst>
              <a:gs pos="0">
                <a:sysClr val="window" lastClr="FFFFFF">
                  <a:lumMod val="85000"/>
                </a:sysClr>
              </a:gs>
              <a:gs pos="100000">
                <a:sysClr val="window" lastClr="FFFFFF"/>
              </a:gs>
            </a:gsLst>
            <a:lin ang="8100000" scaled="1"/>
            <a:tileRect/>
          </a:gradFill>
          <a:ln w="9525" cap="flat" cmpd="sng" algn="ctr">
            <a:gradFill flip="none" rotWithShape="1">
              <a:gsLst>
                <a:gs pos="0">
                  <a:sysClr val="window" lastClr="FFFFFF">
                    <a:lumMod val="85000"/>
                  </a:sysClr>
                </a:gs>
                <a:gs pos="50000">
                  <a:sysClr val="window" lastClr="FFFFFF"/>
                </a:gs>
              </a:gsLst>
              <a:lin ang="18900000" scaled="1"/>
              <a:tileRect/>
            </a:gra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sp>
        <p:nvSpPr>
          <p:cNvPr id="22" name="PA_文本框 42"/>
          <p:cNvSpPr txBox="1"/>
          <p:nvPr>
            <p:custDataLst>
              <p:tags r:id="rId11"/>
            </p:custDataLst>
          </p:nvPr>
        </p:nvSpPr>
        <p:spPr>
          <a:xfrm>
            <a:off x="5141097" y="2109896"/>
            <a:ext cx="3789041" cy="400110"/>
          </a:xfrm>
          <a:prstGeom prst="rect">
            <a:avLst/>
          </a:prstGeom>
          <a:noFill/>
        </p:spPr>
        <p:txBody>
          <a:bodyPr wrap="square" rtlCol="0">
            <a:spAutoFit/>
          </a:bodyPr>
          <a:lstStyle/>
          <a:p>
            <a:pPr defTabSz="724479"/>
            <a:r>
              <a:rPr lang="zh-CN" altLang="en-US" sz="2000" dirty="0">
                <a:solidFill>
                  <a:srgbClr val="2778AF"/>
                </a:solidFill>
                <a:latin typeface="微软雅黑" pitchFamily="34" charset="-122"/>
                <a:ea typeface="微软雅黑" pitchFamily="34" charset="-122"/>
              </a:rPr>
              <a:t>框架完整 内容真实 获奖品管圈</a:t>
            </a:r>
            <a:endParaRPr lang="zh-CN" altLang="zh-CN" sz="2000" dirty="0">
              <a:solidFill>
                <a:srgbClr val="2778AF"/>
              </a:solidFill>
              <a:latin typeface="微软雅黑" pitchFamily="34" charset="-122"/>
              <a:ea typeface="微软雅黑" pitchFamily="34" charset="-122"/>
            </a:endParaRPr>
          </a:p>
        </p:txBody>
      </p:sp>
      <p:sp>
        <p:nvSpPr>
          <p:cNvPr id="23" name="PA_文本框 27"/>
          <p:cNvSpPr txBox="1"/>
          <p:nvPr>
            <p:custDataLst>
              <p:tags r:id="rId12"/>
            </p:custDataLst>
          </p:nvPr>
        </p:nvSpPr>
        <p:spPr>
          <a:xfrm>
            <a:off x="5058537" y="4103450"/>
            <a:ext cx="4460616" cy="338554"/>
          </a:xfrm>
          <a:prstGeom prst="rect">
            <a:avLst/>
          </a:prstGeom>
          <a:noFill/>
        </p:spPr>
        <p:txBody>
          <a:bodyPr wrap="square" rtlCol="0">
            <a:spAutoFit/>
          </a:bodyPr>
          <a:lstStyle/>
          <a:p>
            <a:pPr defTabSz="724479"/>
            <a:r>
              <a:rPr lang="zh-CN" altLang="en-US" sz="1600" dirty="0">
                <a:solidFill>
                  <a:prstClr val="black">
                    <a:lumMod val="85000"/>
                    <a:lumOff val="15000"/>
                  </a:prstClr>
                </a:solidFill>
                <a:latin typeface="微软雅黑" pitchFamily="34" charset="-122"/>
                <a:ea typeface="微软雅黑" pitchFamily="34" charset="-122"/>
              </a:rPr>
              <a:t>框架完整 </a:t>
            </a:r>
            <a:r>
              <a:rPr lang="en-US" altLang="zh-CN" sz="1600" dirty="0">
                <a:solidFill>
                  <a:prstClr val="black">
                    <a:lumMod val="85000"/>
                    <a:lumOff val="15000"/>
                  </a:prstClr>
                </a:solidFill>
                <a:latin typeface="微软雅黑" pitchFamily="34" charset="-122"/>
                <a:ea typeface="微软雅黑" pitchFamily="34" charset="-122"/>
              </a:rPr>
              <a:t>/ </a:t>
            </a:r>
            <a:r>
              <a:rPr lang="zh-CN" altLang="en-US" sz="1600" dirty="0">
                <a:solidFill>
                  <a:prstClr val="black">
                    <a:lumMod val="85000"/>
                    <a:lumOff val="15000"/>
                  </a:prstClr>
                </a:solidFill>
                <a:latin typeface="微软雅黑" pitchFamily="34" charset="-122"/>
                <a:ea typeface="微软雅黑" pitchFamily="34" charset="-122"/>
              </a:rPr>
              <a:t>所有文字可以修改 </a:t>
            </a:r>
            <a:r>
              <a:rPr lang="en-US" altLang="zh-CN" sz="1600" dirty="0">
                <a:solidFill>
                  <a:prstClr val="black">
                    <a:lumMod val="85000"/>
                    <a:lumOff val="15000"/>
                  </a:prstClr>
                </a:solidFill>
                <a:latin typeface="微软雅黑" pitchFamily="34" charset="-122"/>
                <a:ea typeface="微软雅黑" pitchFamily="34" charset="-122"/>
              </a:rPr>
              <a:t>/ </a:t>
            </a:r>
            <a:r>
              <a:rPr lang="zh-CN" altLang="en-US" sz="1600" dirty="0">
                <a:solidFill>
                  <a:prstClr val="black">
                    <a:lumMod val="85000"/>
                    <a:lumOff val="15000"/>
                  </a:prstClr>
                </a:solidFill>
                <a:latin typeface="微软雅黑" pitchFamily="34" charset="-122"/>
                <a:ea typeface="微软雅黑" pitchFamily="34" charset="-122"/>
              </a:rPr>
              <a:t>图片可以替换</a:t>
            </a:r>
            <a:endParaRPr lang="zh-CN" altLang="zh-CN" sz="1600" dirty="0">
              <a:solidFill>
                <a:prstClr val="black">
                  <a:lumMod val="85000"/>
                  <a:lumOff val="15000"/>
                </a:prstClr>
              </a:solidFill>
              <a:latin typeface="微软雅黑" pitchFamily="34" charset="-122"/>
              <a:ea typeface="微软雅黑" pitchFamily="34" charset="-122"/>
            </a:endParaRPr>
          </a:p>
        </p:txBody>
      </p:sp>
      <p:sp>
        <p:nvSpPr>
          <p:cNvPr id="24" name="PA_文本框 29"/>
          <p:cNvSpPr txBox="1"/>
          <p:nvPr>
            <p:custDataLst>
              <p:tags r:id="rId13"/>
            </p:custDataLst>
          </p:nvPr>
        </p:nvSpPr>
        <p:spPr>
          <a:xfrm>
            <a:off x="2166734" y="2651485"/>
            <a:ext cx="1301009" cy="707886"/>
          </a:xfrm>
          <a:prstGeom prst="rect">
            <a:avLst/>
          </a:prstGeom>
          <a:noFill/>
        </p:spPr>
        <p:txBody>
          <a:bodyPr wrap="square" rtlCol="0">
            <a:spAutoFit/>
          </a:bodyPr>
          <a:lstStyle/>
          <a:p>
            <a:pPr defTabSz="724479"/>
            <a:r>
              <a:rPr lang="zh-CN" altLang="en-US" sz="2000" b="1" dirty="0">
                <a:solidFill>
                  <a:prstClr val="black">
                    <a:lumMod val="50000"/>
                    <a:lumOff val="50000"/>
                  </a:prstClr>
                </a:solidFill>
                <a:latin typeface="微软雅黑" pitchFamily="34" charset="-122"/>
                <a:ea typeface="微软雅黑" pitchFamily="34" charset="-122"/>
              </a:rPr>
              <a:t>品管圈</a:t>
            </a:r>
            <a:r>
              <a:rPr lang="en-US" altLang="zh-CN" sz="2000" b="1" dirty="0">
                <a:solidFill>
                  <a:prstClr val="black">
                    <a:lumMod val="50000"/>
                    <a:lumOff val="50000"/>
                  </a:prstClr>
                </a:solidFill>
                <a:latin typeface="微软雅黑" pitchFamily="34" charset="-122"/>
                <a:ea typeface="微软雅黑" pitchFamily="34" charset="-122"/>
              </a:rPr>
              <a:t>LOGO</a:t>
            </a:r>
            <a:endParaRPr lang="zh-CN" altLang="en-US" sz="2000" b="1" dirty="0">
              <a:solidFill>
                <a:prstClr val="black">
                  <a:lumMod val="50000"/>
                  <a:lumOff val="50000"/>
                </a:prstClr>
              </a:solidFill>
              <a:latin typeface="微软雅黑" pitchFamily="34" charset="-122"/>
              <a:ea typeface="微软雅黑" pitchFamily="34" charset="-122"/>
            </a:endParaRPr>
          </a:p>
        </p:txBody>
      </p:sp>
      <p:grpSp>
        <p:nvGrpSpPr>
          <p:cNvPr id="51" name="PA_组合 50"/>
          <p:cNvGrpSpPr/>
          <p:nvPr>
            <p:custDataLst>
              <p:tags r:id="rId14"/>
            </p:custDataLst>
          </p:nvPr>
        </p:nvGrpSpPr>
        <p:grpSpPr>
          <a:xfrm>
            <a:off x="361509" y="2683195"/>
            <a:ext cx="870884" cy="870884"/>
            <a:chOff x="361509" y="2683195"/>
            <a:chExt cx="870884" cy="870884"/>
          </a:xfrm>
        </p:grpSpPr>
        <p:sp>
          <p:nvSpPr>
            <p:cNvPr id="14" name="圆角矩形 32"/>
            <p:cNvSpPr/>
            <p:nvPr/>
          </p:nvSpPr>
          <p:spPr bwMode="auto">
            <a:xfrm>
              <a:off x="361509" y="2683195"/>
              <a:ext cx="870884" cy="870884"/>
            </a:xfrm>
            <a:prstGeom prst="roundRect">
              <a:avLst>
                <a:gd name="adj" fmla="val 6712"/>
              </a:avLst>
            </a:prstGeom>
            <a:gradFill flip="none" rotWithShape="1">
              <a:gsLst>
                <a:gs pos="0">
                  <a:srgbClr val="0070C0"/>
                </a:gs>
                <a:gs pos="100000">
                  <a:srgbClr val="00B0F0"/>
                </a:gs>
              </a:gsLst>
              <a:lin ang="8100000" scaled="1"/>
              <a:tileRect/>
            </a:gradFill>
            <a:ln w="9525" cap="flat" cmpd="sng" algn="ctr">
              <a:gradFill flip="none" rotWithShape="1">
                <a:gsLst>
                  <a:gs pos="0">
                    <a:srgbClr val="0070C0"/>
                  </a:gs>
                  <a:gs pos="50000">
                    <a:srgbClr val="00B0F0"/>
                  </a:gs>
                </a:gsLst>
                <a:lin ang="18900000" scaled="1"/>
                <a:tileRect/>
              </a:gradFill>
              <a:prstDash val="solid"/>
              <a:round/>
              <a:headEnd type="none" w="med" len="med"/>
              <a:tailEnd type="none" w="med" len="med"/>
            </a:ln>
            <a:effectLst>
              <a:outerShdw blurRad="368300" dist="101600" dir="9000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sp>
          <p:nvSpPr>
            <p:cNvPr id="50" name="Freeform 44"/>
            <p:cNvSpPr>
              <a:spLocks noEditPoints="1"/>
            </p:cNvSpPr>
            <p:nvPr/>
          </p:nvSpPr>
          <p:spPr bwMode="auto">
            <a:xfrm>
              <a:off x="501963" y="2847719"/>
              <a:ext cx="526354" cy="541835"/>
            </a:xfrm>
            <a:custGeom>
              <a:avLst/>
              <a:gdLst>
                <a:gd name="T0" fmla="*/ 65 w 175"/>
                <a:gd name="T1" fmla="*/ 177 h 180"/>
                <a:gd name="T2" fmla="*/ 61 w 175"/>
                <a:gd name="T3" fmla="*/ 132 h 180"/>
                <a:gd name="T4" fmla="*/ 21 w 175"/>
                <a:gd name="T5" fmla="*/ 153 h 180"/>
                <a:gd name="T6" fmla="*/ 0 w 175"/>
                <a:gd name="T7" fmla="*/ 114 h 180"/>
                <a:gd name="T8" fmla="*/ 25 w 175"/>
                <a:gd name="T9" fmla="*/ 100 h 180"/>
                <a:gd name="T10" fmla="*/ 42 w 175"/>
                <a:gd name="T11" fmla="*/ 89 h 180"/>
                <a:gd name="T12" fmla="*/ 7 w 175"/>
                <a:gd name="T13" fmla="*/ 69 h 180"/>
                <a:gd name="T14" fmla="*/ 4 w 175"/>
                <a:gd name="T15" fmla="*/ 57 h 180"/>
                <a:gd name="T16" fmla="*/ 37 w 175"/>
                <a:gd name="T17" fmla="*/ 33 h 180"/>
                <a:gd name="T18" fmla="*/ 65 w 175"/>
                <a:gd name="T19" fmla="*/ 49 h 180"/>
                <a:gd name="T20" fmla="*/ 65 w 175"/>
                <a:gd name="T21" fmla="*/ 0 h 180"/>
                <a:gd name="T22" fmla="*/ 89 w 175"/>
                <a:gd name="T23" fmla="*/ 0 h 180"/>
                <a:gd name="T24" fmla="*/ 110 w 175"/>
                <a:gd name="T25" fmla="*/ 24 h 180"/>
                <a:gd name="T26" fmla="*/ 139 w 175"/>
                <a:gd name="T27" fmla="*/ 33 h 180"/>
                <a:gd name="T28" fmla="*/ 173 w 175"/>
                <a:gd name="T29" fmla="*/ 60 h 180"/>
                <a:gd name="T30" fmla="*/ 157 w 175"/>
                <a:gd name="T31" fmla="*/ 75 h 180"/>
                <a:gd name="T32" fmla="*/ 149 w 175"/>
                <a:gd name="T33" fmla="*/ 99 h 180"/>
                <a:gd name="T34" fmla="*/ 175 w 175"/>
                <a:gd name="T35" fmla="*/ 115 h 180"/>
                <a:gd name="T36" fmla="*/ 160 w 175"/>
                <a:gd name="T37" fmla="*/ 142 h 180"/>
                <a:gd name="T38" fmla="*/ 123 w 175"/>
                <a:gd name="T39" fmla="*/ 137 h 180"/>
                <a:gd name="T40" fmla="*/ 110 w 175"/>
                <a:gd name="T41" fmla="*/ 155 h 180"/>
                <a:gd name="T42" fmla="*/ 88 w 175"/>
                <a:gd name="T43" fmla="*/ 180 h 180"/>
                <a:gd name="T44" fmla="*/ 65 w 175"/>
                <a:gd name="T45" fmla="*/ 180 h 180"/>
                <a:gd name="T46" fmla="*/ 92 w 175"/>
                <a:gd name="T47" fmla="*/ 162 h 180"/>
                <a:gd name="T48" fmla="*/ 86 w 175"/>
                <a:gd name="T49" fmla="*/ 161 h 180"/>
                <a:gd name="T50" fmla="*/ 86 w 175"/>
                <a:gd name="T51" fmla="*/ 167 h 180"/>
                <a:gd name="T52" fmla="*/ 92 w 175"/>
                <a:gd name="T53" fmla="*/ 167 h 180"/>
                <a:gd name="T54" fmla="*/ 92 w 175"/>
                <a:gd name="T55" fmla="*/ 162 h 180"/>
                <a:gd name="T56" fmla="*/ 100 w 175"/>
                <a:gd name="T57" fmla="*/ 146 h 180"/>
                <a:gd name="T58" fmla="*/ 93 w 175"/>
                <a:gd name="T59" fmla="*/ 129 h 180"/>
                <a:gd name="T60" fmla="*/ 88 w 175"/>
                <a:gd name="T61" fmla="*/ 152 h 180"/>
                <a:gd name="T62" fmla="*/ 88 w 175"/>
                <a:gd name="T63" fmla="*/ 157 h 180"/>
                <a:gd name="T64" fmla="*/ 88 w 175"/>
                <a:gd name="T65" fmla="*/ 157 h 180"/>
                <a:gd name="T66" fmla="*/ 92 w 175"/>
                <a:gd name="T67" fmla="*/ 146 h 180"/>
                <a:gd name="T68" fmla="*/ 92 w 175"/>
                <a:gd name="T69" fmla="*/ 103 h 180"/>
                <a:gd name="T70" fmla="*/ 86 w 175"/>
                <a:gd name="T71" fmla="*/ 106 h 180"/>
                <a:gd name="T72" fmla="*/ 87 w 175"/>
                <a:gd name="T73" fmla="*/ 151 h 180"/>
                <a:gd name="T74" fmla="*/ 85 w 175"/>
                <a:gd name="T75" fmla="*/ 130 h 180"/>
                <a:gd name="T76" fmla="*/ 82 w 175"/>
                <a:gd name="T77" fmla="*/ 111 h 180"/>
                <a:gd name="T78" fmla="*/ 103 w 175"/>
                <a:gd name="T79" fmla="*/ 90 h 180"/>
                <a:gd name="T80" fmla="*/ 94 w 175"/>
                <a:gd name="T81" fmla="*/ 66 h 180"/>
                <a:gd name="T82" fmla="*/ 95 w 175"/>
                <a:gd name="T83" fmla="*/ 89 h 180"/>
                <a:gd name="T84" fmla="*/ 76 w 175"/>
                <a:gd name="T85" fmla="*/ 106 h 180"/>
                <a:gd name="T86" fmla="*/ 81 w 175"/>
                <a:gd name="T87" fmla="*/ 127 h 180"/>
                <a:gd name="T88" fmla="*/ 85 w 175"/>
                <a:gd name="T89" fmla="*/ 130 h 180"/>
                <a:gd name="T90" fmla="*/ 92 w 175"/>
                <a:gd name="T91" fmla="*/ 43 h 180"/>
                <a:gd name="T92" fmla="*/ 87 w 175"/>
                <a:gd name="T93" fmla="*/ 43 h 180"/>
                <a:gd name="T94" fmla="*/ 89 w 175"/>
                <a:gd name="T95" fmla="*/ 94 h 180"/>
                <a:gd name="T96" fmla="*/ 92 w 175"/>
                <a:gd name="T97" fmla="*/ 67 h 180"/>
                <a:gd name="T98" fmla="*/ 83 w 175"/>
                <a:gd name="T99" fmla="*/ 57 h 180"/>
                <a:gd name="T100" fmla="*/ 91 w 175"/>
                <a:gd name="T101" fmla="*/ 41 h 180"/>
                <a:gd name="T102" fmla="*/ 98 w 175"/>
                <a:gd name="T103" fmla="*/ 33 h 180"/>
                <a:gd name="T104" fmla="*/ 79 w 175"/>
                <a:gd name="T105" fmla="*/ 38 h 180"/>
                <a:gd name="T106" fmla="*/ 82 w 175"/>
                <a:gd name="T107" fmla="*/ 67 h 180"/>
                <a:gd name="T108" fmla="*/ 83 w 175"/>
                <a:gd name="T109" fmla="*/ 57 h 180"/>
                <a:gd name="T110" fmla="*/ 94 w 175"/>
                <a:gd name="T111" fmla="*/ 36 h 180"/>
                <a:gd name="T112" fmla="*/ 96 w 175"/>
                <a:gd name="T113" fmla="*/ 36 h 180"/>
                <a:gd name="T114" fmla="*/ 94 w 175"/>
                <a:gd name="T115" fmla="*/ 36 h 180"/>
                <a:gd name="T116" fmla="*/ 92 w 175"/>
                <a:gd name="T117" fmla="*/ 30 h 180"/>
                <a:gd name="T118" fmla="*/ 93 w 175"/>
                <a:gd name="T119" fmla="*/ 19 h 180"/>
                <a:gd name="T120" fmla="*/ 86 w 175"/>
                <a:gd name="T121" fmla="*/ 13 h 180"/>
                <a:gd name="T122" fmla="*/ 86 w 175"/>
                <a:gd name="T123" fmla="*/ 26 h 180"/>
                <a:gd name="T124" fmla="*/ 92 w 175"/>
                <a:gd name="T125" fmla="*/ 3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5" h="180">
                  <a:moveTo>
                    <a:pt x="65" y="180"/>
                  </a:moveTo>
                  <a:cubicBezTo>
                    <a:pt x="65" y="179"/>
                    <a:pt x="65" y="178"/>
                    <a:pt x="65" y="177"/>
                  </a:cubicBezTo>
                  <a:cubicBezTo>
                    <a:pt x="65" y="172"/>
                    <a:pt x="65" y="130"/>
                    <a:pt x="64" y="130"/>
                  </a:cubicBezTo>
                  <a:cubicBezTo>
                    <a:pt x="64" y="130"/>
                    <a:pt x="62" y="131"/>
                    <a:pt x="61" y="132"/>
                  </a:cubicBezTo>
                  <a:cubicBezTo>
                    <a:pt x="57" y="134"/>
                    <a:pt x="38" y="145"/>
                    <a:pt x="29" y="150"/>
                  </a:cubicBezTo>
                  <a:cubicBezTo>
                    <a:pt x="24" y="153"/>
                    <a:pt x="22" y="154"/>
                    <a:pt x="21" y="153"/>
                  </a:cubicBezTo>
                  <a:cubicBezTo>
                    <a:pt x="21" y="152"/>
                    <a:pt x="3" y="121"/>
                    <a:pt x="1" y="117"/>
                  </a:cubicBezTo>
                  <a:cubicBezTo>
                    <a:pt x="0" y="115"/>
                    <a:pt x="0" y="114"/>
                    <a:pt x="0" y="114"/>
                  </a:cubicBezTo>
                  <a:cubicBezTo>
                    <a:pt x="1" y="114"/>
                    <a:pt x="3" y="113"/>
                    <a:pt x="6" y="111"/>
                  </a:cubicBezTo>
                  <a:cubicBezTo>
                    <a:pt x="9" y="109"/>
                    <a:pt x="17" y="104"/>
                    <a:pt x="25" y="100"/>
                  </a:cubicBezTo>
                  <a:cubicBezTo>
                    <a:pt x="33" y="95"/>
                    <a:pt x="40" y="91"/>
                    <a:pt x="41" y="90"/>
                  </a:cubicBezTo>
                  <a:cubicBezTo>
                    <a:pt x="42" y="89"/>
                    <a:pt x="42" y="89"/>
                    <a:pt x="42" y="89"/>
                  </a:cubicBezTo>
                  <a:cubicBezTo>
                    <a:pt x="35" y="85"/>
                    <a:pt x="35" y="85"/>
                    <a:pt x="35" y="85"/>
                  </a:cubicBezTo>
                  <a:cubicBezTo>
                    <a:pt x="27" y="81"/>
                    <a:pt x="24" y="78"/>
                    <a:pt x="7" y="69"/>
                  </a:cubicBezTo>
                  <a:cubicBezTo>
                    <a:pt x="3" y="66"/>
                    <a:pt x="0" y="64"/>
                    <a:pt x="0" y="64"/>
                  </a:cubicBezTo>
                  <a:cubicBezTo>
                    <a:pt x="0" y="64"/>
                    <a:pt x="2" y="60"/>
                    <a:pt x="4" y="57"/>
                  </a:cubicBezTo>
                  <a:cubicBezTo>
                    <a:pt x="11" y="43"/>
                    <a:pt x="22" y="25"/>
                    <a:pt x="22" y="25"/>
                  </a:cubicBezTo>
                  <a:cubicBezTo>
                    <a:pt x="22" y="24"/>
                    <a:pt x="25" y="26"/>
                    <a:pt x="37" y="33"/>
                  </a:cubicBezTo>
                  <a:cubicBezTo>
                    <a:pt x="41" y="36"/>
                    <a:pt x="49" y="40"/>
                    <a:pt x="55" y="44"/>
                  </a:cubicBezTo>
                  <a:cubicBezTo>
                    <a:pt x="65" y="49"/>
                    <a:pt x="65" y="49"/>
                    <a:pt x="65" y="49"/>
                  </a:cubicBezTo>
                  <a:cubicBezTo>
                    <a:pt x="65" y="25"/>
                    <a:pt x="65" y="25"/>
                    <a:pt x="65" y="25"/>
                  </a:cubicBezTo>
                  <a:cubicBezTo>
                    <a:pt x="65" y="0"/>
                    <a:pt x="65" y="0"/>
                    <a:pt x="65" y="0"/>
                  </a:cubicBezTo>
                  <a:cubicBezTo>
                    <a:pt x="67" y="0"/>
                    <a:pt x="67" y="0"/>
                    <a:pt x="67" y="0"/>
                  </a:cubicBezTo>
                  <a:cubicBezTo>
                    <a:pt x="68" y="0"/>
                    <a:pt x="78" y="0"/>
                    <a:pt x="89" y="0"/>
                  </a:cubicBezTo>
                  <a:cubicBezTo>
                    <a:pt x="110" y="0"/>
                    <a:pt x="110" y="0"/>
                    <a:pt x="110" y="0"/>
                  </a:cubicBezTo>
                  <a:cubicBezTo>
                    <a:pt x="110" y="24"/>
                    <a:pt x="110" y="24"/>
                    <a:pt x="110" y="24"/>
                  </a:cubicBezTo>
                  <a:cubicBezTo>
                    <a:pt x="110" y="41"/>
                    <a:pt x="111" y="49"/>
                    <a:pt x="111" y="49"/>
                  </a:cubicBezTo>
                  <a:cubicBezTo>
                    <a:pt x="112" y="49"/>
                    <a:pt x="118" y="45"/>
                    <a:pt x="139" y="33"/>
                  </a:cubicBezTo>
                  <a:cubicBezTo>
                    <a:pt x="147" y="28"/>
                    <a:pt x="153" y="25"/>
                    <a:pt x="153" y="25"/>
                  </a:cubicBezTo>
                  <a:cubicBezTo>
                    <a:pt x="154" y="25"/>
                    <a:pt x="170" y="54"/>
                    <a:pt x="173" y="60"/>
                  </a:cubicBezTo>
                  <a:cubicBezTo>
                    <a:pt x="175" y="62"/>
                    <a:pt x="175" y="64"/>
                    <a:pt x="175" y="64"/>
                  </a:cubicBezTo>
                  <a:cubicBezTo>
                    <a:pt x="175" y="65"/>
                    <a:pt x="161" y="73"/>
                    <a:pt x="157" y="75"/>
                  </a:cubicBezTo>
                  <a:cubicBezTo>
                    <a:pt x="148" y="81"/>
                    <a:pt x="134" y="89"/>
                    <a:pt x="134" y="90"/>
                  </a:cubicBezTo>
                  <a:cubicBezTo>
                    <a:pt x="133" y="90"/>
                    <a:pt x="136" y="92"/>
                    <a:pt x="149" y="99"/>
                  </a:cubicBezTo>
                  <a:cubicBezTo>
                    <a:pt x="151" y="101"/>
                    <a:pt x="158" y="105"/>
                    <a:pt x="164" y="108"/>
                  </a:cubicBezTo>
                  <a:cubicBezTo>
                    <a:pt x="169" y="111"/>
                    <a:pt x="174" y="114"/>
                    <a:pt x="175" y="115"/>
                  </a:cubicBezTo>
                  <a:cubicBezTo>
                    <a:pt x="175" y="115"/>
                    <a:pt x="174" y="117"/>
                    <a:pt x="171" y="123"/>
                  </a:cubicBezTo>
                  <a:cubicBezTo>
                    <a:pt x="168" y="127"/>
                    <a:pt x="164" y="136"/>
                    <a:pt x="160" y="142"/>
                  </a:cubicBezTo>
                  <a:cubicBezTo>
                    <a:pt x="156" y="149"/>
                    <a:pt x="153" y="154"/>
                    <a:pt x="153" y="154"/>
                  </a:cubicBezTo>
                  <a:cubicBezTo>
                    <a:pt x="153" y="154"/>
                    <a:pt x="149" y="152"/>
                    <a:pt x="123" y="137"/>
                  </a:cubicBezTo>
                  <a:cubicBezTo>
                    <a:pt x="117" y="133"/>
                    <a:pt x="111" y="130"/>
                    <a:pt x="111" y="130"/>
                  </a:cubicBezTo>
                  <a:cubicBezTo>
                    <a:pt x="111" y="130"/>
                    <a:pt x="110" y="140"/>
                    <a:pt x="110" y="155"/>
                  </a:cubicBezTo>
                  <a:cubicBezTo>
                    <a:pt x="110" y="180"/>
                    <a:pt x="110" y="180"/>
                    <a:pt x="110" y="180"/>
                  </a:cubicBezTo>
                  <a:cubicBezTo>
                    <a:pt x="88" y="180"/>
                    <a:pt x="88" y="180"/>
                    <a:pt x="88" y="180"/>
                  </a:cubicBezTo>
                  <a:cubicBezTo>
                    <a:pt x="76" y="180"/>
                    <a:pt x="66" y="180"/>
                    <a:pt x="65" y="180"/>
                  </a:cubicBezTo>
                  <a:cubicBezTo>
                    <a:pt x="65" y="180"/>
                    <a:pt x="65" y="180"/>
                    <a:pt x="65" y="180"/>
                  </a:cubicBezTo>
                  <a:cubicBezTo>
                    <a:pt x="65" y="180"/>
                    <a:pt x="65" y="180"/>
                    <a:pt x="65" y="180"/>
                  </a:cubicBezTo>
                  <a:close/>
                  <a:moveTo>
                    <a:pt x="92" y="162"/>
                  </a:moveTo>
                  <a:cubicBezTo>
                    <a:pt x="92" y="159"/>
                    <a:pt x="92" y="157"/>
                    <a:pt x="92" y="157"/>
                  </a:cubicBezTo>
                  <a:cubicBezTo>
                    <a:pt x="92" y="157"/>
                    <a:pt x="88" y="159"/>
                    <a:pt x="86" y="161"/>
                  </a:cubicBezTo>
                  <a:cubicBezTo>
                    <a:pt x="86" y="161"/>
                    <a:pt x="86" y="163"/>
                    <a:pt x="86" y="164"/>
                  </a:cubicBezTo>
                  <a:cubicBezTo>
                    <a:pt x="86" y="167"/>
                    <a:pt x="86" y="167"/>
                    <a:pt x="86" y="167"/>
                  </a:cubicBezTo>
                  <a:cubicBezTo>
                    <a:pt x="89" y="167"/>
                    <a:pt x="89" y="167"/>
                    <a:pt x="89" y="167"/>
                  </a:cubicBezTo>
                  <a:cubicBezTo>
                    <a:pt x="92" y="167"/>
                    <a:pt x="92" y="167"/>
                    <a:pt x="92" y="167"/>
                  </a:cubicBezTo>
                  <a:cubicBezTo>
                    <a:pt x="92" y="162"/>
                    <a:pt x="92" y="162"/>
                    <a:pt x="92" y="162"/>
                  </a:cubicBezTo>
                  <a:cubicBezTo>
                    <a:pt x="92" y="162"/>
                    <a:pt x="92" y="162"/>
                    <a:pt x="92" y="162"/>
                  </a:cubicBezTo>
                  <a:close/>
                  <a:moveTo>
                    <a:pt x="88" y="157"/>
                  </a:moveTo>
                  <a:cubicBezTo>
                    <a:pt x="91" y="155"/>
                    <a:pt x="98" y="149"/>
                    <a:pt x="100" y="146"/>
                  </a:cubicBezTo>
                  <a:cubicBezTo>
                    <a:pt x="103" y="142"/>
                    <a:pt x="102" y="135"/>
                    <a:pt x="97" y="131"/>
                  </a:cubicBezTo>
                  <a:cubicBezTo>
                    <a:pt x="96" y="130"/>
                    <a:pt x="93" y="129"/>
                    <a:pt x="93" y="129"/>
                  </a:cubicBezTo>
                  <a:cubicBezTo>
                    <a:pt x="94" y="137"/>
                    <a:pt x="94" y="137"/>
                    <a:pt x="94" y="137"/>
                  </a:cubicBezTo>
                  <a:cubicBezTo>
                    <a:pt x="94" y="137"/>
                    <a:pt x="95" y="145"/>
                    <a:pt x="88" y="152"/>
                  </a:cubicBezTo>
                  <a:cubicBezTo>
                    <a:pt x="82" y="157"/>
                    <a:pt x="81" y="158"/>
                    <a:pt x="81" y="159"/>
                  </a:cubicBezTo>
                  <a:cubicBezTo>
                    <a:pt x="81" y="160"/>
                    <a:pt x="84" y="160"/>
                    <a:pt x="88" y="157"/>
                  </a:cubicBezTo>
                  <a:cubicBezTo>
                    <a:pt x="88" y="157"/>
                    <a:pt x="88" y="157"/>
                    <a:pt x="88" y="157"/>
                  </a:cubicBezTo>
                  <a:cubicBezTo>
                    <a:pt x="88" y="157"/>
                    <a:pt x="88" y="157"/>
                    <a:pt x="88" y="157"/>
                  </a:cubicBezTo>
                  <a:close/>
                  <a:moveTo>
                    <a:pt x="89" y="148"/>
                  </a:moveTo>
                  <a:cubicBezTo>
                    <a:pt x="92" y="146"/>
                    <a:pt x="92" y="146"/>
                    <a:pt x="92" y="146"/>
                  </a:cubicBezTo>
                  <a:cubicBezTo>
                    <a:pt x="92" y="125"/>
                    <a:pt x="92" y="125"/>
                    <a:pt x="92" y="125"/>
                  </a:cubicBezTo>
                  <a:cubicBezTo>
                    <a:pt x="92" y="103"/>
                    <a:pt x="92" y="103"/>
                    <a:pt x="92" y="103"/>
                  </a:cubicBezTo>
                  <a:cubicBezTo>
                    <a:pt x="89" y="105"/>
                    <a:pt x="89" y="105"/>
                    <a:pt x="89" y="105"/>
                  </a:cubicBezTo>
                  <a:cubicBezTo>
                    <a:pt x="86" y="106"/>
                    <a:pt x="86" y="106"/>
                    <a:pt x="86" y="106"/>
                  </a:cubicBezTo>
                  <a:cubicBezTo>
                    <a:pt x="86" y="129"/>
                    <a:pt x="86" y="129"/>
                    <a:pt x="86" y="129"/>
                  </a:cubicBezTo>
                  <a:cubicBezTo>
                    <a:pt x="86" y="141"/>
                    <a:pt x="86" y="151"/>
                    <a:pt x="87" y="151"/>
                  </a:cubicBezTo>
                  <a:cubicBezTo>
                    <a:pt x="87" y="151"/>
                    <a:pt x="88" y="150"/>
                    <a:pt x="89" y="148"/>
                  </a:cubicBezTo>
                  <a:close/>
                  <a:moveTo>
                    <a:pt x="85" y="130"/>
                  </a:moveTo>
                  <a:cubicBezTo>
                    <a:pt x="85" y="130"/>
                    <a:pt x="85" y="123"/>
                    <a:pt x="84" y="121"/>
                  </a:cubicBezTo>
                  <a:cubicBezTo>
                    <a:pt x="82" y="119"/>
                    <a:pt x="81" y="115"/>
                    <a:pt x="82" y="111"/>
                  </a:cubicBezTo>
                  <a:cubicBezTo>
                    <a:pt x="83" y="107"/>
                    <a:pt x="85" y="105"/>
                    <a:pt x="91" y="102"/>
                  </a:cubicBezTo>
                  <a:cubicBezTo>
                    <a:pt x="98" y="99"/>
                    <a:pt x="102" y="94"/>
                    <a:pt x="103" y="90"/>
                  </a:cubicBezTo>
                  <a:cubicBezTo>
                    <a:pt x="105" y="85"/>
                    <a:pt x="104" y="81"/>
                    <a:pt x="102" y="76"/>
                  </a:cubicBezTo>
                  <a:cubicBezTo>
                    <a:pt x="100" y="73"/>
                    <a:pt x="95" y="66"/>
                    <a:pt x="94" y="66"/>
                  </a:cubicBezTo>
                  <a:cubicBezTo>
                    <a:pt x="93" y="69"/>
                    <a:pt x="94" y="77"/>
                    <a:pt x="94" y="77"/>
                  </a:cubicBezTo>
                  <a:cubicBezTo>
                    <a:pt x="94" y="77"/>
                    <a:pt x="98" y="85"/>
                    <a:pt x="95" y="89"/>
                  </a:cubicBezTo>
                  <a:cubicBezTo>
                    <a:pt x="94" y="92"/>
                    <a:pt x="92" y="93"/>
                    <a:pt x="85" y="98"/>
                  </a:cubicBezTo>
                  <a:cubicBezTo>
                    <a:pt x="79" y="101"/>
                    <a:pt x="78" y="103"/>
                    <a:pt x="76" y="106"/>
                  </a:cubicBezTo>
                  <a:cubicBezTo>
                    <a:pt x="75" y="109"/>
                    <a:pt x="75" y="110"/>
                    <a:pt x="75" y="114"/>
                  </a:cubicBezTo>
                  <a:cubicBezTo>
                    <a:pt x="75" y="119"/>
                    <a:pt x="77" y="122"/>
                    <a:pt x="81" y="127"/>
                  </a:cubicBezTo>
                  <a:cubicBezTo>
                    <a:pt x="84" y="131"/>
                    <a:pt x="85" y="130"/>
                    <a:pt x="85" y="130"/>
                  </a:cubicBezTo>
                  <a:cubicBezTo>
                    <a:pt x="85" y="130"/>
                    <a:pt x="85" y="130"/>
                    <a:pt x="85" y="130"/>
                  </a:cubicBezTo>
                  <a:close/>
                  <a:moveTo>
                    <a:pt x="92" y="67"/>
                  </a:moveTo>
                  <a:cubicBezTo>
                    <a:pt x="92" y="43"/>
                    <a:pt x="92" y="43"/>
                    <a:pt x="92" y="43"/>
                  </a:cubicBezTo>
                  <a:cubicBezTo>
                    <a:pt x="89" y="43"/>
                    <a:pt x="89" y="43"/>
                    <a:pt x="89" y="43"/>
                  </a:cubicBezTo>
                  <a:cubicBezTo>
                    <a:pt x="88" y="43"/>
                    <a:pt x="87" y="43"/>
                    <a:pt x="87" y="43"/>
                  </a:cubicBezTo>
                  <a:cubicBezTo>
                    <a:pt x="86" y="44"/>
                    <a:pt x="86" y="94"/>
                    <a:pt x="86" y="95"/>
                  </a:cubicBezTo>
                  <a:cubicBezTo>
                    <a:pt x="86" y="95"/>
                    <a:pt x="87" y="95"/>
                    <a:pt x="89" y="94"/>
                  </a:cubicBezTo>
                  <a:cubicBezTo>
                    <a:pt x="92" y="92"/>
                    <a:pt x="92" y="92"/>
                    <a:pt x="92" y="92"/>
                  </a:cubicBezTo>
                  <a:cubicBezTo>
                    <a:pt x="92" y="67"/>
                    <a:pt x="92" y="67"/>
                    <a:pt x="92" y="67"/>
                  </a:cubicBezTo>
                  <a:cubicBezTo>
                    <a:pt x="92" y="67"/>
                    <a:pt x="92" y="67"/>
                    <a:pt x="92" y="67"/>
                  </a:cubicBezTo>
                  <a:close/>
                  <a:moveTo>
                    <a:pt x="83" y="57"/>
                  </a:moveTo>
                  <a:cubicBezTo>
                    <a:pt x="82" y="53"/>
                    <a:pt x="81" y="55"/>
                    <a:pt x="82" y="50"/>
                  </a:cubicBezTo>
                  <a:cubicBezTo>
                    <a:pt x="82" y="44"/>
                    <a:pt x="85" y="41"/>
                    <a:pt x="91" y="41"/>
                  </a:cubicBezTo>
                  <a:cubicBezTo>
                    <a:pt x="99" y="41"/>
                    <a:pt x="101" y="44"/>
                    <a:pt x="103" y="40"/>
                  </a:cubicBezTo>
                  <a:cubicBezTo>
                    <a:pt x="104" y="37"/>
                    <a:pt x="100" y="34"/>
                    <a:pt x="98" y="33"/>
                  </a:cubicBezTo>
                  <a:cubicBezTo>
                    <a:pt x="97" y="33"/>
                    <a:pt x="95" y="32"/>
                    <a:pt x="92" y="32"/>
                  </a:cubicBezTo>
                  <a:cubicBezTo>
                    <a:pt x="86" y="32"/>
                    <a:pt x="82" y="34"/>
                    <a:pt x="79" y="38"/>
                  </a:cubicBezTo>
                  <a:cubicBezTo>
                    <a:pt x="75" y="42"/>
                    <a:pt x="74" y="45"/>
                    <a:pt x="74" y="50"/>
                  </a:cubicBezTo>
                  <a:cubicBezTo>
                    <a:pt x="74" y="58"/>
                    <a:pt x="77" y="63"/>
                    <a:pt x="82" y="67"/>
                  </a:cubicBezTo>
                  <a:cubicBezTo>
                    <a:pt x="84" y="69"/>
                    <a:pt x="84" y="69"/>
                    <a:pt x="84" y="69"/>
                  </a:cubicBezTo>
                  <a:cubicBezTo>
                    <a:pt x="85" y="65"/>
                    <a:pt x="85" y="60"/>
                    <a:pt x="83" y="57"/>
                  </a:cubicBezTo>
                  <a:cubicBezTo>
                    <a:pt x="83" y="57"/>
                    <a:pt x="83" y="57"/>
                    <a:pt x="83" y="57"/>
                  </a:cubicBezTo>
                  <a:close/>
                  <a:moveTo>
                    <a:pt x="94" y="36"/>
                  </a:moveTo>
                  <a:cubicBezTo>
                    <a:pt x="94" y="36"/>
                    <a:pt x="94" y="35"/>
                    <a:pt x="95" y="35"/>
                  </a:cubicBezTo>
                  <a:cubicBezTo>
                    <a:pt x="96" y="35"/>
                    <a:pt x="96" y="36"/>
                    <a:pt x="96" y="36"/>
                  </a:cubicBezTo>
                  <a:cubicBezTo>
                    <a:pt x="96" y="37"/>
                    <a:pt x="96" y="38"/>
                    <a:pt x="95" y="38"/>
                  </a:cubicBezTo>
                  <a:cubicBezTo>
                    <a:pt x="94" y="38"/>
                    <a:pt x="94" y="37"/>
                    <a:pt x="94" y="36"/>
                  </a:cubicBezTo>
                  <a:cubicBezTo>
                    <a:pt x="94" y="36"/>
                    <a:pt x="94" y="36"/>
                    <a:pt x="94" y="36"/>
                  </a:cubicBezTo>
                  <a:close/>
                  <a:moveTo>
                    <a:pt x="92" y="30"/>
                  </a:moveTo>
                  <a:cubicBezTo>
                    <a:pt x="92" y="30"/>
                    <a:pt x="92" y="30"/>
                    <a:pt x="92" y="25"/>
                  </a:cubicBezTo>
                  <a:cubicBezTo>
                    <a:pt x="92" y="21"/>
                    <a:pt x="92" y="20"/>
                    <a:pt x="93" y="19"/>
                  </a:cubicBezTo>
                  <a:cubicBezTo>
                    <a:pt x="94" y="19"/>
                    <a:pt x="94" y="15"/>
                    <a:pt x="93" y="14"/>
                  </a:cubicBezTo>
                  <a:cubicBezTo>
                    <a:pt x="91" y="11"/>
                    <a:pt x="88" y="11"/>
                    <a:pt x="86" y="13"/>
                  </a:cubicBezTo>
                  <a:cubicBezTo>
                    <a:pt x="84" y="14"/>
                    <a:pt x="84" y="18"/>
                    <a:pt x="85" y="20"/>
                  </a:cubicBezTo>
                  <a:cubicBezTo>
                    <a:pt x="86" y="20"/>
                    <a:pt x="86" y="22"/>
                    <a:pt x="86" y="26"/>
                  </a:cubicBezTo>
                  <a:cubicBezTo>
                    <a:pt x="86" y="30"/>
                    <a:pt x="86" y="30"/>
                    <a:pt x="86" y="30"/>
                  </a:cubicBezTo>
                  <a:cubicBezTo>
                    <a:pt x="92" y="30"/>
                    <a:pt x="92" y="30"/>
                    <a:pt x="92" y="30"/>
                  </a:cubicBezTo>
                  <a:cubicBezTo>
                    <a:pt x="92" y="30"/>
                    <a:pt x="92" y="30"/>
                    <a:pt x="92" y="3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grpSp>
      <p:grpSp>
        <p:nvGrpSpPr>
          <p:cNvPr id="57" name="PA_组合 56"/>
          <p:cNvGrpSpPr/>
          <p:nvPr>
            <p:custDataLst>
              <p:tags r:id="rId15"/>
            </p:custDataLst>
          </p:nvPr>
        </p:nvGrpSpPr>
        <p:grpSpPr>
          <a:xfrm>
            <a:off x="3694333" y="1907601"/>
            <a:ext cx="1045060" cy="1045060"/>
            <a:chOff x="3694333" y="1907601"/>
            <a:chExt cx="1045060" cy="1045060"/>
          </a:xfrm>
        </p:grpSpPr>
        <p:sp>
          <p:nvSpPr>
            <p:cNvPr id="13" name="圆角矩形 31"/>
            <p:cNvSpPr/>
            <p:nvPr/>
          </p:nvSpPr>
          <p:spPr bwMode="auto">
            <a:xfrm>
              <a:off x="3694333" y="1907601"/>
              <a:ext cx="1045060" cy="1045060"/>
            </a:xfrm>
            <a:prstGeom prst="roundRect">
              <a:avLst>
                <a:gd name="adj" fmla="val 6712"/>
              </a:avLst>
            </a:prstGeom>
            <a:gradFill flip="none" rotWithShape="1">
              <a:gsLst>
                <a:gs pos="0">
                  <a:srgbClr val="70AD47">
                    <a:lumMod val="75000"/>
                  </a:srgbClr>
                </a:gs>
                <a:gs pos="100000">
                  <a:srgbClr val="70AD47">
                    <a:lumMod val="60000"/>
                    <a:lumOff val="40000"/>
                  </a:srgbClr>
                </a:gs>
              </a:gsLst>
              <a:lin ang="8100000" scaled="1"/>
              <a:tileRect/>
            </a:gradFill>
            <a:ln w="9525" cap="flat" cmpd="sng" algn="ctr">
              <a:gradFill flip="none" rotWithShape="1">
                <a:gsLst>
                  <a:gs pos="0">
                    <a:srgbClr val="70AD47">
                      <a:lumMod val="75000"/>
                    </a:srgbClr>
                  </a:gs>
                  <a:gs pos="50000">
                    <a:srgbClr val="70AD47">
                      <a:lumMod val="60000"/>
                      <a:lumOff val="40000"/>
                    </a:srgbClr>
                  </a:gs>
                </a:gsLst>
                <a:lin ang="18900000" scaled="1"/>
                <a:tileRect/>
              </a:gra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grpSp>
          <p:nvGrpSpPr>
            <p:cNvPr id="52" name="组合 51"/>
            <p:cNvGrpSpPr/>
            <p:nvPr/>
          </p:nvGrpSpPr>
          <p:grpSpPr>
            <a:xfrm>
              <a:off x="3863825" y="2187561"/>
              <a:ext cx="619813" cy="521885"/>
              <a:chOff x="5684044" y="3082132"/>
              <a:chExt cx="823913" cy="693737"/>
            </a:xfrm>
            <a:solidFill>
              <a:schemeClr val="bg1"/>
            </a:solidFill>
          </p:grpSpPr>
          <p:sp>
            <p:nvSpPr>
              <p:cNvPr id="53" name="Freeform 9"/>
              <p:cNvSpPr>
                <a:spLocks/>
              </p:cNvSpPr>
              <p:nvPr/>
            </p:nvSpPr>
            <p:spPr bwMode="auto">
              <a:xfrm>
                <a:off x="5925344" y="3290094"/>
                <a:ext cx="144463" cy="149225"/>
              </a:xfrm>
              <a:custGeom>
                <a:avLst/>
                <a:gdLst>
                  <a:gd name="T0" fmla="*/ 58 w 91"/>
                  <a:gd name="T1" fmla="*/ 0 h 94"/>
                  <a:gd name="T2" fmla="*/ 33 w 91"/>
                  <a:gd name="T3" fmla="*/ 0 h 94"/>
                  <a:gd name="T4" fmla="*/ 33 w 91"/>
                  <a:gd name="T5" fmla="*/ 32 h 94"/>
                  <a:gd name="T6" fmla="*/ 0 w 91"/>
                  <a:gd name="T7" fmla="*/ 32 h 94"/>
                  <a:gd name="T8" fmla="*/ 0 w 91"/>
                  <a:gd name="T9" fmla="*/ 62 h 94"/>
                  <a:gd name="T10" fmla="*/ 33 w 91"/>
                  <a:gd name="T11" fmla="*/ 62 h 94"/>
                  <a:gd name="T12" fmla="*/ 33 w 91"/>
                  <a:gd name="T13" fmla="*/ 94 h 94"/>
                  <a:gd name="T14" fmla="*/ 58 w 91"/>
                  <a:gd name="T15" fmla="*/ 94 h 94"/>
                  <a:gd name="T16" fmla="*/ 58 w 91"/>
                  <a:gd name="T17" fmla="*/ 62 h 94"/>
                  <a:gd name="T18" fmla="*/ 91 w 91"/>
                  <a:gd name="T19" fmla="*/ 62 h 94"/>
                  <a:gd name="T20" fmla="*/ 91 w 91"/>
                  <a:gd name="T21" fmla="*/ 32 h 94"/>
                  <a:gd name="T22" fmla="*/ 58 w 91"/>
                  <a:gd name="T23" fmla="*/ 32 h 94"/>
                  <a:gd name="T24" fmla="*/ 58 w 91"/>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4">
                    <a:moveTo>
                      <a:pt x="58" y="0"/>
                    </a:moveTo>
                    <a:lnTo>
                      <a:pt x="33" y="0"/>
                    </a:lnTo>
                    <a:lnTo>
                      <a:pt x="33" y="32"/>
                    </a:lnTo>
                    <a:lnTo>
                      <a:pt x="0" y="32"/>
                    </a:lnTo>
                    <a:lnTo>
                      <a:pt x="0" y="62"/>
                    </a:lnTo>
                    <a:lnTo>
                      <a:pt x="33" y="62"/>
                    </a:lnTo>
                    <a:lnTo>
                      <a:pt x="33" y="94"/>
                    </a:lnTo>
                    <a:lnTo>
                      <a:pt x="58" y="94"/>
                    </a:lnTo>
                    <a:lnTo>
                      <a:pt x="58" y="62"/>
                    </a:lnTo>
                    <a:lnTo>
                      <a:pt x="91" y="62"/>
                    </a:lnTo>
                    <a:lnTo>
                      <a:pt x="91" y="32"/>
                    </a:lnTo>
                    <a:lnTo>
                      <a:pt x="58" y="32"/>
                    </a:lnTo>
                    <a:lnTo>
                      <a:pt x="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54" name="Freeform 10"/>
              <p:cNvSpPr>
                <a:spLocks noEditPoints="1"/>
              </p:cNvSpPr>
              <p:nvPr/>
            </p:nvSpPr>
            <p:spPr bwMode="auto">
              <a:xfrm>
                <a:off x="5833269" y="3590132"/>
                <a:ext cx="173038" cy="185737"/>
              </a:xfrm>
              <a:custGeom>
                <a:avLst/>
                <a:gdLst>
                  <a:gd name="T0" fmla="*/ 15 w 30"/>
                  <a:gd name="T1" fmla="*/ 0 h 32"/>
                  <a:gd name="T2" fmla="*/ 0 w 30"/>
                  <a:gd name="T3" fmla="*/ 16 h 32"/>
                  <a:gd name="T4" fmla="*/ 15 w 30"/>
                  <a:gd name="T5" fmla="*/ 32 h 32"/>
                  <a:gd name="T6" fmla="*/ 30 w 30"/>
                  <a:gd name="T7" fmla="*/ 16 h 32"/>
                  <a:gd name="T8" fmla="*/ 15 w 30"/>
                  <a:gd name="T9" fmla="*/ 0 h 32"/>
                  <a:gd name="T10" fmla="*/ 14 w 30"/>
                  <a:gd name="T11" fmla="*/ 5 h 32"/>
                  <a:gd name="T12" fmla="*/ 5 w 30"/>
                  <a:gd name="T13" fmla="*/ 16 h 32"/>
                  <a:gd name="T14" fmla="*/ 3 w 30"/>
                  <a:gd name="T15" fmla="*/ 18 h 32"/>
                  <a:gd name="T16" fmla="*/ 2 w 30"/>
                  <a:gd name="T17" fmla="*/ 16 h 32"/>
                  <a:gd name="T18" fmla="*/ 14 w 30"/>
                  <a:gd name="T19" fmla="*/ 2 h 32"/>
                  <a:gd name="T20" fmla="*/ 14 w 30"/>
                  <a:gd name="T21" fmla="*/ 2 h 32"/>
                  <a:gd name="T22" fmla="*/ 16 w 30"/>
                  <a:gd name="T23" fmla="*/ 3 h 32"/>
                  <a:gd name="T24" fmla="*/ 14 w 30"/>
                  <a:gd name="T25"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2">
                    <a:moveTo>
                      <a:pt x="15" y="0"/>
                    </a:moveTo>
                    <a:cubicBezTo>
                      <a:pt x="7" y="0"/>
                      <a:pt x="0" y="7"/>
                      <a:pt x="0" y="16"/>
                    </a:cubicBezTo>
                    <a:cubicBezTo>
                      <a:pt x="0" y="25"/>
                      <a:pt x="7" y="32"/>
                      <a:pt x="15" y="32"/>
                    </a:cubicBezTo>
                    <a:cubicBezTo>
                      <a:pt x="23" y="32"/>
                      <a:pt x="30" y="25"/>
                      <a:pt x="30" y="16"/>
                    </a:cubicBezTo>
                    <a:cubicBezTo>
                      <a:pt x="30" y="7"/>
                      <a:pt x="23" y="0"/>
                      <a:pt x="15" y="0"/>
                    </a:cubicBezTo>
                    <a:close/>
                    <a:moveTo>
                      <a:pt x="14" y="5"/>
                    </a:moveTo>
                    <a:cubicBezTo>
                      <a:pt x="8" y="6"/>
                      <a:pt x="5" y="12"/>
                      <a:pt x="5" y="16"/>
                    </a:cubicBezTo>
                    <a:cubicBezTo>
                      <a:pt x="5" y="17"/>
                      <a:pt x="4" y="18"/>
                      <a:pt x="3" y="18"/>
                    </a:cubicBezTo>
                    <a:cubicBezTo>
                      <a:pt x="2" y="18"/>
                      <a:pt x="1" y="17"/>
                      <a:pt x="2" y="16"/>
                    </a:cubicBezTo>
                    <a:cubicBezTo>
                      <a:pt x="1" y="10"/>
                      <a:pt x="6" y="3"/>
                      <a:pt x="14" y="2"/>
                    </a:cubicBezTo>
                    <a:cubicBezTo>
                      <a:pt x="14" y="2"/>
                      <a:pt x="14" y="2"/>
                      <a:pt x="14" y="2"/>
                    </a:cubicBezTo>
                    <a:cubicBezTo>
                      <a:pt x="15" y="2"/>
                      <a:pt x="15" y="3"/>
                      <a:pt x="16" y="3"/>
                    </a:cubicBezTo>
                    <a:cubicBezTo>
                      <a:pt x="16" y="4"/>
                      <a:pt x="15" y="5"/>
                      <a:pt x="1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55" name="Freeform 11"/>
              <p:cNvSpPr>
                <a:spLocks noEditPoints="1"/>
              </p:cNvSpPr>
              <p:nvPr/>
            </p:nvSpPr>
            <p:spPr bwMode="auto">
              <a:xfrm>
                <a:off x="6185694" y="3590132"/>
                <a:ext cx="177800" cy="185737"/>
              </a:xfrm>
              <a:custGeom>
                <a:avLst/>
                <a:gdLst>
                  <a:gd name="T0" fmla="*/ 15 w 31"/>
                  <a:gd name="T1" fmla="*/ 0 h 32"/>
                  <a:gd name="T2" fmla="*/ 0 w 31"/>
                  <a:gd name="T3" fmla="*/ 16 h 32"/>
                  <a:gd name="T4" fmla="*/ 15 w 31"/>
                  <a:gd name="T5" fmla="*/ 32 h 32"/>
                  <a:gd name="T6" fmla="*/ 31 w 31"/>
                  <a:gd name="T7" fmla="*/ 16 h 32"/>
                  <a:gd name="T8" fmla="*/ 15 w 31"/>
                  <a:gd name="T9" fmla="*/ 0 h 32"/>
                  <a:gd name="T10" fmla="*/ 15 w 31"/>
                  <a:gd name="T11" fmla="*/ 5 h 32"/>
                  <a:gd name="T12" fmla="*/ 5 w 31"/>
                  <a:gd name="T13" fmla="*/ 16 h 32"/>
                  <a:gd name="T14" fmla="*/ 4 w 31"/>
                  <a:gd name="T15" fmla="*/ 18 h 32"/>
                  <a:gd name="T16" fmla="*/ 2 w 31"/>
                  <a:gd name="T17" fmla="*/ 16 h 32"/>
                  <a:gd name="T18" fmla="*/ 14 w 31"/>
                  <a:gd name="T19" fmla="*/ 2 h 32"/>
                  <a:gd name="T20" fmla="*/ 14 w 31"/>
                  <a:gd name="T21" fmla="*/ 2 h 32"/>
                  <a:gd name="T22" fmla="*/ 16 w 31"/>
                  <a:gd name="T23" fmla="*/ 3 h 32"/>
                  <a:gd name="T24" fmla="*/ 15 w 31"/>
                  <a:gd name="T25"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2">
                    <a:moveTo>
                      <a:pt x="15" y="0"/>
                    </a:moveTo>
                    <a:cubicBezTo>
                      <a:pt x="7" y="0"/>
                      <a:pt x="0" y="7"/>
                      <a:pt x="0" y="16"/>
                    </a:cubicBezTo>
                    <a:cubicBezTo>
                      <a:pt x="0" y="25"/>
                      <a:pt x="7" y="32"/>
                      <a:pt x="15" y="32"/>
                    </a:cubicBezTo>
                    <a:cubicBezTo>
                      <a:pt x="24" y="32"/>
                      <a:pt x="31" y="25"/>
                      <a:pt x="31" y="16"/>
                    </a:cubicBezTo>
                    <a:cubicBezTo>
                      <a:pt x="31" y="7"/>
                      <a:pt x="24" y="0"/>
                      <a:pt x="15" y="0"/>
                    </a:cubicBezTo>
                    <a:close/>
                    <a:moveTo>
                      <a:pt x="15" y="5"/>
                    </a:moveTo>
                    <a:cubicBezTo>
                      <a:pt x="9" y="6"/>
                      <a:pt x="5" y="12"/>
                      <a:pt x="5" y="16"/>
                    </a:cubicBezTo>
                    <a:cubicBezTo>
                      <a:pt x="6" y="17"/>
                      <a:pt x="5" y="18"/>
                      <a:pt x="4" y="18"/>
                    </a:cubicBezTo>
                    <a:cubicBezTo>
                      <a:pt x="3" y="18"/>
                      <a:pt x="2" y="17"/>
                      <a:pt x="2" y="16"/>
                    </a:cubicBezTo>
                    <a:cubicBezTo>
                      <a:pt x="2" y="10"/>
                      <a:pt x="7" y="3"/>
                      <a:pt x="14" y="2"/>
                    </a:cubicBezTo>
                    <a:cubicBezTo>
                      <a:pt x="14" y="2"/>
                      <a:pt x="14" y="2"/>
                      <a:pt x="14" y="2"/>
                    </a:cubicBezTo>
                    <a:cubicBezTo>
                      <a:pt x="15" y="2"/>
                      <a:pt x="16" y="3"/>
                      <a:pt x="16" y="3"/>
                    </a:cubicBezTo>
                    <a:cubicBezTo>
                      <a:pt x="16" y="4"/>
                      <a:pt x="16" y="5"/>
                      <a:pt x="1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56" name="Freeform 12"/>
              <p:cNvSpPr>
                <a:spLocks noEditPoints="1"/>
              </p:cNvSpPr>
              <p:nvPr/>
            </p:nvSpPr>
            <p:spPr bwMode="auto">
              <a:xfrm>
                <a:off x="5684044" y="3082132"/>
                <a:ext cx="823913" cy="588962"/>
              </a:xfrm>
              <a:custGeom>
                <a:avLst/>
                <a:gdLst>
                  <a:gd name="T0" fmla="*/ 130 w 143"/>
                  <a:gd name="T1" fmla="*/ 16 h 102"/>
                  <a:gd name="T2" fmla="*/ 102 w 143"/>
                  <a:gd name="T3" fmla="*/ 11 h 102"/>
                  <a:gd name="T4" fmla="*/ 102 w 143"/>
                  <a:gd name="T5" fmla="*/ 9 h 102"/>
                  <a:gd name="T6" fmla="*/ 91 w 143"/>
                  <a:gd name="T7" fmla="*/ 0 h 102"/>
                  <a:gd name="T8" fmla="*/ 81 w 143"/>
                  <a:gd name="T9" fmla="*/ 9 h 102"/>
                  <a:gd name="T10" fmla="*/ 81 w 143"/>
                  <a:gd name="T11" fmla="*/ 11 h 102"/>
                  <a:gd name="T12" fmla="*/ 18 w 143"/>
                  <a:gd name="T13" fmla="*/ 11 h 102"/>
                  <a:gd name="T14" fmla="*/ 0 w 143"/>
                  <a:gd name="T15" fmla="*/ 30 h 102"/>
                  <a:gd name="T16" fmla="*/ 0 w 143"/>
                  <a:gd name="T17" fmla="*/ 83 h 102"/>
                  <a:gd name="T18" fmla="*/ 18 w 143"/>
                  <a:gd name="T19" fmla="*/ 102 h 102"/>
                  <a:gd name="T20" fmla="*/ 21 w 143"/>
                  <a:gd name="T21" fmla="*/ 102 h 102"/>
                  <a:gd name="T22" fmla="*/ 41 w 143"/>
                  <a:gd name="T23" fmla="*/ 83 h 102"/>
                  <a:gd name="T24" fmla="*/ 60 w 143"/>
                  <a:gd name="T25" fmla="*/ 102 h 102"/>
                  <a:gd name="T26" fmla="*/ 82 w 143"/>
                  <a:gd name="T27" fmla="*/ 102 h 102"/>
                  <a:gd name="T28" fmla="*/ 102 w 143"/>
                  <a:gd name="T29" fmla="*/ 83 h 102"/>
                  <a:gd name="T30" fmla="*/ 122 w 143"/>
                  <a:gd name="T31" fmla="*/ 102 h 102"/>
                  <a:gd name="T32" fmla="*/ 124 w 143"/>
                  <a:gd name="T33" fmla="*/ 102 h 102"/>
                  <a:gd name="T34" fmla="*/ 142 w 143"/>
                  <a:gd name="T35" fmla="*/ 83 h 102"/>
                  <a:gd name="T36" fmla="*/ 142 w 143"/>
                  <a:gd name="T37" fmla="*/ 49 h 102"/>
                  <a:gd name="T38" fmla="*/ 130 w 143"/>
                  <a:gd name="T39" fmla="*/ 16 h 102"/>
                  <a:gd name="T40" fmla="*/ 54 w 143"/>
                  <a:gd name="T41" fmla="*/ 70 h 102"/>
                  <a:gd name="T42" fmla="*/ 33 w 143"/>
                  <a:gd name="T43" fmla="*/ 48 h 102"/>
                  <a:gd name="T44" fmla="*/ 54 w 143"/>
                  <a:gd name="T45" fmla="*/ 27 h 102"/>
                  <a:gd name="T46" fmla="*/ 75 w 143"/>
                  <a:gd name="T47" fmla="*/ 48 h 102"/>
                  <a:gd name="T48" fmla="*/ 54 w 143"/>
                  <a:gd name="T49" fmla="*/ 70 h 102"/>
                  <a:gd name="T50" fmla="*/ 131 w 143"/>
                  <a:gd name="T51" fmla="*/ 49 h 102"/>
                  <a:gd name="T52" fmla="*/ 125 w 143"/>
                  <a:gd name="T53" fmla="*/ 56 h 102"/>
                  <a:gd name="T54" fmla="*/ 116 w 143"/>
                  <a:gd name="T55" fmla="*/ 56 h 102"/>
                  <a:gd name="T56" fmla="*/ 109 w 143"/>
                  <a:gd name="T57" fmla="*/ 49 h 102"/>
                  <a:gd name="T58" fmla="*/ 109 w 143"/>
                  <a:gd name="T59" fmla="*/ 30 h 102"/>
                  <a:gd name="T60" fmla="*/ 116 w 143"/>
                  <a:gd name="T61" fmla="*/ 23 h 102"/>
                  <a:gd name="T62" fmla="*/ 131 w 143"/>
                  <a:gd name="T63" fmla="*/ 4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3" h="102">
                    <a:moveTo>
                      <a:pt x="130" y="16"/>
                    </a:moveTo>
                    <a:cubicBezTo>
                      <a:pt x="123" y="9"/>
                      <a:pt x="111" y="11"/>
                      <a:pt x="102" y="11"/>
                    </a:cubicBezTo>
                    <a:cubicBezTo>
                      <a:pt x="102" y="10"/>
                      <a:pt x="102" y="10"/>
                      <a:pt x="102" y="9"/>
                    </a:cubicBezTo>
                    <a:cubicBezTo>
                      <a:pt x="102" y="4"/>
                      <a:pt x="97" y="0"/>
                      <a:pt x="91" y="0"/>
                    </a:cubicBezTo>
                    <a:cubicBezTo>
                      <a:pt x="85" y="0"/>
                      <a:pt x="81" y="4"/>
                      <a:pt x="81" y="9"/>
                    </a:cubicBezTo>
                    <a:cubicBezTo>
                      <a:pt x="81" y="10"/>
                      <a:pt x="81" y="10"/>
                      <a:pt x="81" y="11"/>
                    </a:cubicBezTo>
                    <a:cubicBezTo>
                      <a:pt x="18" y="11"/>
                      <a:pt x="18" y="11"/>
                      <a:pt x="18" y="11"/>
                    </a:cubicBezTo>
                    <a:cubicBezTo>
                      <a:pt x="8" y="11"/>
                      <a:pt x="0" y="19"/>
                      <a:pt x="0" y="30"/>
                    </a:cubicBezTo>
                    <a:cubicBezTo>
                      <a:pt x="0" y="83"/>
                      <a:pt x="0" y="83"/>
                      <a:pt x="0" y="83"/>
                    </a:cubicBezTo>
                    <a:cubicBezTo>
                      <a:pt x="0" y="94"/>
                      <a:pt x="8" y="102"/>
                      <a:pt x="18" y="102"/>
                    </a:cubicBezTo>
                    <a:cubicBezTo>
                      <a:pt x="21" y="102"/>
                      <a:pt x="21" y="102"/>
                      <a:pt x="21" y="102"/>
                    </a:cubicBezTo>
                    <a:cubicBezTo>
                      <a:pt x="22" y="91"/>
                      <a:pt x="30" y="83"/>
                      <a:pt x="41" y="83"/>
                    </a:cubicBezTo>
                    <a:cubicBezTo>
                      <a:pt x="51" y="83"/>
                      <a:pt x="60" y="91"/>
                      <a:pt x="60" y="102"/>
                    </a:cubicBezTo>
                    <a:cubicBezTo>
                      <a:pt x="82" y="102"/>
                      <a:pt x="82" y="102"/>
                      <a:pt x="82" y="102"/>
                    </a:cubicBezTo>
                    <a:cubicBezTo>
                      <a:pt x="83" y="91"/>
                      <a:pt x="92" y="83"/>
                      <a:pt x="102" y="83"/>
                    </a:cubicBezTo>
                    <a:cubicBezTo>
                      <a:pt x="112" y="83"/>
                      <a:pt x="121" y="91"/>
                      <a:pt x="122" y="102"/>
                    </a:cubicBezTo>
                    <a:cubicBezTo>
                      <a:pt x="124" y="102"/>
                      <a:pt x="124" y="102"/>
                      <a:pt x="124" y="102"/>
                    </a:cubicBezTo>
                    <a:cubicBezTo>
                      <a:pt x="134" y="102"/>
                      <a:pt x="142" y="94"/>
                      <a:pt x="142" y="83"/>
                    </a:cubicBezTo>
                    <a:cubicBezTo>
                      <a:pt x="142" y="49"/>
                      <a:pt x="142" y="49"/>
                      <a:pt x="142" y="49"/>
                    </a:cubicBezTo>
                    <a:cubicBezTo>
                      <a:pt x="143" y="32"/>
                      <a:pt x="135" y="22"/>
                      <a:pt x="130" y="16"/>
                    </a:cubicBezTo>
                    <a:close/>
                    <a:moveTo>
                      <a:pt x="54" y="70"/>
                    </a:moveTo>
                    <a:cubicBezTo>
                      <a:pt x="43" y="70"/>
                      <a:pt x="33" y="60"/>
                      <a:pt x="33" y="48"/>
                    </a:cubicBezTo>
                    <a:cubicBezTo>
                      <a:pt x="33" y="36"/>
                      <a:pt x="43" y="27"/>
                      <a:pt x="54" y="27"/>
                    </a:cubicBezTo>
                    <a:cubicBezTo>
                      <a:pt x="66" y="27"/>
                      <a:pt x="75" y="36"/>
                      <a:pt x="75" y="48"/>
                    </a:cubicBezTo>
                    <a:cubicBezTo>
                      <a:pt x="75" y="60"/>
                      <a:pt x="66" y="70"/>
                      <a:pt x="54" y="70"/>
                    </a:cubicBezTo>
                    <a:close/>
                    <a:moveTo>
                      <a:pt x="131" y="49"/>
                    </a:moveTo>
                    <a:cubicBezTo>
                      <a:pt x="131" y="53"/>
                      <a:pt x="128" y="56"/>
                      <a:pt x="125" y="56"/>
                    </a:cubicBezTo>
                    <a:cubicBezTo>
                      <a:pt x="116" y="56"/>
                      <a:pt x="116" y="56"/>
                      <a:pt x="116" y="56"/>
                    </a:cubicBezTo>
                    <a:cubicBezTo>
                      <a:pt x="112" y="56"/>
                      <a:pt x="109" y="53"/>
                      <a:pt x="109" y="49"/>
                    </a:cubicBezTo>
                    <a:cubicBezTo>
                      <a:pt x="109" y="30"/>
                      <a:pt x="109" y="30"/>
                      <a:pt x="109" y="30"/>
                    </a:cubicBezTo>
                    <a:cubicBezTo>
                      <a:pt x="109" y="26"/>
                      <a:pt x="113" y="23"/>
                      <a:pt x="116" y="23"/>
                    </a:cubicBezTo>
                    <a:cubicBezTo>
                      <a:pt x="126" y="24"/>
                      <a:pt x="132" y="35"/>
                      <a:pt x="131"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grpSp>
      </p:grpSp>
      <p:grpSp>
        <p:nvGrpSpPr>
          <p:cNvPr id="59" name="PA_组合 58"/>
          <p:cNvGrpSpPr/>
          <p:nvPr>
            <p:custDataLst>
              <p:tags r:id="rId16"/>
            </p:custDataLst>
          </p:nvPr>
        </p:nvGrpSpPr>
        <p:grpSpPr>
          <a:xfrm>
            <a:off x="1517124" y="1646336"/>
            <a:ext cx="783795" cy="783795"/>
            <a:chOff x="1517124" y="1646336"/>
            <a:chExt cx="783795" cy="783795"/>
          </a:xfrm>
        </p:grpSpPr>
        <p:sp>
          <p:nvSpPr>
            <p:cNvPr id="15" name="圆角矩形 33"/>
            <p:cNvSpPr/>
            <p:nvPr/>
          </p:nvSpPr>
          <p:spPr bwMode="auto">
            <a:xfrm>
              <a:off x="1517124" y="1646336"/>
              <a:ext cx="783795" cy="783795"/>
            </a:xfrm>
            <a:prstGeom prst="roundRect">
              <a:avLst>
                <a:gd name="adj" fmla="val 6712"/>
              </a:avLst>
            </a:prstGeom>
            <a:gradFill flip="none" rotWithShape="1">
              <a:gsLst>
                <a:gs pos="0">
                  <a:srgbClr val="F39C12"/>
                </a:gs>
                <a:gs pos="100000">
                  <a:srgbClr val="F39C12">
                    <a:lumMod val="69000"/>
                    <a:lumOff val="31000"/>
                  </a:srgbClr>
                </a:gs>
              </a:gsLst>
              <a:lin ang="8100000" scaled="1"/>
              <a:tileRect/>
            </a:gradFill>
            <a:ln w="9525" cap="flat" cmpd="sng" algn="ctr">
              <a:gradFill flip="none" rotWithShape="1">
                <a:gsLst>
                  <a:gs pos="0">
                    <a:srgbClr val="F39C12"/>
                  </a:gs>
                  <a:gs pos="50000">
                    <a:srgbClr val="F39C12">
                      <a:lumMod val="85000"/>
                      <a:lumOff val="15000"/>
                    </a:srgbClr>
                  </a:gs>
                </a:gsLst>
                <a:lin ang="18900000" scaled="1"/>
                <a:tileRect/>
              </a:gra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sp>
          <p:nvSpPr>
            <p:cNvPr id="58" name="Freeform 8"/>
            <p:cNvSpPr>
              <a:spLocks noEditPoints="1"/>
            </p:cNvSpPr>
            <p:nvPr/>
          </p:nvSpPr>
          <p:spPr bwMode="auto">
            <a:xfrm>
              <a:off x="1765948" y="1787413"/>
              <a:ext cx="302721" cy="472756"/>
            </a:xfrm>
            <a:custGeom>
              <a:avLst/>
              <a:gdLst>
                <a:gd name="T0" fmla="*/ 20 w 85"/>
                <a:gd name="T1" fmla="*/ 128 h 132"/>
                <a:gd name="T2" fmla="*/ 0 w 85"/>
                <a:gd name="T3" fmla="*/ 102 h 132"/>
                <a:gd name="T4" fmla="*/ 50 w 85"/>
                <a:gd name="T5" fmla="*/ 33 h 132"/>
                <a:gd name="T6" fmla="*/ 52 w 85"/>
                <a:gd name="T7" fmla="*/ 30 h 132"/>
                <a:gd name="T8" fmla="*/ 54 w 85"/>
                <a:gd name="T9" fmla="*/ 28 h 132"/>
                <a:gd name="T10" fmla="*/ 54 w 85"/>
                <a:gd name="T11" fmla="*/ 20 h 132"/>
                <a:gd name="T12" fmla="*/ 32 w 85"/>
                <a:gd name="T13" fmla="*/ 20 h 132"/>
                <a:gd name="T14" fmla="*/ 32 w 85"/>
                <a:gd name="T15" fmla="*/ 28 h 132"/>
                <a:gd name="T16" fmla="*/ 35 w 85"/>
                <a:gd name="T17" fmla="*/ 34 h 132"/>
                <a:gd name="T18" fmla="*/ 41 w 85"/>
                <a:gd name="T19" fmla="*/ 40 h 132"/>
                <a:gd name="T20" fmla="*/ 22 w 85"/>
                <a:gd name="T21" fmla="*/ 66 h 132"/>
                <a:gd name="T22" fmla="*/ 12 w 85"/>
                <a:gd name="T23" fmla="*/ 41 h 132"/>
                <a:gd name="T24" fmla="*/ 21 w 85"/>
                <a:gd name="T25" fmla="*/ 13 h 132"/>
                <a:gd name="T26" fmla="*/ 42 w 85"/>
                <a:gd name="T27" fmla="*/ 1 h 132"/>
                <a:gd name="T28" fmla="*/ 63 w 85"/>
                <a:gd name="T29" fmla="*/ 8 h 132"/>
                <a:gd name="T30" fmla="*/ 72 w 85"/>
                <a:gd name="T31" fmla="*/ 29 h 132"/>
                <a:gd name="T32" fmla="*/ 74 w 85"/>
                <a:gd name="T33" fmla="*/ 43 h 132"/>
                <a:gd name="T34" fmla="*/ 71 w 85"/>
                <a:gd name="T35" fmla="*/ 56 h 132"/>
                <a:gd name="T36" fmla="*/ 67 w 85"/>
                <a:gd name="T37" fmla="*/ 62 h 132"/>
                <a:gd name="T38" fmla="*/ 20 w 85"/>
                <a:gd name="T39" fmla="*/ 128 h 132"/>
                <a:gd name="T40" fmla="*/ 20 w 85"/>
                <a:gd name="T41" fmla="*/ 128 h 132"/>
                <a:gd name="T42" fmla="*/ 20 w 85"/>
                <a:gd name="T43" fmla="*/ 128 h 132"/>
                <a:gd name="T44" fmla="*/ 20 w 85"/>
                <a:gd name="T45" fmla="*/ 128 h 132"/>
                <a:gd name="T46" fmla="*/ 20 w 85"/>
                <a:gd name="T47" fmla="*/ 128 h 132"/>
                <a:gd name="T48" fmla="*/ 63 w 85"/>
                <a:gd name="T49" fmla="*/ 73 h 132"/>
                <a:gd name="T50" fmla="*/ 85 w 85"/>
                <a:gd name="T51" fmla="*/ 103 h 132"/>
                <a:gd name="T52" fmla="*/ 69 w 85"/>
                <a:gd name="T53" fmla="*/ 132 h 132"/>
                <a:gd name="T54" fmla="*/ 44 w 85"/>
                <a:gd name="T55" fmla="*/ 100 h 132"/>
                <a:gd name="T56" fmla="*/ 63 w 85"/>
                <a:gd name="T57" fmla="*/ 7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32">
                  <a:moveTo>
                    <a:pt x="20" y="128"/>
                  </a:moveTo>
                  <a:cubicBezTo>
                    <a:pt x="0" y="102"/>
                    <a:pt x="0" y="102"/>
                    <a:pt x="0" y="102"/>
                  </a:cubicBezTo>
                  <a:cubicBezTo>
                    <a:pt x="50" y="33"/>
                    <a:pt x="50" y="33"/>
                    <a:pt x="50" y="33"/>
                  </a:cubicBezTo>
                  <a:cubicBezTo>
                    <a:pt x="51" y="32"/>
                    <a:pt x="51" y="31"/>
                    <a:pt x="52" y="30"/>
                  </a:cubicBezTo>
                  <a:cubicBezTo>
                    <a:pt x="53" y="30"/>
                    <a:pt x="53" y="29"/>
                    <a:pt x="54" y="28"/>
                  </a:cubicBezTo>
                  <a:cubicBezTo>
                    <a:pt x="55" y="25"/>
                    <a:pt x="55" y="22"/>
                    <a:pt x="54" y="20"/>
                  </a:cubicBezTo>
                  <a:cubicBezTo>
                    <a:pt x="32" y="20"/>
                    <a:pt x="32" y="20"/>
                    <a:pt x="32" y="20"/>
                  </a:cubicBezTo>
                  <a:cubicBezTo>
                    <a:pt x="31" y="23"/>
                    <a:pt x="31" y="25"/>
                    <a:pt x="32" y="28"/>
                  </a:cubicBezTo>
                  <a:cubicBezTo>
                    <a:pt x="33" y="30"/>
                    <a:pt x="34" y="32"/>
                    <a:pt x="35" y="34"/>
                  </a:cubicBezTo>
                  <a:cubicBezTo>
                    <a:pt x="41" y="40"/>
                    <a:pt x="41" y="40"/>
                    <a:pt x="41" y="40"/>
                  </a:cubicBezTo>
                  <a:cubicBezTo>
                    <a:pt x="22" y="66"/>
                    <a:pt x="22" y="66"/>
                    <a:pt x="22" y="66"/>
                  </a:cubicBezTo>
                  <a:cubicBezTo>
                    <a:pt x="16" y="59"/>
                    <a:pt x="13" y="50"/>
                    <a:pt x="12" y="41"/>
                  </a:cubicBezTo>
                  <a:cubicBezTo>
                    <a:pt x="12" y="31"/>
                    <a:pt x="14" y="21"/>
                    <a:pt x="21" y="13"/>
                  </a:cubicBezTo>
                  <a:cubicBezTo>
                    <a:pt x="26" y="6"/>
                    <a:pt x="34" y="2"/>
                    <a:pt x="42" y="1"/>
                  </a:cubicBezTo>
                  <a:cubicBezTo>
                    <a:pt x="50" y="0"/>
                    <a:pt x="57" y="3"/>
                    <a:pt x="63" y="8"/>
                  </a:cubicBezTo>
                  <a:cubicBezTo>
                    <a:pt x="68" y="14"/>
                    <a:pt x="71" y="22"/>
                    <a:pt x="72" y="29"/>
                  </a:cubicBezTo>
                  <a:cubicBezTo>
                    <a:pt x="73" y="34"/>
                    <a:pt x="74" y="38"/>
                    <a:pt x="74" y="43"/>
                  </a:cubicBezTo>
                  <a:cubicBezTo>
                    <a:pt x="74" y="48"/>
                    <a:pt x="73" y="52"/>
                    <a:pt x="71" y="56"/>
                  </a:cubicBezTo>
                  <a:cubicBezTo>
                    <a:pt x="70" y="58"/>
                    <a:pt x="69" y="60"/>
                    <a:pt x="67" y="62"/>
                  </a:cubicBezTo>
                  <a:cubicBezTo>
                    <a:pt x="20" y="128"/>
                    <a:pt x="20" y="128"/>
                    <a:pt x="20" y="128"/>
                  </a:cubicBezTo>
                  <a:cubicBezTo>
                    <a:pt x="20" y="128"/>
                    <a:pt x="20" y="128"/>
                    <a:pt x="20" y="128"/>
                  </a:cubicBezTo>
                  <a:cubicBezTo>
                    <a:pt x="20" y="128"/>
                    <a:pt x="20" y="128"/>
                    <a:pt x="20" y="128"/>
                  </a:cubicBezTo>
                  <a:cubicBezTo>
                    <a:pt x="20" y="128"/>
                    <a:pt x="20" y="128"/>
                    <a:pt x="20" y="128"/>
                  </a:cubicBezTo>
                  <a:cubicBezTo>
                    <a:pt x="20" y="128"/>
                    <a:pt x="20" y="128"/>
                    <a:pt x="20" y="128"/>
                  </a:cubicBezTo>
                  <a:close/>
                  <a:moveTo>
                    <a:pt x="63" y="73"/>
                  </a:moveTo>
                  <a:cubicBezTo>
                    <a:pt x="85" y="103"/>
                    <a:pt x="85" y="103"/>
                    <a:pt x="85" y="103"/>
                  </a:cubicBezTo>
                  <a:cubicBezTo>
                    <a:pt x="69" y="132"/>
                    <a:pt x="69" y="132"/>
                    <a:pt x="69" y="132"/>
                  </a:cubicBezTo>
                  <a:cubicBezTo>
                    <a:pt x="44" y="100"/>
                    <a:pt x="44" y="100"/>
                    <a:pt x="44" y="100"/>
                  </a:cubicBezTo>
                  <a:cubicBezTo>
                    <a:pt x="63" y="73"/>
                    <a:pt x="63" y="73"/>
                    <a:pt x="63" y="7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grpSp>
      <p:sp>
        <p:nvSpPr>
          <p:cNvPr id="60" name="PA_圆角矩形 38"/>
          <p:cNvSpPr/>
          <p:nvPr>
            <p:custDataLst>
              <p:tags r:id="rId17"/>
            </p:custDataLst>
          </p:nvPr>
        </p:nvSpPr>
        <p:spPr bwMode="auto">
          <a:xfrm>
            <a:off x="-323524" y="4503849"/>
            <a:ext cx="1132149" cy="1132149"/>
          </a:xfrm>
          <a:prstGeom prst="roundRect">
            <a:avLst>
              <a:gd name="adj" fmla="val 6712"/>
            </a:avLst>
          </a:prstGeom>
          <a:gradFill flip="none" rotWithShape="1">
            <a:gsLst>
              <a:gs pos="0">
                <a:sysClr val="window" lastClr="FFFFFF">
                  <a:lumMod val="85000"/>
                </a:sysClr>
              </a:gs>
              <a:gs pos="100000">
                <a:sysClr val="window" lastClr="FFFFFF"/>
              </a:gs>
            </a:gsLst>
            <a:lin ang="8100000" scaled="1"/>
            <a:tileRect/>
          </a:gradFill>
          <a:ln w="9525" cap="flat" cmpd="sng" algn="ctr">
            <a:gradFill flip="none" rotWithShape="1">
              <a:gsLst>
                <a:gs pos="0">
                  <a:sysClr val="window" lastClr="FFFFFF">
                    <a:lumMod val="85000"/>
                  </a:sysClr>
                </a:gs>
                <a:gs pos="50000">
                  <a:sysClr val="window" lastClr="FFFFFF"/>
                </a:gs>
              </a:gsLst>
              <a:lin ang="18900000" scaled="1"/>
              <a:tileRect/>
            </a:gradFill>
            <a:prstDash val="solid"/>
            <a:round/>
            <a:headEnd type="none" w="med" len="med"/>
            <a:tailEnd type="none" w="med" len="med"/>
          </a:ln>
          <a:effectLst>
            <a:outerShdw blurRad="342900" dist="76200" dir="8100000" sx="101000" sy="101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sp>
        <p:nvSpPr>
          <p:cNvPr id="61" name="PA_圆角矩形 37"/>
          <p:cNvSpPr/>
          <p:nvPr>
            <p:custDataLst>
              <p:tags r:id="rId18"/>
            </p:custDataLst>
          </p:nvPr>
        </p:nvSpPr>
        <p:spPr bwMode="auto">
          <a:xfrm>
            <a:off x="2009740" y="3803920"/>
            <a:ext cx="313988" cy="313988"/>
          </a:xfrm>
          <a:prstGeom prst="roundRect">
            <a:avLst>
              <a:gd name="adj" fmla="val 6712"/>
            </a:avLst>
          </a:prstGeom>
          <a:gradFill flip="none" rotWithShape="1">
            <a:gsLst>
              <a:gs pos="0">
                <a:srgbClr val="9BBB59"/>
              </a:gs>
              <a:gs pos="100000">
                <a:srgbClr val="9BBB59">
                  <a:lumMod val="82000"/>
                  <a:lumOff val="18000"/>
                </a:srgbClr>
              </a:gs>
            </a:gsLst>
            <a:lin ang="8100000" scaled="1"/>
            <a:tileRect/>
          </a:gradFill>
          <a:ln w="9525" cap="flat" cmpd="sng" algn="ctr">
            <a:gradFill flip="none" rotWithShape="1">
              <a:gsLst>
                <a:gs pos="0">
                  <a:srgbClr val="0EA25F"/>
                </a:gs>
                <a:gs pos="50000">
                  <a:srgbClr val="33CC33"/>
                </a:gs>
              </a:gsLst>
              <a:lin ang="18900000" scaled="1"/>
              <a:tileRect/>
            </a:gradFill>
            <a:prstDash val="solid"/>
            <a:round/>
            <a:headEnd type="none" w="med" len="med"/>
            <a:tailEnd type="none" w="med" len="med"/>
          </a:ln>
          <a:effectLst>
            <a:outerShdw blurRad="508000" dist="114300" dir="8100000" sx="101000" sy="101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grpSp>
        <p:nvGrpSpPr>
          <p:cNvPr id="63" name="PA_组合 62"/>
          <p:cNvGrpSpPr/>
          <p:nvPr>
            <p:custDataLst>
              <p:tags r:id="rId19"/>
            </p:custDataLst>
          </p:nvPr>
        </p:nvGrpSpPr>
        <p:grpSpPr>
          <a:xfrm>
            <a:off x="1365183" y="4242584"/>
            <a:ext cx="522530" cy="522530"/>
            <a:chOff x="1365183" y="4242584"/>
            <a:chExt cx="522530" cy="522530"/>
          </a:xfrm>
        </p:grpSpPr>
        <p:sp>
          <p:nvSpPr>
            <p:cNvPr id="19" name="圆角矩形 37"/>
            <p:cNvSpPr/>
            <p:nvPr/>
          </p:nvSpPr>
          <p:spPr bwMode="auto">
            <a:xfrm>
              <a:off x="1365183" y="4242584"/>
              <a:ext cx="522530" cy="522530"/>
            </a:xfrm>
            <a:prstGeom prst="roundRect">
              <a:avLst>
                <a:gd name="adj" fmla="val 6712"/>
              </a:avLst>
            </a:prstGeom>
            <a:gradFill flip="none" rotWithShape="1">
              <a:gsLst>
                <a:gs pos="0">
                  <a:srgbClr val="00B050"/>
                </a:gs>
                <a:gs pos="100000">
                  <a:srgbClr val="33CC33"/>
                </a:gs>
              </a:gsLst>
              <a:lin ang="8100000" scaled="1"/>
              <a:tileRect/>
            </a:gradFill>
            <a:ln w="9525" cap="flat" cmpd="sng" algn="ctr">
              <a:gradFill flip="none" rotWithShape="1">
                <a:gsLst>
                  <a:gs pos="0">
                    <a:srgbClr val="0EA25F"/>
                  </a:gs>
                  <a:gs pos="50000">
                    <a:srgbClr val="33CC33"/>
                  </a:gs>
                </a:gsLst>
                <a:lin ang="18900000" scaled="1"/>
                <a:tileRect/>
              </a:gradFill>
              <a:prstDash val="solid"/>
              <a:round/>
              <a:headEnd type="none" w="med" len="med"/>
              <a:tailEnd type="none" w="med" len="med"/>
            </a:ln>
            <a:effectLst>
              <a:outerShdw blurRad="508000" dist="114300" dir="8100000" sx="101000" sy="101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sp>
          <p:nvSpPr>
            <p:cNvPr id="62" name="Freeform 36"/>
            <p:cNvSpPr>
              <a:spLocks noEditPoints="1"/>
            </p:cNvSpPr>
            <p:nvPr/>
          </p:nvSpPr>
          <p:spPr bwMode="auto">
            <a:xfrm>
              <a:off x="1496426" y="4325383"/>
              <a:ext cx="269522" cy="323628"/>
            </a:xfrm>
            <a:custGeom>
              <a:avLst/>
              <a:gdLst>
                <a:gd name="T0" fmla="*/ 147 w 501"/>
                <a:gd name="T1" fmla="*/ 108 h 602"/>
                <a:gd name="T2" fmla="*/ 122 w 501"/>
                <a:gd name="T3" fmla="*/ 77 h 602"/>
                <a:gd name="T4" fmla="*/ 377 w 501"/>
                <a:gd name="T5" fmla="*/ 59 h 602"/>
                <a:gd name="T6" fmla="*/ 354 w 501"/>
                <a:gd name="T7" fmla="*/ 101 h 602"/>
                <a:gd name="T8" fmla="*/ 409 w 501"/>
                <a:gd name="T9" fmla="*/ 297 h 602"/>
                <a:gd name="T10" fmla="*/ 336 w 501"/>
                <a:gd name="T11" fmla="*/ 318 h 602"/>
                <a:gd name="T12" fmla="*/ 306 w 501"/>
                <a:gd name="T13" fmla="*/ 352 h 602"/>
                <a:gd name="T14" fmla="*/ 307 w 501"/>
                <a:gd name="T15" fmla="*/ 375 h 602"/>
                <a:gd name="T16" fmla="*/ 366 w 501"/>
                <a:gd name="T17" fmla="*/ 382 h 602"/>
                <a:gd name="T18" fmla="*/ 373 w 501"/>
                <a:gd name="T19" fmla="*/ 400 h 602"/>
                <a:gd name="T20" fmla="*/ 477 w 501"/>
                <a:gd name="T21" fmla="*/ 592 h 602"/>
                <a:gd name="T22" fmla="*/ 3 w 501"/>
                <a:gd name="T23" fmla="*/ 564 h 602"/>
                <a:gd name="T24" fmla="*/ 128 w 501"/>
                <a:gd name="T25" fmla="*/ 400 h 602"/>
                <a:gd name="T26" fmla="*/ 179 w 501"/>
                <a:gd name="T27" fmla="*/ 369 h 602"/>
                <a:gd name="T28" fmla="*/ 203 w 501"/>
                <a:gd name="T29" fmla="*/ 371 h 602"/>
                <a:gd name="T30" fmla="*/ 170 w 501"/>
                <a:gd name="T31" fmla="*/ 320 h 602"/>
                <a:gd name="T32" fmla="*/ 117 w 501"/>
                <a:gd name="T33" fmla="*/ 321 h 602"/>
                <a:gd name="T34" fmla="*/ 250 w 501"/>
                <a:gd name="T35" fmla="*/ 475 h 602"/>
                <a:gd name="T36" fmla="*/ 250 w 501"/>
                <a:gd name="T37" fmla="*/ 503 h 602"/>
                <a:gd name="T38" fmla="*/ 250 w 501"/>
                <a:gd name="T39" fmla="*/ 475 h 602"/>
                <a:gd name="T40" fmla="*/ 263 w 501"/>
                <a:gd name="T41" fmla="*/ 574 h 602"/>
                <a:gd name="T42" fmla="*/ 238 w 501"/>
                <a:gd name="T43" fmla="*/ 574 h 602"/>
                <a:gd name="T44" fmla="*/ 250 w 501"/>
                <a:gd name="T45" fmla="*/ 517 h 602"/>
                <a:gd name="T46" fmla="*/ 250 w 501"/>
                <a:gd name="T47" fmla="*/ 545 h 602"/>
                <a:gd name="T48" fmla="*/ 250 w 501"/>
                <a:gd name="T49" fmla="*/ 517 h 602"/>
                <a:gd name="T50" fmla="*/ 230 w 501"/>
                <a:gd name="T51" fmla="*/ 48 h 602"/>
                <a:gd name="T52" fmla="*/ 234 w 501"/>
                <a:gd name="T53" fmla="*/ 39 h 602"/>
                <a:gd name="T54" fmla="*/ 245 w 501"/>
                <a:gd name="T55" fmla="*/ 34 h 602"/>
                <a:gd name="T56" fmla="*/ 260 w 501"/>
                <a:gd name="T57" fmla="*/ 30 h 602"/>
                <a:gd name="T58" fmla="*/ 267 w 501"/>
                <a:gd name="T59" fmla="*/ 37 h 602"/>
                <a:gd name="T60" fmla="*/ 279 w 501"/>
                <a:gd name="T61" fmla="*/ 43 h 602"/>
                <a:gd name="T62" fmla="*/ 282 w 501"/>
                <a:gd name="T63" fmla="*/ 52 h 602"/>
                <a:gd name="T64" fmla="*/ 287 w 501"/>
                <a:gd name="T65" fmla="*/ 69 h 602"/>
                <a:gd name="T66" fmla="*/ 279 w 501"/>
                <a:gd name="T67" fmla="*/ 76 h 602"/>
                <a:gd name="T68" fmla="*/ 274 w 501"/>
                <a:gd name="T69" fmla="*/ 87 h 602"/>
                <a:gd name="T70" fmla="*/ 264 w 501"/>
                <a:gd name="T71" fmla="*/ 91 h 602"/>
                <a:gd name="T72" fmla="*/ 248 w 501"/>
                <a:gd name="T73" fmla="*/ 95 h 602"/>
                <a:gd name="T74" fmla="*/ 241 w 501"/>
                <a:gd name="T75" fmla="*/ 87 h 602"/>
                <a:gd name="T76" fmla="*/ 230 w 501"/>
                <a:gd name="T77" fmla="*/ 81 h 602"/>
                <a:gd name="T78" fmla="*/ 226 w 501"/>
                <a:gd name="T79" fmla="*/ 72 h 602"/>
                <a:gd name="T80" fmla="*/ 223 w 501"/>
                <a:gd name="T81" fmla="*/ 55 h 602"/>
                <a:gd name="T82" fmla="*/ 241 w 501"/>
                <a:gd name="T83" fmla="*/ 56 h 602"/>
                <a:gd name="T84" fmla="*/ 248 w 501"/>
                <a:gd name="T85" fmla="*/ 55 h 602"/>
                <a:gd name="T86" fmla="*/ 250 w 501"/>
                <a:gd name="T87" fmla="*/ 46 h 602"/>
                <a:gd name="T88" fmla="*/ 262 w 501"/>
                <a:gd name="T89" fmla="*/ 49 h 602"/>
                <a:gd name="T90" fmla="*/ 263 w 501"/>
                <a:gd name="T91" fmla="*/ 56 h 602"/>
                <a:gd name="T92" fmla="*/ 272 w 501"/>
                <a:gd name="T93" fmla="*/ 58 h 602"/>
                <a:gd name="T94" fmla="*/ 269 w 501"/>
                <a:gd name="T95" fmla="*/ 70 h 602"/>
                <a:gd name="T96" fmla="*/ 262 w 501"/>
                <a:gd name="T97" fmla="*/ 71 h 602"/>
                <a:gd name="T98" fmla="*/ 260 w 501"/>
                <a:gd name="T99" fmla="*/ 80 h 602"/>
                <a:gd name="T100" fmla="*/ 248 w 501"/>
                <a:gd name="T101" fmla="*/ 77 h 602"/>
                <a:gd name="T102" fmla="*/ 247 w 501"/>
                <a:gd name="T103" fmla="*/ 70 h 602"/>
                <a:gd name="T104" fmla="*/ 238 w 501"/>
                <a:gd name="T105" fmla="*/ 68 h 602"/>
                <a:gd name="T106" fmla="*/ 241 w 501"/>
                <a:gd name="T107" fmla="*/ 56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1" h="602">
                  <a:moveTo>
                    <a:pt x="92" y="297"/>
                  </a:moveTo>
                  <a:cubicBezTo>
                    <a:pt x="94" y="212"/>
                    <a:pt x="116" y="149"/>
                    <a:pt x="147" y="108"/>
                  </a:cubicBezTo>
                  <a:cubicBezTo>
                    <a:pt x="149" y="106"/>
                    <a:pt x="149" y="103"/>
                    <a:pt x="147" y="101"/>
                  </a:cubicBezTo>
                  <a:cubicBezTo>
                    <a:pt x="139" y="93"/>
                    <a:pt x="130" y="85"/>
                    <a:pt x="122" y="77"/>
                  </a:cubicBezTo>
                  <a:cubicBezTo>
                    <a:pt x="117" y="71"/>
                    <a:pt x="118" y="63"/>
                    <a:pt x="124" y="59"/>
                  </a:cubicBezTo>
                  <a:cubicBezTo>
                    <a:pt x="208" y="0"/>
                    <a:pt x="293" y="0"/>
                    <a:pt x="377" y="59"/>
                  </a:cubicBezTo>
                  <a:cubicBezTo>
                    <a:pt x="383" y="63"/>
                    <a:pt x="384" y="71"/>
                    <a:pt x="379" y="77"/>
                  </a:cubicBezTo>
                  <a:cubicBezTo>
                    <a:pt x="371" y="85"/>
                    <a:pt x="362" y="93"/>
                    <a:pt x="354" y="101"/>
                  </a:cubicBezTo>
                  <a:cubicBezTo>
                    <a:pt x="352" y="103"/>
                    <a:pt x="352" y="106"/>
                    <a:pt x="354" y="108"/>
                  </a:cubicBezTo>
                  <a:cubicBezTo>
                    <a:pt x="385" y="149"/>
                    <a:pt x="407" y="212"/>
                    <a:pt x="409" y="297"/>
                  </a:cubicBezTo>
                  <a:cubicBezTo>
                    <a:pt x="410" y="311"/>
                    <a:pt x="398" y="323"/>
                    <a:pt x="384" y="321"/>
                  </a:cubicBezTo>
                  <a:cubicBezTo>
                    <a:pt x="369" y="320"/>
                    <a:pt x="353" y="318"/>
                    <a:pt x="336" y="318"/>
                  </a:cubicBezTo>
                  <a:cubicBezTo>
                    <a:pt x="334" y="317"/>
                    <a:pt x="332" y="318"/>
                    <a:pt x="331" y="320"/>
                  </a:cubicBezTo>
                  <a:cubicBezTo>
                    <a:pt x="324" y="333"/>
                    <a:pt x="315" y="344"/>
                    <a:pt x="306" y="352"/>
                  </a:cubicBezTo>
                  <a:cubicBezTo>
                    <a:pt x="300" y="358"/>
                    <a:pt x="298" y="363"/>
                    <a:pt x="298" y="371"/>
                  </a:cubicBezTo>
                  <a:cubicBezTo>
                    <a:pt x="298" y="376"/>
                    <a:pt x="304" y="379"/>
                    <a:pt x="307" y="375"/>
                  </a:cubicBezTo>
                  <a:cubicBezTo>
                    <a:pt x="312" y="371"/>
                    <a:pt x="315" y="367"/>
                    <a:pt x="322" y="369"/>
                  </a:cubicBezTo>
                  <a:cubicBezTo>
                    <a:pt x="337" y="374"/>
                    <a:pt x="352" y="378"/>
                    <a:pt x="366" y="382"/>
                  </a:cubicBezTo>
                  <a:cubicBezTo>
                    <a:pt x="374" y="384"/>
                    <a:pt x="377" y="393"/>
                    <a:pt x="373" y="400"/>
                  </a:cubicBezTo>
                  <a:cubicBezTo>
                    <a:pt x="373" y="400"/>
                    <a:pt x="373" y="400"/>
                    <a:pt x="373" y="400"/>
                  </a:cubicBezTo>
                  <a:cubicBezTo>
                    <a:pt x="433" y="430"/>
                    <a:pt x="481" y="485"/>
                    <a:pt x="498" y="564"/>
                  </a:cubicBezTo>
                  <a:cubicBezTo>
                    <a:pt x="501" y="578"/>
                    <a:pt x="491" y="592"/>
                    <a:pt x="477" y="592"/>
                  </a:cubicBezTo>
                  <a:cubicBezTo>
                    <a:pt x="313" y="602"/>
                    <a:pt x="157" y="602"/>
                    <a:pt x="24" y="592"/>
                  </a:cubicBezTo>
                  <a:cubicBezTo>
                    <a:pt x="10" y="591"/>
                    <a:pt x="0" y="578"/>
                    <a:pt x="3" y="564"/>
                  </a:cubicBezTo>
                  <a:cubicBezTo>
                    <a:pt x="20" y="485"/>
                    <a:pt x="68" y="430"/>
                    <a:pt x="128" y="400"/>
                  </a:cubicBezTo>
                  <a:cubicBezTo>
                    <a:pt x="128" y="400"/>
                    <a:pt x="128" y="400"/>
                    <a:pt x="128" y="400"/>
                  </a:cubicBezTo>
                  <a:cubicBezTo>
                    <a:pt x="124" y="393"/>
                    <a:pt x="127" y="384"/>
                    <a:pt x="135" y="382"/>
                  </a:cubicBezTo>
                  <a:cubicBezTo>
                    <a:pt x="149" y="378"/>
                    <a:pt x="164" y="374"/>
                    <a:pt x="179" y="369"/>
                  </a:cubicBezTo>
                  <a:cubicBezTo>
                    <a:pt x="185" y="367"/>
                    <a:pt x="189" y="371"/>
                    <a:pt x="193" y="375"/>
                  </a:cubicBezTo>
                  <a:cubicBezTo>
                    <a:pt x="197" y="379"/>
                    <a:pt x="203" y="376"/>
                    <a:pt x="203" y="371"/>
                  </a:cubicBezTo>
                  <a:cubicBezTo>
                    <a:pt x="203" y="363"/>
                    <a:pt x="201" y="357"/>
                    <a:pt x="195" y="352"/>
                  </a:cubicBezTo>
                  <a:cubicBezTo>
                    <a:pt x="185" y="344"/>
                    <a:pt x="177" y="333"/>
                    <a:pt x="170" y="320"/>
                  </a:cubicBezTo>
                  <a:cubicBezTo>
                    <a:pt x="169" y="318"/>
                    <a:pt x="167" y="317"/>
                    <a:pt x="165" y="317"/>
                  </a:cubicBezTo>
                  <a:cubicBezTo>
                    <a:pt x="148" y="318"/>
                    <a:pt x="132" y="320"/>
                    <a:pt x="117" y="321"/>
                  </a:cubicBezTo>
                  <a:cubicBezTo>
                    <a:pt x="103" y="323"/>
                    <a:pt x="91" y="311"/>
                    <a:pt x="92" y="297"/>
                  </a:cubicBezTo>
                  <a:close/>
                  <a:moveTo>
                    <a:pt x="250" y="475"/>
                  </a:moveTo>
                  <a:cubicBezTo>
                    <a:pt x="257" y="475"/>
                    <a:pt x="263" y="481"/>
                    <a:pt x="263" y="489"/>
                  </a:cubicBezTo>
                  <a:cubicBezTo>
                    <a:pt x="263" y="497"/>
                    <a:pt x="257" y="503"/>
                    <a:pt x="250" y="503"/>
                  </a:cubicBezTo>
                  <a:cubicBezTo>
                    <a:pt x="243" y="503"/>
                    <a:pt x="238" y="497"/>
                    <a:pt x="238" y="489"/>
                  </a:cubicBezTo>
                  <a:cubicBezTo>
                    <a:pt x="238" y="481"/>
                    <a:pt x="243" y="475"/>
                    <a:pt x="250" y="475"/>
                  </a:cubicBezTo>
                  <a:close/>
                  <a:moveTo>
                    <a:pt x="250" y="560"/>
                  </a:moveTo>
                  <a:cubicBezTo>
                    <a:pt x="257" y="560"/>
                    <a:pt x="263" y="566"/>
                    <a:pt x="263" y="574"/>
                  </a:cubicBezTo>
                  <a:cubicBezTo>
                    <a:pt x="263" y="581"/>
                    <a:pt x="257" y="588"/>
                    <a:pt x="250" y="588"/>
                  </a:cubicBezTo>
                  <a:cubicBezTo>
                    <a:pt x="243" y="588"/>
                    <a:pt x="238" y="581"/>
                    <a:pt x="238" y="574"/>
                  </a:cubicBezTo>
                  <a:cubicBezTo>
                    <a:pt x="238" y="566"/>
                    <a:pt x="243" y="560"/>
                    <a:pt x="250" y="560"/>
                  </a:cubicBezTo>
                  <a:close/>
                  <a:moveTo>
                    <a:pt x="250" y="517"/>
                  </a:moveTo>
                  <a:cubicBezTo>
                    <a:pt x="257" y="517"/>
                    <a:pt x="263" y="524"/>
                    <a:pt x="263" y="531"/>
                  </a:cubicBezTo>
                  <a:cubicBezTo>
                    <a:pt x="263" y="539"/>
                    <a:pt x="257" y="545"/>
                    <a:pt x="250" y="545"/>
                  </a:cubicBezTo>
                  <a:cubicBezTo>
                    <a:pt x="243" y="545"/>
                    <a:pt x="238" y="539"/>
                    <a:pt x="238" y="531"/>
                  </a:cubicBezTo>
                  <a:cubicBezTo>
                    <a:pt x="238" y="524"/>
                    <a:pt x="243" y="517"/>
                    <a:pt x="250" y="517"/>
                  </a:cubicBezTo>
                  <a:close/>
                  <a:moveTo>
                    <a:pt x="227" y="52"/>
                  </a:moveTo>
                  <a:cubicBezTo>
                    <a:pt x="229" y="52"/>
                    <a:pt x="230" y="50"/>
                    <a:pt x="230" y="48"/>
                  </a:cubicBezTo>
                  <a:cubicBezTo>
                    <a:pt x="230" y="46"/>
                    <a:pt x="230" y="43"/>
                    <a:pt x="231" y="41"/>
                  </a:cubicBezTo>
                  <a:cubicBezTo>
                    <a:pt x="232" y="40"/>
                    <a:pt x="233" y="39"/>
                    <a:pt x="234" y="39"/>
                  </a:cubicBezTo>
                  <a:cubicBezTo>
                    <a:pt x="236" y="37"/>
                    <a:pt x="239" y="37"/>
                    <a:pt x="241" y="37"/>
                  </a:cubicBezTo>
                  <a:cubicBezTo>
                    <a:pt x="243" y="37"/>
                    <a:pt x="244" y="36"/>
                    <a:pt x="245" y="34"/>
                  </a:cubicBezTo>
                  <a:cubicBezTo>
                    <a:pt x="245" y="32"/>
                    <a:pt x="247" y="31"/>
                    <a:pt x="248" y="30"/>
                  </a:cubicBezTo>
                  <a:cubicBezTo>
                    <a:pt x="252" y="29"/>
                    <a:pt x="256" y="29"/>
                    <a:pt x="260" y="30"/>
                  </a:cubicBezTo>
                  <a:cubicBezTo>
                    <a:pt x="262" y="30"/>
                    <a:pt x="263" y="32"/>
                    <a:pt x="264" y="34"/>
                  </a:cubicBezTo>
                  <a:cubicBezTo>
                    <a:pt x="264" y="36"/>
                    <a:pt x="265" y="37"/>
                    <a:pt x="267" y="37"/>
                  </a:cubicBezTo>
                  <a:cubicBezTo>
                    <a:pt x="269" y="37"/>
                    <a:pt x="271" y="37"/>
                    <a:pt x="273" y="37"/>
                  </a:cubicBezTo>
                  <a:cubicBezTo>
                    <a:pt x="276" y="37"/>
                    <a:pt x="279" y="40"/>
                    <a:pt x="279" y="43"/>
                  </a:cubicBezTo>
                  <a:cubicBezTo>
                    <a:pt x="279" y="45"/>
                    <a:pt x="279" y="47"/>
                    <a:pt x="279" y="48"/>
                  </a:cubicBezTo>
                  <a:cubicBezTo>
                    <a:pt x="279" y="50"/>
                    <a:pt x="280" y="52"/>
                    <a:pt x="282" y="52"/>
                  </a:cubicBezTo>
                  <a:cubicBezTo>
                    <a:pt x="285" y="52"/>
                    <a:pt x="286" y="54"/>
                    <a:pt x="287" y="56"/>
                  </a:cubicBezTo>
                  <a:cubicBezTo>
                    <a:pt x="288" y="60"/>
                    <a:pt x="289" y="64"/>
                    <a:pt x="287" y="69"/>
                  </a:cubicBezTo>
                  <a:cubicBezTo>
                    <a:pt x="287" y="71"/>
                    <a:pt x="285" y="72"/>
                    <a:pt x="283" y="72"/>
                  </a:cubicBezTo>
                  <a:cubicBezTo>
                    <a:pt x="280" y="72"/>
                    <a:pt x="279" y="74"/>
                    <a:pt x="279" y="76"/>
                  </a:cubicBezTo>
                  <a:cubicBezTo>
                    <a:pt x="279" y="78"/>
                    <a:pt x="279" y="80"/>
                    <a:pt x="279" y="82"/>
                  </a:cubicBezTo>
                  <a:cubicBezTo>
                    <a:pt x="279" y="85"/>
                    <a:pt x="277" y="87"/>
                    <a:pt x="274" y="87"/>
                  </a:cubicBezTo>
                  <a:cubicBezTo>
                    <a:pt x="272" y="87"/>
                    <a:pt x="270" y="87"/>
                    <a:pt x="268" y="87"/>
                  </a:cubicBezTo>
                  <a:cubicBezTo>
                    <a:pt x="266" y="87"/>
                    <a:pt x="264" y="89"/>
                    <a:pt x="264" y="91"/>
                  </a:cubicBezTo>
                  <a:cubicBezTo>
                    <a:pt x="264" y="93"/>
                    <a:pt x="262" y="95"/>
                    <a:pt x="260" y="96"/>
                  </a:cubicBezTo>
                  <a:cubicBezTo>
                    <a:pt x="255" y="97"/>
                    <a:pt x="253" y="97"/>
                    <a:pt x="248" y="95"/>
                  </a:cubicBezTo>
                  <a:cubicBezTo>
                    <a:pt x="246" y="95"/>
                    <a:pt x="245" y="93"/>
                    <a:pt x="245" y="91"/>
                  </a:cubicBezTo>
                  <a:cubicBezTo>
                    <a:pt x="244" y="89"/>
                    <a:pt x="243" y="87"/>
                    <a:pt x="241" y="87"/>
                  </a:cubicBezTo>
                  <a:cubicBezTo>
                    <a:pt x="239" y="87"/>
                    <a:pt x="238" y="87"/>
                    <a:pt x="236" y="87"/>
                  </a:cubicBezTo>
                  <a:cubicBezTo>
                    <a:pt x="233" y="87"/>
                    <a:pt x="230" y="84"/>
                    <a:pt x="230" y="81"/>
                  </a:cubicBezTo>
                  <a:cubicBezTo>
                    <a:pt x="230" y="79"/>
                    <a:pt x="230" y="78"/>
                    <a:pt x="230" y="77"/>
                  </a:cubicBezTo>
                  <a:cubicBezTo>
                    <a:pt x="230" y="75"/>
                    <a:pt x="228" y="73"/>
                    <a:pt x="226" y="72"/>
                  </a:cubicBezTo>
                  <a:cubicBezTo>
                    <a:pt x="225" y="72"/>
                    <a:pt x="223" y="71"/>
                    <a:pt x="223" y="69"/>
                  </a:cubicBezTo>
                  <a:cubicBezTo>
                    <a:pt x="222" y="64"/>
                    <a:pt x="222" y="60"/>
                    <a:pt x="223" y="55"/>
                  </a:cubicBezTo>
                  <a:cubicBezTo>
                    <a:pt x="224" y="54"/>
                    <a:pt x="225" y="53"/>
                    <a:pt x="227" y="52"/>
                  </a:cubicBezTo>
                  <a:close/>
                  <a:moveTo>
                    <a:pt x="241" y="56"/>
                  </a:moveTo>
                  <a:cubicBezTo>
                    <a:pt x="243" y="56"/>
                    <a:pt x="245" y="56"/>
                    <a:pt x="247" y="56"/>
                  </a:cubicBezTo>
                  <a:cubicBezTo>
                    <a:pt x="247" y="56"/>
                    <a:pt x="248" y="55"/>
                    <a:pt x="248" y="55"/>
                  </a:cubicBezTo>
                  <a:cubicBezTo>
                    <a:pt x="248" y="53"/>
                    <a:pt x="248" y="51"/>
                    <a:pt x="248" y="49"/>
                  </a:cubicBezTo>
                  <a:cubicBezTo>
                    <a:pt x="248" y="47"/>
                    <a:pt x="249" y="46"/>
                    <a:pt x="250" y="46"/>
                  </a:cubicBezTo>
                  <a:cubicBezTo>
                    <a:pt x="253" y="46"/>
                    <a:pt x="257" y="46"/>
                    <a:pt x="260" y="46"/>
                  </a:cubicBezTo>
                  <a:cubicBezTo>
                    <a:pt x="261" y="46"/>
                    <a:pt x="262" y="47"/>
                    <a:pt x="262" y="49"/>
                  </a:cubicBezTo>
                  <a:cubicBezTo>
                    <a:pt x="262" y="51"/>
                    <a:pt x="262" y="53"/>
                    <a:pt x="262" y="55"/>
                  </a:cubicBezTo>
                  <a:cubicBezTo>
                    <a:pt x="262" y="55"/>
                    <a:pt x="263" y="56"/>
                    <a:pt x="263" y="56"/>
                  </a:cubicBezTo>
                  <a:cubicBezTo>
                    <a:pt x="265" y="56"/>
                    <a:pt x="267" y="56"/>
                    <a:pt x="269" y="56"/>
                  </a:cubicBezTo>
                  <a:cubicBezTo>
                    <a:pt x="271" y="56"/>
                    <a:pt x="272" y="57"/>
                    <a:pt x="272" y="58"/>
                  </a:cubicBezTo>
                  <a:cubicBezTo>
                    <a:pt x="272" y="61"/>
                    <a:pt x="272" y="65"/>
                    <a:pt x="272" y="68"/>
                  </a:cubicBezTo>
                  <a:cubicBezTo>
                    <a:pt x="272" y="69"/>
                    <a:pt x="271" y="70"/>
                    <a:pt x="269" y="70"/>
                  </a:cubicBezTo>
                  <a:cubicBezTo>
                    <a:pt x="267" y="70"/>
                    <a:pt x="265" y="70"/>
                    <a:pt x="263" y="70"/>
                  </a:cubicBezTo>
                  <a:cubicBezTo>
                    <a:pt x="263" y="70"/>
                    <a:pt x="262" y="71"/>
                    <a:pt x="262" y="71"/>
                  </a:cubicBezTo>
                  <a:cubicBezTo>
                    <a:pt x="262" y="73"/>
                    <a:pt x="262" y="75"/>
                    <a:pt x="262" y="77"/>
                  </a:cubicBezTo>
                  <a:cubicBezTo>
                    <a:pt x="262" y="79"/>
                    <a:pt x="261" y="80"/>
                    <a:pt x="260" y="80"/>
                  </a:cubicBezTo>
                  <a:cubicBezTo>
                    <a:pt x="257" y="80"/>
                    <a:pt x="253" y="80"/>
                    <a:pt x="250" y="80"/>
                  </a:cubicBezTo>
                  <a:cubicBezTo>
                    <a:pt x="249" y="80"/>
                    <a:pt x="248" y="79"/>
                    <a:pt x="248" y="77"/>
                  </a:cubicBezTo>
                  <a:cubicBezTo>
                    <a:pt x="248" y="75"/>
                    <a:pt x="248" y="73"/>
                    <a:pt x="248" y="71"/>
                  </a:cubicBezTo>
                  <a:cubicBezTo>
                    <a:pt x="248" y="71"/>
                    <a:pt x="247" y="70"/>
                    <a:pt x="247" y="70"/>
                  </a:cubicBezTo>
                  <a:cubicBezTo>
                    <a:pt x="245" y="70"/>
                    <a:pt x="243" y="70"/>
                    <a:pt x="241" y="70"/>
                  </a:cubicBezTo>
                  <a:cubicBezTo>
                    <a:pt x="240" y="70"/>
                    <a:pt x="238" y="69"/>
                    <a:pt x="238" y="68"/>
                  </a:cubicBezTo>
                  <a:cubicBezTo>
                    <a:pt x="238" y="65"/>
                    <a:pt x="238" y="61"/>
                    <a:pt x="238" y="58"/>
                  </a:cubicBezTo>
                  <a:cubicBezTo>
                    <a:pt x="238" y="57"/>
                    <a:pt x="240" y="56"/>
                    <a:pt x="241" y="5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grpSp>
      <p:sp>
        <p:nvSpPr>
          <p:cNvPr id="64" name="PA_圆角矩形 38"/>
          <p:cNvSpPr/>
          <p:nvPr>
            <p:custDataLst>
              <p:tags r:id="rId20"/>
            </p:custDataLst>
          </p:nvPr>
        </p:nvSpPr>
        <p:spPr bwMode="auto">
          <a:xfrm>
            <a:off x="10997619" y="5958114"/>
            <a:ext cx="566074" cy="566074"/>
          </a:xfrm>
          <a:prstGeom prst="roundRect">
            <a:avLst>
              <a:gd name="adj" fmla="val 6712"/>
            </a:avLst>
          </a:prstGeom>
          <a:gradFill flip="none" rotWithShape="1">
            <a:gsLst>
              <a:gs pos="0">
                <a:sysClr val="window" lastClr="FFFFFF">
                  <a:lumMod val="85000"/>
                </a:sysClr>
              </a:gs>
              <a:gs pos="100000">
                <a:sysClr val="window" lastClr="FFFFFF"/>
              </a:gs>
            </a:gsLst>
            <a:lin ang="8100000" scaled="1"/>
            <a:tileRect/>
          </a:gradFill>
          <a:ln w="9525" cap="flat" cmpd="sng" algn="ctr">
            <a:gradFill flip="none" rotWithShape="1">
              <a:gsLst>
                <a:gs pos="0">
                  <a:sysClr val="window" lastClr="FFFFFF">
                    <a:lumMod val="85000"/>
                  </a:sysClr>
                </a:gs>
                <a:gs pos="50000">
                  <a:sysClr val="window" lastClr="FFFFFF"/>
                </a:gs>
              </a:gsLst>
              <a:lin ang="18900000" scaled="1"/>
              <a:tileRect/>
            </a:gradFill>
            <a:prstDash val="solid"/>
            <a:round/>
            <a:headEnd type="none" w="med" len="med"/>
            <a:tailEnd type="none" w="med" len="med"/>
          </a:ln>
          <a:effectLst>
            <a:outerShdw blurRad="342900" dist="76200" dir="8100000" sx="101000" sy="101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sp>
        <p:nvSpPr>
          <p:cNvPr id="37" name="PA_圆角矩形 38"/>
          <p:cNvSpPr/>
          <p:nvPr>
            <p:custDataLst>
              <p:tags r:id="rId21"/>
            </p:custDataLst>
          </p:nvPr>
        </p:nvSpPr>
        <p:spPr bwMode="auto">
          <a:xfrm>
            <a:off x="11692218" y="5635998"/>
            <a:ext cx="322116" cy="322116"/>
          </a:xfrm>
          <a:prstGeom prst="roundRect">
            <a:avLst>
              <a:gd name="adj" fmla="val 6712"/>
            </a:avLst>
          </a:prstGeom>
          <a:gradFill flip="none" rotWithShape="1">
            <a:gsLst>
              <a:gs pos="0">
                <a:sysClr val="window" lastClr="FFFFFF">
                  <a:lumMod val="85000"/>
                </a:sysClr>
              </a:gs>
              <a:gs pos="100000">
                <a:sysClr val="window" lastClr="FFFFFF"/>
              </a:gs>
            </a:gsLst>
            <a:lin ang="8100000" scaled="1"/>
            <a:tileRect/>
          </a:gradFill>
          <a:ln w="9525" cap="flat" cmpd="sng" algn="ctr">
            <a:gradFill flip="none" rotWithShape="1">
              <a:gsLst>
                <a:gs pos="0">
                  <a:sysClr val="window" lastClr="FFFFFF">
                    <a:lumMod val="85000"/>
                  </a:sysClr>
                </a:gs>
                <a:gs pos="50000">
                  <a:sysClr val="window" lastClr="FFFFFF"/>
                </a:gs>
              </a:gsLst>
              <a:lin ang="18900000" scaled="1"/>
              <a:tileRect/>
            </a:gradFill>
            <a:prstDash val="solid"/>
            <a:round/>
            <a:headEnd type="none" w="med" len="med"/>
            <a:tailEnd type="none" w="med" len="med"/>
          </a:ln>
          <a:effectLst>
            <a:outerShdw blurRad="342900" dist="76200" dir="8100000" sx="101000" sy="101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grpSp>
        <p:nvGrpSpPr>
          <p:cNvPr id="3" name="PA_组合 2"/>
          <p:cNvGrpSpPr/>
          <p:nvPr>
            <p:custDataLst>
              <p:tags r:id="rId22"/>
            </p:custDataLst>
          </p:nvPr>
        </p:nvGrpSpPr>
        <p:grpSpPr>
          <a:xfrm>
            <a:off x="11692218" y="6496574"/>
            <a:ext cx="277950" cy="277950"/>
            <a:chOff x="11692218" y="6496574"/>
            <a:chExt cx="277950" cy="277950"/>
          </a:xfrm>
        </p:grpSpPr>
        <p:sp>
          <p:nvSpPr>
            <p:cNvPr id="38" name="圆角矩形 37"/>
            <p:cNvSpPr/>
            <p:nvPr/>
          </p:nvSpPr>
          <p:spPr bwMode="auto">
            <a:xfrm>
              <a:off x="11692218" y="6496574"/>
              <a:ext cx="277950" cy="277950"/>
            </a:xfrm>
            <a:prstGeom prst="roundRect">
              <a:avLst>
                <a:gd name="adj" fmla="val 6712"/>
              </a:avLst>
            </a:prstGeom>
            <a:gradFill flip="none" rotWithShape="1">
              <a:gsLst>
                <a:gs pos="0">
                  <a:srgbClr val="00B050"/>
                </a:gs>
                <a:gs pos="100000">
                  <a:srgbClr val="33CC33"/>
                </a:gs>
              </a:gsLst>
              <a:lin ang="8100000" scaled="1"/>
              <a:tileRect/>
            </a:gradFill>
            <a:ln w="9525" cap="flat" cmpd="sng" algn="ctr">
              <a:gradFill flip="none" rotWithShape="1">
                <a:gsLst>
                  <a:gs pos="0">
                    <a:srgbClr val="0EA25F"/>
                  </a:gs>
                  <a:gs pos="50000">
                    <a:srgbClr val="33CC33"/>
                  </a:gs>
                </a:gsLst>
                <a:lin ang="18900000" scaled="1"/>
                <a:tileRect/>
              </a:gradFill>
              <a:prstDash val="solid"/>
              <a:round/>
              <a:headEnd type="none" w="med" len="med"/>
              <a:tailEnd type="none" w="med" len="med"/>
            </a:ln>
            <a:effectLst>
              <a:outerShdw blurRad="508000" dist="114300" dir="8100000" sx="101000" sy="101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grpSp>
          <p:nvGrpSpPr>
            <p:cNvPr id="2" name="组合 1"/>
            <p:cNvGrpSpPr/>
            <p:nvPr/>
          </p:nvGrpSpPr>
          <p:grpSpPr>
            <a:xfrm>
              <a:off x="11763057" y="6565310"/>
              <a:ext cx="166476" cy="154775"/>
              <a:chOff x="4285605" y="5963649"/>
              <a:chExt cx="449639" cy="418035"/>
            </a:xfrm>
          </p:grpSpPr>
          <p:sp>
            <p:nvSpPr>
              <p:cNvPr id="39" name="Freeform 267"/>
              <p:cNvSpPr>
                <a:spLocks noEditPoints="1"/>
              </p:cNvSpPr>
              <p:nvPr/>
            </p:nvSpPr>
            <p:spPr bwMode="auto">
              <a:xfrm>
                <a:off x="4285605" y="5963649"/>
                <a:ext cx="232720" cy="376375"/>
              </a:xfrm>
              <a:custGeom>
                <a:avLst/>
                <a:gdLst>
                  <a:gd name="T0" fmla="*/ 448 w 613"/>
                  <a:gd name="T1" fmla="*/ 797 h 989"/>
                  <a:gd name="T2" fmla="*/ 613 w 613"/>
                  <a:gd name="T3" fmla="*/ 692 h 989"/>
                  <a:gd name="T4" fmla="*/ 613 w 613"/>
                  <a:gd name="T5" fmla="*/ 23 h 989"/>
                  <a:gd name="T6" fmla="*/ 590 w 613"/>
                  <a:gd name="T7" fmla="*/ 0 h 989"/>
                  <a:gd name="T8" fmla="*/ 23 w 613"/>
                  <a:gd name="T9" fmla="*/ 0 h 989"/>
                  <a:gd name="T10" fmla="*/ 0 w 613"/>
                  <a:gd name="T11" fmla="*/ 23 h 989"/>
                  <a:gd name="T12" fmla="*/ 0 w 613"/>
                  <a:gd name="T13" fmla="*/ 966 h 989"/>
                  <a:gd name="T14" fmla="*/ 23 w 613"/>
                  <a:gd name="T15" fmla="*/ 989 h 989"/>
                  <a:gd name="T16" fmla="*/ 482 w 613"/>
                  <a:gd name="T17" fmla="*/ 989 h 989"/>
                  <a:gd name="T18" fmla="*/ 435 w 613"/>
                  <a:gd name="T19" fmla="*/ 857 h 989"/>
                  <a:gd name="T20" fmla="*/ 448 w 613"/>
                  <a:gd name="T21" fmla="*/ 797 h 989"/>
                  <a:gd name="T22" fmla="*/ 61 w 613"/>
                  <a:gd name="T23" fmla="*/ 75 h 989"/>
                  <a:gd name="T24" fmla="*/ 207 w 613"/>
                  <a:gd name="T25" fmla="*/ 75 h 989"/>
                  <a:gd name="T26" fmla="*/ 230 w 613"/>
                  <a:gd name="T27" fmla="*/ 54 h 989"/>
                  <a:gd name="T28" fmla="*/ 362 w 613"/>
                  <a:gd name="T29" fmla="*/ 54 h 989"/>
                  <a:gd name="T30" fmla="*/ 385 w 613"/>
                  <a:gd name="T31" fmla="*/ 75 h 989"/>
                  <a:gd name="T32" fmla="*/ 531 w 613"/>
                  <a:gd name="T33" fmla="*/ 75 h 989"/>
                  <a:gd name="T34" fmla="*/ 531 w 613"/>
                  <a:gd name="T35" fmla="*/ 639 h 989"/>
                  <a:gd name="T36" fmla="*/ 61 w 613"/>
                  <a:gd name="T37" fmla="*/ 639 h 989"/>
                  <a:gd name="T38" fmla="*/ 61 w 613"/>
                  <a:gd name="T39" fmla="*/ 75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3" h="989">
                    <a:moveTo>
                      <a:pt x="448" y="797"/>
                    </a:moveTo>
                    <a:cubicBezTo>
                      <a:pt x="503" y="750"/>
                      <a:pt x="558" y="715"/>
                      <a:pt x="613" y="692"/>
                    </a:cubicBezTo>
                    <a:cubicBezTo>
                      <a:pt x="613" y="23"/>
                      <a:pt x="613" y="23"/>
                      <a:pt x="613" y="23"/>
                    </a:cubicBezTo>
                    <a:cubicBezTo>
                      <a:pt x="613" y="10"/>
                      <a:pt x="603" y="0"/>
                      <a:pt x="590" y="0"/>
                    </a:cubicBezTo>
                    <a:cubicBezTo>
                      <a:pt x="23" y="0"/>
                      <a:pt x="23" y="0"/>
                      <a:pt x="23" y="0"/>
                    </a:cubicBezTo>
                    <a:cubicBezTo>
                      <a:pt x="10" y="0"/>
                      <a:pt x="0" y="10"/>
                      <a:pt x="0" y="23"/>
                    </a:cubicBezTo>
                    <a:cubicBezTo>
                      <a:pt x="0" y="966"/>
                      <a:pt x="0" y="966"/>
                      <a:pt x="0" y="966"/>
                    </a:cubicBezTo>
                    <a:cubicBezTo>
                      <a:pt x="0" y="979"/>
                      <a:pt x="10" y="989"/>
                      <a:pt x="23" y="989"/>
                    </a:cubicBezTo>
                    <a:cubicBezTo>
                      <a:pt x="482" y="989"/>
                      <a:pt x="482" y="989"/>
                      <a:pt x="482" y="989"/>
                    </a:cubicBezTo>
                    <a:cubicBezTo>
                      <a:pt x="467" y="944"/>
                      <a:pt x="451" y="900"/>
                      <a:pt x="435" y="857"/>
                    </a:cubicBezTo>
                    <a:cubicBezTo>
                      <a:pt x="423" y="824"/>
                      <a:pt x="431" y="811"/>
                      <a:pt x="448" y="797"/>
                    </a:cubicBezTo>
                    <a:close/>
                    <a:moveTo>
                      <a:pt x="61" y="75"/>
                    </a:moveTo>
                    <a:cubicBezTo>
                      <a:pt x="207" y="75"/>
                      <a:pt x="207" y="75"/>
                      <a:pt x="207" y="75"/>
                    </a:cubicBezTo>
                    <a:cubicBezTo>
                      <a:pt x="208" y="63"/>
                      <a:pt x="218" y="54"/>
                      <a:pt x="230" y="54"/>
                    </a:cubicBezTo>
                    <a:cubicBezTo>
                      <a:pt x="362" y="54"/>
                      <a:pt x="362" y="54"/>
                      <a:pt x="362" y="54"/>
                    </a:cubicBezTo>
                    <a:cubicBezTo>
                      <a:pt x="374" y="54"/>
                      <a:pt x="384" y="63"/>
                      <a:pt x="385" y="75"/>
                    </a:cubicBezTo>
                    <a:cubicBezTo>
                      <a:pt x="531" y="75"/>
                      <a:pt x="531" y="75"/>
                      <a:pt x="531" y="75"/>
                    </a:cubicBezTo>
                    <a:cubicBezTo>
                      <a:pt x="531" y="639"/>
                      <a:pt x="531" y="639"/>
                      <a:pt x="531" y="639"/>
                    </a:cubicBezTo>
                    <a:cubicBezTo>
                      <a:pt x="61" y="639"/>
                      <a:pt x="61" y="639"/>
                      <a:pt x="61" y="639"/>
                    </a:cubicBezTo>
                    <a:lnTo>
                      <a:pt x="61"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a:ea typeface="微软雅黑"/>
                </a:endParaRPr>
              </a:p>
            </p:txBody>
          </p:sp>
          <p:sp>
            <p:nvSpPr>
              <p:cNvPr id="40" name="Freeform 268"/>
              <p:cNvSpPr>
                <a:spLocks noEditPoints="1"/>
              </p:cNvSpPr>
              <p:nvPr/>
            </p:nvSpPr>
            <p:spPr bwMode="auto">
              <a:xfrm>
                <a:off x="4314336" y="5998127"/>
                <a:ext cx="168076" cy="202553"/>
              </a:xfrm>
              <a:custGeom>
                <a:avLst/>
                <a:gdLst>
                  <a:gd name="T0" fmla="*/ 287 w 442"/>
                  <a:gd name="T1" fmla="*/ 38 h 531"/>
                  <a:gd name="T2" fmla="*/ 132 w 442"/>
                  <a:gd name="T3" fmla="*/ 0 h 531"/>
                  <a:gd name="T4" fmla="*/ 442 w 442"/>
                  <a:gd name="T5" fmla="*/ 531 h 531"/>
                  <a:gd name="T6" fmla="*/ 28 w 442"/>
                  <a:gd name="T7" fmla="*/ 127 h 531"/>
                  <a:gd name="T8" fmla="*/ 71 w 442"/>
                  <a:gd name="T9" fmla="*/ 114 h 531"/>
                  <a:gd name="T10" fmla="*/ 172 w 442"/>
                  <a:gd name="T11" fmla="*/ 118 h 531"/>
                  <a:gd name="T12" fmla="*/ 220 w 442"/>
                  <a:gd name="T13" fmla="*/ 119 h 531"/>
                  <a:gd name="T14" fmla="*/ 302 w 442"/>
                  <a:gd name="T15" fmla="*/ 112 h 531"/>
                  <a:gd name="T16" fmla="*/ 388 w 442"/>
                  <a:gd name="T17" fmla="*/ 119 h 531"/>
                  <a:gd name="T18" fmla="*/ 278 w 442"/>
                  <a:gd name="T19" fmla="*/ 123 h 531"/>
                  <a:gd name="T20" fmla="*/ 190 w 442"/>
                  <a:gd name="T21" fmla="*/ 118 h 531"/>
                  <a:gd name="T22" fmla="*/ 110 w 442"/>
                  <a:gd name="T23" fmla="*/ 126 h 531"/>
                  <a:gd name="T24" fmla="*/ 65 w 442"/>
                  <a:gd name="T25" fmla="*/ 115 h 531"/>
                  <a:gd name="T26" fmla="*/ 108 w 442"/>
                  <a:gd name="T27" fmla="*/ 231 h 531"/>
                  <a:gd name="T28" fmla="*/ 60 w 442"/>
                  <a:gd name="T29" fmla="*/ 224 h 531"/>
                  <a:gd name="T30" fmla="*/ 189 w 442"/>
                  <a:gd name="T31" fmla="*/ 226 h 531"/>
                  <a:gd name="T32" fmla="*/ 352 w 442"/>
                  <a:gd name="T33" fmla="*/ 229 h 531"/>
                  <a:gd name="T34" fmla="*/ 289 w 442"/>
                  <a:gd name="T35" fmla="*/ 224 h 531"/>
                  <a:gd name="T36" fmla="*/ 108 w 442"/>
                  <a:gd name="T37" fmla="*/ 231 h 531"/>
                  <a:gd name="T38" fmla="*/ 47 w 442"/>
                  <a:gd name="T39" fmla="*/ 270 h 531"/>
                  <a:gd name="T40" fmla="*/ 38 w 442"/>
                  <a:gd name="T41" fmla="*/ 184 h 531"/>
                  <a:gd name="T42" fmla="*/ 45 w 442"/>
                  <a:gd name="T43" fmla="*/ 190 h 531"/>
                  <a:gd name="T44" fmla="*/ 196 w 442"/>
                  <a:gd name="T45" fmla="*/ 458 h 531"/>
                  <a:gd name="T46" fmla="*/ 43 w 442"/>
                  <a:gd name="T47" fmla="*/ 469 h 531"/>
                  <a:gd name="T48" fmla="*/ 114 w 442"/>
                  <a:gd name="T49" fmla="*/ 448 h 531"/>
                  <a:gd name="T50" fmla="*/ 214 w 442"/>
                  <a:gd name="T51" fmla="*/ 328 h 531"/>
                  <a:gd name="T52" fmla="*/ 114 w 442"/>
                  <a:gd name="T53" fmla="*/ 330 h 531"/>
                  <a:gd name="T54" fmla="*/ 111 w 442"/>
                  <a:gd name="T55" fmla="*/ 324 h 531"/>
                  <a:gd name="T56" fmla="*/ 245 w 442"/>
                  <a:gd name="T57" fmla="*/ 318 h 531"/>
                  <a:gd name="T58" fmla="*/ 282 w 442"/>
                  <a:gd name="T59" fmla="*/ 464 h 531"/>
                  <a:gd name="T60" fmla="*/ 279 w 442"/>
                  <a:gd name="T61" fmla="*/ 459 h 531"/>
                  <a:gd name="T62" fmla="*/ 294 w 442"/>
                  <a:gd name="T63" fmla="*/ 456 h 531"/>
                  <a:gd name="T64" fmla="*/ 313 w 442"/>
                  <a:gd name="T65" fmla="*/ 456 h 531"/>
                  <a:gd name="T66" fmla="*/ 230 w 442"/>
                  <a:gd name="T67" fmla="*/ 276 h 531"/>
                  <a:gd name="T68" fmla="*/ 303 w 442"/>
                  <a:gd name="T69" fmla="*/ 274 h 531"/>
                  <a:gd name="T70" fmla="*/ 392 w 442"/>
                  <a:gd name="T71" fmla="*/ 190 h 531"/>
                  <a:gd name="T72" fmla="*/ 308 w 442"/>
                  <a:gd name="T73" fmla="*/ 194 h 531"/>
                  <a:gd name="T74" fmla="*/ 200 w 442"/>
                  <a:gd name="T75" fmla="*/ 184 h 531"/>
                  <a:gd name="T76" fmla="*/ 83 w 442"/>
                  <a:gd name="T77" fmla="*/ 188 h 531"/>
                  <a:gd name="T78" fmla="*/ 153 w 442"/>
                  <a:gd name="T79" fmla="*/ 173 h 531"/>
                  <a:gd name="T80" fmla="*/ 284 w 442"/>
                  <a:gd name="T81" fmla="*/ 188 h 531"/>
                  <a:gd name="T82" fmla="*/ 356 w 442"/>
                  <a:gd name="T83" fmla="*/ 18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2" h="531">
                    <a:moveTo>
                      <a:pt x="310" y="0"/>
                    </a:moveTo>
                    <a:cubicBezTo>
                      <a:pt x="310" y="14"/>
                      <a:pt x="310" y="14"/>
                      <a:pt x="310" y="14"/>
                    </a:cubicBezTo>
                    <a:cubicBezTo>
                      <a:pt x="310" y="27"/>
                      <a:pt x="300" y="38"/>
                      <a:pt x="287" y="38"/>
                    </a:cubicBezTo>
                    <a:cubicBezTo>
                      <a:pt x="155" y="38"/>
                      <a:pt x="155" y="38"/>
                      <a:pt x="155" y="38"/>
                    </a:cubicBezTo>
                    <a:cubicBezTo>
                      <a:pt x="142" y="38"/>
                      <a:pt x="132" y="27"/>
                      <a:pt x="132" y="14"/>
                    </a:cubicBezTo>
                    <a:cubicBezTo>
                      <a:pt x="132" y="0"/>
                      <a:pt x="132" y="0"/>
                      <a:pt x="132" y="0"/>
                    </a:cubicBezTo>
                    <a:cubicBezTo>
                      <a:pt x="0" y="0"/>
                      <a:pt x="0" y="0"/>
                      <a:pt x="0" y="0"/>
                    </a:cubicBezTo>
                    <a:cubicBezTo>
                      <a:pt x="0" y="531"/>
                      <a:pt x="0" y="531"/>
                      <a:pt x="0" y="531"/>
                    </a:cubicBezTo>
                    <a:cubicBezTo>
                      <a:pt x="442" y="531"/>
                      <a:pt x="442" y="531"/>
                      <a:pt x="442" y="531"/>
                    </a:cubicBezTo>
                    <a:cubicBezTo>
                      <a:pt x="442" y="0"/>
                      <a:pt x="442" y="0"/>
                      <a:pt x="442" y="0"/>
                    </a:cubicBezTo>
                    <a:lnTo>
                      <a:pt x="310" y="0"/>
                    </a:lnTo>
                    <a:close/>
                    <a:moveTo>
                      <a:pt x="28" y="127"/>
                    </a:moveTo>
                    <a:cubicBezTo>
                      <a:pt x="25" y="126"/>
                      <a:pt x="26" y="121"/>
                      <a:pt x="29" y="122"/>
                    </a:cubicBezTo>
                    <a:cubicBezTo>
                      <a:pt x="42" y="125"/>
                      <a:pt x="48" y="111"/>
                      <a:pt x="60" y="109"/>
                    </a:cubicBezTo>
                    <a:cubicBezTo>
                      <a:pt x="65" y="109"/>
                      <a:pt x="68" y="110"/>
                      <a:pt x="71" y="114"/>
                    </a:cubicBezTo>
                    <a:cubicBezTo>
                      <a:pt x="75" y="119"/>
                      <a:pt x="82" y="120"/>
                      <a:pt x="88" y="120"/>
                    </a:cubicBezTo>
                    <a:cubicBezTo>
                      <a:pt x="107" y="121"/>
                      <a:pt x="126" y="121"/>
                      <a:pt x="145" y="120"/>
                    </a:cubicBezTo>
                    <a:cubicBezTo>
                      <a:pt x="154" y="120"/>
                      <a:pt x="163" y="120"/>
                      <a:pt x="172" y="118"/>
                    </a:cubicBezTo>
                    <a:cubicBezTo>
                      <a:pt x="179" y="116"/>
                      <a:pt x="187" y="113"/>
                      <a:pt x="194" y="112"/>
                    </a:cubicBezTo>
                    <a:cubicBezTo>
                      <a:pt x="200" y="111"/>
                      <a:pt x="208" y="110"/>
                      <a:pt x="213" y="113"/>
                    </a:cubicBezTo>
                    <a:cubicBezTo>
                      <a:pt x="215" y="115"/>
                      <a:pt x="218" y="117"/>
                      <a:pt x="220" y="119"/>
                    </a:cubicBezTo>
                    <a:cubicBezTo>
                      <a:pt x="224" y="122"/>
                      <a:pt x="227" y="123"/>
                      <a:pt x="232" y="123"/>
                    </a:cubicBezTo>
                    <a:cubicBezTo>
                      <a:pt x="249" y="125"/>
                      <a:pt x="264" y="122"/>
                      <a:pt x="280" y="117"/>
                    </a:cubicBezTo>
                    <a:cubicBezTo>
                      <a:pt x="287" y="115"/>
                      <a:pt x="294" y="113"/>
                      <a:pt x="302" y="112"/>
                    </a:cubicBezTo>
                    <a:cubicBezTo>
                      <a:pt x="310" y="112"/>
                      <a:pt x="319" y="113"/>
                      <a:pt x="328" y="114"/>
                    </a:cubicBezTo>
                    <a:cubicBezTo>
                      <a:pt x="347" y="116"/>
                      <a:pt x="367" y="117"/>
                      <a:pt x="386" y="114"/>
                    </a:cubicBezTo>
                    <a:cubicBezTo>
                      <a:pt x="389" y="114"/>
                      <a:pt x="391" y="119"/>
                      <a:pt x="388" y="119"/>
                    </a:cubicBezTo>
                    <a:cubicBezTo>
                      <a:pt x="368" y="122"/>
                      <a:pt x="349" y="121"/>
                      <a:pt x="330" y="119"/>
                    </a:cubicBezTo>
                    <a:cubicBezTo>
                      <a:pt x="320" y="118"/>
                      <a:pt x="311" y="116"/>
                      <a:pt x="302" y="118"/>
                    </a:cubicBezTo>
                    <a:cubicBezTo>
                      <a:pt x="293" y="119"/>
                      <a:pt x="285" y="121"/>
                      <a:pt x="278" y="123"/>
                    </a:cubicBezTo>
                    <a:cubicBezTo>
                      <a:pt x="262" y="127"/>
                      <a:pt x="246" y="130"/>
                      <a:pt x="230" y="128"/>
                    </a:cubicBezTo>
                    <a:cubicBezTo>
                      <a:pt x="223" y="127"/>
                      <a:pt x="219" y="124"/>
                      <a:pt x="214" y="120"/>
                    </a:cubicBezTo>
                    <a:cubicBezTo>
                      <a:pt x="207" y="115"/>
                      <a:pt x="198" y="116"/>
                      <a:pt x="190" y="118"/>
                    </a:cubicBezTo>
                    <a:cubicBezTo>
                      <a:pt x="182" y="120"/>
                      <a:pt x="174" y="123"/>
                      <a:pt x="166" y="124"/>
                    </a:cubicBezTo>
                    <a:cubicBezTo>
                      <a:pt x="157" y="125"/>
                      <a:pt x="149" y="125"/>
                      <a:pt x="141" y="126"/>
                    </a:cubicBezTo>
                    <a:cubicBezTo>
                      <a:pt x="130" y="126"/>
                      <a:pt x="120" y="126"/>
                      <a:pt x="110" y="126"/>
                    </a:cubicBezTo>
                    <a:cubicBezTo>
                      <a:pt x="102" y="125"/>
                      <a:pt x="93" y="126"/>
                      <a:pt x="85" y="125"/>
                    </a:cubicBezTo>
                    <a:cubicBezTo>
                      <a:pt x="81" y="125"/>
                      <a:pt x="73" y="124"/>
                      <a:pt x="70" y="121"/>
                    </a:cubicBezTo>
                    <a:cubicBezTo>
                      <a:pt x="68" y="119"/>
                      <a:pt x="67" y="116"/>
                      <a:pt x="65" y="115"/>
                    </a:cubicBezTo>
                    <a:cubicBezTo>
                      <a:pt x="62" y="113"/>
                      <a:pt x="57" y="115"/>
                      <a:pt x="54" y="116"/>
                    </a:cubicBezTo>
                    <a:cubicBezTo>
                      <a:pt x="46" y="122"/>
                      <a:pt x="39" y="130"/>
                      <a:pt x="28" y="127"/>
                    </a:cubicBezTo>
                    <a:close/>
                    <a:moveTo>
                      <a:pt x="108" y="231"/>
                    </a:moveTo>
                    <a:cubicBezTo>
                      <a:pt x="98" y="232"/>
                      <a:pt x="88" y="233"/>
                      <a:pt x="77" y="232"/>
                    </a:cubicBezTo>
                    <a:cubicBezTo>
                      <a:pt x="71" y="232"/>
                      <a:pt x="63" y="232"/>
                      <a:pt x="57" y="229"/>
                    </a:cubicBezTo>
                    <a:cubicBezTo>
                      <a:pt x="54" y="227"/>
                      <a:pt x="57" y="223"/>
                      <a:pt x="60" y="224"/>
                    </a:cubicBezTo>
                    <a:cubicBezTo>
                      <a:pt x="66" y="228"/>
                      <a:pt x="76" y="227"/>
                      <a:pt x="83" y="227"/>
                    </a:cubicBezTo>
                    <a:cubicBezTo>
                      <a:pt x="93" y="227"/>
                      <a:pt x="104" y="226"/>
                      <a:pt x="114" y="226"/>
                    </a:cubicBezTo>
                    <a:cubicBezTo>
                      <a:pt x="139" y="224"/>
                      <a:pt x="164" y="226"/>
                      <a:pt x="189" y="226"/>
                    </a:cubicBezTo>
                    <a:cubicBezTo>
                      <a:pt x="204" y="227"/>
                      <a:pt x="218" y="226"/>
                      <a:pt x="233" y="226"/>
                    </a:cubicBezTo>
                    <a:cubicBezTo>
                      <a:pt x="247" y="226"/>
                      <a:pt x="260" y="223"/>
                      <a:pt x="274" y="220"/>
                    </a:cubicBezTo>
                    <a:cubicBezTo>
                      <a:pt x="301" y="215"/>
                      <a:pt x="325" y="231"/>
                      <a:pt x="352" y="229"/>
                    </a:cubicBezTo>
                    <a:cubicBezTo>
                      <a:pt x="355" y="229"/>
                      <a:pt x="355" y="234"/>
                      <a:pt x="352" y="234"/>
                    </a:cubicBezTo>
                    <a:cubicBezTo>
                      <a:pt x="338" y="235"/>
                      <a:pt x="324" y="231"/>
                      <a:pt x="311" y="228"/>
                    </a:cubicBezTo>
                    <a:cubicBezTo>
                      <a:pt x="304" y="226"/>
                      <a:pt x="296" y="224"/>
                      <a:pt x="289" y="224"/>
                    </a:cubicBezTo>
                    <a:cubicBezTo>
                      <a:pt x="282" y="224"/>
                      <a:pt x="275" y="225"/>
                      <a:pt x="268" y="227"/>
                    </a:cubicBezTo>
                    <a:cubicBezTo>
                      <a:pt x="240" y="234"/>
                      <a:pt x="211" y="232"/>
                      <a:pt x="182" y="232"/>
                    </a:cubicBezTo>
                    <a:cubicBezTo>
                      <a:pt x="158" y="231"/>
                      <a:pt x="133" y="230"/>
                      <a:pt x="108" y="231"/>
                    </a:cubicBezTo>
                    <a:close/>
                    <a:moveTo>
                      <a:pt x="166" y="274"/>
                    </a:moveTo>
                    <a:cubicBezTo>
                      <a:pt x="126" y="273"/>
                      <a:pt x="87" y="276"/>
                      <a:pt x="47" y="275"/>
                    </a:cubicBezTo>
                    <a:cubicBezTo>
                      <a:pt x="44" y="275"/>
                      <a:pt x="44" y="270"/>
                      <a:pt x="47" y="270"/>
                    </a:cubicBezTo>
                    <a:cubicBezTo>
                      <a:pt x="87" y="271"/>
                      <a:pt x="126" y="268"/>
                      <a:pt x="166" y="269"/>
                    </a:cubicBezTo>
                    <a:cubicBezTo>
                      <a:pt x="169" y="269"/>
                      <a:pt x="169" y="274"/>
                      <a:pt x="166" y="274"/>
                    </a:cubicBezTo>
                    <a:close/>
                    <a:moveTo>
                      <a:pt x="38" y="184"/>
                    </a:moveTo>
                    <a:cubicBezTo>
                      <a:pt x="41" y="184"/>
                      <a:pt x="44" y="184"/>
                      <a:pt x="47" y="186"/>
                    </a:cubicBezTo>
                    <a:cubicBezTo>
                      <a:pt x="48" y="186"/>
                      <a:pt x="49" y="188"/>
                      <a:pt x="48" y="189"/>
                    </a:cubicBezTo>
                    <a:cubicBezTo>
                      <a:pt x="47" y="190"/>
                      <a:pt x="46" y="191"/>
                      <a:pt x="45" y="190"/>
                    </a:cubicBezTo>
                    <a:cubicBezTo>
                      <a:pt x="43" y="189"/>
                      <a:pt x="40" y="189"/>
                      <a:pt x="38" y="189"/>
                    </a:cubicBezTo>
                    <a:cubicBezTo>
                      <a:pt x="35" y="189"/>
                      <a:pt x="35" y="184"/>
                      <a:pt x="38" y="184"/>
                    </a:cubicBezTo>
                    <a:close/>
                    <a:moveTo>
                      <a:pt x="196" y="458"/>
                    </a:moveTo>
                    <a:cubicBezTo>
                      <a:pt x="180" y="457"/>
                      <a:pt x="165" y="454"/>
                      <a:pt x="150" y="451"/>
                    </a:cubicBezTo>
                    <a:cubicBezTo>
                      <a:pt x="135" y="449"/>
                      <a:pt x="122" y="451"/>
                      <a:pt x="108" y="456"/>
                    </a:cubicBezTo>
                    <a:cubicBezTo>
                      <a:pt x="89" y="463"/>
                      <a:pt x="64" y="478"/>
                      <a:pt x="43" y="469"/>
                    </a:cubicBezTo>
                    <a:cubicBezTo>
                      <a:pt x="40" y="467"/>
                      <a:pt x="43" y="463"/>
                      <a:pt x="46" y="464"/>
                    </a:cubicBezTo>
                    <a:cubicBezTo>
                      <a:pt x="57" y="469"/>
                      <a:pt x="69" y="465"/>
                      <a:pt x="79" y="461"/>
                    </a:cubicBezTo>
                    <a:cubicBezTo>
                      <a:pt x="91" y="457"/>
                      <a:pt x="102" y="452"/>
                      <a:pt x="114" y="448"/>
                    </a:cubicBezTo>
                    <a:cubicBezTo>
                      <a:pt x="141" y="440"/>
                      <a:pt x="168" y="452"/>
                      <a:pt x="196" y="453"/>
                    </a:cubicBezTo>
                    <a:cubicBezTo>
                      <a:pt x="199" y="453"/>
                      <a:pt x="199" y="458"/>
                      <a:pt x="196" y="458"/>
                    </a:cubicBezTo>
                    <a:close/>
                    <a:moveTo>
                      <a:pt x="214" y="328"/>
                    </a:moveTo>
                    <a:cubicBezTo>
                      <a:pt x="207" y="327"/>
                      <a:pt x="200" y="325"/>
                      <a:pt x="193" y="324"/>
                    </a:cubicBezTo>
                    <a:cubicBezTo>
                      <a:pt x="184" y="323"/>
                      <a:pt x="175" y="325"/>
                      <a:pt x="166" y="326"/>
                    </a:cubicBezTo>
                    <a:cubicBezTo>
                      <a:pt x="148" y="330"/>
                      <a:pt x="132" y="331"/>
                      <a:pt x="114" y="330"/>
                    </a:cubicBezTo>
                    <a:cubicBezTo>
                      <a:pt x="95" y="328"/>
                      <a:pt x="77" y="324"/>
                      <a:pt x="58" y="323"/>
                    </a:cubicBezTo>
                    <a:cubicBezTo>
                      <a:pt x="55" y="322"/>
                      <a:pt x="55" y="317"/>
                      <a:pt x="58" y="318"/>
                    </a:cubicBezTo>
                    <a:cubicBezTo>
                      <a:pt x="76" y="319"/>
                      <a:pt x="94" y="322"/>
                      <a:pt x="111" y="324"/>
                    </a:cubicBezTo>
                    <a:cubicBezTo>
                      <a:pt x="129" y="326"/>
                      <a:pt x="145" y="325"/>
                      <a:pt x="163" y="322"/>
                    </a:cubicBezTo>
                    <a:cubicBezTo>
                      <a:pt x="177" y="319"/>
                      <a:pt x="191" y="318"/>
                      <a:pt x="205" y="321"/>
                    </a:cubicBezTo>
                    <a:cubicBezTo>
                      <a:pt x="218" y="324"/>
                      <a:pt x="234" y="329"/>
                      <a:pt x="245" y="318"/>
                    </a:cubicBezTo>
                    <a:cubicBezTo>
                      <a:pt x="248" y="316"/>
                      <a:pt x="251" y="320"/>
                      <a:pt x="249" y="322"/>
                    </a:cubicBezTo>
                    <a:cubicBezTo>
                      <a:pt x="239" y="331"/>
                      <a:pt x="226" y="330"/>
                      <a:pt x="214" y="328"/>
                    </a:cubicBezTo>
                    <a:close/>
                    <a:moveTo>
                      <a:pt x="282" y="464"/>
                    </a:moveTo>
                    <a:cubicBezTo>
                      <a:pt x="269" y="472"/>
                      <a:pt x="251" y="472"/>
                      <a:pt x="238" y="464"/>
                    </a:cubicBezTo>
                    <a:cubicBezTo>
                      <a:pt x="235" y="462"/>
                      <a:pt x="238" y="457"/>
                      <a:pt x="241" y="459"/>
                    </a:cubicBezTo>
                    <a:cubicBezTo>
                      <a:pt x="252" y="466"/>
                      <a:pt x="268" y="466"/>
                      <a:pt x="279" y="459"/>
                    </a:cubicBezTo>
                    <a:cubicBezTo>
                      <a:pt x="282" y="457"/>
                      <a:pt x="285" y="462"/>
                      <a:pt x="282" y="464"/>
                    </a:cubicBezTo>
                    <a:close/>
                    <a:moveTo>
                      <a:pt x="313" y="456"/>
                    </a:moveTo>
                    <a:cubicBezTo>
                      <a:pt x="294" y="456"/>
                      <a:pt x="294" y="456"/>
                      <a:pt x="294" y="456"/>
                    </a:cubicBezTo>
                    <a:cubicBezTo>
                      <a:pt x="291" y="456"/>
                      <a:pt x="291" y="451"/>
                      <a:pt x="294" y="451"/>
                    </a:cubicBezTo>
                    <a:cubicBezTo>
                      <a:pt x="313" y="451"/>
                      <a:pt x="313" y="451"/>
                      <a:pt x="313" y="451"/>
                    </a:cubicBezTo>
                    <a:cubicBezTo>
                      <a:pt x="316" y="451"/>
                      <a:pt x="316" y="456"/>
                      <a:pt x="313" y="456"/>
                    </a:cubicBezTo>
                    <a:close/>
                    <a:moveTo>
                      <a:pt x="366" y="275"/>
                    </a:moveTo>
                    <a:cubicBezTo>
                      <a:pt x="342" y="268"/>
                      <a:pt x="319" y="279"/>
                      <a:pt x="295" y="280"/>
                    </a:cubicBezTo>
                    <a:cubicBezTo>
                      <a:pt x="274" y="282"/>
                      <a:pt x="250" y="283"/>
                      <a:pt x="230" y="276"/>
                    </a:cubicBezTo>
                    <a:cubicBezTo>
                      <a:pt x="227" y="275"/>
                      <a:pt x="228" y="271"/>
                      <a:pt x="231" y="272"/>
                    </a:cubicBezTo>
                    <a:cubicBezTo>
                      <a:pt x="243" y="275"/>
                      <a:pt x="256" y="276"/>
                      <a:pt x="268" y="276"/>
                    </a:cubicBezTo>
                    <a:cubicBezTo>
                      <a:pt x="279" y="276"/>
                      <a:pt x="291" y="276"/>
                      <a:pt x="303" y="274"/>
                    </a:cubicBezTo>
                    <a:cubicBezTo>
                      <a:pt x="324" y="271"/>
                      <a:pt x="346" y="264"/>
                      <a:pt x="368" y="270"/>
                    </a:cubicBezTo>
                    <a:cubicBezTo>
                      <a:pt x="371" y="271"/>
                      <a:pt x="369" y="276"/>
                      <a:pt x="366" y="275"/>
                    </a:cubicBezTo>
                    <a:close/>
                    <a:moveTo>
                      <a:pt x="392" y="190"/>
                    </a:moveTo>
                    <a:cubicBezTo>
                      <a:pt x="384" y="196"/>
                      <a:pt x="375" y="196"/>
                      <a:pt x="365" y="194"/>
                    </a:cubicBezTo>
                    <a:cubicBezTo>
                      <a:pt x="352" y="191"/>
                      <a:pt x="341" y="188"/>
                      <a:pt x="327" y="190"/>
                    </a:cubicBezTo>
                    <a:cubicBezTo>
                      <a:pt x="321" y="192"/>
                      <a:pt x="314" y="193"/>
                      <a:pt x="308" y="194"/>
                    </a:cubicBezTo>
                    <a:cubicBezTo>
                      <a:pt x="301" y="195"/>
                      <a:pt x="295" y="194"/>
                      <a:pt x="288" y="193"/>
                    </a:cubicBezTo>
                    <a:cubicBezTo>
                      <a:pt x="274" y="192"/>
                      <a:pt x="260" y="190"/>
                      <a:pt x="246" y="188"/>
                    </a:cubicBezTo>
                    <a:cubicBezTo>
                      <a:pt x="231" y="187"/>
                      <a:pt x="215" y="186"/>
                      <a:pt x="200" y="184"/>
                    </a:cubicBezTo>
                    <a:cubicBezTo>
                      <a:pt x="185" y="183"/>
                      <a:pt x="170" y="181"/>
                      <a:pt x="156" y="179"/>
                    </a:cubicBezTo>
                    <a:cubicBezTo>
                      <a:pt x="142" y="177"/>
                      <a:pt x="130" y="178"/>
                      <a:pt x="117" y="182"/>
                    </a:cubicBezTo>
                    <a:cubicBezTo>
                      <a:pt x="106" y="185"/>
                      <a:pt x="95" y="188"/>
                      <a:pt x="83" y="188"/>
                    </a:cubicBezTo>
                    <a:cubicBezTo>
                      <a:pt x="80" y="188"/>
                      <a:pt x="80" y="183"/>
                      <a:pt x="83" y="183"/>
                    </a:cubicBezTo>
                    <a:cubicBezTo>
                      <a:pt x="96" y="183"/>
                      <a:pt x="107" y="179"/>
                      <a:pt x="119" y="176"/>
                    </a:cubicBezTo>
                    <a:cubicBezTo>
                      <a:pt x="131" y="173"/>
                      <a:pt x="141" y="172"/>
                      <a:pt x="153" y="173"/>
                    </a:cubicBezTo>
                    <a:cubicBezTo>
                      <a:pt x="168" y="175"/>
                      <a:pt x="183" y="178"/>
                      <a:pt x="197" y="179"/>
                    </a:cubicBezTo>
                    <a:cubicBezTo>
                      <a:pt x="212" y="181"/>
                      <a:pt x="227" y="181"/>
                      <a:pt x="241" y="183"/>
                    </a:cubicBezTo>
                    <a:cubicBezTo>
                      <a:pt x="255" y="184"/>
                      <a:pt x="269" y="186"/>
                      <a:pt x="284" y="188"/>
                    </a:cubicBezTo>
                    <a:cubicBezTo>
                      <a:pt x="290" y="188"/>
                      <a:pt x="297" y="189"/>
                      <a:pt x="304" y="189"/>
                    </a:cubicBezTo>
                    <a:cubicBezTo>
                      <a:pt x="310" y="189"/>
                      <a:pt x="317" y="187"/>
                      <a:pt x="324" y="186"/>
                    </a:cubicBezTo>
                    <a:cubicBezTo>
                      <a:pt x="335" y="184"/>
                      <a:pt x="345" y="184"/>
                      <a:pt x="356" y="186"/>
                    </a:cubicBezTo>
                    <a:cubicBezTo>
                      <a:pt x="366" y="189"/>
                      <a:pt x="379" y="194"/>
                      <a:pt x="389" y="186"/>
                    </a:cubicBezTo>
                    <a:cubicBezTo>
                      <a:pt x="391" y="184"/>
                      <a:pt x="395" y="188"/>
                      <a:pt x="392" y="19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a:ea typeface="微软雅黑"/>
                </a:endParaRPr>
              </a:p>
            </p:txBody>
          </p:sp>
          <p:sp>
            <p:nvSpPr>
              <p:cNvPr id="41" name="Freeform 269"/>
              <p:cNvSpPr>
                <a:spLocks noEditPoints="1"/>
              </p:cNvSpPr>
              <p:nvPr/>
            </p:nvSpPr>
            <p:spPr bwMode="auto">
              <a:xfrm>
                <a:off x="4460864" y="6204989"/>
                <a:ext cx="274380" cy="176695"/>
              </a:xfrm>
              <a:custGeom>
                <a:avLst/>
                <a:gdLst>
                  <a:gd name="T0" fmla="*/ 697 w 722"/>
                  <a:gd name="T1" fmla="*/ 190 h 465"/>
                  <a:gd name="T2" fmla="*/ 25 w 722"/>
                  <a:gd name="T3" fmla="*/ 189 h 465"/>
                  <a:gd name="T4" fmla="*/ 12 w 722"/>
                  <a:gd name="T5" fmla="*/ 249 h 465"/>
                  <a:gd name="T6" fmla="*/ 75 w 722"/>
                  <a:gd name="T7" fmla="*/ 431 h 465"/>
                  <a:gd name="T8" fmla="*/ 110 w 722"/>
                  <a:gd name="T9" fmla="*/ 442 h 465"/>
                  <a:gd name="T10" fmla="*/ 634 w 722"/>
                  <a:gd name="T11" fmla="*/ 465 h 465"/>
                  <a:gd name="T12" fmla="*/ 711 w 722"/>
                  <a:gd name="T13" fmla="*/ 243 h 465"/>
                  <a:gd name="T14" fmla="*/ 697 w 722"/>
                  <a:gd name="T15" fmla="*/ 190 h 465"/>
                  <a:gd name="T16" fmla="*/ 456 w 722"/>
                  <a:gd name="T17" fmla="*/ 202 h 465"/>
                  <a:gd name="T18" fmla="*/ 380 w 722"/>
                  <a:gd name="T19" fmla="*/ 202 h 465"/>
                  <a:gd name="T20" fmla="*/ 380 w 722"/>
                  <a:gd name="T21" fmla="*/ 277 h 465"/>
                  <a:gd name="T22" fmla="*/ 330 w 722"/>
                  <a:gd name="T23" fmla="*/ 277 h 465"/>
                  <a:gd name="T24" fmla="*/ 330 w 722"/>
                  <a:gd name="T25" fmla="*/ 202 h 465"/>
                  <a:gd name="T26" fmla="*/ 254 w 722"/>
                  <a:gd name="T27" fmla="*/ 202 h 465"/>
                  <a:gd name="T28" fmla="*/ 254 w 722"/>
                  <a:gd name="T29" fmla="*/ 152 h 465"/>
                  <a:gd name="T30" fmla="*/ 330 w 722"/>
                  <a:gd name="T31" fmla="*/ 152 h 465"/>
                  <a:gd name="T32" fmla="*/ 330 w 722"/>
                  <a:gd name="T33" fmla="*/ 76 h 465"/>
                  <a:gd name="T34" fmla="*/ 380 w 722"/>
                  <a:gd name="T35" fmla="*/ 76 h 465"/>
                  <a:gd name="T36" fmla="*/ 380 w 722"/>
                  <a:gd name="T37" fmla="*/ 152 h 465"/>
                  <a:gd name="T38" fmla="*/ 456 w 722"/>
                  <a:gd name="T39" fmla="*/ 152 h 465"/>
                  <a:gd name="T40" fmla="*/ 456 w 722"/>
                  <a:gd name="T41" fmla="*/ 202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2" h="465">
                    <a:moveTo>
                      <a:pt x="697" y="190"/>
                    </a:moveTo>
                    <a:cubicBezTo>
                      <a:pt x="473" y="0"/>
                      <a:pt x="249" y="0"/>
                      <a:pt x="25" y="189"/>
                    </a:cubicBezTo>
                    <a:cubicBezTo>
                      <a:pt x="8" y="203"/>
                      <a:pt x="0" y="216"/>
                      <a:pt x="12" y="249"/>
                    </a:cubicBezTo>
                    <a:cubicBezTo>
                      <a:pt x="34" y="308"/>
                      <a:pt x="55" y="369"/>
                      <a:pt x="75" y="431"/>
                    </a:cubicBezTo>
                    <a:cubicBezTo>
                      <a:pt x="85" y="465"/>
                      <a:pt x="93" y="462"/>
                      <a:pt x="110" y="442"/>
                    </a:cubicBezTo>
                    <a:cubicBezTo>
                      <a:pt x="286" y="237"/>
                      <a:pt x="460" y="257"/>
                      <a:pt x="634" y="465"/>
                    </a:cubicBezTo>
                    <a:cubicBezTo>
                      <a:pt x="659" y="391"/>
                      <a:pt x="684" y="317"/>
                      <a:pt x="711" y="243"/>
                    </a:cubicBezTo>
                    <a:cubicBezTo>
                      <a:pt x="722" y="211"/>
                      <a:pt x="711" y="202"/>
                      <a:pt x="697" y="190"/>
                    </a:cubicBezTo>
                    <a:close/>
                    <a:moveTo>
                      <a:pt x="456" y="202"/>
                    </a:moveTo>
                    <a:cubicBezTo>
                      <a:pt x="380" y="202"/>
                      <a:pt x="380" y="202"/>
                      <a:pt x="380" y="202"/>
                    </a:cubicBezTo>
                    <a:cubicBezTo>
                      <a:pt x="380" y="277"/>
                      <a:pt x="380" y="277"/>
                      <a:pt x="380" y="277"/>
                    </a:cubicBezTo>
                    <a:cubicBezTo>
                      <a:pt x="330" y="277"/>
                      <a:pt x="330" y="277"/>
                      <a:pt x="330" y="277"/>
                    </a:cubicBezTo>
                    <a:cubicBezTo>
                      <a:pt x="330" y="202"/>
                      <a:pt x="330" y="202"/>
                      <a:pt x="330" y="202"/>
                    </a:cubicBezTo>
                    <a:cubicBezTo>
                      <a:pt x="254" y="202"/>
                      <a:pt x="254" y="202"/>
                      <a:pt x="254" y="202"/>
                    </a:cubicBezTo>
                    <a:cubicBezTo>
                      <a:pt x="254" y="152"/>
                      <a:pt x="254" y="152"/>
                      <a:pt x="254" y="152"/>
                    </a:cubicBezTo>
                    <a:cubicBezTo>
                      <a:pt x="330" y="152"/>
                      <a:pt x="330" y="152"/>
                      <a:pt x="330" y="152"/>
                    </a:cubicBezTo>
                    <a:cubicBezTo>
                      <a:pt x="330" y="76"/>
                      <a:pt x="330" y="76"/>
                      <a:pt x="330" y="76"/>
                    </a:cubicBezTo>
                    <a:cubicBezTo>
                      <a:pt x="380" y="76"/>
                      <a:pt x="380" y="76"/>
                      <a:pt x="380" y="76"/>
                    </a:cubicBezTo>
                    <a:cubicBezTo>
                      <a:pt x="380" y="152"/>
                      <a:pt x="380" y="152"/>
                      <a:pt x="380" y="152"/>
                    </a:cubicBezTo>
                    <a:cubicBezTo>
                      <a:pt x="456" y="152"/>
                      <a:pt x="456" y="152"/>
                      <a:pt x="456" y="152"/>
                    </a:cubicBezTo>
                    <a:lnTo>
                      <a:pt x="456" y="202"/>
                    </a:ln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a:ea typeface="微软雅黑"/>
                </a:endParaRPr>
              </a:p>
            </p:txBody>
          </p:sp>
        </p:grpSp>
      </p:grpSp>
      <p:grpSp>
        <p:nvGrpSpPr>
          <p:cNvPr id="25" name="PA_组合 24"/>
          <p:cNvGrpSpPr/>
          <p:nvPr>
            <p:custDataLst>
              <p:tags r:id="rId23"/>
            </p:custDataLst>
          </p:nvPr>
        </p:nvGrpSpPr>
        <p:grpSpPr>
          <a:xfrm>
            <a:off x="10194341" y="5635998"/>
            <a:ext cx="566074" cy="551241"/>
            <a:chOff x="10194341" y="5635998"/>
            <a:chExt cx="566074" cy="551241"/>
          </a:xfrm>
        </p:grpSpPr>
        <p:sp>
          <p:nvSpPr>
            <p:cNvPr id="44" name="圆角矩形 30"/>
            <p:cNvSpPr/>
            <p:nvPr/>
          </p:nvSpPr>
          <p:spPr bwMode="auto">
            <a:xfrm>
              <a:off x="10194341" y="5635998"/>
              <a:ext cx="566074" cy="551241"/>
            </a:xfrm>
            <a:prstGeom prst="roundRect">
              <a:avLst>
                <a:gd name="adj" fmla="val 6712"/>
              </a:avLst>
            </a:prstGeom>
            <a:gradFill flip="none" rotWithShape="1">
              <a:gsLst>
                <a:gs pos="0">
                  <a:srgbClr val="C00000"/>
                </a:gs>
                <a:gs pos="100000">
                  <a:srgbClr val="FE978C"/>
                </a:gs>
              </a:gsLst>
              <a:lin ang="8100000" scaled="1"/>
              <a:tileRect/>
            </a:gradFill>
            <a:ln w="9525" cap="flat" cmpd="sng" algn="ctr">
              <a:gradFill flip="none" rotWithShape="1">
                <a:gsLst>
                  <a:gs pos="0">
                    <a:srgbClr val="C00000"/>
                  </a:gs>
                  <a:gs pos="50000">
                    <a:srgbClr val="FF3300"/>
                  </a:gs>
                </a:gsLst>
                <a:lin ang="18900000" scaled="1"/>
                <a:tileRect/>
              </a:gra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grpSp>
          <p:nvGrpSpPr>
            <p:cNvPr id="4" name="组合 3"/>
            <p:cNvGrpSpPr/>
            <p:nvPr/>
          </p:nvGrpSpPr>
          <p:grpSpPr>
            <a:xfrm>
              <a:off x="10317534" y="5753928"/>
              <a:ext cx="324897" cy="315730"/>
              <a:chOff x="4279859" y="4268527"/>
              <a:chExt cx="458258" cy="445329"/>
            </a:xfrm>
          </p:grpSpPr>
          <p:sp>
            <p:nvSpPr>
              <p:cNvPr id="45" name="Freeform 87"/>
              <p:cNvSpPr>
                <a:spLocks/>
              </p:cNvSpPr>
              <p:nvPr/>
            </p:nvSpPr>
            <p:spPr bwMode="auto">
              <a:xfrm>
                <a:off x="4413458" y="4429420"/>
                <a:ext cx="191061" cy="191061"/>
              </a:xfrm>
              <a:custGeom>
                <a:avLst/>
                <a:gdLst>
                  <a:gd name="T0" fmla="*/ 133 w 133"/>
                  <a:gd name="T1" fmla="*/ 43 h 133"/>
                  <a:gd name="T2" fmla="*/ 90 w 133"/>
                  <a:gd name="T3" fmla="*/ 43 h 133"/>
                  <a:gd name="T4" fmla="*/ 90 w 133"/>
                  <a:gd name="T5" fmla="*/ 0 h 133"/>
                  <a:gd name="T6" fmla="*/ 43 w 133"/>
                  <a:gd name="T7" fmla="*/ 0 h 133"/>
                  <a:gd name="T8" fmla="*/ 43 w 133"/>
                  <a:gd name="T9" fmla="*/ 43 h 133"/>
                  <a:gd name="T10" fmla="*/ 0 w 133"/>
                  <a:gd name="T11" fmla="*/ 43 h 133"/>
                  <a:gd name="T12" fmla="*/ 0 w 133"/>
                  <a:gd name="T13" fmla="*/ 90 h 133"/>
                  <a:gd name="T14" fmla="*/ 43 w 133"/>
                  <a:gd name="T15" fmla="*/ 90 h 133"/>
                  <a:gd name="T16" fmla="*/ 43 w 133"/>
                  <a:gd name="T17" fmla="*/ 133 h 133"/>
                  <a:gd name="T18" fmla="*/ 90 w 133"/>
                  <a:gd name="T19" fmla="*/ 133 h 133"/>
                  <a:gd name="T20" fmla="*/ 90 w 133"/>
                  <a:gd name="T21" fmla="*/ 90 h 133"/>
                  <a:gd name="T22" fmla="*/ 133 w 133"/>
                  <a:gd name="T23" fmla="*/ 90 h 133"/>
                  <a:gd name="T24" fmla="*/ 133 w 133"/>
                  <a:gd name="T25" fmla="*/ 4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3" h="133">
                    <a:moveTo>
                      <a:pt x="133" y="43"/>
                    </a:moveTo>
                    <a:lnTo>
                      <a:pt x="90" y="43"/>
                    </a:lnTo>
                    <a:lnTo>
                      <a:pt x="90" y="0"/>
                    </a:lnTo>
                    <a:lnTo>
                      <a:pt x="43" y="0"/>
                    </a:lnTo>
                    <a:lnTo>
                      <a:pt x="43" y="43"/>
                    </a:lnTo>
                    <a:lnTo>
                      <a:pt x="0" y="43"/>
                    </a:lnTo>
                    <a:lnTo>
                      <a:pt x="0" y="90"/>
                    </a:lnTo>
                    <a:lnTo>
                      <a:pt x="43" y="90"/>
                    </a:lnTo>
                    <a:lnTo>
                      <a:pt x="43" y="133"/>
                    </a:lnTo>
                    <a:lnTo>
                      <a:pt x="90" y="133"/>
                    </a:lnTo>
                    <a:lnTo>
                      <a:pt x="90" y="90"/>
                    </a:lnTo>
                    <a:lnTo>
                      <a:pt x="133" y="90"/>
                    </a:lnTo>
                    <a:lnTo>
                      <a:pt x="133"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a:ea typeface="微软雅黑"/>
                </a:endParaRPr>
              </a:p>
            </p:txBody>
          </p:sp>
          <p:sp>
            <p:nvSpPr>
              <p:cNvPr id="46" name="Freeform 88"/>
              <p:cNvSpPr>
                <a:spLocks noEditPoints="1"/>
              </p:cNvSpPr>
              <p:nvPr/>
            </p:nvSpPr>
            <p:spPr bwMode="auto">
              <a:xfrm>
                <a:off x="4279859" y="4268527"/>
                <a:ext cx="458258" cy="445329"/>
              </a:xfrm>
              <a:custGeom>
                <a:avLst/>
                <a:gdLst>
                  <a:gd name="T0" fmla="*/ 1090 w 1208"/>
                  <a:gd name="T1" fmla="*/ 181 h 1173"/>
                  <a:gd name="T2" fmla="*/ 846 w 1208"/>
                  <a:gd name="T3" fmla="*/ 181 h 1173"/>
                  <a:gd name="T4" fmla="*/ 846 w 1208"/>
                  <a:gd name="T5" fmla="*/ 125 h 1173"/>
                  <a:gd name="T6" fmla="*/ 721 w 1208"/>
                  <a:gd name="T7" fmla="*/ 0 h 1173"/>
                  <a:gd name="T8" fmla="*/ 521 w 1208"/>
                  <a:gd name="T9" fmla="*/ 0 h 1173"/>
                  <a:gd name="T10" fmla="*/ 396 w 1208"/>
                  <a:gd name="T11" fmla="*/ 125 h 1173"/>
                  <a:gd name="T12" fmla="*/ 396 w 1208"/>
                  <a:gd name="T13" fmla="*/ 181 h 1173"/>
                  <a:gd name="T14" fmla="*/ 117 w 1208"/>
                  <a:gd name="T15" fmla="*/ 181 h 1173"/>
                  <a:gd name="T16" fmla="*/ 0 w 1208"/>
                  <a:gd name="T17" fmla="*/ 298 h 1173"/>
                  <a:gd name="T18" fmla="*/ 0 w 1208"/>
                  <a:gd name="T19" fmla="*/ 1056 h 1173"/>
                  <a:gd name="T20" fmla="*/ 117 w 1208"/>
                  <a:gd name="T21" fmla="*/ 1173 h 1173"/>
                  <a:gd name="T22" fmla="*/ 1090 w 1208"/>
                  <a:gd name="T23" fmla="*/ 1173 h 1173"/>
                  <a:gd name="T24" fmla="*/ 1208 w 1208"/>
                  <a:gd name="T25" fmla="*/ 1056 h 1173"/>
                  <a:gd name="T26" fmla="*/ 1208 w 1208"/>
                  <a:gd name="T27" fmla="*/ 298 h 1173"/>
                  <a:gd name="T28" fmla="*/ 1090 w 1208"/>
                  <a:gd name="T29" fmla="*/ 181 h 1173"/>
                  <a:gd name="T30" fmla="*/ 490 w 1208"/>
                  <a:gd name="T31" fmla="*/ 125 h 1173"/>
                  <a:gd name="T32" fmla="*/ 521 w 1208"/>
                  <a:gd name="T33" fmla="*/ 93 h 1173"/>
                  <a:gd name="T34" fmla="*/ 721 w 1208"/>
                  <a:gd name="T35" fmla="*/ 93 h 1173"/>
                  <a:gd name="T36" fmla="*/ 752 w 1208"/>
                  <a:gd name="T37" fmla="*/ 125 h 1173"/>
                  <a:gd name="T38" fmla="*/ 752 w 1208"/>
                  <a:gd name="T39" fmla="*/ 181 h 1173"/>
                  <a:gd name="T40" fmla="*/ 490 w 1208"/>
                  <a:gd name="T41" fmla="*/ 181 h 1173"/>
                  <a:gd name="T42" fmla="*/ 490 w 1208"/>
                  <a:gd name="T43" fmla="*/ 125 h 1173"/>
                  <a:gd name="T44" fmla="*/ 1129 w 1208"/>
                  <a:gd name="T45" fmla="*/ 1056 h 1173"/>
                  <a:gd name="T46" fmla="*/ 1090 w 1208"/>
                  <a:gd name="T47" fmla="*/ 1095 h 1173"/>
                  <a:gd name="T48" fmla="*/ 117 w 1208"/>
                  <a:gd name="T49" fmla="*/ 1095 h 1173"/>
                  <a:gd name="T50" fmla="*/ 78 w 1208"/>
                  <a:gd name="T51" fmla="*/ 1056 h 1173"/>
                  <a:gd name="T52" fmla="*/ 78 w 1208"/>
                  <a:gd name="T53" fmla="*/ 298 h 1173"/>
                  <a:gd name="T54" fmla="*/ 117 w 1208"/>
                  <a:gd name="T55" fmla="*/ 259 h 1173"/>
                  <a:gd name="T56" fmla="*/ 1090 w 1208"/>
                  <a:gd name="T57" fmla="*/ 259 h 1173"/>
                  <a:gd name="T58" fmla="*/ 1129 w 1208"/>
                  <a:gd name="T59" fmla="*/ 298 h 1173"/>
                  <a:gd name="T60" fmla="*/ 1129 w 1208"/>
                  <a:gd name="T61" fmla="*/ 1056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08" h="1173">
                    <a:moveTo>
                      <a:pt x="1090" y="181"/>
                    </a:moveTo>
                    <a:cubicBezTo>
                      <a:pt x="846" y="181"/>
                      <a:pt x="846" y="181"/>
                      <a:pt x="846" y="181"/>
                    </a:cubicBezTo>
                    <a:cubicBezTo>
                      <a:pt x="846" y="125"/>
                      <a:pt x="846" y="125"/>
                      <a:pt x="846" y="125"/>
                    </a:cubicBezTo>
                    <a:cubicBezTo>
                      <a:pt x="846" y="56"/>
                      <a:pt x="790" y="0"/>
                      <a:pt x="721" y="0"/>
                    </a:cubicBezTo>
                    <a:cubicBezTo>
                      <a:pt x="521" y="0"/>
                      <a:pt x="521" y="0"/>
                      <a:pt x="521" y="0"/>
                    </a:cubicBezTo>
                    <a:cubicBezTo>
                      <a:pt x="452" y="0"/>
                      <a:pt x="396" y="56"/>
                      <a:pt x="396" y="125"/>
                    </a:cubicBezTo>
                    <a:cubicBezTo>
                      <a:pt x="396" y="181"/>
                      <a:pt x="396" y="181"/>
                      <a:pt x="396" y="181"/>
                    </a:cubicBezTo>
                    <a:cubicBezTo>
                      <a:pt x="117" y="181"/>
                      <a:pt x="117" y="181"/>
                      <a:pt x="117" y="181"/>
                    </a:cubicBezTo>
                    <a:cubicBezTo>
                      <a:pt x="52" y="181"/>
                      <a:pt x="0" y="233"/>
                      <a:pt x="0" y="298"/>
                    </a:cubicBezTo>
                    <a:cubicBezTo>
                      <a:pt x="0" y="1056"/>
                      <a:pt x="0" y="1056"/>
                      <a:pt x="0" y="1056"/>
                    </a:cubicBezTo>
                    <a:cubicBezTo>
                      <a:pt x="0" y="1120"/>
                      <a:pt x="52" y="1173"/>
                      <a:pt x="117" y="1173"/>
                    </a:cubicBezTo>
                    <a:cubicBezTo>
                      <a:pt x="1090" y="1173"/>
                      <a:pt x="1090" y="1173"/>
                      <a:pt x="1090" y="1173"/>
                    </a:cubicBezTo>
                    <a:cubicBezTo>
                      <a:pt x="1155" y="1173"/>
                      <a:pt x="1208" y="1120"/>
                      <a:pt x="1208" y="1056"/>
                    </a:cubicBezTo>
                    <a:cubicBezTo>
                      <a:pt x="1208" y="298"/>
                      <a:pt x="1208" y="298"/>
                      <a:pt x="1208" y="298"/>
                    </a:cubicBezTo>
                    <a:cubicBezTo>
                      <a:pt x="1208" y="233"/>
                      <a:pt x="1155" y="181"/>
                      <a:pt x="1090" y="181"/>
                    </a:cubicBezTo>
                    <a:close/>
                    <a:moveTo>
                      <a:pt x="490" y="125"/>
                    </a:moveTo>
                    <a:cubicBezTo>
                      <a:pt x="490" y="107"/>
                      <a:pt x="504" y="93"/>
                      <a:pt x="521" y="93"/>
                    </a:cubicBezTo>
                    <a:cubicBezTo>
                      <a:pt x="721" y="93"/>
                      <a:pt x="721" y="93"/>
                      <a:pt x="721" y="93"/>
                    </a:cubicBezTo>
                    <a:cubicBezTo>
                      <a:pt x="738" y="93"/>
                      <a:pt x="752" y="107"/>
                      <a:pt x="752" y="125"/>
                    </a:cubicBezTo>
                    <a:cubicBezTo>
                      <a:pt x="752" y="181"/>
                      <a:pt x="752" y="181"/>
                      <a:pt x="752" y="181"/>
                    </a:cubicBezTo>
                    <a:cubicBezTo>
                      <a:pt x="490" y="181"/>
                      <a:pt x="490" y="181"/>
                      <a:pt x="490" y="181"/>
                    </a:cubicBezTo>
                    <a:lnTo>
                      <a:pt x="490" y="125"/>
                    </a:lnTo>
                    <a:close/>
                    <a:moveTo>
                      <a:pt x="1129" y="1056"/>
                    </a:moveTo>
                    <a:cubicBezTo>
                      <a:pt x="1129" y="1077"/>
                      <a:pt x="1112" y="1095"/>
                      <a:pt x="1090" y="1095"/>
                    </a:cubicBezTo>
                    <a:cubicBezTo>
                      <a:pt x="117" y="1095"/>
                      <a:pt x="117" y="1095"/>
                      <a:pt x="117" y="1095"/>
                    </a:cubicBezTo>
                    <a:cubicBezTo>
                      <a:pt x="95" y="1095"/>
                      <a:pt x="78" y="1077"/>
                      <a:pt x="78" y="1056"/>
                    </a:cubicBezTo>
                    <a:cubicBezTo>
                      <a:pt x="78" y="298"/>
                      <a:pt x="78" y="298"/>
                      <a:pt x="78" y="298"/>
                    </a:cubicBezTo>
                    <a:cubicBezTo>
                      <a:pt x="78" y="276"/>
                      <a:pt x="95" y="259"/>
                      <a:pt x="117" y="259"/>
                    </a:cubicBezTo>
                    <a:cubicBezTo>
                      <a:pt x="1090" y="259"/>
                      <a:pt x="1090" y="259"/>
                      <a:pt x="1090" y="259"/>
                    </a:cubicBezTo>
                    <a:cubicBezTo>
                      <a:pt x="1112" y="259"/>
                      <a:pt x="1129" y="276"/>
                      <a:pt x="1129" y="298"/>
                    </a:cubicBezTo>
                    <a:lnTo>
                      <a:pt x="1129" y="10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a:ea typeface="微软雅黑"/>
                </a:endParaRPr>
              </a:p>
            </p:txBody>
          </p:sp>
        </p:grpSp>
      </p:grpSp>
      <p:pic>
        <p:nvPicPr>
          <p:cNvPr id="29" name="赠送音乐--根据您的需要添加">
            <a:hlinkClick r:id="" action="ppaction://media"/>
          </p:cNvPr>
          <p:cNvPicPr>
            <a:picLocks noChangeAspect="1"/>
          </p:cNvPicPr>
          <p:nvPr>
            <a:audioFile r:link="rId25"/>
            <p:extLst>
              <p:ext uri="{DAA4B4D4-6D71-4841-9C94-3DE7FCFB9230}">
                <p14:media xmlns:p14="http://schemas.microsoft.com/office/powerpoint/2010/main" r:embed="rId24"/>
              </p:ext>
            </p:extLst>
          </p:nvPr>
        </p:nvPicPr>
        <p:blipFill>
          <a:blip r:embed="rId28"/>
          <a:stretch>
            <a:fillRect/>
          </a:stretch>
        </p:blipFill>
        <p:spPr>
          <a:xfrm>
            <a:off x="5476406" y="-1282908"/>
            <a:ext cx="609600" cy="609600"/>
          </a:xfrm>
          <a:prstGeom prst="rect">
            <a:avLst/>
          </a:prstGeom>
        </p:spPr>
      </p:pic>
    </p:spTree>
    <p:custDataLst>
      <p:tags r:id="rId1"/>
    </p:custDataLst>
    <p:extLst>
      <p:ext uri="{BB962C8B-B14F-4D97-AF65-F5344CB8AC3E}">
        <p14:creationId xmlns:p14="http://schemas.microsoft.com/office/powerpoint/2010/main" val="1723453703"/>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par>
                                <p:cTn id="7" presetID="10"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500"/>
                                        <p:tgtEl>
                                          <p:spTgt spid="20"/>
                                        </p:tgtEl>
                                      </p:cBhvr>
                                    </p:animEffect>
                                  </p:childTnLst>
                                </p:cTn>
                              </p:par>
                              <p:par>
                                <p:cTn id="10" presetID="10" presetClass="entr" presetSubtype="0" fill="hold" grpId="0" nodeType="withEffect">
                                  <p:stCondLst>
                                    <p:cond delay="15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80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130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160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330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500"/>
                                        <p:tgtEl>
                                          <p:spTgt spid="60"/>
                                        </p:tgtEl>
                                      </p:cBhvr>
                                    </p:animEffect>
                                  </p:childTnLst>
                                </p:cTn>
                              </p:par>
                              <p:par>
                                <p:cTn id="31" presetID="10" presetClass="entr" presetSubtype="0" fill="hold" grpId="0" nodeType="withEffect">
                                  <p:stCondLst>
                                    <p:cond delay="220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500"/>
                                        <p:tgtEl>
                                          <p:spTgt spid="61"/>
                                        </p:tgtEl>
                                      </p:cBhvr>
                                    </p:animEffect>
                                  </p:childTnLst>
                                </p:cTn>
                              </p:par>
                              <p:par>
                                <p:cTn id="34" presetID="10" presetClass="entr" presetSubtype="0" fill="hold" nodeType="withEffect">
                                  <p:stCondLst>
                                    <p:cond delay="20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500"/>
                                        <p:tgtEl>
                                          <p:spTgt spid="51"/>
                                        </p:tgtEl>
                                      </p:cBhvr>
                                    </p:animEffect>
                                  </p:childTnLst>
                                </p:cTn>
                              </p:par>
                              <p:par>
                                <p:cTn id="37" presetID="10" presetClass="entr" presetSubtype="0" fill="hold" nodeType="withEffect">
                                  <p:stCondLst>
                                    <p:cond delay="1100"/>
                                  </p:stCondLst>
                                  <p:childTnLst>
                                    <p:set>
                                      <p:cBhvr>
                                        <p:cTn id="38" dur="1" fill="hold">
                                          <p:stCondLst>
                                            <p:cond delay="0"/>
                                          </p:stCondLst>
                                        </p:cTn>
                                        <p:tgtEl>
                                          <p:spTgt spid="57"/>
                                        </p:tgtEl>
                                        <p:attrNameLst>
                                          <p:attrName>style.visibility</p:attrName>
                                        </p:attrNameLst>
                                      </p:cBhvr>
                                      <p:to>
                                        <p:strVal val="visible"/>
                                      </p:to>
                                    </p:set>
                                    <p:animEffect transition="in" filter="fade">
                                      <p:cBhvr>
                                        <p:cTn id="39" dur="500"/>
                                        <p:tgtEl>
                                          <p:spTgt spid="57"/>
                                        </p:tgtEl>
                                      </p:cBhvr>
                                    </p:animEffect>
                                  </p:childTnLst>
                                </p:cTn>
                              </p:par>
                              <p:par>
                                <p:cTn id="40" presetID="10" presetClass="entr" presetSubtype="0" fill="hold" nodeType="withEffect">
                                  <p:stCondLst>
                                    <p:cond delay="400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par>
                                <p:cTn id="43" presetID="10" presetClass="entr" presetSubtype="0" fill="hold" nodeType="withEffect">
                                  <p:stCondLst>
                                    <p:cond delay="450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500"/>
                                        <p:tgtEl>
                                          <p:spTgt spid="63"/>
                                        </p:tgtEl>
                                      </p:cBhvr>
                                    </p:animEffect>
                                  </p:childTnLst>
                                </p:cTn>
                              </p:par>
                              <p:par>
                                <p:cTn id="46" presetID="10" presetClass="entr" presetSubtype="0" fill="hold" grpId="0" nodeType="withEffect">
                                  <p:stCondLst>
                                    <p:cond delay="3000"/>
                                  </p:stCondLst>
                                  <p:childTnLst>
                                    <p:set>
                                      <p:cBhvr>
                                        <p:cTn id="47" dur="1" fill="hold">
                                          <p:stCondLst>
                                            <p:cond delay="0"/>
                                          </p:stCondLst>
                                        </p:cTn>
                                        <p:tgtEl>
                                          <p:spTgt spid="64"/>
                                        </p:tgtEl>
                                        <p:attrNameLst>
                                          <p:attrName>style.visibility</p:attrName>
                                        </p:attrNameLst>
                                      </p:cBhvr>
                                      <p:to>
                                        <p:strVal val="visible"/>
                                      </p:to>
                                    </p:set>
                                    <p:animEffect transition="in" filter="fade">
                                      <p:cBhvr>
                                        <p:cTn id="48" dur="500"/>
                                        <p:tgtEl>
                                          <p:spTgt spid="64"/>
                                        </p:tgtEl>
                                      </p:cBhvr>
                                    </p:animEffect>
                                  </p:childTnLst>
                                </p:cTn>
                              </p:par>
                              <p:par>
                                <p:cTn id="49" presetID="10" presetClass="entr" presetSubtype="0" fill="hold" grpId="0" nodeType="withEffect">
                                  <p:stCondLst>
                                    <p:cond delay="370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par>
                                <p:cTn id="52" presetID="10" presetClass="entr" presetSubtype="0" fill="hold" nodeType="withEffect">
                                  <p:stCondLst>
                                    <p:cond delay="140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par>
                                <p:cTn id="55" presetID="10" presetClass="entr" presetSubtype="0" fill="hold" nodeType="withEffect">
                                  <p:stCondLst>
                                    <p:cond delay="450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par>
                          <p:cTn id="58" fill="hold">
                            <p:stCondLst>
                              <p:cond delay="5000"/>
                            </p:stCondLst>
                            <p:childTnLst>
                              <p:par>
                                <p:cTn id="59" presetID="56" presetClass="entr" presetSubtype="0" fill="hold" grpId="0" nodeType="afterEffect">
                                  <p:stCondLst>
                                    <p:cond delay="0"/>
                                  </p:stCondLst>
                                  <p:iterate type="lt">
                                    <p:tmPct val="10000"/>
                                  </p:iterate>
                                  <p:childTnLst>
                                    <p:set>
                                      <p:cBhvr>
                                        <p:cTn id="60" dur="1" fill="hold">
                                          <p:stCondLst>
                                            <p:cond delay="0"/>
                                          </p:stCondLst>
                                        </p:cTn>
                                        <p:tgtEl>
                                          <p:spTgt spid="22"/>
                                        </p:tgtEl>
                                        <p:attrNameLst>
                                          <p:attrName>style.visibility</p:attrName>
                                        </p:attrNameLst>
                                      </p:cBhvr>
                                      <p:to>
                                        <p:strVal val="visible"/>
                                      </p:to>
                                    </p:set>
                                    <p:anim by="(-#ppt_w*2)" calcmode="lin" valueType="num">
                                      <p:cBhvr rctx="PPT">
                                        <p:cTn id="61" dur="500" autoRev="1" fill="hold">
                                          <p:stCondLst>
                                            <p:cond delay="0"/>
                                          </p:stCondLst>
                                        </p:cTn>
                                        <p:tgtEl>
                                          <p:spTgt spid="22"/>
                                        </p:tgtEl>
                                        <p:attrNameLst>
                                          <p:attrName>ppt_w</p:attrName>
                                        </p:attrNameLst>
                                      </p:cBhvr>
                                    </p:anim>
                                    <p:anim by="(#ppt_w*0.50)" calcmode="lin" valueType="num">
                                      <p:cBhvr>
                                        <p:cTn id="62" dur="500" decel="50000" autoRev="1" fill="hold">
                                          <p:stCondLst>
                                            <p:cond delay="0"/>
                                          </p:stCondLst>
                                        </p:cTn>
                                        <p:tgtEl>
                                          <p:spTgt spid="22"/>
                                        </p:tgtEl>
                                        <p:attrNameLst>
                                          <p:attrName>ppt_x</p:attrName>
                                        </p:attrNameLst>
                                      </p:cBhvr>
                                    </p:anim>
                                    <p:anim from="(-#ppt_h/2)" to="(#ppt_y)" calcmode="lin" valueType="num">
                                      <p:cBhvr>
                                        <p:cTn id="63" dur="1000" fill="hold">
                                          <p:stCondLst>
                                            <p:cond delay="0"/>
                                          </p:stCondLst>
                                        </p:cTn>
                                        <p:tgtEl>
                                          <p:spTgt spid="22"/>
                                        </p:tgtEl>
                                        <p:attrNameLst>
                                          <p:attrName>ppt_y</p:attrName>
                                        </p:attrNameLst>
                                      </p:cBhvr>
                                    </p:anim>
                                    <p:animRot by="21600000">
                                      <p:cBhvr>
                                        <p:cTn id="64" dur="1000" fill="hold">
                                          <p:stCondLst>
                                            <p:cond delay="0"/>
                                          </p:stCondLst>
                                        </p:cTn>
                                        <p:tgtEl>
                                          <p:spTgt spid="22"/>
                                        </p:tgtEl>
                                        <p:attrNameLst>
                                          <p:attrName>r</p:attrName>
                                        </p:attrNameLst>
                                      </p:cBhvr>
                                    </p:animRot>
                                  </p:childTnLst>
                                </p:cTn>
                              </p:par>
                            </p:childTnLst>
                          </p:cTn>
                        </p:par>
                        <p:par>
                          <p:cTn id="65" fill="hold">
                            <p:stCondLst>
                              <p:cond delay="7200"/>
                            </p:stCondLst>
                            <p:childTnLst>
                              <p:par>
                                <p:cTn id="66" presetID="22" presetClass="entr" presetSubtype="8"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wipe(left)">
                                      <p:cBhvr>
                                        <p:cTn id="68" dur="500"/>
                                        <p:tgtEl>
                                          <p:spTgt spid="5"/>
                                        </p:tgtEl>
                                      </p:cBhvr>
                                    </p:animEffect>
                                  </p:childTnLst>
                                </p:cTn>
                              </p:par>
                            </p:childTnLst>
                          </p:cTn>
                        </p:par>
                        <p:par>
                          <p:cTn id="69" fill="hold">
                            <p:stCondLst>
                              <p:cond delay="7700"/>
                            </p:stCondLst>
                            <p:childTnLst>
                              <p:par>
                                <p:cTn id="70" presetID="2" presetClass="entr" presetSubtype="2" decel="68000" fill="hold" grpId="0" nodeType="afterEffect">
                                  <p:stCondLst>
                                    <p:cond delay="0"/>
                                  </p:stCondLst>
                                  <p:iterate type="lt">
                                    <p:tmPct val="10000"/>
                                  </p:iterate>
                                  <p:childTnLst>
                                    <p:set>
                                      <p:cBhvr>
                                        <p:cTn id="71" dur="1" fill="hold">
                                          <p:stCondLst>
                                            <p:cond delay="0"/>
                                          </p:stCondLst>
                                        </p:cTn>
                                        <p:tgtEl>
                                          <p:spTgt spid="10"/>
                                        </p:tgtEl>
                                        <p:attrNameLst>
                                          <p:attrName>style.visibility</p:attrName>
                                        </p:attrNameLst>
                                      </p:cBhvr>
                                      <p:to>
                                        <p:strVal val="visible"/>
                                      </p:to>
                                    </p:set>
                                    <p:anim calcmode="lin" valueType="num">
                                      <p:cBhvr additive="base">
                                        <p:cTn id="72" dur="750" fill="hold"/>
                                        <p:tgtEl>
                                          <p:spTgt spid="10"/>
                                        </p:tgtEl>
                                        <p:attrNameLst>
                                          <p:attrName>ppt_x</p:attrName>
                                        </p:attrNameLst>
                                      </p:cBhvr>
                                      <p:tavLst>
                                        <p:tav tm="0">
                                          <p:val>
                                            <p:strVal val="1+#ppt_w/2"/>
                                          </p:val>
                                        </p:tav>
                                        <p:tav tm="100000">
                                          <p:val>
                                            <p:strVal val="#ppt_x"/>
                                          </p:val>
                                        </p:tav>
                                      </p:tavLst>
                                    </p:anim>
                                    <p:anim calcmode="lin" valueType="num">
                                      <p:cBhvr additive="base">
                                        <p:cTn id="73" dur="750" fill="hold"/>
                                        <p:tgtEl>
                                          <p:spTgt spid="10"/>
                                        </p:tgtEl>
                                        <p:attrNameLst>
                                          <p:attrName>ppt_y</p:attrName>
                                        </p:attrNameLst>
                                      </p:cBhvr>
                                      <p:tavLst>
                                        <p:tav tm="0">
                                          <p:val>
                                            <p:strVal val="#ppt_y"/>
                                          </p:val>
                                        </p:tav>
                                        <p:tav tm="100000">
                                          <p:val>
                                            <p:strVal val="#ppt_y"/>
                                          </p:val>
                                        </p:tav>
                                      </p:tavLst>
                                    </p:anim>
                                  </p:childTnLst>
                                </p:cTn>
                              </p:par>
                            </p:childTnLst>
                          </p:cTn>
                        </p:par>
                        <p:par>
                          <p:cTn id="74" fill="hold">
                            <p:stCondLst>
                              <p:cond delay="8975"/>
                            </p:stCondLst>
                            <p:childTnLst>
                              <p:par>
                                <p:cTn id="75" presetID="22" presetClass="entr" presetSubtype="8"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wipe(left)">
                                      <p:cBhvr>
                                        <p:cTn id="77" dur="500"/>
                                        <p:tgtEl>
                                          <p:spTgt spid="11"/>
                                        </p:tgtEl>
                                      </p:cBhvr>
                                    </p:animEffect>
                                  </p:childTnLst>
                                </p:cTn>
                              </p:par>
                            </p:childTnLst>
                          </p:cTn>
                        </p:par>
                        <p:par>
                          <p:cTn id="78" fill="hold">
                            <p:stCondLst>
                              <p:cond delay="9475"/>
                            </p:stCondLst>
                            <p:childTnLst>
                              <p:par>
                                <p:cTn id="79" presetID="56" presetClass="entr" presetSubtype="0" fill="hold" grpId="0" nodeType="afterEffect">
                                  <p:stCondLst>
                                    <p:cond delay="0"/>
                                  </p:stCondLst>
                                  <p:iterate type="lt">
                                    <p:tmPct val="10000"/>
                                  </p:iterate>
                                  <p:childTnLst>
                                    <p:set>
                                      <p:cBhvr>
                                        <p:cTn id="80" dur="1" fill="hold">
                                          <p:stCondLst>
                                            <p:cond delay="0"/>
                                          </p:stCondLst>
                                        </p:cTn>
                                        <p:tgtEl>
                                          <p:spTgt spid="23"/>
                                        </p:tgtEl>
                                        <p:attrNameLst>
                                          <p:attrName>style.visibility</p:attrName>
                                        </p:attrNameLst>
                                      </p:cBhvr>
                                      <p:to>
                                        <p:strVal val="visible"/>
                                      </p:to>
                                    </p:set>
                                    <p:anim by="(-#ppt_w*2)" calcmode="lin" valueType="num">
                                      <p:cBhvr rctx="PPT">
                                        <p:cTn id="81" dur="500" autoRev="1" fill="hold">
                                          <p:stCondLst>
                                            <p:cond delay="0"/>
                                          </p:stCondLst>
                                        </p:cTn>
                                        <p:tgtEl>
                                          <p:spTgt spid="23"/>
                                        </p:tgtEl>
                                        <p:attrNameLst>
                                          <p:attrName>ppt_w</p:attrName>
                                        </p:attrNameLst>
                                      </p:cBhvr>
                                    </p:anim>
                                    <p:anim by="(#ppt_w*0.50)" calcmode="lin" valueType="num">
                                      <p:cBhvr>
                                        <p:cTn id="82" dur="500" decel="50000" autoRev="1" fill="hold">
                                          <p:stCondLst>
                                            <p:cond delay="0"/>
                                          </p:stCondLst>
                                        </p:cTn>
                                        <p:tgtEl>
                                          <p:spTgt spid="23"/>
                                        </p:tgtEl>
                                        <p:attrNameLst>
                                          <p:attrName>ppt_x</p:attrName>
                                        </p:attrNameLst>
                                      </p:cBhvr>
                                    </p:anim>
                                    <p:anim from="(-#ppt_h/2)" to="(#ppt_y)" calcmode="lin" valueType="num">
                                      <p:cBhvr>
                                        <p:cTn id="83" dur="1000" fill="hold">
                                          <p:stCondLst>
                                            <p:cond delay="0"/>
                                          </p:stCondLst>
                                        </p:cTn>
                                        <p:tgtEl>
                                          <p:spTgt spid="23"/>
                                        </p:tgtEl>
                                        <p:attrNameLst>
                                          <p:attrName>ppt_y</p:attrName>
                                        </p:attrNameLst>
                                      </p:cBhvr>
                                    </p:anim>
                                    <p:animRot by="21600000">
                                      <p:cBhvr>
                                        <p:cTn id="84" dur="1000" fill="hold">
                                          <p:stCondLst>
                                            <p:cond delay="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85" repeatCount="indefinite" fill="remove" display="0">
                  <p:stCondLst>
                    <p:cond delay="indefinite"/>
                  </p:stCondLst>
                  <p:endCondLst>
                    <p:cond evt="onStopAudio" delay="0">
                      <p:tgtEl>
                        <p:sldTgt/>
                      </p:tgtEl>
                    </p:cond>
                  </p:endCondLst>
                </p:cTn>
                <p:tgtEl>
                  <p:spTgt spid="29"/>
                </p:tgtEl>
              </p:cMediaNode>
            </p:audio>
          </p:childTnLst>
        </p:cTn>
      </p:par>
    </p:tnLst>
    <p:bldLst>
      <p:bldP spid="10" grpId="0"/>
      <p:bldP spid="11" grpId="0" animBg="1"/>
      <p:bldP spid="12" grpId="0" animBg="1"/>
      <p:bldP spid="16" grpId="0" animBg="1"/>
      <p:bldP spid="17" grpId="0" animBg="1"/>
      <p:bldP spid="18" grpId="0" animBg="1"/>
      <p:bldP spid="20" grpId="0" animBg="1"/>
      <p:bldP spid="21" grpId="0" animBg="1"/>
      <p:bldP spid="22" grpId="0"/>
      <p:bldP spid="23" grpId="0"/>
      <p:bldP spid="24" grpId="0"/>
      <p:bldP spid="60" grpId="0" animBg="1"/>
      <p:bldP spid="61" grpId="0" animBg="1"/>
      <p:bldP spid="64" grpId="0" animBg="1"/>
      <p:bldP spid="3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矩形 34"/>
          <p:cNvSpPr/>
          <p:nvPr/>
        </p:nvSpPr>
        <p:spPr>
          <a:xfrm>
            <a:off x="0" y="411981"/>
            <a:ext cx="874207" cy="381837"/>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682477" y="336212"/>
            <a:ext cx="537993" cy="537993"/>
            <a:chOff x="682477" y="336212"/>
            <a:chExt cx="537993" cy="537993"/>
          </a:xfrm>
        </p:grpSpPr>
        <p:grpSp>
          <p:nvGrpSpPr>
            <p:cNvPr id="37" name="组合 36"/>
            <p:cNvGrpSpPr/>
            <p:nvPr/>
          </p:nvGrpSpPr>
          <p:grpSpPr>
            <a:xfrm>
              <a:off x="682477" y="336212"/>
              <a:ext cx="537993" cy="537993"/>
              <a:chOff x="1603689" y="1828440"/>
              <a:chExt cx="2743560" cy="2743560"/>
            </a:xfrm>
          </p:grpSpPr>
          <p:sp>
            <p:nvSpPr>
              <p:cNvPr id="39" name="椭圆 38"/>
              <p:cNvSpPr/>
              <p:nvPr/>
            </p:nvSpPr>
            <p:spPr>
              <a:xfrm>
                <a:off x="1603689" y="1828440"/>
                <a:ext cx="2743560" cy="2743560"/>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sp>
            <p:nvSpPr>
              <p:cNvPr id="40" name="椭圆 39"/>
              <p:cNvSpPr/>
              <p:nvPr/>
            </p:nvSpPr>
            <p:spPr>
              <a:xfrm>
                <a:off x="1752544" y="1977295"/>
                <a:ext cx="2445850" cy="2445850"/>
              </a:xfrm>
              <a:prstGeom prst="ellipse">
                <a:avLst/>
              </a:prstGeom>
              <a:solidFill>
                <a:srgbClr val="2980B9"/>
              </a:solidFill>
              <a:ln w="38100"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grpSp>
        <p:sp>
          <p:nvSpPr>
            <p:cNvPr id="41" name="矩形 40"/>
            <p:cNvSpPr/>
            <p:nvPr/>
          </p:nvSpPr>
          <p:spPr>
            <a:xfrm>
              <a:off x="753342" y="418233"/>
              <a:ext cx="423514" cy="369332"/>
            </a:xfrm>
            <a:prstGeom prst="rect">
              <a:avLst/>
            </a:prstGeom>
          </p:spPr>
          <p:txBody>
            <a:bodyPr wrap="none">
              <a:spAutoFit/>
            </a:bodyPr>
            <a:lstStyle/>
            <a:p>
              <a:pPr lvl="0"/>
              <a:r>
                <a:rPr lang="en-US" altLang="zh-CN" dirty="0">
                  <a:solidFill>
                    <a:schemeClr val="bg1"/>
                  </a:solidFill>
                  <a:latin typeface="Impact" panose="020B0806030902050204" pitchFamily="34" charset="0"/>
                </a:rPr>
                <a:t>02</a:t>
              </a:r>
              <a:endParaRPr lang="zh-CN" altLang="en-US" dirty="0">
                <a:solidFill>
                  <a:schemeClr val="bg1"/>
                </a:solidFill>
                <a:latin typeface="Impact" panose="020B0806030902050204" pitchFamily="34" charset="0"/>
              </a:endParaRPr>
            </a:p>
          </p:txBody>
        </p:sp>
      </p:grpSp>
      <p:sp>
        <p:nvSpPr>
          <p:cNvPr id="43" name="矩形 42"/>
          <p:cNvSpPr/>
          <p:nvPr/>
        </p:nvSpPr>
        <p:spPr>
          <a:xfrm>
            <a:off x="1220469" y="402844"/>
            <a:ext cx="3310522" cy="461665"/>
          </a:xfrm>
          <a:prstGeom prst="rect">
            <a:avLst/>
          </a:prstGeom>
        </p:spPr>
        <p:txBody>
          <a:bodyPr wrap="none">
            <a:spAutoFit/>
          </a:bodyPr>
          <a:lstStyle/>
          <a:p>
            <a:pPr lvl="0" fontAlgn="base">
              <a:spcBef>
                <a:spcPct val="0"/>
              </a:spcBef>
              <a:spcAft>
                <a:spcPct val="0"/>
              </a:spcAft>
            </a:pPr>
            <a:r>
              <a:rPr lang="zh-CN" altLang="en-US" sz="2400" dirty="0">
                <a:solidFill>
                  <a:srgbClr val="2980B9"/>
                </a:solidFill>
                <a:latin typeface="微软雅黑" panose="020B0503020204020204" pitchFamily="34" charset="-122"/>
                <a:ea typeface="微软雅黑" panose="020B0503020204020204" pitchFamily="34" charset="-122"/>
              </a:rPr>
              <a:t>主题选定</a:t>
            </a:r>
            <a:r>
              <a:rPr lang="en-US" altLang="zh-CN" sz="2400" dirty="0">
                <a:solidFill>
                  <a:srgbClr val="2980B9"/>
                </a:solidFill>
                <a:latin typeface="微软雅黑" panose="020B0503020204020204" pitchFamily="34" charset="-122"/>
                <a:ea typeface="微软雅黑" panose="020B0503020204020204" pitchFamily="34" charset="-122"/>
              </a:rPr>
              <a:t>——</a:t>
            </a:r>
            <a:r>
              <a:rPr lang="zh-CN" altLang="en-US" sz="2400" dirty="0">
                <a:solidFill>
                  <a:srgbClr val="2980B9"/>
                </a:solidFill>
                <a:latin typeface="微软雅黑" panose="020B0503020204020204" pitchFamily="34" charset="-122"/>
                <a:ea typeface="微软雅黑" panose="020B0503020204020204" pitchFamily="34" charset="-122"/>
              </a:rPr>
              <a:t>选题过程</a:t>
            </a:r>
          </a:p>
        </p:txBody>
      </p:sp>
      <p:graphicFrame>
        <p:nvGraphicFramePr>
          <p:cNvPr id="7" name="表格 6"/>
          <p:cNvGraphicFramePr>
            <a:graphicFrameLocks noGrp="1"/>
          </p:cNvGraphicFramePr>
          <p:nvPr>
            <p:extLst>
              <p:ext uri="{D42A27DB-BD31-4B8C-83A1-F6EECF244321}">
                <p14:modId xmlns:p14="http://schemas.microsoft.com/office/powerpoint/2010/main" val="3444840654"/>
              </p:ext>
            </p:extLst>
          </p:nvPr>
        </p:nvGraphicFramePr>
        <p:xfrm>
          <a:off x="591620" y="1383836"/>
          <a:ext cx="11161237" cy="4864371"/>
        </p:xfrm>
        <a:graphic>
          <a:graphicData uri="http://schemas.openxmlformats.org/drawingml/2006/table">
            <a:tbl>
              <a:tblPr firstRow="1" firstCol="1" lastRow="1" lastCol="1" bandRow="1" bandCol="1"/>
              <a:tblGrid>
                <a:gridCol w="3435850">
                  <a:extLst>
                    <a:ext uri="{9D8B030D-6E8A-4147-A177-3AD203B41FA5}">
                      <a16:colId xmlns:a16="http://schemas.microsoft.com/office/drawing/2014/main" val="20000"/>
                    </a:ext>
                  </a:extLst>
                </a:gridCol>
                <a:gridCol w="1582220">
                  <a:extLst>
                    <a:ext uri="{9D8B030D-6E8A-4147-A177-3AD203B41FA5}">
                      <a16:colId xmlns:a16="http://schemas.microsoft.com/office/drawing/2014/main" val="20001"/>
                    </a:ext>
                  </a:extLst>
                </a:gridCol>
                <a:gridCol w="814578">
                  <a:extLst>
                    <a:ext uri="{9D8B030D-6E8A-4147-A177-3AD203B41FA5}">
                      <a16:colId xmlns:a16="http://schemas.microsoft.com/office/drawing/2014/main" val="20002"/>
                    </a:ext>
                  </a:extLst>
                </a:gridCol>
                <a:gridCol w="377224">
                  <a:extLst>
                    <a:ext uri="{9D8B030D-6E8A-4147-A177-3AD203B41FA5}">
                      <a16:colId xmlns:a16="http://schemas.microsoft.com/office/drawing/2014/main" val="20003"/>
                    </a:ext>
                  </a:extLst>
                </a:gridCol>
                <a:gridCol w="907980">
                  <a:extLst>
                    <a:ext uri="{9D8B030D-6E8A-4147-A177-3AD203B41FA5}">
                      <a16:colId xmlns:a16="http://schemas.microsoft.com/office/drawing/2014/main" val="20004"/>
                    </a:ext>
                  </a:extLst>
                </a:gridCol>
                <a:gridCol w="229808">
                  <a:extLst>
                    <a:ext uri="{9D8B030D-6E8A-4147-A177-3AD203B41FA5}">
                      <a16:colId xmlns:a16="http://schemas.microsoft.com/office/drawing/2014/main" val="20005"/>
                    </a:ext>
                  </a:extLst>
                </a:gridCol>
                <a:gridCol w="1019785">
                  <a:extLst>
                    <a:ext uri="{9D8B030D-6E8A-4147-A177-3AD203B41FA5}">
                      <a16:colId xmlns:a16="http://schemas.microsoft.com/office/drawing/2014/main" val="20006"/>
                    </a:ext>
                  </a:extLst>
                </a:gridCol>
                <a:gridCol w="1065603">
                  <a:extLst>
                    <a:ext uri="{9D8B030D-6E8A-4147-A177-3AD203B41FA5}">
                      <a16:colId xmlns:a16="http://schemas.microsoft.com/office/drawing/2014/main" val="20007"/>
                    </a:ext>
                  </a:extLst>
                </a:gridCol>
                <a:gridCol w="1020051">
                  <a:extLst>
                    <a:ext uri="{9D8B030D-6E8A-4147-A177-3AD203B41FA5}">
                      <a16:colId xmlns:a16="http://schemas.microsoft.com/office/drawing/2014/main" val="20008"/>
                    </a:ext>
                  </a:extLst>
                </a:gridCol>
                <a:gridCol w="708138">
                  <a:extLst>
                    <a:ext uri="{9D8B030D-6E8A-4147-A177-3AD203B41FA5}">
                      <a16:colId xmlns:a16="http://schemas.microsoft.com/office/drawing/2014/main" val="20009"/>
                    </a:ext>
                  </a:extLst>
                </a:gridCol>
              </a:tblGrid>
              <a:tr h="848929">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800" kern="100" dirty="0">
                          <a:solidFill>
                            <a:schemeClr val="bg1"/>
                          </a:solidFill>
                          <a:effectLst/>
                          <a:latin typeface="微软雅黑" panose="020B0503020204020204" pitchFamily="34" charset="-122"/>
                          <a:ea typeface="微软雅黑" panose="020B0503020204020204" pitchFamily="34" charset="-122"/>
                        </a:rPr>
                        <a:t>主题评价题目</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800" kern="100" dirty="0">
                          <a:solidFill>
                            <a:schemeClr val="bg1"/>
                          </a:solidFill>
                          <a:effectLst/>
                          <a:latin typeface="微软雅黑" panose="020B0503020204020204" pitchFamily="34" charset="-122"/>
                          <a:ea typeface="微软雅黑" panose="020B0503020204020204" pitchFamily="34" charset="-122"/>
                        </a:rPr>
                        <a:t>上级政策</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gridSpan="2">
                  <a:txBody>
                    <a:bodyPr/>
                    <a:lstStyle/>
                    <a:p>
                      <a:pPr algn="ctr">
                        <a:spcAft>
                          <a:spcPts val="0"/>
                        </a:spcAft>
                      </a:pPr>
                      <a:r>
                        <a:rPr lang="zh-CN" sz="1800" kern="100" dirty="0">
                          <a:solidFill>
                            <a:schemeClr val="bg1"/>
                          </a:solidFill>
                          <a:effectLst/>
                          <a:latin typeface="微软雅黑" panose="020B0503020204020204" pitchFamily="34" charset="-122"/>
                          <a:ea typeface="微软雅黑" panose="020B0503020204020204" pitchFamily="34" charset="-122"/>
                        </a:rPr>
                        <a:t>重要性</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hMerge="1">
                  <a:txBody>
                    <a:bodyPr/>
                    <a:lstStyle/>
                    <a:p>
                      <a:endParaRPr lang="zh-CN" altLang="en-US"/>
                    </a:p>
                  </a:txBody>
                  <a:tcPr/>
                </a:tc>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800" kern="100" dirty="0">
                          <a:solidFill>
                            <a:schemeClr val="bg1"/>
                          </a:solidFill>
                          <a:effectLst/>
                          <a:latin typeface="微软雅黑" panose="020B0503020204020204" pitchFamily="34" charset="-122"/>
                          <a:ea typeface="微软雅黑" panose="020B0503020204020204" pitchFamily="34" charset="-122"/>
                        </a:rPr>
                        <a:t>迫切性</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hMerge="1">
                  <a:txBody>
                    <a:bodyPr/>
                    <a:lstStyle/>
                    <a:p>
                      <a:endParaRPr lang="zh-CN" altLang="en-US"/>
                    </a:p>
                  </a:txBody>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800" kern="100" dirty="0">
                          <a:solidFill>
                            <a:schemeClr val="bg1"/>
                          </a:solidFill>
                          <a:effectLst/>
                          <a:latin typeface="微软雅黑" panose="020B0503020204020204" pitchFamily="34" charset="-122"/>
                          <a:ea typeface="微软雅黑" panose="020B0503020204020204" pitchFamily="34" charset="-122"/>
                        </a:rPr>
                        <a:t>圈能力</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a:txBody>
                    <a:bodyPr/>
                    <a:lstStyle/>
                    <a:p>
                      <a:pPr algn="ctr">
                        <a:spcAft>
                          <a:spcPts val="0"/>
                        </a:spcAft>
                      </a:pPr>
                      <a:r>
                        <a:rPr lang="zh-CN" sz="1800" kern="100" dirty="0">
                          <a:solidFill>
                            <a:schemeClr val="bg1"/>
                          </a:solidFill>
                          <a:effectLst/>
                          <a:latin typeface="微软雅黑" panose="020B0503020204020204" pitchFamily="34" charset="-122"/>
                          <a:ea typeface="微软雅黑" panose="020B0503020204020204" pitchFamily="34" charset="-122"/>
                        </a:rPr>
                        <a:t>总分</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800" kern="100" dirty="0">
                          <a:solidFill>
                            <a:schemeClr val="bg1"/>
                          </a:solidFill>
                          <a:effectLst/>
                          <a:latin typeface="微软雅黑" panose="020B0503020204020204" pitchFamily="34" charset="-122"/>
                          <a:ea typeface="微软雅黑" panose="020B0503020204020204" pitchFamily="34" charset="-122"/>
                        </a:rPr>
                        <a:t>顺序</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800" kern="100" dirty="0">
                          <a:solidFill>
                            <a:schemeClr val="bg1"/>
                          </a:solidFill>
                          <a:effectLst/>
                          <a:latin typeface="微软雅黑" panose="020B0503020204020204" pitchFamily="34" charset="-122"/>
                          <a:ea typeface="微软雅黑" panose="020B0503020204020204" pitchFamily="34" charset="-122"/>
                        </a:rPr>
                        <a:t>选定</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778AF"/>
                    </a:solidFill>
                  </a:tcPr>
                </a:tc>
                <a:extLst>
                  <a:ext uri="{0D108BD9-81ED-4DB2-BD59-A6C34878D82A}">
                    <a16:rowId xmlns:a16="http://schemas.microsoft.com/office/drawing/2014/main" val="10000"/>
                  </a:ext>
                </a:extLst>
              </a:tr>
              <a:tr h="313628">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800" kern="100" dirty="0">
                          <a:effectLst/>
                          <a:latin typeface="微软雅黑" panose="020B0503020204020204" pitchFamily="34" charset="-122"/>
                          <a:ea typeface="微软雅黑" panose="020B0503020204020204" pitchFamily="34" charset="-122"/>
                        </a:rPr>
                        <a:t>轮转护士的带教</a:t>
                      </a: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a:effectLst/>
                          <a:latin typeface="微软雅黑" panose="020B0503020204020204" pitchFamily="34" charset="-122"/>
                          <a:ea typeface="微软雅黑" panose="020B0503020204020204" pitchFamily="34" charset="-122"/>
                        </a:rPr>
                        <a:t>30</a:t>
                      </a:r>
                      <a:endParaRPr lang="zh-CN" sz="1800" kern="10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spcAft>
                          <a:spcPts val="0"/>
                        </a:spcAft>
                      </a:pPr>
                      <a:r>
                        <a:rPr lang="en-US" sz="1800" kern="100">
                          <a:effectLst/>
                          <a:latin typeface="微软雅黑" panose="020B0503020204020204" pitchFamily="34" charset="-122"/>
                          <a:ea typeface="微软雅黑" panose="020B0503020204020204" pitchFamily="34" charset="-122"/>
                        </a:rPr>
                        <a:t>32</a:t>
                      </a:r>
                      <a:endParaRPr lang="zh-CN" sz="1800" kern="10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ltLang="en-US"/>
                    </a:p>
                  </a:txBody>
                  <a:tcPr/>
                </a:tc>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a:effectLst/>
                          <a:latin typeface="微软雅黑" panose="020B0503020204020204" pitchFamily="34" charset="-122"/>
                          <a:ea typeface="微软雅黑" panose="020B0503020204020204" pitchFamily="34" charset="-122"/>
                        </a:rPr>
                        <a:t>32</a:t>
                      </a:r>
                      <a:endParaRPr lang="zh-CN" sz="1800" kern="10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ltLang="en-US"/>
                    </a:p>
                  </a:txBody>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a:effectLst/>
                          <a:latin typeface="微软雅黑" panose="020B0503020204020204" pitchFamily="34" charset="-122"/>
                          <a:ea typeface="微软雅黑" panose="020B0503020204020204" pitchFamily="34" charset="-122"/>
                        </a:rPr>
                        <a:t>36</a:t>
                      </a:r>
                      <a:endParaRPr lang="zh-CN" sz="1800" kern="10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US" sz="1800" kern="100" dirty="0">
                          <a:effectLst/>
                          <a:latin typeface="微软雅黑" panose="020B0503020204020204" pitchFamily="34" charset="-122"/>
                          <a:ea typeface="微软雅黑" panose="020B0503020204020204" pitchFamily="34" charset="-122"/>
                        </a:rPr>
                        <a:t>130</a:t>
                      </a:r>
                      <a:endParaRPr lang="zh-CN" sz="1800" kern="100" dirty="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a:effectLst/>
                          <a:latin typeface="微软雅黑" panose="020B0503020204020204" pitchFamily="34" charset="-122"/>
                          <a:ea typeface="微软雅黑" panose="020B0503020204020204" pitchFamily="34" charset="-122"/>
                        </a:rPr>
                        <a:t>2</a:t>
                      </a:r>
                      <a:endParaRPr lang="zh-CN" sz="1800" kern="10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a:effectLst/>
                          <a:latin typeface="微软雅黑" panose="020B0503020204020204" pitchFamily="34" charset="-122"/>
                          <a:ea typeface="微软雅黑" panose="020B0503020204020204" pitchFamily="34" charset="-122"/>
                        </a:rPr>
                        <a:t> </a:t>
                      </a:r>
                      <a:endParaRPr lang="zh-CN" sz="1800" kern="10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13628">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800" kern="100" dirty="0">
                          <a:effectLst/>
                          <a:latin typeface="微软雅黑" panose="020B0503020204020204" pitchFamily="34" charset="-122"/>
                          <a:ea typeface="微软雅黑" panose="020B0503020204020204" pitchFamily="34" charset="-122"/>
                        </a:rPr>
                        <a:t>病区环境</a:t>
                      </a: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dirty="0">
                          <a:effectLst/>
                          <a:latin typeface="微软雅黑" panose="020B0503020204020204" pitchFamily="34" charset="-122"/>
                          <a:ea typeface="微软雅黑" panose="020B0503020204020204" pitchFamily="34" charset="-122"/>
                        </a:rPr>
                        <a:t>32</a:t>
                      </a:r>
                      <a:endParaRPr lang="zh-CN" sz="1800" kern="100" dirty="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algn="ctr">
                        <a:spcAft>
                          <a:spcPts val="0"/>
                        </a:spcAft>
                      </a:pPr>
                      <a:r>
                        <a:rPr lang="en-US" sz="1800" kern="100" dirty="0">
                          <a:effectLst/>
                          <a:latin typeface="微软雅黑" panose="020B0503020204020204" pitchFamily="34" charset="-122"/>
                          <a:ea typeface="微软雅黑" panose="020B0503020204020204" pitchFamily="34" charset="-122"/>
                        </a:rPr>
                        <a:t>32</a:t>
                      </a:r>
                      <a:endParaRPr lang="zh-CN" sz="1800" kern="100" dirty="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zh-CN" altLang="en-US"/>
                    </a:p>
                  </a:txBody>
                  <a:tcPr/>
                </a:tc>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dirty="0">
                          <a:effectLst/>
                          <a:latin typeface="微软雅黑" panose="020B0503020204020204" pitchFamily="34" charset="-122"/>
                          <a:ea typeface="微软雅黑" panose="020B0503020204020204" pitchFamily="34" charset="-122"/>
                        </a:rPr>
                        <a:t>28</a:t>
                      </a:r>
                      <a:endParaRPr lang="zh-CN" sz="1800" kern="100" dirty="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zh-CN" altLang="en-US"/>
                    </a:p>
                  </a:txBody>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dirty="0">
                          <a:effectLst/>
                          <a:latin typeface="微软雅黑" panose="020B0503020204020204" pitchFamily="34" charset="-122"/>
                          <a:ea typeface="微软雅黑" panose="020B0503020204020204" pitchFamily="34" charset="-122"/>
                        </a:rPr>
                        <a:t>36</a:t>
                      </a:r>
                      <a:endParaRPr lang="zh-CN" sz="1800" kern="100" dirty="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en-US" sz="1800" kern="100" dirty="0">
                          <a:effectLst/>
                          <a:latin typeface="微软雅黑" panose="020B0503020204020204" pitchFamily="34" charset="-122"/>
                          <a:ea typeface="微软雅黑" panose="020B0503020204020204" pitchFamily="34" charset="-122"/>
                        </a:rPr>
                        <a:t>128</a:t>
                      </a:r>
                      <a:endParaRPr lang="zh-CN" sz="1800" kern="100" dirty="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dirty="0">
                          <a:effectLst/>
                          <a:latin typeface="微软雅黑" panose="020B0503020204020204" pitchFamily="34" charset="-122"/>
                          <a:ea typeface="微软雅黑" panose="020B0503020204020204" pitchFamily="34" charset="-122"/>
                        </a:rPr>
                        <a:t>3</a:t>
                      </a:r>
                      <a:endParaRPr lang="zh-CN" sz="1800" kern="100" dirty="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dirty="0">
                          <a:effectLst/>
                          <a:latin typeface="微软雅黑" panose="020B0503020204020204" pitchFamily="34" charset="-122"/>
                          <a:ea typeface="微软雅黑" panose="020B0503020204020204" pitchFamily="34" charset="-122"/>
                        </a:rPr>
                        <a:t> </a:t>
                      </a:r>
                      <a:endParaRPr lang="zh-CN" sz="1800" kern="100" dirty="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313628">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800" kern="100" dirty="0">
                          <a:effectLst/>
                          <a:latin typeface="微软雅黑" panose="020B0503020204020204" pitchFamily="34" charset="-122"/>
                          <a:ea typeface="微软雅黑" panose="020B0503020204020204" pitchFamily="34" charset="-122"/>
                        </a:rPr>
                        <a:t>冰箱药品管理</a:t>
                      </a: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dirty="0">
                          <a:effectLst/>
                          <a:latin typeface="微软雅黑" panose="020B0503020204020204" pitchFamily="34" charset="-122"/>
                          <a:ea typeface="微软雅黑" panose="020B0503020204020204" pitchFamily="34" charset="-122"/>
                        </a:rPr>
                        <a:t>28</a:t>
                      </a:r>
                      <a:endParaRPr lang="zh-CN" sz="1800" kern="100" dirty="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spcAft>
                          <a:spcPts val="0"/>
                        </a:spcAft>
                      </a:pPr>
                      <a:r>
                        <a:rPr lang="en-US" sz="1800" kern="100" dirty="0">
                          <a:effectLst/>
                          <a:latin typeface="微软雅黑" panose="020B0503020204020204" pitchFamily="34" charset="-122"/>
                          <a:ea typeface="微软雅黑" panose="020B0503020204020204" pitchFamily="34" charset="-122"/>
                        </a:rPr>
                        <a:t>28</a:t>
                      </a:r>
                      <a:endParaRPr lang="zh-CN" sz="1800" kern="100" dirty="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ltLang="en-US"/>
                    </a:p>
                  </a:txBody>
                  <a:tcPr/>
                </a:tc>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dirty="0">
                          <a:effectLst/>
                          <a:latin typeface="微软雅黑" panose="020B0503020204020204" pitchFamily="34" charset="-122"/>
                          <a:ea typeface="微软雅黑" panose="020B0503020204020204" pitchFamily="34" charset="-122"/>
                        </a:rPr>
                        <a:t>24</a:t>
                      </a:r>
                      <a:endParaRPr lang="zh-CN" sz="1800" kern="100" dirty="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ltLang="en-US"/>
                    </a:p>
                  </a:txBody>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dirty="0">
                          <a:effectLst/>
                          <a:latin typeface="微软雅黑" panose="020B0503020204020204" pitchFamily="34" charset="-122"/>
                          <a:ea typeface="微软雅黑" panose="020B0503020204020204" pitchFamily="34" charset="-122"/>
                        </a:rPr>
                        <a:t>24</a:t>
                      </a:r>
                      <a:endParaRPr lang="zh-CN" sz="1800" kern="100" dirty="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US" sz="1800" kern="100" dirty="0">
                          <a:effectLst/>
                          <a:latin typeface="微软雅黑" panose="020B0503020204020204" pitchFamily="34" charset="-122"/>
                          <a:ea typeface="微软雅黑" panose="020B0503020204020204" pitchFamily="34" charset="-122"/>
                        </a:rPr>
                        <a:t>104</a:t>
                      </a:r>
                      <a:endParaRPr lang="zh-CN" sz="1800" kern="100" dirty="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dirty="0">
                          <a:effectLst/>
                          <a:latin typeface="微软雅黑" panose="020B0503020204020204" pitchFamily="34" charset="-122"/>
                          <a:ea typeface="微软雅黑" panose="020B0503020204020204" pitchFamily="34" charset="-122"/>
                        </a:rPr>
                        <a:t>5</a:t>
                      </a:r>
                      <a:endParaRPr lang="zh-CN" sz="1800" kern="100" dirty="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dirty="0">
                          <a:effectLst/>
                          <a:latin typeface="微软雅黑" panose="020B0503020204020204" pitchFamily="34" charset="-122"/>
                          <a:ea typeface="微软雅黑" panose="020B0503020204020204" pitchFamily="34" charset="-122"/>
                        </a:rPr>
                        <a:t> </a:t>
                      </a:r>
                      <a:endParaRPr lang="zh-CN" sz="1800" kern="100" dirty="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13628">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800" kern="100" dirty="0">
                          <a:effectLst/>
                          <a:latin typeface="微软雅黑" panose="020B0503020204020204" pitchFamily="34" charset="-122"/>
                          <a:ea typeface="微软雅黑" panose="020B0503020204020204" pitchFamily="34" charset="-122"/>
                        </a:rPr>
                        <a:t>穿刺工具选择</a:t>
                      </a: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dirty="0">
                          <a:effectLst/>
                          <a:latin typeface="微软雅黑" panose="020B0503020204020204" pitchFamily="34" charset="-122"/>
                          <a:ea typeface="微软雅黑" panose="020B0503020204020204" pitchFamily="34" charset="-122"/>
                        </a:rPr>
                        <a:t>22</a:t>
                      </a:r>
                      <a:endParaRPr lang="zh-CN" sz="1800" kern="100" dirty="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algn="ctr">
                        <a:spcAft>
                          <a:spcPts val="0"/>
                        </a:spcAft>
                      </a:pPr>
                      <a:r>
                        <a:rPr lang="en-US" sz="1800" kern="100" dirty="0">
                          <a:effectLst/>
                          <a:latin typeface="微软雅黑" panose="020B0503020204020204" pitchFamily="34" charset="-122"/>
                          <a:ea typeface="微软雅黑" panose="020B0503020204020204" pitchFamily="34" charset="-122"/>
                        </a:rPr>
                        <a:t>24</a:t>
                      </a:r>
                      <a:endParaRPr lang="zh-CN" sz="1800" kern="100" dirty="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zh-CN" altLang="en-US"/>
                    </a:p>
                  </a:txBody>
                  <a:tcPr/>
                </a:tc>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dirty="0">
                          <a:effectLst/>
                          <a:latin typeface="微软雅黑" panose="020B0503020204020204" pitchFamily="34" charset="-122"/>
                          <a:ea typeface="微软雅黑" panose="020B0503020204020204" pitchFamily="34" charset="-122"/>
                        </a:rPr>
                        <a:t>34</a:t>
                      </a:r>
                      <a:endParaRPr lang="zh-CN" sz="1800" kern="100" dirty="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zh-CN" altLang="en-US"/>
                    </a:p>
                  </a:txBody>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dirty="0">
                          <a:effectLst/>
                          <a:latin typeface="微软雅黑" panose="020B0503020204020204" pitchFamily="34" charset="-122"/>
                          <a:ea typeface="微软雅黑" panose="020B0503020204020204" pitchFamily="34" charset="-122"/>
                        </a:rPr>
                        <a:t>28</a:t>
                      </a:r>
                      <a:endParaRPr lang="zh-CN" sz="1800" kern="100" dirty="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en-US" sz="1800" kern="100" dirty="0">
                          <a:effectLst/>
                          <a:latin typeface="微软雅黑" panose="020B0503020204020204" pitchFamily="34" charset="-122"/>
                          <a:ea typeface="微软雅黑" panose="020B0503020204020204" pitchFamily="34" charset="-122"/>
                        </a:rPr>
                        <a:t>108</a:t>
                      </a:r>
                      <a:endParaRPr lang="zh-CN" sz="1800" kern="100" dirty="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dirty="0">
                          <a:effectLst/>
                          <a:latin typeface="微软雅黑" panose="020B0503020204020204" pitchFamily="34" charset="-122"/>
                          <a:ea typeface="微软雅黑" panose="020B0503020204020204" pitchFamily="34" charset="-122"/>
                        </a:rPr>
                        <a:t>4</a:t>
                      </a:r>
                      <a:endParaRPr lang="zh-CN" sz="1800" kern="100" dirty="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dirty="0">
                          <a:effectLst/>
                          <a:latin typeface="微软雅黑" panose="020B0503020204020204" pitchFamily="34" charset="-122"/>
                          <a:ea typeface="微软雅黑" panose="020B0503020204020204" pitchFamily="34" charset="-122"/>
                        </a:rPr>
                        <a:t> </a:t>
                      </a:r>
                      <a:endParaRPr lang="zh-CN" sz="1800" kern="100" dirty="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313628">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800" kern="100" dirty="0">
                          <a:solidFill>
                            <a:schemeClr val="bg1"/>
                          </a:solidFill>
                          <a:effectLst/>
                          <a:latin typeface="微软雅黑" panose="020B0503020204020204" pitchFamily="34" charset="-122"/>
                          <a:ea typeface="微软雅黑" panose="020B0503020204020204" pitchFamily="34" charset="-122"/>
                        </a:rPr>
                        <a:t>提高抗肿瘤药物操作的规范性</a:t>
                      </a: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dirty="0">
                          <a:solidFill>
                            <a:schemeClr val="bg1"/>
                          </a:solidFill>
                          <a:effectLst/>
                          <a:latin typeface="微软雅黑" panose="020B0503020204020204" pitchFamily="34" charset="-122"/>
                          <a:ea typeface="微软雅黑" panose="020B0503020204020204" pitchFamily="34" charset="-122"/>
                        </a:rPr>
                        <a:t>40</a:t>
                      </a:r>
                      <a:endParaRPr lang="zh-CN" sz="1800" kern="100" dirty="0">
                        <a:solidFill>
                          <a:schemeClr val="bg1"/>
                        </a:solidFill>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gridSpan="2">
                  <a:txBody>
                    <a:bodyPr/>
                    <a:lstStyle/>
                    <a:p>
                      <a:pPr algn="ctr">
                        <a:spcAft>
                          <a:spcPts val="0"/>
                        </a:spcAft>
                      </a:pPr>
                      <a:r>
                        <a:rPr lang="en-US" sz="1800" kern="100" dirty="0">
                          <a:solidFill>
                            <a:schemeClr val="bg1"/>
                          </a:solidFill>
                          <a:effectLst/>
                          <a:latin typeface="微软雅黑" panose="020B0503020204020204" pitchFamily="34" charset="-122"/>
                          <a:ea typeface="微软雅黑" panose="020B0503020204020204" pitchFamily="34" charset="-122"/>
                        </a:rPr>
                        <a:t>36</a:t>
                      </a:r>
                      <a:endParaRPr lang="zh-CN" sz="1800" kern="100" dirty="0">
                        <a:solidFill>
                          <a:schemeClr val="bg1"/>
                        </a:solidFill>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hMerge="1">
                  <a:txBody>
                    <a:bodyPr/>
                    <a:lstStyle/>
                    <a:p>
                      <a:endParaRPr lang="zh-CN" altLang="en-US"/>
                    </a:p>
                  </a:txBody>
                  <a:tcPr/>
                </a:tc>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dirty="0">
                          <a:solidFill>
                            <a:schemeClr val="bg1"/>
                          </a:solidFill>
                          <a:effectLst/>
                          <a:latin typeface="微软雅黑" panose="020B0503020204020204" pitchFamily="34" charset="-122"/>
                          <a:ea typeface="微软雅黑" panose="020B0503020204020204" pitchFamily="34" charset="-122"/>
                        </a:rPr>
                        <a:t>38</a:t>
                      </a:r>
                      <a:endParaRPr lang="zh-CN" sz="1800" kern="100" dirty="0">
                        <a:solidFill>
                          <a:schemeClr val="bg1"/>
                        </a:solidFill>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hMerge="1">
                  <a:txBody>
                    <a:bodyPr/>
                    <a:lstStyle/>
                    <a:p>
                      <a:endParaRPr lang="zh-CN" altLang="en-US"/>
                    </a:p>
                  </a:txBody>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dirty="0">
                          <a:solidFill>
                            <a:schemeClr val="bg1"/>
                          </a:solidFill>
                          <a:effectLst/>
                          <a:latin typeface="微软雅黑" panose="020B0503020204020204" pitchFamily="34" charset="-122"/>
                          <a:ea typeface="微软雅黑" panose="020B0503020204020204" pitchFamily="34" charset="-122"/>
                        </a:rPr>
                        <a:t>36</a:t>
                      </a:r>
                      <a:endParaRPr lang="zh-CN" sz="1800" kern="100" dirty="0">
                        <a:solidFill>
                          <a:schemeClr val="bg1"/>
                        </a:solidFill>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p>
                      <a:pPr algn="ctr">
                        <a:spcAft>
                          <a:spcPts val="0"/>
                        </a:spcAft>
                      </a:pPr>
                      <a:r>
                        <a:rPr lang="en-US" sz="1800" kern="100" dirty="0">
                          <a:solidFill>
                            <a:schemeClr val="bg1"/>
                          </a:solidFill>
                          <a:effectLst/>
                          <a:latin typeface="微软雅黑" panose="020B0503020204020204" pitchFamily="34" charset="-122"/>
                          <a:ea typeface="微软雅黑" panose="020B0503020204020204" pitchFamily="34" charset="-122"/>
                        </a:rPr>
                        <a:t>150</a:t>
                      </a:r>
                      <a:endParaRPr lang="zh-CN" sz="1800" kern="100" dirty="0">
                        <a:solidFill>
                          <a:schemeClr val="bg1"/>
                        </a:solidFill>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dirty="0">
                          <a:solidFill>
                            <a:schemeClr val="bg1"/>
                          </a:solidFill>
                          <a:effectLst/>
                          <a:latin typeface="微软雅黑" panose="020B0503020204020204" pitchFamily="34" charset="-122"/>
                          <a:ea typeface="微软雅黑" panose="020B0503020204020204" pitchFamily="34" charset="-122"/>
                        </a:rPr>
                        <a:t>1</a:t>
                      </a:r>
                      <a:endParaRPr lang="zh-CN" sz="1800" kern="100" dirty="0">
                        <a:solidFill>
                          <a:schemeClr val="bg1"/>
                        </a:solidFill>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800" kern="100" dirty="0">
                          <a:solidFill>
                            <a:schemeClr val="bg1"/>
                          </a:solidFill>
                          <a:effectLst/>
                          <a:latin typeface="微软雅黑" panose="020B0503020204020204" pitchFamily="34" charset="-122"/>
                          <a:ea typeface="微软雅黑" panose="020B0503020204020204" pitchFamily="34" charset="-122"/>
                        </a:rPr>
                        <a:t>★</a:t>
                      </a: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val="10005"/>
                  </a:ext>
                </a:extLst>
              </a:tr>
              <a:tr h="313628">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800" kern="100" dirty="0">
                          <a:effectLst/>
                          <a:latin typeface="微软雅黑" panose="020B0503020204020204" pitchFamily="34" charset="-122"/>
                          <a:ea typeface="微软雅黑" panose="020B0503020204020204" pitchFamily="34" charset="-122"/>
                        </a:rPr>
                        <a:t>提高治疗室物品放置规范率</a:t>
                      </a: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a:effectLst/>
                          <a:latin typeface="微软雅黑" panose="020B0503020204020204" pitchFamily="34" charset="-122"/>
                          <a:ea typeface="微软雅黑" panose="020B0503020204020204" pitchFamily="34" charset="-122"/>
                        </a:rPr>
                        <a:t>24</a:t>
                      </a:r>
                      <a:endParaRPr lang="zh-CN" sz="1800" kern="10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spcAft>
                          <a:spcPts val="0"/>
                        </a:spcAft>
                      </a:pPr>
                      <a:r>
                        <a:rPr lang="en-US" sz="1800" kern="100" dirty="0">
                          <a:effectLst/>
                          <a:latin typeface="微软雅黑" panose="020B0503020204020204" pitchFamily="34" charset="-122"/>
                          <a:ea typeface="微软雅黑" panose="020B0503020204020204" pitchFamily="34" charset="-122"/>
                        </a:rPr>
                        <a:t>24</a:t>
                      </a:r>
                      <a:endParaRPr lang="zh-CN" sz="1800" kern="100" dirty="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ltLang="en-US"/>
                    </a:p>
                  </a:txBody>
                  <a:tcPr/>
                </a:tc>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a:effectLst/>
                          <a:latin typeface="微软雅黑" panose="020B0503020204020204" pitchFamily="34" charset="-122"/>
                          <a:ea typeface="微软雅黑" panose="020B0503020204020204" pitchFamily="34" charset="-122"/>
                        </a:rPr>
                        <a:t>18</a:t>
                      </a:r>
                      <a:endParaRPr lang="zh-CN" sz="1800" kern="10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ltLang="en-US"/>
                    </a:p>
                  </a:txBody>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a:effectLst/>
                          <a:latin typeface="微软雅黑" panose="020B0503020204020204" pitchFamily="34" charset="-122"/>
                          <a:ea typeface="微软雅黑" panose="020B0503020204020204" pitchFamily="34" charset="-122"/>
                        </a:rPr>
                        <a:t>30</a:t>
                      </a:r>
                      <a:endParaRPr lang="zh-CN" sz="1800" kern="10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US" sz="1800" kern="100" dirty="0">
                          <a:effectLst/>
                          <a:latin typeface="微软雅黑" panose="020B0503020204020204" pitchFamily="34" charset="-122"/>
                          <a:ea typeface="微软雅黑" panose="020B0503020204020204" pitchFamily="34" charset="-122"/>
                        </a:rPr>
                        <a:t>96</a:t>
                      </a:r>
                      <a:endParaRPr lang="zh-CN" sz="1800" kern="100" dirty="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dirty="0">
                          <a:effectLst/>
                          <a:latin typeface="微软雅黑" panose="020B0503020204020204" pitchFamily="34" charset="-122"/>
                          <a:ea typeface="微软雅黑" panose="020B0503020204020204" pitchFamily="34" charset="-122"/>
                        </a:rPr>
                        <a:t>6</a:t>
                      </a:r>
                      <a:endParaRPr lang="zh-CN" sz="1800" kern="100" dirty="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dirty="0">
                          <a:effectLst/>
                          <a:latin typeface="微软雅黑" panose="020B0503020204020204" pitchFamily="34" charset="-122"/>
                          <a:ea typeface="微软雅黑" panose="020B0503020204020204" pitchFamily="34" charset="-122"/>
                        </a:rPr>
                        <a:t> </a:t>
                      </a:r>
                      <a:endParaRPr lang="zh-CN" sz="1800" kern="100" dirty="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565952">
                <a:tc rowSpan="4">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dirty="0">
                          <a:solidFill>
                            <a:schemeClr val="bg1"/>
                          </a:solidFill>
                          <a:effectLst/>
                          <a:latin typeface="微软雅黑" panose="020B0503020204020204" pitchFamily="34" charset="-122"/>
                          <a:ea typeface="微软雅黑" panose="020B0503020204020204" pitchFamily="34" charset="-122"/>
                        </a:rPr>
                        <a:t> </a:t>
                      </a:r>
                      <a:endParaRPr lang="zh-CN" sz="1800" kern="100" dirty="0">
                        <a:solidFill>
                          <a:schemeClr val="bg1"/>
                        </a:solidFill>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800" kern="100" dirty="0">
                          <a:effectLst/>
                          <a:latin typeface="微软雅黑" panose="020B0503020204020204" pitchFamily="34" charset="-122"/>
                          <a:ea typeface="微软雅黑" panose="020B0503020204020204" pitchFamily="34" charset="-122"/>
                        </a:rPr>
                        <a:t>分数</a:t>
                      </a:r>
                      <a:r>
                        <a:rPr lang="en-US" sz="1800" kern="100" dirty="0">
                          <a:effectLst/>
                          <a:latin typeface="微软雅黑" panose="020B0503020204020204" pitchFamily="34" charset="-122"/>
                          <a:ea typeface="微软雅黑" panose="020B0503020204020204" pitchFamily="34" charset="-122"/>
                        </a:rPr>
                        <a:t>/</a:t>
                      </a:r>
                      <a:r>
                        <a:rPr lang="zh-CN" sz="1800" kern="100" dirty="0">
                          <a:effectLst/>
                          <a:latin typeface="微软雅黑" panose="020B0503020204020204" pitchFamily="34" charset="-122"/>
                          <a:ea typeface="微软雅黑" panose="020B0503020204020204" pitchFamily="34" charset="-122"/>
                        </a:rPr>
                        <a:t>人数</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zh-CN" altLang="en-US"/>
                    </a:p>
                  </a:txBody>
                  <a:tcPr/>
                </a:tc>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800" kern="100" dirty="0">
                          <a:effectLst/>
                          <a:latin typeface="微软雅黑" panose="020B0503020204020204" pitchFamily="34" charset="-122"/>
                          <a:ea typeface="微软雅黑" panose="020B0503020204020204" pitchFamily="34" charset="-122"/>
                        </a:rPr>
                        <a:t>重要性</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zh-CN" altLang="en-US"/>
                    </a:p>
                  </a:txBody>
                  <a:tcPr/>
                </a:tc>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800" kern="100" dirty="0">
                          <a:effectLst/>
                          <a:latin typeface="微软雅黑" panose="020B0503020204020204" pitchFamily="34" charset="-122"/>
                          <a:ea typeface="微软雅黑" panose="020B0503020204020204" pitchFamily="34" charset="-122"/>
                        </a:rPr>
                        <a:t>迫切性</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zh-CN" altLang="en-US"/>
                    </a:p>
                  </a:txBody>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800" kern="100" dirty="0">
                          <a:effectLst/>
                          <a:latin typeface="微软雅黑" panose="020B0503020204020204" pitchFamily="34" charset="-122"/>
                          <a:ea typeface="微软雅黑" panose="020B0503020204020204" pitchFamily="34" charset="-122"/>
                        </a:rPr>
                        <a:t>圈能力</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800" kern="100" dirty="0">
                          <a:effectLst/>
                          <a:latin typeface="微软雅黑" panose="020B0503020204020204" pitchFamily="34" charset="-122"/>
                          <a:ea typeface="微软雅黑" panose="020B0503020204020204" pitchFamily="34" charset="-122"/>
                        </a:rPr>
                        <a:t>上级政策</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zh-CN" altLang="en-US"/>
                    </a:p>
                  </a:txBody>
                  <a:tcPr/>
                </a:tc>
                <a:extLst>
                  <a:ext uri="{0D108BD9-81ED-4DB2-BD59-A6C34878D82A}">
                    <a16:rowId xmlns:a16="http://schemas.microsoft.com/office/drawing/2014/main" val="10007"/>
                  </a:ext>
                </a:extLst>
              </a:tr>
              <a:tr h="470442">
                <a:tc vMerge="1">
                  <a:txBody>
                    <a:bodyPr/>
                    <a:lstStyle/>
                    <a:p>
                      <a:endParaRPr lang="zh-CN" altLang="en-US"/>
                    </a:p>
                  </a:txBody>
                  <a:tcPr/>
                </a:tc>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dirty="0">
                          <a:effectLst/>
                          <a:latin typeface="微软雅黑" panose="020B0503020204020204" pitchFamily="34" charset="-122"/>
                          <a:ea typeface="微软雅黑" panose="020B0503020204020204" pitchFamily="34" charset="-122"/>
                        </a:rPr>
                        <a:t>1</a:t>
                      </a: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ltLang="en-US"/>
                    </a:p>
                  </a:txBody>
                  <a:tcPr/>
                </a:tc>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800" kern="100" dirty="0">
                          <a:effectLst/>
                          <a:latin typeface="微软雅黑" panose="020B0503020204020204" pitchFamily="34" charset="-122"/>
                          <a:ea typeface="微软雅黑" panose="020B0503020204020204" pitchFamily="34" charset="-122"/>
                        </a:rPr>
                        <a:t>次重要</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ltLang="en-US"/>
                    </a:p>
                  </a:txBody>
                  <a:tcPr/>
                </a:tc>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800" kern="100" dirty="0">
                          <a:effectLst/>
                          <a:latin typeface="微软雅黑" panose="020B0503020204020204" pitchFamily="34" charset="-122"/>
                          <a:ea typeface="微软雅黑" panose="020B0503020204020204" pitchFamily="34" charset="-122"/>
                        </a:rPr>
                        <a:t>次迫切</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ltLang="en-US"/>
                    </a:p>
                  </a:txBody>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dirty="0">
                          <a:effectLst/>
                          <a:latin typeface="微软雅黑" panose="020B0503020204020204" pitchFamily="34" charset="-122"/>
                          <a:ea typeface="微软雅黑" panose="020B0503020204020204" pitchFamily="34" charset="-122"/>
                        </a:rPr>
                        <a:t>0</a:t>
                      </a:r>
                      <a:r>
                        <a:rPr lang="zh-CN" sz="1800" kern="100" dirty="0">
                          <a:effectLst/>
                          <a:latin typeface="微软雅黑" panose="020B0503020204020204" pitchFamily="34" charset="-122"/>
                          <a:ea typeface="微软雅黑" panose="020B0503020204020204" pitchFamily="34" charset="-122"/>
                        </a:rPr>
                        <a:t>～</a:t>
                      </a:r>
                      <a:r>
                        <a:rPr lang="en-US" sz="1800" kern="100" dirty="0">
                          <a:effectLst/>
                          <a:latin typeface="微软雅黑" panose="020B0503020204020204" pitchFamily="34" charset="-122"/>
                          <a:ea typeface="微软雅黑" panose="020B0503020204020204" pitchFamily="34" charset="-122"/>
                        </a:rPr>
                        <a:t>50%</a:t>
                      </a: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800" kern="100" dirty="0">
                          <a:effectLst/>
                          <a:latin typeface="微软雅黑" panose="020B0503020204020204" pitchFamily="34" charset="-122"/>
                          <a:ea typeface="微软雅黑" panose="020B0503020204020204" pitchFamily="34" charset="-122"/>
                        </a:rPr>
                        <a:t>次相关</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ltLang="en-US"/>
                    </a:p>
                  </a:txBody>
                  <a:tcPr/>
                </a:tc>
                <a:extLst>
                  <a:ext uri="{0D108BD9-81ED-4DB2-BD59-A6C34878D82A}">
                    <a16:rowId xmlns:a16="http://schemas.microsoft.com/office/drawing/2014/main" val="10008"/>
                  </a:ext>
                </a:extLst>
              </a:tr>
              <a:tr h="548640">
                <a:tc vMerge="1">
                  <a:txBody>
                    <a:bodyPr/>
                    <a:lstStyle/>
                    <a:p>
                      <a:endParaRPr lang="zh-CN" altLang="en-US"/>
                    </a:p>
                  </a:txBody>
                  <a:tcPr/>
                </a:tc>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dirty="0">
                          <a:effectLst/>
                          <a:latin typeface="微软雅黑" panose="020B0503020204020204" pitchFamily="34" charset="-122"/>
                          <a:ea typeface="微软雅黑" panose="020B0503020204020204" pitchFamily="34" charset="-122"/>
                        </a:rPr>
                        <a:t>3</a:t>
                      </a: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zh-CN" altLang="en-US"/>
                    </a:p>
                  </a:txBody>
                  <a:tcPr/>
                </a:tc>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800" kern="100" dirty="0">
                          <a:effectLst/>
                          <a:latin typeface="微软雅黑" panose="020B0503020204020204" pitchFamily="34" charset="-122"/>
                          <a:ea typeface="微软雅黑" panose="020B0503020204020204" pitchFamily="34" charset="-122"/>
                        </a:rPr>
                        <a:t>重</a:t>
                      </a:r>
                      <a:r>
                        <a:rPr lang="en-US" sz="1800" kern="100" dirty="0">
                          <a:effectLst/>
                          <a:latin typeface="微软雅黑" panose="020B0503020204020204" pitchFamily="34" charset="-122"/>
                          <a:ea typeface="微软雅黑" panose="020B0503020204020204" pitchFamily="34" charset="-122"/>
                        </a:rPr>
                        <a:t>  </a:t>
                      </a:r>
                      <a:r>
                        <a:rPr lang="zh-CN" sz="1800" kern="100" dirty="0">
                          <a:effectLst/>
                          <a:latin typeface="微软雅黑" panose="020B0503020204020204" pitchFamily="34" charset="-122"/>
                          <a:ea typeface="微软雅黑" panose="020B0503020204020204" pitchFamily="34" charset="-122"/>
                        </a:rPr>
                        <a:t>要</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zh-CN" altLang="en-US"/>
                    </a:p>
                  </a:txBody>
                  <a:tcPr/>
                </a:tc>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800" kern="100" dirty="0">
                          <a:effectLst/>
                          <a:latin typeface="微软雅黑" panose="020B0503020204020204" pitchFamily="34" charset="-122"/>
                          <a:ea typeface="微软雅黑" panose="020B0503020204020204" pitchFamily="34" charset="-122"/>
                        </a:rPr>
                        <a:t>迫</a:t>
                      </a:r>
                      <a:r>
                        <a:rPr lang="en-US" sz="1800" kern="100" dirty="0">
                          <a:effectLst/>
                          <a:latin typeface="微软雅黑" panose="020B0503020204020204" pitchFamily="34" charset="-122"/>
                          <a:ea typeface="微软雅黑" panose="020B0503020204020204" pitchFamily="34" charset="-122"/>
                        </a:rPr>
                        <a:t>  </a:t>
                      </a:r>
                      <a:r>
                        <a:rPr lang="zh-CN" sz="1800" kern="100" dirty="0">
                          <a:effectLst/>
                          <a:latin typeface="微软雅黑" panose="020B0503020204020204" pitchFamily="34" charset="-122"/>
                          <a:ea typeface="微软雅黑" panose="020B0503020204020204" pitchFamily="34" charset="-122"/>
                        </a:rPr>
                        <a:t>切</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zh-CN" altLang="en-US"/>
                    </a:p>
                  </a:txBody>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dirty="0">
                          <a:effectLst/>
                          <a:latin typeface="微软雅黑" panose="020B0503020204020204" pitchFamily="34" charset="-122"/>
                          <a:ea typeface="微软雅黑" panose="020B0503020204020204" pitchFamily="34" charset="-122"/>
                        </a:rPr>
                        <a:t>51</a:t>
                      </a:r>
                      <a:r>
                        <a:rPr lang="zh-CN" sz="1800" kern="100" dirty="0">
                          <a:effectLst/>
                          <a:latin typeface="微软雅黑" panose="020B0503020204020204" pitchFamily="34" charset="-122"/>
                          <a:ea typeface="微软雅黑" panose="020B0503020204020204" pitchFamily="34" charset="-122"/>
                        </a:rPr>
                        <a:t>～</a:t>
                      </a:r>
                      <a:r>
                        <a:rPr lang="en-US" sz="1800" kern="100" dirty="0">
                          <a:effectLst/>
                          <a:latin typeface="微软雅黑" panose="020B0503020204020204" pitchFamily="34" charset="-122"/>
                          <a:ea typeface="微软雅黑" panose="020B0503020204020204" pitchFamily="34" charset="-122"/>
                        </a:rPr>
                        <a:t>75%</a:t>
                      </a: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800" kern="100" dirty="0">
                          <a:effectLst/>
                          <a:latin typeface="微软雅黑" panose="020B0503020204020204" pitchFamily="34" charset="-122"/>
                          <a:ea typeface="微软雅黑" panose="020B0503020204020204" pitchFamily="34" charset="-122"/>
                        </a:rPr>
                        <a:t>相</a:t>
                      </a:r>
                      <a:r>
                        <a:rPr lang="en-US" sz="1800" kern="100" dirty="0">
                          <a:effectLst/>
                          <a:latin typeface="微软雅黑" panose="020B0503020204020204" pitchFamily="34" charset="-122"/>
                          <a:ea typeface="微软雅黑" panose="020B0503020204020204" pitchFamily="34" charset="-122"/>
                        </a:rPr>
                        <a:t>  </a:t>
                      </a:r>
                      <a:r>
                        <a:rPr lang="zh-CN" sz="1800" kern="100" dirty="0">
                          <a:effectLst/>
                          <a:latin typeface="微软雅黑" panose="020B0503020204020204" pitchFamily="34" charset="-122"/>
                          <a:ea typeface="微软雅黑" panose="020B0503020204020204" pitchFamily="34" charset="-122"/>
                        </a:rPr>
                        <a:t>关</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zh-CN" altLang="en-US"/>
                    </a:p>
                  </a:txBody>
                  <a:tcPr/>
                </a:tc>
                <a:extLst>
                  <a:ext uri="{0D108BD9-81ED-4DB2-BD59-A6C34878D82A}">
                    <a16:rowId xmlns:a16="http://schemas.microsoft.com/office/drawing/2014/main" val="10009"/>
                  </a:ext>
                </a:extLst>
              </a:tr>
              <a:tr h="548640">
                <a:tc vMerge="1">
                  <a:txBody>
                    <a:bodyPr/>
                    <a:lstStyle/>
                    <a:p>
                      <a:endParaRPr lang="zh-CN" altLang="en-US"/>
                    </a:p>
                  </a:txBody>
                  <a:tcPr/>
                </a:tc>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dirty="0">
                          <a:effectLst/>
                          <a:latin typeface="微软雅黑" panose="020B0503020204020204" pitchFamily="34" charset="-122"/>
                          <a:ea typeface="微软雅黑" panose="020B0503020204020204" pitchFamily="34" charset="-122"/>
                        </a:rPr>
                        <a:t>5</a:t>
                      </a: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ltLang="en-US"/>
                    </a:p>
                  </a:txBody>
                  <a:tcPr/>
                </a:tc>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800" kern="100" dirty="0">
                          <a:effectLst/>
                          <a:latin typeface="微软雅黑" panose="020B0503020204020204" pitchFamily="34" charset="-122"/>
                          <a:ea typeface="微软雅黑" panose="020B0503020204020204" pitchFamily="34" charset="-122"/>
                        </a:rPr>
                        <a:t>极重要</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ltLang="en-US"/>
                    </a:p>
                  </a:txBody>
                  <a:tcPr/>
                </a:tc>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800" kern="100" dirty="0">
                          <a:effectLst/>
                          <a:latin typeface="微软雅黑" panose="020B0503020204020204" pitchFamily="34" charset="-122"/>
                          <a:ea typeface="微软雅黑" panose="020B0503020204020204" pitchFamily="34" charset="-122"/>
                        </a:rPr>
                        <a:t>极迫切</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ltLang="en-US"/>
                    </a:p>
                  </a:txBody>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800" kern="100" dirty="0">
                          <a:effectLst/>
                          <a:latin typeface="微软雅黑" panose="020B0503020204020204" pitchFamily="34" charset="-122"/>
                          <a:ea typeface="微软雅黑" panose="020B0503020204020204" pitchFamily="34" charset="-122"/>
                        </a:rPr>
                        <a:t>76</a:t>
                      </a:r>
                      <a:r>
                        <a:rPr lang="zh-CN" sz="1800" kern="100" dirty="0">
                          <a:effectLst/>
                          <a:latin typeface="微软雅黑" panose="020B0503020204020204" pitchFamily="34" charset="-122"/>
                          <a:ea typeface="微软雅黑" panose="020B0503020204020204" pitchFamily="34" charset="-122"/>
                        </a:rPr>
                        <a:t>～</a:t>
                      </a:r>
                      <a:r>
                        <a:rPr lang="en-US" sz="1800" kern="100" dirty="0">
                          <a:effectLst/>
                          <a:latin typeface="微软雅黑" panose="020B0503020204020204" pitchFamily="34" charset="-122"/>
                          <a:ea typeface="微软雅黑" panose="020B0503020204020204" pitchFamily="34" charset="-122"/>
                        </a:rPr>
                        <a:t>100%</a:t>
                      </a: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800" kern="100" dirty="0">
                          <a:effectLst/>
                          <a:latin typeface="微软雅黑" panose="020B0503020204020204" pitchFamily="34" charset="-122"/>
                          <a:ea typeface="微软雅黑" panose="020B0503020204020204" pitchFamily="34" charset="-122"/>
                        </a:rPr>
                        <a:t>极相关</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ltLang="en-US"/>
                    </a:p>
                  </a:txBody>
                  <a:tcPr/>
                </a:tc>
                <a:extLst>
                  <a:ext uri="{0D108BD9-81ED-4DB2-BD59-A6C34878D82A}">
                    <a16:rowId xmlns:a16="http://schemas.microsoft.com/office/drawing/2014/main" val="10010"/>
                  </a:ext>
                </a:extLst>
              </a:tr>
            </a:tbl>
          </a:graphicData>
        </a:graphic>
      </p:graphicFrame>
      <p:grpSp>
        <p:nvGrpSpPr>
          <p:cNvPr id="10" name="组合 9"/>
          <p:cNvGrpSpPr/>
          <p:nvPr/>
        </p:nvGrpSpPr>
        <p:grpSpPr>
          <a:xfrm>
            <a:off x="1089964" y="4822915"/>
            <a:ext cx="2066168" cy="899790"/>
            <a:chOff x="1089964" y="4822915"/>
            <a:chExt cx="2066168" cy="899790"/>
          </a:xfrm>
        </p:grpSpPr>
        <p:grpSp>
          <p:nvGrpSpPr>
            <p:cNvPr id="8" name="组合 7"/>
            <p:cNvGrpSpPr/>
            <p:nvPr/>
          </p:nvGrpSpPr>
          <p:grpSpPr>
            <a:xfrm>
              <a:off x="1089964" y="4822915"/>
              <a:ext cx="831303" cy="899790"/>
              <a:chOff x="2362526" y="1881614"/>
              <a:chExt cx="486104" cy="526152"/>
            </a:xfrm>
            <a:solidFill>
              <a:schemeClr val="bg1"/>
            </a:solidFill>
          </p:grpSpPr>
          <p:sp>
            <p:nvSpPr>
              <p:cNvPr id="33" name="Oval 92"/>
              <p:cNvSpPr>
                <a:spLocks noChangeArrowheads="1"/>
              </p:cNvSpPr>
              <p:nvPr/>
            </p:nvSpPr>
            <p:spPr bwMode="auto">
              <a:xfrm>
                <a:off x="2676008" y="1923043"/>
                <a:ext cx="75954" cy="92526"/>
              </a:xfrm>
              <a:prstGeom prst="ellipse">
                <a:avLst/>
              </a:pr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4" name="Freeform 93"/>
              <p:cNvSpPr>
                <a:spLocks noEditPoints="1"/>
              </p:cNvSpPr>
              <p:nvPr/>
            </p:nvSpPr>
            <p:spPr bwMode="auto">
              <a:xfrm>
                <a:off x="2618007" y="1987949"/>
                <a:ext cx="230623" cy="419817"/>
              </a:xfrm>
              <a:custGeom>
                <a:avLst/>
                <a:gdLst>
                  <a:gd name="T0" fmla="*/ 83 w 84"/>
                  <a:gd name="T1" fmla="*/ 42 h 153"/>
                  <a:gd name="T2" fmla="*/ 83 w 84"/>
                  <a:gd name="T3" fmla="*/ 42 h 153"/>
                  <a:gd name="T4" fmla="*/ 83 w 84"/>
                  <a:gd name="T5" fmla="*/ 42 h 153"/>
                  <a:gd name="T6" fmla="*/ 60 w 84"/>
                  <a:gd name="T7" fmla="*/ 17 h 153"/>
                  <a:gd name="T8" fmla="*/ 54 w 84"/>
                  <a:gd name="T9" fmla="*/ 14 h 153"/>
                  <a:gd name="T10" fmla="*/ 47 w 84"/>
                  <a:gd name="T11" fmla="*/ 14 h 153"/>
                  <a:gd name="T12" fmla="*/ 52 w 84"/>
                  <a:gd name="T13" fmla="*/ 18 h 153"/>
                  <a:gd name="T14" fmla="*/ 45 w 84"/>
                  <a:gd name="T15" fmla="*/ 21 h 153"/>
                  <a:gd name="T16" fmla="*/ 48 w 84"/>
                  <a:gd name="T17" fmla="*/ 27 h 153"/>
                  <a:gd name="T18" fmla="*/ 39 w 84"/>
                  <a:gd name="T19" fmla="*/ 47 h 153"/>
                  <a:gd name="T20" fmla="*/ 38 w 84"/>
                  <a:gd name="T21" fmla="*/ 19 h 153"/>
                  <a:gd name="T22" fmla="*/ 39 w 84"/>
                  <a:gd name="T23" fmla="*/ 18 h 153"/>
                  <a:gd name="T24" fmla="*/ 37 w 84"/>
                  <a:gd name="T25" fmla="*/ 11 h 153"/>
                  <a:gd name="T26" fmla="*/ 32 w 84"/>
                  <a:gd name="T27" fmla="*/ 11 h 153"/>
                  <a:gd name="T28" fmla="*/ 30 w 84"/>
                  <a:gd name="T29" fmla="*/ 18 h 153"/>
                  <a:gd name="T30" fmla="*/ 31 w 84"/>
                  <a:gd name="T31" fmla="*/ 19 h 153"/>
                  <a:gd name="T32" fmla="*/ 30 w 84"/>
                  <a:gd name="T33" fmla="*/ 47 h 153"/>
                  <a:gd name="T34" fmla="*/ 20 w 84"/>
                  <a:gd name="T35" fmla="*/ 27 h 153"/>
                  <a:gd name="T36" fmla="*/ 24 w 84"/>
                  <a:gd name="T37" fmla="*/ 21 h 153"/>
                  <a:gd name="T38" fmla="*/ 17 w 84"/>
                  <a:gd name="T39" fmla="*/ 18 h 153"/>
                  <a:gd name="T40" fmla="*/ 23 w 84"/>
                  <a:gd name="T41" fmla="*/ 13 h 153"/>
                  <a:gd name="T42" fmla="*/ 22 w 84"/>
                  <a:gd name="T43" fmla="*/ 12 h 153"/>
                  <a:gd name="T44" fmla="*/ 6 w 84"/>
                  <a:gd name="T45" fmla="*/ 5 h 153"/>
                  <a:gd name="T46" fmla="*/ 0 w 84"/>
                  <a:gd name="T47" fmla="*/ 0 h 153"/>
                  <a:gd name="T48" fmla="*/ 0 w 84"/>
                  <a:gd name="T49" fmla="*/ 21 h 153"/>
                  <a:gd name="T50" fmla="*/ 13 w 84"/>
                  <a:gd name="T51" fmla="*/ 26 h 153"/>
                  <a:gd name="T52" fmla="*/ 11 w 84"/>
                  <a:gd name="T53" fmla="*/ 87 h 153"/>
                  <a:gd name="T54" fmla="*/ 11 w 84"/>
                  <a:gd name="T55" fmla="*/ 87 h 153"/>
                  <a:gd name="T56" fmla="*/ 13 w 84"/>
                  <a:gd name="T57" fmla="*/ 87 h 153"/>
                  <a:gd name="T58" fmla="*/ 15 w 84"/>
                  <a:gd name="T59" fmla="*/ 153 h 153"/>
                  <a:gd name="T60" fmla="*/ 34 w 84"/>
                  <a:gd name="T61" fmla="*/ 153 h 153"/>
                  <a:gd name="T62" fmla="*/ 34 w 84"/>
                  <a:gd name="T63" fmla="*/ 87 h 153"/>
                  <a:gd name="T64" fmla="*/ 36 w 84"/>
                  <a:gd name="T65" fmla="*/ 87 h 153"/>
                  <a:gd name="T66" fmla="*/ 38 w 84"/>
                  <a:gd name="T67" fmla="*/ 153 h 153"/>
                  <a:gd name="T68" fmla="*/ 57 w 84"/>
                  <a:gd name="T69" fmla="*/ 153 h 153"/>
                  <a:gd name="T70" fmla="*/ 57 w 84"/>
                  <a:gd name="T71" fmla="*/ 87 h 153"/>
                  <a:gd name="T72" fmla="*/ 59 w 84"/>
                  <a:gd name="T73" fmla="*/ 87 h 153"/>
                  <a:gd name="T74" fmla="*/ 59 w 84"/>
                  <a:gd name="T75" fmla="*/ 87 h 153"/>
                  <a:gd name="T76" fmla="*/ 58 w 84"/>
                  <a:gd name="T77" fmla="*/ 77 h 153"/>
                  <a:gd name="T78" fmla="*/ 69 w 84"/>
                  <a:gd name="T79" fmla="*/ 82 h 153"/>
                  <a:gd name="T80" fmla="*/ 77 w 84"/>
                  <a:gd name="T81" fmla="*/ 67 h 153"/>
                  <a:gd name="T82" fmla="*/ 80 w 84"/>
                  <a:gd name="T83" fmla="*/ 60 h 153"/>
                  <a:gd name="T84" fmla="*/ 82 w 84"/>
                  <a:gd name="T85" fmla="*/ 56 h 153"/>
                  <a:gd name="T86" fmla="*/ 83 w 84"/>
                  <a:gd name="T87" fmla="*/ 54 h 153"/>
                  <a:gd name="T88" fmla="*/ 84 w 84"/>
                  <a:gd name="T89" fmla="*/ 53 h 153"/>
                  <a:gd name="T90" fmla="*/ 84 w 84"/>
                  <a:gd name="T91" fmla="*/ 52 h 153"/>
                  <a:gd name="T92" fmla="*/ 83 w 84"/>
                  <a:gd name="T93" fmla="*/ 42 h 153"/>
                  <a:gd name="T94" fmla="*/ 65 w 84"/>
                  <a:gd name="T95" fmla="*/ 51 h 153"/>
                  <a:gd name="T96" fmla="*/ 60 w 84"/>
                  <a:gd name="T97" fmla="*/ 58 h 153"/>
                  <a:gd name="T98" fmla="*/ 58 w 84"/>
                  <a:gd name="T99" fmla="*/ 62 h 153"/>
                  <a:gd name="T100" fmla="*/ 57 w 84"/>
                  <a:gd name="T101" fmla="*/ 39 h 153"/>
                  <a:gd name="T102" fmla="*/ 66 w 84"/>
                  <a:gd name="T103" fmla="*/ 49 h 153"/>
                  <a:gd name="T104" fmla="*/ 65 w 84"/>
                  <a:gd name="T105" fmla="*/ 5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4" h="153">
                    <a:moveTo>
                      <a:pt x="83" y="42"/>
                    </a:moveTo>
                    <a:cubicBezTo>
                      <a:pt x="83" y="42"/>
                      <a:pt x="83" y="42"/>
                      <a:pt x="83" y="42"/>
                    </a:cubicBezTo>
                    <a:cubicBezTo>
                      <a:pt x="83" y="42"/>
                      <a:pt x="83" y="42"/>
                      <a:pt x="83" y="42"/>
                    </a:cubicBezTo>
                    <a:cubicBezTo>
                      <a:pt x="60" y="17"/>
                      <a:pt x="60" y="17"/>
                      <a:pt x="60" y="17"/>
                    </a:cubicBezTo>
                    <a:cubicBezTo>
                      <a:pt x="58" y="15"/>
                      <a:pt x="56" y="14"/>
                      <a:pt x="54" y="14"/>
                    </a:cubicBezTo>
                    <a:cubicBezTo>
                      <a:pt x="54" y="14"/>
                      <a:pt x="49" y="14"/>
                      <a:pt x="47" y="14"/>
                    </a:cubicBezTo>
                    <a:cubicBezTo>
                      <a:pt x="52" y="18"/>
                      <a:pt x="52" y="18"/>
                      <a:pt x="52" y="18"/>
                    </a:cubicBezTo>
                    <a:cubicBezTo>
                      <a:pt x="45" y="21"/>
                      <a:pt x="45" y="21"/>
                      <a:pt x="45" y="21"/>
                    </a:cubicBezTo>
                    <a:cubicBezTo>
                      <a:pt x="48" y="27"/>
                      <a:pt x="48" y="27"/>
                      <a:pt x="48" y="27"/>
                    </a:cubicBezTo>
                    <a:cubicBezTo>
                      <a:pt x="39" y="47"/>
                      <a:pt x="39" y="47"/>
                      <a:pt x="39" y="47"/>
                    </a:cubicBezTo>
                    <a:cubicBezTo>
                      <a:pt x="38" y="19"/>
                      <a:pt x="38" y="19"/>
                      <a:pt x="38" y="19"/>
                    </a:cubicBezTo>
                    <a:cubicBezTo>
                      <a:pt x="39" y="18"/>
                      <a:pt x="39" y="18"/>
                      <a:pt x="39" y="18"/>
                    </a:cubicBezTo>
                    <a:cubicBezTo>
                      <a:pt x="37" y="11"/>
                      <a:pt x="37" y="11"/>
                      <a:pt x="37" y="11"/>
                    </a:cubicBezTo>
                    <a:cubicBezTo>
                      <a:pt x="32" y="11"/>
                      <a:pt x="32" y="11"/>
                      <a:pt x="32" y="11"/>
                    </a:cubicBezTo>
                    <a:cubicBezTo>
                      <a:pt x="30" y="18"/>
                      <a:pt x="30" y="18"/>
                      <a:pt x="30" y="18"/>
                    </a:cubicBezTo>
                    <a:cubicBezTo>
                      <a:pt x="31" y="19"/>
                      <a:pt x="31" y="19"/>
                      <a:pt x="31" y="19"/>
                    </a:cubicBezTo>
                    <a:cubicBezTo>
                      <a:pt x="30" y="47"/>
                      <a:pt x="30" y="47"/>
                      <a:pt x="30" y="47"/>
                    </a:cubicBezTo>
                    <a:cubicBezTo>
                      <a:pt x="20" y="27"/>
                      <a:pt x="20" y="27"/>
                      <a:pt x="20" y="27"/>
                    </a:cubicBezTo>
                    <a:cubicBezTo>
                      <a:pt x="24" y="21"/>
                      <a:pt x="24" y="21"/>
                      <a:pt x="24" y="21"/>
                    </a:cubicBezTo>
                    <a:cubicBezTo>
                      <a:pt x="17" y="18"/>
                      <a:pt x="17" y="18"/>
                      <a:pt x="17" y="18"/>
                    </a:cubicBezTo>
                    <a:cubicBezTo>
                      <a:pt x="23" y="13"/>
                      <a:pt x="23" y="13"/>
                      <a:pt x="23" y="13"/>
                    </a:cubicBezTo>
                    <a:cubicBezTo>
                      <a:pt x="22" y="12"/>
                      <a:pt x="22" y="12"/>
                      <a:pt x="22" y="12"/>
                    </a:cubicBezTo>
                    <a:cubicBezTo>
                      <a:pt x="16" y="9"/>
                      <a:pt x="8" y="6"/>
                      <a:pt x="6" y="5"/>
                    </a:cubicBezTo>
                    <a:cubicBezTo>
                      <a:pt x="0" y="0"/>
                      <a:pt x="0" y="0"/>
                      <a:pt x="0" y="0"/>
                    </a:cubicBezTo>
                    <a:cubicBezTo>
                      <a:pt x="0" y="21"/>
                      <a:pt x="0" y="21"/>
                      <a:pt x="0" y="21"/>
                    </a:cubicBezTo>
                    <a:cubicBezTo>
                      <a:pt x="5" y="23"/>
                      <a:pt x="9" y="24"/>
                      <a:pt x="13" y="26"/>
                    </a:cubicBezTo>
                    <a:cubicBezTo>
                      <a:pt x="12" y="46"/>
                      <a:pt x="11" y="66"/>
                      <a:pt x="11" y="87"/>
                    </a:cubicBezTo>
                    <a:cubicBezTo>
                      <a:pt x="11" y="87"/>
                      <a:pt x="11" y="87"/>
                      <a:pt x="11" y="87"/>
                    </a:cubicBezTo>
                    <a:cubicBezTo>
                      <a:pt x="12" y="87"/>
                      <a:pt x="12" y="87"/>
                      <a:pt x="13" y="87"/>
                    </a:cubicBezTo>
                    <a:cubicBezTo>
                      <a:pt x="15" y="153"/>
                      <a:pt x="15" y="153"/>
                      <a:pt x="15" y="153"/>
                    </a:cubicBezTo>
                    <a:cubicBezTo>
                      <a:pt x="34" y="153"/>
                      <a:pt x="34" y="153"/>
                      <a:pt x="34" y="153"/>
                    </a:cubicBezTo>
                    <a:cubicBezTo>
                      <a:pt x="34" y="134"/>
                      <a:pt x="34" y="100"/>
                      <a:pt x="34" y="87"/>
                    </a:cubicBezTo>
                    <a:cubicBezTo>
                      <a:pt x="34" y="87"/>
                      <a:pt x="35" y="87"/>
                      <a:pt x="36" y="87"/>
                    </a:cubicBezTo>
                    <a:cubicBezTo>
                      <a:pt x="38" y="153"/>
                      <a:pt x="38" y="153"/>
                      <a:pt x="38" y="153"/>
                    </a:cubicBezTo>
                    <a:cubicBezTo>
                      <a:pt x="57" y="153"/>
                      <a:pt x="57" y="153"/>
                      <a:pt x="57" y="153"/>
                    </a:cubicBezTo>
                    <a:cubicBezTo>
                      <a:pt x="57" y="134"/>
                      <a:pt x="57" y="100"/>
                      <a:pt x="57" y="87"/>
                    </a:cubicBezTo>
                    <a:cubicBezTo>
                      <a:pt x="57" y="87"/>
                      <a:pt x="58" y="87"/>
                      <a:pt x="59" y="87"/>
                    </a:cubicBezTo>
                    <a:cubicBezTo>
                      <a:pt x="59" y="87"/>
                      <a:pt x="59" y="87"/>
                      <a:pt x="59" y="87"/>
                    </a:cubicBezTo>
                    <a:cubicBezTo>
                      <a:pt x="59" y="83"/>
                      <a:pt x="58" y="80"/>
                      <a:pt x="58" y="77"/>
                    </a:cubicBezTo>
                    <a:cubicBezTo>
                      <a:pt x="62" y="79"/>
                      <a:pt x="65" y="81"/>
                      <a:pt x="69" y="82"/>
                    </a:cubicBezTo>
                    <a:cubicBezTo>
                      <a:pt x="77" y="67"/>
                      <a:pt x="77" y="67"/>
                      <a:pt x="77" y="67"/>
                    </a:cubicBezTo>
                    <a:cubicBezTo>
                      <a:pt x="80" y="60"/>
                      <a:pt x="80" y="60"/>
                      <a:pt x="80" y="60"/>
                    </a:cubicBezTo>
                    <a:cubicBezTo>
                      <a:pt x="82" y="56"/>
                      <a:pt x="82" y="56"/>
                      <a:pt x="82" y="56"/>
                    </a:cubicBezTo>
                    <a:cubicBezTo>
                      <a:pt x="83" y="54"/>
                      <a:pt x="83" y="54"/>
                      <a:pt x="83" y="54"/>
                    </a:cubicBezTo>
                    <a:cubicBezTo>
                      <a:pt x="84" y="53"/>
                      <a:pt x="84" y="53"/>
                      <a:pt x="84" y="53"/>
                    </a:cubicBezTo>
                    <a:cubicBezTo>
                      <a:pt x="84" y="52"/>
                      <a:pt x="84" y="52"/>
                      <a:pt x="84" y="52"/>
                    </a:cubicBezTo>
                    <a:lnTo>
                      <a:pt x="83" y="42"/>
                    </a:lnTo>
                    <a:close/>
                    <a:moveTo>
                      <a:pt x="65" y="51"/>
                    </a:moveTo>
                    <a:cubicBezTo>
                      <a:pt x="60" y="58"/>
                      <a:pt x="60" y="58"/>
                      <a:pt x="60" y="58"/>
                    </a:cubicBezTo>
                    <a:cubicBezTo>
                      <a:pt x="58" y="62"/>
                      <a:pt x="58" y="62"/>
                      <a:pt x="58" y="62"/>
                    </a:cubicBezTo>
                    <a:cubicBezTo>
                      <a:pt x="58" y="54"/>
                      <a:pt x="58" y="47"/>
                      <a:pt x="57" y="39"/>
                    </a:cubicBezTo>
                    <a:cubicBezTo>
                      <a:pt x="66" y="49"/>
                      <a:pt x="66" y="49"/>
                      <a:pt x="66" y="49"/>
                    </a:cubicBezTo>
                    <a:lnTo>
                      <a:pt x="65" y="51"/>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6" name="Freeform 94"/>
              <p:cNvSpPr>
                <a:spLocks/>
              </p:cNvSpPr>
              <p:nvPr/>
            </p:nvSpPr>
            <p:spPr bwMode="auto">
              <a:xfrm>
                <a:off x="2406717" y="1996235"/>
                <a:ext cx="169860" cy="19334"/>
              </a:xfrm>
              <a:custGeom>
                <a:avLst/>
                <a:gdLst>
                  <a:gd name="T0" fmla="*/ 58 w 62"/>
                  <a:gd name="T1" fmla="*/ 7 h 7"/>
                  <a:gd name="T2" fmla="*/ 4 w 62"/>
                  <a:gd name="T3" fmla="*/ 7 h 7"/>
                  <a:gd name="T4" fmla="*/ 0 w 62"/>
                  <a:gd name="T5" fmla="*/ 4 h 7"/>
                  <a:gd name="T6" fmla="*/ 4 w 62"/>
                  <a:gd name="T7" fmla="*/ 0 h 7"/>
                  <a:gd name="T8" fmla="*/ 58 w 62"/>
                  <a:gd name="T9" fmla="*/ 0 h 7"/>
                  <a:gd name="T10" fmla="*/ 62 w 62"/>
                  <a:gd name="T11" fmla="*/ 4 h 7"/>
                  <a:gd name="T12" fmla="*/ 58 w 6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2" h="7">
                    <a:moveTo>
                      <a:pt x="58" y="7"/>
                    </a:moveTo>
                    <a:cubicBezTo>
                      <a:pt x="4" y="7"/>
                      <a:pt x="4" y="7"/>
                      <a:pt x="4" y="7"/>
                    </a:cubicBezTo>
                    <a:cubicBezTo>
                      <a:pt x="2" y="7"/>
                      <a:pt x="0" y="6"/>
                      <a:pt x="0" y="4"/>
                    </a:cubicBezTo>
                    <a:cubicBezTo>
                      <a:pt x="0" y="2"/>
                      <a:pt x="2" y="0"/>
                      <a:pt x="4" y="0"/>
                    </a:cubicBezTo>
                    <a:cubicBezTo>
                      <a:pt x="58" y="0"/>
                      <a:pt x="58" y="0"/>
                      <a:pt x="58" y="0"/>
                    </a:cubicBezTo>
                    <a:cubicBezTo>
                      <a:pt x="61" y="0"/>
                      <a:pt x="62" y="2"/>
                      <a:pt x="62" y="4"/>
                    </a:cubicBezTo>
                    <a:cubicBezTo>
                      <a:pt x="62" y="6"/>
                      <a:pt x="61" y="7"/>
                      <a:pt x="58" y="7"/>
                    </a:cubicBez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8" name="Freeform 95"/>
              <p:cNvSpPr>
                <a:spLocks/>
              </p:cNvSpPr>
              <p:nvPr/>
            </p:nvSpPr>
            <p:spPr bwMode="auto">
              <a:xfrm>
                <a:off x="2406717" y="2040427"/>
                <a:ext cx="169860" cy="19334"/>
              </a:xfrm>
              <a:custGeom>
                <a:avLst/>
                <a:gdLst>
                  <a:gd name="T0" fmla="*/ 58 w 62"/>
                  <a:gd name="T1" fmla="*/ 7 h 7"/>
                  <a:gd name="T2" fmla="*/ 4 w 62"/>
                  <a:gd name="T3" fmla="*/ 7 h 7"/>
                  <a:gd name="T4" fmla="*/ 0 w 62"/>
                  <a:gd name="T5" fmla="*/ 4 h 7"/>
                  <a:gd name="T6" fmla="*/ 4 w 62"/>
                  <a:gd name="T7" fmla="*/ 0 h 7"/>
                  <a:gd name="T8" fmla="*/ 58 w 62"/>
                  <a:gd name="T9" fmla="*/ 0 h 7"/>
                  <a:gd name="T10" fmla="*/ 62 w 62"/>
                  <a:gd name="T11" fmla="*/ 4 h 7"/>
                  <a:gd name="T12" fmla="*/ 58 w 6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2" h="7">
                    <a:moveTo>
                      <a:pt x="58" y="7"/>
                    </a:moveTo>
                    <a:cubicBezTo>
                      <a:pt x="4" y="7"/>
                      <a:pt x="4" y="7"/>
                      <a:pt x="4" y="7"/>
                    </a:cubicBezTo>
                    <a:cubicBezTo>
                      <a:pt x="2" y="7"/>
                      <a:pt x="0" y="6"/>
                      <a:pt x="0" y="4"/>
                    </a:cubicBezTo>
                    <a:cubicBezTo>
                      <a:pt x="0" y="1"/>
                      <a:pt x="2" y="0"/>
                      <a:pt x="4" y="0"/>
                    </a:cubicBezTo>
                    <a:cubicBezTo>
                      <a:pt x="58" y="0"/>
                      <a:pt x="58" y="0"/>
                      <a:pt x="58" y="0"/>
                    </a:cubicBezTo>
                    <a:cubicBezTo>
                      <a:pt x="61" y="0"/>
                      <a:pt x="62" y="1"/>
                      <a:pt x="62" y="4"/>
                    </a:cubicBezTo>
                    <a:cubicBezTo>
                      <a:pt x="62" y="6"/>
                      <a:pt x="61" y="7"/>
                      <a:pt x="58" y="7"/>
                    </a:cubicBez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4" name="Freeform 96"/>
              <p:cNvSpPr>
                <a:spLocks/>
              </p:cNvSpPr>
              <p:nvPr/>
            </p:nvSpPr>
            <p:spPr bwMode="auto">
              <a:xfrm>
                <a:off x="2406717" y="2084618"/>
                <a:ext cx="169860" cy="19334"/>
              </a:xfrm>
              <a:custGeom>
                <a:avLst/>
                <a:gdLst>
                  <a:gd name="T0" fmla="*/ 58 w 62"/>
                  <a:gd name="T1" fmla="*/ 7 h 7"/>
                  <a:gd name="T2" fmla="*/ 4 w 62"/>
                  <a:gd name="T3" fmla="*/ 7 h 7"/>
                  <a:gd name="T4" fmla="*/ 0 w 62"/>
                  <a:gd name="T5" fmla="*/ 3 h 7"/>
                  <a:gd name="T6" fmla="*/ 4 w 62"/>
                  <a:gd name="T7" fmla="*/ 0 h 7"/>
                  <a:gd name="T8" fmla="*/ 58 w 62"/>
                  <a:gd name="T9" fmla="*/ 0 h 7"/>
                  <a:gd name="T10" fmla="*/ 62 w 62"/>
                  <a:gd name="T11" fmla="*/ 3 h 7"/>
                  <a:gd name="T12" fmla="*/ 58 w 6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2" h="7">
                    <a:moveTo>
                      <a:pt x="58" y="7"/>
                    </a:moveTo>
                    <a:cubicBezTo>
                      <a:pt x="4" y="7"/>
                      <a:pt x="4" y="7"/>
                      <a:pt x="4" y="7"/>
                    </a:cubicBezTo>
                    <a:cubicBezTo>
                      <a:pt x="2" y="7"/>
                      <a:pt x="0" y="5"/>
                      <a:pt x="0" y="3"/>
                    </a:cubicBezTo>
                    <a:cubicBezTo>
                      <a:pt x="0" y="1"/>
                      <a:pt x="2" y="0"/>
                      <a:pt x="4" y="0"/>
                    </a:cubicBezTo>
                    <a:cubicBezTo>
                      <a:pt x="58" y="0"/>
                      <a:pt x="58" y="0"/>
                      <a:pt x="58" y="0"/>
                    </a:cubicBezTo>
                    <a:cubicBezTo>
                      <a:pt x="61" y="0"/>
                      <a:pt x="62" y="1"/>
                      <a:pt x="62" y="3"/>
                    </a:cubicBezTo>
                    <a:cubicBezTo>
                      <a:pt x="62" y="5"/>
                      <a:pt x="61" y="7"/>
                      <a:pt x="58" y="7"/>
                    </a:cubicBez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5" name="Freeform 97"/>
              <p:cNvSpPr>
                <a:spLocks/>
              </p:cNvSpPr>
              <p:nvPr/>
            </p:nvSpPr>
            <p:spPr bwMode="auto">
              <a:xfrm>
                <a:off x="2406717" y="2128809"/>
                <a:ext cx="169860" cy="17953"/>
              </a:xfrm>
              <a:custGeom>
                <a:avLst/>
                <a:gdLst>
                  <a:gd name="T0" fmla="*/ 58 w 62"/>
                  <a:gd name="T1" fmla="*/ 7 h 7"/>
                  <a:gd name="T2" fmla="*/ 4 w 62"/>
                  <a:gd name="T3" fmla="*/ 7 h 7"/>
                  <a:gd name="T4" fmla="*/ 0 w 62"/>
                  <a:gd name="T5" fmla="*/ 3 h 7"/>
                  <a:gd name="T6" fmla="*/ 4 w 62"/>
                  <a:gd name="T7" fmla="*/ 0 h 7"/>
                  <a:gd name="T8" fmla="*/ 58 w 62"/>
                  <a:gd name="T9" fmla="*/ 0 h 7"/>
                  <a:gd name="T10" fmla="*/ 62 w 62"/>
                  <a:gd name="T11" fmla="*/ 3 h 7"/>
                  <a:gd name="T12" fmla="*/ 58 w 6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2" h="7">
                    <a:moveTo>
                      <a:pt x="58" y="7"/>
                    </a:moveTo>
                    <a:cubicBezTo>
                      <a:pt x="4" y="7"/>
                      <a:pt x="4" y="7"/>
                      <a:pt x="4" y="7"/>
                    </a:cubicBezTo>
                    <a:cubicBezTo>
                      <a:pt x="2" y="7"/>
                      <a:pt x="0" y="5"/>
                      <a:pt x="0" y="3"/>
                    </a:cubicBezTo>
                    <a:cubicBezTo>
                      <a:pt x="0" y="1"/>
                      <a:pt x="2" y="0"/>
                      <a:pt x="4" y="0"/>
                    </a:cubicBezTo>
                    <a:cubicBezTo>
                      <a:pt x="58" y="0"/>
                      <a:pt x="58" y="0"/>
                      <a:pt x="58" y="0"/>
                    </a:cubicBezTo>
                    <a:cubicBezTo>
                      <a:pt x="61" y="0"/>
                      <a:pt x="62" y="1"/>
                      <a:pt x="62" y="3"/>
                    </a:cubicBezTo>
                    <a:cubicBezTo>
                      <a:pt x="62" y="5"/>
                      <a:pt x="61" y="7"/>
                      <a:pt x="58" y="7"/>
                    </a:cubicBez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6" name="Freeform 98"/>
              <p:cNvSpPr>
                <a:spLocks noEditPoints="1"/>
              </p:cNvSpPr>
              <p:nvPr/>
            </p:nvSpPr>
            <p:spPr bwMode="auto">
              <a:xfrm>
                <a:off x="2362526" y="1881614"/>
                <a:ext cx="269291" cy="336959"/>
              </a:xfrm>
              <a:custGeom>
                <a:avLst/>
                <a:gdLst>
                  <a:gd name="T0" fmla="*/ 93 w 98"/>
                  <a:gd name="T1" fmla="*/ 0 h 123"/>
                  <a:gd name="T2" fmla="*/ 27 w 98"/>
                  <a:gd name="T3" fmla="*/ 0 h 123"/>
                  <a:gd name="T4" fmla="*/ 24 w 98"/>
                  <a:gd name="T5" fmla="*/ 2 h 123"/>
                  <a:gd name="T6" fmla="*/ 1 w 98"/>
                  <a:gd name="T7" fmla="*/ 24 h 123"/>
                  <a:gd name="T8" fmla="*/ 0 w 98"/>
                  <a:gd name="T9" fmla="*/ 27 h 123"/>
                  <a:gd name="T10" fmla="*/ 0 w 98"/>
                  <a:gd name="T11" fmla="*/ 118 h 123"/>
                  <a:gd name="T12" fmla="*/ 5 w 98"/>
                  <a:gd name="T13" fmla="*/ 123 h 123"/>
                  <a:gd name="T14" fmla="*/ 93 w 98"/>
                  <a:gd name="T15" fmla="*/ 123 h 123"/>
                  <a:gd name="T16" fmla="*/ 98 w 98"/>
                  <a:gd name="T17" fmla="*/ 118 h 123"/>
                  <a:gd name="T18" fmla="*/ 98 w 98"/>
                  <a:gd name="T19" fmla="*/ 5 h 123"/>
                  <a:gd name="T20" fmla="*/ 93 w 98"/>
                  <a:gd name="T21" fmla="*/ 0 h 123"/>
                  <a:gd name="T22" fmla="*/ 24 w 98"/>
                  <a:gd name="T23" fmla="*/ 15 h 123"/>
                  <a:gd name="T24" fmla="*/ 24 w 98"/>
                  <a:gd name="T25" fmla="*/ 23 h 123"/>
                  <a:gd name="T26" fmla="*/ 16 w 98"/>
                  <a:gd name="T27" fmla="*/ 23 h 123"/>
                  <a:gd name="T28" fmla="*/ 24 w 98"/>
                  <a:gd name="T29" fmla="*/ 15 h 123"/>
                  <a:gd name="T30" fmla="*/ 88 w 98"/>
                  <a:gd name="T31" fmla="*/ 113 h 123"/>
                  <a:gd name="T32" fmla="*/ 10 w 98"/>
                  <a:gd name="T33" fmla="*/ 113 h 123"/>
                  <a:gd name="T34" fmla="*/ 10 w 98"/>
                  <a:gd name="T35" fmla="*/ 31 h 123"/>
                  <a:gd name="T36" fmla="*/ 28 w 98"/>
                  <a:gd name="T37" fmla="*/ 31 h 123"/>
                  <a:gd name="T38" fmla="*/ 32 w 98"/>
                  <a:gd name="T39" fmla="*/ 27 h 123"/>
                  <a:gd name="T40" fmla="*/ 32 w 98"/>
                  <a:gd name="T41" fmla="*/ 10 h 123"/>
                  <a:gd name="T42" fmla="*/ 88 w 98"/>
                  <a:gd name="T43" fmla="*/ 10 h 123"/>
                  <a:gd name="T44" fmla="*/ 88 w 98"/>
                  <a:gd name="T45" fmla="*/ 11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8" h="123">
                    <a:moveTo>
                      <a:pt x="93" y="0"/>
                    </a:moveTo>
                    <a:cubicBezTo>
                      <a:pt x="27" y="0"/>
                      <a:pt x="27" y="0"/>
                      <a:pt x="27" y="0"/>
                    </a:cubicBezTo>
                    <a:cubicBezTo>
                      <a:pt x="26" y="0"/>
                      <a:pt x="25" y="1"/>
                      <a:pt x="24" y="2"/>
                    </a:cubicBezTo>
                    <a:cubicBezTo>
                      <a:pt x="1" y="24"/>
                      <a:pt x="1" y="24"/>
                      <a:pt x="1" y="24"/>
                    </a:cubicBezTo>
                    <a:cubicBezTo>
                      <a:pt x="0" y="25"/>
                      <a:pt x="0" y="26"/>
                      <a:pt x="0" y="27"/>
                    </a:cubicBezTo>
                    <a:cubicBezTo>
                      <a:pt x="0" y="118"/>
                      <a:pt x="0" y="118"/>
                      <a:pt x="0" y="118"/>
                    </a:cubicBezTo>
                    <a:cubicBezTo>
                      <a:pt x="0" y="121"/>
                      <a:pt x="2" y="123"/>
                      <a:pt x="5" y="123"/>
                    </a:cubicBezTo>
                    <a:cubicBezTo>
                      <a:pt x="93" y="123"/>
                      <a:pt x="93" y="123"/>
                      <a:pt x="93" y="123"/>
                    </a:cubicBezTo>
                    <a:cubicBezTo>
                      <a:pt x="95" y="123"/>
                      <a:pt x="98" y="121"/>
                      <a:pt x="98" y="118"/>
                    </a:cubicBezTo>
                    <a:cubicBezTo>
                      <a:pt x="98" y="5"/>
                      <a:pt x="98" y="5"/>
                      <a:pt x="98" y="5"/>
                    </a:cubicBezTo>
                    <a:cubicBezTo>
                      <a:pt x="98" y="3"/>
                      <a:pt x="95" y="0"/>
                      <a:pt x="93" y="0"/>
                    </a:cubicBezTo>
                    <a:close/>
                    <a:moveTo>
                      <a:pt x="24" y="15"/>
                    </a:moveTo>
                    <a:cubicBezTo>
                      <a:pt x="24" y="23"/>
                      <a:pt x="24" y="23"/>
                      <a:pt x="24" y="23"/>
                    </a:cubicBezTo>
                    <a:cubicBezTo>
                      <a:pt x="16" y="23"/>
                      <a:pt x="16" y="23"/>
                      <a:pt x="16" y="23"/>
                    </a:cubicBezTo>
                    <a:lnTo>
                      <a:pt x="24" y="15"/>
                    </a:lnTo>
                    <a:close/>
                    <a:moveTo>
                      <a:pt x="88" y="113"/>
                    </a:moveTo>
                    <a:cubicBezTo>
                      <a:pt x="10" y="113"/>
                      <a:pt x="10" y="113"/>
                      <a:pt x="10" y="113"/>
                    </a:cubicBezTo>
                    <a:cubicBezTo>
                      <a:pt x="10" y="31"/>
                      <a:pt x="10" y="31"/>
                      <a:pt x="10" y="31"/>
                    </a:cubicBezTo>
                    <a:cubicBezTo>
                      <a:pt x="28" y="31"/>
                      <a:pt x="28" y="31"/>
                      <a:pt x="28" y="31"/>
                    </a:cubicBezTo>
                    <a:cubicBezTo>
                      <a:pt x="30" y="31"/>
                      <a:pt x="32" y="29"/>
                      <a:pt x="32" y="27"/>
                    </a:cubicBezTo>
                    <a:cubicBezTo>
                      <a:pt x="32" y="10"/>
                      <a:pt x="32" y="10"/>
                      <a:pt x="32" y="10"/>
                    </a:cubicBezTo>
                    <a:cubicBezTo>
                      <a:pt x="88" y="10"/>
                      <a:pt x="88" y="10"/>
                      <a:pt x="88" y="10"/>
                    </a:cubicBezTo>
                    <a:lnTo>
                      <a:pt x="88" y="113"/>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9" name="矩形 8"/>
            <p:cNvSpPr/>
            <p:nvPr/>
          </p:nvSpPr>
          <p:spPr>
            <a:xfrm>
              <a:off x="1945543" y="5018932"/>
              <a:ext cx="1210589" cy="400110"/>
            </a:xfrm>
            <a:prstGeom prst="rect">
              <a:avLst/>
            </a:prstGeom>
          </p:spPr>
          <p:txBody>
            <a:bodyPr wrap="none">
              <a:spAutoFit/>
            </a:bodyPr>
            <a:lstStyle/>
            <a:p>
              <a:pPr lvl="0" algn="ctr"/>
              <a:r>
                <a:rPr lang="zh-CN" altLang="en-US" sz="2000" kern="100" dirty="0">
                  <a:solidFill>
                    <a:prstClr val="white"/>
                  </a:solidFill>
                  <a:latin typeface="微软雅黑" panose="020B0503020204020204" pitchFamily="34" charset="-122"/>
                  <a:ea typeface="微软雅黑" panose="020B0503020204020204" pitchFamily="34" charset="-122"/>
                </a:rPr>
                <a:t>评价说明</a:t>
              </a:r>
            </a:p>
          </p:txBody>
        </p:sp>
      </p:grpSp>
    </p:spTree>
    <p:custDataLst>
      <p:tags r:id="rId1"/>
    </p:custDataLst>
    <p:extLst>
      <p:ext uri="{BB962C8B-B14F-4D97-AF65-F5344CB8AC3E}">
        <p14:creationId xmlns:p14="http://schemas.microsoft.com/office/powerpoint/2010/main" val="3155006495"/>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矩形 34"/>
          <p:cNvSpPr/>
          <p:nvPr/>
        </p:nvSpPr>
        <p:spPr>
          <a:xfrm>
            <a:off x="0" y="411981"/>
            <a:ext cx="874207" cy="381837"/>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682477" y="336212"/>
            <a:ext cx="537993" cy="537993"/>
            <a:chOff x="682477" y="336212"/>
            <a:chExt cx="537993" cy="537993"/>
          </a:xfrm>
        </p:grpSpPr>
        <p:grpSp>
          <p:nvGrpSpPr>
            <p:cNvPr id="37" name="组合 36"/>
            <p:cNvGrpSpPr/>
            <p:nvPr/>
          </p:nvGrpSpPr>
          <p:grpSpPr>
            <a:xfrm>
              <a:off x="682477" y="336212"/>
              <a:ext cx="537993" cy="537993"/>
              <a:chOff x="1603689" y="1828440"/>
              <a:chExt cx="2743560" cy="2743560"/>
            </a:xfrm>
          </p:grpSpPr>
          <p:sp>
            <p:nvSpPr>
              <p:cNvPr id="39" name="椭圆 38"/>
              <p:cNvSpPr/>
              <p:nvPr/>
            </p:nvSpPr>
            <p:spPr>
              <a:xfrm>
                <a:off x="1603689" y="1828440"/>
                <a:ext cx="2743560" cy="2743560"/>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sp>
            <p:nvSpPr>
              <p:cNvPr id="40" name="椭圆 39"/>
              <p:cNvSpPr/>
              <p:nvPr/>
            </p:nvSpPr>
            <p:spPr>
              <a:xfrm>
                <a:off x="1752544" y="1977295"/>
                <a:ext cx="2445850" cy="2445850"/>
              </a:xfrm>
              <a:prstGeom prst="ellipse">
                <a:avLst/>
              </a:prstGeom>
              <a:solidFill>
                <a:srgbClr val="2980B9"/>
              </a:solidFill>
              <a:ln w="38100"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grpSp>
        <p:sp>
          <p:nvSpPr>
            <p:cNvPr id="41" name="矩形 40"/>
            <p:cNvSpPr/>
            <p:nvPr/>
          </p:nvSpPr>
          <p:spPr>
            <a:xfrm>
              <a:off x="753342" y="418233"/>
              <a:ext cx="423514" cy="369332"/>
            </a:xfrm>
            <a:prstGeom prst="rect">
              <a:avLst/>
            </a:prstGeom>
          </p:spPr>
          <p:txBody>
            <a:bodyPr wrap="none">
              <a:spAutoFit/>
            </a:bodyPr>
            <a:lstStyle/>
            <a:p>
              <a:pPr lvl="0"/>
              <a:r>
                <a:rPr lang="en-US" altLang="zh-CN" dirty="0">
                  <a:solidFill>
                    <a:schemeClr val="bg1"/>
                  </a:solidFill>
                  <a:latin typeface="Impact" panose="020B0806030902050204" pitchFamily="34" charset="0"/>
                </a:rPr>
                <a:t>02</a:t>
              </a:r>
              <a:endParaRPr lang="zh-CN" altLang="en-US" dirty="0">
                <a:solidFill>
                  <a:schemeClr val="bg1"/>
                </a:solidFill>
                <a:latin typeface="Impact" panose="020B0806030902050204" pitchFamily="34" charset="0"/>
              </a:endParaRPr>
            </a:p>
          </p:txBody>
        </p:sp>
      </p:grpSp>
      <p:sp>
        <p:nvSpPr>
          <p:cNvPr id="43" name="矩形 42"/>
          <p:cNvSpPr/>
          <p:nvPr/>
        </p:nvSpPr>
        <p:spPr>
          <a:xfrm>
            <a:off x="1220469" y="402844"/>
            <a:ext cx="3310522" cy="461665"/>
          </a:xfrm>
          <a:prstGeom prst="rect">
            <a:avLst/>
          </a:prstGeom>
        </p:spPr>
        <p:txBody>
          <a:bodyPr wrap="none">
            <a:spAutoFit/>
          </a:bodyPr>
          <a:lstStyle/>
          <a:p>
            <a:pPr lvl="0" fontAlgn="base">
              <a:spcBef>
                <a:spcPct val="0"/>
              </a:spcBef>
              <a:spcAft>
                <a:spcPct val="0"/>
              </a:spcAft>
            </a:pPr>
            <a:r>
              <a:rPr lang="zh-CN" altLang="en-US" sz="2400" dirty="0">
                <a:solidFill>
                  <a:srgbClr val="2980B9"/>
                </a:solidFill>
                <a:latin typeface="微软雅黑" panose="020B0503020204020204" pitchFamily="34" charset="-122"/>
                <a:ea typeface="微软雅黑" panose="020B0503020204020204" pitchFamily="34" charset="-122"/>
              </a:rPr>
              <a:t>主题选定</a:t>
            </a:r>
            <a:r>
              <a:rPr lang="en-US" altLang="zh-CN" sz="2400" dirty="0">
                <a:solidFill>
                  <a:srgbClr val="2980B9"/>
                </a:solidFill>
                <a:latin typeface="微软雅黑" panose="020B0503020204020204" pitchFamily="34" charset="-122"/>
                <a:ea typeface="微软雅黑" panose="020B0503020204020204" pitchFamily="34" charset="-122"/>
              </a:rPr>
              <a:t>——</a:t>
            </a:r>
            <a:r>
              <a:rPr lang="zh-CN" altLang="en-US" sz="2400" dirty="0">
                <a:solidFill>
                  <a:srgbClr val="2980B9"/>
                </a:solidFill>
                <a:latin typeface="微软雅黑" panose="020B0503020204020204" pitchFamily="34" charset="-122"/>
                <a:ea typeface="微软雅黑" panose="020B0503020204020204" pitchFamily="34" charset="-122"/>
              </a:rPr>
              <a:t>关于主题</a:t>
            </a:r>
          </a:p>
        </p:txBody>
      </p:sp>
      <p:grpSp>
        <p:nvGrpSpPr>
          <p:cNvPr id="21" name="组合 20"/>
          <p:cNvGrpSpPr/>
          <p:nvPr/>
        </p:nvGrpSpPr>
        <p:grpSpPr>
          <a:xfrm>
            <a:off x="2942864" y="1688443"/>
            <a:ext cx="6306273" cy="894304"/>
            <a:chOff x="437103" y="2720729"/>
            <a:chExt cx="6306273" cy="894304"/>
          </a:xfrm>
        </p:grpSpPr>
        <p:sp>
          <p:nvSpPr>
            <p:cNvPr id="22" name="圆角矩形 21"/>
            <p:cNvSpPr/>
            <p:nvPr/>
          </p:nvSpPr>
          <p:spPr>
            <a:xfrm>
              <a:off x="437103" y="2720729"/>
              <a:ext cx="6306273" cy="894304"/>
            </a:xfrm>
            <a:prstGeom prst="roundRect">
              <a:avLst>
                <a:gd name="adj" fmla="val 5000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kern="0">
                <a:solidFill>
                  <a:prstClr val="black"/>
                </a:solidFill>
                <a:ea typeface="微软雅黑"/>
              </a:endParaRPr>
            </a:p>
          </p:txBody>
        </p:sp>
        <p:grpSp>
          <p:nvGrpSpPr>
            <p:cNvPr id="23" name="组合 22"/>
            <p:cNvGrpSpPr/>
            <p:nvPr/>
          </p:nvGrpSpPr>
          <p:grpSpPr>
            <a:xfrm>
              <a:off x="581752" y="2832076"/>
              <a:ext cx="6013070" cy="656334"/>
              <a:chOff x="1076666" y="2965342"/>
              <a:chExt cx="6013070" cy="656334"/>
            </a:xfrm>
          </p:grpSpPr>
          <p:sp>
            <p:nvSpPr>
              <p:cNvPr id="25" name="圆角矩形 24"/>
              <p:cNvSpPr/>
              <p:nvPr/>
            </p:nvSpPr>
            <p:spPr>
              <a:xfrm>
                <a:off x="1076666" y="2965342"/>
                <a:ext cx="6013070" cy="656334"/>
              </a:xfrm>
              <a:prstGeom prst="roundRect">
                <a:avLst>
                  <a:gd name="adj" fmla="val 50000"/>
                </a:avLst>
              </a:prstGeom>
              <a:solidFill>
                <a:srgbClr val="2778AF"/>
              </a:solidFill>
              <a:ln w="15875" cap="flat">
                <a:noFill/>
                <a:prstDash val="solid"/>
                <a:miter lim="800000"/>
                <a:headEnd/>
                <a:tailEnd/>
              </a:ln>
              <a:effectLst>
                <a:innerShdw dist="76200" dir="18900000">
                  <a:prstClr val="black">
                    <a:alpha val="18000"/>
                  </a:prstClr>
                </a:innerShdw>
              </a:effectLst>
            </p:spPr>
            <p:txBody>
              <a:bodyPr vert="horz" wrap="square" lIns="91440" tIns="45720" rIns="91440" bIns="45720" numCol="1" anchor="t" anchorCtr="0" compatLnSpc="1">
                <a:prstTxWarp prst="textNoShape">
                  <a:avLst/>
                </a:prstTxWarp>
              </a:bodyPr>
              <a:lstStyle/>
              <a:p>
                <a:endParaRPr lang="zh-CN" altLang="en-US" b="1" kern="0">
                  <a:solidFill>
                    <a:prstClr val="black"/>
                  </a:solidFill>
                  <a:ea typeface="微软雅黑"/>
                </a:endParaRPr>
              </a:p>
            </p:txBody>
          </p:sp>
          <p:sp>
            <p:nvSpPr>
              <p:cNvPr id="26" name="矩形 25"/>
              <p:cNvSpPr/>
              <p:nvPr/>
            </p:nvSpPr>
            <p:spPr>
              <a:xfrm>
                <a:off x="1435013" y="3093607"/>
                <a:ext cx="4801314" cy="400110"/>
              </a:xfrm>
              <a:prstGeom prst="rect">
                <a:avLst/>
              </a:prstGeom>
            </p:spPr>
            <p:txBody>
              <a:bodyPr wrap="none">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活动主题：提高抗肿瘤药物操作的规范性</a:t>
                </a:r>
              </a:p>
            </p:txBody>
          </p:sp>
        </p:grpSp>
        <p:sp>
          <p:nvSpPr>
            <p:cNvPr id="24" name="矩形 23"/>
            <p:cNvSpPr/>
            <p:nvPr/>
          </p:nvSpPr>
          <p:spPr>
            <a:xfrm>
              <a:off x="2431973" y="2993206"/>
              <a:ext cx="184731" cy="418191"/>
            </a:xfrm>
            <a:prstGeom prst="rect">
              <a:avLst/>
            </a:prstGeom>
          </p:spPr>
          <p:txBody>
            <a:bodyPr wrap="none">
              <a:spAutoFit/>
            </a:bodyPr>
            <a:lstStyle/>
            <a:p>
              <a:pPr lvl="0">
                <a:lnSpc>
                  <a:spcPct val="150000"/>
                </a:lnSpc>
                <a:defRPr/>
              </a:pPr>
              <a:endParaRPr lang="en-US" altLang="zh-CN" sz="1600" dirty="0">
                <a:solidFill>
                  <a:sysClr val="windowText" lastClr="000000"/>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1314685" y="3107296"/>
            <a:ext cx="8891526" cy="602694"/>
            <a:chOff x="1083243" y="4043679"/>
            <a:chExt cx="8891526" cy="602694"/>
          </a:xfrm>
        </p:grpSpPr>
        <p:grpSp>
          <p:nvGrpSpPr>
            <p:cNvPr id="27" name="组合 26"/>
            <p:cNvGrpSpPr/>
            <p:nvPr/>
          </p:nvGrpSpPr>
          <p:grpSpPr>
            <a:xfrm>
              <a:off x="1083243" y="4043679"/>
              <a:ext cx="2004270" cy="602694"/>
              <a:chOff x="437103" y="2720729"/>
              <a:chExt cx="6306273" cy="894304"/>
            </a:xfrm>
          </p:grpSpPr>
          <p:sp>
            <p:nvSpPr>
              <p:cNvPr id="28" name="圆角矩形 27"/>
              <p:cNvSpPr/>
              <p:nvPr/>
            </p:nvSpPr>
            <p:spPr>
              <a:xfrm>
                <a:off x="437103" y="2720729"/>
                <a:ext cx="6306273" cy="894304"/>
              </a:xfrm>
              <a:prstGeom prst="roundRect">
                <a:avLst>
                  <a:gd name="adj" fmla="val 5000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kern="0">
                  <a:solidFill>
                    <a:prstClr val="black"/>
                  </a:solidFill>
                  <a:ea typeface="微软雅黑"/>
                </a:endParaRPr>
              </a:p>
            </p:txBody>
          </p:sp>
          <p:grpSp>
            <p:nvGrpSpPr>
              <p:cNvPr id="29" name="组合 28"/>
              <p:cNvGrpSpPr/>
              <p:nvPr/>
            </p:nvGrpSpPr>
            <p:grpSpPr>
              <a:xfrm>
                <a:off x="777031" y="2839589"/>
                <a:ext cx="5706496" cy="656334"/>
                <a:chOff x="1271945" y="2972855"/>
                <a:chExt cx="5706496" cy="656334"/>
              </a:xfrm>
            </p:grpSpPr>
            <p:sp>
              <p:nvSpPr>
                <p:cNvPr id="31" name="圆角矩形 30"/>
                <p:cNvSpPr/>
                <p:nvPr/>
              </p:nvSpPr>
              <p:spPr>
                <a:xfrm>
                  <a:off x="1271945" y="2972855"/>
                  <a:ext cx="5706496" cy="656334"/>
                </a:xfrm>
                <a:prstGeom prst="roundRect">
                  <a:avLst>
                    <a:gd name="adj" fmla="val 50000"/>
                  </a:avLst>
                </a:prstGeom>
                <a:solidFill>
                  <a:srgbClr val="F39C12"/>
                </a:solidFill>
                <a:ln w="15875" cap="flat">
                  <a:noFill/>
                  <a:prstDash val="solid"/>
                  <a:miter lim="800000"/>
                  <a:headEnd/>
                  <a:tailEnd/>
                </a:ln>
                <a:effectLst>
                  <a:innerShdw dist="76200" dir="18900000">
                    <a:prstClr val="black">
                      <a:alpha val="18000"/>
                    </a:prstClr>
                  </a:innerShdw>
                </a:effectLst>
              </p:spPr>
              <p:txBody>
                <a:bodyPr vert="horz" wrap="square" lIns="91440" tIns="45720" rIns="91440" bIns="45720" numCol="1" anchor="t" anchorCtr="0" compatLnSpc="1">
                  <a:prstTxWarp prst="textNoShape">
                    <a:avLst/>
                  </a:prstTxWarp>
                </a:bodyPr>
                <a:lstStyle/>
                <a:p>
                  <a:endParaRPr lang="zh-CN" altLang="en-US" b="1" kern="0">
                    <a:solidFill>
                      <a:prstClr val="black"/>
                    </a:solidFill>
                    <a:ea typeface="微软雅黑"/>
                  </a:endParaRPr>
                </a:p>
              </p:txBody>
            </p:sp>
            <p:sp>
              <p:nvSpPr>
                <p:cNvPr id="32" name="矩形 31"/>
                <p:cNvSpPr/>
                <p:nvPr/>
              </p:nvSpPr>
              <p:spPr>
                <a:xfrm>
                  <a:off x="2253203" y="2985077"/>
                  <a:ext cx="3127792" cy="400110"/>
                </a:xfrm>
                <a:prstGeom prst="rect">
                  <a:avLst/>
                </a:prstGeom>
              </p:spPr>
              <p:txBody>
                <a:bodyPr wrap="none">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名词解释</a:t>
                  </a:r>
                </a:p>
              </p:txBody>
            </p:sp>
          </p:grpSp>
          <p:sp>
            <p:nvSpPr>
              <p:cNvPr id="30" name="矩形 29"/>
              <p:cNvSpPr/>
              <p:nvPr/>
            </p:nvSpPr>
            <p:spPr>
              <a:xfrm>
                <a:off x="2431973" y="2993206"/>
                <a:ext cx="184731" cy="418191"/>
              </a:xfrm>
              <a:prstGeom prst="rect">
                <a:avLst/>
              </a:prstGeom>
            </p:spPr>
            <p:txBody>
              <a:bodyPr wrap="none">
                <a:spAutoFit/>
              </a:bodyPr>
              <a:lstStyle/>
              <a:p>
                <a:pPr lvl="0">
                  <a:lnSpc>
                    <a:spcPct val="150000"/>
                  </a:lnSpc>
                  <a:defRPr/>
                </a:pPr>
                <a:endParaRPr lang="en-US" altLang="zh-CN" sz="1600" dirty="0">
                  <a:solidFill>
                    <a:sysClr val="windowText" lastClr="000000"/>
                  </a:solidFill>
                  <a:latin typeface="微软雅黑" panose="020B0503020204020204" pitchFamily="34" charset="-122"/>
                  <a:ea typeface="微软雅黑" panose="020B0503020204020204" pitchFamily="34" charset="-122"/>
                </a:endParaRPr>
              </a:p>
            </p:txBody>
          </p:sp>
        </p:grpSp>
        <p:sp>
          <p:nvSpPr>
            <p:cNvPr id="3" name="矩形 2"/>
            <p:cNvSpPr/>
            <p:nvPr/>
          </p:nvSpPr>
          <p:spPr>
            <a:xfrm>
              <a:off x="3135893" y="4045666"/>
              <a:ext cx="6838876" cy="584775"/>
            </a:xfrm>
            <a:prstGeom prst="rect">
              <a:avLst/>
            </a:prstGeom>
          </p:spPr>
          <p:txBody>
            <a:bodyPr wrap="square">
              <a:spAutoFit/>
            </a:bodyPr>
            <a:lstStyle/>
            <a:p>
              <a:pPr lvl="0"/>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抗肿瘤药物的操作包括：配制流程、给药方式及操作流程药物、外渗的应急、预案化疗废弃物的处理。</a:t>
              </a:r>
            </a:p>
          </p:txBody>
        </p:sp>
      </p:grpSp>
      <p:grpSp>
        <p:nvGrpSpPr>
          <p:cNvPr id="48" name="组合 47"/>
          <p:cNvGrpSpPr/>
          <p:nvPr/>
        </p:nvGrpSpPr>
        <p:grpSpPr>
          <a:xfrm>
            <a:off x="1314685" y="4100593"/>
            <a:ext cx="2004270" cy="602694"/>
            <a:chOff x="437103" y="2720729"/>
            <a:chExt cx="6306273" cy="894304"/>
          </a:xfrm>
        </p:grpSpPr>
        <p:sp>
          <p:nvSpPr>
            <p:cNvPr id="50" name="圆角矩形 49"/>
            <p:cNvSpPr/>
            <p:nvPr/>
          </p:nvSpPr>
          <p:spPr>
            <a:xfrm>
              <a:off x="437103" y="2720729"/>
              <a:ext cx="6306273" cy="894304"/>
            </a:xfrm>
            <a:prstGeom prst="roundRect">
              <a:avLst>
                <a:gd name="adj" fmla="val 5000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kern="0">
                <a:solidFill>
                  <a:prstClr val="black"/>
                </a:solidFill>
                <a:ea typeface="微软雅黑"/>
              </a:endParaRPr>
            </a:p>
          </p:txBody>
        </p:sp>
        <p:grpSp>
          <p:nvGrpSpPr>
            <p:cNvPr id="51" name="组合 50"/>
            <p:cNvGrpSpPr/>
            <p:nvPr/>
          </p:nvGrpSpPr>
          <p:grpSpPr>
            <a:xfrm>
              <a:off x="777031" y="2839589"/>
              <a:ext cx="5706496" cy="656334"/>
              <a:chOff x="1271945" y="2972855"/>
              <a:chExt cx="5706496" cy="656334"/>
            </a:xfrm>
          </p:grpSpPr>
          <p:sp>
            <p:nvSpPr>
              <p:cNvPr id="53" name="圆角矩形 52"/>
              <p:cNvSpPr/>
              <p:nvPr/>
            </p:nvSpPr>
            <p:spPr>
              <a:xfrm>
                <a:off x="1271945" y="2972855"/>
                <a:ext cx="5706496" cy="656334"/>
              </a:xfrm>
              <a:prstGeom prst="roundRect">
                <a:avLst>
                  <a:gd name="adj" fmla="val 50000"/>
                </a:avLst>
              </a:prstGeom>
              <a:solidFill>
                <a:srgbClr val="16A085"/>
              </a:solidFill>
              <a:ln w="15875" cap="flat">
                <a:noFill/>
                <a:prstDash val="solid"/>
                <a:miter lim="800000"/>
                <a:headEnd/>
                <a:tailEnd/>
              </a:ln>
              <a:effectLst>
                <a:innerShdw dist="76200" dir="18900000">
                  <a:prstClr val="black">
                    <a:alpha val="18000"/>
                  </a:prstClr>
                </a:innerShdw>
              </a:effectLst>
            </p:spPr>
            <p:txBody>
              <a:bodyPr vert="horz" wrap="square" lIns="91440" tIns="45720" rIns="91440" bIns="45720" numCol="1" anchor="t" anchorCtr="0" compatLnSpc="1">
                <a:prstTxWarp prst="textNoShape">
                  <a:avLst/>
                </a:prstTxWarp>
              </a:bodyPr>
              <a:lstStyle/>
              <a:p>
                <a:endParaRPr lang="zh-CN" altLang="en-US" b="1" kern="0">
                  <a:solidFill>
                    <a:prstClr val="black"/>
                  </a:solidFill>
                  <a:ea typeface="微软雅黑"/>
                </a:endParaRPr>
              </a:p>
            </p:txBody>
          </p:sp>
          <p:sp>
            <p:nvSpPr>
              <p:cNvPr id="54" name="矩形 53"/>
              <p:cNvSpPr/>
              <p:nvPr/>
            </p:nvSpPr>
            <p:spPr>
              <a:xfrm>
                <a:off x="2253203" y="3004172"/>
                <a:ext cx="3809017" cy="593701"/>
              </a:xfrm>
              <a:prstGeom prst="rect">
                <a:avLst/>
              </a:prstGeom>
            </p:spPr>
            <p:txBody>
              <a:bodyPr wrap="none">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计算公式</a:t>
                </a:r>
              </a:p>
            </p:txBody>
          </p:sp>
        </p:grpSp>
        <p:sp>
          <p:nvSpPr>
            <p:cNvPr id="52" name="矩形 51"/>
            <p:cNvSpPr/>
            <p:nvPr/>
          </p:nvSpPr>
          <p:spPr>
            <a:xfrm>
              <a:off x="2431973" y="2993206"/>
              <a:ext cx="184731" cy="418191"/>
            </a:xfrm>
            <a:prstGeom prst="rect">
              <a:avLst/>
            </a:prstGeom>
          </p:spPr>
          <p:txBody>
            <a:bodyPr wrap="none">
              <a:spAutoFit/>
            </a:bodyPr>
            <a:lstStyle/>
            <a:p>
              <a:pPr lvl="0">
                <a:lnSpc>
                  <a:spcPct val="150000"/>
                </a:lnSpc>
                <a:defRPr/>
              </a:pPr>
              <a:endParaRPr lang="en-US" altLang="zh-CN" sz="1600" dirty="0">
                <a:solidFill>
                  <a:sysClr val="windowText" lastClr="000000"/>
                </a:solidFill>
                <a:latin typeface="微软雅黑" panose="020B0503020204020204" pitchFamily="34" charset="-122"/>
                <a:ea typeface="微软雅黑" panose="020B0503020204020204" pitchFamily="34" charset="-122"/>
              </a:endParaRPr>
            </a:p>
          </p:txBody>
        </p:sp>
      </p:grpSp>
      <p:grpSp>
        <p:nvGrpSpPr>
          <p:cNvPr id="55" name="组合 54"/>
          <p:cNvGrpSpPr>
            <a:grpSpLocks/>
          </p:cNvGrpSpPr>
          <p:nvPr/>
        </p:nvGrpSpPr>
        <p:grpSpPr bwMode="auto">
          <a:xfrm>
            <a:off x="3367335" y="4020235"/>
            <a:ext cx="6467475" cy="739775"/>
            <a:chOff x="727294" y="3606799"/>
            <a:chExt cx="6467426" cy="738664"/>
          </a:xfrm>
        </p:grpSpPr>
        <p:grpSp>
          <p:nvGrpSpPr>
            <p:cNvPr id="56" name="组合 32"/>
            <p:cNvGrpSpPr>
              <a:grpSpLocks/>
            </p:cNvGrpSpPr>
            <p:nvPr/>
          </p:nvGrpSpPr>
          <p:grpSpPr bwMode="auto">
            <a:xfrm>
              <a:off x="2977667" y="3606799"/>
              <a:ext cx="4217053" cy="738664"/>
              <a:chOff x="988878" y="4051601"/>
              <a:chExt cx="4217053" cy="738664"/>
            </a:xfrm>
          </p:grpSpPr>
          <p:sp>
            <p:nvSpPr>
              <p:cNvPr id="59" name="矩形 24"/>
              <p:cNvSpPr>
                <a:spLocks noChangeArrowheads="1"/>
              </p:cNvSpPr>
              <p:nvPr/>
            </p:nvSpPr>
            <p:spPr bwMode="auto">
              <a:xfrm>
                <a:off x="3309788" y="4059065"/>
                <a:ext cx="5501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3600" b="1" i="0" u="none" strike="noStrike" kern="0" cap="none" spc="0" normalizeH="0" baseline="0" noProof="0">
                    <a:ln>
                      <a:noFill/>
                    </a:ln>
                    <a:solidFill>
                      <a:srgbClr val="16A085"/>
                    </a:solidFill>
                    <a:effectLst/>
                    <a:uLnTx/>
                    <a:uFillTx/>
                    <a:latin typeface="微软雅黑" panose="020B0503020204020204" pitchFamily="34" charset="-122"/>
                    <a:ea typeface="微软雅黑" panose="020B0503020204020204" pitchFamily="34" charset="-122"/>
                  </a:rPr>
                  <a:t>×</a:t>
                </a:r>
                <a:endParaRPr kumimoji="0" lang="en-US" altLang="zh-CN" sz="1800" b="1" i="0" u="none" strike="noStrike" kern="0" cap="none" spc="0" normalizeH="0" baseline="0" noProof="0">
                  <a:ln>
                    <a:noFill/>
                  </a:ln>
                  <a:solidFill>
                    <a:srgbClr val="16A085"/>
                  </a:solidFill>
                  <a:effectLst/>
                  <a:uLnTx/>
                  <a:uFillTx/>
                  <a:latin typeface="微软雅黑" panose="020B0503020204020204" pitchFamily="34" charset="-122"/>
                  <a:ea typeface="微软雅黑" panose="020B0503020204020204" pitchFamily="34" charset="-122"/>
                </a:endParaRPr>
              </a:p>
            </p:txBody>
          </p:sp>
          <p:grpSp>
            <p:nvGrpSpPr>
              <p:cNvPr id="60" name="组合 30"/>
              <p:cNvGrpSpPr>
                <a:grpSpLocks/>
              </p:cNvGrpSpPr>
              <p:nvPr/>
            </p:nvGrpSpPr>
            <p:grpSpPr bwMode="auto">
              <a:xfrm>
                <a:off x="988878" y="4051601"/>
                <a:ext cx="2359415" cy="738664"/>
                <a:chOff x="988878" y="4051601"/>
                <a:chExt cx="2359415" cy="738664"/>
              </a:xfrm>
            </p:grpSpPr>
            <p:cxnSp>
              <p:nvCxnSpPr>
                <p:cNvPr id="62" name="直接连接符 61"/>
                <p:cNvCxnSpPr/>
                <p:nvPr/>
              </p:nvCxnSpPr>
              <p:spPr>
                <a:xfrm>
                  <a:off x="989563" y="4420933"/>
                  <a:ext cx="2359007" cy="0"/>
                </a:xfrm>
                <a:prstGeom prst="line">
                  <a:avLst/>
                </a:prstGeom>
                <a:noFill/>
                <a:ln w="15875" cap="flat" cmpd="sng" algn="ctr">
                  <a:solidFill>
                    <a:srgbClr val="00B392"/>
                  </a:solidFill>
                  <a:prstDash val="solid"/>
                  <a:miter lim="800000"/>
                </a:ln>
                <a:effectLst/>
              </p:spPr>
            </p:cxnSp>
            <p:sp>
              <p:nvSpPr>
                <p:cNvPr id="63" name="矩形 27"/>
                <p:cNvSpPr>
                  <a:spLocks noChangeArrowheads="1"/>
                </p:cNvSpPr>
                <p:nvPr/>
              </p:nvSpPr>
              <p:spPr bwMode="auto">
                <a:xfrm>
                  <a:off x="1126473" y="4051601"/>
                  <a:ext cx="2084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1800" b="1" i="0" u="none" strike="noStrike" kern="0" cap="none" spc="0" normalizeH="0" baseline="0" noProof="0">
                      <a:ln>
                        <a:noFill/>
                      </a:ln>
                      <a:solidFill>
                        <a:srgbClr val="16A085"/>
                      </a:solidFill>
                      <a:effectLst/>
                      <a:uLnTx/>
                      <a:uFillTx/>
                      <a:latin typeface="微软雅黑" panose="020B0503020204020204" pitchFamily="34" charset="-122"/>
                      <a:ea typeface="微软雅黑" panose="020B0503020204020204" pitchFamily="34" charset="-122"/>
                    </a:rPr>
                    <a:t>低血压发生的次数 </a:t>
                  </a:r>
                </a:p>
              </p:txBody>
            </p:sp>
            <p:sp>
              <p:nvSpPr>
                <p:cNvPr id="64" name="矩形 29"/>
                <p:cNvSpPr>
                  <a:spLocks noChangeArrowheads="1"/>
                </p:cNvSpPr>
                <p:nvPr/>
              </p:nvSpPr>
              <p:spPr bwMode="auto">
                <a:xfrm>
                  <a:off x="1408849" y="4420933"/>
                  <a:ext cx="13388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1800" b="1" i="0" u="none" strike="noStrike" kern="0" cap="none" spc="0" normalizeH="0" baseline="0" noProof="0">
                      <a:ln>
                        <a:noFill/>
                      </a:ln>
                      <a:solidFill>
                        <a:srgbClr val="16A085"/>
                      </a:solidFill>
                      <a:effectLst/>
                      <a:uLnTx/>
                      <a:uFillTx/>
                      <a:latin typeface="微软雅黑" panose="020B0503020204020204" pitchFamily="34" charset="-122"/>
                      <a:ea typeface="微软雅黑" panose="020B0503020204020204" pitchFamily="34" charset="-122"/>
                    </a:rPr>
                    <a:t>总调查次数</a:t>
                  </a:r>
                </a:p>
              </p:txBody>
            </p:sp>
          </p:grpSp>
          <p:sp>
            <p:nvSpPr>
              <p:cNvPr id="61" name="矩形 31"/>
              <p:cNvSpPr>
                <a:spLocks noChangeArrowheads="1"/>
              </p:cNvSpPr>
              <p:nvPr/>
            </p:nvSpPr>
            <p:spPr bwMode="auto">
              <a:xfrm>
                <a:off x="3798173" y="4082121"/>
                <a:ext cx="14077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3600" b="0" i="0" u="none" strike="noStrike" kern="0" cap="none" spc="0" normalizeH="0" baseline="0" noProof="0">
                    <a:ln>
                      <a:noFill/>
                    </a:ln>
                    <a:solidFill>
                      <a:srgbClr val="16A085"/>
                    </a:solidFill>
                    <a:effectLst/>
                    <a:uLnTx/>
                    <a:uFillTx/>
                    <a:latin typeface="微软雅黑" panose="020B0503020204020204" pitchFamily="34" charset="-122"/>
                    <a:ea typeface="微软雅黑" panose="020B0503020204020204" pitchFamily="34" charset="-122"/>
                  </a:rPr>
                  <a:t>100%</a:t>
                </a:r>
              </a:p>
            </p:txBody>
          </p:sp>
        </p:grpSp>
        <p:sp>
          <p:nvSpPr>
            <p:cNvPr id="57" name="矩形 33"/>
            <p:cNvSpPr>
              <a:spLocks noChangeArrowheads="1"/>
            </p:cNvSpPr>
            <p:nvPr/>
          </p:nvSpPr>
          <p:spPr bwMode="auto">
            <a:xfrm>
              <a:off x="727294" y="3652966"/>
              <a:ext cx="18004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1800" b="1" i="0" u="none" strike="noStrike" kern="0" cap="none" spc="0" normalizeH="0" baseline="0" noProof="0">
                  <a:ln>
                    <a:noFill/>
                  </a:ln>
                  <a:solidFill>
                    <a:srgbClr val="16A085"/>
                  </a:solidFill>
                  <a:effectLst/>
                  <a:uLnTx/>
                  <a:uFillTx/>
                  <a:latin typeface="微软雅黑" panose="020B0503020204020204" pitchFamily="34" charset="-122"/>
                  <a:ea typeface="微软雅黑" panose="020B0503020204020204" pitchFamily="34" charset="-122"/>
                </a:rPr>
                <a:t>血透过程中患者</a:t>
              </a:r>
              <a:endParaRPr kumimoji="0" lang="en-US" altLang="zh-CN" sz="1800" b="1" i="0" u="none" strike="noStrike" kern="0" cap="none" spc="0" normalizeH="0" baseline="0" noProof="0">
                <a:ln>
                  <a:noFill/>
                </a:ln>
                <a:solidFill>
                  <a:srgbClr val="16A085"/>
                </a:solidFill>
                <a:effectLst/>
                <a:uLnTx/>
                <a:uFillTx/>
                <a:latin typeface="微软雅黑" panose="020B0503020204020204" pitchFamily="34" charset="-122"/>
                <a:ea typeface="微软雅黑" panose="020B0503020204020204" pitchFamily="34" charset="-122"/>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1800" b="1" i="0" u="none" strike="noStrike" kern="0" cap="none" spc="0" normalizeH="0" baseline="0" noProof="0">
                  <a:ln>
                    <a:noFill/>
                  </a:ln>
                  <a:solidFill>
                    <a:srgbClr val="16A085"/>
                  </a:solidFill>
                  <a:effectLst/>
                  <a:uLnTx/>
                  <a:uFillTx/>
                  <a:latin typeface="微软雅黑" panose="020B0503020204020204" pitchFamily="34" charset="-122"/>
                  <a:ea typeface="微软雅黑" panose="020B0503020204020204" pitchFamily="34" charset="-122"/>
                </a:rPr>
                <a:t>低血压的发生率</a:t>
              </a:r>
              <a:endParaRPr kumimoji="0" lang="zh-CN" altLang="en-US" sz="1800" b="0" i="0" u="none" strike="noStrike" kern="0" cap="none" spc="0" normalizeH="0" baseline="0" noProof="0">
                <a:ln>
                  <a:noFill/>
                </a:ln>
                <a:solidFill>
                  <a:srgbClr val="16A085"/>
                </a:solidFill>
                <a:effectLst/>
                <a:uLnTx/>
                <a:uFillTx/>
                <a:latin typeface="微软雅黑" panose="020B0503020204020204" pitchFamily="34" charset="-122"/>
                <a:ea typeface="微软雅黑" panose="020B0503020204020204" pitchFamily="34" charset="-122"/>
              </a:endParaRPr>
            </a:p>
          </p:txBody>
        </p:sp>
        <p:sp>
          <p:nvSpPr>
            <p:cNvPr id="58" name="等于号 57"/>
            <p:cNvSpPr/>
            <p:nvPr/>
          </p:nvSpPr>
          <p:spPr>
            <a:xfrm>
              <a:off x="2544968" y="3711417"/>
              <a:ext cx="415922" cy="497726"/>
            </a:xfrm>
            <a:prstGeom prst="mathEqual">
              <a:avLst>
                <a:gd name="adj1" fmla="val 10241"/>
                <a:gd name="adj2" fmla="val 22887"/>
              </a:avLst>
            </a:prstGeom>
            <a:solidFill>
              <a:srgbClr val="00B392"/>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16A085"/>
                </a:solidFill>
                <a:effectLst/>
                <a:uLnTx/>
                <a:uFillTx/>
                <a:latin typeface="微软雅黑" panose="020B0503020204020204" pitchFamily="34" charset="-122"/>
                <a:ea typeface="微软雅黑" panose="020B0503020204020204" pitchFamily="34" charset="-122"/>
              </a:endParaRPr>
            </a:p>
          </p:txBody>
        </p:sp>
      </p:grpSp>
      <p:sp>
        <p:nvSpPr>
          <p:cNvPr id="65" name="矩形 64"/>
          <p:cNvSpPr/>
          <p:nvPr/>
        </p:nvSpPr>
        <p:spPr>
          <a:xfrm>
            <a:off x="1379283" y="5784674"/>
            <a:ext cx="9316831" cy="295145"/>
          </a:xfrm>
          <a:prstGeom prst="rect">
            <a:avLst/>
          </a:prstGeom>
        </p:spPr>
        <p:txBody>
          <a:bodyPr wrap="square">
            <a:spAutoFit/>
          </a:bodyPr>
          <a:lstStyle/>
          <a:p>
            <a:pPr>
              <a:lnSpc>
                <a:spcPct val="120000"/>
              </a:lnSpc>
            </a:pPr>
            <a:r>
              <a:rPr lang="zh-CN" altLang="en-US" sz="1200" dirty="0" smtClean="0">
                <a:solidFill>
                  <a:prstClr val="black"/>
                </a:solidFill>
                <a:latin typeface="微软雅黑" panose="020B0503020204020204" pitchFamily="34" charset="-122"/>
                <a:ea typeface="微软雅黑" panose="020B0503020204020204" pitchFamily="34" charset="-122"/>
              </a:rPr>
              <a:t>此处添加解析说明</a:t>
            </a:r>
            <a:endParaRPr lang="en-US" altLang="zh-CN" sz="1200" dirty="0">
              <a:solidFill>
                <a:prstClr val="black"/>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1712448192"/>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矩形 34"/>
          <p:cNvSpPr/>
          <p:nvPr/>
        </p:nvSpPr>
        <p:spPr>
          <a:xfrm>
            <a:off x="0" y="411981"/>
            <a:ext cx="874207" cy="381837"/>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682477" y="336212"/>
            <a:ext cx="537993" cy="537993"/>
            <a:chOff x="682477" y="336212"/>
            <a:chExt cx="537993" cy="537993"/>
          </a:xfrm>
        </p:grpSpPr>
        <p:grpSp>
          <p:nvGrpSpPr>
            <p:cNvPr id="37" name="组合 36"/>
            <p:cNvGrpSpPr/>
            <p:nvPr/>
          </p:nvGrpSpPr>
          <p:grpSpPr>
            <a:xfrm>
              <a:off x="682477" y="336212"/>
              <a:ext cx="537993" cy="537993"/>
              <a:chOff x="1603689" y="1828440"/>
              <a:chExt cx="2743560" cy="2743560"/>
            </a:xfrm>
          </p:grpSpPr>
          <p:sp>
            <p:nvSpPr>
              <p:cNvPr id="39" name="椭圆 38"/>
              <p:cNvSpPr/>
              <p:nvPr/>
            </p:nvSpPr>
            <p:spPr>
              <a:xfrm>
                <a:off x="1603689" y="1828440"/>
                <a:ext cx="2743560" cy="2743560"/>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sp>
            <p:nvSpPr>
              <p:cNvPr id="40" name="椭圆 39"/>
              <p:cNvSpPr/>
              <p:nvPr/>
            </p:nvSpPr>
            <p:spPr>
              <a:xfrm>
                <a:off x="1752544" y="1977295"/>
                <a:ext cx="2445850" cy="2445850"/>
              </a:xfrm>
              <a:prstGeom prst="ellipse">
                <a:avLst/>
              </a:prstGeom>
              <a:solidFill>
                <a:srgbClr val="2980B9"/>
              </a:solidFill>
              <a:ln w="38100"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grpSp>
        <p:sp>
          <p:nvSpPr>
            <p:cNvPr id="41" name="矩形 40"/>
            <p:cNvSpPr/>
            <p:nvPr/>
          </p:nvSpPr>
          <p:spPr>
            <a:xfrm>
              <a:off x="753342" y="418233"/>
              <a:ext cx="423514" cy="369332"/>
            </a:xfrm>
            <a:prstGeom prst="rect">
              <a:avLst/>
            </a:prstGeom>
          </p:spPr>
          <p:txBody>
            <a:bodyPr wrap="none">
              <a:spAutoFit/>
            </a:bodyPr>
            <a:lstStyle/>
            <a:p>
              <a:pPr lvl="0"/>
              <a:r>
                <a:rPr lang="en-US" altLang="zh-CN" dirty="0">
                  <a:solidFill>
                    <a:schemeClr val="bg1"/>
                  </a:solidFill>
                  <a:latin typeface="Impact" panose="020B0806030902050204" pitchFamily="34" charset="0"/>
                </a:rPr>
                <a:t>02</a:t>
              </a:r>
              <a:endParaRPr lang="zh-CN" altLang="en-US" dirty="0">
                <a:solidFill>
                  <a:schemeClr val="bg1"/>
                </a:solidFill>
                <a:latin typeface="Impact" panose="020B0806030902050204" pitchFamily="34" charset="0"/>
              </a:endParaRPr>
            </a:p>
          </p:txBody>
        </p:sp>
      </p:grpSp>
      <p:sp>
        <p:nvSpPr>
          <p:cNvPr id="43" name="矩形 42"/>
          <p:cNvSpPr/>
          <p:nvPr/>
        </p:nvSpPr>
        <p:spPr>
          <a:xfrm>
            <a:off x="1220469" y="402844"/>
            <a:ext cx="3310522" cy="461665"/>
          </a:xfrm>
          <a:prstGeom prst="rect">
            <a:avLst/>
          </a:prstGeom>
        </p:spPr>
        <p:txBody>
          <a:bodyPr wrap="none">
            <a:spAutoFit/>
          </a:bodyPr>
          <a:lstStyle/>
          <a:p>
            <a:pPr lvl="0" fontAlgn="base">
              <a:spcBef>
                <a:spcPct val="0"/>
              </a:spcBef>
              <a:spcAft>
                <a:spcPct val="0"/>
              </a:spcAft>
            </a:pPr>
            <a:r>
              <a:rPr lang="zh-CN" altLang="en-US" sz="2400" dirty="0">
                <a:solidFill>
                  <a:srgbClr val="2980B9"/>
                </a:solidFill>
                <a:latin typeface="微软雅黑" panose="020B0503020204020204" pitchFamily="34" charset="-122"/>
                <a:ea typeface="微软雅黑" panose="020B0503020204020204" pitchFamily="34" charset="-122"/>
              </a:rPr>
              <a:t>主题选定</a:t>
            </a:r>
            <a:r>
              <a:rPr lang="en-US" altLang="zh-CN" sz="2400" dirty="0">
                <a:solidFill>
                  <a:srgbClr val="2980B9"/>
                </a:solidFill>
                <a:latin typeface="微软雅黑" panose="020B0503020204020204" pitchFamily="34" charset="-122"/>
                <a:ea typeface="微软雅黑" panose="020B0503020204020204" pitchFamily="34" charset="-122"/>
              </a:rPr>
              <a:t>——</a:t>
            </a:r>
            <a:r>
              <a:rPr lang="zh-CN" altLang="en-US" sz="2400" dirty="0">
                <a:solidFill>
                  <a:srgbClr val="2980B9"/>
                </a:solidFill>
                <a:latin typeface="微软雅黑" panose="020B0503020204020204" pitchFamily="34" charset="-122"/>
                <a:ea typeface="微软雅黑" panose="020B0503020204020204" pitchFamily="34" charset="-122"/>
              </a:rPr>
              <a:t>选题理由</a:t>
            </a:r>
          </a:p>
        </p:txBody>
      </p:sp>
      <p:grpSp>
        <p:nvGrpSpPr>
          <p:cNvPr id="6" name="组合 5"/>
          <p:cNvGrpSpPr/>
          <p:nvPr/>
        </p:nvGrpSpPr>
        <p:grpSpPr>
          <a:xfrm>
            <a:off x="596804" y="2508367"/>
            <a:ext cx="5529652" cy="1546246"/>
            <a:chOff x="1097180" y="1984384"/>
            <a:chExt cx="5529652" cy="1546246"/>
          </a:xfrm>
        </p:grpSpPr>
        <p:grpSp>
          <p:nvGrpSpPr>
            <p:cNvPr id="2" name="组合 1"/>
            <p:cNvGrpSpPr/>
            <p:nvPr/>
          </p:nvGrpSpPr>
          <p:grpSpPr>
            <a:xfrm>
              <a:off x="1097180" y="1984384"/>
              <a:ext cx="5529652" cy="1546246"/>
              <a:chOff x="1220470" y="1994658"/>
              <a:chExt cx="5529652" cy="1546246"/>
            </a:xfrm>
          </p:grpSpPr>
          <p:sp>
            <p:nvSpPr>
              <p:cNvPr id="47" name="圆角矩形 46"/>
              <p:cNvSpPr/>
              <p:nvPr/>
            </p:nvSpPr>
            <p:spPr>
              <a:xfrm>
                <a:off x="1220470" y="1994658"/>
                <a:ext cx="5529652" cy="1546246"/>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kern="0">
                  <a:solidFill>
                    <a:prstClr val="black"/>
                  </a:solidFill>
                  <a:ea typeface="微软雅黑"/>
                </a:endParaRPr>
              </a:p>
            </p:txBody>
          </p:sp>
          <p:pic>
            <p:nvPicPr>
              <p:cNvPr id="46" name="图片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92347" y="2218234"/>
                <a:ext cx="1220418" cy="1099094"/>
              </a:xfrm>
              <a:prstGeom prst="rect">
                <a:avLst/>
              </a:prstGeom>
            </p:spPr>
          </p:pic>
          <p:sp>
            <p:nvSpPr>
              <p:cNvPr id="49" name="圆角矩形 48"/>
              <p:cNvSpPr/>
              <p:nvPr/>
            </p:nvSpPr>
            <p:spPr>
              <a:xfrm>
                <a:off x="2496621" y="2138836"/>
                <a:ext cx="4148438" cy="1282458"/>
              </a:xfrm>
              <a:prstGeom prst="roundRect">
                <a:avLst>
                  <a:gd name="adj" fmla="val 0"/>
                </a:avLst>
              </a:prstGeom>
              <a:solidFill>
                <a:srgbClr val="2778AF"/>
              </a:solidFill>
              <a:ln w="15875" cap="flat">
                <a:noFill/>
                <a:prstDash val="solid"/>
                <a:miter lim="800000"/>
                <a:headEnd/>
                <a:tailEnd/>
              </a:ln>
              <a:effectLst>
                <a:innerShdw dist="76200" dir="18900000">
                  <a:prstClr val="black">
                    <a:alpha val="18000"/>
                  </a:prstClr>
                </a:innerShdw>
              </a:effectLst>
            </p:spPr>
            <p:txBody>
              <a:bodyPr vert="horz" wrap="square" lIns="91440" tIns="45720" rIns="91440" bIns="45720" numCol="1" anchor="t" anchorCtr="0" compatLnSpc="1">
                <a:prstTxWarp prst="textNoShape">
                  <a:avLst/>
                </a:prstTxWarp>
              </a:bodyPr>
              <a:lstStyle/>
              <a:p>
                <a:endParaRPr lang="zh-CN" altLang="en-US" b="1" kern="0">
                  <a:solidFill>
                    <a:prstClr val="black"/>
                  </a:solidFill>
                  <a:ea typeface="微软雅黑"/>
                </a:endParaRPr>
              </a:p>
            </p:txBody>
          </p:sp>
        </p:grpSp>
        <p:sp>
          <p:nvSpPr>
            <p:cNvPr id="5" name="矩形 4"/>
            <p:cNvSpPr/>
            <p:nvPr/>
          </p:nvSpPr>
          <p:spPr>
            <a:xfrm>
              <a:off x="2489475" y="2343940"/>
              <a:ext cx="3695733" cy="830997"/>
            </a:xfrm>
            <a:prstGeom prst="rect">
              <a:avLst/>
            </a:prstGeom>
          </p:spPr>
          <p:txBody>
            <a:bodyPr wrap="square">
              <a:spAutoFit/>
            </a:bodyPr>
            <a:lstStyle/>
            <a:p>
              <a:pPr lvl="0"/>
              <a:r>
                <a:rPr lang="zh-CN" altLang="en-US" sz="2000" b="1" dirty="0">
                  <a:solidFill>
                    <a:schemeClr val="bg1"/>
                  </a:solidFill>
                  <a:latin typeface="微软雅黑" panose="020B0503020204020204" pitchFamily="34" charset="-122"/>
                  <a:ea typeface="微软雅黑" panose="020B0503020204020204" pitchFamily="34" charset="-122"/>
                </a:rPr>
                <a:t>对同仁而言 </a:t>
              </a:r>
              <a:endParaRPr lang="en-US" altLang="zh-CN" sz="2000" b="1" dirty="0">
                <a:solidFill>
                  <a:schemeClr val="bg1"/>
                </a:solidFill>
                <a:latin typeface="微软雅黑" panose="020B0503020204020204" pitchFamily="34" charset="-122"/>
                <a:ea typeface="微软雅黑" panose="020B0503020204020204" pitchFamily="34" charset="-122"/>
              </a:endParaRPr>
            </a:p>
            <a:p>
              <a:pPr lvl="0"/>
              <a:r>
                <a:rPr lang="zh-CN" altLang="en-US" sz="1400" dirty="0">
                  <a:solidFill>
                    <a:schemeClr val="bg1"/>
                  </a:solidFill>
                  <a:latin typeface="微软雅黑" panose="020B0503020204020204" pitchFamily="34" charset="-122"/>
                  <a:ea typeface="微软雅黑" panose="020B0503020204020204" pitchFamily="34" charset="-122"/>
                </a:rPr>
                <a:t>保护了自身的健康，提高护理质量，减少护理不良事件的发生。</a:t>
              </a:r>
            </a:p>
          </p:txBody>
        </p:sp>
      </p:grpSp>
      <p:grpSp>
        <p:nvGrpSpPr>
          <p:cNvPr id="7" name="组合 6"/>
          <p:cNvGrpSpPr/>
          <p:nvPr/>
        </p:nvGrpSpPr>
        <p:grpSpPr>
          <a:xfrm>
            <a:off x="596804" y="4278189"/>
            <a:ext cx="5529652" cy="1546246"/>
            <a:chOff x="1097180" y="3754206"/>
            <a:chExt cx="5529652" cy="1546246"/>
          </a:xfrm>
        </p:grpSpPr>
        <p:grpSp>
          <p:nvGrpSpPr>
            <p:cNvPr id="66" name="组合 65"/>
            <p:cNvGrpSpPr/>
            <p:nvPr/>
          </p:nvGrpSpPr>
          <p:grpSpPr>
            <a:xfrm>
              <a:off x="1097180" y="3754206"/>
              <a:ext cx="5529652" cy="1546246"/>
              <a:chOff x="1097180" y="1984384"/>
              <a:chExt cx="5529652" cy="1546246"/>
            </a:xfrm>
          </p:grpSpPr>
          <p:grpSp>
            <p:nvGrpSpPr>
              <p:cNvPr id="67" name="组合 66"/>
              <p:cNvGrpSpPr/>
              <p:nvPr/>
            </p:nvGrpSpPr>
            <p:grpSpPr>
              <a:xfrm>
                <a:off x="1097180" y="1984384"/>
                <a:ext cx="5529652" cy="1546246"/>
                <a:chOff x="1220470" y="1994658"/>
                <a:chExt cx="5529652" cy="1546246"/>
              </a:xfrm>
            </p:grpSpPr>
            <p:sp>
              <p:nvSpPr>
                <p:cNvPr id="69" name="圆角矩形 68"/>
                <p:cNvSpPr/>
                <p:nvPr/>
              </p:nvSpPr>
              <p:spPr>
                <a:xfrm>
                  <a:off x="1220470" y="1994658"/>
                  <a:ext cx="5529652" cy="1546246"/>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kern="0">
                    <a:solidFill>
                      <a:prstClr val="black"/>
                    </a:solidFill>
                    <a:ea typeface="微软雅黑"/>
                  </a:endParaRPr>
                </a:p>
              </p:txBody>
            </p:sp>
            <p:sp>
              <p:nvSpPr>
                <p:cNvPr id="71" name="圆角矩形 70"/>
                <p:cNvSpPr/>
                <p:nvPr/>
              </p:nvSpPr>
              <p:spPr>
                <a:xfrm>
                  <a:off x="2496621" y="2138836"/>
                  <a:ext cx="4148438" cy="1282458"/>
                </a:xfrm>
                <a:prstGeom prst="roundRect">
                  <a:avLst>
                    <a:gd name="adj" fmla="val 0"/>
                  </a:avLst>
                </a:prstGeom>
                <a:solidFill>
                  <a:srgbClr val="C0392B"/>
                </a:solidFill>
                <a:ln w="15875" cap="flat">
                  <a:noFill/>
                  <a:prstDash val="solid"/>
                  <a:miter lim="800000"/>
                  <a:headEnd/>
                  <a:tailEnd/>
                </a:ln>
                <a:effectLst>
                  <a:innerShdw dist="76200" dir="18900000">
                    <a:prstClr val="black">
                      <a:alpha val="18000"/>
                    </a:prstClr>
                  </a:innerShdw>
                </a:effectLst>
              </p:spPr>
              <p:txBody>
                <a:bodyPr vert="horz" wrap="square" lIns="91440" tIns="45720" rIns="91440" bIns="45720" numCol="1" anchor="t" anchorCtr="0" compatLnSpc="1">
                  <a:prstTxWarp prst="textNoShape">
                    <a:avLst/>
                  </a:prstTxWarp>
                </a:bodyPr>
                <a:lstStyle/>
                <a:p>
                  <a:endParaRPr lang="zh-CN" altLang="en-US" b="1" kern="0">
                    <a:solidFill>
                      <a:prstClr val="black"/>
                    </a:solidFill>
                    <a:ea typeface="微软雅黑"/>
                  </a:endParaRPr>
                </a:p>
              </p:txBody>
            </p:sp>
          </p:grpSp>
          <p:sp>
            <p:nvSpPr>
              <p:cNvPr id="68" name="矩形 67"/>
              <p:cNvSpPr/>
              <p:nvPr/>
            </p:nvSpPr>
            <p:spPr>
              <a:xfrm>
                <a:off x="2489475" y="2343940"/>
                <a:ext cx="3695733" cy="830997"/>
              </a:xfrm>
              <a:prstGeom prst="rect">
                <a:avLst/>
              </a:prstGeom>
            </p:spPr>
            <p:txBody>
              <a:bodyPr wrap="square">
                <a:spAutoFit/>
              </a:bodyPr>
              <a:lstStyle/>
              <a:p>
                <a:pPr lvl="0"/>
                <a:r>
                  <a:rPr lang="zh-CN" altLang="en-US" sz="2000" b="1" dirty="0">
                    <a:solidFill>
                      <a:schemeClr val="bg1"/>
                    </a:solidFill>
                    <a:latin typeface="微软雅黑" panose="020B0503020204020204" pitchFamily="34" charset="-122"/>
                    <a:ea typeface="微软雅黑" panose="020B0503020204020204" pitchFamily="34" charset="-122"/>
                  </a:rPr>
                  <a:t>对患者而言  </a:t>
                </a:r>
                <a:endParaRPr lang="en-US" altLang="zh-CN" sz="2000" b="1" dirty="0">
                  <a:solidFill>
                    <a:schemeClr val="bg1"/>
                  </a:solidFill>
                  <a:latin typeface="微软雅黑" panose="020B0503020204020204" pitchFamily="34" charset="-122"/>
                  <a:ea typeface="微软雅黑" panose="020B0503020204020204" pitchFamily="34" charset="-122"/>
                </a:endParaRPr>
              </a:p>
              <a:p>
                <a:pPr lvl="0"/>
                <a:r>
                  <a:rPr lang="zh-CN" altLang="en-US" sz="1400" dirty="0">
                    <a:solidFill>
                      <a:schemeClr val="bg1"/>
                    </a:solidFill>
                    <a:latin typeface="微软雅黑" panose="020B0503020204020204" pitchFamily="34" charset="-122"/>
                    <a:ea typeface="微软雅黑" panose="020B0503020204020204" pitchFamily="34" charset="-122"/>
                  </a:rPr>
                  <a:t>病人用药安全得到了保证，减少患者因化疗药物外渗而导致的费用增加、住院时间延长。</a:t>
                </a:r>
              </a:p>
            </p:txBody>
          </p:sp>
        </p:grpSp>
        <p:pic>
          <p:nvPicPr>
            <p:cNvPr id="72" name="图片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335307" y="3969767"/>
              <a:ext cx="979952" cy="974992"/>
            </a:xfrm>
            <a:prstGeom prst="rect">
              <a:avLst/>
            </a:prstGeom>
          </p:spPr>
        </p:pic>
      </p:grpSp>
      <p:grpSp>
        <p:nvGrpSpPr>
          <p:cNvPr id="8" name="组合 7"/>
          <p:cNvGrpSpPr/>
          <p:nvPr/>
        </p:nvGrpSpPr>
        <p:grpSpPr>
          <a:xfrm>
            <a:off x="6242600" y="2508367"/>
            <a:ext cx="5529652" cy="1546246"/>
            <a:chOff x="6242600" y="2508367"/>
            <a:chExt cx="5529652" cy="1546246"/>
          </a:xfrm>
        </p:grpSpPr>
        <p:grpSp>
          <p:nvGrpSpPr>
            <p:cNvPr id="73" name="组合 72"/>
            <p:cNvGrpSpPr/>
            <p:nvPr/>
          </p:nvGrpSpPr>
          <p:grpSpPr>
            <a:xfrm>
              <a:off x="6242600" y="2508367"/>
              <a:ext cx="5529652" cy="1546246"/>
              <a:chOff x="1097180" y="1984384"/>
              <a:chExt cx="5529652" cy="1546246"/>
            </a:xfrm>
          </p:grpSpPr>
          <p:grpSp>
            <p:nvGrpSpPr>
              <p:cNvPr id="74" name="组合 73"/>
              <p:cNvGrpSpPr/>
              <p:nvPr/>
            </p:nvGrpSpPr>
            <p:grpSpPr>
              <a:xfrm>
                <a:off x="1097180" y="1984384"/>
                <a:ext cx="5529652" cy="1546246"/>
                <a:chOff x="1220470" y="1994658"/>
                <a:chExt cx="5529652" cy="1546246"/>
              </a:xfrm>
            </p:grpSpPr>
            <p:sp>
              <p:nvSpPr>
                <p:cNvPr id="76" name="圆角矩形 75"/>
                <p:cNvSpPr/>
                <p:nvPr/>
              </p:nvSpPr>
              <p:spPr>
                <a:xfrm>
                  <a:off x="1220470" y="1994658"/>
                  <a:ext cx="5529652" cy="1546246"/>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kern="0">
                    <a:solidFill>
                      <a:prstClr val="black"/>
                    </a:solidFill>
                    <a:ea typeface="微软雅黑"/>
                  </a:endParaRPr>
                </a:p>
              </p:txBody>
            </p:sp>
            <p:sp>
              <p:nvSpPr>
                <p:cNvPr id="78" name="圆角矩形 77"/>
                <p:cNvSpPr/>
                <p:nvPr/>
              </p:nvSpPr>
              <p:spPr>
                <a:xfrm>
                  <a:off x="2496621" y="2138836"/>
                  <a:ext cx="4148438" cy="1282458"/>
                </a:xfrm>
                <a:prstGeom prst="roundRect">
                  <a:avLst>
                    <a:gd name="adj" fmla="val 0"/>
                  </a:avLst>
                </a:prstGeom>
                <a:solidFill>
                  <a:srgbClr val="F39C12"/>
                </a:solidFill>
                <a:ln w="15875" cap="flat">
                  <a:noFill/>
                  <a:prstDash val="solid"/>
                  <a:miter lim="800000"/>
                  <a:headEnd/>
                  <a:tailEnd/>
                </a:ln>
                <a:effectLst>
                  <a:innerShdw dist="76200" dir="18900000">
                    <a:prstClr val="black">
                      <a:alpha val="18000"/>
                    </a:prstClr>
                  </a:innerShdw>
                </a:effectLst>
              </p:spPr>
              <p:txBody>
                <a:bodyPr vert="horz" wrap="square" lIns="91440" tIns="45720" rIns="91440" bIns="45720" numCol="1" anchor="t" anchorCtr="0" compatLnSpc="1">
                  <a:prstTxWarp prst="textNoShape">
                    <a:avLst/>
                  </a:prstTxWarp>
                </a:bodyPr>
                <a:lstStyle/>
                <a:p>
                  <a:endParaRPr lang="zh-CN" altLang="en-US" b="1" kern="0">
                    <a:solidFill>
                      <a:prstClr val="black"/>
                    </a:solidFill>
                    <a:ea typeface="微软雅黑"/>
                  </a:endParaRPr>
                </a:p>
              </p:txBody>
            </p:sp>
          </p:grpSp>
          <p:sp>
            <p:nvSpPr>
              <p:cNvPr id="75" name="矩形 74"/>
              <p:cNvSpPr/>
              <p:nvPr/>
            </p:nvSpPr>
            <p:spPr>
              <a:xfrm>
                <a:off x="2489475" y="2343940"/>
                <a:ext cx="3695733" cy="830997"/>
              </a:xfrm>
              <a:prstGeom prst="rect">
                <a:avLst/>
              </a:prstGeom>
            </p:spPr>
            <p:txBody>
              <a:bodyPr wrap="square">
                <a:spAutoFit/>
              </a:bodyPr>
              <a:lstStyle/>
              <a:p>
                <a:pPr lvl="0"/>
                <a:r>
                  <a:rPr lang="zh-CN" altLang="en-US" sz="2000" b="1" dirty="0">
                    <a:solidFill>
                      <a:schemeClr val="bg1"/>
                    </a:solidFill>
                    <a:latin typeface="微软雅黑" panose="020B0503020204020204" pitchFamily="34" charset="-122"/>
                    <a:ea typeface="微软雅黑" panose="020B0503020204020204" pitchFamily="34" charset="-122"/>
                  </a:rPr>
                  <a:t>对医院而言  </a:t>
                </a:r>
                <a:endParaRPr lang="en-US" altLang="zh-CN" sz="2000" b="1" dirty="0">
                  <a:solidFill>
                    <a:schemeClr val="bg1"/>
                  </a:solidFill>
                  <a:latin typeface="微软雅黑" panose="020B0503020204020204" pitchFamily="34" charset="-122"/>
                  <a:ea typeface="微软雅黑" panose="020B0503020204020204" pitchFamily="34" charset="-122"/>
                </a:endParaRPr>
              </a:p>
              <a:p>
                <a:pPr lvl="0"/>
                <a:r>
                  <a:rPr lang="zh-CN" altLang="en-US" sz="1400" dirty="0">
                    <a:solidFill>
                      <a:schemeClr val="bg1"/>
                    </a:solidFill>
                    <a:latin typeface="微软雅黑" panose="020B0503020204020204" pitchFamily="34" charset="-122"/>
                    <a:ea typeface="微软雅黑" panose="020B0503020204020204" pitchFamily="34" charset="-122"/>
                  </a:rPr>
                  <a:t>避免了不必要的医患纠纷，提高了医院的形象。</a:t>
                </a:r>
              </a:p>
            </p:txBody>
          </p:sp>
        </p:grpSp>
        <p:pic>
          <p:nvPicPr>
            <p:cNvPr id="86" name="图片 8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4050" y="2867923"/>
              <a:ext cx="893494" cy="893494"/>
            </a:xfrm>
            <a:prstGeom prst="rect">
              <a:avLst/>
            </a:prstGeom>
          </p:spPr>
        </p:pic>
      </p:grpSp>
      <p:grpSp>
        <p:nvGrpSpPr>
          <p:cNvPr id="10" name="组合 9"/>
          <p:cNvGrpSpPr/>
          <p:nvPr/>
        </p:nvGrpSpPr>
        <p:grpSpPr>
          <a:xfrm>
            <a:off x="6242600" y="4278189"/>
            <a:ext cx="5529652" cy="1546246"/>
            <a:chOff x="6242600" y="4278189"/>
            <a:chExt cx="5529652" cy="1546246"/>
          </a:xfrm>
        </p:grpSpPr>
        <p:grpSp>
          <p:nvGrpSpPr>
            <p:cNvPr id="80" name="组合 79"/>
            <p:cNvGrpSpPr/>
            <p:nvPr/>
          </p:nvGrpSpPr>
          <p:grpSpPr>
            <a:xfrm>
              <a:off x="6242600" y="4278189"/>
              <a:ext cx="5529652" cy="1546246"/>
              <a:chOff x="1097180" y="1984384"/>
              <a:chExt cx="5529652" cy="1546246"/>
            </a:xfrm>
          </p:grpSpPr>
          <p:grpSp>
            <p:nvGrpSpPr>
              <p:cNvPr id="82" name="组合 81"/>
              <p:cNvGrpSpPr/>
              <p:nvPr/>
            </p:nvGrpSpPr>
            <p:grpSpPr>
              <a:xfrm>
                <a:off x="1097180" y="1984384"/>
                <a:ext cx="5529652" cy="1546246"/>
                <a:chOff x="1220470" y="1994658"/>
                <a:chExt cx="5529652" cy="1546246"/>
              </a:xfrm>
            </p:grpSpPr>
            <p:sp>
              <p:nvSpPr>
                <p:cNvPr id="84" name="圆角矩形 83"/>
                <p:cNvSpPr/>
                <p:nvPr/>
              </p:nvSpPr>
              <p:spPr>
                <a:xfrm>
                  <a:off x="1220470" y="1994658"/>
                  <a:ext cx="5529652" cy="1546246"/>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kern="0">
                    <a:solidFill>
                      <a:prstClr val="black"/>
                    </a:solidFill>
                    <a:ea typeface="微软雅黑"/>
                  </a:endParaRPr>
                </a:p>
              </p:txBody>
            </p:sp>
            <p:sp>
              <p:nvSpPr>
                <p:cNvPr id="85" name="圆角矩形 84"/>
                <p:cNvSpPr/>
                <p:nvPr/>
              </p:nvSpPr>
              <p:spPr>
                <a:xfrm>
                  <a:off x="2496621" y="2138836"/>
                  <a:ext cx="4148438" cy="1282458"/>
                </a:xfrm>
                <a:prstGeom prst="roundRect">
                  <a:avLst>
                    <a:gd name="adj" fmla="val 0"/>
                  </a:avLst>
                </a:prstGeom>
                <a:solidFill>
                  <a:srgbClr val="16A085"/>
                </a:solidFill>
                <a:ln w="15875" cap="flat">
                  <a:noFill/>
                  <a:prstDash val="solid"/>
                  <a:miter lim="800000"/>
                  <a:headEnd/>
                  <a:tailEnd/>
                </a:ln>
                <a:effectLst>
                  <a:innerShdw dist="76200" dir="18900000">
                    <a:prstClr val="black">
                      <a:alpha val="18000"/>
                    </a:prstClr>
                  </a:innerShdw>
                </a:effectLst>
              </p:spPr>
              <p:txBody>
                <a:bodyPr vert="horz" wrap="square" lIns="91440" tIns="45720" rIns="91440" bIns="45720" numCol="1" anchor="t" anchorCtr="0" compatLnSpc="1">
                  <a:prstTxWarp prst="textNoShape">
                    <a:avLst/>
                  </a:prstTxWarp>
                </a:bodyPr>
                <a:lstStyle/>
                <a:p>
                  <a:endParaRPr lang="zh-CN" altLang="en-US" b="1" kern="0">
                    <a:solidFill>
                      <a:prstClr val="black"/>
                    </a:solidFill>
                    <a:ea typeface="微软雅黑"/>
                  </a:endParaRPr>
                </a:p>
              </p:txBody>
            </p:sp>
          </p:grpSp>
          <p:sp>
            <p:nvSpPr>
              <p:cNvPr id="83" name="矩形 82"/>
              <p:cNvSpPr/>
              <p:nvPr/>
            </p:nvSpPr>
            <p:spPr>
              <a:xfrm>
                <a:off x="2489475" y="2343940"/>
                <a:ext cx="3695733" cy="830997"/>
              </a:xfrm>
              <a:prstGeom prst="rect">
                <a:avLst/>
              </a:prstGeom>
            </p:spPr>
            <p:txBody>
              <a:bodyPr wrap="square">
                <a:spAutoFit/>
              </a:bodyPr>
              <a:lstStyle/>
              <a:p>
                <a:pPr lvl="0"/>
                <a:r>
                  <a:rPr lang="zh-CN" altLang="en-US" sz="2000" b="1" dirty="0">
                    <a:solidFill>
                      <a:schemeClr val="bg1"/>
                    </a:solidFill>
                    <a:latin typeface="微软雅黑" panose="020B0503020204020204" pitchFamily="34" charset="-122"/>
                    <a:ea typeface="微软雅黑" panose="020B0503020204020204" pitchFamily="34" charset="-122"/>
                  </a:rPr>
                  <a:t>对患者而言  </a:t>
                </a:r>
                <a:endParaRPr lang="en-US" altLang="zh-CN" sz="2000" b="1" dirty="0">
                  <a:solidFill>
                    <a:schemeClr val="bg1"/>
                  </a:solidFill>
                  <a:latin typeface="微软雅黑" panose="020B0503020204020204" pitchFamily="34" charset="-122"/>
                  <a:ea typeface="微软雅黑" panose="020B0503020204020204" pitchFamily="34" charset="-122"/>
                </a:endParaRPr>
              </a:p>
              <a:p>
                <a:pPr lvl="0"/>
                <a:r>
                  <a:rPr lang="zh-CN" altLang="en-US" sz="1400" dirty="0">
                    <a:solidFill>
                      <a:schemeClr val="bg1"/>
                    </a:solidFill>
                    <a:latin typeface="微软雅黑" panose="020B0503020204020204" pitchFamily="34" charset="-122"/>
                    <a:ea typeface="微软雅黑" panose="020B0503020204020204" pitchFamily="34" charset="-122"/>
                  </a:rPr>
                  <a:t>病人用药安全得到了保证，减少患者因化疗药物外渗而导致的费用增加、住院时间延长。</a:t>
                </a:r>
              </a:p>
            </p:txBody>
          </p:sp>
        </p:gr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322957" y="4473202"/>
              <a:ext cx="1055680" cy="1055680"/>
            </a:xfrm>
            <a:prstGeom prst="rect">
              <a:avLst/>
            </a:prstGeom>
          </p:spPr>
        </p:pic>
      </p:grpSp>
      <p:sp>
        <p:nvSpPr>
          <p:cNvPr id="11" name="矩形 10"/>
          <p:cNvSpPr/>
          <p:nvPr/>
        </p:nvSpPr>
        <p:spPr>
          <a:xfrm>
            <a:off x="510283" y="1628836"/>
            <a:ext cx="11261969" cy="615553"/>
          </a:xfrm>
          <a:prstGeom prst="rect">
            <a:avLst/>
          </a:prstGeom>
        </p:spPr>
        <p:txBody>
          <a:bodyPr wrap="square">
            <a:spAutoFit/>
          </a:bodyPr>
          <a:lstStyle/>
          <a:p>
            <a:pPr lvl="0"/>
            <a:r>
              <a:rPr lang="zh-CN" altLang="en-US" b="1" dirty="0">
                <a:solidFill>
                  <a:srgbClr val="2778AF"/>
                </a:solidFill>
                <a:latin typeface="微软雅黑" panose="020B0503020204020204" pitchFamily="34" charset="-122"/>
                <a:ea typeface="微软雅黑" panose="020B0503020204020204" pitchFamily="34" charset="-122"/>
              </a:rPr>
              <a:t>抗肿瘤药物能抑制恶性肿瘤细胞生长。</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化疗是目前治疗肿瘤患者的主要手段之一，但在化疗药物操作的过程中，可能会出现药物暴露或外渗现象，这不仅对患者造成危害，而且也对经常接触的医务人员存在影响。</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683524343"/>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矩形 34"/>
          <p:cNvSpPr/>
          <p:nvPr/>
        </p:nvSpPr>
        <p:spPr>
          <a:xfrm>
            <a:off x="0" y="411981"/>
            <a:ext cx="874207" cy="381837"/>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682477" y="336212"/>
            <a:ext cx="537993" cy="537993"/>
            <a:chOff x="682477" y="336212"/>
            <a:chExt cx="537993" cy="537993"/>
          </a:xfrm>
        </p:grpSpPr>
        <p:grpSp>
          <p:nvGrpSpPr>
            <p:cNvPr id="37" name="组合 36"/>
            <p:cNvGrpSpPr/>
            <p:nvPr/>
          </p:nvGrpSpPr>
          <p:grpSpPr>
            <a:xfrm>
              <a:off x="682477" y="336212"/>
              <a:ext cx="537993" cy="537993"/>
              <a:chOff x="1603689" y="1828440"/>
              <a:chExt cx="2743560" cy="2743560"/>
            </a:xfrm>
          </p:grpSpPr>
          <p:sp>
            <p:nvSpPr>
              <p:cNvPr id="39" name="椭圆 38"/>
              <p:cNvSpPr/>
              <p:nvPr/>
            </p:nvSpPr>
            <p:spPr>
              <a:xfrm>
                <a:off x="1603689" y="1828440"/>
                <a:ext cx="2743560" cy="2743560"/>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sp>
            <p:nvSpPr>
              <p:cNvPr id="40" name="椭圆 39"/>
              <p:cNvSpPr/>
              <p:nvPr/>
            </p:nvSpPr>
            <p:spPr>
              <a:xfrm>
                <a:off x="1752544" y="1977295"/>
                <a:ext cx="2445850" cy="2445850"/>
              </a:xfrm>
              <a:prstGeom prst="ellipse">
                <a:avLst/>
              </a:prstGeom>
              <a:solidFill>
                <a:srgbClr val="2980B9"/>
              </a:solidFill>
              <a:ln w="38100"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grpSp>
        <p:sp>
          <p:nvSpPr>
            <p:cNvPr id="41" name="矩形 40"/>
            <p:cNvSpPr/>
            <p:nvPr/>
          </p:nvSpPr>
          <p:spPr>
            <a:xfrm>
              <a:off x="753342" y="418233"/>
              <a:ext cx="429926" cy="369332"/>
            </a:xfrm>
            <a:prstGeom prst="rect">
              <a:avLst/>
            </a:prstGeom>
          </p:spPr>
          <p:txBody>
            <a:bodyPr wrap="none">
              <a:spAutoFit/>
            </a:bodyPr>
            <a:lstStyle/>
            <a:p>
              <a:pPr lvl="0"/>
              <a:r>
                <a:rPr lang="en-US" altLang="zh-CN" dirty="0">
                  <a:solidFill>
                    <a:schemeClr val="bg1"/>
                  </a:solidFill>
                  <a:latin typeface="Impact" panose="020B0806030902050204" pitchFamily="34" charset="0"/>
                </a:rPr>
                <a:t>03</a:t>
              </a:r>
              <a:endParaRPr lang="zh-CN" altLang="en-US" dirty="0">
                <a:solidFill>
                  <a:schemeClr val="bg1"/>
                </a:solidFill>
                <a:latin typeface="Impact" panose="020B0806030902050204" pitchFamily="34" charset="0"/>
              </a:endParaRPr>
            </a:p>
          </p:txBody>
        </p:sp>
      </p:grpSp>
      <p:sp>
        <p:nvSpPr>
          <p:cNvPr id="43" name="矩形 42"/>
          <p:cNvSpPr/>
          <p:nvPr/>
        </p:nvSpPr>
        <p:spPr>
          <a:xfrm>
            <a:off x="1220469" y="402844"/>
            <a:ext cx="2031325" cy="461665"/>
          </a:xfrm>
          <a:prstGeom prst="rect">
            <a:avLst/>
          </a:prstGeom>
        </p:spPr>
        <p:txBody>
          <a:bodyPr wrap="none">
            <a:spAutoFit/>
          </a:bodyPr>
          <a:lstStyle/>
          <a:p>
            <a:pPr lvl="0" fontAlgn="base">
              <a:spcBef>
                <a:spcPct val="0"/>
              </a:spcBef>
              <a:spcAft>
                <a:spcPct val="0"/>
              </a:spcAft>
            </a:pPr>
            <a:r>
              <a:rPr lang="zh-CN" altLang="en-US" sz="2400" dirty="0">
                <a:solidFill>
                  <a:srgbClr val="2980B9"/>
                </a:solidFill>
                <a:latin typeface="微软雅黑" panose="020B0503020204020204" pitchFamily="34" charset="-122"/>
                <a:ea typeface="微软雅黑" panose="020B0503020204020204" pitchFamily="34" charset="-122"/>
              </a:rPr>
              <a:t>活动计划拟定</a:t>
            </a:r>
          </a:p>
        </p:txBody>
      </p:sp>
      <p:graphicFrame>
        <p:nvGraphicFramePr>
          <p:cNvPr id="3" name="表格 2"/>
          <p:cNvGraphicFramePr>
            <a:graphicFrameLocks noGrp="1"/>
          </p:cNvGraphicFramePr>
          <p:nvPr>
            <p:extLst>
              <p:ext uri="{D42A27DB-BD31-4B8C-83A1-F6EECF244321}">
                <p14:modId xmlns:p14="http://schemas.microsoft.com/office/powerpoint/2010/main" val="2225141000"/>
              </p:ext>
            </p:extLst>
          </p:nvPr>
        </p:nvGraphicFramePr>
        <p:xfrm>
          <a:off x="570057" y="1345469"/>
          <a:ext cx="11172282" cy="5037513"/>
        </p:xfrm>
        <a:graphic>
          <a:graphicData uri="http://schemas.openxmlformats.org/drawingml/2006/table">
            <a:tbl>
              <a:tblPr firstRow="1" firstCol="1" lastRow="1" lastCol="1" bandRow="1" bandCol="1"/>
              <a:tblGrid>
                <a:gridCol w="1436877">
                  <a:extLst>
                    <a:ext uri="{9D8B030D-6E8A-4147-A177-3AD203B41FA5}">
                      <a16:colId xmlns:a16="http://schemas.microsoft.com/office/drawing/2014/main" val="20000"/>
                    </a:ext>
                  </a:extLst>
                </a:gridCol>
                <a:gridCol w="324426">
                  <a:extLst>
                    <a:ext uri="{9D8B030D-6E8A-4147-A177-3AD203B41FA5}">
                      <a16:colId xmlns:a16="http://schemas.microsoft.com/office/drawing/2014/main" val="20001"/>
                    </a:ext>
                  </a:extLst>
                </a:gridCol>
                <a:gridCol w="324426">
                  <a:extLst>
                    <a:ext uri="{9D8B030D-6E8A-4147-A177-3AD203B41FA5}">
                      <a16:colId xmlns:a16="http://schemas.microsoft.com/office/drawing/2014/main" val="20002"/>
                    </a:ext>
                  </a:extLst>
                </a:gridCol>
                <a:gridCol w="324426">
                  <a:extLst>
                    <a:ext uri="{9D8B030D-6E8A-4147-A177-3AD203B41FA5}">
                      <a16:colId xmlns:a16="http://schemas.microsoft.com/office/drawing/2014/main" val="20003"/>
                    </a:ext>
                  </a:extLst>
                </a:gridCol>
                <a:gridCol w="324426">
                  <a:extLst>
                    <a:ext uri="{9D8B030D-6E8A-4147-A177-3AD203B41FA5}">
                      <a16:colId xmlns:a16="http://schemas.microsoft.com/office/drawing/2014/main" val="20004"/>
                    </a:ext>
                  </a:extLst>
                </a:gridCol>
                <a:gridCol w="324426">
                  <a:extLst>
                    <a:ext uri="{9D8B030D-6E8A-4147-A177-3AD203B41FA5}">
                      <a16:colId xmlns:a16="http://schemas.microsoft.com/office/drawing/2014/main" val="20005"/>
                    </a:ext>
                  </a:extLst>
                </a:gridCol>
                <a:gridCol w="324426">
                  <a:extLst>
                    <a:ext uri="{9D8B030D-6E8A-4147-A177-3AD203B41FA5}">
                      <a16:colId xmlns:a16="http://schemas.microsoft.com/office/drawing/2014/main" val="20006"/>
                    </a:ext>
                  </a:extLst>
                </a:gridCol>
                <a:gridCol w="324426">
                  <a:extLst>
                    <a:ext uri="{9D8B030D-6E8A-4147-A177-3AD203B41FA5}">
                      <a16:colId xmlns:a16="http://schemas.microsoft.com/office/drawing/2014/main" val="20007"/>
                    </a:ext>
                  </a:extLst>
                </a:gridCol>
                <a:gridCol w="324426">
                  <a:extLst>
                    <a:ext uri="{9D8B030D-6E8A-4147-A177-3AD203B41FA5}">
                      <a16:colId xmlns:a16="http://schemas.microsoft.com/office/drawing/2014/main" val="20008"/>
                    </a:ext>
                  </a:extLst>
                </a:gridCol>
                <a:gridCol w="324426">
                  <a:extLst>
                    <a:ext uri="{9D8B030D-6E8A-4147-A177-3AD203B41FA5}">
                      <a16:colId xmlns:a16="http://schemas.microsoft.com/office/drawing/2014/main" val="20009"/>
                    </a:ext>
                  </a:extLst>
                </a:gridCol>
                <a:gridCol w="324426">
                  <a:extLst>
                    <a:ext uri="{9D8B030D-6E8A-4147-A177-3AD203B41FA5}">
                      <a16:colId xmlns:a16="http://schemas.microsoft.com/office/drawing/2014/main" val="20010"/>
                    </a:ext>
                  </a:extLst>
                </a:gridCol>
                <a:gridCol w="324426">
                  <a:extLst>
                    <a:ext uri="{9D8B030D-6E8A-4147-A177-3AD203B41FA5}">
                      <a16:colId xmlns:a16="http://schemas.microsoft.com/office/drawing/2014/main" val="20011"/>
                    </a:ext>
                  </a:extLst>
                </a:gridCol>
                <a:gridCol w="324426">
                  <a:extLst>
                    <a:ext uri="{9D8B030D-6E8A-4147-A177-3AD203B41FA5}">
                      <a16:colId xmlns:a16="http://schemas.microsoft.com/office/drawing/2014/main" val="20012"/>
                    </a:ext>
                  </a:extLst>
                </a:gridCol>
                <a:gridCol w="324426">
                  <a:extLst>
                    <a:ext uri="{9D8B030D-6E8A-4147-A177-3AD203B41FA5}">
                      <a16:colId xmlns:a16="http://schemas.microsoft.com/office/drawing/2014/main" val="20013"/>
                    </a:ext>
                  </a:extLst>
                </a:gridCol>
                <a:gridCol w="324426">
                  <a:extLst>
                    <a:ext uri="{9D8B030D-6E8A-4147-A177-3AD203B41FA5}">
                      <a16:colId xmlns:a16="http://schemas.microsoft.com/office/drawing/2014/main" val="20014"/>
                    </a:ext>
                  </a:extLst>
                </a:gridCol>
                <a:gridCol w="324426">
                  <a:extLst>
                    <a:ext uri="{9D8B030D-6E8A-4147-A177-3AD203B41FA5}">
                      <a16:colId xmlns:a16="http://schemas.microsoft.com/office/drawing/2014/main" val="20015"/>
                    </a:ext>
                  </a:extLst>
                </a:gridCol>
                <a:gridCol w="324426">
                  <a:extLst>
                    <a:ext uri="{9D8B030D-6E8A-4147-A177-3AD203B41FA5}">
                      <a16:colId xmlns:a16="http://schemas.microsoft.com/office/drawing/2014/main" val="20016"/>
                    </a:ext>
                  </a:extLst>
                </a:gridCol>
                <a:gridCol w="324426">
                  <a:extLst>
                    <a:ext uri="{9D8B030D-6E8A-4147-A177-3AD203B41FA5}">
                      <a16:colId xmlns:a16="http://schemas.microsoft.com/office/drawing/2014/main" val="20017"/>
                    </a:ext>
                  </a:extLst>
                </a:gridCol>
                <a:gridCol w="324426">
                  <a:extLst>
                    <a:ext uri="{9D8B030D-6E8A-4147-A177-3AD203B41FA5}">
                      <a16:colId xmlns:a16="http://schemas.microsoft.com/office/drawing/2014/main" val="20018"/>
                    </a:ext>
                  </a:extLst>
                </a:gridCol>
                <a:gridCol w="324426">
                  <a:extLst>
                    <a:ext uri="{9D8B030D-6E8A-4147-A177-3AD203B41FA5}">
                      <a16:colId xmlns:a16="http://schemas.microsoft.com/office/drawing/2014/main" val="20019"/>
                    </a:ext>
                  </a:extLst>
                </a:gridCol>
                <a:gridCol w="324426">
                  <a:extLst>
                    <a:ext uri="{9D8B030D-6E8A-4147-A177-3AD203B41FA5}">
                      <a16:colId xmlns:a16="http://schemas.microsoft.com/office/drawing/2014/main" val="20020"/>
                    </a:ext>
                  </a:extLst>
                </a:gridCol>
                <a:gridCol w="324426">
                  <a:extLst>
                    <a:ext uri="{9D8B030D-6E8A-4147-A177-3AD203B41FA5}">
                      <a16:colId xmlns:a16="http://schemas.microsoft.com/office/drawing/2014/main" val="20021"/>
                    </a:ext>
                  </a:extLst>
                </a:gridCol>
                <a:gridCol w="324426">
                  <a:extLst>
                    <a:ext uri="{9D8B030D-6E8A-4147-A177-3AD203B41FA5}">
                      <a16:colId xmlns:a16="http://schemas.microsoft.com/office/drawing/2014/main" val="20022"/>
                    </a:ext>
                  </a:extLst>
                </a:gridCol>
                <a:gridCol w="324426">
                  <a:extLst>
                    <a:ext uri="{9D8B030D-6E8A-4147-A177-3AD203B41FA5}">
                      <a16:colId xmlns:a16="http://schemas.microsoft.com/office/drawing/2014/main" val="20023"/>
                    </a:ext>
                  </a:extLst>
                </a:gridCol>
                <a:gridCol w="324426">
                  <a:extLst>
                    <a:ext uri="{9D8B030D-6E8A-4147-A177-3AD203B41FA5}">
                      <a16:colId xmlns:a16="http://schemas.microsoft.com/office/drawing/2014/main" val="20024"/>
                    </a:ext>
                  </a:extLst>
                </a:gridCol>
                <a:gridCol w="324426">
                  <a:extLst>
                    <a:ext uri="{9D8B030D-6E8A-4147-A177-3AD203B41FA5}">
                      <a16:colId xmlns:a16="http://schemas.microsoft.com/office/drawing/2014/main" val="20025"/>
                    </a:ext>
                  </a:extLst>
                </a:gridCol>
                <a:gridCol w="324426">
                  <a:extLst>
                    <a:ext uri="{9D8B030D-6E8A-4147-A177-3AD203B41FA5}">
                      <a16:colId xmlns:a16="http://schemas.microsoft.com/office/drawing/2014/main" val="20026"/>
                    </a:ext>
                  </a:extLst>
                </a:gridCol>
                <a:gridCol w="307238">
                  <a:extLst>
                    <a:ext uri="{9D8B030D-6E8A-4147-A177-3AD203B41FA5}">
                      <a16:colId xmlns:a16="http://schemas.microsoft.com/office/drawing/2014/main" val="20027"/>
                    </a:ext>
                  </a:extLst>
                </a:gridCol>
                <a:gridCol w="307238">
                  <a:extLst>
                    <a:ext uri="{9D8B030D-6E8A-4147-A177-3AD203B41FA5}">
                      <a16:colId xmlns:a16="http://schemas.microsoft.com/office/drawing/2014/main" val="20028"/>
                    </a:ext>
                  </a:extLst>
                </a:gridCol>
                <a:gridCol w="685853">
                  <a:extLst>
                    <a:ext uri="{9D8B030D-6E8A-4147-A177-3AD203B41FA5}">
                      <a16:colId xmlns:a16="http://schemas.microsoft.com/office/drawing/2014/main" val="20029"/>
                    </a:ext>
                  </a:extLst>
                </a:gridCol>
              </a:tblGrid>
              <a:tr h="275208">
                <a:tc rowSpan="2">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altLang="zh-CN" sz="1400" b="0" kern="0" baseline="0" dirty="0">
                          <a:solidFill>
                            <a:schemeClr val="bg1"/>
                          </a:solidFill>
                          <a:effectLst/>
                          <a:latin typeface="微软雅黑" panose="020B0503020204020204" pitchFamily="34" charset="-122"/>
                          <a:ea typeface="微软雅黑" panose="020B0503020204020204" pitchFamily="34" charset="-122"/>
                        </a:rPr>
                        <a:t>       </a:t>
                      </a:r>
                      <a:r>
                        <a:rPr lang="zh-CN" sz="1400" b="0" kern="0" dirty="0">
                          <a:solidFill>
                            <a:schemeClr val="bg1"/>
                          </a:solidFill>
                          <a:effectLst/>
                          <a:latin typeface="微软雅黑" panose="020B0503020204020204" pitchFamily="34" charset="-122"/>
                          <a:ea typeface="微软雅黑" panose="020B0503020204020204" pitchFamily="34" charset="-122"/>
                        </a:rPr>
                        <a:t>月份</a:t>
                      </a:r>
                      <a:endParaRPr lang="zh-CN" sz="1400" b="0" kern="100" dirty="0">
                        <a:solidFill>
                          <a:schemeClr val="bg1"/>
                        </a:solidFill>
                        <a:effectLst/>
                        <a:latin typeface="微软雅黑" panose="020B0503020204020204" pitchFamily="34" charset="-122"/>
                        <a:ea typeface="微软雅黑" panose="020B0503020204020204" pitchFamily="34" charset="-122"/>
                      </a:endParaRPr>
                    </a:p>
                    <a:p>
                      <a:pPr algn="ctr">
                        <a:spcAft>
                          <a:spcPts val="0"/>
                        </a:spcAft>
                      </a:pPr>
                      <a:r>
                        <a:rPr lang="en-US" sz="1400" b="0" kern="0" dirty="0">
                          <a:solidFill>
                            <a:schemeClr val="bg1"/>
                          </a:solidFill>
                          <a:effectLst/>
                          <a:latin typeface="微软雅黑" panose="020B0503020204020204" pitchFamily="34" charset="-122"/>
                          <a:ea typeface="微软雅黑" panose="020B0503020204020204" pitchFamily="34" charset="-122"/>
                        </a:rPr>
                        <a:t>                 </a:t>
                      </a:r>
                      <a:r>
                        <a:rPr lang="zh-CN" sz="1400" b="0" kern="0" dirty="0">
                          <a:solidFill>
                            <a:schemeClr val="bg1"/>
                          </a:solidFill>
                          <a:effectLst/>
                          <a:latin typeface="微软雅黑" panose="020B0503020204020204" pitchFamily="34" charset="-122"/>
                          <a:ea typeface="微软雅黑" panose="020B0503020204020204" pitchFamily="34" charset="-122"/>
                        </a:rPr>
                        <a:t>周期</a:t>
                      </a:r>
                      <a:endParaRPr lang="zh-CN" sz="1400" b="0" kern="100" dirty="0">
                        <a:solidFill>
                          <a:schemeClr val="bg1"/>
                        </a:solidFill>
                        <a:effectLst/>
                        <a:latin typeface="微软雅黑" panose="020B0503020204020204" pitchFamily="34" charset="-122"/>
                        <a:ea typeface="微软雅黑" panose="020B0503020204020204" pitchFamily="34" charset="-122"/>
                      </a:endParaRPr>
                    </a:p>
                    <a:p>
                      <a:pPr algn="ctr">
                        <a:spcAft>
                          <a:spcPts val="0"/>
                        </a:spcAft>
                      </a:pPr>
                      <a:r>
                        <a:rPr lang="zh-CN" sz="1400" b="0" kern="0" dirty="0">
                          <a:solidFill>
                            <a:schemeClr val="bg1"/>
                          </a:solidFill>
                          <a:effectLst/>
                          <a:latin typeface="微软雅黑" panose="020B0503020204020204" pitchFamily="34" charset="-122"/>
                          <a:ea typeface="微软雅黑" panose="020B0503020204020204" pitchFamily="34" charset="-122"/>
                        </a:rPr>
                        <a:t>活动</a:t>
                      </a:r>
                      <a:endParaRPr lang="zh-CN" sz="1400" b="0" kern="100" dirty="0">
                        <a:solidFill>
                          <a:schemeClr val="bg1"/>
                        </a:solidFill>
                        <a:effectLst/>
                        <a:latin typeface="微软雅黑" panose="020B0503020204020204" pitchFamily="34" charset="-122"/>
                        <a:ea typeface="微软雅黑" panose="020B0503020204020204" pitchFamily="34" charset="-122"/>
                      </a:endParaRPr>
                    </a:p>
                    <a:p>
                      <a:pPr algn="ctr">
                        <a:spcAft>
                          <a:spcPts val="0"/>
                        </a:spcAft>
                      </a:pPr>
                      <a:r>
                        <a:rPr lang="en-US" altLang="zh-CN" sz="1400" b="0" kern="0" dirty="0">
                          <a:solidFill>
                            <a:schemeClr val="bg1"/>
                          </a:solidFill>
                          <a:effectLst/>
                          <a:latin typeface="微软雅黑" panose="020B0503020204020204" pitchFamily="34" charset="-122"/>
                          <a:ea typeface="微软雅黑" panose="020B0503020204020204" pitchFamily="34" charset="-122"/>
                        </a:rPr>
                        <a:t>     </a:t>
                      </a:r>
                      <a:r>
                        <a:rPr lang="zh-CN" sz="1400" b="0" kern="0" dirty="0">
                          <a:solidFill>
                            <a:schemeClr val="bg1"/>
                          </a:solidFill>
                          <a:effectLst/>
                          <a:latin typeface="微软雅黑" panose="020B0503020204020204" pitchFamily="34" charset="-122"/>
                          <a:ea typeface="微软雅黑" panose="020B0503020204020204" pitchFamily="34" charset="-122"/>
                        </a:rPr>
                        <a:t>项目</a:t>
                      </a:r>
                      <a:endParaRPr lang="zh-CN" sz="1400" b="0" kern="100" dirty="0">
                        <a:solidFill>
                          <a:schemeClr val="bg1"/>
                        </a:solidFill>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ap="flat" cmpd="sng" algn="ctr">
                      <a:solidFill>
                        <a:sysClr val="window" lastClr="FFFFFF"/>
                      </a:solidFill>
                      <a:prstDash val="solid"/>
                      <a:round/>
                      <a:headEnd type="none" w="med" len="med"/>
                      <a:tailEnd type="none" w="med" len="med"/>
                    </a:lnTlToBr>
                    <a:lnBlToTr w="12700" cmpd="sng">
                      <a:noFill/>
                      <a:prstDash val="solid"/>
                    </a:lnBlToTr>
                    <a:solidFill>
                      <a:srgbClr val="2778AF"/>
                    </a:solidFill>
                  </a:tcPr>
                </a:tc>
                <a:tc gridSpan="4">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600" b="0" kern="0" dirty="0">
                          <a:solidFill>
                            <a:schemeClr val="bg1"/>
                          </a:solidFill>
                          <a:effectLst/>
                        </a:rPr>
                        <a:t>2016</a:t>
                      </a:r>
                      <a:r>
                        <a:rPr lang="zh-CN" sz="1600" b="0" kern="0" dirty="0">
                          <a:solidFill>
                            <a:schemeClr val="bg1"/>
                          </a:solidFill>
                          <a:effectLst/>
                        </a:rPr>
                        <a:t>年</a:t>
                      </a:r>
                      <a:r>
                        <a:rPr lang="en-US" sz="1600" b="0" kern="0" dirty="0">
                          <a:solidFill>
                            <a:schemeClr val="bg1"/>
                          </a:solidFill>
                          <a:effectLst/>
                        </a:rPr>
                        <a:t>3</a:t>
                      </a:r>
                      <a:r>
                        <a:rPr lang="zh-CN" sz="1600" b="0" kern="0" dirty="0">
                          <a:solidFill>
                            <a:schemeClr val="bg1"/>
                          </a:solidFill>
                          <a:effectLst/>
                        </a:rPr>
                        <a:t>月</a:t>
                      </a:r>
                      <a:endParaRPr lang="zh-CN" sz="16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4">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600" b="0" kern="0" dirty="0">
                          <a:solidFill>
                            <a:schemeClr val="bg1"/>
                          </a:solidFill>
                          <a:effectLst/>
                        </a:rPr>
                        <a:t>2016</a:t>
                      </a:r>
                      <a:r>
                        <a:rPr lang="zh-CN" sz="1600" b="0" kern="0" dirty="0">
                          <a:solidFill>
                            <a:schemeClr val="bg1"/>
                          </a:solidFill>
                          <a:effectLst/>
                        </a:rPr>
                        <a:t>年</a:t>
                      </a:r>
                      <a:r>
                        <a:rPr lang="en-US" sz="1600" b="0" kern="0" dirty="0">
                          <a:solidFill>
                            <a:schemeClr val="bg1"/>
                          </a:solidFill>
                          <a:effectLst/>
                        </a:rPr>
                        <a:t>4</a:t>
                      </a:r>
                      <a:r>
                        <a:rPr lang="zh-CN" sz="1600" b="0" kern="0" dirty="0">
                          <a:solidFill>
                            <a:schemeClr val="bg1"/>
                          </a:solidFill>
                          <a:effectLst/>
                        </a:rPr>
                        <a:t>月</a:t>
                      </a:r>
                      <a:endParaRPr lang="zh-CN" sz="16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4">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600" b="0" kern="0" dirty="0">
                          <a:solidFill>
                            <a:schemeClr val="bg1"/>
                          </a:solidFill>
                          <a:effectLst/>
                        </a:rPr>
                        <a:t>2016</a:t>
                      </a:r>
                      <a:r>
                        <a:rPr lang="zh-CN" sz="1600" b="0" kern="0" dirty="0">
                          <a:solidFill>
                            <a:schemeClr val="bg1"/>
                          </a:solidFill>
                          <a:effectLst/>
                        </a:rPr>
                        <a:t>年</a:t>
                      </a:r>
                      <a:r>
                        <a:rPr lang="en-US" sz="1600" b="0" kern="0" dirty="0">
                          <a:solidFill>
                            <a:schemeClr val="bg1"/>
                          </a:solidFill>
                          <a:effectLst/>
                        </a:rPr>
                        <a:t>5</a:t>
                      </a:r>
                      <a:r>
                        <a:rPr lang="zh-CN" sz="1600" b="0" kern="0" dirty="0">
                          <a:solidFill>
                            <a:schemeClr val="bg1"/>
                          </a:solidFill>
                          <a:effectLst/>
                        </a:rPr>
                        <a:t>月</a:t>
                      </a:r>
                      <a:endParaRPr lang="zh-CN" sz="16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4">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600" b="0" kern="0" dirty="0">
                          <a:solidFill>
                            <a:schemeClr val="bg1"/>
                          </a:solidFill>
                          <a:effectLst/>
                        </a:rPr>
                        <a:t>2016</a:t>
                      </a:r>
                      <a:r>
                        <a:rPr lang="zh-CN" sz="1600" b="0" kern="0" dirty="0">
                          <a:solidFill>
                            <a:schemeClr val="bg1"/>
                          </a:solidFill>
                          <a:effectLst/>
                        </a:rPr>
                        <a:t>年</a:t>
                      </a:r>
                      <a:r>
                        <a:rPr lang="en-US" sz="1600" b="0" kern="0" dirty="0">
                          <a:solidFill>
                            <a:schemeClr val="bg1"/>
                          </a:solidFill>
                          <a:effectLst/>
                        </a:rPr>
                        <a:t>6</a:t>
                      </a:r>
                      <a:r>
                        <a:rPr lang="zh-CN" sz="1600" b="0" kern="0" dirty="0">
                          <a:solidFill>
                            <a:schemeClr val="bg1"/>
                          </a:solidFill>
                          <a:effectLst/>
                        </a:rPr>
                        <a:t>月</a:t>
                      </a:r>
                      <a:endParaRPr lang="zh-CN" sz="16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4">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600" b="0" kern="0" dirty="0">
                          <a:solidFill>
                            <a:schemeClr val="bg1"/>
                          </a:solidFill>
                          <a:effectLst/>
                        </a:rPr>
                        <a:t>2016</a:t>
                      </a:r>
                      <a:r>
                        <a:rPr lang="zh-CN" sz="1600" b="0" kern="0" dirty="0">
                          <a:solidFill>
                            <a:schemeClr val="bg1"/>
                          </a:solidFill>
                          <a:effectLst/>
                        </a:rPr>
                        <a:t>年</a:t>
                      </a:r>
                      <a:r>
                        <a:rPr lang="en-US" sz="1600" b="0" kern="0" dirty="0">
                          <a:solidFill>
                            <a:schemeClr val="bg1"/>
                          </a:solidFill>
                          <a:effectLst/>
                        </a:rPr>
                        <a:t>7</a:t>
                      </a:r>
                      <a:r>
                        <a:rPr lang="zh-CN" sz="1600" b="0" kern="0" dirty="0">
                          <a:solidFill>
                            <a:schemeClr val="bg1"/>
                          </a:solidFill>
                          <a:effectLst/>
                        </a:rPr>
                        <a:t>月</a:t>
                      </a:r>
                      <a:endParaRPr lang="zh-CN" sz="16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4">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600" b="0" kern="0" dirty="0">
                          <a:solidFill>
                            <a:schemeClr val="bg1"/>
                          </a:solidFill>
                          <a:effectLst/>
                        </a:rPr>
                        <a:t>2016</a:t>
                      </a:r>
                      <a:r>
                        <a:rPr lang="zh-CN" sz="1600" b="0" kern="0" dirty="0">
                          <a:solidFill>
                            <a:schemeClr val="bg1"/>
                          </a:solidFill>
                          <a:effectLst/>
                        </a:rPr>
                        <a:t>年</a:t>
                      </a:r>
                      <a:r>
                        <a:rPr lang="en-US" sz="1600" b="0" kern="0" dirty="0">
                          <a:solidFill>
                            <a:schemeClr val="bg1"/>
                          </a:solidFill>
                          <a:effectLst/>
                        </a:rPr>
                        <a:t>8</a:t>
                      </a:r>
                      <a:r>
                        <a:rPr lang="zh-CN" sz="1600" b="0" kern="0" dirty="0">
                          <a:solidFill>
                            <a:schemeClr val="bg1"/>
                          </a:solidFill>
                          <a:effectLst/>
                        </a:rPr>
                        <a:t>月</a:t>
                      </a:r>
                      <a:endParaRPr lang="zh-CN" sz="16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4">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600" b="0" kern="0" dirty="0">
                          <a:solidFill>
                            <a:schemeClr val="bg1"/>
                          </a:solidFill>
                          <a:effectLst/>
                        </a:rPr>
                        <a:t>2016</a:t>
                      </a:r>
                      <a:r>
                        <a:rPr lang="zh-CN" sz="1600" b="0" kern="0" dirty="0">
                          <a:solidFill>
                            <a:schemeClr val="bg1"/>
                          </a:solidFill>
                          <a:effectLst/>
                        </a:rPr>
                        <a:t>年</a:t>
                      </a:r>
                      <a:r>
                        <a:rPr lang="en-US" sz="1600" b="0" kern="0" dirty="0">
                          <a:solidFill>
                            <a:schemeClr val="bg1"/>
                          </a:solidFill>
                          <a:effectLst/>
                        </a:rPr>
                        <a:t>9</a:t>
                      </a:r>
                      <a:r>
                        <a:rPr lang="zh-CN" sz="1600" b="0" kern="0" dirty="0">
                          <a:solidFill>
                            <a:schemeClr val="bg1"/>
                          </a:solidFill>
                          <a:effectLst/>
                        </a:rPr>
                        <a:t>月</a:t>
                      </a:r>
                      <a:endParaRPr lang="zh-CN" sz="16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rowSpan="2">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100" dirty="0">
                          <a:effectLst/>
                          <a:latin typeface="微软雅黑" panose="020B0503020204020204" pitchFamily="34" charset="-122"/>
                          <a:ea typeface="微软雅黑" panose="020B0503020204020204" pitchFamily="34" charset="-122"/>
                        </a:rPr>
                        <a:t> </a:t>
                      </a:r>
                      <a:endParaRPr lang="zh-CN" sz="1200" b="0" kern="100" dirty="0">
                        <a:effectLst/>
                        <a:latin typeface="微软雅黑" panose="020B0503020204020204" pitchFamily="34" charset="-122"/>
                        <a:ea typeface="微软雅黑" panose="020B0503020204020204" pitchFamily="34" charset="-122"/>
                      </a:endParaRPr>
                    </a:p>
                    <a:p>
                      <a:pPr algn="ctr">
                        <a:spcAft>
                          <a:spcPts val="0"/>
                        </a:spcAft>
                      </a:pPr>
                      <a:r>
                        <a:rPr lang="zh-CN" sz="1200" b="0" kern="100" dirty="0">
                          <a:effectLst/>
                          <a:latin typeface="微软雅黑" panose="020B0503020204020204" pitchFamily="34" charset="-122"/>
                          <a:ea typeface="微软雅黑" panose="020B0503020204020204" pitchFamily="34" charset="-122"/>
                        </a:rPr>
                        <a:t>负责人</a:t>
                      </a: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6A085"/>
                    </a:solidFill>
                  </a:tcPr>
                </a:tc>
                <a:extLst>
                  <a:ext uri="{0D108BD9-81ED-4DB2-BD59-A6C34878D82A}">
                    <a16:rowId xmlns:a16="http://schemas.microsoft.com/office/drawing/2014/main" val="10000"/>
                  </a:ext>
                </a:extLst>
              </a:tr>
              <a:tr h="688019">
                <a:tc vMerge="1">
                  <a:txBody>
                    <a:bodyPr/>
                    <a:lstStyle/>
                    <a:p>
                      <a:endParaRPr lang="zh-CN" altLang="en-US"/>
                    </a:p>
                  </a:txBody>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solidFill>
                            <a:schemeClr val="bg1"/>
                          </a:solidFill>
                          <a:effectLst/>
                        </a:rPr>
                        <a:t>1</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solidFill>
                            <a:schemeClr val="bg1"/>
                          </a:solidFill>
                          <a:effectLst/>
                        </a:rPr>
                        <a:t>2</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solidFill>
                            <a:schemeClr val="bg1"/>
                          </a:solidFill>
                          <a:effectLst/>
                        </a:rPr>
                        <a:t>3</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solidFill>
                            <a:schemeClr val="bg1"/>
                          </a:solidFill>
                          <a:effectLst/>
                        </a:rPr>
                        <a:t>4</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solidFill>
                            <a:schemeClr val="bg1"/>
                          </a:solidFill>
                          <a:effectLst/>
                        </a:rPr>
                        <a:t>1</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solidFill>
                            <a:schemeClr val="bg1"/>
                          </a:solidFill>
                          <a:effectLst/>
                        </a:rPr>
                        <a:t>2</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solidFill>
                            <a:schemeClr val="bg1"/>
                          </a:solidFill>
                          <a:effectLst/>
                        </a:rPr>
                        <a:t>3</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solidFill>
                            <a:schemeClr val="bg1"/>
                          </a:solidFill>
                          <a:effectLst/>
                        </a:rPr>
                        <a:t>4</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solidFill>
                            <a:schemeClr val="bg1"/>
                          </a:solidFill>
                          <a:effectLst/>
                        </a:rPr>
                        <a:t>1</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solidFill>
                            <a:schemeClr val="bg1"/>
                          </a:solidFill>
                          <a:effectLst/>
                        </a:rPr>
                        <a:t>2</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solidFill>
                            <a:schemeClr val="bg1"/>
                          </a:solidFill>
                          <a:effectLst/>
                        </a:rPr>
                        <a:t>3</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solidFill>
                            <a:schemeClr val="bg1"/>
                          </a:solidFill>
                          <a:effectLst/>
                        </a:rPr>
                        <a:t>4</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solidFill>
                            <a:schemeClr val="bg1"/>
                          </a:solidFill>
                          <a:effectLst/>
                        </a:rPr>
                        <a:t>1</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solidFill>
                            <a:schemeClr val="bg1"/>
                          </a:solidFill>
                          <a:effectLst/>
                        </a:rPr>
                        <a:t>2</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solidFill>
                            <a:schemeClr val="bg1"/>
                          </a:solidFill>
                          <a:effectLst/>
                        </a:rPr>
                        <a:t>3</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solidFill>
                            <a:schemeClr val="bg1"/>
                          </a:solidFill>
                          <a:effectLst/>
                        </a:rPr>
                        <a:t>4</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solidFill>
                            <a:schemeClr val="bg1"/>
                          </a:solidFill>
                          <a:effectLst/>
                        </a:rPr>
                        <a:t>1</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solidFill>
                            <a:schemeClr val="bg1"/>
                          </a:solidFill>
                          <a:effectLst/>
                        </a:rPr>
                        <a:t>2</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solidFill>
                            <a:schemeClr val="bg1"/>
                          </a:solidFill>
                          <a:effectLst/>
                        </a:rPr>
                        <a:t>3</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solidFill>
                            <a:schemeClr val="bg1"/>
                          </a:solidFill>
                          <a:effectLst/>
                        </a:rPr>
                        <a:t>4</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solidFill>
                            <a:schemeClr val="bg1"/>
                          </a:solidFill>
                          <a:effectLst/>
                        </a:rPr>
                        <a:t>1</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solidFill>
                            <a:schemeClr val="bg1"/>
                          </a:solidFill>
                          <a:effectLst/>
                        </a:rPr>
                        <a:t>2</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solidFill>
                            <a:schemeClr val="bg1"/>
                          </a:solidFill>
                          <a:effectLst/>
                        </a:rPr>
                        <a:t>3</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solidFill>
                            <a:schemeClr val="bg1"/>
                          </a:solidFill>
                          <a:effectLst/>
                        </a:rPr>
                        <a:t>4</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solidFill>
                            <a:schemeClr val="bg1"/>
                          </a:solidFill>
                          <a:effectLst/>
                        </a:rPr>
                        <a:t>1</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solidFill>
                            <a:schemeClr val="bg1"/>
                          </a:solidFill>
                          <a:effectLst/>
                        </a:rPr>
                        <a:t>2</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solidFill>
                            <a:schemeClr val="bg1"/>
                          </a:solidFill>
                          <a:effectLst/>
                        </a:rPr>
                        <a:t>3</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solidFill>
                            <a:schemeClr val="bg1"/>
                          </a:solidFill>
                          <a:effectLst/>
                        </a:rPr>
                        <a:t>4</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vMerge="1">
                  <a:txBody>
                    <a:bodyPr/>
                    <a:lstStyle/>
                    <a:p>
                      <a:endParaRPr lang="zh-CN" altLang="en-US"/>
                    </a:p>
                  </a:txBody>
                  <a:tcPr/>
                </a:tc>
                <a:extLst>
                  <a:ext uri="{0D108BD9-81ED-4DB2-BD59-A6C34878D82A}">
                    <a16:rowId xmlns:a16="http://schemas.microsoft.com/office/drawing/2014/main" val="10001"/>
                  </a:ext>
                </a:extLst>
              </a:tr>
              <a:tr h="398363">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0" dirty="0">
                          <a:effectLst/>
                          <a:latin typeface="微软雅黑" panose="020B0503020204020204" pitchFamily="34" charset="-122"/>
                          <a:ea typeface="微软雅黑" panose="020B0503020204020204" pitchFamily="34" charset="-122"/>
                        </a:rPr>
                        <a:t> </a:t>
                      </a:r>
                      <a:r>
                        <a:rPr lang="zh-CN" sz="1200" b="0" kern="0" dirty="0">
                          <a:effectLst/>
                          <a:latin typeface="微软雅黑" panose="020B0503020204020204" pitchFamily="34" charset="-122"/>
                          <a:ea typeface="微软雅黑" panose="020B0503020204020204" pitchFamily="34" charset="-122"/>
                        </a:rPr>
                        <a:t>选出圈名及圈徽</a:t>
                      </a:r>
                      <a:endParaRPr lang="zh-CN" sz="1200" b="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ysClr val="window" lastClr="FFFFFF"/>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altLang="zh-CN" sz="1200" b="0" kern="100" dirty="0">
                          <a:effectLst/>
                          <a:latin typeface="微软雅黑" panose="020B0503020204020204" pitchFamily="34" charset="-122"/>
                          <a:ea typeface="微软雅黑" panose="020B0503020204020204" pitchFamily="34" charset="-122"/>
                        </a:rPr>
                        <a:t>xxx</a:t>
                      </a:r>
                      <a:endParaRPr lang="zh-CN" sz="1200" b="0" kern="100" dirty="0">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6A085"/>
                    </a:solidFill>
                  </a:tcPr>
                </a:tc>
                <a:extLst>
                  <a:ext uri="{0D108BD9-81ED-4DB2-BD59-A6C34878D82A}">
                    <a16:rowId xmlns:a16="http://schemas.microsoft.com/office/drawing/2014/main" val="10002"/>
                  </a:ext>
                </a:extLst>
              </a:tr>
              <a:tr h="327756">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0" dirty="0">
                          <a:effectLst/>
                          <a:latin typeface="微软雅黑" panose="020B0503020204020204" pitchFamily="34" charset="-122"/>
                          <a:ea typeface="微软雅黑" panose="020B0503020204020204" pitchFamily="34" charset="-122"/>
                        </a:rPr>
                        <a:t> </a:t>
                      </a:r>
                      <a:r>
                        <a:rPr lang="zh-CN" sz="1200" b="0" kern="0" dirty="0">
                          <a:effectLst/>
                          <a:latin typeface="微软雅黑" panose="020B0503020204020204" pitchFamily="34" charset="-122"/>
                          <a:ea typeface="微软雅黑" panose="020B0503020204020204" pitchFamily="34" charset="-122"/>
                        </a:rPr>
                        <a:t>主题确定</a:t>
                      </a:r>
                      <a:endParaRPr lang="zh-CN" sz="1200" b="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ysClr val="window" lastClr="FFFFFF"/>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altLang="zh-CN" sz="1200" b="0" kern="100" dirty="0">
                          <a:effectLst/>
                          <a:latin typeface="微软雅黑" panose="020B0503020204020204" pitchFamily="34" charset="-122"/>
                          <a:ea typeface="微软雅黑" panose="020B0503020204020204" pitchFamily="34" charset="-122"/>
                        </a:rPr>
                        <a:t>xxx</a:t>
                      </a:r>
                      <a:endParaRPr lang="zh-CN" altLang="zh-CN" sz="1200" b="0" kern="100" dirty="0">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6A085"/>
                    </a:solidFill>
                  </a:tcPr>
                </a:tc>
                <a:extLst>
                  <a:ext uri="{0D108BD9-81ED-4DB2-BD59-A6C34878D82A}">
                    <a16:rowId xmlns:a16="http://schemas.microsoft.com/office/drawing/2014/main" val="10003"/>
                  </a:ext>
                </a:extLst>
              </a:tr>
              <a:tr h="327756">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0" dirty="0">
                          <a:effectLst/>
                          <a:latin typeface="微软雅黑" panose="020B0503020204020204" pitchFamily="34" charset="-122"/>
                          <a:ea typeface="微软雅黑" panose="020B0503020204020204" pitchFamily="34" charset="-122"/>
                        </a:rPr>
                        <a:t> </a:t>
                      </a:r>
                      <a:r>
                        <a:rPr lang="zh-CN" sz="1200" b="0" kern="0" dirty="0">
                          <a:effectLst/>
                          <a:latin typeface="微软雅黑" panose="020B0503020204020204" pitchFamily="34" charset="-122"/>
                          <a:ea typeface="微软雅黑" panose="020B0503020204020204" pitchFamily="34" charset="-122"/>
                        </a:rPr>
                        <a:t>活动计划拟定</a:t>
                      </a:r>
                      <a:endParaRPr lang="zh-CN" sz="1200" b="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ysClr val="window" lastClr="FFFFFF"/>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altLang="zh-CN" sz="1200" b="0" kern="100" dirty="0">
                          <a:effectLst/>
                          <a:latin typeface="微软雅黑" panose="020B0503020204020204" pitchFamily="34" charset="-122"/>
                          <a:ea typeface="微软雅黑" panose="020B0503020204020204" pitchFamily="34" charset="-122"/>
                        </a:rPr>
                        <a:t>xxx</a:t>
                      </a:r>
                      <a:endParaRPr lang="zh-CN" altLang="zh-CN" sz="1200" b="0" kern="100" dirty="0">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6A085"/>
                    </a:solidFill>
                  </a:tcPr>
                </a:tc>
                <a:extLst>
                  <a:ext uri="{0D108BD9-81ED-4DB2-BD59-A6C34878D82A}">
                    <a16:rowId xmlns:a16="http://schemas.microsoft.com/office/drawing/2014/main" val="10004"/>
                  </a:ext>
                </a:extLst>
              </a:tr>
              <a:tr h="327756">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0" dirty="0">
                          <a:effectLst/>
                          <a:latin typeface="微软雅黑" panose="020B0503020204020204" pitchFamily="34" charset="-122"/>
                          <a:ea typeface="微软雅黑" panose="020B0503020204020204" pitchFamily="34" charset="-122"/>
                        </a:rPr>
                        <a:t> </a:t>
                      </a:r>
                      <a:r>
                        <a:rPr lang="zh-CN" sz="1200" b="0" kern="0" dirty="0">
                          <a:effectLst/>
                          <a:latin typeface="微软雅黑" panose="020B0503020204020204" pitchFamily="34" charset="-122"/>
                          <a:ea typeface="微软雅黑" panose="020B0503020204020204" pitchFamily="34" charset="-122"/>
                        </a:rPr>
                        <a:t>现状把握</a:t>
                      </a:r>
                      <a:endParaRPr lang="zh-CN" sz="1200" b="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ysClr val="window" lastClr="FFFFFF"/>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altLang="zh-CN" sz="1200" b="0" kern="100" dirty="0">
                          <a:effectLst/>
                          <a:latin typeface="微软雅黑" panose="020B0503020204020204" pitchFamily="34" charset="-122"/>
                          <a:ea typeface="微软雅黑" panose="020B0503020204020204" pitchFamily="34" charset="-122"/>
                        </a:rPr>
                        <a:t>xxx</a:t>
                      </a:r>
                      <a:endParaRPr lang="zh-CN" altLang="zh-CN" sz="1200" b="0" kern="100" dirty="0">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6A085"/>
                    </a:solidFill>
                  </a:tcPr>
                </a:tc>
                <a:extLst>
                  <a:ext uri="{0D108BD9-81ED-4DB2-BD59-A6C34878D82A}">
                    <a16:rowId xmlns:a16="http://schemas.microsoft.com/office/drawing/2014/main" val="10005"/>
                  </a:ext>
                </a:extLst>
              </a:tr>
              <a:tr h="327756">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0" dirty="0">
                          <a:effectLst/>
                          <a:latin typeface="微软雅黑" panose="020B0503020204020204" pitchFamily="34" charset="-122"/>
                          <a:ea typeface="微软雅黑" panose="020B0503020204020204" pitchFamily="34" charset="-122"/>
                        </a:rPr>
                        <a:t> </a:t>
                      </a:r>
                      <a:r>
                        <a:rPr lang="zh-CN" sz="1200" b="0" kern="0" dirty="0">
                          <a:effectLst/>
                          <a:latin typeface="微软雅黑" panose="020B0503020204020204" pitchFamily="34" charset="-122"/>
                          <a:ea typeface="微软雅黑" panose="020B0503020204020204" pitchFamily="34" charset="-122"/>
                        </a:rPr>
                        <a:t>目标设定</a:t>
                      </a:r>
                      <a:endParaRPr lang="zh-CN" sz="1200" b="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ysClr val="window" lastClr="FFFFFF"/>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altLang="zh-CN" sz="1200" b="0" kern="100">
                          <a:effectLst/>
                          <a:latin typeface="微软雅黑" panose="020B0503020204020204" pitchFamily="34" charset="-122"/>
                          <a:ea typeface="微软雅黑" panose="020B0503020204020204" pitchFamily="34" charset="-122"/>
                        </a:rPr>
                        <a:t>xxx</a:t>
                      </a:r>
                      <a:endParaRPr lang="zh-CN" altLang="zh-CN" sz="1200" b="0" kern="100" dirty="0">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6A085"/>
                    </a:solidFill>
                  </a:tcPr>
                </a:tc>
                <a:extLst>
                  <a:ext uri="{0D108BD9-81ED-4DB2-BD59-A6C34878D82A}">
                    <a16:rowId xmlns:a16="http://schemas.microsoft.com/office/drawing/2014/main" val="10006"/>
                  </a:ext>
                </a:extLst>
              </a:tr>
              <a:tr h="327756">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0" dirty="0">
                          <a:effectLst/>
                          <a:latin typeface="微软雅黑" panose="020B0503020204020204" pitchFamily="34" charset="-122"/>
                          <a:ea typeface="微软雅黑" panose="020B0503020204020204" pitchFamily="34" charset="-122"/>
                        </a:rPr>
                        <a:t> </a:t>
                      </a:r>
                      <a:r>
                        <a:rPr lang="zh-CN" sz="1200" b="0" kern="0" dirty="0">
                          <a:effectLst/>
                          <a:latin typeface="微软雅黑" panose="020B0503020204020204" pitchFamily="34" charset="-122"/>
                          <a:ea typeface="微软雅黑" panose="020B0503020204020204" pitchFamily="34" charset="-122"/>
                        </a:rPr>
                        <a:t>原因解析</a:t>
                      </a:r>
                      <a:endParaRPr lang="zh-CN" sz="1200" b="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ysClr val="window" lastClr="FFFFFF"/>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altLang="zh-CN" sz="1200" b="0" kern="100" dirty="0">
                          <a:effectLst/>
                          <a:latin typeface="微软雅黑" panose="020B0503020204020204" pitchFamily="34" charset="-122"/>
                          <a:ea typeface="微软雅黑" panose="020B0503020204020204" pitchFamily="34" charset="-122"/>
                        </a:rPr>
                        <a:t>xxx</a:t>
                      </a:r>
                      <a:endParaRPr lang="zh-CN" altLang="zh-CN" sz="1200" b="0" kern="100" dirty="0">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6A085"/>
                    </a:solidFill>
                  </a:tcPr>
                </a:tc>
                <a:extLst>
                  <a:ext uri="{0D108BD9-81ED-4DB2-BD59-A6C34878D82A}">
                    <a16:rowId xmlns:a16="http://schemas.microsoft.com/office/drawing/2014/main" val="10007"/>
                  </a:ext>
                </a:extLst>
              </a:tr>
              <a:tr h="327756">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0" dirty="0">
                          <a:effectLst/>
                          <a:latin typeface="微软雅黑" panose="020B0503020204020204" pitchFamily="34" charset="-122"/>
                          <a:ea typeface="微软雅黑" panose="020B0503020204020204" pitchFamily="34" charset="-122"/>
                        </a:rPr>
                        <a:t> </a:t>
                      </a:r>
                      <a:r>
                        <a:rPr lang="zh-CN" sz="1200" b="0" kern="0" dirty="0">
                          <a:effectLst/>
                          <a:latin typeface="微软雅黑" panose="020B0503020204020204" pitchFamily="34" charset="-122"/>
                          <a:ea typeface="微软雅黑" panose="020B0503020204020204" pitchFamily="34" charset="-122"/>
                        </a:rPr>
                        <a:t>制定对策</a:t>
                      </a:r>
                      <a:endParaRPr lang="zh-CN" sz="1200" b="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ysClr val="window" lastClr="FFFFFF"/>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altLang="zh-CN" sz="1200" b="0" kern="100" dirty="0">
                          <a:effectLst/>
                          <a:latin typeface="微软雅黑" panose="020B0503020204020204" pitchFamily="34" charset="-122"/>
                          <a:ea typeface="微软雅黑" panose="020B0503020204020204" pitchFamily="34" charset="-122"/>
                        </a:rPr>
                        <a:t>xxx</a:t>
                      </a:r>
                      <a:endParaRPr lang="zh-CN" altLang="zh-CN" sz="1200" b="0" kern="100" dirty="0">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6A085"/>
                    </a:solidFill>
                  </a:tcPr>
                </a:tc>
                <a:extLst>
                  <a:ext uri="{0D108BD9-81ED-4DB2-BD59-A6C34878D82A}">
                    <a16:rowId xmlns:a16="http://schemas.microsoft.com/office/drawing/2014/main" val="10008"/>
                  </a:ext>
                </a:extLst>
              </a:tr>
              <a:tr h="327756">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0" dirty="0">
                          <a:effectLst/>
                          <a:latin typeface="微软雅黑" panose="020B0503020204020204" pitchFamily="34" charset="-122"/>
                          <a:ea typeface="微软雅黑" panose="020B0503020204020204" pitchFamily="34" charset="-122"/>
                        </a:rPr>
                        <a:t> </a:t>
                      </a:r>
                      <a:r>
                        <a:rPr lang="zh-CN" sz="1200" b="0" kern="0" dirty="0">
                          <a:effectLst/>
                          <a:latin typeface="微软雅黑" panose="020B0503020204020204" pitchFamily="34" charset="-122"/>
                          <a:ea typeface="微软雅黑" panose="020B0503020204020204" pitchFamily="34" charset="-122"/>
                        </a:rPr>
                        <a:t>对策实施</a:t>
                      </a:r>
                      <a:endParaRPr lang="zh-CN" sz="1200" b="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ysClr val="window" lastClr="FFFFFF"/>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altLang="zh-CN" sz="1200" b="0" kern="100" dirty="0">
                          <a:effectLst/>
                          <a:latin typeface="微软雅黑" panose="020B0503020204020204" pitchFamily="34" charset="-122"/>
                          <a:ea typeface="微软雅黑" panose="020B0503020204020204" pitchFamily="34" charset="-122"/>
                        </a:rPr>
                        <a:t>xxx</a:t>
                      </a:r>
                      <a:endParaRPr lang="zh-CN" altLang="zh-CN" sz="1200" b="0" kern="100" dirty="0">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6A085"/>
                    </a:solidFill>
                  </a:tcPr>
                </a:tc>
                <a:extLst>
                  <a:ext uri="{0D108BD9-81ED-4DB2-BD59-A6C34878D82A}">
                    <a16:rowId xmlns:a16="http://schemas.microsoft.com/office/drawing/2014/main" val="10009"/>
                  </a:ext>
                </a:extLst>
              </a:tr>
              <a:tr h="327756">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0" dirty="0">
                          <a:effectLst/>
                          <a:latin typeface="微软雅黑" panose="020B0503020204020204" pitchFamily="34" charset="-122"/>
                          <a:ea typeface="微软雅黑" panose="020B0503020204020204" pitchFamily="34" charset="-122"/>
                        </a:rPr>
                        <a:t> </a:t>
                      </a:r>
                      <a:r>
                        <a:rPr lang="zh-CN" sz="1200" b="0" kern="0" dirty="0">
                          <a:effectLst/>
                          <a:latin typeface="微软雅黑" panose="020B0503020204020204" pitchFamily="34" charset="-122"/>
                          <a:ea typeface="微软雅黑" panose="020B0503020204020204" pitchFamily="34" charset="-122"/>
                        </a:rPr>
                        <a:t>效果确认</a:t>
                      </a:r>
                      <a:endParaRPr lang="zh-CN" sz="1200" b="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ysClr val="window" lastClr="FFFFFF"/>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altLang="zh-CN" sz="1200" b="0" kern="100" dirty="0">
                          <a:effectLst/>
                          <a:latin typeface="微软雅黑" panose="020B0503020204020204" pitchFamily="34" charset="-122"/>
                          <a:ea typeface="微软雅黑" panose="020B0503020204020204" pitchFamily="34" charset="-122"/>
                        </a:rPr>
                        <a:t>xxx</a:t>
                      </a:r>
                      <a:endParaRPr lang="zh-CN" altLang="zh-CN" sz="1200" b="0" kern="100" dirty="0">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6A085"/>
                    </a:solidFill>
                  </a:tcPr>
                </a:tc>
                <a:extLst>
                  <a:ext uri="{0D108BD9-81ED-4DB2-BD59-A6C34878D82A}">
                    <a16:rowId xmlns:a16="http://schemas.microsoft.com/office/drawing/2014/main" val="10010"/>
                  </a:ext>
                </a:extLst>
              </a:tr>
              <a:tr h="327756">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0" dirty="0">
                          <a:effectLst/>
                          <a:latin typeface="微软雅黑" panose="020B0503020204020204" pitchFamily="34" charset="-122"/>
                          <a:ea typeface="微软雅黑" panose="020B0503020204020204" pitchFamily="34" charset="-122"/>
                        </a:rPr>
                        <a:t> </a:t>
                      </a:r>
                      <a:r>
                        <a:rPr lang="zh-CN" sz="1200" b="0" kern="0" dirty="0">
                          <a:effectLst/>
                          <a:latin typeface="微软雅黑" panose="020B0503020204020204" pitchFamily="34" charset="-122"/>
                          <a:ea typeface="微软雅黑" panose="020B0503020204020204" pitchFamily="34" charset="-122"/>
                        </a:rPr>
                        <a:t>标准化</a:t>
                      </a:r>
                      <a:endParaRPr lang="zh-CN" sz="1200" b="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ysClr val="window" lastClr="FFFFFF"/>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altLang="zh-CN" sz="1200" b="0" kern="100" dirty="0">
                          <a:effectLst/>
                          <a:latin typeface="微软雅黑" panose="020B0503020204020204" pitchFamily="34" charset="-122"/>
                          <a:ea typeface="微软雅黑" panose="020B0503020204020204" pitchFamily="34" charset="-122"/>
                        </a:rPr>
                        <a:t>xxx</a:t>
                      </a:r>
                      <a:endParaRPr lang="zh-CN" altLang="zh-CN" sz="1200" b="0" kern="100" dirty="0">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6A085"/>
                    </a:solidFill>
                  </a:tcPr>
                </a:tc>
                <a:extLst>
                  <a:ext uri="{0D108BD9-81ED-4DB2-BD59-A6C34878D82A}">
                    <a16:rowId xmlns:a16="http://schemas.microsoft.com/office/drawing/2014/main" val="10011"/>
                  </a:ext>
                </a:extLst>
              </a:tr>
              <a:tr h="327756">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0" dirty="0">
                          <a:effectLst/>
                          <a:latin typeface="微软雅黑" panose="020B0503020204020204" pitchFamily="34" charset="-122"/>
                          <a:ea typeface="微软雅黑" panose="020B0503020204020204" pitchFamily="34" charset="-122"/>
                        </a:rPr>
                        <a:t> </a:t>
                      </a:r>
                      <a:r>
                        <a:rPr lang="zh-CN" sz="1200" b="0" kern="0" dirty="0">
                          <a:effectLst/>
                          <a:latin typeface="微软雅黑" panose="020B0503020204020204" pitchFamily="34" charset="-122"/>
                          <a:ea typeface="微软雅黑" panose="020B0503020204020204" pitchFamily="34" charset="-122"/>
                        </a:rPr>
                        <a:t>检讨及改进</a:t>
                      </a:r>
                      <a:endParaRPr lang="zh-CN" sz="1200" b="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ysClr val="window" lastClr="FFFFFF"/>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altLang="zh-CN" sz="1200" b="0" kern="100" dirty="0">
                          <a:effectLst/>
                          <a:latin typeface="微软雅黑" panose="020B0503020204020204" pitchFamily="34" charset="-122"/>
                          <a:ea typeface="微软雅黑" panose="020B0503020204020204" pitchFamily="34" charset="-122"/>
                        </a:rPr>
                        <a:t>xxx</a:t>
                      </a:r>
                      <a:endParaRPr lang="zh-CN" altLang="zh-CN" sz="1200" b="0" kern="100" dirty="0">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6A085"/>
                    </a:solidFill>
                  </a:tcPr>
                </a:tc>
                <a:extLst>
                  <a:ext uri="{0D108BD9-81ED-4DB2-BD59-A6C34878D82A}">
                    <a16:rowId xmlns:a16="http://schemas.microsoft.com/office/drawing/2014/main" val="10012"/>
                  </a:ext>
                </a:extLst>
              </a:tr>
              <a:tr h="398363">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0" dirty="0">
                          <a:effectLst/>
                          <a:latin typeface="微软雅黑" panose="020B0503020204020204" pitchFamily="34" charset="-122"/>
                          <a:ea typeface="微软雅黑" panose="020B0503020204020204" pitchFamily="34" charset="-122"/>
                        </a:rPr>
                        <a:t> </a:t>
                      </a:r>
                      <a:r>
                        <a:rPr lang="zh-CN" sz="1200" b="0" kern="0" dirty="0">
                          <a:effectLst/>
                          <a:latin typeface="微软雅黑" panose="020B0503020204020204" pitchFamily="34" charset="-122"/>
                          <a:ea typeface="微软雅黑" panose="020B0503020204020204" pitchFamily="34" charset="-122"/>
                        </a:rPr>
                        <a:t>资料整理及发表</a:t>
                      </a:r>
                      <a:endParaRPr lang="zh-CN" sz="1200" b="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ysClr val="window" lastClr="FFFFFF"/>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spcAft>
                          <a:spcPts val="0"/>
                        </a:spcAft>
                      </a:pPr>
                      <a:r>
                        <a:rPr lang="en-US" altLang="zh-CN" sz="1200" b="0" kern="100" dirty="0">
                          <a:effectLst/>
                          <a:latin typeface="微软雅黑" panose="020B0503020204020204" pitchFamily="34" charset="-122"/>
                          <a:ea typeface="微软雅黑" panose="020B0503020204020204" pitchFamily="34" charset="-122"/>
                        </a:rPr>
                        <a:t>xxx</a:t>
                      </a:r>
                      <a:endParaRPr lang="zh-CN" altLang="zh-CN" sz="1200" b="0" kern="100" dirty="0">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6A085"/>
                    </a:solidFill>
                  </a:tcPr>
                </a:tc>
                <a:extLst>
                  <a:ext uri="{0D108BD9-81ED-4DB2-BD59-A6C34878D82A}">
                    <a16:rowId xmlns:a16="http://schemas.microsoft.com/office/drawing/2014/main" val="10013"/>
                  </a:ext>
                </a:extLst>
              </a:tr>
            </a:tbl>
          </a:graphicData>
        </a:graphic>
      </p:graphicFrame>
      <p:sp>
        <p:nvSpPr>
          <p:cNvPr id="4" name="圆角矩形 3"/>
          <p:cNvSpPr/>
          <p:nvPr/>
        </p:nvSpPr>
        <p:spPr>
          <a:xfrm>
            <a:off x="2296761" y="2401790"/>
            <a:ext cx="1767156" cy="72000"/>
          </a:xfrm>
          <a:prstGeom prst="roundRect">
            <a:avLst>
              <a:gd name="adj" fmla="val 50000"/>
            </a:avLst>
          </a:prstGeom>
          <a:gradFill flip="none" rotWithShape="1">
            <a:gsLst>
              <a:gs pos="0">
                <a:srgbClr val="9BBB59"/>
              </a:gs>
              <a:gs pos="100000">
                <a:srgbClr val="2778A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圆角矩形 43"/>
          <p:cNvSpPr/>
          <p:nvPr/>
        </p:nvSpPr>
        <p:spPr>
          <a:xfrm>
            <a:off x="9786396" y="6067129"/>
            <a:ext cx="1215459" cy="72000"/>
          </a:xfrm>
          <a:prstGeom prst="roundRect">
            <a:avLst>
              <a:gd name="adj" fmla="val 50000"/>
            </a:avLst>
          </a:prstGeom>
          <a:gradFill flip="none" rotWithShape="1">
            <a:gsLst>
              <a:gs pos="0">
                <a:srgbClr val="9BBB59"/>
              </a:gs>
              <a:gs pos="100000">
                <a:srgbClr val="2778A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圆角矩形 44"/>
          <p:cNvSpPr/>
          <p:nvPr/>
        </p:nvSpPr>
        <p:spPr>
          <a:xfrm>
            <a:off x="3395578" y="2759659"/>
            <a:ext cx="806746" cy="72000"/>
          </a:xfrm>
          <a:prstGeom prst="roundRect">
            <a:avLst>
              <a:gd name="adj" fmla="val 50000"/>
            </a:avLst>
          </a:prstGeom>
          <a:gradFill flip="none" rotWithShape="1">
            <a:gsLst>
              <a:gs pos="0">
                <a:srgbClr val="9BBB59"/>
              </a:gs>
              <a:gs pos="100000">
                <a:srgbClr val="2778A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圆角矩形 47"/>
          <p:cNvSpPr/>
          <p:nvPr/>
        </p:nvSpPr>
        <p:spPr>
          <a:xfrm>
            <a:off x="5548489" y="3800444"/>
            <a:ext cx="668339" cy="72000"/>
          </a:xfrm>
          <a:prstGeom prst="roundRect">
            <a:avLst>
              <a:gd name="adj" fmla="val 50000"/>
            </a:avLst>
          </a:prstGeom>
          <a:gradFill flip="none" rotWithShape="1">
            <a:gsLst>
              <a:gs pos="0">
                <a:srgbClr val="9BBB59"/>
              </a:gs>
              <a:gs pos="100000">
                <a:srgbClr val="2778A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圆角矩形 49"/>
          <p:cNvSpPr/>
          <p:nvPr/>
        </p:nvSpPr>
        <p:spPr>
          <a:xfrm>
            <a:off x="4333030" y="3124088"/>
            <a:ext cx="1767156" cy="72000"/>
          </a:xfrm>
          <a:prstGeom prst="roundRect">
            <a:avLst>
              <a:gd name="adj" fmla="val 50000"/>
            </a:avLst>
          </a:prstGeom>
          <a:gradFill flip="none" rotWithShape="1">
            <a:gsLst>
              <a:gs pos="0">
                <a:srgbClr val="9BBB59"/>
              </a:gs>
              <a:gs pos="100000">
                <a:srgbClr val="2778A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圆角矩形 50"/>
          <p:cNvSpPr/>
          <p:nvPr/>
        </p:nvSpPr>
        <p:spPr>
          <a:xfrm>
            <a:off x="6636392" y="4138446"/>
            <a:ext cx="1215459" cy="72000"/>
          </a:xfrm>
          <a:prstGeom prst="roundRect">
            <a:avLst>
              <a:gd name="adj" fmla="val 50000"/>
            </a:avLst>
          </a:prstGeom>
          <a:gradFill flip="none" rotWithShape="1">
            <a:gsLst>
              <a:gs pos="0">
                <a:srgbClr val="9BBB59"/>
              </a:gs>
              <a:gs pos="100000">
                <a:srgbClr val="2778A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圆角矩形 51"/>
          <p:cNvSpPr/>
          <p:nvPr/>
        </p:nvSpPr>
        <p:spPr>
          <a:xfrm>
            <a:off x="4968297" y="4775053"/>
            <a:ext cx="3491284" cy="72000"/>
          </a:xfrm>
          <a:prstGeom prst="roundRect">
            <a:avLst>
              <a:gd name="adj" fmla="val 50000"/>
            </a:avLst>
          </a:prstGeom>
          <a:gradFill flip="none" rotWithShape="1">
            <a:gsLst>
              <a:gs pos="0">
                <a:srgbClr val="9BBB59"/>
              </a:gs>
              <a:gs pos="100000">
                <a:srgbClr val="2778A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圆角矩形 52"/>
          <p:cNvSpPr/>
          <p:nvPr/>
        </p:nvSpPr>
        <p:spPr>
          <a:xfrm>
            <a:off x="6216828" y="4451674"/>
            <a:ext cx="571547" cy="72000"/>
          </a:xfrm>
          <a:prstGeom prst="roundRect">
            <a:avLst>
              <a:gd name="adj" fmla="val 50000"/>
            </a:avLst>
          </a:prstGeom>
          <a:gradFill flip="none" rotWithShape="1">
            <a:gsLst>
              <a:gs pos="0">
                <a:srgbClr val="9BBB59"/>
              </a:gs>
              <a:gs pos="100000">
                <a:srgbClr val="2778A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53"/>
          <p:cNvSpPr/>
          <p:nvPr/>
        </p:nvSpPr>
        <p:spPr>
          <a:xfrm>
            <a:off x="7938602" y="5093356"/>
            <a:ext cx="1215459" cy="72000"/>
          </a:xfrm>
          <a:prstGeom prst="roundRect">
            <a:avLst>
              <a:gd name="adj" fmla="val 50000"/>
            </a:avLst>
          </a:prstGeom>
          <a:gradFill flip="none" rotWithShape="1">
            <a:gsLst>
              <a:gs pos="0">
                <a:srgbClr val="9BBB59"/>
              </a:gs>
              <a:gs pos="100000">
                <a:srgbClr val="2778A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圆角矩形 54"/>
          <p:cNvSpPr/>
          <p:nvPr/>
        </p:nvSpPr>
        <p:spPr>
          <a:xfrm>
            <a:off x="8570938" y="5411659"/>
            <a:ext cx="1215459" cy="72000"/>
          </a:xfrm>
          <a:prstGeom prst="roundRect">
            <a:avLst>
              <a:gd name="adj" fmla="val 50000"/>
            </a:avLst>
          </a:prstGeom>
          <a:gradFill flip="none" rotWithShape="1">
            <a:gsLst>
              <a:gs pos="0">
                <a:srgbClr val="9BBB59"/>
              </a:gs>
              <a:gs pos="100000">
                <a:srgbClr val="2778A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圆角矩形 55"/>
          <p:cNvSpPr/>
          <p:nvPr/>
        </p:nvSpPr>
        <p:spPr>
          <a:xfrm>
            <a:off x="9786397" y="5739394"/>
            <a:ext cx="1215459" cy="72000"/>
          </a:xfrm>
          <a:prstGeom prst="roundRect">
            <a:avLst>
              <a:gd name="adj" fmla="val 50000"/>
            </a:avLst>
          </a:prstGeom>
          <a:gradFill flip="none" rotWithShape="1">
            <a:gsLst>
              <a:gs pos="0">
                <a:srgbClr val="9BBB59"/>
              </a:gs>
              <a:gs pos="100000">
                <a:srgbClr val="2778A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圆角矩形 56"/>
          <p:cNvSpPr/>
          <p:nvPr/>
        </p:nvSpPr>
        <p:spPr>
          <a:xfrm>
            <a:off x="4924020" y="3486055"/>
            <a:ext cx="668339" cy="72000"/>
          </a:xfrm>
          <a:prstGeom prst="roundRect">
            <a:avLst>
              <a:gd name="adj" fmla="val 50000"/>
            </a:avLst>
          </a:prstGeom>
          <a:gradFill flip="none" rotWithShape="1">
            <a:gsLst>
              <a:gs pos="0">
                <a:srgbClr val="9BBB59"/>
              </a:gs>
              <a:gs pos="100000">
                <a:srgbClr val="2778A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extLst>
      <p:ext uri="{BB962C8B-B14F-4D97-AF65-F5344CB8AC3E}">
        <p14:creationId xmlns:p14="http://schemas.microsoft.com/office/powerpoint/2010/main" val="909062978"/>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矩形 34"/>
          <p:cNvSpPr/>
          <p:nvPr/>
        </p:nvSpPr>
        <p:spPr>
          <a:xfrm>
            <a:off x="0" y="411981"/>
            <a:ext cx="874207" cy="381837"/>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682477" y="336212"/>
            <a:ext cx="537993" cy="537993"/>
            <a:chOff x="682477" y="336212"/>
            <a:chExt cx="537993" cy="537993"/>
          </a:xfrm>
        </p:grpSpPr>
        <p:grpSp>
          <p:nvGrpSpPr>
            <p:cNvPr id="37" name="组合 36"/>
            <p:cNvGrpSpPr/>
            <p:nvPr/>
          </p:nvGrpSpPr>
          <p:grpSpPr>
            <a:xfrm>
              <a:off x="682477" y="336212"/>
              <a:ext cx="537993" cy="537993"/>
              <a:chOff x="1603689" y="1828440"/>
              <a:chExt cx="2743560" cy="2743560"/>
            </a:xfrm>
          </p:grpSpPr>
          <p:sp>
            <p:nvSpPr>
              <p:cNvPr id="39" name="椭圆 38"/>
              <p:cNvSpPr/>
              <p:nvPr/>
            </p:nvSpPr>
            <p:spPr>
              <a:xfrm>
                <a:off x="1603689" y="1828440"/>
                <a:ext cx="2743560" cy="2743560"/>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sp>
            <p:nvSpPr>
              <p:cNvPr id="40" name="椭圆 39"/>
              <p:cNvSpPr/>
              <p:nvPr/>
            </p:nvSpPr>
            <p:spPr>
              <a:xfrm>
                <a:off x="1752544" y="1977295"/>
                <a:ext cx="2445850" cy="2445850"/>
              </a:xfrm>
              <a:prstGeom prst="ellipse">
                <a:avLst/>
              </a:prstGeom>
              <a:solidFill>
                <a:srgbClr val="2980B9"/>
              </a:solidFill>
              <a:ln w="38100"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grpSp>
        <p:sp>
          <p:nvSpPr>
            <p:cNvPr id="41" name="矩形 40"/>
            <p:cNvSpPr/>
            <p:nvPr/>
          </p:nvSpPr>
          <p:spPr>
            <a:xfrm>
              <a:off x="753342" y="418233"/>
              <a:ext cx="423514" cy="369332"/>
            </a:xfrm>
            <a:prstGeom prst="rect">
              <a:avLst/>
            </a:prstGeom>
          </p:spPr>
          <p:txBody>
            <a:bodyPr wrap="none">
              <a:spAutoFit/>
            </a:bodyPr>
            <a:lstStyle/>
            <a:p>
              <a:pPr lvl="0"/>
              <a:r>
                <a:rPr lang="en-US" altLang="zh-CN" dirty="0">
                  <a:solidFill>
                    <a:schemeClr val="bg1"/>
                  </a:solidFill>
                  <a:latin typeface="Impact" panose="020B0806030902050204" pitchFamily="34" charset="0"/>
                </a:rPr>
                <a:t>04</a:t>
              </a:r>
              <a:endParaRPr lang="zh-CN" altLang="en-US" dirty="0">
                <a:solidFill>
                  <a:schemeClr val="bg1"/>
                </a:solidFill>
                <a:latin typeface="Impact" panose="020B0806030902050204" pitchFamily="34" charset="0"/>
              </a:endParaRPr>
            </a:p>
          </p:txBody>
        </p:sp>
      </p:grpSp>
      <p:sp>
        <p:nvSpPr>
          <p:cNvPr id="43" name="矩形 42"/>
          <p:cNvSpPr/>
          <p:nvPr/>
        </p:nvSpPr>
        <p:spPr>
          <a:xfrm>
            <a:off x="1220469" y="402844"/>
            <a:ext cx="1507144" cy="461665"/>
          </a:xfrm>
          <a:prstGeom prst="rect">
            <a:avLst/>
          </a:prstGeom>
        </p:spPr>
        <p:txBody>
          <a:bodyPr wrap="none">
            <a:spAutoFit/>
          </a:bodyPr>
          <a:lstStyle/>
          <a:p>
            <a:pPr lvl="0" fontAlgn="base">
              <a:spcBef>
                <a:spcPct val="0"/>
              </a:spcBef>
              <a:spcAft>
                <a:spcPct val="0"/>
              </a:spcAft>
            </a:pPr>
            <a:r>
              <a:rPr lang="zh-CN" altLang="en-US" sz="2400" dirty="0">
                <a:solidFill>
                  <a:srgbClr val="2980B9"/>
                </a:solidFill>
                <a:latin typeface="微软雅黑" panose="020B0503020204020204" pitchFamily="34" charset="-122"/>
                <a:ea typeface="微软雅黑" panose="020B0503020204020204" pitchFamily="34" charset="-122"/>
              </a:rPr>
              <a:t>现状把握 </a:t>
            </a:r>
          </a:p>
        </p:txBody>
      </p:sp>
      <p:grpSp>
        <p:nvGrpSpPr>
          <p:cNvPr id="5" name="组合 4"/>
          <p:cNvGrpSpPr/>
          <p:nvPr/>
        </p:nvGrpSpPr>
        <p:grpSpPr>
          <a:xfrm>
            <a:off x="753342" y="1744040"/>
            <a:ext cx="3517716" cy="2877398"/>
            <a:chOff x="753342" y="1744040"/>
            <a:chExt cx="3517716" cy="2877398"/>
          </a:xfrm>
        </p:grpSpPr>
        <p:sp>
          <p:nvSpPr>
            <p:cNvPr id="23" name="矩形 22"/>
            <p:cNvSpPr/>
            <p:nvPr/>
          </p:nvSpPr>
          <p:spPr>
            <a:xfrm>
              <a:off x="753342" y="3597696"/>
              <a:ext cx="3517716" cy="102374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400" b="1" dirty="0">
                  <a:latin typeface="微软雅黑" panose="020B0503020204020204" pitchFamily="34" charset="-122"/>
                  <a:ea typeface="微软雅黑" panose="020B0503020204020204" pitchFamily="34" charset="-122"/>
                </a:rPr>
                <a:t>对象：</a:t>
              </a:r>
              <a:r>
                <a:rPr lang="en-US" altLang="zh-CN" sz="1400" dirty="0">
                  <a:latin typeface="微软雅黑" panose="020B0503020204020204" pitchFamily="34" charset="-122"/>
                  <a:ea typeface="微软雅黑" panose="020B0503020204020204" pitchFamily="34" charset="-122"/>
                </a:rPr>
                <a:t>2016</a:t>
              </a:r>
              <a:r>
                <a:rPr lang="zh-CN" altLang="en-US" sz="1400" dirty="0">
                  <a:latin typeface="微软雅黑" panose="020B0503020204020204" pitchFamily="34" charset="-122"/>
                  <a:ea typeface="微软雅黑" panose="020B0503020204020204" pitchFamily="34" charset="-122"/>
                </a:rPr>
                <a:t>年</a:t>
              </a:r>
              <a:r>
                <a:rPr lang="en-US" altLang="zh-CN" sz="1400" dirty="0">
                  <a:latin typeface="微软雅黑" panose="020B0503020204020204" pitchFamily="34" charset="-122"/>
                  <a:ea typeface="微软雅黑" panose="020B0503020204020204" pitchFamily="34" charset="-122"/>
                </a:rPr>
                <a:t>4</a:t>
              </a:r>
              <a:r>
                <a:rPr lang="zh-CN" altLang="en-US" sz="1400" dirty="0">
                  <a:latin typeface="微软雅黑" panose="020B0503020204020204" pitchFamily="34" charset="-122"/>
                  <a:ea typeface="微软雅黑" panose="020B0503020204020204" pitchFamily="34" charset="-122"/>
                </a:rPr>
                <a:t>月抗肿瘤药物操作数</a:t>
              </a:r>
              <a:r>
                <a:rPr lang="en-US" altLang="zh-CN" sz="1400" dirty="0">
                  <a:latin typeface="微软雅黑" panose="020B0503020204020204" pitchFamily="34" charset="-122"/>
                  <a:ea typeface="微软雅黑" panose="020B0503020204020204" pitchFamily="34" charset="-122"/>
                </a:rPr>
                <a:t>99</a:t>
              </a:r>
              <a:r>
                <a:rPr lang="zh-CN" altLang="en-US" sz="1400" dirty="0">
                  <a:latin typeface="微软雅黑" panose="020B0503020204020204" pitchFamily="34" charset="-122"/>
                  <a:ea typeface="微软雅黑" panose="020B0503020204020204" pitchFamily="34" charset="-122"/>
                </a:rPr>
                <a:t>例</a:t>
              </a:r>
            </a:p>
            <a:p>
              <a:pPr>
                <a:lnSpc>
                  <a:spcPct val="150000"/>
                </a:lnSpc>
              </a:pPr>
              <a:r>
                <a:rPr lang="zh-CN" altLang="en-US" sz="1400" b="1" dirty="0">
                  <a:latin typeface="微软雅黑" panose="020B0503020204020204" pitchFamily="34" charset="-122"/>
                  <a:ea typeface="微软雅黑" panose="020B0503020204020204" pitchFamily="34" charset="-122"/>
                </a:rPr>
                <a:t>时间：</a:t>
              </a:r>
              <a:r>
                <a:rPr lang="en-US" altLang="zh-CN" sz="1400" dirty="0">
                  <a:latin typeface="微软雅黑" panose="020B0503020204020204" pitchFamily="34" charset="-122"/>
                  <a:ea typeface="微软雅黑" panose="020B0503020204020204" pitchFamily="34" charset="-122"/>
                </a:rPr>
                <a:t>2016</a:t>
              </a:r>
              <a:r>
                <a:rPr lang="zh-CN" altLang="en-US" sz="1400" dirty="0">
                  <a:latin typeface="微软雅黑" panose="020B0503020204020204" pitchFamily="34" charset="-122"/>
                  <a:ea typeface="微软雅黑" panose="020B0503020204020204" pitchFamily="34" charset="-122"/>
                </a:rPr>
                <a:t>年</a:t>
              </a:r>
              <a:r>
                <a:rPr lang="en-US" altLang="zh-CN" sz="1400" dirty="0">
                  <a:latin typeface="微软雅黑" panose="020B0503020204020204" pitchFamily="34" charset="-122"/>
                  <a:ea typeface="微软雅黑" panose="020B0503020204020204" pitchFamily="34" charset="-122"/>
                </a:rPr>
                <a:t>4</a:t>
              </a:r>
              <a:r>
                <a:rPr lang="zh-CN" altLang="en-US" sz="1400" dirty="0">
                  <a:latin typeface="微软雅黑" panose="020B0503020204020204" pitchFamily="34" charset="-122"/>
                  <a:ea typeface="微软雅黑" panose="020B0503020204020204" pitchFamily="34" charset="-122"/>
                </a:rPr>
                <a:t>月</a:t>
              </a:r>
              <a:r>
                <a:rPr lang="en-US" altLang="zh-CN" sz="1400" dirty="0">
                  <a:latin typeface="微软雅黑" panose="020B0503020204020204" pitchFamily="34" charset="-122"/>
                  <a:ea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rPr>
                <a:t>日</a:t>
              </a:r>
              <a:r>
                <a:rPr lang="en-US" altLang="zh-CN" sz="1400" dirty="0">
                  <a:latin typeface="微软雅黑" panose="020B0503020204020204" pitchFamily="34" charset="-122"/>
                  <a:ea typeface="微软雅黑" panose="020B0503020204020204" pitchFamily="34" charset="-122"/>
                </a:rPr>
                <a:t>—24</a:t>
              </a:r>
              <a:r>
                <a:rPr lang="zh-CN" altLang="en-US" sz="1400" dirty="0">
                  <a:latin typeface="微软雅黑" panose="020B0503020204020204" pitchFamily="34" charset="-122"/>
                  <a:ea typeface="微软雅黑" panose="020B0503020204020204" pitchFamily="34" charset="-122"/>
                </a:rPr>
                <a:t>日</a:t>
              </a:r>
            </a:p>
            <a:p>
              <a:pPr>
                <a:lnSpc>
                  <a:spcPct val="150000"/>
                </a:lnSpc>
              </a:pPr>
              <a:r>
                <a:rPr lang="zh-CN" altLang="en-US" sz="1400" b="1" dirty="0">
                  <a:latin typeface="微软雅黑" panose="020B0503020204020204" pitchFamily="34" charset="-122"/>
                  <a:ea typeface="微软雅黑" panose="020B0503020204020204" pitchFamily="34" charset="-122"/>
                </a:rPr>
                <a:t>方法：</a:t>
              </a:r>
              <a:r>
                <a:rPr lang="zh-CN" altLang="en-US" sz="1400" dirty="0">
                  <a:latin typeface="微软雅黑" panose="020B0503020204020204" pitchFamily="34" charset="-122"/>
                  <a:ea typeface="微软雅黑" panose="020B0503020204020204" pitchFamily="34" charset="-122"/>
                </a:rPr>
                <a:t>数据收集</a:t>
              </a:r>
            </a:p>
          </p:txBody>
        </p:sp>
        <p:grpSp>
          <p:nvGrpSpPr>
            <p:cNvPr id="24" name="组合 23"/>
            <p:cNvGrpSpPr/>
            <p:nvPr/>
          </p:nvGrpSpPr>
          <p:grpSpPr>
            <a:xfrm>
              <a:off x="1463628" y="1744040"/>
              <a:ext cx="1263985" cy="1716791"/>
              <a:chOff x="5591944" y="1303818"/>
              <a:chExt cx="1070072" cy="1453412"/>
            </a:xfrm>
          </p:grpSpPr>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1944" y="1303818"/>
                <a:ext cx="783338" cy="1130810"/>
              </a:xfrm>
              <a:prstGeom prst="rect">
                <a:avLst/>
              </a:prstGeom>
            </p:spPr>
          </p:pic>
          <p:pic>
            <p:nvPicPr>
              <p:cNvPr id="26"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5960" y="1465119"/>
                <a:ext cx="783338" cy="1130810"/>
              </a:xfrm>
              <a:prstGeom prst="rect">
                <a:avLst/>
              </a:prstGeom>
            </p:spPr>
          </p:pic>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8678" y="1626420"/>
                <a:ext cx="783338" cy="1130810"/>
              </a:xfrm>
              <a:prstGeom prst="rect">
                <a:avLst/>
              </a:prstGeom>
            </p:spPr>
          </p:pic>
        </p:grpSp>
      </p:grpSp>
      <p:graphicFrame>
        <p:nvGraphicFramePr>
          <p:cNvPr id="2" name="表格 1"/>
          <p:cNvGraphicFramePr>
            <a:graphicFrameLocks noGrp="1"/>
          </p:cNvGraphicFramePr>
          <p:nvPr>
            <p:extLst>
              <p:ext uri="{D42A27DB-BD31-4B8C-83A1-F6EECF244321}">
                <p14:modId xmlns:p14="http://schemas.microsoft.com/office/powerpoint/2010/main" val="2855499630"/>
              </p:ext>
            </p:extLst>
          </p:nvPr>
        </p:nvGraphicFramePr>
        <p:xfrm>
          <a:off x="4271058" y="1658937"/>
          <a:ext cx="7477245" cy="3877518"/>
        </p:xfrm>
        <a:graphic>
          <a:graphicData uri="http://schemas.openxmlformats.org/drawingml/2006/table">
            <a:tbl>
              <a:tblPr firstRow="1" firstCol="1" lastRow="1" lastCol="1" bandRow="1" bandCol="1"/>
              <a:tblGrid>
                <a:gridCol w="2491835">
                  <a:extLst>
                    <a:ext uri="{9D8B030D-6E8A-4147-A177-3AD203B41FA5}">
                      <a16:colId xmlns:a16="http://schemas.microsoft.com/office/drawing/2014/main" val="20000"/>
                    </a:ext>
                  </a:extLst>
                </a:gridCol>
                <a:gridCol w="2492705">
                  <a:extLst>
                    <a:ext uri="{9D8B030D-6E8A-4147-A177-3AD203B41FA5}">
                      <a16:colId xmlns:a16="http://schemas.microsoft.com/office/drawing/2014/main" val="20001"/>
                    </a:ext>
                  </a:extLst>
                </a:gridCol>
                <a:gridCol w="2492705">
                  <a:extLst>
                    <a:ext uri="{9D8B030D-6E8A-4147-A177-3AD203B41FA5}">
                      <a16:colId xmlns:a16="http://schemas.microsoft.com/office/drawing/2014/main" val="20002"/>
                    </a:ext>
                  </a:extLst>
                </a:gridCol>
              </a:tblGrid>
              <a:tr h="542475">
                <a:tc>
                  <a:txBody>
                    <a:bodyPr/>
                    <a:lstStyle/>
                    <a:p>
                      <a:pPr algn="ctr">
                        <a:spcAft>
                          <a:spcPts val="0"/>
                        </a:spcAft>
                      </a:pPr>
                      <a:r>
                        <a:rPr lang="zh-CN" sz="1800" kern="100" dirty="0">
                          <a:solidFill>
                            <a:schemeClr val="bg1"/>
                          </a:solidFill>
                          <a:effectLst/>
                          <a:latin typeface="微软雅黑" panose="020B0503020204020204" pitchFamily="34" charset="-122"/>
                          <a:ea typeface="微软雅黑" panose="020B0503020204020204" pitchFamily="34" charset="-122"/>
                        </a:rPr>
                        <a:t>缺陷项目</a:t>
                      </a: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778AF"/>
                    </a:solidFill>
                  </a:tcPr>
                </a:tc>
                <a:tc>
                  <a:txBody>
                    <a:bodyPr/>
                    <a:lstStyle/>
                    <a:p>
                      <a:pPr algn="ctr">
                        <a:spcAft>
                          <a:spcPts val="0"/>
                        </a:spcAft>
                      </a:pPr>
                      <a:r>
                        <a:rPr lang="zh-CN" sz="1800" kern="100" dirty="0">
                          <a:solidFill>
                            <a:schemeClr val="bg1"/>
                          </a:solidFill>
                          <a:effectLst/>
                          <a:latin typeface="微软雅黑" panose="020B0503020204020204" pitchFamily="34" charset="-122"/>
                          <a:ea typeface="微软雅黑" panose="020B0503020204020204" pitchFamily="34" charset="-122"/>
                        </a:rPr>
                        <a:t>缺陷例数</a:t>
                      </a: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778AF"/>
                    </a:solidFill>
                  </a:tcPr>
                </a:tc>
                <a:tc>
                  <a:txBody>
                    <a:bodyPr/>
                    <a:lstStyle/>
                    <a:p>
                      <a:pPr algn="ctr">
                        <a:spcAft>
                          <a:spcPts val="0"/>
                        </a:spcAft>
                      </a:pPr>
                      <a:r>
                        <a:rPr lang="zh-CN" sz="1800" kern="100" dirty="0">
                          <a:solidFill>
                            <a:schemeClr val="bg1"/>
                          </a:solidFill>
                          <a:effectLst/>
                          <a:latin typeface="微软雅黑" panose="020B0503020204020204" pitchFamily="34" charset="-122"/>
                          <a:ea typeface="微软雅黑" panose="020B0503020204020204" pitchFamily="34" charset="-122"/>
                        </a:rPr>
                        <a:t>累计百分比（</a:t>
                      </a:r>
                      <a:r>
                        <a:rPr lang="en-US" sz="1800" kern="100" dirty="0">
                          <a:solidFill>
                            <a:schemeClr val="bg1"/>
                          </a:solidFill>
                          <a:effectLst/>
                          <a:latin typeface="微软雅黑" panose="020B0503020204020204" pitchFamily="34" charset="-122"/>
                          <a:ea typeface="微软雅黑" panose="020B0503020204020204" pitchFamily="34" charset="-122"/>
                        </a:rPr>
                        <a:t>%</a:t>
                      </a:r>
                      <a:r>
                        <a:rPr lang="zh-CN" sz="1800" kern="100" dirty="0">
                          <a:solidFill>
                            <a:schemeClr val="bg1"/>
                          </a:solidFill>
                          <a:effectLst/>
                          <a:latin typeface="微软雅黑" panose="020B0503020204020204" pitchFamily="34" charset="-122"/>
                          <a:ea typeface="微软雅黑" panose="020B0503020204020204" pitchFamily="34" charset="-122"/>
                        </a:rPr>
                        <a:t>）</a:t>
                      </a: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778AF"/>
                    </a:solidFill>
                  </a:tcPr>
                </a:tc>
                <a:extLst>
                  <a:ext uri="{0D108BD9-81ED-4DB2-BD59-A6C34878D82A}">
                    <a16:rowId xmlns:a16="http://schemas.microsoft.com/office/drawing/2014/main" val="10000"/>
                  </a:ext>
                </a:extLst>
              </a:tr>
              <a:tr h="413657">
                <a:tc>
                  <a:txBody>
                    <a:bodyPr/>
                    <a:lstStyle/>
                    <a:p>
                      <a:pPr algn="ctr">
                        <a:spcAft>
                          <a:spcPts val="0"/>
                        </a:spcAft>
                      </a:pPr>
                      <a:r>
                        <a:rPr lang="zh-CN" altLang="en-US" sz="1800" kern="100" dirty="0">
                          <a:effectLst/>
                          <a:latin typeface="微软雅黑" panose="020B0503020204020204" pitchFamily="34" charset="-122"/>
                          <a:ea typeface="微软雅黑" panose="020B0503020204020204" pitchFamily="34" charset="-122"/>
                        </a:rPr>
                        <a:t>化疗防护设施不齐全</a:t>
                      </a: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800" kern="100" dirty="0">
                          <a:effectLst/>
                          <a:latin typeface="微软雅黑" panose="020B0503020204020204" pitchFamily="34" charset="-122"/>
                          <a:ea typeface="微软雅黑" panose="020B0503020204020204" pitchFamily="34" charset="-122"/>
                        </a:rPr>
                        <a:t>46</a:t>
                      </a: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800" kern="100" dirty="0">
                          <a:effectLst/>
                          <a:latin typeface="微软雅黑" panose="020B0503020204020204" pitchFamily="34" charset="-122"/>
                          <a:ea typeface="微软雅黑" panose="020B0503020204020204" pitchFamily="34" charset="-122"/>
                        </a:rPr>
                        <a:t>46.46</a:t>
                      </a: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445133">
                <a:tc>
                  <a:txBody>
                    <a:bodyPr/>
                    <a:lstStyle/>
                    <a:p>
                      <a:pPr algn="ctr">
                        <a:spcAft>
                          <a:spcPts val="0"/>
                        </a:spcAft>
                      </a:pPr>
                      <a:r>
                        <a:rPr lang="zh-CN" sz="1800" kern="100" dirty="0">
                          <a:effectLst/>
                          <a:latin typeface="微软雅黑" panose="020B0503020204020204" pitchFamily="34" charset="-122"/>
                          <a:ea typeface="微软雅黑" panose="020B0503020204020204" pitchFamily="34" charset="-122"/>
                        </a:rPr>
                        <a:t>静脉给药流程不合理</a:t>
                      </a: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solidFill>
                  </a:tcPr>
                </a:tc>
                <a:tc>
                  <a:txBody>
                    <a:bodyPr/>
                    <a:lstStyle/>
                    <a:p>
                      <a:pPr algn="ctr">
                        <a:spcAft>
                          <a:spcPts val="0"/>
                        </a:spcAft>
                      </a:pPr>
                      <a:r>
                        <a:rPr lang="en-US" sz="1800" kern="100" dirty="0">
                          <a:effectLst/>
                          <a:latin typeface="微软雅黑" panose="020B0503020204020204" pitchFamily="34" charset="-122"/>
                          <a:ea typeface="微软雅黑" panose="020B0503020204020204" pitchFamily="34" charset="-122"/>
                        </a:rPr>
                        <a:t>32</a:t>
                      </a: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solidFill>
                  </a:tcPr>
                </a:tc>
                <a:tc>
                  <a:txBody>
                    <a:bodyPr/>
                    <a:lstStyle/>
                    <a:p>
                      <a:pPr algn="ctr">
                        <a:spcAft>
                          <a:spcPts val="0"/>
                        </a:spcAft>
                      </a:pPr>
                      <a:r>
                        <a:rPr lang="en-US" sz="1800" kern="100" dirty="0">
                          <a:effectLst/>
                          <a:latin typeface="微软雅黑" panose="020B0503020204020204" pitchFamily="34" charset="-122"/>
                          <a:ea typeface="微软雅黑" panose="020B0503020204020204" pitchFamily="34" charset="-122"/>
                        </a:rPr>
                        <a:t>78.79</a:t>
                      </a: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76607">
                <a:tc>
                  <a:txBody>
                    <a:bodyPr/>
                    <a:lstStyle/>
                    <a:p>
                      <a:pPr algn="ctr">
                        <a:spcAft>
                          <a:spcPts val="0"/>
                        </a:spcAft>
                      </a:pPr>
                      <a:r>
                        <a:rPr lang="zh-CN" altLang="en-US" sz="1800" kern="100" dirty="0">
                          <a:effectLst/>
                          <a:latin typeface="微软雅黑" panose="020B0503020204020204" pitchFamily="34" charset="-122"/>
                          <a:ea typeface="微软雅黑" panose="020B0503020204020204" pitchFamily="34" charset="-122"/>
                        </a:rPr>
                        <a:t>抗肿瘤药物处置不合理</a:t>
                      </a: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800" kern="100">
                          <a:effectLst/>
                          <a:latin typeface="微软雅黑" panose="020B0503020204020204" pitchFamily="34" charset="-122"/>
                          <a:ea typeface="微软雅黑" panose="020B0503020204020204" pitchFamily="34" charset="-122"/>
                        </a:rPr>
                        <a:t>9</a:t>
                      </a:r>
                      <a:endParaRPr lang="zh-CN" sz="1800" kern="10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800" kern="100">
                          <a:effectLst/>
                          <a:latin typeface="微软雅黑" panose="020B0503020204020204" pitchFamily="34" charset="-122"/>
                          <a:ea typeface="微软雅黑" panose="020B0503020204020204" pitchFamily="34" charset="-122"/>
                        </a:rPr>
                        <a:t>87.88</a:t>
                      </a:r>
                      <a:endParaRPr lang="zh-CN" sz="1800" kern="10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469112">
                <a:tc>
                  <a:txBody>
                    <a:bodyPr/>
                    <a:lstStyle/>
                    <a:p>
                      <a:pPr algn="ctr">
                        <a:spcAft>
                          <a:spcPts val="0"/>
                        </a:spcAft>
                      </a:pPr>
                      <a:r>
                        <a:rPr lang="zh-CN" sz="1800" kern="100" dirty="0">
                          <a:effectLst/>
                          <a:latin typeface="微软雅黑" panose="020B0503020204020204" pitchFamily="34" charset="-122"/>
                          <a:ea typeface="微软雅黑" panose="020B0503020204020204" pitchFamily="34" charset="-122"/>
                        </a:rPr>
                        <a:t>护理人员防护意识不强</a:t>
                      </a: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solidFill>
                  </a:tcPr>
                </a:tc>
                <a:tc>
                  <a:txBody>
                    <a:bodyPr/>
                    <a:lstStyle/>
                    <a:p>
                      <a:pPr algn="ctr">
                        <a:spcAft>
                          <a:spcPts val="0"/>
                        </a:spcAft>
                      </a:pPr>
                      <a:r>
                        <a:rPr lang="en-US" sz="1800" kern="100" dirty="0">
                          <a:effectLst/>
                          <a:latin typeface="微软雅黑" panose="020B0503020204020204" pitchFamily="34" charset="-122"/>
                          <a:ea typeface="微软雅黑" panose="020B0503020204020204" pitchFamily="34" charset="-122"/>
                        </a:rPr>
                        <a:t>6</a:t>
                      </a: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solidFill>
                  </a:tcPr>
                </a:tc>
                <a:tc>
                  <a:txBody>
                    <a:bodyPr/>
                    <a:lstStyle/>
                    <a:p>
                      <a:pPr algn="ctr">
                        <a:spcAft>
                          <a:spcPts val="0"/>
                        </a:spcAft>
                      </a:pPr>
                      <a:r>
                        <a:rPr lang="en-US" sz="1800" kern="100" dirty="0">
                          <a:effectLst/>
                          <a:latin typeface="微软雅黑" panose="020B0503020204020204" pitchFamily="34" charset="-122"/>
                          <a:ea typeface="微软雅黑" panose="020B0503020204020204" pitchFamily="34" charset="-122"/>
                        </a:rPr>
                        <a:t>93.94</a:t>
                      </a: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7688">
                <a:tc>
                  <a:txBody>
                    <a:bodyPr/>
                    <a:lstStyle/>
                    <a:p>
                      <a:pPr algn="ctr">
                        <a:spcAft>
                          <a:spcPts val="0"/>
                        </a:spcAft>
                      </a:pPr>
                      <a:r>
                        <a:rPr lang="zh-CN" sz="1800" kern="100" dirty="0">
                          <a:effectLst/>
                          <a:latin typeface="微软雅黑" panose="020B0503020204020204" pitchFamily="34" charset="-122"/>
                          <a:ea typeface="微软雅黑" panose="020B0503020204020204" pitchFamily="34" charset="-122"/>
                        </a:rPr>
                        <a:t>接收抗肿瘤药物不合理</a:t>
                      </a: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800" kern="100" dirty="0">
                          <a:effectLst/>
                          <a:latin typeface="微软雅黑" panose="020B0503020204020204" pitchFamily="34" charset="-122"/>
                          <a:ea typeface="微软雅黑" panose="020B0503020204020204" pitchFamily="34" charset="-122"/>
                        </a:rPr>
                        <a:t>5</a:t>
                      </a: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800" kern="100" dirty="0">
                          <a:effectLst/>
                          <a:latin typeface="微软雅黑" panose="020B0503020204020204" pitchFamily="34" charset="-122"/>
                          <a:ea typeface="微软雅黑" panose="020B0503020204020204" pitchFamily="34" charset="-122"/>
                        </a:rPr>
                        <a:t>98.99</a:t>
                      </a: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623784">
                <a:tc>
                  <a:txBody>
                    <a:bodyPr/>
                    <a:lstStyle/>
                    <a:p>
                      <a:pPr algn="ctr">
                        <a:spcAft>
                          <a:spcPts val="0"/>
                        </a:spcAft>
                      </a:pPr>
                      <a:r>
                        <a:rPr lang="zh-CN" sz="1800" kern="100" dirty="0">
                          <a:effectLst/>
                          <a:latin typeface="微软雅黑" panose="020B0503020204020204" pitchFamily="34" charset="-122"/>
                          <a:ea typeface="微软雅黑" panose="020B0503020204020204" pitchFamily="34" charset="-122"/>
                        </a:rPr>
                        <a:t>抗肿瘤药物暴露处置不合理</a:t>
                      </a: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solidFill>
                  </a:tcPr>
                </a:tc>
                <a:tc>
                  <a:txBody>
                    <a:bodyPr/>
                    <a:lstStyle/>
                    <a:p>
                      <a:pPr algn="ctr">
                        <a:spcAft>
                          <a:spcPts val="0"/>
                        </a:spcAft>
                      </a:pPr>
                      <a:r>
                        <a:rPr lang="en-US" sz="1800" kern="100" dirty="0">
                          <a:effectLst/>
                          <a:latin typeface="微软雅黑" panose="020B0503020204020204" pitchFamily="34" charset="-122"/>
                          <a:ea typeface="微软雅黑" panose="020B0503020204020204" pitchFamily="34" charset="-122"/>
                        </a:rPr>
                        <a:t>1</a:t>
                      </a: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solidFill>
                  </a:tcPr>
                </a:tc>
                <a:tc>
                  <a:txBody>
                    <a:bodyPr/>
                    <a:lstStyle/>
                    <a:p>
                      <a:pPr algn="ctr">
                        <a:spcAft>
                          <a:spcPts val="0"/>
                        </a:spcAft>
                      </a:pPr>
                      <a:r>
                        <a:rPr lang="en-US" sz="1800" kern="100" dirty="0">
                          <a:effectLst/>
                          <a:latin typeface="微软雅黑" panose="020B0503020204020204" pitchFamily="34" charset="-122"/>
                          <a:ea typeface="微软雅黑" panose="020B0503020204020204" pitchFamily="34" charset="-122"/>
                        </a:rPr>
                        <a:t>100.00</a:t>
                      </a: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29062">
                <a:tc>
                  <a:txBody>
                    <a:bodyPr/>
                    <a:lstStyle/>
                    <a:p>
                      <a:pPr algn="ctr">
                        <a:spcAft>
                          <a:spcPts val="0"/>
                        </a:spcAft>
                      </a:pPr>
                      <a:r>
                        <a:rPr lang="zh-CN" sz="1800" kern="100" dirty="0">
                          <a:solidFill>
                            <a:schemeClr val="bg1"/>
                          </a:solidFill>
                          <a:effectLst/>
                          <a:latin typeface="微软雅黑" panose="020B0503020204020204" pitchFamily="34" charset="-122"/>
                          <a:ea typeface="微软雅黑" panose="020B0503020204020204" pitchFamily="34" charset="-122"/>
                        </a:rPr>
                        <a:t>合计</a:t>
                      </a: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9BBB59"/>
                    </a:solidFill>
                  </a:tcPr>
                </a:tc>
                <a:tc>
                  <a:txBody>
                    <a:bodyPr/>
                    <a:lstStyle/>
                    <a:p>
                      <a:pPr algn="ctr">
                        <a:spcAft>
                          <a:spcPts val="0"/>
                        </a:spcAft>
                      </a:pPr>
                      <a:r>
                        <a:rPr lang="en-US" sz="1800" kern="100" dirty="0">
                          <a:solidFill>
                            <a:schemeClr val="bg1"/>
                          </a:solidFill>
                          <a:effectLst/>
                          <a:latin typeface="微软雅黑" panose="020B0503020204020204" pitchFamily="34" charset="-122"/>
                          <a:ea typeface="微软雅黑" panose="020B0503020204020204" pitchFamily="34" charset="-122"/>
                        </a:rPr>
                        <a:t>99</a:t>
                      </a:r>
                      <a:endParaRPr lang="zh-CN" sz="1800" kern="100" dirty="0">
                        <a:solidFill>
                          <a:schemeClr val="bg1"/>
                        </a:solidFill>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9BBB59"/>
                    </a:solidFill>
                  </a:tcPr>
                </a:tc>
                <a:tc>
                  <a:txBody>
                    <a:bodyPr/>
                    <a:lstStyle/>
                    <a:p>
                      <a:pPr algn="ctr">
                        <a:spcAft>
                          <a:spcPts val="0"/>
                        </a:spcAft>
                      </a:pPr>
                      <a:r>
                        <a:rPr lang="en-US" sz="1800" kern="100" dirty="0">
                          <a:solidFill>
                            <a:schemeClr val="bg1"/>
                          </a:solidFill>
                          <a:effectLst/>
                          <a:latin typeface="微软雅黑" panose="020B0503020204020204" pitchFamily="34" charset="-122"/>
                          <a:ea typeface="微软雅黑" panose="020B0503020204020204" pitchFamily="34" charset="-122"/>
                        </a:rPr>
                        <a:t> </a:t>
                      </a:r>
                      <a:endParaRPr lang="zh-CN" sz="1800" kern="100" dirty="0">
                        <a:solidFill>
                          <a:schemeClr val="bg1"/>
                        </a:solidFill>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9BBB59"/>
                    </a:solidFill>
                  </a:tcPr>
                </a:tc>
                <a:extLst>
                  <a:ext uri="{0D108BD9-81ED-4DB2-BD59-A6C34878D82A}">
                    <a16:rowId xmlns:a16="http://schemas.microsoft.com/office/drawing/2014/main" val="10007"/>
                  </a:ext>
                </a:extLst>
              </a:tr>
            </a:tbl>
          </a:graphicData>
        </a:graphic>
      </p:graphicFrame>
    </p:spTree>
    <p:custDataLst>
      <p:tags r:id="rId1"/>
    </p:custDataLst>
    <p:extLst>
      <p:ext uri="{BB962C8B-B14F-4D97-AF65-F5344CB8AC3E}">
        <p14:creationId xmlns:p14="http://schemas.microsoft.com/office/powerpoint/2010/main" val="3377963932"/>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矩形 34"/>
          <p:cNvSpPr/>
          <p:nvPr/>
        </p:nvSpPr>
        <p:spPr>
          <a:xfrm>
            <a:off x="0" y="411981"/>
            <a:ext cx="874207" cy="381837"/>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682477" y="336212"/>
            <a:ext cx="537993" cy="537993"/>
            <a:chOff x="682477" y="336212"/>
            <a:chExt cx="537993" cy="537993"/>
          </a:xfrm>
        </p:grpSpPr>
        <p:grpSp>
          <p:nvGrpSpPr>
            <p:cNvPr id="37" name="组合 36"/>
            <p:cNvGrpSpPr/>
            <p:nvPr/>
          </p:nvGrpSpPr>
          <p:grpSpPr>
            <a:xfrm>
              <a:off x="682477" y="336212"/>
              <a:ext cx="537993" cy="537993"/>
              <a:chOff x="1603689" y="1828440"/>
              <a:chExt cx="2743560" cy="2743560"/>
            </a:xfrm>
          </p:grpSpPr>
          <p:sp>
            <p:nvSpPr>
              <p:cNvPr id="39" name="椭圆 38"/>
              <p:cNvSpPr/>
              <p:nvPr/>
            </p:nvSpPr>
            <p:spPr>
              <a:xfrm>
                <a:off x="1603689" y="1828440"/>
                <a:ext cx="2743560" cy="2743560"/>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sp>
            <p:nvSpPr>
              <p:cNvPr id="40" name="椭圆 39"/>
              <p:cNvSpPr/>
              <p:nvPr/>
            </p:nvSpPr>
            <p:spPr>
              <a:xfrm>
                <a:off x="1752544" y="1977295"/>
                <a:ext cx="2445850" cy="2445850"/>
              </a:xfrm>
              <a:prstGeom prst="ellipse">
                <a:avLst/>
              </a:prstGeom>
              <a:solidFill>
                <a:srgbClr val="2980B9"/>
              </a:solidFill>
              <a:ln w="38100"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grpSp>
        <p:sp>
          <p:nvSpPr>
            <p:cNvPr id="41" name="矩形 40"/>
            <p:cNvSpPr/>
            <p:nvPr/>
          </p:nvSpPr>
          <p:spPr>
            <a:xfrm>
              <a:off x="753342" y="418233"/>
              <a:ext cx="423514" cy="369332"/>
            </a:xfrm>
            <a:prstGeom prst="rect">
              <a:avLst/>
            </a:prstGeom>
          </p:spPr>
          <p:txBody>
            <a:bodyPr wrap="none">
              <a:spAutoFit/>
            </a:bodyPr>
            <a:lstStyle/>
            <a:p>
              <a:pPr lvl="0"/>
              <a:r>
                <a:rPr lang="en-US" altLang="zh-CN" dirty="0">
                  <a:solidFill>
                    <a:schemeClr val="bg1"/>
                  </a:solidFill>
                  <a:latin typeface="Impact" panose="020B0806030902050204" pitchFamily="34" charset="0"/>
                </a:rPr>
                <a:t>04</a:t>
              </a:r>
              <a:endParaRPr lang="zh-CN" altLang="en-US" dirty="0">
                <a:solidFill>
                  <a:schemeClr val="bg1"/>
                </a:solidFill>
                <a:latin typeface="Impact" panose="020B0806030902050204" pitchFamily="34" charset="0"/>
              </a:endParaRPr>
            </a:p>
          </p:txBody>
        </p:sp>
      </p:grpSp>
      <p:sp>
        <p:nvSpPr>
          <p:cNvPr id="43" name="矩形 42"/>
          <p:cNvSpPr/>
          <p:nvPr/>
        </p:nvSpPr>
        <p:spPr>
          <a:xfrm>
            <a:off x="1220469" y="402844"/>
            <a:ext cx="1507144" cy="461665"/>
          </a:xfrm>
          <a:prstGeom prst="rect">
            <a:avLst/>
          </a:prstGeom>
        </p:spPr>
        <p:txBody>
          <a:bodyPr wrap="none">
            <a:spAutoFit/>
          </a:bodyPr>
          <a:lstStyle/>
          <a:p>
            <a:pPr lvl="0" fontAlgn="base">
              <a:spcBef>
                <a:spcPct val="0"/>
              </a:spcBef>
              <a:spcAft>
                <a:spcPct val="0"/>
              </a:spcAft>
            </a:pPr>
            <a:r>
              <a:rPr lang="zh-CN" altLang="en-US" sz="2400" dirty="0">
                <a:solidFill>
                  <a:srgbClr val="2980B9"/>
                </a:solidFill>
                <a:latin typeface="微软雅黑" panose="020B0503020204020204" pitchFamily="34" charset="-122"/>
                <a:ea typeface="微软雅黑" panose="020B0503020204020204" pitchFamily="34" charset="-122"/>
              </a:rPr>
              <a:t>现状把握 </a:t>
            </a:r>
          </a:p>
        </p:txBody>
      </p:sp>
      <p:grpSp>
        <p:nvGrpSpPr>
          <p:cNvPr id="4" name="组合 3"/>
          <p:cNvGrpSpPr/>
          <p:nvPr/>
        </p:nvGrpSpPr>
        <p:grpSpPr>
          <a:xfrm>
            <a:off x="534425" y="1635677"/>
            <a:ext cx="11345926" cy="4580422"/>
            <a:chOff x="437102" y="1978309"/>
            <a:chExt cx="11345926" cy="4580422"/>
          </a:xfrm>
        </p:grpSpPr>
        <p:grpSp>
          <p:nvGrpSpPr>
            <p:cNvPr id="3" name="组合 2"/>
            <p:cNvGrpSpPr/>
            <p:nvPr/>
          </p:nvGrpSpPr>
          <p:grpSpPr>
            <a:xfrm>
              <a:off x="437102" y="1978309"/>
              <a:ext cx="11345926" cy="4580422"/>
              <a:chOff x="437102" y="1978309"/>
              <a:chExt cx="11345926" cy="4580422"/>
            </a:xfrm>
          </p:grpSpPr>
          <p:sp>
            <p:nvSpPr>
              <p:cNvPr id="19" name="圆角矩形 18"/>
              <p:cNvSpPr/>
              <p:nvPr/>
            </p:nvSpPr>
            <p:spPr>
              <a:xfrm>
                <a:off x="437102" y="1978309"/>
                <a:ext cx="11345926" cy="4580421"/>
              </a:xfrm>
              <a:prstGeom prst="roundRect">
                <a:avLst>
                  <a:gd name="adj" fmla="val 0"/>
                </a:avLst>
              </a:prstGeom>
              <a:gradFill>
                <a:gsLst>
                  <a:gs pos="48800">
                    <a:srgbClr val="EEEEEE"/>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kern="0">
                  <a:solidFill>
                    <a:prstClr val="black"/>
                  </a:solidFill>
                  <a:ea typeface="微软雅黑"/>
                </a:endParaRPr>
              </a:p>
            </p:txBody>
          </p:sp>
          <p:graphicFrame>
            <p:nvGraphicFramePr>
              <p:cNvPr id="16" name="图表 15"/>
              <p:cNvGraphicFramePr>
                <a:graphicFrameLocks/>
              </p:cNvGraphicFramePr>
              <p:nvPr>
                <p:extLst>
                  <p:ext uri="{D42A27DB-BD31-4B8C-83A1-F6EECF244321}">
                    <p14:modId xmlns:p14="http://schemas.microsoft.com/office/powerpoint/2010/main" val="3224696917"/>
                  </p:ext>
                </p:extLst>
              </p:nvPr>
            </p:nvGraphicFramePr>
            <p:xfrm>
              <a:off x="566517" y="2257273"/>
              <a:ext cx="11087096" cy="4301458"/>
            </p:xfrm>
            <a:graphic>
              <a:graphicData uri="http://schemas.openxmlformats.org/drawingml/2006/chart">
                <c:chart xmlns:c="http://schemas.openxmlformats.org/drawingml/2006/chart" xmlns:r="http://schemas.openxmlformats.org/officeDocument/2006/relationships" r:id="rId4"/>
              </a:graphicData>
            </a:graphic>
          </p:graphicFrame>
        </p:grpSp>
        <p:sp>
          <p:nvSpPr>
            <p:cNvPr id="17" name="矩形 16"/>
            <p:cNvSpPr/>
            <p:nvPr/>
          </p:nvSpPr>
          <p:spPr>
            <a:xfrm>
              <a:off x="7429838" y="6143232"/>
              <a:ext cx="4027064" cy="276999"/>
            </a:xfrm>
            <a:prstGeom prst="rect">
              <a:avLst/>
            </a:prstGeom>
          </p:spPr>
          <p:txBody>
            <a:bodyPr wrap="none">
              <a:spAutoFit/>
            </a:bodyPr>
            <a:lstStyle/>
            <a:p>
              <a:pPr fontAlgn="base">
                <a:spcBef>
                  <a:spcPct val="0"/>
                </a:spcBef>
                <a:spcAft>
                  <a:spcPct val="0"/>
                </a:spcAft>
              </a:pPr>
              <a:r>
                <a:rPr lang="zh-CN" altLang="en-US" sz="1200" dirty="0">
                  <a:solidFill>
                    <a:srgbClr val="000000"/>
                  </a:solidFill>
                  <a:latin typeface="微软雅黑" panose="020B0503020204020204" pitchFamily="34" charset="-122"/>
                  <a:ea typeface="微软雅黑" panose="020B0503020204020204" pitchFamily="34" charset="-122"/>
                </a:rPr>
                <a:t>制表目的：现状把握   制表时间：</a:t>
              </a:r>
              <a:r>
                <a:rPr lang="en-US" altLang="zh-CN" sz="1200" dirty="0">
                  <a:solidFill>
                    <a:srgbClr val="000000"/>
                  </a:solidFill>
                  <a:latin typeface="微软雅黑" panose="020B0503020204020204" pitchFamily="34" charset="-122"/>
                  <a:ea typeface="微软雅黑" panose="020B0503020204020204" pitchFamily="34" charset="-122"/>
                </a:rPr>
                <a:t>2016.5.1  </a:t>
              </a:r>
              <a:r>
                <a:rPr lang="zh-CN" altLang="en-US" sz="1200" dirty="0">
                  <a:solidFill>
                    <a:srgbClr val="000000"/>
                  </a:solidFill>
                  <a:latin typeface="微软雅黑" panose="020B0503020204020204" pitchFamily="34" charset="-122"/>
                  <a:ea typeface="微软雅黑" panose="020B0503020204020204" pitchFamily="34" charset="-122"/>
                </a:rPr>
                <a:t>制表人：</a:t>
              </a:r>
              <a:r>
                <a:rPr lang="en-US" altLang="zh-CN" sz="1200" dirty="0">
                  <a:solidFill>
                    <a:srgbClr val="000000"/>
                  </a:solidFill>
                  <a:latin typeface="微软雅黑" panose="020B0503020204020204" pitchFamily="34" charset="-122"/>
                  <a:ea typeface="微软雅黑" panose="020B0503020204020204" pitchFamily="34" charset="-122"/>
                </a:rPr>
                <a:t>xxx</a:t>
              </a:r>
              <a:endParaRPr lang="zh-CN" altLang="en-US" sz="1200" dirty="0">
                <a:solidFill>
                  <a:srgbClr val="000000"/>
                </a:solidFill>
                <a:latin typeface="微软雅黑" panose="020B0503020204020204" pitchFamily="34" charset="-122"/>
                <a:ea typeface="微软雅黑" panose="020B0503020204020204" pitchFamily="34" charset="-122"/>
              </a:endParaRPr>
            </a:p>
          </p:txBody>
        </p:sp>
      </p:grpSp>
      <p:sp>
        <p:nvSpPr>
          <p:cNvPr id="22" name="圆角矩形 21"/>
          <p:cNvSpPr/>
          <p:nvPr/>
        </p:nvSpPr>
        <p:spPr>
          <a:xfrm>
            <a:off x="534425" y="1388962"/>
            <a:ext cx="11345926" cy="497938"/>
          </a:xfrm>
          <a:prstGeom prst="roundRect">
            <a:avLst>
              <a:gd name="adj" fmla="val 0"/>
            </a:avLst>
          </a:prstGeom>
          <a:solidFill>
            <a:srgbClr val="2778AF"/>
          </a:solidFill>
          <a:ln w="15875" cap="flat">
            <a:noFill/>
            <a:prstDash val="solid"/>
            <a:miter lim="800000"/>
            <a:headEnd/>
            <a:tailEnd/>
          </a:ln>
          <a:effectLst>
            <a:innerShdw dist="76200" dir="18900000">
              <a:prstClr val="black">
                <a:alpha val="18000"/>
              </a:prstClr>
            </a:innerShdw>
          </a:effectLst>
        </p:spPr>
        <p:txBody>
          <a:bodyPr vert="horz" wrap="square" lIns="91440" tIns="45720" rIns="91440" bIns="45720" numCol="1" anchor="t" anchorCtr="0" compatLnSpc="1">
            <a:prstTxWarp prst="textNoShape">
              <a:avLst/>
            </a:prstTxWarp>
          </a:bodyPr>
          <a:lstStyle/>
          <a:p>
            <a:endParaRPr lang="zh-CN" altLang="en-US" b="1" kern="0">
              <a:solidFill>
                <a:prstClr val="black"/>
              </a:solidFill>
              <a:ea typeface="微软雅黑"/>
            </a:endParaRPr>
          </a:p>
        </p:txBody>
      </p:sp>
      <p:sp>
        <p:nvSpPr>
          <p:cNvPr id="18" name="矩形 17"/>
          <p:cNvSpPr/>
          <p:nvPr/>
        </p:nvSpPr>
        <p:spPr>
          <a:xfrm>
            <a:off x="5307141" y="1423686"/>
            <a:ext cx="1800493" cy="400110"/>
          </a:xfrm>
          <a:prstGeom prst="rect">
            <a:avLst/>
          </a:prstGeom>
        </p:spPr>
        <p:txBody>
          <a:bodyPr wrap="none">
            <a:spAutoFit/>
          </a:bodyPr>
          <a:lstStyle/>
          <a:p>
            <a:pPr fontAlgn="base">
              <a:spcBef>
                <a:spcPct val="0"/>
              </a:spcBef>
              <a:spcAft>
                <a:spcPct val="0"/>
              </a:spcAft>
            </a:pPr>
            <a:r>
              <a:rPr lang="zh-CN" altLang="en-US" sz="2000" dirty="0">
                <a:solidFill>
                  <a:schemeClr val="bg1"/>
                </a:solidFill>
                <a:latin typeface="微软雅黑" panose="020B0503020204020204" pitchFamily="34" charset="-122"/>
                <a:ea typeface="微软雅黑" panose="020B0503020204020204" pitchFamily="34" charset="-122"/>
              </a:rPr>
              <a:t>改善前 柏拉图</a:t>
            </a:r>
          </a:p>
        </p:txBody>
      </p:sp>
    </p:spTree>
    <p:custDataLst>
      <p:tags r:id="rId1"/>
    </p:custDataLst>
    <p:extLst>
      <p:ext uri="{BB962C8B-B14F-4D97-AF65-F5344CB8AC3E}">
        <p14:creationId xmlns:p14="http://schemas.microsoft.com/office/powerpoint/2010/main" val="1547718175"/>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矩形 34"/>
          <p:cNvSpPr/>
          <p:nvPr/>
        </p:nvSpPr>
        <p:spPr>
          <a:xfrm>
            <a:off x="0" y="411981"/>
            <a:ext cx="874207" cy="381837"/>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682477" y="336212"/>
            <a:ext cx="537993" cy="537993"/>
            <a:chOff x="682477" y="336212"/>
            <a:chExt cx="537993" cy="537993"/>
          </a:xfrm>
        </p:grpSpPr>
        <p:grpSp>
          <p:nvGrpSpPr>
            <p:cNvPr id="37" name="组合 36"/>
            <p:cNvGrpSpPr/>
            <p:nvPr/>
          </p:nvGrpSpPr>
          <p:grpSpPr>
            <a:xfrm>
              <a:off x="682477" y="336212"/>
              <a:ext cx="537993" cy="537993"/>
              <a:chOff x="1603689" y="1828440"/>
              <a:chExt cx="2743560" cy="2743560"/>
            </a:xfrm>
          </p:grpSpPr>
          <p:sp>
            <p:nvSpPr>
              <p:cNvPr id="39" name="椭圆 38"/>
              <p:cNvSpPr/>
              <p:nvPr/>
            </p:nvSpPr>
            <p:spPr>
              <a:xfrm>
                <a:off x="1603689" y="1828440"/>
                <a:ext cx="2743560" cy="2743560"/>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sp>
            <p:nvSpPr>
              <p:cNvPr id="40" name="椭圆 39"/>
              <p:cNvSpPr/>
              <p:nvPr/>
            </p:nvSpPr>
            <p:spPr>
              <a:xfrm>
                <a:off x="1752544" y="1977295"/>
                <a:ext cx="2445850" cy="2445850"/>
              </a:xfrm>
              <a:prstGeom prst="ellipse">
                <a:avLst/>
              </a:prstGeom>
              <a:solidFill>
                <a:srgbClr val="2980B9"/>
              </a:solidFill>
              <a:ln w="38100"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grpSp>
        <p:sp>
          <p:nvSpPr>
            <p:cNvPr id="41" name="矩形 40"/>
            <p:cNvSpPr/>
            <p:nvPr/>
          </p:nvSpPr>
          <p:spPr>
            <a:xfrm>
              <a:off x="753342" y="418233"/>
              <a:ext cx="431528" cy="369332"/>
            </a:xfrm>
            <a:prstGeom prst="rect">
              <a:avLst/>
            </a:prstGeom>
          </p:spPr>
          <p:txBody>
            <a:bodyPr wrap="none">
              <a:spAutoFit/>
            </a:bodyPr>
            <a:lstStyle/>
            <a:p>
              <a:pPr lvl="0"/>
              <a:r>
                <a:rPr lang="en-US" altLang="zh-CN" dirty="0">
                  <a:solidFill>
                    <a:schemeClr val="bg1"/>
                  </a:solidFill>
                  <a:latin typeface="Impact" panose="020B0806030902050204" pitchFamily="34" charset="0"/>
                </a:rPr>
                <a:t>05</a:t>
              </a:r>
              <a:endParaRPr lang="zh-CN" altLang="en-US" dirty="0">
                <a:solidFill>
                  <a:schemeClr val="bg1"/>
                </a:solidFill>
                <a:latin typeface="Impact" panose="020B0806030902050204" pitchFamily="34" charset="0"/>
              </a:endParaRPr>
            </a:p>
          </p:txBody>
        </p:sp>
      </p:grpSp>
      <p:sp>
        <p:nvSpPr>
          <p:cNvPr id="43" name="矩形 42"/>
          <p:cNvSpPr/>
          <p:nvPr/>
        </p:nvSpPr>
        <p:spPr>
          <a:xfrm>
            <a:off x="1220469" y="402844"/>
            <a:ext cx="1415772" cy="461665"/>
          </a:xfrm>
          <a:prstGeom prst="rect">
            <a:avLst/>
          </a:prstGeom>
        </p:spPr>
        <p:txBody>
          <a:bodyPr wrap="none">
            <a:spAutoFit/>
          </a:bodyPr>
          <a:lstStyle/>
          <a:p>
            <a:pPr lvl="0" fontAlgn="base">
              <a:spcBef>
                <a:spcPct val="0"/>
              </a:spcBef>
              <a:spcAft>
                <a:spcPct val="0"/>
              </a:spcAft>
            </a:pPr>
            <a:r>
              <a:rPr lang="zh-CN" altLang="en-US" sz="2400" dirty="0">
                <a:solidFill>
                  <a:srgbClr val="2980B9"/>
                </a:solidFill>
                <a:latin typeface="微软雅黑" panose="020B0503020204020204" pitchFamily="34" charset="-122"/>
                <a:ea typeface="微软雅黑" panose="020B0503020204020204" pitchFamily="34" charset="-122"/>
              </a:rPr>
              <a:t>目标设定</a:t>
            </a: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954" y="1451101"/>
            <a:ext cx="3567738" cy="5271117"/>
          </a:xfrm>
          <a:prstGeom prst="rect">
            <a:avLst/>
          </a:prstGeom>
        </p:spPr>
      </p:pic>
      <p:grpSp>
        <p:nvGrpSpPr>
          <p:cNvPr id="7" name="组合 6"/>
          <p:cNvGrpSpPr/>
          <p:nvPr/>
        </p:nvGrpSpPr>
        <p:grpSpPr>
          <a:xfrm>
            <a:off x="3983415" y="1765378"/>
            <a:ext cx="7407797" cy="1440809"/>
            <a:chOff x="4352081" y="2066320"/>
            <a:chExt cx="7407797" cy="1440809"/>
          </a:xfrm>
        </p:grpSpPr>
        <p:grpSp>
          <p:nvGrpSpPr>
            <p:cNvPr id="2" name="组合 1"/>
            <p:cNvGrpSpPr/>
            <p:nvPr/>
          </p:nvGrpSpPr>
          <p:grpSpPr>
            <a:xfrm>
              <a:off x="4352081" y="2066320"/>
              <a:ext cx="7407797" cy="1440809"/>
              <a:chOff x="2743200" y="2077895"/>
              <a:chExt cx="7407797" cy="1440809"/>
            </a:xfrm>
          </p:grpSpPr>
          <p:grpSp>
            <p:nvGrpSpPr>
              <p:cNvPr id="24" name="组合 23"/>
              <p:cNvGrpSpPr/>
              <p:nvPr/>
            </p:nvGrpSpPr>
            <p:grpSpPr>
              <a:xfrm>
                <a:off x="2743200" y="2077895"/>
                <a:ext cx="7407797" cy="1440809"/>
                <a:chOff x="-2015362" y="1994658"/>
                <a:chExt cx="7407797" cy="1440809"/>
              </a:xfrm>
            </p:grpSpPr>
            <p:sp>
              <p:nvSpPr>
                <p:cNvPr id="26" name="圆角矩形 25"/>
                <p:cNvSpPr/>
                <p:nvPr/>
              </p:nvSpPr>
              <p:spPr>
                <a:xfrm>
                  <a:off x="-2015362" y="1994658"/>
                  <a:ext cx="7407797" cy="1440809"/>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kern="0">
                    <a:solidFill>
                      <a:prstClr val="black"/>
                    </a:solidFill>
                    <a:ea typeface="微软雅黑"/>
                  </a:endParaRPr>
                </a:p>
              </p:txBody>
            </p:sp>
            <p:sp>
              <p:nvSpPr>
                <p:cNvPr id="28" name="圆角矩形 27"/>
                <p:cNvSpPr/>
                <p:nvPr/>
              </p:nvSpPr>
              <p:spPr>
                <a:xfrm>
                  <a:off x="3652161" y="2214127"/>
                  <a:ext cx="1533654" cy="1001869"/>
                </a:xfrm>
                <a:prstGeom prst="roundRect">
                  <a:avLst>
                    <a:gd name="adj" fmla="val 0"/>
                  </a:avLst>
                </a:prstGeom>
                <a:solidFill>
                  <a:srgbClr val="2778AF"/>
                </a:solidFill>
                <a:ln w="15875" cap="flat">
                  <a:noFill/>
                  <a:prstDash val="solid"/>
                  <a:miter lim="800000"/>
                  <a:headEnd/>
                  <a:tailEnd/>
                </a:ln>
                <a:effectLst>
                  <a:innerShdw dist="76200" dir="18900000">
                    <a:prstClr val="black">
                      <a:alpha val="18000"/>
                    </a:prstClr>
                  </a:innerShdw>
                </a:effectLst>
              </p:spPr>
              <p:txBody>
                <a:bodyPr vert="horz" wrap="square" lIns="91440" tIns="45720" rIns="91440" bIns="45720" numCol="1" anchor="t" anchorCtr="0" compatLnSpc="1">
                  <a:prstTxWarp prst="textNoShape">
                    <a:avLst/>
                  </a:prstTxWarp>
                </a:bodyPr>
                <a:lstStyle/>
                <a:p>
                  <a:endParaRPr lang="zh-CN" altLang="en-US" b="1" kern="0">
                    <a:solidFill>
                      <a:prstClr val="black"/>
                    </a:solidFill>
                    <a:ea typeface="微软雅黑"/>
                  </a:endParaRPr>
                </a:p>
              </p:txBody>
            </p:sp>
          </p:grpSp>
          <p:sp>
            <p:nvSpPr>
              <p:cNvPr id="21" name="矩形 20"/>
              <p:cNvSpPr/>
              <p:nvPr/>
            </p:nvSpPr>
            <p:spPr>
              <a:xfrm>
                <a:off x="2972121" y="2204319"/>
                <a:ext cx="5523697" cy="120032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600" dirty="0">
                    <a:latin typeface="微软雅黑" panose="020B0503020204020204" pitchFamily="34" charset="-122"/>
                    <a:ea typeface="微软雅黑" panose="020B0503020204020204" pitchFamily="34" charset="-122"/>
                  </a:rPr>
                  <a:t>目标值</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现况值</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（现况值</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累计百分比</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圈员能力）</a:t>
                </a:r>
              </a:p>
              <a:p>
                <a:pPr>
                  <a:lnSpc>
                    <a:spcPct val="150000"/>
                  </a:lnSpc>
                </a:pPr>
                <a:r>
                  <a:rPr lang="zh-CN" altLang="en-US" sz="1600" dirty="0">
                    <a:latin typeface="微软雅黑" panose="020B0503020204020204" pitchFamily="34" charset="-122"/>
                    <a:ea typeface="微软雅黑" panose="020B0503020204020204" pitchFamily="34" charset="-122"/>
                  </a:rPr>
                  <a:t>设定降低因抗肿瘤废弃物处置不合理而发生缺陷的目标值</a:t>
                </a:r>
              </a:p>
              <a:p>
                <a:pPr>
                  <a:lnSpc>
                    <a:spcPct val="150000"/>
                  </a:lnSpc>
                </a:pPr>
                <a:r>
                  <a:rPr lang="zh-CN" altLang="en-US" sz="1600" dirty="0">
                    <a:latin typeface="微软雅黑" panose="020B0503020204020204" pitchFamily="34" charset="-122"/>
                    <a:ea typeface="微软雅黑" panose="020B0503020204020204" pitchFamily="34" charset="-122"/>
                  </a:rPr>
                  <a:t>目标值</a:t>
                </a:r>
                <a:r>
                  <a:rPr lang="en-US" altLang="zh-CN" sz="1600" dirty="0">
                    <a:latin typeface="微软雅黑" panose="020B0503020204020204" pitchFamily="34" charset="-122"/>
                    <a:ea typeface="微软雅黑" panose="020B0503020204020204" pitchFamily="34" charset="-122"/>
                  </a:rPr>
                  <a:t>=46-</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46×46.46%×90.0%</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=26</a:t>
                </a:r>
              </a:p>
            </p:txBody>
          </p:sp>
        </p:grpSp>
        <p:sp>
          <p:nvSpPr>
            <p:cNvPr id="6" name="矩形 5"/>
            <p:cNvSpPr/>
            <p:nvPr/>
          </p:nvSpPr>
          <p:spPr>
            <a:xfrm>
              <a:off x="10151481" y="2555890"/>
              <a:ext cx="1269899" cy="461665"/>
            </a:xfrm>
            <a:prstGeom prst="rect">
              <a:avLst/>
            </a:prstGeom>
          </p:spPr>
          <p:txBody>
            <a:bodyPr wrap="non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目标 </a:t>
              </a:r>
              <a:r>
                <a:rPr lang="en-US" altLang="zh-CN" sz="2400" b="1" dirty="0">
                  <a:solidFill>
                    <a:schemeClr val="bg1"/>
                  </a:solidFill>
                  <a:latin typeface="微软雅黑" panose="020B0503020204020204" pitchFamily="34" charset="-122"/>
                  <a:ea typeface="微软雅黑" panose="020B0503020204020204" pitchFamily="34" charset="-122"/>
                </a:rPr>
                <a:t>01</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aphicFrame>
        <p:nvGraphicFramePr>
          <p:cNvPr id="29" name="对象 13"/>
          <p:cNvGraphicFramePr>
            <a:graphicFrameLocks noChangeAspect="1"/>
          </p:cNvGraphicFramePr>
          <p:nvPr>
            <p:extLst>
              <p:ext uri="{D42A27DB-BD31-4B8C-83A1-F6EECF244321}">
                <p14:modId xmlns:p14="http://schemas.microsoft.com/office/powerpoint/2010/main" val="2194307632"/>
              </p:ext>
            </p:extLst>
          </p:nvPr>
        </p:nvGraphicFramePr>
        <p:xfrm>
          <a:off x="4324167" y="3425656"/>
          <a:ext cx="6356239" cy="3325496"/>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extLst>
      <p:ext uri="{BB962C8B-B14F-4D97-AF65-F5344CB8AC3E}">
        <p14:creationId xmlns:p14="http://schemas.microsoft.com/office/powerpoint/2010/main" val="2916842455"/>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矩形 34"/>
          <p:cNvSpPr/>
          <p:nvPr/>
        </p:nvSpPr>
        <p:spPr>
          <a:xfrm>
            <a:off x="0" y="411981"/>
            <a:ext cx="874207" cy="381837"/>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682477" y="336212"/>
            <a:ext cx="537993" cy="537993"/>
            <a:chOff x="682477" y="336212"/>
            <a:chExt cx="537993" cy="537993"/>
          </a:xfrm>
        </p:grpSpPr>
        <p:grpSp>
          <p:nvGrpSpPr>
            <p:cNvPr id="37" name="组合 36"/>
            <p:cNvGrpSpPr/>
            <p:nvPr/>
          </p:nvGrpSpPr>
          <p:grpSpPr>
            <a:xfrm>
              <a:off x="682477" y="336212"/>
              <a:ext cx="537993" cy="537993"/>
              <a:chOff x="1603689" y="1828440"/>
              <a:chExt cx="2743560" cy="2743560"/>
            </a:xfrm>
          </p:grpSpPr>
          <p:sp>
            <p:nvSpPr>
              <p:cNvPr id="39" name="椭圆 38"/>
              <p:cNvSpPr/>
              <p:nvPr/>
            </p:nvSpPr>
            <p:spPr>
              <a:xfrm>
                <a:off x="1603689" y="1828440"/>
                <a:ext cx="2743560" cy="2743560"/>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sp>
            <p:nvSpPr>
              <p:cNvPr id="40" name="椭圆 39"/>
              <p:cNvSpPr/>
              <p:nvPr/>
            </p:nvSpPr>
            <p:spPr>
              <a:xfrm>
                <a:off x="1752544" y="1977295"/>
                <a:ext cx="2445850" cy="2445850"/>
              </a:xfrm>
              <a:prstGeom prst="ellipse">
                <a:avLst/>
              </a:prstGeom>
              <a:solidFill>
                <a:srgbClr val="2980B9"/>
              </a:solidFill>
              <a:ln w="38100"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grpSp>
        <p:sp>
          <p:nvSpPr>
            <p:cNvPr id="41" name="矩形 40"/>
            <p:cNvSpPr/>
            <p:nvPr/>
          </p:nvSpPr>
          <p:spPr>
            <a:xfrm>
              <a:off x="753342" y="418233"/>
              <a:ext cx="431528" cy="369332"/>
            </a:xfrm>
            <a:prstGeom prst="rect">
              <a:avLst/>
            </a:prstGeom>
          </p:spPr>
          <p:txBody>
            <a:bodyPr wrap="none">
              <a:spAutoFit/>
            </a:bodyPr>
            <a:lstStyle/>
            <a:p>
              <a:pPr lvl="0"/>
              <a:r>
                <a:rPr lang="en-US" altLang="zh-CN" dirty="0">
                  <a:solidFill>
                    <a:schemeClr val="bg1"/>
                  </a:solidFill>
                  <a:latin typeface="Impact" panose="020B0806030902050204" pitchFamily="34" charset="0"/>
                </a:rPr>
                <a:t>05</a:t>
              </a:r>
              <a:endParaRPr lang="zh-CN" altLang="en-US" dirty="0">
                <a:solidFill>
                  <a:schemeClr val="bg1"/>
                </a:solidFill>
                <a:latin typeface="Impact" panose="020B0806030902050204" pitchFamily="34" charset="0"/>
              </a:endParaRPr>
            </a:p>
          </p:txBody>
        </p:sp>
      </p:grpSp>
      <p:sp>
        <p:nvSpPr>
          <p:cNvPr id="43" name="矩形 42"/>
          <p:cNvSpPr/>
          <p:nvPr/>
        </p:nvSpPr>
        <p:spPr>
          <a:xfrm>
            <a:off x="1220469" y="402844"/>
            <a:ext cx="1415772" cy="461665"/>
          </a:xfrm>
          <a:prstGeom prst="rect">
            <a:avLst/>
          </a:prstGeom>
        </p:spPr>
        <p:txBody>
          <a:bodyPr wrap="none">
            <a:spAutoFit/>
          </a:bodyPr>
          <a:lstStyle/>
          <a:p>
            <a:pPr lvl="0" fontAlgn="base">
              <a:spcBef>
                <a:spcPct val="0"/>
              </a:spcBef>
              <a:spcAft>
                <a:spcPct val="0"/>
              </a:spcAft>
            </a:pPr>
            <a:r>
              <a:rPr lang="zh-CN" altLang="en-US" sz="2400" dirty="0">
                <a:solidFill>
                  <a:srgbClr val="2980B9"/>
                </a:solidFill>
                <a:latin typeface="微软雅黑" panose="020B0503020204020204" pitchFamily="34" charset="-122"/>
                <a:ea typeface="微软雅黑" panose="020B0503020204020204" pitchFamily="34" charset="-122"/>
              </a:rPr>
              <a:t>目标设定</a:t>
            </a:r>
          </a:p>
        </p:txBody>
      </p:sp>
      <p:grpSp>
        <p:nvGrpSpPr>
          <p:cNvPr id="7" name="组合 6"/>
          <p:cNvGrpSpPr/>
          <p:nvPr/>
        </p:nvGrpSpPr>
        <p:grpSpPr>
          <a:xfrm flipH="1">
            <a:off x="1184870" y="1594573"/>
            <a:ext cx="10060989" cy="989396"/>
            <a:chOff x="1698890" y="2066320"/>
            <a:chExt cx="10060989" cy="1440809"/>
          </a:xfrm>
        </p:grpSpPr>
        <p:grpSp>
          <p:nvGrpSpPr>
            <p:cNvPr id="2" name="组合 1"/>
            <p:cNvGrpSpPr/>
            <p:nvPr/>
          </p:nvGrpSpPr>
          <p:grpSpPr>
            <a:xfrm>
              <a:off x="1698890" y="2066320"/>
              <a:ext cx="10060989" cy="1440809"/>
              <a:chOff x="90009" y="2077895"/>
              <a:chExt cx="10060989" cy="1440809"/>
            </a:xfrm>
          </p:grpSpPr>
          <p:grpSp>
            <p:nvGrpSpPr>
              <p:cNvPr id="24" name="组合 23"/>
              <p:cNvGrpSpPr/>
              <p:nvPr/>
            </p:nvGrpSpPr>
            <p:grpSpPr>
              <a:xfrm>
                <a:off x="90009" y="2077895"/>
                <a:ext cx="10060989" cy="1440809"/>
                <a:chOff x="-4668553" y="1994658"/>
                <a:chExt cx="10060989" cy="1440809"/>
              </a:xfrm>
            </p:grpSpPr>
            <p:sp>
              <p:nvSpPr>
                <p:cNvPr id="26" name="圆角矩形 25"/>
                <p:cNvSpPr/>
                <p:nvPr/>
              </p:nvSpPr>
              <p:spPr>
                <a:xfrm>
                  <a:off x="-4668553" y="1994658"/>
                  <a:ext cx="10060989" cy="1440809"/>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kern="0">
                    <a:solidFill>
                      <a:prstClr val="black"/>
                    </a:solidFill>
                    <a:ea typeface="微软雅黑"/>
                  </a:endParaRPr>
                </a:p>
              </p:txBody>
            </p:sp>
            <p:sp>
              <p:nvSpPr>
                <p:cNvPr id="28" name="圆角矩形 27"/>
                <p:cNvSpPr/>
                <p:nvPr/>
              </p:nvSpPr>
              <p:spPr>
                <a:xfrm>
                  <a:off x="3652161" y="2214127"/>
                  <a:ext cx="1533654" cy="1001869"/>
                </a:xfrm>
                <a:prstGeom prst="roundRect">
                  <a:avLst>
                    <a:gd name="adj" fmla="val 0"/>
                  </a:avLst>
                </a:prstGeom>
                <a:solidFill>
                  <a:srgbClr val="C0392B"/>
                </a:solidFill>
                <a:ln w="15875" cap="flat">
                  <a:noFill/>
                  <a:prstDash val="solid"/>
                  <a:miter lim="800000"/>
                  <a:headEnd/>
                  <a:tailEnd/>
                </a:ln>
                <a:effectLst>
                  <a:innerShdw dist="76200" dir="18900000">
                    <a:prstClr val="black">
                      <a:alpha val="18000"/>
                    </a:prstClr>
                  </a:innerShdw>
                </a:effectLst>
              </p:spPr>
              <p:txBody>
                <a:bodyPr vert="horz" wrap="square" lIns="91440" tIns="45720" rIns="91440" bIns="45720" numCol="1" anchor="t" anchorCtr="0" compatLnSpc="1">
                  <a:prstTxWarp prst="textNoShape">
                    <a:avLst/>
                  </a:prstTxWarp>
                </a:bodyPr>
                <a:lstStyle/>
                <a:p>
                  <a:endParaRPr lang="zh-CN" altLang="en-US" b="1" kern="0">
                    <a:solidFill>
                      <a:prstClr val="black"/>
                    </a:solidFill>
                    <a:ea typeface="微软雅黑"/>
                  </a:endParaRPr>
                </a:p>
              </p:txBody>
            </p:sp>
          </p:grpSp>
          <p:sp>
            <p:nvSpPr>
              <p:cNvPr id="21" name="矩形 20"/>
              <p:cNvSpPr/>
              <p:nvPr/>
            </p:nvSpPr>
            <p:spPr>
              <a:xfrm>
                <a:off x="2611322" y="2204319"/>
                <a:ext cx="5523697" cy="78752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600" dirty="0">
                    <a:latin typeface="微软雅黑" panose="020B0503020204020204" pitchFamily="34" charset="-122"/>
                    <a:ea typeface="微软雅黑" panose="020B0503020204020204" pitchFamily="34" charset="-122"/>
                  </a:rPr>
                  <a:t>设定降低因静脉给药流程不合理而发生缺陷的目标值</a:t>
                </a:r>
              </a:p>
              <a:p>
                <a:pPr>
                  <a:lnSpc>
                    <a:spcPct val="150000"/>
                  </a:lnSpc>
                </a:pPr>
                <a:r>
                  <a:rPr lang="zh-CN" altLang="en-US" sz="1600" dirty="0">
                    <a:latin typeface="微软雅黑" panose="020B0503020204020204" pitchFamily="34" charset="-122"/>
                    <a:ea typeface="微软雅黑" panose="020B0503020204020204" pitchFamily="34" charset="-122"/>
                  </a:rPr>
                  <a:t>目标值</a:t>
                </a:r>
                <a:r>
                  <a:rPr lang="en-US" altLang="zh-CN" sz="1600" dirty="0">
                    <a:latin typeface="微软雅黑" panose="020B0503020204020204" pitchFamily="34" charset="-122"/>
                    <a:ea typeface="微软雅黑" panose="020B0503020204020204" pitchFamily="34" charset="-122"/>
                  </a:rPr>
                  <a:t>=32-</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32×78.79%×90%</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=9</a:t>
                </a:r>
              </a:p>
            </p:txBody>
          </p:sp>
        </p:grpSp>
        <p:sp>
          <p:nvSpPr>
            <p:cNvPr id="6" name="矩形 5"/>
            <p:cNvSpPr/>
            <p:nvPr/>
          </p:nvSpPr>
          <p:spPr>
            <a:xfrm>
              <a:off x="10151481" y="2518602"/>
              <a:ext cx="1269899" cy="461665"/>
            </a:xfrm>
            <a:prstGeom prst="rect">
              <a:avLst/>
            </a:prstGeom>
          </p:spPr>
          <p:txBody>
            <a:bodyPr wrap="non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目标 </a:t>
              </a:r>
              <a:r>
                <a:rPr lang="en-US" altLang="zh-CN" sz="2400" b="1" dirty="0">
                  <a:solidFill>
                    <a:schemeClr val="bg1"/>
                  </a:solidFill>
                  <a:latin typeface="微软雅黑" panose="020B0503020204020204" pitchFamily="34" charset="-122"/>
                  <a:ea typeface="微软雅黑" panose="020B0503020204020204" pitchFamily="34" charset="-122"/>
                </a:rPr>
                <a:t>02</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aphicFrame>
        <p:nvGraphicFramePr>
          <p:cNvPr id="29" name="对象 13"/>
          <p:cNvGraphicFramePr>
            <a:graphicFrameLocks noChangeAspect="1"/>
          </p:cNvGraphicFramePr>
          <p:nvPr>
            <p:extLst>
              <p:ext uri="{D42A27DB-BD31-4B8C-83A1-F6EECF244321}">
                <p14:modId xmlns:p14="http://schemas.microsoft.com/office/powerpoint/2010/main" val="3938304106"/>
              </p:ext>
            </p:extLst>
          </p:nvPr>
        </p:nvGraphicFramePr>
        <p:xfrm>
          <a:off x="1102657" y="2924382"/>
          <a:ext cx="6356239" cy="3325496"/>
        </p:xfrm>
        <a:graphic>
          <a:graphicData uri="http://schemas.openxmlformats.org/drawingml/2006/chart">
            <c:chart xmlns:c="http://schemas.openxmlformats.org/drawingml/2006/chart" xmlns:r="http://schemas.openxmlformats.org/officeDocument/2006/relationships" r:id="rId4"/>
          </a:graphicData>
        </a:graphic>
      </p:graphicFrame>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9691" y="2308991"/>
            <a:ext cx="3606168" cy="3502601"/>
          </a:xfrm>
          <a:prstGeom prst="rect">
            <a:avLst/>
          </a:prstGeom>
        </p:spPr>
      </p:pic>
    </p:spTree>
    <p:custDataLst>
      <p:tags r:id="rId1"/>
    </p:custDataLst>
    <p:extLst>
      <p:ext uri="{BB962C8B-B14F-4D97-AF65-F5344CB8AC3E}">
        <p14:creationId xmlns:p14="http://schemas.microsoft.com/office/powerpoint/2010/main" val="2732427647"/>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 name="Freeform 5"/>
          <p:cNvSpPr>
            <a:spLocks/>
          </p:cNvSpPr>
          <p:nvPr/>
        </p:nvSpPr>
        <p:spPr bwMode="auto">
          <a:xfrm>
            <a:off x="923447" y="3291881"/>
            <a:ext cx="9564479" cy="1281604"/>
          </a:xfrm>
          <a:custGeom>
            <a:avLst/>
            <a:gdLst>
              <a:gd name="T0" fmla="*/ 653 w 19008"/>
              <a:gd name="T1" fmla="*/ 1418 h 2547"/>
              <a:gd name="T2" fmla="*/ 573 w 19008"/>
              <a:gd name="T3" fmla="*/ 1719 h 2547"/>
              <a:gd name="T4" fmla="*/ 385 w 19008"/>
              <a:gd name="T5" fmla="*/ 2167 h 2547"/>
              <a:gd name="T6" fmla="*/ 225 w 19008"/>
              <a:gd name="T7" fmla="*/ 2547 h 2547"/>
              <a:gd name="T8" fmla="*/ 266 w 19008"/>
              <a:gd name="T9" fmla="*/ 2535 h 2547"/>
              <a:gd name="T10" fmla="*/ 314 w 19008"/>
              <a:gd name="T11" fmla="*/ 2492 h 2547"/>
              <a:gd name="T12" fmla="*/ 639 w 19008"/>
              <a:gd name="T13" fmla="*/ 2309 h 2547"/>
              <a:gd name="T14" fmla="*/ 917 w 19008"/>
              <a:gd name="T15" fmla="*/ 2085 h 2547"/>
              <a:gd name="T16" fmla="*/ 1159 w 19008"/>
              <a:gd name="T17" fmla="*/ 1824 h 2547"/>
              <a:gd name="T18" fmla="*/ 1561 w 19008"/>
              <a:gd name="T19" fmla="*/ 1411 h 2547"/>
              <a:gd name="T20" fmla="*/ 1699 w 19008"/>
              <a:gd name="T21" fmla="*/ 1351 h 2547"/>
              <a:gd name="T22" fmla="*/ 12438 w 19008"/>
              <a:gd name="T23" fmla="*/ 1302 h 2547"/>
              <a:gd name="T24" fmla="*/ 12902 w 19008"/>
              <a:gd name="T25" fmla="*/ 1295 h 2547"/>
              <a:gd name="T26" fmla="*/ 16764 w 19008"/>
              <a:gd name="T27" fmla="*/ 1290 h 2547"/>
              <a:gd name="T28" fmla="*/ 16885 w 19008"/>
              <a:gd name="T29" fmla="*/ 1358 h 2547"/>
              <a:gd name="T30" fmla="*/ 16889 w 19008"/>
              <a:gd name="T31" fmla="*/ 1619 h 2547"/>
              <a:gd name="T32" fmla="*/ 16808 w 19008"/>
              <a:gd name="T33" fmla="*/ 2123 h 2547"/>
              <a:gd name="T34" fmla="*/ 16962 w 19008"/>
              <a:gd name="T35" fmla="*/ 2135 h 2547"/>
              <a:gd name="T36" fmla="*/ 17265 w 19008"/>
              <a:gd name="T37" fmla="*/ 2109 h 2547"/>
              <a:gd name="T38" fmla="*/ 17574 w 19008"/>
              <a:gd name="T39" fmla="*/ 2053 h 2547"/>
              <a:gd name="T40" fmla="*/ 17889 w 19008"/>
              <a:gd name="T41" fmla="*/ 1953 h 2547"/>
              <a:gd name="T42" fmla="*/ 18182 w 19008"/>
              <a:gd name="T43" fmla="*/ 1809 h 2547"/>
              <a:gd name="T44" fmla="*/ 18448 w 19008"/>
              <a:gd name="T45" fmla="*/ 1620 h 2547"/>
              <a:gd name="T46" fmla="*/ 18612 w 19008"/>
              <a:gd name="T47" fmla="*/ 1462 h 2547"/>
              <a:gd name="T48" fmla="*/ 18490 w 19008"/>
              <a:gd name="T49" fmla="*/ 1327 h 2547"/>
              <a:gd name="T50" fmla="*/ 18142 w 19008"/>
              <a:gd name="T51" fmla="*/ 1226 h 2547"/>
              <a:gd name="T52" fmla="*/ 17958 w 19008"/>
              <a:gd name="T53" fmla="*/ 1129 h 2547"/>
              <a:gd name="T54" fmla="*/ 18481 w 19008"/>
              <a:gd name="T55" fmla="*/ 1054 h 2547"/>
              <a:gd name="T56" fmla="*/ 18912 w 19008"/>
              <a:gd name="T57" fmla="*/ 974 h 2547"/>
              <a:gd name="T58" fmla="*/ 18983 w 19008"/>
              <a:gd name="T59" fmla="*/ 896 h 2547"/>
              <a:gd name="T60" fmla="*/ 18583 w 19008"/>
              <a:gd name="T61" fmla="*/ 533 h 2547"/>
              <a:gd name="T62" fmla="*/ 18245 w 19008"/>
              <a:gd name="T63" fmla="*/ 337 h 2547"/>
              <a:gd name="T64" fmla="*/ 17866 w 19008"/>
              <a:gd name="T65" fmla="*/ 195 h 2547"/>
              <a:gd name="T66" fmla="*/ 17510 w 19008"/>
              <a:gd name="T67" fmla="*/ 106 h 2547"/>
              <a:gd name="T68" fmla="*/ 17029 w 19008"/>
              <a:gd name="T69" fmla="*/ 65 h 2547"/>
              <a:gd name="T70" fmla="*/ 16727 w 19008"/>
              <a:gd name="T71" fmla="*/ 101 h 2547"/>
              <a:gd name="T72" fmla="*/ 16587 w 19008"/>
              <a:gd name="T73" fmla="*/ 178 h 2547"/>
              <a:gd name="T74" fmla="*/ 16617 w 19008"/>
              <a:gd name="T75" fmla="*/ 306 h 2547"/>
              <a:gd name="T76" fmla="*/ 16795 w 19008"/>
              <a:gd name="T77" fmla="*/ 735 h 2547"/>
              <a:gd name="T78" fmla="*/ 16851 w 19008"/>
              <a:gd name="T79" fmla="*/ 1000 h 2547"/>
              <a:gd name="T80" fmla="*/ 16530 w 19008"/>
              <a:gd name="T81" fmla="*/ 1067 h 2547"/>
              <a:gd name="T82" fmla="*/ 16114 w 19008"/>
              <a:gd name="T83" fmla="*/ 1080 h 2547"/>
              <a:gd name="T84" fmla="*/ 12324 w 19008"/>
              <a:gd name="T85" fmla="*/ 1072 h 2547"/>
              <a:gd name="T86" fmla="*/ 8973 w 19008"/>
              <a:gd name="T87" fmla="*/ 1062 h 2547"/>
              <a:gd name="T88" fmla="*/ 8417 w 19008"/>
              <a:gd name="T89" fmla="*/ 1055 h 2547"/>
              <a:gd name="T90" fmla="*/ 7789 w 19008"/>
              <a:gd name="T91" fmla="*/ 1050 h 2547"/>
              <a:gd name="T92" fmla="*/ 6666 w 19008"/>
              <a:gd name="T93" fmla="*/ 1050 h 2547"/>
              <a:gd name="T94" fmla="*/ 2333 w 19008"/>
              <a:gd name="T95" fmla="*/ 1039 h 2547"/>
              <a:gd name="T96" fmla="*/ 1753 w 19008"/>
              <a:gd name="T97" fmla="*/ 1038 h 2547"/>
              <a:gd name="T98" fmla="*/ 1140 w 19008"/>
              <a:gd name="T99" fmla="*/ 624 h 2547"/>
              <a:gd name="T100" fmla="*/ 655 w 19008"/>
              <a:gd name="T101" fmla="*/ 165 h 2547"/>
              <a:gd name="T102" fmla="*/ 461 w 19008"/>
              <a:gd name="T103" fmla="*/ 68 h 2547"/>
              <a:gd name="T104" fmla="*/ 233 w 19008"/>
              <a:gd name="T105" fmla="*/ 14 h 2547"/>
              <a:gd name="T106" fmla="*/ 4 w 19008"/>
              <a:gd name="T107" fmla="*/ 7 h 2547"/>
              <a:gd name="T108" fmla="*/ 183 w 19008"/>
              <a:gd name="T109" fmla="*/ 165 h 2547"/>
              <a:gd name="T110" fmla="*/ 425 w 19008"/>
              <a:gd name="T111" fmla="*/ 440 h 2547"/>
              <a:gd name="T112" fmla="*/ 576 w 19008"/>
              <a:gd name="T113" fmla="*/ 683 h 2547"/>
              <a:gd name="T114" fmla="*/ 658 w 19008"/>
              <a:gd name="T115" fmla="*/ 919 h 2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08" h="2547">
                <a:moveTo>
                  <a:pt x="675" y="1073"/>
                </a:moveTo>
                <a:lnTo>
                  <a:pt x="675" y="1145"/>
                </a:lnTo>
                <a:lnTo>
                  <a:pt x="674" y="1212"/>
                </a:lnTo>
                <a:lnTo>
                  <a:pt x="670" y="1272"/>
                </a:lnTo>
                <a:lnTo>
                  <a:pt x="665" y="1331"/>
                </a:lnTo>
                <a:lnTo>
                  <a:pt x="662" y="1359"/>
                </a:lnTo>
                <a:lnTo>
                  <a:pt x="658" y="1389"/>
                </a:lnTo>
                <a:lnTo>
                  <a:pt x="653" y="1418"/>
                </a:lnTo>
                <a:lnTo>
                  <a:pt x="646" y="1449"/>
                </a:lnTo>
                <a:lnTo>
                  <a:pt x="640" y="1480"/>
                </a:lnTo>
                <a:lnTo>
                  <a:pt x="632" y="1513"/>
                </a:lnTo>
                <a:lnTo>
                  <a:pt x="623" y="1549"/>
                </a:lnTo>
                <a:lnTo>
                  <a:pt x="612" y="1585"/>
                </a:lnTo>
                <a:lnTo>
                  <a:pt x="599" y="1631"/>
                </a:lnTo>
                <a:lnTo>
                  <a:pt x="587" y="1675"/>
                </a:lnTo>
                <a:lnTo>
                  <a:pt x="573" y="1719"/>
                </a:lnTo>
                <a:lnTo>
                  <a:pt x="557" y="1763"/>
                </a:lnTo>
                <a:lnTo>
                  <a:pt x="524" y="1853"/>
                </a:lnTo>
                <a:lnTo>
                  <a:pt x="497" y="1920"/>
                </a:lnTo>
                <a:lnTo>
                  <a:pt x="476" y="1972"/>
                </a:lnTo>
                <a:lnTo>
                  <a:pt x="456" y="2015"/>
                </a:lnTo>
                <a:lnTo>
                  <a:pt x="437" y="2058"/>
                </a:lnTo>
                <a:lnTo>
                  <a:pt x="413" y="2105"/>
                </a:lnTo>
                <a:lnTo>
                  <a:pt x="385" y="2167"/>
                </a:lnTo>
                <a:lnTo>
                  <a:pt x="347" y="2249"/>
                </a:lnTo>
                <a:lnTo>
                  <a:pt x="225" y="2514"/>
                </a:lnTo>
                <a:lnTo>
                  <a:pt x="222" y="2523"/>
                </a:lnTo>
                <a:lnTo>
                  <a:pt x="220" y="2532"/>
                </a:lnTo>
                <a:lnTo>
                  <a:pt x="219" y="2537"/>
                </a:lnTo>
                <a:lnTo>
                  <a:pt x="219" y="2542"/>
                </a:lnTo>
                <a:lnTo>
                  <a:pt x="221" y="2545"/>
                </a:lnTo>
                <a:lnTo>
                  <a:pt x="225" y="2547"/>
                </a:lnTo>
                <a:lnTo>
                  <a:pt x="230" y="2547"/>
                </a:lnTo>
                <a:lnTo>
                  <a:pt x="239" y="2546"/>
                </a:lnTo>
                <a:lnTo>
                  <a:pt x="259" y="2542"/>
                </a:lnTo>
                <a:lnTo>
                  <a:pt x="263" y="2541"/>
                </a:lnTo>
                <a:lnTo>
                  <a:pt x="263" y="2540"/>
                </a:lnTo>
                <a:lnTo>
                  <a:pt x="263" y="2539"/>
                </a:lnTo>
                <a:lnTo>
                  <a:pt x="263" y="2537"/>
                </a:lnTo>
                <a:lnTo>
                  <a:pt x="266" y="2535"/>
                </a:lnTo>
                <a:lnTo>
                  <a:pt x="277" y="2526"/>
                </a:lnTo>
                <a:lnTo>
                  <a:pt x="283" y="2520"/>
                </a:lnTo>
                <a:lnTo>
                  <a:pt x="285" y="2516"/>
                </a:lnTo>
                <a:lnTo>
                  <a:pt x="286" y="2513"/>
                </a:lnTo>
                <a:lnTo>
                  <a:pt x="287" y="2510"/>
                </a:lnTo>
                <a:lnTo>
                  <a:pt x="291" y="2507"/>
                </a:lnTo>
                <a:lnTo>
                  <a:pt x="299" y="2501"/>
                </a:lnTo>
                <a:lnTo>
                  <a:pt x="314" y="2492"/>
                </a:lnTo>
                <a:lnTo>
                  <a:pt x="354" y="2469"/>
                </a:lnTo>
                <a:lnTo>
                  <a:pt x="387" y="2452"/>
                </a:lnTo>
                <a:lnTo>
                  <a:pt x="417" y="2438"/>
                </a:lnTo>
                <a:lnTo>
                  <a:pt x="447" y="2423"/>
                </a:lnTo>
                <a:lnTo>
                  <a:pt x="481" y="2406"/>
                </a:lnTo>
                <a:lnTo>
                  <a:pt x="522" y="2383"/>
                </a:lnTo>
                <a:lnTo>
                  <a:pt x="574" y="2352"/>
                </a:lnTo>
                <a:lnTo>
                  <a:pt x="639" y="2309"/>
                </a:lnTo>
                <a:lnTo>
                  <a:pt x="674" y="2286"/>
                </a:lnTo>
                <a:lnTo>
                  <a:pt x="709" y="2260"/>
                </a:lnTo>
                <a:lnTo>
                  <a:pt x="745" y="2233"/>
                </a:lnTo>
                <a:lnTo>
                  <a:pt x="779" y="2205"/>
                </a:lnTo>
                <a:lnTo>
                  <a:pt x="814" y="2176"/>
                </a:lnTo>
                <a:lnTo>
                  <a:pt x="848" y="2147"/>
                </a:lnTo>
                <a:lnTo>
                  <a:pt x="883" y="2116"/>
                </a:lnTo>
                <a:lnTo>
                  <a:pt x="917" y="2085"/>
                </a:lnTo>
                <a:lnTo>
                  <a:pt x="949" y="2053"/>
                </a:lnTo>
                <a:lnTo>
                  <a:pt x="982" y="2021"/>
                </a:lnTo>
                <a:lnTo>
                  <a:pt x="1015" y="1987"/>
                </a:lnTo>
                <a:lnTo>
                  <a:pt x="1045" y="1954"/>
                </a:lnTo>
                <a:lnTo>
                  <a:pt x="1075" y="1922"/>
                </a:lnTo>
                <a:lnTo>
                  <a:pt x="1105" y="1889"/>
                </a:lnTo>
                <a:lnTo>
                  <a:pt x="1132" y="1856"/>
                </a:lnTo>
                <a:lnTo>
                  <a:pt x="1159" y="1824"/>
                </a:lnTo>
                <a:lnTo>
                  <a:pt x="1390" y="1546"/>
                </a:lnTo>
                <a:lnTo>
                  <a:pt x="1415" y="1522"/>
                </a:lnTo>
                <a:lnTo>
                  <a:pt x="1436" y="1503"/>
                </a:lnTo>
                <a:lnTo>
                  <a:pt x="1459" y="1485"/>
                </a:lnTo>
                <a:lnTo>
                  <a:pt x="1486" y="1465"/>
                </a:lnTo>
                <a:lnTo>
                  <a:pt x="1508" y="1448"/>
                </a:lnTo>
                <a:lnTo>
                  <a:pt x="1533" y="1430"/>
                </a:lnTo>
                <a:lnTo>
                  <a:pt x="1561" y="1411"/>
                </a:lnTo>
                <a:lnTo>
                  <a:pt x="1591" y="1393"/>
                </a:lnTo>
                <a:lnTo>
                  <a:pt x="1606" y="1384"/>
                </a:lnTo>
                <a:lnTo>
                  <a:pt x="1622" y="1376"/>
                </a:lnTo>
                <a:lnTo>
                  <a:pt x="1637" y="1369"/>
                </a:lnTo>
                <a:lnTo>
                  <a:pt x="1653" y="1363"/>
                </a:lnTo>
                <a:lnTo>
                  <a:pt x="1669" y="1357"/>
                </a:lnTo>
                <a:lnTo>
                  <a:pt x="1685" y="1353"/>
                </a:lnTo>
                <a:lnTo>
                  <a:pt x="1699" y="1351"/>
                </a:lnTo>
                <a:lnTo>
                  <a:pt x="1714" y="1350"/>
                </a:lnTo>
                <a:lnTo>
                  <a:pt x="1714" y="1316"/>
                </a:lnTo>
                <a:lnTo>
                  <a:pt x="12141" y="1304"/>
                </a:lnTo>
                <a:lnTo>
                  <a:pt x="12202" y="1304"/>
                </a:lnTo>
                <a:lnTo>
                  <a:pt x="12263" y="1304"/>
                </a:lnTo>
                <a:lnTo>
                  <a:pt x="12322" y="1304"/>
                </a:lnTo>
                <a:lnTo>
                  <a:pt x="12380" y="1303"/>
                </a:lnTo>
                <a:lnTo>
                  <a:pt x="12438" y="1302"/>
                </a:lnTo>
                <a:lnTo>
                  <a:pt x="12497" y="1301"/>
                </a:lnTo>
                <a:lnTo>
                  <a:pt x="12555" y="1301"/>
                </a:lnTo>
                <a:lnTo>
                  <a:pt x="12612" y="1300"/>
                </a:lnTo>
                <a:lnTo>
                  <a:pt x="12670" y="1298"/>
                </a:lnTo>
                <a:lnTo>
                  <a:pt x="12727" y="1297"/>
                </a:lnTo>
                <a:lnTo>
                  <a:pt x="12785" y="1296"/>
                </a:lnTo>
                <a:lnTo>
                  <a:pt x="12843" y="1296"/>
                </a:lnTo>
                <a:lnTo>
                  <a:pt x="12902" y="1295"/>
                </a:lnTo>
                <a:lnTo>
                  <a:pt x="12961" y="1295"/>
                </a:lnTo>
                <a:lnTo>
                  <a:pt x="13020" y="1294"/>
                </a:lnTo>
                <a:lnTo>
                  <a:pt x="13081" y="1294"/>
                </a:lnTo>
                <a:lnTo>
                  <a:pt x="16642" y="1294"/>
                </a:lnTo>
                <a:lnTo>
                  <a:pt x="16675" y="1294"/>
                </a:lnTo>
                <a:lnTo>
                  <a:pt x="16706" y="1293"/>
                </a:lnTo>
                <a:lnTo>
                  <a:pt x="16735" y="1293"/>
                </a:lnTo>
                <a:lnTo>
                  <a:pt x="16764" y="1290"/>
                </a:lnTo>
                <a:lnTo>
                  <a:pt x="16791" y="1289"/>
                </a:lnTo>
                <a:lnTo>
                  <a:pt x="16819" y="1287"/>
                </a:lnTo>
                <a:lnTo>
                  <a:pt x="16846" y="1285"/>
                </a:lnTo>
                <a:lnTo>
                  <a:pt x="16874" y="1283"/>
                </a:lnTo>
                <a:lnTo>
                  <a:pt x="16876" y="1304"/>
                </a:lnTo>
                <a:lnTo>
                  <a:pt x="16878" y="1323"/>
                </a:lnTo>
                <a:lnTo>
                  <a:pt x="16881" y="1341"/>
                </a:lnTo>
                <a:lnTo>
                  <a:pt x="16885" y="1358"/>
                </a:lnTo>
                <a:lnTo>
                  <a:pt x="16890" y="1376"/>
                </a:lnTo>
                <a:lnTo>
                  <a:pt x="16892" y="1395"/>
                </a:lnTo>
                <a:lnTo>
                  <a:pt x="16895" y="1415"/>
                </a:lnTo>
                <a:lnTo>
                  <a:pt x="16896" y="1437"/>
                </a:lnTo>
                <a:lnTo>
                  <a:pt x="16896" y="1483"/>
                </a:lnTo>
                <a:lnTo>
                  <a:pt x="16895" y="1528"/>
                </a:lnTo>
                <a:lnTo>
                  <a:pt x="16892" y="1573"/>
                </a:lnTo>
                <a:lnTo>
                  <a:pt x="16889" y="1619"/>
                </a:lnTo>
                <a:lnTo>
                  <a:pt x="16885" y="1663"/>
                </a:lnTo>
                <a:lnTo>
                  <a:pt x="16880" y="1708"/>
                </a:lnTo>
                <a:lnTo>
                  <a:pt x="16874" y="1752"/>
                </a:lnTo>
                <a:lnTo>
                  <a:pt x="16870" y="1796"/>
                </a:lnTo>
                <a:lnTo>
                  <a:pt x="16855" y="1883"/>
                </a:lnTo>
                <a:lnTo>
                  <a:pt x="16841" y="1966"/>
                </a:lnTo>
                <a:lnTo>
                  <a:pt x="16824" y="2047"/>
                </a:lnTo>
                <a:lnTo>
                  <a:pt x="16808" y="2123"/>
                </a:lnTo>
                <a:lnTo>
                  <a:pt x="16828" y="2124"/>
                </a:lnTo>
                <a:lnTo>
                  <a:pt x="16846" y="2125"/>
                </a:lnTo>
                <a:lnTo>
                  <a:pt x="16864" y="2128"/>
                </a:lnTo>
                <a:lnTo>
                  <a:pt x="16880" y="2130"/>
                </a:lnTo>
                <a:lnTo>
                  <a:pt x="16898" y="2132"/>
                </a:lnTo>
                <a:lnTo>
                  <a:pt x="16917" y="2134"/>
                </a:lnTo>
                <a:lnTo>
                  <a:pt x="16939" y="2135"/>
                </a:lnTo>
                <a:lnTo>
                  <a:pt x="16962" y="2135"/>
                </a:lnTo>
                <a:lnTo>
                  <a:pt x="17001" y="2132"/>
                </a:lnTo>
                <a:lnTo>
                  <a:pt x="17036" y="2129"/>
                </a:lnTo>
                <a:lnTo>
                  <a:pt x="17072" y="2125"/>
                </a:lnTo>
                <a:lnTo>
                  <a:pt x="17118" y="2123"/>
                </a:lnTo>
                <a:lnTo>
                  <a:pt x="17154" y="2122"/>
                </a:lnTo>
                <a:lnTo>
                  <a:pt x="17190" y="2118"/>
                </a:lnTo>
                <a:lnTo>
                  <a:pt x="17227" y="2115"/>
                </a:lnTo>
                <a:lnTo>
                  <a:pt x="17265" y="2109"/>
                </a:lnTo>
                <a:lnTo>
                  <a:pt x="17303" y="2104"/>
                </a:lnTo>
                <a:lnTo>
                  <a:pt x="17340" y="2097"/>
                </a:lnTo>
                <a:lnTo>
                  <a:pt x="17376" y="2091"/>
                </a:lnTo>
                <a:lnTo>
                  <a:pt x="17411" y="2085"/>
                </a:lnTo>
                <a:lnTo>
                  <a:pt x="17452" y="2078"/>
                </a:lnTo>
                <a:lnTo>
                  <a:pt x="17493" y="2071"/>
                </a:lnTo>
                <a:lnTo>
                  <a:pt x="17534" y="2062"/>
                </a:lnTo>
                <a:lnTo>
                  <a:pt x="17574" y="2053"/>
                </a:lnTo>
                <a:lnTo>
                  <a:pt x="17614" y="2042"/>
                </a:lnTo>
                <a:lnTo>
                  <a:pt x="17655" y="2031"/>
                </a:lnTo>
                <a:lnTo>
                  <a:pt x="17694" y="2021"/>
                </a:lnTo>
                <a:lnTo>
                  <a:pt x="17733" y="2009"/>
                </a:lnTo>
                <a:lnTo>
                  <a:pt x="17772" y="1996"/>
                </a:lnTo>
                <a:lnTo>
                  <a:pt x="17812" y="1983"/>
                </a:lnTo>
                <a:lnTo>
                  <a:pt x="17850" y="1968"/>
                </a:lnTo>
                <a:lnTo>
                  <a:pt x="17889" y="1953"/>
                </a:lnTo>
                <a:lnTo>
                  <a:pt x="17927" y="1938"/>
                </a:lnTo>
                <a:lnTo>
                  <a:pt x="17964" y="1922"/>
                </a:lnTo>
                <a:lnTo>
                  <a:pt x="18002" y="1904"/>
                </a:lnTo>
                <a:lnTo>
                  <a:pt x="18039" y="1886"/>
                </a:lnTo>
                <a:lnTo>
                  <a:pt x="18074" y="1869"/>
                </a:lnTo>
                <a:lnTo>
                  <a:pt x="18111" y="1850"/>
                </a:lnTo>
                <a:lnTo>
                  <a:pt x="18147" y="1829"/>
                </a:lnTo>
                <a:lnTo>
                  <a:pt x="18182" y="1809"/>
                </a:lnTo>
                <a:lnTo>
                  <a:pt x="18217" y="1788"/>
                </a:lnTo>
                <a:lnTo>
                  <a:pt x="18251" y="1767"/>
                </a:lnTo>
                <a:lnTo>
                  <a:pt x="18286" y="1744"/>
                </a:lnTo>
                <a:lnTo>
                  <a:pt x="18319" y="1720"/>
                </a:lnTo>
                <a:lnTo>
                  <a:pt x="18352" y="1696"/>
                </a:lnTo>
                <a:lnTo>
                  <a:pt x="18384" y="1671"/>
                </a:lnTo>
                <a:lnTo>
                  <a:pt x="18416" y="1647"/>
                </a:lnTo>
                <a:lnTo>
                  <a:pt x="18448" y="1620"/>
                </a:lnTo>
                <a:lnTo>
                  <a:pt x="18479" y="1593"/>
                </a:lnTo>
                <a:lnTo>
                  <a:pt x="18510" y="1566"/>
                </a:lnTo>
                <a:lnTo>
                  <a:pt x="18541" y="1537"/>
                </a:lnTo>
                <a:lnTo>
                  <a:pt x="18570" y="1509"/>
                </a:lnTo>
                <a:lnTo>
                  <a:pt x="18582" y="1497"/>
                </a:lnTo>
                <a:lnTo>
                  <a:pt x="18591" y="1486"/>
                </a:lnTo>
                <a:lnTo>
                  <a:pt x="18602" y="1474"/>
                </a:lnTo>
                <a:lnTo>
                  <a:pt x="18612" y="1462"/>
                </a:lnTo>
                <a:lnTo>
                  <a:pt x="18636" y="1439"/>
                </a:lnTo>
                <a:lnTo>
                  <a:pt x="18653" y="1418"/>
                </a:lnTo>
                <a:lnTo>
                  <a:pt x="18668" y="1398"/>
                </a:lnTo>
                <a:lnTo>
                  <a:pt x="18687" y="1371"/>
                </a:lnTo>
                <a:lnTo>
                  <a:pt x="18639" y="1360"/>
                </a:lnTo>
                <a:lnTo>
                  <a:pt x="18589" y="1348"/>
                </a:lnTo>
                <a:lnTo>
                  <a:pt x="18540" y="1338"/>
                </a:lnTo>
                <a:lnTo>
                  <a:pt x="18490" y="1327"/>
                </a:lnTo>
                <a:lnTo>
                  <a:pt x="18441" y="1315"/>
                </a:lnTo>
                <a:lnTo>
                  <a:pt x="18393" y="1303"/>
                </a:lnTo>
                <a:lnTo>
                  <a:pt x="18344" y="1291"/>
                </a:lnTo>
                <a:lnTo>
                  <a:pt x="18295" y="1277"/>
                </a:lnTo>
                <a:lnTo>
                  <a:pt x="18261" y="1268"/>
                </a:lnTo>
                <a:lnTo>
                  <a:pt x="18224" y="1254"/>
                </a:lnTo>
                <a:lnTo>
                  <a:pt x="18184" y="1241"/>
                </a:lnTo>
                <a:lnTo>
                  <a:pt x="18142" y="1226"/>
                </a:lnTo>
                <a:lnTo>
                  <a:pt x="18102" y="1209"/>
                </a:lnTo>
                <a:lnTo>
                  <a:pt x="18062" y="1192"/>
                </a:lnTo>
                <a:lnTo>
                  <a:pt x="18027" y="1175"/>
                </a:lnTo>
                <a:lnTo>
                  <a:pt x="17995" y="1157"/>
                </a:lnTo>
                <a:lnTo>
                  <a:pt x="17984" y="1150"/>
                </a:lnTo>
                <a:lnTo>
                  <a:pt x="17974" y="1143"/>
                </a:lnTo>
                <a:lnTo>
                  <a:pt x="17966" y="1136"/>
                </a:lnTo>
                <a:lnTo>
                  <a:pt x="17958" y="1129"/>
                </a:lnTo>
                <a:lnTo>
                  <a:pt x="18001" y="1119"/>
                </a:lnTo>
                <a:lnTo>
                  <a:pt x="18052" y="1111"/>
                </a:lnTo>
                <a:lnTo>
                  <a:pt x="18111" y="1101"/>
                </a:lnTo>
                <a:lnTo>
                  <a:pt x="18178" y="1093"/>
                </a:lnTo>
                <a:lnTo>
                  <a:pt x="18249" y="1083"/>
                </a:lnTo>
                <a:lnTo>
                  <a:pt x="18324" y="1074"/>
                </a:lnTo>
                <a:lnTo>
                  <a:pt x="18401" y="1064"/>
                </a:lnTo>
                <a:lnTo>
                  <a:pt x="18481" y="1054"/>
                </a:lnTo>
                <a:lnTo>
                  <a:pt x="18559" y="1043"/>
                </a:lnTo>
                <a:lnTo>
                  <a:pt x="18637" y="1031"/>
                </a:lnTo>
                <a:lnTo>
                  <a:pt x="18713" y="1018"/>
                </a:lnTo>
                <a:lnTo>
                  <a:pt x="18785" y="1005"/>
                </a:lnTo>
                <a:lnTo>
                  <a:pt x="18819" y="998"/>
                </a:lnTo>
                <a:lnTo>
                  <a:pt x="18851" y="991"/>
                </a:lnTo>
                <a:lnTo>
                  <a:pt x="18882" y="982"/>
                </a:lnTo>
                <a:lnTo>
                  <a:pt x="18912" y="974"/>
                </a:lnTo>
                <a:lnTo>
                  <a:pt x="18939" y="967"/>
                </a:lnTo>
                <a:lnTo>
                  <a:pt x="18964" y="958"/>
                </a:lnTo>
                <a:lnTo>
                  <a:pt x="18988" y="949"/>
                </a:lnTo>
                <a:lnTo>
                  <a:pt x="19008" y="940"/>
                </a:lnTo>
                <a:lnTo>
                  <a:pt x="19003" y="927"/>
                </a:lnTo>
                <a:lnTo>
                  <a:pt x="18998" y="916"/>
                </a:lnTo>
                <a:lnTo>
                  <a:pt x="18991" y="906"/>
                </a:lnTo>
                <a:lnTo>
                  <a:pt x="18983" y="896"/>
                </a:lnTo>
                <a:lnTo>
                  <a:pt x="18962" y="873"/>
                </a:lnTo>
                <a:lnTo>
                  <a:pt x="18932" y="839"/>
                </a:lnTo>
                <a:lnTo>
                  <a:pt x="18849" y="746"/>
                </a:lnTo>
                <a:lnTo>
                  <a:pt x="18770" y="681"/>
                </a:lnTo>
                <a:lnTo>
                  <a:pt x="18696" y="619"/>
                </a:lnTo>
                <a:lnTo>
                  <a:pt x="18658" y="589"/>
                </a:lnTo>
                <a:lnTo>
                  <a:pt x="18621" y="561"/>
                </a:lnTo>
                <a:lnTo>
                  <a:pt x="18583" y="533"/>
                </a:lnTo>
                <a:lnTo>
                  <a:pt x="18545" y="507"/>
                </a:lnTo>
                <a:lnTo>
                  <a:pt x="18507" y="481"/>
                </a:lnTo>
                <a:lnTo>
                  <a:pt x="18466" y="455"/>
                </a:lnTo>
                <a:lnTo>
                  <a:pt x="18426" y="430"/>
                </a:lnTo>
                <a:lnTo>
                  <a:pt x="18383" y="406"/>
                </a:lnTo>
                <a:lnTo>
                  <a:pt x="18339" y="383"/>
                </a:lnTo>
                <a:lnTo>
                  <a:pt x="18293" y="360"/>
                </a:lnTo>
                <a:lnTo>
                  <a:pt x="18245" y="337"/>
                </a:lnTo>
                <a:lnTo>
                  <a:pt x="18194" y="316"/>
                </a:lnTo>
                <a:lnTo>
                  <a:pt x="18122" y="286"/>
                </a:lnTo>
                <a:lnTo>
                  <a:pt x="18066" y="264"/>
                </a:lnTo>
                <a:lnTo>
                  <a:pt x="18023" y="247"/>
                </a:lnTo>
                <a:lnTo>
                  <a:pt x="17988" y="234"/>
                </a:lnTo>
                <a:lnTo>
                  <a:pt x="17952" y="222"/>
                </a:lnTo>
                <a:lnTo>
                  <a:pt x="17914" y="210"/>
                </a:lnTo>
                <a:lnTo>
                  <a:pt x="17866" y="195"/>
                </a:lnTo>
                <a:lnTo>
                  <a:pt x="17805" y="176"/>
                </a:lnTo>
                <a:lnTo>
                  <a:pt x="17769" y="165"/>
                </a:lnTo>
                <a:lnTo>
                  <a:pt x="17731" y="154"/>
                </a:lnTo>
                <a:lnTo>
                  <a:pt x="17692" y="144"/>
                </a:lnTo>
                <a:lnTo>
                  <a:pt x="17656" y="135"/>
                </a:lnTo>
                <a:lnTo>
                  <a:pt x="17611" y="126"/>
                </a:lnTo>
                <a:lnTo>
                  <a:pt x="17562" y="115"/>
                </a:lnTo>
                <a:lnTo>
                  <a:pt x="17510" y="106"/>
                </a:lnTo>
                <a:lnTo>
                  <a:pt x="17454" y="97"/>
                </a:lnTo>
                <a:lnTo>
                  <a:pt x="17397" y="89"/>
                </a:lnTo>
                <a:lnTo>
                  <a:pt x="17338" y="82"/>
                </a:lnTo>
                <a:lnTo>
                  <a:pt x="17277" y="76"/>
                </a:lnTo>
                <a:lnTo>
                  <a:pt x="17215" y="71"/>
                </a:lnTo>
                <a:lnTo>
                  <a:pt x="17152" y="68"/>
                </a:lnTo>
                <a:lnTo>
                  <a:pt x="17091" y="67"/>
                </a:lnTo>
                <a:lnTo>
                  <a:pt x="17029" y="65"/>
                </a:lnTo>
                <a:lnTo>
                  <a:pt x="16969" y="68"/>
                </a:lnTo>
                <a:lnTo>
                  <a:pt x="16910" y="71"/>
                </a:lnTo>
                <a:lnTo>
                  <a:pt x="16853" y="76"/>
                </a:lnTo>
                <a:lnTo>
                  <a:pt x="16826" y="81"/>
                </a:lnTo>
                <a:lnTo>
                  <a:pt x="16798" y="84"/>
                </a:lnTo>
                <a:lnTo>
                  <a:pt x="16772" y="89"/>
                </a:lnTo>
                <a:lnTo>
                  <a:pt x="16747" y="95"/>
                </a:lnTo>
                <a:lnTo>
                  <a:pt x="16727" y="101"/>
                </a:lnTo>
                <a:lnTo>
                  <a:pt x="16701" y="110"/>
                </a:lnTo>
                <a:lnTo>
                  <a:pt x="16672" y="124"/>
                </a:lnTo>
                <a:lnTo>
                  <a:pt x="16644" y="139"/>
                </a:lnTo>
                <a:lnTo>
                  <a:pt x="16631" y="146"/>
                </a:lnTo>
                <a:lnTo>
                  <a:pt x="16618" y="154"/>
                </a:lnTo>
                <a:lnTo>
                  <a:pt x="16606" y="163"/>
                </a:lnTo>
                <a:lnTo>
                  <a:pt x="16595" y="170"/>
                </a:lnTo>
                <a:lnTo>
                  <a:pt x="16587" y="178"/>
                </a:lnTo>
                <a:lnTo>
                  <a:pt x="16581" y="185"/>
                </a:lnTo>
                <a:lnTo>
                  <a:pt x="16576" y="192"/>
                </a:lnTo>
                <a:lnTo>
                  <a:pt x="16575" y="200"/>
                </a:lnTo>
                <a:lnTo>
                  <a:pt x="16576" y="208"/>
                </a:lnTo>
                <a:lnTo>
                  <a:pt x="16581" y="221"/>
                </a:lnTo>
                <a:lnTo>
                  <a:pt x="16587" y="238"/>
                </a:lnTo>
                <a:lnTo>
                  <a:pt x="16595" y="258"/>
                </a:lnTo>
                <a:lnTo>
                  <a:pt x="16617" y="306"/>
                </a:lnTo>
                <a:lnTo>
                  <a:pt x="16643" y="362"/>
                </a:lnTo>
                <a:lnTo>
                  <a:pt x="16670" y="421"/>
                </a:lnTo>
                <a:lnTo>
                  <a:pt x="16696" y="479"/>
                </a:lnTo>
                <a:lnTo>
                  <a:pt x="16719" y="530"/>
                </a:lnTo>
                <a:lnTo>
                  <a:pt x="16735" y="570"/>
                </a:lnTo>
                <a:lnTo>
                  <a:pt x="16754" y="624"/>
                </a:lnTo>
                <a:lnTo>
                  <a:pt x="16775" y="678"/>
                </a:lnTo>
                <a:lnTo>
                  <a:pt x="16795" y="735"/>
                </a:lnTo>
                <a:lnTo>
                  <a:pt x="16813" y="795"/>
                </a:lnTo>
                <a:lnTo>
                  <a:pt x="16821" y="823"/>
                </a:lnTo>
                <a:lnTo>
                  <a:pt x="16828" y="853"/>
                </a:lnTo>
                <a:lnTo>
                  <a:pt x="16835" y="883"/>
                </a:lnTo>
                <a:lnTo>
                  <a:pt x="16841" y="912"/>
                </a:lnTo>
                <a:lnTo>
                  <a:pt x="16846" y="942"/>
                </a:lnTo>
                <a:lnTo>
                  <a:pt x="16849" y="971"/>
                </a:lnTo>
                <a:lnTo>
                  <a:pt x="16851" y="1000"/>
                </a:lnTo>
                <a:lnTo>
                  <a:pt x="16852" y="1029"/>
                </a:lnTo>
                <a:lnTo>
                  <a:pt x="16827" y="1029"/>
                </a:lnTo>
                <a:lnTo>
                  <a:pt x="16801" y="1031"/>
                </a:lnTo>
                <a:lnTo>
                  <a:pt x="16771" y="1034"/>
                </a:lnTo>
                <a:lnTo>
                  <a:pt x="16740" y="1037"/>
                </a:lnTo>
                <a:lnTo>
                  <a:pt x="16674" y="1047"/>
                </a:lnTo>
                <a:lnTo>
                  <a:pt x="16602" y="1056"/>
                </a:lnTo>
                <a:lnTo>
                  <a:pt x="16530" y="1067"/>
                </a:lnTo>
                <a:lnTo>
                  <a:pt x="16456" y="1075"/>
                </a:lnTo>
                <a:lnTo>
                  <a:pt x="16422" y="1079"/>
                </a:lnTo>
                <a:lnTo>
                  <a:pt x="16386" y="1081"/>
                </a:lnTo>
                <a:lnTo>
                  <a:pt x="16353" y="1083"/>
                </a:lnTo>
                <a:lnTo>
                  <a:pt x="16321" y="1083"/>
                </a:lnTo>
                <a:lnTo>
                  <a:pt x="16249" y="1083"/>
                </a:lnTo>
                <a:lnTo>
                  <a:pt x="16181" y="1082"/>
                </a:lnTo>
                <a:lnTo>
                  <a:pt x="16114" y="1080"/>
                </a:lnTo>
                <a:lnTo>
                  <a:pt x="16046" y="1077"/>
                </a:lnTo>
                <a:lnTo>
                  <a:pt x="15980" y="1076"/>
                </a:lnTo>
                <a:lnTo>
                  <a:pt x="15911" y="1074"/>
                </a:lnTo>
                <a:lnTo>
                  <a:pt x="15841" y="1073"/>
                </a:lnTo>
                <a:lnTo>
                  <a:pt x="15768" y="1073"/>
                </a:lnTo>
                <a:lnTo>
                  <a:pt x="12396" y="1073"/>
                </a:lnTo>
                <a:lnTo>
                  <a:pt x="12359" y="1073"/>
                </a:lnTo>
                <a:lnTo>
                  <a:pt x="12324" y="1072"/>
                </a:lnTo>
                <a:lnTo>
                  <a:pt x="12292" y="1069"/>
                </a:lnTo>
                <a:lnTo>
                  <a:pt x="12261" y="1067"/>
                </a:lnTo>
                <a:lnTo>
                  <a:pt x="12230" y="1064"/>
                </a:lnTo>
                <a:lnTo>
                  <a:pt x="12200" y="1063"/>
                </a:lnTo>
                <a:lnTo>
                  <a:pt x="12166" y="1062"/>
                </a:lnTo>
                <a:lnTo>
                  <a:pt x="12131" y="1062"/>
                </a:lnTo>
                <a:lnTo>
                  <a:pt x="9045" y="1062"/>
                </a:lnTo>
                <a:lnTo>
                  <a:pt x="8973" y="1062"/>
                </a:lnTo>
                <a:lnTo>
                  <a:pt x="8902" y="1061"/>
                </a:lnTo>
                <a:lnTo>
                  <a:pt x="8832" y="1061"/>
                </a:lnTo>
                <a:lnTo>
                  <a:pt x="8762" y="1060"/>
                </a:lnTo>
                <a:lnTo>
                  <a:pt x="8693" y="1058"/>
                </a:lnTo>
                <a:lnTo>
                  <a:pt x="8623" y="1058"/>
                </a:lnTo>
                <a:lnTo>
                  <a:pt x="8554" y="1057"/>
                </a:lnTo>
                <a:lnTo>
                  <a:pt x="8485" y="1056"/>
                </a:lnTo>
                <a:lnTo>
                  <a:pt x="8417" y="1055"/>
                </a:lnTo>
                <a:lnTo>
                  <a:pt x="8348" y="1054"/>
                </a:lnTo>
                <a:lnTo>
                  <a:pt x="8279" y="1053"/>
                </a:lnTo>
                <a:lnTo>
                  <a:pt x="8209" y="1053"/>
                </a:lnTo>
                <a:lnTo>
                  <a:pt x="8140" y="1051"/>
                </a:lnTo>
                <a:lnTo>
                  <a:pt x="8070" y="1051"/>
                </a:lnTo>
                <a:lnTo>
                  <a:pt x="8000" y="1050"/>
                </a:lnTo>
                <a:lnTo>
                  <a:pt x="7929" y="1050"/>
                </a:lnTo>
                <a:lnTo>
                  <a:pt x="7789" y="1050"/>
                </a:lnTo>
                <a:lnTo>
                  <a:pt x="7647" y="1050"/>
                </a:lnTo>
                <a:lnTo>
                  <a:pt x="7507" y="1050"/>
                </a:lnTo>
                <a:lnTo>
                  <a:pt x="7367" y="1050"/>
                </a:lnTo>
                <a:lnTo>
                  <a:pt x="7227" y="1050"/>
                </a:lnTo>
                <a:lnTo>
                  <a:pt x="7086" y="1050"/>
                </a:lnTo>
                <a:lnTo>
                  <a:pt x="6946" y="1050"/>
                </a:lnTo>
                <a:lnTo>
                  <a:pt x="6806" y="1050"/>
                </a:lnTo>
                <a:lnTo>
                  <a:pt x="6666" y="1050"/>
                </a:lnTo>
                <a:lnTo>
                  <a:pt x="6526" y="1050"/>
                </a:lnTo>
                <a:lnTo>
                  <a:pt x="6386" y="1050"/>
                </a:lnTo>
                <a:lnTo>
                  <a:pt x="6245" y="1050"/>
                </a:lnTo>
                <a:lnTo>
                  <a:pt x="6104" y="1050"/>
                </a:lnTo>
                <a:lnTo>
                  <a:pt x="5964" y="1050"/>
                </a:lnTo>
                <a:lnTo>
                  <a:pt x="5824" y="1050"/>
                </a:lnTo>
                <a:lnTo>
                  <a:pt x="5683" y="1050"/>
                </a:lnTo>
                <a:lnTo>
                  <a:pt x="2333" y="1039"/>
                </a:lnTo>
                <a:lnTo>
                  <a:pt x="2279" y="1041"/>
                </a:lnTo>
                <a:lnTo>
                  <a:pt x="2201" y="1042"/>
                </a:lnTo>
                <a:lnTo>
                  <a:pt x="2108" y="1043"/>
                </a:lnTo>
                <a:lnTo>
                  <a:pt x="2008" y="1045"/>
                </a:lnTo>
                <a:lnTo>
                  <a:pt x="1910" y="1045"/>
                </a:lnTo>
                <a:lnTo>
                  <a:pt x="1822" y="1043"/>
                </a:lnTo>
                <a:lnTo>
                  <a:pt x="1786" y="1041"/>
                </a:lnTo>
                <a:lnTo>
                  <a:pt x="1753" y="1038"/>
                </a:lnTo>
                <a:lnTo>
                  <a:pt x="1729" y="1035"/>
                </a:lnTo>
                <a:lnTo>
                  <a:pt x="1712" y="1031"/>
                </a:lnTo>
                <a:lnTo>
                  <a:pt x="1386" y="858"/>
                </a:lnTo>
                <a:lnTo>
                  <a:pt x="1241" y="727"/>
                </a:lnTo>
                <a:lnTo>
                  <a:pt x="1205" y="691"/>
                </a:lnTo>
                <a:lnTo>
                  <a:pt x="1173" y="658"/>
                </a:lnTo>
                <a:lnTo>
                  <a:pt x="1156" y="642"/>
                </a:lnTo>
                <a:lnTo>
                  <a:pt x="1140" y="624"/>
                </a:lnTo>
                <a:lnTo>
                  <a:pt x="1124" y="605"/>
                </a:lnTo>
                <a:lnTo>
                  <a:pt x="1107" y="584"/>
                </a:lnTo>
                <a:lnTo>
                  <a:pt x="829" y="298"/>
                </a:lnTo>
                <a:lnTo>
                  <a:pt x="788" y="266"/>
                </a:lnTo>
                <a:lnTo>
                  <a:pt x="750" y="235"/>
                </a:lnTo>
                <a:lnTo>
                  <a:pt x="712" y="206"/>
                </a:lnTo>
                <a:lnTo>
                  <a:pt x="675" y="178"/>
                </a:lnTo>
                <a:lnTo>
                  <a:pt x="655" y="165"/>
                </a:lnTo>
                <a:lnTo>
                  <a:pt x="634" y="152"/>
                </a:lnTo>
                <a:lnTo>
                  <a:pt x="614" y="139"/>
                </a:lnTo>
                <a:lnTo>
                  <a:pt x="592" y="126"/>
                </a:lnTo>
                <a:lnTo>
                  <a:pt x="568" y="114"/>
                </a:lnTo>
                <a:lnTo>
                  <a:pt x="543" y="101"/>
                </a:lnTo>
                <a:lnTo>
                  <a:pt x="516" y="89"/>
                </a:lnTo>
                <a:lnTo>
                  <a:pt x="487" y="77"/>
                </a:lnTo>
                <a:lnTo>
                  <a:pt x="461" y="68"/>
                </a:lnTo>
                <a:lnTo>
                  <a:pt x="435" y="58"/>
                </a:lnTo>
                <a:lnTo>
                  <a:pt x="409" y="50"/>
                </a:lnTo>
                <a:lnTo>
                  <a:pt x="381" y="43"/>
                </a:lnTo>
                <a:lnTo>
                  <a:pt x="353" y="36"/>
                </a:lnTo>
                <a:lnTo>
                  <a:pt x="323" y="30"/>
                </a:lnTo>
                <a:lnTo>
                  <a:pt x="293" y="24"/>
                </a:lnTo>
                <a:lnTo>
                  <a:pt x="264" y="19"/>
                </a:lnTo>
                <a:lnTo>
                  <a:pt x="233" y="14"/>
                </a:lnTo>
                <a:lnTo>
                  <a:pt x="201" y="11"/>
                </a:lnTo>
                <a:lnTo>
                  <a:pt x="169" y="7"/>
                </a:lnTo>
                <a:lnTo>
                  <a:pt x="137" y="5"/>
                </a:lnTo>
                <a:lnTo>
                  <a:pt x="103" y="2"/>
                </a:lnTo>
                <a:lnTo>
                  <a:pt x="69" y="1"/>
                </a:lnTo>
                <a:lnTo>
                  <a:pt x="34" y="0"/>
                </a:lnTo>
                <a:lnTo>
                  <a:pt x="0" y="0"/>
                </a:lnTo>
                <a:lnTo>
                  <a:pt x="4" y="7"/>
                </a:lnTo>
                <a:lnTo>
                  <a:pt x="10" y="15"/>
                </a:lnTo>
                <a:lnTo>
                  <a:pt x="18" y="24"/>
                </a:lnTo>
                <a:lnTo>
                  <a:pt x="27" y="34"/>
                </a:lnTo>
                <a:lnTo>
                  <a:pt x="50" y="56"/>
                </a:lnTo>
                <a:lnTo>
                  <a:pt x="77" y="78"/>
                </a:lnTo>
                <a:lnTo>
                  <a:pt x="131" y="121"/>
                </a:lnTo>
                <a:lnTo>
                  <a:pt x="169" y="152"/>
                </a:lnTo>
                <a:lnTo>
                  <a:pt x="183" y="165"/>
                </a:lnTo>
                <a:lnTo>
                  <a:pt x="196" y="179"/>
                </a:lnTo>
                <a:lnTo>
                  <a:pt x="210" y="192"/>
                </a:lnTo>
                <a:lnTo>
                  <a:pt x="223" y="208"/>
                </a:lnTo>
                <a:lnTo>
                  <a:pt x="265" y="249"/>
                </a:lnTo>
                <a:lnTo>
                  <a:pt x="307" y="295"/>
                </a:lnTo>
                <a:lnTo>
                  <a:pt x="347" y="341"/>
                </a:lnTo>
                <a:lnTo>
                  <a:pt x="387" y="388"/>
                </a:lnTo>
                <a:lnTo>
                  <a:pt x="425" y="440"/>
                </a:lnTo>
                <a:lnTo>
                  <a:pt x="463" y="491"/>
                </a:lnTo>
                <a:lnTo>
                  <a:pt x="481" y="517"/>
                </a:lnTo>
                <a:lnTo>
                  <a:pt x="499" y="544"/>
                </a:lnTo>
                <a:lnTo>
                  <a:pt x="516" y="571"/>
                </a:lnTo>
                <a:lnTo>
                  <a:pt x="531" y="599"/>
                </a:lnTo>
                <a:lnTo>
                  <a:pt x="548" y="626"/>
                </a:lnTo>
                <a:lnTo>
                  <a:pt x="562" y="655"/>
                </a:lnTo>
                <a:lnTo>
                  <a:pt x="576" y="683"/>
                </a:lnTo>
                <a:lnTo>
                  <a:pt x="590" y="712"/>
                </a:lnTo>
                <a:lnTo>
                  <a:pt x="602" y="740"/>
                </a:lnTo>
                <a:lnTo>
                  <a:pt x="614" y="770"/>
                </a:lnTo>
                <a:lnTo>
                  <a:pt x="625" y="800"/>
                </a:lnTo>
                <a:lnTo>
                  <a:pt x="636" y="829"/>
                </a:lnTo>
                <a:lnTo>
                  <a:pt x="644" y="859"/>
                </a:lnTo>
                <a:lnTo>
                  <a:pt x="652" y="889"/>
                </a:lnTo>
                <a:lnTo>
                  <a:pt x="658" y="919"/>
                </a:lnTo>
                <a:lnTo>
                  <a:pt x="664" y="949"/>
                </a:lnTo>
                <a:lnTo>
                  <a:pt x="669" y="980"/>
                </a:lnTo>
                <a:lnTo>
                  <a:pt x="672" y="1011"/>
                </a:lnTo>
                <a:lnTo>
                  <a:pt x="674" y="1042"/>
                </a:lnTo>
                <a:lnTo>
                  <a:pt x="675" y="1073"/>
                </a:lnTo>
                <a:close/>
              </a:path>
            </a:pathLst>
          </a:cu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kern="0">
              <a:solidFill>
                <a:prstClr val="black"/>
              </a:solidFill>
              <a:ea typeface="微软雅黑"/>
            </a:endParaRPr>
          </a:p>
        </p:txBody>
      </p:sp>
      <p:sp>
        <p:nvSpPr>
          <p:cNvPr id="35" name="矩形 34"/>
          <p:cNvSpPr/>
          <p:nvPr/>
        </p:nvSpPr>
        <p:spPr>
          <a:xfrm>
            <a:off x="0" y="411981"/>
            <a:ext cx="874207" cy="381837"/>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682477" y="336212"/>
            <a:ext cx="537993" cy="537993"/>
            <a:chOff x="682477" y="336212"/>
            <a:chExt cx="537993" cy="537993"/>
          </a:xfrm>
        </p:grpSpPr>
        <p:grpSp>
          <p:nvGrpSpPr>
            <p:cNvPr id="37" name="组合 36"/>
            <p:cNvGrpSpPr/>
            <p:nvPr/>
          </p:nvGrpSpPr>
          <p:grpSpPr>
            <a:xfrm>
              <a:off x="682477" y="336212"/>
              <a:ext cx="537993" cy="537993"/>
              <a:chOff x="1603689" y="1828440"/>
              <a:chExt cx="2743560" cy="2743560"/>
            </a:xfrm>
          </p:grpSpPr>
          <p:sp>
            <p:nvSpPr>
              <p:cNvPr id="39" name="椭圆 38"/>
              <p:cNvSpPr/>
              <p:nvPr/>
            </p:nvSpPr>
            <p:spPr>
              <a:xfrm>
                <a:off x="1603689" y="1828440"/>
                <a:ext cx="2743560" cy="2743560"/>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sp>
            <p:nvSpPr>
              <p:cNvPr id="40" name="椭圆 39"/>
              <p:cNvSpPr/>
              <p:nvPr/>
            </p:nvSpPr>
            <p:spPr>
              <a:xfrm>
                <a:off x="1752544" y="1977295"/>
                <a:ext cx="2445850" cy="2445850"/>
              </a:xfrm>
              <a:prstGeom prst="ellipse">
                <a:avLst/>
              </a:prstGeom>
              <a:solidFill>
                <a:srgbClr val="2980B9"/>
              </a:solidFill>
              <a:ln w="38100"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grpSp>
        <p:sp>
          <p:nvSpPr>
            <p:cNvPr id="41" name="矩形 40"/>
            <p:cNvSpPr/>
            <p:nvPr/>
          </p:nvSpPr>
          <p:spPr>
            <a:xfrm>
              <a:off x="753342" y="418233"/>
              <a:ext cx="433132" cy="369332"/>
            </a:xfrm>
            <a:prstGeom prst="rect">
              <a:avLst/>
            </a:prstGeom>
          </p:spPr>
          <p:txBody>
            <a:bodyPr wrap="none">
              <a:spAutoFit/>
            </a:bodyPr>
            <a:lstStyle/>
            <a:p>
              <a:pPr lvl="0"/>
              <a:r>
                <a:rPr lang="en-US" altLang="zh-CN" dirty="0">
                  <a:solidFill>
                    <a:schemeClr val="bg1"/>
                  </a:solidFill>
                  <a:latin typeface="Impact" panose="020B0806030902050204" pitchFamily="34" charset="0"/>
                </a:rPr>
                <a:t>06</a:t>
              </a:r>
              <a:endParaRPr lang="zh-CN" altLang="en-US" dirty="0">
                <a:solidFill>
                  <a:schemeClr val="bg1"/>
                </a:solidFill>
                <a:latin typeface="Impact" panose="020B0806030902050204" pitchFamily="34" charset="0"/>
              </a:endParaRPr>
            </a:p>
          </p:txBody>
        </p:sp>
      </p:grpSp>
      <p:sp>
        <p:nvSpPr>
          <p:cNvPr id="43" name="矩形 42"/>
          <p:cNvSpPr/>
          <p:nvPr/>
        </p:nvSpPr>
        <p:spPr>
          <a:xfrm>
            <a:off x="1220469" y="402844"/>
            <a:ext cx="2387192" cy="461665"/>
          </a:xfrm>
          <a:prstGeom prst="rect">
            <a:avLst/>
          </a:prstGeom>
        </p:spPr>
        <p:txBody>
          <a:bodyPr wrap="none">
            <a:spAutoFit/>
          </a:bodyPr>
          <a:lstStyle/>
          <a:p>
            <a:pPr lvl="0" fontAlgn="base">
              <a:spcBef>
                <a:spcPct val="0"/>
              </a:spcBef>
              <a:spcAft>
                <a:spcPct val="0"/>
              </a:spcAft>
            </a:pPr>
            <a:r>
              <a:rPr lang="zh-CN" altLang="en-US" sz="2400" dirty="0">
                <a:solidFill>
                  <a:srgbClr val="2980B9"/>
                </a:solidFill>
                <a:latin typeface="微软雅黑" panose="020B0503020204020204" pitchFamily="34" charset="-122"/>
                <a:ea typeface="微软雅黑" panose="020B0503020204020204" pitchFamily="34" charset="-122"/>
              </a:rPr>
              <a:t>解析</a:t>
            </a:r>
            <a:r>
              <a:rPr lang="en-US" altLang="zh-CN" sz="2400" dirty="0">
                <a:solidFill>
                  <a:srgbClr val="2980B9"/>
                </a:solidFill>
                <a:latin typeface="微软雅黑" panose="020B0503020204020204" pitchFamily="34" charset="-122"/>
                <a:ea typeface="微软雅黑" panose="020B0503020204020204" pitchFamily="34" charset="-122"/>
              </a:rPr>
              <a:t>——</a:t>
            </a:r>
            <a:r>
              <a:rPr lang="zh-CN" altLang="en-US" sz="2400" dirty="0">
                <a:solidFill>
                  <a:srgbClr val="2980B9"/>
                </a:solidFill>
                <a:latin typeface="微软雅黑" panose="020B0503020204020204" pitchFamily="34" charset="-122"/>
                <a:ea typeface="微软雅黑" panose="020B0503020204020204" pitchFamily="34" charset="-122"/>
              </a:rPr>
              <a:t>鱼骨图</a:t>
            </a:r>
          </a:p>
        </p:txBody>
      </p:sp>
      <p:grpSp>
        <p:nvGrpSpPr>
          <p:cNvPr id="23" name="组合 22"/>
          <p:cNvGrpSpPr/>
          <p:nvPr/>
        </p:nvGrpSpPr>
        <p:grpSpPr>
          <a:xfrm>
            <a:off x="9277544" y="2136172"/>
            <a:ext cx="2439835" cy="914909"/>
            <a:chOff x="9275855" y="1645482"/>
            <a:chExt cx="2541481" cy="914909"/>
          </a:xfrm>
        </p:grpSpPr>
        <p:sp>
          <p:nvSpPr>
            <p:cNvPr id="109" name="矩形标注 108"/>
            <p:cNvSpPr/>
            <p:nvPr/>
          </p:nvSpPr>
          <p:spPr>
            <a:xfrm>
              <a:off x="9275855" y="1645482"/>
              <a:ext cx="2541481" cy="914909"/>
            </a:xfrm>
            <a:prstGeom prst="wedgeRectCallout">
              <a:avLst>
                <a:gd name="adj1" fmla="val -32560"/>
                <a:gd name="adj2" fmla="val 76653"/>
              </a:avLst>
            </a:prstGeom>
            <a:solidFill>
              <a:srgbClr val="2980B9"/>
            </a:solidFill>
            <a:ln w="15875" cap="flat" cmpd="sng" algn="ctr">
              <a:solidFill>
                <a:sysClr val="window" lastClr="FFFFFF"/>
              </a:solid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Calibri"/>
                <a:ea typeface="宋体" panose="02010600030101010101" pitchFamily="2" charset="-122"/>
              </a:endParaRPr>
            </a:p>
          </p:txBody>
        </p:sp>
        <p:sp>
          <p:nvSpPr>
            <p:cNvPr id="110" name="矩形 109"/>
            <p:cNvSpPr/>
            <p:nvPr/>
          </p:nvSpPr>
          <p:spPr>
            <a:xfrm>
              <a:off x="9530932" y="1796210"/>
              <a:ext cx="2031325" cy="64633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为什么抗肿瘤药物</a:t>
              </a:r>
              <a:endParaRPr kumimoji="0" lang="en-US" altLang="zh-CN" sz="180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操作会不规范</a:t>
              </a:r>
            </a:p>
          </p:txBody>
        </p:sp>
      </p:grpSp>
      <p:cxnSp>
        <p:nvCxnSpPr>
          <p:cNvPr id="27" name="直接箭头连接符 26"/>
          <p:cNvCxnSpPr/>
          <p:nvPr/>
        </p:nvCxnSpPr>
        <p:spPr>
          <a:xfrm>
            <a:off x="6363030" y="1978406"/>
            <a:ext cx="2028924" cy="1953871"/>
          </a:xfrm>
          <a:prstGeom prst="straightConnector1">
            <a:avLst/>
          </a:prstGeom>
          <a:noFill/>
          <a:ln w="63500" cap="flat" cmpd="sng" algn="ctr">
            <a:solidFill>
              <a:srgbClr val="2980B9"/>
            </a:solidFill>
            <a:prstDash val="solid"/>
            <a:tailEnd type="triangle"/>
          </a:ln>
          <a:effectLst/>
        </p:spPr>
      </p:cxnSp>
      <p:grpSp>
        <p:nvGrpSpPr>
          <p:cNvPr id="30" name="组合 29"/>
          <p:cNvGrpSpPr/>
          <p:nvPr/>
        </p:nvGrpSpPr>
        <p:grpSpPr>
          <a:xfrm>
            <a:off x="7033405" y="2278735"/>
            <a:ext cx="2159566" cy="307777"/>
            <a:chOff x="6905438" y="2166698"/>
            <a:chExt cx="2159566" cy="307777"/>
          </a:xfrm>
        </p:grpSpPr>
        <p:sp>
          <p:nvSpPr>
            <p:cNvPr id="104" name="矩形 103"/>
            <p:cNvSpPr/>
            <p:nvPr/>
          </p:nvSpPr>
          <p:spPr>
            <a:xfrm>
              <a:off x="6905438" y="2166698"/>
              <a:ext cx="2159566"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化疗废弃物专用垃圾桶少</a:t>
              </a:r>
            </a:p>
          </p:txBody>
        </p:sp>
        <p:cxnSp>
          <p:nvCxnSpPr>
            <p:cNvPr id="105" name="直接箭头连接符 104"/>
            <p:cNvCxnSpPr/>
            <p:nvPr/>
          </p:nvCxnSpPr>
          <p:spPr>
            <a:xfrm flipH="1" flipV="1">
              <a:off x="6916011" y="2460751"/>
              <a:ext cx="1991472" cy="13724"/>
            </a:xfrm>
            <a:prstGeom prst="straightConnector1">
              <a:avLst/>
            </a:prstGeom>
            <a:noFill/>
            <a:ln w="22225" cap="flat" cmpd="sng" algn="ctr">
              <a:solidFill>
                <a:srgbClr val="1876C1"/>
              </a:solidFill>
              <a:prstDash val="solid"/>
              <a:tailEnd type="triangle"/>
            </a:ln>
            <a:effectLst/>
          </p:spPr>
        </p:cxnSp>
      </p:grpSp>
      <p:grpSp>
        <p:nvGrpSpPr>
          <p:cNvPr id="31" name="组合 30"/>
          <p:cNvGrpSpPr/>
          <p:nvPr/>
        </p:nvGrpSpPr>
        <p:grpSpPr>
          <a:xfrm>
            <a:off x="6738322" y="1952837"/>
            <a:ext cx="2002045" cy="307777"/>
            <a:chOff x="6905438" y="2166698"/>
            <a:chExt cx="2002045" cy="307777"/>
          </a:xfrm>
        </p:grpSpPr>
        <p:sp>
          <p:nvSpPr>
            <p:cNvPr id="102" name="矩形 101"/>
            <p:cNvSpPr/>
            <p:nvPr/>
          </p:nvSpPr>
          <p:spPr>
            <a:xfrm>
              <a:off x="6905438" y="2166698"/>
              <a:ext cx="1620957"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无专用化疗操作箱</a:t>
              </a:r>
            </a:p>
          </p:txBody>
        </p:sp>
        <p:cxnSp>
          <p:nvCxnSpPr>
            <p:cNvPr id="103" name="直接箭头连接符 102"/>
            <p:cNvCxnSpPr/>
            <p:nvPr/>
          </p:nvCxnSpPr>
          <p:spPr>
            <a:xfrm flipH="1" flipV="1">
              <a:off x="6916011" y="2460751"/>
              <a:ext cx="1991472" cy="13724"/>
            </a:xfrm>
            <a:prstGeom prst="straightConnector1">
              <a:avLst/>
            </a:prstGeom>
            <a:noFill/>
            <a:ln w="22225" cap="flat" cmpd="sng" algn="ctr">
              <a:solidFill>
                <a:srgbClr val="1876C1"/>
              </a:solidFill>
              <a:prstDash val="solid"/>
              <a:tailEnd type="triangle"/>
            </a:ln>
            <a:effectLst/>
          </p:spPr>
        </p:cxnSp>
      </p:grpSp>
      <p:grpSp>
        <p:nvGrpSpPr>
          <p:cNvPr id="32" name="组合 31"/>
          <p:cNvGrpSpPr/>
          <p:nvPr/>
        </p:nvGrpSpPr>
        <p:grpSpPr>
          <a:xfrm>
            <a:off x="7454476" y="2656289"/>
            <a:ext cx="1261884" cy="307777"/>
            <a:chOff x="6905438" y="2166698"/>
            <a:chExt cx="1261884" cy="307777"/>
          </a:xfrm>
        </p:grpSpPr>
        <p:sp>
          <p:nvSpPr>
            <p:cNvPr id="100" name="矩形 99"/>
            <p:cNvSpPr/>
            <p:nvPr/>
          </p:nvSpPr>
          <p:spPr>
            <a:xfrm>
              <a:off x="6905438" y="2166698"/>
              <a:ext cx="1261884"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专用容器缺乏</a:t>
              </a:r>
            </a:p>
          </p:txBody>
        </p:sp>
        <p:cxnSp>
          <p:nvCxnSpPr>
            <p:cNvPr id="101" name="直接箭头连接符 100"/>
            <p:cNvCxnSpPr/>
            <p:nvPr/>
          </p:nvCxnSpPr>
          <p:spPr>
            <a:xfrm flipH="1" flipV="1">
              <a:off x="6916011" y="2460751"/>
              <a:ext cx="1251311" cy="8623"/>
            </a:xfrm>
            <a:prstGeom prst="straightConnector1">
              <a:avLst/>
            </a:prstGeom>
            <a:noFill/>
            <a:ln w="22225" cap="flat" cmpd="sng" algn="ctr">
              <a:solidFill>
                <a:srgbClr val="1876C1"/>
              </a:solidFill>
              <a:prstDash val="solid"/>
              <a:tailEnd type="triangle"/>
            </a:ln>
            <a:effectLst/>
          </p:spPr>
        </p:cxnSp>
      </p:grpSp>
      <p:grpSp>
        <p:nvGrpSpPr>
          <p:cNvPr id="33" name="组合 32"/>
          <p:cNvGrpSpPr/>
          <p:nvPr/>
        </p:nvGrpSpPr>
        <p:grpSpPr>
          <a:xfrm>
            <a:off x="6133455" y="2619730"/>
            <a:ext cx="1078927" cy="307777"/>
            <a:chOff x="7088396" y="2169024"/>
            <a:chExt cx="1078927" cy="307777"/>
          </a:xfrm>
        </p:grpSpPr>
        <p:sp>
          <p:nvSpPr>
            <p:cNvPr id="98" name="矩形 97"/>
            <p:cNvSpPr/>
            <p:nvPr/>
          </p:nvSpPr>
          <p:spPr>
            <a:xfrm>
              <a:off x="7098664" y="2169024"/>
              <a:ext cx="902811"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标识不清</a:t>
              </a:r>
            </a:p>
          </p:txBody>
        </p:sp>
        <p:cxnSp>
          <p:nvCxnSpPr>
            <p:cNvPr id="99" name="直接箭头连接符 98"/>
            <p:cNvCxnSpPr/>
            <p:nvPr/>
          </p:nvCxnSpPr>
          <p:spPr>
            <a:xfrm flipH="1" flipV="1">
              <a:off x="7088396" y="2464407"/>
              <a:ext cx="1078927" cy="4968"/>
            </a:xfrm>
            <a:prstGeom prst="straightConnector1">
              <a:avLst/>
            </a:prstGeom>
            <a:noFill/>
            <a:ln w="22225" cap="flat" cmpd="sng" algn="ctr">
              <a:solidFill>
                <a:srgbClr val="1876C1"/>
              </a:solidFill>
              <a:prstDash val="solid"/>
              <a:headEnd type="stealth"/>
              <a:tailEnd type="none"/>
            </a:ln>
            <a:effectLst/>
          </p:spPr>
        </p:cxnSp>
      </p:grpSp>
      <p:cxnSp>
        <p:nvCxnSpPr>
          <p:cNvPr id="34" name="直接箭头连接符 33"/>
          <p:cNvCxnSpPr/>
          <p:nvPr/>
        </p:nvCxnSpPr>
        <p:spPr>
          <a:xfrm flipV="1">
            <a:off x="5958769" y="4062021"/>
            <a:ext cx="1993390" cy="1415869"/>
          </a:xfrm>
          <a:prstGeom prst="straightConnector1">
            <a:avLst/>
          </a:prstGeom>
          <a:noFill/>
          <a:ln w="63500" cap="flat" cmpd="sng" algn="ctr">
            <a:solidFill>
              <a:srgbClr val="2980B9"/>
            </a:solidFill>
            <a:prstDash val="solid"/>
            <a:tailEnd type="triangle"/>
          </a:ln>
          <a:effectLst/>
        </p:spPr>
      </p:cxnSp>
      <p:grpSp>
        <p:nvGrpSpPr>
          <p:cNvPr id="36" name="组合 35"/>
          <p:cNvGrpSpPr/>
          <p:nvPr/>
        </p:nvGrpSpPr>
        <p:grpSpPr>
          <a:xfrm>
            <a:off x="7377492" y="4325275"/>
            <a:ext cx="2083391" cy="307777"/>
            <a:chOff x="6824092" y="2166698"/>
            <a:chExt cx="2083391" cy="307777"/>
          </a:xfrm>
        </p:grpSpPr>
        <p:sp>
          <p:nvSpPr>
            <p:cNvPr id="96" name="矩形 95"/>
            <p:cNvSpPr/>
            <p:nvPr/>
          </p:nvSpPr>
          <p:spPr>
            <a:xfrm>
              <a:off x="6905438" y="2166698"/>
              <a:ext cx="1441420"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无静脉给药流程</a:t>
              </a:r>
            </a:p>
          </p:txBody>
        </p:sp>
        <p:cxnSp>
          <p:nvCxnSpPr>
            <p:cNvPr id="97" name="直接箭头连接符 96"/>
            <p:cNvCxnSpPr/>
            <p:nvPr/>
          </p:nvCxnSpPr>
          <p:spPr>
            <a:xfrm flipH="1" flipV="1">
              <a:off x="6824092" y="2449338"/>
              <a:ext cx="2083391" cy="25137"/>
            </a:xfrm>
            <a:prstGeom prst="straightConnector1">
              <a:avLst/>
            </a:prstGeom>
            <a:noFill/>
            <a:ln w="22225" cap="flat" cmpd="sng" algn="ctr">
              <a:solidFill>
                <a:srgbClr val="1876C1"/>
              </a:solidFill>
              <a:prstDash val="solid"/>
              <a:tailEnd type="triangle"/>
            </a:ln>
            <a:effectLst/>
          </p:spPr>
        </p:cxnSp>
      </p:grpSp>
      <p:grpSp>
        <p:nvGrpSpPr>
          <p:cNvPr id="38" name="组合 37"/>
          <p:cNvGrpSpPr/>
          <p:nvPr/>
        </p:nvGrpSpPr>
        <p:grpSpPr>
          <a:xfrm>
            <a:off x="6862777" y="4669350"/>
            <a:ext cx="1991472" cy="329355"/>
            <a:chOff x="6916011" y="2145120"/>
            <a:chExt cx="1991472" cy="329355"/>
          </a:xfrm>
        </p:grpSpPr>
        <p:sp>
          <p:nvSpPr>
            <p:cNvPr id="94" name="矩形 93"/>
            <p:cNvSpPr/>
            <p:nvPr/>
          </p:nvSpPr>
          <p:spPr>
            <a:xfrm>
              <a:off x="7017719" y="2145120"/>
              <a:ext cx="1261884"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规程不够细化</a:t>
              </a:r>
            </a:p>
          </p:txBody>
        </p:sp>
        <p:cxnSp>
          <p:nvCxnSpPr>
            <p:cNvPr id="95" name="直接箭头连接符 94"/>
            <p:cNvCxnSpPr/>
            <p:nvPr/>
          </p:nvCxnSpPr>
          <p:spPr>
            <a:xfrm flipH="1" flipV="1">
              <a:off x="6916011" y="2460751"/>
              <a:ext cx="1991472" cy="13724"/>
            </a:xfrm>
            <a:prstGeom prst="straightConnector1">
              <a:avLst/>
            </a:prstGeom>
            <a:noFill/>
            <a:ln w="22225" cap="flat" cmpd="sng" algn="ctr">
              <a:solidFill>
                <a:srgbClr val="1876C1"/>
              </a:solidFill>
              <a:prstDash val="solid"/>
              <a:tailEnd type="triangle"/>
            </a:ln>
            <a:effectLst/>
          </p:spPr>
        </p:cxnSp>
      </p:grpSp>
      <p:grpSp>
        <p:nvGrpSpPr>
          <p:cNvPr id="44" name="组合 43"/>
          <p:cNvGrpSpPr/>
          <p:nvPr/>
        </p:nvGrpSpPr>
        <p:grpSpPr>
          <a:xfrm>
            <a:off x="6371863" y="5019794"/>
            <a:ext cx="2081737" cy="329355"/>
            <a:chOff x="6916011" y="2145120"/>
            <a:chExt cx="2081737" cy="329355"/>
          </a:xfrm>
        </p:grpSpPr>
        <p:sp>
          <p:nvSpPr>
            <p:cNvPr id="92" name="矩形 91"/>
            <p:cNvSpPr/>
            <p:nvPr/>
          </p:nvSpPr>
          <p:spPr>
            <a:xfrm>
              <a:off x="7017719" y="2145120"/>
              <a:ext cx="1980029"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与静配室接药流程缺乏</a:t>
              </a:r>
            </a:p>
          </p:txBody>
        </p:sp>
        <p:cxnSp>
          <p:nvCxnSpPr>
            <p:cNvPr id="93" name="直接箭头连接符 92"/>
            <p:cNvCxnSpPr/>
            <p:nvPr/>
          </p:nvCxnSpPr>
          <p:spPr>
            <a:xfrm flipH="1" flipV="1">
              <a:off x="6916011" y="2460751"/>
              <a:ext cx="1991472" cy="13724"/>
            </a:xfrm>
            <a:prstGeom prst="straightConnector1">
              <a:avLst/>
            </a:prstGeom>
            <a:noFill/>
            <a:ln w="22225" cap="flat" cmpd="sng" algn="ctr">
              <a:solidFill>
                <a:srgbClr val="1876C1"/>
              </a:solidFill>
              <a:prstDash val="solid"/>
              <a:tailEnd type="triangle"/>
            </a:ln>
            <a:effectLst/>
          </p:spPr>
        </p:cxnSp>
      </p:grpSp>
      <p:grpSp>
        <p:nvGrpSpPr>
          <p:cNvPr id="45" name="组合 44"/>
          <p:cNvGrpSpPr/>
          <p:nvPr/>
        </p:nvGrpSpPr>
        <p:grpSpPr>
          <a:xfrm>
            <a:off x="5272951" y="4136226"/>
            <a:ext cx="1776623" cy="523220"/>
            <a:chOff x="7047600" y="2044540"/>
            <a:chExt cx="1181794" cy="444541"/>
          </a:xfrm>
        </p:grpSpPr>
        <p:sp>
          <p:nvSpPr>
            <p:cNvPr id="90" name="矩形 89"/>
            <p:cNvSpPr/>
            <p:nvPr/>
          </p:nvSpPr>
          <p:spPr>
            <a:xfrm>
              <a:off x="7047600" y="2044540"/>
              <a:ext cx="958820" cy="44454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化疗药物外渗应</a:t>
              </a:r>
              <a:endParaRPr kumimoji="0" lang="en-US" altLang="zh-CN" sz="14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急预案未更新</a:t>
              </a:r>
            </a:p>
          </p:txBody>
        </p:sp>
        <p:cxnSp>
          <p:nvCxnSpPr>
            <p:cNvPr id="91" name="直接箭头连接符 90"/>
            <p:cNvCxnSpPr/>
            <p:nvPr/>
          </p:nvCxnSpPr>
          <p:spPr>
            <a:xfrm flipH="1">
              <a:off x="7088396" y="2464407"/>
              <a:ext cx="1140998" cy="1"/>
            </a:xfrm>
            <a:prstGeom prst="straightConnector1">
              <a:avLst/>
            </a:prstGeom>
            <a:noFill/>
            <a:ln w="22225" cap="flat" cmpd="sng" algn="ctr">
              <a:solidFill>
                <a:srgbClr val="1876C1"/>
              </a:solidFill>
              <a:prstDash val="solid"/>
              <a:headEnd type="stealth"/>
              <a:tailEnd type="none"/>
            </a:ln>
            <a:effectLst/>
          </p:spPr>
        </p:cxnSp>
      </p:grpSp>
      <p:grpSp>
        <p:nvGrpSpPr>
          <p:cNvPr id="46" name="组合 45"/>
          <p:cNvGrpSpPr/>
          <p:nvPr/>
        </p:nvGrpSpPr>
        <p:grpSpPr>
          <a:xfrm>
            <a:off x="4501418" y="4709959"/>
            <a:ext cx="1800493" cy="523220"/>
            <a:chOff x="7047600" y="2044540"/>
            <a:chExt cx="1197672" cy="444541"/>
          </a:xfrm>
        </p:grpSpPr>
        <p:sp>
          <p:nvSpPr>
            <p:cNvPr id="88" name="矩形 87"/>
            <p:cNvSpPr/>
            <p:nvPr/>
          </p:nvSpPr>
          <p:spPr>
            <a:xfrm>
              <a:off x="7047600" y="2044540"/>
              <a:ext cx="1197672" cy="44454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抗肿瘤药物暴露应急</a:t>
              </a:r>
              <a:endParaRPr kumimoji="0" lang="en-US" altLang="zh-CN" sz="14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预案不够</a:t>
              </a:r>
            </a:p>
          </p:txBody>
        </p:sp>
        <p:cxnSp>
          <p:nvCxnSpPr>
            <p:cNvPr id="89" name="直接箭头连接符 88"/>
            <p:cNvCxnSpPr/>
            <p:nvPr/>
          </p:nvCxnSpPr>
          <p:spPr>
            <a:xfrm flipH="1">
              <a:off x="7088396" y="2464407"/>
              <a:ext cx="1140998" cy="1"/>
            </a:xfrm>
            <a:prstGeom prst="straightConnector1">
              <a:avLst/>
            </a:prstGeom>
            <a:noFill/>
            <a:ln w="22225" cap="flat" cmpd="sng" algn="ctr">
              <a:solidFill>
                <a:srgbClr val="1876C1"/>
              </a:solidFill>
              <a:prstDash val="solid"/>
              <a:headEnd type="stealth"/>
              <a:tailEnd type="none"/>
            </a:ln>
            <a:effectLst/>
          </p:spPr>
        </p:cxnSp>
      </p:grpSp>
      <p:cxnSp>
        <p:nvCxnSpPr>
          <p:cNvPr id="47" name="直接箭头连接符 46"/>
          <p:cNvCxnSpPr/>
          <p:nvPr/>
        </p:nvCxnSpPr>
        <p:spPr>
          <a:xfrm>
            <a:off x="2851344" y="1908247"/>
            <a:ext cx="1870204" cy="2051573"/>
          </a:xfrm>
          <a:prstGeom prst="straightConnector1">
            <a:avLst/>
          </a:prstGeom>
          <a:noFill/>
          <a:ln w="63500" cap="flat" cmpd="sng" algn="ctr">
            <a:solidFill>
              <a:srgbClr val="2980B9"/>
            </a:solidFill>
            <a:prstDash val="solid"/>
            <a:tailEnd type="triangle"/>
          </a:ln>
          <a:effectLst/>
        </p:spPr>
      </p:cxnSp>
      <p:cxnSp>
        <p:nvCxnSpPr>
          <p:cNvPr id="48" name="直接箭头连接符 47"/>
          <p:cNvCxnSpPr/>
          <p:nvPr/>
        </p:nvCxnSpPr>
        <p:spPr>
          <a:xfrm flipV="1">
            <a:off x="2392960" y="4038511"/>
            <a:ext cx="1993390" cy="1415869"/>
          </a:xfrm>
          <a:prstGeom prst="straightConnector1">
            <a:avLst/>
          </a:prstGeom>
          <a:noFill/>
          <a:ln w="63500" cap="flat" cmpd="sng" algn="ctr">
            <a:solidFill>
              <a:srgbClr val="2980B9"/>
            </a:solidFill>
            <a:prstDash val="solid"/>
            <a:tailEnd type="triangle"/>
          </a:ln>
          <a:effectLst/>
        </p:spPr>
      </p:cxnSp>
      <p:grpSp>
        <p:nvGrpSpPr>
          <p:cNvPr id="49" name="组合 48"/>
          <p:cNvGrpSpPr/>
          <p:nvPr/>
        </p:nvGrpSpPr>
        <p:grpSpPr>
          <a:xfrm>
            <a:off x="3197360" y="1921942"/>
            <a:ext cx="1301655" cy="319793"/>
            <a:chOff x="6905438" y="2166698"/>
            <a:chExt cx="1301655" cy="319793"/>
          </a:xfrm>
        </p:grpSpPr>
        <p:sp>
          <p:nvSpPr>
            <p:cNvPr id="86" name="矩形 85"/>
            <p:cNvSpPr/>
            <p:nvPr/>
          </p:nvSpPr>
          <p:spPr>
            <a:xfrm>
              <a:off x="6905438" y="2166698"/>
              <a:ext cx="1082348"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责任心不强</a:t>
              </a:r>
            </a:p>
          </p:txBody>
        </p:sp>
        <p:cxnSp>
          <p:nvCxnSpPr>
            <p:cNvPr id="87" name="直接箭头连接符 86"/>
            <p:cNvCxnSpPr/>
            <p:nvPr/>
          </p:nvCxnSpPr>
          <p:spPr>
            <a:xfrm flipH="1">
              <a:off x="6907707" y="2462458"/>
              <a:ext cx="1299386" cy="24033"/>
            </a:xfrm>
            <a:prstGeom prst="straightConnector1">
              <a:avLst/>
            </a:prstGeom>
            <a:noFill/>
            <a:ln w="22225" cap="flat" cmpd="sng" algn="ctr">
              <a:solidFill>
                <a:srgbClr val="1876C1"/>
              </a:solidFill>
              <a:prstDash val="solid"/>
              <a:tailEnd type="triangle"/>
            </a:ln>
            <a:effectLst/>
          </p:spPr>
        </p:cxnSp>
      </p:grpSp>
      <p:grpSp>
        <p:nvGrpSpPr>
          <p:cNvPr id="50" name="组合 49"/>
          <p:cNvGrpSpPr/>
          <p:nvPr/>
        </p:nvGrpSpPr>
        <p:grpSpPr>
          <a:xfrm>
            <a:off x="3525318" y="2285851"/>
            <a:ext cx="1301655" cy="319793"/>
            <a:chOff x="6905438" y="2166698"/>
            <a:chExt cx="1301655" cy="319793"/>
          </a:xfrm>
        </p:grpSpPr>
        <p:sp>
          <p:nvSpPr>
            <p:cNvPr id="84" name="矩形 83"/>
            <p:cNvSpPr/>
            <p:nvPr/>
          </p:nvSpPr>
          <p:spPr>
            <a:xfrm>
              <a:off x="6905438" y="2166698"/>
              <a:ext cx="1261884"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防护意识不强</a:t>
              </a:r>
            </a:p>
          </p:txBody>
        </p:sp>
        <p:cxnSp>
          <p:nvCxnSpPr>
            <p:cNvPr id="85" name="直接箭头连接符 84"/>
            <p:cNvCxnSpPr/>
            <p:nvPr/>
          </p:nvCxnSpPr>
          <p:spPr>
            <a:xfrm flipH="1">
              <a:off x="6907707" y="2462458"/>
              <a:ext cx="1299386" cy="24033"/>
            </a:xfrm>
            <a:prstGeom prst="straightConnector1">
              <a:avLst/>
            </a:prstGeom>
            <a:noFill/>
            <a:ln w="22225" cap="flat" cmpd="sng" algn="ctr">
              <a:solidFill>
                <a:srgbClr val="1876C1"/>
              </a:solidFill>
              <a:prstDash val="solid"/>
              <a:tailEnd type="triangle"/>
            </a:ln>
            <a:effectLst/>
          </p:spPr>
        </p:cxnSp>
      </p:grpSp>
      <p:grpSp>
        <p:nvGrpSpPr>
          <p:cNvPr id="51" name="组合 50"/>
          <p:cNvGrpSpPr/>
          <p:nvPr/>
        </p:nvGrpSpPr>
        <p:grpSpPr>
          <a:xfrm>
            <a:off x="3872765" y="2656289"/>
            <a:ext cx="1301655" cy="319793"/>
            <a:chOff x="6905438" y="2166698"/>
            <a:chExt cx="1301655" cy="319793"/>
          </a:xfrm>
        </p:grpSpPr>
        <p:sp>
          <p:nvSpPr>
            <p:cNvPr id="82" name="矩形 81"/>
            <p:cNvSpPr/>
            <p:nvPr/>
          </p:nvSpPr>
          <p:spPr>
            <a:xfrm>
              <a:off x="6905438" y="2166698"/>
              <a:ext cx="1261884"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防护意识不强</a:t>
              </a:r>
            </a:p>
          </p:txBody>
        </p:sp>
        <p:cxnSp>
          <p:nvCxnSpPr>
            <p:cNvPr id="83" name="直接箭头连接符 82"/>
            <p:cNvCxnSpPr/>
            <p:nvPr/>
          </p:nvCxnSpPr>
          <p:spPr>
            <a:xfrm flipH="1">
              <a:off x="6907707" y="2462458"/>
              <a:ext cx="1299386" cy="24033"/>
            </a:xfrm>
            <a:prstGeom prst="straightConnector1">
              <a:avLst/>
            </a:prstGeom>
            <a:noFill/>
            <a:ln w="22225" cap="flat" cmpd="sng" algn="ctr">
              <a:solidFill>
                <a:srgbClr val="1876C1"/>
              </a:solidFill>
              <a:prstDash val="solid"/>
              <a:tailEnd type="triangle"/>
            </a:ln>
            <a:effectLst/>
          </p:spPr>
        </p:cxnSp>
      </p:grpSp>
      <p:grpSp>
        <p:nvGrpSpPr>
          <p:cNvPr id="52" name="组合 51"/>
          <p:cNvGrpSpPr/>
          <p:nvPr/>
        </p:nvGrpSpPr>
        <p:grpSpPr>
          <a:xfrm>
            <a:off x="4176145" y="3002651"/>
            <a:ext cx="2343726" cy="319793"/>
            <a:chOff x="6905438" y="2166698"/>
            <a:chExt cx="2343726" cy="319793"/>
          </a:xfrm>
        </p:grpSpPr>
        <p:sp>
          <p:nvSpPr>
            <p:cNvPr id="80" name="矩形 79"/>
            <p:cNvSpPr/>
            <p:nvPr/>
          </p:nvSpPr>
          <p:spPr>
            <a:xfrm>
              <a:off x="6905438" y="2166698"/>
              <a:ext cx="2343726" cy="30777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化疗知识防护信息更新慢</a:t>
              </a:r>
            </a:p>
          </p:txBody>
        </p:sp>
        <p:cxnSp>
          <p:nvCxnSpPr>
            <p:cNvPr id="81" name="直接箭头连接符 80"/>
            <p:cNvCxnSpPr/>
            <p:nvPr/>
          </p:nvCxnSpPr>
          <p:spPr>
            <a:xfrm flipH="1">
              <a:off x="6907707" y="2474475"/>
              <a:ext cx="2079191" cy="12016"/>
            </a:xfrm>
            <a:prstGeom prst="straightConnector1">
              <a:avLst/>
            </a:prstGeom>
            <a:noFill/>
            <a:ln w="22225" cap="flat" cmpd="sng" algn="ctr">
              <a:solidFill>
                <a:srgbClr val="1876C1"/>
              </a:solidFill>
              <a:prstDash val="solid"/>
              <a:tailEnd type="triangle"/>
            </a:ln>
            <a:effectLst/>
          </p:spPr>
        </p:cxnSp>
      </p:grpSp>
      <p:grpSp>
        <p:nvGrpSpPr>
          <p:cNvPr id="53" name="组合 52"/>
          <p:cNvGrpSpPr/>
          <p:nvPr/>
        </p:nvGrpSpPr>
        <p:grpSpPr>
          <a:xfrm>
            <a:off x="4512184" y="3348985"/>
            <a:ext cx="2343726" cy="319793"/>
            <a:chOff x="6905438" y="2166698"/>
            <a:chExt cx="2343726" cy="319793"/>
          </a:xfrm>
        </p:grpSpPr>
        <p:sp>
          <p:nvSpPr>
            <p:cNvPr id="78" name="矩形 77"/>
            <p:cNvSpPr/>
            <p:nvPr/>
          </p:nvSpPr>
          <p:spPr>
            <a:xfrm>
              <a:off x="6905438" y="2166698"/>
              <a:ext cx="2343726" cy="30777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防护知识缺乏</a:t>
              </a:r>
            </a:p>
          </p:txBody>
        </p:sp>
        <p:cxnSp>
          <p:nvCxnSpPr>
            <p:cNvPr id="79" name="直接箭头连接符 78"/>
            <p:cNvCxnSpPr/>
            <p:nvPr/>
          </p:nvCxnSpPr>
          <p:spPr>
            <a:xfrm flipH="1">
              <a:off x="6907708" y="2477135"/>
              <a:ext cx="1618851" cy="9356"/>
            </a:xfrm>
            <a:prstGeom prst="straightConnector1">
              <a:avLst/>
            </a:prstGeom>
            <a:noFill/>
            <a:ln w="22225" cap="flat" cmpd="sng" algn="ctr">
              <a:solidFill>
                <a:srgbClr val="1876C1"/>
              </a:solidFill>
              <a:prstDash val="solid"/>
              <a:tailEnd type="triangle"/>
            </a:ln>
            <a:effectLst/>
          </p:spPr>
        </p:cxnSp>
      </p:grpSp>
      <p:grpSp>
        <p:nvGrpSpPr>
          <p:cNvPr id="54" name="组合 53"/>
          <p:cNvGrpSpPr/>
          <p:nvPr/>
        </p:nvGrpSpPr>
        <p:grpSpPr>
          <a:xfrm>
            <a:off x="1468193" y="2239380"/>
            <a:ext cx="1838674" cy="307777"/>
            <a:chOff x="7088397" y="2169024"/>
            <a:chExt cx="1838674" cy="307777"/>
          </a:xfrm>
        </p:grpSpPr>
        <p:sp>
          <p:nvSpPr>
            <p:cNvPr id="76" name="矩形 75"/>
            <p:cNvSpPr/>
            <p:nvPr/>
          </p:nvSpPr>
          <p:spPr>
            <a:xfrm>
              <a:off x="7098664" y="2169024"/>
              <a:ext cx="1800493"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与外院缺少学习交流</a:t>
              </a:r>
            </a:p>
          </p:txBody>
        </p:sp>
        <p:cxnSp>
          <p:nvCxnSpPr>
            <p:cNvPr id="77" name="直接箭头连接符 76"/>
            <p:cNvCxnSpPr/>
            <p:nvPr/>
          </p:nvCxnSpPr>
          <p:spPr>
            <a:xfrm flipH="1">
              <a:off x="7088397" y="2464407"/>
              <a:ext cx="1838674" cy="0"/>
            </a:xfrm>
            <a:prstGeom prst="straightConnector1">
              <a:avLst/>
            </a:prstGeom>
            <a:noFill/>
            <a:ln w="22225" cap="flat" cmpd="sng" algn="ctr">
              <a:solidFill>
                <a:srgbClr val="1876C1"/>
              </a:solidFill>
              <a:prstDash val="solid"/>
              <a:headEnd type="stealth"/>
              <a:tailEnd type="none"/>
            </a:ln>
            <a:effectLst/>
          </p:spPr>
        </p:cxnSp>
      </p:grpSp>
      <p:grpSp>
        <p:nvGrpSpPr>
          <p:cNvPr id="55" name="组合 54"/>
          <p:cNvGrpSpPr/>
          <p:nvPr/>
        </p:nvGrpSpPr>
        <p:grpSpPr>
          <a:xfrm>
            <a:off x="1849905" y="2631071"/>
            <a:ext cx="1838674" cy="307777"/>
            <a:chOff x="7088397" y="2180592"/>
            <a:chExt cx="1838674" cy="307777"/>
          </a:xfrm>
        </p:grpSpPr>
        <p:sp>
          <p:nvSpPr>
            <p:cNvPr id="74" name="矩形 73"/>
            <p:cNvSpPr/>
            <p:nvPr/>
          </p:nvSpPr>
          <p:spPr>
            <a:xfrm>
              <a:off x="7353361" y="2180592"/>
              <a:ext cx="1441420"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人员配置不合理</a:t>
              </a:r>
            </a:p>
          </p:txBody>
        </p:sp>
        <p:cxnSp>
          <p:nvCxnSpPr>
            <p:cNvPr id="75" name="直接箭头连接符 74"/>
            <p:cNvCxnSpPr/>
            <p:nvPr/>
          </p:nvCxnSpPr>
          <p:spPr>
            <a:xfrm flipH="1">
              <a:off x="7088397" y="2464407"/>
              <a:ext cx="1838674" cy="0"/>
            </a:xfrm>
            <a:prstGeom prst="straightConnector1">
              <a:avLst/>
            </a:prstGeom>
            <a:noFill/>
            <a:ln w="22225" cap="flat" cmpd="sng" algn="ctr">
              <a:solidFill>
                <a:srgbClr val="1876C1"/>
              </a:solidFill>
              <a:prstDash val="solid"/>
              <a:headEnd type="stealth"/>
              <a:tailEnd type="none"/>
            </a:ln>
            <a:effectLst/>
          </p:spPr>
        </p:cxnSp>
      </p:grpSp>
      <p:grpSp>
        <p:nvGrpSpPr>
          <p:cNvPr id="56" name="组合 55"/>
          <p:cNvGrpSpPr/>
          <p:nvPr/>
        </p:nvGrpSpPr>
        <p:grpSpPr>
          <a:xfrm>
            <a:off x="2207848" y="2954963"/>
            <a:ext cx="1838674" cy="307777"/>
            <a:chOff x="7088397" y="2156630"/>
            <a:chExt cx="1838674" cy="307777"/>
          </a:xfrm>
        </p:grpSpPr>
        <p:sp>
          <p:nvSpPr>
            <p:cNvPr id="72" name="矩形 71"/>
            <p:cNvSpPr/>
            <p:nvPr/>
          </p:nvSpPr>
          <p:spPr>
            <a:xfrm>
              <a:off x="7687525" y="2156630"/>
              <a:ext cx="902811"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人力不足</a:t>
              </a:r>
            </a:p>
          </p:txBody>
        </p:sp>
        <p:cxnSp>
          <p:nvCxnSpPr>
            <p:cNvPr id="73" name="直接箭头连接符 72"/>
            <p:cNvCxnSpPr/>
            <p:nvPr/>
          </p:nvCxnSpPr>
          <p:spPr>
            <a:xfrm flipH="1">
              <a:off x="7088397" y="2464407"/>
              <a:ext cx="1838674" cy="0"/>
            </a:xfrm>
            <a:prstGeom prst="straightConnector1">
              <a:avLst/>
            </a:prstGeom>
            <a:noFill/>
            <a:ln w="22225" cap="flat" cmpd="sng" algn="ctr">
              <a:solidFill>
                <a:srgbClr val="1876C1"/>
              </a:solidFill>
              <a:prstDash val="solid"/>
              <a:headEnd type="stealth"/>
              <a:tailEnd type="none"/>
            </a:ln>
            <a:effectLst/>
          </p:spPr>
        </p:cxnSp>
      </p:grpSp>
      <p:grpSp>
        <p:nvGrpSpPr>
          <p:cNvPr id="57" name="组合 56"/>
          <p:cNvGrpSpPr/>
          <p:nvPr/>
        </p:nvGrpSpPr>
        <p:grpSpPr>
          <a:xfrm>
            <a:off x="2511334" y="3339723"/>
            <a:ext cx="1838674" cy="307777"/>
            <a:chOff x="7088397" y="2204970"/>
            <a:chExt cx="1838674" cy="307777"/>
          </a:xfrm>
        </p:grpSpPr>
        <p:sp>
          <p:nvSpPr>
            <p:cNvPr id="70" name="矩形 69"/>
            <p:cNvSpPr/>
            <p:nvPr/>
          </p:nvSpPr>
          <p:spPr>
            <a:xfrm>
              <a:off x="7505959" y="2204970"/>
              <a:ext cx="1261884"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未按操作规程</a:t>
              </a:r>
            </a:p>
          </p:txBody>
        </p:sp>
        <p:cxnSp>
          <p:nvCxnSpPr>
            <p:cNvPr id="71" name="直接箭头连接符 70"/>
            <p:cNvCxnSpPr/>
            <p:nvPr/>
          </p:nvCxnSpPr>
          <p:spPr>
            <a:xfrm flipH="1">
              <a:off x="7088397" y="2464407"/>
              <a:ext cx="1838674" cy="0"/>
            </a:xfrm>
            <a:prstGeom prst="straightConnector1">
              <a:avLst/>
            </a:prstGeom>
            <a:noFill/>
            <a:ln w="22225" cap="flat" cmpd="sng" algn="ctr">
              <a:solidFill>
                <a:srgbClr val="1876C1"/>
              </a:solidFill>
              <a:prstDash val="solid"/>
              <a:headEnd type="stealth"/>
              <a:tailEnd type="none"/>
            </a:ln>
            <a:effectLst/>
          </p:spPr>
        </p:cxnSp>
      </p:grpSp>
      <p:grpSp>
        <p:nvGrpSpPr>
          <p:cNvPr id="58" name="组合 57"/>
          <p:cNvGrpSpPr/>
          <p:nvPr/>
        </p:nvGrpSpPr>
        <p:grpSpPr>
          <a:xfrm>
            <a:off x="1679232" y="4254501"/>
            <a:ext cx="1838674" cy="307777"/>
            <a:chOff x="7088397" y="2169024"/>
            <a:chExt cx="1838674" cy="307777"/>
          </a:xfrm>
        </p:grpSpPr>
        <p:sp>
          <p:nvSpPr>
            <p:cNvPr id="68" name="矩形 67"/>
            <p:cNvSpPr/>
            <p:nvPr/>
          </p:nvSpPr>
          <p:spPr>
            <a:xfrm>
              <a:off x="7098664" y="2169024"/>
              <a:ext cx="1620957"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无充足的放置空间</a:t>
              </a:r>
            </a:p>
          </p:txBody>
        </p:sp>
        <p:cxnSp>
          <p:nvCxnSpPr>
            <p:cNvPr id="69" name="直接箭头连接符 68"/>
            <p:cNvCxnSpPr/>
            <p:nvPr/>
          </p:nvCxnSpPr>
          <p:spPr>
            <a:xfrm flipH="1">
              <a:off x="7088397" y="2464407"/>
              <a:ext cx="1838674" cy="0"/>
            </a:xfrm>
            <a:prstGeom prst="straightConnector1">
              <a:avLst/>
            </a:prstGeom>
            <a:noFill/>
            <a:ln w="22225" cap="flat" cmpd="sng" algn="ctr">
              <a:solidFill>
                <a:srgbClr val="1876C1"/>
              </a:solidFill>
              <a:prstDash val="solid"/>
              <a:headEnd type="stealth"/>
              <a:tailEnd type="none"/>
            </a:ln>
            <a:effectLst/>
          </p:spPr>
        </p:cxnSp>
      </p:grpSp>
      <p:grpSp>
        <p:nvGrpSpPr>
          <p:cNvPr id="59" name="组合 58"/>
          <p:cNvGrpSpPr/>
          <p:nvPr/>
        </p:nvGrpSpPr>
        <p:grpSpPr>
          <a:xfrm>
            <a:off x="977211" y="4658096"/>
            <a:ext cx="2159566" cy="307777"/>
            <a:chOff x="6846691" y="2169024"/>
            <a:chExt cx="2159566" cy="307777"/>
          </a:xfrm>
        </p:grpSpPr>
        <p:sp>
          <p:nvSpPr>
            <p:cNvPr id="66" name="矩形 65"/>
            <p:cNvSpPr/>
            <p:nvPr/>
          </p:nvSpPr>
          <p:spPr>
            <a:xfrm>
              <a:off x="6846691" y="2169024"/>
              <a:ext cx="2159566"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化疗废弃物无专门放置点</a:t>
              </a:r>
            </a:p>
          </p:txBody>
        </p:sp>
        <p:cxnSp>
          <p:nvCxnSpPr>
            <p:cNvPr id="67" name="直接箭头连接符 66"/>
            <p:cNvCxnSpPr/>
            <p:nvPr/>
          </p:nvCxnSpPr>
          <p:spPr>
            <a:xfrm flipH="1">
              <a:off x="6846691" y="2464407"/>
              <a:ext cx="2080380" cy="12394"/>
            </a:xfrm>
            <a:prstGeom prst="straightConnector1">
              <a:avLst/>
            </a:prstGeom>
            <a:noFill/>
            <a:ln w="22225" cap="flat" cmpd="sng" algn="ctr">
              <a:solidFill>
                <a:srgbClr val="1876C1"/>
              </a:solidFill>
              <a:prstDash val="solid"/>
              <a:headEnd type="stealth"/>
              <a:tailEnd type="none"/>
            </a:ln>
            <a:effectLst/>
          </p:spPr>
        </p:cxnSp>
      </p:grpSp>
      <p:grpSp>
        <p:nvGrpSpPr>
          <p:cNvPr id="60" name="组合 59"/>
          <p:cNvGrpSpPr/>
          <p:nvPr/>
        </p:nvGrpSpPr>
        <p:grpSpPr>
          <a:xfrm>
            <a:off x="3738534" y="4311536"/>
            <a:ext cx="1133806" cy="307777"/>
            <a:chOff x="6812202" y="2166427"/>
            <a:chExt cx="1133806" cy="307777"/>
          </a:xfrm>
        </p:grpSpPr>
        <p:sp>
          <p:nvSpPr>
            <p:cNvPr id="64" name="矩形 63"/>
            <p:cNvSpPr/>
            <p:nvPr/>
          </p:nvSpPr>
          <p:spPr>
            <a:xfrm>
              <a:off x="6986554" y="2166427"/>
              <a:ext cx="902811"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空间狭小</a:t>
              </a:r>
            </a:p>
          </p:txBody>
        </p:sp>
        <p:cxnSp>
          <p:nvCxnSpPr>
            <p:cNvPr id="65" name="直接箭头连接符 64"/>
            <p:cNvCxnSpPr/>
            <p:nvPr/>
          </p:nvCxnSpPr>
          <p:spPr>
            <a:xfrm flipH="1">
              <a:off x="6812202" y="2460751"/>
              <a:ext cx="1133806" cy="0"/>
            </a:xfrm>
            <a:prstGeom prst="straightConnector1">
              <a:avLst/>
            </a:prstGeom>
            <a:noFill/>
            <a:ln w="22225" cap="flat" cmpd="sng" algn="ctr">
              <a:solidFill>
                <a:srgbClr val="1876C1"/>
              </a:solidFill>
              <a:prstDash val="solid"/>
              <a:tailEnd type="triangle"/>
            </a:ln>
            <a:effectLst/>
          </p:spPr>
        </p:cxnSp>
      </p:grpSp>
      <p:grpSp>
        <p:nvGrpSpPr>
          <p:cNvPr id="61" name="组合 60"/>
          <p:cNvGrpSpPr/>
          <p:nvPr/>
        </p:nvGrpSpPr>
        <p:grpSpPr>
          <a:xfrm>
            <a:off x="2835579" y="4947262"/>
            <a:ext cx="1615772" cy="307777"/>
            <a:chOff x="6812202" y="2166427"/>
            <a:chExt cx="1615772" cy="307777"/>
          </a:xfrm>
        </p:grpSpPr>
        <p:sp>
          <p:nvSpPr>
            <p:cNvPr id="62" name="矩形 61"/>
            <p:cNvSpPr/>
            <p:nvPr/>
          </p:nvSpPr>
          <p:spPr>
            <a:xfrm>
              <a:off x="6986554" y="2166427"/>
              <a:ext cx="1441420"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无专用放置容器</a:t>
              </a:r>
            </a:p>
          </p:txBody>
        </p:sp>
        <p:cxnSp>
          <p:nvCxnSpPr>
            <p:cNvPr id="63" name="直接箭头连接符 62"/>
            <p:cNvCxnSpPr/>
            <p:nvPr/>
          </p:nvCxnSpPr>
          <p:spPr>
            <a:xfrm flipH="1">
              <a:off x="6812202" y="2452344"/>
              <a:ext cx="1569551" cy="8408"/>
            </a:xfrm>
            <a:prstGeom prst="straightConnector1">
              <a:avLst/>
            </a:prstGeom>
            <a:noFill/>
            <a:ln w="22225" cap="flat" cmpd="sng" algn="ctr">
              <a:solidFill>
                <a:srgbClr val="1876C1"/>
              </a:solidFill>
              <a:prstDash val="solid"/>
              <a:tailEnd type="triangle"/>
            </a:ln>
            <a:effectLst/>
          </p:spPr>
        </p:cxnSp>
      </p:grpSp>
      <p:sp>
        <p:nvSpPr>
          <p:cNvPr id="107" name="Freeform 5"/>
          <p:cNvSpPr>
            <a:spLocks/>
          </p:cNvSpPr>
          <p:nvPr/>
        </p:nvSpPr>
        <p:spPr bwMode="auto">
          <a:xfrm>
            <a:off x="655638" y="3343275"/>
            <a:ext cx="10058400" cy="1347788"/>
          </a:xfrm>
          <a:custGeom>
            <a:avLst/>
            <a:gdLst>
              <a:gd name="T0" fmla="*/ 653 w 19008"/>
              <a:gd name="T1" fmla="*/ 1418 h 2547"/>
              <a:gd name="T2" fmla="*/ 573 w 19008"/>
              <a:gd name="T3" fmla="*/ 1719 h 2547"/>
              <a:gd name="T4" fmla="*/ 385 w 19008"/>
              <a:gd name="T5" fmla="*/ 2167 h 2547"/>
              <a:gd name="T6" fmla="*/ 225 w 19008"/>
              <a:gd name="T7" fmla="*/ 2547 h 2547"/>
              <a:gd name="T8" fmla="*/ 266 w 19008"/>
              <a:gd name="T9" fmla="*/ 2535 h 2547"/>
              <a:gd name="T10" fmla="*/ 314 w 19008"/>
              <a:gd name="T11" fmla="*/ 2492 h 2547"/>
              <a:gd name="T12" fmla="*/ 639 w 19008"/>
              <a:gd name="T13" fmla="*/ 2309 h 2547"/>
              <a:gd name="T14" fmla="*/ 917 w 19008"/>
              <a:gd name="T15" fmla="*/ 2085 h 2547"/>
              <a:gd name="T16" fmla="*/ 1159 w 19008"/>
              <a:gd name="T17" fmla="*/ 1824 h 2547"/>
              <a:gd name="T18" fmla="*/ 1561 w 19008"/>
              <a:gd name="T19" fmla="*/ 1411 h 2547"/>
              <a:gd name="T20" fmla="*/ 1699 w 19008"/>
              <a:gd name="T21" fmla="*/ 1351 h 2547"/>
              <a:gd name="T22" fmla="*/ 12438 w 19008"/>
              <a:gd name="T23" fmla="*/ 1302 h 2547"/>
              <a:gd name="T24" fmla="*/ 12902 w 19008"/>
              <a:gd name="T25" fmla="*/ 1295 h 2547"/>
              <a:gd name="T26" fmla="*/ 16764 w 19008"/>
              <a:gd name="T27" fmla="*/ 1290 h 2547"/>
              <a:gd name="T28" fmla="*/ 16885 w 19008"/>
              <a:gd name="T29" fmla="*/ 1358 h 2547"/>
              <a:gd name="T30" fmla="*/ 16889 w 19008"/>
              <a:gd name="T31" fmla="*/ 1619 h 2547"/>
              <a:gd name="T32" fmla="*/ 16808 w 19008"/>
              <a:gd name="T33" fmla="*/ 2123 h 2547"/>
              <a:gd name="T34" fmla="*/ 16962 w 19008"/>
              <a:gd name="T35" fmla="*/ 2135 h 2547"/>
              <a:gd name="T36" fmla="*/ 17265 w 19008"/>
              <a:gd name="T37" fmla="*/ 2109 h 2547"/>
              <a:gd name="T38" fmla="*/ 17574 w 19008"/>
              <a:gd name="T39" fmla="*/ 2053 h 2547"/>
              <a:gd name="T40" fmla="*/ 17889 w 19008"/>
              <a:gd name="T41" fmla="*/ 1953 h 2547"/>
              <a:gd name="T42" fmla="*/ 18182 w 19008"/>
              <a:gd name="T43" fmla="*/ 1809 h 2547"/>
              <a:gd name="T44" fmla="*/ 18448 w 19008"/>
              <a:gd name="T45" fmla="*/ 1620 h 2547"/>
              <a:gd name="T46" fmla="*/ 18612 w 19008"/>
              <a:gd name="T47" fmla="*/ 1462 h 2547"/>
              <a:gd name="T48" fmla="*/ 18490 w 19008"/>
              <a:gd name="T49" fmla="*/ 1327 h 2547"/>
              <a:gd name="T50" fmla="*/ 18142 w 19008"/>
              <a:gd name="T51" fmla="*/ 1226 h 2547"/>
              <a:gd name="T52" fmla="*/ 17958 w 19008"/>
              <a:gd name="T53" fmla="*/ 1129 h 2547"/>
              <a:gd name="T54" fmla="*/ 18481 w 19008"/>
              <a:gd name="T55" fmla="*/ 1054 h 2547"/>
              <a:gd name="T56" fmla="*/ 18912 w 19008"/>
              <a:gd name="T57" fmla="*/ 974 h 2547"/>
              <a:gd name="T58" fmla="*/ 18983 w 19008"/>
              <a:gd name="T59" fmla="*/ 896 h 2547"/>
              <a:gd name="T60" fmla="*/ 18583 w 19008"/>
              <a:gd name="T61" fmla="*/ 533 h 2547"/>
              <a:gd name="T62" fmla="*/ 18245 w 19008"/>
              <a:gd name="T63" fmla="*/ 337 h 2547"/>
              <a:gd name="T64" fmla="*/ 17866 w 19008"/>
              <a:gd name="T65" fmla="*/ 195 h 2547"/>
              <a:gd name="T66" fmla="*/ 17510 w 19008"/>
              <a:gd name="T67" fmla="*/ 106 h 2547"/>
              <a:gd name="T68" fmla="*/ 17029 w 19008"/>
              <a:gd name="T69" fmla="*/ 65 h 2547"/>
              <a:gd name="T70" fmla="*/ 16727 w 19008"/>
              <a:gd name="T71" fmla="*/ 101 h 2547"/>
              <a:gd name="T72" fmla="*/ 16587 w 19008"/>
              <a:gd name="T73" fmla="*/ 178 h 2547"/>
              <a:gd name="T74" fmla="*/ 16617 w 19008"/>
              <a:gd name="T75" fmla="*/ 306 h 2547"/>
              <a:gd name="T76" fmla="*/ 16795 w 19008"/>
              <a:gd name="T77" fmla="*/ 735 h 2547"/>
              <a:gd name="T78" fmla="*/ 16851 w 19008"/>
              <a:gd name="T79" fmla="*/ 1000 h 2547"/>
              <a:gd name="T80" fmla="*/ 16530 w 19008"/>
              <a:gd name="T81" fmla="*/ 1067 h 2547"/>
              <a:gd name="T82" fmla="*/ 16114 w 19008"/>
              <a:gd name="T83" fmla="*/ 1080 h 2547"/>
              <a:gd name="T84" fmla="*/ 12324 w 19008"/>
              <a:gd name="T85" fmla="*/ 1072 h 2547"/>
              <a:gd name="T86" fmla="*/ 8973 w 19008"/>
              <a:gd name="T87" fmla="*/ 1062 h 2547"/>
              <a:gd name="T88" fmla="*/ 8417 w 19008"/>
              <a:gd name="T89" fmla="*/ 1055 h 2547"/>
              <a:gd name="T90" fmla="*/ 7789 w 19008"/>
              <a:gd name="T91" fmla="*/ 1050 h 2547"/>
              <a:gd name="T92" fmla="*/ 6666 w 19008"/>
              <a:gd name="T93" fmla="*/ 1050 h 2547"/>
              <a:gd name="T94" fmla="*/ 2333 w 19008"/>
              <a:gd name="T95" fmla="*/ 1039 h 2547"/>
              <a:gd name="T96" fmla="*/ 1753 w 19008"/>
              <a:gd name="T97" fmla="*/ 1038 h 2547"/>
              <a:gd name="T98" fmla="*/ 1140 w 19008"/>
              <a:gd name="T99" fmla="*/ 624 h 2547"/>
              <a:gd name="T100" fmla="*/ 655 w 19008"/>
              <a:gd name="T101" fmla="*/ 165 h 2547"/>
              <a:gd name="T102" fmla="*/ 461 w 19008"/>
              <a:gd name="T103" fmla="*/ 68 h 2547"/>
              <a:gd name="T104" fmla="*/ 233 w 19008"/>
              <a:gd name="T105" fmla="*/ 14 h 2547"/>
              <a:gd name="T106" fmla="*/ 4 w 19008"/>
              <a:gd name="T107" fmla="*/ 7 h 2547"/>
              <a:gd name="T108" fmla="*/ 183 w 19008"/>
              <a:gd name="T109" fmla="*/ 165 h 2547"/>
              <a:gd name="T110" fmla="*/ 425 w 19008"/>
              <a:gd name="T111" fmla="*/ 440 h 2547"/>
              <a:gd name="T112" fmla="*/ 576 w 19008"/>
              <a:gd name="T113" fmla="*/ 683 h 2547"/>
              <a:gd name="T114" fmla="*/ 658 w 19008"/>
              <a:gd name="T115" fmla="*/ 919 h 2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08" h="2547">
                <a:moveTo>
                  <a:pt x="675" y="1073"/>
                </a:moveTo>
                <a:lnTo>
                  <a:pt x="675" y="1145"/>
                </a:lnTo>
                <a:lnTo>
                  <a:pt x="674" y="1212"/>
                </a:lnTo>
                <a:lnTo>
                  <a:pt x="670" y="1272"/>
                </a:lnTo>
                <a:lnTo>
                  <a:pt x="665" y="1331"/>
                </a:lnTo>
                <a:lnTo>
                  <a:pt x="662" y="1359"/>
                </a:lnTo>
                <a:lnTo>
                  <a:pt x="658" y="1389"/>
                </a:lnTo>
                <a:lnTo>
                  <a:pt x="653" y="1418"/>
                </a:lnTo>
                <a:lnTo>
                  <a:pt x="646" y="1449"/>
                </a:lnTo>
                <a:lnTo>
                  <a:pt x="640" y="1480"/>
                </a:lnTo>
                <a:lnTo>
                  <a:pt x="632" y="1513"/>
                </a:lnTo>
                <a:lnTo>
                  <a:pt x="623" y="1549"/>
                </a:lnTo>
                <a:lnTo>
                  <a:pt x="612" y="1585"/>
                </a:lnTo>
                <a:lnTo>
                  <a:pt x="599" y="1631"/>
                </a:lnTo>
                <a:lnTo>
                  <a:pt x="587" y="1675"/>
                </a:lnTo>
                <a:lnTo>
                  <a:pt x="573" y="1719"/>
                </a:lnTo>
                <a:lnTo>
                  <a:pt x="557" y="1763"/>
                </a:lnTo>
                <a:lnTo>
                  <a:pt x="524" y="1853"/>
                </a:lnTo>
                <a:lnTo>
                  <a:pt x="497" y="1920"/>
                </a:lnTo>
                <a:lnTo>
                  <a:pt x="476" y="1972"/>
                </a:lnTo>
                <a:lnTo>
                  <a:pt x="456" y="2015"/>
                </a:lnTo>
                <a:lnTo>
                  <a:pt x="437" y="2058"/>
                </a:lnTo>
                <a:lnTo>
                  <a:pt x="413" y="2105"/>
                </a:lnTo>
                <a:lnTo>
                  <a:pt x="385" y="2167"/>
                </a:lnTo>
                <a:lnTo>
                  <a:pt x="347" y="2249"/>
                </a:lnTo>
                <a:lnTo>
                  <a:pt x="225" y="2514"/>
                </a:lnTo>
                <a:lnTo>
                  <a:pt x="222" y="2523"/>
                </a:lnTo>
                <a:lnTo>
                  <a:pt x="220" y="2532"/>
                </a:lnTo>
                <a:lnTo>
                  <a:pt x="219" y="2537"/>
                </a:lnTo>
                <a:lnTo>
                  <a:pt x="219" y="2542"/>
                </a:lnTo>
                <a:lnTo>
                  <a:pt x="221" y="2545"/>
                </a:lnTo>
                <a:lnTo>
                  <a:pt x="225" y="2547"/>
                </a:lnTo>
                <a:lnTo>
                  <a:pt x="230" y="2547"/>
                </a:lnTo>
                <a:lnTo>
                  <a:pt x="239" y="2546"/>
                </a:lnTo>
                <a:lnTo>
                  <a:pt x="259" y="2542"/>
                </a:lnTo>
                <a:lnTo>
                  <a:pt x="263" y="2541"/>
                </a:lnTo>
                <a:lnTo>
                  <a:pt x="263" y="2540"/>
                </a:lnTo>
                <a:lnTo>
                  <a:pt x="263" y="2539"/>
                </a:lnTo>
                <a:lnTo>
                  <a:pt x="263" y="2537"/>
                </a:lnTo>
                <a:lnTo>
                  <a:pt x="266" y="2535"/>
                </a:lnTo>
                <a:lnTo>
                  <a:pt x="277" y="2526"/>
                </a:lnTo>
                <a:lnTo>
                  <a:pt x="283" y="2520"/>
                </a:lnTo>
                <a:lnTo>
                  <a:pt x="285" y="2516"/>
                </a:lnTo>
                <a:lnTo>
                  <a:pt x="286" y="2513"/>
                </a:lnTo>
                <a:lnTo>
                  <a:pt x="287" y="2510"/>
                </a:lnTo>
                <a:lnTo>
                  <a:pt x="291" y="2507"/>
                </a:lnTo>
                <a:lnTo>
                  <a:pt x="299" y="2501"/>
                </a:lnTo>
                <a:lnTo>
                  <a:pt x="314" y="2492"/>
                </a:lnTo>
                <a:lnTo>
                  <a:pt x="354" y="2469"/>
                </a:lnTo>
                <a:lnTo>
                  <a:pt x="387" y="2452"/>
                </a:lnTo>
                <a:lnTo>
                  <a:pt x="417" y="2438"/>
                </a:lnTo>
                <a:lnTo>
                  <a:pt x="447" y="2423"/>
                </a:lnTo>
                <a:lnTo>
                  <a:pt x="481" y="2406"/>
                </a:lnTo>
                <a:lnTo>
                  <a:pt x="522" y="2383"/>
                </a:lnTo>
                <a:lnTo>
                  <a:pt x="574" y="2352"/>
                </a:lnTo>
                <a:lnTo>
                  <a:pt x="639" y="2309"/>
                </a:lnTo>
                <a:lnTo>
                  <a:pt x="674" y="2286"/>
                </a:lnTo>
                <a:lnTo>
                  <a:pt x="709" y="2260"/>
                </a:lnTo>
                <a:lnTo>
                  <a:pt x="745" y="2233"/>
                </a:lnTo>
                <a:lnTo>
                  <a:pt x="779" y="2205"/>
                </a:lnTo>
                <a:lnTo>
                  <a:pt x="814" y="2176"/>
                </a:lnTo>
                <a:lnTo>
                  <a:pt x="848" y="2147"/>
                </a:lnTo>
                <a:lnTo>
                  <a:pt x="883" y="2116"/>
                </a:lnTo>
                <a:lnTo>
                  <a:pt x="917" y="2085"/>
                </a:lnTo>
                <a:lnTo>
                  <a:pt x="949" y="2053"/>
                </a:lnTo>
                <a:lnTo>
                  <a:pt x="982" y="2021"/>
                </a:lnTo>
                <a:lnTo>
                  <a:pt x="1015" y="1987"/>
                </a:lnTo>
                <a:lnTo>
                  <a:pt x="1045" y="1954"/>
                </a:lnTo>
                <a:lnTo>
                  <a:pt x="1075" y="1922"/>
                </a:lnTo>
                <a:lnTo>
                  <a:pt x="1105" y="1889"/>
                </a:lnTo>
                <a:lnTo>
                  <a:pt x="1132" y="1856"/>
                </a:lnTo>
                <a:lnTo>
                  <a:pt x="1159" y="1824"/>
                </a:lnTo>
                <a:lnTo>
                  <a:pt x="1390" y="1546"/>
                </a:lnTo>
                <a:lnTo>
                  <a:pt x="1415" y="1522"/>
                </a:lnTo>
                <a:lnTo>
                  <a:pt x="1436" y="1503"/>
                </a:lnTo>
                <a:lnTo>
                  <a:pt x="1459" y="1485"/>
                </a:lnTo>
                <a:lnTo>
                  <a:pt x="1486" y="1465"/>
                </a:lnTo>
                <a:lnTo>
                  <a:pt x="1508" y="1448"/>
                </a:lnTo>
                <a:lnTo>
                  <a:pt x="1533" y="1430"/>
                </a:lnTo>
                <a:lnTo>
                  <a:pt x="1561" y="1411"/>
                </a:lnTo>
                <a:lnTo>
                  <a:pt x="1591" y="1393"/>
                </a:lnTo>
                <a:lnTo>
                  <a:pt x="1606" y="1384"/>
                </a:lnTo>
                <a:lnTo>
                  <a:pt x="1622" y="1376"/>
                </a:lnTo>
                <a:lnTo>
                  <a:pt x="1637" y="1369"/>
                </a:lnTo>
                <a:lnTo>
                  <a:pt x="1653" y="1363"/>
                </a:lnTo>
                <a:lnTo>
                  <a:pt x="1669" y="1357"/>
                </a:lnTo>
                <a:lnTo>
                  <a:pt x="1685" y="1353"/>
                </a:lnTo>
                <a:lnTo>
                  <a:pt x="1699" y="1351"/>
                </a:lnTo>
                <a:lnTo>
                  <a:pt x="1714" y="1350"/>
                </a:lnTo>
                <a:lnTo>
                  <a:pt x="1714" y="1316"/>
                </a:lnTo>
                <a:lnTo>
                  <a:pt x="12141" y="1304"/>
                </a:lnTo>
                <a:lnTo>
                  <a:pt x="12202" y="1304"/>
                </a:lnTo>
                <a:lnTo>
                  <a:pt x="12263" y="1304"/>
                </a:lnTo>
                <a:lnTo>
                  <a:pt x="12322" y="1304"/>
                </a:lnTo>
                <a:lnTo>
                  <a:pt x="12380" y="1303"/>
                </a:lnTo>
                <a:lnTo>
                  <a:pt x="12438" y="1302"/>
                </a:lnTo>
                <a:lnTo>
                  <a:pt x="12497" y="1301"/>
                </a:lnTo>
                <a:lnTo>
                  <a:pt x="12555" y="1301"/>
                </a:lnTo>
                <a:lnTo>
                  <a:pt x="12612" y="1300"/>
                </a:lnTo>
                <a:lnTo>
                  <a:pt x="12670" y="1298"/>
                </a:lnTo>
                <a:lnTo>
                  <a:pt x="12727" y="1297"/>
                </a:lnTo>
                <a:lnTo>
                  <a:pt x="12785" y="1296"/>
                </a:lnTo>
                <a:lnTo>
                  <a:pt x="12843" y="1296"/>
                </a:lnTo>
                <a:lnTo>
                  <a:pt x="12902" y="1295"/>
                </a:lnTo>
                <a:lnTo>
                  <a:pt x="12961" y="1295"/>
                </a:lnTo>
                <a:lnTo>
                  <a:pt x="13020" y="1294"/>
                </a:lnTo>
                <a:lnTo>
                  <a:pt x="13081" y="1294"/>
                </a:lnTo>
                <a:lnTo>
                  <a:pt x="16642" y="1294"/>
                </a:lnTo>
                <a:lnTo>
                  <a:pt x="16675" y="1294"/>
                </a:lnTo>
                <a:lnTo>
                  <a:pt x="16706" y="1293"/>
                </a:lnTo>
                <a:lnTo>
                  <a:pt x="16735" y="1293"/>
                </a:lnTo>
                <a:lnTo>
                  <a:pt x="16764" y="1290"/>
                </a:lnTo>
                <a:lnTo>
                  <a:pt x="16791" y="1289"/>
                </a:lnTo>
                <a:lnTo>
                  <a:pt x="16819" y="1287"/>
                </a:lnTo>
                <a:lnTo>
                  <a:pt x="16846" y="1285"/>
                </a:lnTo>
                <a:lnTo>
                  <a:pt x="16874" y="1283"/>
                </a:lnTo>
                <a:lnTo>
                  <a:pt x="16876" y="1304"/>
                </a:lnTo>
                <a:lnTo>
                  <a:pt x="16878" y="1323"/>
                </a:lnTo>
                <a:lnTo>
                  <a:pt x="16881" y="1341"/>
                </a:lnTo>
                <a:lnTo>
                  <a:pt x="16885" y="1358"/>
                </a:lnTo>
                <a:lnTo>
                  <a:pt x="16890" y="1376"/>
                </a:lnTo>
                <a:lnTo>
                  <a:pt x="16892" y="1395"/>
                </a:lnTo>
                <a:lnTo>
                  <a:pt x="16895" y="1415"/>
                </a:lnTo>
                <a:lnTo>
                  <a:pt x="16896" y="1437"/>
                </a:lnTo>
                <a:lnTo>
                  <a:pt x="16896" y="1483"/>
                </a:lnTo>
                <a:lnTo>
                  <a:pt x="16895" y="1528"/>
                </a:lnTo>
                <a:lnTo>
                  <a:pt x="16892" y="1573"/>
                </a:lnTo>
                <a:lnTo>
                  <a:pt x="16889" y="1619"/>
                </a:lnTo>
                <a:lnTo>
                  <a:pt x="16885" y="1663"/>
                </a:lnTo>
                <a:lnTo>
                  <a:pt x="16880" y="1708"/>
                </a:lnTo>
                <a:lnTo>
                  <a:pt x="16874" y="1752"/>
                </a:lnTo>
                <a:lnTo>
                  <a:pt x="16870" y="1796"/>
                </a:lnTo>
                <a:lnTo>
                  <a:pt x="16855" y="1883"/>
                </a:lnTo>
                <a:lnTo>
                  <a:pt x="16841" y="1966"/>
                </a:lnTo>
                <a:lnTo>
                  <a:pt x="16824" y="2047"/>
                </a:lnTo>
                <a:lnTo>
                  <a:pt x="16808" y="2123"/>
                </a:lnTo>
                <a:lnTo>
                  <a:pt x="16828" y="2124"/>
                </a:lnTo>
                <a:lnTo>
                  <a:pt x="16846" y="2125"/>
                </a:lnTo>
                <a:lnTo>
                  <a:pt x="16864" y="2128"/>
                </a:lnTo>
                <a:lnTo>
                  <a:pt x="16880" y="2130"/>
                </a:lnTo>
                <a:lnTo>
                  <a:pt x="16898" y="2132"/>
                </a:lnTo>
                <a:lnTo>
                  <a:pt x="16917" y="2134"/>
                </a:lnTo>
                <a:lnTo>
                  <a:pt x="16939" y="2135"/>
                </a:lnTo>
                <a:lnTo>
                  <a:pt x="16962" y="2135"/>
                </a:lnTo>
                <a:lnTo>
                  <a:pt x="17001" y="2132"/>
                </a:lnTo>
                <a:lnTo>
                  <a:pt x="17036" y="2129"/>
                </a:lnTo>
                <a:lnTo>
                  <a:pt x="17072" y="2125"/>
                </a:lnTo>
                <a:lnTo>
                  <a:pt x="17118" y="2123"/>
                </a:lnTo>
                <a:lnTo>
                  <a:pt x="17154" y="2122"/>
                </a:lnTo>
                <a:lnTo>
                  <a:pt x="17190" y="2118"/>
                </a:lnTo>
                <a:lnTo>
                  <a:pt x="17227" y="2115"/>
                </a:lnTo>
                <a:lnTo>
                  <a:pt x="17265" y="2109"/>
                </a:lnTo>
                <a:lnTo>
                  <a:pt x="17303" y="2104"/>
                </a:lnTo>
                <a:lnTo>
                  <a:pt x="17340" y="2097"/>
                </a:lnTo>
                <a:lnTo>
                  <a:pt x="17376" y="2091"/>
                </a:lnTo>
                <a:lnTo>
                  <a:pt x="17411" y="2085"/>
                </a:lnTo>
                <a:lnTo>
                  <a:pt x="17452" y="2078"/>
                </a:lnTo>
                <a:lnTo>
                  <a:pt x="17493" y="2071"/>
                </a:lnTo>
                <a:lnTo>
                  <a:pt x="17534" y="2062"/>
                </a:lnTo>
                <a:lnTo>
                  <a:pt x="17574" y="2053"/>
                </a:lnTo>
                <a:lnTo>
                  <a:pt x="17614" y="2042"/>
                </a:lnTo>
                <a:lnTo>
                  <a:pt x="17655" y="2031"/>
                </a:lnTo>
                <a:lnTo>
                  <a:pt x="17694" y="2021"/>
                </a:lnTo>
                <a:lnTo>
                  <a:pt x="17733" y="2009"/>
                </a:lnTo>
                <a:lnTo>
                  <a:pt x="17772" y="1996"/>
                </a:lnTo>
                <a:lnTo>
                  <a:pt x="17812" y="1983"/>
                </a:lnTo>
                <a:lnTo>
                  <a:pt x="17850" y="1968"/>
                </a:lnTo>
                <a:lnTo>
                  <a:pt x="17889" y="1953"/>
                </a:lnTo>
                <a:lnTo>
                  <a:pt x="17927" y="1938"/>
                </a:lnTo>
                <a:lnTo>
                  <a:pt x="17964" y="1922"/>
                </a:lnTo>
                <a:lnTo>
                  <a:pt x="18002" y="1904"/>
                </a:lnTo>
                <a:lnTo>
                  <a:pt x="18039" y="1886"/>
                </a:lnTo>
                <a:lnTo>
                  <a:pt x="18074" y="1869"/>
                </a:lnTo>
                <a:lnTo>
                  <a:pt x="18111" y="1850"/>
                </a:lnTo>
                <a:lnTo>
                  <a:pt x="18147" y="1829"/>
                </a:lnTo>
                <a:lnTo>
                  <a:pt x="18182" y="1809"/>
                </a:lnTo>
                <a:lnTo>
                  <a:pt x="18217" y="1788"/>
                </a:lnTo>
                <a:lnTo>
                  <a:pt x="18251" y="1767"/>
                </a:lnTo>
                <a:lnTo>
                  <a:pt x="18286" y="1744"/>
                </a:lnTo>
                <a:lnTo>
                  <a:pt x="18319" y="1720"/>
                </a:lnTo>
                <a:lnTo>
                  <a:pt x="18352" y="1696"/>
                </a:lnTo>
                <a:lnTo>
                  <a:pt x="18384" y="1671"/>
                </a:lnTo>
                <a:lnTo>
                  <a:pt x="18416" y="1647"/>
                </a:lnTo>
                <a:lnTo>
                  <a:pt x="18448" y="1620"/>
                </a:lnTo>
                <a:lnTo>
                  <a:pt x="18479" y="1593"/>
                </a:lnTo>
                <a:lnTo>
                  <a:pt x="18510" y="1566"/>
                </a:lnTo>
                <a:lnTo>
                  <a:pt x="18541" y="1537"/>
                </a:lnTo>
                <a:lnTo>
                  <a:pt x="18570" y="1509"/>
                </a:lnTo>
                <a:lnTo>
                  <a:pt x="18582" y="1497"/>
                </a:lnTo>
                <a:lnTo>
                  <a:pt x="18591" y="1486"/>
                </a:lnTo>
                <a:lnTo>
                  <a:pt x="18602" y="1474"/>
                </a:lnTo>
                <a:lnTo>
                  <a:pt x="18612" y="1462"/>
                </a:lnTo>
                <a:lnTo>
                  <a:pt x="18636" y="1439"/>
                </a:lnTo>
                <a:lnTo>
                  <a:pt x="18653" y="1418"/>
                </a:lnTo>
                <a:lnTo>
                  <a:pt x="18668" y="1398"/>
                </a:lnTo>
                <a:lnTo>
                  <a:pt x="18687" y="1371"/>
                </a:lnTo>
                <a:lnTo>
                  <a:pt x="18639" y="1360"/>
                </a:lnTo>
                <a:lnTo>
                  <a:pt x="18589" y="1348"/>
                </a:lnTo>
                <a:lnTo>
                  <a:pt x="18540" y="1338"/>
                </a:lnTo>
                <a:lnTo>
                  <a:pt x="18490" y="1327"/>
                </a:lnTo>
                <a:lnTo>
                  <a:pt x="18441" y="1315"/>
                </a:lnTo>
                <a:lnTo>
                  <a:pt x="18393" y="1303"/>
                </a:lnTo>
                <a:lnTo>
                  <a:pt x="18344" y="1291"/>
                </a:lnTo>
                <a:lnTo>
                  <a:pt x="18295" y="1277"/>
                </a:lnTo>
                <a:lnTo>
                  <a:pt x="18261" y="1268"/>
                </a:lnTo>
                <a:lnTo>
                  <a:pt x="18224" y="1254"/>
                </a:lnTo>
                <a:lnTo>
                  <a:pt x="18184" y="1241"/>
                </a:lnTo>
                <a:lnTo>
                  <a:pt x="18142" y="1226"/>
                </a:lnTo>
                <a:lnTo>
                  <a:pt x="18102" y="1209"/>
                </a:lnTo>
                <a:lnTo>
                  <a:pt x="18062" y="1192"/>
                </a:lnTo>
                <a:lnTo>
                  <a:pt x="18027" y="1175"/>
                </a:lnTo>
                <a:lnTo>
                  <a:pt x="17995" y="1157"/>
                </a:lnTo>
                <a:lnTo>
                  <a:pt x="17984" y="1150"/>
                </a:lnTo>
                <a:lnTo>
                  <a:pt x="17974" y="1143"/>
                </a:lnTo>
                <a:lnTo>
                  <a:pt x="17966" y="1136"/>
                </a:lnTo>
                <a:lnTo>
                  <a:pt x="17958" y="1129"/>
                </a:lnTo>
                <a:lnTo>
                  <a:pt x="18001" y="1119"/>
                </a:lnTo>
                <a:lnTo>
                  <a:pt x="18052" y="1111"/>
                </a:lnTo>
                <a:lnTo>
                  <a:pt x="18111" y="1101"/>
                </a:lnTo>
                <a:lnTo>
                  <a:pt x="18178" y="1093"/>
                </a:lnTo>
                <a:lnTo>
                  <a:pt x="18249" y="1083"/>
                </a:lnTo>
                <a:lnTo>
                  <a:pt x="18324" y="1074"/>
                </a:lnTo>
                <a:lnTo>
                  <a:pt x="18401" y="1064"/>
                </a:lnTo>
                <a:lnTo>
                  <a:pt x="18481" y="1054"/>
                </a:lnTo>
                <a:lnTo>
                  <a:pt x="18559" y="1043"/>
                </a:lnTo>
                <a:lnTo>
                  <a:pt x="18637" y="1031"/>
                </a:lnTo>
                <a:lnTo>
                  <a:pt x="18713" y="1018"/>
                </a:lnTo>
                <a:lnTo>
                  <a:pt x="18785" y="1005"/>
                </a:lnTo>
                <a:lnTo>
                  <a:pt x="18819" y="998"/>
                </a:lnTo>
                <a:lnTo>
                  <a:pt x="18851" y="991"/>
                </a:lnTo>
                <a:lnTo>
                  <a:pt x="18882" y="982"/>
                </a:lnTo>
                <a:lnTo>
                  <a:pt x="18912" y="974"/>
                </a:lnTo>
                <a:lnTo>
                  <a:pt x="18939" y="967"/>
                </a:lnTo>
                <a:lnTo>
                  <a:pt x="18964" y="958"/>
                </a:lnTo>
                <a:lnTo>
                  <a:pt x="18988" y="949"/>
                </a:lnTo>
                <a:lnTo>
                  <a:pt x="19008" y="940"/>
                </a:lnTo>
                <a:lnTo>
                  <a:pt x="19003" y="927"/>
                </a:lnTo>
                <a:lnTo>
                  <a:pt x="18998" y="916"/>
                </a:lnTo>
                <a:lnTo>
                  <a:pt x="18991" y="906"/>
                </a:lnTo>
                <a:lnTo>
                  <a:pt x="18983" y="896"/>
                </a:lnTo>
                <a:lnTo>
                  <a:pt x="18962" y="873"/>
                </a:lnTo>
                <a:lnTo>
                  <a:pt x="18932" y="839"/>
                </a:lnTo>
                <a:lnTo>
                  <a:pt x="18849" y="746"/>
                </a:lnTo>
                <a:lnTo>
                  <a:pt x="18770" y="681"/>
                </a:lnTo>
                <a:lnTo>
                  <a:pt x="18696" y="619"/>
                </a:lnTo>
                <a:lnTo>
                  <a:pt x="18658" y="589"/>
                </a:lnTo>
                <a:lnTo>
                  <a:pt x="18621" y="561"/>
                </a:lnTo>
                <a:lnTo>
                  <a:pt x="18583" y="533"/>
                </a:lnTo>
                <a:lnTo>
                  <a:pt x="18545" y="507"/>
                </a:lnTo>
                <a:lnTo>
                  <a:pt x="18507" y="481"/>
                </a:lnTo>
                <a:lnTo>
                  <a:pt x="18466" y="455"/>
                </a:lnTo>
                <a:lnTo>
                  <a:pt x="18426" y="430"/>
                </a:lnTo>
                <a:lnTo>
                  <a:pt x="18383" y="406"/>
                </a:lnTo>
                <a:lnTo>
                  <a:pt x="18339" y="383"/>
                </a:lnTo>
                <a:lnTo>
                  <a:pt x="18293" y="360"/>
                </a:lnTo>
                <a:lnTo>
                  <a:pt x="18245" y="337"/>
                </a:lnTo>
                <a:lnTo>
                  <a:pt x="18194" y="316"/>
                </a:lnTo>
                <a:lnTo>
                  <a:pt x="18122" y="286"/>
                </a:lnTo>
                <a:lnTo>
                  <a:pt x="18066" y="264"/>
                </a:lnTo>
                <a:lnTo>
                  <a:pt x="18023" y="247"/>
                </a:lnTo>
                <a:lnTo>
                  <a:pt x="17988" y="234"/>
                </a:lnTo>
                <a:lnTo>
                  <a:pt x="17952" y="222"/>
                </a:lnTo>
                <a:lnTo>
                  <a:pt x="17914" y="210"/>
                </a:lnTo>
                <a:lnTo>
                  <a:pt x="17866" y="195"/>
                </a:lnTo>
                <a:lnTo>
                  <a:pt x="17805" y="176"/>
                </a:lnTo>
                <a:lnTo>
                  <a:pt x="17769" y="165"/>
                </a:lnTo>
                <a:lnTo>
                  <a:pt x="17731" y="154"/>
                </a:lnTo>
                <a:lnTo>
                  <a:pt x="17692" y="144"/>
                </a:lnTo>
                <a:lnTo>
                  <a:pt x="17656" y="135"/>
                </a:lnTo>
                <a:lnTo>
                  <a:pt x="17611" y="126"/>
                </a:lnTo>
                <a:lnTo>
                  <a:pt x="17562" y="115"/>
                </a:lnTo>
                <a:lnTo>
                  <a:pt x="17510" y="106"/>
                </a:lnTo>
                <a:lnTo>
                  <a:pt x="17454" y="97"/>
                </a:lnTo>
                <a:lnTo>
                  <a:pt x="17397" y="89"/>
                </a:lnTo>
                <a:lnTo>
                  <a:pt x="17338" y="82"/>
                </a:lnTo>
                <a:lnTo>
                  <a:pt x="17277" y="76"/>
                </a:lnTo>
                <a:lnTo>
                  <a:pt x="17215" y="71"/>
                </a:lnTo>
                <a:lnTo>
                  <a:pt x="17152" y="68"/>
                </a:lnTo>
                <a:lnTo>
                  <a:pt x="17091" y="67"/>
                </a:lnTo>
                <a:lnTo>
                  <a:pt x="17029" y="65"/>
                </a:lnTo>
                <a:lnTo>
                  <a:pt x="16969" y="68"/>
                </a:lnTo>
                <a:lnTo>
                  <a:pt x="16910" y="71"/>
                </a:lnTo>
                <a:lnTo>
                  <a:pt x="16853" y="76"/>
                </a:lnTo>
                <a:lnTo>
                  <a:pt x="16826" y="81"/>
                </a:lnTo>
                <a:lnTo>
                  <a:pt x="16798" y="84"/>
                </a:lnTo>
                <a:lnTo>
                  <a:pt x="16772" y="89"/>
                </a:lnTo>
                <a:lnTo>
                  <a:pt x="16747" y="95"/>
                </a:lnTo>
                <a:lnTo>
                  <a:pt x="16727" y="101"/>
                </a:lnTo>
                <a:lnTo>
                  <a:pt x="16701" y="110"/>
                </a:lnTo>
                <a:lnTo>
                  <a:pt x="16672" y="124"/>
                </a:lnTo>
                <a:lnTo>
                  <a:pt x="16644" y="139"/>
                </a:lnTo>
                <a:lnTo>
                  <a:pt x="16631" y="146"/>
                </a:lnTo>
                <a:lnTo>
                  <a:pt x="16618" y="154"/>
                </a:lnTo>
                <a:lnTo>
                  <a:pt x="16606" y="163"/>
                </a:lnTo>
                <a:lnTo>
                  <a:pt x="16595" y="170"/>
                </a:lnTo>
                <a:lnTo>
                  <a:pt x="16587" y="178"/>
                </a:lnTo>
                <a:lnTo>
                  <a:pt x="16581" y="185"/>
                </a:lnTo>
                <a:lnTo>
                  <a:pt x="16576" y="192"/>
                </a:lnTo>
                <a:lnTo>
                  <a:pt x="16575" y="200"/>
                </a:lnTo>
                <a:lnTo>
                  <a:pt x="16576" y="208"/>
                </a:lnTo>
                <a:lnTo>
                  <a:pt x="16581" y="221"/>
                </a:lnTo>
                <a:lnTo>
                  <a:pt x="16587" y="238"/>
                </a:lnTo>
                <a:lnTo>
                  <a:pt x="16595" y="258"/>
                </a:lnTo>
                <a:lnTo>
                  <a:pt x="16617" y="306"/>
                </a:lnTo>
                <a:lnTo>
                  <a:pt x="16643" y="362"/>
                </a:lnTo>
                <a:lnTo>
                  <a:pt x="16670" y="421"/>
                </a:lnTo>
                <a:lnTo>
                  <a:pt x="16696" y="479"/>
                </a:lnTo>
                <a:lnTo>
                  <a:pt x="16719" y="530"/>
                </a:lnTo>
                <a:lnTo>
                  <a:pt x="16735" y="570"/>
                </a:lnTo>
                <a:lnTo>
                  <a:pt x="16754" y="624"/>
                </a:lnTo>
                <a:lnTo>
                  <a:pt x="16775" y="678"/>
                </a:lnTo>
                <a:lnTo>
                  <a:pt x="16795" y="735"/>
                </a:lnTo>
                <a:lnTo>
                  <a:pt x="16813" y="795"/>
                </a:lnTo>
                <a:lnTo>
                  <a:pt x="16821" y="823"/>
                </a:lnTo>
                <a:lnTo>
                  <a:pt x="16828" y="853"/>
                </a:lnTo>
                <a:lnTo>
                  <a:pt x="16835" y="883"/>
                </a:lnTo>
                <a:lnTo>
                  <a:pt x="16841" y="912"/>
                </a:lnTo>
                <a:lnTo>
                  <a:pt x="16846" y="942"/>
                </a:lnTo>
                <a:lnTo>
                  <a:pt x="16849" y="971"/>
                </a:lnTo>
                <a:lnTo>
                  <a:pt x="16851" y="1000"/>
                </a:lnTo>
                <a:lnTo>
                  <a:pt x="16852" y="1029"/>
                </a:lnTo>
                <a:lnTo>
                  <a:pt x="16827" y="1029"/>
                </a:lnTo>
                <a:lnTo>
                  <a:pt x="16801" y="1031"/>
                </a:lnTo>
                <a:lnTo>
                  <a:pt x="16771" y="1034"/>
                </a:lnTo>
                <a:lnTo>
                  <a:pt x="16740" y="1037"/>
                </a:lnTo>
                <a:lnTo>
                  <a:pt x="16674" y="1047"/>
                </a:lnTo>
                <a:lnTo>
                  <a:pt x="16602" y="1056"/>
                </a:lnTo>
                <a:lnTo>
                  <a:pt x="16530" y="1067"/>
                </a:lnTo>
                <a:lnTo>
                  <a:pt x="16456" y="1075"/>
                </a:lnTo>
                <a:lnTo>
                  <a:pt x="16422" y="1079"/>
                </a:lnTo>
                <a:lnTo>
                  <a:pt x="16386" y="1081"/>
                </a:lnTo>
                <a:lnTo>
                  <a:pt x="16353" y="1083"/>
                </a:lnTo>
                <a:lnTo>
                  <a:pt x="16321" y="1083"/>
                </a:lnTo>
                <a:lnTo>
                  <a:pt x="16249" y="1083"/>
                </a:lnTo>
                <a:lnTo>
                  <a:pt x="16181" y="1082"/>
                </a:lnTo>
                <a:lnTo>
                  <a:pt x="16114" y="1080"/>
                </a:lnTo>
                <a:lnTo>
                  <a:pt x="16046" y="1077"/>
                </a:lnTo>
                <a:lnTo>
                  <a:pt x="15980" y="1076"/>
                </a:lnTo>
                <a:lnTo>
                  <a:pt x="15911" y="1074"/>
                </a:lnTo>
                <a:lnTo>
                  <a:pt x="15841" y="1073"/>
                </a:lnTo>
                <a:lnTo>
                  <a:pt x="15768" y="1073"/>
                </a:lnTo>
                <a:lnTo>
                  <a:pt x="12396" y="1073"/>
                </a:lnTo>
                <a:lnTo>
                  <a:pt x="12359" y="1073"/>
                </a:lnTo>
                <a:lnTo>
                  <a:pt x="12324" y="1072"/>
                </a:lnTo>
                <a:lnTo>
                  <a:pt x="12292" y="1069"/>
                </a:lnTo>
                <a:lnTo>
                  <a:pt x="12261" y="1067"/>
                </a:lnTo>
                <a:lnTo>
                  <a:pt x="12230" y="1064"/>
                </a:lnTo>
                <a:lnTo>
                  <a:pt x="12200" y="1063"/>
                </a:lnTo>
                <a:lnTo>
                  <a:pt x="12166" y="1062"/>
                </a:lnTo>
                <a:lnTo>
                  <a:pt x="12131" y="1062"/>
                </a:lnTo>
                <a:lnTo>
                  <a:pt x="9045" y="1062"/>
                </a:lnTo>
                <a:lnTo>
                  <a:pt x="8973" y="1062"/>
                </a:lnTo>
                <a:lnTo>
                  <a:pt x="8902" y="1061"/>
                </a:lnTo>
                <a:lnTo>
                  <a:pt x="8832" y="1061"/>
                </a:lnTo>
                <a:lnTo>
                  <a:pt x="8762" y="1060"/>
                </a:lnTo>
                <a:lnTo>
                  <a:pt x="8693" y="1058"/>
                </a:lnTo>
                <a:lnTo>
                  <a:pt x="8623" y="1058"/>
                </a:lnTo>
                <a:lnTo>
                  <a:pt x="8554" y="1057"/>
                </a:lnTo>
                <a:lnTo>
                  <a:pt x="8485" y="1056"/>
                </a:lnTo>
                <a:lnTo>
                  <a:pt x="8417" y="1055"/>
                </a:lnTo>
                <a:lnTo>
                  <a:pt x="8348" y="1054"/>
                </a:lnTo>
                <a:lnTo>
                  <a:pt x="8279" y="1053"/>
                </a:lnTo>
                <a:lnTo>
                  <a:pt x="8209" y="1053"/>
                </a:lnTo>
                <a:lnTo>
                  <a:pt x="8140" y="1051"/>
                </a:lnTo>
                <a:lnTo>
                  <a:pt x="8070" y="1051"/>
                </a:lnTo>
                <a:lnTo>
                  <a:pt x="8000" y="1050"/>
                </a:lnTo>
                <a:lnTo>
                  <a:pt x="7929" y="1050"/>
                </a:lnTo>
                <a:lnTo>
                  <a:pt x="7789" y="1050"/>
                </a:lnTo>
                <a:lnTo>
                  <a:pt x="7647" y="1050"/>
                </a:lnTo>
                <a:lnTo>
                  <a:pt x="7507" y="1050"/>
                </a:lnTo>
                <a:lnTo>
                  <a:pt x="7367" y="1050"/>
                </a:lnTo>
                <a:lnTo>
                  <a:pt x="7227" y="1050"/>
                </a:lnTo>
                <a:lnTo>
                  <a:pt x="7086" y="1050"/>
                </a:lnTo>
                <a:lnTo>
                  <a:pt x="6946" y="1050"/>
                </a:lnTo>
                <a:lnTo>
                  <a:pt x="6806" y="1050"/>
                </a:lnTo>
                <a:lnTo>
                  <a:pt x="6666" y="1050"/>
                </a:lnTo>
                <a:lnTo>
                  <a:pt x="6526" y="1050"/>
                </a:lnTo>
                <a:lnTo>
                  <a:pt x="6386" y="1050"/>
                </a:lnTo>
                <a:lnTo>
                  <a:pt x="6245" y="1050"/>
                </a:lnTo>
                <a:lnTo>
                  <a:pt x="6104" y="1050"/>
                </a:lnTo>
                <a:lnTo>
                  <a:pt x="5964" y="1050"/>
                </a:lnTo>
                <a:lnTo>
                  <a:pt x="5824" y="1050"/>
                </a:lnTo>
                <a:lnTo>
                  <a:pt x="5683" y="1050"/>
                </a:lnTo>
                <a:lnTo>
                  <a:pt x="2333" y="1039"/>
                </a:lnTo>
                <a:lnTo>
                  <a:pt x="2279" y="1041"/>
                </a:lnTo>
                <a:lnTo>
                  <a:pt x="2201" y="1042"/>
                </a:lnTo>
                <a:lnTo>
                  <a:pt x="2108" y="1043"/>
                </a:lnTo>
                <a:lnTo>
                  <a:pt x="2008" y="1045"/>
                </a:lnTo>
                <a:lnTo>
                  <a:pt x="1910" y="1045"/>
                </a:lnTo>
                <a:lnTo>
                  <a:pt x="1822" y="1043"/>
                </a:lnTo>
                <a:lnTo>
                  <a:pt x="1786" y="1041"/>
                </a:lnTo>
                <a:lnTo>
                  <a:pt x="1753" y="1038"/>
                </a:lnTo>
                <a:lnTo>
                  <a:pt x="1729" y="1035"/>
                </a:lnTo>
                <a:lnTo>
                  <a:pt x="1712" y="1031"/>
                </a:lnTo>
                <a:lnTo>
                  <a:pt x="1386" y="858"/>
                </a:lnTo>
                <a:lnTo>
                  <a:pt x="1241" y="727"/>
                </a:lnTo>
                <a:lnTo>
                  <a:pt x="1205" y="691"/>
                </a:lnTo>
                <a:lnTo>
                  <a:pt x="1173" y="658"/>
                </a:lnTo>
                <a:lnTo>
                  <a:pt x="1156" y="642"/>
                </a:lnTo>
                <a:lnTo>
                  <a:pt x="1140" y="624"/>
                </a:lnTo>
                <a:lnTo>
                  <a:pt x="1124" y="605"/>
                </a:lnTo>
                <a:lnTo>
                  <a:pt x="1107" y="584"/>
                </a:lnTo>
                <a:lnTo>
                  <a:pt x="829" y="298"/>
                </a:lnTo>
                <a:lnTo>
                  <a:pt x="788" y="266"/>
                </a:lnTo>
                <a:lnTo>
                  <a:pt x="750" y="235"/>
                </a:lnTo>
                <a:lnTo>
                  <a:pt x="712" y="206"/>
                </a:lnTo>
                <a:lnTo>
                  <a:pt x="675" y="178"/>
                </a:lnTo>
                <a:lnTo>
                  <a:pt x="655" y="165"/>
                </a:lnTo>
                <a:lnTo>
                  <a:pt x="634" y="152"/>
                </a:lnTo>
                <a:lnTo>
                  <a:pt x="614" y="139"/>
                </a:lnTo>
                <a:lnTo>
                  <a:pt x="592" y="126"/>
                </a:lnTo>
                <a:lnTo>
                  <a:pt x="568" y="114"/>
                </a:lnTo>
                <a:lnTo>
                  <a:pt x="543" y="101"/>
                </a:lnTo>
                <a:lnTo>
                  <a:pt x="516" y="89"/>
                </a:lnTo>
                <a:lnTo>
                  <a:pt x="487" y="77"/>
                </a:lnTo>
                <a:lnTo>
                  <a:pt x="461" y="68"/>
                </a:lnTo>
                <a:lnTo>
                  <a:pt x="435" y="58"/>
                </a:lnTo>
                <a:lnTo>
                  <a:pt x="409" y="50"/>
                </a:lnTo>
                <a:lnTo>
                  <a:pt x="381" y="43"/>
                </a:lnTo>
                <a:lnTo>
                  <a:pt x="353" y="36"/>
                </a:lnTo>
                <a:lnTo>
                  <a:pt x="323" y="30"/>
                </a:lnTo>
                <a:lnTo>
                  <a:pt x="293" y="24"/>
                </a:lnTo>
                <a:lnTo>
                  <a:pt x="264" y="19"/>
                </a:lnTo>
                <a:lnTo>
                  <a:pt x="233" y="14"/>
                </a:lnTo>
                <a:lnTo>
                  <a:pt x="201" y="11"/>
                </a:lnTo>
                <a:lnTo>
                  <a:pt x="169" y="7"/>
                </a:lnTo>
                <a:lnTo>
                  <a:pt x="137" y="5"/>
                </a:lnTo>
                <a:lnTo>
                  <a:pt x="103" y="2"/>
                </a:lnTo>
                <a:lnTo>
                  <a:pt x="69" y="1"/>
                </a:lnTo>
                <a:lnTo>
                  <a:pt x="34" y="0"/>
                </a:lnTo>
                <a:lnTo>
                  <a:pt x="0" y="0"/>
                </a:lnTo>
                <a:lnTo>
                  <a:pt x="4" y="7"/>
                </a:lnTo>
                <a:lnTo>
                  <a:pt x="10" y="15"/>
                </a:lnTo>
                <a:lnTo>
                  <a:pt x="18" y="24"/>
                </a:lnTo>
                <a:lnTo>
                  <a:pt x="27" y="34"/>
                </a:lnTo>
                <a:lnTo>
                  <a:pt x="50" y="56"/>
                </a:lnTo>
                <a:lnTo>
                  <a:pt x="77" y="78"/>
                </a:lnTo>
                <a:lnTo>
                  <a:pt x="131" y="121"/>
                </a:lnTo>
                <a:lnTo>
                  <a:pt x="169" y="152"/>
                </a:lnTo>
                <a:lnTo>
                  <a:pt x="183" y="165"/>
                </a:lnTo>
                <a:lnTo>
                  <a:pt x="196" y="179"/>
                </a:lnTo>
                <a:lnTo>
                  <a:pt x="210" y="192"/>
                </a:lnTo>
                <a:lnTo>
                  <a:pt x="223" y="208"/>
                </a:lnTo>
                <a:lnTo>
                  <a:pt x="265" y="249"/>
                </a:lnTo>
                <a:lnTo>
                  <a:pt x="307" y="295"/>
                </a:lnTo>
                <a:lnTo>
                  <a:pt x="347" y="341"/>
                </a:lnTo>
                <a:lnTo>
                  <a:pt x="387" y="388"/>
                </a:lnTo>
                <a:lnTo>
                  <a:pt x="425" y="440"/>
                </a:lnTo>
                <a:lnTo>
                  <a:pt x="463" y="491"/>
                </a:lnTo>
                <a:lnTo>
                  <a:pt x="481" y="517"/>
                </a:lnTo>
                <a:lnTo>
                  <a:pt x="499" y="544"/>
                </a:lnTo>
                <a:lnTo>
                  <a:pt x="516" y="571"/>
                </a:lnTo>
                <a:lnTo>
                  <a:pt x="531" y="599"/>
                </a:lnTo>
                <a:lnTo>
                  <a:pt x="548" y="626"/>
                </a:lnTo>
                <a:lnTo>
                  <a:pt x="562" y="655"/>
                </a:lnTo>
                <a:lnTo>
                  <a:pt x="576" y="683"/>
                </a:lnTo>
                <a:lnTo>
                  <a:pt x="590" y="712"/>
                </a:lnTo>
                <a:lnTo>
                  <a:pt x="602" y="740"/>
                </a:lnTo>
                <a:lnTo>
                  <a:pt x="614" y="770"/>
                </a:lnTo>
                <a:lnTo>
                  <a:pt x="625" y="800"/>
                </a:lnTo>
                <a:lnTo>
                  <a:pt x="636" y="829"/>
                </a:lnTo>
                <a:lnTo>
                  <a:pt x="644" y="859"/>
                </a:lnTo>
                <a:lnTo>
                  <a:pt x="652" y="889"/>
                </a:lnTo>
                <a:lnTo>
                  <a:pt x="658" y="919"/>
                </a:lnTo>
                <a:lnTo>
                  <a:pt x="664" y="949"/>
                </a:lnTo>
                <a:lnTo>
                  <a:pt x="669" y="980"/>
                </a:lnTo>
                <a:lnTo>
                  <a:pt x="672" y="1011"/>
                </a:lnTo>
                <a:lnTo>
                  <a:pt x="674" y="1042"/>
                </a:lnTo>
                <a:lnTo>
                  <a:pt x="675" y="1073"/>
                </a:lnTo>
                <a:close/>
              </a:path>
            </a:pathLst>
          </a:custGeom>
          <a:solidFill>
            <a:srgbClr val="2980B9"/>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106" name="组合 105"/>
          <p:cNvGrpSpPr/>
          <p:nvPr/>
        </p:nvGrpSpPr>
        <p:grpSpPr>
          <a:xfrm>
            <a:off x="2026444" y="1361349"/>
            <a:ext cx="1449829" cy="519845"/>
            <a:chOff x="2285632" y="1984384"/>
            <a:chExt cx="4341199" cy="1546246"/>
          </a:xfrm>
        </p:grpSpPr>
        <p:grpSp>
          <p:nvGrpSpPr>
            <p:cNvPr id="108" name="组合 107"/>
            <p:cNvGrpSpPr/>
            <p:nvPr/>
          </p:nvGrpSpPr>
          <p:grpSpPr>
            <a:xfrm>
              <a:off x="2285632" y="1984384"/>
              <a:ext cx="4341199" cy="1546246"/>
              <a:chOff x="2408922" y="1994658"/>
              <a:chExt cx="4341199" cy="1546246"/>
            </a:xfrm>
          </p:grpSpPr>
          <p:sp>
            <p:nvSpPr>
              <p:cNvPr id="120" name="圆角矩形 119"/>
              <p:cNvSpPr/>
              <p:nvPr/>
            </p:nvSpPr>
            <p:spPr>
              <a:xfrm>
                <a:off x="2408922" y="1994658"/>
                <a:ext cx="4341199" cy="1546246"/>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kern="0">
                  <a:solidFill>
                    <a:prstClr val="black"/>
                  </a:solidFill>
                  <a:ea typeface="微软雅黑"/>
                </a:endParaRPr>
              </a:p>
            </p:txBody>
          </p:sp>
          <p:sp>
            <p:nvSpPr>
              <p:cNvPr id="122" name="圆角矩形 121"/>
              <p:cNvSpPr/>
              <p:nvPr/>
            </p:nvSpPr>
            <p:spPr>
              <a:xfrm>
                <a:off x="2664999" y="2182036"/>
                <a:ext cx="3817181" cy="1133817"/>
              </a:xfrm>
              <a:prstGeom prst="roundRect">
                <a:avLst>
                  <a:gd name="adj" fmla="val 0"/>
                </a:avLst>
              </a:prstGeom>
              <a:solidFill>
                <a:srgbClr val="2778AF"/>
              </a:solidFill>
              <a:ln w="15875" cap="flat">
                <a:noFill/>
                <a:prstDash val="solid"/>
                <a:miter lim="800000"/>
                <a:headEnd/>
                <a:tailEnd/>
              </a:ln>
              <a:effectLst>
                <a:innerShdw dist="76200" dir="18900000">
                  <a:prstClr val="black">
                    <a:alpha val="18000"/>
                  </a:prstClr>
                </a:innerShdw>
              </a:effectLst>
            </p:spPr>
            <p:txBody>
              <a:bodyPr vert="horz" wrap="square" lIns="91440" tIns="45720" rIns="91440" bIns="45720" numCol="1" anchor="t" anchorCtr="0" compatLnSpc="1">
                <a:prstTxWarp prst="textNoShape">
                  <a:avLst/>
                </a:prstTxWarp>
              </a:bodyPr>
              <a:lstStyle/>
              <a:p>
                <a:endParaRPr lang="zh-CN" altLang="en-US" b="1" kern="0">
                  <a:solidFill>
                    <a:prstClr val="black"/>
                  </a:solidFill>
                  <a:ea typeface="微软雅黑"/>
                </a:endParaRPr>
              </a:p>
            </p:txBody>
          </p:sp>
        </p:grpSp>
        <p:sp>
          <p:nvSpPr>
            <p:cNvPr id="119" name="矩形 118"/>
            <p:cNvSpPr/>
            <p:nvPr/>
          </p:nvSpPr>
          <p:spPr>
            <a:xfrm>
              <a:off x="3355918" y="2189391"/>
              <a:ext cx="2226271" cy="1098555"/>
            </a:xfrm>
            <a:prstGeom prst="rect">
              <a:avLst/>
            </a:prstGeom>
          </p:spPr>
          <p:txBody>
            <a:bodyPr wrap="square">
              <a:spAutoFit/>
            </a:bodyPr>
            <a:lstStyle/>
            <a:p>
              <a:pPr lvl="0"/>
              <a:r>
                <a:rPr lang="zh-CN" altLang="en-US" dirty="0">
                  <a:solidFill>
                    <a:schemeClr val="bg1"/>
                  </a:solidFill>
                  <a:latin typeface="微软雅黑" panose="020B0503020204020204" pitchFamily="34" charset="-122"/>
                  <a:ea typeface="微软雅黑" panose="020B0503020204020204" pitchFamily="34" charset="-122"/>
                </a:rPr>
                <a:t>护 士</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123" name="组合 122"/>
          <p:cNvGrpSpPr/>
          <p:nvPr/>
        </p:nvGrpSpPr>
        <p:grpSpPr>
          <a:xfrm>
            <a:off x="5620165" y="1361349"/>
            <a:ext cx="1449829" cy="519845"/>
            <a:chOff x="2285632" y="1984384"/>
            <a:chExt cx="4341199" cy="1546246"/>
          </a:xfrm>
        </p:grpSpPr>
        <p:grpSp>
          <p:nvGrpSpPr>
            <p:cNvPr id="124" name="组合 123"/>
            <p:cNvGrpSpPr/>
            <p:nvPr/>
          </p:nvGrpSpPr>
          <p:grpSpPr>
            <a:xfrm>
              <a:off x="2285632" y="1984384"/>
              <a:ext cx="4341199" cy="1546246"/>
              <a:chOff x="2408922" y="1994658"/>
              <a:chExt cx="4341199" cy="1546246"/>
            </a:xfrm>
          </p:grpSpPr>
          <p:sp>
            <p:nvSpPr>
              <p:cNvPr id="126" name="圆角矩形 125"/>
              <p:cNvSpPr/>
              <p:nvPr/>
            </p:nvSpPr>
            <p:spPr>
              <a:xfrm>
                <a:off x="2408922" y="1994658"/>
                <a:ext cx="4341199" cy="1546246"/>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kern="0">
                  <a:solidFill>
                    <a:prstClr val="black"/>
                  </a:solidFill>
                  <a:ea typeface="微软雅黑"/>
                </a:endParaRPr>
              </a:p>
            </p:txBody>
          </p:sp>
          <p:sp>
            <p:nvSpPr>
              <p:cNvPr id="127" name="圆角矩形 126"/>
              <p:cNvSpPr/>
              <p:nvPr/>
            </p:nvSpPr>
            <p:spPr>
              <a:xfrm>
                <a:off x="2664999" y="2182036"/>
                <a:ext cx="3817181" cy="1133817"/>
              </a:xfrm>
              <a:prstGeom prst="roundRect">
                <a:avLst>
                  <a:gd name="adj" fmla="val 0"/>
                </a:avLst>
              </a:prstGeom>
              <a:solidFill>
                <a:srgbClr val="F39C12"/>
              </a:solidFill>
              <a:ln w="15875" cap="flat">
                <a:noFill/>
                <a:prstDash val="solid"/>
                <a:miter lim="800000"/>
                <a:headEnd/>
                <a:tailEnd/>
              </a:ln>
              <a:effectLst>
                <a:innerShdw dist="76200" dir="18900000">
                  <a:prstClr val="black">
                    <a:alpha val="18000"/>
                  </a:prstClr>
                </a:innerShdw>
              </a:effectLst>
            </p:spPr>
            <p:txBody>
              <a:bodyPr vert="horz" wrap="square" lIns="91440" tIns="45720" rIns="91440" bIns="45720" numCol="1" anchor="t" anchorCtr="0" compatLnSpc="1">
                <a:prstTxWarp prst="textNoShape">
                  <a:avLst/>
                </a:prstTxWarp>
              </a:bodyPr>
              <a:lstStyle/>
              <a:p>
                <a:endParaRPr lang="zh-CN" altLang="en-US" b="1" kern="0">
                  <a:solidFill>
                    <a:prstClr val="black"/>
                  </a:solidFill>
                  <a:ea typeface="微软雅黑"/>
                </a:endParaRPr>
              </a:p>
            </p:txBody>
          </p:sp>
        </p:grpSp>
        <p:sp>
          <p:nvSpPr>
            <p:cNvPr id="125" name="矩形 124"/>
            <p:cNvSpPr/>
            <p:nvPr/>
          </p:nvSpPr>
          <p:spPr>
            <a:xfrm>
              <a:off x="3355918" y="2189391"/>
              <a:ext cx="2226271" cy="1098555"/>
            </a:xfrm>
            <a:prstGeom prst="rect">
              <a:avLst/>
            </a:prstGeom>
          </p:spPr>
          <p:txBody>
            <a:bodyPr wrap="square">
              <a:spAutoFit/>
            </a:bodyPr>
            <a:lstStyle/>
            <a:p>
              <a:r>
                <a:rPr lang="zh-CN" altLang="en-US" dirty="0">
                  <a:solidFill>
                    <a:schemeClr val="bg1"/>
                  </a:solidFill>
                  <a:latin typeface="微软雅黑" panose="020B0503020204020204" pitchFamily="34" charset="-122"/>
                  <a:ea typeface="微软雅黑" panose="020B0503020204020204" pitchFamily="34" charset="-122"/>
                </a:rPr>
                <a:t>设 备</a:t>
              </a:r>
            </a:p>
          </p:txBody>
        </p:sp>
      </p:grpSp>
      <p:grpSp>
        <p:nvGrpSpPr>
          <p:cNvPr id="128" name="组合 127"/>
          <p:cNvGrpSpPr/>
          <p:nvPr/>
        </p:nvGrpSpPr>
        <p:grpSpPr>
          <a:xfrm>
            <a:off x="1662615" y="5487181"/>
            <a:ext cx="1449829" cy="519845"/>
            <a:chOff x="2285632" y="1984384"/>
            <a:chExt cx="4341199" cy="1546246"/>
          </a:xfrm>
        </p:grpSpPr>
        <p:grpSp>
          <p:nvGrpSpPr>
            <p:cNvPr id="129" name="组合 128"/>
            <p:cNvGrpSpPr/>
            <p:nvPr/>
          </p:nvGrpSpPr>
          <p:grpSpPr>
            <a:xfrm>
              <a:off x="2285632" y="1984384"/>
              <a:ext cx="4341199" cy="1546246"/>
              <a:chOff x="2408922" y="1994658"/>
              <a:chExt cx="4341199" cy="1546246"/>
            </a:xfrm>
          </p:grpSpPr>
          <p:sp>
            <p:nvSpPr>
              <p:cNvPr id="131" name="圆角矩形 130"/>
              <p:cNvSpPr/>
              <p:nvPr/>
            </p:nvSpPr>
            <p:spPr>
              <a:xfrm>
                <a:off x="2408922" y="1994658"/>
                <a:ext cx="4341199" cy="1546246"/>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kern="0">
                  <a:solidFill>
                    <a:prstClr val="black"/>
                  </a:solidFill>
                  <a:ea typeface="微软雅黑"/>
                </a:endParaRPr>
              </a:p>
            </p:txBody>
          </p:sp>
          <p:sp>
            <p:nvSpPr>
              <p:cNvPr id="132" name="圆角矩形 131"/>
              <p:cNvSpPr/>
              <p:nvPr/>
            </p:nvSpPr>
            <p:spPr>
              <a:xfrm>
                <a:off x="2664999" y="2182036"/>
                <a:ext cx="3817181" cy="1133817"/>
              </a:xfrm>
              <a:prstGeom prst="roundRect">
                <a:avLst>
                  <a:gd name="adj" fmla="val 0"/>
                </a:avLst>
              </a:prstGeom>
              <a:solidFill>
                <a:srgbClr val="16A085"/>
              </a:solidFill>
              <a:ln w="15875" cap="flat">
                <a:noFill/>
                <a:prstDash val="solid"/>
                <a:miter lim="800000"/>
                <a:headEnd/>
                <a:tailEnd/>
              </a:ln>
              <a:effectLst>
                <a:innerShdw dist="76200" dir="18900000">
                  <a:prstClr val="black">
                    <a:alpha val="18000"/>
                  </a:prstClr>
                </a:innerShdw>
              </a:effectLst>
            </p:spPr>
            <p:txBody>
              <a:bodyPr vert="horz" wrap="square" lIns="91440" tIns="45720" rIns="91440" bIns="45720" numCol="1" anchor="t" anchorCtr="0" compatLnSpc="1">
                <a:prstTxWarp prst="textNoShape">
                  <a:avLst/>
                </a:prstTxWarp>
              </a:bodyPr>
              <a:lstStyle/>
              <a:p>
                <a:endParaRPr lang="zh-CN" altLang="en-US" b="1" kern="0">
                  <a:solidFill>
                    <a:prstClr val="black"/>
                  </a:solidFill>
                  <a:ea typeface="微软雅黑"/>
                </a:endParaRPr>
              </a:p>
            </p:txBody>
          </p:sp>
        </p:grpSp>
        <p:sp>
          <p:nvSpPr>
            <p:cNvPr id="130" name="矩形 129"/>
            <p:cNvSpPr/>
            <p:nvPr/>
          </p:nvSpPr>
          <p:spPr>
            <a:xfrm>
              <a:off x="3355918" y="2189391"/>
              <a:ext cx="2226271" cy="1098555"/>
            </a:xfrm>
            <a:prstGeom prst="rect">
              <a:avLst/>
            </a:prstGeom>
          </p:spPr>
          <p:txBody>
            <a:bodyPr wrap="square">
              <a:spAutoFit/>
            </a:bodyPr>
            <a:lstStyle/>
            <a:p>
              <a:r>
                <a:rPr lang="zh-CN" altLang="en-US" dirty="0">
                  <a:solidFill>
                    <a:schemeClr val="bg1"/>
                  </a:solidFill>
                  <a:latin typeface="微软雅黑" panose="020B0503020204020204" pitchFamily="34" charset="-122"/>
                  <a:ea typeface="微软雅黑" panose="020B0503020204020204" pitchFamily="34" charset="-122"/>
                </a:rPr>
                <a:t>环 境</a:t>
              </a:r>
            </a:p>
          </p:txBody>
        </p:sp>
      </p:grpSp>
      <p:grpSp>
        <p:nvGrpSpPr>
          <p:cNvPr id="133" name="组合 132"/>
          <p:cNvGrpSpPr/>
          <p:nvPr/>
        </p:nvGrpSpPr>
        <p:grpSpPr>
          <a:xfrm>
            <a:off x="5134649" y="5484113"/>
            <a:ext cx="1449829" cy="519845"/>
            <a:chOff x="2285632" y="1984384"/>
            <a:chExt cx="4341199" cy="1546246"/>
          </a:xfrm>
        </p:grpSpPr>
        <p:grpSp>
          <p:nvGrpSpPr>
            <p:cNvPr id="134" name="组合 133"/>
            <p:cNvGrpSpPr/>
            <p:nvPr/>
          </p:nvGrpSpPr>
          <p:grpSpPr>
            <a:xfrm>
              <a:off x="2285632" y="1984384"/>
              <a:ext cx="4341199" cy="1546246"/>
              <a:chOff x="2408922" y="1994658"/>
              <a:chExt cx="4341199" cy="1546246"/>
            </a:xfrm>
          </p:grpSpPr>
          <p:sp>
            <p:nvSpPr>
              <p:cNvPr id="136" name="圆角矩形 135"/>
              <p:cNvSpPr/>
              <p:nvPr/>
            </p:nvSpPr>
            <p:spPr>
              <a:xfrm>
                <a:off x="2408922" y="1994658"/>
                <a:ext cx="4341199" cy="1546246"/>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kern="0">
                  <a:solidFill>
                    <a:prstClr val="black"/>
                  </a:solidFill>
                  <a:ea typeface="微软雅黑"/>
                </a:endParaRPr>
              </a:p>
            </p:txBody>
          </p:sp>
          <p:sp>
            <p:nvSpPr>
              <p:cNvPr id="137" name="圆角矩形 136"/>
              <p:cNvSpPr/>
              <p:nvPr/>
            </p:nvSpPr>
            <p:spPr>
              <a:xfrm>
                <a:off x="2664999" y="2182036"/>
                <a:ext cx="3817181" cy="1133817"/>
              </a:xfrm>
              <a:prstGeom prst="roundRect">
                <a:avLst>
                  <a:gd name="adj" fmla="val 0"/>
                </a:avLst>
              </a:prstGeom>
              <a:solidFill>
                <a:srgbClr val="9BBB59"/>
              </a:solidFill>
              <a:ln w="15875" cap="flat">
                <a:noFill/>
                <a:prstDash val="solid"/>
                <a:miter lim="800000"/>
                <a:headEnd/>
                <a:tailEnd/>
              </a:ln>
              <a:effectLst>
                <a:innerShdw dist="76200" dir="18900000">
                  <a:prstClr val="black">
                    <a:alpha val="18000"/>
                  </a:prstClr>
                </a:innerShdw>
              </a:effectLst>
            </p:spPr>
            <p:txBody>
              <a:bodyPr vert="horz" wrap="square" lIns="91440" tIns="45720" rIns="91440" bIns="45720" numCol="1" anchor="t" anchorCtr="0" compatLnSpc="1">
                <a:prstTxWarp prst="textNoShape">
                  <a:avLst/>
                </a:prstTxWarp>
              </a:bodyPr>
              <a:lstStyle/>
              <a:p>
                <a:endParaRPr lang="zh-CN" altLang="en-US" b="1" kern="0">
                  <a:solidFill>
                    <a:prstClr val="black"/>
                  </a:solidFill>
                  <a:ea typeface="微软雅黑"/>
                </a:endParaRPr>
              </a:p>
            </p:txBody>
          </p:sp>
        </p:grpSp>
        <p:sp>
          <p:nvSpPr>
            <p:cNvPr id="135" name="矩形 134"/>
            <p:cNvSpPr/>
            <p:nvPr/>
          </p:nvSpPr>
          <p:spPr>
            <a:xfrm>
              <a:off x="2686803" y="2189391"/>
              <a:ext cx="3526990" cy="1098555"/>
            </a:xfrm>
            <a:prstGeom prst="rect">
              <a:avLst/>
            </a:prstGeom>
          </p:spPr>
          <p:txBody>
            <a:bodyPr wrap="square">
              <a:spAutoFit/>
            </a:bodyPr>
            <a:lstStyle/>
            <a:p>
              <a:r>
                <a:rPr lang="zh-CN" altLang="en-US" dirty="0">
                  <a:solidFill>
                    <a:schemeClr val="bg1"/>
                  </a:solidFill>
                  <a:latin typeface="微软雅黑" panose="020B0503020204020204" pitchFamily="34" charset="-122"/>
                  <a:ea typeface="微软雅黑" panose="020B0503020204020204" pitchFamily="34" charset="-122"/>
                </a:rPr>
                <a:t>操作流程</a:t>
              </a:r>
            </a:p>
          </p:txBody>
        </p:sp>
      </p:grpSp>
    </p:spTree>
    <p:custDataLst>
      <p:tags r:id="rId1"/>
    </p:custDataLst>
    <p:extLst>
      <p:ext uri="{BB962C8B-B14F-4D97-AF65-F5344CB8AC3E}">
        <p14:creationId xmlns:p14="http://schemas.microsoft.com/office/powerpoint/2010/main" val="1181552070"/>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矩形 34"/>
          <p:cNvSpPr/>
          <p:nvPr/>
        </p:nvSpPr>
        <p:spPr>
          <a:xfrm>
            <a:off x="0" y="411981"/>
            <a:ext cx="874207" cy="381837"/>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682477" y="336212"/>
            <a:ext cx="537993" cy="537993"/>
            <a:chOff x="682477" y="336212"/>
            <a:chExt cx="537993" cy="537993"/>
          </a:xfrm>
        </p:grpSpPr>
        <p:grpSp>
          <p:nvGrpSpPr>
            <p:cNvPr id="37" name="组合 36"/>
            <p:cNvGrpSpPr/>
            <p:nvPr/>
          </p:nvGrpSpPr>
          <p:grpSpPr>
            <a:xfrm>
              <a:off x="682477" y="336212"/>
              <a:ext cx="537993" cy="537993"/>
              <a:chOff x="1603689" y="1828440"/>
              <a:chExt cx="2743560" cy="2743560"/>
            </a:xfrm>
          </p:grpSpPr>
          <p:sp>
            <p:nvSpPr>
              <p:cNvPr id="39" name="椭圆 38"/>
              <p:cNvSpPr/>
              <p:nvPr/>
            </p:nvSpPr>
            <p:spPr>
              <a:xfrm>
                <a:off x="1603689" y="1828440"/>
                <a:ext cx="2743560" cy="2743560"/>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sp>
            <p:nvSpPr>
              <p:cNvPr id="40" name="椭圆 39"/>
              <p:cNvSpPr/>
              <p:nvPr/>
            </p:nvSpPr>
            <p:spPr>
              <a:xfrm>
                <a:off x="1752544" y="1977295"/>
                <a:ext cx="2445850" cy="2445850"/>
              </a:xfrm>
              <a:prstGeom prst="ellipse">
                <a:avLst/>
              </a:prstGeom>
              <a:solidFill>
                <a:srgbClr val="2980B9"/>
              </a:solidFill>
              <a:ln w="38100"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grpSp>
        <p:sp>
          <p:nvSpPr>
            <p:cNvPr id="41" name="矩形 40"/>
            <p:cNvSpPr/>
            <p:nvPr/>
          </p:nvSpPr>
          <p:spPr>
            <a:xfrm>
              <a:off x="753342" y="418233"/>
              <a:ext cx="433132" cy="369332"/>
            </a:xfrm>
            <a:prstGeom prst="rect">
              <a:avLst/>
            </a:prstGeom>
          </p:spPr>
          <p:txBody>
            <a:bodyPr wrap="none">
              <a:spAutoFit/>
            </a:bodyPr>
            <a:lstStyle/>
            <a:p>
              <a:pPr lvl="0"/>
              <a:r>
                <a:rPr lang="en-US" altLang="zh-CN" dirty="0">
                  <a:solidFill>
                    <a:schemeClr val="bg1"/>
                  </a:solidFill>
                  <a:latin typeface="Impact" panose="020B0806030902050204" pitchFamily="34" charset="0"/>
                </a:rPr>
                <a:t>06</a:t>
              </a:r>
              <a:endParaRPr lang="zh-CN" altLang="en-US" dirty="0">
                <a:solidFill>
                  <a:schemeClr val="bg1"/>
                </a:solidFill>
                <a:latin typeface="Impact" panose="020B0806030902050204" pitchFamily="34" charset="0"/>
              </a:endParaRPr>
            </a:p>
          </p:txBody>
        </p:sp>
      </p:grpSp>
      <p:sp>
        <p:nvSpPr>
          <p:cNvPr id="43" name="矩形 42"/>
          <p:cNvSpPr/>
          <p:nvPr/>
        </p:nvSpPr>
        <p:spPr>
          <a:xfrm>
            <a:off x="1220469" y="402844"/>
            <a:ext cx="2387192" cy="461665"/>
          </a:xfrm>
          <a:prstGeom prst="rect">
            <a:avLst/>
          </a:prstGeom>
        </p:spPr>
        <p:txBody>
          <a:bodyPr wrap="none">
            <a:spAutoFit/>
          </a:bodyPr>
          <a:lstStyle/>
          <a:p>
            <a:pPr lvl="0" fontAlgn="base">
              <a:spcBef>
                <a:spcPct val="0"/>
              </a:spcBef>
              <a:spcAft>
                <a:spcPct val="0"/>
              </a:spcAft>
            </a:pPr>
            <a:r>
              <a:rPr lang="zh-CN" altLang="en-US" sz="2400" dirty="0">
                <a:solidFill>
                  <a:srgbClr val="2980B9"/>
                </a:solidFill>
                <a:latin typeface="微软雅黑" panose="020B0503020204020204" pitchFamily="34" charset="-122"/>
                <a:ea typeface="微软雅黑" panose="020B0503020204020204" pitchFamily="34" charset="-122"/>
              </a:rPr>
              <a:t>解析</a:t>
            </a:r>
            <a:r>
              <a:rPr lang="en-US" altLang="zh-CN" sz="2400" dirty="0">
                <a:solidFill>
                  <a:srgbClr val="2980B9"/>
                </a:solidFill>
                <a:latin typeface="微软雅黑" panose="020B0503020204020204" pitchFamily="34" charset="-122"/>
                <a:ea typeface="微软雅黑" panose="020B0503020204020204" pitchFamily="34" charset="-122"/>
              </a:rPr>
              <a:t>——</a:t>
            </a:r>
            <a:r>
              <a:rPr lang="zh-CN" altLang="en-US" sz="2400" dirty="0">
                <a:solidFill>
                  <a:srgbClr val="2980B9"/>
                </a:solidFill>
                <a:latin typeface="微软雅黑" panose="020B0503020204020204" pitchFamily="34" charset="-122"/>
                <a:ea typeface="微软雅黑" panose="020B0503020204020204" pitchFamily="34" charset="-122"/>
              </a:rPr>
              <a:t>冰山图</a:t>
            </a:r>
          </a:p>
        </p:txBody>
      </p:sp>
      <p:sp>
        <p:nvSpPr>
          <p:cNvPr id="3" name="任意多边形 2"/>
          <p:cNvSpPr/>
          <p:nvPr/>
        </p:nvSpPr>
        <p:spPr>
          <a:xfrm>
            <a:off x="1902947" y="3220163"/>
            <a:ext cx="5725887" cy="3222518"/>
          </a:xfrm>
          <a:custGeom>
            <a:avLst/>
            <a:gdLst>
              <a:gd name="connsiteX0" fmla="*/ 1053737 w 5477692"/>
              <a:gd name="connsiteY0" fmla="*/ 69668 h 3082834"/>
              <a:gd name="connsiteX1" fmla="*/ 705394 w 5477692"/>
              <a:gd name="connsiteY1" fmla="*/ 844731 h 3082834"/>
              <a:gd name="connsiteX2" fmla="*/ 191589 w 5477692"/>
              <a:gd name="connsiteY2" fmla="*/ 1724297 h 3082834"/>
              <a:gd name="connsiteX3" fmla="*/ 269966 w 5477692"/>
              <a:gd name="connsiteY3" fmla="*/ 1854925 h 3082834"/>
              <a:gd name="connsiteX4" fmla="*/ 0 w 5477692"/>
              <a:gd name="connsiteY4" fmla="*/ 2194560 h 3082834"/>
              <a:gd name="connsiteX5" fmla="*/ 687977 w 5477692"/>
              <a:gd name="connsiteY5" fmla="*/ 2926080 h 3082834"/>
              <a:gd name="connsiteX6" fmla="*/ 2090057 w 5477692"/>
              <a:gd name="connsiteY6" fmla="*/ 3082834 h 3082834"/>
              <a:gd name="connsiteX7" fmla="*/ 4580709 w 5477692"/>
              <a:gd name="connsiteY7" fmla="*/ 2865120 h 3082834"/>
              <a:gd name="connsiteX8" fmla="*/ 4876800 w 5477692"/>
              <a:gd name="connsiteY8" fmla="*/ 2917371 h 3082834"/>
              <a:gd name="connsiteX9" fmla="*/ 5477692 w 5477692"/>
              <a:gd name="connsiteY9" fmla="*/ 2246811 h 3082834"/>
              <a:gd name="connsiteX10" fmla="*/ 5129349 w 5477692"/>
              <a:gd name="connsiteY10" fmla="*/ 1968137 h 3082834"/>
              <a:gd name="connsiteX11" fmla="*/ 5225143 w 5477692"/>
              <a:gd name="connsiteY11" fmla="*/ 1593668 h 3082834"/>
              <a:gd name="connsiteX12" fmla="*/ 4998720 w 5477692"/>
              <a:gd name="connsiteY12" fmla="*/ 1314994 h 3082834"/>
              <a:gd name="connsiteX13" fmla="*/ 4859383 w 5477692"/>
              <a:gd name="connsiteY13" fmla="*/ 862148 h 3082834"/>
              <a:gd name="connsiteX14" fmla="*/ 4206240 w 5477692"/>
              <a:gd name="connsiteY14" fmla="*/ 0 h 3082834"/>
              <a:gd name="connsiteX15" fmla="*/ 3500846 w 5477692"/>
              <a:gd name="connsiteY15" fmla="*/ 200297 h 3082834"/>
              <a:gd name="connsiteX16" fmla="*/ 1898469 w 5477692"/>
              <a:gd name="connsiteY16" fmla="*/ 60960 h 3082834"/>
              <a:gd name="connsiteX17" fmla="*/ 1715589 w 5477692"/>
              <a:gd name="connsiteY17" fmla="*/ 52251 h 3082834"/>
              <a:gd name="connsiteX18" fmla="*/ 1053737 w 5477692"/>
              <a:gd name="connsiteY18" fmla="*/ 69668 h 308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77692" h="3082834">
                <a:moveTo>
                  <a:pt x="1053737" y="69668"/>
                </a:moveTo>
                <a:lnTo>
                  <a:pt x="705394" y="844731"/>
                </a:lnTo>
                <a:lnTo>
                  <a:pt x="191589" y="1724297"/>
                </a:lnTo>
                <a:lnTo>
                  <a:pt x="269966" y="1854925"/>
                </a:lnTo>
                <a:lnTo>
                  <a:pt x="0" y="2194560"/>
                </a:lnTo>
                <a:lnTo>
                  <a:pt x="687977" y="2926080"/>
                </a:lnTo>
                <a:lnTo>
                  <a:pt x="2090057" y="3082834"/>
                </a:lnTo>
                <a:lnTo>
                  <a:pt x="4580709" y="2865120"/>
                </a:lnTo>
                <a:lnTo>
                  <a:pt x="4876800" y="2917371"/>
                </a:lnTo>
                <a:lnTo>
                  <a:pt x="5477692" y="2246811"/>
                </a:lnTo>
                <a:lnTo>
                  <a:pt x="5129349" y="1968137"/>
                </a:lnTo>
                <a:lnTo>
                  <a:pt x="5225143" y="1593668"/>
                </a:lnTo>
                <a:lnTo>
                  <a:pt x="4998720" y="1314994"/>
                </a:lnTo>
                <a:lnTo>
                  <a:pt x="4859383" y="862148"/>
                </a:lnTo>
                <a:lnTo>
                  <a:pt x="4206240" y="0"/>
                </a:lnTo>
                <a:lnTo>
                  <a:pt x="3500846" y="200297"/>
                </a:lnTo>
                <a:lnTo>
                  <a:pt x="1898469" y="60960"/>
                </a:lnTo>
                <a:lnTo>
                  <a:pt x="1715589" y="52251"/>
                </a:lnTo>
                <a:lnTo>
                  <a:pt x="1053737" y="69668"/>
                </a:lnTo>
                <a:close/>
              </a:path>
            </a:pathLst>
          </a:cu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kern="0">
              <a:solidFill>
                <a:prstClr val="black"/>
              </a:solidFill>
              <a:ea typeface="微软雅黑"/>
            </a:endParaRPr>
          </a:p>
        </p:txBody>
      </p:sp>
      <p:grpSp>
        <p:nvGrpSpPr>
          <p:cNvPr id="8" name="组合 7"/>
          <p:cNvGrpSpPr/>
          <p:nvPr/>
        </p:nvGrpSpPr>
        <p:grpSpPr>
          <a:xfrm>
            <a:off x="2062252" y="874205"/>
            <a:ext cx="5407275" cy="5436019"/>
            <a:chOff x="3052902" y="976625"/>
            <a:chExt cx="5407275" cy="5436019"/>
          </a:xfrm>
        </p:grpSpPr>
        <p:sp>
          <p:nvSpPr>
            <p:cNvPr id="15" name="任意多边形 14"/>
            <p:cNvSpPr/>
            <p:nvPr/>
          </p:nvSpPr>
          <p:spPr>
            <a:xfrm>
              <a:off x="3950232" y="976625"/>
              <a:ext cx="3368426" cy="2392815"/>
            </a:xfrm>
            <a:custGeom>
              <a:avLst/>
              <a:gdLst>
                <a:gd name="connsiteX0" fmla="*/ 0 w 2856411"/>
                <a:gd name="connsiteY0" fmla="*/ 1863634 h 2029097"/>
                <a:gd name="connsiteX1" fmla="*/ 435428 w 2856411"/>
                <a:gd name="connsiteY1" fmla="*/ 1323702 h 2029097"/>
                <a:gd name="connsiteX2" fmla="*/ 609600 w 2856411"/>
                <a:gd name="connsiteY2" fmla="*/ 836022 h 2029097"/>
                <a:gd name="connsiteX3" fmla="*/ 1254034 w 2856411"/>
                <a:gd name="connsiteY3" fmla="*/ 26125 h 2029097"/>
                <a:gd name="connsiteX4" fmla="*/ 1471748 w 2856411"/>
                <a:gd name="connsiteY4" fmla="*/ 0 h 2029097"/>
                <a:gd name="connsiteX5" fmla="*/ 1550126 w 2856411"/>
                <a:gd name="connsiteY5" fmla="*/ 182880 h 2029097"/>
                <a:gd name="connsiteX6" fmla="*/ 1767840 w 2856411"/>
                <a:gd name="connsiteY6" fmla="*/ 130628 h 2029097"/>
                <a:gd name="connsiteX7" fmla="*/ 1715588 w 2856411"/>
                <a:gd name="connsiteY7" fmla="*/ 513805 h 2029097"/>
                <a:gd name="connsiteX8" fmla="*/ 1802674 w 2856411"/>
                <a:gd name="connsiteY8" fmla="*/ 496388 h 2029097"/>
                <a:gd name="connsiteX9" fmla="*/ 2177143 w 2856411"/>
                <a:gd name="connsiteY9" fmla="*/ 975360 h 2029097"/>
                <a:gd name="connsiteX10" fmla="*/ 2203268 w 2856411"/>
                <a:gd name="connsiteY10" fmla="*/ 1201782 h 2029097"/>
                <a:gd name="connsiteX11" fmla="*/ 2299063 w 2856411"/>
                <a:gd name="connsiteY11" fmla="*/ 1097280 h 2029097"/>
                <a:gd name="connsiteX12" fmla="*/ 2656114 w 2856411"/>
                <a:gd name="connsiteY12" fmla="*/ 1637211 h 2029097"/>
                <a:gd name="connsiteX13" fmla="*/ 2856411 w 2856411"/>
                <a:gd name="connsiteY13" fmla="*/ 1872342 h 2029097"/>
                <a:gd name="connsiteX14" fmla="*/ 2325188 w 2856411"/>
                <a:gd name="connsiteY14" fmla="*/ 2029097 h 2029097"/>
                <a:gd name="connsiteX15" fmla="*/ 1602377 w 2856411"/>
                <a:gd name="connsiteY15" fmla="*/ 1907177 h 2029097"/>
                <a:gd name="connsiteX16" fmla="*/ 0 w 2856411"/>
                <a:gd name="connsiteY16" fmla="*/ 1863634 h 202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6411" h="2029097">
                  <a:moveTo>
                    <a:pt x="0" y="1863634"/>
                  </a:moveTo>
                  <a:lnTo>
                    <a:pt x="435428" y="1323702"/>
                  </a:lnTo>
                  <a:lnTo>
                    <a:pt x="609600" y="836022"/>
                  </a:lnTo>
                  <a:lnTo>
                    <a:pt x="1254034" y="26125"/>
                  </a:lnTo>
                  <a:lnTo>
                    <a:pt x="1471748" y="0"/>
                  </a:lnTo>
                  <a:lnTo>
                    <a:pt x="1550126" y="182880"/>
                  </a:lnTo>
                  <a:lnTo>
                    <a:pt x="1767840" y="130628"/>
                  </a:lnTo>
                  <a:lnTo>
                    <a:pt x="1715588" y="513805"/>
                  </a:lnTo>
                  <a:lnTo>
                    <a:pt x="1802674" y="496388"/>
                  </a:lnTo>
                  <a:lnTo>
                    <a:pt x="2177143" y="975360"/>
                  </a:lnTo>
                  <a:lnTo>
                    <a:pt x="2203268" y="1201782"/>
                  </a:lnTo>
                  <a:lnTo>
                    <a:pt x="2299063" y="1097280"/>
                  </a:lnTo>
                  <a:lnTo>
                    <a:pt x="2656114" y="1637211"/>
                  </a:lnTo>
                  <a:lnTo>
                    <a:pt x="2856411" y="1872342"/>
                  </a:lnTo>
                  <a:lnTo>
                    <a:pt x="2325188" y="2029097"/>
                  </a:lnTo>
                  <a:lnTo>
                    <a:pt x="1602377" y="1907177"/>
                  </a:lnTo>
                  <a:lnTo>
                    <a:pt x="0" y="1863634"/>
                  </a:lnTo>
                  <a:close/>
                </a:path>
              </a:pathLst>
            </a:cu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kern="0">
                <a:solidFill>
                  <a:prstClr val="black"/>
                </a:solidFill>
                <a:ea typeface="微软雅黑"/>
              </a:endParaRPr>
            </a:p>
          </p:txBody>
        </p:sp>
        <p:sp>
          <p:nvSpPr>
            <p:cNvPr id="4" name="任意多边形 3"/>
            <p:cNvSpPr/>
            <p:nvPr/>
          </p:nvSpPr>
          <p:spPr>
            <a:xfrm>
              <a:off x="4206240" y="1158485"/>
              <a:ext cx="2856411" cy="2029097"/>
            </a:xfrm>
            <a:custGeom>
              <a:avLst/>
              <a:gdLst>
                <a:gd name="connsiteX0" fmla="*/ 0 w 2856411"/>
                <a:gd name="connsiteY0" fmla="*/ 1863634 h 2029097"/>
                <a:gd name="connsiteX1" fmla="*/ 435428 w 2856411"/>
                <a:gd name="connsiteY1" fmla="*/ 1323702 h 2029097"/>
                <a:gd name="connsiteX2" fmla="*/ 609600 w 2856411"/>
                <a:gd name="connsiteY2" fmla="*/ 836022 h 2029097"/>
                <a:gd name="connsiteX3" fmla="*/ 1254034 w 2856411"/>
                <a:gd name="connsiteY3" fmla="*/ 26125 h 2029097"/>
                <a:gd name="connsiteX4" fmla="*/ 1471748 w 2856411"/>
                <a:gd name="connsiteY4" fmla="*/ 0 h 2029097"/>
                <a:gd name="connsiteX5" fmla="*/ 1550126 w 2856411"/>
                <a:gd name="connsiteY5" fmla="*/ 182880 h 2029097"/>
                <a:gd name="connsiteX6" fmla="*/ 1767840 w 2856411"/>
                <a:gd name="connsiteY6" fmla="*/ 130628 h 2029097"/>
                <a:gd name="connsiteX7" fmla="*/ 1715588 w 2856411"/>
                <a:gd name="connsiteY7" fmla="*/ 513805 h 2029097"/>
                <a:gd name="connsiteX8" fmla="*/ 1802674 w 2856411"/>
                <a:gd name="connsiteY8" fmla="*/ 496388 h 2029097"/>
                <a:gd name="connsiteX9" fmla="*/ 2177143 w 2856411"/>
                <a:gd name="connsiteY9" fmla="*/ 975360 h 2029097"/>
                <a:gd name="connsiteX10" fmla="*/ 2203268 w 2856411"/>
                <a:gd name="connsiteY10" fmla="*/ 1201782 h 2029097"/>
                <a:gd name="connsiteX11" fmla="*/ 2299063 w 2856411"/>
                <a:gd name="connsiteY11" fmla="*/ 1097280 h 2029097"/>
                <a:gd name="connsiteX12" fmla="*/ 2656114 w 2856411"/>
                <a:gd name="connsiteY12" fmla="*/ 1637211 h 2029097"/>
                <a:gd name="connsiteX13" fmla="*/ 2856411 w 2856411"/>
                <a:gd name="connsiteY13" fmla="*/ 1872342 h 2029097"/>
                <a:gd name="connsiteX14" fmla="*/ 2325188 w 2856411"/>
                <a:gd name="connsiteY14" fmla="*/ 2029097 h 2029097"/>
                <a:gd name="connsiteX15" fmla="*/ 1602377 w 2856411"/>
                <a:gd name="connsiteY15" fmla="*/ 1907177 h 2029097"/>
                <a:gd name="connsiteX16" fmla="*/ 0 w 2856411"/>
                <a:gd name="connsiteY16" fmla="*/ 1863634 h 202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6411" h="2029097">
                  <a:moveTo>
                    <a:pt x="0" y="1863634"/>
                  </a:moveTo>
                  <a:lnTo>
                    <a:pt x="435428" y="1323702"/>
                  </a:lnTo>
                  <a:lnTo>
                    <a:pt x="609600" y="836022"/>
                  </a:lnTo>
                  <a:lnTo>
                    <a:pt x="1254034" y="26125"/>
                  </a:lnTo>
                  <a:lnTo>
                    <a:pt x="1471748" y="0"/>
                  </a:lnTo>
                  <a:lnTo>
                    <a:pt x="1550126" y="182880"/>
                  </a:lnTo>
                  <a:lnTo>
                    <a:pt x="1767840" y="130628"/>
                  </a:lnTo>
                  <a:lnTo>
                    <a:pt x="1715588" y="513805"/>
                  </a:lnTo>
                  <a:lnTo>
                    <a:pt x="1802674" y="496388"/>
                  </a:lnTo>
                  <a:lnTo>
                    <a:pt x="2177143" y="975360"/>
                  </a:lnTo>
                  <a:lnTo>
                    <a:pt x="2203268" y="1201782"/>
                  </a:lnTo>
                  <a:lnTo>
                    <a:pt x="2299063" y="1097280"/>
                  </a:lnTo>
                  <a:lnTo>
                    <a:pt x="2656114" y="1637211"/>
                  </a:lnTo>
                  <a:lnTo>
                    <a:pt x="2856411" y="1872342"/>
                  </a:lnTo>
                  <a:lnTo>
                    <a:pt x="2325188" y="2029097"/>
                  </a:lnTo>
                  <a:lnTo>
                    <a:pt x="1602377" y="1907177"/>
                  </a:lnTo>
                  <a:lnTo>
                    <a:pt x="0" y="1863634"/>
                  </a:lnTo>
                  <a:close/>
                </a:path>
              </a:pathLst>
            </a:custGeom>
            <a:solidFill>
              <a:srgbClr val="9BBB59"/>
            </a:solidFill>
            <a:ln w="15875" cap="flat">
              <a:noFill/>
              <a:prstDash val="solid"/>
              <a:miter lim="800000"/>
              <a:headEnd/>
              <a:tailEnd/>
            </a:ln>
            <a:effectLst>
              <a:innerShdw dist="76200" dir="18900000">
                <a:prstClr val="black">
                  <a:alpha val="18000"/>
                </a:prstClr>
              </a:innerShdw>
            </a:effectLst>
          </p:spPr>
          <p:txBody>
            <a:bodyPr vert="horz" wrap="square" lIns="91440" tIns="45720" rIns="91440" bIns="45720" numCol="1" anchor="t" anchorCtr="0" compatLnSpc="1">
              <a:prstTxWarp prst="textNoShape">
                <a:avLst/>
              </a:prstTxWarp>
            </a:bodyPr>
            <a:lstStyle/>
            <a:p>
              <a:endParaRPr lang="zh-CN" altLang="en-US" b="1" kern="0">
                <a:solidFill>
                  <a:prstClr val="black"/>
                </a:solidFill>
                <a:ea typeface="微软雅黑"/>
              </a:endParaRPr>
            </a:p>
          </p:txBody>
        </p:sp>
        <p:sp>
          <p:nvSpPr>
            <p:cNvPr id="17" name="任意多边形 16"/>
            <p:cNvSpPr/>
            <p:nvPr/>
          </p:nvSpPr>
          <p:spPr>
            <a:xfrm>
              <a:off x="3052902" y="3369440"/>
              <a:ext cx="5407275" cy="3043204"/>
            </a:xfrm>
            <a:custGeom>
              <a:avLst/>
              <a:gdLst>
                <a:gd name="connsiteX0" fmla="*/ 1053737 w 5477692"/>
                <a:gd name="connsiteY0" fmla="*/ 69668 h 3082834"/>
                <a:gd name="connsiteX1" fmla="*/ 705394 w 5477692"/>
                <a:gd name="connsiteY1" fmla="*/ 844731 h 3082834"/>
                <a:gd name="connsiteX2" fmla="*/ 191589 w 5477692"/>
                <a:gd name="connsiteY2" fmla="*/ 1724297 h 3082834"/>
                <a:gd name="connsiteX3" fmla="*/ 269966 w 5477692"/>
                <a:gd name="connsiteY3" fmla="*/ 1854925 h 3082834"/>
                <a:gd name="connsiteX4" fmla="*/ 0 w 5477692"/>
                <a:gd name="connsiteY4" fmla="*/ 2194560 h 3082834"/>
                <a:gd name="connsiteX5" fmla="*/ 687977 w 5477692"/>
                <a:gd name="connsiteY5" fmla="*/ 2926080 h 3082834"/>
                <a:gd name="connsiteX6" fmla="*/ 2090057 w 5477692"/>
                <a:gd name="connsiteY6" fmla="*/ 3082834 h 3082834"/>
                <a:gd name="connsiteX7" fmla="*/ 4580709 w 5477692"/>
                <a:gd name="connsiteY7" fmla="*/ 2865120 h 3082834"/>
                <a:gd name="connsiteX8" fmla="*/ 4876800 w 5477692"/>
                <a:gd name="connsiteY8" fmla="*/ 2917371 h 3082834"/>
                <a:gd name="connsiteX9" fmla="*/ 5477692 w 5477692"/>
                <a:gd name="connsiteY9" fmla="*/ 2246811 h 3082834"/>
                <a:gd name="connsiteX10" fmla="*/ 5129349 w 5477692"/>
                <a:gd name="connsiteY10" fmla="*/ 1968137 h 3082834"/>
                <a:gd name="connsiteX11" fmla="*/ 5225143 w 5477692"/>
                <a:gd name="connsiteY11" fmla="*/ 1593668 h 3082834"/>
                <a:gd name="connsiteX12" fmla="*/ 4998720 w 5477692"/>
                <a:gd name="connsiteY12" fmla="*/ 1314994 h 3082834"/>
                <a:gd name="connsiteX13" fmla="*/ 4859383 w 5477692"/>
                <a:gd name="connsiteY13" fmla="*/ 862148 h 3082834"/>
                <a:gd name="connsiteX14" fmla="*/ 4206240 w 5477692"/>
                <a:gd name="connsiteY14" fmla="*/ 0 h 3082834"/>
                <a:gd name="connsiteX15" fmla="*/ 3500846 w 5477692"/>
                <a:gd name="connsiteY15" fmla="*/ 200297 h 3082834"/>
                <a:gd name="connsiteX16" fmla="*/ 1898469 w 5477692"/>
                <a:gd name="connsiteY16" fmla="*/ 60960 h 3082834"/>
                <a:gd name="connsiteX17" fmla="*/ 1715589 w 5477692"/>
                <a:gd name="connsiteY17" fmla="*/ 52251 h 3082834"/>
                <a:gd name="connsiteX18" fmla="*/ 1053737 w 5477692"/>
                <a:gd name="connsiteY18" fmla="*/ 69668 h 308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77692" h="3082834">
                  <a:moveTo>
                    <a:pt x="1053737" y="69668"/>
                  </a:moveTo>
                  <a:lnTo>
                    <a:pt x="705394" y="844731"/>
                  </a:lnTo>
                  <a:lnTo>
                    <a:pt x="191589" y="1724297"/>
                  </a:lnTo>
                  <a:lnTo>
                    <a:pt x="269966" y="1854925"/>
                  </a:lnTo>
                  <a:lnTo>
                    <a:pt x="0" y="2194560"/>
                  </a:lnTo>
                  <a:lnTo>
                    <a:pt x="687977" y="2926080"/>
                  </a:lnTo>
                  <a:lnTo>
                    <a:pt x="2090057" y="3082834"/>
                  </a:lnTo>
                  <a:lnTo>
                    <a:pt x="4580709" y="2865120"/>
                  </a:lnTo>
                  <a:lnTo>
                    <a:pt x="4876800" y="2917371"/>
                  </a:lnTo>
                  <a:lnTo>
                    <a:pt x="5477692" y="2246811"/>
                  </a:lnTo>
                  <a:lnTo>
                    <a:pt x="5129349" y="1968137"/>
                  </a:lnTo>
                  <a:lnTo>
                    <a:pt x="5225143" y="1593668"/>
                  </a:lnTo>
                  <a:lnTo>
                    <a:pt x="4998720" y="1314994"/>
                  </a:lnTo>
                  <a:lnTo>
                    <a:pt x="4859383" y="862148"/>
                  </a:lnTo>
                  <a:lnTo>
                    <a:pt x="4206240" y="0"/>
                  </a:lnTo>
                  <a:lnTo>
                    <a:pt x="3500846" y="200297"/>
                  </a:lnTo>
                  <a:lnTo>
                    <a:pt x="1898469" y="60960"/>
                  </a:lnTo>
                  <a:lnTo>
                    <a:pt x="1715589" y="52251"/>
                  </a:lnTo>
                  <a:lnTo>
                    <a:pt x="1053737" y="69668"/>
                  </a:lnTo>
                  <a:close/>
                </a:path>
              </a:pathLst>
            </a:custGeom>
            <a:gradFill flip="none" rotWithShape="1">
              <a:gsLst>
                <a:gs pos="32000">
                  <a:srgbClr val="C0392B"/>
                </a:gs>
                <a:gs pos="33000">
                  <a:srgbClr val="2980B9"/>
                </a:gs>
                <a:gs pos="60000">
                  <a:srgbClr val="2980B9"/>
                </a:gs>
                <a:gs pos="61000">
                  <a:srgbClr val="16A085"/>
                </a:gs>
              </a:gsLst>
              <a:lin ang="16200000" scaled="1"/>
              <a:tileRect/>
            </a:gradFill>
            <a:ln w="15875" cap="flat">
              <a:noFill/>
              <a:prstDash val="solid"/>
              <a:miter lim="800000"/>
              <a:headEnd/>
              <a:tailEnd/>
            </a:ln>
            <a:effectLst>
              <a:innerShdw dist="76200" dir="18900000">
                <a:prstClr val="black">
                  <a:alpha val="18000"/>
                </a:prstClr>
              </a:innerShdw>
            </a:effectLst>
          </p:spPr>
          <p:txBody>
            <a:bodyPr vert="horz" wrap="square" lIns="91440" tIns="45720" rIns="91440" bIns="45720" numCol="1" anchor="t" anchorCtr="0" compatLnSpc="1">
              <a:prstTxWarp prst="textNoShape">
                <a:avLst/>
              </a:prstTxWarp>
            </a:bodyPr>
            <a:lstStyle/>
            <a:p>
              <a:endParaRPr lang="zh-CN" altLang="en-US" b="1" kern="0">
                <a:solidFill>
                  <a:prstClr val="black"/>
                </a:solidFill>
                <a:ea typeface="微软雅黑"/>
              </a:endParaRPr>
            </a:p>
          </p:txBody>
        </p:sp>
      </p:grpSp>
      <p:cxnSp>
        <p:nvCxnSpPr>
          <p:cNvPr id="32" name="直接箭头连接符 31"/>
          <p:cNvCxnSpPr>
            <a:cxnSpLocks noChangeShapeType="1"/>
          </p:cNvCxnSpPr>
          <p:nvPr/>
        </p:nvCxnSpPr>
        <p:spPr bwMode="auto">
          <a:xfrm>
            <a:off x="5780690" y="2158851"/>
            <a:ext cx="3069511" cy="0"/>
          </a:xfrm>
          <a:prstGeom prst="straightConnector1">
            <a:avLst/>
          </a:prstGeom>
          <a:noFill/>
          <a:ln w="28575" algn="ctr">
            <a:solidFill>
              <a:srgbClr val="9BBB59"/>
            </a:solidFill>
            <a:miter lim="800000"/>
            <a:headEnd/>
            <a:tailEnd type="triangle" w="med" len="med"/>
          </a:ln>
          <a:extLst>
            <a:ext uri="{909E8E84-426E-40DD-AFC4-6F175D3DCCD1}">
              <a14:hiddenFill xmlns:a14="http://schemas.microsoft.com/office/drawing/2010/main">
                <a:noFill/>
              </a14:hiddenFill>
            </a:ext>
          </a:extLst>
        </p:spPr>
      </p:cxnSp>
      <p:sp>
        <p:nvSpPr>
          <p:cNvPr id="33" name="文本框 84"/>
          <p:cNvSpPr txBox="1"/>
          <p:nvPr/>
        </p:nvSpPr>
        <p:spPr bwMode="auto">
          <a:xfrm>
            <a:off x="8877601" y="1988170"/>
            <a:ext cx="1338262" cy="369332"/>
          </a:xfrm>
          <a:prstGeom prst="rect">
            <a:avLst/>
          </a:prstGeom>
          <a:noFill/>
        </p:spPr>
        <p:txBody>
          <a:bodyPr wrap="none">
            <a:spAutoFit/>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eaLnBrk="1" fontAlgn="auto" hangingPunct="1">
              <a:spcBef>
                <a:spcPts val="0"/>
              </a:spcBef>
              <a:spcAft>
                <a:spcPts val="0"/>
              </a:spcAft>
              <a:defRPr/>
            </a:pPr>
            <a:r>
              <a:rPr lang="zh-CN" altLang="en-US" b="1" kern="0" dirty="0">
                <a:solidFill>
                  <a:srgbClr val="9BBB59"/>
                </a:solidFill>
                <a:latin typeface="微软雅黑" panose="020B0503020204020204" pitchFamily="34" charset="-122"/>
                <a:ea typeface="微软雅黑" panose="020B0503020204020204" pitchFamily="34" charset="-122"/>
              </a:rPr>
              <a:t>解决问题点</a:t>
            </a:r>
          </a:p>
        </p:txBody>
      </p:sp>
      <p:cxnSp>
        <p:nvCxnSpPr>
          <p:cNvPr id="30" name="直接箭头连接符 29"/>
          <p:cNvCxnSpPr>
            <a:cxnSpLocks noChangeShapeType="1"/>
          </p:cNvCxnSpPr>
          <p:nvPr/>
        </p:nvCxnSpPr>
        <p:spPr bwMode="auto">
          <a:xfrm>
            <a:off x="6632029" y="3627688"/>
            <a:ext cx="2283211" cy="0"/>
          </a:xfrm>
          <a:prstGeom prst="straightConnector1">
            <a:avLst/>
          </a:prstGeom>
          <a:noFill/>
          <a:ln w="28575" algn="ctr">
            <a:solidFill>
              <a:srgbClr val="16A085"/>
            </a:solidFill>
            <a:miter lim="800000"/>
            <a:headEnd/>
            <a:tailEnd type="triangle" w="med" len="med"/>
          </a:ln>
          <a:extLst>
            <a:ext uri="{909E8E84-426E-40DD-AFC4-6F175D3DCCD1}">
              <a14:hiddenFill xmlns:a14="http://schemas.microsoft.com/office/drawing/2010/main">
                <a:noFill/>
              </a14:hiddenFill>
            </a:ext>
          </a:extLst>
        </p:spPr>
      </p:cxnSp>
      <p:sp>
        <p:nvSpPr>
          <p:cNvPr id="31" name="文本框 137"/>
          <p:cNvSpPr txBox="1"/>
          <p:nvPr/>
        </p:nvSpPr>
        <p:spPr bwMode="auto">
          <a:xfrm>
            <a:off x="8942639" y="3457007"/>
            <a:ext cx="1338263" cy="369332"/>
          </a:xfrm>
          <a:prstGeom prst="rect">
            <a:avLst/>
          </a:prstGeom>
          <a:noFill/>
        </p:spPr>
        <p:txBody>
          <a:bodyPr wrap="none">
            <a:spAutoFit/>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eaLnBrk="1" fontAlgn="auto" hangingPunct="1">
              <a:spcBef>
                <a:spcPts val="0"/>
              </a:spcBef>
              <a:spcAft>
                <a:spcPts val="0"/>
              </a:spcAft>
              <a:defRPr/>
            </a:pPr>
            <a:r>
              <a:rPr lang="zh-CN" altLang="en-US" b="1" kern="0" dirty="0">
                <a:solidFill>
                  <a:srgbClr val="16A085"/>
                </a:solidFill>
                <a:latin typeface="微软雅黑" panose="020B0503020204020204" pitchFamily="34" charset="-122"/>
                <a:ea typeface="微软雅黑" panose="020B0503020204020204" pitchFamily="34" charset="-122"/>
              </a:rPr>
              <a:t>治标问题点</a:t>
            </a:r>
          </a:p>
        </p:txBody>
      </p:sp>
      <p:cxnSp>
        <p:nvCxnSpPr>
          <p:cNvPr id="28" name="直接箭头连接符 27"/>
          <p:cNvCxnSpPr>
            <a:cxnSpLocks noChangeShapeType="1"/>
          </p:cNvCxnSpPr>
          <p:nvPr/>
        </p:nvCxnSpPr>
        <p:spPr bwMode="auto">
          <a:xfrm>
            <a:off x="7367751" y="4618526"/>
            <a:ext cx="1726274" cy="0"/>
          </a:xfrm>
          <a:prstGeom prst="straightConnector1">
            <a:avLst/>
          </a:prstGeom>
          <a:noFill/>
          <a:ln w="28575" algn="ctr">
            <a:solidFill>
              <a:srgbClr val="2980B9"/>
            </a:solidFill>
            <a:miter lim="800000"/>
            <a:headEnd/>
            <a:tailEnd type="triangle" w="med" len="med"/>
          </a:ln>
          <a:extLst>
            <a:ext uri="{909E8E84-426E-40DD-AFC4-6F175D3DCCD1}">
              <a14:hiddenFill xmlns:a14="http://schemas.microsoft.com/office/drawing/2010/main">
                <a:noFill/>
              </a14:hiddenFill>
            </a:ext>
          </a:extLst>
        </p:spPr>
      </p:cxnSp>
      <p:sp>
        <p:nvSpPr>
          <p:cNvPr id="29" name="文本框 140"/>
          <p:cNvSpPr txBox="1"/>
          <p:nvPr/>
        </p:nvSpPr>
        <p:spPr bwMode="auto">
          <a:xfrm>
            <a:off x="9050967" y="4430292"/>
            <a:ext cx="1108074" cy="369332"/>
          </a:xfrm>
          <a:prstGeom prst="rect">
            <a:avLst/>
          </a:prstGeom>
          <a:noFill/>
        </p:spPr>
        <p:txBody>
          <a:bodyPr wrap="none">
            <a:spAutoFit/>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eaLnBrk="1" fontAlgn="auto" hangingPunct="1">
              <a:spcBef>
                <a:spcPts val="0"/>
              </a:spcBef>
              <a:spcAft>
                <a:spcPts val="0"/>
              </a:spcAft>
              <a:defRPr/>
            </a:pPr>
            <a:r>
              <a:rPr lang="zh-CN" altLang="en-US" b="1" kern="0" dirty="0">
                <a:solidFill>
                  <a:srgbClr val="2980B9"/>
                </a:solidFill>
                <a:latin typeface="微软雅黑" panose="020B0503020204020204" pitchFamily="34" charset="-122"/>
                <a:ea typeface="微软雅黑" panose="020B0503020204020204" pitchFamily="34" charset="-122"/>
              </a:rPr>
              <a:t>过渡问题</a:t>
            </a:r>
          </a:p>
        </p:txBody>
      </p:sp>
      <p:cxnSp>
        <p:nvCxnSpPr>
          <p:cNvPr id="26" name="直接箭头连接符 25"/>
          <p:cNvCxnSpPr>
            <a:cxnSpLocks noChangeShapeType="1"/>
          </p:cNvCxnSpPr>
          <p:nvPr/>
        </p:nvCxnSpPr>
        <p:spPr bwMode="auto">
          <a:xfrm>
            <a:off x="7635648" y="5574258"/>
            <a:ext cx="1415319" cy="0"/>
          </a:xfrm>
          <a:prstGeom prst="straightConnector1">
            <a:avLst/>
          </a:prstGeom>
          <a:noFill/>
          <a:ln w="28575" algn="ctr">
            <a:solidFill>
              <a:srgbClr val="C0392B"/>
            </a:solidFill>
            <a:miter lim="800000"/>
            <a:headEnd/>
            <a:tailEnd type="triangle" w="med" len="med"/>
          </a:ln>
          <a:extLst>
            <a:ext uri="{909E8E84-426E-40DD-AFC4-6F175D3DCCD1}">
              <a14:hiddenFill xmlns:a14="http://schemas.microsoft.com/office/drawing/2010/main">
                <a:noFill/>
              </a14:hiddenFill>
            </a:ext>
          </a:extLst>
        </p:spPr>
      </p:cxnSp>
      <p:sp>
        <p:nvSpPr>
          <p:cNvPr id="27" name="文本框 143"/>
          <p:cNvSpPr txBox="1"/>
          <p:nvPr/>
        </p:nvSpPr>
        <p:spPr bwMode="auto">
          <a:xfrm>
            <a:off x="9050967" y="5342369"/>
            <a:ext cx="1338262" cy="369332"/>
          </a:xfrm>
          <a:prstGeom prst="rect">
            <a:avLst/>
          </a:prstGeom>
          <a:noFill/>
        </p:spPr>
        <p:txBody>
          <a:bodyPr wrap="none">
            <a:spAutoFit/>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eaLnBrk="1" fontAlgn="auto" hangingPunct="1">
              <a:spcBef>
                <a:spcPts val="0"/>
              </a:spcBef>
              <a:spcAft>
                <a:spcPts val="0"/>
              </a:spcAft>
              <a:defRPr/>
            </a:pPr>
            <a:r>
              <a:rPr lang="zh-CN" altLang="en-US" b="1" kern="0" dirty="0">
                <a:solidFill>
                  <a:srgbClr val="FF0000"/>
                </a:solidFill>
                <a:latin typeface="微软雅黑" panose="020B0503020204020204" pitchFamily="34" charset="-122"/>
                <a:ea typeface="微软雅黑" panose="020B0503020204020204" pitchFamily="34" charset="-122"/>
              </a:rPr>
              <a:t>治本问题点</a:t>
            </a:r>
          </a:p>
        </p:txBody>
      </p:sp>
      <p:grpSp>
        <p:nvGrpSpPr>
          <p:cNvPr id="50" name="组合 49"/>
          <p:cNvGrpSpPr/>
          <p:nvPr/>
        </p:nvGrpSpPr>
        <p:grpSpPr>
          <a:xfrm>
            <a:off x="2882746" y="5451778"/>
            <a:ext cx="1449829" cy="519845"/>
            <a:chOff x="2285632" y="1984384"/>
            <a:chExt cx="4341199" cy="1546246"/>
          </a:xfrm>
        </p:grpSpPr>
        <p:grpSp>
          <p:nvGrpSpPr>
            <p:cNvPr id="51" name="组合 50"/>
            <p:cNvGrpSpPr/>
            <p:nvPr/>
          </p:nvGrpSpPr>
          <p:grpSpPr>
            <a:xfrm>
              <a:off x="2285632" y="1984384"/>
              <a:ext cx="4341199" cy="1546246"/>
              <a:chOff x="2408922" y="1994658"/>
              <a:chExt cx="4341199" cy="1546246"/>
            </a:xfrm>
          </p:grpSpPr>
          <p:sp>
            <p:nvSpPr>
              <p:cNvPr id="53" name="圆角矩形 52"/>
              <p:cNvSpPr/>
              <p:nvPr/>
            </p:nvSpPr>
            <p:spPr>
              <a:xfrm>
                <a:off x="2408922" y="1994658"/>
                <a:ext cx="4341199" cy="1546246"/>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kern="0">
                  <a:solidFill>
                    <a:prstClr val="black"/>
                  </a:solidFill>
                  <a:ea typeface="微软雅黑"/>
                </a:endParaRPr>
              </a:p>
            </p:txBody>
          </p:sp>
          <p:sp>
            <p:nvSpPr>
              <p:cNvPr id="54" name="圆角矩形 53"/>
              <p:cNvSpPr/>
              <p:nvPr/>
            </p:nvSpPr>
            <p:spPr>
              <a:xfrm>
                <a:off x="2664999" y="2182036"/>
                <a:ext cx="3817181" cy="1133817"/>
              </a:xfrm>
              <a:prstGeom prst="roundRect">
                <a:avLst>
                  <a:gd name="adj" fmla="val 0"/>
                </a:avLst>
              </a:prstGeom>
              <a:solidFill>
                <a:srgbClr val="C0392B"/>
              </a:solidFill>
              <a:ln w="15875" cap="flat">
                <a:noFill/>
                <a:prstDash val="solid"/>
                <a:miter lim="800000"/>
                <a:headEnd/>
                <a:tailEnd/>
              </a:ln>
              <a:effectLst>
                <a:innerShdw dist="76200" dir="18900000">
                  <a:prstClr val="black">
                    <a:alpha val="18000"/>
                  </a:prstClr>
                </a:innerShdw>
              </a:effectLst>
            </p:spPr>
            <p:txBody>
              <a:bodyPr vert="horz" wrap="square" lIns="91440" tIns="45720" rIns="91440" bIns="45720" numCol="1" anchor="t" anchorCtr="0" compatLnSpc="1">
                <a:prstTxWarp prst="textNoShape">
                  <a:avLst/>
                </a:prstTxWarp>
              </a:bodyPr>
              <a:lstStyle/>
              <a:p>
                <a:endParaRPr lang="zh-CN" altLang="en-US" b="1" kern="0">
                  <a:solidFill>
                    <a:prstClr val="black"/>
                  </a:solidFill>
                  <a:ea typeface="微软雅黑"/>
                </a:endParaRPr>
              </a:p>
            </p:txBody>
          </p:sp>
        </p:grpSp>
        <p:sp>
          <p:nvSpPr>
            <p:cNvPr id="52" name="矩形 51"/>
            <p:cNvSpPr/>
            <p:nvPr/>
          </p:nvSpPr>
          <p:spPr>
            <a:xfrm>
              <a:off x="2948812" y="2313247"/>
              <a:ext cx="3002973" cy="823916"/>
            </a:xfrm>
            <a:prstGeom prst="rect">
              <a:avLst/>
            </a:prstGeom>
          </p:spPr>
          <p:txBody>
            <a:bodyPr wrap="square">
              <a:spAutoFit/>
            </a:bodyPr>
            <a:lstStyle/>
            <a:p>
              <a:pPr lvl="0"/>
              <a:r>
                <a:rPr lang="zh-CN" altLang="en-US" sz="1200" dirty="0">
                  <a:solidFill>
                    <a:schemeClr val="bg1"/>
                  </a:solidFill>
                  <a:latin typeface="微软雅黑" panose="020B0503020204020204" pitchFamily="34" charset="-122"/>
                  <a:ea typeface="微软雅黑" panose="020B0503020204020204" pitchFamily="34" charset="-122"/>
                </a:rPr>
                <a:t>宣传不到位</a:t>
              </a:r>
              <a:endParaRPr lang="zh-CN" altLang="en-US" sz="1000" dirty="0">
                <a:solidFill>
                  <a:schemeClr val="bg1"/>
                </a:solidFill>
                <a:latin typeface="微软雅黑" panose="020B0503020204020204" pitchFamily="34" charset="-122"/>
                <a:ea typeface="微软雅黑" panose="020B0503020204020204" pitchFamily="34" charset="-122"/>
              </a:endParaRPr>
            </a:p>
          </p:txBody>
        </p:sp>
      </p:grpSp>
      <p:grpSp>
        <p:nvGrpSpPr>
          <p:cNvPr id="55" name="组合 54"/>
          <p:cNvGrpSpPr/>
          <p:nvPr/>
        </p:nvGrpSpPr>
        <p:grpSpPr>
          <a:xfrm>
            <a:off x="4491880" y="5458239"/>
            <a:ext cx="1449829" cy="519845"/>
            <a:chOff x="2285632" y="1984384"/>
            <a:chExt cx="4341199" cy="1546246"/>
          </a:xfrm>
        </p:grpSpPr>
        <p:grpSp>
          <p:nvGrpSpPr>
            <p:cNvPr id="56" name="组合 55"/>
            <p:cNvGrpSpPr/>
            <p:nvPr/>
          </p:nvGrpSpPr>
          <p:grpSpPr>
            <a:xfrm>
              <a:off x="2285632" y="1984384"/>
              <a:ext cx="4341199" cy="1546246"/>
              <a:chOff x="2408922" y="1994658"/>
              <a:chExt cx="4341199" cy="1546246"/>
            </a:xfrm>
          </p:grpSpPr>
          <p:sp>
            <p:nvSpPr>
              <p:cNvPr id="58" name="圆角矩形 57"/>
              <p:cNvSpPr/>
              <p:nvPr/>
            </p:nvSpPr>
            <p:spPr>
              <a:xfrm>
                <a:off x="2408922" y="1994658"/>
                <a:ext cx="4341199" cy="1546246"/>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kern="0">
                  <a:solidFill>
                    <a:prstClr val="black"/>
                  </a:solidFill>
                  <a:ea typeface="微软雅黑"/>
                </a:endParaRPr>
              </a:p>
            </p:txBody>
          </p:sp>
          <p:sp>
            <p:nvSpPr>
              <p:cNvPr id="59" name="圆角矩形 58"/>
              <p:cNvSpPr/>
              <p:nvPr/>
            </p:nvSpPr>
            <p:spPr>
              <a:xfrm>
                <a:off x="2664999" y="2182036"/>
                <a:ext cx="3817181" cy="1133817"/>
              </a:xfrm>
              <a:prstGeom prst="roundRect">
                <a:avLst>
                  <a:gd name="adj" fmla="val 0"/>
                </a:avLst>
              </a:prstGeom>
              <a:solidFill>
                <a:srgbClr val="C0392B"/>
              </a:solidFill>
              <a:ln w="15875" cap="flat">
                <a:noFill/>
                <a:prstDash val="solid"/>
                <a:miter lim="800000"/>
                <a:headEnd/>
                <a:tailEnd/>
              </a:ln>
              <a:effectLst>
                <a:innerShdw dist="76200" dir="18900000">
                  <a:prstClr val="black">
                    <a:alpha val="18000"/>
                  </a:prstClr>
                </a:innerShdw>
              </a:effectLst>
            </p:spPr>
            <p:txBody>
              <a:bodyPr vert="horz" wrap="square" lIns="91440" tIns="45720" rIns="91440" bIns="45720" numCol="1" anchor="t" anchorCtr="0" compatLnSpc="1">
                <a:prstTxWarp prst="textNoShape">
                  <a:avLst/>
                </a:prstTxWarp>
              </a:bodyPr>
              <a:lstStyle/>
              <a:p>
                <a:endParaRPr lang="zh-CN" altLang="en-US" b="1" kern="0">
                  <a:solidFill>
                    <a:prstClr val="black"/>
                  </a:solidFill>
                  <a:ea typeface="微软雅黑"/>
                </a:endParaRPr>
              </a:p>
            </p:txBody>
          </p:sp>
        </p:grpSp>
        <p:sp>
          <p:nvSpPr>
            <p:cNvPr id="57" name="矩形 56"/>
            <p:cNvSpPr/>
            <p:nvPr/>
          </p:nvSpPr>
          <p:spPr>
            <a:xfrm>
              <a:off x="2541712" y="2313247"/>
              <a:ext cx="3837581" cy="732369"/>
            </a:xfrm>
            <a:prstGeom prst="rect">
              <a:avLst/>
            </a:prstGeom>
          </p:spPr>
          <p:txBody>
            <a:bodyPr wrap="square">
              <a:spAutoFit/>
            </a:bodyPr>
            <a:lstStyle/>
            <a:p>
              <a:pPr lvl="0"/>
              <a:r>
                <a:rPr lang="zh-CN" altLang="en-US" sz="1000" dirty="0">
                  <a:solidFill>
                    <a:schemeClr val="bg1"/>
                  </a:solidFill>
                  <a:latin typeface="微软雅黑" panose="020B0503020204020204" pitchFamily="34" charset="-122"/>
                  <a:ea typeface="微软雅黑" panose="020B0503020204020204" pitchFamily="34" charset="-122"/>
                </a:rPr>
                <a:t>未严格控制滴速度</a:t>
              </a:r>
            </a:p>
          </p:txBody>
        </p:sp>
      </p:grpSp>
      <p:grpSp>
        <p:nvGrpSpPr>
          <p:cNvPr id="60" name="组合 59"/>
          <p:cNvGrpSpPr/>
          <p:nvPr/>
        </p:nvGrpSpPr>
        <p:grpSpPr>
          <a:xfrm>
            <a:off x="2959582" y="4618526"/>
            <a:ext cx="1449829" cy="519845"/>
            <a:chOff x="2285632" y="1984384"/>
            <a:chExt cx="4341199" cy="1546246"/>
          </a:xfrm>
        </p:grpSpPr>
        <p:grpSp>
          <p:nvGrpSpPr>
            <p:cNvPr id="61" name="组合 60"/>
            <p:cNvGrpSpPr/>
            <p:nvPr/>
          </p:nvGrpSpPr>
          <p:grpSpPr>
            <a:xfrm>
              <a:off x="2285632" y="1984384"/>
              <a:ext cx="4341199" cy="1546246"/>
              <a:chOff x="2408922" y="1994658"/>
              <a:chExt cx="4341199" cy="1546246"/>
            </a:xfrm>
          </p:grpSpPr>
          <p:sp>
            <p:nvSpPr>
              <p:cNvPr id="63" name="圆角矩形 62"/>
              <p:cNvSpPr/>
              <p:nvPr/>
            </p:nvSpPr>
            <p:spPr>
              <a:xfrm>
                <a:off x="2408922" y="1994658"/>
                <a:ext cx="4341199" cy="1546246"/>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kern="0">
                  <a:solidFill>
                    <a:prstClr val="black"/>
                  </a:solidFill>
                  <a:ea typeface="微软雅黑"/>
                </a:endParaRPr>
              </a:p>
            </p:txBody>
          </p:sp>
          <p:sp>
            <p:nvSpPr>
              <p:cNvPr id="64" name="圆角矩形 63"/>
              <p:cNvSpPr/>
              <p:nvPr/>
            </p:nvSpPr>
            <p:spPr>
              <a:xfrm>
                <a:off x="2664999" y="2182036"/>
                <a:ext cx="3817181" cy="1133817"/>
              </a:xfrm>
              <a:prstGeom prst="roundRect">
                <a:avLst>
                  <a:gd name="adj" fmla="val 0"/>
                </a:avLst>
              </a:prstGeom>
              <a:solidFill>
                <a:srgbClr val="2980B9"/>
              </a:solidFill>
              <a:ln w="15875" cap="flat">
                <a:noFill/>
                <a:prstDash val="solid"/>
                <a:miter lim="800000"/>
                <a:headEnd/>
                <a:tailEnd/>
              </a:ln>
              <a:effectLst>
                <a:innerShdw dist="76200" dir="18900000">
                  <a:prstClr val="black">
                    <a:alpha val="18000"/>
                  </a:prstClr>
                </a:innerShdw>
              </a:effectLst>
            </p:spPr>
            <p:txBody>
              <a:bodyPr vert="horz" wrap="square" lIns="91440" tIns="45720" rIns="91440" bIns="45720" numCol="1" anchor="t" anchorCtr="0" compatLnSpc="1">
                <a:prstTxWarp prst="textNoShape">
                  <a:avLst/>
                </a:prstTxWarp>
              </a:bodyPr>
              <a:lstStyle/>
              <a:p>
                <a:endParaRPr lang="zh-CN" altLang="en-US" b="1" kern="0">
                  <a:solidFill>
                    <a:prstClr val="black"/>
                  </a:solidFill>
                  <a:ea typeface="微软雅黑"/>
                </a:endParaRPr>
              </a:p>
            </p:txBody>
          </p:sp>
        </p:grpSp>
        <p:sp>
          <p:nvSpPr>
            <p:cNvPr id="62" name="矩形 61"/>
            <p:cNvSpPr/>
            <p:nvPr/>
          </p:nvSpPr>
          <p:spPr>
            <a:xfrm>
              <a:off x="2948812" y="2313247"/>
              <a:ext cx="3002973" cy="823916"/>
            </a:xfrm>
            <a:prstGeom prst="rect">
              <a:avLst/>
            </a:prstGeom>
          </p:spPr>
          <p:txBody>
            <a:bodyPr wrap="square">
              <a:spAutoFit/>
            </a:bodyPr>
            <a:lstStyle/>
            <a:p>
              <a:pPr lvl="0"/>
              <a:r>
                <a:rPr lang="zh-CN" altLang="en-US" sz="1200" dirty="0">
                  <a:solidFill>
                    <a:schemeClr val="bg1"/>
                  </a:solidFill>
                  <a:latin typeface="微软雅黑" panose="020B0503020204020204" pitchFamily="34" charset="-122"/>
                  <a:ea typeface="微软雅黑" panose="020B0503020204020204" pitchFamily="34" charset="-122"/>
                </a:rPr>
                <a:t>宣传不到位</a:t>
              </a:r>
              <a:endParaRPr lang="zh-CN" altLang="en-US" sz="1000" dirty="0">
                <a:solidFill>
                  <a:schemeClr val="bg1"/>
                </a:solidFill>
                <a:latin typeface="微软雅黑" panose="020B0503020204020204" pitchFamily="34" charset="-122"/>
                <a:ea typeface="微软雅黑" panose="020B0503020204020204" pitchFamily="34" charset="-122"/>
              </a:endParaRPr>
            </a:p>
          </p:txBody>
        </p:sp>
      </p:grpSp>
      <p:grpSp>
        <p:nvGrpSpPr>
          <p:cNvPr id="65" name="组合 64"/>
          <p:cNvGrpSpPr/>
          <p:nvPr/>
        </p:nvGrpSpPr>
        <p:grpSpPr>
          <a:xfrm>
            <a:off x="4568716" y="4624987"/>
            <a:ext cx="1449829" cy="519845"/>
            <a:chOff x="2285632" y="1984384"/>
            <a:chExt cx="4341199" cy="1546246"/>
          </a:xfrm>
        </p:grpSpPr>
        <p:grpSp>
          <p:nvGrpSpPr>
            <p:cNvPr id="66" name="组合 65"/>
            <p:cNvGrpSpPr/>
            <p:nvPr/>
          </p:nvGrpSpPr>
          <p:grpSpPr>
            <a:xfrm>
              <a:off x="2285632" y="1984384"/>
              <a:ext cx="4341199" cy="1546246"/>
              <a:chOff x="2408922" y="1994658"/>
              <a:chExt cx="4341199" cy="1546246"/>
            </a:xfrm>
          </p:grpSpPr>
          <p:sp>
            <p:nvSpPr>
              <p:cNvPr id="68" name="圆角矩形 67"/>
              <p:cNvSpPr/>
              <p:nvPr/>
            </p:nvSpPr>
            <p:spPr>
              <a:xfrm>
                <a:off x="2408922" y="1994658"/>
                <a:ext cx="4341199" cy="1546246"/>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kern="0">
                  <a:solidFill>
                    <a:prstClr val="black"/>
                  </a:solidFill>
                  <a:ea typeface="微软雅黑"/>
                </a:endParaRPr>
              </a:p>
            </p:txBody>
          </p:sp>
          <p:sp>
            <p:nvSpPr>
              <p:cNvPr id="69" name="圆角矩形 68"/>
              <p:cNvSpPr/>
              <p:nvPr/>
            </p:nvSpPr>
            <p:spPr>
              <a:xfrm>
                <a:off x="2664999" y="2182036"/>
                <a:ext cx="3817181" cy="1133817"/>
              </a:xfrm>
              <a:prstGeom prst="roundRect">
                <a:avLst>
                  <a:gd name="adj" fmla="val 0"/>
                </a:avLst>
              </a:prstGeom>
              <a:solidFill>
                <a:srgbClr val="2980B9"/>
              </a:solidFill>
              <a:ln w="15875" cap="flat">
                <a:noFill/>
                <a:prstDash val="solid"/>
                <a:miter lim="800000"/>
                <a:headEnd/>
                <a:tailEnd/>
              </a:ln>
              <a:effectLst>
                <a:innerShdw dist="76200" dir="18900000">
                  <a:prstClr val="black">
                    <a:alpha val="18000"/>
                  </a:prstClr>
                </a:innerShdw>
              </a:effectLst>
            </p:spPr>
            <p:txBody>
              <a:bodyPr vert="horz" wrap="square" lIns="91440" tIns="45720" rIns="91440" bIns="45720" numCol="1" anchor="t" anchorCtr="0" compatLnSpc="1">
                <a:prstTxWarp prst="textNoShape">
                  <a:avLst/>
                </a:prstTxWarp>
              </a:bodyPr>
              <a:lstStyle/>
              <a:p>
                <a:endParaRPr lang="zh-CN" altLang="en-US" b="1" kern="0">
                  <a:solidFill>
                    <a:prstClr val="black"/>
                  </a:solidFill>
                  <a:ea typeface="微软雅黑"/>
                </a:endParaRPr>
              </a:p>
            </p:txBody>
          </p:sp>
        </p:grpSp>
        <p:sp>
          <p:nvSpPr>
            <p:cNvPr id="67" name="矩形 66"/>
            <p:cNvSpPr/>
            <p:nvPr/>
          </p:nvSpPr>
          <p:spPr>
            <a:xfrm>
              <a:off x="2541712" y="2313247"/>
              <a:ext cx="3837581" cy="732369"/>
            </a:xfrm>
            <a:prstGeom prst="rect">
              <a:avLst/>
            </a:prstGeom>
          </p:spPr>
          <p:txBody>
            <a:bodyPr wrap="square">
              <a:spAutoFit/>
            </a:bodyPr>
            <a:lstStyle/>
            <a:p>
              <a:pPr lvl="0"/>
              <a:r>
                <a:rPr lang="zh-CN" altLang="en-US" sz="1000" dirty="0">
                  <a:solidFill>
                    <a:schemeClr val="bg1"/>
                  </a:solidFill>
                  <a:latin typeface="微软雅黑" panose="020B0503020204020204" pitchFamily="34" charset="-122"/>
                  <a:ea typeface="微软雅黑" panose="020B0503020204020204" pitchFamily="34" charset="-122"/>
                </a:rPr>
                <a:t>未严格控制滴速度</a:t>
              </a:r>
            </a:p>
          </p:txBody>
        </p:sp>
      </p:grpSp>
      <p:grpSp>
        <p:nvGrpSpPr>
          <p:cNvPr id="70" name="组合 69"/>
          <p:cNvGrpSpPr/>
          <p:nvPr/>
        </p:nvGrpSpPr>
        <p:grpSpPr>
          <a:xfrm>
            <a:off x="3104228" y="3778503"/>
            <a:ext cx="1449829" cy="519845"/>
            <a:chOff x="2285632" y="1984384"/>
            <a:chExt cx="4341199" cy="1546246"/>
          </a:xfrm>
        </p:grpSpPr>
        <p:grpSp>
          <p:nvGrpSpPr>
            <p:cNvPr id="71" name="组合 70"/>
            <p:cNvGrpSpPr/>
            <p:nvPr/>
          </p:nvGrpSpPr>
          <p:grpSpPr>
            <a:xfrm>
              <a:off x="2285632" y="1984384"/>
              <a:ext cx="4341199" cy="1546246"/>
              <a:chOff x="2408922" y="1994658"/>
              <a:chExt cx="4341199" cy="1546246"/>
            </a:xfrm>
          </p:grpSpPr>
          <p:sp>
            <p:nvSpPr>
              <p:cNvPr id="73" name="圆角矩形 72"/>
              <p:cNvSpPr/>
              <p:nvPr/>
            </p:nvSpPr>
            <p:spPr>
              <a:xfrm>
                <a:off x="2408922" y="1994658"/>
                <a:ext cx="4341199" cy="1546246"/>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kern="0">
                  <a:solidFill>
                    <a:prstClr val="black"/>
                  </a:solidFill>
                  <a:ea typeface="微软雅黑"/>
                </a:endParaRPr>
              </a:p>
            </p:txBody>
          </p:sp>
          <p:sp>
            <p:nvSpPr>
              <p:cNvPr id="74" name="圆角矩形 73"/>
              <p:cNvSpPr/>
              <p:nvPr/>
            </p:nvSpPr>
            <p:spPr>
              <a:xfrm>
                <a:off x="2664999" y="2182036"/>
                <a:ext cx="3817181" cy="1133817"/>
              </a:xfrm>
              <a:prstGeom prst="roundRect">
                <a:avLst>
                  <a:gd name="adj" fmla="val 0"/>
                </a:avLst>
              </a:prstGeom>
              <a:solidFill>
                <a:srgbClr val="16A085"/>
              </a:solidFill>
              <a:ln w="15875" cap="flat">
                <a:noFill/>
                <a:prstDash val="solid"/>
                <a:miter lim="800000"/>
                <a:headEnd/>
                <a:tailEnd/>
              </a:ln>
              <a:effectLst>
                <a:innerShdw dist="76200" dir="18900000">
                  <a:prstClr val="black">
                    <a:alpha val="18000"/>
                  </a:prstClr>
                </a:innerShdw>
              </a:effectLst>
            </p:spPr>
            <p:txBody>
              <a:bodyPr vert="horz" wrap="square" lIns="91440" tIns="45720" rIns="91440" bIns="45720" numCol="1" anchor="t" anchorCtr="0" compatLnSpc="1">
                <a:prstTxWarp prst="textNoShape">
                  <a:avLst/>
                </a:prstTxWarp>
              </a:bodyPr>
              <a:lstStyle/>
              <a:p>
                <a:endParaRPr lang="zh-CN" altLang="en-US" b="1" kern="0">
                  <a:solidFill>
                    <a:prstClr val="black"/>
                  </a:solidFill>
                  <a:ea typeface="微软雅黑"/>
                </a:endParaRPr>
              </a:p>
            </p:txBody>
          </p:sp>
        </p:grpSp>
        <p:sp>
          <p:nvSpPr>
            <p:cNvPr id="72" name="矩形 71"/>
            <p:cNvSpPr/>
            <p:nvPr/>
          </p:nvSpPr>
          <p:spPr>
            <a:xfrm>
              <a:off x="2948812" y="2313247"/>
              <a:ext cx="3002973" cy="823916"/>
            </a:xfrm>
            <a:prstGeom prst="rect">
              <a:avLst/>
            </a:prstGeom>
          </p:spPr>
          <p:txBody>
            <a:bodyPr wrap="square">
              <a:spAutoFit/>
            </a:bodyPr>
            <a:lstStyle/>
            <a:p>
              <a:pPr lvl="0"/>
              <a:r>
                <a:rPr lang="zh-CN" altLang="en-US" sz="1200" dirty="0">
                  <a:solidFill>
                    <a:schemeClr val="bg1"/>
                  </a:solidFill>
                  <a:latin typeface="微软雅黑" panose="020B0503020204020204" pitchFamily="34" charset="-122"/>
                  <a:ea typeface="微软雅黑" panose="020B0503020204020204" pitchFamily="34" charset="-122"/>
                </a:rPr>
                <a:t>宣传不到位</a:t>
              </a:r>
              <a:endParaRPr lang="zh-CN" altLang="en-US" sz="1000" dirty="0">
                <a:solidFill>
                  <a:schemeClr val="bg1"/>
                </a:solidFill>
                <a:latin typeface="微软雅黑" panose="020B0503020204020204" pitchFamily="34" charset="-122"/>
                <a:ea typeface="微软雅黑" panose="020B0503020204020204" pitchFamily="34" charset="-122"/>
              </a:endParaRPr>
            </a:p>
          </p:txBody>
        </p:sp>
      </p:grpSp>
      <p:grpSp>
        <p:nvGrpSpPr>
          <p:cNvPr id="75" name="组合 74"/>
          <p:cNvGrpSpPr/>
          <p:nvPr/>
        </p:nvGrpSpPr>
        <p:grpSpPr>
          <a:xfrm>
            <a:off x="4713362" y="3784964"/>
            <a:ext cx="1449829" cy="519845"/>
            <a:chOff x="2285632" y="1984384"/>
            <a:chExt cx="4341199" cy="1546246"/>
          </a:xfrm>
        </p:grpSpPr>
        <p:grpSp>
          <p:nvGrpSpPr>
            <p:cNvPr id="76" name="组合 75"/>
            <p:cNvGrpSpPr/>
            <p:nvPr/>
          </p:nvGrpSpPr>
          <p:grpSpPr>
            <a:xfrm>
              <a:off x="2285632" y="1984384"/>
              <a:ext cx="4341199" cy="1546246"/>
              <a:chOff x="2408922" y="1994658"/>
              <a:chExt cx="4341199" cy="1546246"/>
            </a:xfrm>
          </p:grpSpPr>
          <p:sp>
            <p:nvSpPr>
              <p:cNvPr id="78" name="圆角矩形 77"/>
              <p:cNvSpPr/>
              <p:nvPr/>
            </p:nvSpPr>
            <p:spPr>
              <a:xfrm>
                <a:off x="2408922" y="1994658"/>
                <a:ext cx="4341199" cy="1546246"/>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kern="0">
                  <a:solidFill>
                    <a:prstClr val="black"/>
                  </a:solidFill>
                  <a:ea typeface="微软雅黑"/>
                </a:endParaRPr>
              </a:p>
            </p:txBody>
          </p:sp>
          <p:sp>
            <p:nvSpPr>
              <p:cNvPr id="79" name="圆角矩形 78"/>
              <p:cNvSpPr/>
              <p:nvPr/>
            </p:nvSpPr>
            <p:spPr>
              <a:xfrm>
                <a:off x="2664999" y="2182036"/>
                <a:ext cx="3817181" cy="1133817"/>
              </a:xfrm>
              <a:prstGeom prst="roundRect">
                <a:avLst>
                  <a:gd name="adj" fmla="val 0"/>
                </a:avLst>
              </a:prstGeom>
              <a:solidFill>
                <a:srgbClr val="16A085"/>
              </a:solidFill>
              <a:ln w="15875" cap="flat">
                <a:noFill/>
                <a:prstDash val="solid"/>
                <a:miter lim="800000"/>
                <a:headEnd/>
                <a:tailEnd/>
              </a:ln>
              <a:effectLst>
                <a:innerShdw dist="76200" dir="18900000">
                  <a:prstClr val="black">
                    <a:alpha val="18000"/>
                  </a:prstClr>
                </a:innerShdw>
              </a:effectLst>
            </p:spPr>
            <p:txBody>
              <a:bodyPr vert="horz" wrap="square" lIns="91440" tIns="45720" rIns="91440" bIns="45720" numCol="1" anchor="t" anchorCtr="0" compatLnSpc="1">
                <a:prstTxWarp prst="textNoShape">
                  <a:avLst/>
                </a:prstTxWarp>
              </a:bodyPr>
              <a:lstStyle/>
              <a:p>
                <a:endParaRPr lang="zh-CN" altLang="en-US" b="1" kern="0">
                  <a:solidFill>
                    <a:prstClr val="black"/>
                  </a:solidFill>
                  <a:ea typeface="微软雅黑"/>
                </a:endParaRPr>
              </a:p>
            </p:txBody>
          </p:sp>
        </p:grpSp>
        <p:sp>
          <p:nvSpPr>
            <p:cNvPr id="77" name="矩形 76"/>
            <p:cNvSpPr/>
            <p:nvPr/>
          </p:nvSpPr>
          <p:spPr>
            <a:xfrm>
              <a:off x="2541712" y="2313247"/>
              <a:ext cx="3837581" cy="732369"/>
            </a:xfrm>
            <a:prstGeom prst="rect">
              <a:avLst/>
            </a:prstGeom>
          </p:spPr>
          <p:txBody>
            <a:bodyPr wrap="square">
              <a:spAutoFit/>
            </a:bodyPr>
            <a:lstStyle/>
            <a:p>
              <a:pPr lvl="0"/>
              <a:r>
                <a:rPr lang="zh-CN" altLang="en-US" sz="1000" dirty="0">
                  <a:solidFill>
                    <a:schemeClr val="bg1"/>
                  </a:solidFill>
                  <a:latin typeface="微软雅黑" panose="020B0503020204020204" pitchFamily="34" charset="-122"/>
                  <a:ea typeface="微软雅黑" panose="020B0503020204020204" pitchFamily="34" charset="-122"/>
                </a:rPr>
                <a:t>未严格控制滴速度</a:t>
              </a:r>
            </a:p>
          </p:txBody>
        </p:sp>
      </p:grpSp>
      <p:grpSp>
        <p:nvGrpSpPr>
          <p:cNvPr id="80" name="组合 79"/>
          <p:cNvGrpSpPr/>
          <p:nvPr/>
        </p:nvGrpSpPr>
        <p:grpSpPr>
          <a:xfrm>
            <a:off x="3918880" y="2177059"/>
            <a:ext cx="1449829" cy="519845"/>
            <a:chOff x="2285632" y="1984384"/>
            <a:chExt cx="4341199" cy="1546246"/>
          </a:xfrm>
        </p:grpSpPr>
        <p:grpSp>
          <p:nvGrpSpPr>
            <p:cNvPr id="81" name="组合 80"/>
            <p:cNvGrpSpPr/>
            <p:nvPr/>
          </p:nvGrpSpPr>
          <p:grpSpPr>
            <a:xfrm>
              <a:off x="2285632" y="1984384"/>
              <a:ext cx="4341199" cy="1546246"/>
              <a:chOff x="2408922" y="1994658"/>
              <a:chExt cx="4341199" cy="1546246"/>
            </a:xfrm>
          </p:grpSpPr>
          <p:sp>
            <p:nvSpPr>
              <p:cNvPr id="83" name="圆角矩形 82"/>
              <p:cNvSpPr/>
              <p:nvPr/>
            </p:nvSpPr>
            <p:spPr>
              <a:xfrm>
                <a:off x="2408922" y="1994658"/>
                <a:ext cx="4341199" cy="1546246"/>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kern="0">
                  <a:solidFill>
                    <a:prstClr val="black"/>
                  </a:solidFill>
                  <a:ea typeface="微软雅黑"/>
                </a:endParaRPr>
              </a:p>
            </p:txBody>
          </p:sp>
          <p:sp>
            <p:nvSpPr>
              <p:cNvPr id="84" name="圆角矩形 83"/>
              <p:cNvSpPr/>
              <p:nvPr/>
            </p:nvSpPr>
            <p:spPr>
              <a:xfrm>
                <a:off x="2664999" y="2182036"/>
                <a:ext cx="3817181" cy="1133817"/>
              </a:xfrm>
              <a:prstGeom prst="roundRect">
                <a:avLst>
                  <a:gd name="adj" fmla="val 0"/>
                </a:avLst>
              </a:prstGeom>
              <a:solidFill>
                <a:srgbClr val="9BBB59"/>
              </a:solidFill>
              <a:ln w="15875" cap="flat">
                <a:noFill/>
                <a:prstDash val="solid"/>
                <a:miter lim="800000"/>
                <a:headEnd/>
                <a:tailEnd/>
              </a:ln>
              <a:effectLst>
                <a:innerShdw dist="76200" dir="18900000">
                  <a:prstClr val="black">
                    <a:alpha val="18000"/>
                  </a:prstClr>
                </a:innerShdw>
              </a:effectLst>
            </p:spPr>
            <p:txBody>
              <a:bodyPr vert="horz" wrap="square" lIns="91440" tIns="45720" rIns="91440" bIns="45720" numCol="1" anchor="t" anchorCtr="0" compatLnSpc="1">
                <a:prstTxWarp prst="textNoShape">
                  <a:avLst/>
                </a:prstTxWarp>
              </a:bodyPr>
              <a:lstStyle/>
              <a:p>
                <a:endParaRPr lang="zh-CN" altLang="en-US" b="1" kern="0">
                  <a:solidFill>
                    <a:prstClr val="black"/>
                  </a:solidFill>
                  <a:ea typeface="微软雅黑"/>
                </a:endParaRPr>
              </a:p>
            </p:txBody>
          </p:sp>
        </p:grpSp>
        <p:sp>
          <p:nvSpPr>
            <p:cNvPr id="82" name="矩形 81"/>
            <p:cNvSpPr/>
            <p:nvPr/>
          </p:nvSpPr>
          <p:spPr>
            <a:xfrm>
              <a:off x="2541712" y="2313247"/>
              <a:ext cx="3837581" cy="732369"/>
            </a:xfrm>
            <a:prstGeom prst="rect">
              <a:avLst/>
            </a:prstGeom>
          </p:spPr>
          <p:txBody>
            <a:bodyPr wrap="square">
              <a:spAutoFit/>
            </a:bodyPr>
            <a:lstStyle/>
            <a:p>
              <a:pPr lvl="0"/>
              <a:r>
                <a:rPr lang="zh-CN" altLang="en-US" sz="1000" dirty="0">
                  <a:solidFill>
                    <a:schemeClr val="bg1"/>
                  </a:solidFill>
                  <a:latin typeface="微软雅黑" panose="020B0503020204020204" pitchFamily="34" charset="-122"/>
                  <a:ea typeface="微软雅黑" panose="020B0503020204020204" pitchFamily="34" charset="-122"/>
                </a:rPr>
                <a:t>未严格控制滴速度</a:t>
              </a:r>
            </a:p>
          </p:txBody>
        </p:sp>
      </p:grpSp>
    </p:spTree>
    <p:custDataLst>
      <p:tags r:id="rId1"/>
    </p:custDataLst>
    <p:extLst>
      <p:ext uri="{BB962C8B-B14F-4D97-AF65-F5344CB8AC3E}">
        <p14:creationId xmlns:p14="http://schemas.microsoft.com/office/powerpoint/2010/main" val="1872087476"/>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0"/>
          <p:cNvSpPr/>
          <p:nvPr/>
        </p:nvSpPr>
        <p:spPr bwMode="auto">
          <a:xfrm>
            <a:off x="11308211" y="4903985"/>
            <a:ext cx="566074" cy="551241"/>
          </a:xfrm>
          <a:prstGeom prst="roundRect">
            <a:avLst>
              <a:gd name="adj" fmla="val 6712"/>
            </a:avLst>
          </a:prstGeom>
          <a:gradFill flip="none" rotWithShape="1">
            <a:gsLst>
              <a:gs pos="0">
                <a:srgbClr val="C00000"/>
              </a:gs>
              <a:gs pos="100000">
                <a:srgbClr val="FE978C"/>
              </a:gs>
            </a:gsLst>
            <a:lin ang="8100000" scaled="1"/>
            <a:tileRect/>
          </a:gradFill>
          <a:ln w="9525" cap="flat" cmpd="sng" algn="ctr">
            <a:gradFill flip="none" rotWithShape="1">
              <a:gsLst>
                <a:gs pos="0">
                  <a:srgbClr val="C00000"/>
                </a:gs>
                <a:gs pos="50000">
                  <a:srgbClr val="FF3300"/>
                </a:gs>
              </a:gsLst>
              <a:lin ang="18900000" scaled="1"/>
              <a:tileRect/>
            </a:gra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sp>
        <p:nvSpPr>
          <p:cNvPr id="6" name="圆角矩形 35"/>
          <p:cNvSpPr/>
          <p:nvPr/>
        </p:nvSpPr>
        <p:spPr bwMode="auto">
          <a:xfrm>
            <a:off x="9973631" y="6299542"/>
            <a:ext cx="247198" cy="247198"/>
          </a:xfrm>
          <a:prstGeom prst="roundRect">
            <a:avLst>
              <a:gd name="adj" fmla="val 6712"/>
            </a:avLst>
          </a:prstGeom>
          <a:gradFill flip="none" rotWithShape="1">
            <a:gsLst>
              <a:gs pos="0">
                <a:sysClr val="window" lastClr="FFFFFF">
                  <a:lumMod val="85000"/>
                </a:sysClr>
              </a:gs>
              <a:gs pos="100000">
                <a:sysClr val="window" lastClr="FFFFFF"/>
              </a:gs>
            </a:gsLst>
            <a:lin ang="8100000" scaled="1"/>
            <a:tileRect/>
          </a:gradFill>
          <a:ln w="9525" cap="flat" cmpd="sng" algn="ctr">
            <a:gradFill flip="none" rotWithShape="1">
              <a:gsLst>
                <a:gs pos="0">
                  <a:sysClr val="window" lastClr="FFFFFF">
                    <a:lumMod val="85000"/>
                  </a:sysClr>
                </a:gs>
                <a:gs pos="50000">
                  <a:sysClr val="window" lastClr="FFFFFF"/>
                </a:gs>
              </a:gsLst>
              <a:lin ang="18900000" scaled="1"/>
              <a:tileRect/>
            </a:gradFill>
            <a:prstDash val="solid"/>
            <a:round/>
            <a:headEnd type="none" w="med" len="med"/>
            <a:tailEnd type="none" w="med" len="med"/>
          </a:ln>
          <a:effectLst>
            <a:outerShdw blurRad="342900" dist="76200" dir="8100000" sx="101000" sy="101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sp>
        <p:nvSpPr>
          <p:cNvPr id="7" name="圆角矩形 36"/>
          <p:cNvSpPr/>
          <p:nvPr/>
        </p:nvSpPr>
        <p:spPr bwMode="auto">
          <a:xfrm>
            <a:off x="9555567" y="5320532"/>
            <a:ext cx="435442" cy="435442"/>
          </a:xfrm>
          <a:prstGeom prst="roundRect">
            <a:avLst>
              <a:gd name="adj" fmla="val 6712"/>
            </a:avLst>
          </a:prstGeom>
          <a:gradFill flip="none" rotWithShape="1">
            <a:gsLst>
              <a:gs pos="0">
                <a:sysClr val="window" lastClr="FFFFFF">
                  <a:lumMod val="85000"/>
                </a:sysClr>
              </a:gs>
              <a:gs pos="100000">
                <a:sysClr val="window" lastClr="FFFFFF"/>
              </a:gs>
            </a:gsLst>
            <a:lin ang="8100000" scaled="1"/>
            <a:tileRect/>
          </a:gradFill>
          <a:ln w="9525" cap="flat" cmpd="sng" algn="ctr">
            <a:gradFill flip="none" rotWithShape="1">
              <a:gsLst>
                <a:gs pos="0">
                  <a:sysClr val="window" lastClr="FFFFFF">
                    <a:lumMod val="85000"/>
                  </a:sysClr>
                </a:gs>
                <a:gs pos="50000">
                  <a:sysClr val="window" lastClr="FFFFFF"/>
                </a:gs>
              </a:gsLst>
              <a:lin ang="18900000" scaled="1"/>
              <a:tileRect/>
            </a:gra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sp>
        <p:nvSpPr>
          <p:cNvPr id="8" name="圆角矩形 38"/>
          <p:cNvSpPr/>
          <p:nvPr/>
        </p:nvSpPr>
        <p:spPr bwMode="auto">
          <a:xfrm>
            <a:off x="291058" y="386123"/>
            <a:ext cx="566075" cy="566075"/>
          </a:xfrm>
          <a:prstGeom prst="roundRect">
            <a:avLst>
              <a:gd name="adj" fmla="val 6712"/>
            </a:avLst>
          </a:prstGeom>
          <a:gradFill flip="none" rotWithShape="1">
            <a:gsLst>
              <a:gs pos="0">
                <a:sysClr val="window" lastClr="FFFFFF">
                  <a:lumMod val="85000"/>
                </a:sysClr>
              </a:gs>
              <a:gs pos="100000">
                <a:sysClr val="window" lastClr="FFFFFF"/>
              </a:gs>
            </a:gsLst>
            <a:lin ang="8100000" scaled="1"/>
            <a:tileRect/>
          </a:gradFill>
          <a:ln w="9525" cap="flat" cmpd="sng" algn="ctr">
            <a:gradFill flip="none" rotWithShape="1">
              <a:gsLst>
                <a:gs pos="0">
                  <a:sysClr val="window" lastClr="FFFFFF">
                    <a:lumMod val="85000"/>
                  </a:sysClr>
                </a:gs>
                <a:gs pos="50000">
                  <a:sysClr val="window" lastClr="FFFFFF"/>
                </a:gs>
              </a:gsLst>
              <a:lin ang="18900000" scaled="1"/>
              <a:tileRect/>
            </a:gradFill>
            <a:prstDash val="solid"/>
            <a:round/>
            <a:headEnd type="none" w="med" len="med"/>
            <a:tailEnd type="none" w="med" len="med"/>
          </a:ln>
          <a:effectLst>
            <a:outerShdw blurRad="342900" dist="76200" dir="8100000" sx="101000" sy="101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sp>
        <p:nvSpPr>
          <p:cNvPr id="9" name="圆角矩形 39"/>
          <p:cNvSpPr/>
          <p:nvPr/>
        </p:nvSpPr>
        <p:spPr bwMode="auto">
          <a:xfrm>
            <a:off x="11286457" y="6081821"/>
            <a:ext cx="435442" cy="435442"/>
          </a:xfrm>
          <a:prstGeom prst="roundRect">
            <a:avLst>
              <a:gd name="adj" fmla="val 6712"/>
            </a:avLst>
          </a:prstGeom>
          <a:gradFill flip="none" rotWithShape="1">
            <a:gsLst>
              <a:gs pos="0">
                <a:sysClr val="window" lastClr="FFFFFF">
                  <a:lumMod val="85000"/>
                </a:sysClr>
              </a:gs>
              <a:gs pos="100000">
                <a:sysClr val="window" lastClr="FFFFFF"/>
              </a:gs>
            </a:gsLst>
            <a:lin ang="8100000" scaled="1"/>
            <a:tileRect/>
          </a:gradFill>
          <a:ln w="9525" cap="flat" cmpd="sng" algn="ctr">
            <a:gradFill flip="none" rotWithShape="1">
              <a:gsLst>
                <a:gs pos="0">
                  <a:sysClr val="window" lastClr="FFFFFF">
                    <a:lumMod val="85000"/>
                  </a:sysClr>
                </a:gs>
                <a:gs pos="50000">
                  <a:sysClr val="window" lastClr="FFFFFF"/>
                </a:gs>
              </a:gsLst>
              <a:lin ang="18900000" scaled="1"/>
              <a:tileRect/>
            </a:gra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grpSp>
        <p:nvGrpSpPr>
          <p:cNvPr id="11" name="组合 10"/>
          <p:cNvGrpSpPr/>
          <p:nvPr/>
        </p:nvGrpSpPr>
        <p:grpSpPr>
          <a:xfrm>
            <a:off x="478606" y="1058919"/>
            <a:ext cx="443065" cy="443065"/>
            <a:chOff x="361509" y="2683195"/>
            <a:chExt cx="870884" cy="870884"/>
          </a:xfrm>
        </p:grpSpPr>
        <p:sp>
          <p:nvSpPr>
            <p:cNvPr id="12" name="圆角矩形 32"/>
            <p:cNvSpPr/>
            <p:nvPr/>
          </p:nvSpPr>
          <p:spPr bwMode="auto">
            <a:xfrm>
              <a:off x="361509" y="2683195"/>
              <a:ext cx="870884" cy="870884"/>
            </a:xfrm>
            <a:prstGeom prst="roundRect">
              <a:avLst>
                <a:gd name="adj" fmla="val 6712"/>
              </a:avLst>
            </a:prstGeom>
            <a:gradFill flip="none" rotWithShape="1">
              <a:gsLst>
                <a:gs pos="0">
                  <a:srgbClr val="0070C0"/>
                </a:gs>
                <a:gs pos="100000">
                  <a:srgbClr val="00B0F0"/>
                </a:gs>
              </a:gsLst>
              <a:lin ang="8100000" scaled="1"/>
              <a:tileRect/>
            </a:gradFill>
            <a:ln w="9525" cap="flat" cmpd="sng" algn="ctr">
              <a:gradFill flip="none" rotWithShape="1">
                <a:gsLst>
                  <a:gs pos="0">
                    <a:srgbClr val="0070C0"/>
                  </a:gs>
                  <a:gs pos="50000">
                    <a:srgbClr val="00B0F0"/>
                  </a:gs>
                </a:gsLst>
                <a:lin ang="18900000" scaled="1"/>
                <a:tileRect/>
              </a:gradFill>
              <a:prstDash val="solid"/>
              <a:round/>
              <a:headEnd type="none" w="med" len="med"/>
              <a:tailEnd type="none" w="med" len="med"/>
            </a:ln>
            <a:effectLst>
              <a:outerShdw blurRad="368300" dist="101600" dir="9000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sp>
          <p:nvSpPr>
            <p:cNvPr id="13" name="Freeform 44"/>
            <p:cNvSpPr>
              <a:spLocks noEditPoints="1"/>
            </p:cNvSpPr>
            <p:nvPr/>
          </p:nvSpPr>
          <p:spPr bwMode="auto">
            <a:xfrm>
              <a:off x="501963" y="2847719"/>
              <a:ext cx="526354" cy="541835"/>
            </a:xfrm>
            <a:custGeom>
              <a:avLst/>
              <a:gdLst>
                <a:gd name="T0" fmla="*/ 65 w 175"/>
                <a:gd name="T1" fmla="*/ 177 h 180"/>
                <a:gd name="T2" fmla="*/ 61 w 175"/>
                <a:gd name="T3" fmla="*/ 132 h 180"/>
                <a:gd name="T4" fmla="*/ 21 w 175"/>
                <a:gd name="T5" fmla="*/ 153 h 180"/>
                <a:gd name="T6" fmla="*/ 0 w 175"/>
                <a:gd name="T7" fmla="*/ 114 h 180"/>
                <a:gd name="T8" fmla="*/ 25 w 175"/>
                <a:gd name="T9" fmla="*/ 100 h 180"/>
                <a:gd name="T10" fmla="*/ 42 w 175"/>
                <a:gd name="T11" fmla="*/ 89 h 180"/>
                <a:gd name="T12" fmla="*/ 7 w 175"/>
                <a:gd name="T13" fmla="*/ 69 h 180"/>
                <a:gd name="T14" fmla="*/ 4 w 175"/>
                <a:gd name="T15" fmla="*/ 57 h 180"/>
                <a:gd name="T16" fmla="*/ 37 w 175"/>
                <a:gd name="T17" fmla="*/ 33 h 180"/>
                <a:gd name="T18" fmla="*/ 65 w 175"/>
                <a:gd name="T19" fmla="*/ 49 h 180"/>
                <a:gd name="T20" fmla="*/ 65 w 175"/>
                <a:gd name="T21" fmla="*/ 0 h 180"/>
                <a:gd name="T22" fmla="*/ 89 w 175"/>
                <a:gd name="T23" fmla="*/ 0 h 180"/>
                <a:gd name="T24" fmla="*/ 110 w 175"/>
                <a:gd name="T25" fmla="*/ 24 h 180"/>
                <a:gd name="T26" fmla="*/ 139 w 175"/>
                <a:gd name="T27" fmla="*/ 33 h 180"/>
                <a:gd name="T28" fmla="*/ 173 w 175"/>
                <a:gd name="T29" fmla="*/ 60 h 180"/>
                <a:gd name="T30" fmla="*/ 157 w 175"/>
                <a:gd name="T31" fmla="*/ 75 h 180"/>
                <a:gd name="T32" fmla="*/ 149 w 175"/>
                <a:gd name="T33" fmla="*/ 99 h 180"/>
                <a:gd name="T34" fmla="*/ 175 w 175"/>
                <a:gd name="T35" fmla="*/ 115 h 180"/>
                <a:gd name="T36" fmla="*/ 160 w 175"/>
                <a:gd name="T37" fmla="*/ 142 h 180"/>
                <a:gd name="T38" fmla="*/ 123 w 175"/>
                <a:gd name="T39" fmla="*/ 137 h 180"/>
                <a:gd name="T40" fmla="*/ 110 w 175"/>
                <a:gd name="T41" fmla="*/ 155 h 180"/>
                <a:gd name="T42" fmla="*/ 88 w 175"/>
                <a:gd name="T43" fmla="*/ 180 h 180"/>
                <a:gd name="T44" fmla="*/ 65 w 175"/>
                <a:gd name="T45" fmla="*/ 180 h 180"/>
                <a:gd name="T46" fmla="*/ 92 w 175"/>
                <a:gd name="T47" fmla="*/ 162 h 180"/>
                <a:gd name="T48" fmla="*/ 86 w 175"/>
                <a:gd name="T49" fmla="*/ 161 h 180"/>
                <a:gd name="T50" fmla="*/ 86 w 175"/>
                <a:gd name="T51" fmla="*/ 167 h 180"/>
                <a:gd name="T52" fmla="*/ 92 w 175"/>
                <a:gd name="T53" fmla="*/ 167 h 180"/>
                <a:gd name="T54" fmla="*/ 92 w 175"/>
                <a:gd name="T55" fmla="*/ 162 h 180"/>
                <a:gd name="T56" fmla="*/ 100 w 175"/>
                <a:gd name="T57" fmla="*/ 146 h 180"/>
                <a:gd name="T58" fmla="*/ 93 w 175"/>
                <a:gd name="T59" fmla="*/ 129 h 180"/>
                <a:gd name="T60" fmla="*/ 88 w 175"/>
                <a:gd name="T61" fmla="*/ 152 h 180"/>
                <a:gd name="T62" fmla="*/ 88 w 175"/>
                <a:gd name="T63" fmla="*/ 157 h 180"/>
                <a:gd name="T64" fmla="*/ 88 w 175"/>
                <a:gd name="T65" fmla="*/ 157 h 180"/>
                <a:gd name="T66" fmla="*/ 92 w 175"/>
                <a:gd name="T67" fmla="*/ 146 h 180"/>
                <a:gd name="T68" fmla="*/ 92 w 175"/>
                <a:gd name="T69" fmla="*/ 103 h 180"/>
                <a:gd name="T70" fmla="*/ 86 w 175"/>
                <a:gd name="T71" fmla="*/ 106 h 180"/>
                <a:gd name="T72" fmla="*/ 87 w 175"/>
                <a:gd name="T73" fmla="*/ 151 h 180"/>
                <a:gd name="T74" fmla="*/ 85 w 175"/>
                <a:gd name="T75" fmla="*/ 130 h 180"/>
                <a:gd name="T76" fmla="*/ 82 w 175"/>
                <a:gd name="T77" fmla="*/ 111 h 180"/>
                <a:gd name="T78" fmla="*/ 103 w 175"/>
                <a:gd name="T79" fmla="*/ 90 h 180"/>
                <a:gd name="T80" fmla="*/ 94 w 175"/>
                <a:gd name="T81" fmla="*/ 66 h 180"/>
                <a:gd name="T82" fmla="*/ 95 w 175"/>
                <a:gd name="T83" fmla="*/ 89 h 180"/>
                <a:gd name="T84" fmla="*/ 76 w 175"/>
                <a:gd name="T85" fmla="*/ 106 h 180"/>
                <a:gd name="T86" fmla="*/ 81 w 175"/>
                <a:gd name="T87" fmla="*/ 127 h 180"/>
                <a:gd name="T88" fmla="*/ 85 w 175"/>
                <a:gd name="T89" fmla="*/ 130 h 180"/>
                <a:gd name="T90" fmla="*/ 92 w 175"/>
                <a:gd name="T91" fmla="*/ 43 h 180"/>
                <a:gd name="T92" fmla="*/ 87 w 175"/>
                <a:gd name="T93" fmla="*/ 43 h 180"/>
                <a:gd name="T94" fmla="*/ 89 w 175"/>
                <a:gd name="T95" fmla="*/ 94 h 180"/>
                <a:gd name="T96" fmla="*/ 92 w 175"/>
                <a:gd name="T97" fmla="*/ 67 h 180"/>
                <a:gd name="T98" fmla="*/ 83 w 175"/>
                <a:gd name="T99" fmla="*/ 57 h 180"/>
                <a:gd name="T100" fmla="*/ 91 w 175"/>
                <a:gd name="T101" fmla="*/ 41 h 180"/>
                <a:gd name="T102" fmla="*/ 98 w 175"/>
                <a:gd name="T103" fmla="*/ 33 h 180"/>
                <a:gd name="T104" fmla="*/ 79 w 175"/>
                <a:gd name="T105" fmla="*/ 38 h 180"/>
                <a:gd name="T106" fmla="*/ 82 w 175"/>
                <a:gd name="T107" fmla="*/ 67 h 180"/>
                <a:gd name="T108" fmla="*/ 83 w 175"/>
                <a:gd name="T109" fmla="*/ 57 h 180"/>
                <a:gd name="T110" fmla="*/ 94 w 175"/>
                <a:gd name="T111" fmla="*/ 36 h 180"/>
                <a:gd name="T112" fmla="*/ 96 w 175"/>
                <a:gd name="T113" fmla="*/ 36 h 180"/>
                <a:gd name="T114" fmla="*/ 94 w 175"/>
                <a:gd name="T115" fmla="*/ 36 h 180"/>
                <a:gd name="T116" fmla="*/ 92 w 175"/>
                <a:gd name="T117" fmla="*/ 30 h 180"/>
                <a:gd name="T118" fmla="*/ 93 w 175"/>
                <a:gd name="T119" fmla="*/ 19 h 180"/>
                <a:gd name="T120" fmla="*/ 86 w 175"/>
                <a:gd name="T121" fmla="*/ 13 h 180"/>
                <a:gd name="T122" fmla="*/ 86 w 175"/>
                <a:gd name="T123" fmla="*/ 26 h 180"/>
                <a:gd name="T124" fmla="*/ 92 w 175"/>
                <a:gd name="T125" fmla="*/ 3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5" h="180">
                  <a:moveTo>
                    <a:pt x="65" y="180"/>
                  </a:moveTo>
                  <a:cubicBezTo>
                    <a:pt x="65" y="179"/>
                    <a:pt x="65" y="178"/>
                    <a:pt x="65" y="177"/>
                  </a:cubicBezTo>
                  <a:cubicBezTo>
                    <a:pt x="65" y="172"/>
                    <a:pt x="65" y="130"/>
                    <a:pt x="64" y="130"/>
                  </a:cubicBezTo>
                  <a:cubicBezTo>
                    <a:pt x="64" y="130"/>
                    <a:pt x="62" y="131"/>
                    <a:pt x="61" y="132"/>
                  </a:cubicBezTo>
                  <a:cubicBezTo>
                    <a:pt x="57" y="134"/>
                    <a:pt x="38" y="145"/>
                    <a:pt x="29" y="150"/>
                  </a:cubicBezTo>
                  <a:cubicBezTo>
                    <a:pt x="24" y="153"/>
                    <a:pt x="22" y="154"/>
                    <a:pt x="21" y="153"/>
                  </a:cubicBezTo>
                  <a:cubicBezTo>
                    <a:pt x="21" y="152"/>
                    <a:pt x="3" y="121"/>
                    <a:pt x="1" y="117"/>
                  </a:cubicBezTo>
                  <a:cubicBezTo>
                    <a:pt x="0" y="115"/>
                    <a:pt x="0" y="114"/>
                    <a:pt x="0" y="114"/>
                  </a:cubicBezTo>
                  <a:cubicBezTo>
                    <a:pt x="1" y="114"/>
                    <a:pt x="3" y="113"/>
                    <a:pt x="6" y="111"/>
                  </a:cubicBezTo>
                  <a:cubicBezTo>
                    <a:pt x="9" y="109"/>
                    <a:pt x="17" y="104"/>
                    <a:pt x="25" y="100"/>
                  </a:cubicBezTo>
                  <a:cubicBezTo>
                    <a:pt x="33" y="95"/>
                    <a:pt x="40" y="91"/>
                    <a:pt x="41" y="90"/>
                  </a:cubicBezTo>
                  <a:cubicBezTo>
                    <a:pt x="42" y="89"/>
                    <a:pt x="42" y="89"/>
                    <a:pt x="42" y="89"/>
                  </a:cubicBezTo>
                  <a:cubicBezTo>
                    <a:pt x="35" y="85"/>
                    <a:pt x="35" y="85"/>
                    <a:pt x="35" y="85"/>
                  </a:cubicBezTo>
                  <a:cubicBezTo>
                    <a:pt x="27" y="81"/>
                    <a:pt x="24" y="78"/>
                    <a:pt x="7" y="69"/>
                  </a:cubicBezTo>
                  <a:cubicBezTo>
                    <a:pt x="3" y="66"/>
                    <a:pt x="0" y="64"/>
                    <a:pt x="0" y="64"/>
                  </a:cubicBezTo>
                  <a:cubicBezTo>
                    <a:pt x="0" y="64"/>
                    <a:pt x="2" y="60"/>
                    <a:pt x="4" y="57"/>
                  </a:cubicBezTo>
                  <a:cubicBezTo>
                    <a:pt x="11" y="43"/>
                    <a:pt x="22" y="25"/>
                    <a:pt x="22" y="25"/>
                  </a:cubicBezTo>
                  <a:cubicBezTo>
                    <a:pt x="22" y="24"/>
                    <a:pt x="25" y="26"/>
                    <a:pt x="37" y="33"/>
                  </a:cubicBezTo>
                  <a:cubicBezTo>
                    <a:pt x="41" y="36"/>
                    <a:pt x="49" y="40"/>
                    <a:pt x="55" y="44"/>
                  </a:cubicBezTo>
                  <a:cubicBezTo>
                    <a:pt x="65" y="49"/>
                    <a:pt x="65" y="49"/>
                    <a:pt x="65" y="49"/>
                  </a:cubicBezTo>
                  <a:cubicBezTo>
                    <a:pt x="65" y="25"/>
                    <a:pt x="65" y="25"/>
                    <a:pt x="65" y="25"/>
                  </a:cubicBezTo>
                  <a:cubicBezTo>
                    <a:pt x="65" y="0"/>
                    <a:pt x="65" y="0"/>
                    <a:pt x="65" y="0"/>
                  </a:cubicBezTo>
                  <a:cubicBezTo>
                    <a:pt x="67" y="0"/>
                    <a:pt x="67" y="0"/>
                    <a:pt x="67" y="0"/>
                  </a:cubicBezTo>
                  <a:cubicBezTo>
                    <a:pt x="68" y="0"/>
                    <a:pt x="78" y="0"/>
                    <a:pt x="89" y="0"/>
                  </a:cubicBezTo>
                  <a:cubicBezTo>
                    <a:pt x="110" y="0"/>
                    <a:pt x="110" y="0"/>
                    <a:pt x="110" y="0"/>
                  </a:cubicBezTo>
                  <a:cubicBezTo>
                    <a:pt x="110" y="24"/>
                    <a:pt x="110" y="24"/>
                    <a:pt x="110" y="24"/>
                  </a:cubicBezTo>
                  <a:cubicBezTo>
                    <a:pt x="110" y="41"/>
                    <a:pt x="111" y="49"/>
                    <a:pt x="111" y="49"/>
                  </a:cubicBezTo>
                  <a:cubicBezTo>
                    <a:pt x="112" y="49"/>
                    <a:pt x="118" y="45"/>
                    <a:pt x="139" y="33"/>
                  </a:cubicBezTo>
                  <a:cubicBezTo>
                    <a:pt x="147" y="28"/>
                    <a:pt x="153" y="25"/>
                    <a:pt x="153" y="25"/>
                  </a:cubicBezTo>
                  <a:cubicBezTo>
                    <a:pt x="154" y="25"/>
                    <a:pt x="170" y="54"/>
                    <a:pt x="173" y="60"/>
                  </a:cubicBezTo>
                  <a:cubicBezTo>
                    <a:pt x="175" y="62"/>
                    <a:pt x="175" y="64"/>
                    <a:pt x="175" y="64"/>
                  </a:cubicBezTo>
                  <a:cubicBezTo>
                    <a:pt x="175" y="65"/>
                    <a:pt x="161" y="73"/>
                    <a:pt x="157" y="75"/>
                  </a:cubicBezTo>
                  <a:cubicBezTo>
                    <a:pt x="148" y="81"/>
                    <a:pt x="134" y="89"/>
                    <a:pt x="134" y="90"/>
                  </a:cubicBezTo>
                  <a:cubicBezTo>
                    <a:pt x="133" y="90"/>
                    <a:pt x="136" y="92"/>
                    <a:pt x="149" y="99"/>
                  </a:cubicBezTo>
                  <a:cubicBezTo>
                    <a:pt x="151" y="101"/>
                    <a:pt x="158" y="105"/>
                    <a:pt x="164" y="108"/>
                  </a:cubicBezTo>
                  <a:cubicBezTo>
                    <a:pt x="169" y="111"/>
                    <a:pt x="174" y="114"/>
                    <a:pt x="175" y="115"/>
                  </a:cubicBezTo>
                  <a:cubicBezTo>
                    <a:pt x="175" y="115"/>
                    <a:pt x="174" y="117"/>
                    <a:pt x="171" y="123"/>
                  </a:cubicBezTo>
                  <a:cubicBezTo>
                    <a:pt x="168" y="127"/>
                    <a:pt x="164" y="136"/>
                    <a:pt x="160" y="142"/>
                  </a:cubicBezTo>
                  <a:cubicBezTo>
                    <a:pt x="156" y="149"/>
                    <a:pt x="153" y="154"/>
                    <a:pt x="153" y="154"/>
                  </a:cubicBezTo>
                  <a:cubicBezTo>
                    <a:pt x="153" y="154"/>
                    <a:pt x="149" y="152"/>
                    <a:pt x="123" y="137"/>
                  </a:cubicBezTo>
                  <a:cubicBezTo>
                    <a:pt x="117" y="133"/>
                    <a:pt x="111" y="130"/>
                    <a:pt x="111" y="130"/>
                  </a:cubicBezTo>
                  <a:cubicBezTo>
                    <a:pt x="111" y="130"/>
                    <a:pt x="110" y="140"/>
                    <a:pt x="110" y="155"/>
                  </a:cubicBezTo>
                  <a:cubicBezTo>
                    <a:pt x="110" y="180"/>
                    <a:pt x="110" y="180"/>
                    <a:pt x="110" y="180"/>
                  </a:cubicBezTo>
                  <a:cubicBezTo>
                    <a:pt x="88" y="180"/>
                    <a:pt x="88" y="180"/>
                    <a:pt x="88" y="180"/>
                  </a:cubicBezTo>
                  <a:cubicBezTo>
                    <a:pt x="76" y="180"/>
                    <a:pt x="66" y="180"/>
                    <a:pt x="65" y="180"/>
                  </a:cubicBezTo>
                  <a:cubicBezTo>
                    <a:pt x="65" y="180"/>
                    <a:pt x="65" y="180"/>
                    <a:pt x="65" y="180"/>
                  </a:cubicBezTo>
                  <a:cubicBezTo>
                    <a:pt x="65" y="180"/>
                    <a:pt x="65" y="180"/>
                    <a:pt x="65" y="180"/>
                  </a:cubicBezTo>
                  <a:close/>
                  <a:moveTo>
                    <a:pt x="92" y="162"/>
                  </a:moveTo>
                  <a:cubicBezTo>
                    <a:pt x="92" y="159"/>
                    <a:pt x="92" y="157"/>
                    <a:pt x="92" y="157"/>
                  </a:cubicBezTo>
                  <a:cubicBezTo>
                    <a:pt x="92" y="157"/>
                    <a:pt x="88" y="159"/>
                    <a:pt x="86" y="161"/>
                  </a:cubicBezTo>
                  <a:cubicBezTo>
                    <a:pt x="86" y="161"/>
                    <a:pt x="86" y="163"/>
                    <a:pt x="86" y="164"/>
                  </a:cubicBezTo>
                  <a:cubicBezTo>
                    <a:pt x="86" y="167"/>
                    <a:pt x="86" y="167"/>
                    <a:pt x="86" y="167"/>
                  </a:cubicBezTo>
                  <a:cubicBezTo>
                    <a:pt x="89" y="167"/>
                    <a:pt x="89" y="167"/>
                    <a:pt x="89" y="167"/>
                  </a:cubicBezTo>
                  <a:cubicBezTo>
                    <a:pt x="92" y="167"/>
                    <a:pt x="92" y="167"/>
                    <a:pt x="92" y="167"/>
                  </a:cubicBezTo>
                  <a:cubicBezTo>
                    <a:pt x="92" y="162"/>
                    <a:pt x="92" y="162"/>
                    <a:pt x="92" y="162"/>
                  </a:cubicBezTo>
                  <a:cubicBezTo>
                    <a:pt x="92" y="162"/>
                    <a:pt x="92" y="162"/>
                    <a:pt x="92" y="162"/>
                  </a:cubicBezTo>
                  <a:close/>
                  <a:moveTo>
                    <a:pt x="88" y="157"/>
                  </a:moveTo>
                  <a:cubicBezTo>
                    <a:pt x="91" y="155"/>
                    <a:pt x="98" y="149"/>
                    <a:pt x="100" y="146"/>
                  </a:cubicBezTo>
                  <a:cubicBezTo>
                    <a:pt x="103" y="142"/>
                    <a:pt x="102" y="135"/>
                    <a:pt x="97" y="131"/>
                  </a:cubicBezTo>
                  <a:cubicBezTo>
                    <a:pt x="96" y="130"/>
                    <a:pt x="93" y="129"/>
                    <a:pt x="93" y="129"/>
                  </a:cubicBezTo>
                  <a:cubicBezTo>
                    <a:pt x="94" y="137"/>
                    <a:pt x="94" y="137"/>
                    <a:pt x="94" y="137"/>
                  </a:cubicBezTo>
                  <a:cubicBezTo>
                    <a:pt x="94" y="137"/>
                    <a:pt x="95" y="145"/>
                    <a:pt x="88" y="152"/>
                  </a:cubicBezTo>
                  <a:cubicBezTo>
                    <a:pt x="82" y="157"/>
                    <a:pt x="81" y="158"/>
                    <a:pt x="81" y="159"/>
                  </a:cubicBezTo>
                  <a:cubicBezTo>
                    <a:pt x="81" y="160"/>
                    <a:pt x="84" y="160"/>
                    <a:pt x="88" y="157"/>
                  </a:cubicBezTo>
                  <a:cubicBezTo>
                    <a:pt x="88" y="157"/>
                    <a:pt x="88" y="157"/>
                    <a:pt x="88" y="157"/>
                  </a:cubicBezTo>
                  <a:cubicBezTo>
                    <a:pt x="88" y="157"/>
                    <a:pt x="88" y="157"/>
                    <a:pt x="88" y="157"/>
                  </a:cubicBezTo>
                  <a:close/>
                  <a:moveTo>
                    <a:pt x="89" y="148"/>
                  </a:moveTo>
                  <a:cubicBezTo>
                    <a:pt x="92" y="146"/>
                    <a:pt x="92" y="146"/>
                    <a:pt x="92" y="146"/>
                  </a:cubicBezTo>
                  <a:cubicBezTo>
                    <a:pt x="92" y="125"/>
                    <a:pt x="92" y="125"/>
                    <a:pt x="92" y="125"/>
                  </a:cubicBezTo>
                  <a:cubicBezTo>
                    <a:pt x="92" y="103"/>
                    <a:pt x="92" y="103"/>
                    <a:pt x="92" y="103"/>
                  </a:cubicBezTo>
                  <a:cubicBezTo>
                    <a:pt x="89" y="105"/>
                    <a:pt x="89" y="105"/>
                    <a:pt x="89" y="105"/>
                  </a:cubicBezTo>
                  <a:cubicBezTo>
                    <a:pt x="86" y="106"/>
                    <a:pt x="86" y="106"/>
                    <a:pt x="86" y="106"/>
                  </a:cubicBezTo>
                  <a:cubicBezTo>
                    <a:pt x="86" y="129"/>
                    <a:pt x="86" y="129"/>
                    <a:pt x="86" y="129"/>
                  </a:cubicBezTo>
                  <a:cubicBezTo>
                    <a:pt x="86" y="141"/>
                    <a:pt x="86" y="151"/>
                    <a:pt x="87" y="151"/>
                  </a:cubicBezTo>
                  <a:cubicBezTo>
                    <a:pt x="87" y="151"/>
                    <a:pt x="88" y="150"/>
                    <a:pt x="89" y="148"/>
                  </a:cubicBezTo>
                  <a:close/>
                  <a:moveTo>
                    <a:pt x="85" y="130"/>
                  </a:moveTo>
                  <a:cubicBezTo>
                    <a:pt x="85" y="130"/>
                    <a:pt x="85" y="123"/>
                    <a:pt x="84" y="121"/>
                  </a:cubicBezTo>
                  <a:cubicBezTo>
                    <a:pt x="82" y="119"/>
                    <a:pt x="81" y="115"/>
                    <a:pt x="82" y="111"/>
                  </a:cubicBezTo>
                  <a:cubicBezTo>
                    <a:pt x="83" y="107"/>
                    <a:pt x="85" y="105"/>
                    <a:pt x="91" y="102"/>
                  </a:cubicBezTo>
                  <a:cubicBezTo>
                    <a:pt x="98" y="99"/>
                    <a:pt x="102" y="94"/>
                    <a:pt x="103" y="90"/>
                  </a:cubicBezTo>
                  <a:cubicBezTo>
                    <a:pt x="105" y="85"/>
                    <a:pt x="104" y="81"/>
                    <a:pt x="102" y="76"/>
                  </a:cubicBezTo>
                  <a:cubicBezTo>
                    <a:pt x="100" y="73"/>
                    <a:pt x="95" y="66"/>
                    <a:pt x="94" y="66"/>
                  </a:cubicBezTo>
                  <a:cubicBezTo>
                    <a:pt x="93" y="69"/>
                    <a:pt x="94" y="77"/>
                    <a:pt x="94" y="77"/>
                  </a:cubicBezTo>
                  <a:cubicBezTo>
                    <a:pt x="94" y="77"/>
                    <a:pt x="98" y="85"/>
                    <a:pt x="95" y="89"/>
                  </a:cubicBezTo>
                  <a:cubicBezTo>
                    <a:pt x="94" y="92"/>
                    <a:pt x="92" y="93"/>
                    <a:pt x="85" y="98"/>
                  </a:cubicBezTo>
                  <a:cubicBezTo>
                    <a:pt x="79" y="101"/>
                    <a:pt x="78" y="103"/>
                    <a:pt x="76" y="106"/>
                  </a:cubicBezTo>
                  <a:cubicBezTo>
                    <a:pt x="75" y="109"/>
                    <a:pt x="75" y="110"/>
                    <a:pt x="75" y="114"/>
                  </a:cubicBezTo>
                  <a:cubicBezTo>
                    <a:pt x="75" y="119"/>
                    <a:pt x="77" y="122"/>
                    <a:pt x="81" y="127"/>
                  </a:cubicBezTo>
                  <a:cubicBezTo>
                    <a:pt x="84" y="131"/>
                    <a:pt x="85" y="130"/>
                    <a:pt x="85" y="130"/>
                  </a:cubicBezTo>
                  <a:cubicBezTo>
                    <a:pt x="85" y="130"/>
                    <a:pt x="85" y="130"/>
                    <a:pt x="85" y="130"/>
                  </a:cubicBezTo>
                  <a:close/>
                  <a:moveTo>
                    <a:pt x="92" y="67"/>
                  </a:moveTo>
                  <a:cubicBezTo>
                    <a:pt x="92" y="43"/>
                    <a:pt x="92" y="43"/>
                    <a:pt x="92" y="43"/>
                  </a:cubicBezTo>
                  <a:cubicBezTo>
                    <a:pt x="89" y="43"/>
                    <a:pt x="89" y="43"/>
                    <a:pt x="89" y="43"/>
                  </a:cubicBezTo>
                  <a:cubicBezTo>
                    <a:pt x="88" y="43"/>
                    <a:pt x="87" y="43"/>
                    <a:pt x="87" y="43"/>
                  </a:cubicBezTo>
                  <a:cubicBezTo>
                    <a:pt x="86" y="44"/>
                    <a:pt x="86" y="94"/>
                    <a:pt x="86" y="95"/>
                  </a:cubicBezTo>
                  <a:cubicBezTo>
                    <a:pt x="86" y="95"/>
                    <a:pt x="87" y="95"/>
                    <a:pt x="89" y="94"/>
                  </a:cubicBezTo>
                  <a:cubicBezTo>
                    <a:pt x="92" y="92"/>
                    <a:pt x="92" y="92"/>
                    <a:pt x="92" y="92"/>
                  </a:cubicBezTo>
                  <a:cubicBezTo>
                    <a:pt x="92" y="67"/>
                    <a:pt x="92" y="67"/>
                    <a:pt x="92" y="67"/>
                  </a:cubicBezTo>
                  <a:cubicBezTo>
                    <a:pt x="92" y="67"/>
                    <a:pt x="92" y="67"/>
                    <a:pt x="92" y="67"/>
                  </a:cubicBezTo>
                  <a:close/>
                  <a:moveTo>
                    <a:pt x="83" y="57"/>
                  </a:moveTo>
                  <a:cubicBezTo>
                    <a:pt x="82" y="53"/>
                    <a:pt x="81" y="55"/>
                    <a:pt x="82" y="50"/>
                  </a:cubicBezTo>
                  <a:cubicBezTo>
                    <a:pt x="82" y="44"/>
                    <a:pt x="85" y="41"/>
                    <a:pt x="91" y="41"/>
                  </a:cubicBezTo>
                  <a:cubicBezTo>
                    <a:pt x="99" y="41"/>
                    <a:pt x="101" y="44"/>
                    <a:pt x="103" y="40"/>
                  </a:cubicBezTo>
                  <a:cubicBezTo>
                    <a:pt x="104" y="37"/>
                    <a:pt x="100" y="34"/>
                    <a:pt x="98" y="33"/>
                  </a:cubicBezTo>
                  <a:cubicBezTo>
                    <a:pt x="97" y="33"/>
                    <a:pt x="95" y="32"/>
                    <a:pt x="92" y="32"/>
                  </a:cubicBezTo>
                  <a:cubicBezTo>
                    <a:pt x="86" y="32"/>
                    <a:pt x="82" y="34"/>
                    <a:pt x="79" y="38"/>
                  </a:cubicBezTo>
                  <a:cubicBezTo>
                    <a:pt x="75" y="42"/>
                    <a:pt x="74" y="45"/>
                    <a:pt x="74" y="50"/>
                  </a:cubicBezTo>
                  <a:cubicBezTo>
                    <a:pt x="74" y="58"/>
                    <a:pt x="77" y="63"/>
                    <a:pt x="82" y="67"/>
                  </a:cubicBezTo>
                  <a:cubicBezTo>
                    <a:pt x="84" y="69"/>
                    <a:pt x="84" y="69"/>
                    <a:pt x="84" y="69"/>
                  </a:cubicBezTo>
                  <a:cubicBezTo>
                    <a:pt x="85" y="65"/>
                    <a:pt x="85" y="60"/>
                    <a:pt x="83" y="57"/>
                  </a:cubicBezTo>
                  <a:cubicBezTo>
                    <a:pt x="83" y="57"/>
                    <a:pt x="83" y="57"/>
                    <a:pt x="83" y="57"/>
                  </a:cubicBezTo>
                  <a:close/>
                  <a:moveTo>
                    <a:pt x="94" y="36"/>
                  </a:moveTo>
                  <a:cubicBezTo>
                    <a:pt x="94" y="36"/>
                    <a:pt x="94" y="35"/>
                    <a:pt x="95" y="35"/>
                  </a:cubicBezTo>
                  <a:cubicBezTo>
                    <a:pt x="96" y="35"/>
                    <a:pt x="96" y="36"/>
                    <a:pt x="96" y="36"/>
                  </a:cubicBezTo>
                  <a:cubicBezTo>
                    <a:pt x="96" y="37"/>
                    <a:pt x="96" y="38"/>
                    <a:pt x="95" y="38"/>
                  </a:cubicBezTo>
                  <a:cubicBezTo>
                    <a:pt x="94" y="38"/>
                    <a:pt x="94" y="37"/>
                    <a:pt x="94" y="36"/>
                  </a:cubicBezTo>
                  <a:cubicBezTo>
                    <a:pt x="94" y="36"/>
                    <a:pt x="94" y="36"/>
                    <a:pt x="94" y="36"/>
                  </a:cubicBezTo>
                  <a:close/>
                  <a:moveTo>
                    <a:pt x="92" y="30"/>
                  </a:moveTo>
                  <a:cubicBezTo>
                    <a:pt x="92" y="30"/>
                    <a:pt x="92" y="30"/>
                    <a:pt x="92" y="25"/>
                  </a:cubicBezTo>
                  <a:cubicBezTo>
                    <a:pt x="92" y="21"/>
                    <a:pt x="92" y="20"/>
                    <a:pt x="93" y="19"/>
                  </a:cubicBezTo>
                  <a:cubicBezTo>
                    <a:pt x="94" y="19"/>
                    <a:pt x="94" y="15"/>
                    <a:pt x="93" y="14"/>
                  </a:cubicBezTo>
                  <a:cubicBezTo>
                    <a:pt x="91" y="11"/>
                    <a:pt x="88" y="11"/>
                    <a:pt x="86" y="13"/>
                  </a:cubicBezTo>
                  <a:cubicBezTo>
                    <a:pt x="84" y="14"/>
                    <a:pt x="84" y="18"/>
                    <a:pt x="85" y="20"/>
                  </a:cubicBezTo>
                  <a:cubicBezTo>
                    <a:pt x="86" y="20"/>
                    <a:pt x="86" y="22"/>
                    <a:pt x="86" y="26"/>
                  </a:cubicBezTo>
                  <a:cubicBezTo>
                    <a:pt x="86" y="30"/>
                    <a:pt x="86" y="30"/>
                    <a:pt x="86" y="30"/>
                  </a:cubicBezTo>
                  <a:cubicBezTo>
                    <a:pt x="92" y="30"/>
                    <a:pt x="92" y="30"/>
                    <a:pt x="92" y="30"/>
                  </a:cubicBezTo>
                  <a:cubicBezTo>
                    <a:pt x="92" y="30"/>
                    <a:pt x="92" y="30"/>
                    <a:pt x="92" y="3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grpSp>
      <p:grpSp>
        <p:nvGrpSpPr>
          <p:cNvPr id="14" name="组合 13"/>
          <p:cNvGrpSpPr/>
          <p:nvPr/>
        </p:nvGrpSpPr>
        <p:grpSpPr>
          <a:xfrm>
            <a:off x="10459118" y="5254482"/>
            <a:ext cx="1045060" cy="1045060"/>
            <a:chOff x="3694333" y="1907601"/>
            <a:chExt cx="1045060" cy="1045060"/>
          </a:xfrm>
        </p:grpSpPr>
        <p:sp>
          <p:nvSpPr>
            <p:cNvPr id="15" name="圆角矩形 31"/>
            <p:cNvSpPr/>
            <p:nvPr/>
          </p:nvSpPr>
          <p:spPr bwMode="auto">
            <a:xfrm>
              <a:off x="3694333" y="1907601"/>
              <a:ext cx="1045060" cy="1045060"/>
            </a:xfrm>
            <a:prstGeom prst="roundRect">
              <a:avLst>
                <a:gd name="adj" fmla="val 6712"/>
              </a:avLst>
            </a:prstGeom>
            <a:gradFill flip="none" rotWithShape="1">
              <a:gsLst>
                <a:gs pos="0">
                  <a:srgbClr val="70AD47">
                    <a:lumMod val="75000"/>
                  </a:srgbClr>
                </a:gs>
                <a:gs pos="100000">
                  <a:srgbClr val="70AD47">
                    <a:lumMod val="60000"/>
                    <a:lumOff val="40000"/>
                  </a:srgbClr>
                </a:gs>
              </a:gsLst>
              <a:lin ang="8100000" scaled="1"/>
              <a:tileRect/>
            </a:gradFill>
            <a:ln w="9525" cap="flat" cmpd="sng" algn="ctr">
              <a:gradFill flip="none" rotWithShape="1">
                <a:gsLst>
                  <a:gs pos="0">
                    <a:srgbClr val="70AD47">
                      <a:lumMod val="75000"/>
                    </a:srgbClr>
                  </a:gs>
                  <a:gs pos="50000">
                    <a:srgbClr val="70AD47">
                      <a:lumMod val="60000"/>
                      <a:lumOff val="40000"/>
                    </a:srgbClr>
                  </a:gs>
                </a:gsLst>
                <a:lin ang="18900000" scaled="1"/>
                <a:tileRect/>
              </a:gra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grpSp>
          <p:nvGrpSpPr>
            <p:cNvPr id="16" name="组合 15"/>
            <p:cNvGrpSpPr/>
            <p:nvPr/>
          </p:nvGrpSpPr>
          <p:grpSpPr>
            <a:xfrm>
              <a:off x="3863825" y="2187561"/>
              <a:ext cx="619813" cy="521885"/>
              <a:chOff x="5684044" y="3082132"/>
              <a:chExt cx="823913" cy="693737"/>
            </a:xfrm>
            <a:solidFill>
              <a:schemeClr val="bg1"/>
            </a:solidFill>
          </p:grpSpPr>
          <p:sp>
            <p:nvSpPr>
              <p:cNvPr id="17" name="Freeform 9"/>
              <p:cNvSpPr>
                <a:spLocks/>
              </p:cNvSpPr>
              <p:nvPr/>
            </p:nvSpPr>
            <p:spPr bwMode="auto">
              <a:xfrm>
                <a:off x="5925344" y="3290094"/>
                <a:ext cx="144463" cy="149225"/>
              </a:xfrm>
              <a:custGeom>
                <a:avLst/>
                <a:gdLst>
                  <a:gd name="T0" fmla="*/ 58 w 91"/>
                  <a:gd name="T1" fmla="*/ 0 h 94"/>
                  <a:gd name="T2" fmla="*/ 33 w 91"/>
                  <a:gd name="T3" fmla="*/ 0 h 94"/>
                  <a:gd name="T4" fmla="*/ 33 w 91"/>
                  <a:gd name="T5" fmla="*/ 32 h 94"/>
                  <a:gd name="T6" fmla="*/ 0 w 91"/>
                  <a:gd name="T7" fmla="*/ 32 h 94"/>
                  <a:gd name="T8" fmla="*/ 0 w 91"/>
                  <a:gd name="T9" fmla="*/ 62 h 94"/>
                  <a:gd name="T10" fmla="*/ 33 w 91"/>
                  <a:gd name="T11" fmla="*/ 62 h 94"/>
                  <a:gd name="T12" fmla="*/ 33 w 91"/>
                  <a:gd name="T13" fmla="*/ 94 h 94"/>
                  <a:gd name="T14" fmla="*/ 58 w 91"/>
                  <a:gd name="T15" fmla="*/ 94 h 94"/>
                  <a:gd name="T16" fmla="*/ 58 w 91"/>
                  <a:gd name="T17" fmla="*/ 62 h 94"/>
                  <a:gd name="T18" fmla="*/ 91 w 91"/>
                  <a:gd name="T19" fmla="*/ 62 h 94"/>
                  <a:gd name="T20" fmla="*/ 91 w 91"/>
                  <a:gd name="T21" fmla="*/ 32 h 94"/>
                  <a:gd name="T22" fmla="*/ 58 w 91"/>
                  <a:gd name="T23" fmla="*/ 32 h 94"/>
                  <a:gd name="T24" fmla="*/ 58 w 91"/>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4">
                    <a:moveTo>
                      <a:pt x="58" y="0"/>
                    </a:moveTo>
                    <a:lnTo>
                      <a:pt x="33" y="0"/>
                    </a:lnTo>
                    <a:lnTo>
                      <a:pt x="33" y="32"/>
                    </a:lnTo>
                    <a:lnTo>
                      <a:pt x="0" y="32"/>
                    </a:lnTo>
                    <a:lnTo>
                      <a:pt x="0" y="62"/>
                    </a:lnTo>
                    <a:lnTo>
                      <a:pt x="33" y="62"/>
                    </a:lnTo>
                    <a:lnTo>
                      <a:pt x="33" y="94"/>
                    </a:lnTo>
                    <a:lnTo>
                      <a:pt x="58" y="94"/>
                    </a:lnTo>
                    <a:lnTo>
                      <a:pt x="58" y="62"/>
                    </a:lnTo>
                    <a:lnTo>
                      <a:pt x="91" y="62"/>
                    </a:lnTo>
                    <a:lnTo>
                      <a:pt x="91" y="32"/>
                    </a:lnTo>
                    <a:lnTo>
                      <a:pt x="58" y="32"/>
                    </a:lnTo>
                    <a:lnTo>
                      <a:pt x="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8" name="Freeform 10"/>
              <p:cNvSpPr>
                <a:spLocks noEditPoints="1"/>
              </p:cNvSpPr>
              <p:nvPr/>
            </p:nvSpPr>
            <p:spPr bwMode="auto">
              <a:xfrm>
                <a:off x="5833269" y="3590132"/>
                <a:ext cx="173038" cy="185737"/>
              </a:xfrm>
              <a:custGeom>
                <a:avLst/>
                <a:gdLst>
                  <a:gd name="T0" fmla="*/ 15 w 30"/>
                  <a:gd name="T1" fmla="*/ 0 h 32"/>
                  <a:gd name="T2" fmla="*/ 0 w 30"/>
                  <a:gd name="T3" fmla="*/ 16 h 32"/>
                  <a:gd name="T4" fmla="*/ 15 w 30"/>
                  <a:gd name="T5" fmla="*/ 32 h 32"/>
                  <a:gd name="T6" fmla="*/ 30 w 30"/>
                  <a:gd name="T7" fmla="*/ 16 h 32"/>
                  <a:gd name="T8" fmla="*/ 15 w 30"/>
                  <a:gd name="T9" fmla="*/ 0 h 32"/>
                  <a:gd name="T10" fmla="*/ 14 w 30"/>
                  <a:gd name="T11" fmla="*/ 5 h 32"/>
                  <a:gd name="T12" fmla="*/ 5 w 30"/>
                  <a:gd name="T13" fmla="*/ 16 h 32"/>
                  <a:gd name="T14" fmla="*/ 3 w 30"/>
                  <a:gd name="T15" fmla="*/ 18 h 32"/>
                  <a:gd name="T16" fmla="*/ 2 w 30"/>
                  <a:gd name="T17" fmla="*/ 16 h 32"/>
                  <a:gd name="T18" fmla="*/ 14 w 30"/>
                  <a:gd name="T19" fmla="*/ 2 h 32"/>
                  <a:gd name="T20" fmla="*/ 14 w 30"/>
                  <a:gd name="T21" fmla="*/ 2 h 32"/>
                  <a:gd name="T22" fmla="*/ 16 w 30"/>
                  <a:gd name="T23" fmla="*/ 3 h 32"/>
                  <a:gd name="T24" fmla="*/ 14 w 30"/>
                  <a:gd name="T25"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2">
                    <a:moveTo>
                      <a:pt x="15" y="0"/>
                    </a:moveTo>
                    <a:cubicBezTo>
                      <a:pt x="7" y="0"/>
                      <a:pt x="0" y="7"/>
                      <a:pt x="0" y="16"/>
                    </a:cubicBezTo>
                    <a:cubicBezTo>
                      <a:pt x="0" y="25"/>
                      <a:pt x="7" y="32"/>
                      <a:pt x="15" y="32"/>
                    </a:cubicBezTo>
                    <a:cubicBezTo>
                      <a:pt x="23" y="32"/>
                      <a:pt x="30" y="25"/>
                      <a:pt x="30" y="16"/>
                    </a:cubicBezTo>
                    <a:cubicBezTo>
                      <a:pt x="30" y="7"/>
                      <a:pt x="23" y="0"/>
                      <a:pt x="15" y="0"/>
                    </a:cubicBezTo>
                    <a:close/>
                    <a:moveTo>
                      <a:pt x="14" y="5"/>
                    </a:moveTo>
                    <a:cubicBezTo>
                      <a:pt x="8" y="6"/>
                      <a:pt x="5" y="12"/>
                      <a:pt x="5" y="16"/>
                    </a:cubicBezTo>
                    <a:cubicBezTo>
                      <a:pt x="5" y="17"/>
                      <a:pt x="4" y="18"/>
                      <a:pt x="3" y="18"/>
                    </a:cubicBezTo>
                    <a:cubicBezTo>
                      <a:pt x="2" y="18"/>
                      <a:pt x="1" y="17"/>
                      <a:pt x="2" y="16"/>
                    </a:cubicBezTo>
                    <a:cubicBezTo>
                      <a:pt x="1" y="10"/>
                      <a:pt x="6" y="3"/>
                      <a:pt x="14" y="2"/>
                    </a:cubicBezTo>
                    <a:cubicBezTo>
                      <a:pt x="14" y="2"/>
                      <a:pt x="14" y="2"/>
                      <a:pt x="14" y="2"/>
                    </a:cubicBezTo>
                    <a:cubicBezTo>
                      <a:pt x="15" y="2"/>
                      <a:pt x="15" y="3"/>
                      <a:pt x="16" y="3"/>
                    </a:cubicBezTo>
                    <a:cubicBezTo>
                      <a:pt x="16" y="4"/>
                      <a:pt x="15" y="5"/>
                      <a:pt x="1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19" name="Freeform 11"/>
              <p:cNvSpPr>
                <a:spLocks noEditPoints="1"/>
              </p:cNvSpPr>
              <p:nvPr/>
            </p:nvSpPr>
            <p:spPr bwMode="auto">
              <a:xfrm>
                <a:off x="6185694" y="3590132"/>
                <a:ext cx="177800" cy="185737"/>
              </a:xfrm>
              <a:custGeom>
                <a:avLst/>
                <a:gdLst>
                  <a:gd name="T0" fmla="*/ 15 w 31"/>
                  <a:gd name="T1" fmla="*/ 0 h 32"/>
                  <a:gd name="T2" fmla="*/ 0 w 31"/>
                  <a:gd name="T3" fmla="*/ 16 h 32"/>
                  <a:gd name="T4" fmla="*/ 15 w 31"/>
                  <a:gd name="T5" fmla="*/ 32 h 32"/>
                  <a:gd name="T6" fmla="*/ 31 w 31"/>
                  <a:gd name="T7" fmla="*/ 16 h 32"/>
                  <a:gd name="T8" fmla="*/ 15 w 31"/>
                  <a:gd name="T9" fmla="*/ 0 h 32"/>
                  <a:gd name="T10" fmla="*/ 15 w 31"/>
                  <a:gd name="T11" fmla="*/ 5 h 32"/>
                  <a:gd name="T12" fmla="*/ 5 w 31"/>
                  <a:gd name="T13" fmla="*/ 16 h 32"/>
                  <a:gd name="T14" fmla="*/ 4 w 31"/>
                  <a:gd name="T15" fmla="*/ 18 h 32"/>
                  <a:gd name="T16" fmla="*/ 2 w 31"/>
                  <a:gd name="T17" fmla="*/ 16 h 32"/>
                  <a:gd name="T18" fmla="*/ 14 w 31"/>
                  <a:gd name="T19" fmla="*/ 2 h 32"/>
                  <a:gd name="T20" fmla="*/ 14 w 31"/>
                  <a:gd name="T21" fmla="*/ 2 h 32"/>
                  <a:gd name="T22" fmla="*/ 16 w 31"/>
                  <a:gd name="T23" fmla="*/ 3 h 32"/>
                  <a:gd name="T24" fmla="*/ 15 w 31"/>
                  <a:gd name="T25"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2">
                    <a:moveTo>
                      <a:pt x="15" y="0"/>
                    </a:moveTo>
                    <a:cubicBezTo>
                      <a:pt x="7" y="0"/>
                      <a:pt x="0" y="7"/>
                      <a:pt x="0" y="16"/>
                    </a:cubicBezTo>
                    <a:cubicBezTo>
                      <a:pt x="0" y="25"/>
                      <a:pt x="7" y="32"/>
                      <a:pt x="15" y="32"/>
                    </a:cubicBezTo>
                    <a:cubicBezTo>
                      <a:pt x="24" y="32"/>
                      <a:pt x="31" y="25"/>
                      <a:pt x="31" y="16"/>
                    </a:cubicBezTo>
                    <a:cubicBezTo>
                      <a:pt x="31" y="7"/>
                      <a:pt x="24" y="0"/>
                      <a:pt x="15" y="0"/>
                    </a:cubicBezTo>
                    <a:close/>
                    <a:moveTo>
                      <a:pt x="15" y="5"/>
                    </a:moveTo>
                    <a:cubicBezTo>
                      <a:pt x="9" y="6"/>
                      <a:pt x="5" y="12"/>
                      <a:pt x="5" y="16"/>
                    </a:cubicBezTo>
                    <a:cubicBezTo>
                      <a:pt x="6" y="17"/>
                      <a:pt x="5" y="18"/>
                      <a:pt x="4" y="18"/>
                    </a:cubicBezTo>
                    <a:cubicBezTo>
                      <a:pt x="3" y="18"/>
                      <a:pt x="2" y="17"/>
                      <a:pt x="2" y="16"/>
                    </a:cubicBezTo>
                    <a:cubicBezTo>
                      <a:pt x="2" y="10"/>
                      <a:pt x="7" y="3"/>
                      <a:pt x="14" y="2"/>
                    </a:cubicBezTo>
                    <a:cubicBezTo>
                      <a:pt x="14" y="2"/>
                      <a:pt x="14" y="2"/>
                      <a:pt x="14" y="2"/>
                    </a:cubicBezTo>
                    <a:cubicBezTo>
                      <a:pt x="15" y="2"/>
                      <a:pt x="16" y="3"/>
                      <a:pt x="16" y="3"/>
                    </a:cubicBezTo>
                    <a:cubicBezTo>
                      <a:pt x="16" y="4"/>
                      <a:pt x="16" y="5"/>
                      <a:pt x="1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20" name="Freeform 12"/>
              <p:cNvSpPr>
                <a:spLocks noEditPoints="1"/>
              </p:cNvSpPr>
              <p:nvPr/>
            </p:nvSpPr>
            <p:spPr bwMode="auto">
              <a:xfrm>
                <a:off x="5684044" y="3082132"/>
                <a:ext cx="823913" cy="588962"/>
              </a:xfrm>
              <a:custGeom>
                <a:avLst/>
                <a:gdLst>
                  <a:gd name="T0" fmla="*/ 130 w 143"/>
                  <a:gd name="T1" fmla="*/ 16 h 102"/>
                  <a:gd name="T2" fmla="*/ 102 w 143"/>
                  <a:gd name="T3" fmla="*/ 11 h 102"/>
                  <a:gd name="T4" fmla="*/ 102 w 143"/>
                  <a:gd name="T5" fmla="*/ 9 h 102"/>
                  <a:gd name="T6" fmla="*/ 91 w 143"/>
                  <a:gd name="T7" fmla="*/ 0 h 102"/>
                  <a:gd name="T8" fmla="*/ 81 w 143"/>
                  <a:gd name="T9" fmla="*/ 9 h 102"/>
                  <a:gd name="T10" fmla="*/ 81 w 143"/>
                  <a:gd name="T11" fmla="*/ 11 h 102"/>
                  <a:gd name="T12" fmla="*/ 18 w 143"/>
                  <a:gd name="T13" fmla="*/ 11 h 102"/>
                  <a:gd name="T14" fmla="*/ 0 w 143"/>
                  <a:gd name="T15" fmla="*/ 30 h 102"/>
                  <a:gd name="T16" fmla="*/ 0 w 143"/>
                  <a:gd name="T17" fmla="*/ 83 h 102"/>
                  <a:gd name="T18" fmla="*/ 18 w 143"/>
                  <a:gd name="T19" fmla="*/ 102 h 102"/>
                  <a:gd name="T20" fmla="*/ 21 w 143"/>
                  <a:gd name="T21" fmla="*/ 102 h 102"/>
                  <a:gd name="T22" fmla="*/ 41 w 143"/>
                  <a:gd name="T23" fmla="*/ 83 h 102"/>
                  <a:gd name="T24" fmla="*/ 60 w 143"/>
                  <a:gd name="T25" fmla="*/ 102 h 102"/>
                  <a:gd name="T26" fmla="*/ 82 w 143"/>
                  <a:gd name="T27" fmla="*/ 102 h 102"/>
                  <a:gd name="T28" fmla="*/ 102 w 143"/>
                  <a:gd name="T29" fmla="*/ 83 h 102"/>
                  <a:gd name="T30" fmla="*/ 122 w 143"/>
                  <a:gd name="T31" fmla="*/ 102 h 102"/>
                  <a:gd name="T32" fmla="*/ 124 w 143"/>
                  <a:gd name="T33" fmla="*/ 102 h 102"/>
                  <a:gd name="T34" fmla="*/ 142 w 143"/>
                  <a:gd name="T35" fmla="*/ 83 h 102"/>
                  <a:gd name="T36" fmla="*/ 142 w 143"/>
                  <a:gd name="T37" fmla="*/ 49 h 102"/>
                  <a:gd name="T38" fmla="*/ 130 w 143"/>
                  <a:gd name="T39" fmla="*/ 16 h 102"/>
                  <a:gd name="T40" fmla="*/ 54 w 143"/>
                  <a:gd name="T41" fmla="*/ 70 h 102"/>
                  <a:gd name="T42" fmla="*/ 33 w 143"/>
                  <a:gd name="T43" fmla="*/ 48 h 102"/>
                  <a:gd name="T44" fmla="*/ 54 w 143"/>
                  <a:gd name="T45" fmla="*/ 27 h 102"/>
                  <a:gd name="T46" fmla="*/ 75 w 143"/>
                  <a:gd name="T47" fmla="*/ 48 h 102"/>
                  <a:gd name="T48" fmla="*/ 54 w 143"/>
                  <a:gd name="T49" fmla="*/ 70 h 102"/>
                  <a:gd name="T50" fmla="*/ 131 w 143"/>
                  <a:gd name="T51" fmla="*/ 49 h 102"/>
                  <a:gd name="T52" fmla="*/ 125 w 143"/>
                  <a:gd name="T53" fmla="*/ 56 h 102"/>
                  <a:gd name="T54" fmla="*/ 116 w 143"/>
                  <a:gd name="T55" fmla="*/ 56 h 102"/>
                  <a:gd name="T56" fmla="*/ 109 w 143"/>
                  <a:gd name="T57" fmla="*/ 49 h 102"/>
                  <a:gd name="T58" fmla="*/ 109 w 143"/>
                  <a:gd name="T59" fmla="*/ 30 h 102"/>
                  <a:gd name="T60" fmla="*/ 116 w 143"/>
                  <a:gd name="T61" fmla="*/ 23 h 102"/>
                  <a:gd name="T62" fmla="*/ 131 w 143"/>
                  <a:gd name="T63" fmla="*/ 4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3" h="102">
                    <a:moveTo>
                      <a:pt x="130" y="16"/>
                    </a:moveTo>
                    <a:cubicBezTo>
                      <a:pt x="123" y="9"/>
                      <a:pt x="111" y="11"/>
                      <a:pt x="102" y="11"/>
                    </a:cubicBezTo>
                    <a:cubicBezTo>
                      <a:pt x="102" y="10"/>
                      <a:pt x="102" y="10"/>
                      <a:pt x="102" y="9"/>
                    </a:cubicBezTo>
                    <a:cubicBezTo>
                      <a:pt x="102" y="4"/>
                      <a:pt x="97" y="0"/>
                      <a:pt x="91" y="0"/>
                    </a:cubicBezTo>
                    <a:cubicBezTo>
                      <a:pt x="85" y="0"/>
                      <a:pt x="81" y="4"/>
                      <a:pt x="81" y="9"/>
                    </a:cubicBezTo>
                    <a:cubicBezTo>
                      <a:pt x="81" y="10"/>
                      <a:pt x="81" y="10"/>
                      <a:pt x="81" y="11"/>
                    </a:cubicBezTo>
                    <a:cubicBezTo>
                      <a:pt x="18" y="11"/>
                      <a:pt x="18" y="11"/>
                      <a:pt x="18" y="11"/>
                    </a:cubicBezTo>
                    <a:cubicBezTo>
                      <a:pt x="8" y="11"/>
                      <a:pt x="0" y="19"/>
                      <a:pt x="0" y="30"/>
                    </a:cubicBezTo>
                    <a:cubicBezTo>
                      <a:pt x="0" y="83"/>
                      <a:pt x="0" y="83"/>
                      <a:pt x="0" y="83"/>
                    </a:cubicBezTo>
                    <a:cubicBezTo>
                      <a:pt x="0" y="94"/>
                      <a:pt x="8" y="102"/>
                      <a:pt x="18" y="102"/>
                    </a:cubicBezTo>
                    <a:cubicBezTo>
                      <a:pt x="21" y="102"/>
                      <a:pt x="21" y="102"/>
                      <a:pt x="21" y="102"/>
                    </a:cubicBezTo>
                    <a:cubicBezTo>
                      <a:pt x="22" y="91"/>
                      <a:pt x="30" y="83"/>
                      <a:pt x="41" y="83"/>
                    </a:cubicBezTo>
                    <a:cubicBezTo>
                      <a:pt x="51" y="83"/>
                      <a:pt x="60" y="91"/>
                      <a:pt x="60" y="102"/>
                    </a:cubicBezTo>
                    <a:cubicBezTo>
                      <a:pt x="82" y="102"/>
                      <a:pt x="82" y="102"/>
                      <a:pt x="82" y="102"/>
                    </a:cubicBezTo>
                    <a:cubicBezTo>
                      <a:pt x="83" y="91"/>
                      <a:pt x="92" y="83"/>
                      <a:pt x="102" y="83"/>
                    </a:cubicBezTo>
                    <a:cubicBezTo>
                      <a:pt x="112" y="83"/>
                      <a:pt x="121" y="91"/>
                      <a:pt x="122" y="102"/>
                    </a:cubicBezTo>
                    <a:cubicBezTo>
                      <a:pt x="124" y="102"/>
                      <a:pt x="124" y="102"/>
                      <a:pt x="124" y="102"/>
                    </a:cubicBezTo>
                    <a:cubicBezTo>
                      <a:pt x="134" y="102"/>
                      <a:pt x="142" y="94"/>
                      <a:pt x="142" y="83"/>
                    </a:cubicBezTo>
                    <a:cubicBezTo>
                      <a:pt x="142" y="49"/>
                      <a:pt x="142" y="49"/>
                      <a:pt x="142" y="49"/>
                    </a:cubicBezTo>
                    <a:cubicBezTo>
                      <a:pt x="143" y="32"/>
                      <a:pt x="135" y="22"/>
                      <a:pt x="130" y="16"/>
                    </a:cubicBezTo>
                    <a:close/>
                    <a:moveTo>
                      <a:pt x="54" y="70"/>
                    </a:moveTo>
                    <a:cubicBezTo>
                      <a:pt x="43" y="70"/>
                      <a:pt x="33" y="60"/>
                      <a:pt x="33" y="48"/>
                    </a:cubicBezTo>
                    <a:cubicBezTo>
                      <a:pt x="33" y="36"/>
                      <a:pt x="43" y="27"/>
                      <a:pt x="54" y="27"/>
                    </a:cubicBezTo>
                    <a:cubicBezTo>
                      <a:pt x="66" y="27"/>
                      <a:pt x="75" y="36"/>
                      <a:pt x="75" y="48"/>
                    </a:cubicBezTo>
                    <a:cubicBezTo>
                      <a:pt x="75" y="60"/>
                      <a:pt x="66" y="70"/>
                      <a:pt x="54" y="70"/>
                    </a:cubicBezTo>
                    <a:close/>
                    <a:moveTo>
                      <a:pt x="131" y="49"/>
                    </a:moveTo>
                    <a:cubicBezTo>
                      <a:pt x="131" y="53"/>
                      <a:pt x="128" y="56"/>
                      <a:pt x="125" y="56"/>
                    </a:cubicBezTo>
                    <a:cubicBezTo>
                      <a:pt x="116" y="56"/>
                      <a:pt x="116" y="56"/>
                      <a:pt x="116" y="56"/>
                    </a:cubicBezTo>
                    <a:cubicBezTo>
                      <a:pt x="112" y="56"/>
                      <a:pt x="109" y="53"/>
                      <a:pt x="109" y="49"/>
                    </a:cubicBezTo>
                    <a:cubicBezTo>
                      <a:pt x="109" y="30"/>
                      <a:pt x="109" y="30"/>
                      <a:pt x="109" y="30"/>
                    </a:cubicBezTo>
                    <a:cubicBezTo>
                      <a:pt x="109" y="26"/>
                      <a:pt x="113" y="23"/>
                      <a:pt x="116" y="23"/>
                    </a:cubicBezTo>
                    <a:cubicBezTo>
                      <a:pt x="126" y="24"/>
                      <a:pt x="132" y="35"/>
                      <a:pt x="131"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grpSp>
      </p:grpSp>
      <p:grpSp>
        <p:nvGrpSpPr>
          <p:cNvPr id="21" name="组合 20"/>
          <p:cNvGrpSpPr/>
          <p:nvPr/>
        </p:nvGrpSpPr>
        <p:grpSpPr>
          <a:xfrm>
            <a:off x="10097230" y="4601968"/>
            <a:ext cx="434793" cy="434793"/>
            <a:chOff x="1517124" y="1646336"/>
            <a:chExt cx="783795" cy="783795"/>
          </a:xfrm>
        </p:grpSpPr>
        <p:sp>
          <p:nvSpPr>
            <p:cNvPr id="22" name="圆角矩形 33"/>
            <p:cNvSpPr/>
            <p:nvPr/>
          </p:nvSpPr>
          <p:spPr bwMode="auto">
            <a:xfrm>
              <a:off x="1517124" y="1646336"/>
              <a:ext cx="783795" cy="783795"/>
            </a:xfrm>
            <a:prstGeom prst="roundRect">
              <a:avLst>
                <a:gd name="adj" fmla="val 6712"/>
              </a:avLst>
            </a:prstGeom>
            <a:gradFill flip="none" rotWithShape="1">
              <a:gsLst>
                <a:gs pos="0">
                  <a:srgbClr val="F39C12"/>
                </a:gs>
                <a:gs pos="100000">
                  <a:srgbClr val="F39C12">
                    <a:lumMod val="69000"/>
                    <a:lumOff val="31000"/>
                  </a:srgbClr>
                </a:gs>
              </a:gsLst>
              <a:lin ang="8100000" scaled="1"/>
              <a:tileRect/>
            </a:gradFill>
            <a:ln w="9525" cap="flat" cmpd="sng" algn="ctr">
              <a:gradFill flip="none" rotWithShape="1">
                <a:gsLst>
                  <a:gs pos="0">
                    <a:srgbClr val="F39C12"/>
                  </a:gs>
                  <a:gs pos="50000">
                    <a:srgbClr val="F39C12">
                      <a:lumMod val="85000"/>
                      <a:lumOff val="15000"/>
                    </a:srgbClr>
                  </a:gs>
                </a:gsLst>
                <a:lin ang="18900000" scaled="1"/>
                <a:tileRect/>
              </a:gra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sp>
          <p:nvSpPr>
            <p:cNvPr id="23" name="Freeform 8"/>
            <p:cNvSpPr>
              <a:spLocks noEditPoints="1"/>
            </p:cNvSpPr>
            <p:nvPr/>
          </p:nvSpPr>
          <p:spPr bwMode="auto">
            <a:xfrm>
              <a:off x="1765948" y="1787413"/>
              <a:ext cx="302721" cy="472756"/>
            </a:xfrm>
            <a:custGeom>
              <a:avLst/>
              <a:gdLst>
                <a:gd name="T0" fmla="*/ 20 w 85"/>
                <a:gd name="T1" fmla="*/ 128 h 132"/>
                <a:gd name="T2" fmla="*/ 0 w 85"/>
                <a:gd name="T3" fmla="*/ 102 h 132"/>
                <a:gd name="T4" fmla="*/ 50 w 85"/>
                <a:gd name="T5" fmla="*/ 33 h 132"/>
                <a:gd name="T6" fmla="*/ 52 w 85"/>
                <a:gd name="T7" fmla="*/ 30 h 132"/>
                <a:gd name="T8" fmla="*/ 54 w 85"/>
                <a:gd name="T9" fmla="*/ 28 h 132"/>
                <a:gd name="T10" fmla="*/ 54 w 85"/>
                <a:gd name="T11" fmla="*/ 20 h 132"/>
                <a:gd name="T12" fmla="*/ 32 w 85"/>
                <a:gd name="T13" fmla="*/ 20 h 132"/>
                <a:gd name="T14" fmla="*/ 32 w 85"/>
                <a:gd name="T15" fmla="*/ 28 h 132"/>
                <a:gd name="T16" fmla="*/ 35 w 85"/>
                <a:gd name="T17" fmla="*/ 34 h 132"/>
                <a:gd name="T18" fmla="*/ 41 w 85"/>
                <a:gd name="T19" fmla="*/ 40 h 132"/>
                <a:gd name="T20" fmla="*/ 22 w 85"/>
                <a:gd name="T21" fmla="*/ 66 h 132"/>
                <a:gd name="T22" fmla="*/ 12 w 85"/>
                <a:gd name="T23" fmla="*/ 41 h 132"/>
                <a:gd name="T24" fmla="*/ 21 w 85"/>
                <a:gd name="T25" fmla="*/ 13 h 132"/>
                <a:gd name="T26" fmla="*/ 42 w 85"/>
                <a:gd name="T27" fmla="*/ 1 h 132"/>
                <a:gd name="T28" fmla="*/ 63 w 85"/>
                <a:gd name="T29" fmla="*/ 8 h 132"/>
                <a:gd name="T30" fmla="*/ 72 w 85"/>
                <a:gd name="T31" fmla="*/ 29 h 132"/>
                <a:gd name="T32" fmla="*/ 74 w 85"/>
                <a:gd name="T33" fmla="*/ 43 h 132"/>
                <a:gd name="T34" fmla="*/ 71 w 85"/>
                <a:gd name="T35" fmla="*/ 56 h 132"/>
                <a:gd name="T36" fmla="*/ 67 w 85"/>
                <a:gd name="T37" fmla="*/ 62 h 132"/>
                <a:gd name="T38" fmla="*/ 20 w 85"/>
                <a:gd name="T39" fmla="*/ 128 h 132"/>
                <a:gd name="T40" fmla="*/ 20 w 85"/>
                <a:gd name="T41" fmla="*/ 128 h 132"/>
                <a:gd name="T42" fmla="*/ 20 w 85"/>
                <a:gd name="T43" fmla="*/ 128 h 132"/>
                <a:gd name="T44" fmla="*/ 20 w 85"/>
                <a:gd name="T45" fmla="*/ 128 h 132"/>
                <a:gd name="T46" fmla="*/ 20 w 85"/>
                <a:gd name="T47" fmla="*/ 128 h 132"/>
                <a:gd name="T48" fmla="*/ 63 w 85"/>
                <a:gd name="T49" fmla="*/ 73 h 132"/>
                <a:gd name="T50" fmla="*/ 85 w 85"/>
                <a:gd name="T51" fmla="*/ 103 h 132"/>
                <a:gd name="T52" fmla="*/ 69 w 85"/>
                <a:gd name="T53" fmla="*/ 132 h 132"/>
                <a:gd name="T54" fmla="*/ 44 w 85"/>
                <a:gd name="T55" fmla="*/ 100 h 132"/>
                <a:gd name="T56" fmla="*/ 63 w 85"/>
                <a:gd name="T57" fmla="*/ 7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32">
                  <a:moveTo>
                    <a:pt x="20" y="128"/>
                  </a:moveTo>
                  <a:cubicBezTo>
                    <a:pt x="0" y="102"/>
                    <a:pt x="0" y="102"/>
                    <a:pt x="0" y="102"/>
                  </a:cubicBezTo>
                  <a:cubicBezTo>
                    <a:pt x="50" y="33"/>
                    <a:pt x="50" y="33"/>
                    <a:pt x="50" y="33"/>
                  </a:cubicBezTo>
                  <a:cubicBezTo>
                    <a:pt x="51" y="32"/>
                    <a:pt x="51" y="31"/>
                    <a:pt x="52" y="30"/>
                  </a:cubicBezTo>
                  <a:cubicBezTo>
                    <a:pt x="53" y="30"/>
                    <a:pt x="53" y="29"/>
                    <a:pt x="54" y="28"/>
                  </a:cubicBezTo>
                  <a:cubicBezTo>
                    <a:pt x="55" y="25"/>
                    <a:pt x="55" y="22"/>
                    <a:pt x="54" y="20"/>
                  </a:cubicBezTo>
                  <a:cubicBezTo>
                    <a:pt x="32" y="20"/>
                    <a:pt x="32" y="20"/>
                    <a:pt x="32" y="20"/>
                  </a:cubicBezTo>
                  <a:cubicBezTo>
                    <a:pt x="31" y="23"/>
                    <a:pt x="31" y="25"/>
                    <a:pt x="32" y="28"/>
                  </a:cubicBezTo>
                  <a:cubicBezTo>
                    <a:pt x="33" y="30"/>
                    <a:pt x="34" y="32"/>
                    <a:pt x="35" y="34"/>
                  </a:cubicBezTo>
                  <a:cubicBezTo>
                    <a:pt x="41" y="40"/>
                    <a:pt x="41" y="40"/>
                    <a:pt x="41" y="40"/>
                  </a:cubicBezTo>
                  <a:cubicBezTo>
                    <a:pt x="22" y="66"/>
                    <a:pt x="22" y="66"/>
                    <a:pt x="22" y="66"/>
                  </a:cubicBezTo>
                  <a:cubicBezTo>
                    <a:pt x="16" y="59"/>
                    <a:pt x="13" y="50"/>
                    <a:pt x="12" y="41"/>
                  </a:cubicBezTo>
                  <a:cubicBezTo>
                    <a:pt x="12" y="31"/>
                    <a:pt x="14" y="21"/>
                    <a:pt x="21" y="13"/>
                  </a:cubicBezTo>
                  <a:cubicBezTo>
                    <a:pt x="26" y="6"/>
                    <a:pt x="34" y="2"/>
                    <a:pt x="42" y="1"/>
                  </a:cubicBezTo>
                  <a:cubicBezTo>
                    <a:pt x="50" y="0"/>
                    <a:pt x="57" y="3"/>
                    <a:pt x="63" y="8"/>
                  </a:cubicBezTo>
                  <a:cubicBezTo>
                    <a:pt x="68" y="14"/>
                    <a:pt x="71" y="22"/>
                    <a:pt x="72" y="29"/>
                  </a:cubicBezTo>
                  <a:cubicBezTo>
                    <a:pt x="73" y="34"/>
                    <a:pt x="74" y="38"/>
                    <a:pt x="74" y="43"/>
                  </a:cubicBezTo>
                  <a:cubicBezTo>
                    <a:pt x="74" y="48"/>
                    <a:pt x="73" y="52"/>
                    <a:pt x="71" y="56"/>
                  </a:cubicBezTo>
                  <a:cubicBezTo>
                    <a:pt x="70" y="58"/>
                    <a:pt x="69" y="60"/>
                    <a:pt x="67" y="62"/>
                  </a:cubicBezTo>
                  <a:cubicBezTo>
                    <a:pt x="20" y="128"/>
                    <a:pt x="20" y="128"/>
                    <a:pt x="20" y="128"/>
                  </a:cubicBezTo>
                  <a:cubicBezTo>
                    <a:pt x="20" y="128"/>
                    <a:pt x="20" y="128"/>
                    <a:pt x="20" y="128"/>
                  </a:cubicBezTo>
                  <a:cubicBezTo>
                    <a:pt x="20" y="128"/>
                    <a:pt x="20" y="128"/>
                    <a:pt x="20" y="128"/>
                  </a:cubicBezTo>
                  <a:cubicBezTo>
                    <a:pt x="20" y="128"/>
                    <a:pt x="20" y="128"/>
                    <a:pt x="20" y="128"/>
                  </a:cubicBezTo>
                  <a:cubicBezTo>
                    <a:pt x="20" y="128"/>
                    <a:pt x="20" y="128"/>
                    <a:pt x="20" y="128"/>
                  </a:cubicBezTo>
                  <a:close/>
                  <a:moveTo>
                    <a:pt x="63" y="73"/>
                  </a:moveTo>
                  <a:cubicBezTo>
                    <a:pt x="85" y="103"/>
                    <a:pt x="85" y="103"/>
                    <a:pt x="85" y="103"/>
                  </a:cubicBezTo>
                  <a:cubicBezTo>
                    <a:pt x="69" y="132"/>
                    <a:pt x="69" y="132"/>
                    <a:pt x="69" y="132"/>
                  </a:cubicBezTo>
                  <a:cubicBezTo>
                    <a:pt x="44" y="100"/>
                    <a:pt x="44" y="100"/>
                    <a:pt x="44" y="100"/>
                  </a:cubicBezTo>
                  <a:cubicBezTo>
                    <a:pt x="63" y="73"/>
                    <a:pt x="63" y="73"/>
                    <a:pt x="63" y="7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grpSp>
      <p:sp>
        <p:nvSpPr>
          <p:cNvPr id="24" name="圆角矩形 38"/>
          <p:cNvSpPr/>
          <p:nvPr/>
        </p:nvSpPr>
        <p:spPr bwMode="auto">
          <a:xfrm>
            <a:off x="34261" y="669160"/>
            <a:ext cx="389759" cy="389759"/>
          </a:xfrm>
          <a:prstGeom prst="roundRect">
            <a:avLst>
              <a:gd name="adj" fmla="val 6712"/>
            </a:avLst>
          </a:prstGeom>
          <a:gradFill flip="none" rotWithShape="1">
            <a:gsLst>
              <a:gs pos="0">
                <a:sysClr val="window" lastClr="FFFFFF">
                  <a:lumMod val="85000"/>
                </a:sysClr>
              </a:gs>
              <a:gs pos="100000">
                <a:sysClr val="window" lastClr="FFFFFF"/>
              </a:gs>
            </a:gsLst>
            <a:lin ang="8100000" scaled="1"/>
            <a:tileRect/>
          </a:gradFill>
          <a:ln w="9525" cap="flat" cmpd="sng" algn="ctr">
            <a:gradFill flip="none" rotWithShape="1">
              <a:gsLst>
                <a:gs pos="0">
                  <a:sysClr val="window" lastClr="FFFFFF">
                    <a:lumMod val="85000"/>
                  </a:sysClr>
                </a:gs>
                <a:gs pos="50000">
                  <a:sysClr val="window" lastClr="FFFFFF"/>
                </a:gs>
              </a:gsLst>
              <a:lin ang="18900000" scaled="1"/>
              <a:tileRect/>
            </a:gradFill>
            <a:prstDash val="solid"/>
            <a:round/>
            <a:headEnd type="none" w="med" len="med"/>
            <a:tailEnd type="none" w="med" len="med"/>
          </a:ln>
          <a:effectLst>
            <a:outerShdw blurRad="342900" dist="76200" dir="8100000" sx="101000" sy="101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sp>
        <p:nvSpPr>
          <p:cNvPr id="25" name="圆角矩形 37"/>
          <p:cNvSpPr/>
          <p:nvPr/>
        </p:nvSpPr>
        <p:spPr bwMode="auto">
          <a:xfrm>
            <a:off x="700139" y="336474"/>
            <a:ext cx="313988" cy="313988"/>
          </a:xfrm>
          <a:prstGeom prst="roundRect">
            <a:avLst>
              <a:gd name="adj" fmla="val 6712"/>
            </a:avLst>
          </a:prstGeom>
          <a:gradFill flip="none" rotWithShape="1">
            <a:gsLst>
              <a:gs pos="0">
                <a:srgbClr val="9BBB59"/>
              </a:gs>
              <a:gs pos="100000">
                <a:srgbClr val="9BBB59">
                  <a:lumMod val="82000"/>
                  <a:lumOff val="18000"/>
                </a:srgbClr>
              </a:gs>
            </a:gsLst>
            <a:lin ang="8100000" scaled="1"/>
            <a:tileRect/>
          </a:gradFill>
          <a:ln w="9525" cap="flat" cmpd="sng" algn="ctr">
            <a:gradFill flip="none" rotWithShape="1">
              <a:gsLst>
                <a:gs pos="0">
                  <a:srgbClr val="0EA25F"/>
                </a:gs>
                <a:gs pos="50000">
                  <a:srgbClr val="33CC33"/>
                </a:gs>
              </a:gsLst>
              <a:lin ang="18900000" scaled="1"/>
              <a:tileRect/>
            </a:gradFill>
            <a:prstDash val="solid"/>
            <a:round/>
            <a:headEnd type="none" w="med" len="med"/>
            <a:tailEnd type="none" w="med" len="med"/>
          </a:ln>
          <a:effectLst>
            <a:outerShdw blurRad="508000" dist="114300" dir="8100000" sx="101000" sy="101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grpSp>
        <p:nvGrpSpPr>
          <p:cNvPr id="26" name="组合 25"/>
          <p:cNvGrpSpPr/>
          <p:nvPr/>
        </p:nvGrpSpPr>
        <p:grpSpPr>
          <a:xfrm>
            <a:off x="10821919" y="4063463"/>
            <a:ext cx="522530" cy="522530"/>
            <a:chOff x="1365183" y="4242584"/>
            <a:chExt cx="522530" cy="522530"/>
          </a:xfrm>
        </p:grpSpPr>
        <p:sp>
          <p:nvSpPr>
            <p:cNvPr id="27" name="圆角矩形 37"/>
            <p:cNvSpPr/>
            <p:nvPr/>
          </p:nvSpPr>
          <p:spPr bwMode="auto">
            <a:xfrm>
              <a:off x="1365183" y="4242584"/>
              <a:ext cx="522530" cy="522530"/>
            </a:xfrm>
            <a:prstGeom prst="roundRect">
              <a:avLst>
                <a:gd name="adj" fmla="val 6712"/>
              </a:avLst>
            </a:prstGeom>
            <a:gradFill flip="none" rotWithShape="1">
              <a:gsLst>
                <a:gs pos="0">
                  <a:srgbClr val="00B050"/>
                </a:gs>
                <a:gs pos="100000">
                  <a:srgbClr val="33CC33"/>
                </a:gs>
              </a:gsLst>
              <a:lin ang="8100000" scaled="1"/>
              <a:tileRect/>
            </a:gradFill>
            <a:ln w="9525" cap="flat" cmpd="sng" algn="ctr">
              <a:gradFill flip="none" rotWithShape="1">
                <a:gsLst>
                  <a:gs pos="0">
                    <a:srgbClr val="0EA25F"/>
                  </a:gs>
                  <a:gs pos="50000">
                    <a:srgbClr val="33CC33"/>
                  </a:gs>
                </a:gsLst>
                <a:lin ang="18900000" scaled="1"/>
                <a:tileRect/>
              </a:gradFill>
              <a:prstDash val="solid"/>
              <a:round/>
              <a:headEnd type="none" w="med" len="med"/>
              <a:tailEnd type="none" w="med" len="med"/>
            </a:ln>
            <a:effectLst>
              <a:outerShdw blurRad="508000" dist="114300" dir="8100000" sx="101000" sy="101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sp>
          <p:nvSpPr>
            <p:cNvPr id="28" name="Freeform 36"/>
            <p:cNvSpPr>
              <a:spLocks noEditPoints="1"/>
            </p:cNvSpPr>
            <p:nvPr/>
          </p:nvSpPr>
          <p:spPr bwMode="auto">
            <a:xfrm>
              <a:off x="1496426" y="4325383"/>
              <a:ext cx="269522" cy="323628"/>
            </a:xfrm>
            <a:custGeom>
              <a:avLst/>
              <a:gdLst>
                <a:gd name="T0" fmla="*/ 147 w 501"/>
                <a:gd name="T1" fmla="*/ 108 h 602"/>
                <a:gd name="T2" fmla="*/ 122 w 501"/>
                <a:gd name="T3" fmla="*/ 77 h 602"/>
                <a:gd name="T4" fmla="*/ 377 w 501"/>
                <a:gd name="T5" fmla="*/ 59 h 602"/>
                <a:gd name="T6" fmla="*/ 354 w 501"/>
                <a:gd name="T7" fmla="*/ 101 h 602"/>
                <a:gd name="T8" fmla="*/ 409 w 501"/>
                <a:gd name="T9" fmla="*/ 297 h 602"/>
                <a:gd name="T10" fmla="*/ 336 w 501"/>
                <a:gd name="T11" fmla="*/ 318 h 602"/>
                <a:gd name="T12" fmla="*/ 306 w 501"/>
                <a:gd name="T13" fmla="*/ 352 h 602"/>
                <a:gd name="T14" fmla="*/ 307 w 501"/>
                <a:gd name="T15" fmla="*/ 375 h 602"/>
                <a:gd name="T16" fmla="*/ 366 w 501"/>
                <a:gd name="T17" fmla="*/ 382 h 602"/>
                <a:gd name="T18" fmla="*/ 373 w 501"/>
                <a:gd name="T19" fmla="*/ 400 h 602"/>
                <a:gd name="T20" fmla="*/ 477 w 501"/>
                <a:gd name="T21" fmla="*/ 592 h 602"/>
                <a:gd name="T22" fmla="*/ 3 w 501"/>
                <a:gd name="T23" fmla="*/ 564 h 602"/>
                <a:gd name="T24" fmla="*/ 128 w 501"/>
                <a:gd name="T25" fmla="*/ 400 h 602"/>
                <a:gd name="T26" fmla="*/ 179 w 501"/>
                <a:gd name="T27" fmla="*/ 369 h 602"/>
                <a:gd name="T28" fmla="*/ 203 w 501"/>
                <a:gd name="T29" fmla="*/ 371 h 602"/>
                <a:gd name="T30" fmla="*/ 170 w 501"/>
                <a:gd name="T31" fmla="*/ 320 h 602"/>
                <a:gd name="T32" fmla="*/ 117 w 501"/>
                <a:gd name="T33" fmla="*/ 321 h 602"/>
                <a:gd name="T34" fmla="*/ 250 w 501"/>
                <a:gd name="T35" fmla="*/ 475 h 602"/>
                <a:gd name="T36" fmla="*/ 250 w 501"/>
                <a:gd name="T37" fmla="*/ 503 h 602"/>
                <a:gd name="T38" fmla="*/ 250 w 501"/>
                <a:gd name="T39" fmla="*/ 475 h 602"/>
                <a:gd name="T40" fmla="*/ 263 w 501"/>
                <a:gd name="T41" fmla="*/ 574 h 602"/>
                <a:gd name="T42" fmla="*/ 238 w 501"/>
                <a:gd name="T43" fmla="*/ 574 h 602"/>
                <a:gd name="T44" fmla="*/ 250 w 501"/>
                <a:gd name="T45" fmla="*/ 517 h 602"/>
                <a:gd name="T46" fmla="*/ 250 w 501"/>
                <a:gd name="T47" fmla="*/ 545 h 602"/>
                <a:gd name="T48" fmla="*/ 250 w 501"/>
                <a:gd name="T49" fmla="*/ 517 h 602"/>
                <a:gd name="T50" fmla="*/ 230 w 501"/>
                <a:gd name="T51" fmla="*/ 48 h 602"/>
                <a:gd name="T52" fmla="*/ 234 w 501"/>
                <a:gd name="T53" fmla="*/ 39 h 602"/>
                <a:gd name="T54" fmla="*/ 245 w 501"/>
                <a:gd name="T55" fmla="*/ 34 h 602"/>
                <a:gd name="T56" fmla="*/ 260 w 501"/>
                <a:gd name="T57" fmla="*/ 30 h 602"/>
                <a:gd name="T58" fmla="*/ 267 w 501"/>
                <a:gd name="T59" fmla="*/ 37 h 602"/>
                <a:gd name="T60" fmla="*/ 279 w 501"/>
                <a:gd name="T61" fmla="*/ 43 h 602"/>
                <a:gd name="T62" fmla="*/ 282 w 501"/>
                <a:gd name="T63" fmla="*/ 52 h 602"/>
                <a:gd name="T64" fmla="*/ 287 w 501"/>
                <a:gd name="T65" fmla="*/ 69 h 602"/>
                <a:gd name="T66" fmla="*/ 279 w 501"/>
                <a:gd name="T67" fmla="*/ 76 h 602"/>
                <a:gd name="T68" fmla="*/ 274 w 501"/>
                <a:gd name="T69" fmla="*/ 87 h 602"/>
                <a:gd name="T70" fmla="*/ 264 w 501"/>
                <a:gd name="T71" fmla="*/ 91 h 602"/>
                <a:gd name="T72" fmla="*/ 248 w 501"/>
                <a:gd name="T73" fmla="*/ 95 h 602"/>
                <a:gd name="T74" fmla="*/ 241 w 501"/>
                <a:gd name="T75" fmla="*/ 87 h 602"/>
                <a:gd name="T76" fmla="*/ 230 w 501"/>
                <a:gd name="T77" fmla="*/ 81 h 602"/>
                <a:gd name="T78" fmla="*/ 226 w 501"/>
                <a:gd name="T79" fmla="*/ 72 h 602"/>
                <a:gd name="T80" fmla="*/ 223 w 501"/>
                <a:gd name="T81" fmla="*/ 55 h 602"/>
                <a:gd name="T82" fmla="*/ 241 w 501"/>
                <a:gd name="T83" fmla="*/ 56 h 602"/>
                <a:gd name="T84" fmla="*/ 248 w 501"/>
                <a:gd name="T85" fmla="*/ 55 h 602"/>
                <a:gd name="T86" fmla="*/ 250 w 501"/>
                <a:gd name="T87" fmla="*/ 46 h 602"/>
                <a:gd name="T88" fmla="*/ 262 w 501"/>
                <a:gd name="T89" fmla="*/ 49 h 602"/>
                <a:gd name="T90" fmla="*/ 263 w 501"/>
                <a:gd name="T91" fmla="*/ 56 h 602"/>
                <a:gd name="T92" fmla="*/ 272 w 501"/>
                <a:gd name="T93" fmla="*/ 58 h 602"/>
                <a:gd name="T94" fmla="*/ 269 w 501"/>
                <a:gd name="T95" fmla="*/ 70 h 602"/>
                <a:gd name="T96" fmla="*/ 262 w 501"/>
                <a:gd name="T97" fmla="*/ 71 h 602"/>
                <a:gd name="T98" fmla="*/ 260 w 501"/>
                <a:gd name="T99" fmla="*/ 80 h 602"/>
                <a:gd name="T100" fmla="*/ 248 w 501"/>
                <a:gd name="T101" fmla="*/ 77 h 602"/>
                <a:gd name="T102" fmla="*/ 247 w 501"/>
                <a:gd name="T103" fmla="*/ 70 h 602"/>
                <a:gd name="T104" fmla="*/ 238 w 501"/>
                <a:gd name="T105" fmla="*/ 68 h 602"/>
                <a:gd name="T106" fmla="*/ 241 w 501"/>
                <a:gd name="T107" fmla="*/ 56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1" h="602">
                  <a:moveTo>
                    <a:pt x="92" y="297"/>
                  </a:moveTo>
                  <a:cubicBezTo>
                    <a:pt x="94" y="212"/>
                    <a:pt x="116" y="149"/>
                    <a:pt x="147" y="108"/>
                  </a:cubicBezTo>
                  <a:cubicBezTo>
                    <a:pt x="149" y="106"/>
                    <a:pt x="149" y="103"/>
                    <a:pt x="147" y="101"/>
                  </a:cubicBezTo>
                  <a:cubicBezTo>
                    <a:pt x="139" y="93"/>
                    <a:pt x="130" y="85"/>
                    <a:pt x="122" y="77"/>
                  </a:cubicBezTo>
                  <a:cubicBezTo>
                    <a:pt x="117" y="71"/>
                    <a:pt x="118" y="63"/>
                    <a:pt x="124" y="59"/>
                  </a:cubicBezTo>
                  <a:cubicBezTo>
                    <a:pt x="208" y="0"/>
                    <a:pt x="293" y="0"/>
                    <a:pt x="377" y="59"/>
                  </a:cubicBezTo>
                  <a:cubicBezTo>
                    <a:pt x="383" y="63"/>
                    <a:pt x="384" y="71"/>
                    <a:pt x="379" y="77"/>
                  </a:cubicBezTo>
                  <a:cubicBezTo>
                    <a:pt x="371" y="85"/>
                    <a:pt x="362" y="93"/>
                    <a:pt x="354" y="101"/>
                  </a:cubicBezTo>
                  <a:cubicBezTo>
                    <a:pt x="352" y="103"/>
                    <a:pt x="352" y="106"/>
                    <a:pt x="354" y="108"/>
                  </a:cubicBezTo>
                  <a:cubicBezTo>
                    <a:pt x="385" y="149"/>
                    <a:pt x="407" y="212"/>
                    <a:pt x="409" y="297"/>
                  </a:cubicBezTo>
                  <a:cubicBezTo>
                    <a:pt x="410" y="311"/>
                    <a:pt x="398" y="323"/>
                    <a:pt x="384" y="321"/>
                  </a:cubicBezTo>
                  <a:cubicBezTo>
                    <a:pt x="369" y="320"/>
                    <a:pt x="353" y="318"/>
                    <a:pt x="336" y="318"/>
                  </a:cubicBezTo>
                  <a:cubicBezTo>
                    <a:pt x="334" y="317"/>
                    <a:pt x="332" y="318"/>
                    <a:pt x="331" y="320"/>
                  </a:cubicBezTo>
                  <a:cubicBezTo>
                    <a:pt x="324" y="333"/>
                    <a:pt x="315" y="344"/>
                    <a:pt x="306" y="352"/>
                  </a:cubicBezTo>
                  <a:cubicBezTo>
                    <a:pt x="300" y="358"/>
                    <a:pt x="298" y="363"/>
                    <a:pt x="298" y="371"/>
                  </a:cubicBezTo>
                  <a:cubicBezTo>
                    <a:pt x="298" y="376"/>
                    <a:pt x="304" y="379"/>
                    <a:pt x="307" y="375"/>
                  </a:cubicBezTo>
                  <a:cubicBezTo>
                    <a:pt x="312" y="371"/>
                    <a:pt x="315" y="367"/>
                    <a:pt x="322" y="369"/>
                  </a:cubicBezTo>
                  <a:cubicBezTo>
                    <a:pt x="337" y="374"/>
                    <a:pt x="352" y="378"/>
                    <a:pt x="366" y="382"/>
                  </a:cubicBezTo>
                  <a:cubicBezTo>
                    <a:pt x="374" y="384"/>
                    <a:pt x="377" y="393"/>
                    <a:pt x="373" y="400"/>
                  </a:cubicBezTo>
                  <a:cubicBezTo>
                    <a:pt x="373" y="400"/>
                    <a:pt x="373" y="400"/>
                    <a:pt x="373" y="400"/>
                  </a:cubicBezTo>
                  <a:cubicBezTo>
                    <a:pt x="433" y="430"/>
                    <a:pt x="481" y="485"/>
                    <a:pt x="498" y="564"/>
                  </a:cubicBezTo>
                  <a:cubicBezTo>
                    <a:pt x="501" y="578"/>
                    <a:pt x="491" y="592"/>
                    <a:pt x="477" y="592"/>
                  </a:cubicBezTo>
                  <a:cubicBezTo>
                    <a:pt x="313" y="602"/>
                    <a:pt x="157" y="602"/>
                    <a:pt x="24" y="592"/>
                  </a:cubicBezTo>
                  <a:cubicBezTo>
                    <a:pt x="10" y="591"/>
                    <a:pt x="0" y="578"/>
                    <a:pt x="3" y="564"/>
                  </a:cubicBezTo>
                  <a:cubicBezTo>
                    <a:pt x="20" y="485"/>
                    <a:pt x="68" y="430"/>
                    <a:pt x="128" y="400"/>
                  </a:cubicBezTo>
                  <a:cubicBezTo>
                    <a:pt x="128" y="400"/>
                    <a:pt x="128" y="400"/>
                    <a:pt x="128" y="400"/>
                  </a:cubicBezTo>
                  <a:cubicBezTo>
                    <a:pt x="124" y="393"/>
                    <a:pt x="127" y="384"/>
                    <a:pt x="135" y="382"/>
                  </a:cubicBezTo>
                  <a:cubicBezTo>
                    <a:pt x="149" y="378"/>
                    <a:pt x="164" y="374"/>
                    <a:pt x="179" y="369"/>
                  </a:cubicBezTo>
                  <a:cubicBezTo>
                    <a:pt x="185" y="367"/>
                    <a:pt x="189" y="371"/>
                    <a:pt x="193" y="375"/>
                  </a:cubicBezTo>
                  <a:cubicBezTo>
                    <a:pt x="197" y="379"/>
                    <a:pt x="203" y="376"/>
                    <a:pt x="203" y="371"/>
                  </a:cubicBezTo>
                  <a:cubicBezTo>
                    <a:pt x="203" y="363"/>
                    <a:pt x="201" y="357"/>
                    <a:pt x="195" y="352"/>
                  </a:cubicBezTo>
                  <a:cubicBezTo>
                    <a:pt x="185" y="344"/>
                    <a:pt x="177" y="333"/>
                    <a:pt x="170" y="320"/>
                  </a:cubicBezTo>
                  <a:cubicBezTo>
                    <a:pt x="169" y="318"/>
                    <a:pt x="167" y="317"/>
                    <a:pt x="165" y="317"/>
                  </a:cubicBezTo>
                  <a:cubicBezTo>
                    <a:pt x="148" y="318"/>
                    <a:pt x="132" y="320"/>
                    <a:pt x="117" y="321"/>
                  </a:cubicBezTo>
                  <a:cubicBezTo>
                    <a:pt x="103" y="323"/>
                    <a:pt x="91" y="311"/>
                    <a:pt x="92" y="297"/>
                  </a:cubicBezTo>
                  <a:close/>
                  <a:moveTo>
                    <a:pt x="250" y="475"/>
                  </a:moveTo>
                  <a:cubicBezTo>
                    <a:pt x="257" y="475"/>
                    <a:pt x="263" y="481"/>
                    <a:pt x="263" y="489"/>
                  </a:cubicBezTo>
                  <a:cubicBezTo>
                    <a:pt x="263" y="497"/>
                    <a:pt x="257" y="503"/>
                    <a:pt x="250" y="503"/>
                  </a:cubicBezTo>
                  <a:cubicBezTo>
                    <a:pt x="243" y="503"/>
                    <a:pt x="238" y="497"/>
                    <a:pt x="238" y="489"/>
                  </a:cubicBezTo>
                  <a:cubicBezTo>
                    <a:pt x="238" y="481"/>
                    <a:pt x="243" y="475"/>
                    <a:pt x="250" y="475"/>
                  </a:cubicBezTo>
                  <a:close/>
                  <a:moveTo>
                    <a:pt x="250" y="560"/>
                  </a:moveTo>
                  <a:cubicBezTo>
                    <a:pt x="257" y="560"/>
                    <a:pt x="263" y="566"/>
                    <a:pt x="263" y="574"/>
                  </a:cubicBezTo>
                  <a:cubicBezTo>
                    <a:pt x="263" y="581"/>
                    <a:pt x="257" y="588"/>
                    <a:pt x="250" y="588"/>
                  </a:cubicBezTo>
                  <a:cubicBezTo>
                    <a:pt x="243" y="588"/>
                    <a:pt x="238" y="581"/>
                    <a:pt x="238" y="574"/>
                  </a:cubicBezTo>
                  <a:cubicBezTo>
                    <a:pt x="238" y="566"/>
                    <a:pt x="243" y="560"/>
                    <a:pt x="250" y="560"/>
                  </a:cubicBezTo>
                  <a:close/>
                  <a:moveTo>
                    <a:pt x="250" y="517"/>
                  </a:moveTo>
                  <a:cubicBezTo>
                    <a:pt x="257" y="517"/>
                    <a:pt x="263" y="524"/>
                    <a:pt x="263" y="531"/>
                  </a:cubicBezTo>
                  <a:cubicBezTo>
                    <a:pt x="263" y="539"/>
                    <a:pt x="257" y="545"/>
                    <a:pt x="250" y="545"/>
                  </a:cubicBezTo>
                  <a:cubicBezTo>
                    <a:pt x="243" y="545"/>
                    <a:pt x="238" y="539"/>
                    <a:pt x="238" y="531"/>
                  </a:cubicBezTo>
                  <a:cubicBezTo>
                    <a:pt x="238" y="524"/>
                    <a:pt x="243" y="517"/>
                    <a:pt x="250" y="517"/>
                  </a:cubicBezTo>
                  <a:close/>
                  <a:moveTo>
                    <a:pt x="227" y="52"/>
                  </a:moveTo>
                  <a:cubicBezTo>
                    <a:pt x="229" y="52"/>
                    <a:pt x="230" y="50"/>
                    <a:pt x="230" y="48"/>
                  </a:cubicBezTo>
                  <a:cubicBezTo>
                    <a:pt x="230" y="46"/>
                    <a:pt x="230" y="43"/>
                    <a:pt x="231" y="41"/>
                  </a:cubicBezTo>
                  <a:cubicBezTo>
                    <a:pt x="232" y="40"/>
                    <a:pt x="233" y="39"/>
                    <a:pt x="234" y="39"/>
                  </a:cubicBezTo>
                  <a:cubicBezTo>
                    <a:pt x="236" y="37"/>
                    <a:pt x="239" y="37"/>
                    <a:pt x="241" y="37"/>
                  </a:cubicBezTo>
                  <a:cubicBezTo>
                    <a:pt x="243" y="37"/>
                    <a:pt x="244" y="36"/>
                    <a:pt x="245" y="34"/>
                  </a:cubicBezTo>
                  <a:cubicBezTo>
                    <a:pt x="245" y="32"/>
                    <a:pt x="247" y="31"/>
                    <a:pt x="248" y="30"/>
                  </a:cubicBezTo>
                  <a:cubicBezTo>
                    <a:pt x="252" y="29"/>
                    <a:pt x="256" y="29"/>
                    <a:pt x="260" y="30"/>
                  </a:cubicBezTo>
                  <a:cubicBezTo>
                    <a:pt x="262" y="30"/>
                    <a:pt x="263" y="32"/>
                    <a:pt x="264" y="34"/>
                  </a:cubicBezTo>
                  <a:cubicBezTo>
                    <a:pt x="264" y="36"/>
                    <a:pt x="265" y="37"/>
                    <a:pt x="267" y="37"/>
                  </a:cubicBezTo>
                  <a:cubicBezTo>
                    <a:pt x="269" y="37"/>
                    <a:pt x="271" y="37"/>
                    <a:pt x="273" y="37"/>
                  </a:cubicBezTo>
                  <a:cubicBezTo>
                    <a:pt x="276" y="37"/>
                    <a:pt x="279" y="40"/>
                    <a:pt x="279" y="43"/>
                  </a:cubicBezTo>
                  <a:cubicBezTo>
                    <a:pt x="279" y="45"/>
                    <a:pt x="279" y="47"/>
                    <a:pt x="279" y="48"/>
                  </a:cubicBezTo>
                  <a:cubicBezTo>
                    <a:pt x="279" y="50"/>
                    <a:pt x="280" y="52"/>
                    <a:pt x="282" y="52"/>
                  </a:cubicBezTo>
                  <a:cubicBezTo>
                    <a:pt x="285" y="52"/>
                    <a:pt x="286" y="54"/>
                    <a:pt x="287" y="56"/>
                  </a:cubicBezTo>
                  <a:cubicBezTo>
                    <a:pt x="288" y="60"/>
                    <a:pt x="289" y="64"/>
                    <a:pt x="287" y="69"/>
                  </a:cubicBezTo>
                  <a:cubicBezTo>
                    <a:pt x="287" y="71"/>
                    <a:pt x="285" y="72"/>
                    <a:pt x="283" y="72"/>
                  </a:cubicBezTo>
                  <a:cubicBezTo>
                    <a:pt x="280" y="72"/>
                    <a:pt x="279" y="74"/>
                    <a:pt x="279" y="76"/>
                  </a:cubicBezTo>
                  <a:cubicBezTo>
                    <a:pt x="279" y="78"/>
                    <a:pt x="279" y="80"/>
                    <a:pt x="279" y="82"/>
                  </a:cubicBezTo>
                  <a:cubicBezTo>
                    <a:pt x="279" y="85"/>
                    <a:pt x="277" y="87"/>
                    <a:pt x="274" y="87"/>
                  </a:cubicBezTo>
                  <a:cubicBezTo>
                    <a:pt x="272" y="87"/>
                    <a:pt x="270" y="87"/>
                    <a:pt x="268" y="87"/>
                  </a:cubicBezTo>
                  <a:cubicBezTo>
                    <a:pt x="266" y="87"/>
                    <a:pt x="264" y="89"/>
                    <a:pt x="264" y="91"/>
                  </a:cubicBezTo>
                  <a:cubicBezTo>
                    <a:pt x="264" y="93"/>
                    <a:pt x="262" y="95"/>
                    <a:pt x="260" y="96"/>
                  </a:cubicBezTo>
                  <a:cubicBezTo>
                    <a:pt x="255" y="97"/>
                    <a:pt x="253" y="97"/>
                    <a:pt x="248" y="95"/>
                  </a:cubicBezTo>
                  <a:cubicBezTo>
                    <a:pt x="246" y="95"/>
                    <a:pt x="245" y="93"/>
                    <a:pt x="245" y="91"/>
                  </a:cubicBezTo>
                  <a:cubicBezTo>
                    <a:pt x="244" y="89"/>
                    <a:pt x="243" y="87"/>
                    <a:pt x="241" y="87"/>
                  </a:cubicBezTo>
                  <a:cubicBezTo>
                    <a:pt x="239" y="87"/>
                    <a:pt x="238" y="87"/>
                    <a:pt x="236" y="87"/>
                  </a:cubicBezTo>
                  <a:cubicBezTo>
                    <a:pt x="233" y="87"/>
                    <a:pt x="230" y="84"/>
                    <a:pt x="230" y="81"/>
                  </a:cubicBezTo>
                  <a:cubicBezTo>
                    <a:pt x="230" y="79"/>
                    <a:pt x="230" y="78"/>
                    <a:pt x="230" y="77"/>
                  </a:cubicBezTo>
                  <a:cubicBezTo>
                    <a:pt x="230" y="75"/>
                    <a:pt x="228" y="73"/>
                    <a:pt x="226" y="72"/>
                  </a:cubicBezTo>
                  <a:cubicBezTo>
                    <a:pt x="225" y="72"/>
                    <a:pt x="223" y="71"/>
                    <a:pt x="223" y="69"/>
                  </a:cubicBezTo>
                  <a:cubicBezTo>
                    <a:pt x="222" y="64"/>
                    <a:pt x="222" y="60"/>
                    <a:pt x="223" y="55"/>
                  </a:cubicBezTo>
                  <a:cubicBezTo>
                    <a:pt x="224" y="54"/>
                    <a:pt x="225" y="53"/>
                    <a:pt x="227" y="52"/>
                  </a:cubicBezTo>
                  <a:close/>
                  <a:moveTo>
                    <a:pt x="241" y="56"/>
                  </a:moveTo>
                  <a:cubicBezTo>
                    <a:pt x="243" y="56"/>
                    <a:pt x="245" y="56"/>
                    <a:pt x="247" y="56"/>
                  </a:cubicBezTo>
                  <a:cubicBezTo>
                    <a:pt x="247" y="56"/>
                    <a:pt x="248" y="55"/>
                    <a:pt x="248" y="55"/>
                  </a:cubicBezTo>
                  <a:cubicBezTo>
                    <a:pt x="248" y="53"/>
                    <a:pt x="248" y="51"/>
                    <a:pt x="248" y="49"/>
                  </a:cubicBezTo>
                  <a:cubicBezTo>
                    <a:pt x="248" y="47"/>
                    <a:pt x="249" y="46"/>
                    <a:pt x="250" y="46"/>
                  </a:cubicBezTo>
                  <a:cubicBezTo>
                    <a:pt x="253" y="46"/>
                    <a:pt x="257" y="46"/>
                    <a:pt x="260" y="46"/>
                  </a:cubicBezTo>
                  <a:cubicBezTo>
                    <a:pt x="261" y="46"/>
                    <a:pt x="262" y="47"/>
                    <a:pt x="262" y="49"/>
                  </a:cubicBezTo>
                  <a:cubicBezTo>
                    <a:pt x="262" y="51"/>
                    <a:pt x="262" y="53"/>
                    <a:pt x="262" y="55"/>
                  </a:cubicBezTo>
                  <a:cubicBezTo>
                    <a:pt x="262" y="55"/>
                    <a:pt x="263" y="56"/>
                    <a:pt x="263" y="56"/>
                  </a:cubicBezTo>
                  <a:cubicBezTo>
                    <a:pt x="265" y="56"/>
                    <a:pt x="267" y="56"/>
                    <a:pt x="269" y="56"/>
                  </a:cubicBezTo>
                  <a:cubicBezTo>
                    <a:pt x="271" y="56"/>
                    <a:pt x="272" y="57"/>
                    <a:pt x="272" y="58"/>
                  </a:cubicBezTo>
                  <a:cubicBezTo>
                    <a:pt x="272" y="61"/>
                    <a:pt x="272" y="65"/>
                    <a:pt x="272" y="68"/>
                  </a:cubicBezTo>
                  <a:cubicBezTo>
                    <a:pt x="272" y="69"/>
                    <a:pt x="271" y="70"/>
                    <a:pt x="269" y="70"/>
                  </a:cubicBezTo>
                  <a:cubicBezTo>
                    <a:pt x="267" y="70"/>
                    <a:pt x="265" y="70"/>
                    <a:pt x="263" y="70"/>
                  </a:cubicBezTo>
                  <a:cubicBezTo>
                    <a:pt x="263" y="70"/>
                    <a:pt x="262" y="71"/>
                    <a:pt x="262" y="71"/>
                  </a:cubicBezTo>
                  <a:cubicBezTo>
                    <a:pt x="262" y="73"/>
                    <a:pt x="262" y="75"/>
                    <a:pt x="262" y="77"/>
                  </a:cubicBezTo>
                  <a:cubicBezTo>
                    <a:pt x="262" y="79"/>
                    <a:pt x="261" y="80"/>
                    <a:pt x="260" y="80"/>
                  </a:cubicBezTo>
                  <a:cubicBezTo>
                    <a:pt x="257" y="80"/>
                    <a:pt x="253" y="80"/>
                    <a:pt x="250" y="80"/>
                  </a:cubicBezTo>
                  <a:cubicBezTo>
                    <a:pt x="249" y="80"/>
                    <a:pt x="248" y="79"/>
                    <a:pt x="248" y="77"/>
                  </a:cubicBezTo>
                  <a:cubicBezTo>
                    <a:pt x="248" y="75"/>
                    <a:pt x="248" y="73"/>
                    <a:pt x="248" y="71"/>
                  </a:cubicBezTo>
                  <a:cubicBezTo>
                    <a:pt x="248" y="71"/>
                    <a:pt x="247" y="70"/>
                    <a:pt x="247" y="70"/>
                  </a:cubicBezTo>
                  <a:cubicBezTo>
                    <a:pt x="245" y="70"/>
                    <a:pt x="243" y="70"/>
                    <a:pt x="241" y="70"/>
                  </a:cubicBezTo>
                  <a:cubicBezTo>
                    <a:pt x="240" y="70"/>
                    <a:pt x="238" y="69"/>
                    <a:pt x="238" y="68"/>
                  </a:cubicBezTo>
                  <a:cubicBezTo>
                    <a:pt x="238" y="65"/>
                    <a:pt x="238" y="61"/>
                    <a:pt x="238" y="58"/>
                  </a:cubicBezTo>
                  <a:cubicBezTo>
                    <a:pt x="238" y="57"/>
                    <a:pt x="240" y="56"/>
                    <a:pt x="241" y="5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grpSp>
      <p:grpSp>
        <p:nvGrpSpPr>
          <p:cNvPr id="87" name="组合 86"/>
          <p:cNvGrpSpPr/>
          <p:nvPr/>
        </p:nvGrpSpPr>
        <p:grpSpPr>
          <a:xfrm>
            <a:off x="1839548" y="1863412"/>
            <a:ext cx="2190343" cy="461665"/>
            <a:chOff x="1847247" y="1863412"/>
            <a:chExt cx="2190343" cy="461665"/>
          </a:xfrm>
        </p:grpSpPr>
        <p:sp>
          <p:nvSpPr>
            <p:cNvPr id="84" name="圆角矩形 32"/>
            <p:cNvSpPr/>
            <p:nvPr/>
          </p:nvSpPr>
          <p:spPr bwMode="auto">
            <a:xfrm>
              <a:off x="1847247" y="1868267"/>
              <a:ext cx="443065" cy="443065"/>
            </a:xfrm>
            <a:prstGeom prst="roundRect">
              <a:avLst>
                <a:gd name="adj" fmla="val 6712"/>
              </a:avLst>
            </a:prstGeom>
            <a:gradFill flip="none" rotWithShape="1">
              <a:gsLst>
                <a:gs pos="0">
                  <a:srgbClr val="0070C0"/>
                </a:gs>
                <a:gs pos="100000">
                  <a:srgbClr val="00B0F0"/>
                </a:gs>
              </a:gsLst>
              <a:lin ang="8100000" scaled="1"/>
              <a:tileRect/>
            </a:gradFill>
            <a:ln w="9525" cap="flat" cmpd="sng" algn="ctr">
              <a:gradFill flip="none" rotWithShape="1">
                <a:gsLst>
                  <a:gs pos="0">
                    <a:srgbClr val="0070C0"/>
                  </a:gs>
                  <a:gs pos="50000">
                    <a:srgbClr val="00B0F0"/>
                  </a:gs>
                </a:gsLst>
                <a:lin ang="18900000" scaled="1"/>
                <a:tileRect/>
              </a:gradFill>
              <a:prstDash val="solid"/>
              <a:round/>
              <a:headEnd type="none" w="med" len="med"/>
              <a:tailEnd type="none" w="med" len="med"/>
            </a:ln>
            <a:effectLst>
              <a:outerShdw blurRad="368300" dist="101600" dir="9000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sp>
          <p:nvSpPr>
            <p:cNvPr id="85" name="文本框 84"/>
            <p:cNvSpPr txBox="1"/>
            <p:nvPr/>
          </p:nvSpPr>
          <p:spPr>
            <a:xfrm>
              <a:off x="1847247" y="1911222"/>
              <a:ext cx="420308" cy="400110"/>
            </a:xfrm>
            <a:prstGeom prst="rect">
              <a:avLst/>
            </a:prstGeom>
            <a:noFill/>
          </p:spPr>
          <p:txBody>
            <a:bodyPr wrap="none" rtlCol="0">
              <a:spAutoFit/>
            </a:bodyPr>
            <a:lstStyle/>
            <a:p>
              <a:r>
                <a:rPr lang="en-US" altLang="zh-CN" sz="2000" dirty="0">
                  <a:solidFill>
                    <a:schemeClr val="bg1"/>
                  </a:solidFill>
                  <a:latin typeface="Impact" panose="020B0806030902050204" pitchFamily="34" charset="0"/>
                </a:rPr>
                <a:t>01</a:t>
              </a:r>
              <a:endParaRPr lang="zh-CN" altLang="en-US" sz="2000" dirty="0">
                <a:solidFill>
                  <a:schemeClr val="bg1"/>
                </a:solidFill>
                <a:latin typeface="Impact" panose="020B0806030902050204" pitchFamily="34" charset="0"/>
              </a:endParaRPr>
            </a:p>
          </p:txBody>
        </p:sp>
        <p:sp>
          <p:nvSpPr>
            <p:cNvPr id="86" name="矩形 85"/>
            <p:cNvSpPr/>
            <p:nvPr/>
          </p:nvSpPr>
          <p:spPr>
            <a:xfrm>
              <a:off x="2314041" y="1863412"/>
              <a:ext cx="1723549" cy="461665"/>
            </a:xfrm>
            <a:prstGeom prst="rect">
              <a:avLst/>
            </a:prstGeom>
          </p:spPr>
          <p:txBody>
            <a:bodyPr wrap="none">
              <a:spAutoFit/>
            </a:bodyPr>
            <a:lstStyle/>
            <a:p>
              <a:pPr lvl="0" fontAlgn="base">
                <a:spcBef>
                  <a:spcPct val="0"/>
                </a:spcBef>
                <a:spcAft>
                  <a:spcPct val="0"/>
                </a:spcAft>
              </a:pPr>
              <a:r>
                <a:rPr lang="zh-CN" altLang="en-US" sz="2400" dirty="0">
                  <a:solidFill>
                    <a:srgbClr val="2778AF"/>
                  </a:solidFill>
                  <a:latin typeface="微软雅黑" panose="020B0503020204020204" pitchFamily="34" charset="-122"/>
                  <a:ea typeface="微软雅黑" panose="020B0503020204020204" pitchFamily="34" charset="-122"/>
                </a:rPr>
                <a:t>关于健康圈</a:t>
              </a:r>
              <a:endParaRPr lang="zh-CN" altLang="en-US" sz="1400" dirty="0">
                <a:solidFill>
                  <a:srgbClr val="2778AF"/>
                </a:solidFill>
                <a:latin typeface="微软雅黑" panose="020B0503020204020204" pitchFamily="34" charset="-122"/>
                <a:ea typeface="微软雅黑" panose="020B0503020204020204" pitchFamily="34" charset="-122"/>
              </a:endParaRPr>
            </a:p>
          </p:txBody>
        </p:sp>
      </p:grpSp>
      <p:grpSp>
        <p:nvGrpSpPr>
          <p:cNvPr id="88" name="组合 87"/>
          <p:cNvGrpSpPr/>
          <p:nvPr/>
        </p:nvGrpSpPr>
        <p:grpSpPr>
          <a:xfrm>
            <a:off x="1839548" y="2624389"/>
            <a:ext cx="1890265" cy="461665"/>
            <a:chOff x="1839548" y="1863412"/>
            <a:chExt cx="1890265" cy="461665"/>
          </a:xfrm>
        </p:grpSpPr>
        <p:sp>
          <p:nvSpPr>
            <p:cNvPr id="89" name="圆角矩形 32"/>
            <p:cNvSpPr/>
            <p:nvPr/>
          </p:nvSpPr>
          <p:spPr bwMode="auto">
            <a:xfrm>
              <a:off x="1847247" y="1868267"/>
              <a:ext cx="443065" cy="443065"/>
            </a:xfrm>
            <a:prstGeom prst="roundRect">
              <a:avLst>
                <a:gd name="adj" fmla="val 6712"/>
              </a:avLst>
            </a:prstGeom>
            <a:gradFill flip="none" rotWithShape="1">
              <a:gsLst>
                <a:gs pos="0">
                  <a:srgbClr val="0070C0"/>
                </a:gs>
                <a:gs pos="100000">
                  <a:srgbClr val="00B0F0"/>
                </a:gs>
              </a:gsLst>
              <a:lin ang="8100000" scaled="1"/>
              <a:tileRect/>
            </a:gradFill>
            <a:ln w="9525" cap="flat" cmpd="sng" algn="ctr">
              <a:gradFill flip="none" rotWithShape="1">
                <a:gsLst>
                  <a:gs pos="0">
                    <a:srgbClr val="0070C0"/>
                  </a:gs>
                  <a:gs pos="50000">
                    <a:srgbClr val="00B0F0"/>
                  </a:gs>
                </a:gsLst>
                <a:lin ang="18900000" scaled="1"/>
                <a:tileRect/>
              </a:gradFill>
              <a:prstDash val="solid"/>
              <a:round/>
              <a:headEnd type="none" w="med" len="med"/>
              <a:tailEnd type="none" w="med" len="med"/>
            </a:ln>
            <a:effectLst>
              <a:outerShdw blurRad="368300" dist="101600" dir="9000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sp>
          <p:nvSpPr>
            <p:cNvPr id="90" name="文本框 89"/>
            <p:cNvSpPr txBox="1"/>
            <p:nvPr/>
          </p:nvSpPr>
          <p:spPr>
            <a:xfrm>
              <a:off x="1839548" y="1889744"/>
              <a:ext cx="450764" cy="400110"/>
            </a:xfrm>
            <a:prstGeom prst="rect">
              <a:avLst/>
            </a:prstGeom>
            <a:noFill/>
          </p:spPr>
          <p:txBody>
            <a:bodyPr wrap="none" rtlCol="0">
              <a:spAutoFit/>
            </a:bodyPr>
            <a:lstStyle/>
            <a:p>
              <a:r>
                <a:rPr lang="en-US" altLang="zh-CN" sz="2000" dirty="0">
                  <a:solidFill>
                    <a:schemeClr val="bg1"/>
                  </a:solidFill>
                  <a:latin typeface="Impact" panose="020B0806030902050204" pitchFamily="34" charset="0"/>
                </a:rPr>
                <a:t>02</a:t>
              </a:r>
              <a:endParaRPr lang="zh-CN" altLang="en-US" sz="2000" dirty="0">
                <a:solidFill>
                  <a:schemeClr val="bg1"/>
                </a:solidFill>
                <a:latin typeface="Impact" panose="020B0806030902050204" pitchFamily="34" charset="0"/>
              </a:endParaRPr>
            </a:p>
          </p:txBody>
        </p:sp>
        <p:sp>
          <p:nvSpPr>
            <p:cNvPr id="91" name="矩形 90"/>
            <p:cNvSpPr/>
            <p:nvPr/>
          </p:nvSpPr>
          <p:spPr>
            <a:xfrm>
              <a:off x="2314041" y="1863412"/>
              <a:ext cx="1415772" cy="461665"/>
            </a:xfrm>
            <a:prstGeom prst="rect">
              <a:avLst/>
            </a:prstGeom>
          </p:spPr>
          <p:txBody>
            <a:bodyPr wrap="none">
              <a:spAutoFit/>
            </a:bodyPr>
            <a:lstStyle/>
            <a:p>
              <a:pPr lvl="0" fontAlgn="base">
                <a:spcBef>
                  <a:spcPct val="0"/>
                </a:spcBef>
                <a:spcAft>
                  <a:spcPct val="0"/>
                </a:spcAft>
              </a:pPr>
              <a:r>
                <a:rPr lang="zh-CN" altLang="en-US" sz="2400" dirty="0">
                  <a:solidFill>
                    <a:srgbClr val="2778AF"/>
                  </a:solidFill>
                  <a:latin typeface="微软雅黑" panose="020B0503020204020204" pitchFamily="34" charset="-122"/>
                  <a:ea typeface="微软雅黑" panose="020B0503020204020204" pitchFamily="34" charset="-122"/>
                </a:rPr>
                <a:t>主题选定</a:t>
              </a:r>
            </a:p>
          </p:txBody>
        </p:sp>
      </p:grpSp>
      <p:grpSp>
        <p:nvGrpSpPr>
          <p:cNvPr id="92" name="组合 91"/>
          <p:cNvGrpSpPr/>
          <p:nvPr/>
        </p:nvGrpSpPr>
        <p:grpSpPr>
          <a:xfrm>
            <a:off x="1839548" y="3385366"/>
            <a:ext cx="2505818" cy="461665"/>
            <a:chOff x="1839548" y="1863412"/>
            <a:chExt cx="2505818" cy="461665"/>
          </a:xfrm>
        </p:grpSpPr>
        <p:sp>
          <p:nvSpPr>
            <p:cNvPr id="93" name="圆角矩形 32"/>
            <p:cNvSpPr/>
            <p:nvPr/>
          </p:nvSpPr>
          <p:spPr bwMode="auto">
            <a:xfrm>
              <a:off x="1847247" y="1868267"/>
              <a:ext cx="443065" cy="443065"/>
            </a:xfrm>
            <a:prstGeom prst="roundRect">
              <a:avLst>
                <a:gd name="adj" fmla="val 6712"/>
              </a:avLst>
            </a:prstGeom>
            <a:gradFill flip="none" rotWithShape="1">
              <a:gsLst>
                <a:gs pos="0">
                  <a:srgbClr val="0070C0"/>
                </a:gs>
                <a:gs pos="100000">
                  <a:srgbClr val="00B0F0"/>
                </a:gs>
              </a:gsLst>
              <a:lin ang="8100000" scaled="1"/>
              <a:tileRect/>
            </a:gradFill>
            <a:ln w="9525" cap="flat" cmpd="sng" algn="ctr">
              <a:gradFill flip="none" rotWithShape="1">
                <a:gsLst>
                  <a:gs pos="0">
                    <a:srgbClr val="0070C0"/>
                  </a:gs>
                  <a:gs pos="50000">
                    <a:srgbClr val="00B0F0"/>
                  </a:gs>
                </a:gsLst>
                <a:lin ang="18900000" scaled="1"/>
                <a:tileRect/>
              </a:gradFill>
              <a:prstDash val="solid"/>
              <a:round/>
              <a:headEnd type="none" w="med" len="med"/>
              <a:tailEnd type="none" w="med" len="med"/>
            </a:ln>
            <a:effectLst>
              <a:outerShdw blurRad="368300" dist="101600" dir="9000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sp>
          <p:nvSpPr>
            <p:cNvPr id="94" name="文本框 93"/>
            <p:cNvSpPr txBox="1"/>
            <p:nvPr/>
          </p:nvSpPr>
          <p:spPr>
            <a:xfrm>
              <a:off x="1839548" y="1889744"/>
              <a:ext cx="458780" cy="400110"/>
            </a:xfrm>
            <a:prstGeom prst="rect">
              <a:avLst/>
            </a:prstGeom>
            <a:noFill/>
          </p:spPr>
          <p:txBody>
            <a:bodyPr wrap="none" rtlCol="0">
              <a:spAutoFit/>
            </a:bodyPr>
            <a:lstStyle/>
            <a:p>
              <a:r>
                <a:rPr lang="en-US" altLang="zh-CN" sz="2000" dirty="0">
                  <a:solidFill>
                    <a:schemeClr val="bg1"/>
                  </a:solidFill>
                  <a:latin typeface="Impact" panose="020B0806030902050204" pitchFamily="34" charset="0"/>
                </a:rPr>
                <a:t>03</a:t>
              </a:r>
              <a:endParaRPr lang="zh-CN" altLang="en-US" sz="2000" dirty="0">
                <a:solidFill>
                  <a:schemeClr val="bg1"/>
                </a:solidFill>
                <a:latin typeface="Impact" panose="020B0806030902050204" pitchFamily="34" charset="0"/>
              </a:endParaRPr>
            </a:p>
          </p:txBody>
        </p:sp>
        <p:sp>
          <p:nvSpPr>
            <p:cNvPr id="95" name="矩形 94"/>
            <p:cNvSpPr/>
            <p:nvPr/>
          </p:nvSpPr>
          <p:spPr>
            <a:xfrm>
              <a:off x="2314041" y="1863412"/>
              <a:ext cx="2031325" cy="461665"/>
            </a:xfrm>
            <a:prstGeom prst="rect">
              <a:avLst/>
            </a:prstGeom>
          </p:spPr>
          <p:txBody>
            <a:bodyPr wrap="none">
              <a:spAutoFit/>
            </a:bodyPr>
            <a:lstStyle/>
            <a:p>
              <a:pPr lvl="0" fontAlgn="base">
                <a:spcBef>
                  <a:spcPct val="0"/>
                </a:spcBef>
                <a:spcAft>
                  <a:spcPct val="0"/>
                </a:spcAft>
              </a:pPr>
              <a:r>
                <a:rPr lang="zh-CN" altLang="en-US" sz="2400" dirty="0">
                  <a:solidFill>
                    <a:srgbClr val="2778AF"/>
                  </a:solidFill>
                  <a:latin typeface="微软雅黑" panose="020B0503020204020204" pitchFamily="34" charset="-122"/>
                  <a:ea typeface="微软雅黑" panose="020B0503020204020204" pitchFamily="34" charset="-122"/>
                </a:rPr>
                <a:t>活动计划拟定</a:t>
              </a:r>
            </a:p>
          </p:txBody>
        </p:sp>
      </p:grpSp>
      <p:grpSp>
        <p:nvGrpSpPr>
          <p:cNvPr id="96" name="组合 95"/>
          <p:cNvGrpSpPr/>
          <p:nvPr/>
        </p:nvGrpSpPr>
        <p:grpSpPr>
          <a:xfrm>
            <a:off x="1839548" y="4146343"/>
            <a:ext cx="1890265" cy="461665"/>
            <a:chOff x="1839548" y="1863412"/>
            <a:chExt cx="1890265" cy="461665"/>
          </a:xfrm>
        </p:grpSpPr>
        <p:sp>
          <p:nvSpPr>
            <p:cNvPr id="97" name="圆角矩形 32"/>
            <p:cNvSpPr/>
            <p:nvPr/>
          </p:nvSpPr>
          <p:spPr bwMode="auto">
            <a:xfrm>
              <a:off x="1847247" y="1868267"/>
              <a:ext cx="443065" cy="443065"/>
            </a:xfrm>
            <a:prstGeom prst="roundRect">
              <a:avLst>
                <a:gd name="adj" fmla="val 6712"/>
              </a:avLst>
            </a:prstGeom>
            <a:gradFill flip="none" rotWithShape="1">
              <a:gsLst>
                <a:gs pos="0">
                  <a:srgbClr val="0070C0"/>
                </a:gs>
                <a:gs pos="100000">
                  <a:srgbClr val="00B0F0"/>
                </a:gs>
              </a:gsLst>
              <a:lin ang="8100000" scaled="1"/>
              <a:tileRect/>
            </a:gradFill>
            <a:ln w="9525" cap="flat" cmpd="sng" algn="ctr">
              <a:gradFill flip="none" rotWithShape="1">
                <a:gsLst>
                  <a:gs pos="0">
                    <a:srgbClr val="0070C0"/>
                  </a:gs>
                  <a:gs pos="50000">
                    <a:srgbClr val="00B0F0"/>
                  </a:gs>
                </a:gsLst>
                <a:lin ang="18900000" scaled="1"/>
                <a:tileRect/>
              </a:gradFill>
              <a:prstDash val="solid"/>
              <a:round/>
              <a:headEnd type="none" w="med" len="med"/>
              <a:tailEnd type="none" w="med" len="med"/>
            </a:ln>
            <a:effectLst>
              <a:outerShdw blurRad="368300" dist="101600" dir="9000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sp>
          <p:nvSpPr>
            <p:cNvPr id="98" name="文本框 97"/>
            <p:cNvSpPr txBox="1"/>
            <p:nvPr/>
          </p:nvSpPr>
          <p:spPr>
            <a:xfrm>
              <a:off x="1839548" y="1889744"/>
              <a:ext cx="458780" cy="400110"/>
            </a:xfrm>
            <a:prstGeom prst="rect">
              <a:avLst/>
            </a:prstGeom>
            <a:noFill/>
          </p:spPr>
          <p:txBody>
            <a:bodyPr wrap="none" rtlCol="0">
              <a:spAutoFit/>
            </a:bodyPr>
            <a:lstStyle/>
            <a:p>
              <a:r>
                <a:rPr lang="en-US" altLang="zh-CN" sz="2000" dirty="0">
                  <a:solidFill>
                    <a:schemeClr val="bg1"/>
                  </a:solidFill>
                  <a:latin typeface="Impact" panose="020B0806030902050204" pitchFamily="34" charset="0"/>
                </a:rPr>
                <a:t>04</a:t>
              </a:r>
              <a:endParaRPr lang="zh-CN" altLang="en-US" sz="2000" dirty="0">
                <a:solidFill>
                  <a:schemeClr val="bg1"/>
                </a:solidFill>
                <a:latin typeface="Impact" panose="020B0806030902050204" pitchFamily="34" charset="0"/>
              </a:endParaRPr>
            </a:p>
          </p:txBody>
        </p:sp>
        <p:sp>
          <p:nvSpPr>
            <p:cNvPr id="99" name="矩形 98"/>
            <p:cNvSpPr/>
            <p:nvPr/>
          </p:nvSpPr>
          <p:spPr>
            <a:xfrm>
              <a:off x="2314041" y="1863412"/>
              <a:ext cx="1415772" cy="461665"/>
            </a:xfrm>
            <a:prstGeom prst="rect">
              <a:avLst/>
            </a:prstGeom>
          </p:spPr>
          <p:txBody>
            <a:bodyPr wrap="none">
              <a:spAutoFit/>
            </a:bodyPr>
            <a:lstStyle/>
            <a:p>
              <a:pPr lvl="0" fontAlgn="base">
                <a:spcBef>
                  <a:spcPct val="0"/>
                </a:spcBef>
                <a:spcAft>
                  <a:spcPct val="0"/>
                </a:spcAft>
              </a:pPr>
              <a:r>
                <a:rPr lang="zh-CN" altLang="en-US" sz="2400" dirty="0">
                  <a:solidFill>
                    <a:srgbClr val="2778AF"/>
                  </a:solidFill>
                  <a:latin typeface="微软雅黑" panose="020B0503020204020204" pitchFamily="34" charset="-122"/>
                  <a:ea typeface="微软雅黑" panose="020B0503020204020204" pitchFamily="34" charset="-122"/>
                </a:rPr>
                <a:t>现状把握</a:t>
              </a:r>
            </a:p>
          </p:txBody>
        </p:sp>
      </p:grpSp>
      <p:grpSp>
        <p:nvGrpSpPr>
          <p:cNvPr id="100" name="组合 99"/>
          <p:cNvGrpSpPr/>
          <p:nvPr/>
        </p:nvGrpSpPr>
        <p:grpSpPr>
          <a:xfrm>
            <a:off x="1839548" y="4907320"/>
            <a:ext cx="1890265" cy="461665"/>
            <a:chOff x="1839548" y="1863412"/>
            <a:chExt cx="1890265" cy="461665"/>
          </a:xfrm>
        </p:grpSpPr>
        <p:sp>
          <p:nvSpPr>
            <p:cNvPr id="101" name="圆角矩形 32"/>
            <p:cNvSpPr/>
            <p:nvPr/>
          </p:nvSpPr>
          <p:spPr bwMode="auto">
            <a:xfrm>
              <a:off x="1847247" y="1868267"/>
              <a:ext cx="443065" cy="443065"/>
            </a:xfrm>
            <a:prstGeom prst="roundRect">
              <a:avLst>
                <a:gd name="adj" fmla="val 6712"/>
              </a:avLst>
            </a:prstGeom>
            <a:gradFill flip="none" rotWithShape="1">
              <a:gsLst>
                <a:gs pos="0">
                  <a:srgbClr val="0070C0"/>
                </a:gs>
                <a:gs pos="100000">
                  <a:srgbClr val="00B0F0"/>
                </a:gs>
              </a:gsLst>
              <a:lin ang="8100000" scaled="1"/>
              <a:tileRect/>
            </a:gradFill>
            <a:ln w="9525" cap="flat" cmpd="sng" algn="ctr">
              <a:gradFill flip="none" rotWithShape="1">
                <a:gsLst>
                  <a:gs pos="0">
                    <a:srgbClr val="0070C0"/>
                  </a:gs>
                  <a:gs pos="50000">
                    <a:srgbClr val="00B0F0"/>
                  </a:gs>
                </a:gsLst>
                <a:lin ang="18900000" scaled="1"/>
                <a:tileRect/>
              </a:gradFill>
              <a:prstDash val="solid"/>
              <a:round/>
              <a:headEnd type="none" w="med" len="med"/>
              <a:tailEnd type="none" w="med" len="med"/>
            </a:ln>
            <a:effectLst>
              <a:outerShdw blurRad="368300" dist="101600" dir="9000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sp>
          <p:nvSpPr>
            <p:cNvPr id="102" name="文本框 101"/>
            <p:cNvSpPr txBox="1"/>
            <p:nvPr/>
          </p:nvSpPr>
          <p:spPr>
            <a:xfrm>
              <a:off x="1839548" y="1889744"/>
              <a:ext cx="460382" cy="400110"/>
            </a:xfrm>
            <a:prstGeom prst="rect">
              <a:avLst/>
            </a:prstGeom>
            <a:noFill/>
          </p:spPr>
          <p:txBody>
            <a:bodyPr wrap="none" rtlCol="0">
              <a:spAutoFit/>
            </a:bodyPr>
            <a:lstStyle/>
            <a:p>
              <a:r>
                <a:rPr lang="en-US" altLang="zh-CN" sz="2000" dirty="0">
                  <a:solidFill>
                    <a:schemeClr val="bg1"/>
                  </a:solidFill>
                  <a:latin typeface="Impact" panose="020B0806030902050204" pitchFamily="34" charset="0"/>
                </a:rPr>
                <a:t>05</a:t>
              </a:r>
              <a:endParaRPr lang="zh-CN" altLang="en-US" sz="2000" dirty="0">
                <a:solidFill>
                  <a:schemeClr val="bg1"/>
                </a:solidFill>
                <a:latin typeface="Impact" panose="020B0806030902050204" pitchFamily="34" charset="0"/>
              </a:endParaRPr>
            </a:p>
          </p:txBody>
        </p:sp>
        <p:sp>
          <p:nvSpPr>
            <p:cNvPr id="103" name="矩形 102"/>
            <p:cNvSpPr/>
            <p:nvPr/>
          </p:nvSpPr>
          <p:spPr>
            <a:xfrm>
              <a:off x="2314041" y="1863412"/>
              <a:ext cx="1415772" cy="461665"/>
            </a:xfrm>
            <a:prstGeom prst="rect">
              <a:avLst/>
            </a:prstGeom>
          </p:spPr>
          <p:txBody>
            <a:bodyPr wrap="none">
              <a:spAutoFit/>
            </a:bodyPr>
            <a:lstStyle/>
            <a:p>
              <a:pPr lvl="0" fontAlgn="base">
                <a:spcBef>
                  <a:spcPct val="0"/>
                </a:spcBef>
                <a:spcAft>
                  <a:spcPct val="0"/>
                </a:spcAft>
              </a:pPr>
              <a:r>
                <a:rPr lang="zh-CN" altLang="en-US" sz="2400" dirty="0">
                  <a:solidFill>
                    <a:srgbClr val="2778AF"/>
                  </a:solidFill>
                  <a:latin typeface="微软雅黑" panose="020B0503020204020204" pitchFamily="34" charset="-122"/>
                  <a:ea typeface="微软雅黑" panose="020B0503020204020204" pitchFamily="34" charset="-122"/>
                </a:rPr>
                <a:t>目标设定</a:t>
              </a:r>
            </a:p>
          </p:txBody>
        </p:sp>
      </p:grpSp>
      <p:grpSp>
        <p:nvGrpSpPr>
          <p:cNvPr id="104" name="组合 103"/>
          <p:cNvGrpSpPr/>
          <p:nvPr/>
        </p:nvGrpSpPr>
        <p:grpSpPr>
          <a:xfrm>
            <a:off x="5298268" y="1889146"/>
            <a:ext cx="1358385" cy="461665"/>
            <a:chOff x="1847247" y="1863412"/>
            <a:chExt cx="1358385" cy="461665"/>
          </a:xfrm>
        </p:grpSpPr>
        <p:sp>
          <p:nvSpPr>
            <p:cNvPr id="105" name="圆角矩形 32"/>
            <p:cNvSpPr/>
            <p:nvPr/>
          </p:nvSpPr>
          <p:spPr bwMode="auto">
            <a:xfrm>
              <a:off x="1847247" y="1868267"/>
              <a:ext cx="443065" cy="443065"/>
            </a:xfrm>
            <a:prstGeom prst="roundRect">
              <a:avLst>
                <a:gd name="adj" fmla="val 6712"/>
              </a:avLst>
            </a:prstGeom>
            <a:gradFill flip="none" rotWithShape="1">
              <a:gsLst>
                <a:gs pos="0">
                  <a:srgbClr val="0070C0"/>
                </a:gs>
                <a:gs pos="100000">
                  <a:srgbClr val="00B0F0"/>
                </a:gs>
              </a:gsLst>
              <a:lin ang="8100000" scaled="1"/>
              <a:tileRect/>
            </a:gradFill>
            <a:ln w="9525" cap="flat" cmpd="sng" algn="ctr">
              <a:gradFill flip="none" rotWithShape="1">
                <a:gsLst>
                  <a:gs pos="0">
                    <a:srgbClr val="0070C0"/>
                  </a:gs>
                  <a:gs pos="50000">
                    <a:srgbClr val="00B0F0"/>
                  </a:gs>
                </a:gsLst>
                <a:lin ang="18900000" scaled="1"/>
                <a:tileRect/>
              </a:gradFill>
              <a:prstDash val="solid"/>
              <a:round/>
              <a:headEnd type="none" w="med" len="med"/>
              <a:tailEnd type="none" w="med" len="med"/>
            </a:ln>
            <a:effectLst>
              <a:outerShdw blurRad="368300" dist="101600" dir="9000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sp>
          <p:nvSpPr>
            <p:cNvPr id="106" name="文本框 105"/>
            <p:cNvSpPr txBox="1"/>
            <p:nvPr/>
          </p:nvSpPr>
          <p:spPr>
            <a:xfrm>
              <a:off x="1847247" y="1911222"/>
              <a:ext cx="461986" cy="400110"/>
            </a:xfrm>
            <a:prstGeom prst="rect">
              <a:avLst/>
            </a:prstGeom>
            <a:noFill/>
          </p:spPr>
          <p:txBody>
            <a:bodyPr wrap="none" rtlCol="0">
              <a:spAutoFit/>
            </a:bodyPr>
            <a:lstStyle/>
            <a:p>
              <a:r>
                <a:rPr lang="en-US" altLang="zh-CN" sz="2000" dirty="0">
                  <a:solidFill>
                    <a:schemeClr val="bg1"/>
                  </a:solidFill>
                  <a:latin typeface="Impact" panose="020B0806030902050204" pitchFamily="34" charset="0"/>
                </a:rPr>
                <a:t>06</a:t>
              </a:r>
              <a:endParaRPr lang="zh-CN" altLang="en-US" sz="2000" dirty="0">
                <a:solidFill>
                  <a:schemeClr val="bg1"/>
                </a:solidFill>
                <a:latin typeface="Impact" panose="020B0806030902050204" pitchFamily="34" charset="0"/>
              </a:endParaRPr>
            </a:p>
          </p:txBody>
        </p:sp>
        <p:sp>
          <p:nvSpPr>
            <p:cNvPr id="107" name="矩形 106"/>
            <p:cNvSpPr/>
            <p:nvPr/>
          </p:nvSpPr>
          <p:spPr>
            <a:xfrm>
              <a:off x="2314041" y="1863412"/>
              <a:ext cx="891591" cy="461665"/>
            </a:xfrm>
            <a:prstGeom prst="rect">
              <a:avLst/>
            </a:prstGeom>
          </p:spPr>
          <p:txBody>
            <a:bodyPr wrap="none">
              <a:spAutoFit/>
            </a:bodyPr>
            <a:lstStyle/>
            <a:p>
              <a:pPr lvl="0" fontAlgn="base">
                <a:spcBef>
                  <a:spcPct val="0"/>
                </a:spcBef>
                <a:spcAft>
                  <a:spcPct val="0"/>
                </a:spcAft>
              </a:pPr>
              <a:r>
                <a:rPr lang="zh-CN" altLang="en-US" sz="2400" dirty="0">
                  <a:solidFill>
                    <a:srgbClr val="2778AF"/>
                  </a:solidFill>
                  <a:latin typeface="微软雅黑" panose="020B0503020204020204" pitchFamily="34" charset="-122"/>
                  <a:ea typeface="微软雅黑" panose="020B0503020204020204" pitchFamily="34" charset="-122"/>
                </a:rPr>
                <a:t>解 析</a:t>
              </a:r>
            </a:p>
          </p:txBody>
        </p:sp>
      </p:grpSp>
      <p:grpSp>
        <p:nvGrpSpPr>
          <p:cNvPr id="108" name="组合 107"/>
          <p:cNvGrpSpPr/>
          <p:nvPr/>
        </p:nvGrpSpPr>
        <p:grpSpPr>
          <a:xfrm>
            <a:off x="5298268" y="2650123"/>
            <a:ext cx="1890265" cy="461665"/>
            <a:chOff x="1839548" y="1863412"/>
            <a:chExt cx="1890265" cy="461665"/>
          </a:xfrm>
        </p:grpSpPr>
        <p:sp>
          <p:nvSpPr>
            <p:cNvPr id="109" name="圆角矩形 32"/>
            <p:cNvSpPr/>
            <p:nvPr/>
          </p:nvSpPr>
          <p:spPr bwMode="auto">
            <a:xfrm>
              <a:off x="1847247" y="1868267"/>
              <a:ext cx="443065" cy="443065"/>
            </a:xfrm>
            <a:prstGeom prst="roundRect">
              <a:avLst>
                <a:gd name="adj" fmla="val 6712"/>
              </a:avLst>
            </a:prstGeom>
            <a:gradFill flip="none" rotWithShape="1">
              <a:gsLst>
                <a:gs pos="0">
                  <a:srgbClr val="0070C0"/>
                </a:gs>
                <a:gs pos="100000">
                  <a:srgbClr val="00B0F0"/>
                </a:gs>
              </a:gsLst>
              <a:lin ang="8100000" scaled="1"/>
              <a:tileRect/>
            </a:gradFill>
            <a:ln w="9525" cap="flat" cmpd="sng" algn="ctr">
              <a:gradFill flip="none" rotWithShape="1">
                <a:gsLst>
                  <a:gs pos="0">
                    <a:srgbClr val="0070C0"/>
                  </a:gs>
                  <a:gs pos="50000">
                    <a:srgbClr val="00B0F0"/>
                  </a:gs>
                </a:gsLst>
                <a:lin ang="18900000" scaled="1"/>
                <a:tileRect/>
              </a:gradFill>
              <a:prstDash val="solid"/>
              <a:round/>
              <a:headEnd type="none" w="med" len="med"/>
              <a:tailEnd type="none" w="med" len="med"/>
            </a:ln>
            <a:effectLst>
              <a:outerShdw blurRad="368300" dist="101600" dir="9000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sp>
          <p:nvSpPr>
            <p:cNvPr id="110" name="文本框 109"/>
            <p:cNvSpPr txBox="1"/>
            <p:nvPr/>
          </p:nvSpPr>
          <p:spPr>
            <a:xfrm>
              <a:off x="1839548" y="1889744"/>
              <a:ext cx="423514" cy="400110"/>
            </a:xfrm>
            <a:prstGeom prst="rect">
              <a:avLst/>
            </a:prstGeom>
            <a:noFill/>
          </p:spPr>
          <p:txBody>
            <a:bodyPr wrap="none" rtlCol="0">
              <a:spAutoFit/>
            </a:bodyPr>
            <a:lstStyle/>
            <a:p>
              <a:r>
                <a:rPr lang="en-US" altLang="zh-CN" sz="2000" dirty="0">
                  <a:solidFill>
                    <a:schemeClr val="bg1"/>
                  </a:solidFill>
                  <a:latin typeface="Impact" panose="020B0806030902050204" pitchFamily="34" charset="0"/>
                </a:rPr>
                <a:t>07</a:t>
              </a:r>
              <a:endParaRPr lang="zh-CN" altLang="en-US" sz="2000" dirty="0">
                <a:solidFill>
                  <a:schemeClr val="bg1"/>
                </a:solidFill>
                <a:latin typeface="Impact" panose="020B0806030902050204" pitchFamily="34" charset="0"/>
              </a:endParaRPr>
            </a:p>
          </p:txBody>
        </p:sp>
        <p:sp>
          <p:nvSpPr>
            <p:cNvPr id="111" name="矩形 110"/>
            <p:cNvSpPr/>
            <p:nvPr/>
          </p:nvSpPr>
          <p:spPr>
            <a:xfrm>
              <a:off x="2314041" y="1863412"/>
              <a:ext cx="1415772" cy="461665"/>
            </a:xfrm>
            <a:prstGeom prst="rect">
              <a:avLst/>
            </a:prstGeom>
          </p:spPr>
          <p:txBody>
            <a:bodyPr wrap="none">
              <a:spAutoFit/>
            </a:bodyPr>
            <a:lstStyle/>
            <a:p>
              <a:pPr lvl="0" fontAlgn="base">
                <a:spcBef>
                  <a:spcPct val="0"/>
                </a:spcBef>
                <a:spcAft>
                  <a:spcPct val="0"/>
                </a:spcAft>
              </a:pPr>
              <a:r>
                <a:rPr lang="zh-CN" altLang="en-US" sz="2400" dirty="0">
                  <a:solidFill>
                    <a:srgbClr val="2778AF"/>
                  </a:solidFill>
                  <a:latin typeface="微软雅黑" panose="020B0503020204020204" pitchFamily="34" charset="-122"/>
                  <a:ea typeface="微软雅黑" panose="020B0503020204020204" pitchFamily="34" charset="-122"/>
                </a:rPr>
                <a:t>对策拟定</a:t>
              </a:r>
            </a:p>
          </p:txBody>
        </p:sp>
      </p:grpSp>
      <p:grpSp>
        <p:nvGrpSpPr>
          <p:cNvPr id="112" name="组合 111"/>
          <p:cNvGrpSpPr/>
          <p:nvPr/>
        </p:nvGrpSpPr>
        <p:grpSpPr>
          <a:xfrm>
            <a:off x="5298268" y="3411100"/>
            <a:ext cx="2813595" cy="461665"/>
            <a:chOff x="1839548" y="1863412"/>
            <a:chExt cx="2813595" cy="461665"/>
          </a:xfrm>
        </p:grpSpPr>
        <p:sp>
          <p:nvSpPr>
            <p:cNvPr id="113" name="圆角矩形 32"/>
            <p:cNvSpPr/>
            <p:nvPr/>
          </p:nvSpPr>
          <p:spPr bwMode="auto">
            <a:xfrm>
              <a:off x="1847247" y="1868267"/>
              <a:ext cx="443065" cy="443065"/>
            </a:xfrm>
            <a:prstGeom prst="roundRect">
              <a:avLst>
                <a:gd name="adj" fmla="val 6712"/>
              </a:avLst>
            </a:prstGeom>
            <a:gradFill flip="none" rotWithShape="1">
              <a:gsLst>
                <a:gs pos="0">
                  <a:srgbClr val="0070C0"/>
                </a:gs>
                <a:gs pos="100000">
                  <a:srgbClr val="00B0F0"/>
                </a:gs>
              </a:gsLst>
              <a:lin ang="8100000" scaled="1"/>
              <a:tileRect/>
            </a:gradFill>
            <a:ln w="9525" cap="flat" cmpd="sng" algn="ctr">
              <a:gradFill flip="none" rotWithShape="1">
                <a:gsLst>
                  <a:gs pos="0">
                    <a:srgbClr val="0070C0"/>
                  </a:gs>
                  <a:gs pos="50000">
                    <a:srgbClr val="00B0F0"/>
                  </a:gs>
                </a:gsLst>
                <a:lin ang="18900000" scaled="1"/>
                <a:tileRect/>
              </a:gradFill>
              <a:prstDash val="solid"/>
              <a:round/>
              <a:headEnd type="none" w="med" len="med"/>
              <a:tailEnd type="none" w="med" len="med"/>
            </a:ln>
            <a:effectLst>
              <a:outerShdw blurRad="368300" dist="101600" dir="9000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sp>
          <p:nvSpPr>
            <p:cNvPr id="114" name="文本框 113"/>
            <p:cNvSpPr txBox="1"/>
            <p:nvPr/>
          </p:nvSpPr>
          <p:spPr>
            <a:xfrm>
              <a:off x="1839548" y="1889744"/>
              <a:ext cx="460382" cy="400110"/>
            </a:xfrm>
            <a:prstGeom prst="rect">
              <a:avLst/>
            </a:prstGeom>
            <a:noFill/>
          </p:spPr>
          <p:txBody>
            <a:bodyPr wrap="none" rtlCol="0">
              <a:spAutoFit/>
            </a:bodyPr>
            <a:lstStyle/>
            <a:p>
              <a:r>
                <a:rPr lang="en-US" altLang="zh-CN" sz="2000" dirty="0">
                  <a:solidFill>
                    <a:schemeClr val="bg1"/>
                  </a:solidFill>
                  <a:latin typeface="Impact" panose="020B0806030902050204" pitchFamily="34" charset="0"/>
                </a:rPr>
                <a:t>08</a:t>
              </a:r>
              <a:endParaRPr lang="zh-CN" altLang="en-US" sz="2000" dirty="0">
                <a:solidFill>
                  <a:schemeClr val="bg1"/>
                </a:solidFill>
                <a:latin typeface="Impact" panose="020B0806030902050204" pitchFamily="34" charset="0"/>
              </a:endParaRPr>
            </a:p>
          </p:txBody>
        </p:sp>
        <p:sp>
          <p:nvSpPr>
            <p:cNvPr id="115" name="矩形 114"/>
            <p:cNvSpPr/>
            <p:nvPr/>
          </p:nvSpPr>
          <p:spPr>
            <a:xfrm>
              <a:off x="2314041" y="1863412"/>
              <a:ext cx="2339102" cy="461665"/>
            </a:xfrm>
            <a:prstGeom prst="rect">
              <a:avLst/>
            </a:prstGeom>
          </p:spPr>
          <p:txBody>
            <a:bodyPr wrap="none">
              <a:spAutoFit/>
            </a:bodyPr>
            <a:lstStyle/>
            <a:p>
              <a:pPr lvl="0" fontAlgn="base">
                <a:spcBef>
                  <a:spcPct val="0"/>
                </a:spcBef>
                <a:spcAft>
                  <a:spcPct val="0"/>
                </a:spcAft>
              </a:pPr>
              <a:r>
                <a:rPr lang="zh-CN" altLang="en-US" sz="2400" dirty="0">
                  <a:solidFill>
                    <a:srgbClr val="2778AF"/>
                  </a:solidFill>
                  <a:latin typeface="微软雅黑" panose="020B0503020204020204" pitchFamily="34" charset="-122"/>
                  <a:ea typeface="微软雅黑" panose="020B0503020204020204" pitchFamily="34" charset="-122"/>
                </a:rPr>
                <a:t>对策实施与检讨</a:t>
              </a:r>
            </a:p>
          </p:txBody>
        </p:sp>
      </p:grpSp>
      <p:grpSp>
        <p:nvGrpSpPr>
          <p:cNvPr id="116" name="组合 115"/>
          <p:cNvGrpSpPr/>
          <p:nvPr/>
        </p:nvGrpSpPr>
        <p:grpSpPr>
          <a:xfrm>
            <a:off x="5298268" y="4172077"/>
            <a:ext cx="1890265" cy="461665"/>
            <a:chOff x="1839548" y="1863412"/>
            <a:chExt cx="1890265" cy="461665"/>
          </a:xfrm>
        </p:grpSpPr>
        <p:sp>
          <p:nvSpPr>
            <p:cNvPr id="117" name="圆角矩形 32"/>
            <p:cNvSpPr/>
            <p:nvPr/>
          </p:nvSpPr>
          <p:spPr bwMode="auto">
            <a:xfrm>
              <a:off x="1847247" y="1868267"/>
              <a:ext cx="443065" cy="443065"/>
            </a:xfrm>
            <a:prstGeom prst="roundRect">
              <a:avLst>
                <a:gd name="adj" fmla="val 6712"/>
              </a:avLst>
            </a:prstGeom>
            <a:gradFill flip="none" rotWithShape="1">
              <a:gsLst>
                <a:gs pos="0">
                  <a:srgbClr val="0070C0"/>
                </a:gs>
                <a:gs pos="100000">
                  <a:srgbClr val="00B0F0"/>
                </a:gs>
              </a:gsLst>
              <a:lin ang="8100000" scaled="1"/>
              <a:tileRect/>
            </a:gradFill>
            <a:ln w="9525" cap="flat" cmpd="sng" algn="ctr">
              <a:gradFill flip="none" rotWithShape="1">
                <a:gsLst>
                  <a:gs pos="0">
                    <a:srgbClr val="0070C0"/>
                  </a:gs>
                  <a:gs pos="50000">
                    <a:srgbClr val="00B0F0"/>
                  </a:gs>
                </a:gsLst>
                <a:lin ang="18900000" scaled="1"/>
                <a:tileRect/>
              </a:gradFill>
              <a:prstDash val="solid"/>
              <a:round/>
              <a:headEnd type="none" w="med" len="med"/>
              <a:tailEnd type="none" w="med" len="med"/>
            </a:ln>
            <a:effectLst>
              <a:outerShdw blurRad="368300" dist="101600" dir="9000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sp>
          <p:nvSpPr>
            <p:cNvPr id="118" name="文本框 117"/>
            <p:cNvSpPr txBox="1"/>
            <p:nvPr/>
          </p:nvSpPr>
          <p:spPr>
            <a:xfrm>
              <a:off x="1839548" y="1889744"/>
              <a:ext cx="461986" cy="400110"/>
            </a:xfrm>
            <a:prstGeom prst="rect">
              <a:avLst/>
            </a:prstGeom>
            <a:noFill/>
          </p:spPr>
          <p:txBody>
            <a:bodyPr wrap="none" rtlCol="0">
              <a:spAutoFit/>
            </a:bodyPr>
            <a:lstStyle/>
            <a:p>
              <a:r>
                <a:rPr lang="en-US" altLang="zh-CN" sz="2000" dirty="0">
                  <a:solidFill>
                    <a:schemeClr val="bg1"/>
                  </a:solidFill>
                  <a:latin typeface="Impact" panose="020B0806030902050204" pitchFamily="34" charset="0"/>
                </a:rPr>
                <a:t>09</a:t>
              </a:r>
              <a:endParaRPr lang="zh-CN" altLang="en-US" sz="2000" dirty="0">
                <a:solidFill>
                  <a:schemeClr val="bg1"/>
                </a:solidFill>
                <a:latin typeface="Impact" panose="020B0806030902050204" pitchFamily="34" charset="0"/>
              </a:endParaRPr>
            </a:p>
          </p:txBody>
        </p:sp>
        <p:sp>
          <p:nvSpPr>
            <p:cNvPr id="119" name="矩形 118"/>
            <p:cNvSpPr/>
            <p:nvPr/>
          </p:nvSpPr>
          <p:spPr>
            <a:xfrm>
              <a:off x="2314041" y="1863412"/>
              <a:ext cx="1415772" cy="461665"/>
            </a:xfrm>
            <a:prstGeom prst="rect">
              <a:avLst/>
            </a:prstGeom>
          </p:spPr>
          <p:txBody>
            <a:bodyPr wrap="none">
              <a:spAutoFit/>
            </a:bodyPr>
            <a:lstStyle/>
            <a:p>
              <a:pPr lvl="0" fontAlgn="base">
                <a:spcBef>
                  <a:spcPct val="0"/>
                </a:spcBef>
                <a:spcAft>
                  <a:spcPct val="0"/>
                </a:spcAft>
              </a:pPr>
              <a:r>
                <a:rPr lang="zh-CN" altLang="en-US" sz="2400" dirty="0">
                  <a:solidFill>
                    <a:srgbClr val="2778AF"/>
                  </a:solidFill>
                  <a:latin typeface="微软雅黑" panose="020B0503020204020204" pitchFamily="34" charset="-122"/>
                  <a:ea typeface="微软雅黑" panose="020B0503020204020204" pitchFamily="34" charset="-122"/>
                </a:rPr>
                <a:t>效果确认</a:t>
              </a:r>
            </a:p>
          </p:txBody>
        </p:sp>
      </p:grpSp>
      <p:grpSp>
        <p:nvGrpSpPr>
          <p:cNvPr id="120" name="组合 119"/>
          <p:cNvGrpSpPr/>
          <p:nvPr/>
        </p:nvGrpSpPr>
        <p:grpSpPr>
          <a:xfrm>
            <a:off x="5298268" y="4933054"/>
            <a:ext cx="1582489" cy="461665"/>
            <a:chOff x="1839548" y="1863412"/>
            <a:chExt cx="1582489" cy="461665"/>
          </a:xfrm>
        </p:grpSpPr>
        <p:sp>
          <p:nvSpPr>
            <p:cNvPr id="121" name="圆角矩形 32"/>
            <p:cNvSpPr/>
            <p:nvPr/>
          </p:nvSpPr>
          <p:spPr bwMode="auto">
            <a:xfrm>
              <a:off x="1847247" y="1868267"/>
              <a:ext cx="443065" cy="443065"/>
            </a:xfrm>
            <a:prstGeom prst="roundRect">
              <a:avLst>
                <a:gd name="adj" fmla="val 6712"/>
              </a:avLst>
            </a:prstGeom>
            <a:gradFill flip="none" rotWithShape="1">
              <a:gsLst>
                <a:gs pos="0">
                  <a:srgbClr val="0070C0"/>
                </a:gs>
                <a:gs pos="100000">
                  <a:srgbClr val="00B0F0"/>
                </a:gs>
              </a:gsLst>
              <a:lin ang="8100000" scaled="1"/>
              <a:tileRect/>
            </a:gradFill>
            <a:ln w="9525" cap="flat" cmpd="sng" algn="ctr">
              <a:gradFill flip="none" rotWithShape="1">
                <a:gsLst>
                  <a:gs pos="0">
                    <a:srgbClr val="0070C0"/>
                  </a:gs>
                  <a:gs pos="50000">
                    <a:srgbClr val="00B0F0"/>
                  </a:gs>
                </a:gsLst>
                <a:lin ang="18900000" scaled="1"/>
                <a:tileRect/>
              </a:gradFill>
              <a:prstDash val="solid"/>
              <a:round/>
              <a:headEnd type="none" w="med" len="med"/>
              <a:tailEnd type="none" w="med" len="med"/>
            </a:ln>
            <a:effectLst>
              <a:outerShdw blurRad="368300" dist="101600" dir="9000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sp>
          <p:nvSpPr>
            <p:cNvPr id="122" name="文本框 121"/>
            <p:cNvSpPr txBox="1"/>
            <p:nvPr/>
          </p:nvSpPr>
          <p:spPr>
            <a:xfrm>
              <a:off x="1839548" y="1889744"/>
              <a:ext cx="420308" cy="400110"/>
            </a:xfrm>
            <a:prstGeom prst="rect">
              <a:avLst/>
            </a:prstGeom>
            <a:noFill/>
          </p:spPr>
          <p:txBody>
            <a:bodyPr wrap="none" rtlCol="0">
              <a:spAutoFit/>
            </a:bodyPr>
            <a:lstStyle/>
            <a:p>
              <a:r>
                <a:rPr lang="en-US" altLang="zh-CN" sz="2000" dirty="0">
                  <a:solidFill>
                    <a:schemeClr val="bg1"/>
                  </a:solidFill>
                  <a:latin typeface="Impact" panose="020B0806030902050204" pitchFamily="34" charset="0"/>
                </a:rPr>
                <a:t>10</a:t>
              </a:r>
              <a:endParaRPr lang="zh-CN" altLang="en-US" sz="2000" dirty="0">
                <a:solidFill>
                  <a:schemeClr val="bg1"/>
                </a:solidFill>
                <a:latin typeface="Impact" panose="020B0806030902050204" pitchFamily="34" charset="0"/>
              </a:endParaRPr>
            </a:p>
          </p:txBody>
        </p:sp>
        <p:sp>
          <p:nvSpPr>
            <p:cNvPr id="123" name="矩形 122"/>
            <p:cNvSpPr/>
            <p:nvPr/>
          </p:nvSpPr>
          <p:spPr>
            <a:xfrm>
              <a:off x="2314041" y="1863412"/>
              <a:ext cx="1107996" cy="461665"/>
            </a:xfrm>
            <a:prstGeom prst="rect">
              <a:avLst/>
            </a:prstGeom>
          </p:spPr>
          <p:txBody>
            <a:bodyPr wrap="none">
              <a:spAutoFit/>
            </a:bodyPr>
            <a:lstStyle/>
            <a:p>
              <a:pPr lvl="0" fontAlgn="base">
                <a:spcBef>
                  <a:spcPct val="0"/>
                </a:spcBef>
                <a:spcAft>
                  <a:spcPct val="0"/>
                </a:spcAft>
              </a:pPr>
              <a:r>
                <a:rPr lang="zh-CN" altLang="en-US" sz="2400" dirty="0">
                  <a:solidFill>
                    <a:srgbClr val="2778AF"/>
                  </a:solidFill>
                  <a:latin typeface="微软雅黑" panose="020B0503020204020204" pitchFamily="34" charset="-122"/>
                  <a:ea typeface="微软雅黑" panose="020B0503020204020204" pitchFamily="34" charset="-122"/>
                </a:rPr>
                <a:t>标准化</a:t>
              </a:r>
            </a:p>
          </p:txBody>
        </p:sp>
      </p:grpSp>
      <p:grpSp>
        <p:nvGrpSpPr>
          <p:cNvPr id="124" name="组合 123"/>
          <p:cNvGrpSpPr/>
          <p:nvPr/>
        </p:nvGrpSpPr>
        <p:grpSpPr>
          <a:xfrm>
            <a:off x="8019892" y="1826130"/>
            <a:ext cx="2198042" cy="461665"/>
            <a:chOff x="1839548" y="1863412"/>
            <a:chExt cx="2198042" cy="461665"/>
          </a:xfrm>
        </p:grpSpPr>
        <p:sp>
          <p:nvSpPr>
            <p:cNvPr id="125" name="圆角矩形 32"/>
            <p:cNvSpPr/>
            <p:nvPr/>
          </p:nvSpPr>
          <p:spPr bwMode="auto">
            <a:xfrm>
              <a:off x="1847247" y="1868267"/>
              <a:ext cx="443065" cy="443065"/>
            </a:xfrm>
            <a:prstGeom prst="roundRect">
              <a:avLst>
                <a:gd name="adj" fmla="val 6712"/>
              </a:avLst>
            </a:prstGeom>
            <a:gradFill flip="none" rotWithShape="1">
              <a:gsLst>
                <a:gs pos="0">
                  <a:srgbClr val="0070C0"/>
                </a:gs>
                <a:gs pos="100000">
                  <a:srgbClr val="00B0F0"/>
                </a:gs>
              </a:gsLst>
              <a:lin ang="8100000" scaled="1"/>
              <a:tileRect/>
            </a:gradFill>
            <a:ln w="9525" cap="flat" cmpd="sng" algn="ctr">
              <a:gradFill flip="none" rotWithShape="1">
                <a:gsLst>
                  <a:gs pos="0">
                    <a:srgbClr val="0070C0"/>
                  </a:gs>
                  <a:gs pos="50000">
                    <a:srgbClr val="00B0F0"/>
                  </a:gs>
                </a:gsLst>
                <a:lin ang="18900000" scaled="1"/>
                <a:tileRect/>
              </a:gradFill>
              <a:prstDash val="solid"/>
              <a:round/>
              <a:headEnd type="none" w="med" len="med"/>
              <a:tailEnd type="none" w="med" len="med"/>
            </a:ln>
            <a:effectLst>
              <a:outerShdw blurRad="368300" dist="101600" dir="9000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sp>
          <p:nvSpPr>
            <p:cNvPr id="126" name="文本框 125"/>
            <p:cNvSpPr txBox="1"/>
            <p:nvPr/>
          </p:nvSpPr>
          <p:spPr>
            <a:xfrm>
              <a:off x="1839548" y="1889744"/>
              <a:ext cx="380232" cy="400110"/>
            </a:xfrm>
            <a:prstGeom prst="rect">
              <a:avLst/>
            </a:prstGeom>
            <a:noFill/>
          </p:spPr>
          <p:txBody>
            <a:bodyPr wrap="none" rtlCol="0">
              <a:spAutoFit/>
            </a:bodyPr>
            <a:lstStyle/>
            <a:p>
              <a:r>
                <a:rPr lang="en-US" altLang="zh-CN" sz="2000" dirty="0">
                  <a:solidFill>
                    <a:schemeClr val="bg1"/>
                  </a:solidFill>
                  <a:latin typeface="Impact" panose="020B0806030902050204" pitchFamily="34" charset="0"/>
                </a:rPr>
                <a:t>11</a:t>
              </a:r>
              <a:endParaRPr lang="zh-CN" altLang="en-US" sz="2000" dirty="0">
                <a:solidFill>
                  <a:schemeClr val="bg1"/>
                </a:solidFill>
                <a:latin typeface="Impact" panose="020B0806030902050204" pitchFamily="34" charset="0"/>
              </a:endParaRPr>
            </a:p>
          </p:txBody>
        </p:sp>
        <p:sp>
          <p:nvSpPr>
            <p:cNvPr id="127" name="矩形 126"/>
            <p:cNvSpPr/>
            <p:nvPr/>
          </p:nvSpPr>
          <p:spPr>
            <a:xfrm>
              <a:off x="2314041" y="1863412"/>
              <a:ext cx="1723549" cy="461665"/>
            </a:xfrm>
            <a:prstGeom prst="rect">
              <a:avLst/>
            </a:prstGeom>
          </p:spPr>
          <p:txBody>
            <a:bodyPr wrap="none">
              <a:spAutoFit/>
            </a:bodyPr>
            <a:lstStyle/>
            <a:p>
              <a:pPr lvl="0" fontAlgn="base">
                <a:spcBef>
                  <a:spcPct val="0"/>
                </a:spcBef>
                <a:spcAft>
                  <a:spcPct val="0"/>
                </a:spcAft>
              </a:pPr>
              <a:r>
                <a:rPr lang="zh-CN" altLang="en-US" sz="2400" dirty="0">
                  <a:solidFill>
                    <a:srgbClr val="2778AF"/>
                  </a:solidFill>
                  <a:latin typeface="微软雅黑" panose="020B0503020204020204" pitchFamily="34" charset="-122"/>
                  <a:ea typeface="微软雅黑" panose="020B0503020204020204" pitchFamily="34" charset="-122"/>
                </a:rPr>
                <a:t>检讨与改进</a:t>
              </a:r>
            </a:p>
          </p:txBody>
        </p:sp>
      </p:grpSp>
      <p:pic>
        <p:nvPicPr>
          <p:cNvPr id="128" name="图片 1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2915" y="149303"/>
            <a:ext cx="1018084" cy="985146"/>
          </a:xfrm>
          <a:prstGeom prst="rect">
            <a:avLst/>
          </a:prstGeom>
        </p:spPr>
      </p:pic>
      <p:sp>
        <p:nvSpPr>
          <p:cNvPr id="129" name="矩形 128"/>
          <p:cNvSpPr/>
          <p:nvPr/>
        </p:nvSpPr>
        <p:spPr>
          <a:xfrm>
            <a:off x="1110983" y="453467"/>
            <a:ext cx="1877437" cy="830997"/>
          </a:xfrm>
          <a:prstGeom prst="rect">
            <a:avLst/>
          </a:prstGeom>
        </p:spPr>
        <p:txBody>
          <a:bodyPr wrap="none">
            <a:spAutoFit/>
          </a:bodyPr>
          <a:lstStyle/>
          <a:p>
            <a:r>
              <a:rPr lang="en-US" altLang="zh-CN" sz="2400" b="1" dirty="0">
                <a:solidFill>
                  <a:srgbClr val="2778AF"/>
                </a:solidFill>
                <a:latin typeface="Arial" panose="020B0604020202020204" pitchFamily="34" charset="0"/>
                <a:ea typeface="微软雅黑" panose="020B0503020204020204" pitchFamily="34" charset="-122"/>
                <a:cs typeface="Arial" panose="020B0604020202020204" pitchFamily="34" charset="0"/>
              </a:rPr>
              <a:t>CONTENTS</a:t>
            </a:r>
          </a:p>
          <a:p>
            <a:r>
              <a:rPr lang="zh-CN" altLang="en-US" sz="2400" dirty="0">
                <a:solidFill>
                  <a:srgbClr val="9BBB59"/>
                </a:solidFill>
                <a:latin typeface="微软雅黑" panose="020B0503020204020204" pitchFamily="34" charset="-122"/>
                <a:ea typeface="微软雅黑" panose="020B0503020204020204" pitchFamily="34" charset="-122"/>
              </a:rPr>
              <a:t>目录</a:t>
            </a:r>
            <a:endParaRPr lang="zh-CN" altLang="en-US" dirty="0">
              <a:solidFill>
                <a:srgbClr val="9BBB59"/>
              </a:solidFill>
            </a:endParaRPr>
          </a:p>
        </p:txBody>
      </p:sp>
    </p:spTree>
    <p:custDataLst>
      <p:tags r:id="rId1"/>
    </p:custDataLst>
    <p:extLst>
      <p:ext uri="{BB962C8B-B14F-4D97-AF65-F5344CB8AC3E}">
        <p14:creationId xmlns:p14="http://schemas.microsoft.com/office/powerpoint/2010/main" val="2459903751"/>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8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13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14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grpId="0" nodeType="withEffect">
                                  <p:stCondLst>
                                    <p:cond delay="220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nodeType="withEffect">
                                  <p:stCondLst>
                                    <p:cond delay="2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11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260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nodeType="withEffect">
                                  <p:stCondLst>
                                    <p:cond delay="190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par>
                          <p:cTn id="38" fill="hold">
                            <p:stCondLst>
                              <p:cond delay="3100"/>
                            </p:stCondLst>
                            <p:childTnLst>
                              <p:par>
                                <p:cTn id="39" presetID="12" presetClass="entr" presetSubtype="4" fill="hold" grpId="0" nodeType="afterEffect">
                                  <p:stCondLst>
                                    <p:cond delay="0"/>
                                  </p:stCondLst>
                                  <p:iterate type="lt">
                                    <p:tmPct val="10000"/>
                                  </p:iterate>
                                  <p:childTnLst>
                                    <p:set>
                                      <p:cBhvr>
                                        <p:cTn id="40" dur="1" fill="hold">
                                          <p:stCondLst>
                                            <p:cond delay="0"/>
                                          </p:stCondLst>
                                        </p:cTn>
                                        <p:tgtEl>
                                          <p:spTgt spid="129"/>
                                        </p:tgtEl>
                                        <p:attrNameLst>
                                          <p:attrName>style.visibility</p:attrName>
                                        </p:attrNameLst>
                                      </p:cBhvr>
                                      <p:to>
                                        <p:strVal val="visible"/>
                                      </p:to>
                                    </p:set>
                                    <p:anim calcmode="lin" valueType="num">
                                      <p:cBhvr additive="base">
                                        <p:cTn id="41" dur="500"/>
                                        <p:tgtEl>
                                          <p:spTgt spid="129"/>
                                        </p:tgtEl>
                                        <p:attrNameLst>
                                          <p:attrName>ppt_y</p:attrName>
                                        </p:attrNameLst>
                                      </p:cBhvr>
                                      <p:tavLst>
                                        <p:tav tm="0">
                                          <p:val>
                                            <p:strVal val="#ppt_y+#ppt_h*1.125000"/>
                                          </p:val>
                                        </p:tav>
                                        <p:tav tm="100000">
                                          <p:val>
                                            <p:strVal val="#ppt_y"/>
                                          </p:val>
                                        </p:tav>
                                      </p:tavLst>
                                    </p:anim>
                                    <p:animEffect transition="in" filter="wipe(up)">
                                      <p:cBhvr>
                                        <p:cTn id="42" dur="500"/>
                                        <p:tgtEl>
                                          <p:spTgt spid="129"/>
                                        </p:tgtEl>
                                      </p:cBhvr>
                                    </p:animEffect>
                                  </p:childTnLst>
                                </p:cTn>
                              </p:par>
                            </p:childTnLst>
                          </p:cTn>
                        </p:par>
                        <p:par>
                          <p:cTn id="43" fill="hold">
                            <p:stCondLst>
                              <p:cond delay="4050"/>
                            </p:stCondLst>
                            <p:childTnLst>
                              <p:par>
                                <p:cTn id="44" presetID="2" presetClass="entr" presetSubtype="8" decel="56000" fill="hold" nodeType="afterEffect">
                                  <p:stCondLst>
                                    <p:cond delay="0"/>
                                  </p:stCondLst>
                                  <p:childTnLst>
                                    <p:set>
                                      <p:cBhvr>
                                        <p:cTn id="45" dur="1" fill="hold">
                                          <p:stCondLst>
                                            <p:cond delay="0"/>
                                          </p:stCondLst>
                                        </p:cTn>
                                        <p:tgtEl>
                                          <p:spTgt spid="87"/>
                                        </p:tgtEl>
                                        <p:attrNameLst>
                                          <p:attrName>style.visibility</p:attrName>
                                        </p:attrNameLst>
                                      </p:cBhvr>
                                      <p:to>
                                        <p:strVal val="visible"/>
                                      </p:to>
                                    </p:set>
                                    <p:anim calcmode="lin" valueType="num">
                                      <p:cBhvr additive="base">
                                        <p:cTn id="46" dur="750" fill="hold"/>
                                        <p:tgtEl>
                                          <p:spTgt spid="87"/>
                                        </p:tgtEl>
                                        <p:attrNameLst>
                                          <p:attrName>ppt_x</p:attrName>
                                        </p:attrNameLst>
                                      </p:cBhvr>
                                      <p:tavLst>
                                        <p:tav tm="0">
                                          <p:val>
                                            <p:strVal val="0-#ppt_w/2"/>
                                          </p:val>
                                        </p:tav>
                                        <p:tav tm="100000">
                                          <p:val>
                                            <p:strVal val="#ppt_x"/>
                                          </p:val>
                                        </p:tav>
                                      </p:tavLst>
                                    </p:anim>
                                    <p:anim calcmode="lin" valueType="num">
                                      <p:cBhvr additive="base">
                                        <p:cTn id="47" dur="750" fill="hold"/>
                                        <p:tgtEl>
                                          <p:spTgt spid="87"/>
                                        </p:tgtEl>
                                        <p:attrNameLst>
                                          <p:attrName>ppt_y</p:attrName>
                                        </p:attrNameLst>
                                      </p:cBhvr>
                                      <p:tavLst>
                                        <p:tav tm="0">
                                          <p:val>
                                            <p:strVal val="#ppt_y"/>
                                          </p:val>
                                        </p:tav>
                                        <p:tav tm="100000">
                                          <p:val>
                                            <p:strVal val="#ppt_y"/>
                                          </p:val>
                                        </p:tav>
                                      </p:tavLst>
                                    </p:anim>
                                  </p:childTnLst>
                                </p:cTn>
                              </p:par>
                            </p:childTnLst>
                          </p:cTn>
                        </p:par>
                        <p:par>
                          <p:cTn id="48" fill="hold">
                            <p:stCondLst>
                              <p:cond delay="4800"/>
                            </p:stCondLst>
                            <p:childTnLst>
                              <p:par>
                                <p:cTn id="49" presetID="2" presetClass="entr" presetSubtype="8" decel="56000" fill="hold" nodeType="afterEffect">
                                  <p:stCondLst>
                                    <p:cond delay="0"/>
                                  </p:stCondLst>
                                  <p:childTnLst>
                                    <p:set>
                                      <p:cBhvr>
                                        <p:cTn id="50" dur="1" fill="hold">
                                          <p:stCondLst>
                                            <p:cond delay="0"/>
                                          </p:stCondLst>
                                        </p:cTn>
                                        <p:tgtEl>
                                          <p:spTgt spid="88"/>
                                        </p:tgtEl>
                                        <p:attrNameLst>
                                          <p:attrName>style.visibility</p:attrName>
                                        </p:attrNameLst>
                                      </p:cBhvr>
                                      <p:to>
                                        <p:strVal val="visible"/>
                                      </p:to>
                                    </p:set>
                                    <p:anim calcmode="lin" valueType="num">
                                      <p:cBhvr additive="base">
                                        <p:cTn id="51" dur="750" fill="hold"/>
                                        <p:tgtEl>
                                          <p:spTgt spid="88"/>
                                        </p:tgtEl>
                                        <p:attrNameLst>
                                          <p:attrName>ppt_x</p:attrName>
                                        </p:attrNameLst>
                                      </p:cBhvr>
                                      <p:tavLst>
                                        <p:tav tm="0">
                                          <p:val>
                                            <p:strVal val="0-#ppt_w/2"/>
                                          </p:val>
                                        </p:tav>
                                        <p:tav tm="100000">
                                          <p:val>
                                            <p:strVal val="#ppt_x"/>
                                          </p:val>
                                        </p:tav>
                                      </p:tavLst>
                                    </p:anim>
                                    <p:anim calcmode="lin" valueType="num">
                                      <p:cBhvr additive="base">
                                        <p:cTn id="52" dur="750" fill="hold"/>
                                        <p:tgtEl>
                                          <p:spTgt spid="88"/>
                                        </p:tgtEl>
                                        <p:attrNameLst>
                                          <p:attrName>ppt_y</p:attrName>
                                        </p:attrNameLst>
                                      </p:cBhvr>
                                      <p:tavLst>
                                        <p:tav tm="0">
                                          <p:val>
                                            <p:strVal val="#ppt_y"/>
                                          </p:val>
                                        </p:tav>
                                        <p:tav tm="100000">
                                          <p:val>
                                            <p:strVal val="#ppt_y"/>
                                          </p:val>
                                        </p:tav>
                                      </p:tavLst>
                                    </p:anim>
                                  </p:childTnLst>
                                </p:cTn>
                              </p:par>
                            </p:childTnLst>
                          </p:cTn>
                        </p:par>
                        <p:par>
                          <p:cTn id="53" fill="hold">
                            <p:stCondLst>
                              <p:cond delay="5550"/>
                            </p:stCondLst>
                            <p:childTnLst>
                              <p:par>
                                <p:cTn id="54" presetID="2" presetClass="entr" presetSubtype="8" decel="56000" fill="hold" nodeType="afterEffect">
                                  <p:stCondLst>
                                    <p:cond delay="0"/>
                                  </p:stCondLst>
                                  <p:childTnLst>
                                    <p:set>
                                      <p:cBhvr>
                                        <p:cTn id="55" dur="1" fill="hold">
                                          <p:stCondLst>
                                            <p:cond delay="0"/>
                                          </p:stCondLst>
                                        </p:cTn>
                                        <p:tgtEl>
                                          <p:spTgt spid="92"/>
                                        </p:tgtEl>
                                        <p:attrNameLst>
                                          <p:attrName>style.visibility</p:attrName>
                                        </p:attrNameLst>
                                      </p:cBhvr>
                                      <p:to>
                                        <p:strVal val="visible"/>
                                      </p:to>
                                    </p:set>
                                    <p:anim calcmode="lin" valueType="num">
                                      <p:cBhvr additive="base">
                                        <p:cTn id="56" dur="750" fill="hold"/>
                                        <p:tgtEl>
                                          <p:spTgt spid="92"/>
                                        </p:tgtEl>
                                        <p:attrNameLst>
                                          <p:attrName>ppt_x</p:attrName>
                                        </p:attrNameLst>
                                      </p:cBhvr>
                                      <p:tavLst>
                                        <p:tav tm="0">
                                          <p:val>
                                            <p:strVal val="0-#ppt_w/2"/>
                                          </p:val>
                                        </p:tav>
                                        <p:tav tm="100000">
                                          <p:val>
                                            <p:strVal val="#ppt_x"/>
                                          </p:val>
                                        </p:tav>
                                      </p:tavLst>
                                    </p:anim>
                                    <p:anim calcmode="lin" valueType="num">
                                      <p:cBhvr additive="base">
                                        <p:cTn id="57" dur="750" fill="hold"/>
                                        <p:tgtEl>
                                          <p:spTgt spid="92"/>
                                        </p:tgtEl>
                                        <p:attrNameLst>
                                          <p:attrName>ppt_y</p:attrName>
                                        </p:attrNameLst>
                                      </p:cBhvr>
                                      <p:tavLst>
                                        <p:tav tm="0">
                                          <p:val>
                                            <p:strVal val="#ppt_y"/>
                                          </p:val>
                                        </p:tav>
                                        <p:tav tm="100000">
                                          <p:val>
                                            <p:strVal val="#ppt_y"/>
                                          </p:val>
                                        </p:tav>
                                      </p:tavLst>
                                    </p:anim>
                                  </p:childTnLst>
                                </p:cTn>
                              </p:par>
                            </p:childTnLst>
                          </p:cTn>
                        </p:par>
                        <p:par>
                          <p:cTn id="58" fill="hold">
                            <p:stCondLst>
                              <p:cond delay="6300"/>
                            </p:stCondLst>
                            <p:childTnLst>
                              <p:par>
                                <p:cTn id="59" presetID="2" presetClass="entr" presetSubtype="8" decel="56000" fill="hold" nodeType="afterEffect">
                                  <p:stCondLst>
                                    <p:cond delay="0"/>
                                  </p:stCondLst>
                                  <p:childTnLst>
                                    <p:set>
                                      <p:cBhvr>
                                        <p:cTn id="60" dur="1" fill="hold">
                                          <p:stCondLst>
                                            <p:cond delay="0"/>
                                          </p:stCondLst>
                                        </p:cTn>
                                        <p:tgtEl>
                                          <p:spTgt spid="96"/>
                                        </p:tgtEl>
                                        <p:attrNameLst>
                                          <p:attrName>style.visibility</p:attrName>
                                        </p:attrNameLst>
                                      </p:cBhvr>
                                      <p:to>
                                        <p:strVal val="visible"/>
                                      </p:to>
                                    </p:set>
                                    <p:anim calcmode="lin" valueType="num">
                                      <p:cBhvr additive="base">
                                        <p:cTn id="61" dur="750" fill="hold"/>
                                        <p:tgtEl>
                                          <p:spTgt spid="96"/>
                                        </p:tgtEl>
                                        <p:attrNameLst>
                                          <p:attrName>ppt_x</p:attrName>
                                        </p:attrNameLst>
                                      </p:cBhvr>
                                      <p:tavLst>
                                        <p:tav tm="0">
                                          <p:val>
                                            <p:strVal val="0-#ppt_w/2"/>
                                          </p:val>
                                        </p:tav>
                                        <p:tav tm="100000">
                                          <p:val>
                                            <p:strVal val="#ppt_x"/>
                                          </p:val>
                                        </p:tav>
                                      </p:tavLst>
                                    </p:anim>
                                    <p:anim calcmode="lin" valueType="num">
                                      <p:cBhvr additive="base">
                                        <p:cTn id="62" dur="750" fill="hold"/>
                                        <p:tgtEl>
                                          <p:spTgt spid="96"/>
                                        </p:tgtEl>
                                        <p:attrNameLst>
                                          <p:attrName>ppt_y</p:attrName>
                                        </p:attrNameLst>
                                      </p:cBhvr>
                                      <p:tavLst>
                                        <p:tav tm="0">
                                          <p:val>
                                            <p:strVal val="#ppt_y"/>
                                          </p:val>
                                        </p:tav>
                                        <p:tav tm="100000">
                                          <p:val>
                                            <p:strVal val="#ppt_y"/>
                                          </p:val>
                                        </p:tav>
                                      </p:tavLst>
                                    </p:anim>
                                  </p:childTnLst>
                                </p:cTn>
                              </p:par>
                            </p:childTnLst>
                          </p:cTn>
                        </p:par>
                        <p:par>
                          <p:cTn id="63" fill="hold">
                            <p:stCondLst>
                              <p:cond delay="7050"/>
                            </p:stCondLst>
                            <p:childTnLst>
                              <p:par>
                                <p:cTn id="64" presetID="2" presetClass="entr" presetSubtype="8" decel="56000" fill="hold" nodeType="afterEffect">
                                  <p:stCondLst>
                                    <p:cond delay="0"/>
                                  </p:stCondLst>
                                  <p:childTnLst>
                                    <p:set>
                                      <p:cBhvr>
                                        <p:cTn id="65" dur="1" fill="hold">
                                          <p:stCondLst>
                                            <p:cond delay="0"/>
                                          </p:stCondLst>
                                        </p:cTn>
                                        <p:tgtEl>
                                          <p:spTgt spid="100"/>
                                        </p:tgtEl>
                                        <p:attrNameLst>
                                          <p:attrName>style.visibility</p:attrName>
                                        </p:attrNameLst>
                                      </p:cBhvr>
                                      <p:to>
                                        <p:strVal val="visible"/>
                                      </p:to>
                                    </p:set>
                                    <p:anim calcmode="lin" valueType="num">
                                      <p:cBhvr additive="base">
                                        <p:cTn id="66" dur="750" fill="hold"/>
                                        <p:tgtEl>
                                          <p:spTgt spid="100"/>
                                        </p:tgtEl>
                                        <p:attrNameLst>
                                          <p:attrName>ppt_x</p:attrName>
                                        </p:attrNameLst>
                                      </p:cBhvr>
                                      <p:tavLst>
                                        <p:tav tm="0">
                                          <p:val>
                                            <p:strVal val="0-#ppt_w/2"/>
                                          </p:val>
                                        </p:tav>
                                        <p:tav tm="100000">
                                          <p:val>
                                            <p:strVal val="#ppt_x"/>
                                          </p:val>
                                        </p:tav>
                                      </p:tavLst>
                                    </p:anim>
                                    <p:anim calcmode="lin" valueType="num">
                                      <p:cBhvr additive="base">
                                        <p:cTn id="67" dur="750" fill="hold"/>
                                        <p:tgtEl>
                                          <p:spTgt spid="100"/>
                                        </p:tgtEl>
                                        <p:attrNameLst>
                                          <p:attrName>ppt_y</p:attrName>
                                        </p:attrNameLst>
                                      </p:cBhvr>
                                      <p:tavLst>
                                        <p:tav tm="0">
                                          <p:val>
                                            <p:strVal val="#ppt_y"/>
                                          </p:val>
                                        </p:tav>
                                        <p:tav tm="100000">
                                          <p:val>
                                            <p:strVal val="#ppt_y"/>
                                          </p:val>
                                        </p:tav>
                                      </p:tavLst>
                                    </p:anim>
                                  </p:childTnLst>
                                </p:cTn>
                              </p:par>
                            </p:childTnLst>
                          </p:cTn>
                        </p:par>
                        <p:par>
                          <p:cTn id="68" fill="hold">
                            <p:stCondLst>
                              <p:cond delay="7800"/>
                            </p:stCondLst>
                            <p:childTnLst>
                              <p:par>
                                <p:cTn id="69" presetID="2" presetClass="entr" presetSubtype="8" decel="56000" fill="hold" nodeType="afterEffect">
                                  <p:stCondLst>
                                    <p:cond delay="0"/>
                                  </p:stCondLst>
                                  <p:childTnLst>
                                    <p:set>
                                      <p:cBhvr>
                                        <p:cTn id="70" dur="1" fill="hold">
                                          <p:stCondLst>
                                            <p:cond delay="0"/>
                                          </p:stCondLst>
                                        </p:cTn>
                                        <p:tgtEl>
                                          <p:spTgt spid="104"/>
                                        </p:tgtEl>
                                        <p:attrNameLst>
                                          <p:attrName>style.visibility</p:attrName>
                                        </p:attrNameLst>
                                      </p:cBhvr>
                                      <p:to>
                                        <p:strVal val="visible"/>
                                      </p:to>
                                    </p:set>
                                    <p:anim calcmode="lin" valueType="num">
                                      <p:cBhvr additive="base">
                                        <p:cTn id="71" dur="750" fill="hold"/>
                                        <p:tgtEl>
                                          <p:spTgt spid="104"/>
                                        </p:tgtEl>
                                        <p:attrNameLst>
                                          <p:attrName>ppt_x</p:attrName>
                                        </p:attrNameLst>
                                      </p:cBhvr>
                                      <p:tavLst>
                                        <p:tav tm="0">
                                          <p:val>
                                            <p:strVal val="0-#ppt_w/2"/>
                                          </p:val>
                                        </p:tav>
                                        <p:tav tm="100000">
                                          <p:val>
                                            <p:strVal val="#ppt_x"/>
                                          </p:val>
                                        </p:tav>
                                      </p:tavLst>
                                    </p:anim>
                                    <p:anim calcmode="lin" valueType="num">
                                      <p:cBhvr additive="base">
                                        <p:cTn id="72" dur="750" fill="hold"/>
                                        <p:tgtEl>
                                          <p:spTgt spid="104"/>
                                        </p:tgtEl>
                                        <p:attrNameLst>
                                          <p:attrName>ppt_y</p:attrName>
                                        </p:attrNameLst>
                                      </p:cBhvr>
                                      <p:tavLst>
                                        <p:tav tm="0">
                                          <p:val>
                                            <p:strVal val="#ppt_y"/>
                                          </p:val>
                                        </p:tav>
                                        <p:tav tm="100000">
                                          <p:val>
                                            <p:strVal val="#ppt_y"/>
                                          </p:val>
                                        </p:tav>
                                      </p:tavLst>
                                    </p:anim>
                                  </p:childTnLst>
                                </p:cTn>
                              </p:par>
                            </p:childTnLst>
                          </p:cTn>
                        </p:par>
                        <p:par>
                          <p:cTn id="73" fill="hold">
                            <p:stCondLst>
                              <p:cond delay="8550"/>
                            </p:stCondLst>
                            <p:childTnLst>
                              <p:par>
                                <p:cTn id="74" presetID="2" presetClass="entr" presetSubtype="8" decel="56000" fill="hold" nodeType="afterEffect">
                                  <p:stCondLst>
                                    <p:cond delay="0"/>
                                  </p:stCondLst>
                                  <p:childTnLst>
                                    <p:set>
                                      <p:cBhvr>
                                        <p:cTn id="75" dur="1" fill="hold">
                                          <p:stCondLst>
                                            <p:cond delay="0"/>
                                          </p:stCondLst>
                                        </p:cTn>
                                        <p:tgtEl>
                                          <p:spTgt spid="108"/>
                                        </p:tgtEl>
                                        <p:attrNameLst>
                                          <p:attrName>style.visibility</p:attrName>
                                        </p:attrNameLst>
                                      </p:cBhvr>
                                      <p:to>
                                        <p:strVal val="visible"/>
                                      </p:to>
                                    </p:set>
                                    <p:anim calcmode="lin" valueType="num">
                                      <p:cBhvr additive="base">
                                        <p:cTn id="76" dur="750" fill="hold"/>
                                        <p:tgtEl>
                                          <p:spTgt spid="108"/>
                                        </p:tgtEl>
                                        <p:attrNameLst>
                                          <p:attrName>ppt_x</p:attrName>
                                        </p:attrNameLst>
                                      </p:cBhvr>
                                      <p:tavLst>
                                        <p:tav tm="0">
                                          <p:val>
                                            <p:strVal val="0-#ppt_w/2"/>
                                          </p:val>
                                        </p:tav>
                                        <p:tav tm="100000">
                                          <p:val>
                                            <p:strVal val="#ppt_x"/>
                                          </p:val>
                                        </p:tav>
                                      </p:tavLst>
                                    </p:anim>
                                    <p:anim calcmode="lin" valueType="num">
                                      <p:cBhvr additive="base">
                                        <p:cTn id="77" dur="750" fill="hold"/>
                                        <p:tgtEl>
                                          <p:spTgt spid="108"/>
                                        </p:tgtEl>
                                        <p:attrNameLst>
                                          <p:attrName>ppt_y</p:attrName>
                                        </p:attrNameLst>
                                      </p:cBhvr>
                                      <p:tavLst>
                                        <p:tav tm="0">
                                          <p:val>
                                            <p:strVal val="#ppt_y"/>
                                          </p:val>
                                        </p:tav>
                                        <p:tav tm="100000">
                                          <p:val>
                                            <p:strVal val="#ppt_y"/>
                                          </p:val>
                                        </p:tav>
                                      </p:tavLst>
                                    </p:anim>
                                  </p:childTnLst>
                                </p:cTn>
                              </p:par>
                            </p:childTnLst>
                          </p:cTn>
                        </p:par>
                        <p:par>
                          <p:cTn id="78" fill="hold">
                            <p:stCondLst>
                              <p:cond delay="9300"/>
                            </p:stCondLst>
                            <p:childTnLst>
                              <p:par>
                                <p:cTn id="79" presetID="2" presetClass="entr" presetSubtype="8" decel="56000" fill="hold" nodeType="afterEffect">
                                  <p:stCondLst>
                                    <p:cond delay="0"/>
                                  </p:stCondLst>
                                  <p:childTnLst>
                                    <p:set>
                                      <p:cBhvr>
                                        <p:cTn id="80" dur="1" fill="hold">
                                          <p:stCondLst>
                                            <p:cond delay="0"/>
                                          </p:stCondLst>
                                        </p:cTn>
                                        <p:tgtEl>
                                          <p:spTgt spid="112"/>
                                        </p:tgtEl>
                                        <p:attrNameLst>
                                          <p:attrName>style.visibility</p:attrName>
                                        </p:attrNameLst>
                                      </p:cBhvr>
                                      <p:to>
                                        <p:strVal val="visible"/>
                                      </p:to>
                                    </p:set>
                                    <p:anim calcmode="lin" valueType="num">
                                      <p:cBhvr additive="base">
                                        <p:cTn id="81" dur="750" fill="hold"/>
                                        <p:tgtEl>
                                          <p:spTgt spid="112"/>
                                        </p:tgtEl>
                                        <p:attrNameLst>
                                          <p:attrName>ppt_x</p:attrName>
                                        </p:attrNameLst>
                                      </p:cBhvr>
                                      <p:tavLst>
                                        <p:tav tm="0">
                                          <p:val>
                                            <p:strVal val="0-#ppt_w/2"/>
                                          </p:val>
                                        </p:tav>
                                        <p:tav tm="100000">
                                          <p:val>
                                            <p:strVal val="#ppt_x"/>
                                          </p:val>
                                        </p:tav>
                                      </p:tavLst>
                                    </p:anim>
                                    <p:anim calcmode="lin" valueType="num">
                                      <p:cBhvr additive="base">
                                        <p:cTn id="82" dur="750" fill="hold"/>
                                        <p:tgtEl>
                                          <p:spTgt spid="112"/>
                                        </p:tgtEl>
                                        <p:attrNameLst>
                                          <p:attrName>ppt_y</p:attrName>
                                        </p:attrNameLst>
                                      </p:cBhvr>
                                      <p:tavLst>
                                        <p:tav tm="0">
                                          <p:val>
                                            <p:strVal val="#ppt_y"/>
                                          </p:val>
                                        </p:tav>
                                        <p:tav tm="100000">
                                          <p:val>
                                            <p:strVal val="#ppt_y"/>
                                          </p:val>
                                        </p:tav>
                                      </p:tavLst>
                                    </p:anim>
                                  </p:childTnLst>
                                </p:cTn>
                              </p:par>
                            </p:childTnLst>
                          </p:cTn>
                        </p:par>
                        <p:par>
                          <p:cTn id="83" fill="hold">
                            <p:stCondLst>
                              <p:cond delay="10050"/>
                            </p:stCondLst>
                            <p:childTnLst>
                              <p:par>
                                <p:cTn id="84" presetID="2" presetClass="entr" presetSubtype="8" decel="56000" fill="hold" nodeType="afterEffect">
                                  <p:stCondLst>
                                    <p:cond delay="0"/>
                                  </p:stCondLst>
                                  <p:childTnLst>
                                    <p:set>
                                      <p:cBhvr>
                                        <p:cTn id="85" dur="1" fill="hold">
                                          <p:stCondLst>
                                            <p:cond delay="0"/>
                                          </p:stCondLst>
                                        </p:cTn>
                                        <p:tgtEl>
                                          <p:spTgt spid="116"/>
                                        </p:tgtEl>
                                        <p:attrNameLst>
                                          <p:attrName>style.visibility</p:attrName>
                                        </p:attrNameLst>
                                      </p:cBhvr>
                                      <p:to>
                                        <p:strVal val="visible"/>
                                      </p:to>
                                    </p:set>
                                    <p:anim calcmode="lin" valueType="num">
                                      <p:cBhvr additive="base">
                                        <p:cTn id="86" dur="750" fill="hold"/>
                                        <p:tgtEl>
                                          <p:spTgt spid="116"/>
                                        </p:tgtEl>
                                        <p:attrNameLst>
                                          <p:attrName>ppt_x</p:attrName>
                                        </p:attrNameLst>
                                      </p:cBhvr>
                                      <p:tavLst>
                                        <p:tav tm="0">
                                          <p:val>
                                            <p:strVal val="0-#ppt_w/2"/>
                                          </p:val>
                                        </p:tav>
                                        <p:tav tm="100000">
                                          <p:val>
                                            <p:strVal val="#ppt_x"/>
                                          </p:val>
                                        </p:tav>
                                      </p:tavLst>
                                    </p:anim>
                                    <p:anim calcmode="lin" valueType="num">
                                      <p:cBhvr additive="base">
                                        <p:cTn id="87" dur="750" fill="hold"/>
                                        <p:tgtEl>
                                          <p:spTgt spid="116"/>
                                        </p:tgtEl>
                                        <p:attrNameLst>
                                          <p:attrName>ppt_y</p:attrName>
                                        </p:attrNameLst>
                                      </p:cBhvr>
                                      <p:tavLst>
                                        <p:tav tm="0">
                                          <p:val>
                                            <p:strVal val="#ppt_y"/>
                                          </p:val>
                                        </p:tav>
                                        <p:tav tm="100000">
                                          <p:val>
                                            <p:strVal val="#ppt_y"/>
                                          </p:val>
                                        </p:tav>
                                      </p:tavLst>
                                    </p:anim>
                                  </p:childTnLst>
                                </p:cTn>
                              </p:par>
                            </p:childTnLst>
                          </p:cTn>
                        </p:par>
                        <p:par>
                          <p:cTn id="88" fill="hold">
                            <p:stCondLst>
                              <p:cond delay="10800"/>
                            </p:stCondLst>
                            <p:childTnLst>
                              <p:par>
                                <p:cTn id="89" presetID="2" presetClass="entr" presetSubtype="8" decel="56000" fill="hold" nodeType="afterEffect">
                                  <p:stCondLst>
                                    <p:cond delay="0"/>
                                  </p:stCondLst>
                                  <p:childTnLst>
                                    <p:set>
                                      <p:cBhvr>
                                        <p:cTn id="90" dur="1" fill="hold">
                                          <p:stCondLst>
                                            <p:cond delay="0"/>
                                          </p:stCondLst>
                                        </p:cTn>
                                        <p:tgtEl>
                                          <p:spTgt spid="120"/>
                                        </p:tgtEl>
                                        <p:attrNameLst>
                                          <p:attrName>style.visibility</p:attrName>
                                        </p:attrNameLst>
                                      </p:cBhvr>
                                      <p:to>
                                        <p:strVal val="visible"/>
                                      </p:to>
                                    </p:set>
                                    <p:anim calcmode="lin" valueType="num">
                                      <p:cBhvr additive="base">
                                        <p:cTn id="91" dur="750" fill="hold"/>
                                        <p:tgtEl>
                                          <p:spTgt spid="120"/>
                                        </p:tgtEl>
                                        <p:attrNameLst>
                                          <p:attrName>ppt_x</p:attrName>
                                        </p:attrNameLst>
                                      </p:cBhvr>
                                      <p:tavLst>
                                        <p:tav tm="0">
                                          <p:val>
                                            <p:strVal val="0-#ppt_w/2"/>
                                          </p:val>
                                        </p:tav>
                                        <p:tav tm="100000">
                                          <p:val>
                                            <p:strVal val="#ppt_x"/>
                                          </p:val>
                                        </p:tav>
                                      </p:tavLst>
                                    </p:anim>
                                    <p:anim calcmode="lin" valueType="num">
                                      <p:cBhvr additive="base">
                                        <p:cTn id="92" dur="750" fill="hold"/>
                                        <p:tgtEl>
                                          <p:spTgt spid="120"/>
                                        </p:tgtEl>
                                        <p:attrNameLst>
                                          <p:attrName>ppt_y</p:attrName>
                                        </p:attrNameLst>
                                      </p:cBhvr>
                                      <p:tavLst>
                                        <p:tav tm="0">
                                          <p:val>
                                            <p:strVal val="#ppt_y"/>
                                          </p:val>
                                        </p:tav>
                                        <p:tav tm="100000">
                                          <p:val>
                                            <p:strVal val="#ppt_y"/>
                                          </p:val>
                                        </p:tav>
                                      </p:tavLst>
                                    </p:anim>
                                  </p:childTnLst>
                                </p:cTn>
                              </p:par>
                            </p:childTnLst>
                          </p:cTn>
                        </p:par>
                        <p:par>
                          <p:cTn id="93" fill="hold">
                            <p:stCondLst>
                              <p:cond delay="11550"/>
                            </p:stCondLst>
                            <p:childTnLst>
                              <p:par>
                                <p:cTn id="94" presetID="2" presetClass="entr" presetSubtype="8" decel="56000" fill="hold" nodeType="afterEffect">
                                  <p:stCondLst>
                                    <p:cond delay="0"/>
                                  </p:stCondLst>
                                  <p:childTnLst>
                                    <p:set>
                                      <p:cBhvr>
                                        <p:cTn id="95" dur="1" fill="hold">
                                          <p:stCondLst>
                                            <p:cond delay="0"/>
                                          </p:stCondLst>
                                        </p:cTn>
                                        <p:tgtEl>
                                          <p:spTgt spid="124"/>
                                        </p:tgtEl>
                                        <p:attrNameLst>
                                          <p:attrName>style.visibility</p:attrName>
                                        </p:attrNameLst>
                                      </p:cBhvr>
                                      <p:to>
                                        <p:strVal val="visible"/>
                                      </p:to>
                                    </p:set>
                                    <p:anim calcmode="lin" valueType="num">
                                      <p:cBhvr additive="base">
                                        <p:cTn id="96" dur="750" fill="hold"/>
                                        <p:tgtEl>
                                          <p:spTgt spid="124"/>
                                        </p:tgtEl>
                                        <p:attrNameLst>
                                          <p:attrName>ppt_x</p:attrName>
                                        </p:attrNameLst>
                                      </p:cBhvr>
                                      <p:tavLst>
                                        <p:tav tm="0">
                                          <p:val>
                                            <p:strVal val="0-#ppt_w/2"/>
                                          </p:val>
                                        </p:tav>
                                        <p:tav tm="100000">
                                          <p:val>
                                            <p:strVal val="#ppt_x"/>
                                          </p:val>
                                        </p:tav>
                                      </p:tavLst>
                                    </p:anim>
                                    <p:anim calcmode="lin" valueType="num">
                                      <p:cBhvr additive="base">
                                        <p:cTn id="97" dur="750" fill="hold"/>
                                        <p:tgtEl>
                                          <p:spTgt spid="1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24" grpId="0" animBg="1"/>
      <p:bldP spid="25" grpId="0" animBg="1"/>
      <p:bldP spid="12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矩形 34"/>
          <p:cNvSpPr/>
          <p:nvPr/>
        </p:nvSpPr>
        <p:spPr>
          <a:xfrm>
            <a:off x="0" y="411981"/>
            <a:ext cx="874207" cy="381837"/>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682477" y="336212"/>
            <a:ext cx="537993" cy="537993"/>
            <a:chOff x="682477" y="336212"/>
            <a:chExt cx="537993" cy="537993"/>
          </a:xfrm>
        </p:grpSpPr>
        <p:grpSp>
          <p:nvGrpSpPr>
            <p:cNvPr id="37" name="组合 36"/>
            <p:cNvGrpSpPr/>
            <p:nvPr/>
          </p:nvGrpSpPr>
          <p:grpSpPr>
            <a:xfrm>
              <a:off x="682477" y="336212"/>
              <a:ext cx="537993" cy="537993"/>
              <a:chOff x="1603689" y="1828440"/>
              <a:chExt cx="2743560" cy="2743560"/>
            </a:xfrm>
          </p:grpSpPr>
          <p:sp>
            <p:nvSpPr>
              <p:cNvPr id="39" name="椭圆 38"/>
              <p:cNvSpPr/>
              <p:nvPr/>
            </p:nvSpPr>
            <p:spPr>
              <a:xfrm>
                <a:off x="1603689" y="1828440"/>
                <a:ext cx="2743560" cy="2743560"/>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sp>
            <p:nvSpPr>
              <p:cNvPr id="40" name="椭圆 39"/>
              <p:cNvSpPr/>
              <p:nvPr/>
            </p:nvSpPr>
            <p:spPr>
              <a:xfrm>
                <a:off x="1752544" y="1977295"/>
                <a:ext cx="2445850" cy="2445850"/>
              </a:xfrm>
              <a:prstGeom prst="ellipse">
                <a:avLst/>
              </a:prstGeom>
              <a:solidFill>
                <a:srgbClr val="2980B9"/>
              </a:solidFill>
              <a:ln w="38100"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grpSp>
        <p:sp>
          <p:nvSpPr>
            <p:cNvPr id="41" name="矩形 40"/>
            <p:cNvSpPr/>
            <p:nvPr/>
          </p:nvSpPr>
          <p:spPr>
            <a:xfrm>
              <a:off x="753342" y="418233"/>
              <a:ext cx="397866" cy="369332"/>
            </a:xfrm>
            <a:prstGeom prst="rect">
              <a:avLst/>
            </a:prstGeom>
          </p:spPr>
          <p:txBody>
            <a:bodyPr wrap="none">
              <a:spAutoFit/>
            </a:bodyPr>
            <a:lstStyle/>
            <a:p>
              <a:pPr lvl="0"/>
              <a:r>
                <a:rPr lang="en-US" altLang="zh-CN" dirty="0">
                  <a:solidFill>
                    <a:schemeClr val="bg1"/>
                  </a:solidFill>
                  <a:latin typeface="Impact" panose="020B0806030902050204" pitchFamily="34" charset="0"/>
                </a:rPr>
                <a:t>07</a:t>
              </a:r>
              <a:endParaRPr lang="zh-CN" altLang="en-US" dirty="0">
                <a:solidFill>
                  <a:schemeClr val="bg1"/>
                </a:solidFill>
                <a:latin typeface="Impact" panose="020B0806030902050204" pitchFamily="34" charset="0"/>
              </a:endParaRPr>
            </a:p>
          </p:txBody>
        </p:sp>
      </p:grpSp>
      <p:sp>
        <p:nvSpPr>
          <p:cNvPr id="43" name="矩形 42"/>
          <p:cNvSpPr/>
          <p:nvPr/>
        </p:nvSpPr>
        <p:spPr>
          <a:xfrm>
            <a:off x="1220469" y="402844"/>
            <a:ext cx="1415772" cy="461665"/>
          </a:xfrm>
          <a:prstGeom prst="rect">
            <a:avLst/>
          </a:prstGeom>
        </p:spPr>
        <p:txBody>
          <a:bodyPr wrap="none">
            <a:spAutoFit/>
          </a:bodyPr>
          <a:lstStyle/>
          <a:p>
            <a:pPr lvl="0" fontAlgn="base">
              <a:spcBef>
                <a:spcPct val="0"/>
              </a:spcBef>
              <a:spcAft>
                <a:spcPct val="0"/>
              </a:spcAft>
            </a:pPr>
            <a:r>
              <a:rPr lang="zh-CN" altLang="en-US" sz="2400" dirty="0">
                <a:solidFill>
                  <a:srgbClr val="2980B9"/>
                </a:solidFill>
                <a:latin typeface="微软雅黑" panose="020B0503020204020204" pitchFamily="34" charset="-122"/>
                <a:ea typeface="微软雅黑" panose="020B0503020204020204" pitchFamily="34" charset="-122"/>
              </a:rPr>
              <a:t>对策拟定</a:t>
            </a:r>
          </a:p>
        </p:txBody>
      </p:sp>
      <p:graphicFrame>
        <p:nvGraphicFramePr>
          <p:cNvPr id="2" name="表格 1"/>
          <p:cNvGraphicFramePr>
            <a:graphicFrameLocks noGrp="1"/>
          </p:cNvGraphicFramePr>
          <p:nvPr>
            <p:extLst>
              <p:ext uri="{D42A27DB-BD31-4B8C-83A1-F6EECF244321}">
                <p14:modId xmlns:p14="http://schemas.microsoft.com/office/powerpoint/2010/main" val="992476424"/>
              </p:ext>
            </p:extLst>
          </p:nvPr>
        </p:nvGraphicFramePr>
        <p:xfrm>
          <a:off x="406686" y="1223925"/>
          <a:ext cx="11398324" cy="4950842"/>
        </p:xfrm>
        <a:graphic>
          <a:graphicData uri="http://schemas.openxmlformats.org/drawingml/2006/table">
            <a:tbl>
              <a:tblPr firstRow="1" firstCol="1" lastRow="1" lastCol="1" bandRow="1" bandCol="1"/>
              <a:tblGrid>
                <a:gridCol w="1445366">
                  <a:extLst>
                    <a:ext uri="{9D8B030D-6E8A-4147-A177-3AD203B41FA5}">
                      <a16:colId xmlns:a16="http://schemas.microsoft.com/office/drawing/2014/main" val="20000"/>
                    </a:ext>
                  </a:extLst>
                </a:gridCol>
                <a:gridCol w="1445366">
                  <a:extLst>
                    <a:ext uri="{9D8B030D-6E8A-4147-A177-3AD203B41FA5}">
                      <a16:colId xmlns:a16="http://schemas.microsoft.com/office/drawing/2014/main" val="20001"/>
                    </a:ext>
                  </a:extLst>
                </a:gridCol>
                <a:gridCol w="1445366">
                  <a:extLst>
                    <a:ext uri="{9D8B030D-6E8A-4147-A177-3AD203B41FA5}">
                      <a16:colId xmlns:a16="http://schemas.microsoft.com/office/drawing/2014/main" val="20002"/>
                    </a:ext>
                  </a:extLst>
                </a:gridCol>
                <a:gridCol w="903355">
                  <a:extLst>
                    <a:ext uri="{9D8B030D-6E8A-4147-A177-3AD203B41FA5}">
                      <a16:colId xmlns:a16="http://schemas.microsoft.com/office/drawing/2014/main" val="20003"/>
                    </a:ext>
                  </a:extLst>
                </a:gridCol>
                <a:gridCol w="903355">
                  <a:extLst>
                    <a:ext uri="{9D8B030D-6E8A-4147-A177-3AD203B41FA5}">
                      <a16:colId xmlns:a16="http://schemas.microsoft.com/office/drawing/2014/main" val="20004"/>
                    </a:ext>
                  </a:extLst>
                </a:gridCol>
                <a:gridCol w="903355">
                  <a:extLst>
                    <a:ext uri="{9D8B030D-6E8A-4147-A177-3AD203B41FA5}">
                      <a16:colId xmlns:a16="http://schemas.microsoft.com/office/drawing/2014/main" val="20005"/>
                    </a:ext>
                  </a:extLst>
                </a:gridCol>
                <a:gridCol w="869228">
                  <a:extLst>
                    <a:ext uri="{9D8B030D-6E8A-4147-A177-3AD203B41FA5}">
                      <a16:colId xmlns:a16="http://schemas.microsoft.com/office/drawing/2014/main" val="20006"/>
                    </a:ext>
                  </a:extLst>
                </a:gridCol>
                <a:gridCol w="777889">
                  <a:extLst>
                    <a:ext uri="{9D8B030D-6E8A-4147-A177-3AD203B41FA5}">
                      <a16:colId xmlns:a16="http://schemas.microsoft.com/office/drawing/2014/main" val="20007"/>
                    </a:ext>
                  </a:extLst>
                </a:gridCol>
                <a:gridCol w="898334">
                  <a:extLst>
                    <a:ext uri="{9D8B030D-6E8A-4147-A177-3AD203B41FA5}">
                      <a16:colId xmlns:a16="http://schemas.microsoft.com/office/drawing/2014/main" val="20008"/>
                    </a:ext>
                  </a:extLst>
                </a:gridCol>
                <a:gridCol w="903355">
                  <a:extLst>
                    <a:ext uri="{9D8B030D-6E8A-4147-A177-3AD203B41FA5}">
                      <a16:colId xmlns:a16="http://schemas.microsoft.com/office/drawing/2014/main" val="20009"/>
                    </a:ext>
                  </a:extLst>
                </a:gridCol>
                <a:gridCol w="903355">
                  <a:extLst>
                    <a:ext uri="{9D8B030D-6E8A-4147-A177-3AD203B41FA5}">
                      <a16:colId xmlns:a16="http://schemas.microsoft.com/office/drawing/2014/main" val="20010"/>
                    </a:ext>
                  </a:extLst>
                </a:gridCol>
              </a:tblGrid>
              <a:tr h="317096">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400" kern="100" dirty="0">
                          <a:solidFill>
                            <a:schemeClr val="bg1"/>
                          </a:solidFill>
                          <a:effectLst/>
                          <a:latin typeface="微软雅黑" panose="020B0503020204020204" pitchFamily="34" charset="-122"/>
                          <a:ea typeface="微软雅黑" panose="020B0503020204020204" pitchFamily="34" charset="-122"/>
                        </a:rPr>
                        <a:t>What</a:t>
                      </a:r>
                      <a:endParaRPr lang="zh-CN" sz="1400" kern="100" dirty="0">
                        <a:solidFill>
                          <a:schemeClr val="bg1"/>
                        </a:solidFill>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400" kern="100" dirty="0">
                          <a:solidFill>
                            <a:schemeClr val="bg1"/>
                          </a:solidFill>
                          <a:effectLst/>
                          <a:latin typeface="微软雅黑" panose="020B0503020204020204" pitchFamily="34" charset="-122"/>
                          <a:ea typeface="微软雅黑" panose="020B0503020204020204" pitchFamily="34" charset="-122"/>
                        </a:rPr>
                        <a:t>Why</a:t>
                      </a:r>
                      <a:endParaRPr lang="zh-CN" sz="1400" kern="100" dirty="0">
                        <a:solidFill>
                          <a:schemeClr val="bg1"/>
                        </a:solidFill>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400" kern="100" dirty="0">
                          <a:solidFill>
                            <a:schemeClr val="bg1"/>
                          </a:solidFill>
                          <a:effectLst/>
                          <a:latin typeface="微软雅黑" panose="020B0503020204020204" pitchFamily="34" charset="-122"/>
                          <a:ea typeface="微软雅黑" panose="020B0503020204020204" pitchFamily="34" charset="-122"/>
                        </a:rPr>
                        <a:t>How</a:t>
                      </a:r>
                      <a:endParaRPr lang="zh-CN" sz="1400" kern="100" dirty="0">
                        <a:solidFill>
                          <a:schemeClr val="bg1"/>
                        </a:solidFill>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400" kern="100" dirty="0">
                          <a:solidFill>
                            <a:schemeClr val="bg1"/>
                          </a:solidFill>
                          <a:effectLst/>
                          <a:latin typeface="微软雅黑" panose="020B0503020204020204" pitchFamily="34" charset="-122"/>
                          <a:ea typeface="微软雅黑" panose="020B0503020204020204" pitchFamily="34" charset="-122"/>
                        </a:rPr>
                        <a:t>Who</a:t>
                      </a:r>
                      <a:endParaRPr lang="zh-CN" sz="1400" kern="100" dirty="0">
                        <a:solidFill>
                          <a:schemeClr val="bg1"/>
                        </a:solidFill>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gridSpan="4">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400" kern="100" dirty="0">
                          <a:solidFill>
                            <a:schemeClr val="bg1"/>
                          </a:solidFill>
                          <a:effectLst/>
                          <a:latin typeface="微软雅黑" panose="020B0503020204020204" pitchFamily="34" charset="-122"/>
                          <a:ea typeface="微软雅黑" panose="020B0503020204020204" pitchFamily="34" charset="-122"/>
                        </a:rPr>
                        <a:t>决策</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400" kern="100" dirty="0">
                          <a:solidFill>
                            <a:schemeClr val="bg1"/>
                          </a:solidFill>
                          <a:effectLst/>
                          <a:latin typeface="微软雅黑" panose="020B0503020204020204" pitchFamily="34" charset="-122"/>
                          <a:ea typeface="微软雅黑" panose="020B0503020204020204" pitchFamily="34" charset="-122"/>
                        </a:rPr>
                        <a:t>判定</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400" kern="100" dirty="0">
                          <a:solidFill>
                            <a:schemeClr val="bg1"/>
                          </a:solidFill>
                          <a:effectLst/>
                          <a:latin typeface="微软雅黑" panose="020B0503020204020204" pitchFamily="34" charset="-122"/>
                          <a:ea typeface="微软雅黑" panose="020B0503020204020204" pitchFamily="34" charset="-122"/>
                        </a:rPr>
                        <a:t>When</a:t>
                      </a:r>
                      <a:endParaRPr lang="zh-CN" sz="1400" kern="100" dirty="0">
                        <a:solidFill>
                          <a:schemeClr val="bg1"/>
                        </a:solidFill>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400" kern="100" dirty="0">
                          <a:solidFill>
                            <a:schemeClr val="bg1"/>
                          </a:solidFill>
                          <a:effectLst/>
                          <a:latin typeface="微软雅黑" panose="020B0503020204020204" pitchFamily="34" charset="-122"/>
                          <a:ea typeface="微软雅黑" panose="020B0503020204020204" pitchFamily="34" charset="-122"/>
                        </a:rPr>
                        <a:t>Where</a:t>
                      </a:r>
                      <a:endParaRPr lang="zh-CN" sz="1400" kern="100" dirty="0">
                        <a:solidFill>
                          <a:schemeClr val="bg1"/>
                        </a:solidFill>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extLst>
                  <a:ext uri="{0D108BD9-81ED-4DB2-BD59-A6C34878D82A}">
                    <a16:rowId xmlns:a16="http://schemas.microsoft.com/office/drawing/2014/main" val="10000"/>
                  </a:ext>
                </a:extLst>
              </a:tr>
              <a:tr h="279094">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400" kern="100" dirty="0">
                          <a:solidFill>
                            <a:schemeClr val="bg1"/>
                          </a:solidFill>
                          <a:effectLst/>
                          <a:latin typeface="微软雅黑" panose="020B0503020204020204" pitchFamily="34" charset="-122"/>
                          <a:ea typeface="微软雅黑" panose="020B0503020204020204" pitchFamily="34" charset="-122"/>
                        </a:rPr>
                        <a:t>主题</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400" kern="100" dirty="0">
                          <a:solidFill>
                            <a:schemeClr val="bg1"/>
                          </a:solidFill>
                          <a:effectLst/>
                          <a:latin typeface="微软雅黑" panose="020B0503020204020204" pitchFamily="34" charset="-122"/>
                          <a:ea typeface="微软雅黑" panose="020B0503020204020204" pitchFamily="34" charset="-122"/>
                        </a:rPr>
                        <a:t>重要原因</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400" kern="100" dirty="0">
                          <a:solidFill>
                            <a:schemeClr val="bg1"/>
                          </a:solidFill>
                          <a:effectLst/>
                          <a:latin typeface="微软雅黑" panose="020B0503020204020204" pitchFamily="34" charset="-122"/>
                          <a:ea typeface="微软雅黑" panose="020B0503020204020204" pitchFamily="34" charset="-122"/>
                        </a:rPr>
                        <a:t>对策拟定</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400" kern="100" dirty="0">
                          <a:solidFill>
                            <a:schemeClr val="bg1"/>
                          </a:solidFill>
                          <a:effectLst/>
                          <a:latin typeface="微软雅黑" panose="020B0503020204020204" pitchFamily="34" charset="-122"/>
                          <a:ea typeface="微软雅黑" panose="020B0503020204020204" pitchFamily="34" charset="-122"/>
                        </a:rPr>
                        <a:t>负责人</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400" kern="100" dirty="0">
                          <a:solidFill>
                            <a:schemeClr val="bg1"/>
                          </a:solidFill>
                          <a:effectLst/>
                          <a:latin typeface="微软雅黑" panose="020B0503020204020204" pitchFamily="34" charset="-122"/>
                          <a:ea typeface="微软雅黑" panose="020B0503020204020204" pitchFamily="34" charset="-122"/>
                        </a:rPr>
                        <a:t>可行性</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400" kern="100" dirty="0">
                          <a:solidFill>
                            <a:schemeClr val="bg1"/>
                          </a:solidFill>
                          <a:effectLst/>
                          <a:latin typeface="微软雅黑" panose="020B0503020204020204" pitchFamily="34" charset="-122"/>
                          <a:ea typeface="微软雅黑" panose="020B0503020204020204" pitchFamily="34" charset="-122"/>
                        </a:rPr>
                        <a:t>效果性</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400" kern="100" dirty="0">
                          <a:solidFill>
                            <a:schemeClr val="bg1"/>
                          </a:solidFill>
                          <a:effectLst/>
                          <a:latin typeface="微软雅黑" panose="020B0503020204020204" pitchFamily="34" charset="-122"/>
                          <a:ea typeface="微软雅黑" panose="020B0503020204020204" pitchFamily="34" charset="-122"/>
                        </a:rPr>
                        <a:t>自主性</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400" kern="100" dirty="0">
                          <a:solidFill>
                            <a:schemeClr val="bg1"/>
                          </a:solidFill>
                          <a:effectLst/>
                          <a:latin typeface="微软雅黑" panose="020B0503020204020204" pitchFamily="34" charset="-122"/>
                          <a:ea typeface="微软雅黑" panose="020B0503020204020204" pitchFamily="34" charset="-122"/>
                        </a:rPr>
                        <a:t>总分</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400" kern="100" dirty="0">
                          <a:solidFill>
                            <a:schemeClr val="bg1"/>
                          </a:solidFill>
                          <a:effectLst/>
                          <a:latin typeface="微软雅黑" panose="020B0503020204020204" pitchFamily="34" charset="-122"/>
                          <a:ea typeface="微软雅黑" panose="020B0503020204020204" pitchFamily="34" charset="-122"/>
                        </a:rPr>
                        <a:t> </a:t>
                      </a:r>
                      <a:endParaRPr lang="zh-CN" sz="1400" kern="100" dirty="0">
                        <a:solidFill>
                          <a:schemeClr val="bg1"/>
                        </a:solidFill>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400" kern="100" dirty="0">
                          <a:solidFill>
                            <a:schemeClr val="bg1"/>
                          </a:solidFill>
                          <a:effectLst/>
                          <a:latin typeface="微软雅黑" panose="020B0503020204020204" pitchFamily="34" charset="-122"/>
                          <a:ea typeface="微软雅黑" panose="020B0503020204020204" pitchFamily="34" charset="-122"/>
                        </a:rPr>
                        <a:t> </a:t>
                      </a:r>
                      <a:endParaRPr lang="zh-CN" sz="1400" kern="100" dirty="0">
                        <a:solidFill>
                          <a:schemeClr val="bg1"/>
                        </a:solidFill>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400" kern="100" dirty="0">
                          <a:solidFill>
                            <a:schemeClr val="bg1"/>
                          </a:solidFill>
                          <a:effectLst/>
                          <a:latin typeface="微软雅黑" panose="020B0503020204020204" pitchFamily="34" charset="-122"/>
                          <a:ea typeface="微软雅黑" panose="020B0503020204020204" pitchFamily="34" charset="-122"/>
                        </a:rPr>
                        <a:t> </a:t>
                      </a:r>
                      <a:endParaRPr lang="zh-CN" sz="1400" kern="100" dirty="0">
                        <a:solidFill>
                          <a:schemeClr val="bg1"/>
                        </a:solidFill>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extLst>
                  <a:ext uri="{0D108BD9-81ED-4DB2-BD59-A6C34878D82A}">
                    <a16:rowId xmlns:a16="http://schemas.microsoft.com/office/drawing/2014/main" val="10001"/>
                  </a:ext>
                </a:extLst>
              </a:tr>
              <a:tr h="562691">
                <a:tc rowSpan="8">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marL="71755" marR="71755" algn="ctr">
                        <a:spcAft>
                          <a:spcPts val="0"/>
                        </a:spcAft>
                      </a:pPr>
                      <a:r>
                        <a:rPr lang="zh-CN" sz="1800" b="0" kern="100" dirty="0">
                          <a:solidFill>
                            <a:schemeClr val="bg1"/>
                          </a:solidFill>
                          <a:effectLst/>
                          <a:latin typeface="微软雅黑" panose="020B0503020204020204" pitchFamily="34" charset="-122"/>
                          <a:ea typeface="微软雅黑" panose="020B0503020204020204" pitchFamily="34" charset="-122"/>
                        </a:rPr>
                        <a:t>提 高 抗 肿 瘤 药 物 操 作 的 规 范 性</a:t>
                      </a:r>
                    </a:p>
                  </a:txBody>
                  <a:tcPr marL="61358" marR="61358" marT="0" marB="0" vert="eaVert"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rowSpan="3">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zh-CN" sz="1200" kern="100" dirty="0">
                          <a:effectLst/>
                          <a:latin typeface="微软雅黑" panose="020B0503020204020204" pitchFamily="34" charset="-122"/>
                          <a:ea typeface="微软雅黑" panose="020B0503020204020204" pitchFamily="34" charset="-122"/>
                        </a:rPr>
                        <a:t>设备欠缺</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200" kern="100" dirty="0">
                          <a:effectLst/>
                          <a:latin typeface="微软雅黑" panose="020B0503020204020204" pitchFamily="34" charset="-122"/>
                          <a:ea typeface="微软雅黑" panose="020B0503020204020204" pitchFamily="34" charset="-122"/>
                        </a:rPr>
                        <a:t>改进化疗废弃物专用垃圾桶</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en-US" altLang="zh-CN" sz="1200" kern="100" dirty="0">
                          <a:effectLst/>
                          <a:latin typeface="微软雅黑" panose="020B0503020204020204" pitchFamily="34" charset="-122"/>
                          <a:ea typeface="微软雅黑" panose="020B0503020204020204" pitchFamily="34" charset="-122"/>
                        </a:rPr>
                        <a:t>xx</a:t>
                      </a: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en-US" sz="1200" kern="100" dirty="0">
                          <a:effectLst/>
                          <a:latin typeface="微软雅黑" panose="020B0503020204020204" pitchFamily="34" charset="-122"/>
                          <a:ea typeface="微软雅黑" panose="020B0503020204020204" pitchFamily="34" charset="-122"/>
                        </a:rPr>
                        <a:t>38</a:t>
                      </a: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a:effectLst/>
                          <a:latin typeface="微软雅黑" panose="020B0503020204020204" pitchFamily="34" charset="-122"/>
                          <a:ea typeface="微软雅黑" panose="020B0503020204020204" pitchFamily="34" charset="-122"/>
                        </a:rPr>
                        <a:t> </a:t>
                      </a:r>
                      <a:endParaRPr lang="zh-CN" sz="1200" kern="100">
                        <a:effectLst/>
                        <a:latin typeface="微软雅黑" panose="020B0503020204020204" pitchFamily="34" charset="-122"/>
                        <a:ea typeface="微软雅黑" panose="020B0503020204020204" pitchFamily="34" charset="-122"/>
                      </a:endParaRPr>
                    </a:p>
                    <a:p>
                      <a:pPr algn="ctr">
                        <a:spcAft>
                          <a:spcPts val="0"/>
                        </a:spcAft>
                      </a:pPr>
                      <a:r>
                        <a:rPr lang="en-US" sz="1200" kern="100">
                          <a:effectLst/>
                          <a:latin typeface="微软雅黑" panose="020B0503020204020204" pitchFamily="34" charset="-122"/>
                          <a:ea typeface="微软雅黑" panose="020B0503020204020204" pitchFamily="34" charset="-122"/>
                        </a:rPr>
                        <a:t>26</a:t>
                      </a:r>
                      <a:endParaRPr lang="zh-CN" sz="1200" kern="10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a:effectLst/>
                          <a:latin typeface="微软雅黑" panose="020B0503020204020204" pitchFamily="34" charset="-122"/>
                          <a:ea typeface="微软雅黑" panose="020B0503020204020204" pitchFamily="34" charset="-122"/>
                        </a:rPr>
                        <a:t> </a:t>
                      </a:r>
                      <a:endParaRPr lang="zh-CN" sz="1200" kern="100">
                        <a:effectLst/>
                        <a:latin typeface="微软雅黑" panose="020B0503020204020204" pitchFamily="34" charset="-122"/>
                        <a:ea typeface="微软雅黑" panose="020B0503020204020204" pitchFamily="34" charset="-122"/>
                      </a:endParaRPr>
                    </a:p>
                    <a:p>
                      <a:pPr algn="ctr">
                        <a:spcAft>
                          <a:spcPts val="0"/>
                        </a:spcAft>
                      </a:pPr>
                      <a:r>
                        <a:rPr lang="en-US" sz="1200" kern="100">
                          <a:effectLst/>
                          <a:latin typeface="微软雅黑" panose="020B0503020204020204" pitchFamily="34" charset="-122"/>
                          <a:ea typeface="微软雅黑" panose="020B0503020204020204" pitchFamily="34" charset="-122"/>
                        </a:rPr>
                        <a:t>24</a:t>
                      </a:r>
                      <a:endParaRPr lang="zh-CN" sz="1200" kern="10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a:effectLst/>
                          <a:latin typeface="微软雅黑" panose="020B0503020204020204" pitchFamily="34" charset="-122"/>
                          <a:ea typeface="微软雅黑" panose="020B0503020204020204" pitchFamily="34" charset="-122"/>
                        </a:rPr>
                        <a:t> </a:t>
                      </a:r>
                      <a:endParaRPr lang="zh-CN" sz="1200" kern="100">
                        <a:effectLst/>
                        <a:latin typeface="微软雅黑" panose="020B0503020204020204" pitchFamily="34" charset="-122"/>
                        <a:ea typeface="微软雅黑" panose="020B0503020204020204" pitchFamily="34" charset="-122"/>
                      </a:endParaRPr>
                    </a:p>
                    <a:p>
                      <a:pPr algn="ctr">
                        <a:spcAft>
                          <a:spcPts val="0"/>
                        </a:spcAft>
                      </a:pPr>
                      <a:r>
                        <a:rPr lang="en-US" sz="1200" kern="100">
                          <a:effectLst/>
                          <a:latin typeface="微软雅黑" panose="020B0503020204020204" pitchFamily="34" charset="-122"/>
                          <a:ea typeface="微软雅黑" panose="020B0503020204020204" pitchFamily="34" charset="-122"/>
                        </a:rPr>
                        <a:t>88</a:t>
                      </a:r>
                      <a:endParaRPr lang="zh-CN" sz="1200" kern="10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zh-CN" sz="1200" kern="100" dirty="0">
                          <a:effectLst/>
                          <a:latin typeface="微软雅黑" panose="020B0503020204020204" pitchFamily="34" charset="-122"/>
                          <a:ea typeface="微软雅黑" panose="020B0503020204020204" pitchFamily="34" charset="-122"/>
                        </a:rPr>
                        <a:t>是</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zh-CN" sz="1200" kern="100" dirty="0">
                          <a:effectLst/>
                          <a:latin typeface="微软雅黑" panose="020B0503020204020204" pitchFamily="34" charset="-122"/>
                          <a:ea typeface="微软雅黑" panose="020B0503020204020204" pitchFamily="34" charset="-122"/>
                        </a:rPr>
                        <a:t>内一科</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562691">
                <a:tc vMerge="1">
                  <a:txBody>
                    <a:bodyPr/>
                    <a:lstStyle/>
                    <a:p>
                      <a:endParaRPr lang="zh-CN" altLang="en-US"/>
                    </a:p>
                  </a:txBody>
                  <a:tcPr/>
                </a:tc>
                <a:tc vMerge="1">
                  <a:txBody>
                    <a:bodyPr/>
                    <a:lstStyle/>
                    <a:p>
                      <a:endParaRPr lang="zh-CN" altLang="en-US"/>
                    </a:p>
                  </a:txBody>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200" kern="100" dirty="0">
                          <a:effectLst/>
                          <a:latin typeface="微软雅黑" panose="020B0503020204020204" pitchFamily="34" charset="-122"/>
                          <a:ea typeface="微软雅黑" panose="020B0503020204020204" pitchFamily="34" charset="-122"/>
                        </a:rPr>
                        <a:t>配备专用静脉推注箱</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en-US" altLang="zh-CN" sz="1200" kern="100" dirty="0">
                          <a:effectLst/>
                          <a:latin typeface="微软雅黑" panose="020B0503020204020204" pitchFamily="34" charset="-122"/>
                          <a:ea typeface="微软雅黑" panose="020B0503020204020204" pitchFamily="34" charset="-122"/>
                        </a:rPr>
                        <a:t>xx</a:t>
                      </a: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en-US" sz="1200" kern="100" dirty="0">
                          <a:effectLst/>
                          <a:latin typeface="微软雅黑" panose="020B0503020204020204" pitchFamily="34" charset="-122"/>
                          <a:ea typeface="微软雅黑" panose="020B0503020204020204" pitchFamily="34" charset="-122"/>
                        </a:rPr>
                        <a:t>36</a:t>
                      </a: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en-US" sz="1200" kern="100" dirty="0">
                          <a:effectLst/>
                          <a:latin typeface="微软雅黑" panose="020B0503020204020204" pitchFamily="34" charset="-122"/>
                          <a:ea typeface="微软雅黑" panose="020B0503020204020204" pitchFamily="34" charset="-122"/>
                        </a:rPr>
                        <a:t>38</a:t>
                      </a: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a:effectLst/>
                          <a:latin typeface="微软雅黑" panose="020B0503020204020204" pitchFamily="34" charset="-122"/>
                          <a:ea typeface="微软雅黑" panose="020B0503020204020204" pitchFamily="34" charset="-122"/>
                        </a:rPr>
                        <a:t> </a:t>
                      </a:r>
                      <a:endParaRPr lang="zh-CN" sz="1200" kern="100">
                        <a:effectLst/>
                        <a:latin typeface="微软雅黑" panose="020B0503020204020204" pitchFamily="34" charset="-122"/>
                        <a:ea typeface="微软雅黑" panose="020B0503020204020204" pitchFamily="34" charset="-122"/>
                      </a:endParaRPr>
                    </a:p>
                    <a:p>
                      <a:pPr algn="ctr">
                        <a:spcAft>
                          <a:spcPts val="0"/>
                        </a:spcAft>
                      </a:pPr>
                      <a:r>
                        <a:rPr lang="en-US" sz="1200" kern="100">
                          <a:effectLst/>
                          <a:latin typeface="微软雅黑" panose="020B0503020204020204" pitchFamily="34" charset="-122"/>
                          <a:ea typeface="微软雅黑" panose="020B0503020204020204" pitchFamily="34" charset="-122"/>
                        </a:rPr>
                        <a:t>26</a:t>
                      </a:r>
                      <a:endParaRPr lang="zh-CN" sz="1200" kern="10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a:effectLst/>
                          <a:latin typeface="微软雅黑" panose="020B0503020204020204" pitchFamily="34" charset="-122"/>
                          <a:ea typeface="微软雅黑" panose="020B0503020204020204" pitchFamily="34" charset="-122"/>
                        </a:rPr>
                        <a:t> </a:t>
                      </a:r>
                      <a:endParaRPr lang="zh-CN" sz="1200" kern="100">
                        <a:effectLst/>
                        <a:latin typeface="微软雅黑" panose="020B0503020204020204" pitchFamily="34" charset="-122"/>
                        <a:ea typeface="微软雅黑" panose="020B0503020204020204" pitchFamily="34" charset="-122"/>
                      </a:endParaRPr>
                    </a:p>
                    <a:p>
                      <a:pPr algn="ctr">
                        <a:spcAft>
                          <a:spcPts val="0"/>
                        </a:spcAft>
                      </a:pPr>
                      <a:r>
                        <a:rPr lang="en-US" sz="1200" kern="100">
                          <a:effectLst/>
                          <a:latin typeface="微软雅黑" panose="020B0503020204020204" pitchFamily="34" charset="-122"/>
                          <a:ea typeface="微软雅黑" panose="020B0503020204020204" pitchFamily="34" charset="-122"/>
                        </a:rPr>
                        <a:t>100</a:t>
                      </a:r>
                      <a:endParaRPr lang="zh-CN" sz="1200" kern="10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a:effectLst/>
                          <a:latin typeface="微软雅黑" panose="020B0503020204020204" pitchFamily="34" charset="-122"/>
                          <a:ea typeface="微软雅黑" panose="020B0503020204020204" pitchFamily="34" charset="-122"/>
                        </a:rPr>
                        <a:t> </a:t>
                      </a:r>
                      <a:endParaRPr lang="zh-CN" sz="1200" kern="100">
                        <a:effectLst/>
                        <a:latin typeface="微软雅黑" panose="020B0503020204020204" pitchFamily="34" charset="-122"/>
                        <a:ea typeface="微软雅黑" panose="020B0503020204020204" pitchFamily="34" charset="-122"/>
                      </a:endParaRPr>
                    </a:p>
                    <a:p>
                      <a:pPr algn="ctr">
                        <a:spcAft>
                          <a:spcPts val="0"/>
                        </a:spcAft>
                      </a:pPr>
                      <a:r>
                        <a:rPr lang="zh-CN" sz="1200" kern="100">
                          <a:effectLst/>
                          <a:latin typeface="微软雅黑" panose="020B0503020204020204" pitchFamily="34" charset="-122"/>
                          <a:ea typeface="微软雅黑" panose="020B0503020204020204" pitchFamily="34" charset="-122"/>
                        </a:rPr>
                        <a:t>是</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a:effectLst/>
                          <a:latin typeface="微软雅黑" panose="020B0503020204020204" pitchFamily="34" charset="-122"/>
                          <a:ea typeface="微软雅黑" panose="020B0503020204020204" pitchFamily="34" charset="-122"/>
                        </a:rPr>
                        <a:t> </a:t>
                      </a:r>
                      <a:endParaRPr lang="zh-CN" sz="1200" kern="100">
                        <a:effectLst/>
                        <a:latin typeface="微软雅黑" panose="020B0503020204020204" pitchFamily="34" charset="-122"/>
                        <a:ea typeface="微软雅黑" panose="020B0503020204020204" pitchFamily="34" charset="-122"/>
                      </a:endParaRPr>
                    </a:p>
                    <a:p>
                      <a:pPr algn="ctr">
                        <a:spcAft>
                          <a:spcPts val="0"/>
                        </a:spcAft>
                      </a:pPr>
                      <a:r>
                        <a:rPr lang="zh-CN" sz="1200" kern="100">
                          <a:effectLst/>
                          <a:latin typeface="微软雅黑" panose="020B0503020204020204" pitchFamily="34" charset="-122"/>
                          <a:ea typeface="微软雅黑" panose="020B0503020204020204" pitchFamily="34" charset="-122"/>
                        </a:rPr>
                        <a:t>内一科</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418640">
                <a:tc vMerge="1">
                  <a:txBody>
                    <a:bodyPr/>
                    <a:lstStyle/>
                    <a:p>
                      <a:endParaRPr lang="zh-CN" altLang="en-US"/>
                    </a:p>
                  </a:txBody>
                  <a:tcPr/>
                </a:tc>
                <a:tc vMerge="1">
                  <a:txBody>
                    <a:bodyPr/>
                    <a:lstStyle/>
                    <a:p>
                      <a:endParaRPr lang="zh-CN" altLang="en-US"/>
                    </a:p>
                  </a:txBody>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200" kern="100" dirty="0">
                          <a:effectLst/>
                          <a:latin typeface="微软雅黑" panose="020B0503020204020204" pitchFamily="34" charset="-122"/>
                          <a:ea typeface="微软雅黑" panose="020B0503020204020204" pitchFamily="34" charset="-122"/>
                        </a:rPr>
                        <a:t>配备化疗外溅箱</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en-US" altLang="zh-CN" sz="1200" kern="100" dirty="0">
                          <a:effectLst/>
                          <a:latin typeface="微软雅黑" panose="020B0503020204020204" pitchFamily="34" charset="-122"/>
                          <a:ea typeface="微软雅黑" panose="020B0503020204020204" pitchFamily="34" charset="-122"/>
                        </a:rPr>
                        <a:t>xxx</a:t>
                      </a: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en-US" sz="1200" kern="100" dirty="0">
                          <a:effectLst/>
                          <a:latin typeface="微软雅黑" panose="020B0503020204020204" pitchFamily="34" charset="-122"/>
                          <a:ea typeface="微软雅黑" panose="020B0503020204020204" pitchFamily="34" charset="-122"/>
                        </a:rPr>
                        <a:t>32</a:t>
                      </a: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en-US" sz="1200" kern="100" dirty="0">
                          <a:effectLst/>
                          <a:latin typeface="微软雅黑" panose="020B0503020204020204" pitchFamily="34" charset="-122"/>
                          <a:ea typeface="微软雅黑" panose="020B0503020204020204" pitchFamily="34" charset="-122"/>
                        </a:rPr>
                        <a:t>24</a:t>
                      </a: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en-US" sz="1200" kern="100" dirty="0">
                          <a:effectLst/>
                          <a:latin typeface="微软雅黑" panose="020B0503020204020204" pitchFamily="34" charset="-122"/>
                          <a:ea typeface="微软雅黑" panose="020B0503020204020204" pitchFamily="34" charset="-122"/>
                        </a:rPr>
                        <a:t>22</a:t>
                      </a: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a:effectLst/>
                          <a:latin typeface="微软雅黑" panose="020B0503020204020204" pitchFamily="34" charset="-122"/>
                          <a:ea typeface="微软雅黑" panose="020B0503020204020204" pitchFamily="34" charset="-122"/>
                        </a:rPr>
                        <a:t> </a:t>
                      </a:r>
                      <a:endParaRPr lang="zh-CN" sz="1200" kern="100">
                        <a:effectLst/>
                        <a:latin typeface="微软雅黑" panose="020B0503020204020204" pitchFamily="34" charset="-122"/>
                        <a:ea typeface="微软雅黑" panose="020B0503020204020204" pitchFamily="34" charset="-122"/>
                      </a:endParaRPr>
                    </a:p>
                    <a:p>
                      <a:pPr algn="ctr">
                        <a:spcAft>
                          <a:spcPts val="0"/>
                        </a:spcAft>
                      </a:pPr>
                      <a:r>
                        <a:rPr lang="en-US" sz="1200" kern="100">
                          <a:effectLst/>
                          <a:latin typeface="微软雅黑" panose="020B0503020204020204" pitchFamily="34" charset="-122"/>
                          <a:ea typeface="微软雅黑" panose="020B0503020204020204" pitchFamily="34" charset="-122"/>
                        </a:rPr>
                        <a:t>78</a:t>
                      </a:r>
                      <a:endParaRPr lang="zh-CN" sz="1200" kern="10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a:effectLst/>
                          <a:latin typeface="微软雅黑" panose="020B0503020204020204" pitchFamily="34" charset="-122"/>
                          <a:ea typeface="微软雅黑" panose="020B0503020204020204" pitchFamily="34" charset="-122"/>
                        </a:rPr>
                        <a:t> </a:t>
                      </a:r>
                      <a:endParaRPr lang="zh-CN" sz="1200" kern="100">
                        <a:effectLst/>
                        <a:latin typeface="微软雅黑" panose="020B0503020204020204" pitchFamily="34" charset="-122"/>
                        <a:ea typeface="微软雅黑" panose="020B0503020204020204" pitchFamily="34" charset="-122"/>
                      </a:endParaRPr>
                    </a:p>
                    <a:p>
                      <a:pPr algn="ctr">
                        <a:spcAft>
                          <a:spcPts val="0"/>
                        </a:spcAft>
                      </a:pPr>
                      <a:r>
                        <a:rPr lang="zh-CN" sz="1200" kern="100">
                          <a:effectLst/>
                          <a:latin typeface="微软雅黑" panose="020B0503020204020204" pitchFamily="34" charset="-122"/>
                          <a:ea typeface="微软雅黑" panose="020B0503020204020204" pitchFamily="34" charset="-122"/>
                        </a:rPr>
                        <a:t>是</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a:effectLst/>
                          <a:latin typeface="微软雅黑" panose="020B0503020204020204" pitchFamily="34" charset="-122"/>
                          <a:ea typeface="微软雅黑" panose="020B0503020204020204" pitchFamily="34" charset="-122"/>
                        </a:rPr>
                        <a:t> </a:t>
                      </a:r>
                      <a:endParaRPr lang="zh-CN" sz="1200" kern="100">
                        <a:effectLst/>
                        <a:latin typeface="微软雅黑" panose="020B0503020204020204" pitchFamily="34" charset="-122"/>
                        <a:ea typeface="微软雅黑" panose="020B0503020204020204" pitchFamily="34" charset="-122"/>
                      </a:endParaRPr>
                    </a:p>
                    <a:p>
                      <a:pPr algn="ctr">
                        <a:spcAft>
                          <a:spcPts val="0"/>
                        </a:spcAft>
                      </a:pPr>
                      <a:r>
                        <a:rPr lang="zh-CN" sz="1200" kern="100">
                          <a:effectLst/>
                          <a:latin typeface="微软雅黑" panose="020B0503020204020204" pitchFamily="34" charset="-122"/>
                          <a:ea typeface="微软雅黑" panose="020B0503020204020204" pitchFamily="34" charset="-122"/>
                        </a:rPr>
                        <a:t>内一科</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562691">
                <a:tc vMerge="1">
                  <a:txBody>
                    <a:bodyPr/>
                    <a:lstStyle/>
                    <a:p>
                      <a:endParaRPr lang="zh-CN" altLang="en-US"/>
                    </a:p>
                  </a:txBody>
                  <a:tcPr/>
                </a:tc>
                <a:tc rowSpan="3">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zh-CN" sz="1200" kern="100" dirty="0">
                          <a:effectLst/>
                          <a:latin typeface="微软雅黑" panose="020B0503020204020204" pitchFamily="34" charset="-122"/>
                          <a:ea typeface="微软雅黑" panose="020B0503020204020204" pitchFamily="34" charset="-122"/>
                        </a:rPr>
                        <a:t>防护意识淡薄</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200" kern="100">
                          <a:effectLst/>
                          <a:latin typeface="微软雅黑" panose="020B0503020204020204" pitchFamily="34" charset="-122"/>
                          <a:ea typeface="微软雅黑" panose="020B0503020204020204" pitchFamily="34" charset="-122"/>
                        </a:rPr>
                        <a:t>进行专业的培训</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en-US" altLang="zh-CN" sz="1200" kern="100" dirty="0">
                          <a:effectLst/>
                          <a:latin typeface="微软雅黑" panose="020B0503020204020204" pitchFamily="34" charset="-122"/>
                          <a:ea typeface="微软雅黑" panose="020B0503020204020204" pitchFamily="34" charset="-122"/>
                        </a:rPr>
                        <a:t>xxx</a:t>
                      </a: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en-US" sz="1200" kern="100" dirty="0">
                          <a:effectLst/>
                          <a:latin typeface="微软雅黑" panose="020B0503020204020204" pitchFamily="34" charset="-122"/>
                          <a:ea typeface="微软雅黑" panose="020B0503020204020204" pitchFamily="34" charset="-122"/>
                        </a:rPr>
                        <a:t>40</a:t>
                      </a: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en-US" sz="1200" kern="100" dirty="0">
                          <a:effectLst/>
                          <a:latin typeface="微软雅黑" panose="020B0503020204020204" pitchFamily="34" charset="-122"/>
                          <a:ea typeface="微软雅黑" panose="020B0503020204020204" pitchFamily="34" charset="-122"/>
                        </a:rPr>
                        <a:t>38</a:t>
                      </a: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en-US" sz="1200" kern="100" dirty="0">
                          <a:effectLst/>
                          <a:latin typeface="微软雅黑" panose="020B0503020204020204" pitchFamily="34" charset="-122"/>
                          <a:ea typeface="微软雅黑" panose="020B0503020204020204" pitchFamily="34" charset="-122"/>
                        </a:rPr>
                        <a:t>32</a:t>
                      </a: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en-US" sz="1200" kern="100" dirty="0">
                          <a:effectLst/>
                          <a:latin typeface="微软雅黑" panose="020B0503020204020204" pitchFamily="34" charset="-122"/>
                          <a:ea typeface="微软雅黑" panose="020B0503020204020204" pitchFamily="34" charset="-122"/>
                        </a:rPr>
                        <a:t>110</a:t>
                      </a: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a:effectLst/>
                          <a:latin typeface="微软雅黑" panose="020B0503020204020204" pitchFamily="34" charset="-122"/>
                          <a:ea typeface="微软雅黑" panose="020B0503020204020204" pitchFamily="34" charset="-122"/>
                        </a:rPr>
                        <a:t> </a:t>
                      </a:r>
                      <a:endParaRPr lang="zh-CN" sz="1200" kern="100">
                        <a:effectLst/>
                        <a:latin typeface="微软雅黑" panose="020B0503020204020204" pitchFamily="34" charset="-122"/>
                        <a:ea typeface="微软雅黑" panose="020B0503020204020204" pitchFamily="34" charset="-122"/>
                      </a:endParaRPr>
                    </a:p>
                    <a:p>
                      <a:pPr algn="ctr">
                        <a:spcAft>
                          <a:spcPts val="0"/>
                        </a:spcAft>
                      </a:pPr>
                      <a:r>
                        <a:rPr lang="zh-CN" sz="1200" kern="100">
                          <a:effectLst/>
                          <a:latin typeface="微软雅黑" panose="020B0503020204020204" pitchFamily="34" charset="-122"/>
                          <a:ea typeface="微软雅黑" panose="020B0503020204020204" pitchFamily="34" charset="-122"/>
                        </a:rPr>
                        <a:t>是</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zh-CN" sz="1200" kern="100" dirty="0">
                          <a:effectLst/>
                          <a:latin typeface="微软雅黑" panose="020B0503020204020204" pitchFamily="34" charset="-122"/>
                          <a:ea typeface="微软雅黑" panose="020B0503020204020204" pitchFamily="34" charset="-122"/>
                        </a:rPr>
                        <a:t>内一科</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418640">
                <a:tc vMerge="1">
                  <a:txBody>
                    <a:bodyPr/>
                    <a:lstStyle/>
                    <a:p>
                      <a:endParaRPr lang="zh-CN" altLang="en-US"/>
                    </a:p>
                  </a:txBody>
                  <a:tcPr/>
                </a:tc>
                <a:tc vMerge="1">
                  <a:txBody>
                    <a:bodyPr/>
                    <a:lstStyle/>
                    <a:p>
                      <a:endParaRPr lang="zh-CN" altLang="en-US"/>
                    </a:p>
                  </a:txBody>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200" kern="100" dirty="0">
                          <a:effectLst/>
                          <a:latin typeface="微软雅黑" panose="020B0503020204020204" pitchFamily="34" charset="-122"/>
                          <a:ea typeface="微软雅黑" panose="020B0503020204020204" pitchFamily="34" charset="-122"/>
                        </a:rPr>
                        <a:t>制定防护措施</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en-US" altLang="zh-CN" sz="1200" kern="100" dirty="0">
                          <a:effectLst/>
                          <a:latin typeface="微软雅黑" panose="020B0503020204020204" pitchFamily="34" charset="-122"/>
                          <a:ea typeface="微软雅黑" panose="020B0503020204020204" pitchFamily="34" charset="-122"/>
                        </a:rPr>
                        <a:t>xxx</a:t>
                      </a: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en-US" sz="1200" kern="100" dirty="0">
                          <a:effectLst/>
                          <a:latin typeface="微软雅黑" panose="020B0503020204020204" pitchFamily="34" charset="-122"/>
                          <a:ea typeface="微软雅黑" panose="020B0503020204020204" pitchFamily="34" charset="-122"/>
                        </a:rPr>
                        <a:t>36</a:t>
                      </a: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en-US" sz="1200" kern="100" dirty="0">
                          <a:effectLst/>
                          <a:latin typeface="微软雅黑" panose="020B0503020204020204" pitchFamily="34" charset="-122"/>
                          <a:ea typeface="微软雅黑" panose="020B0503020204020204" pitchFamily="34" charset="-122"/>
                        </a:rPr>
                        <a:t>33</a:t>
                      </a: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en-US" sz="1200" kern="100" dirty="0">
                          <a:effectLst/>
                          <a:latin typeface="微软雅黑" panose="020B0503020204020204" pitchFamily="34" charset="-122"/>
                          <a:ea typeface="微软雅黑" panose="020B0503020204020204" pitchFamily="34" charset="-122"/>
                        </a:rPr>
                        <a:t>30</a:t>
                      </a: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en-US" sz="1200" kern="100" dirty="0">
                          <a:effectLst/>
                          <a:latin typeface="微软雅黑" panose="020B0503020204020204" pitchFamily="34" charset="-122"/>
                          <a:ea typeface="微软雅黑" panose="020B0503020204020204" pitchFamily="34" charset="-122"/>
                        </a:rPr>
                        <a:t>99</a:t>
                      </a: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zh-CN" sz="1200" kern="100" dirty="0">
                          <a:effectLst/>
                          <a:latin typeface="微软雅黑" panose="020B0503020204020204" pitchFamily="34" charset="-122"/>
                          <a:ea typeface="微软雅黑" panose="020B0503020204020204" pitchFamily="34" charset="-122"/>
                        </a:rPr>
                        <a:t>是</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a:effectLst/>
                          <a:latin typeface="微软雅黑" panose="020B0503020204020204" pitchFamily="34" charset="-122"/>
                          <a:ea typeface="微软雅黑" panose="020B0503020204020204" pitchFamily="34" charset="-122"/>
                        </a:rPr>
                        <a:t> </a:t>
                      </a:r>
                      <a:endParaRPr lang="zh-CN" sz="1200" kern="100">
                        <a:effectLst/>
                        <a:latin typeface="微软雅黑" panose="020B0503020204020204" pitchFamily="34" charset="-122"/>
                        <a:ea typeface="微软雅黑" panose="020B0503020204020204" pitchFamily="34" charset="-122"/>
                      </a:endParaRPr>
                    </a:p>
                    <a:p>
                      <a:pPr algn="ctr">
                        <a:spcAft>
                          <a:spcPts val="0"/>
                        </a:spcAft>
                      </a:pPr>
                      <a:r>
                        <a:rPr lang="zh-CN" sz="1200" kern="100">
                          <a:effectLst/>
                          <a:latin typeface="微软雅黑" panose="020B0503020204020204" pitchFamily="34" charset="-122"/>
                          <a:ea typeface="微软雅黑" panose="020B0503020204020204" pitchFamily="34" charset="-122"/>
                        </a:rPr>
                        <a:t>内一科</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562691">
                <a:tc vMerge="1">
                  <a:txBody>
                    <a:bodyPr/>
                    <a:lstStyle/>
                    <a:p>
                      <a:endParaRPr lang="zh-CN" altLang="en-US"/>
                    </a:p>
                  </a:txBody>
                  <a:tcPr/>
                </a:tc>
                <a:tc vMerge="1">
                  <a:txBody>
                    <a:bodyPr/>
                    <a:lstStyle/>
                    <a:p>
                      <a:endParaRPr lang="zh-CN" altLang="en-US"/>
                    </a:p>
                  </a:txBody>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200" kern="100">
                          <a:effectLst/>
                          <a:latin typeface="微软雅黑" panose="020B0503020204020204" pitchFamily="34" charset="-122"/>
                          <a:ea typeface="微软雅黑" panose="020B0503020204020204" pitchFamily="34" charset="-122"/>
                        </a:rPr>
                        <a:t>更新防护知识</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en-US" altLang="zh-CN" sz="1200" kern="100" dirty="0">
                          <a:effectLst/>
                          <a:latin typeface="微软雅黑" panose="020B0503020204020204" pitchFamily="34" charset="-122"/>
                          <a:ea typeface="微软雅黑" panose="020B0503020204020204" pitchFamily="34" charset="-122"/>
                        </a:rPr>
                        <a:t>xxx</a:t>
                      </a: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en-US" sz="1200" kern="100" dirty="0">
                          <a:effectLst/>
                          <a:latin typeface="微软雅黑" panose="020B0503020204020204" pitchFamily="34" charset="-122"/>
                          <a:ea typeface="微软雅黑" panose="020B0503020204020204" pitchFamily="34" charset="-122"/>
                        </a:rPr>
                        <a:t>24</a:t>
                      </a: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en-US" sz="1200" kern="100" dirty="0">
                          <a:effectLst/>
                          <a:latin typeface="微软雅黑" panose="020B0503020204020204" pitchFamily="34" charset="-122"/>
                          <a:ea typeface="微软雅黑" panose="020B0503020204020204" pitchFamily="34" charset="-122"/>
                        </a:rPr>
                        <a:t>22</a:t>
                      </a: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en-US" sz="1200" kern="100" dirty="0">
                          <a:effectLst/>
                          <a:latin typeface="微软雅黑" panose="020B0503020204020204" pitchFamily="34" charset="-122"/>
                          <a:ea typeface="微软雅黑" panose="020B0503020204020204" pitchFamily="34" charset="-122"/>
                        </a:rPr>
                        <a:t>26</a:t>
                      </a: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en-US" sz="1200" kern="100" dirty="0">
                          <a:effectLst/>
                          <a:latin typeface="微软雅黑" panose="020B0503020204020204" pitchFamily="34" charset="-122"/>
                          <a:ea typeface="微软雅黑" panose="020B0503020204020204" pitchFamily="34" charset="-122"/>
                        </a:rPr>
                        <a:t>72</a:t>
                      </a: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zh-CN" sz="1200" kern="100" dirty="0">
                          <a:effectLst/>
                          <a:latin typeface="微软雅黑" panose="020B0503020204020204" pitchFamily="34" charset="-122"/>
                          <a:ea typeface="微软雅黑" panose="020B0503020204020204" pitchFamily="34" charset="-122"/>
                        </a:rPr>
                        <a:t>是</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zh-CN" sz="1200" kern="100" dirty="0">
                          <a:effectLst/>
                          <a:latin typeface="微软雅黑" panose="020B0503020204020204" pitchFamily="34" charset="-122"/>
                          <a:ea typeface="微软雅黑" panose="020B0503020204020204" pitchFamily="34" charset="-122"/>
                        </a:rPr>
                        <a:t>内一科</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697734">
                <a:tc vMerge="1">
                  <a:txBody>
                    <a:bodyPr/>
                    <a:lstStyle/>
                    <a:p>
                      <a:endParaRPr lang="zh-CN" altLang="en-US"/>
                    </a:p>
                  </a:txBody>
                  <a:tcPr/>
                </a:tc>
                <a:tc row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zh-CN" sz="1200" kern="100" dirty="0">
                          <a:effectLst/>
                          <a:latin typeface="微软雅黑" panose="020B0503020204020204" pitchFamily="34" charset="-122"/>
                          <a:ea typeface="微软雅黑" panose="020B0503020204020204" pitchFamily="34" charset="-122"/>
                        </a:rPr>
                        <a:t>操作规程少</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200" kern="100">
                          <a:effectLst/>
                          <a:latin typeface="微软雅黑" panose="020B0503020204020204" pitchFamily="34" charset="-122"/>
                          <a:ea typeface="微软雅黑" panose="020B0503020204020204" pitchFamily="34" charset="-122"/>
                        </a:rPr>
                        <a:t>制定抗肿瘤药物暴露的应急预案</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en-US" altLang="zh-CN" sz="1200" kern="100" dirty="0" err="1">
                          <a:effectLst/>
                          <a:latin typeface="微软雅黑" panose="020B0503020204020204" pitchFamily="34" charset="-122"/>
                          <a:ea typeface="微软雅黑" panose="020B0503020204020204" pitchFamily="34" charset="-122"/>
                        </a:rPr>
                        <a:t>xxxx</a:t>
                      </a: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a:effectLst/>
                          <a:latin typeface="微软雅黑" panose="020B0503020204020204" pitchFamily="34" charset="-122"/>
                          <a:ea typeface="微软雅黑" panose="020B0503020204020204" pitchFamily="34" charset="-122"/>
                        </a:rPr>
                        <a:t> </a:t>
                      </a:r>
                      <a:endParaRPr lang="zh-CN" sz="1200" kern="100">
                        <a:effectLst/>
                        <a:latin typeface="微软雅黑" panose="020B0503020204020204" pitchFamily="34" charset="-122"/>
                        <a:ea typeface="微软雅黑" panose="020B0503020204020204" pitchFamily="34" charset="-122"/>
                      </a:endParaRPr>
                    </a:p>
                    <a:p>
                      <a:pPr algn="ctr">
                        <a:spcAft>
                          <a:spcPts val="0"/>
                        </a:spcAft>
                      </a:pPr>
                      <a:r>
                        <a:rPr lang="en-US" sz="1200" kern="100">
                          <a:effectLst/>
                          <a:latin typeface="微软雅黑" panose="020B0503020204020204" pitchFamily="34" charset="-122"/>
                          <a:ea typeface="微软雅黑" panose="020B0503020204020204" pitchFamily="34" charset="-122"/>
                        </a:rPr>
                        <a:t>34</a:t>
                      </a:r>
                      <a:endParaRPr lang="zh-CN" sz="1200" kern="10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a:effectLst/>
                          <a:latin typeface="微软雅黑" panose="020B0503020204020204" pitchFamily="34" charset="-122"/>
                          <a:ea typeface="微软雅黑" panose="020B0503020204020204" pitchFamily="34" charset="-122"/>
                        </a:rPr>
                        <a:t> </a:t>
                      </a:r>
                      <a:endParaRPr lang="zh-CN" sz="1200" kern="100">
                        <a:effectLst/>
                        <a:latin typeface="微软雅黑" panose="020B0503020204020204" pitchFamily="34" charset="-122"/>
                        <a:ea typeface="微软雅黑" panose="020B0503020204020204" pitchFamily="34" charset="-122"/>
                      </a:endParaRPr>
                    </a:p>
                    <a:p>
                      <a:pPr algn="ctr">
                        <a:spcAft>
                          <a:spcPts val="0"/>
                        </a:spcAft>
                      </a:pPr>
                      <a:r>
                        <a:rPr lang="en-US" sz="1200" kern="100">
                          <a:effectLst/>
                          <a:latin typeface="微软雅黑" panose="020B0503020204020204" pitchFamily="34" charset="-122"/>
                          <a:ea typeface="微软雅黑" panose="020B0503020204020204" pitchFamily="34" charset="-122"/>
                        </a:rPr>
                        <a:t>26</a:t>
                      </a:r>
                      <a:endParaRPr lang="zh-CN" sz="1200" kern="10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a:effectLst/>
                          <a:latin typeface="微软雅黑" panose="020B0503020204020204" pitchFamily="34" charset="-122"/>
                          <a:ea typeface="微软雅黑" panose="020B0503020204020204" pitchFamily="34" charset="-122"/>
                        </a:rPr>
                        <a:t> </a:t>
                      </a:r>
                      <a:endParaRPr lang="zh-CN" sz="1200" kern="100">
                        <a:effectLst/>
                        <a:latin typeface="微软雅黑" panose="020B0503020204020204" pitchFamily="34" charset="-122"/>
                        <a:ea typeface="微软雅黑" panose="020B0503020204020204" pitchFamily="34" charset="-122"/>
                      </a:endParaRPr>
                    </a:p>
                    <a:p>
                      <a:pPr algn="ctr">
                        <a:spcAft>
                          <a:spcPts val="0"/>
                        </a:spcAft>
                      </a:pPr>
                      <a:r>
                        <a:rPr lang="en-US" sz="1200" kern="100">
                          <a:effectLst/>
                          <a:latin typeface="微软雅黑" panose="020B0503020204020204" pitchFamily="34" charset="-122"/>
                          <a:ea typeface="微软雅黑" panose="020B0503020204020204" pitchFamily="34" charset="-122"/>
                        </a:rPr>
                        <a:t>28</a:t>
                      </a:r>
                      <a:endParaRPr lang="zh-CN" sz="1200" kern="10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en-US" sz="1200" kern="100" dirty="0">
                          <a:effectLst/>
                          <a:latin typeface="微软雅黑" panose="020B0503020204020204" pitchFamily="34" charset="-122"/>
                          <a:ea typeface="微软雅黑" panose="020B0503020204020204" pitchFamily="34" charset="-122"/>
                        </a:rPr>
                        <a:t>88</a:t>
                      </a: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zh-CN" sz="1200" kern="100" dirty="0">
                          <a:effectLst/>
                          <a:latin typeface="微软雅黑" panose="020B0503020204020204" pitchFamily="34" charset="-122"/>
                          <a:ea typeface="微软雅黑" panose="020B0503020204020204" pitchFamily="34" charset="-122"/>
                        </a:rPr>
                        <a:t>是</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zh-CN" sz="1200" kern="100" dirty="0">
                          <a:effectLst/>
                          <a:latin typeface="微软雅黑" panose="020B0503020204020204" pitchFamily="34" charset="-122"/>
                          <a:ea typeface="微软雅黑" panose="020B0503020204020204" pitchFamily="34" charset="-122"/>
                        </a:rPr>
                        <a:t>内一科</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8"/>
                  </a:ext>
                </a:extLst>
              </a:tr>
              <a:tr h="568874">
                <a:tc vMerge="1">
                  <a:txBody>
                    <a:bodyPr/>
                    <a:lstStyle/>
                    <a:p>
                      <a:endParaRPr lang="zh-CN" altLang="en-US"/>
                    </a:p>
                  </a:txBody>
                  <a:tcPr/>
                </a:tc>
                <a:tc vMerge="1">
                  <a:txBody>
                    <a:bodyPr/>
                    <a:lstStyle/>
                    <a:p>
                      <a:endParaRPr lang="zh-CN" altLang="en-US"/>
                    </a:p>
                  </a:txBody>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200" kern="100">
                          <a:effectLst/>
                          <a:latin typeface="微软雅黑" panose="020B0503020204020204" pitchFamily="34" charset="-122"/>
                          <a:ea typeface="微软雅黑" panose="020B0503020204020204" pitchFamily="34" charset="-122"/>
                        </a:rPr>
                        <a:t>制定静脉给药方式流程及方法</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en-US" altLang="zh-CN" sz="1200" kern="100" dirty="0">
                          <a:effectLst/>
                          <a:latin typeface="微软雅黑" panose="020B0503020204020204" pitchFamily="34" charset="-122"/>
                          <a:ea typeface="微软雅黑" panose="020B0503020204020204" pitchFamily="34" charset="-122"/>
                        </a:rPr>
                        <a:t>xxx</a:t>
                      </a: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a:effectLst/>
                          <a:latin typeface="微软雅黑" panose="020B0503020204020204" pitchFamily="34" charset="-122"/>
                          <a:ea typeface="微软雅黑" panose="020B0503020204020204" pitchFamily="34" charset="-122"/>
                        </a:rPr>
                        <a:t> </a:t>
                      </a:r>
                      <a:endParaRPr lang="zh-CN" sz="1200" kern="100">
                        <a:effectLst/>
                        <a:latin typeface="微软雅黑" panose="020B0503020204020204" pitchFamily="34" charset="-122"/>
                        <a:ea typeface="微软雅黑" panose="020B0503020204020204" pitchFamily="34" charset="-122"/>
                      </a:endParaRPr>
                    </a:p>
                    <a:p>
                      <a:pPr algn="ctr">
                        <a:spcAft>
                          <a:spcPts val="0"/>
                        </a:spcAft>
                      </a:pPr>
                      <a:r>
                        <a:rPr lang="en-US" sz="1200" kern="100">
                          <a:effectLst/>
                          <a:latin typeface="微软雅黑" panose="020B0503020204020204" pitchFamily="34" charset="-122"/>
                          <a:ea typeface="微软雅黑" panose="020B0503020204020204" pitchFamily="34" charset="-122"/>
                        </a:rPr>
                        <a:t>24</a:t>
                      </a:r>
                      <a:endParaRPr lang="zh-CN" sz="1200" kern="10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a:effectLst/>
                          <a:latin typeface="微软雅黑" panose="020B0503020204020204" pitchFamily="34" charset="-122"/>
                          <a:ea typeface="微软雅黑" panose="020B0503020204020204" pitchFamily="34" charset="-122"/>
                        </a:rPr>
                        <a:t> </a:t>
                      </a:r>
                      <a:endParaRPr lang="zh-CN" sz="1200" kern="100">
                        <a:effectLst/>
                        <a:latin typeface="微软雅黑" panose="020B0503020204020204" pitchFamily="34" charset="-122"/>
                        <a:ea typeface="微软雅黑" panose="020B0503020204020204" pitchFamily="34" charset="-122"/>
                      </a:endParaRPr>
                    </a:p>
                    <a:p>
                      <a:pPr algn="ctr">
                        <a:spcAft>
                          <a:spcPts val="0"/>
                        </a:spcAft>
                      </a:pPr>
                      <a:r>
                        <a:rPr lang="en-US" sz="1200" kern="100">
                          <a:effectLst/>
                          <a:latin typeface="微软雅黑" panose="020B0503020204020204" pitchFamily="34" charset="-122"/>
                          <a:ea typeface="微软雅黑" panose="020B0503020204020204" pitchFamily="34" charset="-122"/>
                        </a:rPr>
                        <a:t>38</a:t>
                      </a:r>
                      <a:endParaRPr lang="zh-CN" sz="1200" kern="10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a:effectLst/>
                          <a:latin typeface="微软雅黑" panose="020B0503020204020204" pitchFamily="34" charset="-122"/>
                          <a:ea typeface="微软雅黑" panose="020B0503020204020204" pitchFamily="34" charset="-122"/>
                        </a:rPr>
                        <a:t> </a:t>
                      </a:r>
                      <a:endParaRPr lang="zh-CN" sz="1200" kern="100">
                        <a:effectLst/>
                        <a:latin typeface="微软雅黑" panose="020B0503020204020204" pitchFamily="34" charset="-122"/>
                        <a:ea typeface="微软雅黑" panose="020B0503020204020204" pitchFamily="34" charset="-122"/>
                      </a:endParaRPr>
                    </a:p>
                    <a:p>
                      <a:pPr algn="ctr">
                        <a:spcAft>
                          <a:spcPts val="0"/>
                        </a:spcAft>
                      </a:pPr>
                      <a:r>
                        <a:rPr lang="en-US" sz="1200" kern="100">
                          <a:effectLst/>
                          <a:latin typeface="微软雅黑" panose="020B0503020204020204" pitchFamily="34" charset="-122"/>
                          <a:ea typeface="微软雅黑" panose="020B0503020204020204" pitchFamily="34" charset="-122"/>
                        </a:rPr>
                        <a:t>26</a:t>
                      </a:r>
                      <a:endParaRPr lang="zh-CN" sz="1200" kern="10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a:effectLst/>
                          <a:latin typeface="微软雅黑" panose="020B0503020204020204" pitchFamily="34" charset="-122"/>
                          <a:ea typeface="微软雅黑" panose="020B0503020204020204" pitchFamily="34" charset="-122"/>
                        </a:rPr>
                        <a:t> </a:t>
                      </a:r>
                      <a:endParaRPr lang="zh-CN" sz="1200" kern="100">
                        <a:effectLst/>
                        <a:latin typeface="微软雅黑" panose="020B0503020204020204" pitchFamily="34" charset="-122"/>
                        <a:ea typeface="微软雅黑" panose="020B0503020204020204" pitchFamily="34" charset="-122"/>
                      </a:endParaRPr>
                    </a:p>
                    <a:p>
                      <a:pPr algn="ctr">
                        <a:spcAft>
                          <a:spcPts val="0"/>
                        </a:spcAft>
                      </a:pPr>
                      <a:r>
                        <a:rPr lang="en-US" sz="1200" kern="100">
                          <a:effectLst/>
                          <a:latin typeface="微软雅黑" panose="020B0503020204020204" pitchFamily="34" charset="-122"/>
                          <a:ea typeface="微软雅黑" panose="020B0503020204020204" pitchFamily="34" charset="-122"/>
                        </a:rPr>
                        <a:t>88</a:t>
                      </a:r>
                      <a:endParaRPr lang="zh-CN" sz="1200" kern="10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zh-CN" sz="1200" kern="100" dirty="0">
                          <a:effectLst/>
                          <a:latin typeface="微软雅黑" panose="020B0503020204020204" pitchFamily="34" charset="-122"/>
                          <a:ea typeface="微软雅黑" panose="020B0503020204020204" pitchFamily="34" charset="-122"/>
                        </a:rPr>
                        <a:t>是</a:t>
                      </a:r>
                    </a:p>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endParaRPr lang="zh-CN" sz="1200" kern="100" dirty="0">
                        <a:effectLst/>
                        <a:latin typeface="微软雅黑" panose="020B0503020204020204" pitchFamily="34" charset="-122"/>
                        <a:ea typeface="微软雅黑" panose="020B0503020204020204" pitchFamily="34" charset="-122"/>
                      </a:endParaRP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endParaRPr>
                    </a:p>
                    <a:p>
                      <a:pPr algn="ctr">
                        <a:spcAft>
                          <a:spcPts val="0"/>
                        </a:spcAft>
                      </a:pPr>
                      <a:r>
                        <a:rPr lang="zh-CN" sz="1200" kern="100" dirty="0">
                          <a:effectLst/>
                          <a:latin typeface="微软雅黑" panose="020B0503020204020204" pitchFamily="34" charset="-122"/>
                          <a:ea typeface="微软雅黑" panose="020B0503020204020204" pitchFamily="34" charset="-122"/>
                        </a:rPr>
                        <a:t>内一科</a:t>
                      </a:r>
                    </a:p>
                  </a:txBody>
                  <a:tcPr marL="61358" marR="61358"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9"/>
                  </a:ext>
                </a:extLst>
              </a:tr>
            </a:tbl>
          </a:graphicData>
        </a:graphic>
      </p:graphicFrame>
    </p:spTree>
    <p:custDataLst>
      <p:tags r:id="rId1"/>
    </p:custDataLst>
    <p:extLst>
      <p:ext uri="{BB962C8B-B14F-4D97-AF65-F5344CB8AC3E}">
        <p14:creationId xmlns:p14="http://schemas.microsoft.com/office/powerpoint/2010/main" val="4032004280"/>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4114890600"/>
              </p:ext>
            </p:extLst>
          </p:nvPr>
        </p:nvGraphicFramePr>
        <p:xfrm>
          <a:off x="874207" y="1310618"/>
          <a:ext cx="10801350" cy="5072067"/>
        </p:xfrm>
        <a:graphic>
          <a:graphicData uri="http://schemas.openxmlformats.org/drawingml/2006/table">
            <a:tbl>
              <a:tblPr firstRow="1" firstCol="1" lastRow="1" lastCol="1" bandRow="1" bandCol="1"/>
              <a:tblGrid>
                <a:gridCol w="1858275">
                  <a:extLst>
                    <a:ext uri="{9D8B030D-6E8A-4147-A177-3AD203B41FA5}">
                      <a16:colId xmlns:a16="http://schemas.microsoft.com/office/drawing/2014/main" val="20000"/>
                    </a:ext>
                  </a:extLst>
                </a:gridCol>
                <a:gridCol w="1858275">
                  <a:extLst>
                    <a:ext uri="{9D8B030D-6E8A-4147-A177-3AD203B41FA5}">
                      <a16:colId xmlns:a16="http://schemas.microsoft.com/office/drawing/2014/main" val="20001"/>
                    </a:ext>
                  </a:extLst>
                </a:gridCol>
                <a:gridCol w="507099">
                  <a:extLst>
                    <a:ext uri="{9D8B030D-6E8A-4147-A177-3AD203B41FA5}">
                      <a16:colId xmlns:a16="http://schemas.microsoft.com/office/drawing/2014/main" val="20002"/>
                    </a:ext>
                  </a:extLst>
                </a:gridCol>
                <a:gridCol w="6577701">
                  <a:extLst>
                    <a:ext uri="{9D8B030D-6E8A-4147-A177-3AD203B41FA5}">
                      <a16:colId xmlns:a16="http://schemas.microsoft.com/office/drawing/2014/main" val="20003"/>
                    </a:ext>
                  </a:extLst>
                </a:gridCol>
              </a:tblGrid>
              <a:tr h="432029">
                <a:tc row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600" kern="100" dirty="0">
                          <a:solidFill>
                            <a:schemeClr val="bg1"/>
                          </a:solidFill>
                          <a:effectLst/>
                          <a:latin typeface="微软雅黑" panose="020B0503020204020204" pitchFamily="34" charset="-122"/>
                          <a:ea typeface="微软雅黑" panose="020B0503020204020204" pitchFamily="34" charset="-122"/>
                        </a:rPr>
                        <a:t>对策一</a:t>
                      </a:r>
                    </a:p>
                  </a:txBody>
                  <a:tcPr marL="68581" marR="68581"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600" kern="100" dirty="0">
                          <a:solidFill>
                            <a:schemeClr val="bg1"/>
                          </a:solidFill>
                          <a:effectLst/>
                          <a:latin typeface="微软雅黑" panose="020B0503020204020204" pitchFamily="34" charset="-122"/>
                          <a:ea typeface="微软雅黑" panose="020B0503020204020204" pitchFamily="34" charset="-122"/>
                        </a:rPr>
                        <a:t>对策名称</a:t>
                      </a:r>
                    </a:p>
                  </a:txBody>
                  <a:tcPr marL="68581" marR="68581"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600" kern="100" dirty="0">
                          <a:solidFill>
                            <a:schemeClr val="bg1"/>
                          </a:solidFill>
                          <a:effectLst/>
                          <a:latin typeface="微软雅黑" panose="020B0503020204020204" pitchFamily="34" charset="-122"/>
                          <a:ea typeface="微软雅黑" panose="020B0503020204020204" pitchFamily="34" charset="-122"/>
                        </a:rPr>
                        <a:t>配备抗肿瘤药物操作必须设备。</a:t>
                      </a:r>
                    </a:p>
                  </a:txBody>
                  <a:tcPr marL="68581" marR="68581"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hMerge="1">
                  <a:txBody>
                    <a:bodyPr/>
                    <a:lstStyle/>
                    <a:p>
                      <a:endParaRPr lang="zh-CN" altLang="en-US"/>
                    </a:p>
                  </a:txBody>
                  <a:tcPr/>
                </a:tc>
                <a:extLst>
                  <a:ext uri="{0D108BD9-81ED-4DB2-BD59-A6C34878D82A}">
                    <a16:rowId xmlns:a16="http://schemas.microsoft.com/office/drawing/2014/main" val="10000"/>
                  </a:ext>
                </a:extLst>
              </a:tr>
              <a:tr h="432030">
                <a:tc vMerge="1">
                  <a:txBody>
                    <a:bodyPr/>
                    <a:lstStyle/>
                    <a:p>
                      <a:endParaRPr lang="zh-CN" altLang="en-US"/>
                    </a:p>
                  </a:txBody>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600" kern="100" dirty="0">
                          <a:solidFill>
                            <a:schemeClr val="bg1"/>
                          </a:solidFill>
                          <a:effectLst/>
                          <a:latin typeface="微软雅黑" panose="020B0503020204020204" pitchFamily="34" charset="-122"/>
                          <a:ea typeface="微软雅黑" panose="020B0503020204020204" pitchFamily="34" charset="-122"/>
                        </a:rPr>
                        <a:t>主要因</a:t>
                      </a:r>
                    </a:p>
                  </a:txBody>
                  <a:tcPr marL="68581" marR="68581"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600" kern="100" dirty="0">
                          <a:solidFill>
                            <a:schemeClr val="bg1"/>
                          </a:solidFill>
                          <a:effectLst/>
                          <a:latin typeface="微软雅黑" panose="020B0503020204020204" pitchFamily="34" charset="-122"/>
                          <a:ea typeface="微软雅黑" panose="020B0503020204020204" pitchFamily="34" charset="-122"/>
                        </a:rPr>
                        <a:t>专用设备不完善</a:t>
                      </a:r>
                    </a:p>
                  </a:txBody>
                  <a:tcPr marL="68581" marR="68581"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hMerge="1">
                  <a:txBody>
                    <a:bodyPr/>
                    <a:lstStyle/>
                    <a:p>
                      <a:endParaRPr lang="zh-CN" altLang="en-US"/>
                    </a:p>
                  </a:txBody>
                  <a:tcPr/>
                </a:tc>
                <a:extLst>
                  <a:ext uri="{0D108BD9-81ED-4DB2-BD59-A6C34878D82A}">
                    <a16:rowId xmlns:a16="http://schemas.microsoft.com/office/drawing/2014/main" val="10001"/>
                  </a:ext>
                </a:extLst>
              </a:tr>
              <a:tr h="2440168">
                <a:tc gridSpan="3">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just">
                        <a:spcAft>
                          <a:spcPts val="0"/>
                        </a:spcAft>
                      </a:pPr>
                      <a:r>
                        <a:rPr lang="en-US" altLang="zh-CN" sz="1800" b="1" kern="100" dirty="0">
                          <a:effectLst/>
                          <a:latin typeface="微软雅黑" panose="020B0503020204020204" pitchFamily="34" charset="-122"/>
                          <a:ea typeface="微软雅黑" panose="020B0503020204020204" pitchFamily="34" charset="-122"/>
                        </a:rPr>
                        <a:t>  </a:t>
                      </a:r>
                      <a:r>
                        <a:rPr lang="zh-CN" sz="1800" b="1" kern="100" dirty="0">
                          <a:effectLst/>
                          <a:latin typeface="微软雅黑" panose="020B0503020204020204" pitchFamily="34" charset="-122"/>
                          <a:ea typeface="微软雅黑" panose="020B0503020204020204" pitchFamily="34" charset="-122"/>
                        </a:rPr>
                        <a:t>改善前：</a:t>
                      </a:r>
                    </a:p>
                    <a:p>
                      <a:pPr algn="just">
                        <a:spcAft>
                          <a:spcPts val="0"/>
                        </a:spcAft>
                      </a:pPr>
                      <a:r>
                        <a:rPr lang="en-US" sz="1600" kern="100" dirty="0">
                          <a:effectLst/>
                          <a:latin typeface="微软雅黑" panose="020B0503020204020204" pitchFamily="34" charset="-122"/>
                          <a:ea typeface="微软雅黑" panose="020B0503020204020204" pitchFamily="34" charset="-122"/>
                        </a:rPr>
                        <a:t>1. </a:t>
                      </a:r>
                      <a:r>
                        <a:rPr lang="zh-CN" sz="1600" kern="100" dirty="0">
                          <a:effectLst/>
                          <a:latin typeface="微软雅黑" panose="020B0503020204020204" pitchFamily="34" charset="-122"/>
                          <a:ea typeface="微软雅黑" panose="020B0503020204020204" pitchFamily="34" charset="-122"/>
                        </a:rPr>
                        <a:t>抗肿瘤废弃物与感染性垃圾混在一个垃圾桶内，没有分开放置。</a:t>
                      </a:r>
                    </a:p>
                    <a:p>
                      <a:pPr algn="just">
                        <a:spcAft>
                          <a:spcPts val="0"/>
                        </a:spcAft>
                      </a:pPr>
                      <a:r>
                        <a:rPr lang="en-US" sz="1600" kern="100" dirty="0">
                          <a:effectLst/>
                          <a:latin typeface="微软雅黑" panose="020B0503020204020204" pitchFamily="34" charset="-122"/>
                          <a:ea typeface="微软雅黑" panose="020B0503020204020204" pitchFamily="34" charset="-122"/>
                        </a:rPr>
                        <a:t>2. </a:t>
                      </a:r>
                      <a:r>
                        <a:rPr lang="zh-CN" sz="1600" kern="100" dirty="0">
                          <a:effectLst/>
                          <a:latin typeface="微软雅黑" panose="020B0503020204020204" pitchFamily="34" charset="-122"/>
                          <a:ea typeface="微软雅黑" panose="020B0503020204020204" pitchFamily="34" charset="-122"/>
                        </a:rPr>
                        <a:t>护士进行抗肿瘤药物操</a:t>
                      </a:r>
                      <a:endParaRPr lang="en-US" altLang="zh-CN" sz="1600" kern="100" dirty="0">
                        <a:effectLst/>
                        <a:latin typeface="微软雅黑" panose="020B0503020204020204" pitchFamily="34" charset="-122"/>
                        <a:ea typeface="微软雅黑" panose="020B0503020204020204" pitchFamily="34" charset="-122"/>
                      </a:endParaRPr>
                    </a:p>
                    <a:p>
                      <a:pPr algn="just">
                        <a:spcAft>
                          <a:spcPts val="0"/>
                        </a:spcAft>
                      </a:pPr>
                      <a:r>
                        <a:rPr lang="zh-CN" sz="1600" kern="100" dirty="0">
                          <a:effectLst/>
                          <a:latin typeface="微软雅黑" panose="020B0503020204020204" pitchFamily="34" charset="-122"/>
                          <a:ea typeface="微软雅黑" panose="020B0503020204020204" pitchFamily="34" charset="-122"/>
                        </a:rPr>
                        <a:t>作时，端着治疗盘去，防</a:t>
                      </a:r>
                      <a:endParaRPr lang="en-US" altLang="zh-CN" sz="1600" kern="100" dirty="0">
                        <a:effectLst/>
                        <a:latin typeface="微软雅黑" panose="020B0503020204020204" pitchFamily="34" charset="-122"/>
                        <a:ea typeface="微软雅黑" panose="020B0503020204020204" pitchFamily="34" charset="-122"/>
                      </a:endParaRPr>
                    </a:p>
                    <a:p>
                      <a:pPr algn="just">
                        <a:spcAft>
                          <a:spcPts val="0"/>
                        </a:spcAft>
                      </a:pPr>
                      <a:r>
                        <a:rPr lang="zh-CN" sz="1600" kern="100" dirty="0">
                          <a:effectLst/>
                          <a:latin typeface="微软雅黑" panose="020B0503020204020204" pitchFamily="34" charset="-122"/>
                          <a:ea typeface="微软雅黑" panose="020B0503020204020204" pitchFamily="34" charset="-122"/>
                        </a:rPr>
                        <a:t>护不到位存在药物暴露在</a:t>
                      </a:r>
                      <a:endParaRPr lang="en-US" altLang="zh-CN" sz="1600" kern="100" dirty="0">
                        <a:effectLst/>
                        <a:latin typeface="微软雅黑" panose="020B0503020204020204" pitchFamily="34" charset="-122"/>
                        <a:ea typeface="微软雅黑" panose="020B0503020204020204" pitchFamily="34" charset="-122"/>
                      </a:endParaRPr>
                    </a:p>
                    <a:p>
                      <a:pPr algn="just">
                        <a:spcAft>
                          <a:spcPts val="0"/>
                        </a:spcAft>
                      </a:pPr>
                      <a:r>
                        <a:rPr lang="zh-CN" sz="1600" kern="100" dirty="0">
                          <a:effectLst/>
                          <a:latin typeface="微软雅黑" panose="020B0503020204020204" pitchFamily="34" charset="-122"/>
                          <a:ea typeface="微软雅黑" panose="020B0503020204020204" pitchFamily="34" charset="-122"/>
                        </a:rPr>
                        <a:t>空气中的隐患。</a:t>
                      </a:r>
                      <a:r>
                        <a:rPr lang="en-US" sz="1600" kern="100" dirty="0">
                          <a:effectLst/>
                          <a:latin typeface="微软雅黑" panose="020B0503020204020204" pitchFamily="34" charset="-122"/>
                          <a:ea typeface="微软雅黑" panose="020B0503020204020204" pitchFamily="34" charset="-122"/>
                        </a:rPr>
                        <a:t>              </a:t>
                      </a:r>
                      <a:endParaRPr lang="zh-CN" sz="1600" kern="100" dirty="0">
                        <a:effectLst/>
                        <a:latin typeface="微软雅黑" panose="020B0503020204020204" pitchFamily="34" charset="-122"/>
                        <a:ea typeface="微软雅黑" panose="020B0503020204020204" pitchFamily="34" charset="-122"/>
                      </a:endParaRPr>
                    </a:p>
                    <a:p>
                      <a:pPr algn="just">
                        <a:spcAft>
                          <a:spcPts val="0"/>
                        </a:spcAft>
                      </a:pPr>
                      <a:r>
                        <a:rPr lang="en-US" sz="1600" kern="100" dirty="0">
                          <a:effectLst/>
                          <a:latin typeface="微软雅黑" panose="020B0503020204020204" pitchFamily="34" charset="-122"/>
                          <a:ea typeface="微软雅黑" panose="020B0503020204020204" pitchFamily="34" charset="-122"/>
                        </a:rPr>
                        <a:t>                        </a:t>
                      </a:r>
                      <a:endParaRPr lang="zh-CN" sz="1600" kern="100" dirty="0">
                        <a:effectLst/>
                        <a:latin typeface="微软雅黑" panose="020B0503020204020204" pitchFamily="34" charset="-122"/>
                        <a:ea typeface="微软雅黑" panose="020B0503020204020204" pitchFamily="34" charset="-122"/>
                      </a:endParaRPr>
                    </a:p>
                  </a:txBody>
                  <a:tcPr marL="68581" marR="68581" marT="0" marB="0">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ltLang="en-US"/>
                    </a:p>
                  </a:txBody>
                  <a:tcPr/>
                </a:tc>
                <a:tc hMerge="1">
                  <a:txBody>
                    <a:bodyPr/>
                    <a:lstStyle/>
                    <a:p>
                      <a:endParaRPr lang="zh-CN" altLang="en-US"/>
                    </a:p>
                  </a:txBody>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just">
                        <a:spcAft>
                          <a:spcPts val="0"/>
                        </a:spcAft>
                      </a:pPr>
                      <a:r>
                        <a:rPr lang="en-US" altLang="zh-CN" sz="1800" b="1" kern="100" dirty="0">
                          <a:effectLst/>
                          <a:latin typeface="微软雅黑" panose="020B0503020204020204" pitchFamily="34" charset="-122"/>
                          <a:ea typeface="微软雅黑" panose="020B0503020204020204" pitchFamily="34" charset="-122"/>
                        </a:rPr>
                        <a:t>  </a:t>
                      </a:r>
                      <a:r>
                        <a:rPr lang="zh-CN" sz="1800" b="1" kern="100" dirty="0">
                          <a:effectLst/>
                          <a:latin typeface="微软雅黑" panose="020B0503020204020204" pitchFamily="34" charset="-122"/>
                          <a:ea typeface="微软雅黑" panose="020B0503020204020204" pitchFamily="34" charset="-122"/>
                        </a:rPr>
                        <a:t>对策实施：</a:t>
                      </a:r>
                    </a:p>
                    <a:p>
                      <a:pPr algn="just">
                        <a:spcAft>
                          <a:spcPts val="0"/>
                        </a:spcAft>
                      </a:pPr>
                      <a:r>
                        <a:rPr lang="en-US" sz="1600" kern="100" dirty="0">
                          <a:effectLst/>
                          <a:latin typeface="微软雅黑" panose="020B0503020204020204" pitchFamily="34" charset="-122"/>
                          <a:ea typeface="微软雅黑" panose="020B0503020204020204" pitchFamily="34" charset="-122"/>
                        </a:rPr>
                        <a:t>1. </a:t>
                      </a:r>
                      <a:r>
                        <a:rPr lang="zh-CN" sz="1600" kern="100" dirty="0">
                          <a:effectLst/>
                          <a:latin typeface="微软雅黑" panose="020B0503020204020204" pitchFamily="34" charset="-122"/>
                          <a:ea typeface="微软雅黑" panose="020B0503020204020204" pitchFamily="34" charset="-122"/>
                        </a:rPr>
                        <a:t>配备化疗废弃物专用垃圾桶，并保证其密封性</a:t>
                      </a:r>
                      <a:r>
                        <a:rPr lang="en-US" sz="1600" kern="100" dirty="0">
                          <a:effectLst/>
                          <a:latin typeface="微软雅黑" panose="020B0503020204020204" pitchFamily="34" charset="-122"/>
                          <a:ea typeface="微软雅黑" panose="020B0503020204020204" pitchFamily="34" charset="-122"/>
                        </a:rPr>
                        <a:t>,</a:t>
                      </a:r>
                      <a:r>
                        <a:rPr lang="zh-CN" sz="1600" kern="100" dirty="0">
                          <a:effectLst/>
                          <a:latin typeface="微软雅黑" panose="020B0503020204020204" pitchFamily="34" charset="-122"/>
                          <a:ea typeface="微软雅黑" panose="020B0503020204020204" pitchFamily="34" charset="-122"/>
                        </a:rPr>
                        <a:t>贴上醒目标志。</a:t>
                      </a:r>
                    </a:p>
                    <a:p>
                      <a:pPr algn="just">
                        <a:spcAft>
                          <a:spcPts val="0"/>
                        </a:spcAft>
                      </a:pPr>
                      <a:r>
                        <a:rPr lang="en-US" sz="1600" kern="100" dirty="0">
                          <a:effectLst/>
                          <a:latin typeface="微软雅黑" panose="020B0503020204020204" pitchFamily="34" charset="-122"/>
                          <a:ea typeface="微软雅黑" panose="020B0503020204020204" pitchFamily="34" charset="-122"/>
                        </a:rPr>
                        <a:t>2. </a:t>
                      </a:r>
                      <a:r>
                        <a:rPr lang="zh-CN" sz="1600" kern="100" dirty="0">
                          <a:effectLst/>
                          <a:latin typeface="微软雅黑" panose="020B0503020204020204" pitchFamily="34" charset="-122"/>
                          <a:ea typeface="微软雅黑" panose="020B0503020204020204" pitchFamily="34" charset="-122"/>
                        </a:rPr>
                        <a:t>配备专用静脉给药箱，并备齐防护材料，保证操作的安全性。</a:t>
                      </a:r>
                    </a:p>
                    <a:p>
                      <a:pPr algn="just">
                        <a:spcAft>
                          <a:spcPts val="0"/>
                        </a:spcAft>
                      </a:pPr>
                      <a:r>
                        <a:rPr lang="en-US" sz="1600" kern="100" dirty="0">
                          <a:effectLst/>
                          <a:latin typeface="微软雅黑" panose="020B0503020204020204" pitchFamily="34" charset="-122"/>
                          <a:ea typeface="微软雅黑" panose="020B0503020204020204" pitchFamily="34" charset="-122"/>
                        </a:rPr>
                        <a:t>3. </a:t>
                      </a:r>
                      <a:r>
                        <a:rPr lang="zh-CN" sz="1600" kern="100" dirty="0">
                          <a:effectLst/>
                          <a:latin typeface="微软雅黑" panose="020B0503020204020204" pitchFamily="34" charset="-122"/>
                          <a:ea typeface="微软雅黑" panose="020B0503020204020204" pitchFamily="34" charset="-122"/>
                        </a:rPr>
                        <a:t>由专人定时检查。</a:t>
                      </a:r>
                      <a:r>
                        <a:rPr lang="en-US" sz="1600" kern="100" dirty="0">
                          <a:effectLst/>
                          <a:latin typeface="微软雅黑" panose="020B0503020204020204" pitchFamily="34" charset="-122"/>
                          <a:ea typeface="微软雅黑" panose="020B0503020204020204" pitchFamily="34" charset="-122"/>
                        </a:rPr>
                        <a:t>   </a:t>
                      </a:r>
                      <a:endParaRPr lang="zh-CN" sz="1600" kern="100" dirty="0">
                        <a:effectLst/>
                        <a:latin typeface="微软雅黑" panose="020B0503020204020204" pitchFamily="34" charset="-122"/>
                        <a:ea typeface="微软雅黑" panose="020B0503020204020204" pitchFamily="34" charset="-122"/>
                      </a:endParaRPr>
                    </a:p>
                  </a:txBody>
                  <a:tcPr marL="68581" marR="68581" marT="0" marB="0">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1767840">
                <a:tc gridSpan="3">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just">
                        <a:spcAft>
                          <a:spcPts val="0"/>
                        </a:spcAft>
                      </a:pPr>
                      <a:endParaRPr lang="en-US" altLang="zh-CN" sz="1600" b="1" kern="100" dirty="0">
                        <a:effectLst/>
                        <a:latin typeface="微软雅黑" panose="020B0503020204020204" pitchFamily="34" charset="-122"/>
                        <a:ea typeface="微软雅黑" panose="020B0503020204020204" pitchFamily="34" charset="-122"/>
                      </a:endParaRPr>
                    </a:p>
                    <a:p>
                      <a:pPr algn="just">
                        <a:spcAft>
                          <a:spcPts val="0"/>
                        </a:spcAft>
                      </a:pPr>
                      <a:endParaRPr lang="en-US" altLang="zh-CN" sz="1600" b="1" kern="100" dirty="0">
                        <a:effectLst/>
                        <a:latin typeface="微软雅黑" panose="020B0503020204020204" pitchFamily="34" charset="-122"/>
                        <a:ea typeface="微软雅黑" panose="020B0503020204020204" pitchFamily="34" charset="-122"/>
                      </a:endParaRPr>
                    </a:p>
                    <a:p>
                      <a:pPr algn="just">
                        <a:spcAft>
                          <a:spcPts val="0"/>
                        </a:spcAft>
                      </a:pPr>
                      <a:endParaRPr lang="en-US" altLang="zh-CN" sz="1600" b="1" kern="100" dirty="0">
                        <a:effectLst/>
                        <a:latin typeface="微软雅黑" panose="020B0503020204020204" pitchFamily="34" charset="-122"/>
                        <a:ea typeface="微软雅黑" panose="020B0503020204020204" pitchFamily="34" charset="-122"/>
                      </a:endParaRPr>
                    </a:p>
                    <a:p>
                      <a:pPr algn="just">
                        <a:spcAft>
                          <a:spcPts val="0"/>
                        </a:spcAft>
                      </a:pPr>
                      <a:r>
                        <a:rPr lang="en-US" altLang="zh-CN" sz="1600" b="1" kern="100" dirty="0">
                          <a:effectLst/>
                          <a:latin typeface="微软雅黑" panose="020B0503020204020204" pitchFamily="34" charset="-122"/>
                          <a:ea typeface="微软雅黑" panose="020B0503020204020204" pitchFamily="34" charset="-122"/>
                        </a:rPr>
                        <a:t>  </a:t>
                      </a:r>
                      <a:r>
                        <a:rPr lang="zh-CN" sz="1600" b="1" kern="100" dirty="0">
                          <a:effectLst/>
                          <a:latin typeface="微软雅黑" panose="020B0503020204020204" pitchFamily="34" charset="-122"/>
                          <a:ea typeface="微软雅黑" panose="020B0503020204020204" pitchFamily="34" charset="-122"/>
                        </a:rPr>
                        <a:t>对策处置：</a:t>
                      </a:r>
                    </a:p>
                    <a:p>
                      <a:pPr algn="just">
                        <a:spcAft>
                          <a:spcPts val="0"/>
                        </a:spcAft>
                      </a:pPr>
                      <a:r>
                        <a:rPr lang="zh-CN" sz="1600" kern="100" dirty="0">
                          <a:effectLst/>
                          <a:latin typeface="微软雅黑" panose="020B0503020204020204" pitchFamily="34" charset="-122"/>
                          <a:ea typeface="微软雅黑" panose="020B0503020204020204" pitchFamily="34" charset="-122"/>
                        </a:rPr>
                        <a:t>改进后效果良好。</a:t>
                      </a:r>
                    </a:p>
                  </a:txBody>
                  <a:tcPr marL="68581" marR="68581" marT="0" marB="0">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zh-CN" altLang="en-US"/>
                    </a:p>
                  </a:txBody>
                  <a:tcPr/>
                </a:tc>
                <a:tc hMerge="1">
                  <a:txBody>
                    <a:bodyPr/>
                    <a:lstStyle/>
                    <a:p>
                      <a:endParaRPr lang="zh-CN" altLang="en-US"/>
                    </a:p>
                  </a:txBody>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just">
                        <a:spcAft>
                          <a:spcPts val="0"/>
                        </a:spcAft>
                      </a:pPr>
                      <a:endParaRPr lang="en-US" altLang="zh-CN" sz="1600" kern="100" dirty="0">
                        <a:effectLst/>
                        <a:latin typeface="微软雅黑" panose="020B0503020204020204" pitchFamily="34" charset="-122"/>
                        <a:ea typeface="微软雅黑" panose="020B0503020204020204" pitchFamily="34" charset="-122"/>
                      </a:endParaRPr>
                    </a:p>
                    <a:p>
                      <a:pPr algn="just">
                        <a:spcAft>
                          <a:spcPts val="0"/>
                        </a:spcAft>
                      </a:pPr>
                      <a:endParaRPr lang="zh-CN" sz="1600" kern="100" dirty="0">
                        <a:effectLst/>
                        <a:latin typeface="微软雅黑" panose="020B0503020204020204" pitchFamily="34" charset="-122"/>
                        <a:ea typeface="微软雅黑" panose="020B0503020204020204" pitchFamily="34" charset="-122"/>
                      </a:endParaRPr>
                    </a:p>
                    <a:p>
                      <a:pPr algn="just">
                        <a:spcAft>
                          <a:spcPts val="0"/>
                        </a:spcAft>
                      </a:pPr>
                      <a:endParaRPr lang="en-US" altLang="zh-CN" sz="1800" b="1" kern="100" dirty="0">
                        <a:effectLst/>
                        <a:latin typeface="微软雅黑" panose="020B0503020204020204" pitchFamily="34" charset="-122"/>
                        <a:ea typeface="微软雅黑" panose="020B0503020204020204" pitchFamily="34" charset="-122"/>
                      </a:endParaRPr>
                    </a:p>
                    <a:p>
                      <a:pPr algn="just">
                        <a:spcAft>
                          <a:spcPts val="0"/>
                        </a:spcAft>
                      </a:pPr>
                      <a:r>
                        <a:rPr lang="en-US" altLang="zh-CN" sz="1800" b="1" kern="100" dirty="0">
                          <a:effectLst/>
                          <a:latin typeface="微软雅黑" panose="020B0503020204020204" pitchFamily="34" charset="-122"/>
                          <a:ea typeface="微软雅黑" panose="020B0503020204020204" pitchFamily="34" charset="-122"/>
                        </a:rPr>
                        <a:t>  </a:t>
                      </a:r>
                      <a:r>
                        <a:rPr lang="zh-CN" sz="1800" b="1" kern="100" dirty="0">
                          <a:effectLst/>
                          <a:latin typeface="微软雅黑" panose="020B0503020204020204" pitchFamily="34" charset="-122"/>
                          <a:ea typeface="微软雅黑" panose="020B0503020204020204" pitchFamily="34" charset="-122"/>
                        </a:rPr>
                        <a:t>对策效果确认：</a:t>
                      </a:r>
                    </a:p>
                    <a:p>
                      <a:pPr marL="342900" lvl="0" indent="-342900" algn="just">
                        <a:spcAft>
                          <a:spcPts val="0"/>
                        </a:spcAft>
                        <a:buFont typeface="+mj-lt"/>
                        <a:buAutoNum type="arabicPeriod"/>
                        <a:tabLst>
                          <a:tab pos="228600" algn="l"/>
                        </a:tabLst>
                      </a:pPr>
                      <a:r>
                        <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rPr>
                        <a:t>每天定时检查化疗废弃物处置情况，是否符合标准。</a:t>
                      </a:r>
                    </a:p>
                    <a:p>
                      <a:pPr marL="342900" lvl="0" indent="-342900" algn="just">
                        <a:spcAft>
                          <a:spcPts val="0"/>
                        </a:spcAft>
                        <a:buFont typeface="+mj-lt"/>
                        <a:buAutoNum type="arabicPeriod"/>
                        <a:tabLst>
                          <a:tab pos="228600" algn="l"/>
                        </a:tabLst>
                      </a:pPr>
                      <a:r>
                        <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rPr>
                        <a:t>查看护士进行操作的规范性。</a:t>
                      </a:r>
                    </a:p>
                    <a:p>
                      <a:pPr algn="just">
                        <a:spcAft>
                          <a:spcPts val="0"/>
                        </a:spcAft>
                      </a:pPr>
                      <a:r>
                        <a:rPr lang="en-US" sz="1600" kern="100" dirty="0">
                          <a:effectLst/>
                          <a:latin typeface="微软雅黑" panose="020B0503020204020204" pitchFamily="34" charset="-122"/>
                          <a:ea typeface="微软雅黑" panose="020B0503020204020204" pitchFamily="34" charset="-122"/>
                        </a:rPr>
                        <a:t> </a:t>
                      </a:r>
                      <a:endParaRPr lang="zh-CN" sz="1600" kern="100" dirty="0">
                        <a:effectLst/>
                        <a:latin typeface="微软雅黑" panose="020B0503020204020204" pitchFamily="34" charset="-122"/>
                        <a:ea typeface="微软雅黑" panose="020B0503020204020204" pitchFamily="34" charset="-122"/>
                      </a:endParaRPr>
                    </a:p>
                  </a:txBody>
                  <a:tcPr marL="68581" marR="68581" marT="0" marB="0">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
        <p:nvSpPr>
          <p:cNvPr id="35" name="矩形 34"/>
          <p:cNvSpPr/>
          <p:nvPr/>
        </p:nvSpPr>
        <p:spPr>
          <a:xfrm>
            <a:off x="0" y="411981"/>
            <a:ext cx="874207" cy="381837"/>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682477" y="336212"/>
            <a:ext cx="537993" cy="537993"/>
            <a:chOff x="682477" y="336212"/>
            <a:chExt cx="537993" cy="537993"/>
          </a:xfrm>
        </p:grpSpPr>
        <p:grpSp>
          <p:nvGrpSpPr>
            <p:cNvPr id="37" name="组合 36"/>
            <p:cNvGrpSpPr/>
            <p:nvPr/>
          </p:nvGrpSpPr>
          <p:grpSpPr>
            <a:xfrm>
              <a:off x="682477" y="336212"/>
              <a:ext cx="537993" cy="537993"/>
              <a:chOff x="1603689" y="1828440"/>
              <a:chExt cx="2743560" cy="2743560"/>
            </a:xfrm>
          </p:grpSpPr>
          <p:sp>
            <p:nvSpPr>
              <p:cNvPr id="39" name="椭圆 38"/>
              <p:cNvSpPr/>
              <p:nvPr/>
            </p:nvSpPr>
            <p:spPr>
              <a:xfrm>
                <a:off x="1603689" y="1828440"/>
                <a:ext cx="2743560" cy="2743560"/>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sp>
            <p:nvSpPr>
              <p:cNvPr id="40" name="椭圆 39"/>
              <p:cNvSpPr/>
              <p:nvPr/>
            </p:nvSpPr>
            <p:spPr>
              <a:xfrm>
                <a:off x="1752544" y="1977295"/>
                <a:ext cx="2445850" cy="2445850"/>
              </a:xfrm>
              <a:prstGeom prst="ellipse">
                <a:avLst/>
              </a:prstGeom>
              <a:solidFill>
                <a:srgbClr val="2980B9"/>
              </a:solidFill>
              <a:ln w="38100"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grpSp>
        <p:sp>
          <p:nvSpPr>
            <p:cNvPr id="41" name="矩形 40"/>
            <p:cNvSpPr/>
            <p:nvPr/>
          </p:nvSpPr>
          <p:spPr>
            <a:xfrm>
              <a:off x="753342" y="418233"/>
              <a:ext cx="431528" cy="369332"/>
            </a:xfrm>
            <a:prstGeom prst="rect">
              <a:avLst/>
            </a:prstGeom>
          </p:spPr>
          <p:txBody>
            <a:bodyPr wrap="none">
              <a:spAutoFit/>
            </a:bodyPr>
            <a:lstStyle/>
            <a:p>
              <a:pPr lvl="0"/>
              <a:r>
                <a:rPr lang="en-US" altLang="zh-CN" dirty="0">
                  <a:solidFill>
                    <a:schemeClr val="bg1"/>
                  </a:solidFill>
                  <a:latin typeface="Impact" panose="020B0806030902050204" pitchFamily="34" charset="0"/>
                </a:rPr>
                <a:t>08</a:t>
              </a:r>
              <a:endParaRPr lang="zh-CN" altLang="en-US" dirty="0">
                <a:solidFill>
                  <a:schemeClr val="bg1"/>
                </a:solidFill>
                <a:latin typeface="Impact" panose="020B0806030902050204" pitchFamily="34" charset="0"/>
              </a:endParaRPr>
            </a:p>
          </p:txBody>
        </p:sp>
      </p:grpSp>
      <p:sp>
        <p:nvSpPr>
          <p:cNvPr id="43" name="矩形 42"/>
          <p:cNvSpPr/>
          <p:nvPr/>
        </p:nvSpPr>
        <p:spPr>
          <a:xfrm>
            <a:off x="1220469" y="402844"/>
            <a:ext cx="3262432" cy="461665"/>
          </a:xfrm>
          <a:prstGeom prst="rect">
            <a:avLst/>
          </a:prstGeom>
        </p:spPr>
        <p:txBody>
          <a:bodyPr wrap="none">
            <a:spAutoFit/>
          </a:bodyPr>
          <a:lstStyle/>
          <a:p>
            <a:pPr lvl="0" fontAlgn="base">
              <a:spcBef>
                <a:spcPct val="0"/>
              </a:spcBef>
              <a:spcAft>
                <a:spcPct val="0"/>
              </a:spcAft>
            </a:pPr>
            <a:r>
              <a:rPr lang="zh-CN" altLang="en-US" sz="2400" dirty="0">
                <a:solidFill>
                  <a:srgbClr val="2980B9"/>
                </a:solidFill>
                <a:latin typeface="微软雅黑" panose="020B0503020204020204" pitchFamily="34" charset="-122"/>
                <a:ea typeface="微软雅黑" panose="020B0503020204020204" pitchFamily="34" charset="-122"/>
              </a:rPr>
              <a:t>对策实施与检讨（一）</a:t>
            </a:r>
          </a:p>
        </p:txBody>
      </p:sp>
      <p:pic>
        <p:nvPicPr>
          <p:cNvPr id="10" name="Picture 4"/>
          <p:cNvPicPr>
            <a:picLocks noChangeAspect="1" noChangeArrowheads="1"/>
          </p:cNvPicPr>
          <p:nvPr/>
        </p:nvPicPr>
        <p:blipFill>
          <a:blip r:embed="rId4"/>
          <a:stretch>
            <a:fillRect/>
          </a:stretch>
        </p:blipFill>
        <p:spPr bwMode="auto">
          <a:xfrm>
            <a:off x="3250990" y="2957961"/>
            <a:ext cx="806450" cy="1074738"/>
          </a:xfrm>
          <a:prstGeom prst="rect">
            <a:avLst/>
          </a:prstGeom>
          <a:noFill/>
          <a:ln>
            <a:solidFill>
              <a:sysClr val="window" lastClr="FFFFFF"/>
            </a:solidFill>
          </a:ln>
          <a:effectLst/>
          <a:extLst>
            <a:ext uri="{909E8E84-426E-40DD-AFC4-6F175D3DCCD1}">
              <a14:hiddenFill xmlns:a14="http://schemas.microsoft.com/office/drawing/2010/main">
                <a:solidFill>
                  <a:srgbClr val="FFFFFF"/>
                </a:solidFill>
              </a14:hiddenFill>
            </a:ext>
          </a:extLst>
        </p:spPr>
      </p:pic>
      <p:pic>
        <p:nvPicPr>
          <p:cNvPr id="11" name="Picture 3" descr="C:\Program Files\Tencent\QQ\Users\531929508\Image\60371DCD91FE7FC47770011175F64EE0.jpg"/>
          <p:cNvPicPr>
            <a:picLocks noChangeAspect="1" noChangeArrowheads="1"/>
          </p:cNvPicPr>
          <p:nvPr/>
        </p:nvPicPr>
        <p:blipFill>
          <a:blip r:embed="rId5" r:link="rId6"/>
          <a:srcRect/>
          <a:stretch>
            <a:fillRect/>
          </a:stretch>
        </p:blipFill>
        <p:spPr bwMode="auto">
          <a:xfrm>
            <a:off x="9394677" y="4786174"/>
            <a:ext cx="1004888" cy="1341437"/>
          </a:xfrm>
          <a:prstGeom prst="rect">
            <a:avLst/>
          </a:prstGeom>
          <a:noFill/>
          <a:ln>
            <a:solidFill>
              <a:sysClr val="window" lastClr="FFFFFF"/>
            </a:solidFill>
          </a:ln>
          <a:effectLst/>
          <a:extLst>
            <a:ext uri="{909E8E84-426E-40DD-AFC4-6F175D3DCCD1}">
              <a14:hiddenFill xmlns:a14="http://schemas.microsoft.com/office/drawing/2010/main">
                <a:solidFill>
                  <a:srgbClr val="FFFFFF"/>
                </a:solidFill>
              </a14:hiddenFill>
            </a:ext>
          </a:extLst>
        </p:spPr>
      </p:pic>
      <p:pic>
        <p:nvPicPr>
          <p:cNvPr id="12" name="Picture 2" descr="C:\Program Files\Tencent\QQ\Users\531929508\Image\5C0B197613CFB657C6E27130FBDADA7E.jpg"/>
          <p:cNvPicPr>
            <a:picLocks noChangeAspect="1" noChangeArrowheads="1"/>
          </p:cNvPicPr>
          <p:nvPr/>
        </p:nvPicPr>
        <p:blipFill>
          <a:blip r:embed="rId7" r:link="rId8"/>
          <a:srcRect/>
          <a:stretch>
            <a:fillRect/>
          </a:stretch>
        </p:blipFill>
        <p:spPr bwMode="auto">
          <a:xfrm rot="5400000">
            <a:off x="7272984" y="3123267"/>
            <a:ext cx="1011238" cy="1444625"/>
          </a:xfrm>
          <a:prstGeom prst="rect">
            <a:avLst/>
          </a:prstGeom>
          <a:noFill/>
          <a:ln>
            <a:solidFill>
              <a:sysClr val="window" lastClr="FFFFFF"/>
            </a:solidFill>
          </a:ln>
          <a:effectLst/>
          <a:extLst>
            <a:ext uri="{909E8E84-426E-40DD-AFC4-6F175D3DCCD1}">
              <a14:hiddenFill xmlns:a14="http://schemas.microsoft.com/office/drawing/2010/main">
                <a:solidFill>
                  <a:srgbClr val="FFFFFF"/>
                </a:solidFill>
              </a14:hiddenFill>
            </a:ext>
          </a:extLst>
        </p:spPr>
      </p:pic>
      <p:pic>
        <p:nvPicPr>
          <p:cNvPr id="13" name="Picture 1" descr="C:\Program Files\Tencent\QQ\Users\531929508\Image\0EE3B234BDB0DAC4863B6B13A93EECEC.jpg"/>
          <p:cNvPicPr>
            <a:picLocks noChangeAspect="1" noChangeArrowheads="1"/>
          </p:cNvPicPr>
          <p:nvPr/>
        </p:nvPicPr>
        <p:blipFill>
          <a:blip r:embed="rId9" r:link="rId10"/>
          <a:srcRect/>
          <a:stretch>
            <a:fillRect/>
          </a:stretch>
        </p:blipFill>
        <p:spPr bwMode="auto">
          <a:xfrm>
            <a:off x="8599340" y="3327261"/>
            <a:ext cx="1060450" cy="1020763"/>
          </a:xfrm>
          <a:prstGeom prst="rect">
            <a:avLst/>
          </a:prstGeom>
          <a:noFill/>
          <a:ln>
            <a:solidFill>
              <a:sysClr val="window" lastClr="FFFFFF"/>
            </a:solidFill>
          </a:ln>
          <a:effectLst/>
          <a:extLst>
            <a:ext uri="{909E8E84-426E-40DD-AFC4-6F175D3DCCD1}">
              <a14:hiddenFill xmlns:a14="http://schemas.microsoft.com/office/drawing/2010/main">
                <a:solidFill>
                  <a:srgbClr val="FFFFFF"/>
                </a:solidFill>
              </a14:hiddenFill>
            </a:ext>
          </a:extLst>
        </p:spPr>
      </p:pic>
      <p:grpSp>
        <p:nvGrpSpPr>
          <p:cNvPr id="14" name="组合 13"/>
          <p:cNvGrpSpPr>
            <a:grpSpLocks/>
          </p:cNvGrpSpPr>
          <p:nvPr/>
        </p:nvGrpSpPr>
        <p:grpSpPr bwMode="auto">
          <a:xfrm>
            <a:off x="4427390" y="4230549"/>
            <a:ext cx="1008062" cy="1011237"/>
            <a:chOff x="4223792" y="3948531"/>
            <a:chExt cx="1008112" cy="1010670"/>
          </a:xfrm>
        </p:grpSpPr>
        <p:grpSp>
          <p:nvGrpSpPr>
            <p:cNvPr id="18" name="组合 17"/>
            <p:cNvGrpSpPr>
              <a:grpSpLocks/>
            </p:cNvGrpSpPr>
            <p:nvPr/>
          </p:nvGrpSpPr>
          <p:grpSpPr bwMode="auto">
            <a:xfrm>
              <a:off x="4223792" y="3951705"/>
              <a:ext cx="508025" cy="502955"/>
              <a:chOff x="4223792" y="3789656"/>
              <a:chExt cx="508025" cy="502955"/>
            </a:xfrm>
          </p:grpSpPr>
          <p:sp>
            <p:nvSpPr>
              <p:cNvPr id="28" name="矩形 27"/>
              <p:cNvSpPr/>
              <p:nvPr/>
            </p:nvSpPr>
            <p:spPr>
              <a:xfrm>
                <a:off x="4223792" y="3789656"/>
                <a:ext cx="508025" cy="502955"/>
              </a:xfrm>
              <a:prstGeom prst="rect">
                <a:avLst/>
              </a:prstGeom>
              <a:solidFill>
                <a:srgbClr val="F39C12"/>
              </a:solidFill>
              <a:ln w="25400" cap="flat" cmpd="sng" algn="ctr">
                <a:noFill/>
                <a:prstDash val="solid"/>
              </a:ln>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Calibri"/>
                  <a:ea typeface="宋体" panose="02010600030101010101" pitchFamily="2" charset="-122"/>
                </a:endParaRPr>
              </a:p>
            </p:txBody>
          </p:sp>
          <p:sp>
            <p:nvSpPr>
              <p:cNvPr id="29" name="文本框 9"/>
              <p:cNvSpPr txBox="1">
                <a:spLocks noChangeArrowheads="1"/>
              </p:cNvSpPr>
              <p:nvPr/>
            </p:nvSpPr>
            <p:spPr bwMode="auto">
              <a:xfrm>
                <a:off x="4329259" y="3841013"/>
                <a:ext cx="3177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ysClr val="window" lastClr="FFFFFF"/>
                    </a:solidFill>
                    <a:effectLst/>
                    <a:uLnTx/>
                    <a:uFillTx/>
                    <a:latin typeface="Calibri"/>
                    <a:ea typeface="宋体" panose="02010600030101010101" pitchFamily="2" charset="-122"/>
                  </a:rPr>
                  <a:t>P</a:t>
                </a:r>
                <a:endParaRPr kumimoji="0" lang="zh-CN" altLang="en-US" sz="2000" b="0" i="0" u="none" strike="noStrike" kern="1200" cap="none" spc="0" normalizeH="0" baseline="0" noProof="0">
                  <a:ln>
                    <a:noFill/>
                  </a:ln>
                  <a:solidFill>
                    <a:sysClr val="window" lastClr="FFFFFF"/>
                  </a:solidFill>
                  <a:effectLst/>
                  <a:uLnTx/>
                  <a:uFillTx/>
                  <a:latin typeface="Calibri"/>
                  <a:ea typeface="宋体" panose="02010600030101010101" pitchFamily="2" charset="-122"/>
                </a:endParaRPr>
              </a:p>
            </p:txBody>
          </p:sp>
        </p:grpSp>
        <p:grpSp>
          <p:nvGrpSpPr>
            <p:cNvPr id="19" name="组合 18"/>
            <p:cNvGrpSpPr>
              <a:grpSpLocks/>
            </p:cNvGrpSpPr>
            <p:nvPr/>
          </p:nvGrpSpPr>
          <p:grpSpPr bwMode="auto">
            <a:xfrm>
              <a:off x="4728642" y="3948531"/>
              <a:ext cx="503262" cy="504542"/>
              <a:chOff x="4224586" y="3789040"/>
              <a:chExt cx="503262" cy="504542"/>
            </a:xfrm>
          </p:grpSpPr>
          <p:sp>
            <p:nvSpPr>
              <p:cNvPr id="26" name="矩形 25"/>
              <p:cNvSpPr/>
              <p:nvPr/>
            </p:nvSpPr>
            <p:spPr>
              <a:xfrm>
                <a:off x="4224586" y="3789040"/>
                <a:ext cx="503262" cy="504542"/>
              </a:xfrm>
              <a:prstGeom prst="rect">
                <a:avLst/>
              </a:prstGeom>
              <a:solidFill>
                <a:srgbClr val="2980B9"/>
              </a:solidFill>
              <a:ln w="25400" cap="flat" cmpd="sng" algn="ctr">
                <a:noFill/>
                <a:prstDash val="solid"/>
              </a:ln>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Calibri"/>
                  <a:ea typeface="宋体" panose="02010600030101010101" pitchFamily="2" charset="-122"/>
                </a:endParaRPr>
              </a:p>
            </p:txBody>
          </p:sp>
          <p:sp>
            <p:nvSpPr>
              <p:cNvPr id="27" name="文本框 107"/>
              <p:cNvSpPr txBox="1">
                <a:spLocks noChangeArrowheads="1"/>
              </p:cNvSpPr>
              <p:nvPr/>
            </p:nvSpPr>
            <p:spPr bwMode="auto">
              <a:xfrm>
                <a:off x="4329259" y="3841013"/>
                <a:ext cx="3417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ysClr val="window" lastClr="FFFFFF"/>
                    </a:solidFill>
                    <a:effectLst/>
                    <a:uLnTx/>
                    <a:uFillTx/>
                    <a:latin typeface="Calibri"/>
                    <a:ea typeface="宋体" panose="02010600030101010101" pitchFamily="2" charset="-122"/>
                  </a:rPr>
                  <a:t>D</a:t>
                </a:r>
                <a:endParaRPr kumimoji="0" lang="zh-CN" altLang="en-US" sz="2000" b="0" i="0" u="none" strike="noStrike" kern="1200" cap="none" spc="0" normalizeH="0" baseline="0" noProof="0">
                  <a:ln>
                    <a:noFill/>
                  </a:ln>
                  <a:solidFill>
                    <a:sysClr val="window" lastClr="FFFFFF"/>
                  </a:solidFill>
                  <a:effectLst/>
                  <a:uLnTx/>
                  <a:uFillTx/>
                  <a:latin typeface="Calibri"/>
                  <a:ea typeface="宋体" panose="02010600030101010101" pitchFamily="2" charset="-122"/>
                </a:endParaRPr>
              </a:p>
            </p:txBody>
          </p:sp>
        </p:grpSp>
        <p:grpSp>
          <p:nvGrpSpPr>
            <p:cNvPr id="20" name="组合 19"/>
            <p:cNvGrpSpPr>
              <a:grpSpLocks/>
            </p:cNvGrpSpPr>
            <p:nvPr/>
          </p:nvGrpSpPr>
          <p:grpSpPr bwMode="auto">
            <a:xfrm>
              <a:off x="4223792" y="4454659"/>
              <a:ext cx="508025" cy="504542"/>
              <a:chOff x="4223792" y="3788554"/>
              <a:chExt cx="508025" cy="504542"/>
            </a:xfrm>
          </p:grpSpPr>
          <p:sp>
            <p:nvSpPr>
              <p:cNvPr id="24" name="矩形 23"/>
              <p:cNvSpPr/>
              <p:nvPr/>
            </p:nvSpPr>
            <p:spPr>
              <a:xfrm>
                <a:off x="4223792" y="3788554"/>
                <a:ext cx="508025" cy="504542"/>
              </a:xfrm>
              <a:prstGeom prst="rect">
                <a:avLst/>
              </a:prstGeom>
              <a:solidFill>
                <a:srgbClr val="9BBB59"/>
              </a:solidFill>
              <a:ln w="25400" cap="flat" cmpd="sng" algn="ctr">
                <a:noFill/>
                <a:prstDash val="solid"/>
              </a:ln>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Calibri"/>
                  <a:ea typeface="宋体" panose="02010600030101010101" pitchFamily="2" charset="-122"/>
                </a:endParaRPr>
              </a:p>
            </p:txBody>
          </p:sp>
          <p:sp>
            <p:nvSpPr>
              <p:cNvPr id="25" name="文本框 111"/>
              <p:cNvSpPr txBox="1">
                <a:spLocks noChangeArrowheads="1"/>
              </p:cNvSpPr>
              <p:nvPr/>
            </p:nvSpPr>
            <p:spPr bwMode="auto">
              <a:xfrm>
                <a:off x="4329259" y="3841013"/>
                <a:ext cx="3417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ysClr val="window" lastClr="FFFFFF"/>
                    </a:solidFill>
                    <a:effectLst/>
                    <a:uLnTx/>
                    <a:uFillTx/>
                    <a:latin typeface="Calibri"/>
                    <a:ea typeface="宋体" panose="02010600030101010101" pitchFamily="2" charset="-122"/>
                  </a:rPr>
                  <a:t>A</a:t>
                </a:r>
                <a:endParaRPr kumimoji="0" lang="zh-CN" altLang="en-US" sz="2000" b="0" i="0" u="none" strike="noStrike" kern="1200" cap="none" spc="0" normalizeH="0" baseline="0" noProof="0" dirty="0">
                  <a:ln>
                    <a:noFill/>
                  </a:ln>
                  <a:solidFill>
                    <a:sysClr val="window" lastClr="FFFFFF"/>
                  </a:solidFill>
                  <a:effectLst/>
                  <a:uLnTx/>
                  <a:uFillTx/>
                  <a:latin typeface="Calibri"/>
                  <a:ea typeface="宋体" panose="02010600030101010101" pitchFamily="2" charset="-122"/>
                </a:endParaRPr>
              </a:p>
            </p:txBody>
          </p:sp>
        </p:grpSp>
        <p:grpSp>
          <p:nvGrpSpPr>
            <p:cNvPr id="21" name="组合 20"/>
            <p:cNvGrpSpPr>
              <a:grpSpLocks/>
            </p:cNvGrpSpPr>
            <p:nvPr/>
          </p:nvGrpSpPr>
          <p:grpSpPr bwMode="auto">
            <a:xfrm>
              <a:off x="4728642" y="4453073"/>
              <a:ext cx="503262" cy="506128"/>
              <a:chOff x="4224586" y="3789526"/>
              <a:chExt cx="503262" cy="506128"/>
            </a:xfrm>
          </p:grpSpPr>
          <p:sp>
            <p:nvSpPr>
              <p:cNvPr id="22" name="矩形 21"/>
              <p:cNvSpPr/>
              <p:nvPr/>
            </p:nvSpPr>
            <p:spPr>
              <a:xfrm>
                <a:off x="4224586" y="3789526"/>
                <a:ext cx="503262" cy="506128"/>
              </a:xfrm>
              <a:prstGeom prst="rect">
                <a:avLst/>
              </a:prstGeom>
              <a:solidFill>
                <a:srgbClr val="16A085"/>
              </a:solidFill>
              <a:ln w="25400" cap="flat" cmpd="sng" algn="ctr">
                <a:noFill/>
                <a:prstDash val="solid"/>
              </a:ln>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Calibri"/>
                  <a:ea typeface="宋体" panose="02010600030101010101" pitchFamily="2" charset="-122"/>
                </a:endParaRPr>
              </a:p>
            </p:txBody>
          </p:sp>
          <p:sp>
            <p:nvSpPr>
              <p:cNvPr id="23" name="文本框 126"/>
              <p:cNvSpPr txBox="1">
                <a:spLocks noChangeArrowheads="1"/>
              </p:cNvSpPr>
              <p:nvPr/>
            </p:nvSpPr>
            <p:spPr bwMode="auto">
              <a:xfrm>
                <a:off x="4329259" y="3841013"/>
                <a:ext cx="3209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ysClr val="window" lastClr="FFFFFF"/>
                    </a:solidFill>
                    <a:effectLst/>
                    <a:uLnTx/>
                    <a:uFillTx/>
                    <a:latin typeface="Calibri"/>
                    <a:ea typeface="宋体" panose="02010600030101010101" pitchFamily="2" charset="-122"/>
                  </a:rPr>
                  <a:t>C</a:t>
                </a:r>
                <a:endParaRPr kumimoji="0" lang="zh-CN" altLang="en-US" sz="2000" b="0" i="0" u="none" strike="noStrike" kern="1200" cap="none" spc="0" normalizeH="0" baseline="0" noProof="0">
                  <a:ln>
                    <a:noFill/>
                  </a:ln>
                  <a:solidFill>
                    <a:sysClr val="window" lastClr="FFFFFF"/>
                  </a:solidFill>
                  <a:effectLst/>
                  <a:uLnTx/>
                  <a:uFillTx/>
                  <a:latin typeface="Calibri"/>
                  <a:ea typeface="宋体" panose="02010600030101010101" pitchFamily="2" charset="-122"/>
                </a:endParaRPr>
              </a:p>
            </p:txBody>
          </p:sp>
        </p:grpSp>
      </p:grpSp>
      <p:pic>
        <p:nvPicPr>
          <p:cNvPr id="15" name="图片 14"/>
          <p:cNvPicPr>
            <a:picLocks noChangeAspect="1"/>
          </p:cNvPicPr>
          <p:nvPr/>
        </p:nvPicPr>
        <p:blipFill>
          <a:blip r:embed="rId11"/>
          <a:srcRect/>
          <a:stretch>
            <a:fillRect/>
          </a:stretch>
        </p:blipFill>
        <p:spPr bwMode="auto">
          <a:xfrm>
            <a:off x="5581502" y="3327261"/>
            <a:ext cx="1382713" cy="1036638"/>
          </a:xfrm>
          <a:prstGeom prst="rect">
            <a:avLst/>
          </a:prstGeom>
          <a:noFill/>
          <a:ln>
            <a:solidFill>
              <a:sysClr val="window" lastClr="FFFFFF"/>
            </a:solidFill>
          </a:ln>
          <a:effectLst/>
          <a:extLst>
            <a:ext uri="{909E8E84-426E-40DD-AFC4-6F175D3DCCD1}">
              <a14:hiddenFill xmlns:a14="http://schemas.microsoft.com/office/drawing/2010/main">
                <a:solidFill>
                  <a:srgbClr val="FFFFFF"/>
                </a:solidFill>
              </a14:hiddenFill>
            </a:ext>
          </a:extLst>
        </p:spPr>
      </p:pic>
      <p:pic>
        <p:nvPicPr>
          <p:cNvPr id="16" name="图片 15"/>
          <p:cNvPicPr>
            <a:picLocks noChangeAspect="1"/>
          </p:cNvPicPr>
          <p:nvPr/>
        </p:nvPicPr>
        <p:blipFill>
          <a:blip r:embed="rId12"/>
          <a:srcRect/>
          <a:stretch>
            <a:fillRect/>
          </a:stretch>
        </p:blipFill>
        <p:spPr bwMode="auto">
          <a:xfrm>
            <a:off x="9758215" y="3327261"/>
            <a:ext cx="1370012" cy="1036638"/>
          </a:xfrm>
          <a:prstGeom prst="rect">
            <a:avLst/>
          </a:prstGeom>
          <a:noFill/>
          <a:ln>
            <a:solidFill>
              <a:sysClr val="window" lastClr="FFFFFF"/>
            </a:solidFill>
          </a:ln>
          <a:effectLst/>
          <a:extLst>
            <a:ext uri="{909E8E84-426E-40DD-AFC4-6F175D3DCCD1}">
              <a14:hiddenFill xmlns:a14="http://schemas.microsoft.com/office/drawing/2010/main">
                <a:solidFill>
                  <a:srgbClr val="FFFFFF"/>
                </a:solidFill>
              </a14:hiddenFill>
            </a:ext>
          </a:extLst>
        </p:spPr>
      </p:pic>
      <p:pic>
        <p:nvPicPr>
          <p:cNvPr id="17" name="图片 16"/>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29996" y="2957961"/>
            <a:ext cx="805712" cy="1074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36765369"/>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矩形 34"/>
          <p:cNvSpPr/>
          <p:nvPr/>
        </p:nvSpPr>
        <p:spPr>
          <a:xfrm>
            <a:off x="0" y="411981"/>
            <a:ext cx="874207" cy="381837"/>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682477" y="336212"/>
            <a:ext cx="537993" cy="537993"/>
            <a:chOff x="682477" y="336212"/>
            <a:chExt cx="537993" cy="537993"/>
          </a:xfrm>
        </p:grpSpPr>
        <p:grpSp>
          <p:nvGrpSpPr>
            <p:cNvPr id="37" name="组合 36"/>
            <p:cNvGrpSpPr/>
            <p:nvPr/>
          </p:nvGrpSpPr>
          <p:grpSpPr>
            <a:xfrm>
              <a:off x="682477" y="336212"/>
              <a:ext cx="537993" cy="537993"/>
              <a:chOff x="1603689" y="1828440"/>
              <a:chExt cx="2743560" cy="2743560"/>
            </a:xfrm>
          </p:grpSpPr>
          <p:sp>
            <p:nvSpPr>
              <p:cNvPr id="39" name="椭圆 38"/>
              <p:cNvSpPr/>
              <p:nvPr/>
            </p:nvSpPr>
            <p:spPr>
              <a:xfrm>
                <a:off x="1603689" y="1828440"/>
                <a:ext cx="2743560" cy="2743560"/>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sp>
            <p:nvSpPr>
              <p:cNvPr id="40" name="椭圆 39"/>
              <p:cNvSpPr/>
              <p:nvPr/>
            </p:nvSpPr>
            <p:spPr>
              <a:xfrm>
                <a:off x="1752544" y="1977295"/>
                <a:ext cx="2445850" cy="2445850"/>
              </a:xfrm>
              <a:prstGeom prst="ellipse">
                <a:avLst/>
              </a:prstGeom>
              <a:solidFill>
                <a:srgbClr val="2980B9"/>
              </a:solidFill>
              <a:ln w="38100"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grpSp>
        <p:sp>
          <p:nvSpPr>
            <p:cNvPr id="41" name="矩形 40"/>
            <p:cNvSpPr/>
            <p:nvPr/>
          </p:nvSpPr>
          <p:spPr>
            <a:xfrm>
              <a:off x="753342" y="418233"/>
              <a:ext cx="431528" cy="369332"/>
            </a:xfrm>
            <a:prstGeom prst="rect">
              <a:avLst/>
            </a:prstGeom>
          </p:spPr>
          <p:txBody>
            <a:bodyPr wrap="none">
              <a:spAutoFit/>
            </a:bodyPr>
            <a:lstStyle/>
            <a:p>
              <a:pPr lvl="0"/>
              <a:r>
                <a:rPr lang="en-US" altLang="zh-CN" dirty="0">
                  <a:solidFill>
                    <a:schemeClr val="bg1"/>
                  </a:solidFill>
                  <a:latin typeface="Impact" panose="020B0806030902050204" pitchFamily="34" charset="0"/>
                </a:rPr>
                <a:t>08</a:t>
              </a:r>
              <a:endParaRPr lang="zh-CN" altLang="en-US" dirty="0">
                <a:solidFill>
                  <a:schemeClr val="bg1"/>
                </a:solidFill>
                <a:latin typeface="Impact" panose="020B0806030902050204" pitchFamily="34" charset="0"/>
              </a:endParaRPr>
            </a:p>
          </p:txBody>
        </p:sp>
      </p:grpSp>
      <p:sp>
        <p:nvSpPr>
          <p:cNvPr id="43" name="矩形 42"/>
          <p:cNvSpPr/>
          <p:nvPr/>
        </p:nvSpPr>
        <p:spPr>
          <a:xfrm>
            <a:off x="1220469" y="402844"/>
            <a:ext cx="3262432" cy="461665"/>
          </a:xfrm>
          <a:prstGeom prst="rect">
            <a:avLst/>
          </a:prstGeom>
        </p:spPr>
        <p:txBody>
          <a:bodyPr wrap="none">
            <a:spAutoFit/>
          </a:bodyPr>
          <a:lstStyle/>
          <a:p>
            <a:pPr lvl="0" fontAlgn="base">
              <a:spcBef>
                <a:spcPct val="0"/>
              </a:spcBef>
              <a:spcAft>
                <a:spcPct val="0"/>
              </a:spcAft>
            </a:pPr>
            <a:r>
              <a:rPr lang="zh-CN" altLang="en-US" sz="2400" dirty="0">
                <a:solidFill>
                  <a:srgbClr val="2980B9"/>
                </a:solidFill>
                <a:latin typeface="微软雅黑" panose="020B0503020204020204" pitchFamily="34" charset="-122"/>
                <a:ea typeface="微软雅黑" panose="020B0503020204020204" pitchFamily="34" charset="-122"/>
              </a:rPr>
              <a:t>对策实施与检讨（二）</a:t>
            </a:r>
          </a:p>
        </p:txBody>
      </p:sp>
      <p:graphicFrame>
        <p:nvGraphicFramePr>
          <p:cNvPr id="4" name="表格 3"/>
          <p:cNvGraphicFramePr>
            <a:graphicFrameLocks noGrp="1"/>
          </p:cNvGraphicFramePr>
          <p:nvPr>
            <p:extLst>
              <p:ext uri="{D42A27DB-BD31-4B8C-83A1-F6EECF244321}">
                <p14:modId xmlns:p14="http://schemas.microsoft.com/office/powerpoint/2010/main" val="3348604370"/>
              </p:ext>
            </p:extLst>
          </p:nvPr>
        </p:nvGraphicFramePr>
        <p:xfrm>
          <a:off x="874207" y="1415722"/>
          <a:ext cx="10813295" cy="4911505"/>
        </p:xfrm>
        <a:graphic>
          <a:graphicData uri="http://schemas.openxmlformats.org/drawingml/2006/table">
            <a:tbl>
              <a:tblPr firstRow="1" firstCol="1" lastRow="1" lastCol="1" bandRow="1" bandCol="1"/>
              <a:tblGrid>
                <a:gridCol w="1860329">
                  <a:extLst>
                    <a:ext uri="{9D8B030D-6E8A-4147-A177-3AD203B41FA5}">
                      <a16:colId xmlns:a16="http://schemas.microsoft.com/office/drawing/2014/main" val="20000"/>
                    </a:ext>
                  </a:extLst>
                </a:gridCol>
                <a:gridCol w="1860329">
                  <a:extLst>
                    <a:ext uri="{9D8B030D-6E8A-4147-A177-3AD203B41FA5}">
                      <a16:colId xmlns:a16="http://schemas.microsoft.com/office/drawing/2014/main" val="20001"/>
                    </a:ext>
                  </a:extLst>
                </a:gridCol>
                <a:gridCol w="507660">
                  <a:extLst>
                    <a:ext uri="{9D8B030D-6E8A-4147-A177-3AD203B41FA5}">
                      <a16:colId xmlns:a16="http://schemas.microsoft.com/office/drawing/2014/main" val="20002"/>
                    </a:ext>
                  </a:extLst>
                </a:gridCol>
                <a:gridCol w="6584977">
                  <a:extLst>
                    <a:ext uri="{9D8B030D-6E8A-4147-A177-3AD203B41FA5}">
                      <a16:colId xmlns:a16="http://schemas.microsoft.com/office/drawing/2014/main" val="20003"/>
                    </a:ext>
                  </a:extLst>
                </a:gridCol>
              </a:tblGrid>
              <a:tr h="296668">
                <a:tc row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800" kern="100" dirty="0">
                          <a:solidFill>
                            <a:schemeClr val="bg1"/>
                          </a:solidFill>
                          <a:effectLst/>
                          <a:latin typeface="微软雅黑" panose="020B0503020204020204" pitchFamily="34" charset="-122"/>
                          <a:ea typeface="微软雅黑" panose="020B0503020204020204" pitchFamily="34" charset="-122"/>
                        </a:rPr>
                        <a:t>对策二</a:t>
                      </a: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800" kern="100" dirty="0">
                          <a:solidFill>
                            <a:schemeClr val="bg1"/>
                          </a:solidFill>
                          <a:effectLst/>
                          <a:latin typeface="微软雅黑" panose="020B0503020204020204" pitchFamily="34" charset="-122"/>
                          <a:ea typeface="微软雅黑" panose="020B0503020204020204" pitchFamily="34" charset="-122"/>
                        </a:rPr>
                        <a:t>对策名称</a:t>
                      </a: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800" kern="100" dirty="0">
                          <a:solidFill>
                            <a:schemeClr val="bg1"/>
                          </a:solidFill>
                          <a:effectLst/>
                          <a:latin typeface="微软雅黑" panose="020B0503020204020204" pitchFamily="34" charset="-122"/>
                          <a:ea typeface="微软雅黑" panose="020B0503020204020204" pitchFamily="34" charset="-122"/>
                        </a:rPr>
                        <a:t>建立流程和应急预案</a:t>
                      </a: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hMerge="1">
                  <a:txBody>
                    <a:bodyPr/>
                    <a:lstStyle/>
                    <a:p>
                      <a:endParaRPr lang="zh-CN" altLang="en-US"/>
                    </a:p>
                  </a:txBody>
                  <a:tcPr/>
                </a:tc>
                <a:extLst>
                  <a:ext uri="{0D108BD9-81ED-4DB2-BD59-A6C34878D82A}">
                    <a16:rowId xmlns:a16="http://schemas.microsoft.com/office/drawing/2014/main" val="10000"/>
                  </a:ext>
                </a:extLst>
              </a:tr>
              <a:tr h="296668">
                <a:tc vMerge="1">
                  <a:txBody>
                    <a:bodyPr/>
                    <a:lstStyle/>
                    <a:p>
                      <a:endParaRPr lang="zh-CN" altLang="en-US"/>
                    </a:p>
                  </a:txBody>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800" kern="100" dirty="0">
                          <a:solidFill>
                            <a:schemeClr val="bg1"/>
                          </a:solidFill>
                          <a:effectLst/>
                          <a:latin typeface="微软雅黑" panose="020B0503020204020204" pitchFamily="34" charset="-122"/>
                          <a:ea typeface="微软雅黑" panose="020B0503020204020204" pitchFamily="34" charset="-122"/>
                        </a:rPr>
                        <a:t>主要因</a:t>
                      </a: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800" kern="100" dirty="0">
                          <a:solidFill>
                            <a:schemeClr val="bg1"/>
                          </a:solidFill>
                          <a:effectLst/>
                          <a:latin typeface="微软雅黑" panose="020B0503020204020204" pitchFamily="34" charset="-122"/>
                          <a:ea typeface="微软雅黑" panose="020B0503020204020204" pitchFamily="34" charset="-122"/>
                        </a:rPr>
                        <a:t>风险意识差，管理不完善。</a:t>
                      </a: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hMerge="1">
                  <a:txBody>
                    <a:bodyPr/>
                    <a:lstStyle/>
                    <a:p>
                      <a:endParaRPr lang="zh-CN" altLang="en-US"/>
                    </a:p>
                  </a:txBody>
                  <a:tcPr/>
                </a:tc>
                <a:extLst>
                  <a:ext uri="{0D108BD9-81ED-4DB2-BD59-A6C34878D82A}">
                    <a16:rowId xmlns:a16="http://schemas.microsoft.com/office/drawing/2014/main" val="10001"/>
                  </a:ext>
                </a:extLst>
              </a:tr>
              <a:tr h="2406308">
                <a:tc gridSpan="3">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just">
                        <a:spcAft>
                          <a:spcPts val="0"/>
                        </a:spcAft>
                      </a:pPr>
                      <a:endParaRPr lang="en-US" altLang="zh-CN" sz="1800" b="1" kern="100" dirty="0">
                        <a:effectLst/>
                        <a:latin typeface="微软雅黑" panose="020B0503020204020204" pitchFamily="34" charset="-122"/>
                        <a:ea typeface="微软雅黑" panose="020B0503020204020204" pitchFamily="34" charset="-122"/>
                      </a:endParaRPr>
                    </a:p>
                    <a:p>
                      <a:pPr algn="just">
                        <a:spcAft>
                          <a:spcPts val="0"/>
                        </a:spcAft>
                      </a:pPr>
                      <a:r>
                        <a:rPr lang="en-US" altLang="zh-CN" sz="1800" b="1" kern="100" dirty="0">
                          <a:effectLst/>
                          <a:latin typeface="微软雅黑" panose="020B0503020204020204" pitchFamily="34" charset="-122"/>
                          <a:ea typeface="微软雅黑" panose="020B0503020204020204" pitchFamily="34" charset="-122"/>
                        </a:rPr>
                        <a:t> </a:t>
                      </a:r>
                      <a:r>
                        <a:rPr lang="zh-CN" sz="1800" b="1" kern="100" dirty="0">
                          <a:effectLst/>
                          <a:latin typeface="微软雅黑" panose="020B0503020204020204" pitchFamily="34" charset="-122"/>
                          <a:ea typeface="微软雅黑" panose="020B0503020204020204" pitchFamily="34" charset="-122"/>
                        </a:rPr>
                        <a:t>改善前：</a:t>
                      </a:r>
                    </a:p>
                    <a:p>
                      <a:pPr algn="just">
                        <a:spcAft>
                          <a:spcPts val="0"/>
                        </a:spcAft>
                      </a:pPr>
                      <a:r>
                        <a:rPr lang="en-US" sz="1600" kern="100" dirty="0">
                          <a:effectLst/>
                          <a:latin typeface="微软雅黑" panose="020B0503020204020204" pitchFamily="34" charset="-122"/>
                          <a:ea typeface="微软雅黑" panose="020B0503020204020204" pitchFamily="34" charset="-122"/>
                        </a:rPr>
                        <a:t>1.</a:t>
                      </a:r>
                      <a:r>
                        <a:rPr lang="zh-CN" sz="1600" kern="100" dirty="0">
                          <a:effectLst/>
                          <a:latin typeface="微软雅黑" panose="020B0503020204020204" pitchFamily="34" charset="-122"/>
                          <a:ea typeface="微软雅黑" panose="020B0503020204020204" pitchFamily="34" charset="-122"/>
                        </a:rPr>
                        <a:t>科室无统一的操作流程，每个护士进行处理的方法不一样。</a:t>
                      </a:r>
                    </a:p>
                  </a:txBody>
                  <a:tcPr marL="68580" marR="68580" marT="0" marB="0">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ltLang="en-US"/>
                    </a:p>
                  </a:txBody>
                  <a:tcPr/>
                </a:tc>
                <a:tc hMerge="1">
                  <a:txBody>
                    <a:bodyPr/>
                    <a:lstStyle/>
                    <a:p>
                      <a:endParaRPr lang="zh-CN" altLang="en-US"/>
                    </a:p>
                  </a:txBody>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just">
                        <a:spcAft>
                          <a:spcPts val="0"/>
                        </a:spcAft>
                      </a:pPr>
                      <a:endParaRPr lang="en-US" altLang="zh-CN" sz="1600" kern="100" dirty="0">
                        <a:effectLst/>
                        <a:latin typeface="微软雅黑" panose="020B0503020204020204" pitchFamily="34" charset="-122"/>
                        <a:ea typeface="微软雅黑" panose="020B0503020204020204" pitchFamily="34" charset="-122"/>
                      </a:endParaRPr>
                    </a:p>
                    <a:p>
                      <a:pPr algn="just">
                        <a:spcAft>
                          <a:spcPts val="0"/>
                        </a:spcAft>
                      </a:pPr>
                      <a:r>
                        <a:rPr lang="en-US" altLang="zh-CN" sz="1600" kern="100" dirty="0">
                          <a:effectLst/>
                          <a:latin typeface="微软雅黑" panose="020B0503020204020204" pitchFamily="34" charset="-122"/>
                          <a:ea typeface="微软雅黑" panose="020B0503020204020204" pitchFamily="34" charset="-122"/>
                        </a:rPr>
                        <a:t> </a:t>
                      </a:r>
                      <a:r>
                        <a:rPr lang="zh-CN" sz="1800" b="1" kern="100" dirty="0">
                          <a:effectLst/>
                          <a:latin typeface="微软雅黑" panose="020B0503020204020204" pitchFamily="34" charset="-122"/>
                          <a:ea typeface="微软雅黑" panose="020B0503020204020204" pitchFamily="34" charset="-122"/>
                        </a:rPr>
                        <a:t>对策实施：</a:t>
                      </a:r>
                    </a:p>
                    <a:p>
                      <a:pPr marL="742950" lvl="1" indent="-285750" algn="just">
                        <a:spcAft>
                          <a:spcPts val="0"/>
                        </a:spcAft>
                        <a:buFont typeface="+mj-lt"/>
                        <a:buAutoNum type="arabicPeriod"/>
                        <a:tabLst>
                          <a:tab pos="2026285" algn="l"/>
                        </a:tabLst>
                      </a:pPr>
                      <a:r>
                        <a:rPr lang="zh-CN" sz="1600" kern="100" dirty="0">
                          <a:effectLst/>
                          <a:latin typeface="微软雅黑" panose="020B0503020204020204" pitchFamily="34" charset="-122"/>
                          <a:ea typeface="微软雅黑" panose="020B0503020204020204" pitchFamily="34" charset="-122"/>
                        </a:rPr>
                        <a:t>建立抗肿瘤药物操作流程图。</a:t>
                      </a:r>
                    </a:p>
                    <a:p>
                      <a:pPr marL="742950" lvl="1" indent="-285750" algn="just">
                        <a:spcAft>
                          <a:spcPts val="0"/>
                        </a:spcAft>
                        <a:buFont typeface="+mj-lt"/>
                        <a:buAutoNum type="arabicPeriod"/>
                        <a:tabLst>
                          <a:tab pos="2026285" algn="l"/>
                        </a:tabLst>
                      </a:pPr>
                      <a:r>
                        <a:rPr lang="zh-CN" sz="1600" kern="100" dirty="0">
                          <a:effectLst/>
                          <a:latin typeface="微软雅黑" panose="020B0503020204020204" pitchFamily="34" charset="-122"/>
                          <a:ea typeface="微软雅黑" panose="020B0503020204020204" pitchFamily="34" charset="-122"/>
                        </a:rPr>
                        <a:t>制定抗肿瘤药物暴露的应急预案。</a:t>
                      </a:r>
                    </a:p>
                    <a:p>
                      <a:pPr algn="just">
                        <a:spcAft>
                          <a:spcPts val="0"/>
                        </a:spcAft>
                      </a:pPr>
                      <a:r>
                        <a:rPr lang="en-US" sz="1600" kern="100" dirty="0">
                          <a:effectLst/>
                          <a:latin typeface="微软雅黑" panose="020B0503020204020204" pitchFamily="34" charset="-122"/>
                          <a:ea typeface="微软雅黑" panose="020B0503020204020204" pitchFamily="34" charset="-122"/>
                        </a:rPr>
                        <a:t> </a:t>
                      </a:r>
                      <a:endParaRPr lang="zh-CN" sz="1600" kern="100" dirty="0">
                        <a:effectLst/>
                        <a:latin typeface="微软雅黑" panose="020B0503020204020204" pitchFamily="34" charset="-122"/>
                        <a:ea typeface="微软雅黑" panose="020B0503020204020204" pitchFamily="34" charset="-122"/>
                      </a:endParaRPr>
                    </a:p>
                    <a:p>
                      <a:pPr algn="just">
                        <a:spcAft>
                          <a:spcPts val="0"/>
                        </a:spcAft>
                      </a:pPr>
                      <a:r>
                        <a:rPr lang="en-US" sz="1600" kern="100" dirty="0">
                          <a:effectLst/>
                          <a:latin typeface="微软雅黑" panose="020B0503020204020204" pitchFamily="34" charset="-122"/>
                          <a:ea typeface="微软雅黑" panose="020B0503020204020204" pitchFamily="34" charset="-122"/>
                        </a:rPr>
                        <a:t> </a:t>
                      </a:r>
                      <a:endParaRPr lang="zh-CN" sz="1600" kern="100" dirty="0">
                        <a:effectLst/>
                        <a:latin typeface="微软雅黑" panose="020B0503020204020204" pitchFamily="34" charset="-122"/>
                        <a:ea typeface="微软雅黑" panose="020B0503020204020204" pitchFamily="34" charset="-122"/>
                      </a:endParaRPr>
                    </a:p>
                    <a:p>
                      <a:pPr algn="just">
                        <a:spcAft>
                          <a:spcPts val="0"/>
                        </a:spcAft>
                      </a:pPr>
                      <a:r>
                        <a:rPr lang="en-US" sz="1600" kern="100" dirty="0">
                          <a:effectLst/>
                          <a:latin typeface="微软雅黑" panose="020B0503020204020204" pitchFamily="34" charset="-122"/>
                          <a:ea typeface="微软雅黑" panose="020B0503020204020204" pitchFamily="34" charset="-122"/>
                        </a:rPr>
                        <a:t> </a:t>
                      </a:r>
                      <a:endParaRPr lang="zh-CN" sz="1600" kern="100" dirty="0">
                        <a:effectLst/>
                        <a:latin typeface="微软雅黑" panose="020B0503020204020204" pitchFamily="34" charset="-122"/>
                        <a:ea typeface="微软雅黑" panose="020B0503020204020204" pitchFamily="34" charset="-122"/>
                      </a:endParaRPr>
                    </a:p>
                    <a:p>
                      <a:pPr algn="just">
                        <a:spcAft>
                          <a:spcPts val="0"/>
                        </a:spcAft>
                      </a:pPr>
                      <a:r>
                        <a:rPr lang="en-US" sz="1600" kern="100" dirty="0">
                          <a:effectLst/>
                          <a:latin typeface="微软雅黑" panose="020B0503020204020204" pitchFamily="34" charset="-122"/>
                          <a:ea typeface="微软雅黑" panose="020B0503020204020204" pitchFamily="34" charset="-122"/>
                        </a:rPr>
                        <a:t> </a:t>
                      </a:r>
                      <a:endParaRPr lang="zh-CN" sz="1600" kern="100" dirty="0">
                        <a:effectLst/>
                        <a:latin typeface="微软雅黑" panose="020B0503020204020204" pitchFamily="34" charset="-122"/>
                        <a:ea typeface="微软雅黑" panose="020B0503020204020204" pitchFamily="34" charset="-122"/>
                      </a:endParaRPr>
                    </a:p>
                    <a:p>
                      <a:pPr algn="just">
                        <a:spcAft>
                          <a:spcPts val="0"/>
                        </a:spcAft>
                      </a:pPr>
                      <a:endParaRPr lang="zh-CN" sz="1600" kern="100" dirty="0">
                        <a:effectLst/>
                        <a:latin typeface="微软雅黑" panose="020B0503020204020204" pitchFamily="34" charset="-122"/>
                        <a:ea typeface="微软雅黑" panose="020B0503020204020204" pitchFamily="34" charset="-122"/>
                      </a:endParaRPr>
                    </a:p>
                  </a:txBody>
                  <a:tcPr marL="68580" marR="68580" marT="0" marB="0">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1911861">
                <a:tc gridSpan="3">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just">
                        <a:spcAft>
                          <a:spcPts val="0"/>
                        </a:spcAft>
                      </a:pPr>
                      <a:endParaRPr lang="en-US" altLang="zh-CN" sz="1600" kern="100" dirty="0">
                        <a:effectLst/>
                        <a:latin typeface="微软雅黑" panose="020B0503020204020204" pitchFamily="34" charset="-122"/>
                        <a:ea typeface="微软雅黑" panose="020B0503020204020204" pitchFamily="34" charset="-122"/>
                      </a:endParaRPr>
                    </a:p>
                    <a:p>
                      <a:pPr algn="just">
                        <a:spcAft>
                          <a:spcPts val="0"/>
                        </a:spcAft>
                      </a:pPr>
                      <a:endParaRPr lang="en-US" altLang="zh-CN" sz="1800" b="1" kern="100" dirty="0">
                        <a:effectLst/>
                        <a:latin typeface="微软雅黑" panose="020B0503020204020204" pitchFamily="34" charset="-122"/>
                        <a:ea typeface="微软雅黑" panose="020B0503020204020204" pitchFamily="34" charset="-122"/>
                      </a:endParaRPr>
                    </a:p>
                    <a:p>
                      <a:pPr algn="just">
                        <a:spcAft>
                          <a:spcPts val="0"/>
                        </a:spcAft>
                      </a:pPr>
                      <a:r>
                        <a:rPr lang="zh-CN" sz="1800" b="1" kern="100" dirty="0">
                          <a:effectLst/>
                          <a:latin typeface="微软雅黑" panose="020B0503020204020204" pitchFamily="34" charset="-122"/>
                          <a:ea typeface="微软雅黑" panose="020B0503020204020204" pitchFamily="34" charset="-122"/>
                        </a:rPr>
                        <a:t>对策处置：</a:t>
                      </a:r>
                    </a:p>
                    <a:p>
                      <a:pPr algn="just">
                        <a:spcAft>
                          <a:spcPts val="0"/>
                        </a:spcAft>
                      </a:pPr>
                      <a:r>
                        <a:rPr lang="zh-CN" sz="1600" kern="100" dirty="0">
                          <a:effectLst/>
                          <a:latin typeface="微软雅黑" panose="020B0503020204020204" pitchFamily="34" charset="-122"/>
                          <a:ea typeface="微软雅黑" panose="020B0503020204020204" pitchFamily="34" charset="-122"/>
                        </a:rPr>
                        <a:t>改进后效果良好。</a:t>
                      </a:r>
                    </a:p>
                  </a:txBody>
                  <a:tcPr marL="68580" marR="68580" marT="0" marB="0">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zh-CN" altLang="en-US"/>
                    </a:p>
                  </a:txBody>
                  <a:tcPr/>
                </a:tc>
                <a:tc hMerge="1">
                  <a:txBody>
                    <a:bodyPr/>
                    <a:lstStyle/>
                    <a:p>
                      <a:endParaRPr lang="zh-CN" altLang="en-US"/>
                    </a:p>
                  </a:txBody>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indent="66675" algn="just">
                        <a:spcAft>
                          <a:spcPts val="0"/>
                        </a:spcAft>
                      </a:pPr>
                      <a:r>
                        <a:rPr lang="en-US" sz="1600" kern="100" dirty="0">
                          <a:effectLst/>
                          <a:latin typeface="微软雅黑" panose="020B0503020204020204" pitchFamily="34" charset="-122"/>
                          <a:ea typeface="微软雅黑" panose="020B0503020204020204" pitchFamily="34" charset="-122"/>
                        </a:rPr>
                        <a:t> </a:t>
                      </a:r>
                      <a:endParaRPr lang="zh-CN" sz="1600" kern="100" dirty="0">
                        <a:effectLst/>
                        <a:latin typeface="微软雅黑" panose="020B0503020204020204" pitchFamily="34" charset="-122"/>
                        <a:ea typeface="微软雅黑" panose="020B0503020204020204" pitchFamily="34" charset="-122"/>
                      </a:endParaRPr>
                    </a:p>
                    <a:p>
                      <a:pPr algn="just">
                        <a:spcAft>
                          <a:spcPts val="0"/>
                        </a:spcAft>
                      </a:pPr>
                      <a:endParaRPr lang="en-US" altLang="zh-CN" sz="1800" b="1" kern="100" dirty="0">
                        <a:effectLst/>
                        <a:latin typeface="微软雅黑" panose="020B0503020204020204" pitchFamily="34" charset="-122"/>
                        <a:ea typeface="微软雅黑" panose="020B0503020204020204" pitchFamily="34" charset="-122"/>
                      </a:endParaRPr>
                    </a:p>
                    <a:p>
                      <a:pPr algn="just">
                        <a:spcAft>
                          <a:spcPts val="0"/>
                        </a:spcAft>
                      </a:pPr>
                      <a:r>
                        <a:rPr lang="zh-CN" sz="1800" b="1" kern="100" dirty="0">
                          <a:effectLst/>
                          <a:latin typeface="微软雅黑" panose="020B0503020204020204" pitchFamily="34" charset="-122"/>
                          <a:ea typeface="微软雅黑" panose="020B0503020204020204" pitchFamily="34" charset="-122"/>
                        </a:rPr>
                        <a:t>对策效果确认：</a:t>
                      </a:r>
                    </a:p>
                    <a:p>
                      <a:pPr algn="just">
                        <a:spcAft>
                          <a:spcPts val="0"/>
                        </a:spcAft>
                      </a:pPr>
                      <a:r>
                        <a:rPr lang="zh-CN" sz="1600" kern="100" dirty="0">
                          <a:effectLst/>
                          <a:latin typeface="微软雅黑" panose="020B0503020204020204" pitchFamily="34" charset="-122"/>
                          <a:ea typeface="微软雅黑" panose="020B0503020204020204" pitchFamily="34" charset="-122"/>
                        </a:rPr>
                        <a:t>每位护士都能执行操作流程和相应的应急预案。</a:t>
                      </a:r>
                    </a:p>
                    <a:p>
                      <a:pPr algn="just">
                        <a:spcAft>
                          <a:spcPts val="0"/>
                        </a:spcAft>
                      </a:pPr>
                      <a:r>
                        <a:rPr lang="en-US" sz="1600" kern="100" dirty="0">
                          <a:effectLst/>
                          <a:latin typeface="微软雅黑" panose="020B0503020204020204" pitchFamily="34" charset="-122"/>
                          <a:ea typeface="微软雅黑" panose="020B0503020204020204" pitchFamily="34" charset="-122"/>
                        </a:rPr>
                        <a:t> </a:t>
                      </a:r>
                      <a:endParaRPr lang="zh-CN" sz="1600" kern="100" dirty="0">
                        <a:effectLst/>
                        <a:latin typeface="微软雅黑" panose="020B0503020204020204" pitchFamily="34" charset="-122"/>
                        <a:ea typeface="微软雅黑" panose="020B0503020204020204" pitchFamily="34" charset="-122"/>
                      </a:endParaRPr>
                    </a:p>
                    <a:p>
                      <a:pPr algn="just">
                        <a:spcAft>
                          <a:spcPts val="0"/>
                        </a:spcAft>
                      </a:pPr>
                      <a:r>
                        <a:rPr lang="en-US" sz="1600" kern="100" dirty="0">
                          <a:effectLst/>
                          <a:latin typeface="微软雅黑" panose="020B0503020204020204" pitchFamily="34" charset="-122"/>
                          <a:ea typeface="微软雅黑" panose="020B0503020204020204" pitchFamily="34" charset="-122"/>
                        </a:rPr>
                        <a:t> </a:t>
                      </a:r>
                      <a:endParaRPr lang="zh-CN" sz="1600" kern="100" dirty="0">
                        <a:effectLst/>
                        <a:latin typeface="微软雅黑" panose="020B0503020204020204" pitchFamily="34" charset="-122"/>
                        <a:ea typeface="微软雅黑" panose="020B0503020204020204" pitchFamily="34" charset="-122"/>
                      </a:endParaRPr>
                    </a:p>
                    <a:p>
                      <a:pPr algn="just">
                        <a:spcAft>
                          <a:spcPts val="0"/>
                        </a:spcAft>
                      </a:pPr>
                      <a:r>
                        <a:rPr lang="en-US" sz="1600" kern="100" dirty="0">
                          <a:effectLst/>
                          <a:latin typeface="微软雅黑" panose="020B0503020204020204" pitchFamily="34" charset="-122"/>
                          <a:ea typeface="微软雅黑" panose="020B0503020204020204" pitchFamily="34" charset="-122"/>
                        </a:rPr>
                        <a:t> </a:t>
                      </a:r>
                      <a:endParaRPr lang="zh-CN" sz="1600" kern="100" dirty="0">
                        <a:effectLst/>
                        <a:latin typeface="微软雅黑" panose="020B0503020204020204" pitchFamily="34" charset="-122"/>
                        <a:ea typeface="微软雅黑" panose="020B0503020204020204" pitchFamily="34" charset="-122"/>
                      </a:endParaRPr>
                    </a:p>
                  </a:txBody>
                  <a:tcPr marL="68580" marR="68580" marT="0" marB="0">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grpSp>
        <p:nvGrpSpPr>
          <p:cNvPr id="32" name="组合 31"/>
          <p:cNvGrpSpPr>
            <a:grpSpLocks/>
          </p:cNvGrpSpPr>
          <p:nvPr/>
        </p:nvGrpSpPr>
        <p:grpSpPr bwMode="auto">
          <a:xfrm>
            <a:off x="4637597" y="3820646"/>
            <a:ext cx="1008062" cy="1011237"/>
            <a:chOff x="4223792" y="3948531"/>
            <a:chExt cx="1008112" cy="1010670"/>
          </a:xfrm>
        </p:grpSpPr>
        <p:grpSp>
          <p:nvGrpSpPr>
            <p:cNvPr id="33" name="组合 32"/>
            <p:cNvGrpSpPr>
              <a:grpSpLocks/>
            </p:cNvGrpSpPr>
            <p:nvPr/>
          </p:nvGrpSpPr>
          <p:grpSpPr bwMode="auto">
            <a:xfrm>
              <a:off x="4223792" y="3951705"/>
              <a:ext cx="508025" cy="502955"/>
              <a:chOff x="4223792" y="3789656"/>
              <a:chExt cx="508025" cy="502955"/>
            </a:xfrm>
          </p:grpSpPr>
          <p:sp>
            <p:nvSpPr>
              <p:cNvPr id="50" name="矩形 49"/>
              <p:cNvSpPr/>
              <p:nvPr/>
            </p:nvSpPr>
            <p:spPr>
              <a:xfrm>
                <a:off x="4223792" y="3789656"/>
                <a:ext cx="508025" cy="502955"/>
              </a:xfrm>
              <a:prstGeom prst="rect">
                <a:avLst/>
              </a:prstGeom>
              <a:solidFill>
                <a:srgbClr val="F39C12"/>
              </a:solidFill>
              <a:ln w="25400" cap="flat" cmpd="sng" algn="ctr">
                <a:noFill/>
                <a:prstDash val="solid"/>
              </a:ln>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Calibri"/>
                  <a:ea typeface="宋体" panose="02010600030101010101" pitchFamily="2" charset="-122"/>
                </a:endParaRPr>
              </a:p>
            </p:txBody>
          </p:sp>
          <p:sp>
            <p:nvSpPr>
              <p:cNvPr id="51" name="文本框 9"/>
              <p:cNvSpPr txBox="1">
                <a:spLocks noChangeArrowheads="1"/>
              </p:cNvSpPr>
              <p:nvPr/>
            </p:nvSpPr>
            <p:spPr bwMode="auto">
              <a:xfrm>
                <a:off x="4329259" y="3841013"/>
                <a:ext cx="3177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ysClr val="window" lastClr="FFFFFF"/>
                    </a:solidFill>
                    <a:effectLst/>
                    <a:uLnTx/>
                    <a:uFillTx/>
                    <a:latin typeface="Calibri"/>
                    <a:ea typeface="宋体" panose="02010600030101010101" pitchFamily="2" charset="-122"/>
                  </a:rPr>
                  <a:t>P</a:t>
                </a:r>
                <a:endParaRPr kumimoji="0" lang="zh-CN" altLang="en-US" sz="2000" b="0" i="0" u="none" strike="noStrike" kern="1200" cap="none" spc="0" normalizeH="0" baseline="0" noProof="0">
                  <a:ln>
                    <a:noFill/>
                  </a:ln>
                  <a:solidFill>
                    <a:sysClr val="window" lastClr="FFFFFF"/>
                  </a:solidFill>
                  <a:effectLst/>
                  <a:uLnTx/>
                  <a:uFillTx/>
                  <a:latin typeface="Calibri"/>
                  <a:ea typeface="宋体" panose="02010600030101010101" pitchFamily="2" charset="-122"/>
                </a:endParaRPr>
              </a:p>
            </p:txBody>
          </p:sp>
        </p:grpSp>
        <p:grpSp>
          <p:nvGrpSpPr>
            <p:cNvPr id="34" name="组合 33"/>
            <p:cNvGrpSpPr>
              <a:grpSpLocks/>
            </p:cNvGrpSpPr>
            <p:nvPr/>
          </p:nvGrpSpPr>
          <p:grpSpPr bwMode="auto">
            <a:xfrm>
              <a:off x="4728642" y="3948531"/>
              <a:ext cx="503262" cy="504542"/>
              <a:chOff x="4224586" y="3789040"/>
              <a:chExt cx="503262" cy="504542"/>
            </a:xfrm>
          </p:grpSpPr>
          <p:sp>
            <p:nvSpPr>
              <p:cNvPr id="48" name="矩形 47"/>
              <p:cNvSpPr/>
              <p:nvPr/>
            </p:nvSpPr>
            <p:spPr>
              <a:xfrm>
                <a:off x="4224586" y="3789040"/>
                <a:ext cx="503262" cy="504542"/>
              </a:xfrm>
              <a:prstGeom prst="rect">
                <a:avLst/>
              </a:prstGeom>
              <a:solidFill>
                <a:srgbClr val="2980B9"/>
              </a:solidFill>
              <a:ln w="25400" cap="flat" cmpd="sng" algn="ctr">
                <a:noFill/>
                <a:prstDash val="solid"/>
              </a:ln>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Calibri"/>
                  <a:ea typeface="宋体" panose="02010600030101010101" pitchFamily="2" charset="-122"/>
                </a:endParaRPr>
              </a:p>
            </p:txBody>
          </p:sp>
          <p:sp>
            <p:nvSpPr>
              <p:cNvPr id="49" name="文本框 107"/>
              <p:cNvSpPr txBox="1">
                <a:spLocks noChangeArrowheads="1"/>
              </p:cNvSpPr>
              <p:nvPr/>
            </p:nvSpPr>
            <p:spPr bwMode="auto">
              <a:xfrm>
                <a:off x="4329259" y="3841013"/>
                <a:ext cx="3417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ysClr val="window" lastClr="FFFFFF"/>
                    </a:solidFill>
                    <a:effectLst/>
                    <a:uLnTx/>
                    <a:uFillTx/>
                    <a:latin typeface="Calibri"/>
                    <a:ea typeface="宋体" panose="02010600030101010101" pitchFamily="2" charset="-122"/>
                  </a:rPr>
                  <a:t>D</a:t>
                </a:r>
                <a:endParaRPr kumimoji="0" lang="zh-CN" altLang="en-US" sz="2000" b="0" i="0" u="none" strike="noStrike" kern="1200" cap="none" spc="0" normalizeH="0" baseline="0" noProof="0">
                  <a:ln>
                    <a:noFill/>
                  </a:ln>
                  <a:solidFill>
                    <a:sysClr val="window" lastClr="FFFFFF"/>
                  </a:solidFill>
                  <a:effectLst/>
                  <a:uLnTx/>
                  <a:uFillTx/>
                  <a:latin typeface="Calibri"/>
                  <a:ea typeface="宋体" panose="02010600030101010101" pitchFamily="2" charset="-122"/>
                </a:endParaRPr>
              </a:p>
            </p:txBody>
          </p:sp>
        </p:grpSp>
        <p:grpSp>
          <p:nvGrpSpPr>
            <p:cNvPr id="36" name="组合 35"/>
            <p:cNvGrpSpPr>
              <a:grpSpLocks/>
            </p:cNvGrpSpPr>
            <p:nvPr/>
          </p:nvGrpSpPr>
          <p:grpSpPr bwMode="auto">
            <a:xfrm>
              <a:off x="4223792" y="4454659"/>
              <a:ext cx="508025" cy="504542"/>
              <a:chOff x="4223792" y="3788554"/>
              <a:chExt cx="508025" cy="504542"/>
            </a:xfrm>
          </p:grpSpPr>
          <p:sp>
            <p:nvSpPr>
              <p:cNvPr id="46" name="矩形 45"/>
              <p:cNvSpPr/>
              <p:nvPr/>
            </p:nvSpPr>
            <p:spPr>
              <a:xfrm>
                <a:off x="4223792" y="3788554"/>
                <a:ext cx="508025" cy="504542"/>
              </a:xfrm>
              <a:prstGeom prst="rect">
                <a:avLst/>
              </a:prstGeom>
              <a:solidFill>
                <a:srgbClr val="9BBB59"/>
              </a:solidFill>
              <a:ln w="25400" cap="flat" cmpd="sng" algn="ctr">
                <a:noFill/>
                <a:prstDash val="solid"/>
              </a:ln>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Calibri"/>
                  <a:ea typeface="宋体" panose="02010600030101010101" pitchFamily="2" charset="-122"/>
                </a:endParaRPr>
              </a:p>
            </p:txBody>
          </p:sp>
          <p:sp>
            <p:nvSpPr>
              <p:cNvPr id="47" name="文本框 111"/>
              <p:cNvSpPr txBox="1">
                <a:spLocks noChangeArrowheads="1"/>
              </p:cNvSpPr>
              <p:nvPr/>
            </p:nvSpPr>
            <p:spPr bwMode="auto">
              <a:xfrm>
                <a:off x="4329259" y="3841013"/>
                <a:ext cx="3417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ysClr val="window" lastClr="FFFFFF"/>
                    </a:solidFill>
                    <a:effectLst/>
                    <a:uLnTx/>
                    <a:uFillTx/>
                    <a:latin typeface="Calibri"/>
                    <a:ea typeface="宋体" panose="02010600030101010101" pitchFamily="2" charset="-122"/>
                  </a:rPr>
                  <a:t>A</a:t>
                </a:r>
                <a:endParaRPr kumimoji="0" lang="zh-CN" altLang="en-US" sz="2000" b="0" i="0" u="none" strike="noStrike" kern="1200" cap="none" spc="0" normalizeH="0" baseline="0" noProof="0" dirty="0">
                  <a:ln>
                    <a:noFill/>
                  </a:ln>
                  <a:solidFill>
                    <a:sysClr val="window" lastClr="FFFFFF"/>
                  </a:solidFill>
                  <a:effectLst/>
                  <a:uLnTx/>
                  <a:uFillTx/>
                  <a:latin typeface="Calibri"/>
                  <a:ea typeface="宋体" panose="02010600030101010101" pitchFamily="2" charset="-122"/>
                </a:endParaRPr>
              </a:p>
            </p:txBody>
          </p:sp>
        </p:grpSp>
        <p:grpSp>
          <p:nvGrpSpPr>
            <p:cNvPr id="38" name="组合 37"/>
            <p:cNvGrpSpPr>
              <a:grpSpLocks/>
            </p:cNvGrpSpPr>
            <p:nvPr/>
          </p:nvGrpSpPr>
          <p:grpSpPr bwMode="auto">
            <a:xfrm>
              <a:off x="4728642" y="4453073"/>
              <a:ext cx="503262" cy="506128"/>
              <a:chOff x="4224586" y="3789526"/>
              <a:chExt cx="503262" cy="506128"/>
            </a:xfrm>
          </p:grpSpPr>
          <p:sp>
            <p:nvSpPr>
              <p:cNvPr id="44" name="矩形 43"/>
              <p:cNvSpPr/>
              <p:nvPr/>
            </p:nvSpPr>
            <p:spPr>
              <a:xfrm>
                <a:off x="4224586" y="3789526"/>
                <a:ext cx="503262" cy="506128"/>
              </a:xfrm>
              <a:prstGeom prst="rect">
                <a:avLst/>
              </a:prstGeom>
              <a:solidFill>
                <a:srgbClr val="16A085"/>
              </a:solidFill>
              <a:ln w="25400" cap="flat" cmpd="sng" algn="ctr">
                <a:noFill/>
                <a:prstDash val="solid"/>
              </a:ln>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Calibri"/>
                  <a:ea typeface="宋体" panose="02010600030101010101" pitchFamily="2" charset="-122"/>
                </a:endParaRPr>
              </a:p>
            </p:txBody>
          </p:sp>
          <p:sp>
            <p:nvSpPr>
              <p:cNvPr id="45" name="文本框 126"/>
              <p:cNvSpPr txBox="1">
                <a:spLocks noChangeArrowheads="1"/>
              </p:cNvSpPr>
              <p:nvPr/>
            </p:nvSpPr>
            <p:spPr bwMode="auto">
              <a:xfrm>
                <a:off x="4329259" y="3841013"/>
                <a:ext cx="3209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ysClr val="window" lastClr="FFFFFF"/>
                    </a:solidFill>
                    <a:effectLst/>
                    <a:uLnTx/>
                    <a:uFillTx/>
                    <a:latin typeface="Calibri"/>
                    <a:ea typeface="宋体" panose="02010600030101010101" pitchFamily="2" charset="-122"/>
                  </a:rPr>
                  <a:t>C</a:t>
                </a:r>
                <a:endParaRPr kumimoji="0" lang="zh-CN" altLang="en-US" sz="2000" b="0" i="0" u="none" strike="noStrike" kern="1200" cap="none" spc="0" normalizeH="0" baseline="0" noProof="0">
                  <a:ln>
                    <a:noFill/>
                  </a:ln>
                  <a:solidFill>
                    <a:sysClr val="window" lastClr="FFFFFF"/>
                  </a:solidFill>
                  <a:effectLst/>
                  <a:uLnTx/>
                  <a:uFillTx/>
                  <a:latin typeface="Calibri"/>
                  <a:ea typeface="宋体" panose="02010600030101010101" pitchFamily="2" charset="-122"/>
                </a:endParaRPr>
              </a:p>
            </p:txBody>
          </p:sp>
        </p:grpSp>
      </p:grpSp>
    </p:spTree>
    <p:custDataLst>
      <p:tags r:id="rId1"/>
    </p:custDataLst>
    <p:extLst>
      <p:ext uri="{BB962C8B-B14F-4D97-AF65-F5344CB8AC3E}">
        <p14:creationId xmlns:p14="http://schemas.microsoft.com/office/powerpoint/2010/main" val="716710359"/>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矩形 34"/>
          <p:cNvSpPr/>
          <p:nvPr/>
        </p:nvSpPr>
        <p:spPr>
          <a:xfrm>
            <a:off x="0" y="411981"/>
            <a:ext cx="874207" cy="381837"/>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682477" y="336212"/>
            <a:ext cx="537993" cy="537993"/>
            <a:chOff x="682477" y="336212"/>
            <a:chExt cx="537993" cy="537993"/>
          </a:xfrm>
        </p:grpSpPr>
        <p:grpSp>
          <p:nvGrpSpPr>
            <p:cNvPr id="37" name="组合 36"/>
            <p:cNvGrpSpPr/>
            <p:nvPr/>
          </p:nvGrpSpPr>
          <p:grpSpPr>
            <a:xfrm>
              <a:off x="682477" y="336212"/>
              <a:ext cx="537993" cy="537993"/>
              <a:chOff x="1603689" y="1828440"/>
              <a:chExt cx="2743560" cy="2743560"/>
            </a:xfrm>
          </p:grpSpPr>
          <p:sp>
            <p:nvSpPr>
              <p:cNvPr id="39" name="椭圆 38"/>
              <p:cNvSpPr/>
              <p:nvPr/>
            </p:nvSpPr>
            <p:spPr>
              <a:xfrm>
                <a:off x="1603689" y="1828440"/>
                <a:ext cx="2743560" cy="2743560"/>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sp>
            <p:nvSpPr>
              <p:cNvPr id="40" name="椭圆 39"/>
              <p:cNvSpPr/>
              <p:nvPr/>
            </p:nvSpPr>
            <p:spPr>
              <a:xfrm>
                <a:off x="1752544" y="1977295"/>
                <a:ext cx="2445850" cy="2445850"/>
              </a:xfrm>
              <a:prstGeom prst="ellipse">
                <a:avLst/>
              </a:prstGeom>
              <a:solidFill>
                <a:srgbClr val="2980B9"/>
              </a:solidFill>
              <a:ln w="38100"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grpSp>
        <p:sp>
          <p:nvSpPr>
            <p:cNvPr id="41" name="矩形 40"/>
            <p:cNvSpPr/>
            <p:nvPr/>
          </p:nvSpPr>
          <p:spPr>
            <a:xfrm>
              <a:off x="753342" y="418233"/>
              <a:ext cx="431528" cy="369332"/>
            </a:xfrm>
            <a:prstGeom prst="rect">
              <a:avLst/>
            </a:prstGeom>
          </p:spPr>
          <p:txBody>
            <a:bodyPr wrap="none">
              <a:spAutoFit/>
            </a:bodyPr>
            <a:lstStyle/>
            <a:p>
              <a:pPr lvl="0"/>
              <a:r>
                <a:rPr lang="en-US" altLang="zh-CN" dirty="0">
                  <a:solidFill>
                    <a:schemeClr val="bg1"/>
                  </a:solidFill>
                  <a:latin typeface="Impact" panose="020B0806030902050204" pitchFamily="34" charset="0"/>
                </a:rPr>
                <a:t>08</a:t>
              </a:r>
              <a:endParaRPr lang="zh-CN" altLang="en-US" dirty="0">
                <a:solidFill>
                  <a:schemeClr val="bg1"/>
                </a:solidFill>
                <a:latin typeface="Impact" panose="020B0806030902050204" pitchFamily="34" charset="0"/>
              </a:endParaRPr>
            </a:p>
          </p:txBody>
        </p:sp>
      </p:grpSp>
      <p:sp>
        <p:nvSpPr>
          <p:cNvPr id="43" name="矩形 42"/>
          <p:cNvSpPr/>
          <p:nvPr/>
        </p:nvSpPr>
        <p:spPr>
          <a:xfrm>
            <a:off x="1220469" y="402844"/>
            <a:ext cx="3262432" cy="461665"/>
          </a:xfrm>
          <a:prstGeom prst="rect">
            <a:avLst/>
          </a:prstGeom>
        </p:spPr>
        <p:txBody>
          <a:bodyPr wrap="none">
            <a:spAutoFit/>
          </a:bodyPr>
          <a:lstStyle/>
          <a:p>
            <a:pPr lvl="0" fontAlgn="base">
              <a:spcBef>
                <a:spcPct val="0"/>
              </a:spcBef>
              <a:spcAft>
                <a:spcPct val="0"/>
              </a:spcAft>
            </a:pPr>
            <a:r>
              <a:rPr lang="zh-CN" altLang="en-US" sz="2400" dirty="0">
                <a:solidFill>
                  <a:srgbClr val="2980B9"/>
                </a:solidFill>
                <a:latin typeface="微软雅黑" panose="020B0503020204020204" pitchFamily="34" charset="-122"/>
                <a:ea typeface="微软雅黑" panose="020B0503020204020204" pitchFamily="34" charset="-122"/>
              </a:rPr>
              <a:t>对策实施与检讨（三）</a:t>
            </a:r>
          </a:p>
        </p:txBody>
      </p:sp>
      <p:graphicFrame>
        <p:nvGraphicFramePr>
          <p:cNvPr id="2" name="表格 1"/>
          <p:cNvGraphicFramePr>
            <a:graphicFrameLocks noGrp="1"/>
          </p:cNvGraphicFramePr>
          <p:nvPr>
            <p:extLst>
              <p:ext uri="{D42A27DB-BD31-4B8C-83A1-F6EECF244321}">
                <p14:modId xmlns:p14="http://schemas.microsoft.com/office/powerpoint/2010/main" val="1066126665"/>
              </p:ext>
            </p:extLst>
          </p:nvPr>
        </p:nvGraphicFramePr>
        <p:xfrm>
          <a:off x="874207" y="1426232"/>
          <a:ext cx="10729191" cy="4657368"/>
        </p:xfrm>
        <a:graphic>
          <a:graphicData uri="http://schemas.openxmlformats.org/drawingml/2006/table">
            <a:tbl>
              <a:tblPr firstRow="1" firstCol="1" lastRow="1" lastCol="1" bandRow="1" bandCol="1"/>
              <a:tblGrid>
                <a:gridCol w="1845860">
                  <a:extLst>
                    <a:ext uri="{9D8B030D-6E8A-4147-A177-3AD203B41FA5}">
                      <a16:colId xmlns:a16="http://schemas.microsoft.com/office/drawing/2014/main" val="20000"/>
                    </a:ext>
                  </a:extLst>
                </a:gridCol>
                <a:gridCol w="1845860">
                  <a:extLst>
                    <a:ext uri="{9D8B030D-6E8A-4147-A177-3AD203B41FA5}">
                      <a16:colId xmlns:a16="http://schemas.microsoft.com/office/drawing/2014/main" val="20001"/>
                    </a:ext>
                  </a:extLst>
                </a:gridCol>
                <a:gridCol w="503711">
                  <a:extLst>
                    <a:ext uri="{9D8B030D-6E8A-4147-A177-3AD203B41FA5}">
                      <a16:colId xmlns:a16="http://schemas.microsoft.com/office/drawing/2014/main" val="20002"/>
                    </a:ext>
                  </a:extLst>
                </a:gridCol>
                <a:gridCol w="6533760">
                  <a:extLst>
                    <a:ext uri="{9D8B030D-6E8A-4147-A177-3AD203B41FA5}">
                      <a16:colId xmlns:a16="http://schemas.microsoft.com/office/drawing/2014/main" val="20003"/>
                    </a:ext>
                  </a:extLst>
                </a:gridCol>
              </a:tblGrid>
              <a:tr h="334928">
                <a:tc row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600" kern="100" dirty="0">
                          <a:solidFill>
                            <a:schemeClr val="bg1"/>
                          </a:solidFill>
                          <a:effectLst/>
                          <a:latin typeface="微软雅黑" panose="020B0503020204020204" pitchFamily="34" charset="-122"/>
                          <a:ea typeface="微软雅黑" panose="020B0503020204020204" pitchFamily="34" charset="-122"/>
                        </a:rPr>
                        <a:t>对策三</a:t>
                      </a: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600" kern="100" dirty="0">
                          <a:solidFill>
                            <a:schemeClr val="bg1"/>
                          </a:solidFill>
                          <a:effectLst/>
                          <a:latin typeface="微软雅黑" panose="020B0503020204020204" pitchFamily="34" charset="-122"/>
                          <a:ea typeface="微软雅黑" panose="020B0503020204020204" pitchFamily="34" charset="-122"/>
                        </a:rPr>
                        <a:t>对策名称</a:t>
                      </a: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600" kern="100" dirty="0">
                          <a:solidFill>
                            <a:schemeClr val="bg1"/>
                          </a:solidFill>
                          <a:effectLst/>
                          <a:latin typeface="微软雅黑" panose="020B0503020204020204" pitchFamily="34" charset="-122"/>
                          <a:ea typeface="微软雅黑" panose="020B0503020204020204" pitchFamily="34" charset="-122"/>
                        </a:rPr>
                        <a:t>加强对护士的培训，增强责任心。</a:t>
                      </a: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hMerge="1">
                  <a:txBody>
                    <a:bodyPr/>
                    <a:lstStyle/>
                    <a:p>
                      <a:endParaRPr lang="zh-CN" altLang="en-US"/>
                    </a:p>
                  </a:txBody>
                  <a:tcPr/>
                </a:tc>
                <a:extLst>
                  <a:ext uri="{0D108BD9-81ED-4DB2-BD59-A6C34878D82A}">
                    <a16:rowId xmlns:a16="http://schemas.microsoft.com/office/drawing/2014/main" val="10000"/>
                  </a:ext>
                </a:extLst>
              </a:tr>
              <a:tr h="360040">
                <a:tc vMerge="1">
                  <a:txBody>
                    <a:bodyPr/>
                    <a:lstStyle/>
                    <a:p>
                      <a:endParaRPr lang="zh-CN" altLang="en-US"/>
                    </a:p>
                  </a:txBody>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600" kern="100">
                          <a:solidFill>
                            <a:schemeClr val="bg1"/>
                          </a:solidFill>
                          <a:effectLst/>
                          <a:latin typeface="微软雅黑" panose="020B0503020204020204" pitchFamily="34" charset="-122"/>
                          <a:ea typeface="微软雅黑" panose="020B0503020204020204" pitchFamily="34" charset="-122"/>
                        </a:rPr>
                        <a:t>主要因</a:t>
                      </a: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600" kern="100" dirty="0">
                          <a:solidFill>
                            <a:schemeClr val="bg1"/>
                          </a:solidFill>
                          <a:effectLst/>
                          <a:latin typeface="微软雅黑" panose="020B0503020204020204" pitchFamily="34" charset="-122"/>
                          <a:ea typeface="微软雅黑" panose="020B0503020204020204" pitchFamily="34" charset="-122"/>
                        </a:rPr>
                        <a:t>护士防护意识淡薄</a:t>
                      </a: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hMerge="1">
                  <a:txBody>
                    <a:bodyPr/>
                    <a:lstStyle/>
                    <a:p>
                      <a:endParaRPr lang="zh-CN" altLang="en-US"/>
                    </a:p>
                  </a:txBody>
                  <a:tcPr/>
                </a:tc>
                <a:extLst>
                  <a:ext uri="{0D108BD9-81ED-4DB2-BD59-A6C34878D82A}">
                    <a16:rowId xmlns:a16="http://schemas.microsoft.com/office/drawing/2014/main" val="10001"/>
                  </a:ext>
                </a:extLst>
              </a:tr>
              <a:tr h="2225040">
                <a:tc gridSpan="3">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just">
                        <a:spcAft>
                          <a:spcPts val="0"/>
                        </a:spcAft>
                      </a:pPr>
                      <a:r>
                        <a:rPr lang="en-US" sz="1600" kern="100" dirty="0">
                          <a:effectLst/>
                          <a:latin typeface="微软雅黑" panose="020B0503020204020204" pitchFamily="34" charset="-122"/>
                          <a:ea typeface="微软雅黑" panose="020B0503020204020204" pitchFamily="34" charset="-122"/>
                        </a:rPr>
                        <a:t> </a:t>
                      </a:r>
                      <a:endParaRPr lang="zh-CN" sz="1600" kern="100" dirty="0">
                        <a:effectLst/>
                        <a:latin typeface="微软雅黑" panose="020B0503020204020204" pitchFamily="34" charset="-122"/>
                        <a:ea typeface="微软雅黑" panose="020B0503020204020204" pitchFamily="34" charset="-122"/>
                      </a:endParaRPr>
                    </a:p>
                    <a:p>
                      <a:pPr algn="just">
                        <a:spcAft>
                          <a:spcPts val="0"/>
                        </a:spcAft>
                      </a:pPr>
                      <a:r>
                        <a:rPr lang="zh-CN" sz="1800" b="1" kern="100" dirty="0">
                          <a:effectLst/>
                          <a:latin typeface="微软雅黑" panose="020B0503020204020204" pitchFamily="34" charset="-122"/>
                          <a:ea typeface="微软雅黑" panose="020B0503020204020204" pitchFamily="34" charset="-122"/>
                        </a:rPr>
                        <a:t>改善前：</a:t>
                      </a:r>
                    </a:p>
                    <a:p>
                      <a:pPr algn="just">
                        <a:spcAft>
                          <a:spcPts val="0"/>
                        </a:spcAft>
                      </a:pPr>
                      <a:r>
                        <a:rPr lang="en-US" sz="1600" kern="100" dirty="0">
                          <a:effectLst/>
                          <a:latin typeface="微软雅黑" panose="020B0503020204020204" pitchFamily="34" charset="-122"/>
                          <a:ea typeface="微软雅黑" panose="020B0503020204020204" pitchFamily="34" charset="-122"/>
                        </a:rPr>
                        <a:t>1. </a:t>
                      </a:r>
                      <a:r>
                        <a:rPr lang="zh-CN" sz="1600" kern="100" dirty="0">
                          <a:effectLst/>
                          <a:latin typeface="微软雅黑" panose="020B0503020204020204" pitchFamily="34" charset="-122"/>
                          <a:ea typeface="微软雅黑" panose="020B0503020204020204" pitchFamily="34" charset="-122"/>
                        </a:rPr>
                        <a:t>轮转护士及新进人员经验不足。</a:t>
                      </a:r>
                    </a:p>
                    <a:p>
                      <a:pPr algn="just">
                        <a:spcAft>
                          <a:spcPts val="0"/>
                        </a:spcAft>
                      </a:pPr>
                      <a:r>
                        <a:rPr lang="en-US" sz="1600" kern="100" dirty="0">
                          <a:effectLst/>
                          <a:latin typeface="微软雅黑" panose="020B0503020204020204" pitchFamily="34" charset="-122"/>
                          <a:ea typeface="微软雅黑" panose="020B0503020204020204" pitchFamily="34" charset="-122"/>
                        </a:rPr>
                        <a:t> </a:t>
                      </a:r>
                      <a:endParaRPr lang="zh-CN" sz="1600" kern="100" dirty="0">
                        <a:effectLst/>
                        <a:latin typeface="微软雅黑" panose="020B0503020204020204" pitchFamily="34" charset="-122"/>
                        <a:ea typeface="微软雅黑" panose="020B0503020204020204" pitchFamily="34" charset="-122"/>
                      </a:endParaRPr>
                    </a:p>
                    <a:p>
                      <a:pPr algn="just">
                        <a:spcAft>
                          <a:spcPts val="0"/>
                        </a:spcAft>
                      </a:pPr>
                      <a:r>
                        <a:rPr lang="en-US" sz="1600" kern="100" dirty="0">
                          <a:effectLst/>
                          <a:latin typeface="微软雅黑" panose="020B0503020204020204" pitchFamily="34" charset="-122"/>
                          <a:ea typeface="微软雅黑" panose="020B0503020204020204" pitchFamily="34" charset="-122"/>
                        </a:rPr>
                        <a:t>2. </a:t>
                      </a:r>
                      <a:r>
                        <a:rPr lang="zh-CN" sz="1600" kern="100" dirty="0">
                          <a:effectLst/>
                          <a:latin typeface="微软雅黑" panose="020B0503020204020204" pitchFamily="34" charset="-122"/>
                          <a:ea typeface="微软雅黑" panose="020B0503020204020204" pitchFamily="34" charset="-122"/>
                        </a:rPr>
                        <a:t>护士防护意识淡薄，对化疗废弃物危害性认识不够。</a:t>
                      </a:r>
                    </a:p>
                    <a:p>
                      <a:pPr algn="just">
                        <a:spcAft>
                          <a:spcPts val="0"/>
                        </a:spcAft>
                      </a:pPr>
                      <a:r>
                        <a:rPr lang="en-US" sz="1600" kern="100" dirty="0">
                          <a:effectLst/>
                          <a:latin typeface="微软雅黑" panose="020B0503020204020204" pitchFamily="34" charset="-122"/>
                          <a:ea typeface="微软雅黑" panose="020B0503020204020204" pitchFamily="34" charset="-122"/>
                        </a:rPr>
                        <a:t> </a:t>
                      </a:r>
                      <a:endParaRPr lang="zh-CN" sz="1600" kern="100" dirty="0">
                        <a:effectLst/>
                        <a:latin typeface="微软雅黑" panose="020B0503020204020204" pitchFamily="34" charset="-122"/>
                        <a:ea typeface="微软雅黑" panose="020B0503020204020204" pitchFamily="34" charset="-122"/>
                      </a:endParaRPr>
                    </a:p>
                    <a:p>
                      <a:pPr algn="just">
                        <a:spcAft>
                          <a:spcPts val="0"/>
                        </a:spcAft>
                      </a:pPr>
                      <a:r>
                        <a:rPr lang="en-US" sz="1600" kern="100" dirty="0">
                          <a:effectLst/>
                          <a:latin typeface="微软雅黑" panose="020B0503020204020204" pitchFamily="34" charset="-122"/>
                          <a:ea typeface="微软雅黑" panose="020B0503020204020204" pitchFamily="34" charset="-122"/>
                        </a:rPr>
                        <a:t> </a:t>
                      </a:r>
                      <a:endParaRPr lang="zh-CN" sz="1600" kern="100" dirty="0">
                        <a:effectLst/>
                        <a:latin typeface="微软雅黑" panose="020B0503020204020204" pitchFamily="34" charset="-122"/>
                        <a:ea typeface="微软雅黑" panose="020B0503020204020204" pitchFamily="34" charset="-122"/>
                      </a:endParaRPr>
                    </a:p>
                    <a:p>
                      <a:pPr algn="just">
                        <a:spcAft>
                          <a:spcPts val="0"/>
                        </a:spcAft>
                      </a:pPr>
                      <a:r>
                        <a:rPr lang="en-US" sz="1600" kern="100" dirty="0">
                          <a:effectLst/>
                          <a:latin typeface="微软雅黑" panose="020B0503020204020204" pitchFamily="34" charset="-122"/>
                          <a:ea typeface="微软雅黑" panose="020B0503020204020204" pitchFamily="34" charset="-122"/>
                        </a:rPr>
                        <a:t> </a:t>
                      </a:r>
                      <a:endParaRPr lang="zh-CN" sz="1600" kern="100" dirty="0">
                        <a:effectLst/>
                        <a:latin typeface="微软雅黑" panose="020B0503020204020204" pitchFamily="34" charset="-122"/>
                        <a:ea typeface="微软雅黑" panose="020B0503020204020204" pitchFamily="34" charset="-122"/>
                      </a:endParaRPr>
                    </a:p>
                  </a:txBody>
                  <a:tcPr marL="68580" marR="68580" marT="0" marB="0">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ltLang="en-US"/>
                    </a:p>
                  </a:txBody>
                  <a:tcPr/>
                </a:tc>
                <a:tc hMerge="1">
                  <a:txBody>
                    <a:bodyPr/>
                    <a:lstStyle/>
                    <a:p>
                      <a:endParaRPr lang="zh-CN" altLang="en-US"/>
                    </a:p>
                  </a:txBody>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just">
                        <a:spcAft>
                          <a:spcPts val="0"/>
                        </a:spcAft>
                      </a:pPr>
                      <a:r>
                        <a:rPr lang="en-US" sz="1600" kern="100" dirty="0">
                          <a:effectLst/>
                          <a:latin typeface="微软雅黑" panose="020B0503020204020204" pitchFamily="34" charset="-122"/>
                          <a:ea typeface="微软雅黑" panose="020B0503020204020204" pitchFamily="34" charset="-122"/>
                        </a:rPr>
                        <a:t> </a:t>
                      </a:r>
                      <a:endParaRPr lang="zh-CN" sz="1800" b="1" kern="100" dirty="0">
                        <a:effectLst/>
                        <a:latin typeface="微软雅黑" panose="020B0503020204020204" pitchFamily="34" charset="-122"/>
                        <a:ea typeface="微软雅黑" panose="020B0503020204020204" pitchFamily="34" charset="-122"/>
                      </a:endParaRPr>
                    </a:p>
                    <a:p>
                      <a:pPr algn="just">
                        <a:spcAft>
                          <a:spcPts val="0"/>
                        </a:spcAft>
                      </a:pPr>
                      <a:r>
                        <a:rPr lang="zh-CN" sz="1800" b="1" kern="100" dirty="0">
                          <a:effectLst/>
                          <a:latin typeface="微软雅黑" panose="020B0503020204020204" pitchFamily="34" charset="-122"/>
                          <a:ea typeface="微软雅黑" panose="020B0503020204020204" pitchFamily="34" charset="-122"/>
                        </a:rPr>
                        <a:t>对策实施：</a:t>
                      </a:r>
                    </a:p>
                    <a:p>
                      <a:pPr algn="just">
                        <a:spcAft>
                          <a:spcPts val="0"/>
                        </a:spcAft>
                      </a:pPr>
                      <a:r>
                        <a:rPr lang="en-US" sz="1600" kern="100" dirty="0">
                          <a:effectLst/>
                          <a:latin typeface="微软雅黑" panose="020B0503020204020204" pitchFamily="34" charset="-122"/>
                          <a:ea typeface="微软雅黑" panose="020B0503020204020204" pitchFamily="34" charset="-122"/>
                        </a:rPr>
                        <a:t>1. </a:t>
                      </a:r>
                      <a:r>
                        <a:rPr lang="zh-CN" sz="1600" kern="100" dirty="0">
                          <a:effectLst/>
                          <a:latin typeface="微软雅黑" panose="020B0503020204020204" pitchFamily="34" charset="-122"/>
                          <a:ea typeface="微软雅黑" panose="020B0503020204020204" pitchFamily="34" charset="-122"/>
                        </a:rPr>
                        <a:t>由科室的肿瘤专科护士培训轮转护士及新进人员抗肿瘤药物的所有操作。</a:t>
                      </a:r>
                    </a:p>
                    <a:p>
                      <a:pPr algn="just">
                        <a:spcAft>
                          <a:spcPts val="0"/>
                        </a:spcAft>
                      </a:pPr>
                      <a:r>
                        <a:rPr lang="en-US" sz="1600" kern="100" dirty="0">
                          <a:effectLst/>
                          <a:latin typeface="微软雅黑" panose="020B0503020204020204" pitchFamily="34" charset="-122"/>
                          <a:ea typeface="微软雅黑" panose="020B0503020204020204" pitchFamily="34" charset="-122"/>
                        </a:rPr>
                        <a:t>2. </a:t>
                      </a:r>
                      <a:r>
                        <a:rPr lang="zh-CN" sz="1600" kern="100" dirty="0">
                          <a:effectLst/>
                          <a:latin typeface="微软雅黑" panose="020B0503020204020204" pitchFamily="34" charset="-122"/>
                          <a:ea typeface="微软雅黑" panose="020B0503020204020204" pitchFamily="34" charset="-122"/>
                        </a:rPr>
                        <a:t>科室组织业务学习，对化疗药物暴露的危害，外溅的处理进行学习。</a:t>
                      </a:r>
                    </a:p>
                    <a:p>
                      <a:pPr algn="just">
                        <a:spcAft>
                          <a:spcPts val="0"/>
                        </a:spcAft>
                      </a:pPr>
                      <a:r>
                        <a:rPr lang="en-US" sz="1600" kern="100" dirty="0">
                          <a:effectLst/>
                          <a:latin typeface="微软雅黑" panose="020B0503020204020204" pitchFamily="34" charset="-122"/>
                          <a:ea typeface="微软雅黑" panose="020B0503020204020204" pitchFamily="34" charset="-122"/>
                        </a:rPr>
                        <a:t>3. </a:t>
                      </a:r>
                      <a:r>
                        <a:rPr lang="zh-CN" sz="1600" kern="100" dirty="0">
                          <a:effectLst/>
                          <a:latin typeface="微软雅黑" panose="020B0503020204020204" pitchFamily="34" charset="-122"/>
                          <a:ea typeface="微软雅黑" panose="020B0503020204020204" pitchFamily="34" charset="-122"/>
                        </a:rPr>
                        <a:t>进行考核</a:t>
                      </a:r>
                    </a:p>
                    <a:p>
                      <a:pPr algn="just">
                        <a:spcAft>
                          <a:spcPts val="0"/>
                        </a:spcAft>
                      </a:pPr>
                      <a:r>
                        <a:rPr lang="en-US" sz="1600" kern="100" dirty="0">
                          <a:effectLst/>
                          <a:latin typeface="微软雅黑" panose="020B0503020204020204" pitchFamily="34" charset="-122"/>
                          <a:ea typeface="微软雅黑" panose="020B0503020204020204" pitchFamily="34" charset="-122"/>
                        </a:rPr>
                        <a:t> </a:t>
                      </a:r>
                      <a:endParaRPr lang="zh-CN" sz="1600" kern="100" dirty="0">
                        <a:effectLst/>
                        <a:latin typeface="微软雅黑" panose="020B0503020204020204" pitchFamily="34" charset="-122"/>
                        <a:ea typeface="微软雅黑" panose="020B0503020204020204" pitchFamily="34" charset="-122"/>
                      </a:endParaRPr>
                    </a:p>
                    <a:p>
                      <a:pPr algn="just">
                        <a:spcAft>
                          <a:spcPts val="0"/>
                        </a:spcAft>
                      </a:pPr>
                      <a:r>
                        <a:rPr lang="en-US" sz="1600" kern="100" dirty="0">
                          <a:effectLst/>
                          <a:latin typeface="微软雅黑" panose="020B0503020204020204" pitchFamily="34" charset="-122"/>
                          <a:ea typeface="微软雅黑" panose="020B0503020204020204" pitchFamily="34" charset="-122"/>
                        </a:rPr>
                        <a:t> </a:t>
                      </a:r>
                      <a:endParaRPr lang="zh-CN" sz="1600" kern="100" dirty="0">
                        <a:effectLst/>
                        <a:latin typeface="微软雅黑" panose="020B0503020204020204" pitchFamily="34" charset="-122"/>
                        <a:ea typeface="微软雅黑" panose="020B0503020204020204" pitchFamily="34" charset="-122"/>
                      </a:endParaRPr>
                    </a:p>
                    <a:p>
                      <a:pPr algn="just">
                        <a:spcAft>
                          <a:spcPts val="0"/>
                        </a:spcAft>
                      </a:pPr>
                      <a:endParaRPr lang="zh-CN" sz="1600" kern="100" dirty="0">
                        <a:effectLst/>
                        <a:latin typeface="微软雅黑" panose="020B0503020204020204" pitchFamily="34" charset="-122"/>
                        <a:ea typeface="微软雅黑" panose="020B0503020204020204" pitchFamily="34" charset="-122"/>
                      </a:endParaRPr>
                    </a:p>
                  </a:txBody>
                  <a:tcPr marL="68580" marR="68580" marT="0" marB="0">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1737360">
                <a:tc gridSpan="3">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just">
                        <a:spcAft>
                          <a:spcPts val="0"/>
                        </a:spcAft>
                      </a:pPr>
                      <a:r>
                        <a:rPr lang="en-US" sz="1600" kern="100" dirty="0">
                          <a:effectLst/>
                          <a:latin typeface="微软雅黑" panose="020B0503020204020204" pitchFamily="34" charset="-122"/>
                          <a:ea typeface="微软雅黑" panose="020B0503020204020204" pitchFamily="34" charset="-122"/>
                        </a:rPr>
                        <a:t>                                   </a:t>
                      </a:r>
                      <a:endParaRPr lang="zh-CN" sz="1600" kern="100" dirty="0">
                        <a:effectLst/>
                        <a:latin typeface="微软雅黑" panose="020B0503020204020204" pitchFamily="34" charset="-122"/>
                        <a:ea typeface="微软雅黑" panose="020B0503020204020204" pitchFamily="34" charset="-122"/>
                      </a:endParaRPr>
                    </a:p>
                    <a:p>
                      <a:pPr algn="just">
                        <a:spcAft>
                          <a:spcPts val="0"/>
                        </a:spcAft>
                      </a:pPr>
                      <a:r>
                        <a:rPr lang="en-US" sz="1600" kern="100" dirty="0">
                          <a:effectLst/>
                          <a:latin typeface="微软雅黑" panose="020B0503020204020204" pitchFamily="34" charset="-122"/>
                          <a:ea typeface="微软雅黑" panose="020B0503020204020204" pitchFamily="34" charset="-122"/>
                        </a:rPr>
                        <a:t> </a:t>
                      </a:r>
                      <a:endParaRPr lang="zh-CN" sz="1600" kern="100" dirty="0">
                        <a:effectLst/>
                        <a:latin typeface="微软雅黑" panose="020B0503020204020204" pitchFamily="34" charset="-122"/>
                        <a:ea typeface="微软雅黑" panose="020B0503020204020204" pitchFamily="34" charset="-122"/>
                      </a:endParaRPr>
                    </a:p>
                    <a:p>
                      <a:pPr algn="just">
                        <a:spcAft>
                          <a:spcPts val="0"/>
                        </a:spcAft>
                      </a:pPr>
                      <a:r>
                        <a:rPr lang="zh-CN" sz="1800" b="1" kern="100" dirty="0">
                          <a:effectLst/>
                          <a:latin typeface="微软雅黑" panose="020B0503020204020204" pitchFamily="34" charset="-122"/>
                          <a:ea typeface="微软雅黑" panose="020B0503020204020204" pitchFamily="34" charset="-122"/>
                        </a:rPr>
                        <a:t>对策处置：</a:t>
                      </a:r>
                    </a:p>
                    <a:p>
                      <a:pPr algn="just">
                        <a:spcAft>
                          <a:spcPts val="0"/>
                        </a:spcAft>
                      </a:pPr>
                      <a:r>
                        <a:rPr lang="en-US" sz="1600" kern="100" dirty="0">
                          <a:effectLst/>
                          <a:latin typeface="微软雅黑" panose="020B0503020204020204" pitchFamily="34" charset="-122"/>
                          <a:ea typeface="微软雅黑" panose="020B0503020204020204" pitchFamily="34" charset="-122"/>
                        </a:rPr>
                        <a:t> </a:t>
                      </a:r>
                      <a:r>
                        <a:rPr lang="zh-CN" sz="1600" kern="100" dirty="0">
                          <a:effectLst/>
                          <a:latin typeface="微软雅黑" panose="020B0503020204020204" pitchFamily="34" charset="-122"/>
                          <a:ea typeface="微软雅黑" panose="020B0503020204020204" pitchFamily="34" charset="-122"/>
                        </a:rPr>
                        <a:t>改进后效果良好。</a:t>
                      </a:r>
                    </a:p>
                  </a:txBody>
                  <a:tcPr marL="68580" marR="68580" marT="0" marB="0">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zh-CN" altLang="en-US"/>
                    </a:p>
                  </a:txBody>
                  <a:tcPr/>
                </a:tc>
                <a:tc hMerge="1">
                  <a:txBody>
                    <a:bodyPr/>
                    <a:lstStyle/>
                    <a:p>
                      <a:endParaRPr lang="zh-CN" altLang="en-US"/>
                    </a:p>
                  </a:txBody>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just">
                        <a:spcAft>
                          <a:spcPts val="0"/>
                        </a:spcAft>
                      </a:pPr>
                      <a:endParaRPr lang="zh-CN" sz="1600" kern="100" dirty="0">
                        <a:effectLst/>
                        <a:latin typeface="微软雅黑" panose="020B0503020204020204" pitchFamily="34" charset="-122"/>
                        <a:ea typeface="微软雅黑" panose="020B0503020204020204" pitchFamily="34" charset="-122"/>
                      </a:endParaRPr>
                    </a:p>
                    <a:p>
                      <a:pPr algn="just">
                        <a:spcAft>
                          <a:spcPts val="0"/>
                        </a:spcAft>
                      </a:pPr>
                      <a:r>
                        <a:rPr lang="en-US" sz="1600" kern="100" dirty="0">
                          <a:effectLst/>
                          <a:latin typeface="微软雅黑" panose="020B0503020204020204" pitchFamily="34" charset="-122"/>
                          <a:ea typeface="微软雅黑" panose="020B0503020204020204" pitchFamily="34" charset="-122"/>
                        </a:rPr>
                        <a:t> </a:t>
                      </a:r>
                      <a:endParaRPr lang="zh-CN" sz="1600" kern="100" dirty="0">
                        <a:effectLst/>
                        <a:latin typeface="微软雅黑" panose="020B0503020204020204" pitchFamily="34" charset="-122"/>
                        <a:ea typeface="微软雅黑" panose="020B0503020204020204" pitchFamily="34" charset="-122"/>
                      </a:endParaRPr>
                    </a:p>
                    <a:p>
                      <a:pPr algn="just">
                        <a:spcAft>
                          <a:spcPts val="0"/>
                        </a:spcAft>
                      </a:pPr>
                      <a:r>
                        <a:rPr lang="zh-CN" sz="1800" b="1" kern="100" dirty="0">
                          <a:effectLst/>
                          <a:latin typeface="微软雅黑" panose="020B0503020204020204" pitchFamily="34" charset="-122"/>
                          <a:ea typeface="微软雅黑" panose="020B0503020204020204" pitchFamily="34" charset="-122"/>
                        </a:rPr>
                        <a:t>对策效果确认：</a:t>
                      </a:r>
                    </a:p>
                    <a:p>
                      <a:pPr marL="342900" lvl="0" indent="-342900" algn="just">
                        <a:spcAft>
                          <a:spcPts val="0"/>
                        </a:spcAft>
                        <a:buFont typeface="+mj-lt"/>
                        <a:buAutoNum type="arabicPeriod"/>
                        <a:tabLst>
                          <a:tab pos="228600" algn="l"/>
                        </a:tabLst>
                      </a:pPr>
                      <a:r>
                        <a:rPr lang="zh-CN" sz="1600" kern="100" dirty="0">
                          <a:effectLst/>
                          <a:latin typeface="微软雅黑" panose="020B0503020204020204" pitchFamily="34" charset="-122"/>
                          <a:ea typeface="微软雅黑" panose="020B0503020204020204" pitchFamily="34" charset="-122"/>
                        </a:rPr>
                        <a:t>培训按时完成。</a:t>
                      </a:r>
                    </a:p>
                    <a:p>
                      <a:pPr marL="342900" lvl="0" indent="-342900" algn="just">
                        <a:spcAft>
                          <a:spcPts val="0"/>
                        </a:spcAft>
                        <a:buFont typeface="+mj-lt"/>
                        <a:buAutoNum type="arabicPeriod"/>
                        <a:tabLst>
                          <a:tab pos="228600" algn="l"/>
                        </a:tabLst>
                      </a:pPr>
                      <a:r>
                        <a:rPr lang="zh-CN" sz="1600" kern="100" dirty="0">
                          <a:effectLst/>
                          <a:latin typeface="微软雅黑" panose="020B0503020204020204" pitchFamily="34" charset="-122"/>
                          <a:ea typeface="微软雅黑" panose="020B0503020204020204" pitchFamily="34" charset="-122"/>
                        </a:rPr>
                        <a:t>护士能说出化疗药物暴露在空气中的危害，外溅处理流程符合标准。</a:t>
                      </a:r>
                    </a:p>
                    <a:p>
                      <a:pPr algn="just">
                        <a:spcAft>
                          <a:spcPts val="0"/>
                        </a:spcAft>
                      </a:pPr>
                      <a:r>
                        <a:rPr lang="en-US" sz="1600" kern="100" dirty="0">
                          <a:effectLst/>
                          <a:latin typeface="微软雅黑" panose="020B0503020204020204" pitchFamily="34" charset="-122"/>
                          <a:ea typeface="微软雅黑" panose="020B0503020204020204" pitchFamily="34" charset="-122"/>
                        </a:rPr>
                        <a:t> </a:t>
                      </a:r>
                      <a:endParaRPr lang="zh-CN" sz="1600" kern="100" dirty="0">
                        <a:effectLst/>
                        <a:latin typeface="微软雅黑" panose="020B0503020204020204" pitchFamily="34" charset="-122"/>
                        <a:ea typeface="微软雅黑" panose="020B0503020204020204" pitchFamily="34" charset="-122"/>
                      </a:endParaRPr>
                    </a:p>
                    <a:p>
                      <a:pPr algn="just">
                        <a:spcAft>
                          <a:spcPts val="0"/>
                        </a:spcAft>
                      </a:pPr>
                      <a:r>
                        <a:rPr lang="en-US" sz="1600" kern="100" dirty="0">
                          <a:effectLst/>
                          <a:latin typeface="微软雅黑" panose="020B0503020204020204" pitchFamily="34" charset="-122"/>
                          <a:ea typeface="微软雅黑" panose="020B0503020204020204" pitchFamily="34" charset="-122"/>
                        </a:rPr>
                        <a:t> </a:t>
                      </a:r>
                      <a:endParaRPr lang="zh-CN" sz="1600" kern="100" dirty="0">
                        <a:effectLst/>
                        <a:latin typeface="微软雅黑" panose="020B0503020204020204" pitchFamily="34" charset="-122"/>
                        <a:ea typeface="微软雅黑" panose="020B0503020204020204" pitchFamily="34" charset="-122"/>
                      </a:endParaRPr>
                    </a:p>
                  </a:txBody>
                  <a:tcPr marL="68580" marR="68580" marT="0" marB="0">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grpSp>
        <p:nvGrpSpPr>
          <p:cNvPr id="11" name="组合 10"/>
          <p:cNvGrpSpPr>
            <a:grpSpLocks/>
          </p:cNvGrpSpPr>
          <p:nvPr/>
        </p:nvGrpSpPr>
        <p:grpSpPr bwMode="auto">
          <a:xfrm>
            <a:off x="4606066" y="3841666"/>
            <a:ext cx="1008062" cy="1011237"/>
            <a:chOff x="4223792" y="3948531"/>
            <a:chExt cx="1008112" cy="1010670"/>
          </a:xfrm>
        </p:grpSpPr>
        <p:grpSp>
          <p:nvGrpSpPr>
            <p:cNvPr id="12" name="组合 11"/>
            <p:cNvGrpSpPr>
              <a:grpSpLocks/>
            </p:cNvGrpSpPr>
            <p:nvPr/>
          </p:nvGrpSpPr>
          <p:grpSpPr bwMode="auto">
            <a:xfrm>
              <a:off x="4223792" y="3951705"/>
              <a:ext cx="508025" cy="502955"/>
              <a:chOff x="4223792" y="3789656"/>
              <a:chExt cx="508025" cy="502955"/>
            </a:xfrm>
          </p:grpSpPr>
          <p:sp>
            <p:nvSpPr>
              <p:cNvPr id="22" name="矩形 21"/>
              <p:cNvSpPr/>
              <p:nvPr/>
            </p:nvSpPr>
            <p:spPr>
              <a:xfrm>
                <a:off x="4223792" y="3789656"/>
                <a:ext cx="508025" cy="502955"/>
              </a:xfrm>
              <a:prstGeom prst="rect">
                <a:avLst/>
              </a:prstGeom>
              <a:solidFill>
                <a:srgbClr val="F39C12"/>
              </a:solidFill>
              <a:ln w="25400" cap="flat" cmpd="sng" algn="ctr">
                <a:noFill/>
                <a:prstDash val="solid"/>
              </a:ln>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Calibri"/>
                  <a:ea typeface="宋体" panose="02010600030101010101" pitchFamily="2" charset="-122"/>
                </a:endParaRPr>
              </a:p>
            </p:txBody>
          </p:sp>
          <p:sp>
            <p:nvSpPr>
              <p:cNvPr id="23" name="文本框 9"/>
              <p:cNvSpPr txBox="1">
                <a:spLocks noChangeArrowheads="1"/>
              </p:cNvSpPr>
              <p:nvPr/>
            </p:nvSpPr>
            <p:spPr bwMode="auto">
              <a:xfrm>
                <a:off x="4329259" y="3841013"/>
                <a:ext cx="3177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ysClr val="window" lastClr="FFFFFF"/>
                    </a:solidFill>
                    <a:effectLst/>
                    <a:uLnTx/>
                    <a:uFillTx/>
                    <a:latin typeface="Calibri"/>
                    <a:ea typeface="宋体" panose="02010600030101010101" pitchFamily="2" charset="-122"/>
                  </a:rPr>
                  <a:t>P</a:t>
                </a:r>
                <a:endParaRPr kumimoji="0" lang="zh-CN" altLang="en-US" sz="2000" b="0" i="0" u="none" strike="noStrike" kern="1200" cap="none" spc="0" normalizeH="0" baseline="0" noProof="0">
                  <a:ln>
                    <a:noFill/>
                  </a:ln>
                  <a:solidFill>
                    <a:sysClr val="window" lastClr="FFFFFF"/>
                  </a:solidFill>
                  <a:effectLst/>
                  <a:uLnTx/>
                  <a:uFillTx/>
                  <a:latin typeface="Calibri"/>
                  <a:ea typeface="宋体" panose="02010600030101010101" pitchFamily="2" charset="-122"/>
                </a:endParaRPr>
              </a:p>
            </p:txBody>
          </p:sp>
        </p:grpSp>
        <p:grpSp>
          <p:nvGrpSpPr>
            <p:cNvPr id="13" name="组合 12"/>
            <p:cNvGrpSpPr>
              <a:grpSpLocks/>
            </p:cNvGrpSpPr>
            <p:nvPr/>
          </p:nvGrpSpPr>
          <p:grpSpPr bwMode="auto">
            <a:xfrm>
              <a:off x="4728642" y="3948531"/>
              <a:ext cx="503262" cy="504542"/>
              <a:chOff x="4224586" y="3789040"/>
              <a:chExt cx="503262" cy="504542"/>
            </a:xfrm>
          </p:grpSpPr>
          <p:sp>
            <p:nvSpPr>
              <p:cNvPr id="20" name="矩形 19"/>
              <p:cNvSpPr/>
              <p:nvPr/>
            </p:nvSpPr>
            <p:spPr>
              <a:xfrm>
                <a:off x="4224586" y="3789040"/>
                <a:ext cx="503262" cy="504542"/>
              </a:xfrm>
              <a:prstGeom prst="rect">
                <a:avLst/>
              </a:prstGeom>
              <a:solidFill>
                <a:srgbClr val="2980B9"/>
              </a:solidFill>
              <a:ln w="25400" cap="flat" cmpd="sng" algn="ctr">
                <a:noFill/>
                <a:prstDash val="solid"/>
              </a:ln>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Calibri"/>
                  <a:ea typeface="宋体" panose="02010600030101010101" pitchFamily="2" charset="-122"/>
                </a:endParaRPr>
              </a:p>
            </p:txBody>
          </p:sp>
          <p:sp>
            <p:nvSpPr>
              <p:cNvPr id="21" name="文本框 107"/>
              <p:cNvSpPr txBox="1">
                <a:spLocks noChangeArrowheads="1"/>
              </p:cNvSpPr>
              <p:nvPr/>
            </p:nvSpPr>
            <p:spPr bwMode="auto">
              <a:xfrm>
                <a:off x="4329259" y="3841013"/>
                <a:ext cx="3417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ysClr val="window" lastClr="FFFFFF"/>
                    </a:solidFill>
                    <a:effectLst/>
                    <a:uLnTx/>
                    <a:uFillTx/>
                    <a:latin typeface="Calibri"/>
                    <a:ea typeface="宋体" panose="02010600030101010101" pitchFamily="2" charset="-122"/>
                  </a:rPr>
                  <a:t>D</a:t>
                </a:r>
                <a:endParaRPr kumimoji="0" lang="zh-CN" altLang="en-US" sz="2000" b="0" i="0" u="none" strike="noStrike" kern="1200" cap="none" spc="0" normalizeH="0" baseline="0" noProof="0">
                  <a:ln>
                    <a:noFill/>
                  </a:ln>
                  <a:solidFill>
                    <a:sysClr val="window" lastClr="FFFFFF"/>
                  </a:solidFill>
                  <a:effectLst/>
                  <a:uLnTx/>
                  <a:uFillTx/>
                  <a:latin typeface="Calibri"/>
                  <a:ea typeface="宋体" panose="02010600030101010101" pitchFamily="2" charset="-122"/>
                </a:endParaRPr>
              </a:p>
            </p:txBody>
          </p:sp>
        </p:grpSp>
        <p:grpSp>
          <p:nvGrpSpPr>
            <p:cNvPr id="14" name="组合 13"/>
            <p:cNvGrpSpPr>
              <a:grpSpLocks/>
            </p:cNvGrpSpPr>
            <p:nvPr/>
          </p:nvGrpSpPr>
          <p:grpSpPr bwMode="auto">
            <a:xfrm>
              <a:off x="4223792" y="4454659"/>
              <a:ext cx="508025" cy="504542"/>
              <a:chOff x="4223792" y="3788554"/>
              <a:chExt cx="508025" cy="504542"/>
            </a:xfrm>
          </p:grpSpPr>
          <p:sp>
            <p:nvSpPr>
              <p:cNvPr id="18" name="矩形 17"/>
              <p:cNvSpPr/>
              <p:nvPr/>
            </p:nvSpPr>
            <p:spPr>
              <a:xfrm>
                <a:off x="4223792" y="3788554"/>
                <a:ext cx="508025" cy="504542"/>
              </a:xfrm>
              <a:prstGeom prst="rect">
                <a:avLst/>
              </a:prstGeom>
              <a:solidFill>
                <a:srgbClr val="9BBB59"/>
              </a:solidFill>
              <a:ln w="25400" cap="flat" cmpd="sng" algn="ctr">
                <a:noFill/>
                <a:prstDash val="solid"/>
              </a:ln>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Calibri"/>
                  <a:ea typeface="宋体" panose="02010600030101010101" pitchFamily="2" charset="-122"/>
                </a:endParaRPr>
              </a:p>
            </p:txBody>
          </p:sp>
          <p:sp>
            <p:nvSpPr>
              <p:cNvPr id="19" name="文本框 111"/>
              <p:cNvSpPr txBox="1">
                <a:spLocks noChangeArrowheads="1"/>
              </p:cNvSpPr>
              <p:nvPr/>
            </p:nvSpPr>
            <p:spPr bwMode="auto">
              <a:xfrm>
                <a:off x="4329259" y="3841013"/>
                <a:ext cx="3417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ysClr val="window" lastClr="FFFFFF"/>
                    </a:solidFill>
                    <a:effectLst/>
                    <a:uLnTx/>
                    <a:uFillTx/>
                    <a:latin typeface="Calibri"/>
                    <a:ea typeface="宋体" panose="02010600030101010101" pitchFamily="2" charset="-122"/>
                  </a:rPr>
                  <a:t>A</a:t>
                </a:r>
                <a:endParaRPr kumimoji="0" lang="zh-CN" altLang="en-US" sz="2000" b="0" i="0" u="none" strike="noStrike" kern="1200" cap="none" spc="0" normalizeH="0" baseline="0" noProof="0" dirty="0">
                  <a:ln>
                    <a:noFill/>
                  </a:ln>
                  <a:solidFill>
                    <a:sysClr val="window" lastClr="FFFFFF"/>
                  </a:solidFill>
                  <a:effectLst/>
                  <a:uLnTx/>
                  <a:uFillTx/>
                  <a:latin typeface="Calibri"/>
                  <a:ea typeface="宋体" panose="02010600030101010101" pitchFamily="2" charset="-122"/>
                </a:endParaRPr>
              </a:p>
            </p:txBody>
          </p:sp>
        </p:grpSp>
        <p:grpSp>
          <p:nvGrpSpPr>
            <p:cNvPr id="15" name="组合 14"/>
            <p:cNvGrpSpPr>
              <a:grpSpLocks/>
            </p:cNvGrpSpPr>
            <p:nvPr/>
          </p:nvGrpSpPr>
          <p:grpSpPr bwMode="auto">
            <a:xfrm>
              <a:off x="4728642" y="4453073"/>
              <a:ext cx="503262" cy="506128"/>
              <a:chOff x="4224586" y="3789526"/>
              <a:chExt cx="503262" cy="506128"/>
            </a:xfrm>
          </p:grpSpPr>
          <p:sp>
            <p:nvSpPr>
              <p:cNvPr id="16" name="矩形 15"/>
              <p:cNvSpPr/>
              <p:nvPr/>
            </p:nvSpPr>
            <p:spPr>
              <a:xfrm>
                <a:off x="4224586" y="3789526"/>
                <a:ext cx="503262" cy="506128"/>
              </a:xfrm>
              <a:prstGeom prst="rect">
                <a:avLst/>
              </a:prstGeom>
              <a:solidFill>
                <a:srgbClr val="16A085"/>
              </a:solidFill>
              <a:ln w="25400" cap="flat" cmpd="sng" algn="ctr">
                <a:noFill/>
                <a:prstDash val="solid"/>
              </a:ln>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Calibri"/>
                  <a:ea typeface="宋体" panose="02010600030101010101" pitchFamily="2" charset="-122"/>
                </a:endParaRPr>
              </a:p>
            </p:txBody>
          </p:sp>
          <p:sp>
            <p:nvSpPr>
              <p:cNvPr id="17" name="文本框 126"/>
              <p:cNvSpPr txBox="1">
                <a:spLocks noChangeArrowheads="1"/>
              </p:cNvSpPr>
              <p:nvPr/>
            </p:nvSpPr>
            <p:spPr bwMode="auto">
              <a:xfrm>
                <a:off x="4329259" y="3841013"/>
                <a:ext cx="3209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ysClr val="window" lastClr="FFFFFF"/>
                    </a:solidFill>
                    <a:effectLst/>
                    <a:uLnTx/>
                    <a:uFillTx/>
                    <a:latin typeface="Calibri"/>
                    <a:ea typeface="宋体" panose="02010600030101010101" pitchFamily="2" charset="-122"/>
                  </a:rPr>
                  <a:t>C</a:t>
                </a:r>
                <a:endParaRPr kumimoji="0" lang="zh-CN" altLang="en-US" sz="2000" b="0" i="0" u="none" strike="noStrike" kern="1200" cap="none" spc="0" normalizeH="0" baseline="0" noProof="0">
                  <a:ln>
                    <a:noFill/>
                  </a:ln>
                  <a:solidFill>
                    <a:sysClr val="window" lastClr="FFFFFF"/>
                  </a:solidFill>
                  <a:effectLst/>
                  <a:uLnTx/>
                  <a:uFillTx/>
                  <a:latin typeface="Calibri"/>
                  <a:ea typeface="宋体" panose="02010600030101010101" pitchFamily="2" charset="-122"/>
                </a:endParaRPr>
              </a:p>
            </p:txBody>
          </p:sp>
        </p:grpSp>
      </p:grpSp>
    </p:spTree>
    <p:custDataLst>
      <p:tags r:id="rId1"/>
    </p:custDataLst>
    <p:extLst>
      <p:ext uri="{BB962C8B-B14F-4D97-AF65-F5344CB8AC3E}">
        <p14:creationId xmlns:p14="http://schemas.microsoft.com/office/powerpoint/2010/main" val="491622656"/>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矩形 34"/>
          <p:cNvSpPr/>
          <p:nvPr/>
        </p:nvSpPr>
        <p:spPr>
          <a:xfrm>
            <a:off x="0" y="411981"/>
            <a:ext cx="874207" cy="381837"/>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682477" y="336212"/>
            <a:ext cx="537993" cy="537993"/>
            <a:chOff x="682477" y="336212"/>
            <a:chExt cx="537993" cy="537993"/>
          </a:xfrm>
        </p:grpSpPr>
        <p:grpSp>
          <p:nvGrpSpPr>
            <p:cNvPr id="37" name="组合 36"/>
            <p:cNvGrpSpPr/>
            <p:nvPr/>
          </p:nvGrpSpPr>
          <p:grpSpPr>
            <a:xfrm>
              <a:off x="682477" y="336212"/>
              <a:ext cx="537993" cy="537993"/>
              <a:chOff x="1603689" y="1828440"/>
              <a:chExt cx="2743560" cy="2743560"/>
            </a:xfrm>
          </p:grpSpPr>
          <p:sp>
            <p:nvSpPr>
              <p:cNvPr id="39" name="椭圆 38"/>
              <p:cNvSpPr/>
              <p:nvPr/>
            </p:nvSpPr>
            <p:spPr>
              <a:xfrm>
                <a:off x="1603689" y="1828440"/>
                <a:ext cx="2743560" cy="2743560"/>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sp>
            <p:nvSpPr>
              <p:cNvPr id="40" name="椭圆 39"/>
              <p:cNvSpPr/>
              <p:nvPr/>
            </p:nvSpPr>
            <p:spPr>
              <a:xfrm>
                <a:off x="1752544" y="1977295"/>
                <a:ext cx="2445850" cy="2445850"/>
              </a:xfrm>
              <a:prstGeom prst="ellipse">
                <a:avLst/>
              </a:prstGeom>
              <a:solidFill>
                <a:srgbClr val="2980B9"/>
              </a:solidFill>
              <a:ln w="38100"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grpSp>
        <p:sp>
          <p:nvSpPr>
            <p:cNvPr id="41" name="矩形 40"/>
            <p:cNvSpPr/>
            <p:nvPr/>
          </p:nvSpPr>
          <p:spPr>
            <a:xfrm>
              <a:off x="753342" y="418233"/>
              <a:ext cx="431528" cy="369332"/>
            </a:xfrm>
            <a:prstGeom prst="rect">
              <a:avLst/>
            </a:prstGeom>
          </p:spPr>
          <p:txBody>
            <a:bodyPr wrap="none">
              <a:spAutoFit/>
            </a:bodyPr>
            <a:lstStyle/>
            <a:p>
              <a:pPr lvl="0"/>
              <a:r>
                <a:rPr lang="en-US" altLang="zh-CN" dirty="0">
                  <a:solidFill>
                    <a:schemeClr val="bg1"/>
                  </a:solidFill>
                  <a:latin typeface="Impact" panose="020B0806030902050204" pitchFamily="34" charset="0"/>
                </a:rPr>
                <a:t>08</a:t>
              </a:r>
              <a:endParaRPr lang="zh-CN" altLang="en-US" dirty="0">
                <a:solidFill>
                  <a:schemeClr val="bg1"/>
                </a:solidFill>
                <a:latin typeface="Impact" panose="020B0806030902050204" pitchFamily="34" charset="0"/>
              </a:endParaRPr>
            </a:p>
          </p:txBody>
        </p:sp>
      </p:grpSp>
      <p:sp>
        <p:nvSpPr>
          <p:cNvPr id="43" name="矩形 42"/>
          <p:cNvSpPr/>
          <p:nvPr/>
        </p:nvSpPr>
        <p:spPr>
          <a:xfrm>
            <a:off x="1220469" y="402844"/>
            <a:ext cx="3262432" cy="461665"/>
          </a:xfrm>
          <a:prstGeom prst="rect">
            <a:avLst/>
          </a:prstGeom>
        </p:spPr>
        <p:txBody>
          <a:bodyPr wrap="none">
            <a:spAutoFit/>
          </a:bodyPr>
          <a:lstStyle/>
          <a:p>
            <a:pPr lvl="0" fontAlgn="base">
              <a:spcBef>
                <a:spcPct val="0"/>
              </a:spcBef>
              <a:spcAft>
                <a:spcPct val="0"/>
              </a:spcAft>
            </a:pPr>
            <a:r>
              <a:rPr lang="zh-CN" altLang="en-US" sz="2400" dirty="0">
                <a:solidFill>
                  <a:srgbClr val="2980B9"/>
                </a:solidFill>
                <a:latin typeface="微软雅黑" panose="020B0503020204020204" pitchFamily="34" charset="-122"/>
                <a:ea typeface="微软雅黑" panose="020B0503020204020204" pitchFamily="34" charset="-122"/>
              </a:rPr>
              <a:t>对策实施与检讨（一）</a:t>
            </a:r>
          </a:p>
        </p:txBody>
      </p:sp>
      <p:grpSp>
        <p:nvGrpSpPr>
          <p:cNvPr id="4" name="组合 3"/>
          <p:cNvGrpSpPr/>
          <p:nvPr/>
        </p:nvGrpSpPr>
        <p:grpSpPr>
          <a:xfrm>
            <a:off x="951473" y="1275248"/>
            <a:ext cx="10071948" cy="5021509"/>
            <a:chOff x="531031" y="540066"/>
            <a:chExt cx="11163803" cy="5565868"/>
          </a:xfrm>
        </p:grpSpPr>
        <p:grpSp>
          <p:nvGrpSpPr>
            <p:cNvPr id="3" name="组合 2"/>
            <p:cNvGrpSpPr/>
            <p:nvPr/>
          </p:nvGrpSpPr>
          <p:grpSpPr>
            <a:xfrm>
              <a:off x="531031" y="3378244"/>
              <a:ext cx="7373151" cy="2727690"/>
              <a:chOff x="832926" y="1294056"/>
              <a:chExt cx="11359074" cy="4202279"/>
            </a:xfrm>
          </p:grpSpPr>
          <p:pic>
            <p:nvPicPr>
              <p:cNvPr id="10" name="图片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2926" y="1294056"/>
                <a:ext cx="5519044" cy="4176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6626964" y="1319624"/>
                <a:ext cx="5565036" cy="4176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组合 12"/>
            <p:cNvGrpSpPr>
              <a:grpSpLocks/>
            </p:cNvGrpSpPr>
            <p:nvPr/>
          </p:nvGrpSpPr>
          <p:grpSpPr bwMode="auto">
            <a:xfrm>
              <a:off x="4291928" y="540066"/>
              <a:ext cx="7402906" cy="5565868"/>
              <a:chOff x="10668468" y="-8439833"/>
              <a:chExt cx="15285507" cy="11488829"/>
            </a:xfrm>
          </p:grpSpPr>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18495604" y="-2547128"/>
                <a:ext cx="7458371" cy="5596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68468" y="-8439833"/>
                <a:ext cx="7458577" cy="559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ustDataLst>
      <p:tags r:id="rId1"/>
    </p:custDataLst>
    <p:extLst>
      <p:ext uri="{BB962C8B-B14F-4D97-AF65-F5344CB8AC3E}">
        <p14:creationId xmlns:p14="http://schemas.microsoft.com/office/powerpoint/2010/main" val="1593536171"/>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矩形 34"/>
          <p:cNvSpPr/>
          <p:nvPr/>
        </p:nvSpPr>
        <p:spPr>
          <a:xfrm>
            <a:off x="0" y="411981"/>
            <a:ext cx="874207" cy="381837"/>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682477" y="336212"/>
            <a:ext cx="537993" cy="537993"/>
            <a:chOff x="682477" y="336212"/>
            <a:chExt cx="537993" cy="537993"/>
          </a:xfrm>
        </p:grpSpPr>
        <p:grpSp>
          <p:nvGrpSpPr>
            <p:cNvPr id="37" name="组合 36"/>
            <p:cNvGrpSpPr/>
            <p:nvPr/>
          </p:nvGrpSpPr>
          <p:grpSpPr>
            <a:xfrm>
              <a:off x="682477" y="336212"/>
              <a:ext cx="537993" cy="537993"/>
              <a:chOff x="1603689" y="1828440"/>
              <a:chExt cx="2743560" cy="2743560"/>
            </a:xfrm>
          </p:grpSpPr>
          <p:sp>
            <p:nvSpPr>
              <p:cNvPr id="39" name="椭圆 38"/>
              <p:cNvSpPr/>
              <p:nvPr/>
            </p:nvSpPr>
            <p:spPr>
              <a:xfrm>
                <a:off x="1603689" y="1828440"/>
                <a:ext cx="2743560" cy="2743560"/>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sp>
            <p:nvSpPr>
              <p:cNvPr id="40" name="椭圆 39"/>
              <p:cNvSpPr/>
              <p:nvPr/>
            </p:nvSpPr>
            <p:spPr>
              <a:xfrm>
                <a:off x="1752544" y="1977295"/>
                <a:ext cx="2445850" cy="2445850"/>
              </a:xfrm>
              <a:prstGeom prst="ellipse">
                <a:avLst/>
              </a:prstGeom>
              <a:solidFill>
                <a:srgbClr val="2980B9"/>
              </a:solidFill>
              <a:ln w="38100"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grpSp>
        <p:sp>
          <p:nvSpPr>
            <p:cNvPr id="41" name="矩形 40"/>
            <p:cNvSpPr/>
            <p:nvPr/>
          </p:nvSpPr>
          <p:spPr>
            <a:xfrm>
              <a:off x="753342" y="418233"/>
              <a:ext cx="433132" cy="369332"/>
            </a:xfrm>
            <a:prstGeom prst="rect">
              <a:avLst/>
            </a:prstGeom>
          </p:spPr>
          <p:txBody>
            <a:bodyPr wrap="none">
              <a:spAutoFit/>
            </a:bodyPr>
            <a:lstStyle/>
            <a:p>
              <a:pPr lvl="0"/>
              <a:r>
                <a:rPr lang="en-US" altLang="zh-CN" dirty="0">
                  <a:solidFill>
                    <a:schemeClr val="bg1"/>
                  </a:solidFill>
                  <a:latin typeface="Impact" panose="020B0806030902050204" pitchFamily="34" charset="0"/>
                </a:rPr>
                <a:t>09</a:t>
              </a:r>
              <a:endParaRPr lang="zh-CN" altLang="en-US" dirty="0">
                <a:solidFill>
                  <a:schemeClr val="bg1"/>
                </a:solidFill>
                <a:latin typeface="Impact" panose="020B0806030902050204" pitchFamily="34" charset="0"/>
              </a:endParaRPr>
            </a:p>
          </p:txBody>
        </p:sp>
      </p:grpSp>
      <p:sp>
        <p:nvSpPr>
          <p:cNvPr id="43" name="矩形 42"/>
          <p:cNvSpPr/>
          <p:nvPr/>
        </p:nvSpPr>
        <p:spPr>
          <a:xfrm>
            <a:off x="1220469" y="402844"/>
            <a:ext cx="2978701" cy="461665"/>
          </a:xfrm>
          <a:prstGeom prst="rect">
            <a:avLst/>
          </a:prstGeom>
        </p:spPr>
        <p:txBody>
          <a:bodyPr wrap="none">
            <a:spAutoFit/>
          </a:bodyPr>
          <a:lstStyle/>
          <a:p>
            <a:pPr lvl="0" fontAlgn="base">
              <a:spcBef>
                <a:spcPct val="0"/>
              </a:spcBef>
              <a:spcAft>
                <a:spcPct val="0"/>
              </a:spcAft>
            </a:pPr>
            <a:r>
              <a:rPr lang="zh-CN" altLang="en-US" sz="2400" dirty="0">
                <a:solidFill>
                  <a:srgbClr val="2980B9"/>
                </a:solidFill>
                <a:latin typeface="微软雅黑" panose="020B0503020204020204" pitchFamily="34" charset="-122"/>
                <a:ea typeface="微软雅黑" panose="020B0503020204020204" pitchFamily="34" charset="-122"/>
              </a:rPr>
              <a:t>效果确认</a:t>
            </a:r>
            <a:r>
              <a:rPr lang="en-US" altLang="zh-CN" sz="2400" dirty="0">
                <a:solidFill>
                  <a:srgbClr val="2980B9"/>
                </a:solidFill>
                <a:latin typeface="微软雅黑" panose="020B0503020204020204" pitchFamily="34" charset="-122"/>
                <a:ea typeface="微软雅黑" panose="020B0503020204020204" pitchFamily="34" charset="-122"/>
              </a:rPr>
              <a:t>—</a:t>
            </a:r>
            <a:r>
              <a:rPr lang="zh-CN" altLang="en-US" sz="2400" dirty="0">
                <a:solidFill>
                  <a:srgbClr val="2980B9"/>
                </a:solidFill>
                <a:latin typeface="微软雅黑" panose="020B0503020204020204" pitchFamily="34" charset="-122"/>
                <a:ea typeface="微软雅黑" panose="020B0503020204020204" pitchFamily="34" charset="-122"/>
              </a:rPr>
              <a:t>有形成果</a:t>
            </a:r>
          </a:p>
        </p:txBody>
      </p:sp>
      <p:sp>
        <p:nvSpPr>
          <p:cNvPr id="16" name="矩形 15"/>
          <p:cNvSpPr/>
          <p:nvPr/>
        </p:nvSpPr>
        <p:spPr>
          <a:xfrm>
            <a:off x="969908" y="1038239"/>
            <a:ext cx="2268965" cy="55399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sz="2000" b="1" dirty="0">
                <a:solidFill>
                  <a:srgbClr val="2980B9"/>
                </a:solidFill>
                <a:latin typeface="微软雅黑" panose="020B0503020204020204" pitchFamily="34" charset="-122"/>
                <a:ea typeface="微软雅黑" panose="020B0503020204020204" pitchFamily="34" charset="-122"/>
              </a:rPr>
              <a:t>1</a:t>
            </a:r>
            <a:r>
              <a:rPr lang="zh-CN" altLang="en-US" sz="2000" b="1" dirty="0">
                <a:solidFill>
                  <a:srgbClr val="2980B9"/>
                </a:solidFill>
                <a:latin typeface="微软雅黑" panose="020B0503020204020204" pitchFamily="34" charset="-122"/>
                <a:ea typeface="微软雅黑" panose="020B0503020204020204" pitchFamily="34" charset="-122"/>
              </a:rPr>
              <a:t>、改善后数据</a:t>
            </a:r>
          </a:p>
        </p:txBody>
      </p:sp>
      <p:graphicFrame>
        <p:nvGraphicFramePr>
          <p:cNvPr id="2" name="表格 1"/>
          <p:cNvGraphicFramePr>
            <a:graphicFrameLocks noGrp="1"/>
          </p:cNvGraphicFramePr>
          <p:nvPr>
            <p:extLst>
              <p:ext uri="{D42A27DB-BD31-4B8C-83A1-F6EECF244321}">
                <p14:modId xmlns:p14="http://schemas.microsoft.com/office/powerpoint/2010/main" val="808191415"/>
              </p:ext>
            </p:extLst>
          </p:nvPr>
        </p:nvGraphicFramePr>
        <p:xfrm>
          <a:off x="951473" y="1909708"/>
          <a:ext cx="10491953" cy="4085048"/>
        </p:xfrm>
        <a:graphic>
          <a:graphicData uri="http://schemas.openxmlformats.org/drawingml/2006/table">
            <a:tbl>
              <a:tblPr firstRow="1" firstCol="1" lastRow="1" lastCol="1" bandRow="1" bandCol="1"/>
              <a:tblGrid>
                <a:gridCol w="1720775">
                  <a:extLst>
                    <a:ext uri="{9D8B030D-6E8A-4147-A177-3AD203B41FA5}">
                      <a16:colId xmlns:a16="http://schemas.microsoft.com/office/drawing/2014/main" val="20000"/>
                    </a:ext>
                  </a:extLst>
                </a:gridCol>
                <a:gridCol w="3871746">
                  <a:extLst>
                    <a:ext uri="{9D8B030D-6E8A-4147-A177-3AD203B41FA5}">
                      <a16:colId xmlns:a16="http://schemas.microsoft.com/office/drawing/2014/main" val="20001"/>
                    </a:ext>
                  </a:extLst>
                </a:gridCol>
                <a:gridCol w="3871746">
                  <a:extLst>
                    <a:ext uri="{9D8B030D-6E8A-4147-A177-3AD203B41FA5}">
                      <a16:colId xmlns:a16="http://schemas.microsoft.com/office/drawing/2014/main" val="20002"/>
                    </a:ext>
                  </a:extLst>
                </a:gridCol>
                <a:gridCol w="1027686">
                  <a:extLst>
                    <a:ext uri="{9D8B030D-6E8A-4147-A177-3AD203B41FA5}">
                      <a16:colId xmlns:a16="http://schemas.microsoft.com/office/drawing/2014/main" val="20003"/>
                    </a:ext>
                  </a:extLst>
                </a:gridCol>
              </a:tblGrid>
              <a:tr h="538485">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600" kern="100" dirty="0">
                          <a:solidFill>
                            <a:schemeClr val="bg1"/>
                          </a:solidFill>
                          <a:effectLst/>
                          <a:latin typeface="微软雅黑" panose="020B0503020204020204" pitchFamily="34" charset="-122"/>
                          <a:ea typeface="微软雅黑" panose="020B0503020204020204" pitchFamily="34" charset="-122"/>
                        </a:rPr>
                        <a:t>项目</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600" kern="100" dirty="0">
                          <a:solidFill>
                            <a:schemeClr val="bg1"/>
                          </a:solidFill>
                          <a:effectLst/>
                          <a:latin typeface="微软雅黑" panose="020B0503020204020204" pitchFamily="34" charset="-122"/>
                          <a:ea typeface="微软雅黑" panose="020B0503020204020204" pitchFamily="34" charset="-122"/>
                        </a:rPr>
                        <a:t>改善前</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600" kern="100" dirty="0">
                          <a:solidFill>
                            <a:schemeClr val="bg1"/>
                          </a:solidFill>
                          <a:effectLst/>
                          <a:latin typeface="微软雅黑" panose="020B0503020204020204" pitchFamily="34" charset="-122"/>
                          <a:ea typeface="微软雅黑" panose="020B0503020204020204" pitchFamily="34" charset="-122"/>
                        </a:rPr>
                        <a:t>改善后</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600" kern="100" dirty="0">
                          <a:solidFill>
                            <a:schemeClr val="bg1"/>
                          </a:solidFill>
                          <a:effectLst/>
                          <a:latin typeface="微软雅黑" panose="020B0503020204020204" pitchFamily="34" charset="-122"/>
                          <a:ea typeface="微软雅黑" panose="020B0503020204020204" pitchFamily="34" charset="-122"/>
                        </a:rPr>
                        <a:t>备注</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extLst>
                  <a:ext uri="{0D108BD9-81ED-4DB2-BD59-A6C34878D82A}">
                    <a16:rowId xmlns:a16="http://schemas.microsoft.com/office/drawing/2014/main" val="10000"/>
                  </a:ext>
                </a:extLst>
              </a:tr>
              <a:tr h="319802">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600" kern="100" dirty="0">
                          <a:effectLst/>
                          <a:latin typeface="微软雅黑" panose="020B0503020204020204" pitchFamily="34" charset="-122"/>
                          <a:ea typeface="微软雅黑" panose="020B0503020204020204" pitchFamily="34" charset="-122"/>
                        </a:rPr>
                        <a:t>调查日期</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600" kern="100" dirty="0">
                          <a:effectLst/>
                          <a:latin typeface="微软雅黑" panose="020B0503020204020204" pitchFamily="34" charset="-122"/>
                          <a:ea typeface="微软雅黑" panose="020B0503020204020204" pitchFamily="34" charset="-122"/>
                        </a:rPr>
                        <a:t> </a:t>
                      </a:r>
                      <a:endParaRPr lang="zh-CN" sz="16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600" kern="100" dirty="0">
                          <a:effectLst/>
                          <a:latin typeface="微软雅黑" panose="020B0503020204020204" pitchFamily="34" charset="-122"/>
                          <a:ea typeface="微软雅黑" panose="020B0503020204020204" pitchFamily="34" charset="-122"/>
                        </a:rPr>
                        <a:t> </a:t>
                      </a:r>
                      <a:endParaRPr lang="zh-CN" sz="16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600" kern="100">
                          <a:effectLst/>
                          <a:latin typeface="微软雅黑" panose="020B0503020204020204" pitchFamily="34" charset="-122"/>
                          <a:ea typeface="微软雅黑" panose="020B0503020204020204" pitchFamily="34" charset="-122"/>
                        </a:rPr>
                        <a:t> </a:t>
                      </a:r>
                      <a:endParaRPr lang="zh-CN" sz="16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319802">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600" kern="100" dirty="0">
                          <a:effectLst/>
                          <a:latin typeface="微软雅黑" panose="020B0503020204020204" pitchFamily="34" charset="-122"/>
                          <a:ea typeface="微软雅黑" panose="020B0503020204020204" pitchFamily="34" charset="-122"/>
                        </a:rPr>
                        <a:t>资料来源</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600" kern="100" dirty="0">
                          <a:effectLst/>
                          <a:latin typeface="微软雅黑" panose="020B0503020204020204" pitchFamily="34" charset="-122"/>
                          <a:ea typeface="微软雅黑" panose="020B0503020204020204" pitchFamily="34" charset="-122"/>
                        </a:rPr>
                        <a:t>资料收集</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600" kern="100" dirty="0">
                          <a:effectLst/>
                          <a:latin typeface="微软雅黑" panose="020B0503020204020204" pitchFamily="34" charset="-122"/>
                          <a:ea typeface="微软雅黑" panose="020B0503020204020204" pitchFamily="34" charset="-122"/>
                        </a:rPr>
                        <a:t>统计汇总</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600" kern="100" dirty="0">
                          <a:effectLst/>
                          <a:latin typeface="微软雅黑" panose="020B0503020204020204" pitchFamily="34" charset="-122"/>
                          <a:ea typeface="微软雅黑" panose="020B0503020204020204" pitchFamily="34" charset="-122"/>
                        </a:rPr>
                        <a:t> </a:t>
                      </a:r>
                      <a:endParaRPr lang="zh-CN" sz="16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19802">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600" kern="100" dirty="0">
                          <a:effectLst/>
                          <a:latin typeface="微软雅黑" panose="020B0503020204020204" pitchFamily="34" charset="-122"/>
                          <a:ea typeface="微软雅黑" panose="020B0503020204020204" pitchFamily="34" charset="-122"/>
                        </a:rPr>
                        <a:t>调查总例数</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600" kern="100" dirty="0">
                          <a:effectLst/>
                          <a:latin typeface="微软雅黑" panose="020B0503020204020204" pitchFamily="34" charset="-122"/>
                          <a:ea typeface="微软雅黑" panose="020B0503020204020204" pitchFamily="34" charset="-122"/>
                        </a:rPr>
                        <a:t>308</a:t>
                      </a:r>
                      <a:r>
                        <a:rPr lang="zh-CN" sz="1600" kern="100" dirty="0">
                          <a:effectLst/>
                          <a:latin typeface="微软雅黑" panose="020B0503020204020204" pitchFamily="34" charset="-122"/>
                          <a:ea typeface="微软雅黑" panose="020B0503020204020204" pitchFamily="34" charset="-122"/>
                        </a:rPr>
                        <a:t>例</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600" kern="100" dirty="0">
                          <a:effectLst/>
                          <a:latin typeface="微软雅黑" panose="020B0503020204020204" pitchFamily="34" charset="-122"/>
                          <a:ea typeface="微软雅黑" panose="020B0503020204020204" pitchFamily="34" charset="-122"/>
                        </a:rPr>
                        <a:t>312</a:t>
                      </a:r>
                      <a:r>
                        <a:rPr lang="zh-CN" sz="1600" kern="100" dirty="0">
                          <a:effectLst/>
                          <a:latin typeface="微软雅黑" panose="020B0503020204020204" pitchFamily="34" charset="-122"/>
                          <a:ea typeface="微软雅黑" panose="020B0503020204020204" pitchFamily="34" charset="-122"/>
                        </a:rPr>
                        <a:t>例</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600" kern="100">
                          <a:effectLst/>
                          <a:latin typeface="微软雅黑" panose="020B0503020204020204" pitchFamily="34" charset="-122"/>
                          <a:ea typeface="微软雅黑" panose="020B0503020204020204" pitchFamily="34" charset="-122"/>
                        </a:rPr>
                        <a:t> </a:t>
                      </a:r>
                      <a:endParaRPr lang="zh-CN" sz="16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2110332">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600" kern="100" dirty="0">
                          <a:effectLst/>
                          <a:latin typeface="微软雅黑" panose="020B0503020204020204" pitchFamily="34" charset="-122"/>
                          <a:ea typeface="微软雅黑" panose="020B0503020204020204" pitchFamily="34" charset="-122"/>
                        </a:rPr>
                        <a:t> </a:t>
                      </a:r>
                      <a:endParaRPr lang="zh-CN" sz="1600" kern="100" dirty="0">
                        <a:effectLst/>
                        <a:latin typeface="微软雅黑" panose="020B0503020204020204" pitchFamily="34" charset="-122"/>
                        <a:ea typeface="微软雅黑" panose="020B0503020204020204" pitchFamily="34" charset="-122"/>
                      </a:endParaRPr>
                    </a:p>
                    <a:p>
                      <a:pPr algn="ctr">
                        <a:spcAft>
                          <a:spcPts val="0"/>
                        </a:spcAft>
                      </a:pPr>
                      <a:r>
                        <a:rPr lang="en-US" sz="1600" kern="100" dirty="0">
                          <a:effectLst/>
                          <a:latin typeface="微软雅黑" panose="020B0503020204020204" pitchFamily="34" charset="-122"/>
                          <a:ea typeface="微软雅黑" panose="020B0503020204020204" pitchFamily="34" charset="-122"/>
                        </a:rPr>
                        <a:t> </a:t>
                      </a:r>
                      <a:endParaRPr lang="zh-CN" sz="1600" kern="100" dirty="0">
                        <a:effectLst/>
                        <a:latin typeface="微软雅黑" panose="020B0503020204020204" pitchFamily="34" charset="-122"/>
                        <a:ea typeface="微软雅黑" panose="020B0503020204020204" pitchFamily="34" charset="-122"/>
                      </a:endParaRPr>
                    </a:p>
                    <a:p>
                      <a:pPr algn="ctr">
                        <a:spcAft>
                          <a:spcPts val="0"/>
                        </a:spcAft>
                      </a:pPr>
                      <a:r>
                        <a:rPr lang="en-US" sz="1600" kern="100" dirty="0">
                          <a:effectLst/>
                          <a:latin typeface="微软雅黑" panose="020B0503020204020204" pitchFamily="34" charset="-122"/>
                          <a:ea typeface="微软雅黑" panose="020B0503020204020204" pitchFamily="34" charset="-122"/>
                        </a:rPr>
                        <a:t> </a:t>
                      </a:r>
                      <a:endParaRPr lang="zh-CN" sz="1600" kern="100" dirty="0">
                        <a:effectLst/>
                        <a:latin typeface="微软雅黑" panose="020B0503020204020204" pitchFamily="34" charset="-122"/>
                        <a:ea typeface="微软雅黑" panose="020B0503020204020204" pitchFamily="34" charset="-122"/>
                      </a:endParaRPr>
                    </a:p>
                    <a:p>
                      <a:pPr algn="ctr">
                        <a:spcAft>
                          <a:spcPts val="0"/>
                        </a:spcAft>
                      </a:pPr>
                      <a:r>
                        <a:rPr lang="en-US" sz="1600" kern="100" dirty="0">
                          <a:effectLst/>
                          <a:latin typeface="微软雅黑" panose="020B0503020204020204" pitchFamily="34" charset="-122"/>
                          <a:ea typeface="微软雅黑" panose="020B0503020204020204" pitchFamily="34" charset="-122"/>
                        </a:rPr>
                        <a:t> </a:t>
                      </a:r>
                      <a:endParaRPr lang="zh-CN" sz="1600" kern="100" dirty="0">
                        <a:effectLst/>
                        <a:latin typeface="微软雅黑" panose="020B0503020204020204" pitchFamily="34" charset="-122"/>
                        <a:ea typeface="微软雅黑" panose="020B0503020204020204" pitchFamily="34" charset="-122"/>
                      </a:endParaRPr>
                    </a:p>
                    <a:p>
                      <a:pPr algn="ctr">
                        <a:spcAft>
                          <a:spcPts val="0"/>
                        </a:spcAft>
                      </a:pPr>
                      <a:r>
                        <a:rPr lang="zh-CN" sz="1600" kern="100" dirty="0">
                          <a:effectLst/>
                          <a:latin typeface="微软雅黑" panose="020B0503020204020204" pitchFamily="34" charset="-122"/>
                          <a:ea typeface="微软雅黑" panose="020B0503020204020204" pitchFamily="34" charset="-122"/>
                        </a:rPr>
                        <a:t>数据</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marL="285750" indent="-285750" algn="l">
                        <a:spcAft>
                          <a:spcPts val="0"/>
                        </a:spcAft>
                        <a:buFont typeface="Wingdings" panose="05000000000000000000" pitchFamily="2" charset="2"/>
                        <a:buChar char="n"/>
                      </a:pPr>
                      <a:r>
                        <a:rPr lang="zh-CN" altLang="en-US" sz="1600" kern="100" dirty="0">
                          <a:effectLst/>
                          <a:latin typeface="微软雅黑" panose="020B0503020204020204" pitchFamily="34" charset="-122"/>
                          <a:ea typeface="微软雅黑" panose="020B0503020204020204" pitchFamily="34" charset="-122"/>
                        </a:rPr>
                        <a:t>化疗防护设施不齐全 </a:t>
                      </a:r>
                      <a:r>
                        <a:rPr lang="en-US" altLang="zh-CN" sz="1600" kern="100" dirty="0">
                          <a:effectLst/>
                          <a:latin typeface="微软雅黑" panose="020B0503020204020204" pitchFamily="34" charset="-122"/>
                          <a:ea typeface="微软雅黑" panose="020B0503020204020204" pitchFamily="34" charset="-122"/>
                        </a:rPr>
                        <a:t>9</a:t>
                      </a:r>
                      <a:r>
                        <a:rPr lang="zh-CN" altLang="en-US" sz="1600" kern="100" dirty="0">
                          <a:effectLst/>
                          <a:latin typeface="微软雅黑" panose="020B0503020204020204" pitchFamily="34" charset="-122"/>
                          <a:ea typeface="微软雅黑" panose="020B0503020204020204" pitchFamily="34" charset="-122"/>
                        </a:rPr>
                        <a:t>例</a:t>
                      </a:r>
                    </a:p>
                    <a:p>
                      <a:pPr marL="285750" indent="-285750" algn="l">
                        <a:spcAft>
                          <a:spcPts val="0"/>
                        </a:spcAft>
                        <a:buFont typeface="Wingdings" panose="05000000000000000000" pitchFamily="2" charset="2"/>
                        <a:buChar char="n"/>
                      </a:pPr>
                      <a:r>
                        <a:rPr lang="zh-CN" sz="1600" kern="100" dirty="0">
                          <a:effectLst/>
                          <a:latin typeface="微软雅黑" panose="020B0503020204020204" pitchFamily="34" charset="-122"/>
                          <a:ea typeface="微软雅黑" panose="020B0503020204020204" pitchFamily="34" charset="-122"/>
                        </a:rPr>
                        <a:t>静脉给药流程不合理</a:t>
                      </a:r>
                      <a:r>
                        <a:rPr lang="en-US" sz="1600" kern="100" dirty="0">
                          <a:effectLst/>
                          <a:latin typeface="微软雅黑" panose="020B0503020204020204" pitchFamily="34" charset="-122"/>
                          <a:ea typeface="微软雅黑" panose="020B0503020204020204" pitchFamily="34" charset="-122"/>
                        </a:rPr>
                        <a:t> 32</a:t>
                      </a:r>
                      <a:r>
                        <a:rPr lang="zh-CN" sz="1600" kern="100" dirty="0">
                          <a:effectLst/>
                          <a:latin typeface="微软雅黑" panose="020B0503020204020204" pitchFamily="34" charset="-122"/>
                          <a:ea typeface="微软雅黑" panose="020B0503020204020204" pitchFamily="34" charset="-122"/>
                        </a:rPr>
                        <a:t>例</a:t>
                      </a:r>
                    </a:p>
                    <a:p>
                      <a:pPr marL="285750" indent="-285750" algn="l">
                        <a:spcAft>
                          <a:spcPts val="0"/>
                        </a:spcAft>
                        <a:buFont typeface="Wingdings" panose="05000000000000000000" pitchFamily="2" charset="2"/>
                        <a:buChar char="n"/>
                      </a:pPr>
                      <a:r>
                        <a:rPr lang="zh-CN" altLang="en-US" sz="1600" kern="100" dirty="0">
                          <a:effectLst/>
                          <a:latin typeface="微软雅黑" panose="020B0503020204020204" pitchFamily="34" charset="-122"/>
                          <a:ea typeface="微软雅黑" panose="020B0503020204020204" pitchFamily="34" charset="-122"/>
                        </a:rPr>
                        <a:t>抗肿瘤废弃物处置部合理 </a:t>
                      </a:r>
                      <a:r>
                        <a:rPr lang="en-US" altLang="zh-CN" sz="1600" kern="100" dirty="0">
                          <a:effectLst/>
                          <a:latin typeface="微软雅黑" panose="020B0503020204020204" pitchFamily="34" charset="-122"/>
                          <a:ea typeface="微软雅黑" panose="020B0503020204020204" pitchFamily="34" charset="-122"/>
                        </a:rPr>
                        <a:t>46</a:t>
                      </a:r>
                      <a:r>
                        <a:rPr lang="zh-CN" altLang="en-US" sz="1600" kern="100" dirty="0">
                          <a:effectLst/>
                          <a:latin typeface="微软雅黑" panose="020B0503020204020204" pitchFamily="34" charset="-122"/>
                          <a:ea typeface="微软雅黑" panose="020B0503020204020204" pitchFamily="34" charset="-122"/>
                        </a:rPr>
                        <a:t>例</a:t>
                      </a:r>
                      <a:endParaRPr lang="zh-CN" sz="1600" kern="100" dirty="0">
                        <a:effectLst/>
                        <a:latin typeface="微软雅黑" panose="020B0503020204020204" pitchFamily="34" charset="-122"/>
                        <a:ea typeface="微软雅黑" panose="020B0503020204020204" pitchFamily="34" charset="-122"/>
                      </a:endParaRPr>
                    </a:p>
                    <a:p>
                      <a:pPr marL="285750" indent="-285750" algn="l">
                        <a:spcAft>
                          <a:spcPts val="0"/>
                        </a:spcAft>
                        <a:buFont typeface="Wingdings" panose="05000000000000000000" pitchFamily="2" charset="2"/>
                        <a:buChar char="n"/>
                      </a:pPr>
                      <a:r>
                        <a:rPr lang="zh-CN" sz="1600" kern="100" dirty="0">
                          <a:effectLst/>
                          <a:latin typeface="微软雅黑" panose="020B0503020204020204" pitchFamily="34" charset="-122"/>
                          <a:ea typeface="微软雅黑" panose="020B0503020204020204" pitchFamily="34" charset="-122"/>
                        </a:rPr>
                        <a:t>护理人员防护意识不强</a:t>
                      </a:r>
                      <a:r>
                        <a:rPr lang="en-US" sz="1600" kern="100" dirty="0">
                          <a:effectLst/>
                          <a:latin typeface="微软雅黑" panose="020B0503020204020204" pitchFamily="34" charset="-122"/>
                          <a:ea typeface="微软雅黑" panose="020B0503020204020204" pitchFamily="34" charset="-122"/>
                        </a:rPr>
                        <a:t> 6</a:t>
                      </a:r>
                      <a:r>
                        <a:rPr lang="zh-CN" sz="1600" kern="100" dirty="0">
                          <a:effectLst/>
                          <a:latin typeface="微软雅黑" panose="020B0503020204020204" pitchFamily="34" charset="-122"/>
                          <a:ea typeface="微软雅黑" panose="020B0503020204020204" pitchFamily="34" charset="-122"/>
                        </a:rPr>
                        <a:t>例</a:t>
                      </a:r>
                    </a:p>
                    <a:p>
                      <a:pPr marL="285750" indent="-285750" algn="l">
                        <a:spcAft>
                          <a:spcPts val="0"/>
                        </a:spcAft>
                        <a:buFont typeface="Wingdings" panose="05000000000000000000" pitchFamily="2" charset="2"/>
                        <a:buChar char="n"/>
                      </a:pPr>
                      <a:r>
                        <a:rPr lang="zh-CN" sz="1600" kern="100" dirty="0">
                          <a:effectLst/>
                          <a:latin typeface="微软雅黑" panose="020B0503020204020204" pitchFamily="34" charset="-122"/>
                          <a:ea typeface="微软雅黑" panose="020B0503020204020204" pitchFamily="34" charset="-122"/>
                        </a:rPr>
                        <a:t>接受抗肿瘤药物不合理</a:t>
                      </a:r>
                      <a:r>
                        <a:rPr lang="en-US" sz="1600" kern="100" dirty="0">
                          <a:effectLst/>
                          <a:latin typeface="微软雅黑" panose="020B0503020204020204" pitchFamily="34" charset="-122"/>
                          <a:ea typeface="微软雅黑" panose="020B0503020204020204" pitchFamily="34" charset="-122"/>
                        </a:rPr>
                        <a:t> 5</a:t>
                      </a:r>
                      <a:r>
                        <a:rPr lang="zh-CN" sz="1600" kern="100" dirty="0">
                          <a:effectLst/>
                          <a:latin typeface="微软雅黑" panose="020B0503020204020204" pitchFamily="34" charset="-122"/>
                          <a:ea typeface="微软雅黑" panose="020B0503020204020204" pitchFamily="34" charset="-122"/>
                        </a:rPr>
                        <a:t>例</a:t>
                      </a:r>
                    </a:p>
                    <a:p>
                      <a:pPr marL="285750" indent="-285750" algn="l">
                        <a:spcAft>
                          <a:spcPts val="0"/>
                        </a:spcAft>
                        <a:buFont typeface="Wingdings" panose="05000000000000000000" pitchFamily="2" charset="2"/>
                        <a:buChar char="n"/>
                      </a:pPr>
                      <a:r>
                        <a:rPr lang="zh-CN" sz="1600" kern="100" dirty="0">
                          <a:effectLst/>
                          <a:latin typeface="微软雅黑" panose="020B0503020204020204" pitchFamily="34" charset="-122"/>
                          <a:ea typeface="微软雅黑" panose="020B0503020204020204" pitchFamily="34" charset="-122"/>
                        </a:rPr>
                        <a:t>抗肿瘤药物暴露处置不合理</a:t>
                      </a:r>
                      <a:r>
                        <a:rPr lang="en-US" sz="1600" kern="100" dirty="0">
                          <a:effectLst/>
                          <a:latin typeface="微软雅黑" panose="020B0503020204020204" pitchFamily="34" charset="-122"/>
                          <a:ea typeface="微软雅黑" panose="020B0503020204020204" pitchFamily="34" charset="-122"/>
                        </a:rPr>
                        <a:t> 1</a:t>
                      </a:r>
                      <a:r>
                        <a:rPr lang="zh-CN" sz="1600" kern="100" dirty="0">
                          <a:effectLst/>
                          <a:latin typeface="微软雅黑" panose="020B0503020204020204" pitchFamily="34" charset="-122"/>
                          <a:ea typeface="微软雅黑" panose="020B0503020204020204" pitchFamily="34" charset="-122"/>
                        </a:rPr>
                        <a:t>例</a:t>
                      </a:r>
                    </a:p>
                    <a:p>
                      <a:pPr algn="ctr">
                        <a:spcAft>
                          <a:spcPts val="0"/>
                        </a:spcAft>
                      </a:pPr>
                      <a:r>
                        <a:rPr lang="en-US" sz="1600" kern="100" dirty="0">
                          <a:effectLst/>
                          <a:latin typeface="微软雅黑" panose="020B0503020204020204" pitchFamily="34" charset="-122"/>
                          <a:ea typeface="微软雅黑" panose="020B0503020204020204" pitchFamily="34" charset="-122"/>
                        </a:rPr>
                        <a:t> </a:t>
                      </a:r>
                      <a:endParaRPr lang="zh-CN" sz="1600" kern="100" dirty="0">
                        <a:effectLst/>
                        <a:latin typeface="微软雅黑" panose="020B0503020204020204" pitchFamily="34" charset="-122"/>
                        <a:ea typeface="微软雅黑" panose="020B0503020204020204" pitchFamily="34" charset="-122"/>
                      </a:endParaRPr>
                    </a:p>
                    <a:p>
                      <a:pPr algn="ctr">
                        <a:spcAft>
                          <a:spcPts val="0"/>
                        </a:spcAft>
                      </a:pPr>
                      <a:r>
                        <a:rPr lang="en-US" sz="1600" kern="100" dirty="0">
                          <a:effectLst/>
                          <a:latin typeface="微软雅黑" panose="020B0503020204020204" pitchFamily="34" charset="-122"/>
                          <a:ea typeface="微软雅黑" panose="020B0503020204020204" pitchFamily="34" charset="-122"/>
                        </a:rPr>
                        <a:t> </a:t>
                      </a:r>
                      <a:endParaRPr lang="zh-CN" sz="16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marL="285750" indent="-285750" algn="l">
                        <a:spcAft>
                          <a:spcPts val="0"/>
                        </a:spcAft>
                        <a:buFont typeface="Wingdings" panose="05000000000000000000" pitchFamily="2" charset="2"/>
                        <a:buChar char="n"/>
                      </a:pPr>
                      <a:r>
                        <a:rPr lang="zh-CN" altLang="en-US" sz="1600" kern="100" dirty="0">
                          <a:effectLst/>
                          <a:latin typeface="微软雅黑" panose="020B0503020204020204" pitchFamily="34" charset="-122"/>
                          <a:ea typeface="微软雅黑" panose="020B0503020204020204" pitchFamily="34" charset="-122"/>
                        </a:rPr>
                        <a:t>化疗防护设施不齐全 </a:t>
                      </a:r>
                      <a:r>
                        <a:rPr lang="en-US" altLang="zh-CN" sz="1600" kern="100" dirty="0">
                          <a:effectLst/>
                          <a:latin typeface="微软雅黑" panose="020B0503020204020204" pitchFamily="34" charset="-122"/>
                          <a:ea typeface="微软雅黑" panose="020B0503020204020204" pitchFamily="34" charset="-122"/>
                        </a:rPr>
                        <a:t>9</a:t>
                      </a:r>
                      <a:r>
                        <a:rPr lang="zh-CN" altLang="en-US" sz="1600" kern="100" dirty="0">
                          <a:effectLst/>
                          <a:latin typeface="微软雅黑" panose="020B0503020204020204" pitchFamily="34" charset="-122"/>
                          <a:ea typeface="微软雅黑" panose="020B0503020204020204" pitchFamily="34" charset="-122"/>
                        </a:rPr>
                        <a:t>例</a:t>
                      </a:r>
                    </a:p>
                    <a:p>
                      <a:pPr marL="285750" indent="-285750" algn="l">
                        <a:spcAft>
                          <a:spcPts val="0"/>
                        </a:spcAft>
                        <a:buFont typeface="Wingdings" panose="05000000000000000000" pitchFamily="2" charset="2"/>
                        <a:buChar char="n"/>
                      </a:pPr>
                      <a:r>
                        <a:rPr lang="zh-CN" sz="1600" kern="100" dirty="0">
                          <a:effectLst/>
                          <a:latin typeface="微软雅黑" panose="020B0503020204020204" pitchFamily="34" charset="-122"/>
                          <a:ea typeface="微软雅黑" panose="020B0503020204020204" pitchFamily="34" charset="-122"/>
                        </a:rPr>
                        <a:t>静脉给药流程不合理</a:t>
                      </a:r>
                      <a:r>
                        <a:rPr lang="en-US" sz="1600" kern="100" dirty="0">
                          <a:effectLst/>
                          <a:latin typeface="微软雅黑" panose="020B0503020204020204" pitchFamily="34" charset="-122"/>
                          <a:ea typeface="微软雅黑" panose="020B0503020204020204" pitchFamily="34" charset="-122"/>
                        </a:rPr>
                        <a:t> 5</a:t>
                      </a:r>
                      <a:r>
                        <a:rPr lang="zh-CN" sz="1600" kern="100" dirty="0">
                          <a:effectLst/>
                          <a:latin typeface="微软雅黑" panose="020B0503020204020204" pitchFamily="34" charset="-122"/>
                          <a:ea typeface="微软雅黑" panose="020B0503020204020204" pitchFamily="34" charset="-122"/>
                        </a:rPr>
                        <a:t>例</a:t>
                      </a:r>
                    </a:p>
                    <a:p>
                      <a:pPr marL="285750" indent="-285750" algn="l">
                        <a:spcAft>
                          <a:spcPts val="0"/>
                        </a:spcAft>
                        <a:buFont typeface="Wingdings" panose="05000000000000000000" pitchFamily="2" charset="2"/>
                        <a:buChar char="n"/>
                      </a:pPr>
                      <a:r>
                        <a:rPr lang="zh-CN" altLang="en-US" sz="1600" kern="100" dirty="0">
                          <a:effectLst/>
                          <a:latin typeface="微软雅黑" panose="020B0503020204020204" pitchFamily="34" charset="-122"/>
                          <a:ea typeface="微软雅黑" panose="020B0503020204020204" pitchFamily="34" charset="-122"/>
                        </a:rPr>
                        <a:t>抗肿瘤废弃物处置部合理 </a:t>
                      </a:r>
                      <a:r>
                        <a:rPr lang="en-US" altLang="zh-CN" sz="1600" kern="100" dirty="0">
                          <a:effectLst/>
                          <a:latin typeface="微软雅黑" panose="020B0503020204020204" pitchFamily="34" charset="-122"/>
                          <a:ea typeface="微软雅黑" panose="020B0503020204020204" pitchFamily="34" charset="-122"/>
                        </a:rPr>
                        <a:t>0</a:t>
                      </a:r>
                      <a:r>
                        <a:rPr lang="zh-CN" altLang="en-US" sz="1600" kern="100" dirty="0">
                          <a:effectLst/>
                          <a:latin typeface="微软雅黑" panose="020B0503020204020204" pitchFamily="34" charset="-122"/>
                          <a:ea typeface="微软雅黑" panose="020B0503020204020204" pitchFamily="34" charset="-122"/>
                        </a:rPr>
                        <a:t>例</a:t>
                      </a:r>
                      <a:endParaRPr lang="en-US" altLang="zh-CN" sz="1600" kern="100" dirty="0">
                        <a:effectLst/>
                        <a:latin typeface="微软雅黑" panose="020B0503020204020204" pitchFamily="34" charset="-122"/>
                        <a:ea typeface="微软雅黑" panose="020B0503020204020204" pitchFamily="34" charset="-122"/>
                      </a:endParaRPr>
                    </a:p>
                    <a:p>
                      <a:pPr marL="285750" indent="-285750" algn="l">
                        <a:spcAft>
                          <a:spcPts val="0"/>
                        </a:spcAft>
                        <a:buFont typeface="Wingdings" panose="05000000000000000000" pitchFamily="2" charset="2"/>
                        <a:buChar char="n"/>
                      </a:pPr>
                      <a:r>
                        <a:rPr lang="zh-CN" sz="1600" kern="100" dirty="0">
                          <a:effectLst/>
                          <a:latin typeface="微软雅黑" panose="020B0503020204020204" pitchFamily="34" charset="-122"/>
                          <a:ea typeface="微软雅黑" panose="020B0503020204020204" pitchFamily="34" charset="-122"/>
                        </a:rPr>
                        <a:t>护理人员防护意识不强</a:t>
                      </a:r>
                      <a:r>
                        <a:rPr lang="en-US" sz="1600" kern="100" dirty="0">
                          <a:effectLst/>
                          <a:latin typeface="微软雅黑" panose="020B0503020204020204" pitchFamily="34" charset="-122"/>
                          <a:ea typeface="微软雅黑" panose="020B0503020204020204" pitchFamily="34" charset="-122"/>
                        </a:rPr>
                        <a:t>1</a:t>
                      </a:r>
                      <a:r>
                        <a:rPr lang="zh-CN" sz="1600" kern="100" dirty="0">
                          <a:effectLst/>
                          <a:latin typeface="微软雅黑" panose="020B0503020204020204" pitchFamily="34" charset="-122"/>
                          <a:ea typeface="微软雅黑" panose="020B0503020204020204" pitchFamily="34" charset="-122"/>
                        </a:rPr>
                        <a:t>例</a:t>
                      </a:r>
                    </a:p>
                    <a:p>
                      <a:pPr marL="285750" indent="-285750" algn="l">
                        <a:spcAft>
                          <a:spcPts val="0"/>
                        </a:spcAft>
                        <a:buFont typeface="Wingdings" panose="05000000000000000000" pitchFamily="2" charset="2"/>
                        <a:buChar char="n"/>
                      </a:pPr>
                      <a:r>
                        <a:rPr lang="zh-CN" sz="1600" kern="100" dirty="0">
                          <a:effectLst/>
                          <a:latin typeface="微软雅黑" panose="020B0503020204020204" pitchFamily="34" charset="-122"/>
                          <a:ea typeface="微软雅黑" panose="020B0503020204020204" pitchFamily="34" charset="-122"/>
                        </a:rPr>
                        <a:t>接收抗肿瘤药物不合理 </a:t>
                      </a:r>
                      <a:r>
                        <a:rPr lang="en-US" sz="1600" kern="100" dirty="0">
                          <a:effectLst/>
                          <a:latin typeface="微软雅黑" panose="020B0503020204020204" pitchFamily="34" charset="-122"/>
                          <a:ea typeface="微软雅黑" panose="020B0503020204020204" pitchFamily="34" charset="-122"/>
                        </a:rPr>
                        <a:t>0</a:t>
                      </a:r>
                      <a:r>
                        <a:rPr lang="zh-CN" sz="1600" kern="100" dirty="0">
                          <a:effectLst/>
                          <a:latin typeface="微软雅黑" panose="020B0503020204020204" pitchFamily="34" charset="-122"/>
                          <a:ea typeface="微软雅黑" panose="020B0503020204020204" pitchFamily="34" charset="-122"/>
                        </a:rPr>
                        <a:t>例</a:t>
                      </a:r>
                    </a:p>
                    <a:p>
                      <a:pPr marL="285750" indent="-285750" algn="l">
                        <a:spcAft>
                          <a:spcPts val="0"/>
                        </a:spcAft>
                        <a:buFont typeface="Wingdings" panose="05000000000000000000" pitchFamily="2" charset="2"/>
                        <a:buChar char="n"/>
                      </a:pPr>
                      <a:r>
                        <a:rPr lang="zh-CN" sz="1600" kern="100" dirty="0">
                          <a:effectLst/>
                          <a:latin typeface="微软雅黑" panose="020B0503020204020204" pitchFamily="34" charset="-122"/>
                          <a:ea typeface="微软雅黑" panose="020B0503020204020204" pitchFamily="34" charset="-122"/>
                        </a:rPr>
                        <a:t>抗肿瘤药物暴露处置不合理</a:t>
                      </a:r>
                      <a:r>
                        <a:rPr lang="en-US" sz="1600" kern="100" dirty="0">
                          <a:effectLst/>
                          <a:latin typeface="微软雅黑" panose="020B0503020204020204" pitchFamily="34" charset="-122"/>
                          <a:ea typeface="微软雅黑" panose="020B0503020204020204" pitchFamily="34" charset="-122"/>
                        </a:rPr>
                        <a:t> 0</a:t>
                      </a:r>
                      <a:r>
                        <a:rPr lang="zh-CN" sz="1600" kern="100" dirty="0">
                          <a:effectLst/>
                          <a:latin typeface="微软雅黑" panose="020B0503020204020204" pitchFamily="34" charset="-122"/>
                          <a:ea typeface="微软雅黑" panose="020B0503020204020204" pitchFamily="34" charset="-122"/>
                        </a:rPr>
                        <a:t>例</a:t>
                      </a:r>
                    </a:p>
                    <a:p>
                      <a:pPr algn="l">
                        <a:spcAft>
                          <a:spcPts val="0"/>
                        </a:spcAft>
                      </a:pPr>
                      <a:r>
                        <a:rPr lang="en-US" sz="1600" kern="100" dirty="0">
                          <a:effectLst/>
                          <a:latin typeface="微软雅黑" panose="020B0503020204020204" pitchFamily="34" charset="-122"/>
                          <a:ea typeface="微软雅黑" panose="020B0503020204020204" pitchFamily="34" charset="-122"/>
                        </a:rPr>
                        <a:t> </a:t>
                      </a:r>
                      <a:endParaRPr lang="zh-CN" sz="16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600" kern="100" dirty="0">
                          <a:effectLst/>
                          <a:latin typeface="微软雅黑" panose="020B0503020204020204" pitchFamily="34" charset="-122"/>
                          <a:ea typeface="微软雅黑" panose="020B0503020204020204" pitchFamily="34" charset="-122"/>
                        </a:rPr>
                        <a:t> </a:t>
                      </a:r>
                      <a:endParaRPr lang="zh-CN" sz="16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76825">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600" kern="100" dirty="0">
                          <a:solidFill>
                            <a:schemeClr val="bg1"/>
                          </a:solidFill>
                          <a:effectLst/>
                          <a:latin typeface="微软雅黑" panose="020B0503020204020204" pitchFamily="34" charset="-122"/>
                          <a:ea typeface="微软雅黑" panose="020B0503020204020204" pitchFamily="34" charset="-122"/>
                        </a:rPr>
                        <a:t>合计</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600" kern="100" dirty="0">
                          <a:solidFill>
                            <a:schemeClr val="bg1"/>
                          </a:solidFill>
                          <a:effectLst/>
                          <a:latin typeface="微软雅黑" panose="020B0503020204020204" pitchFamily="34" charset="-122"/>
                          <a:ea typeface="微软雅黑" panose="020B0503020204020204" pitchFamily="34" charset="-122"/>
                        </a:rPr>
                        <a:t>99</a:t>
                      </a:r>
                      <a:r>
                        <a:rPr lang="zh-CN" sz="1600" kern="100" dirty="0">
                          <a:solidFill>
                            <a:schemeClr val="bg1"/>
                          </a:solidFill>
                          <a:effectLst/>
                          <a:latin typeface="微软雅黑" panose="020B0503020204020204" pitchFamily="34" charset="-122"/>
                          <a:ea typeface="微软雅黑" panose="020B0503020204020204" pitchFamily="34" charset="-122"/>
                        </a:rPr>
                        <a:t>例</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600" kern="100" dirty="0">
                          <a:solidFill>
                            <a:schemeClr val="bg1"/>
                          </a:solidFill>
                          <a:effectLst/>
                          <a:latin typeface="微软雅黑" panose="020B0503020204020204" pitchFamily="34" charset="-122"/>
                          <a:ea typeface="微软雅黑" panose="020B0503020204020204" pitchFamily="34" charset="-122"/>
                        </a:rPr>
                        <a:t>14</a:t>
                      </a:r>
                      <a:r>
                        <a:rPr lang="zh-CN" sz="1600" kern="100" dirty="0">
                          <a:solidFill>
                            <a:schemeClr val="bg1"/>
                          </a:solidFill>
                          <a:effectLst/>
                          <a:latin typeface="微软雅黑" panose="020B0503020204020204" pitchFamily="34" charset="-122"/>
                          <a:ea typeface="微软雅黑" panose="020B0503020204020204" pitchFamily="34" charset="-122"/>
                        </a:rPr>
                        <a:t>例</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600" kern="100" dirty="0">
                          <a:solidFill>
                            <a:schemeClr val="bg1"/>
                          </a:solidFill>
                          <a:effectLst/>
                          <a:latin typeface="微软雅黑" panose="020B0503020204020204" pitchFamily="34" charset="-122"/>
                          <a:ea typeface="微软雅黑" panose="020B0503020204020204" pitchFamily="34" charset="-122"/>
                        </a:rPr>
                        <a:t> </a:t>
                      </a:r>
                      <a:endParaRPr lang="zh-CN" sz="1600" kern="100" dirty="0">
                        <a:solidFill>
                          <a:schemeClr val="bg1"/>
                        </a:solidFill>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val="10005"/>
                  </a:ext>
                </a:extLst>
              </a:tr>
            </a:tbl>
          </a:graphicData>
        </a:graphic>
      </p:graphicFrame>
      <p:sp>
        <p:nvSpPr>
          <p:cNvPr id="5" name="矩形 4"/>
          <p:cNvSpPr/>
          <p:nvPr/>
        </p:nvSpPr>
        <p:spPr>
          <a:xfrm>
            <a:off x="7147033" y="1185594"/>
            <a:ext cx="4445875" cy="415498"/>
          </a:xfrm>
          <a:prstGeom prst="rect">
            <a:avLst/>
          </a:prstGeom>
        </p:spPr>
        <p:txBody>
          <a:bodyPr wrap="square">
            <a:spAutoFit/>
          </a:bodyPr>
          <a:lstStyle/>
          <a:p>
            <a:pPr marL="285750" lvl="0" indent="-285750">
              <a:lnSpc>
                <a:spcPct val="150000"/>
              </a:lnSpc>
              <a:buFont typeface="Wingdings" panose="05000000000000000000" pitchFamily="2" charset="2"/>
              <a:buChar char="n"/>
            </a:pPr>
            <a:r>
              <a:rPr lang="zh-CN" altLang="en-US" sz="1400" dirty="0">
                <a:solidFill>
                  <a:prstClr val="black"/>
                </a:solidFill>
                <a:latin typeface="微软雅黑" panose="020B0503020204020204" pitchFamily="34" charset="-122"/>
                <a:ea typeface="微软雅黑" panose="020B0503020204020204" pitchFamily="34" charset="-122"/>
              </a:rPr>
              <a:t>调查时间：</a:t>
            </a:r>
            <a:r>
              <a:rPr lang="en-US" altLang="zh-CN" sz="1400" dirty="0">
                <a:solidFill>
                  <a:prstClr val="black"/>
                </a:solidFill>
                <a:latin typeface="微软雅黑" panose="020B0503020204020204" pitchFamily="34" charset="-122"/>
                <a:ea typeface="微软雅黑" panose="020B0503020204020204" pitchFamily="34" charset="-122"/>
              </a:rPr>
              <a:t>2016</a:t>
            </a:r>
            <a:r>
              <a:rPr lang="zh-CN" altLang="en-US" sz="1400" dirty="0">
                <a:solidFill>
                  <a:prstClr val="black"/>
                </a:solidFill>
                <a:latin typeface="微软雅黑" panose="020B0503020204020204" pitchFamily="34" charset="-122"/>
                <a:ea typeface="微软雅黑" panose="020B0503020204020204" pitchFamily="34" charset="-122"/>
              </a:rPr>
              <a:t>年</a:t>
            </a:r>
            <a:r>
              <a:rPr lang="en-US" altLang="zh-CN" sz="1400" dirty="0">
                <a:solidFill>
                  <a:prstClr val="black"/>
                </a:solidFill>
                <a:latin typeface="微软雅黑" panose="020B0503020204020204" pitchFamily="34" charset="-122"/>
                <a:ea typeface="微软雅黑" panose="020B0503020204020204" pitchFamily="34" charset="-122"/>
              </a:rPr>
              <a:t>6</a:t>
            </a:r>
            <a:r>
              <a:rPr lang="zh-CN" altLang="en-US" sz="1400" dirty="0">
                <a:solidFill>
                  <a:prstClr val="black"/>
                </a:solidFill>
                <a:latin typeface="微软雅黑" panose="020B0503020204020204" pitchFamily="34" charset="-122"/>
                <a:ea typeface="微软雅黑" panose="020B0503020204020204" pitchFamily="34" charset="-122"/>
              </a:rPr>
              <a:t>月</a:t>
            </a:r>
            <a:r>
              <a:rPr lang="en-US" altLang="zh-CN" sz="1400" dirty="0">
                <a:solidFill>
                  <a:prstClr val="black"/>
                </a:solidFill>
                <a:latin typeface="微软雅黑" panose="020B0503020204020204" pitchFamily="34" charset="-122"/>
                <a:ea typeface="微软雅黑" panose="020B0503020204020204" pitchFamily="34" charset="-122"/>
              </a:rPr>
              <a:t>1</a:t>
            </a:r>
            <a:r>
              <a:rPr lang="zh-CN" altLang="en-US" sz="1400" dirty="0">
                <a:solidFill>
                  <a:prstClr val="black"/>
                </a:solidFill>
                <a:latin typeface="微软雅黑" panose="020B0503020204020204" pitchFamily="34" charset="-122"/>
                <a:ea typeface="微软雅黑" panose="020B0503020204020204" pitchFamily="34" charset="-122"/>
              </a:rPr>
              <a:t>日</a:t>
            </a:r>
            <a:r>
              <a:rPr lang="en-US" altLang="zh-CN" sz="1400" dirty="0">
                <a:solidFill>
                  <a:prstClr val="black"/>
                </a:solidFill>
                <a:latin typeface="微软雅黑" panose="020B0503020204020204" pitchFamily="34" charset="-122"/>
                <a:ea typeface="微软雅黑" panose="020B0503020204020204" pitchFamily="34" charset="-122"/>
              </a:rPr>
              <a:t>——2016</a:t>
            </a:r>
            <a:r>
              <a:rPr lang="zh-CN" altLang="en-US" sz="1400" dirty="0">
                <a:solidFill>
                  <a:prstClr val="black"/>
                </a:solidFill>
                <a:latin typeface="微软雅黑" panose="020B0503020204020204" pitchFamily="34" charset="-122"/>
                <a:ea typeface="微软雅黑" panose="020B0503020204020204" pitchFamily="34" charset="-122"/>
              </a:rPr>
              <a:t>年</a:t>
            </a:r>
            <a:r>
              <a:rPr lang="en-US" altLang="zh-CN" sz="1400" dirty="0">
                <a:solidFill>
                  <a:prstClr val="black"/>
                </a:solidFill>
                <a:latin typeface="微软雅黑" panose="020B0503020204020204" pitchFamily="34" charset="-122"/>
                <a:ea typeface="微软雅黑" panose="020B0503020204020204" pitchFamily="34" charset="-122"/>
              </a:rPr>
              <a:t>6</a:t>
            </a:r>
            <a:r>
              <a:rPr lang="zh-CN" altLang="en-US" sz="1400" dirty="0">
                <a:solidFill>
                  <a:prstClr val="black"/>
                </a:solidFill>
                <a:latin typeface="微软雅黑" panose="020B0503020204020204" pitchFamily="34" charset="-122"/>
                <a:ea typeface="微软雅黑" panose="020B0503020204020204" pitchFamily="34" charset="-122"/>
              </a:rPr>
              <a:t>月</a:t>
            </a:r>
            <a:r>
              <a:rPr lang="en-US" altLang="zh-CN" sz="1400" dirty="0">
                <a:solidFill>
                  <a:prstClr val="black"/>
                </a:solidFill>
                <a:latin typeface="微软雅黑" panose="020B0503020204020204" pitchFamily="34" charset="-122"/>
                <a:ea typeface="微软雅黑" panose="020B0503020204020204" pitchFamily="34" charset="-122"/>
              </a:rPr>
              <a:t>30</a:t>
            </a:r>
            <a:r>
              <a:rPr lang="zh-CN" altLang="en-US" sz="1400" dirty="0">
                <a:solidFill>
                  <a:prstClr val="black"/>
                </a:solidFill>
                <a:latin typeface="微软雅黑" panose="020B0503020204020204" pitchFamily="34" charset="-122"/>
                <a:ea typeface="微软雅黑" panose="020B0503020204020204" pitchFamily="34" charset="-122"/>
              </a:rPr>
              <a:t>日</a:t>
            </a:r>
            <a:endParaRPr lang="en-US" altLang="zh-CN" sz="1400" dirty="0">
              <a:solidFill>
                <a:prstClr val="black"/>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1182824747"/>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组合 14"/>
          <p:cNvGrpSpPr/>
          <p:nvPr/>
        </p:nvGrpSpPr>
        <p:grpSpPr>
          <a:xfrm>
            <a:off x="534425" y="1635677"/>
            <a:ext cx="11345926" cy="4580421"/>
            <a:chOff x="437102" y="1978309"/>
            <a:chExt cx="11345926" cy="4580421"/>
          </a:xfrm>
        </p:grpSpPr>
        <p:sp>
          <p:nvSpPr>
            <p:cNvPr id="19" name="圆角矩形 18"/>
            <p:cNvSpPr/>
            <p:nvPr/>
          </p:nvSpPr>
          <p:spPr>
            <a:xfrm>
              <a:off x="437102" y="1978309"/>
              <a:ext cx="11345926" cy="4580421"/>
            </a:xfrm>
            <a:prstGeom prst="roundRect">
              <a:avLst>
                <a:gd name="adj" fmla="val 0"/>
              </a:avLst>
            </a:prstGeom>
            <a:gradFill>
              <a:gsLst>
                <a:gs pos="48800">
                  <a:srgbClr val="EEEEEE"/>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kern="0">
                <a:solidFill>
                  <a:prstClr val="black"/>
                </a:solidFill>
                <a:ea typeface="微软雅黑"/>
              </a:endParaRPr>
            </a:p>
          </p:txBody>
        </p:sp>
        <p:sp>
          <p:nvSpPr>
            <p:cNvPr id="18" name="矩形 17"/>
            <p:cNvSpPr/>
            <p:nvPr/>
          </p:nvSpPr>
          <p:spPr>
            <a:xfrm>
              <a:off x="7429838" y="6143232"/>
              <a:ext cx="4027064" cy="276999"/>
            </a:xfrm>
            <a:prstGeom prst="rect">
              <a:avLst/>
            </a:prstGeom>
          </p:spPr>
          <p:txBody>
            <a:bodyPr wrap="none">
              <a:spAutoFit/>
            </a:bodyPr>
            <a:lstStyle/>
            <a:p>
              <a:pPr fontAlgn="base">
                <a:spcBef>
                  <a:spcPct val="0"/>
                </a:spcBef>
                <a:spcAft>
                  <a:spcPct val="0"/>
                </a:spcAft>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制表目的：现状把握   制表时间：</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2016.5.1  </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制表人：</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xxx</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21" name="圆角矩形 20"/>
          <p:cNvSpPr/>
          <p:nvPr/>
        </p:nvSpPr>
        <p:spPr>
          <a:xfrm>
            <a:off x="534425" y="1388962"/>
            <a:ext cx="11345926" cy="497938"/>
          </a:xfrm>
          <a:prstGeom prst="roundRect">
            <a:avLst>
              <a:gd name="adj" fmla="val 0"/>
            </a:avLst>
          </a:prstGeom>
          <a:solidFill>
            <a:srgbClr val="F39C12"/>
          </a:solidFill>
          <a:ln w="15875" cap="flat">
            <a:noFill/>
            <a:prstDash val="solid"/>
            <a:miter lim="800000"/>
            <a:headEnd/>
            <a:tailEnd/>
          </a:ln>
          <a:effectLst>
            <a:innerShdw dist="76200" dir="18900000">
              <a:prstClr val="black">
                <a:alpha val="18000"/>
              </a:prstClr>
            </a:innerShdw>
          </a:effectLst>
        </p:spPr>
        <p:txBody>
          <a:bodyPr vert="horz" wrap="square" lIns="91440" tIns="45720" rIns="91440" bIns="45720" numCol="1" anchor="t" anchorCtr="0" compatLnSpc="1">
            <a:prstTxWarp prst="textNoShape">
              <a:avLst/>
            </a:prstTxWarp>
          </a:bodyPr>
          <a:lstStyle/>
          <a:p>
            <a:endParaRPr lang="zh-CN" altLang="en-US" b="1" kern="0">
              <a:solidFill>
                <a:prstClr val="black"/>
              </a:solidFill>
              <a:ea typeface="微软雅黑"/>
            </a:endParaRPr>
          </a:p>
        </p:txBody>
      </p:sp>
      <p:sp>
        <p:nvSpPr>
          <p:cNvPr id="35" name="矩形 34"/>
          <p:cNvSpPr/>
          <p:nvPr/>
        </p:nvSpPr>
        <p:spPr>
          <a:xfrm>
            <a:off x="0" y="411981"/>
            <a:ext cx="874207" cy="381837"/>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682477" y="336212"/>
            <a:ext cx="537993" cy="537993"/>
            <a:chOff x="682477" y="336212"/>
            <a:chExt cx="537993" cy="537993"/>
          </a:xfrm>
        </p:grpSpPr>
        <p:grpSp>
          <p:nvGrpSpPr>
            <p:cNvPr id="37" name="组合 36"/>
            <p:cNvGrpSpPr/>
            <p:nvPr/>
          </p:nvGrpSpPr>
          <p:grpSpPr>
            <a:xfrm>
              <a:off x="682477" y="336212"/>
              <a:ext cx="537993" cy="537993"/>
              <a:chOff x="1603689" y="1828440"/>
              <a:chExt cx="2743560" cy="2743560"/>
            </a:xfrm>
          </p:grpSpPr>
          <p:sp>
            <p:nvSpPr>
              <p:cNvPr id="39" name="椭圆 38"/>
              <p:cNvSpPr/>
              <p:nvPr/>
            </p:nvSpPr>
            <p:spPr>
              <a:xfrm>
                <a:off x="1603689" y="1828440"/>
                <a:ext cx="2743560" cy="2743560"/>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sp>
            <p:nvSpPr>
              <p:cNvPr id="40" name="椭圆 39"/>
              <p:cNvSpPr/>
              <p:nvPr/>
            </p:nvSpPr>
            <p:spPr>
              <a:xfrm>
                <a:off x="1752544" y="1977295"/>
                <a:ext cx="2445850" cy="2445850"/>
              </a:xfrm>
              <a:prstGeom prst="ellipse">
                <a:avLst/>
              </a:prstGeom>
              <a:solidFill>
                <a:srgbClr val="2980B9"/>
              </a:solidFill>
              <a:ln w="38100"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grpSp>
        <p:sp>
          <p:nvSpPr>
            <p:cNvPr id="41" name="矩形 40"/>
            <p:cNvSpPr/>
            <p:nvPr/>
          </p:nvSpPr>
          <p:spPr>
            <a:xfrm>
              <a:off x="753342" y="418233"/>
              <a:ext cx="433132" cy="369332"/>
            </a:xfrm>
            <a:prstGeom prst="rect">
              <a:avLst/>
            </a:prstGeom>
          </p:spPr>
          <p:txBody>
            <a:bodyPr wrap="none">
              <a:spAutoFit/>
            </a:bodyPr>
            <a:lstStyle/>
            <a:p>
              <a:pPr lvl="0"/>
              <a:r>
                <a:rPr lang="en-US" altLang="zh-CN" dirty="0">
                  <a:solidFill>
                    <a:schemeClr val="bg1"/>
                  </a:solidFill>
                  <a:latin typeface="Impact" panose="020B0806030902050204" pitchFamily="34" charset="0"/>
                </a:rPr>
                <a:t>09</a:t>
              </a:r>
              <a:endParaRPr lang="zh-CN" altLang="en-US" dirty="0">
                <a:solidFill>
                  <a:schemeClr val="bg1"/>
                </a:solidFill>
                <a:latin typeface="Impact" panose="020B0806030902050204" pitchFamily="34" charset="0"/>
              </a:endParaRPr>
            </a:p>
          </p:txBody>
        </p:sp>
      </p:grpSp>
      <p:sp>
        <p:nvSpPr>
          <p:cNvPr id="43" name="矩形 42"/>
          <p:cNvSpPr/>
          <p:nvPr/>
        </p:nvSpPr>
        <p:spPr>
          <a:xfrm>
            <a:off x="1220469" y="402844"/>
            <a:ext cx="2978701" cy="461665"/>
          </a:xfrm>
          <a:prstGeom prst="rect">
            <a:avLst/>
          </a:prstGeom>
        </p:spPr>
        <p:txBody>
          <a:bodyPr wrap="none">
            <a:spAutoFit/>
          </a:bodyPr>
          <a:lstStyle/>
          <a:p>
            <a:pPr lvl="0" fontAlgn="base">
              <a:spcBef>
                <a:spcPct val="0"/>
              </a:spcBef>
              <a:spcAft>
                <a:spcPct val="0"/>
              </a:spcAft>
            </a:pPr>
            <a:r>
              <a:rPr lang="zh-CN" altLang="en-US" sz="2400" dirty="0">
                <a:solidFill>
                  <a:srgbClr val="2980B9"/>
                </a:solidFill>
                <a:latin typeface="微软雅黑" panose="020B0503020204020204" pitchFamily="34" charset="-122"/>
                <a:ea typeface="微软雅黑" panose="020B0503020204020204" pitchFamily="34" charset="-122"/>
              </a:rPr>
              <a:t>效果确认</a:t>
            </a:r>
            <a:r>
              <a:rPr lang="en-US" altLang="zh-CN" sz="2400" dirty="0">
                <a:solidFill>
                  <a:srgbClr val="2980B9"/>
                </a:solidFill>
                <a:latin typeface="微软雅黑" panose="020B0503020204020204" pitchFamily="34" charset="-122"/>
                <a:ea typeface="微软雅黑" panose="020B0503020204020204" pitchFamily="34" charset="-122"/>
              </a:rPr>
              <a:t>—</a:t>
            </a:r>
            <a:r>
              <a:rPr lang="zh-CN" altLang="en-US" sz="2400" dirty="0">
                <a:solidFill>
                  <a:srgbClr val="2980B9"/>
                </a:solidFill>
                <a:latin typeface="微软雅黑" panose="020B0503020204020204" pitchFamily="34" charset="-122"/>
                <a:ea typeface="微软雅黑" panose="020B0503020204020204" pitchFamily="34" charset="-122"/>
              </a:rPr>
              <a:t>有形成果</a:t>
            </a:r>
          </a:p>
        </p:txBody>
      </p:sp>
      <p:graphicFrame>
        <p:nvGraphicFramePr>
          <p:cNvPr id="14" name="图表 13"/>
          <p:cNvGraphicFramePr>
            <a:graphicFrameLocks noGrp="1"/>
          </p:cNvGraphicFramePr>
          <p:nvPr>
            <p:extLst>
              <p:ext uri="{D42A27DB-BD31-4B8C-83A1-F6EECF244321}">
                <p14:modId xmlns:p14="http://schemas.microsoft.com/office/powerpoint/2010/main" val="3153615907"/>
              </p:ext>
            </p:extLst>
          </p:nvPr>
        </p:nvGraphicFramePr>
        <p:xfrm>
          <a:off x="1220469" y="1917184"/>
          <a:ext cx="9941932" cy="3883416"/>
        </p:xfrm>
        <a:graphic>
          <a:graphicData uri="http://schemas.openxmlformats.org/drawingml/2006/chart">
            <c:chart xmlns:c="http://schemas.openxmlformats.org/drawingml/2006/chart" xmlns:r="http://schemas.openxmlformats.org/officeDocument/2006/relationships" r:id="rId4"/>
          </a:graphicData>
        </a:graphic>
      </p:graphicFrame>
      <p:sp>
        <p:nvSpPr>
          <p:cNvPr id="22" name="矩形 21"/>
          <p:cNvSpPr/>
          <p:nvPr/>
        </p:nvSpPr>
        <p:spPr>
          <a:xfrm>
            <a:off x="4199170" y="1358678"/>
            <a:ext cx="3617332" cy="49962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sz="2000" b="1" dirty="0">
                <a:solidFill>
                  <a:schemeClr val="bg1"/>
                </a:solidFill>
                <a:latin typeface="微软雅黑" panose="020B0503020204020204" pitchFamily="34" charset="-122"/>
                <a:ea typeface="微软雅黑" panose="020B0503020204020204" pitchFamily="34" charset="-122"/>
              </a:rPr>
              <a:t>1</a:t>
            </a:r>
            <a:r>
              <a:rPr lang="zh-CN" altLang="en-US" sz="2000" b="1" dirty="0">
                <a:solidFill>
                  <a:schemeClr val="bg1"/>
                </a:solidFill>
                <a:latin typeface="微软雅黑" panose="020B0503020204020204" pitchFamily="34" charset="-122"/>
                <a:ea typeface="微软雅黑" panose="020B0503020204020204" pitchFamily="34" charset="-122"/>
              </a:rPr>
              <a:t>、改善后数据</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柏拉图</a:t>
            </a:r>
          </a:p>
        </p:txBody>
      </p:sp>
    </p:spTree>
    <p:custDataLst>
      <p:tags r:id="rId1"/>
    </p:custDataLst>
    <p:extLst>
      <p:ext uri="{BB962C8B-B14F-4D97-AF65-F5344CB8AC3E}">
        <p14:creationId xmlns:p14="http://schemas.microsoft.com/office/powerpoint/2010/main" val="647167805"/>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矩形 34"/>
          <p:cNvSpPr/>
          <p:nvPr/>
        </p:nvSpPr>
        <p:spPr>
          <a:xfrm>
            <a:off x="0" y="411981"/>
            <a:ext cx="874207" cy="381837"/>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682477" y="336212"/>
            <a:ext cx="537993" cy="537993"/>
            <a:chOff x="682477" y="336212"/>
            <a:chExt cx="537993" cy="537993"/>
          </a:xfrm>
        </p:grpSpPr>
        <p:grpSp>
          <p:nvGrpSpPr>
            <p:cNvPr id="37" name="组合 36"/>
            <p:cNvGrpSpPr/>
            <p:nvPr/>
          </p:nvGrpSpPr>
          <p:grpSpPr>
            <a:xfrm>
              <a:off x="682477" y="336212"/>
              <a:ext cx="537993" cy="537993"/>
              <a:chOff x="1603689" y="1828440"/>
              <a:chExt cx="2743560" cy="2743560"/>
            </a:xfrm>
          </p:grpSpPr>
          <p:sp>
            <p:nvSpPr>
              <p:cNvPr id="39" name="椭圆 38"/>
              <p:cNvSpPr/>
              <p:nvPr/>
            </p:nvSpPr>
            <p:spPr>
              <a:xfrm>
                <a:off x="1603689" y="1828440"/>
                <a:ext cx="2743560" cy="2743560"/>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sp>
            <p:nvSpPr>
              <p:cNvPr id="40" name="椭圆 39"/>
              <p:cNvSpPr/>
              <p:nvPr/>
            </p:nvSpPr>
            <p:spPr>
              <a:xfrm>
                <a:off x="1752544" y="1977295"/>
                <a:ext cx="2445850" cy="2445850"/>
              </a:xfrm>
              <a:prstGeom prst="ellipse">
                <a:avLst/>
              </a:prstGeom>
              <a:solidFill>
                <a:srgbClr val="2980B9"/>
              </a:solidFill>
              <a:ln w="38100"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grpSp>
        <p:sp>
          <p:nvSpPr>
            <p:cNvPr id="41" name="矩形 40"/>
            <p:cNvSpPr/>
            <p:nvPr/>
          </p:nvSpPr>
          <p:spPr>
            <a:xfrm>
              <a:off x="753342" y="418233"/>
              <a:ext cx="433132" cy="369332"/>
            </a:xfrm>
            <a:prstGeom prst="rect">
              <a:avLst/>
            </a:prstGeom>
          </p:spPr>
          <p:txBody>
            <a:bodyPr wrap="none">
              <a:spAutoFit/>
            </a:bodyPr>
            <a:lstStyle/>
            <a:p>
              <a:pPr lvl="0"/>
              <a:r>
                <a:rPr lang="en-US" altLang="zh-CN" dirty="0">
                  <a:solidFill>
                    <a:schemeClr val="bg1"/>
                  </a:solidFill>
                  <a:latin typeface="Impact" panose="020B0806030902050204" pitchFamily="34" charset="0"/>
                </a:rPr>
                <a:t>09</a:t>
              </a:r>
              <a:endParaRPr lang="zh-CN" altLang="en-US" dirty="0">
                <a:solidFill>
                  <a:schemeClr val="bg1"/>
                </a:solidFill>
                <a:latin typeface="Impact" panose="020B0806030902050204" pitchFamily="34" charset="0"/>
              </a:endParaRPr>
            </a:p>
          </p:txBody>
        </p:sp>
      </p:grpSp>
      <p:sp>
        <p:nvSpPr>
          <p:cNvPr id="43" name="矩形 42"/>
          <p:cNvSpPr/>
          <p:nvPr/>
        </p:nvSpPr>
        <p:spPr>
          <a:xfrm>
            <a:off x="1220469" y="402844"/>
            <a:ext cx="2978701" cy="461665"/>
          </a:xfrm>
          <a:prstGeom prst="rect">
            <a:avLst/>
          </a:prstGeom>
        </p:spPr>
        <p:txBody>
          <a:bodyPr wrap="none">
            <a:spAutoFit/>
          </a:bodyPr>
          <a:lstStyle/>
          <a:p>
            <a:pPr lvl="0" fontAlgn="base">
              <a:spcBef>
                <a:spcPct val="0"/>
              </a:spcBef>
              <a:spcAft>
                <a:spcPct val="0"/>
              </a:spcAft>
            </a:pPr>
            <a:r>
              <a:rPr lang="zh-CN" altLang="en-US" sz="2400" dirty="0">
                <a:solidFill>
                  <a:srgbClr val="2980B9"/>
                </a:solidFill>
                <a:latin typeface="微软雅黑" panose="020B0503020204020204" pitchFamily="34" charset="-122"/>
                <a:ea typeface="微软雅黑" panose="020B0503020204020204" pitchFamily="34" charset="-122"/>
              </a:rPr>
              <a:t>效果确认</a:t>
            </a:r>
            <a:r>
              <a:rPr lang="en-US" altLang="zh-CN" sz="2400" dirty="0">
                <a:solidFill>
                  <a:srgbClr val="2980B9"/>
                </a:solidFill>
                <a:latin typeface="微软雅黑" panose="020B0503020204020204" pitchFamily="34" charset="-122"/>
                <a:ea typeface="微软雅黑" panose="020B0503020204020204" pitchFamily="34" charset="-122"/>
              </a:rPr>
              <a:t>—</a:t>
            </a:r>
            <a:r>
              <a:rPr lang="zh-CN" altLang="en-US" sz="2400" dirty="0">
                <a:solidFill>
                  <a:srgbClr val="2980B9"/>
                </a:solidFill>
                <a:latin typeface="微软雅黑" panose="020B0503020204020204" pitchFamily="34" charset="-122"/>
                <a:ea typeface="微软雅黑" panose="020B0503020204020204" pitchFamily="34" charset="-122"/>
              </a:rPr>
              <a:t>有形成果</a:t>
            </a:r>
          </a:p>
        </p:txBody>
      </p:sp>
      <p:sp>
        <p:nvSpPr>
          <p:cNvPr id="16" name="矩形 15"/>
          <p:cNvSpPr/>
          <p:nvPr/>
        </p:nvSpPr>
        <p:spPr>
          <a:xfrm>
            <a:off x="1220469" y="971657"/>
            <a:ext cx="2268965" cy="55399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sz="2000" b="1" dirty="0">
                <a:solidFill>
                  <a:srgbClr val="2980B9"/>
                </a:solidFill>
                <a:latin typeface="微软雅黑" panose="020B0503020204020204" pitchFamily="34" charset="-122"/>
                <a:ea typeface="微软雅黑" panose="020B0503020204020204" pitchFamily="34" charset="-122"/>
              </a:rPr>
              <a:t>2</a:t>
            </a:r>
            <a:r>
              <a:rPr lang="zh-CN" altLang="en-US" sz="2000" b="1" dirty="0">
                <a:solidFill>
                  <a:srgbClr val="2980B9"/>
                </a:solidFill>
                <a:latin typeface="微软雅黑" panose="020B0503020204020204" pitchFamily="34" charset="-122"/>
                <a:ea typeface="微软雅黑" panose="020B0503020204020204" pitchFamily="34" charset="-122"/>
              </a:rPr>
              <a:t>、化疗给药流程</a:t>
            </a:r>
          </a:p>
        </p:txBody>
      </p:sp>
      <p:grpSp>
        <p:nvGrpSpPr>
          <p:cNvPr id="4" name="组合 3"/>
          <p:cNvGrpSpPr/>
          <p:nvPr/>
        </p:nvGrpSpPr>
        <p:grpSpPr>
          <a:xfrm>
            <a:off x="969908" y="1941838"/>
            <a:ext cx="10346115" cy="1169223"/>
            <a:chOff x="1131181" y="2013868"/>
            <a:chExt cx="10346115" cy="968828"/>
          </a:xfrm>
        </p:grpSpPr>
        <p:grpSp>
          <p:nvGrpSpPr>
            <p:cNvPr id="31" name="组合 30"/>
            <p:cNvGrpSpPr/>
            <p:nvPr/>
          </p:nvGrpSpPr>
          <p:grpSpPr>
            <a:xfrm>
              <a:off x="1131181" y="2013868"/>
              <a:ext cx="10346115" cy="968828"/>
              <a:chOff x="1097179" y="1984384"/>
              <a:chExt cx="10346115" cy="1546246"/>
            </a:xfrm>
          </p:grpSpPr>
          <p:grpSp>
            <p:nvGrpSpPr>
              <p:cNvPr id="32" name="组合 31"/>
              <p:cNvGrpSpPr/>
              <p:nvPr/>
            </p:nvGrpSpPr>
            <p:grpSpPr>
              <a:xfrm>
                <a:off x="1097179" y="1984384"/>
                <a:ext cx="10346115" cy="1546246"/>
                <a:chOff x="1220469" y="1994658"/>
                <a:chExt cx="10346115" cy="1546246"/>
              </a:xfrm>
            </p:grpSpPr>
            <p:sp>
              <p:nvSpPr>
                <p:cNvPr id="34" name="圆角矩形 33"/>
                <p:cNvSpPr/>
                <p:nvPr/>
              </p:nvSpPr>
              <p:spPr>
                <a:xfrm>
                  <a:off x="1220469" y="1994658"/>
                  <a:ext cx="10346115" cy="1546246"/>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sz="2000" kern="0">
                    <a:solidFill>
                      <a:prstClr val="black"/>
                    </a:solidFill>
                    <a:ea typeface="微软雅黑"/>
                  </a:endParaRPr>
                </a:p>
              </p:txBody>
            </p:sp>
            <p:sp>
              <p:nvSpPr>
                <p:cNvPr id="38" name="圆角矩形 37"/>
                <p:cNvSpPr/>
                <p:nvPr/>
              </p:nvSpPr>
              <p:spPr>
                <a:xfrm>
                  <a:off x="1275762" y="2126552"/>
                  <a:ext cx="1235757" cy="1282458"/>
                </a:xfrm>
                <a:prstGeom prst="roundRect">
                  <a:avLst>
                    <a:gd name="adj" fmla="val 0"/>
                  </a:avLst>
                </a:prstGeom>
                <a:solidFill>
                  <a:srgbClr val="2778AF"/>
                </a:solidFill>
                <a:ln w="15875" cap="flat">
                  <a:noFill/>
                  <a:prstDash val="solid"/>
                  <a:miter lim="800000"/>
                  <a:headEnd/>
                  <a:tailEnd/>
                </a:ln>
                <a:effectLst>
                  <a:innerShdw dist="76200" dir="18900000">
                    <a:prstClr val="black">
                      <a:alpha val="18000"/>
                    </a:prstClr>
                  </a:innerShdw>
                </a:effectLst>
              </p:spPr>
              <p:txBody>
                <a:bodyPr vert="horz" wrap="square" lIns="91440" tIns="45720" rIns="91440" bIns="45720" numCol="1" anchor="t" anchorCtr="0" compatLnSpc="1">
                  <a:prstTxWarp prst="textNoShape">
                    <a:avLst/>
                  </a:prstTxWarp>
                </a:bodyPr>
                <a:lstStyle/>
                <a:p>
                  <a:endParaRPr lang="zh-CN" altLang="en-US" sz="2000" b="1" kern="0">
                    <a:solidFill>
                      <a:prstClr val="black"/>
                    </a:solidFill>
                    <a:ea typeface="微软雅黑"/>
                  </a:endParaRPr>
                </a:p>
              </p:txBody>
            </p:sp>
          </p:grpSp>
          <p:sp>
            <p:nvSpPr>
              <p:cNvPr id="33" name="矩形 32"/>
              <p:cNvSpPr/>
              <p:nvPr/>
            </p:nvSpPr>
            <p:spPr>
              <a:xfrm>
                <a:off x="1379617" y="2452240"/>
                <a:ext cx="943287" cy="610532"/>
              </a:xfrm>
              <a:prstGeom prst="rect">
                <a:avLst/>
              </a:prstGeom>
            </p:spPr>
            <p:txBody>
              <a:bodyPr wrap="square">
                <a:spAutoFit/>
              </a:bodyPr>
              <a:lstStyle/>
              <a:p>
                <a:pPr lvl="0"/>
                <a:r>
                  <a:rPr lang="zh-CN" altLang="en-US" sz="2400" b="1" dirty="0">
                    <a:solidFill>
                      <a:schemeClr val="bg1"/>
                    </a:solidFill>
                    <a:latin typeface="微软雅黑" panose="020B0503020204020204" pitchFamily="34" charset="-122"/>
                    <a:ea typeface="微软雅黑" panose="020B0503020204020204" pitchFamily="34" charset="-122"/>
                  </a:rPr>
                  <a:t>处方</a:t>
                </a:r>
              </a:p>
            </p:txBody>
          </p:sp>
        </p:grpSp>
        <p:sp>
          <p:nvSpPr>
            <p:cNvPr id="3" name="矩形 2"/>
            <p:cNvSpPr/>
            <p:nvPr/>
          </p:nvSpPr>
          <p:spPr>
            <a:xfrm>
              <a:off x="2575034" y="2105985"/>
              <a:ext cx="8527507" cy="790581"/>
            </a:xfrm>
            <a:prstGeom prst="rect">
              <a:avLst/>
            </a:prstGeom>
          </p:spPr>
          <p:txBody>
            <a:bodyPr wrap="square">
              <a:spAutoFit/>
            </a:bodyPr>
            <a:lstStyle/>
            <a:p>
              <a:pPr lvl="0">
                <a:defRPr/>
              </a:pPr>
              <a:r>
                <a:rPr lang="en-US" altLang="zh-CN" sz="1400" dirty="0">
                  <a:solidFill>
                    <a:sysClr val="windowText" lastClr="000000"/>
                  </a:solidFill>
                  <a:latin typeface="微软雅黑" panose="020B0503020204020204" pitchFamily="34" charset="-122"/>
                  <a:ea typeface="微软雅黑" panose="020B0503020204020204" pitchFamily="34" charset="-122"/>
                </a:rPr>
                <a:t>1</a:t>
              </a:r>
              <a:r>
                <a:rPr lang="zh-CN" altLang="en-US" sz="1400" dirty="0">
                  <a:solidFill>
                    <a:sysClr val="windowText" lastClr="000000"/>
                  </a:solidFill>
                  <a:latin typeface="微软雅黑" panose="020B0503020204020204" pitchFamily="34" charset="-122"/>
                  <a:ea typeface="微软雅黑" panose="020B0503020204020204" pitchFamily="34" charset="-122"/>
                </a:rPr>
                <a:t>．医生确认诊断</a:t>
              </a:r>
            </a:p>
            <a:p>
              <a:pPr lvl="0">
                <a:defRPr/>
              </a:pPr>
              <a:r>
                <a:rPr lang="en-US" altLang="zh-CN" sz="1400" dirty="0">
                  <a:solidFill>
                    <a:sysClr val="windowText" lastClr="000000"/>
                  </a:solidFill>
                  <a:latin typeface="微软雅黑" panose="020B0503020204020204" pitchFamily="34" charset="-122"/>
                  <a:ea typeface="微软雅黑" panose="020B0503020204020204" pitchFamily="34" charset="-122"/>
                </a:rPr>
                <a:t>2</a:t>
              </a:r>
              <a:r>
                <a:rPr lang="zh-CN" altLang="en-US" sz="1400" dirty="0">
                  <a:solidFill>
                    <a:sysClr val="windowText" lastClr="000000"/>
                  </a:solidFill>
                  <a:latin typeface="微软雅黑" panose="020B0503020204020204" pitchFamily="34" charset="-122"/>
                  <a:ea typeface="微软雅黑" panose="020B0503020204020204" pitchFamily="34" charset="-122"/>
                </a:rPr>
                <a:t>．医生评估病情及检验数值，确认后进行开立医嘱或选用合适化疗方案。</a:t>
              </a:r>
            </a:p>
            <a:p>
              <a:pPr lvl="0">
                <a:defRPr/>
              </a:pPr>
              <a:r>
                <a:rPr lang="en-US" altLang="zh-CN" sz="1400" dirty="0">
                  <a:solidFill>
                    <a:sysClr val="windowText" lastClr="000000"/>
                  </a:solidFill>
                  <a:latin typeface="微软雅黑" panose="020B0503020204020204" pitchFamily="34" charset="-122"/>
                  <a:ea typeface="微软雅黑" panose="020B0503020204020204" pitchFamily="34" charset="-122"/>
                </a:rPr>
                <a:t>3</a:t>
              </a:r>
              <a:r>
                <a:rPr lang="zh-CN" altLang="en-US" sz="1400" dirty="0">
                  <a:solidFill>
                    <a:sysClr val="windowText" lastClr="000000"/>
                  </a:solidFill>
                  <a:latin typeface="微软雅黑" panose="020B0503020204020204" pitchFamily="34" charset="-122"/>
                  <a:ea typeface="微软雅黑" panose="020B0503020204020204" pitchFamily="34" charset="-122"/>
                </a:rPr>
                <a:t>．护士核对化疗药物记录单与电脑医嘱的病人姓名、药物、剂量、剂型，途径、频次。</a:t>
              </a:r>
            </a:p>
            <a:p>
              <a:pPr lvl="0">
                <a:defRPr/>
              </a:pPr>
              <a:r>
                <a:rPr lang="en-US" altLang="zh-CN" sz="1400" dirty="0">
                  <a:solidFill>
                    <a:sysClr val="windowText" lastClr="000000"/>
                  </a:solidFill>
                  <a:latin typeface="微软雅黑" panose="020B0503020204020204" pitchFamily="34" charset="-122"/>
                  <a:ea typeface="微软雅黑" panose="020B0503020204020204" pitchFamily="34" charset="-122"/>
                </a:rPr>
                <a:t>4</a:t>
              </a:r>
              <a:r>
                <a:rPr lang="zh-CN" altLang="en-US" sz="1400" dirty="0">
                  <a:solidFill>
                    <a:sysClr val="windowText" lastClr="000000"/>
                  </a:solidFill>
                  <a:latin typeface="微软雅黑" panose="020B0503020204020204" pitchFamily="34" charset="-122"/>
                  <a:ea typeface="微软雅黑" panose="020B0503020204020204" pitchFamily="34" charset="-122"/>
                </a:rPr>
                <a:t>．护士通过医院信息平台将医嘱传递给静脉药物配置中心</a:t>
              </a:r>
            </a:p>
          </p:txBody>
        </p:sp>
      </p:grpSp>
      <p:grpSp>
        <p:nvGrpSpPr>
          <p:cNvPr id="44" name="组合 43"/>
          <p:cNvGrpSpPr/>
          <p:nvPr/>
        </p:nvGrpSpPr>
        <p:grpSpPr>
          <a:xfrm>
            <a:off x="969908" y="3313895"/>
            <a:ext cx="10346115" cy="1169223"/>
            <a:chOff x="1131181" y="2013868"/>
            <a:chExt cx="10346115" cy="968828"/>
          </a:xfrm>
        </p:grpSpPr>
        <p:grpSp>
          <p:nvGrpSpPr>
            <p:cNvPr id="45" name="组合 44"/>
            <p:cNvGrpSpPr/>
            <p:nvPr/>
          </p:nvGrpSpPr>
          <p:grpSpPr>
            <a:xfrm>
              <a:off x="1131181" y="2013868"/>
              <a:ext cx="10346115" cy="968828"/>
              <a:chOff x="1097179" y="1984384"/>
              <a:chExt cx="10346115" cy="1546246"/>
            </a:xfrm>
          </p:grpSpPr>
          <p:grpSp>
            <p:nvGrpSpPr>
              <p:cNvPr id="47" name="组合 46"/>
              <p:cNvGrpSpPr/>
              <p:nvPr/>
            </p:nvGrpSpPr>
            <p:grpSpPr>
              <a:xfrm>
                <a:off x="1097179" y="1984384"/>
                <a:ext cx="10346115" cy="1546246"/>
                <a:chOff x="1220469" y="1994658"/>
                <a:chExt cx="10346115" cy="1546246"/>
              </a:xfrm>
            </p:grpSpPr>
            <p:sp>
              <p:nvSpPr>
                <p:cNvPr id="49" name="圆角矩形 48"/>
                <p:cNvSpPr/>
                <p:nvPr/>
              </p:nvSpPr>
              <p:spPr>
                <a:xfrm>
                  <a:off x="1220469" y="1994658"/>
                  <a:ext cx="10346115" cy="1546246"/>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sz="2000" kern="0">
                    <a:solidFill>
                      <a:prstClr val="black"/>
                    </a:solidFill>
                    <a:ea typeface="微软雅黑"/>
                  </a:endParaRPr>
                </a:p>
              </p:txBody>
            </p:sp>
            <p:sp>
              <p:nvSpPr>
                <p:cNvPr id="50" name="圆角矩形 49"/>
                <p:cNvSpPr/>
                <p:nvPr/>
              </p:nvSpPr>
              <p:spPr>
                <a:xfrm>
                  <a:off x="1275762" y="2126552"/>
                  <a:ext cx="1235757" cy="1282458"/>
                </a:xfrm>
                <a:prstGeom prst="roundRect">
                  <a:avLst>
                    <a:gd name="adj" fmla="val 0"/>
                  </a:avLst>
                </a:prstGeom>
                <a:solidFill>
                  <a:srgbClr val="9BBB59"/>
                </a:solidFill>
                <a:ln w="15875" cap="flat">
                  <a:noFill/>
                  <a:prstDash val="solid"/>
                  <a:miter lim="800000"/>
                  <a:headEnd/>
                  <a:tailEnd/>
                </a:ln>
                <a:effectLst>
                  <a:innerShdw dist="76200" dir="18900000">
                    <a:prstClr val="black">
                      <a:alpha val="18000"/>
                    </a:prstClr>
                  </a:innerShdw>
                </a:effectLst>
              </p:spPr>
              <p:txBody>
                <a:bodyPr vert="horz" wrap="square" lIns="91440" tIns="45720" rIns="91440" bIns="45720" numCol="1" anchor="t" anchorCtr="0" compatLnSpc="1">
                  <a:prstTxWarp prst="textNoShape">
                    <a:avLst/>
                  </a:prstTxWarp>
                </a:bodyPr>
                <a:lstStyle/>
                <a:p>
                  <a:endParaRPr lang="zh-CN" altLang="en-US" sz="2000" b="1" kern="0">
                    <a:solidFill>
                      <a:prstClr val="black"/>
                    </a:solidFill>
                    <a:ea typeface="微软雅黑"/>
                  </a:endParaRPr>
                </a:p>
              </p:txBody>
            </p:sp>
          </p:grpSp>
          <p:sp>
            <p:nvSpPr>
              <p:cNvPr id="48" name="矩形 47"/>
              <p:cNvSpPr/>
              <p:nvPr/>
            </p:nvSpPr>
            <p:spPr>
              <a:xfrm>
                <a:off x="1379617" y="2452240"/>
                <a:ext cx="943287" cy="610532"/>
              </a:xfrm>
              <a:prstGeom prst="rect">
                <a:avLst/>
              </a:prstGeom>
            </p:spPr>
            <p:txBody>
              <a:bodyPr wrap="square">
                <a:spAutoFit/>
              </a:bodyPr>
              <a:lstStyle/>
              <a:p>
                <a:pPr lvl="0"/>
                <a:r>
                  <a:rPr lang="zh-CN" altLang="en-US" sz="2400" b="1" dirty="0">
                    <a:solidFill>
                      <a:schemeClr val="bg1"/>
                    </a:solidFill>
                    <a:latin typeface="微软雅黑" panose="020B0503020204020204" pitchFamily="34" charset="-122"/>
                    <a:ea typeface="微软雅黑" panose="020B0503020204020204" pitchFamily="34" charset="-122"/>
                  </a:rPr>
                  <a:t>审核</a:t>
                </a:r>
              </a:p>
            </p:txBody>
          </p:sp>
        </p:grpSp>
        <p:sp>
          <p:nvSpPr>
            <p:cNvPr id="46" name="矩形 45"/>
            <p:cNvSpPr/>
            <p:nvPr/>
          </p:nvSpPr>
          <p:spPr>
            <a:xfrm>
              <a:off x="2584051" y="2287972"/>
              <a:ext cx="8527507" cy="433544"/>
            </a:xfrm>
            <a:prstGeom prst="rect">
              <a:avLst/>
            </a:prstGeom>
          </p:spPr>
          <p:txBody>
            <a:bodyPr wrap="square">
              <a:spAutoFit/>
            </a:bodyPr>
            <a:lstStyle/>
            <a:p>
              <a:pPr lvl="0">
                <a:defRPr/>
              </a:pPr>
              <a:r>
                <a:rPr lang="en-US" altLang="zh-CN" sz="1400" dirty="0">
                  <a:solidFill>
                    <a:sysClr val="windowText" lastClr="000000"/>
                  </a:solidFill>
                  <a:latin typeface="微软雅黑" panose="020B0503020204020204" pitchFamily="34" charset="-122"/>
                  <a:ea typeface="微软雅黑" panose="020B0503020204020204" pitchFamily="34" charset="-122"/>
                </a:rPr>
                <a:t>5</a:t>
              </a:r>
              <a:r>
                <a:rPr lang="zh-CN" altLang="en-US" sz="1400" dirty="0">
                  <a:solidFill>
                    <a:sysClr val="windowText" lastClr="000000"/>
                  </a:solidFill>
                  <a:latin typeface="微软雅黑" panose="020B0503020204020204" pitchFamily="34" charset="-122"/>
                  <a:ea typeface="微软雅黑" panose="020B0503020204020204" pitchFamily="34" charset="-122"/>
                </a:rPr>
                <a:t>．药师对其中的配伍禁忌、不合理的用药进行反馈，确认相容性，修改医嘱，安排配置计划，打印出配置标签。</a:t>
              </a:r>
            </a:p>
          </p:txBody>
        </p:sp>
      </p:grpSp>
      <p:grpSp>
        <p:nvGrpSpPr>
          <p:cNvPr id="51" name="组合 50"/>
          <p:cNvGrpSpPr/>
          <p:nvPr/>
        </p:nvGrpSpPr>
        <p:grpSpPr>
          <a:xfrm>
            <a:off x="951473" y="4690750"/>
            <a:ext cx="10346115" cy="1169223"/>
            <a:chOff x="1131181" y="2013868"/>
            <a:chExt cx="10346115" cy="968828"/>
          </a:xfrm>
        </p:grpSpPr>
        <p:grpSp>
          <p:nvGrpSpPr>
            <p:cNvPr id="52" name="组合 51"/>
            <p:cNvGrpSpPr/>
            <p:nvPr/>
          </p:nvGrpSpPr>
          <p:grpSpPr>
            <a:xfrm>
              <a:off x="1131181" y="2013868"/>
              <a:ext cx="10346115" cy="968828"/>
              <a:chOff x="1097179" y="1984384"/>
              <a:chExt cx="10346115" cy="1546246"/>
            </a:xfrm>
          </p:grpSpPr>
          <p:grpSp>
            <p:nvGrpSpPr>
              <p:cNvPr id="54" name="组合 53"/>
              <p:cNvGrpSpPr/>
              <p:nvPr/>
            </p:nvGrpSpPr>
            <p:grpSpPr>
              <a:xfrm>
                <a:off x="1097179" y="1984384"/>
                <a:ext cx="10346115" cy="1546246"/>
                <a:chOff x="1220469" y="1994658"/>
                <a:chExt cx="10346115" cy="1546246"/>
              </a:xfrm>
            </p:grpSpPr>
            <p:sp>
              <p:nvSpPr>
                <p:cNvPr id="56" name="圆角矩形 55"/>
                <p:cNvSpPr/>
                <p:nvPr/>
              </p:nvSpPr>
              <p:spPr>
                <a:xfrm>
                  <a:off x="1220469" y="1994658"/>
                  <a:ext cx="10346115" cy="1546246"/>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sz="2000" kern="0">
                    <a:solidFill>
                      <a:prstClr val="black"/>
                    </a:solidFill>
                    <a:ea typeface="微软雅黑"/>
                  </a:endParaRPr>
                </a:p>
              </p:txBody>
            </p:sp>
            <p:sp>
              <p:nvSpPr>
                <p:cNvPr id="57" name="圆角矩形 56"/>
                <p:cNvSpPr/>
                <p:nvPr/>
              </p:nvSpPr>
              <p:spPr>
                <a:xfrm>
                  <a:off x="1275762" y="2126552"/>
                  <a:ext cx="1235757" cy="1282458"/>
                </a:xfrm>
                <a:prstGeom prst="roundRect">
                  <a:avLst>
                    <a:gd name="adj" fmla="val 0"/>
                  </a:avLst>
                </a:prstGeom>
                <a:solidFill>
                  <a:srgbClr val="16A085"/>
                </a:solidFill>
                <a:ln w="15875" cap="flat">
                  <a:noFill/>
                  <a:prstDash val="solid"/>
                  <a:miter lim="800000"/>
                  <a:headEnd/>
                  <a:tailEnd/>
                </a:ln>
                <a:effectLst>
                  <a:innerShdw dist="76200" dir="18900000">
                    <a:prstClr val="black">
                      <a:alpha val="18000"/>
                    </a:prstClr>
                  </a:innerShdw>
                </a:effectLst>
              </p:spPr>
              <p:txBody>
                <a:bodyPr vert="horz" wrap="square" lIns="91440" tIns="45720" rIns="91440" bIns="45720" numCol="1" anchor="t" anchorCtr="0" compatLnSpc="1">
                  <a:prstTxWarp prst="textNoShape">
                    <a:avLst/>
                  </a:prstTxWarp>
                </a:bodyPr>
                <a:lstStyle/>
                <a:p>
                  <a:endParaRPr lang="zh-CN" altLang="en-US" sz="2000" b="1" kern="0">
                    <a:solidFill>
                      <a:prstClr val="black"/>
                    </a:solidFill>
                    <a:ea typeface="微软雅黑"/>
                  </a:endParaRPr>
                </a:p>
              </p:txBody>
            </p:sp>
          </p:grpSp>
          <p:sp>
            <p:nvSpPr>
              <p:cNvPr id="55" name="矩形 54"/>
              <p:cNvSpPr/>
              <p:nvPr/>
            </p:nvSpPr>
            <p:spPr>
              <a:xfrm>
                <a:off x="1379617" y="2452240"/>
                <a:ext cx="943287" cy="610532"/>
              </a:xfrm>
              <a:prstGeom prst="rect">
                <a:avLst/>
              </a:prstGeom>
            </p:spPr>
            <p:txBody>
              <a:bodyPr wrap="square">
                <a:spAutoFit/>
              </a:bodyPr>
              <a:lstStyle/>
              <a:p>
                <a:pPr lvl="0"/>
                <a:r>
                  <a:rPr lang="zh-CN" altLang="en-US" sz="2400" b="1" dirty="0">
                    <a:solidFill>
                      <a:schemeClr val="bg1"/>
                    </a:solidFill>
                    <a:latin typeface="微软雅黑" panose="020B0503020204020204" pitchFamily="34" charset="-122"/>
                    <a:ea typeface="微软雅黑" panose="020B0503020204020204" pitchFamily="34" charset="-122"/>
                  </a:rPr>
                  <a:t>配置</a:t>
                </a:r>
              </a:p>
            </p:txBody>
          </p:sp>
        </p:grpSp>
        <p:sp>
          <p:nvSpPr>
            <p:cNvPr id="53" name="矩形 52"/>
            <p:cNvSpPr/>
            <p:nvPr/>
          </p:nvSpPr>
          <p:spPr>
            <a:xfrm>
              <a:off x="2593469" y="2172354"/>
              <a:ext cx="8527507" cy="612063"/>
            </a:xfrm>
            <a:prstGeom prst="rect">
              <a:avLst/>
            </a:prstGeom>
          </p:spPr>
          <p:txBody>
            <a:bodyPr wrap="square">
              <a:spAutoFit/>
            </a:bodyPr>
            <a:lstStyle/>
            <a:p>
              <a:pPr lvl="0">
                <a:defRPr/>
              </a:pPr>
              <a:r>
                <a:rPr lang="en-US" altLang="zh-CN" sz="1400" dirty="0">
                  <a:solidFill>
                    <a:sysClr val="windowText" lastClr="000000"/>
                  </a:solidFill>
                  <a:latin typeface="微软雅黑" panose="020B0503020204020204" pitchFamily="34" charset="-122"/>
                  <a:ea typeface="微软雅黑" panose="020B0503020204020204" pitchFamily="34" charset="-122"/>
                </a:rPr>
                <a:t>6</a:t>
              </a:r>
              <a:r>
                <a:rPr lang="zh-CN" altLang="en-US" sz="1400" dirty="0">
                  <a:solidFill>
                    <a:sysClr val="windowText" lastClr="000000"/>
                  </a:solidFill>
                  <a:latin typeface="微软雅黑" panose="020B0503020204020204" pitchFamily="34" charset="-122"/>
                  <a:ea typeface="微软雅黑" panose="020B0503020204020204" pitchFamily="34" charset="-122"/>
                </a:rPr>
                <a:t>．护士进行调配作业，每一步骤均双重确认</a:t>
              </a:r>
              <a:r>
                <a:rPr lang="en-US" altLang="zh-CN" sz="1400" dirty="0">
                  <a:solidFill>
                    <a:sysClr val="windowText" lastClr="000000"/>
                  </a:solidFill>
                  <a:latin typeface="微软雅黑" panose="020B0503020204020204" pitchFamily="34" charset="-122"/>
                  <a:ea typeface="微软雅黑" panose="020B0503020204020204" pitchFamily="34" charset="-122"/>
                </a:rPr>
                <a:t>7. </a:t>
              </a:r>
              <a:r>
                <a:rPr lang="zh-CN" altLang="en-US" sz="1400" dirty="0">
                  <a:solidFill>
                    <a:sysClr val="windowText" lastClr="000000"/>
                  </a:solidFill>
                  <a:latin typeface="微软雅黑" panose="020B0503020204020204" pitchFamily="34" charset="-122"/>
                  <a:ea typeface="微软雅黑" panose="020B0503020204020204" pitchFamily="34" charset="-122"/>
                </a:rPr>
                <a:t>护士在进入配置间前应洗手，换上防护用品。</a:t>
              </a:r>
            </a:p>
            <a:p>
              <a:pPr lvl="0">
                <a:defRPr/>
              </a:pPr>
              <a:r>
                <a:rPr lang="en-US" altLang="zh-CN" sz="1400" dirty="0">
                  <a:solidFill>
                    <a:sysClr val="windowText" lastClr="000000"/>
                  </a:solidFill>
                  <a:latin typeface="微软雅黑" panose="020B0503020204020204" pitchFamily="34" charset="-122"/>
                  <a:ea typeface="微软雅黑" panose="020B0503020204020204" pitchFamily="34" charset="-122"/>
                </a:rPr>
                <a:t>8</a:t>
              </a:r>
              <a:r>
                <a:rPr lang="zh-CN" altLang="en-US" sz="1400" dirty="0">
                  <a:solidFill>
                    <a:sysClr val="windowText" lastClr="000000"/>
                  </a:solidFill>
                  <a:latin typeface="微软雅黑" panose="020B0503020204020204" pitchFamily="34" charset="-122"/>
                  <a:ea typeface="微软雅黑" panose="020B0503020204020204" pitchFamily="34" charset="-122"/>
                </a:rPr>
                <a:t>在生物安全柜内操作。</a:t>
              </a:r>
            </a:p>
            <a:p>
              <a:pPr lvl="0">
                <a:defRPr/>
              </a:pPr>
              <a:r>
                <a:rPr lang="en-US" altLang="zh-CN" sz="1400" dirty="0">
                  <a:solidFill>
                    <a:sysClr val="windowText" lastClr="000000"/>
                  </a:solidFill>
                  <a:latin typeface="微软雅黑" panose="020B0503020204020204" pitchFamily="34" charset="-122"/>
                  <a:ea typeface="微软雅黑" panose="020B0503020204020204" pitchFamily="34" charset="-122"/>
                </a:rPr>
                <a:t>9</a:t>
              </a:r>
              <a:r>
                <a:rPr lang="zh-CN" altLang="en-US" sz="1400" dirty="0">
                  <a:solidFill>
                    <a:sysClr val="windowText" lastClr="000000"/>
                  </a:solidFill>
                  <a:latin typeface="微软雅黑" panose="020B0503020204020204" pitchFamily="34" charset="-122"/>
                  <a:ea typeface="微软雅黑" panose="020B0503020204020204" pitchFamily="34" charset="-122"/>
                </a:rPr>
                <a:t>．严格执行无菌技术操作原则，以防药液污染而给护士造成不良后果； </a:t>
              </a:r>
            </a:p>
          </p:txBody>
        </p:sp>
      </p:grpSp>
      <p:sp>
        <p:nvSpPr>
          <p:cNvPr id="7" name="等腰三角形 6"/>
          <p:cNvSpPr/>
          <p:nvPr/>
        </p:nvSpPr>
        <p:spPr>
          <a:xfrm flipV="1">
            <a:off x="6124530" y="3063162"/>
            <a:ext cx="308942" cy="266329"/>
          </a:xfrm>
          <a:prstGeom prst="triangle">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等腰三角形 57"/>
          <p:cNvSpPr/>
          <p:nvPr/>
        </p:nvSpPr>
        <p:spPr>
          <a:xfrm flipV="1">
            <a:off x="6086814" y="4476902"/>
            <a:ext cx="308942" cy="266329"/>
          </a:xfrm>
          <a:prstGeom prst="triangle">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extLst>
      <p:ext uri="{BB962C8B-B14F-4D97-AF65-F5344CB8AC3E}">
        <p14:creationId xmlns:p14="http://schemas.microsoft.com/office/powerpoint/2010/main" val="3718412760"/>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矩形 34"/>
          <p:cNvSpPr/>
          <p:nvPr/>
        </p:nvSpPr>
        <p:spPr>
          <a:xfrm>
            <a:off x="0" y="411981"/>
            <a:ext cx="874207" cy="381837"/>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682477" y="336212"/>
            <a:ext cx="537993" cy="537993"/>
            <a:chOff x="682477" y="336212"/>
            <a:chExt cx="537993" cy="537993"/>
          </a:xfrm>
        </p:grpSpPr>
        <p:grpSp>
          <p:nvGrpSpPr>
            <p:cNvPr id="37" name="组合 36"/>
            <p:cNvGrpSpPr/>
            <p:nvPr/>
          </p:nvGrpSpPr>
          <p:grpSpPr>
            <a:xfrm>
              <a:off x="682477" y="336212"/>
              <a:ext cx="537993" cy="537993"/>
              <a:chOff x="1603689" y="1828440"/>
              <a:chExt cx="2743560" cy="2743560"/>
            </a:xfrm>
          </p:grpSpPr>
          <p:sp>
            <p:nvSpPr>
              <p:cNvPr id="39" name="椭圆 38"/>
              <p:cNvSpPr/>
              <p:nvPr/>
            </p:nvSpPr>
            <p:spPr>
              <a:xfrm>
                <a:off x="1603689" y="1828440"/>
                <a:ext cx="2743560" cy="2743560"/>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sp>
            <p:nvSpPr>
              <p:cNvPr id="40" name="椭圆 39"/>
              <p:cNvSpPr/>
              <p:nvPr/>
            </p:nvSpPr>
            <p:spPr>
              <a:xfrm>
                <a:off x="1752544" y="1977295"/>
                <a:ext cx="2445850" cy="2445850"/>
              </a:xfrm>
              <a:prstGeom prst="ellipse">
                <a:avLst/>
              </a:prstGeom>
              <a:solidFill>
                <a:srgbClr val="2980B9"/>
              </a:solidFill>
              <a:ln w="38100"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grpSp>
        <p:sp>
          <p:nvSpPr>
            <p:cNvPr id="41" name="矩形 40"/>
            <p:cNvSpPr/>
            <p:nvPr/>
          </p:nvSpPr>
          <p:spPr>
            <a:xfrm>
              <a:off x="753342" y="418233"/>
              <a:ext cx="433132" cy="369332"/>
            </a:xfrm>
            <a:prstGeom prst="rect">
              <a:avLst/>
            </a:prstGeom>
          </p:spPr>
          <p:txBody>
            <a:bodyPr wrap="none">
              <a:spAutoFit/>
            </a:bodyPr>
            <a:lstStyle/>
            <a:p>
              <a:pPr lvl="0"/>
              <a:r>
                <a:rPr lang="en-US" altLang="zh-CN" dirty="0">
                  <a:solidFill>
                    <a:schemeClr val="bg1"/>
                  </a:solidFill>
                  <a:latin typeface="Impact" panose="020B0806030902050204" pitchFamily="34" charset="0"/>
                </a:rPr>
                <a:t>09</a:t>
              </a:r>
              <a:endParaRPr lang="zh-CN" altLang="en-US" dirty="0">
                <a:solidFill>
                  <a:schemeClr val="bg1"/>
                </a:solidFill>
                <a:latin typeface="Impact" panose="020B0806030902050204" pitchFamily="34" charset="0"/>
              </a:endParaRPr>
            </a:p>
          </p:txBody>
        </p:sp>
      </p:grpSp>
      <p:sp>
        <p:nvSpPr>
          <p:cNvPr id="43" name="矩形 42"/>
          <p:cNvSpPr/>
          <p:nvPr/>
        </p:nvSpPr>
        <p:spPr>
          <a:xfrm>
            <a:off x="1220469" y="402844"/>
            <a:ext cx="2978701" cy="461665"/>
          </a:xfrm>
          <a:prstGeom prst="rect">
            <a:avLst/>
          </a:prstGeom>
        </p:spPr>
        <p:txBody>
          <a:bodyPr wrap="none">
            <a:spAutoFit/>
          </a:bodyPr>
          <a:lstStyle/>
          <a:p>
            <a:pPr lvl="0" fontAlgn="base">
              <a:spcBef>
                <a:spcPct val="0"/>
              </a:spcBef>
              <a:spcAft>
                <a:spcPct val="0"/>
              </a:spcAft>
            </a:pPr>
            <a:r>
              <a:rPr lang="zh-CN" altLang="en-US" sz="2400" dirty="0">
                <a:solidFill>
                  <a:srgbClr val="2980B9"/>
                </a:solidFill>
                <a:latin typeface="微软雅黑" panose="020B0503020204020204" pitchFamily="34" charset="-122"/>
                <a:ea typeface="微软雅黑" panose="020B0503020204020204" pitchFamily="34" charset="-122"/>
              </a:rPr>
              <a:t>效果确认</a:t>
            </a:r>
            <a:r>
              <a:rPr lang="en-US" altLang="zh-CN" sz="2400" dirty="0">
                <a:solidFill>
                  <a:srgbClr val="2980B9"/>
                </a:solidFill>
                <a:latin typeface="微软雅黑" panose="020B0503020204020204" pitchFamily="34" charset="-122"/>
                <a:ea typeface="微软雅黑" panose="020B0503020204020204" pitchFamily="34" charset="-122"/>
              </a:rPr>
              <a:t>—</a:t>
            </a:r>
            <a:r>
              <a:rPr lang="zh-CN" altLang="en-US" sz="2400" dirty="0">
                <a:solidFill>
                  <a:srgbClr val="2980B9"/>
                </a:solidFill>
                <a:latin typeface="微软雅黑" panose="020B0503020204020204" pitchFamily="34" charset="-122"/>
                <a:ea typeface="微软雅黑" panose="020B0503020204020204" pitchFamily="34" charset="-122"/>
              </a:rPr>
              <a:t>有形成果</a:t>
            </a:r>
          </a:p>
        </p:txBody>
      </p:sp>
      <p:sp>
        <p:nvSpPr>
          <p:cNvPr id="16" name="矩形 15"/>
          <p:cNvSpPr/>
          <p:nvPr/>
        </p:nvSpPr>
        <p:spPr>
          <a:xfrm>
            <a:off x="1220469" y="971657"/>
            <a:ext cx="2268965" cy="55399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sz="2000" b="1" dirty="0">
                <a:solidFill>
                  <a:srgbClr val="2980B9"/>
                </a:solidFill>
                <a:latin typeface="微软雅黑" panose="020B0503020204020204" pitchFamily="34" charset="-122"/>
                <a:ea typeface="微软雅黑" panose="020B0503020204020204" pitchFamily="34" charset="-122"/>
              </a:rPr>
              <a:t>2</a:t>
            </a:r>
            <a:r>
              <a:rPr lang="zh-CN" altLang="en-US" sz="2000" b="1" dirty="0">
                <a:solidFill>
                  <a:srgbClr val="2980B9"/>
                </a:solidFill>
                <a:latin typeface="微软雅黑" panose="020B0503020204020204" pitchFamily="34" charset="-122"/>
                <a:ea typeface="微软雅黑" panose="020B0503020204020204" pitchFamily="34" charset="-122"/>
              </a:rPr>
              <a:t>、化疗给药流程</a:t>
            </a:r>
          </a:p>
        </p:txBody>
      </p:sp>
      <p:grpSp>
        <p:nvGrpSpPr>
          <p:cNvPr id="4" name="组合 3"/>
          <p:cNvGrpSpPr/>
          <p:nvPr/>
        </p:nvGrpSpPr>
        <p:grpSpPr>
          <a:xfrm>
            <a:off x="1025201" y="2245740"/>
            <a:ext cx="10346115" cy="1169223"/>
            <a:chOff x="1131181" y="2013868"/>
            <a:chExt cx="10346115" cy="968828"/>
          </a:xfrm>
        </p:grpSpPr>
        <p:grpSp>
          <p:nvGrpSpPr>
            <p:cNvPr id="31" name="组合 30"/>
            <p:cNvGrpSpPr/>
            <p:nvPr/>
          </p:nvGrpSpPr>
          <p:grpSpPr>
            <a:xfrm>
              <a:off x="1131181" y="2013868"/>
              <a:ext cx="10346115" cy="968828"/>
              <a:chOff x="1097179" y="1984384"/>
              <a:chExt cx="10346115" cy="1546246"/>
            </a:xfrm>
          </p:grpSpPr>
          <p:grpSp>
            <p:nvGrpSpPr>
              <p:cNvPr id="32" name="组合 31"/>
              <p:cNvGrpSpPr/>
              <p:nvPr/>
            </p:nvGrpSpPr>
            <p:grpSpPr>
              <a:xfrm>
                <a:off x="1097179" y="1984384"/>
                <a:ext cx="10346115" cy="1546246"/>
                <a:chOff x="1220469" y="1994658"/>
                <a:chExt cx="10346115" cy="1546246"/>
              </a:xfrm>
            </p:grpSpPr>
            <p:sp>
              <p:nvSpPr>
                <p:cNvPr id="34" name="圆角矩形 33"/>
                <p:cNvSpPr/>
                <p:nvPr/>
              </p:nvSpPr>
              <p:spPr>
                <a:xfrm>
                  <a:off x="1220469" y="1994658"/>
                  <a:ext cx="10346115" cy="1546246"/>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sz="2000" kern="0">
                    <a:solidFill>
                      <a:prstClr val="black"/>
                    </a:solidFill>
                    <a:ea typeface="微软雅黑"/>
                  </a:endParaRPr>
                </a:p>
              </p:txBody>
            </p:sp>
            <p:sp>
              <p:nvSpPr>
                <p:cNvPr id="38" name="圆角矩形 37"/>
                <p:cNvSpPr/>
                <p:nvPr/>
              </p:nvSpPr>
              <p:spPr>
                <a:xfrm>
                  <a:off x="1275762" y="2126552"/>
                  <a:ext cx="1235757" cy="1282458"/>
                </a:xfrm>
                <a:prstGeom prst="roundRect">
                  <a:avLst>
                    <a:gd name="adj" fmla="val 0"/>
                  </a:avLst>
                </a:prstGeom>
                <a:solidFill>
                  <a:srgbClr val="F39C12"/>
                </a:solidFill>
                <a:ln w="15875" cap="flat">
                  <a:noFill/>
                  <a:prstDash val="solid"/>
                  <a:miter lim="800000"/>
                  <a:headEnd/>
                  <a:tailEnd/>
                </a:ln>
                <a:effectLst>
                  <a:innerShdw dist="76200" dir="18900000">
                    <a:prstClr val="black">
                      <a:alpha val="18000"/>
                    </a:prstClr>
                  </a:innerShdw>
                </a:effectLst>
              </p:spPr>
              <p:txBody>
                <a:bodyPr vert="horz" wrap="square" lIns="91440" tIns="45720" rIns="91440" bIns="45720" numCol="1" anchor="t" anchorCtr="0" compatLnSpc="1">
                  <a:prstTxWarp prst="textNoShape">
                    <a:avLst/>
                  </a:prstTxWarp>
                </a:bodyPr>
                <a:lstStyle/>
                <a:p>
                  <a:endParaRPr lang="zh-CN" altLang="en-US" sz="2000" b="1" kern="0">
                    <a:solidFill>
                      <a:prstClr val="black"/>
                    </a:solidFill>
                    <a:ea typeface="微软雅黑"/>
                  </a:endParaRPr>
                </a:p>
              </p:txBody>
            </p:sp>
          </p:grpSp>
          <p:sp>
            <p:nvSpPr>
              <p:cNvPr id="33" name="矩形 32"/>
              <p:cNvSpPr/>
              <p:nvPr/>
            </p:nvSpPr>
            <p:spPr>
              <a:xfrm>
                <a:off x="1379617" y="2452240"/>
                <a:ext cx="943287" cy="610532"/>
              </a:xfrm>
              <a:prstGeom prst="rect">
                <a:avLst/>
              </a:prstGeom>
            </p:spPr>
            <p:txBody>
              <a:bodyPr wrap="square">
                <a:spAutoFit/>
              </a:bodyPr>
              <a:lstStyle/>
              <a:p>
                <a:pPr lvl="0"/>
                <a:r>
                  <a:rPr lang="zh-CN" altLang="en-US" sz="2400" b="1" dirty="0">
                    <a:solidFill>
                      <a:schemeClr val="bg1"/>
                    </a:solidFill>
                    <a:latin typeface="微软雅黑" panose="020B0503020204020204" pitchFamily="34" charset="-122"/>
                    <a:ea typeface="微软雅黑" panose="020B0503020204020204" pitchFamily="34" charset="-122"/>
                  </a:rPr>
                  <a:t>传 送</a:t>
                </a:r>
              </a:p>
            </p:txBody>
          </p:sp>
        </p:grpSp>
        <p:sp>
          <p:nvSpPr>
            <p:cNvPr id="3" name="矩形 2"/>
            <p:cNvSpPr/>
            <p:nvPr/>
          </p:nvSpPr>
          <p:spPr>
            <a:xfrm>
              <a:off x="2584051" y="2192249"/>
              <a:ext cx="8527507" cy="612063"/>
            </a:xfrm>
            <a:prstGeom prst="rect">
              <a:avLst/>
            </a:prstGeom>
          </p:spPr>
          <p:txBody>
            <a:bodyPr wrap="square">
              <a:spAutoFit/>
            </a:bodyPr>
            <a:lstStyle/>
            <a:p>
              <a:pPr lvl="0">
                <a:defRPr/>
              </a:pPr>
              <a:r>
                <a:rPr lang="en-US" altLang="zh-CN" sz="1400" dirty="0">
                  <a:solidFill>
                    <a:sysClr val="windowText" lastClr="000000"/>
                  </a:solidFill>
                  <a:latin typeface="微软雅黑" panose="020B0503020204020204" pitchFamily="34" charset="-122"/>
                  <a:ea typeface="微软雅黑" panose="020B0503020204020204" pitchFamily="34" charset="-122"/>
                </a:rPr>
                <a:t>10.</a:t>
              </a:r>
              <a:r>
                <a:rPr lang="zh-CN" altLang="en-US" sz="1400" dirty="0">
                  <a:solidFill>
                    <a:sysClr val="windowText" lastClr="000000"/>
                  </a:solidFill>
                  <a:latin typeface="微软雅黑" panose="020B0503020204020204" pitchFamily="34" charset="-122"/>
                  <a:ea typeface="微软雅黑" panose="020B0503020204020204" pitchFamily="34" charset="-122"/>
                </a:rPr>
                <a:t>配置好了的化疗药品应单独密闭由专人传送。</a:t>
              </a:r>
            </a:p>
            <a:p>
              <a:pPr lvl="0">
                <a:defRPr/>
              </a:pPr>
              <a:r>
                <a:rPr lang="en-US" altLang="zh-CN" sz="1400" dirty="0">
                  <a:solidFill>
                    <a:sysClr val="windowText" lastClr="000000"/>
                  </a:solidFill>
                  <a:latin typeface="微软雅黑" panose="020B0503020204020204" pitchFamily="34" charset="-122"/>
                  <a:ea typeface="微软雅黑" panose="020B0503020204020204" pitchFamily="34" charset="-122"/>
                </a:rPr>
                <a:t>11.</a:t>
              </a:r>
              <a:r>
                <a:rPr lang="zh-CN" altLang="en-US" sz="1400" dirty="0">
                  <a:solidFill>
                    <a:sysClr val="windowText" lastClr="000000"/>
                  </a:solidFill>
                  <a:latin typeface="微软雅黑" panose="020B0503020204020204" pitchFamily="34" charset="-122"/>
                  <a:ea typeface="微软雅黑" panose="020B0503020204020204" pitchFamily="34" charset="-122"/>
                </a:rPr>
                <a:t>护士根据医嘱点收及确认化学药物，并签字。</a:t>
              </a:r>
            </a:p>
            <a:p>
              <a:pPr lvl="0">
                <a:defRPr/>
              </a:pPr>
              <a:r>
                <a:rPr lang="en-US" altLang="zh-CN" sz="1400" dirty="0">
                  <a:solidFill>
                    <a:sysClr val="windowText" lastClr="000000"/>
                  </a:solidFill>
                  <a:latin typeface="微软雅黑" panose="020B0503020204020204" pitchFamily="34" charset="-122"/>
                  <a:ea typeface="微软雅黑" panose="020B0503020204020204" pitchFamily="34" charset="-122"/>
                </a:rPr>
                <a:t>12.</a:t>
              </a:r>
              <a:r>
                <a:rPr lang="zh-CN" altLang="en-US" sz="1400" dirty="0">
                  <a:solidFill>
                    <a:sysClr val="windowText" lastClr="000000"/>
                  </a:solidFill>
                  <a:latin typeface="微软雅黑" panose="020B0503020204020204" pitchFamily="34" charset="-122"/>
                  <a:ea typeface="微软雅黑" panose="020B0503020204020204" pitchFamily="34" charset="-122"/>
                </a:rPr>
                <a:t>放入病房专用的密闭箱中存放</a:t>
              </a:r>
            </a:p>
          </p:txBody>
        </p:sp>
      </p:grpSp>
      <p:grpSp>
        <p:nvGrpSpPr>
          <p:cNvPr id="44" name="组合 43"/>
          <p:cNvGrpSpPr/>
          <p:nvPr/>
        </p:nvGrpSpPr>
        <p:grpSpPr>
          <a:xfrm>
            <a:off x="969908" y="3949707"/>
            <a:ext cx="10346115" cy="1169223"/>
            <a:chOff x="1131181" y="2013868"/>
            <a:chExt cx="10346115" cy="968828"/>
          </a:xfrm>
        </p:grpSpPr>
        <p:grpSp>
          <p:nvGrpSpPr>
            <p:cNvPr id="45" name="组合 44"/>
            <p:cNvGrpSpPr/>
            <p:nvPr/>
          </p:nvGrpSpPr>
          <p:grpSpPr>
            <a:xfrm>
              <a:off x="1131181" y="2013868"/>
              <a:ext cx="10346115" cy="968828"/>
              <a:chOff x="1097179" y="1984384"/>
              <a:chExt cx="10346115" cy="1546246"/>
            </a:xfrm>
          </p:grpSpPr>
          <p:grpSp>
            <p:nvGrpSpPr>
              <p:cNvPr id="47" name="组合 46"/>
              <p:cNvGrpSpPr/>
              <p:nvPr/>
            </p:nvGrpSpPr>
            <p:grpSpPr>
              <a:xfrm>
                <a:off x="1097179" y="1984384"/>
                <a:ext cx="10346115" cy="1546246"/>
                <a:chOff x="1220469" y="1994658"/>
                <a:chExt cx="10346115" cy="1546246"/>
              </a:xfrm>
            </p:grpSpPr>
            <p:sp>
              <p:nvSpPr>
                <p:cNvPr id="49" name="圆角矩形 48"/>
                <p:cNvSpPr/>
                <p:nvPr/>
              </p:nvSpPr>
              <p:spPr>
                <a:xfrm>
                  <a:off x="1220469" y="1994658"/>
                  <a:ext cx="10346115" cy="1546246"/>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sz="2000" kern="0">
                    <a:solidFill>
                      <a:prstClr val="black"/>
                    </a:solidFill>
                    <a:ea typeface="微软雅黑"/>
                  </a:endParaRPr>
                </a:p>
              </p:txBody>
            </p:sp>
            <p:sp>
              <p:nvSpPr>
                <p:cNvPr id="50" name="圆角矩形 49"/>
                <p:cNvSpPr/>
                <p:nvPr/>
              </p:nvSpPr>
              <p:spPr>
                <a:xfrm>
                  <a:off x="1275762" y="2126552"/>
                  <a:ext cx="1235757" cy="1282458"/>
                </a:xfrm>
                <a:prstGeom prst="roundRect">
                  <a:avLst>
                    <a:gd name="adj" fmla="val 0"/>
                  </a:avLst>
                </a:prstGeom>
                <a:solidFill>
                  <a:srgbClr val="C0392B"/>
                </a:solidFill>
                <a:ln w="15875" cap="flat">
                  <a:noFill/>
                  <a:prstDash val="solid"/>
                  <a:miter lim="800000"/>
                  <a:headEnd/>
                  <a:tailEnd/>
                </a:ln>
                <a:effectLst>
                  <a:innerShdw dist="76200" dir="18900000">
                    <a:prstClr val="black">
                      <a:alpha val="18000"/>
                    </a:prstClr>
                  </a:innerShdw>
                </a:effectLst>
              </p:spPr>
              <p:txBody>
                <a:bodyPr vert="horz" wrap="square" lIns="91440" tIns="45720" rIns="91440" bIns="45720" numCol="1" anchor="t" anchorCtr="0" compatLnSpc="1">
                  <a:prstTxWarp prst="textNoShape">
                    <a:avLst/>
                  </a:prstTxWarp>
                </a:bodyPr>
                <a:lstStyle/>
                <a:p>
                  <a:endParaRPr lang="zh-CN" altLang="en-US" sz="2000" b="1" kern="0">
                    <a:solidFill>
                      <a:prstClr val="black"/>
                    </a:solidFill>
                    <a:ea typeface="微软雅黑"/>
                  </a:endParaRPr>
                </a:p>
              </p:txBody>
            </p:sp>
          </p:grpSp>
          <p:sp>
            <p:nvSpPr>
              <p:cNvPr id="48" name="矩形 47"/>
              <p:cNvSpPr/>
              <p:nvPr/>
            </p:nvSpPr>
            <p:spPr>
              <a:xfrm>
                <a:off x="1347124" y="2462552"/>
                <a:ext cx="943287" cy="610532"/>
              </a:xfrm>
              <a:prstGeom prst="rect">
                <a:avLst/>
              </a:prstGeom>
            </p:spPr>
            <p:txBody>
              <a:bodyPr wrap="square">
                <a:spAutoFit/>
              </a:bodyPr>
              <a:lstStyle/>
              <a:p>
                <a:pPr lvl="0"/>
                <a:r>
                  <a:rPr lang="zh-CN" altLang="en-US" sz="2400" b="1" dirty="0">
                    <a:solidFill>
                      <a:schemeClr val="bg1"/>
                    </a:solidFill>
                    <a:latin typeface="微软雅黑" panose="020B0503020204020204" pitchFamily="34" charset="-122"/>
                    <a:ea typeface="微软雅黑" panose="020B0503020204020204" pitchFamily="34" charset="-122"/>
                  </a:rPr>
                  <a:t>给 药</a:t>
                </a:r>
              </a:p>
            </p:txBody>
          </p:sp>
        </p:grpSp>
        <p:sp>
          <p:nvSpPr>
            <p:cNvPr id="46" name="矩形 45"/>
            <p:cNvSpPr/>
            <p:nvPr/>
          </p:nvSpPr>
          <p:spPr>
            <a:xfrm>
              <a:off x="2584050" y="2167354"/>
              <a:ext cx="8527507" cy="612063"/>
            </a:xfrm>
            <a:prstGeom prst="rect">
              <a:avLst/>
            </a:prstGeom>
          </p:spPr>
          <p:txBody>
            <a:bodyPr wrap="square">
              <a:spAutoFit/>
            </a:bodyPr>
            <a:lstStyle/>
            <a:p>
              <a:pPr lvl="0">
                <a:defRPr/>
              </a:pPr>
              <a:r>
                <a:rPr lang="en-US" altLang="zh-CN" sz="1400" dirty="0">
                  <a:solidFill>
                    <a:sysClr val="windowText" lastClr="000000"/>
                  </a:solidFill>
                  <a:latin typeface="微软雅黑" panose="020B0503020204020204" pitchFamily="34" charset="-122"/>
                  <a:ea typeface="微软雅黑" panose="020B0503020204020204" pitchFamily="34" charset="-122"/>
                </a:rPr>
                <a:t>13.</a:t>
              </a:r>
              <a:r>
                <a:rPr lang="zh-CN" altLang="en-US" sz="1400" dirty="0">
                  <a:solidFill>
                    <a:sysClr val="windowText" lastClr="000000"/>
                  </a:solidFill>
                  <a:latin typeface="微软雅黑" panose="020B0503020204020204" pitchFamily="34" charset="-122"/>
                  <a:ea typeface="微软雅黑" panose="020B0503020204020204" pitchFamily="34" charset="-122"/>
                </a:rPr>
                <a:t>护士向病人解释药物作用，副作用。</a:t>
              </a:r>
            </a:p>
            <a:p>
              <a:pPr lvl="0">
                <a:defRPr/>
              </a:pPr>
              <a:r>
                <a:rPr lang="en-US" altLang="zh-CN" sz="1400" dirty="0">
                  <a:solidFill>
                    <a:sysClr val="windowText" lastClr="000000"/>
                  </a:solidFill>
                  <a:latin typeface="微软雅黑" panose="020B0503020204020204" pitchFamily="34" charset="-122"/>
                  <a:ea typeface="微软雅黑" panose="020B0503020204020204" pitchFamily="34" charset="-122"/>
                </a:rPr>
                <a:t>14</a:t>
              </a:r>
              <a:r>
                <a:rPr lang="zh-CN" altLang="en-US" sz="1400" dirty="0">
                  <a:solidFill>
                    <a:sysClr val="windowText" lastClr="000000"/>
                  </a:solidFill>
                  <a:latin typeface="微软雅黑" panose="020B0503020204020204" pitchFamily="34" charset="-122"/>
                  <a:ea typeface="微软雅黑" panose="020B0503020204020204" pitchFamily="34" charset="-122"/>
                </a:rPr>
                <a:t>由两人核对病人、药物标签及化疗药物记录单资料相符，并确认输注速率正确</a:t>
              </a:r>
            </a:p>
            <a:p>
              <a:pPr lvl="0">
                <a:defRPr/>
              </a:pPr>
              <a:r>
                <a:rPr lang="en-US" altLang="zh-CN" sz="1400" dirty="0">
                  <a:solidFill>
                    <a:sysClr val="windowText" lastClr="000000"/>
                  </a:solidFill>
                  <a:latin typeface="微软雅黑" panose="020B0503020204020204" pitchFamily="34" charset="-122"/>
                  <a:ea typeface="微软雅黑" panose="020B0503020204020204" pitchFamily="34" charset="-122"/>
                </a:rPr>
                <a:t>15</a:t>
              </a:r>
              <a:r>
                <a:rPr lang="zh-CN" altLang="en-US" sz="1400" dirty="0">
                  <a:solidFill>
                    <a:sysClr val="windowText" lastClr="000000"/>
                  </a:solidFill>
                  <a:latin typeface="微软雅黑" panose="020B0503020204020204" pitchFamily="34" charset="-122"/>
                  <a:ea typeface="微软雅黑" panose="020B0503020204020204" pitchFamily="34" charset="-122"/>
                </a:rPr>
                <a:t>护士确认输注过程无误，预防化疗药物外渗，如有外渗情形，依外渗作业流程规范处理</a:t>
              </a:r>
            </a:p>
          </p:txBody>
        </p:sp>
      </p:grpSp>
      <p:sp>
        <p:nvSpPr>
          <p:cNvPr id="36" name="等腰三角形 35"/>
          <p:cNvSpPr/>
          <p:nvPr/>
        </p:nvSpPr>
        <p:spPr>
          <a:xfrm flipV="1">
            <a:off x="6198258" y="3497076"/>
            <a:ext cx="308942" cy="266329"/>
          </a:xfrm>
          <a:prstGeom prst="triangle">
            <a:avLst/>
          </a:prstGeom>
          <a:solidFill>
            <a:srgbClr val="F3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extLst>
      <p:ext uri="{BB962C8B-B14F-4D97-AF65-F5344CB8AC3E}">
        <p14:creationId xmlns:p14="http://schemas.microsoft.com/office/powerpoint/2010/main" val="3050382923"/>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矩形 34"/>
          <p:cNvSpPr/>
          <p:nvPr/>
        </p:nvSpPr>
        <p:spPr>
          <a:xfrm>
            <a:off x="0" y="411981"/>
            <a:ext cx="874207" cy="381837"/>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682477" y="336212"/>
            <a:ext cx="537993" cy="537993"/>
            <a:chOff x="682477" y="336212"/>
            <a:chExt cx="537993" cy="537993"/>
          </a:xfrm>
        </p:grpSpPr>
        <p:grpSp>
          <p:nvGrpSpPr>
            <p:cNvPr id="37" name="组合 36"/>
            <p:cNvGrpSpPr/>
            <p:nvPr/>
          </p:nvGrpSpPr>
          <p:grpSpPr>
            <a:xfrm>
              <a:off x="682477" y="336212"/>
              <a:ext cx="537993" cy="537993"/>
              <a:chOff x="1603689" y="1828440"/>
              <a:chExt cx="2743560" cy="2743560"/>
            </a:xfrm>
          </p:grpSpPr>
          <p:sp>
            <p:nvSpPr>
              <p:cNvPr id="39" name="椭圆 38"/>
              <p:cNvSpPr/>
              <p:nvPr/>
            </p:nvSpPr>
            <p:spPr>
              <a:xfrm>
                <a:off x="1603689" y="1828440"/>
                <a:ext cx="2743560" cy="2743560"/>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sp>
            <p:nvSpPr>
              <p:cNvPr id="40" name="椭圆 39"/>
              <p:cNvSpPr/>
              <p:nvPr/>
            </p:nvSpPr>
            <p:spPr>
              <a:xfrm>
                <a:off x="1752544" y="1977295"/>
                <a:ext cx="2445850" cy="2445850"/>
              </a:xfrm>
              <a:prstGeom prst="ellipse">
                <a:avLst/>
              </a:prstGeom>
              <a:solidFill>
                <a:srgbClr val="2980B9"/>
              </a:solidFill>
              <a:ln w="38100"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grpSp>
        <p:sp>
          <p:nvSpPr>
            <p:cNvPr id="41" name="矩形 40"/>
            <p:cNvSpPr/>
            <p:nvPr/>
          </p:nvSpPr>
          <p:spPr>
            <a:xfrm>
              <a:off x="753342" y="418233"/>
              <a:ext cx="433132" cy="369332"/>
            </a:xfrm>
            <a:prstGeom prst="rect">
              <a:avLst/>
            </a:prstGeom>
          </p:spPr>
          <p:txBody>
            <a:bodyPr wrap="none">
              <a:spAutoFit/>
            </a:bodyPr>
            <a:lstStyle/>
            <a:p>
              <a:pPr lvl="0"/>
              <a:r>
                <a:rPr lang="en-US" altLang="zh-CN" dirty="0">
                  <a:solidFill>
                    <a:schemeClr val="bg1"/>
                  </a:solidFill>
                  <a:latin typeface="Impact" panose="020B0806030902050204" pitchFamily="34" charset="0"/>
                </a:rPr>
                <a:t>09</a:t>
              </a:r>
              <a:endParaRPr lang="zh-CN" altLang="en-US" dirty="0">
                <a:solidFill>
                  <a:schemeClr val="bg1"/>
                </a:solidFill>
                <a:latin typeface="Impact" panose="020B0806030902050204" pitchFamily="34" charset="0"/>
              </a:endParaRPr>
            </a:p>
          </p:txBody>
        </p:sp>
      </p:grpSp>
      <p:sp>
        <p:nvSpPr>
          <p:cNvPr id="43" name="矩形 42"/>
          <p:cNvSpPr/>
          <p:nvPr/>
        </p:nvSpPr>
        <p:spPr>
          <a:xfrm>
            <a:off x="1220469" y="402844"/>
            <a:ext cx="2978701" cy="461665"/>
          </a:xfrm>
          <a:prstGeom prst="rect">
            <a:avLst/>
          </a:prstGeom>
        </p:spPr>
        <p:txBody>
          <a:bodyPr wrap="none">
            <a:spAutoFit/>
          </a:bodyPr>
          <a:lstStyle/>
          <a:p>
            <a:pPr lvl="0" fontAlgn="base">
              <a:spcBef>
                <a:spcPct val="0"/>
              </a:spcBef>
              <a:spcAft>
                <a:spcPct val="0"/>
              </a:spcAft>
            </a:pPr>
            <a:r>
              <a:rPr lang="zh-CN" altLang="en-US" sz="2400" dirty="0">
                <a:solidFill>
                  <a:srgbClr val="2980B9"/>
                </a:solidFill>
                <a:latin typeface="微软雅黑" panose="020B0503020204020204" pitchFamily="34" charset="-122"/>
                <a:ea typeface="微软雅黑" panose="020B0503020204020204" pitchFamily="34" charset="-122"/>
              </a:rPr>
              <a:t>效果确认</a:t>
            </a:r>
            <a:r>
              <a:rPr lang="en-US" altLang="zh-CN" sz="2400" dirty="0">
                <a:solidFill>
                  <a:srgbClr val="2980B9"/>
                </a:solidFill>
                <a:latin typeface="微软雅黑" panose="020B0503020204020204" pitchFamily="34" charset="-122"/>
                <a:ea typeface="微软雅黑" panose="020B0503020204020204" pitchFamily="34" charset="-122"/>
              </a:rPr>
              <a:t>—</a:t>
            </a:r>
            <a:r>
              <a:rPr lang="zh-CN" altLang="en-US" sz="2400" dirty="0">
                <a:solidFill>
                  <a:srgbClr val="2980B9"/>
                </a:solidFill>
                <a:latin typeface="微软雅黑" panose="020B0503020204020204" pitchFamily="34" charset="-122"/>
                <a:ea typeface="微软雅黑" panose="020B0503020204020204" pitchFamily="34" charset="-122"/>
              </a:rPr>
              <a:t>有形成果</a:t>
            </a:r>
          </a:p>
        </p:txBody>
      </p:sp>
      <p:sp>
        <p:nvSpPr>
          <p:cNvPr id="16" name="矩形 15"/>
          <p:cNvSpPr/>
          <p:nvPr/>
        </p:nvSpPr>
        <p:spPr>
          <a:xfrm>
            <a:off x="1220469" y="971657"/>
            <a:ext cx="2978701" cy="49962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sz="2000" b="1" dirty="0">
                <a:solidFill>
                  <a:srgbClr val="2980B9"/>
                </a:solidFill>
                <a:latin typeface="微软雅黑" panose="020B0503020204020204" pitchFamily="34" charset="-122"/>
                <a:ea typeface="微软雅黑" panose="020B0503020204020204" pitchFamily="34" charset="-122"/>
              </a:rPr>
              <a:t>2</a:t>
            </a:r>
            <a:r>
              <a:rPr lang="zh-CN" altLang="en-US" sz="2000" b="1" dirty="0">
                <a:solidFill>
                  <a:srgbClr val="2980B9"/>
                </a:solidFill>
                <a:latin typeface="微软雅黑" panose="020B0503020204020204" pitchFamily="34" charset="-122"/>
                <a:ea typeface="微软雅黑" panose="020B0503020204020204" pitchFamily="34" charset="-122"/>
              </a:rPr>
              <a:t>、目标达标率</a:t>
            </a:r>
          </a:p>
        </p:txBody>
      </p:sp>
      <p:grpSp>
        <p:nvGrpSpPr>
          <p:cNvPr id="5" name="组合 4"/>
          <p:cNvGrpSpPr/>
          <p:nvPr/>
        </p:nvGrpSpPr>
        <p:grpSpPr>
          <a:xfrm>
            <a:off x="3827620" y="1850358"/>
            <a:ext cx="7722641" cy="1612080"/>
            <a:chOff x="1605781" y="2424017"/>
            <a:chExt cx="7722641" cy="1612080"/>
          </a:xfrm>
        </p:grpSpPr>
        <p:sp>
          <p:nvSpPr>
            <p:cNvPr id="58" name="矩形 57"/>
            <p:cNvSpPr/>
            <p:nvPr/>
          </p:nvSpPr>
          <p:spPr>
            <a:xfrm>
              <a:off x="1605781" y="2619409"/>
              <a:ext cx="1423788" cy="338554"/>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目标达成率</a:t>
              </a: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 </a:t>
              </a:r>
              <a:endParaRPr kumimoji="0" lang="zh-CN" altLang="en-US" sz="16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cxnSp>
          <p:nvCxnSpPr>
            <p:cNvPr id="59" name="直接连接符 58"/>
            <p:cNvCxnSpPr/>
            <p:nvPr/>
          </p:nvCxnSpPr>
          <p:spPr>
            <a:xfrm>
              <a:off x="2948615" y="2831015"/>
              <a:ext cx="2204587" cy="0"/>
            </a:xfrm>
            <a:prstGeom prst="line">
              <a:avLst/>
            </a:prstGeom>
            <a:noFill/>
            <a:ln w="15875" cap="flat" cmpd="sng" algn="ctr">
              <a:solidFill>
                <a:sysClr val="windowText" lastClr="000000"/>
              </a:solidFill>
              <a:prstDash val="solid"/>
            </a:ln>
            <a:effectLst/>
          </p:spPr>
        </p:cxnSp>
        <p:sp>
          <p:nvSpPr>
            <p:cNvPr id="60" name="矩形 59"/>
            <p:cNvSpPr/>
            <p:nvPr/>
          </p:nvSpPr>
          <p:spPr>
            <a:xfrm>
              <a:off x="2948615" y="2424017"/>
              <a:ext cx="1803699"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 </a:t>
              </a: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a:t>
              </a: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改进前</a:t>
              </a: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a:t>
              </a: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改进后</a:t>
              </a: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 </a:t>
              </a:r>
              <a:endParaRPr kumimoji="0" lang="zh-CN" altLang="en-US" sz="14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61" name="矩形 60"/>
            <p:cNvSpPr/>
            <p:nvPr/>
          </p:nvSpPr>
          <p:spPr>
            <a:xfrm>
              <a:off x="3017044" y="2893834"/>
              <a:ext cx="1750800"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a:t>
              </a: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目标值</a:t>
              </a: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a:t>
              </a: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改进前</a:t>
              </a: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 </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2" name="矩形 61"/>
            <p:cNvSpPr/>
            <p:nvPr/>
          </p:nvSpPr>
          <p:spPr>
            <a:xfrm>
              <a:off x="5134996" y="2656112"/>
              <a:ext cx="896399" cy="338554"/>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a:ea typeface="宋体" panose="02010600030101010101" pitchFamily="2" charset="-122"/>
                </a:rPr>
                <a:t>×100% </a:t>
              </a:r>
              <a:endParaRPr kumimoji="0" lang="zh-CN" altLang="en-US" sz="1600" b="0" i="0" u="none" strike="noStrike" kern="1200" cap="none" spc="0" normalizeH="0" baseline="0" noProof="0" dirty="0">
                <a:ln>
                  <a:noFill/>
                </a:ln>
                <a:solidFill>
                  <a:sysClr val="windowText" lastClr="000000"/>
                </a:solidFill>
                <a:effectLst/>
                <a:uLnTx/>
                <a:uFillTx/>
                <a:latin typeface="Calibri"/>
                <a:ea typeface="宋体" panose="02010600030101010101" pitchFamily="2" charset="-122"/>
              </a:endParaRPr>
            </a:p>
          </p:txBody>
        </p:sp>
        <p:sp>
          <p:nvSpPr>
            <p:cNvPr id="63" name="矩形 62"/>
            <p:cNvSpPr/>
            <p:nvPr/>
          </p:nvSpPr>
          <p:spPr>
            <a:xfrm>
              <a:off x="5919928" y="2594556"/>
              <a:ext cx="370614" cy="40011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a:ea typeface="宋体" panose="02010600030101010101" pitchFamily="2" charset="-122"/>
                </a:rPr>
                <a:t>= </a:t>
              </a:r>
              <a:endParaRPr kumimoji="0" lang="zh-CN" altLang="en-US" sz="2000" b="0" i="0" u="none" strike="noStrike" kern="1200" cap="none" spc="0" normalizeH="0" baseline="0" noProof="0" dirty="0">
                <a:ln>
                  <a:noFill/>
                </a:ln>
                <a:solidFill>
                  <a:sysClr val="windowText" lastClr="000000"/>
                </a:solidFill>
                <a:effectLst/>
                <a:uLnTx/>
                <a:uFillTx/>
                <a:latin typeface="Calibri"/>
                <a:ea typeface="宋体" panose="02010600030101010101" pitchFamily="2" charset="-122"/>
              </a:endParaRPr>
            </a:p>
          </p:txBody>
        </p:sp>
        <p:grpSp>
          <p:nvGrpSpPr>
            <p:cNvPr id="64" name="组合 63"/>
            <p:cNvGrpSpPr/>
            <p:nvPr/>
          </p:nvGrpSpPr>
          <p:grpSpPr>
            <a:xfrm>
              <a:off x="6244481" y="2453474"/>
              <a:ext cx="1296144" cy="651669"/>
              <a:chOff x="5807968" y="2189273"/>
              <a:chExt cx="1296144" cy="651669"/>
            </a:xfrm>
          </p:grpSpPr>
          <p:cxnSp>
            <p:nvCxnSpPr>
              <p:cNvPr id="66" name="直接连接符 65"/>
              <p:cNvCxnSpPr/>
              <p:nvPr/>
            </p:nvCxnSpPr>
            <p:spPr>
              <a:xfrm>
                <a:off x="5807968" y="2555715"/>
                <a:ext cx="1296144" cy="0"/>
              </a:xfrm>
              <a:prstGeom prst="line">
                <a:avLst/>
              </a:prstGeom>
              <a:noFill/>
              <a:ln w="15875" cap="flat" cmpd="sng" algn="ctr">
                <a:solidFill>
                  <a:sysClr val="windowText" lastClr="000000"/>
                </a:solidFill>
                <a:prstDash val="solid"/>
              </a:ln>
              <a:effectLst/>
            </p:spPr>
          </p:cxnSp>
          <p:sp>
            <p:nvSpPr>
              <p:cNvPr id="67" name="矩形 66"/>
              <p:cNvSpPr/>
              <p:nvPr/>
            </p:nvSpPr>
            <p:spPr>
              <a:xfrm>
                <a:off x="5885509" y="2189273"/>
                <a:ext cx="938077"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︱32-5︱</a:t>
                </a:r>
              </a:p>
            </p:txBody>
          </p:sp>
          <p:sp>
            <p:nvSpPr>
              <p:cNvPr id="68" name="矩形 67"/>
              <p:cNvSpPr/>
              <p:nvPr/>
            </p:nvSpPr>
            <p:spPr>
              <a:xfrm>
                <a:off x="5892420" y="2533165"/>
                <a:ext cx="938077"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︱9-32︱</a:t>
                </a:r>
              </a:p>
            </p:txBody>
          </p:sp>
        </p:grpSp>
        <p:sp>
          <p:nvSpPr>
            <p:cNvPr id="65" name="矩形 64"/>
            <p:cNvSpPr/>
            <p:nvPr/>
          </p:nvSpPr>
          <p:spPr>
            <a:xfrm>
              <a:off x="7468617" y="2566805"/>
              <a:ext cx="1859805" cy="369332"/>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a:ea typeface="宋体" panose="02010600030101010101" pitchFamily="2" charset="-122"/>
                </a:rPr>
                <a:t>×100% = </a:t>
              </a:r>
              <a:r>
                <a:rPr kumimoji="0" lang="en-US" altLang="zh-CN" b="1" i="0" u="none" strike="noStrike" kern="1200" cap="none" spc="0" normalizeH="0" baseline="0" noProof="0" dirty="0">
                  <a:ln>
                    <a:noFill/>
                  </a:ln>
                  <a:solidFill>
                    <a:srgbClr val="2980B9"/>
                  </a:solidFill>
                  <a:effectLst/>
                  <a:uLnTx/>
                  <a:uFillTx/>
                  <a:latin typeface="Calibri"/>
                  <a:ea typeface="宋体" panose="02010600030101010101" pitchFamily="2" charset="-122"/>
                </a:rPr>
                <a:t>117.39%</a:t>
              </a:r>
            </a:p>
          </p:txBody>
        </p:sp>
        <p:sp>
          <p:nvSpPr>
            <p:cNvPr id="27" name="矩形 26"/>
            <p:cNvSpPr/>
            <p:nvPr/>
          </p:nvSpPr>
          <p:spPr>
            <a:xfrm>
              <a:off x="1969272" y="3505987"/>
              <a:ext cx="1074333" cy="338554"/>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进步率 </a:t>
              </a: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 </a:t>
              </a:r>
              <a:endParaRPr kumimoji="0" lang="zh-CN" altLang="en-US" sz="16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cxnSp>
          <p:nvCxnSpPr>
            <p:cNvPr id="28" name="直接连接符 27"/>
            <p:cNvCxnSpPr/>
            <p:nvPr/>
          </p:nvCxnSpPr>
          <p:spPr>
            <a:xfrm>
              <a:off x="2947243" y="3665501"/>
              <a:ext cx="2204587" cy="0"/>
            </a:xfrm>
            <a:prstGeom prst="line">
              <a:avLst/>
            </a:prstGeom>
            <a:noFill/>
            <a:ln w="15875" cap="flat" cmpd="sng" algn="ctr">
              <a:solidFill>
                <a:sysClr val="windowText" lastClr="000000"/>
              </a:solidFill>
              <a:prstDash val="solid"/>
            </a:ln>
            <a:effectLst/>
          </p:spPr>
        </p:cxnSp>
        <p:sp>
          <p:nvSpPr>
            <p:cNvPr id="29" name="矩形 28"/>
            <p:cNvSpPr/>
            <p:nvPr/>
          </p:nvSpPr>
          <p:spPr>
            <a:xfrm>
              <a:off x="2947243" y="3258503"/>
              <a:ext cx="1803699"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 </a:t>
              </a: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a:t>
              </a: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改进前</a:t>
              </a: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a:t>
              </a: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改进后</a:t>
              </a: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 </a:t>
              </a:r>
              <a:endParaRPr kumimoji="0" lang="zh-CN" altLang="en-US" sz="14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30" name="矩形 29"/>
            <p:cNvSpPr/>
            <p:nvPr/>
          </p:nvSpPr>
          <p:spPr>
            <a:xfrm>
              <a:off x="3015672" y="3728320"/>
              <a:ext cx="1750800"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a:t>
              </a: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目标值</a:t>
              </a: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a:t>
              </a: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改进前</a:t>
              </a: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 </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1" name="矩形 50"/>
            <p:cNvSpPr/>
            <p:nvPr/>
          </p:nvSpPr>
          <p:spPr>
            <a:xfrm>
              <a:off x="5133624" y="3490598"/>
              <a:ext cx="896399" cy="338554"/>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a:ea typeface="宋体" panose="02010600030101010101" pitchFamily="2" charset="-122"/>
                </a:rPr>
                <a:t>×100% </a:t>
              </a:r>
              <a:endParaRPr kumimoji="0" lang="zh-CN" altLang="en-US" sz="1600" b="0" i="0" u="none" strike="noStrike" kern="1200" cap="none" spc="0" normalizeH="0" baseline="0" noProof="0" dirty="0">
                <a:ln>
                  <a:noFill/>
                </a:ln>
                <a:solidFill>
                  <a:sysClr val="windowText" lastClr="000000"/>
                </a:solidFill>
                <a:effectLst/>
                <a:uLnTx/>
                <a:uFillTx/>
                <a:latin typeface="Calibri"/>
                <a:ea typeface="宋体" panose="02010600030101010101" pitchFamily="2" charset="-122"/>
              </a:endParaRPr>
            </a:p>
          </p:txBody>
        </p:sp>
        <p:sp>
          <p:nvSpPr>
            <p:cNvPr id="52" name="矩形 51"/>
            <p:cNvSpPr/>
            <p:nvPr/>
          </p:nvSpPr>
          <p:spPr>
            <a:xfrm>
              <a:off x="5877437" y="3422566"/>
              <a:ext cx="370614" cy="40011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a:ea typeface="宋体" panose="02010600030101010101" pitchFamily="2" charset="-122"/>
                </a:rPr>
                <a:t>= </a:t>
              </a:r>
              <a:endParaRPr kumimoji="0" lang="zh-CN" altLang="en-US" sz="2000" b="0" i="0" u="none" strike="noStrike" kern="1200" cap="none" spc="0" normalizeH="0" baseline="0" noProof="0" dirty="0">
                <a:ln>
                  <a:noFill/>
                </a:ln>
                <a:solidFill>
                  <a:sysClr val="windowText" lastClr="000000"/>
                </a:solidFill>
                <a:effectLst/>
                <a:uLnTx/>
                <a:uFillTx/>
                <a:latin typeface="Calibri"/>
                <a:ea typeface="宋体" panose="02010600030101010101" pitchFamily="2" charset="-122"/>
              </a:endParaRPr>
            </a:p>
          </p:txBody>
        </p:sp>
        <p:grpSp>
          <p:nvGrpSpPr>
            <p:cNvPr id="53" name="组合 52"/>
            <p:cNvGrpSpPr/>
            <p:nvPr/>
          </p:nvGrpSpPr>
          <p:grpSpPr>
            <a:xfrm>
              <a:off x="6228952" y="3355401"/>
              <a:ext cx="1296144" cy="644582"/>
              <a:chOff x="5807968" y="2189273"/>
              <a:chExt cx="1296144" cy="644582"/>
            </a:xfrm>
          </p:grpSpPr>
          <p:cxnSp>
            <p:nvCxnSpPr>
              <p:cNvPr id="55" name="直接连接符 54"/>
              <p:cNvCxnSpPr/>
              <p:nvPr/>
            </p:nvCxnSpPr>
            <p:spPr>
              <a:xfrm>
                <a:off x="5807968" y="2555715"/>
                <a:ext cx="1296144" cy="0"/>
              </a:xfrm>
              <a:prstGeom prst="line">
                <a:avLst/>
              </a:prstGeom>
              <a:noFill/>
              <a:ln w="15875" cap="flat" cmpd="sng" algn="ctr">
                <a:solidFill>
                  <a:sysClr val="windowText" lastClr="000000"/>
                </a:solidFill>
                <a:prstDash val="solid"/>
              </a:ln>
              <a:effectLst/>
            </p:spPr>
          </p:cxnSp>
          <p:sp>
            <p:nvSpPr>
              <p:cNvPr id="56" name="矩形 55"/>
              <p:cNvSpPr/>
              <p:nvPr/>
            </p:nvSpPr>
            <p:spPr>
              <a:xfrm>
                <a:off x="5885509" y="2189273"/>
                <a:ext cx="938077"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︱5-32︱</a:t>
                </a:r>
              </a:p>
            </p:txBody>
          </p:sp>
          <p:sp>
            <p:nvSpPr>
              <p:cNvPr id="57" name="矩形 56"/>
              <p:cNvSpPr/>
              <p:nvPr/>
            </p:nvSpPr>
            <p:spPr>
              <a:xfrm>
                <a:off x="6218406" y="2526078"/>
                <a:ext cx="396262"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32</a:t>
                </a:r>
              </a:p>
            </p:txBody>
          </p:sp>
        </p:grpSp>
        <p:sp>
          <p:nvSpPr>
            <p:cNvPr id="54" name="矩形 53"/>
            <p:cNvSpPr/>
            <p:nvPr/>
          </p:nvSpPr>
          <p:spPr>
            <a:xfrm>
              <a:off x="7453088" y="3468732"/>
              <a:ext cx="1742785" cy="369332"/>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altLang="zh-CN" sz="1600" b="0" i="0" u="none" strike="noStrike" kern="1200" cap="none" spc="0" normalizeH="0" baseline="0" noProof="0" dirty="0">
                  <a:ln>
                    <a:noFill/>
                  </a:ln>
                  <a:solidFill>
                    <a:prstClr val="black"/>
                  </a:solidFill>
                  <a:effectLst/>
                  <a:uLnTx/>
                  <a:uFillTx/>
                  <a:latin typeface="Calibri"/>
                  <a:ea typeface="宋体" panose="02010600030101010101" pitchFamily="2" charset="-122"/>
                </a:rPr>
                <a:t>×100% = </a:t>
              </a:r>
              <a:r>
                <a:rPr lang="en-US" altLang="zh-CN" b="1" dirty="0">
                  <a:solidFill>
                    <a:srgbClr val="2980B9"/>
                  </a:solidFill>
                  <a:latin typeface="Calibri"/>
                  <a:ea typeface="宋体" panose="02010600030101010101" pitchFamily="2" charset="-122"/>
                </a:rPr>
                <a:t>84.38%</a:t>
              </a:r>
            </a:p>
          </p:txBody>
        </p:sp>
      </p:grpSp>
      <p:grpSp>
        <p:nvGrpSpPr>
          <p:cNvPr id="69" name="组合 68"/>
          <p:cNvGrpSpPr/>
          <p:nvPr/>
        </p:nvGrpSpPr>
        <p:grpSpPr>
          <a:xfrm>
            <a:off x="758454" y="2316266"/>
            <a:ext cx="3220196" cy="680266"/>
            <a:chOff x="2285632" y="1984384"/>
            <a:chExt cx="4693060" cy="1546246"/>
          </a:xfrm>
        </p:grpSpPr>
        <p:grpSp>
          <p:nvGrpSpPr>
            <p:cNvPr id="70" name="组合 69"/>
            <p:cNvGrpSpPr/>
            <p:nvPr/>
          </p:nvGrpSpPr>
          <p:grpSpPr>
            <a:xfrm>
              <a:off x="2285632" y="1984384"/>
              <a:ext cx="4341199" cy="1546246"/>
              <a:chOff x="2408922" y="1994658"/>
              <a:chExt cx="4341199" cy="1546246"/>
            </a:xfrm>
          </p:grpSpPr>
          <p:sp>
            <p:nvSpPr>
              <p:cNvPr id="72" name="圆角矩形 71"/>
              <p:cNvSpPr/>
              <p:nvPr/>
            </p:nvSpPr>
            <p:spPr>
              <a:xfrm>
                <a:off x="2408922" y="1994658"/>
                <a:ext cx="4341199" cy="1546246"/>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sz="2400" kern="0">
                  <a:solidFill>
                    <a:prstClr val="black"/>
                  </a:solidFill>
                  <a:ea typeface="微软雅黑"/>
                </a:endParaRPr>
              </a:p>
            </p:txBody>
          </p:sp>
          <p:sp>
            <p:nvSpPr>
              <p:cNvPr id="73" name="圆角矩形 72"/>
              <p:cNvSpPr/>
              <p:nvPr/>
            </p:nvSpPr>
            <p:spPr>
              <a:xfrm>
                <a:off x="2540674" y="2200872"/>
                <a:ext cx="4056270" cy="1133817"/>
              </a:xfrm>
              <a:prstGeom prst="roundRect">
                <a:avLst>
                  <a:gd name="adj" fmla="val 0"/>
                </a:avLst>
              </a:prstGeom>
              <a:solidFill>
                <a:srgbClr val="2980B9"/>
              </a:solidFill>
              <a:ln w="15875" cap="flat">
                <a:noFill/>
                <a:prstDash val="solid"/>
                <a:miter lim="800000"/>
                <a:headEnd/>
                <a:tailEnd/>
              </a:ln>
              <a:effectLst>
                <a:innerShdw dist="76200" dir="18900000">
                  <a:prstClr val="black">
                    <a:alpha val="18000"/>
                  </a:prstClr>
                </a:innerShdw>
              </a:effectLst>
            </p:spPr>
            <p:txBody>
              <a:bodyPr vert="horz" wrap="square" lIns="91440" tIns="45720" rIns="91440" bIns="45720" numCol="1" anchor="t" anchorCtr="0" compatLnSpc="1">
                <a:prstTxWarp prst="textNoShape">
                  <a:avLst/>
                </a:prstTxWarp>
              </a:bodyPr>
              <a:lstStyle/>
              <a:p>
                <a:endParaRPr lang="zh-CN" altLang="en-US" sz="2400" b="1" kern="0">
                  <a:solidFill>
                    <a:prstClr val="black"/>
                  </a:solidFill>
                  <a:ea typeface="微软雅黑"/>
                </a:endParaRPr>
              </a:p>
            </p:txBody>
          </p:sp>
        </p:grpSp>
        <p:sp>
          <p:nvSpPr>
            <p:cNvPr id="71" name="矩形 70"/>
            <p:cNvSpPr/>
            <p:nvPr/>
          </p:nvSpPr>
          <p:spPr>
            <a:xfrm>
              <a:off x="2367377" y="2372738"/>
              <a:ext cx="4611315" cy="769534"/>
            </a:xfrm>
            <a:prstGeom prst="rect">
              <a:avLst/>
            </a:prstGeom>
          </p:spPr>
          <p:txBody>
            <a:bodyPr wrap="square">
              <a:spAutoFit/>
            </a:bodyPr>
            <a:lstStyle/>
            <a:p>
              <a:pPr lvl="0"/>
              <a:r>
                <a:rPr lang="zh-CN" altLang="en-US" sz="1600" dirty="0">
                  <a:solidFill>
                    <a:schemeClr val="bg1"/>
                  </a:solidFill>
                  <a:latin typeface="微软雅黑" panose="020B0503020204020204" pitchFamily="34" charset="-122"/>
                  <a:ea typeface="微软雅黑" panose="020B0503020204020204" pitchFamily="34" charset="-122"/>
                </a:rPr>
                <a:t>目标</a:t>
              </a:r>
              <a:r>
                <a:rPr lang="en-US" altLang="zh-CN" sz="1600" dirty="0">
                  <a:solidFill>
                    <a:schemeClr val="bg1"/>
                  </a:solidFill>
                  <a:latin typeface="微软雅黑" panose="020B0503020204020204" pitchFamily="34" charset="-122"/>
                  <a:ea typeface="微软雅黑" panose="020B0503020204020204" pitchFamily="34" charset="-122"/>
                </a:rPr>
                <a:t>2—</a:t>
              </a:r>
              <a:r>
                <a:rPr lang="zh-CN" altLang="en-US" sz="1600" dirty="0">
                  <a:solidFill>
                    <a:schemeClr val="bg1"/>
                  </a:solidFill>
                  <a:latin typeface="微软雅黑" panose="020B0503020204020204" pitchFamily="34" charset="-122"/>
                  <a:ea typeface="微软雅黑" panose="020B0503020204020204" pitchFamily="34" charset="-122"/>
                </a:rPr>
                <a:t>静脉给药流程不合理</a:t>
              </a:r>
            </a:p>
          </p:txBody>
        </p:sp>
      </p:grpSp>
      <p:graphicFrame>
        <p:nvGraphicFramePr>
          <p:cNvPr id="74" name="图表 73"/>
          <p:cNvGraphicFramePr/>
          <p:nvPr>
            <p:extLst>
              <p:ext uri="{D42A27DB-BD31-4B8C-83A1-F6EECF244321}">
                <p14:modId xmlns:p14="http://schemas.microsoft.com/office/powerpoint/2010/main" val="789455129"/>
              </p:ext>
            </p:extLst>
          </p:nvPr>
        </p:nvGraphicFramePr>
        <p:xfrm>
          <a:off x="2819892" y="3585451"/>
          <a:ext cx="9559166" cy="2743969"/>
        </p:xfrm>
        <a:graphic>
          <a:graphicData uri="http://schemas.openxmlformats.org/drawingml/2006/chart">
            <c:chart xmlns:c="http://schemas.openxmlformats.org/drawingml/2006/chart" xmlns:r="http://schemas.openxmlformats.org/officeDocument/2006/relationships" r:id="rId4"/>
          </a:graphicData>
        </a:graphic>
      </p:graphicFrame>
      <p:grpSp>
        <p:nvGrpSpPr>
          <p:cNvPr id="75" name="组合 74"/>
          <p:cNvGrpSpPr/>
          <p:nvPr/>
        </p:nvGrpSpPr>
        <p:grpSpPr>
          <a:xfrm>
            <a:off x="786499" y="4262224"/>
            <a:ext cx="3397296" cy="680266"/>
            <a:chOff x="2285632" y="1984384"/>
            <a:chExt cx="4951162" cy="1546246"/>
          </a:xfrm>
        </p:grpSpPr>
        <p:grpSp>
          <p:nvGrpSpPr>
            <p:cNvPr id="76" name="组合 75"/>
            <p:cNvGrpSpPr/>
            <p:nvPr/>
          </p:nvGrpSpPr>
          <p:grpSpPr>
            <a:xfrm>
              <a:off x="2285632" y="1984384"/>
              <a:ext cx="4341199" cy="1546246"/>
              <a:chOff x="2408922" y="1994658"/>
              <a:chExt cx="4341199" cy="1546246"/>
            </a:xfrm>
          </p:grpSpPr>
          <p:sp>
            <p:nvSpPr>
              <p:cNvPr id="78" name="圆角矩形 77"/>
              <p:cNvSpPr/>
              <p:nvPr/>
            </p:nvSpPr>
            <p:spPr>
              <a:xfrm>
                <a:off x="2408922" y="1994658"/>
                <a:ext cx="4341199" cy="1546246"/>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sz="2400" kern="0">
                  <a:solidFill>
                    <a:prstClr val="black"/>
                  </a:solidFill>
                  <a:ea typeface="微软雅黑"/>
                </a:endParaRPr>
              </a:p>
            </p:txBody>
          </p:sp>
          <p:sp>
            <p:nvSpPr>
              <p:cNvPr id="79" name="圆角矩形 78"/>
              <p:cNvSpPr/>
              <p:nvPr/>
            </p:nvSpPr>
            <p:spPr>
              <a:xfrm>
                <a:off x="2540674" y="2200872"/>
                <a:ext cx="4056270" cy="1133817"/>
              </a:xfrm>
              <a:prstGeom prst="roundRect">
                <a:avLst>
                  <a:gd name="adj" fmla="val 0"/>
                </a:avLst>
              </a:prstGeom>
              <a:solidFill>
                <a:srgbClr val="9BBB59"/>
              </a:solidFill>
              <a:ln w="15875" cap="flat">
                <a:noFill/>
                <a:prstDash val="solid"/>
                <a:miter lim="800000"/>
                <a:headEnd/>
                <a:tailEnd/>
              </a:ln>
              <a:effectLst>
                <a:innerShdw dist="76200" dir="18900000">
                  <a:prstClr val="black">
                    <a:alpha val="18000"/>
                  </a:prstClr>
                </a:innerShdw>
              </a:effectLst>
            </p:spPr>
            <p:txBody>
              <a:bodyPr vert="horz" wrap="square" lIns="91440" tIns="45720" rIns="91440" bIns="45720" numCol="1" anchor="t" anchorCtr="0" compatLnSpc="1">
                <a:prstTxWarp prst="textNoShape">
                  <a:avLst/>
                </a:prstTxWarp>
              </a:bodyPr>
              <a:lstStyle/>
              <a:p>
                <a:endParaRPr lang="zh-CN" altLang="en-US" sz="2400" b="1" kern="0">
                  <a:solidFill>
                    <a:prstClr val="black"/>
                  </a:solidFill>
                  <a:ea typeface="微软雅黑"/>
                </a:endParaRPr>
              </a:p>
            </p:txBody>
          </p:sp>
        </p:grpSp>
        <p:sp>
          <p:nvSpPr>
            <p:cNvPr id="77" name="矩形 76"/>
            <p:cNvSpPr/>
            <p:nvPr/>
          </p:nvSpPr>
          <p:spPr>
            <a:xfrm>
              <a:off x="2625479" y="2343659"/>
              <a:ext cx="4611315" cy="769534"/>
            </a:xfrm>
            <a:prstGeom prst="rect">
              <a:avLst/>
            </a:prstGeom>
          </p:spPr>
          <p:txBody>
            <a:bodyPr wrap="square">
              <a:spAutoFit/>
            </a:bodyPr>
            <a:lstStyle/>
            <a:p>
              <a:pPr lvl="0"/>
              <a:r>
                <a:rPr lang="zh-CN" altLang="en-US" sz="1600" dirty="0">
                  <a:solidFill>
                    <a:schemeClr val="bg1"/>
                  </a:solidFill>
                  <a:latin typeface="微软雅黑" panose="020B0503020204020204" pitchFamily="34" charset="-122"/>
                  <a:ea typeface="微软雅黑" panose="020B0503020204020204" pitchFamily="34" charset="-122"/>
                </a:rPr>
                <a:t>抗肿瘤废弃物处置不合理</a:t>
              </a:r>
            </a:p>
          </p:txBody>
        </p:sp>
      </p:grpSp>
      <p:grpSp>
        <p:nvGrpSpPr>
          <p:cNvPr id="9" name="组合 8"/>
          <p:cNvGrpSpPr/>
          <p:nvPr/>
        </p:nvGrpSpPr>
        <p:grpSpPr>
          <a:xfrm>
            <a:off x="8784715" y="3679435"/>
            <a:ext cx="1204199" cy="1204199"/>
            <a:chOff x="8284650" y="3604281"/>
            <a:chExt cx="1204199" cy="1204199"/>
          </a:xfrm>
        </p:grpSpPr>
        <p:sp>
          <p:nvSpPr>
            <p:cNvPr id="8" name="等腰三角形 7"/>
            <p:cNvSpPr/>
            <p:nvPr/>
          </p:nvSpPr>
          <p:spPr>
            <a:xfrm>
              <a:off x="8290135" y="4264226"/>
              <a:ext cx="444492" cy="383183"/>
            </a:xfrm>
            <a:prstGeom prst="triangle">
              <a:avLst/>
            </a:prstGeom>
            <a:solidFill>
              <a:srgbClr val="16A0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8284650" y="3604281"/>
              <a:ext cx="1204199" cy="1204199"/>
              <a:chOff x="7720674" y="3542015"/>
              <a:chExt cx="1204199" cy="1204199"/>
            </a:xfrm>
          </p:grpSpPr>
          <p:sp>
            <p:nvSpPr>
              <p:cNvPr id="84" name="椭圆 83"/>
              <p:cNvSpPr/>
              <p:nvPr/>
            </p:nvSpPr>
            <p:spPr bwMode="auto">
              <a:xfrm>
                <a:off x="7720674" y="3542015"/>
                <a:ext cx="1204199" cy="1204199"/>
              </a:xfrm>
              <a:prstGeom prst="ellipse">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sz="2400" kern="0">
                  <a:solidFill>
                    <a:prstClr val="black"/>
                  </a:solidFill>
                  <a:ea typeface="微软雅黑"/>
                </a:endParaRPr>
              </a:p>
            </p:txBody>
          </p:sp>
          <p:grpSp>
            <p:nvGrpSpPr>
              <p:cNvPr id="80" name="组合 79"/>
              <p:cNvGrpSpPr>
                <a:grpSpLocks/>
              </p:cNvGrpSpPr>
              <p:nvPr/>
            </p:nvGrpSpPr>
            <p:grpSpPr bwMode="auto">
              <a:xfrm>
                <a:off x="7803662" y="3625003"/>
                <a:ext cx="1038225" cy="1038225"/>
                <a:chOff x="5099221" y="1960604"/>
                <a:chExt cx="1037968" cy="1037968"/>
              </a:xfrm>
            </p:grpSpPr>
            <p:sp>
              <p:nvSpPr>
                <p:cNvPr id="81" name="椭圆 80"/>
                <p:cNvSpPr/>
                <p:nvPr/>
              </p:nvSpPr>
              <p:spPr>
                <a:xfrm>
                  <a:off x="5099221" y="1960604"/>
                  <a:ext cx="1037968" cy="1037968"/>
                </a:xfrm>
                <a:prstGeom prst="ellipse">
                  <a:avLst/>
                </a:prstGeom>
                <a:solidFill>
                  <a:srgbClr val="16A085"/>
                </a:solidFill>
                <a:ln w="12700" cap="flat" cmpd="sng" algn="ctr">
                  <a:noFill/>
                  <a:prstDash val="solid"/>
                  <a:miter lim="800000"/>
                </a:ln>
                <a:effectLst>
                  <a:innerShdw dist="88900" dir="18900000">
                    <a:prstClr val="black">
                      <a:alpha val="22000"/>
                    </a:prstClr>
                  </a:innerShdw>
                </a:effectLst>
              </p:spPr>
              <p:txBody>
                <a:bodyPr anchor="ct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algn="ctr" eaLnBrk="1" fontAlgn="auto" hangingPunct="1">
                    <a:spcBef>
                      <a:spcPts val="0"/>
                    </a:spcBef>
                    <a:spcAft>
                      <a:spcPts val="0"/>
                    </a:spcAft>
                    <a:defRPr/>
                  </a:pPr>
                  <a:endParaRPr lang="zh-CN" altLang="en-US" kern="0">
                    <a:solidFill>
                      <a:srgbClr val="FFFFFF"/>
                    </a:solidFill>
                    <a:latin typeface="Calibri" panose="020F0502020204030204"/>
                    <a:ea typeface="宋体" panose="02010600030101010101" pitchFamily="2" charset="-122"/>
                  </a:endParaRPr>
                </a:p>
              </p:txBody>
            </p:sp>
            <p:sp>
              <p:nvSpPr>
                <p:cNvPr id="82" name="矩形 81"/>
                <p:cNvSpPr/>
                <p:nvPr/>
              </p:nvSpPr>
              <p:spPr>
                <a:xfrm>
                  <a:off x="5127789" y="2187560"/>
                  <a:ext cx="984006" cy="584055"/>
                </a:xfrm>
                <a:prstGeom prst="rect">
                  <a:avLst/>
                </a:prstGeom>
              </p:spPr>
              <p:txBody>
                <a:bodyPr wrap="none">
                  <a:spAutoFit/>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algn="ctr" eaLnBrk="1" fontAlgn="auto" hangingPunct="1">
                    <a:spcBef>
                      <a:spcPts val="0"/>
                    </a:spcBef>
                    <a:spcAft>
                      <a:spcPts val="0"/>
                    </a:spcAft>
                    <a:defRPr/>
                  </a:pPr>
                  <a:r>
                    <a:rPr lang="zh-CN" altLang="en-US" sz="1400" kern="0" dirty="0">
                      <a:solidFill>
                        <a:srgbClr val="FFFFFF"/>
                      </a:solidFill>
                      <a:latin typeface="微软雅黑" panose="020B0503020204020204" pitchFamily="34" charset="-122"/>
                      <a:ea typeface="微软雅黑" panose="020B0503020204020204" pitchFamily="34" charset="-122"/>
                    </a:rPr>
                    <a:t>达标率</a:t>
                  </a:r>
                  <a:endParaRPr lang="en-US" altLang="zh-CN" sz="1400" kern="0" dirty="0">
                    <a:solidFill>
                      <a:srgbClr val="FFFFFF"/>
                    </a:solidFill>
                    <a:latin typeface="微软雅黑" panose="020B0503020204020204" pitchFamily="34" charset="-122"/>
                    <a:ea typeface="微软雅黑" panose="020B0503020204020204" pitchFamily="34" charset="-122"/>
                  </a:endParaRPr>
                </a:p>
                <a:p>
                  <a:pPr algn="ctr" eaLnBrk="1" fontAlgn="auto" hangingPunct="1">
                    <a:spcBef>
                      <a:spcPts val="0"/>
                    </a:spcBef>
                    <a:spcAft>
                      <a:spcPts val="0"/>
                    </a:spcAft>
                    <a:defRPr/>
                  </a:pPr>
                  <a:r>
                    <a:rPr lang="en-US" altLang="zh-CN" kern="0" dirty="0">
                      <a:solidFill>
                        <a:srgbClr val="FFFFFF"/>
                      </a:solidFill>
                      <a:latin typeface="微软雅黑" panose="020B0503020204020204" pitchFamily="34" charset="-122"/>
                      <a:ea typeface="微软雅黑" panose="020B0503020204020204" pitchFamily="34" charset="-122"/>
                    </a:rPr>
                    <a:t>147.7%</a:t>
                  </a:r>
                  <a:endParaRPr lang="zh-CN" altLang="en-US" kern="0" dirty="0">
                    <a:solidFill>
                      <a:srgbClr val="FFFFFF"/>
                    </a:solidFill>
                    <a:latin typeface="微软雅黑" panose="020B0503020204020204" pitchFamily="34" charset="-122"/>
                    <a:ea typeface="微软雅黑" panose="020B0503020204020204" pitchFamily="34" charset="-122"/>
                  </a:endParaRPr>
                </a:p>
              </p:txBody>
            </p:sp>
          </p:grpSp>
        </p:grpSp>
      </p:grpSp>
    </p:spTree>
    <p:custDataLst>
      <p:tags r:id="rId1"/>
    </p:custDataLst>
    <p:extLst>
      <p:ext uri="{BB962C8B-B14F-4D97-AF65-F5344CB8AC3E}">
        <p14:creationId xmlns:p14="http://schemas.microsoft.com/office/powerpoint/2010/main" val="1514080161"/>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圆角矩形 38"/>
          <p:cNvSpPr/>
          <p:nvPr/>
        </p:nvSpPr>
        <p:spPr bwMode="auto">
          <a:xfrm>
            <a:off x="2216086" y="3325228"/>
            <a:ext cx="6893341" cy="1476470"/>
          </a:xfrm>
          <a:prstGeom prst="roundRect">
            <a:avLst>
              <a:gd name="adj" fmla="val 50000"/>
            </a:avLst>
          </a:prstGeom>
          <a:gradFill flip="none" rotWithShape="1">
            <a:gsLst>
              <a:gs pos="0">
                <a:sysClr val="window" lastClr="FFFFFF">
                  <a:lumMod val="85000"/>
                </a:sysClr>
              </a:gs>
              <a:gs pos="100000">
                <a:sysClr val="window" lastClr="FFFFFF"/>
              </a:gs>
            </a:gsLst>
            <a:lin ang="8100000" scaled="1"/>
            <a:tileRect/>
          </a:gradFill>
          <a:ln w="9525" cap="flat" cmpd="sng" algn="ctr">
            <a:gradFill flip="none" rotWithShape="1">
              <a:gsLst>
                <a:gs pos="0">
                  <a:sysClr val="window" lastClr="FFFFFF">
                    <a:lumMod val="85000"/>
                  </a:sysClr>
                </a:gs>
                <a:gs pos="50000">
                  <a:sysClr val="window" lastClr="FFFFFF"/>
                </a:gs>
              </a:gsLst>
              <a:lin ang="18900000" scaled="1"/>
              <a:tileRect/>
            </a:gradFill>
            <a:prstDash val="solid"/>
            <a:round/>
            <a:headEnd type="none" w="med" len="med"/>
            <a:tailEnd type="none" w="med" len="med"/>
          </a:ln>
          <a:effectLst>
            <a:outerShdw blurRad="342900" dist="76200" dir="8100000" sx="101000" sy="101000" algn="tr" rotWithShape="0">
              <a:prstClr val="black">
                <a:alpha val="15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sp>
        <p:nvSpPr>
          <p:cNvPr id="7" name="矩形 6"/>
          <p:cNvSpPr/>
          <p:nvPr/>
        </p:nvSpPr>
        <p:spPr>
          <a:xfrm>
            <a:off x="3262100" y="3479898"/>
            <a:ext cx="4801314" cy="1200329"/>
          </a:xfrm>
          <a:prstGeom prst="rect">
            <a:avLst/>
          </a:prstGeom>
        </p:spPr>
        <p:txBody>
          <a:bodyPr wrap="none">
            <a:spAutoFit/>
          </a:bodyPr>
          <a:lstStyle/>
          <a:p>
            <a:pPr lvl="0" fontAlgn="base">
              <a:spcBef>
                <a:spcPct val="0"/>
              </a:spcBef>
              <a:spcAft>
                <a:spcPct val="0"/>
              </a:spcAft>
            </a:pPr>
            <a:r>
              <a:rPr lang="zh-CN" altLang="en-US" sz="7200" dirty="0">
                <a:solidFill>
                  <a:srgbClr val="2778AF"/>
                </a:solidFill>
                <a:latin typeface="微软雅黑" panose="020B0503020204020204" pitchFamily="34" charset="-122"/>
                <a:ea typeface="微软雅黑" panose="020B0503020204020204" pitchFamily="34" charset="-122"/>
              </a:rPr>
              <a:t>关于健康圈</a:t>
            </a:r>
            <a:endParaRPr lang="zh-CN" altLang="en-US" sz="4800" dirty="0">
              <a:solidFill>
                <a:srgbClr val="2778AF"/>
              </a:solidFill>
              <a:latin typeface="微软雅黑" panose="020B0503020204020204" pitchFamily="34" charset="-122"/>
              <a:ea typeface="微软雅黑" panose="020B0503020204020204" pitchFamily="34" charset="-122"/>
            </a:endParaRPr>
          </a:p>
        </p:txBody>
      </p:sp>
      <p:sp>
        <p:nvSpPr>
          <p:cNvPr id="8" name="圆角矩形 30"/>
          <p:cNvSpPr/>
          <p:nvPr/>
        </p:nvSpPr>
        <p:spPr bwMode="auto">
          <a:xfrm>
            <a:off x="11308211" y="4903985"/>
            <a:ext cx="566074" cy="551241"/>
          </a:xfrm>
          <a:prstGeom prst="roundRect">
            <a:avLst>
              <a:gd name="adj" fmla="val 6712"/>
            </a:avLst>
          </a:prstGeom>
          <a:gradFill flip="none" rotWithShape="1">
            <a:gsLst>
              <a:gs pos="0">
                <a:srgbClr val="C00000"/>
              </a:gs>
              <a:gs pos="100000">
                <a:srgbClr val="FE978C"/>
              </a:gs>
            </a:gsLst>
            <a:lin ang="8100000" scaled="1"/>
            <a:tileRect/>
          </a:gradFill>
          <a:ln w="9525" cap="flat" cmpd="sng" algn="ctr">
            <a:gradFill flip="none" rotWithShape="1">
              <a:gsLst>
                <a:gs pos="0">
                  <a:srgbClr val="C00000"/>
                </a:gs>
                <a:gs pos="50000">
                  <a:srgbClr val="FF3300"/>
                </a:gs>
              </a:gsLst>
              <a:lin ang="18900000" scaled="1"/>
              <a:tileRect/>
            </a:gra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sp>
        <p:nvSpPr>
          <p:cNvPr id="9" name="圆角矩形 35"/>
          <p:cNvSpPr/>
          <p:nvPr/>
        </p:nvSpPr>
        <p:spPr bwMode="auto">
          <a:xfrm>
            <a:off x="9973631" y="6299542"/>
            <a:ext cx="247198" cy="247198"/>
          </a:xfrm>
          <a:prstGeom prst="roundRect">
            <a:avLst>
              <a:gd name="adj" fmla="val 6712"/>
            </a:avLst>
          </a:prstGeom>
          <a:gradFill flip="none" rotWithShape="1">
            <a:gsLst>
              <a:gs pos="0">
                <a:sysClr val="window" lastClr="FFFFFF">
                  <a:lumMod val="85000"/>
                </a:sysClr>
              </a:gs>
              <a:gs pos="100000">
                <a:sysClr val="window" lastClr="FFFFFF"/>
              </a:gs>
            </a:gsLst>
            <a:lin ang="8100000" scaled="1"/>
            <a:tileRect/>
          </a:gradFill>
          <a:ln w="9525" cap="flat" cmpd="sng" algn="ctr">
            <a:gradFill flip="none" rotWithShape="1">
              <a:gsLst>
                <a:gs pos="0">
                  <a:sysClr val="window" lastClr="FFFFFF">
                    <a:lumMod val="85000"/>
                  </a:sysClr>
                </a:gs>
                <a:gs pos="50000">
                  <a:sysClr val="window" lastClr="FFFFFF"/>
                </a:gs>
              </a:gsLst>
              <a:lin ang="18900000" scaled="1"/>
              <a:tileRect/>
            </a:gradFill>
            <a:prstDash val="solid"/>
            <a:round/>
            <a:headEnd type="none" w="med" len="med"/>
            <a:tailEnd type="none" w="med" len="med"/>
          </a:ln>
          <a:effectLst>
            <a:outerShdw blurRad="342900" dist="76200" dir="8100000" sx="101000" sy="101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sp>
        <p:nvSpPr>
          <p:cNvPr id="10" name="圆角矩形 36"/>
          <p:cNvSpPr/>
          <p:nvPr/>
        </p:nvSpPr>
        <p:spPr bwMode="auto">
          <a:xfrm>
            <a:off x="9555567" y="5320532"/>
            <a:ext cx="435442" cy="435442"/>
          </a:xfrm>
          <a:prstGeom prst="roundRect">
            <a:avLst>
              <a:gd name="adj" fmla="val 6712"/>
            </a:avLst>
          </a:prstGeom>
          <a:gradFill flip="none" rotWithShape="1">
            <a:gsLst>
              <a:gs pos="0">
                <a:sysClr val="window" lastClr="FFFFFF">
                  <a:lumMod val="85000"/>
                </a:sysClr>
              </a:gs>
              <a:gs pos="100000">
                <a:sysClr val="window" lastClr="FFFFFF"/>
              </a:gs>
            </a:gsLst>
            <a:lin ang="8100000" scaled="1"/>
            <a:tileRect/>
          </a:gradFill>
          <a:ln w="9525" cap="flat" cmpd="sng" algn="ctr">
            <a:gradFill flip="none" rotWithShape="1">
              <a:gsLst>
                <a:gs pos="0">
                  <a:sysClr val="window" lastClr="FFFFFF">
                    <a:lumMod val="85000"/>
                  </a:sysClr>
                </a:gs>
                <a:gs pos="50000">
                  <a:sysClr val="window" lastClr="FFFFFF"/>
                </a:gs>
              </a:gsLst>
              <a:lin ang="18900000" scaled="1"/>
              <a:tileRect/>
            </a:gra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sp>
        <p:nvSpPr>
          <p:cNvPr id="11" name="圆角矩形 38"/>
          <p:cNvSpPr/>
          <p:nvPr/>
        </p:nvSpPr>
        <p:spPr bwMode="auto">
          <a:xfrm>
            <a:off x="291058" y="386123"/>
            <a:ext cx="566075" cy="566075"/>
          </a:xfrm>
          <a:prstGeom prst="roundRect">
            <a:avLst>
              <a:gd name="adj" fmla="val 6712"/>
            </a:avLst>
          </a:prstGeom>
          <a:gradFill flip="none" rotWithShape="1">
            <a:gsLst>
              <a:gs pos="0">
                <a:sysClr val="window" lastClr="FFFFFF">
                  <a:lumMod val="85000"/>
                </a:sysClr>
              </a:gs>
              <a:gs pos="100000">
                <a:sysClr val="window" lastClr="FFFFFF"/>
              </a:gs>
            </a:gsLst>
            <a:lin ang="8100000" scaled="1"/>
            <a:tileRect/>
          </a:gradFill>
          <a:ln w="9525" cap="flat" cmpd="sng" algn="ctr">
            <a:gradFill flip="none" rotWithShape="1">
              <a:gsLst>
                <a:gs pos="0">
                  <a:sysClr val="window" lastClr="FFFFFF">
                    <a:lumMod val="85000"/>
                  </a:sysClr>
                </a:gs>
                <a:gs pos="50000">
                  <a:sysClr val="window" lastClr="FFFFFF"/>
                </a:gs>
              </a:gsLst>
              <a:lin ang="18900000" scaled="1"/>
              <a:tileRect/>
            </a:gradFill>
            <a:prstDash val="solid"/>
            <a:round/>
            <a:headEnd type="none" w="med" len="med"/>
            <a:tailEnd type="none" w="med" len="med"/>
          </a:ln>
          <a:effectLst>
            <a:outerShdw blurRad="342900" dist="76200" dir="8100000" sx="101000" sy="101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sp>
        <p:nvSpPr>
          <p:cNvPr id="12" name="圆角矩形 39"/>
          <p:cNvSpPr/>
          <p:nvPr/>
        </p:nvSpPr>
        <p:spPr bwMode="auto">
          <a:xfrm>
            <a:off x="11286457" y="6081821"/>
            <a:ext cx="435442" cy="435442"/>
          </a:xfrm>
          <a:prstGeom prst="roundRect">
            <a:avLst>
              <a:gd name="adj" fmla="val 6712"/>
            </a:avLst>
          </a:prstGeom>
          <a:gradFill flip="none" rotWithShape="1">
            <a:gsLst>
              <a:gs pos="0">
                <a:sysClr val="window" lastClr="FFFFFF">
                  <a:lumMod val="85000"/>
                </a:sysClr>
              </a:gs>
              <a:gs pos="100000">
                <a:sysClr val="window" lastClr="FFFFFF"/>
              </a:gs>
            </a:gsLst>
            <a:lin ang="8100000" scaled="1"/>
            <a:tileRect/>
          </a:gradFill>
          <a:ln w="9525" cap="flat" cmpd="sng" algn="ctr">
            <a:gradFill flip="none" rotWithShape="1">
              <a:gsLst>
                <a:gs pos="0">
                  <a:sysClr val="window" lastClr="FFFFFF">
                    <a:lumMod val="85000"/>
                  </a:sysClr>
                </a:gs>
                <a:gs pos="50000">
                  <a:sysClr val="window" lastClr="FFFFFF"/>
                </a:gs>
              </a:gsLst>
              <a:lin ang="18900000" scaled="1"/>
              <a:tileRect/>
            </a:gra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grpSp>
        <p:nvGrpSpPr>
          <p:cNvPr id="13" name="组合 12"/>
          <p:cNvGrpSpPr/>
          <p:nvPr/>
        </p:nvGrpSpPr>
        <p:grpSpPr>
          <a:xfrm>
            <a:off x="352562" y="1235235"/>
            <a:ext cx="443065" cy="443065"/>
            <a:chOff x="361509" y="2683195"/>
            <a:chExt cx="870884" cy="870884"/>
          </a:xfrm>
        </p:grpSpPr>
        <p:sp>
          <p:nvSpPr>
            <p:cNvPr id="14" name="圆角矩形 32"/>
            <p:cNvSpPr/>
            <p:nvPr/>
          </p:nvSpPr>
          <p:spPr bwMode="auto">
            <a:xfrm>
              <a:off x="361509" y="2683195"/>
              <a:ext cx="870884" cy="870884"/>
            </a:xfrm>
            <a:prstGeom prst="roundRect">
              <a:avLst>
                <a:gd name="adj" fmla="val 6712"/>
              </a:avLst>
            </a:prstGeom>
            <a:gradFill flip="none" rotWithShape="1">
              <a:gsLst>
                <a:gs pos="0">
                  <a:srgbClr val="0070C0"/>
                </a:gs>
                <a:gs pos="100000">
                  <a:srgbClr val="00B0F0"/>
                </a:gs>
              </a:gsLst>
              <a:lin ang="8100000" scaled="1"/>
              <a:tileRect/>
            </a:gradFill>
            <a:ln w="9525" cap="flat" cmpd="sng" algn="ctr">
              <a:gradFill flip="none" rotWithShape="1">
                <a:gsLst>
                  <a:gs pos="0">
                    <a:srgbClr val="0070C0"/>
                  </a:gs>
                  <a:gs pos="50000">
                    <a:srgbClr val="00B0F0"/>
                  </a:gs>
                </a:gsLst>
                <a:lin ang="18900000" scaled="1"/>
                <a:tileRect/>
              </a:gradFill>
              <a:prstDash val="solid"/>
              <a:round/>
              <a:headEnd type="none" w="med" len="med"/>
              <a:tailEnd type="none" w="med" len="med"/>
            </a:ln>
            <a:effectLst>
              <a:outerShdw blurRad="368300" dist="101600" dir="9000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sp>
          <p:nvSpPr>
            <p:cNvPr id="15" name="Freeform 44"/>
            <p:cNvSpPr>
              <a:spLocks noEditPoints="1"/>
            </p:cNvSpPr>
            <p:nvPr/>
          </p:nvSpPr>
          <p:spPr bwMode="auto">
            <a:xfrm>
              <a:off x="501963" y="2847719"/>
              <a:ext cx="526354" cy="541835"/>
            </a:xfrm>
            <a:custGeom>
              <a:avLst/>
              <a:gdLst>
                <a:gd name="T0" fmla="*/ 65 w 175"/>
                <a:gd name="T1" fmla="*/ 177 h 180"/>
                <a:gd name="T2" fmla="*/ 61 w 175"/>
                <a:gd name="T3" fmla="*/ 132 h 180"/>
                <a:gd name="T4" fmla="*/ 21 w 175"/>
                <a:gd name="T5" fmla="*/ 153 h 180"/>
                <a:gd name="T6" fmla="*/ 0 w 175"/>
                <a:gd name="T7" fmla="*/ 114 h 180"/>
                <a:gd name="T8" fmla="*/ 25 w 175"/>
                <a:gd name="T9" fmla="*/ 100 h 180"/>
                <a:gd name="T10" fmla="*/ 42 w 175"/>
                <a:gd name="T11" fmla="*/ 89 h 180"/>
                <a:gd name="T12" fmla="*/ 7 w 175"/>
                <a:gd name="T13" fmla="*/ 69 h 180"/>
                <a:gd name="T14" fmla="*/ 4 w 175"/>
                <a:gd name="T15" fmla="*/ 57 h 180"/>
                <a:gd name="T16" fmla="*/ 37 w 175"/>
                <a:gd name="T17" fmla="*/ 33 h 180"/>
                <a:gd name="T18" fmla="*/ 65 w 175"/>
                <a:gd name="T19" fmla="*/ 49 h 180"/>
                <a:gd name="T20" fmla="*/ 65 w 175"/>
                <a:gd name="T21" fmla="*/ 0 h 180"/>
                <a:gd name="T22" fmla="*/ 89 w 175"/>
                <a:gd name="T23" fmla="*/ 0 h 180"/>
                <a:gd name="T24" fmla="*/ 110 w 175"/>
                <a:gd name="T25" fmla="*/ 24 h 180"/>
                <a:gd name="T26" fmla="*/ 139 w 175"/>
                <a:gd name="T27" fmla="*/ 33 h 180"/>
                <a:gd name="T28" fmla="*/ 173 w 175"/>
                <a:gd name="T29" fmla="*/ 60 h 180"/>
                <a:gd name="T30" fmla="*/ 157 w 175"/>
                <a:gd name="T31" fmla="*/ 75 h 180"/>
                <a:gd name="T32" fmla="*/ 149 w 175"/>
                <a:gd name="T33" fmla="*/ 99 h 180"/>
                <a:gd name="T34" fmla="*/ 175 w 175"/>
                <a:gd name="T35" fmla="*/ 115 h 180"/>
                <a:gd name="T36" fmla="*/ 160 w 175"/>
                <a:gd name="T37" fmla="*/ 142 h 180"/>
                <a:gd name="T38" fmla="*/ 123 w 175"/>
                <a:gd name="T39" fmla="*/ 137 h 180"/>
                <a:gd name="T40" fmla="*/ 110 w 175"/>
                <a:gd name="T41" fmla="*/ 155 h 180"/>
                <a:gd name="T42" fmla="*/ 88 w 175"/>
                <a:gd name="T43" fmla="*/ 180 h 180"/>
                <a:gd name="T44" fmla="*/ 65 w 175"/>
                <a:gd name="T45" fmla="*/ 180 h 180"/>
                <a:gd name="T46" fmla="*/ 92 w 175"/>
                <a:gd name="T47" fmla="*/ 162 h 180"/>
                <a:gd name="T48" fmla="*/ 86 w 175"/>
                <a:gd name="T49" fmla="*/ 161 h 180"/>
                <a:gd name="T50" fmla="*/ 86 w 175"/>
                <a:gd name="T51" fmla="*/ 167 h 180"/>
                <a:gd name="T52" fmla="*/ 92 w 175"/>
                <a:gd name="T53" fmla="*/ 167 h 180"/>
                <a:gd name="T54" fmla="*/ 92 w 175"/>
                <a:gd name="T55" fmla="*/ 162 h 180"/>
                <a:gd name="T56" fmla="*/ 100 w 175"/>
                <a:gd name="T57" fmla="*/ 146 h 180"/>
                <a:gd name="T58" fmla="*/ 93 w 175"/>
                <a:gd name="T59" fmla="*/ 129 h 180"/>
                <a:gd name="T60" fmla="*/ 88 w 175"/>
                <a:gd name="T61" fmla="*/ 152 h 180"/>
                <a:gd name="T62" fmla="*/ 88 w 175"/>
                <a:gd name="T63" fmla="*/ 157 h 180"/>
                <a:gd name="T64" fmla="*/ 88 w 175"/>
                <a:gd name="T65" fmla="*/ 157 h 180"/>
                <a:gd name="T66" fmla="*/ 92 w 175"/>
                <a:gd name="T67" fmla="*/ 146 h 180"/>
                <a:gd name="T68" fmla="*/ 92 w 175"/>
                <a:gd name="T69" fmla="*/ 103 h 180"/>
                <a:gd name="T70" fmla="*/ 86 w 175"/>
                <a:gd name="T71" fmla="*/ 106 h 180"/>
                <a:gd name="T72" fmla="*/ 87 w 175"/>
                <a:gd name="T73" fmla="*/ 151 h 180"/>
                <a:gd name="T74" fmla="*/ 85 w 175"/>
                <a:gd name="T75" fmla="*/ 130 h 180"/>
                <a:gd name="T76" fmla="*/ 82 w 175"/>
                <a:gd name="T77" fmla="*/ 111 h 180"/>
                <a:gd name="T78" fmla="*/ 103 w 175"/>
                <a:gd name="T79" fmla="*/ 90 h 180"/>
                <a:gd name="T80" fmla="*/ 94 w 175"/>
                <a:gd name="T81" fmla="*/ 66 h 180"/>
                <a:gd name="T82" fmla="*/ 95 w 175"/>
                <a:gd name="T83" fmla="*/ 89 h 180"/>
                <a:gd name="T84" fmla="*/ 76 w 175"/>
                <a:gd name="T85" fmla="*/ 106 h 180"/>
                <a:gd name="T86" fmla="*/ 81 w 175"/>
                <a:gd name="T87" fmla="*/ 127 h 180"/>
                <a:gd name="T88" fmla="*/ 85 w 175"/>
                <a:gd name="T89" fmla="*/ 130 h 180"/>
                <a:gd name="T90" fmla="*/ 92 w 175"/>
                <a:gd name="T91" fmla="*/ 43 h 180"/>
                <a:gd name="T92" fmla="*/ 87 w 175"/>
                <a:gd name="T93" fmla="*/ 43 h 180"/>
                <a:gd name="T94" fmla="*/ 89 w 175"/>
                <a:gd name="T95" fmla="*/ 94 h 180"/>
                <a:gd name="T96" fmla="*/ 92 w 175"/>
                <a:gd name="T97" fmla="*/ 67 h 180"/>
                <a:gd name="T98" fmla="*/ 83 w 175"/>
                <a:gd name="T99" fmla="*/ 57 h 180"/>
                <a:gd name="T100" fmla="*/ 91 w 175"/>
                <a:gd name="T101" fmla="*/ 41 h 180"/>
                <a:gd name="T102" fmla="*/ 98 w 175"/>
                <a:gd name="T103" fmla="*/ 33 h 180"/>
                <a:gd name="T104" fmla="*/ 79 w 175"/>
                <a:gd name="T105" fmla="*/ 38 h 180"/>
                <a:gd name="T106" fmla="*/ 82 w 175"/>
                <a:gd name="T107" fmla="*/ 67 h 180"/>
                <a:gd name="T108" fmla="*/ 83 w 175"/>
                <a:gd name="T109" fmla="*/ 57 h 180"/>
                <a:gd name="T110" fmla="*/ 94 w 175"/>
                <a:gd name="T111" fmla="*/ 36 h 180"/>
                <a:gd name="T112" fmla="*/ 96 w 175"/>
                <a:gd name="T113" fmla="*/ 36 h 180"/>
                <a:gd name="T114" fmla="*/ 94 w 175"/>
                <a:gd name="T115" fmla="*/ 36 h 180"/>
                <a:gd name="T116" fmla="*/ 92 w 175"/>
                <a:gd name="T117" fmla="*/ 30 h 180"/>
                <a:gd name="T118" fmla="*/ 93 w 175"/>
                <a:gd name="T119" fmla="*/ 19 h 180"/>
                <a:gd name="T120" fmla="*/ 86 w 175"/>
                <a:gd name="T121" fmla="*/ 13 h 180"/>
                <a:gd name="T122" fmla="*/ 86 w 175"/>
                <a:gd name="T123" fmla="*/ 26 h 180"/>
                <a:gd name="T124" fmla="*/ 92 w 175"/>
                <a:gd name="T125" fmla="*/ 3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5" h="180">
                  <a:moveTo>
                    <a:pt x="65" y="180"/>
                  </a:moveTo>
                  <a:cubicBezTo>
                    <a:pt x="65" y="179"/>
                    <a:pt x="65" y="178"/>
                    <a:pt x="65" y="177"/>
                  </a:cubicBezTo>
                  <a:cubicBezTo>
                    <a:pt x="65" y="172"/>
                    <a:pt x="65" y="130"/>
                    <a:pt x="64" y="130"/>
                  </a:cubicBezTo>
                  <a:cubicBezTo>
                    <a:pt x="64" y="130"/>
                    <a:pt x="62" y="131"/>
                    <a:pt x="61" y="132"/>
                  </a:cubicBezTo>
                  <a:cubicBezTo>
                    <a:pt x="57" y="134"/>
                    <a:pt x="38" y="145"/>
                    <a:pt x="29" y="150"/>
                  </a:cubicBezTo>
                  <a:cubicBezTo>
                    <a:pt x="24" y="153"/>
                    <a:pt x="22" y="154"/>
                    <a:pt x="21" y="153"/>
                  </a:cubicBezTo>
                  <a:cubicBezTo>
                    <a:pt x="21" y="152"/>
                    <a:pt x="3" y="121"/>
                    <a:pt x="1" y="117"/>
                  </a:cubicBezTo>
                  <a:cubicBezTo>
                    <a:pt x="0" y="115"/>
                    <a:pt x="0" y="114"/>
                    <a:pt x="0" y="114"/>
                  </a:cubicBezTo>
                  <a:cubicBezTo>
                    <a:pt x="1" y="114"/>
                    <a:pt x="3" y="113"/>
                    <a:pt x="6" y="111"/>
                  </a:cubicBezTo>
                  <a:cubicBezTo>
                    <a:pt x="9" y="109"/>
                    <a:pt x="17" y="104"/>
                    <a:pt x="25" y="100"/>
                  </a:cubicBezTo>
                  <a:cubicBezTo>
                    <a:pt x="33" y="95"/>
                    <a:pt x="40" y="91"/>
                    <a:pt x="41" y="90"/>
                  </a:cubicBezTo>
                  <a:cubicBezTo>
                    <a:pt x="42" y="89"/>
                    <a:pt x="42" y="89"/>
                    <a:pt x="42" y="89"/>
                  </a:cubicBezTo>
                  <a:cubicBezTo>
                    <a:pt x="35" y="85"/>
                    <a:pt x="35" y="85"/>
                    <a:pt x="35" y="85"/>
                  </a:cubicBezTo>
                  <a:cubicBezTo>
                    <a:pt x="27" y="81"/>
                    <a:pt x="24" y="78"/>
                    <a:pt x="7" y="69"/>
                  </a:cubicBezTo>
                  <a:cubicBezTo>
                    <a:pt x="3" y="66"/>
                    <a:pt x="0" y="64"/>
                    <a:pt x="0" y="64"/>
                  </a:cubicBezTo>
                  <a:cubicBezTo>
                    <a:pt x="0" y="64"/>
                    <a:pt x="2" y="60"/>
                    <a:pt x="4" y="57"/>
                  </a:cubicBezTo>
                  <a:cubicBezTo>
                    <a:pt x="11" y="43"/>
                    <a:pt x="22" y="25"/>
                    <a:pt x="22" y="25"/>
                  </a:cubicBezTo>
                  <a:cubicBezTo>
                    <a:pt x="22" y="24"/>
                    <a:pt x="25" y="26"/>
                    <a:pt x="37" y="33"/>
                  </a:cubicBezTo>
                  <a:cubicBezTo>
                    <a:pt x="41" y="36"/>
                    <a:pt x="49" y="40"/>
                    <a:pt x="55" y="44"/>
                  </a:cubicBezTo>
                  <a:cubicBezTo>
                    <a:pt x="65" y="49"/>
                    <a:pt x="65" y="49"/>
                    <a:pt x="65" y="49"/>
                  </a:cubicBezTo>
                  <a:cubicBezTo>
                    <a:pt x="65" y="25"/>
                    <a:pt x="65" y="25"/>
                    <a:pt x="65" y="25"/>
                  </a:cubicBezTo>
                  <a:cubicBezTo>
                    <a:pt x="65" y="0"/>
                    <a:pt x="65" y="0"/>
                    <a:pt x="65" y="0"/>
                  </a:cubicBezTo>
                  <a:cubicBezTo>
                    <a:pt x="67" y="0"/>
                    <a:pt x="67" y="0"/>
                    <a:pt x="67" y="0"/>
                  </a:cubicBezTo>
                  <a:cubicBezTo>
                    <a:pt x="68" y="0"/>
                    <a:pt x="78" y="0"/>
                    <a:pt x="89" y="0"/>
                  </a:cubicBezTo>
                  <a:cubicBezTo>
                    <a:pt x="110" y="0"/>
                    <a:pt x="110" y="0"/>
                    <a:pt x="110" y="0"/>
                  </a:cubicBezTo>
                  <a:cubicBezTo>
                    <a:pt x="110" y="24"/>
                    <a:pt x="110" y="24"/>
                    <a:pt x="110" y="24"/>
                  </a:cubicBezTo>
                  <a:cubicBezTo>
                    <a:pt x="110" y="41"/>
                    <a:pt x="111" y="49"/>
                    <a:pt x="111" y="49"/>
                  </a:cubicBezTo>
                  <a:cubicBezTo>
                    <a:pt x="112" y="49"/>
                    <a:pt x="118" y="45"/>
                    <a:pt x="139" y="33"/>
                  </a:cubicBezTo>
                  <a:cubicBezTo>
                    <a:pt x="147" y="28"/>
                    <a:pt x="153" y="25"/>
                    <a:pt x="153" y="25"/>
                  </a:cubicBezTo>
                  <a:cubicBezTo>
                    <a:pt x="154" y="25"/>
                    <a:pt x="170" y="54"/>
                    <a:pt x="173" y="60"/>
                  </a:cubicBezTo>
                  <a:cubicBezTo>
                    <a:pt x="175" y="62"/>
                    <a:pt x="175" y="64"/>
                    <a:pt x="175" y="64"/>
                  </a:cubicBezTo>
                  <a:cubicBezTo>
                    <a:pt x="175" y="65"/>
                    <a:pt x="161" y="73"/>
                    <a:pt x="157" y="75"/>
                  </a:cubicBezTo>
                  <a:cubicBezTo>
                    <a:pt x="148" y="81"/>
                    <a:pt x="134" y="89"/>
                    <a:pt x="134" y="90"/>
                  </a:cubicBezTo>
                  <a:cubicBezTo>
                    <a:pt x="133" y="90"/>
                    <a:pt x="136" y="92"/>
                    <a:pt x="149" y="99"/>
                  </a:cubicBezTo>
                  <a:cubicBezTo>
                    <a:pt x="151" y="101"/>
                    <a:pt x="158" y="105"/>
                    <a:pt x="164" y="108"/>
                  </a:cubicBezTo>
                  <a:cubicBezTo>
                    <a:pt x="169" y="111"/>
                    <a:pt x="174" y="114"/>
                    <a:pt x="175" y="115"/>
                  </a:cubicBezTo>
                  <a:cubicBezTo>
                    <a:pt x="175" y="115"/>
                    <a:pt x="174" y="117"/>
                    <a:pt x="171" y="123"/>
                  </a:cubicBezTo>
                  <a:cubicBezTo>
                    <a:pt x="168" y="127"/>
                    <a:pt x="164" y="136"/>
                    <a:pt x="160" y="142"/>
                  </a:cubicBezTo>
                  <a:cubicBezTo>
                    <a:pt x="156" y="149"/>
                    <a:pt x="153" y="154"/>
                    <a:pt x="153" y="154"/>
                  </a:cubicBezTo>
                  <a:cubicBezTo>
                    <a:pt x="153" y="154"/>
                    <a:pt x="149" y="152"/>
                    <a:pt x="123" y="137"/>
                  </a:cubicBezTo>
                  <a:cubicBezTo>
                    <a:pt x="117" y="133"/>
                    <a:pt x="111" y="130"/>
                    <a:pt x="111" y="130"/>
                  </a:cubicBezTo>
                  <a:cubicBezTo>
                    <a:pt x="111" y="130"/>
                    <a:pt x="110" y="140"/>
                    <a:pt x="110" y="155"/>
                  </a:cubicBezTo>
                  <a:cubicBezTo>
                    <a:pt x="110" y="180"/>
                    <a:pt x="110" y="180"/>
                    <a:pt x="110" y="180"/>
                  </a:cubicBezTo>
                  <a:cubicBezTo>
                    <a:pt x="88" y="180"/>
                    <a:pt x="88" y="180"/>
                    <a:pt x="88" y="180"/>
                  </a:cubicBezTo>
                  <a:cubicBezTo>
                    <a:pt x="76" y="180"/>
                    <a:pt x="66" y="180"/>
                    <a:pt x="65" y="180"/>
                  </a:cubicBezTo>
                  <a:cubicBezTo>
                    <a:pt x="65" y="180"/>
                    <a:pt x="65" y="180"/>
                    <a:pt x="65" y="180"/>
                  </a:cubicBezTo>
                  <a:cubicBezTo>
                    <a:pt x="65" y="180"/>
                    <a:pt x="65" y="180"/>
                    <a:pt x="65" y="180"/>
                  </a:cubicBezTo>
                  <a:close/>
                  <a:moveTo>
                    <a:pt x="92" y="162"/>
                  </a:moveTo>
                  <a:cubicBezTo>
                    <a:pt x="92" y="159"/>
                    <a:pt x="92" y="157"/>
                    <a:pt x="92" y="157"/>
                  </a:cubicBezTo>
                  <a:cubicBezTo>
                    <a:pt x="92" y="157"/>
                    <a:pt x="88" y="159"/>
                    <a:pt x="86" y="161"/>
                  </a:cubicBezTo>
                  <a:cubicBezTo>
                    <a:pt x="86" y="161"/>
                    <a:pt x="86" y="163"/>
                    <a:pt x="86" y="164"/>
                  </a:cubicBezTo>
                  <a:cubicBezTo>
                    <a:pt x="86" y="167"/>
                    <a:pt x="86" y="167"/>
                    <a:pt x="86" y="167"/>
                  </a:cubicBezTo>
                  <a:cubicBezTo>
                    <a:pt x="89" y="167"/>
                    <a:pt x="89" y="167"/>
                    <a:pt x="89" y="167"/>
                  </a:cubicBezTo>
                  <a:cubicBezTo>
                    <a:pt x="92" y="167"/>
                    <a:pt x="92" y="167"/>
                    <a:pt x="92" y="167"/>
                  </a:cubicBezTo>
                  <a:cubicBezTo>
                    <a:pt x="92" y="162"/>
                    <a:pt x="92" y="162"/>
                    <a:pt x="92" y="162"/>
                  </a:cubicBezTo>
                  <a:cubicBezTo>
                    <a:pt x="92" y="162"/>
                    <a:pt x="92" y="162"/>
                    <a:pt x="92" y="162"/>
                  </a:cubicBezTo>
                  <a:close/>
                  <a:moveTo>
                    <a:pt x="88" y="157"/>
                  </a:moveTo>
                  <a:cubicBezTo>
                    <a:pt x="91" y="155"/>
                    <a:pt x="98" y="149"/>
                    <a:pt x="100" y="146"/>
                  </a:cubicBezTo>
                  <a:cubicBezTo>
                    <a:pt x="103" y="142"/>
                    <a:pt x="102" y="135"/>
                    <a:pt x="97" y="131"/>
                  </a:cubicBezTo>
                  <a:cubicBezTo>
                    <a:pt x="96" y="130"/>
                    <a:pt x="93" y="129"/>
                    <a:pt x="93" y="129"/>
                  </a:cubicBezTo>
                  <a:cubicBezTo>
                    <a:pt x="94" y="137"/>
                    <a:pt x="94" y="137"/>
                    <a:pt x="94" y="137"/>
                  </a:cubicBezTo>
                  <a:cubicBezTo>
                    <a:pt x="94" y="137"/>
                    <a:pt x="95" y="145"/>
                    <a:pt x="88" y="152"/>
                  </a:cubicBezTo>
                  <a:cubicBezTo>
                    <a:pt x="82" y="157"/>
                    <a:pt x="81" y="158"/>
                    <a:pt x="81" y="159"/>
                  </a:cubicBezTo>
                  <a:cubicBezTo>
                    <a:pt x="81" y="160"/>
                    <a:pt x="84" y="160"/>
                    <a:pt x="88" y="157"/>
                  </a:cubicBezTo>
                  <a:cubicBezTo>
                    <a:pt x="88" y="157"/>
                    <a:pt x="88" y="157"/>
                    <a:pt x="88" y="157"/>
                  </a:cubicBezTo>
                  <a:cubicBezTo>
                    <a:pt x="88" y="157"/>
                    <a:pt x="88" y="157"/>
                    <a:pt x="88" y="157"/>
                  </a:cubicBezTo>
                  <a:close/>
                  <a:moveTo>
                    <a:pt x="89" y="148"/>
                  </a:moveTo>
                  <a:cubicBezTo>
                    <a:pt x="92" y="146"/>
                    <a:pt x="92" y="146"/>
                    <a:pt x="92" y="146"/>
                  </a:cubicBezTo>
                  <a:cubicBezTo>
                    <a:pt x="92" y="125"/>
                    <a:pt x="92" y="125"/>
                    <a:pt x="92" y="125"/>
                  </a:cubicBezTo>
                  <a:cubicBezTo>
                    <a:pt x="92" y="103"/>
                    <a:pt x="92" y="103"/>
                    <a:pt x="92" y="103"/>
                  </a:cubicBezTo>
                  <a:cubicBezTo>
                    <a:pt x="89" y="105"/>
                    <a:pt x="89" y="105"/>
                    <a:pt x="89" y="105"/>
                  </a:cubicBezTo>
                  <a:cubicBezTo>
                    <a:pt x="86" y="106"/>
                    <a:pt x="86" y="106"/>
                    <a:pt x="86" y="106"/>
                  </a:cubicBezTo>
                  <a:cubicBezTo>
                    <a:pt x="86" y="129"/>
                    <a:pt x="86" y="129"/>
                    <a:pt x="86" y="129"/>
                  </a:cubicBezTo>
                  <a:cubicBezTo>
                    <a:pt x="86" y="141"/>
                    <a:pt x="86" y="151"/>
                    <a:pt x="87" y="151"/>
                  </a:cubicBezTo>
                  <a:cubicBezTo>
                    <a:pt x="87" y="151"/>
                    <a:pt x="88" y="150"/>
                    <a:pt x="89" y="148"/>
                  </a:cubicBezTo>
                  <a:close/>
                  <a:moveTo>
                    <a:pt x="85" y="130"/>
                  </a:moveTo>
                  <a:cubicBezTo>
                    <a:pt x="85" y="130"/>
                    <a:pt x="85" y="123"/>
                    <a:pt x="84" y="121"/>
                  </a:cubicBezTo>
                  <a:cubicBezTo>
                    <a:pt x="82" y="119"/>
                    <a:pt x="81" y="115"/>
                    <a:pt x="82" y="111"/>
                  </a:cubicBezTo>
                  <a:cubicBezTo>
                    <a:pt x="83" y="107"/>
                    <a:pt x="85" y="105"/>
                    <a:pt x="91" y="102"/>
                  </a:cubicBezTo>
                  <a:cubicBezTo>
                    <a:pt x="98" y="99"/>
                    <a:pt x="102" y="94"/>
                    <a:pt x="103" y="90"/>
                  </a:cubicBezTo>
                  <a:cubicBezTo>
                    <a:pt x="105" y="85"/>
                    <a:pt x="104" y="81"/>
                    <a:pt x="102" y="76"/>
                  </a:cubicBezTo>
                  <a:cubicBezTo>
                    <a:pt x="100" y="73"/>
                    <a:pt x="95" y="66"/>
                    <a:pt x="94" y="66"/>
                  </a:cubicBezTo>
                  <a:cubicBezTo>
                    <a:pt x="93" y="69"/>
                    <a:pt x="94" y="77"/>
                    <a:pt x="94" y="77"/>
                  </a:cubicBezTo>
                  <a:cubicBezTo>
                    <a:pt x="94" y="77"/>
                    <a:pt x="98" y="85"/>
                    <a:pt x="95" y="89"/>
                  </a:cubicBezTo>
                  <a:cubicBezTo>
                    <a:pt x="94" y="92"/>
                    <a:pt x="92" y="93"/>
                    <a:pt x="85" y="98"/>
                  </a:cubicBezTo>
                  <a:cubicBezTo>
                    <a:pt x="79" y="101"/>
                    <a:pt x="78" y="103"/>
                    <a:pt x="76" y="106"/>
                  </a:cubicBezTo>
                  <a:cubicBezTo>
                    <a:pt x="75" y="109"/>
                    <a:pt x="75" y="110"/>
                    <a:pt x="75" y="114"/>
                  </a:cubicBezTo>
                  <a:cubicBezTo>
                    <a:pt x="75" y="119"/>
                    <a:pt x="77" y="122"/>
                    <a:pt x="81" y="127"/>
                  </a:cubicBezTo>
                  <a:cubicBezTo>
                    <a:pt x="84" y="131"/>
                    <a:pt x="85" y="130"/>
                    <a:pt x="85" y="130"/>
                  </a:cubicBezTo>
                  <a:cubicBezTo>
                    <a:pt x="85" y="130"/>
                    <a:pt x="85" y="130"/>
                    <a:pt x="85" y="130"/>
                  </a:cubicBezTo>
                  <a:close/>
                  <a:moveTo>
                    <a:pt x="92" y="67"/>
                  </a:moveTo>
                  <a:cubicBezTo>
                    <a:pt x="92" y="43"/>
                    <a:pt x="92" y="43"/>
                    <a:pt x="92" y="43"/>
                  </a:cubicBezTo>
                  <a:cubicBezTo>
                    <a:pt x="89" y="43"/>
                    <a:pt x="89" y="43"/>
                    <a:pt x="89" y="43"/>
                  </a:cubicBezTo>
                  <a:cubicBezTo>
                    <a:pt x="88" y="43"/>
                    <a:pt x="87" y="43"/>
                    <a:pt x="87" y="43"/>
                  </a:cubicBezTo>
                  <a:cubicBezTo>
                    <a:pt x="86" y="44"/>
                    <a:pt x="86" y="94"/>
                    <a:pt x="86" y="95"/>
                  </a:cubicBezTo>
                  <a:cubicBezTo>
                    <a:pt x="86" y="95"/>
                    <a:pt x="87" y="95"/>
                    <a:pt x="89" y="94"/>
                  </a:cubicBezTo>
                  <a:cubicBezTo>
                    <a:pt x="92" y="92"/>
                    <a:pt x="92" y="92"/>
                    <a:pt x="92" y="92"/>
                  </a:cubicBezTo>
                  <a:cubicBezTo>
                    <a:pt x="92" y="67"/>
                    <a:pt x="92" y="67"/>
                    <a:pt x="92" y="67"/>
                  </a:cubicBezTo>
                  <a:cubicBezTo>
                    <a:pt x="92" y="67"/>
                    <a:pt x="92" y="67"/>
                    <a:pt x="92" y="67"/>
                  </a:cubicBezTo>
                  <a:close/>
                  <a:moveTo>
                    <a:pt x="83" y="57"/>
                  </a:moveTo>
                  <a:cubicBezTo>
                    <a:pt x="82" y="53"/>
                    <a:pt x="81" y="55"/>
                    <a:pt x="82" y="50"/>
                  </a:cubicBezTo>
                  <a:cubicBezTo>
                    <a:pt x="82" y="44"/>
                    <a:pt x="85" y="41"/>
                    <a:pt x="91" y="41"/>
                  </a:cubicBezTo>
                  <a:cubicBezTo>
                    <a:pt x="99" y="41"/>
                    <a:pt x="101" y="44"/>
                    <a:pt x="103" y="40"/>
                  </a:cubicBezTo>
                  <a:cubicBezTo>
                    <a:pt x="104" y="37"/>
                    <a:pt x="100" y="34"/>
                    <a:pt x="98" y="33"/>
                  </a:cubicBezTo>
                  <a:cubicBezTo>
                    <a:pt x="97" y="33"/>
                    <a:pt x="95" y="32"/>
                    <a:pt x="92" y="32"/>
                  </a:cubicBezTo>
                  <a:cubicBezTo>
                    <a:pt x="86" y="32"/>
                    <a:pt x="82" y="34"/>
                    <a:pt x="79" y="38"/>
                  </a:cubicBezTo>
                  <a:cubicBezTo>
                    <a:pt x="75" y="42"/>
                    <a:pt x="74" y="45"/>
                    <a:pt x="74" y="50"/>
                  </a:cubicBezTo>
                  <a:cubicBezTo>
                    <a:pt x="74" y="58"/>
                    <a:pt x="77" y="63"/>
                    <a:pt x="82" y="67"/>
                  </a:cubicBezTo>
                  <a:cubicBezTo>
                    <a:pt x="84" y="69"/>
                    <a:pt x="84" y="69"/>
                    <a:pt x="84" y="69"/>
                  </a:cubicBezTo>
                  <a:cubicBezTo>
                    <a:pt x="85" y="65"/>
                    <a:pt x="85" y="60"/>
                    <a:pt x="83" y="57"/>
                  </a:cubicBezTo>
                  <a:cubicBezTo>
                    <a:pt x="83" y="57"/>
                    <a:pt x="83" y="57"/>
                    <a:pt x="83" y="57"/>
                  </a:cubicBezTo>
                  <a:close/>
                  <a:moveTo>
                    <a:pt x="94" y="36"/>
                  </a:moveTo>
                  <a:cubicBezTo>
                    <a:pt x="94" y="36"/>
                    <a:pt x="94" y="35"/>
                    <a:pt x="95" y="35"/>
                  </a:cubicBezTo>
                  <a:cubicBezTo>
                    <a:pt x="96" y="35"/>
                    <a:pt x="96" y="36"/>
                    <a:pt x="96" y="36"/>
                  </a:cubicBezTo>
                  <a:cubicBezTo>
                    <a:pt x="96" y="37"/>
                    <a:pt x="96" y="38"/>
                    <a:pt x="95" y="38"/>
                  </a:cubicBezTo>
                  <a:cubicBezTo>
                    <a:pt x="94" y="38"/>
                    <a:pt x="94" y="37"/>
                    <a:pt x="94" y="36"/>
                  </a:cubicBezTo>
                  <a:cubicBezTo>
                    <a:pt x="94" y="36"/>
                    <a:pt x="94" y="36"/>
                    <a:pt x="94" y="36"/>
                  </a:cubicBezTo>
                  <a:close/>
                  <a:moveTo>
                    <a:pt x="92" y="30"/>
                  </a:moveTo>
                  <a:cubicBezTo>
                    <a:pt x="92" y="30"/>
                    <a:pt x="92" y="30"/>
                    <a:pt x="92" y="25"/>
                  </a:cubicBezTo>
                  <a:cubicBezTo>
                    <a:pt x="92" y="21"/>
                    <a:pt x="92" y="20"/>
                    <a:pt x="93" y="19"/>
                  </a:cubicBezTo>
                  <a:cubicBezTo>
                    <a:pt x="94" y="19"/>
                    <a:pt x="94" y="15"/>
                    <a:pt x="93" y="14"/>
                  </a:cubicBezTo>
                  <a:cubicBezTo>
                    <a:pt x="91" y="11"/>
                    <a:pt x="88" y="11"/>
                    <a:pt x="86" y="13"/>
                  </a:cubicBezTo>
                  <a:cubicBezTo>
                    <a:pt x="84" y="14"/>
                    <a:pt x="84" y="18"/>
                    <a:pt x="85" y="20"/>
                  </a:cubicBezTo>
                  <a:cubicBezTo>
                    <a:pt x="86" y="20"/>
                    <a:pt x="86" y="22"/>
                    <a:pt x="86" y="26"/>
                  </a:cubicBezTo>
                  <a:cubicBezTo>
                    <a:pt x="86" y="30"/>
                    <a:pt x="86" y="30"/>
                    <a:pt x="86" y="30"/>
                  </a:cubicBezTo>
                  <a:cubicBezTo>
                    <a:pt x="92" y="30"/>
                    <a:pt x="92" y="30"/>
                    <a:pt x="92" y="30"/>
                  </a:cubicBezTo>
                  <a:cubicBezTo>
                    <a:pt x="92" y="30"/>
                    <a:pt x="92" y="30"/>
                    <a:pt x="92" y="3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grpSp>
      <p:grpSp>
        <p:nvGrpSpPr>
          <p:cNvPr id="16" name="组合 15"/>
          <p:cNvGrpSpPr/>
          <p:nvPr/>
        </p:nvGrpSpPr>
        <p:grpSpPr>
          <a:xfrm>
            <a:off x="10459118" y="5254482"/>
            <a:ext cx="1045060" cy="1045060"/>
            <a:chOff x="3694333" y="1907601"/>
            <a:chExt cx="1045060" cy="1045060"/>
          </a:xfrm>
        </p:grpSpPr>
        <p:sp>
          <p:nvSpPr>
            <p:cNvPr id="17" name="圆角矩形 31"/>
            <p:cNvSpPr/>
            <p:nvPr/>
          </p:nvSpPr>
          <p:spPr bwMode="auto">
            <a:xfrm>
              <a:off x="3694333" y="1907601"/>
              <a:ext cx="1045060" cy="1045060"/>
            </a:xfrm>
            <a:prstGeom prst="roundRect">
              <a:avLst>
                <a:gd name="adj" fmla="val 6712"/>
              </a:avLst>
            </a:prstGeom>
            <a:gradFill flip="none" rotWithShape="1">
              <a:gsLst>
                <a:gs pos="0">
                  <a:srgbClr val="70AD47">
                    <a:lumMod val="75000"/>
                  </a:srgbClr>
                </a:gs>
                <a:gs pos="100000">
                  <a:srgbClr val="70AD47">
                    <a:lumMod val="60000"/>
                    <a:lumOff val="40000"/>
                  </a:srgbClr>
                </a:gs>
              </a:gsLst>
              <a:lin ang="8100000" scaled="1"/>
              <a:tileRect/>
            </a:gradFill>
            <a:ln w="9525" cap="flat" cmpd="sng" algn="ctr">
              <a:gradFill flip="none" rotWithShape="1">
                <a:gsLst>
                  <a:gs pos="0">
                    <a:srgbClr val="70AD47">
                      <a:lumMod val="75000"/>
                    </a:srgbClr>
                  </a:gs>
                  <a:gs pos="50000">
                    <a:srgbClr val="70AD47">
                      <a:lumMod val="60000"/>
                      <a:lumOff val="40000"/>
                    </a:srgbClr>
                  </a:gs>
                </a:gsLst>
                <a:lin ang="18900000" scaled="1"/>
                <a:tileRect/>
              </a:gra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grpSp>
          <p:nvGrpSpPr>
            <p:cNvPr id="18" name="组合 17"/>
            <p:cNvGrpSpPr/>
            <p:nvPr/>
          </p:nvGrpSpPr>
          <p:grpSpPr>
            <a:xfrm>
              <a:off x="3863825" y="2187561"/>
              <a:ext cx="619813" cy="521885"/>
              <a:chOff x="5684044" y="3082132"/>
              <a:chExt cx="823913" cy="693737"/>
            </a:xfrm>
            <a:solidFill>
              <a:schemeClr val="bg1"/>
            </a:solidFill>
          </p:grpSpPr>
          <p:sp>
            <p:nvSpPr>
              <p:cNvPr id="19" name="Freeform 9"/>
              <p:cNvSpPr>
                <a:spLocks/>
              </p:cNvSpPr>
              <p:nvPr/>
            </p:nvSpPr>
            <p:spPr bwMode="auto">
              <a:xfrm>
                <a:off x="5925344" y="3290094"/>
                <a:ext cx="144463" cy="149225"/>
              </a:xfrm>
              <a:custGeom>
                <a:avLst/>
                <a:gdLst>
                  <a:gd name="T0" fmla="*/ 58 w 91"/>
                  <a:gd name="T1" fmla="*/ 0 h 94"/>
                  <a:gd name="T2" fmla="*/ 33 w 91"/>
                  <a:gd name="T3" fmla="*/ 0 h 94"/>
                  <a:gd name="T4" fmla="*/ 33 w 91"/>
                  <a:gd name="T5" fmla="*/ 32 h 94"/>
                  <a:gd name="T6" fmla="*/ 0 w 91"/>
                  <a:gd name="T7" fmla="*/ 32 h 94"/>
                  <a:gd name="T8" fmla="*/ 0 w 91"/>
                  <a:gd name="T9" fmla="*/ 62 h 94"/>
                  <a:gd name="T10" fmla="*/ 33 w 91"/>
                  <a:gd name="T11" fmla="*/ 62 h 94"/>
                  <a:gd name="T12" fmla="*/ 33 w 91"/>
                  <a:gd name="T13" fmla="*/ 94 h 94"/>
                  <a:gd name="T14" fmla="*/ 58 w 91"/>
                  <a:gd name="T15" fmla="*/ 94 h 94"/>
                  <a:gd name="T16" fmla="*/ 58 w 91"/>
                  <a:gd name="T17" fmla="*/ 62 h 94"/>
                  <a:gd name="T18" fmla="*/ 91 w 91"/>
                  <a:gd name="T19" fmla="*/ 62 h 94"/>
                  <a:gd name="T20" fmla="*/ 91 w 91"/>
                  <a:gd name="T21" fmla="*/ 32 h 94"/>
                  <a:gd name="T22" fmla="*/ 58 w 91"/>
                  <a:gd name="T23" fmla="*/ 32 h 94"/>
                  <a:gd name="T24" fmla="*/ 58 w 91"/>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4">
                    <a:moveTo>
                      <a:pt x="58" y="0"/>
                    </a:moveTo>
                    <a:lnTo>
                      <a:pt x="33" y="0"/>
                    </a:lnTo>
                    <a:lnTo>
                      <a:pt x="33" y="32"/>
                    </a:lnTo>
                    <a:lnTo>
                      <a:pt x="0" y="32"/>
                    </a:lnTo>
                    <a:lnTo>
                      <a:pt x="0" y="62"/>
                    </a:lnTo>
                    <a:lnTo>
                      <a:pt x="33" y="62"/>
                    </a:lnTo>
                    <a:lnTo>
                      <a:pt x="33" y="94"/>
                    </a:lnTo>
                    <a:lnTo>
                      <a:pt x="58" y="94"/>
                    </a:lnTo>
                    <a:lnTo>
                      <a:pt x="58" y="62"/>
                    </a:lnTo>
                    <a:lnTo>
                      <a:pt x="91" y="62"/>
                    </a:lnTo>
                    <a:lnTo>
                      <a:pt x="91" y="32"/>
                    </a:lnTo>
                    <a:lnTo>
                      <a:pt x="58" y="32"/>
                    </a:lnTo>
                    <a:lnTo>
                      <a:pt x="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20" name="Freeform 10"/>
              <p:cNvSpPr>
                <a:spLocks noEditPoints="1"/>
              </p:cNvSpPr>
              <p:nvPr/>
            </p:nvSpPr>
            <p:spPr bwMode="auto">
              <a:xfrm>
                <a:off x="5833269" y="3590132"/>
                <a:ext cx="173038" cy="185737"/>
              </a:xfrm>
              <a:custGeom>
                <a:avLst/>
                <a:gdLst>
                  <a:gd name="T0" fmla="*/ 15 w 30"/>
                  <a:gd name="T1" fmla="*/ 0 h 32"/>
                  <a:gd name="T2" fmla="*/ 0 w 30"/>
                  <a:gd name="T3" fmla="*/ 16 h 32"/>
                  <a:gd name="T4" fmla="*/ 15 w 30"/>
                  <a:gd name="T5" fmla="*/ 32 h 32"/>
                  <a:gd name="T6" fmla="*/ 30 w 30"/>
                  <a:gd name="T7" fmla="*/ 16 h 32"/>
                  <a:gd name="T8" fmla="*/ 15 w 30"/>
                  <a:gd name="T9" fmla="*/ 0 h 32"/>
                  <a:gd name="T10" fmla="*/ 14 w 30"/>
                  <a:gd name="T11" fmla="*/ 5 h 32"/>
                  <a:gd name="T12" fmla="*/ 5 w 30"/>
                  <a:gd name="T13" fmla="*/ 16 h 32"/>
                  <a:gd name="T14" fmla="*/ 3 w 30"/>
                  <a:gd name="T15" fmla="*/ 18 h 32"/>
                  <a:gd name="T16" fmla="*/ 2 w 30"/>
                  <a:gd name="T17" fmla="*/ 16 h 32"/>
                  <a:gd name="T18" fmla="*/ 14 w 30"/>
                  <a:gd name="T19" fmla="*/ 2 h 32"/>
                  <a:gd name="T20" fmla="*/ 14 w 30"/>
                  <a:gd name="T21" fmla="*/ 2 h 32"/>
                  <a:gd name="T22" fmla="*/ 16 w 30"/>
                  <a:gd name="T23" fmla="*/ 3 h 32"/>
                  <a:gd name="T24" fmla="*/ 14 w 30"/>
                  <a:gd name="T25"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2">
                    <a:moveTo>
                      <a:pt x="15" y="0"/>
                    </a:moveTo>
                    <a:cubicBezTo>
                      <a:pt x="7" y="0"/>
                      <a:pt x="0" y="7"/>
                      <a:pt x="0" y="16"/>
                    </a:cubicBezTo>
                    <a:cubicBezTo>
                      <a:pt x="0" y="25"/>
                      <a:pt x="7" y="32"/>
                      <a:pt x="15" y="32"/>
                    </a:cubicBezTo>
                    <a:cubicBezTo>
                      <a:pt x="23" y="32"/>
                      <a:pt x="30" y="25"/>
                      <a:pt x="30" y="16"/>
                    </a:cubicBezTo>
                    <a:cubicBezTo>
                      <a:pt x="30" y="7"/>
                      <a:pt x="23" y="0"/>
                      <a:pt x="15" y="0"/>
                    </a:cubicBezTo>
                    <a:close/>
                    <a:moveTo>
                      <a:pt x="14" y="5"/>
                    </a:moveTo>
                    <a:cubicBezTo>
                      <a:pt x="8" y="6"/>
                      <a:pt x="5" y="12"/>
                      <a:pt x="5" y="16"/>
                    </a:cubicBezTo>
                    <a:cubicBezTo>
                      <a:pt x="5" y="17"/>
                      <a:pt x="4" y="18"/>
                      <a:pt x="3" y="18"/>
                    </a:cubicBezTo>
                    <a:cubicBezTo>
                      <a:pt x="2" y="18"/>
                      <a:pt x="1" y="17"/>
                      <a:pt x="2" y="16"/>
                    </a:cubicBezTo>
                    <a:cubicBezTo>
                      <a:pt x="1" y="10"/>
                      <a:pt x="6" y="3"/>
                      <a:pt x="14" y="2"/>
                    </a:cubicBezTo>
                    <a:cubicBezTo>
                      <a:pt x="14" y="2"/>
                      <a:pt x="14" y="2"/>
                      <a:pt x="14" y="2"/>
                    </a:cubicBezTo>
                    <a:cubicBezTo>
                      <a:pt x="15" y="2"/>
                      <a:pt x="15" y="3"/>
                      <a:pt x="16" y="3"/>
                    </a:cubicBezTo>
                    <a:cubicBezTo>
                      <a:pt x="16" y="4"/>
                      <a:pt x="15" y="5"/>
                      <a:pt x="1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21" name="Freeform 11"/>
              <p:cNvSpPr>
                <a:spLocks noEditPoints="1"/>
              </p:cNvSpPr>
              <p:nvPr/>
            </p:nvSpPr>
            <p:spPr bwMode="auto">
              <a:xfrm>
                <a:off x="6185694" y="3590132"/>
                <a:ext cx="177800" cy="185737"/>
              </a:xfrm>
              <a:custGeom>
                <a:avLst/>
                <a:gdLst>
                  <a:gd name="T0" fmla="*/ 15 w 31"/>
                  <a:gd name="T1" fmla="*/ 0 h 32"/>
                  <a:gd name="T2" fmla="*/ 0 w 31"/>
                  <a:gd name="T3" fmla="*/ 16 h 32"/>
                  <a:gd name="T4" fmla="*/ 15 w 31"/>
                  <a:gd name="T5" fmla="*/ 32 h 32"/>
                  <a:gd name="T6" fmla="*/ 31 w 31"/>
                  <a:gd name="T7" fmla="*/ 16 h 32"/>
                  <a:gd name="T8" fmla="*/ 15 w 31"/>
                  <a:gd name="T9" fmla="*/ 0 h 32"/>
                  <a:gd name="T10" fmla="*/ 15 w 31"/>
                  <a:gd name="T11" fmla="*/ 5 h 32"/>
                  <a:gd name="T12" fmla="*/ 5 w 31"/>
                  <a:gd name="T13" fmla="*/ 16 h 32"/>
                  <a:gd name="T14" fmla="*/ 4 w 31"/>
                  <a:gd name="T15" fmla="*/ 18 h 32"/>
                  <a:gd name="T16" fmla="*/ 2 w 31"/>
                  <a:gd name="T17" fmla="*/ 16 h 32"/>
                  <a:gd name="T18" fmla="*/ 14 w 31"/>
                  <a:gd name="T19" fmla="*/ 2 h 32"/>
                  <a:gd name="T20" fmla="*/ 14 w 31"/>
                  <a:gd name="T21" fmla="*/ 2 h 32"/>
                  <a:gd name="T22" fmla="*/ 16 w 31"/>
                  <a:gd name="T23" fmla="*/ 3 h 32"/>
                  <a:gd name="T24" fmla="*/ 15 w 31"/>
                  <a:gd name="T25"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2">
                    <a:moveTo>
                      <a:pt x="15" y="0"/>
                    </a:moveTo>
                    <a:cubicBezTo>
                      <a:pt x="7" y="0"/>
                      <a:pt x="0" y="7"/>
                      <a:pt x="0" y="16"/>
                    </a:cubicBezTo>
                    <a:cubicBezTo>
                      <a:pt x="0" y="25"/>
                      <a:pt x="7" y="32"/>
                      <a:pt x="15" y="32"/>
                    </a:cubicBezTo>
                    <a:cubicBezTo>
                      <a:pt x="24" y="32"/>
                      <a:pt x="31" y="25"/>
                      <a:pt x="31" y="16"/>
                    </a:cubicBezTo>
                    <a:cubicBezTo>
                      <a:pt x="31" y="7"/>
                      <a:pt x="24" y="0"/>
                      <a:pt x="15" y="0"/>
                    </a:cubicBezTo>
                    <a:close/>
                    <a:moveTo>
                      <a:pt x="15" y="5"/>
                    </a:moveTo>
                    <a:cubicBezTo>
                      <a:pt x="9" y="6"/>
                      <a:pt x="5" y="12"/>
                      <a:pt x="5" y="16"/>
                    </a:cubicBezTo>
                    <a:cubicBezTo>
                      <a:pt x="6" y="17"/>
                      <a:pt x="5" y="18"/>
                      <a:pt x="4" y="18"/>
                    </a:cubicBezTo>
                    <a:cubicBezTo>
                      <a:pt x="3" y="18"/>
                      <a:pt x="2" y="17"/>
                      <a:pt x="2" y="16"/>
                    </a:cubicBezTo>
                    <a:cubicBezTo>
                      <a:pt x="2" y="10"/>
                      <a:pt x="7" y="3"/>
                      <a:pt x="14" y="2"/>
                    </a:cubicBezTo>
                    <a:cubicBezTo>
                      <a:pt x="14" y="2"/>
                      <a:pt x="14" y="2"/>
                      <a:pt x="14" y="2"/>
                    </a:cubicBezTo>
                    <a:cubicBezTo>
                      <a:pt x="15" y="2"/>
                      <a:pt x="16" y="3"/>
                      <a:pt x="16" y="3"/>
                    </a:cubicBezTo>
                    <a:cubicBezTo>
                      <a:pt x="16" y="4"/>
                      <a:pt x="16" y="5"/>
                      <a:pt x="1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22" name="Freeform 12"/>
              <p:cNvSpPr>
                <a:spLocks noEditPoints="1"/>
              </p:cNvSpPr>
              <p:nvPr/>
            </p:nvSpPr>
            <p:spPr bwMode="auto">
              <a:xfrm>
                <a:off x="5684044" y="3082132"/>
                <a:ext cx="823913" cy="588962"/>
              </a:xfrm>
              <a:custGeom>
                <a:avLst/>
                <a:gdLst>
                  <a:gd name="T0" fmla="*/ 130 w 143"/>
                  <a:gd name="T1" fmla="*/ 16 h 102"/>
                  <a:gd name="T2" fmla="*/ 102 w 143"/>
                  <a:gd name="T3" fmla="*/ 11 h 102"/>
                  <a:gd name="T4" fmla="*/ 102 w 143"/>
                  <a:gd name="T5" fmla="*/ 9 h 102"/>
                  <a:gd name="T6" fmla="*/ 91 w 143"/>
                  <a:gd name="T7" fmla="*/ 0 h 102"/>
                  <a:gd name="T8" fmla="*/ 81 w 143"/>
                  <a:gd name="T9" fmla="*/ 9 h 102"/>
                  <a:gd name="T10" fmla="*/ 81 w 143"/>
                  <a:gd name="T11" fmla="*/ 11 h 102"/>
                  <a:gd name="T12" fmla="*/ 18 w 143"/>
                  <a:gd name="T13" fmla="*/ 11 h 102"/>
                  <a:gd name="T14" fmla="*/ 0 w 143"/>
                  <a:gd name="T15" fmla="*/ 30 h 102"/>
                  <a:gd name="T16" fmla="*/ 0 w 143"/>
                  <a:gd name="T17" fmla="*/ 83 h 102"/>
                  <a:gd name="T18" fmla="*/ 18 w 143"/>
                  <a:gd name="T19" fmla="*/ 102 h 102"/>
                  <a:gd name="T20" fmla="*/ 21 w 143"/>
                  <a:gd name="T21" fmla="*/ 102 h 102"/>
                  <a:gd name="T22" fmla="*/ 41 w 143"/>
                  <a:gd name="T23" fmla="*/ 83 h 102"/>
                  <a:gd name="T24" fmla="*/ 60 w 143"/>
                  <a:gd name="T25" fmla="*/ 102 h 102"/>
                  <a:gd name="T26" fmla="*/ 82 w 143"/>
                  <a:gd name="T27" fmla="*/ 102 h 102"/>
                  <a:gd name="T28" fmla="*/ 102 w 143"/>
                  <a:gd name="T29" fmla="*/ 83 h 102"/>
                  <a:gd name="T30" fmla="*/ 122 w 143"/>
                  <a:gd name="T31" fmla="*/ 102 h 102"/>
                  <a:gd name="T32" fmla="*/ 124 w 143"/>
                  <a:gd name="T33" fmla="*/ 102 h 102"/>
                  <a:gd name="T34" fmla="*/ 142 w 143"/>
                  <a:gd name="T35" fmla="*/ 83 h 102"/>
                  <a:gd name="T36" fmla="*/ 142 w 143"/>
                  <a:gd name="T37" fmla="*/ 49 h 102"/>
                  <a:gd name="T38" fmla="*/ 130 w 143"/>
                  <a:gd name="T39" fmla="*/ 16 h 102"/>
                  <a:gd name="T40" fmla="*/ 54 w 143"/>
                  <a:gd name="T41" fmla="*/ 70 h 102"/>
                  <a:gd name="T42" fmla="*/ 33 w 143"/>
                  <a:gd name="T43" fmla="*/ 48 h 102"/>
                  <a:gd name="T44" fmla="*/ 54 w 143"/>
                  <a:gd name="T45" fmla="*/ 27 h 102"/>
                  <a:gd name="T46" fmla="*/ 75 w 143"/>
                  <a:gd name="T47" fmla="*/ 48 h 102"/>
                  <a:gd name="T48" fmla="*/ 54 w 143"/>
                  <a:gd name="T49" fmla="*/ 70 h 102"/>
                  <a:gd name="T50" fmla="*/ 131 w 143"/>
                  <a:gd name="T51" fmla="*/ 49 h 102"/>
                  <a:gd name="T52" fmla="*/ 125 w 143"/>
                  <a:gd name="T53" fmla="*/ 56 h 102"/>
                  <a:gd name="T54" fmla="*/ 116 w 143"/>
                  <a:gd name="T55" fmla="*/ 56 h 102"/>
                  <a:gd name="T56" fmla="*/ 109 w 143"/>
                  <a:gd name="T57" fmla="*/ 49 h 102"/>
                  <a:gd name="T58" fmla="*/ 109 w 143"/>
                  <a:gd name="T59" fmla="*/ 30 h 102"/>
                  <a:gd name="T60" fmla="*/ 116 w 143"/>
                  <a:gd name="T61" fmla="*/ 23 h 102"/>
                  <a:gd name="T62" fmla="*/ 131 w 143"/>
                  <a:gd name="T63" fmla="*/ 4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3" h="102">
                    <a:moveTo>
                      <a:pt x="130" y="16"/>
                    </a:moveTo>
                    <a:cubicBezTo>
                      <a:pt x="123" y="9"/>
                      <a:pt x="111" y="11"/>
                      <a:pt x="102" y="11"/>
                    </a:cubicBezTo>
                    <a:cubicBezTo>
                      <a:pt x="102" y="10"/>
                      <a:pt x="102" y="10"/>
                      <a:pt x="102" y="9"/>
                    </a:cubicBezTo>
                    <a:cubicBezTo>
                      <a:pt x="102" y="4"/>
                      <a:pt x="97" y="0"/>
                      <a:pt x="91" y="0"/>
                    </a:cubicBezTo>
                    <a:cubicBezTo>
                      <a:pt x="85" y="0"/>
                      <a:pt x="81" y="4"/>
                      <a:pt x="81" y="9"/>
                    </a:cubicBezTo>
                    <a:cubicBezTo>
                      <a:pt x="81" y="10"/>
                      <a:pt x="81" y="10"/>
                      <a:pt x="81" y="11"/>
                    </a:cubicBezTo>
                    <a:cubicBezTo>
                      <a:pt x="18" y="11"/>
                      <a:pt x="18" y="11"/>
                      <a:pt x="18" y="11"/>
                    </a:cubicBezTo>
                    <a:cubicBezTo>
                      <a:pt x="8" y="11"/>
                      <a:pt x="0" y="19"/>
                      <a:pt x="0" y="30"/>
                    </a:cubicBezTo>
                    <a:cubicBezTo>
                      <a:pt x="0" y="83"/>
                      <a:pt x="0" y="83"/>
                      <a:pt x="0" y="83"/>
                    </a:cubicBezTo>
                    <a:cubicBezTo>
                      <a:pt x="0" y="94"/>
                      <a:pt x="8" y="102"/>
                      <a:pt x="18" y="102"/>
                    </a:cubicBezTo>
                    <a:cubicBezTo>
                      <a:pt x="21" y="102"/>
                      <a:pt x="21" y="102"/>
                      <a:pt x="21" y="102"/>
                    </a:cubicBezTo>
                    <a:cubicBezTo>
                      <a:pt x="22" y="91"/>
                      <a:pt x="30" y="83"/>
                      <a:pt x="41" y="83"/>
                    </a:cubicBezTo>
                    <a:cubicBezTo>
                      <a:pt x="51" y="83"/>
                      <a:pt x="60" y="91"/>
                      <a:pt x="60" y="102"/>
                    </a:cubicBezTo>
                    <a:cubicBezTo>
                      <a:pt x="82" y="102"/>
                      <a:pt x="82" y="102"/>
                      <a:pt x="82" y="102"/>
                    </a:cubicBezTo>
                    <a:cubicBezTo>
                      <a:pt x="83" y="91"/>
                      <a:pt x="92" y="83"/>
                      <a:pt x="102" y="83"/>
                    </a:cubicBezTo>
                    <a:cubicBezTo>
                      <a:pt x="112" y="83"/>
                      <a:pt x="121" y="91"/>
                      <a:pt x="122" y="102"/>
                    </a:cubicBezTo>
                    <a:cubicBezTo>
                      <a:pt x="124" y="102"/>
                      <a:pt x="124" y="102"/>
                      <a:pt x="124" y="102"/>
                    </a:cubicBezTo>
                    <a:cubicBezTo>
                      <a:pt x="134" y="102"/>
                      <a:pt x="142" y="94"/>
                      <a:pt x="142" y="83"/>
                    </a:cubicBezTo>
                    <a:cubicBezTo>
                      <a:pt x="142" y="49"/>
                      <a:pt x="142" y="49"/>
                      <a:pt x="142" y="49"/>
                    </a:cubicBezTo>
                    <a:cubicBezTo>
                      <a:pt x="143" y="32"/>
                      <a:pt x="135" y="22"/>
                      <a:pt x="130" y="16"/>
                    </a:cubicBezTo>
                    <a:close/>
                    <a:moveTo>
                      <a:pt x="54" y="70"/>
                    </a:moveTo>
                    <a:cubicBezTo>
                      <a:pt x="43" y="70"/>
                      <a:pt x="33" y="60"/>
                      <a:pt x="33" y="48"/>
                    </a:cubicBezTo>
                    <a:cubicBezTo>
                      <a:pt x="33" y="36"/>
                      <a:pt x="43" y="27"/>
                      <a:pt x="54" y="27"/>
                    </a:cubicBezTo>
                    <a:cubicBezTo>
                      <a:pt x="66" y="27"/>
                      <a:pt x="75" y="36"/>
                      <a:pt x="75" y="48"/>
                    </a:cubicBezTo>
                    <a:cubicBezTo>
                      <a:pt x="75" y="60"/>
                      <a:pt x="66" y="70"/>
                      <a:pt x="54" y="70"/>
                    </a:cubicBezTo>
                    <a:close/>
                    <a:moveTo>
                      <a:pt x="131" y="49"/>
                    </a:moveTo>
                    <a:cubicBezTo>
                      <a:pt x="131" y="53"/>
                      <a:pt x="128" y="56"/>
                      <a:pt x="125" y="56"/>
                    </a:cubicBezTo>
                    <a:cubicBezTo>
                      <a:pt x="116" y="56"/>
                      <a:pt x="116" y="56"/>
                      <a:pt x="116" y="56"/>
                    </a:cubicBezTo>
                    <a:cubicBezTo>
                      <a:pt x="112" y="56"/>
                      <a:pt x="109" y="53"/>
                      <a:pt x="109" y="49"/>
                    </a:cubicBezTo>
                    <a:cubicBezTo>
                      <a:pt x="109" y="30"/>
                      <a:pt x="109" y="30"/>
                      <a:pt x="109" y="30"/>
                    </a:cubicBezTo>
                    <a:cubicBezTo>
                      <a:pt x="109" y="26"/>
                      <a:pt x="113" y="23"/>
                      <a:pt x="116" y="23"/>
                    </a:cubicBezTo>
                    <a:cubicBezTo>
                      <a:pt x="126" y="24"/>
                      <a:pt x="132" y="35"/>
                      <a:pt x="131"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grpSp>
      </p:grpSp>
      <p:grpSp>
        <p:nvGrpSpPr>
          <p:cNvPr id="23" name="组合 22"/>
          <p:cNvGrpSpPr/>
          <p:nvPr/>
        </p:nvGrpSpPr>
        <p:grpSpPr>
          <a:xfrm>
            <a:off x="10097230" y="4601968"/>
            <a:ext cx="434793" cy="434793"/>
            <a:chOff x="1517124" y="1646336"/>
            <a:chExt cx="783795" cy="783795"/>
          </a:xfrm>
        </p:grpSpPr>
        <p:sp>
          <p:nvSpPr>
            <p:cNvPr id="24" name="圆角矩形 33"/>
            <p:cNvSpPr/>
            <p:nvPr/>
          </p:nvSpPr>
          <p:spPr bwMode="auto">
            <a:xfrm>
              <a:off x="1517124" y="1646336"/>
              <a:ext cx="783795" cy="783795"/>
            </a:xfrm>
            <a:prstGeom prst="roundRect">
              <a:avLst>
                <a:gd name="adj" fmla="val 6712"/>
              </a:avLst>
            </a:prstGeom>
            <a:gradFill flip="none" rotWithShape="1">
              <a:gsLst>
                <a:gs pos="0">
                  <a:srgbClr val="F39C12"/>
                </a:gs>
                <a:gs pos="100000">
                  <a:srgbClr val="F39C12">
                    <a:lumMod val="69000"/>
                    <a:lumOff val="31000"/>
                  </a:srgbClr>
                </a:gs>
              </a:gsLst>
              <a:lin ang="8100000" scaled="1"/>
              <a:tileRect/>
            </a:gradFill>
            <a:ln w="9525" cap="flat" cmpd="sng" algn="ctr">
              <a:gradFill flip="none" rotWithShape="1">
                <a:gsLst>
                  <a:gs pos="0">
                    <a:srgbClr val="F39C12"/>
                  </a:gs>
                  <a:gs pos="50000">
                    <a:srgbClr val="F39C12">
                      <a:lumMod val="85000"/>
                      <a:lumOff val="15000"/>
                    </a:srgbClr>
                  </a:gs>
                </a:gsLst>
                <a:lin ang="18900000" scaled="1"/>
                <a:tileRect/>
              </a:gra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sp>
          <p:nvSpPr>
            <p:cNvPr id="25" name="Freeform 8"/>
            <p:cNvSpPr>
              <a:spLocks noEditPoints="1"/>
            </p:cNvSpPr>
            <p:nvPr/>
          </p:nvSpPr>
          <p:spPr bwMode="auto">
            <a:xfrm>
              <a:off x="1765948" y="1787413"/>
              <a:ext cx="302721" cy="472756"/>
            </a:xfrm>
            <a:custGeom>
              <a:avLst/>
              <a:gdLst>
                <a:gd name="T0" fmla="*/ 20 w 85"/>
                <a:gd name="T1" fmla="*/ 128 h 132"/>
                <a:gd name="T2" fmla="*/ 0 w 85"/>
                <a:gd name="T3" fmla="*/ 102 h 132"/>
                <a:gd name="T4" fmla="*/ 50 w 85"/>
                <a:gd name="T5" fmla="*/ 33 h 132"/>
                <a:gd name="T6" fmla="*/ 52 w 85"/>
                <a:gd name="T7" fmla="*/ 30 h 132"/>
                <a:gd name="T8" fmla="*/ 54 w 85"/>
                <a:gd name="T9" fmla="*/ 28 h 132"/>
                <a:gd name="T10" fmla="*/ 54 w 85"/>
                <a:gd name="T11" fmla="*/ 20 h 132"/>
                <a:gd name="T12" fmla="*/ 32 w 85"/>
                <a:gd name="T13" fmla="*/ 20 h 132"/>
                <a:gd name="T14" fmla="*/ 32 w 85"/>
                <a:gd name="T15" fmla="*/ 28 h 132"/>
                <a:gd name="T16" fmla="*/ 35 w 85"/>
                <a:gd name="T17" fmla="*/ 34 h 132"/>
                <a:gd name="T18" fmla="*/ 41 w 85"/>
                <a:gd name="T19" fmla="*/ 40 h 132"/>
                <a:gd name="T20" fmla="*/ 22 w 85"/>
                <a:gd name="T21" fmla="*/ 66 h 132"/>
                <a:gd name="T22" fmla="*/ 12 w 85"/>
                <a:gd name="T23" fmla="*/ 41 h 132"/>
                <a:gd name="T24" fmla="*/ 21 w 85"/>
                <a:gd name="T25" fmla="*/ 13 h 132"/>
                <a:gd name="T26" fmla="*/ 42 w 85"/>
                <a:gd name="T27" fmla="*/ 1 h 132"/>
                <a:gd name="T28" fmla="*/ 63 w 85"/>
                <a:gd name="T29" fmla="*/ 8 h 132"/>
                <a:gd name="T30" fmla="*/ 72 w 85"/>
                <a:gd name="T31" fmla="*/ 29 h 132"/>
                <a:gd name="T32" fmla="*/ 74 w 85"/>
                <a:gd name="T33" fmla="*/ 43 h 132"/>
                <a:gd name="T34" fmla="*/ 71 w 85"/>
                <a:gd name="T35" fmla="*/ 56 h 132"/>
                <a:gd name="T36" fmla="*/ 67 w 85"/>
                <a:gd name="T37" fmla="*/ 62 h 132"/>
                <a:gd name="T38" fmla="*/ 20 w 85"/>
                <a:gd name="T39" fmla="*/ 128 h 132"/>
                <a:gd name="T40" fmla="*/ 20 w 85"/>
                <a:gd name="T41" fmla="*/ 128 h 132"/>
                <a:gd name="T42" fmla="*/ 20 w 85"/>
                <a:gd name="T43" fmla="*/ 128 h 132"/>
                <a:gd name="T44" fmla="*/ 20 w 85"/>
                <a:gd name="T45" fmla="*/ 128 h 132"/>
                <a:gd name="T46" fmla="*/ 20 w 85"/>
                <a:gd name="T47" fmla="*/ 128 h 132"/>
                <a:gd name="T48" fmla="*/ 63 w 85"/>
                <a:gd name="T49" fmla="*/ 73 h 132"/>
                <a:gd name="T50" fmla="*/ 85 w 85"/>
                <a:gd name="T51" fmla="*/ 103 h 132"/>
                <a:gd name="T52" fmla="*/ 69 w 85"/>
                <a:gd name="T53" fmla="*/ 132 h 132"/>
                <a:gd name="T54" fmla="*/ 44 w 85"/>
                <a:gd name="T55" fmla="*/ 100 h 132"/>
                <a:gd name="T56" fmla="*/ 63 w 85"/>
                <a:gd name="T57" fmla="*/ 7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32">
                  <a:moveTo>
                    <a:pt x="20" y="128"/>
                  </a:moveTo>
                  <a:cubicBezTo>
                    <a:pt x="0" y="102"/>
                    <a:pt x="0" y="102"/>
                    <a:pt x="0" y="102"/>
                  </a:cubicBezTo>
                  <a:cubicBezTo>
                    <a:pt x="50" y="33"/>
                    <a:pt x="50" y="33"/>
                    <a:pt x="50" y="33"/>
                  </a:cubicBezTo>
                  <a:cubicBezTo>
                    <a:pt x="51" y="32"/>
                    <a:pt x="51" y="31"/>
                    <a:pt x="52" y="30"/>
                  </a:cubicBezTo>
                  <a:cubicBezTo>
                    <a:pt x="53" y="30"/>
                    <a:pt x="53" y="29"/>
                    <a:pt x="54" y="28"/>
                  </a:cubicBezTo>
                  <a:cubicBezTo>
                    <a:pt x="55" y="25"/>
                    <a:pt x="55" y="22"/>
                    <a:pt x="54" y="20"/>
                  </a:cubicBezTo>
                  <a:cubicBezTo>
                    <a:pt x="32" y="20"/>
                    <a:pt x="32" y="20"/>
                    <a:pt x="32" y="20"/>
                  </a:cubicBezTo>
                  <a:cubicBezTo>
                    <a:pt x="31" y="23"/>
                    <a:pt x="31" y="25"/>
                    <a:pt x="32" y="28"/>
                  </a:cubicBezTo>
                  <a:cubicBezTo>
                    <a:pt x="33" y="30"/>
                    <a:pt x="34" y="32"/>
                    <a:pt x="35" y="34"/>
                  </a:cubicBezTo>
                  <a:cubicBezTo>
                    <a:pt x="41" y="40"/>
                    <a:pt x="41" y="40"/>
                    <a:pt x="41" y="40"/>
                  </a:cubicBezTo>
                  <a:cubicBezTo>
                    <a:pt x="22" y="66"/>
                    <a:pt x="22" y="66"/>
                    <a:pt x="22" y="66"/>
                  </a:cubicBezTo>
                  <a:cubicBezTo>
                    <a:pt x="16" y="59"/>
                    <a:pt x="13" y="50"/>
                    <a:pt x="12" y="41"/>
                  </a:cubicBezTo>
                  <a:cubicBezTo>
                    <a:pt x="12" y="31"/>
                    <a:pt x="14" y="21"/>
                    <a:pt x="21" y="13"/>
                  </a:cubicBezTo>
                  <a:cubicBezTo>
                    <a:pt x="26" y="6"/>
                    <a:pt x="34" y="2"/>
                    <a:pt x="42" y="1"/>
                  </a:cubicBezTo>
                  <a:cubicBezTo>
                    <a:pt x="50" y="0"/>
                    <a:pt x="57" y="3"/>
                    <a:pt x="63" y="8"/>
                  </a:cubicBezTo>
                  <a:cubicBezTo>
                    <a:pt x="68" y="14"/>
                    <a:pt x="71" y="22"/>
                    <a:pt x="72" y="29"/>
                  </a:cubicBezTo>
                  <a:cubicBezTo>
                    <a:pt x="73" y="34"/>
                    <a:pt x="74" y="38"/>
                    <a:pt x="74" y="43"/>
                  </a:cubicBezTo>
                  <a:cubicBezTo>
                    <a:pt x="74" y="48"/>
                    <a:pt x="73" y="52"/>
                    <a:pt x="71" y="56"/>
                  </a:cubicBezTo>
                  <a:cubicBezTo>
                    <a:pt x="70" y="58"/>
                    <a:pt x="69" y="60"/>
                    <a:pt x="67" y="62"/>
                  </a:cubicBezTo>
                  <a:cubicBezTo>
                    <a:pt x="20" y="128"/>
                    <a:pt x="20" y="128"/>
                    <a:pt x="20" y="128"/>
                  </a:cubicBezTo>
                  <a:cubicBezTo>
                    <a:pt x="20" y="128"/>
                    <a:pt x="20" y="128"/>
                    <a:pt x="20" y="128"/>
                  </a:cubicBezTo>
                  <a:cubicBezTo>
                    <a:pt x="20" y="128"/>
                    <a:pt x="20" y="128"/>
                    <a:pt x="20" y="128"/>
                  </a:cubicBezTo>
                  <a:cubicBezTo>
                    <a:pt x="20" y="128"/>
                    <a:pt x="20" y="128"/>
                    <a:pt x="20" y="128"/>
                  </a:cubicBezTo>
                  <a:cubicBezTo>
                    <a:pt x="20" y="128"/>
                    <a:pt x="20" y="128"/>
                    <a:pt x="20" y="128"/>
                  </a:cubicBezTo>
                  <a:close/>
                  <a:moveTo>
                    <a:pt x="63" y="73"/>
                  </a:moveTo>
                  <a:cubicBezTo>
                    <a:pt x="85" y="103"/>
                    <a:pt x="85" y="103"/>
                    <a:pt x="85" y="103"/>
                  </a:cubicBezTo>
                  <a:cubicBezTo>
                    <a:pt x="69" y="132"/>
                    <a:pt x="69" y="132"/>
                    <a:pt x="69" y="132"/>
                  </a:cubicBezTo>
                  <a:cubicBezTo>
                    <a:pt x="44" y="100"/>
                    <a:pt x="44" y="100"/>
                    <a:pt x="44" y="100"/>
                  </a:cubicBezTo>
                  <a:cubicBezTo>
                    <a:pt x="63" y="73"/>
                    <a:pt x="63" y="73"/>
                    <a:pt x="63" y="7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grpSp>
      <p:sp>
        <p:nvSpPr>
          <p:cNvPr id="26" name="圆角矩形 38"/>
          <p:cNvSpPr/>
          <p:nvPr/>
        </p:nvSpPr>
        <p:spPr bwMode="auto">
          <a:xfrm>
            <a:off x="34261" y="669160"/>
            <a:ext cx="389759" cy="389759"/>
          </a:xfrm>
          <a:prstGeom prst="roundRect">
            <a:avLst>
              <a:gd name="adj" fmla="val 6712"/>
            </a:avLst>
          </a:prstGeom>
          <a:gradFill flip="none" rotWithShape="1">
            <a:gsLst>
              <a:gs pos="0">
                <a:sysClr val="window" lastClr="FFFFFF">
                  <a:lumMod val="85000"/>
                </a:sysClr>
              </a:gs>
              <a:gs pos="100000">
                <a:sysClr val="window" lastClr="FFFFFF"/>
              </a:gs>
            </a:gsLst>
            <a:lin ang="8100000" scaled="1"/>
            <a:tileRect/>
          </a:gradFill>
          <a:ln w="9525" cap="flat" cmpd="sng" algn="ctr">
            <a:gradFill flip="none" rotWithShape="1">
              <a:gsLst>
                <a:gs pos="0">
                  <a:sysClr val="window" lastClr="FFFFFF">
                    <a:lumMod val="85000"/>
                  </a:sysClr>
                </a:gs>
                <a:gs pos="50000">
                  <a:sysClr val="window" lastClr="FFFFFF"/>
                </a:gs>
              </a:gsLst>
              <a:lin ang="18900000" scaled="1"/>
              <a:tileRect/>
            </a:gradFill>
            <a:prstDash val="solid"/>
            <a:round/>
            <a:headEnd type="none" w="med" len="med"/>
            <a:tailEnd type="none" w="med" len="med"/>
          </a:ln>
          <a:effectLst>
            <a:outerShdw blurRad="342900" dist="76200" dir="8100000" sx="101000" sy="101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sp>
        <p:nvSpPr>
          <p:cNvPr id="27" name="圆角矩形 37"/>
          <p:cNvSpPr/>
          <p:nvPr/>
        </p:nvSpPr>
        <p:spPr bwMode="auto">
          <a:xfrm>
            <a:off x="700139" y="336474"/>
            <a:ext cx="313988" cy="313988"/>
          </a:xfrm>
          <a:prstGeom prst="roundRect">
            <a:avLst>
              <a:gd name="adj" fmla="val 6712"/>
            </a:avLst>
          </a:prstGeom>
          <a:gradFill flip="none" rotWithShape="1">
            <a:gsLst>
              <a:gs pos="0">
                <a:srgbClr val="9BBB59"/>
              </a:gs>
              <a:gs pos="100000">
                <a:srgbClr val="9BBB59">
                  <a:lumMod val="82000"/>
                  <a:lumOff val="18000"/>
                </a:srgbClr>
              </a:gs>
            </a:gsLst>
            <a:lin ang="8100000" scaled="1"/>
            <a:tileRect/>
          </a:gradFill>
          <a:ln w="9525" cap="flat" cmpd="sng" algn="ctr">
            <a:gradFill flip="none" rotWithShape="1">
              <a:gsLst>
                <a:gs pos="0">
                  <a:srgbClr val="0EA25F"/>
                </a:gs>
                <a:gs pos="50000">
                  <a:srgbClr val="33CC33"/>
                </a:gs>
              </a:gsLst>
              <a:lin ang="18900000" scaled="1"/>
              <a:tileRect/>
            </a:gradFill>
            <a:prstDash val="solid"/>
            <a:round/>
            <a:headEnd type="none" w="med" len="med"/>
            <a:tailEnd type="none" w="med" len="med"/>
          </a:ln>
          <a:effectLst>
            <a:outerShdw blurRad="508000" dist="114300" dir="8100000" sx="101000" sy="101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grpSp>
        <p:nvGrpSpPr>
          <p:cNvPr id="28" name="组合 27"/>
          <p:cNvGrpSpPr/>
          <p:nvPr/>
        </p:nvGrpSpPr>
        <p:grpSpPr>
          <a:xfrm>
            <a:off x="10821919" y="4063463"/>
            <a:ext cx="522530" cy="522530"/>
            <a:chOff x="1365183" y="4242584"/>
            <a:chExt cx="522530" cy="522530"/>
          </a:xfrm>
        </p:grpSpPr>
        <p:sp>
          <p:nvSpPr>
            <p:cNvPr id="29" name="圆角矩形 37"/>
            <p:cNvSpPr/>
            <p:nvPr/>
          </p:nvSpPr>
          <p:spPr bwMode="auto">
            <a:xfrm>
              <a:off x="1365183" y="4242584"/>
              <a:ext cx="522530" cy="522530"/>
            </a:xfrm>
            <a:prstGeom prst="roundRect">
              <a:avLst>
                <a:gd name="adj" fmla="val 6712"/>
              </a:avLst>
            </a:prstGeom>
            <a:gradFill flip="none" rotWithShape="1">
              <a:gsLst>
                <a:gs pos="0">
                  <a:srgbClr val="00B050"/>
                </a:gs>
                <a:gs pos="100000">
                  <a:srgbClr val="33CC33"/>
                </a:gs>
              </a:gsLst>
              <a:lin ang="8100000" scaled="1"/>
              <a:tileRect/>
            </a:gradFill>
            <a:ln w="9525" cap="flat" cmpd="sng" algn="ctr">
              <a:gradFill flip="none" rotWithShape="1">
                <a:gsLst>
                  <a:gs pos="0">
                    <a:srgbClr val="0EA25F"/>
                  </a:gs>
                  <a:gs pos="50000">
                    <a:srgbClr val="33CC33"/>
                  </a:gs>
                </a:gsLst>
                <a:lin ang="18900000" scaled="1"/>
                <a:tileRect/>
              </a:gradFill>
              <a:prstDash val="solid"/>
              <a:round/>
              <a:headEnd type="none" w="med" len="med"/>
              <a:tailEnd type="none" w="med" len="med"/>
            </a:ln>
            <a:effectLst>
              <a:outerShdw blurRad="508000" dist="114300" dir="8100000" sx="101000" sy="101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sp>
          <p:nvSpPr>
            <p:cNvPr id="30" name="Freeform 36"/>
            <p:cNvSpPr>
              <a:spLocks noEditPoints="1"/>
            </p:cNvSpPr>
            <p:nvPr/>
          </p:nvSpPr>
          <p:spPr bwMode="auto">
            <a:xfrm>
              <a:off x="1496426" y="4325383"/>
              <a:ext cx="269522" cy="323628"/>
            </a:xfrm>
            <a:custGeom>
              <a:avLst/>
              <a:gdLst>
                <a:gd name="T0" fmla="*/ 147 w 501"/>
                <a:gd name="T1" fmla="*/ 108 h 602"/>
                <a:gd name="T2" fmla="*/ 122 w 501"/>
                <a:gd name="T3" fmla="*/ 77 h 602"/>
                <a:gd name="T4" fmla="*/ 377 w 501"/>
                <a:gd name="T5" fmla="*/ 59 h 602"/>
                <a:gd name="T6" fmla="*/ 354 w 501"/>
                <a:gd name="T7" fmla="*/ 101 h 602"/>
                <a:gd name="T8" fmla="*/ 409 w 501"/>
                <a:gd name="T9" fmla="*/ 297 h 602"/>
                <a:gd name="T10" fmla="*/ 336 w 501"/>
                <a:gd name="T11" fmla="*/ 318 h 602"/>
                <a:gd name="T12" fmla="*/ 306 w 501"/>
                <a:gd name="T13" fmla="*/ 352 h 602"/>
                <a:gd name="T14" fmla="*/ 307 w 501"/>
                <a:gd name="T15" fmla="*/ 375 h 602"/>
                <a:gd name="T16" fmla="*/ 366 w 501"/>
                <a:gd name="T17" fmla="*/ 382 h 602"/>
                <a:gd name="T18" fmla="*/ 373 w 501"/>
                <a:gd name="T19" fmla="*/ 400 h 602"/>
                <a:gd name="T20" fmla="*/ 477 w 501"/>
                <a:gd name="T21" fmla="*/ 592 h 602"/>
                <a:gd name="T22" fmla="*/ 3 w 501"/>
                <a:gd name="T23" fmla="*/ 564 h 602"/>
                <a:gd name="T24" fmla="*/ 128 w 501"/>
                <a:gd name="T25" fmla="*/ 400 h 602"/>
                <a:gd name="T26" fmla="*/ 179 w 501"/>
                <a:gd name="T27" fmla="*/ 369 h 602"/>
                <a:gd name="T28" fmla="*/ 203 w 501"/>
                <a:gd name="T29" fmla="*/ 371 h 602"/>
                <a:gd name="T30" fmla="*/ 170 w 501"/>
                <a:gd name="T31" fmla="*/ 320 h 602"/>
                <a:gd name="T32" fmla="*/ 117 w 501"/>
                <a:gd name="T33" fmla="*/ 321 h 602"/>
                <a:gd name="T34" fmla="*/ 250 w 501"/>
                <a:gd name="T35" fmla="*/ 475 h 602"/>
                <a:gd name="T36" fmla="*/ 250 w 501"/>
                <a:gd name="T37" fmla="*/ 503 h 602"/>
                <a:gd name="T38" fmla="*/ 250 w 501"/>
                <a:gd name="T39" fmla="*/ 475 h 602"/>
                <a:gd name="T40" fmla="*/ 263 w 501"/>
                <a:gd name="T41" fmla="*/ 574 h 602"/>
                <a:gd name="T42" fmla="*/ 238 w 501"/>
                <a:gd name="T43" fmla="*/ 574 h 602"/>
                <a:gd name="T44" fmla="*/ 250 w 501"/>
                <a:gd name="T45" fmla="*/ 517 h 602"/>
                <a:gd name="T46" fmla="*/ 250 w 501"/>
                <a:gd name="T47" fmla="*/ 545 h 602"/>
                <a:gd name="T48" fmla="*/ 250 w 501"/>
                <a:gd name="T49" fmla="*/ 517 h 602"/>
                <a:gd name="T50" fmla="*/ 230 w 501"/>
                <a:gd name="T51" fmla="*/ 48 h 602"/>
                <a:gd name="T52" fmla="*/ 234 w 501"/>
                <a:gd name="T53" fmla="*/ 39 h 602"/>
                <a:gd name="T54" fmla="*/ 245 w 501"/>
                <a:gd name="T55" fmla="*/ 34 h 602"/>
                <a:gd name="T56" fmla="*/ 260 w 501"/>
                <a:gd name="T57" fmla="*/ 30 h 602"/>
                <a:gd name="T58" fmla="*/ 267 w 501"/>
                <a:gd name="T59" fmla="*/ 37 h 602"/>
                <a:gd name="T60" fmla="*/ 279 w 501"/>
                <a:gd name="T61" fmla="*/ 43 h 602"/>
                <a:gd name="T62" fmla="*/ 282 w 501"/>
                <a:gd name="T63" fmla="*/ 52 h 602"/>
                <a:gd name="T64" fmla="*/ 287 w 501"/>
                <a:gd name="T65" fmla="*/ 69 h 602"/>
                <a:gd name="T66" fmla="*/ 279 w 501"/>
                <a:gd name="T67" fmla="*/ 76 h 602"/>
                <a:gd name="T68" fmla="*/ 274 w 501"/>
                <a:gd name="T69" fmla="*/ 87 h 602"/>
                <a:gd name="T70" fmla="*/ 264 w 501"/>
                <a:gd name="T71" fmla="*/ 91 h 602"/>
                <a:gd name="T72" fmla="*/ 248 w 501"/>
                <a:gd name="T73" fmla="*/ 95 h 602"/>
                <a:gd name="T74" fmla="*/ 241 w 501"/>
                <a:gd name="T75" fmla="*/ 87 h 602"/>
                <a:gd name="T76" fmla="*/ 230 w 501"/>
                <a:gd name="T77" fmla="*/ 81 h 602"/>
                <a:gd name="T78" fmla="*/ 226 w 501"/>
                <a:gd name="T79" fmla="*/ 72 h 602"/>
                <a:gd name="T80" fmla="*/ 223 w 501"/>
                <a:gd name="T81" fmla="*/ 55 h 602"/>
                <a:gd name="T82" fmla="*/ 241 w 501"/>
                <a:gd name="T83" fmla="*/ 56 h 602"/>
                <a:gd name="T84" fmla="*/ 248 w 501"/>
                <a:gd name="T85" fmla="*/ 55 h 602"/>
                <a:gd name="T86" fmla="*/ 250 w 501"/>
                <a:gd name="T87" fmla="*/ 46 h 602"/>
                <a:gd name="T88" fmla="*/ 262 w 501"/>
                <a:gd name="T89" fmla="*/ 49 h 602"/>
                <a:gd name="T90" fmla="*/ 263 w 501"/>
                <a:gd name="T91" fmla="*/ 56 h 602"/>
                <a:gd name="T92" fmla="*/ 272 w 501"/>
                <a:gd name="T93" fmla="*/ 58 h 602"/>
                <a:gd name="T94" fmla="*/ 269 w 501"/>
                <a:gd name="T95" fmla="*/ 70 h 602"/>
                <a:gd name="T96" fmla="*/ 262 w 501"/>
                <a:gd name="T97" fmla="*/ 71 h 602"/>
                <a:gd name="T98" fmla="*/ 260 w 501"/>
                <a:gd name="T99" fmla="*/ 80 h 602"/>
                <a:gd name="T100" fmla="*/ 248 w 501"/>
                <a:gd name="T101" fmla="*/ 77 h 602"/>
                <a:gd name="T102" fmla="*/ 247 w 501"/>
                <a:gd name="T103" fmla="*/ 70 h 602"/>
                <a:gd name="T104" fmla="*/ 238 w 501"/>
                <a:gd name="T105" fmla="*/ 68 h 602"/>
                <a:gd name="T106" fmla="*/ 241 w 501"/>
                <a:gd name="T107" fmla="*/ 56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1" h="602">
                  <a:moveTo>
                    <a:pt x="92" y="297"/>
                  </a:moveTo>
                  <a:cubicBezTo>
                    <a:pt x="94" y="212"/>
                    <a:pt x="116" y="149"/>
                    <a:pt x="147" y="108"/>
                  </a:cubicBezTo>
                  <a:cubicBezTo>
                    <a:pt x="149" y="106"/>
                    <a:pt x="149" y="103"/>
                    <a:pt x="147" y="101"/>
                  </a:cubicBezTo>
                  <a:cubicBezTo>
                    <a:pt x="139" y="93"/>
                    <a:pt x="130" y="85"/>
                    <a:pt x="122" y="77"/>
                  </a:cubicBezTo>
                  <a:cubicBezTo>
                    <a:pt x="117" y="71"/>
                    <a:pt x="118" y="63"/>
                    <a:pt x="124" y="59"/>
                  </a:cubicBezTo>
                  <a:cubicBezTo>
                    <a:pt x="208" y="0"/>
                    <a:pt x="293" y="0"/>
                    <a:pt x="377" y="59"/>
                  </a:cubicBezTo>
                  <a:cubicBezTo>
                    <a:pt x="383" y="63"/>
                    <a:pt x="384" y="71"/>
                    <a:pt x="379" y="77"/>
                  </a:cubicBezTo>
                  <a:cubicBezTo>
                    <a:pt x="371" y="85"/>
                    <a:pt x="362" y="93"/>
                    <a:pt x="354" y="101"/>
                  </a:cubicBezTo>
                  <a:cubicBezTo>
                    <a:pt x="352" y="103"/>
                    <a:pt x="352" y="106"/>
                    <a:pt x="354" y="108"/>
                  </a:cubicBezTo>
                  <a:cubicBezTo>
                    <a:pt x="385" y="149"/>
                    <a:pt x="407" y="212"/>
                    <a:pt x="409" y="297"/>
                  </a:cubicBezTo>
                  <a:cubicBezTo>
                    <a:pt x="410" y="311"/>
                    <a:pt x="398" y="323"/>
                    <a:pt x="384" y="321"/>
                  </a:cubicBezTo>
                  <a:cubicBezTo>
                    <a:pt x="369" y="320"/>
                    <a:pt x="353" y="318"/>
                    <a:pt x="336" y="318"/>
                  </a:cubicBezTo>
                  <a:cubicBezTo>
                    <a:pt x="334" y="317"/>
                    <a:pt x="332" y="318"/>
                    <a:pt x="331" y="320"/>
                  </a:cubicBezTo>
                  <a:cubicBezTo>
                    <a:pt x="324" y="333"/>
                    <a:pt x="315" y="344"/>
                    <a:pt x="306" y="352"/>
                  </a:cubicBezTo>
                  <a:cubicBezTo>
                    <a:pt x="300" y="358"/>
                    <a:pt x="298" y="363"/>
                    <a:pt x="298" y="371"/>
                  </a:cubicBezTo>
                  <a:cubicBezTo>
                    <a:pt x="298" y="376"/>
                    <a:pt x="304" y="379"/>
                    <a:pt x="307" y="375"/>
                  </a:cubicBezTo>
                  <a:cubicBezTo>
                    <a:pt x="312" y="371"/>
                    <a:pt x="315" y="367"/>
                    <a:pt x="322" y="369"/>
                  </a:cubicBezTo>
                  <a:cubicBezTo>
                    <a:pt x="337" y="374"/>
                    <a:pt x="352" y="378"/>
                    <a:pt x="366" y="382"/>
                  </a:cubicBezTo>
                  <a:cubicBezTo>
                    <a:pt x="374" y="384"/>
                    <a:pt x="377" y="393"/>
                    <a:pt x="373" y="400"/>
                  </a:cubicBezTo>
                  <a:cubicBezTo>
                    <a:pt x="373" y="400"/>
                    <a:pt x="373" y="400"/>
                    <a:pt x="373" y="400"/>
                  </a:cubicBezTo>
                  <a:cubicBezTo>
                    <a:pt x="433" y="430"/>
                    <a:pt x="481" y="485"/>
                    <a:pt x="498" y="564"/>
                  </a:cubicBezTo>
                  <a:cubicBezTo>
                    <a:pt x="501" y="578"/>
                    <a:pt x="491" y="592"/>
                    <a:pt x="477" y="592"/>
                  </a:cubicBezTo>
                  <a:cubicBezTo>
                    <a:pt x="313" y="602"/>
                    <a:pt x="157" y="602"/>
                    <a:pt x="24" y="592"/>
                  </a:cubicBezTo>
                  <a:cubicBezTo>
                    <a:pt x="10" y="591"/>
                    <a:pt x="0" y="578"/>
                    <a:pt x="3" y="564"/>
                  </a:cubicBezTo>
                  <a:cubicBezTo>
                    <a:pt x="20" y="485"/>
                    <a:pt x="68" y="430"/>
                    <a:pt x="128" y="400"/>
                  </a:cubicBezTo>
                  <a:cubicBezTo>
                    <a:pt x="128" y="400"/>
                    <a:pt x="128" y="400"/>
                    <a:pt x="128" y="400"/>
                  </a:cubicBezTo>
                  <a:cubicBezTo>
                    <a:pt x="124" y="393"/>
                    <a:pt x="127" y="384"/>
                    <a:pt x="135" y="382"/>
                  </a:cubicBezTo>
                  <a:cubicBezTo>
                    <a:pt x="149" y="378"/>
                    <a:pt x="164" y="374"/>
                    <a:pt x="179" y="369"/>
                  </a:cubicBezTo>
                  <a:cubicBezTo>
                    <a:pt x="185" y="367"/>
                    <a:pt x="189" y="371"/>
                    <a:pt x="193" y="375"/>
                  </a:cubicBezTo>
                  <a:cubicBezTo>
                    <a:pt x="197" y="379"/>
                    <a:pt x="203" y="376"/>
                    <a:pt x="203" y="371"/>
                  </a:cubicBezTo>
                  <a:cubicBezTo>
                    <a:pt x="203" y="363"/>
                    <a:pt x="201" y="357"/>
                    <a:pt x="195" y="352"/>
                  </a:cubicBezTo>
                  <a:cubicBezTo>
                    <a:pt x="185" y="344"/>
                    <a:pt x="177" y="333"/>
                    <a:pt x="170" y="320"/>
                  </a:cubicBezTo>
                  <a:cubicBezTo>
                    <a:pt x="169" y="318"/>
                    <a:pt x="167" y="317"/>
                    <a:pt x="165" y="317"/>
                  </a:cubicBezTo>
                  <a:cubicBezTo>
                    <a:pt x="148" y="318"/>
                    <a:pt x="132" y="320"/>
                    <a:pt x="117" y="321"/>
                  </a:cubicBezTo>
                  <a:cubicBezTo>
                    <a:pt x="103" y="323"/>
                    <a:pt x="91" y="311"/>
                    <a:pt x="92" y="297"/>
                  </a:cubicBezTo>
                  <a:close/>
                  <a:moveTo>
                    <a:pt x="250" y="475"/>
                  </a:moveTo>
                  <a:cubicBezTo>
                    <a:pt x="257" y="475"/>
                    <a:pt x="263" y="481"/>
                    <a:pt x="263" y="489"/>
                  </a:cubicBezTo>
                  <a:cubicBezTo>
                    <a:pt x="263" y="497"/>
                    <a:pt x="257" y="503"/>
                    <a:pt x="250" y="503"/>
                  </a:cubicBezTo>
                  <a:cubicBezTo>
                    <a:pt x="243" y="503"/>
                    <a:pt x="238" y="497"/>
                    <a:pt x="238" y="489"/>
                  </a:cubicBezTo>
                  <a:cubicBezTo>
                    <a:pt x="238" y="481"/>
                    <a:pt x="243" y="475"/>
                    <a:pt x="250" y="475"/>
                  </a:cubicBezTo>
                  <a:close/>
                  <a:moveTo>
                    <a:pt x="250" y="560"/>
                  </a:moveTo>
                  <a:cubicBezTo>
                    <a:pt x="257" y="560"/>
                    <a:pt x="263" y="566"/>
                    <a:pt x="263" y="574"/>
                  </a:cubicBezTo>
                  <a:cubicBezTo>
                    <a:pt x="263" y="581"/>
                    <a:pt x="257" y="588"/>
                    <a:pt x="250" y="588"/>
                  </a:cubicBezTo>
                  <a:cubicBezTo>
                    <a:pt x="243" y="588"/>
                    <a:pt x="238" y="581"/>
                    <a:pt x="238" y="574"/>
                  </a:cubicBezTo>
                  <a:cubicBezTo>
                    <a:pt x="238" y="566"/>
                    <a:pt x="243" y="560"/>
                    <a:pt x="250" y="560"/>
                  </a:cubicBezTo>
                  <a:close/>
                  <a:moveTo>
                    <a:pt x="250" y="517"/>
                  </a:moveTo>
                  <a:cubicBezTo>
                    <a:pt x="257" y="517"/>
                    <a:pt x="263" y="524"/>
                    <a:pt x="263" y="531"/>
                  </a:cubicBezTo>
                  <a:cubicBezTo>
                    <a:pt x="263" y="539"/>
                    <a:pt x="257" y="545"/>
                    <a:pt x="250" y="545"/>
                  </a:cubicBezTo>
                  <a:cubicBezTo>
                    <a:pt x="243" y="545"/>
                    <a:pt x="238" y="539"/>
                    <a:pt x="238" y="531"/>
                  </a:cubicBezTo>
                  <a:cubicBezTo>
                    <a:pt x="238" y="524"/>
                    <a:pt x="243" y="517"/>
                    <a:pt x="250" y="517"/>
                  </a:cubicBezTo>
                  <a:close/>
                  <a:moveTo>
                    <a:pt x="227" y="52"/>
                  </a:moveTo>
                  <a:cubicBezTo>
                    <a:pt x="229" y="52"/>
                    <a:pt x="230" y="50"/>
                    <a:pt x="230" y="48"/>
                  </a:cubicBezTo>
                  <a:cubicBezTo>
                    <a:pt x="230" y="46"/>
                    <a:pt x="230" y="43"/>
                    <a:pt x="231" y="41"/>
                  </a:cubicBezTo>
                  <a:cubicBezTo>
                    <a:pt x="232" y="40"/>
                    <a:pt x="233" y="39"/>
                    <a:pt x="234" y="39"/>
                  </a:cubicBezTo>
                  <a:cubicBezTo>
                    <a:pt x="236" y="37"/>
                    <a:pt x="239" y="37"/>
                    <a:pt x="241" y="37"/>
                  </a:cubicBezTo>
                  <a:cubicBezTo>
                    <a:pt x="243" y="37"/>
                    <a:pt x="244" y="36"/>
                    <a:pt x="245" y="34"/>
                  </a:cubicBezTo>
                  <a:cubicBezTo>
                    <a:pt x="245" y="32"/>
                    <a:pt x="247" y="31"/>
                    <a:pt x="248" y="30"/>
                  </a:cubicBezTo>
                  <a:cubicBezTo>
                    <a:pt x="252" y="29"/>
                    <a:pt x="256" y="29"/>
                    <a:pt x="260" y="30"/>
                  </a:cubicBezTo>
                  <a:cubicBezTo>
                    <a:pt x="262" y="30"/>
                    <a:pt x="263" y="32"/>
                    <a:pt x="264" y="34"/>
                  </a:cubicBezTo>
                  <a:cubicBezTo>
                    <a:pt x="264" y="36"/>
                    <a:pt x="265" y="37"/>
                    <a:pt x="267" y="37"/>
                  </a:cubicBezTo>
                  <a:cubicBezTo>
                    <a:pt x="269" y="37"/>
                    <a:pt x="271" y="37"/>
                    <a:pt x="273" y="37"/>
                  </a:cubicBezTo>
                  <a:cubicBezTo>
                    <a:pt x="276" y="37"/>
                    <a:pt x="279" y="40"/>
                    <a:pt x="279" y="43"/>
                  </a:cubicBezTo>
                  <a:cubicBezTo>
                    <a:pt x="279" y="45"/>
                    <a:pt x="279" y="47"/>
                    <a:pt x="279" y="48"/>
                  </a:cubicBezTo>
                  <a:cubicBezTo>
                    <a:pt x="279" y="50"/>
                    <a:pt x="280" y="52"/>
                    <a:pt x="282" y="52"/>
                  </a:cubicBezTo>
                  <a:cubicBezTo>
                    <a:pt x="285" y="52"/>
                    <a:pt x="286" y="54"/>
                    <a:pt x="287" y="56"/>
                  </a:cubicBezTo>
                  <a:cubicBezTo>
                    <a:pt x="288" y="60"/>
                    <a:pt x="289" y="64"/>
                    <a:pt x="287" y="69"/>
                  </a:cubicBezTo>
                  <a:cubicBezTo>
                    <a:pt x="287" y="71"/>
                    <a:pt x="285" y="72"/>
                    <a:pt x="283" y="72"/>
                  </a:cubicBezTo>
                  <a:cubicBezTo>
                    <a:pt x="280" y="72"/>
                    <a:pt x="279" y="74"/>
                    <a:pt x="279" y="76"/>
                  </a:cubicBezTo>
                  <a:cubicBezTo>
                    <a:pt x="279" y="78"/>
                    <a:pt x="279" y="80"/>
                    <a:pt x="279" y="82"/>
                  </a:cubicBezTo>
                  <a:cubicBezTo>
                    <a:pt x="279" y="85"/>
                    <a:pt x="277" y="87"/>
                    <a:pt x="274" y="87"/>
                  </a:cubicBezTo>
                  <a:cubicBezTo>
                    <a:pt x="272" y="87"/>
                    <a:pt x="270" y="87"/>
                    <a:pt x="268" y="87"/>
                  </a:cubicBezTo>
                  <a:cubicBezTo>
                    <a:pt x="266" y="87"/>
                    <a:pt x="264" y="89"/>
                    <a:pt x="264" y="91"/>
                  </a:cubicBezTo>
                  <a:cubicBezTo>
                    <a:pt x="264" y="93"/>
                    <a:pt x="262" y="95"/>
                    <a:pt x="260" y="96"/>
                  </a:cubicBezTo>
                  <a:cubicBezTo>
                    <a:pt x="255" y="97"/>
                    <a:pt x="253" y="97"/>
                    <a:pt x="248" y="95"/>
                  </a:cubicBezTo>
                  <a:cubicBezTo>
                    <a:pt x="246" y="95"/>
                    <a:pt x="245" y="93"/>
                    <a:pt x="245" y="91"/>
                  </a:cubicBezTo>
                  <a:cubicBezTo>
                    <a:pt x="244" y="89"/>
                    <a:pt x="243" y="87"/>
                    <a:pt x="241" y="87"/>
                  </a:cubicBezTo>
                  <a:cubicBezTo>
                    <a:pt x="239" y="87"/>
                    <a:pt x="238" y="87"/>
                    <a:pt x="236" y="87"/>
                  </a:cubicBezTo>
                  <a:cubicBezTo>
                    <a:pt x="233" y="87"/>
                    <a:pt x="230" y="84"/>
                    <a:pt x="230" y="81"/>
                  </a:cubicBezTo>
                  <a:cubicBezTo>
                    <a:pt x="230" y="79"/>
                    <a:pt x="230" y="78"/>
                    <a:pt x="230" y="77"/>
                  </a:cubicBezTo>
                  <a:cubicBezTo>
                    <a:pt x="230" y="75"/>
                    <a:pt x="228" y="73"/>
                    <a:pt x="226" y="72"/>
                  </a:cubicBezTo>
                  <a:cubicBezTo>
                    <a:pt x="225" y="72"/>
                    <a:pt x="223" y="71"/>
                    <a:pt x="223" y="69"/>
                  </a:cubicBezTo>
                  <a:cubicBezTo>
                    <a:pt x="222" y="64"/>
                    <a:pt x="222" y="60"/>
                    <a:pt x="223" y="55"/>
                  </a:cubicBezTo>
                  <a:cubicBezTo>
                    <a:pt x="224" y="54"/>
                    <a:pt x="225" y="53"/>
                    <a:pt x="227" y="52"/>
                  </a:cubicBezTo>
                  <a:close/>
                  <a:moveTo>
                    <a:pt x="241" y="56"/>
                  </a:moveTo>
                  <a:cubicBezTo>
                    <a:pt x="243" y="56"/>
                    <a:pt x="245" y="56"/>
                    <a:pt x="247" y="56"/>
                  </a:cubicBezTo>
                  <a:cubicBezTo>
                    <a:pt x="247" y="56"/>
                    <a:pt x="248" y="55"/>
                    <a:pt x="248" y="55"/>
                  </a:cubicBezTo>
                  <a:cubicBezTo>
                    <a:pt x="248" y="53"/>
                    <a:pt x="248" y="51"/>
                    <a:pt x="248" y="49"/>
                  </a:cubicBezTo>
                  <a:cubicBezTo>
                    <a:pt x="248" y="47"/>
                    <a:pt x="249" y="46"/>
                    <a:pt x="250" y="46"/>
                  </a:cubicBezTo>
                  <a:cubicBezTo>
                    <a:pt x="253" y="46"/>
                    <a:pt x="257" y="46"/>
                    <a:pt x="260" y="46"/>
                  </a:cubicBezTo>
                  <a:cubicBezTo>
                    <a:pt x="261" y="46"/>
                    <a:pt x="262" y="47"/>
                    <a:pt x="262" y="49"/>
                  </a:cubicBezTo>
                  <a:cubicBezTo>
                    <a:pt x="262" y="51"/>
                    <a:pt x="262" y="53"/>
                    <a:pt x="262" y="55"/>
                  </a:cubicBezTo>
                  <a:cubicBezTo>
                    <a:pt x="262" y="55"/>
                    <a:pt x="263" y="56"/>
                    <a:pt x="263" y="56"/>
                  </a:cubicBezTo>
                  <a:cubicBezTo>
                    <a:pt x="265" y="56"/>
                    <a:pt x="267" y="56"/>
                    <a:pt x="269" y="56"/>
                  </a:cubicBezTo>
                  <a:cubicBezTo>
                    <a:pt x="271" y="56"/>
                    <a:pt x="272" y="57"/>
                    <a:pt x="272" y="58"/>
                  </a:cubicBezTo>
                  <a:cubicBezTo>
                    <a:pt x="272" y="61"/>
                    <a:pt x="272" y="65"/>
                    <a:pt x="272" y="68"/>
                  </a:cubicBezTo>
                  <a:cubicBezTo>
                    <a:pt x="272" y="69"/>
                    <a:pt x="271" y="70"/>
                    <a:pt x="269" y="70"/>
                  </a:cubicBezTo>
                  <a:cubicBezTo>
                    <a:pt x="267" y="70"/>
                    <a:pt x="265" y="70"/>
                    <a:pt x="263" y="70"/>
                  </a:cubicBezTo>
                  <a:cubicBezTo>
                    <a:pt x="263" y="70"/>
                    <a:pt x="262" y="71"/>
                    <a:pt x="262" y="71"/>
                  </a:cubicBezTo>
                  <a:cubicBezTo>
                    <a:pt x="262" y="73"/>
                    <a:pt x="262" y="75"/>
                    <a:pt x="262" y="77"/>
                  </a:cubicBezTo>
                  <a:cubicBezTo>
                    <a:pt x="262" y="79"/>
                    <a:pt x="261" y="80"/>
                    <a:pt x="260" y="80"/>
                  </a:cubicBezTo>
                  <a:cubicBezTo>
                    <a:pt x="257" y="80"/>
                    <a:pt x="253" y="80"/>
                    <a:pt x="250" y="80"/>
                  </a:cubicBezTo>
                  <a:cubicBezTo>
                    <a:pt x="249" y="80"/>
                    <a:pt x="248" y="79"/>
                    <a:pt x="248" y="77"/>
                  </a:cubicBezTo>
                  <a:cubicBezTo>
                    <a:pt x="248" y="75"/>
                    <a:pt x="248" y="73"/>
                    <a:pt x="248" y="71"/>
                  </a:cubicBezTo>
                  <a:cubicBezTo>
                    <a:pt x="248" y="71"/>
                    <a:pt x="247" y="70"/>
                    <a:pt x="247" y="70"/>
                  </a:cubicBezTo>
                  <a:cubicBezTo>
                    <a:pt x="245" y="70"/>
                    <a:pt x="243" y="70"/>
                    <a:pt x="241" y="70"/>
                  </a:cubicBezTo>
                  <a:cubicBezTo>
                    <a:pt x="240" y="70"/>
                    <a:pt x="238" y="69"/>
                    <a:pt x="238" y="68"/>
                  </a:cubicBezTo>
                  <a:cubicBezTo>
                    <a:pt x="238" y="65"/>
                    <a:pt x="238" y="61"/>
                    <a:pt x="238" y="58"/>
                  </a:cubicBezTo>
                  <a:cubicBezTo>
                    <a:pt x="238" y="57"/>
                    <a:pt x="240" y="56"/>
                    <a:pt x="241" y="5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grpSp>
      <p:sp>
        <p:nvSpPr>
          <p:cNvPr id="35" name="矩形 34"/>
          <p:cNvSpPr/>
          <p:nvPr/>
        </p:nvSpPr>
        <p:spPr>
          <a:xfrm>
            <a:off x="4465152" y="901942"/>
            <a:ext cx="2137124" cy="2646878"/>
          </a:xfrm>
          <a:prstGeom prst="rect">
            <a:avLst/>
          </a:prstGeom>
        </p:spPr>
        <p:txBody>
          <a:bodyPr wrap="none">
            <a:spAutoFit/>
          </a:bodyPr>
          <a:lstStyle/>
          <a:p>
            <a:pPr lvl="0" fontAlgn="base">
              <a:spcBef>
                <a:spcPct val="0"/>
              </a:spcBef>
              <a:spcAft>
                <a:spcPct val="0"/>
              </a:spcAft>
            </a:pPr>
            <a:r>
              <a:rPr lang="en-US" altLang="zh-CN" sz="16600" dirty="0">
                <a:solidFill>
                  <a:srgbClr val="2778AF"/>
                </a:solidFill>
                <a:latin typeface="Impact" panose="020B0806030902050204" pitchFamily="34" charset="0"/>
                <a:ea typeface="微软雅黑" panose="020B0503020204020204" pitchFamily="34" charset="-122"/>
              </a:rPr>
              <a:t>01</a:t>
            </a:r>
            <a:endParaRPr lang="zh-CN" altLang="en-US" sz="8800" dirty="0">
              <a:solidFill>
                <a:srgbClr val="2778AF"/>
              </a:solidFill>
              <a:latin typeface="Impact" panose="020B0806030902050204" pitchFamily="34" charset="0"/>
              <a:ea typeface="微软雅黑" panose="020B0503020204020204" pitchFamily="34" charset="-122"/>
            </a:endParaRPr>
          </a:p>
        </p:txBody>
      </p:sp>
    </p:spTree>
    <p:custDataLst>
      <p:tags r:id="rId1"/>
    </p:custDataLst>
    <p:extLst>
      <p:ext uri="{BB962C8B-B14F-4D97-AF65-F5344CB8AC3E}">
        <p14:creationId xmlns:p14="http://schemas.microsoft.com/office/powerpoint/2010/main" val="622702156"/>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8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13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14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220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nodeType="withEffect">
                                  <p:stCondLst>
                                    <p:cond delay="2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11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260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190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par>
                          <p:cTn id="38" fill="hold">
                            <p:stCondLst>
                              <p:cond delay="3100"/>
                            </p:stCondLst>
                            <p:childTnLst>
                              <p:par>
                                <p:cTn id="39" presetID="56" presetClass="entr" presetSubtype="0" fill="hold" grpId="0" nodeType="afterEffect">
                                  <p:stCondLst>
                                    <p:cond delay="0"/>
                                  </p:stCondLst>
                                  <p:iterate type="lt">
                                    <p:tmPct val="10000"/>
                                  </p:iterate>
                                  <p:childTnLst>
                                    <p:set>
                                      <p:cBhvr>
                                        <p:cTn id="40" dur="1" fill="hold">
                                          <p:stCondLst>
                                            <p:cond delay="0"/>
                                          </p:stCondLst>
                                        </p:cTn>
                                        <p:tgtEl>
                                          <p:spTgt spid="7"/>
                                        </p:tgtEl>
                                        <p:attrNameLst>
                                          <p:attrName>style.visibility</p:attrName>
                                        </p:attrNameLst>
                                      </p:cBhvr>
                                      <p:to>
                                        <p:strVal val="visible"/>
                                      </p:to>
                                    </p:set>
                                    <p:anim by="(-#ppt_w*2)" calcmode="lin" valueType="num">
                                      <p:cBhvr rctx="PPT">
                                        <p:cTn id="41" dur="500" autoRev="1" fill="hold">
                                          <p:stCondLst>
                                            <p:cond delay="0"/>
                                          </p:stCondLst>
                                        </p:cTn>
                                        <p:tgtEl>
                                          <p:spTgt spid="7"/>
                                        </p:tgtEl>
                                        <p:attrNameLst>
                                          <p:attrName>ppt_w</p:attrName>
                                        </p:attrNameLst>
                                      </p:cBhvr>
                                    </p:anim>
                                    <p:anim by="(#ppt_w*0.50)" calcmode="lin" valueType="num">
                                      <p:cBhvr>
                                        <p:cTn id="42" dur="500" decel="50000" autoRev="1" fill="hold">
                                          <p:stCondLst>
                                            <p:cond delay="0"/>
                                          </p:stCondLst>
                                        </p:cTn>
                                        <p:tgtEl>
                                          <p:spTgt spid="7"/>
                                        </p:tgtEl>
                                        <p:attrNameLst>
                                          <p:attrName>ppt_x</p:attrName>
                                        </p:attrNameLst>
                                      </p:cBhvr>
                                    </p:anim>
                                    <p:anim from="(-#ppt_h/2)" to="(#ppt_y)" calcmode="lin" valueType="num">
                                      <p:cBhvr>
                                        <p:cTn id="43" dur="1000" fill="hold">
                                          <p:stCondLst>
                                            <p:cond delay="0"/>
                                          </p:stCondLst>
                                        </p:cTn>
                                        <p:tgtEl>
                                          <p:spTgt spid="7"/>
                                        </p:tgtEl>
                                        <p:attrNameLst>
                                          <p:attrName>ppt_y</p:attrName>
                                        </p:attrNameLst>
                                      </p:cBhvr>
                                    </p:anim>
                                    <p:animRot by="21600000">
                                      <p:cBhvr>
                                        <p:cTn id="44" dur="1000" fill="hold">
                                          <p:stCondLst>
                                            <p:cond delay="0"/>
                                          </p:stCondLst>
                                        </p:cTn>
                                        <p:tgtEl>
                                          <p:spTgt spid="7"/>
                                        </p:tgtEl>
                                        <p:attrNameLst>
                                          <p:attrName>r</p:attrName>
                                        </p:attrNameLst>
                                      </p:cBhvr>
                                    </p:animRot>
                                  </p:childTnLst>
                                </p:cTn>
                              </p:par>
                            </p:childTnLst>
                          </p:cTn>
                        </p:par>
                        <p:par>
                          <p:cTn id="45" fill="hold">
                            <p:stCondLst>
                              <p:cond delay="4500"/>
                            </p:stCondLst>
                            <p:childTnLst>
                              <p:par>
                                <p:cTn id="46" presetID="16" presetClass="entr" presetSubtype="37" fill="hold" grpId="0" nodeType="after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barn(outVertical)">
                                      <p:cBhvr>
                                        <p:cTn id="48" dur="500"/>
                                        <p:tgtEl>
                                          <p:spTgt spid="34"/>
                                        </p:tgtEl>
                                      </p:cBhvr>
                                    </p:animEffect>
                                  </p:childTnLst>
                                </p:cTn>
                              </p:par>
                            </p:childTnLst>
                          </p:cTn>
                        </p:par>
                        <p:par>
                          <p:cTn id="49" fill="hold">
                            <p:stCondLst>
                              <p:cond delay="5000"/>
                            </p:stCondLst>
                            <p:childTnLst>
                              <p:par>
                                <p:cTn id="50" presetID="23" presetClass="entr" presetSubtype="16" fill="hold" grpId="0" nodeType="afterEffect">
                                  <p:stCondLst>
                                    <p:cond delay="0"/>
                                  </p:stCondLst>
                                  <p:childTnLst>
                                    <p:set>
                                      <p:cBhvr>
                                        <p:cTn id="51" dur="1" fill="hold">
                                          <p:stCondLst>
                                            <p:cond delay="0"/>
                                          </p:stCondLst>
                                        </p:cTn>
                                        <p:tgtEl>
                                          <p:spTgt spid="35"/>
                                        </p:tgtEl>
                                        <p:attrNameLst>
                                          <p:attrName>style.visibility</p:attrName>
                                        </p:attrNameLst>
                                      </p:cBhvr>
                                      <p:to>
                                        <p:strVal val="visible"/>
                                      </p:to>
                                    </p:set>
                                    <p:anim calcmode="lin" valueType="num">
                                      <p:cBhvr>
                                        <p:cTn id="52" dur="500" fill="hold"/>
                                        <p:tgtEl>
                                          <p:spTgt spid="35"/>
                                        </p:tgtEl>
                                        <p:attrNameLst>
                                          <p:attrName>ppt_w</p:attrName>
                                        </p:attrNameLst>
                                      </p:cBhvr>
                                      <p:tavLst>
                                        <p:tav tm="0">
                                          <p:val>
                                            <p:fltVal val="0"/>
                                          </p:val>
                                        </p:tav>
                                        <p:tav tm="100000">
                                          <p:val>
                                            <p:strVal val="#ppt_w"/>
                                          </p:val>
                                        </p:tav>
                                      </p:tavLst>
                                    </p:anim>
                                    <p:anim calcmode="lin" valueType="num">
                                      <p:cBhvr>
                                        <p:cTn id="53" dur="5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7" grpId="0"/>
      <p:bldP spid="8" grpId="0" animBg="1"/>
      <p:bldP spid="9" grpId="0" animBg="1"/>
      <p:bldP spid="10" grpId="0" animBg="1"/>
      <p:bldP spid="11" grpId="0" animBg="1"/>
      <p:bldP spid="12" grpId="0" animBg="1"/>
      <p:bldP spid="26" grpId="0" animBg="1"/>
      <p:bldP spid="27" grpId="0" animBg="1"/>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rot="5400000">
            <a:off x="4172909" y="-1780385"/>
            <a:ext cx="4104886" cy="11085750"/>
          </a:xfrm>
          <a:prstGeom prst="rect">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sz="2000" kern="0">
              <a:solidFill>
                <a:prstClr val="black"/>
              </a:solidFill>
              <a:ea typeface="微软雅黑"/>
            </a:endParaRPr>
          </a:p>
        </p:txBody>
      </p:sp>
      <p:sp>
        <p:nvSpPr>
          <p:cNvPr id="35" name="矩形 34"/>
          <p:cNvSpPr/>
          <p:nvPr/>
        </p:nvSpPr>
        <p:spPr>
          <a:xfrm>
            <a:off x="0" y="411981"/>
            <a:ext cx="874207" cy="381837"/>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682477" y="336212"/>
            <a:ext cx="537993" cy="537993"/>
            <a:chOff x="682477" y="336212"/>
            <a:chExt cx="537993" cy="537993"/>
          </a:xfrm>
        </p:grpSpPr>
        <p:grpSp>
          <p:nvGrpSpPr>
            <p:cNvPr id="37" name="组合 36"/>
            <p:cNvGrpSpPr/>
            <p:nvPr/>
          </p:nvGrpSpPr>
          <p:grpSpPr>
            <a:xfrm>
              <a:off x="682477" y="336212"/>
              <a:ext cx="537993" cy="537993"/>
              <a:chOff x="1603689" y="1828440"/>
              <a:chExt cx="2743560" cy="2743560"/>
            </a:xfrm>
          </p:grpSpPr>
          <p:sp>
            <p:nvSpPr>
              <p:cNvPr id="39" name="椭圆 38"/>
              <p:cNvSpPr/>
              <p:nvPr/>
            </p:nvSpPr>
            <p:spPr>
              <a:xfrm>
                <a:off x="1603689" y="1828440"/>
                <a:ext cx="2743560" cy="2743560"/>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sp>
            <p:nvSpPr>
              <p:cNvPr id="40" name="椭圆 39"/>
              <p:cNvSpPr/>
              <p:nvPr/>
            </p:nvSpPr>
            <p:spPr>
              <a:xfrm>
                <a:off x="1752544" y="1977295"/>
                <a:ext cx="2445850" cy="2445850"/>
              </a:xfrm>
              <a:prstGeom prst="ellipse">
                <a:avLst/>
              </a:prstGeom>
              <a:solidFill>
                <a:srgbClr val="2980B9"/>
              </a:solidFill>
              <a:ln w="38100"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grpSp>
        <p:sp>
          <p:nvSpPr>
            <p:cNvPr id="41" name="矩形 40"/>
            <p:cNvSpPr/>
            <p:nvPr/>
          </p:nvSpPr>
          <p:spPr>
            <a:xfrm>
              <a:off x="753342" y="418233"/>
              <a:ext cx="433132" cy="369332"/>
            </a:xfrm>
            <a:prstGeom prst="rect">
              <a:avLst/>
            </a:prstGeom>
          </p:spPr>
          <p:txBody>
            <a:bodyPr wrap="none">
              <a:spAutoFit/>
            </a:bodyPr>
            <a:lstStyle/>
            <a:p>
              <a:pPr lvl="0"/>
              <a:r>
                <a:rPr lang="en-US" altLang="zh-CN" dirty="0">
                  <a:solidFill>
                    <a:schemeClr val="bg1"/>
                  </a:solidFill>
                  <a:latin typeface="Impact" panose="020B0806030902050204" pitchFamily="34" charset="0"/>
                </a:rPr>
                <a:t>09</a:t>
              </a:r>
              <a:endParaRPr lang="zh-CN" altLang="en-US" dirty="0">
                <a:solidFill>
                  <a:schemeClr val="bg1"/>
                </a:solidFill>
                <a:latin typeface="Impact" panose="020B0806030902050204" pitchFamily="34" charset="0"/>
              </a:endParaRPr>
            </a:p>
          </p:txBody>
        </p:sp>
      </p:grpSp>
      <p:sp>
        <p:nvSpPr>
          <p:cNvPr id="43" name="矩形 42"/>
          <p:cNvSpPr/>
          <p:nvPr/>
        </p:nvSpPr>
        <p:spPr>
          <a:xfrm>
            <a:off x="1220469" y="402844"/>
            <a:ext cx="2978701" cy="461665"/>
          </a:xfrm>
          <a:prstGeom prst="rect">
            <a:avLst/>
          </a:prstGeom>
        </p:spPr>
        <p:txBody>
          <a:bodyPr wrap="none">
            <a:spAutoFit/>
          </a:bodyPr>
          <a:lstStyle/>
          <a:p>
            <a:pPr lvl="0" fontAlgn="base">
              <a:spcBef>
                <a:spcPct val="0"/>
              </a:spcBef>
              <a:spcAft>
                <a:spcPct val="0"/>
              </a:spcAft>
            </a:pPr>
            <a:r>
              <a:rPr lang="zh-CN" altLang="en-US" sz="2400" dirty="0">
                <a:solidFill>
                  <a:srgbClr val="2980B9"/>
                </a:solidFill>
                <a:latin typeface="微软雅黑" panose="020B0503020204020204" pitchFamily="34" charset="-122"/>
                <a:ea typeface="微软雅黑" panose="020B0503020204020204" pitchFamily="34" charset="-122"/>
              </a:rPr>
              <a:t>效果确认</a:t>
            </a:r>
            <a:r>
              <a:rPr lang="en-US" altLang="zh-CN" sz="2400" dirty="0">
                <a:solidFill>
                  <a:srgbClr val="2980B9"/>
                </a:solidFill>
                <a:latin typeface="微软雅黑" panose="020B0503020204020204" pitchFamily="34" charset="-122"/>
                <a:ea typeface="微软雅黑" panose="020B0503020204020204" pitchFamily="34" charset="-122"/>
              </a:rPr>
              <a:t>—</a:t>
            </a:r>
            <a:r>
              <a:rPr lang="zh-CN" altLang="en-US" sz="2400" dirty="0">
                <a:solidFill>
                  <a:srgbClr val="2980B9"/>
                </a:solidFill>
                <a:latin typeface="微软雅黑" panose="020B0503020204020204" pitchFamily="34" charset="-122"/>
                <a:ea typeface="微软雅黑" panose="020B0503020204020204" pitchFamily="34" charset="-122"/>
              </a:rPr>
              <a:t>无形效果</a:t>
            </a:r>
          </a:p>
        </p:txBody>
      </p:sp>
      <p:graphicFrame>
        <p:nvGraphicFramePr>
          <p:cNvPr id="12" name="图表 11"/>
          <p:cNvGraphicFramePr>
            <a:graphicFrameLocks/>
          </p:cNvGraphicFramePr>
          <p:nvPr>
            <p:extLst>
              <p:ext uri="{D42A27DB-BD31-4B8C-83A1-F6EECF244321}">
                <p14:modId xmlns:p14="http://schemas.microsoft.com/office/powerpoint/2010/main" val="2784932910"/>
              </p:ext>
            </p:extLst>
          </p:nvPr>
        </p:nvGraphicFramePr>
        <p:xfrm>
          <a:off x="5492863" y="1891268"/>
          <a:ext cx="5978700" cy="40807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1071316839"/>
              </p:ext>
            </p:extLst>
          </p:nvPr>
        </p:nvGraphicFramePr>
        <p:xfrm>
          <a:off x="874207" y="1920227"/>
          <a:ext cx="4635944" cy="3684525"/>
        </p:xfrm>
        <a:graphic>
          <a:graphicData uri="http://schemas.openxmlformats.org/drawingml/2006/table">
            <a:tbl>
              <a:tblPr firstRow="1" firstCol="1" lastRow="1" lastCol="1" bandRow="1" bandCol="1"/>
              <a:tblGrid>
                <a:gridCol w="1122134">
                  <a:extLst>
                    <a:ext uri="{9D8B030D-6E8A-4147-A177-3AD203B41FA5}">
                      <a16:colId xmlns:a16="http://schemas.microsoft.com/office/drawing/2014/main" val="20000"/>
                    </a:ext>
                  </a:extLst>
                </a:gridCol>
                <a:gridCol w="549917">
                  <a:extLst>
                    <a:ext uri="{9D8B030D-6E8A-4147-A177-3AD203B41FA5}">
                      <a16:colId xmlns:a16="http://schemas.microsoft.com/office/drawing/2014/main" val="20001"/>
                    </a:ext>
                  </a:extLst>
                </a:gridCol>
                <a:gridCol w="549917">
                  <a:extLst>
                    <a:ext uri="{9D8B030D-6E8A-4147-A177-3AD203B41FA5}">
                      <a16:colId xmlns:a16="http://schemas.microsoft.com/office/drawing/2014/main" val="20002"/>
                    </a:ext>
                  </a:extLst>
                </a:gridCol>
                <a:gridCol w="550460">
                  <a:extLst>
                    <a:ext uri="{9D8B030D-6E8A-4147-A177-3AD203B41FA5}">
                      <a16:colId xmlns:a16="http://schemas.microsoft.com/office/drawing/2014/main" val="20003"/>
                    </a:ext>
                  </a:extLst>
                </a:gridCol>
                <a:gridCol w="550460">
                  <a:extLst>
                    <a:ext uri="{9D8B030D-6E8A-4147-A177-3AD203B41FA5}">
                      <a16:colId xmlns:a16="http://schemas.microsoft.com/office/drawing/2014/main" val="20004"/>
                    </a:ext>
                  </a:extLst>
                </a:gridCol>
                <a:gridCol w="656528">
                  <a:extLst>
                    <a:ext uri="{9D8B030D-6E8A-4147-A177-3AD203B41FA5}">
                      <a16:colId xmlns:a16="http://schemas.microsoft.com/office/drawing/2014/main" val="20005"/>
                    </a:ext>
                  </a:extLst>
                </a:gridCol>
                <a:gridCol w="656528">
                  <a:extLst>
                    <a:ext uri="{9D8B030D-6E8A-4147-A177-3AD203B41FA5}">
                      <a16:colId xmlns:a16="http://schemas.microsoft.com/office/drawing/2014/main" val="20006"/>
                    </a:ext>
                  </a:extLst>
                </a:gridCol>
              </a:tblGrid>
              <a:tr h="328983">
                <a:tc row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100" kern="100" dirty="0">
                          <a:solidFill>
                            <a:schemeClr val="bg1"/>
                          </a:solidFill>
                          <a:effectLst/>
                          <a:latin typeface="微软雅黑" panose="020B0503020204020204" pitchFamily="34" charset="-122"/>
                          <a:ea typeface="微软雅黑" panose="020B0503020204020204" pitchFamily="34" charset="-122"/>
                        </a:rPr>
                        <a:t>项目</a:t>
                      </a:r>
                    </a:p>
                  </a:txBody>
                  <a:tcPr marL="68574" marR="6857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100" kern="100" dirty="0">
                          <a:solidFill>
                            <a:schemeClr val="bg1"/>
                          </a:solidFill>
                          <a:effectLst/>
                          <a:latin typeface="微软雅黑" panose="020B0503020204020204" pitchFamily="34" charset="-122"/>
                          <a:ea typeface="微软雅黑" panose="020B0503020204020204" pitchFamily="34" charset="-122"/>
                        </a:rPr>
                        <a:t>改善前</a:t>
                      </a:r>
                    </a:p>
                  </a:txBody>
                  <a:tcPr marL="68574" marR="6857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hMerge="1">
                  <a:txBody>
                    <a:bodyPr/>
                    <a:lstStyle/>
                    <a:p>
                      <a:endParaRPr lang="zh-CN" altLang="en-US"/>
                    </a:p>
                  </a:txBody>
                  <a:tcPr/>
                </a:tc>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100" kern="100" dirty="0">
                          <a:solidFill>
                            <a:schemeClr val="bg1"/>
                          </a:solidFill>
                          <a:effectLst/>
                          <a:latin typeface="微软雅黑" panose="020B0503020204020204" pitchFamily="34" charset="-122"/>
                          <a:ea typeface="微软雅黑" panose="020B0503020204020204" pitchFamily="34" charset="-122"/>
                        </a:rPr>
                        <a:t>改善后</a:t>
                      </a:r>
                    </a:p>
                  </a:txBody>
                  <a:tcPr marL="68574" marR="6857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hMerge="1">
                  <a:txBody>
                    <a:bodyPr/>
                    <a:lstStyle/>
                    <a:p>
                      <a:endParaRPr lang="zh-CN" altLang="en-US"/>
                    </a:p>
                  </a:txBody>
                  <a:tcPr/>
                </a:tc>
                <a:tc row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100" kern="100" dirty="0">
                          <a:solidFill>
                            <a:schemeClr val="bg1"/>
                          </a:solidFill>
                          <a:effectLst/>
                          <a:latin typeface="微软雅黑" panose="020B0503020204020204" pitchFamily="34" charset="-122"/>
                          <a:ea typeface="微软雅黑" panose="020B0503020204020204" pitchFamily="34" charset="-122"/>
                        </a:rPr>
                        <a:t>活动成长</a:t>
                      </a:r>
                    </a:p>
                  </a:txBody>
                  <a:tcPr marL="68574" marR="6857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row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100" kern="100" dirty="0">
                          <a:solidFill>
                            <a:schemeClr val="bg1"/>
                          </a:solidFill>
                          <a:effectLst/>
                          <a:latin typeface="微软雅黑" panose="020B0503020204020204" pitchFamily="34" charset="-122"/>
                          <a:ea typeface="微软雅黑" panose="020B0503020204020204" pitchFamily="34" charset="-122"/>
                        </a:rPr>
                        <a:t>正</a:t>
                      </a:r>
                      <a:r>
                        <a:rPr lang="en-US" sz="1100" kern="100" dirty="0">
                          <a:solidFill>
                            <a:schemeClr val="bg1"/>
                          </a:solidFill>
                          <a:effectLst/>
                          <a:latin typeface="微软雅黑" panose="020B0503020204020204" pitchFamily="34" charset="-122"/>
                          <a:ea typeface="微软雅黑" panose="020B0503020204020204" pitchFamily="34" charset="-122"/>
                        </a:rPr>
                        <a:t>/</a:t>
                      </a:r>
                      <a:r>
                        <a:rPr lang="zh-CN" sz="1100" kern="100" dirty="0">
                          <a:solidFill>
                            <a:schemeClr val="bg1"/>
                          </a:solidFill>
                          <a:effectLst/>
                          <a:latin typeface="微软雅黑" panose="020B0503020204020204" pitchFamily="34" charset="-122"/>
                          <a:ea typeface="微软雅黑" panose="020B0503020204020204" pitchFamily="34" charset="-122"/>
                        </a:rPr>
                        <a:t>负向</a:t>
                      </a:r>
                    </a:p>
                  </a:txBody>
                  <a:tcPr marL="68574" marR="6857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2980B9"/>
                    </a:solidFill>
                  </a:tcPr>
                </a:tc>
                <a:extLst>
                  <a:ext uri="{0D108BD9-81ED-4DB2-BD59-A6C34878D82A}">
                    <a16:rowId xmlns:a16="http://schemas.microsoft.com/office/drawing/2014/main" val="10000"/>
                  </a:ext>
                </a:extLst>
              </a:tr>
              <a:tr h="328983">
                <a:tc vMerge="1">
                  <a:txBody>
                    <a:bodyPr/>
                    <a:lstStyle/>
                    <a:p>
                      <a:endParaRPr lang="zh-CN" altLang="en-US"/>
                    </a:p>
                  </a:txBody>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100" kern="100" dirty="0">
                          <a:solidFill>
                            <a:schemeClr val="bg1"/>
                          </a:solidFill>
                          <a:effectLst/>
                          <a:latin typeface="微软雅黑" panose="020B0503020204020204" pitchFamily="34" charset="-122"/>
                          <a:ea typeface="微软雅黑" panose="020B0503020204020204" pitchFamily="34" charset="-122"/>
                        </a:rPr>
                        <a:t>总分</a:t>
                      </a:r>
                    </a:p>
                  </a:txBody>
                  <a:tcPr marL="68574" marR="6857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100" kern="100" dirty="0">
                          <a:solidFill>
                            <a:schemeClr val="bg1"/>
                          </a:solidFill>
                          <a:effectLst/>
                          <a:latin typeface="微软雅黑" panose="020B0503020204020204" pitchFamily="34" charset="-122"/>
                          <a:ea typeface="微软雅黑" panose="020B0503020204020204" pitchFamily="34" charset="-122"/>
                        </a:rPr>
                        <a:t>平均</a:t>
                      </a:r>
                    </a:p>
                  </a:txBody>
                  <a:tcPr marL="68574" marR="6857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100" kern="100" dirty="0">
                          <a:solidFill>
                            <a:schemeClr val="bg1"/>
                          </a:solidFill>
                          <a:effectLst/>
                          <a:latin typeface="微软雅黑" panose="020B0503020204020204" pitchFamily="34" charset="-122"/>
                          <a:ea typeface="微软雅黑" panose="020B0503020204020204" pitchFamily="34" charset="-122"/>
                        </a:rPr>
                        <a:t>总分</a:t>
                      </a:r>
                    </a:p>
                  </a:txBody>
                  <a:tcPr marL="68574" marR="6857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100" kern="100" dirty="0">
                          <a:solidFill>
                            <a:schemeClr val="bg1"/>
                          </a:solidFill>
                          <a:effectLst/>
                          <a:latin typeface="微软雅黑" panose="020B0503020204020204" pitchFamily="34" charset="-122"/>
                          <a:ea typeface="微软雅黑" panose="020B0503020204020204" pitchFamily="34" charset="-122"/>
                        </a:rPr>
                        <a:t>平均</a:t>
                      </a:r>
                    </a:p>
                  </a:txBody>
                  <a:tcPr marL="68574" marR="6857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0001"/>
                  </a:ext>
                </a:extLst>
              </a:tr>
              <a:tr h="394695">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100" kern="100" dirty="0">
                          <a:solidFill>
                            <a:schemeClr val="bg1"/>
                          </a:solidFill>
                          <a:effectLst/>
                          <a:latin typeface="微软雅黑" panose="020B0503020204020204" pitchFamily="34" charset="-122"/>
                          <a:ea typeface="微软雅黑" panose="020B0503020204020204" pitchFamily="34" charset="-122"/>
                        </a:rPr>
                        <a:t>解决问题能力</a:t>
                      </a: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a:effectLst/>
                          <a:latin typeface="微软雅黑" panose="020B0503020204020204" pitchFamily="34" charset="-122"/>
                          <a:ea typeface="微软雅黑" panose="020B0503020204020204" pitchFamily="34" charset="-122"/>
                        </a:rPr>
                        <a:t>21</a:t>
                      </a:r>
                      <a:endParaRPr lang="zh-CN" sz="1100" kern="10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dirty="0">
                          <a:effectLst/>
                          <a:latin typeface="微软雅黑" panose="020B0503020204020204" pitchFamily="34" charset="-122"/>
                          <a:ea typeface="微软雅黑" panose="020B0503020204020204" pitchFamily="34" charset="-122"/>
                        </a:rPr>
                        <a:t>2.3</a:t>
                      </a:r>
                      <a:endParaRPr lang="zh-CN" sz="1100" kern="100" dirty="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a:effectLst/>
                          <a:latin typeface="微软雅黑" panose="020B0503020204020204" pitchFamily="34" charset="-122"/>
                          <a:ea typeface="微软雅黑" panose="020B0503020204020204" pitchFamily="34" charset="-122"/>
                        </a:rPr>
                        <a:t>33</a:t>
                      </a:r>
                      <a:endParaRPr lang="zh-CN" sz="1100" kern="10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dirty="0">
                          <a:effectLst/>
                          <a:latin typeface="微软雅黑" panose="020B0503020204020204" pitchFamily="34" charset="-122"/>
                          <a:ea typeface="微软雅黑" panose="020B0503020204020204" pitchFamily="34" charset="-122"/>
                        </a:rPr>
                        <a:t>3.67</a:t>
                      </a:r>
                      <a:endParaRPr lang="zh-CN" sz="1100" kern="100" dirty="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a:effectLst/>
                          <a:latin typeface="微软雅黑" panose="020B0503020204020204" pitchFamily="34" charset="-122"/>
                          <a:ea typeface="微软雅黑" panose="020B0503020204020204" pitchFamily="34" charset="-122"/>
                        </a:rPr>
                        <a:t>1.37</a:t>
                      </a:r>
                      <a:endParaRPr lang="zh-CN" sz="1100" kern="10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100" kern="100">
                          <a:effectLst/>
                          <a:latin typeface="微软雅黑" panose="020B0503020204020204" pitchFamily="34" charset="-122"/>
                          <a:ea typeface="微软雅黑" panose="020B0503020204020204" pitchFamily="34" charset="-122"/>
                        </a:rPr>
                        <a:t>↑</a:t>
                      </a: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28983">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100" kern="100" dirty="0">
                          <a:solidFill>
                            <a:schemeClr val="bg1"/>
                          </a:solidFill>
                          <a:effectLst/>
                          <a:latin typeface="微软雅黑" panose="020B0503020204020204" pitchFamily="34" charset="-122"/>
                          <a:ea typeface="微软雅黑" panose="020B0503020204020204" pitchFamily="34" charset="-122"/>
                        </a:rPr>
                        <a:t>责任心</a:t>
                      </a: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a:effectLst/>
                          <a:latin typeface="微软雅黑" panose="020B0503020204020204" pitchFamily="34" charset="-122"/>
                          <a:ea typeface="微软雅黑" panose="020B0503020204020204" pitchFamily="34" charset="-122"/>
                        </a:rPr>
                        <a:t>27</a:t>
                      </a:r>
                      <a:endParaRPr lang="zh-CN" sz="1100" kern="10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a:effectLst/>
                          <a:latin typeface="微软雅黑" panose="020B0503020204020204" pitchFamily="34" charset="-122"/>
                          <a:ea typeface="微软雅黑" panose="020B0503020204020204" pitchFamily="34" charset="-122"/>
                        </a:rPr>
                        <a:t>3</a:t>
                      </a:r>
                      <a:endParaRPr lang="zh-CN" sz="1100" kern="10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dirty="0">
                          <a:effectLst/>
                          <a:latin typeface="微软雅黑" panose="020B0503020204020204" pitchFamily="34" charset="-122"/>
                          <a:ea typeface="微软雅黑" panose="020B0503020204020204" pitchFamily="34" charset="-122"/>
                        </a:rPr>
                        <a:t>35</a:t>
                      </a:r>
                      <a:endParaRPr lang="zh-CN" sz="1100" kern="100" dirty="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a:effectLst/>
                          <a:latin typeface="微软雅黑" panose="020B0503020204020204" pitchFamily="34" charset="-122"/>
                          <a:ea typeface="微软雅黑" panose="020B0503020204020204" pitchFamily="34" charset="-122"/>
                        </a:rPr>
                        <a:t>3.89</a:t>
                      </a:r>
                      <a:endParaRPr lang="zh-CN" sz="1100" kern="10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a:effectLst/>
                          <a:latin typeface="微软雅黑" panose="020B0503020204020204" pitchFamily="34" charset="-122"/>
                          <a:ea typeface="微软雅黑" panose="020B0503020204020204" pitchFamily="34" charset="-122"/>
                        </a:rPr>
                        <a:t>0.89</a:t>
                      </a:r>
                      <a:endParaRPr lang="zh-CN" sz="1100" kern="10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100" kern="100">
                          <a:effectLst/>
                          <a:latin typeface="微软雅黑" panose="020B0503020204020204" pitchFamily="34" charset="-122"/>
                          <a:ea typeface="微软雅黑" panose="020B0503020204020204" pitchFamily="34" charset="-122"/>
                        </a:rPr>
                        <a:t>↑</a:t>
                      </a: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28983">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100" kern="100" dirty="0">
                          <a:solidFill>
                            <a:schemeClr val="bg1"/>
                          </a:solidFill>
                          <a:effectLst/>
                          <a:latin typeface="微软雅黑" panose="020B0503020204020204" pitchFamily="34" charset="-122"/>
                          <a:ea typeface="微软雅黑" panose="020B0503020204020204" pitchFamily="34" charset="-122"/>
                        </a:rPr>
                        <a:t>沟通协调</a:t>
                      </a: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dirty="0">
                          <a:effectLst/>
                          <a:latin typeface="微软雅黑" panose="020B0503020204020204" pitchFamily="34" charset="-122"/>
                          <a:ea typeface="微软雅黑" panose="020B0503020204020204" pitchFamily="34" charset="-122"/>
                        </a:rPr>
                        <a:t>17</a:t>
                      </a:r>
                      <a:endParaRPr lang="zh-CN" sz="1100" kern="100" dirty="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a:effectLst/>
                          <a:latin typeface="微软雅黑" panose="020B0503020204020204" pitchFamily="34" charset="-122"/>
                          <a:ea typeface="微软雅黑" panose="020B0503020204020204" pitchFamily="34" charset="-122"/>
                        </a:rPr>
                        <a:t>1.89</a:t>
                      </a:r>
                      <a:endParaRPr lang="zh-CN" sz="1100" kern="10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a:effectLst/>
                          <a:latin typeface="微软雅黑" panose="020B0503020204020204" pitchFamily="34" charset="-122"/>
                          <a:ea typeface="微软雅黑" panose="020B0503020204020204" pitchFamily="34" charset="-122"/>
                        </a:rPr>
                        <a:t>37</a:t>
                      </a:r>
                      <a:endParaRPr lang="zh-CN" sz="1100" kern="10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a:effectLst/>
                          <a:latin typeface="微软雅黑" panose="020B0503020204020204" pitchFamily="34" charset="-122"/>
                          <a:ea typeface="微软雅黑" panose="020B0503020204020204" pitchFamily="34" charset="-122"/>
                        </a:rPr>
                        <a:t>4.1</a:t>
                      </a:r>
                      <a:endParaRPr lang="zh-CN" sz="1100" kern="10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a:effectLst/>
                          <a:latin typeface="微软雅黑" panose="020B0503020204020204" pitchFamily="34" charset="-122"/>
                          <a:ea typeface="微软雅黑" panose="020B0503020204020204" pitchFamily="34" charset="-122"/>
                        </a:rPr>
                        <a:t>2.21</a:t>
                      </a:r>
                      <a:endParaRPr lang="zh-CN" sz="1100" kern="10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100" kern="100">
                          <a:effectLst/>
                          <a:latin typeface="微软雅黑" panose="020B0503020204020204" pitchFamily="34" charset="-122"/>
                          <a:ea typeface="微软雅黑" panose="020B0503020204020204" pitchFamily="34" charset="-122"/>
                        </a:rPr>
                        <a:t>↑</a:t>
                      </a: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28983">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100" kern="100" dirty="0">
                          <a:solidFill>
                            <a:schemeClr val="bg1"/>
                          </a:solidFill>
                          <a:effectLst/>
                          <a:latin typeface="微软雅黑" panose="020B0503020204020204" pitchFamily="34" charset="-122"/>
                          <a:ea typeface="微软雅黑" panose="020B0503020204020204" pitchFamily="34" charset="-122"/>
                        </a:rPr>
                        <a:t>自信心</a:t>
                      </a: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dirty="0">
                          <a:effectLst/>
                          <a:latin typeface="微软雅黑" panose="020B0503020204020204" pitchFamily="34" charset="-122"/>
                          <a:ea typeface="微软雅黑" panose="020B0503020204020204" pitchFamily="34" charset="-122"/>
                        </a:rPr>
                        <a:t>18</a:t>
                      </a:r>
                      <a:endParaRPr lang="zh-CN" sz="1100" kern="100" dirty="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dirty="0">
                          <a:effectLst/>
                          <a:latin typeface="微软雅黑" panose="020B0503020204020204" pitchFamily="34" charset="-122"/>
                          <a:ea typeface="微软雅黑" panose="020B0503020204020204" pitchFamily="34" charset="-122"/>
                        </a:rPr>
                        <a:t>2</a:t>
                      </a:r>
                      <a:endParaRPr lang="zh-CN" sz="1100" kern="100" dirty="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a:effectLst/>
                          <a:latin typeface="微软雅黑" panose="020B0503020204020204" pitchFamily="34" charset="-122"/>
                          <a:ea typeface="微软雅黑" panose="020B0503020204020204" pitchFamily="34" charset="-122"/>
                        </a:rPr>
                        <a:t>37</a:t>
                      </a:r>
                      <a:endParaRPr lang="zh-CN" sz="1100" kern="10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a:effectLst/>
                          <a:latin typeface="微软雅黑" panose="020B0503020204020204" pitchFamily="34" charset="-122"/>
                          <a:ea typeface="微软雅黑" panose="020B0503020204020204" pitchFamily="34" charset="-122"/>
                        </a:rPr>
                        <a:t>4.1</a:t>
                      </a:r>
                      <a:endParaRPr lang="zh-CN" sz="1100" kern="10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a:effectLst/>
                          <a:latin typeface="微软雅黑" panose="020B0503020204020204" pitchFamily="34" charset="-122"/>
                          <a:ea typeface="微软雅黑" panose="020B0503020204020204" pitchFamily="34" charset="-122"/>
                        </a:rPr>
                        <a:t>2.1</a:t>
                      </a:r>
                      <a:endParaRPr lang="zh-CN" sz="1100" kern="10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100" kern="100">
                          <a:effectLst/>
                          <a:latin typeface="微软雅黑" panose="020B0503020204020204" pitchFamily="34" charset="-122"/>
                          <a:ea typeface="微软雅黑" panose="020B0503020204020204" pitchFamily="34" charset="-122"/>
                        </a:rPr>
                        <a:t>↑</a:t>
                      </a: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28983">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100" kern="100" dirty="0">
                          <a:solidFill>
                            <a:schemeClr val="bg1"/>
                          </a:solidFill>
                          <a:effectLst/>
                          <a:latin typeface="微软雅黑" panose="020B0503020204020204" pitchFamily="34" charset="-122"/>
                          <a:ea typeface="微软雅黑" panose="020B0503020204020204" pitchFamily="34" charset="-122"/>
                        </a:rPr>
                        <a:t>团队凝聚力</a:t>
                      </a: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a:effectLst/>
                          <a:latin typeface="微软雅黑" panose="020B0503020204020204" pitchFamily="34" charset="-122"/>
                          <a:ea typeface="微软雅黑" panose="020B0503020204020204" pitchFamily="34" charset="-122"/>
                        </a:rPr>
                        <a:t>20</a:t>
                      </a:r>
                      <a:endParaRPr lang="zh-CN" sz="1100" kern="10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dirty="0">
                          <a:effectLst/>
                          <a:latin typeface="微软雅黑" panose="020B0503020204020204" pitchFamily="34" charset="-122"/>
                          <a:ea typeface="微软雅黑" panose="020B0503020204020204" pitchFamily="34" charset="-122"/>
                        </a:rPr>
                        <a:t>2.22</a:t>
                      </a:r>
                      <a:endParaRPr lang="zh-CN" sz="1100" kern="100" dirty="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dirty="0">
                          <a:effectLst/>
                          <a:latin typeface="微软雅黑" panose="020B0503020204020204" pitchFamily="34" charset="-122"/>
                          <a:ea typeface="微软雅黑" panose="020B0503020204020204" pitchFamily="34" charset="-122"/>
                        </a:rPr>
                        <a:t>41</a:t>
                      </a:r>
                      <a:endParaRPr lang="zh-CN" sz="1100" kern="100" dirty="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a:effectLst/>
                          <a:latin typeface="微软雅黑" panose="020B0503020204020204" pitchFamily="34" charset="-122"/>
                          <a:ea typeface="微软雅黑" panose="020B0503020204020204" pitchFamily="34" charset="-122"/>
                        </a:rPr>
                        <a:t>4.56</a:t>
                      </a:r>
                      <a:endParaRPr lang="zh-CN" sz="1100" kern="10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a:effectLst/>
                          <a:latin typeface="微软雅黑" panose="020B0503020204020204" pitchFamily="34" charset="-122"/>
                          <a:ea typeface="微软雅黑" panose="020B0503020204020204" pitchFamily="34" charset="-122"/>
                        </a:rPr>
                        <a:t>2.34</a:t>
                      </a:r>
                      <a:endParaRPr lang="zh-CN" sz="1100" kern="10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100" kern="100">
                          <a:effectLst/>
                          <a:latin typeface="微软雅黑" panose="020B0503020204020204" pitchFamily="34" charset="-122"/>
                          <a:ea typeface="微软雅黑" panose="020B0503020204020204" pitchFamily="34" charset="-122"/>
                        </a:rPr>
                        <a:t>↑</a:t>
                      </a: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28983">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100" kern="100" dirty="0">
                          <a:solidFill>
                            <a:schemeClr val="bg1"/>
                          </a:solidFill>
                          <a:effectLst/>
                          <a:latin typeface="微软雅黑" panose="020B0503020204020204" pitchFamily="34" charset="-122"/>
                          <a:ea typeface="微软雅黑" panose="020B0503020204020204" pitchFamily="34" charset="-122"/>
                        </a:rPr>
                        <a:t>积极性</a:t>
                      </a: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a:effectLst/>
                          <a:latin typeface="微软雅黑" panose="020B0503020204020204" pitchFamily="34" charset="-122"/>
                          <a:ea typeface="微软雅黑" panose="020B0503020204020204" pitchFamily="34" charset="-122"/>
                        </a:rPr>
                        <a:t>21</a:t>
                      </a:r>
                      <a:endParaRPr lang="zh-CN" sz="1100" kern="10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a:effectLst/>
                          <a:latin typeface="微软雅黑" panose="020B0503020204020204" pitchFamily="34" charset="-122"/>
                          <a:ea typeface="微软雅黑" panose="020B0503020204020204" pitchFamily="34" charset="-122"/>
                        </a:rPr>
                        <a:t>2.23</a:t>
                      </a:r>
                      <a:endParaRPr lang="zh-CN" sz="1100" kern="10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dirty="0">
                          <a:effectLst/>
                          <a:latin typeface="微软雅黑" panose="020B0503020204020204" pitchFamily="34" charset="-122"/>
                          <a:ea typeface="微软雅黑" panose="020B0503020204020204" pitchFamily="34" charset="-122"/>
                        </a:rPr>
                        <a:t>38</a:t>
                      </a:r>
                      <a:endParaRPr lang="zh-CN" sz="1100" kern="100" dirty="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dirty="0">
                          <a:effectLst/>
                          <a:latin typeface="微软雅黑" panose="020B0503020204020204" pitchFamily="34" charset="-122"/>
                          <a:ea typeface="微软雅黑" panose="020B0503020204020204" pitchFamily="34" charset="-122"/>
                        </a:rPr>
                        <a:t>4.22</a:t>
                      </a:r>
                      <a:endParaRPr lang="zh-CN" sz="1100" kern="100" dirty="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a:effectLst/>
                          <a:latin typeface="微软雅黑" panose="020B0503020204020204" pitchFamily="34" charset="-122"/>
                          <a:ea typeface="微软雅黑" panose="020B0503020204020204" pitchFamily="34" charset="-122"/>
                        </a:rPr>
                        <a:t>1.99</a:t>
                      </a:r>
                      <a:endParaRPr lang="zh-CN" sz="1100" kern="10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100" kern="100">
                          <a:effectLst/>
                          <a:latin typeface="微软雅黑" panose="020B0503020204020204" pitchFamily="34" charset="-122"/>
                          <a:ea typeface="微软雅黑" panose="020B0503020204020204" pitchFamily="34" charset="-122"/>
                        </a:rPr>
                        <a:t>↑</a:t>
                      </a: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28983">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100" kern="100" dirty="0">
                          <a:solidFill>
                            <a:schemeClr val="bg1"/>
                          </a:solidFill>
                          <a:effectLst/>
                          <a:latin typeface="微软雅黑" panose="020B0503020204020204" pitchFamily="34" charset="-122"/>
                          <a:ea typeface="微软雅黑" panose="020B0503020204020204" pitchFamily="34" charset="-122"/>
                        </a:rPr>
                        <a:t>品管手法</a:t>
                      </a: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a:effectLst/>
                          <a:latin typeface="微软雅黑" panose="020B0503020204020204" pitchFamily="34" charset="-122"/>
                          <a:ea typeface="微软雅黑" panose="020B0503020204020204" pitchFamily="34" charset="-122"/>
                        </a:rPr>
                        <a:t>9</a:t>
                      </a:r>
                      <a:endParaRPr lang="zh-CN" sz="1100" kern="10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a:effectLst/>
                          <a:latin typeface="微软雅黑" panose="020B0503020204020204" pitchFamily="34" charset="-122"/>
                          <a:ea typeface="微软雅黑" panose="020B0503020204020204" pitchFamily="34" charset="-122"/>
                        </a:rPr>
                        <a:t>1</a:t>
                      </a:r>
                      <a:endParaRPr lang="zh-CN" sz="1100" kern="10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a:effectLst/>
                          <a:latin typeface="微软雅黑" panose="020B0503020204020204" pitchFamily="34" charset="-122"/>
                          <a:ea typeface="微软雅黑" panose="020B0503020204020204" pitchFamily="34" charset="-122"/>
                        </a:rPr>
                        <a:t>36</a:t>
                      </a:r>
                      <a:endParaRPr lang="zh-CN" sz="1100" kern="10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dirty="0">
                          <a:effectLst/>
                          <a:latin typeface="微软雅黑" panose="020B0503020204020204" pitchFamily="34" charset="-122"/>
                          <a:ea typeface="微软雅黑" panose="020B0503020204020204" pitchFamily="34" charset="-122"/>
                        </a:rPr>
                        <a:t>4</a:t>
                      </a:r>
                      <a:endParaRPr lang="zh-CN" sz="1100" kern="100" dirty="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dirty="0">
                          <a:effectLst/>
                          <a:latin typeface="微软雅黑" panose="020B0503020204020204" pitchFamily="34" charset="-122"/>
                          <a:ea typeface="微软雅黑" panose="020B0503020204020204" pitchFamily="34" charset="-122"/>
                        </a:rPr>
                        <a:t>3</a:t>
                      </a:r>
                      <a:endParaRPr lang="zh-CN" sz="1100" kern="100" dirty="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100" kern="100">
                          <a:effectLst/>
                          <a:latin typeface="微软雅黑" panose="020B0503020204020204" pitchFamily="34" charset="-122"/>
                          <a:ea typeface="微软雅黑" panose="020B0503020204020204" pitchFamily="34" charset="-122"/>
                        </a:rPr>
                        <a:t>↑</a:t>
                      </a: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28983">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100" kern="100" dirty="0">
                          <a:solidFill>
                            <a:schemeClr val="bg1"/>
                          </a:solidFill>
                          <a:effectLst/>
                          <a:latin typeface="微软雅黑" panose="020B0503020204020204" pitchFamily="34" charset="-122"/>
                          <a:ea typeface="微软雅黑" panose="020B0503020204020204" pitchFamily="34" charset="-122"/>
                        </a:rPr>
                        <a:t>和谐度</a:t>
                      </a: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a:effectLst/>
                          <a:latin typeface="微软雅黑" panose="020B0503020204020204" pitchFamily="34" charset="-122"/>
                          <a:ea typeface="微软雅黑" panose="020B0503020204020204" pitchFamily="34" charset="-122"/>
                        </a:rPr>
                        <a:t>20</a:t>
                      </a:r>
                      <a:endParaRPr lang="zh-CN" sz="1100" kern="10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a:effectLst/>
                          <a:latin typeface="微软雅黑" panose="020B0503020204020204" pitchFamily="34" charset="-122"/>
                          <a:ea typeface="微软雅黑" panose="020B0503020204020204" pitchFamily="34" charset="-122"/>
                        </a:rPr>
                        <a:t>2.22</a:t>
                      </a:r>
                      <a:endParaRPr lang="zh-CN" sz="1100" kern="10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a:effectLst/>
                          <a:latin typeface="微软雅黑" panose="020B0503020204020204" pitchFamily="34" charset="-122"/>
                          <a:ea typeface="微软雅黑" panose="020B0503020204020204" pitchFamily="34" charset="-122"/>
                        </a:rPr>
                        <a:t>39</a:t>
                      </a:r>
                      <a:endParaRPr lang="zh-CN" sz="1100" kern="10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a:effectLst/>
                          <a:latin typeface="微软雅黑" panose="020B0503020204020204" pitchFamily="34" charset="-122"/>
                          <a:ea typeface="微软雅黑" panose="020B0503020204020204" pitchFamily="34" charset="-122"/>
                        </a:rPr>
                        <a:t>4.33</a:t>
                      </a:r>
                      <a:endParaRPr lang="zh-CN" sz="1100" kern="10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en-US" sz="1100" kern="100" dirty="0">
                          <a:effectLst/>
                          <a:latin typeface="微软雅黑" panose="020B0503020204020204" pitchFamily="34" charset="-122"/>
                          <a:ea typeface="微软雅黑" panose="020B0503020204020204" pitchFamily="34" charset="-122"/>
                        </a:rPr>
                        <a:t>2.11</a:t>
                      </a:r>
                      <a:endParaRPr lang="zh-CN" sz="1100" kern="100" dirty="0">
                        <a:effectLst/>
                        <a:latin typeface="微软雅黑" panose="020B0503020204020204" pitchFamily="34" charset="-122"/>
                        <a:ea typeface="微软雅黑" panose="020B0503020204020204" pitchFamily="34" charset="-122"/>
                      </a:endParaRP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100" kern="100" dirty="0">
                          <a:effectLst/>
                          <a:latin typeface="微软雅黑" panose="020B0503020204020204" pitchFamily="34" charset="-122"/>
                          <a:ea typeface="微软雅黑" panose="020B0503020204020204" pitchFamily="34" charset="-122"/>
                        </a:rPr>
                        <a:t>↑</a:t>
                      </a: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28983">
                <a:tc gridSpan="7">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spcAft>
                          <a:spcPts val="0"/>
                        </a:spcAft>
                      </a:pPr>
                      <a:r>
                        <a:rPr lang="zh-CN" sz="1100" kern="100" dirty="0">
                          <a:solidFill>
                            <a:schemeClr val="bg1"/>
                          </a:solidFill>
                          <a:effectLst/>
                          <a:latin typeface="微软雅黑" panose="020B0503020204020204" pitchFamily="34" charset="-122"/>
                          <a:ea typeface="微软雅黑" panose="020B0503020204020204" pitchFamily="34" charset="-122"/>
                        </a:rPr>
                        <a:t>注：由圈员</a:t>
                      </a:r>
                      <a:r>
                        <a:rPr lang="en-US" sz="1100" kern="100" dirty="0">
                          <a:solidFill>
                            <a:schemeClr val="bg1"/>
                          </a:solidFill>
                          <a:effectLst/>
                          <a:latin typeface="微软雅黑" panose="020B0503020204020204" pitchFamily="34" charset="-122"/>
                          <a:ea typeface="微软雅黑" panose="020B0503020204020204" pitchFamily="34" charset="-122"/>
                        </a:rPr>
                        <a:t>9</a:t>
                      </a:r>
                      <a:r>
                        <a:rPr lang="zh-CN" sz="1100" kern="100" dirty="0">
                          <a:solidFill>
                            <a:schemeClr val="bg1"/>
                          </a:solidFill>
                          <a:effectLst/>
                          <a:latin typeface="微软雅黑" panose="020B0503020204020204" pitchFamily="34" charset="-122"/>
                          <a:ea typeface="微软雅黑" panose="020B0503020204020204" pitchFamily="34" charset="-122"/>
                        </a:rPr>
                        <a:t>人评分，每项最高</a:t>
                      </a:r>
                      <a:r>
                        <a:rPr lang="en-US" sz="1100" kern="100" dirty="0">
                          <a:solidFill>
                            <a:schemeClr val="bg1"/>
                          </a:solidFill>
                          <a:effectLst/>
                          <a:latin typeface="微软雅黑" panose="020B0503020204020204" pitchFamily="34" charset="-122"/>
                          <a:ea typeface="微软雅黑" panose="020B0503020204020204" pitchFamily="34" charset="-122"/>
                        </a:rPr>
                        <a:t>5</a:t>
                      </a:r>
                      <a:r>
                        <a:rPr lang="zh-CN" sz="1100" kern="100" dirty="0">
                          <a:solidFill>
                            <a:schemeClr val="bg1"/>
                          </a:solidFill>
                          <a:effectLst/>
                          <a:latin typeface="微软雅黑" panose="020B0503020204020204" pitchFamily="34" charset="-122"/>
                          <a:ea typeface="微软雅黑" panose="020B0503020204020204" pitchFamily="34" charset="-122"/>
                        </a:rPr>
                        <a:t>分，最低</a:t>
                      </a:r>
                      <a:r>
                        <a:rPr lang="en-US" sz="1100" kern="100" dirty="0">
                          <a:solidFill>
                            <a:schemeClr val="bg1"/>
                          </a:solidFill>
                          <a:effectLst/>
                          <a:latin typeface="微软雅黑" panose="020B0503020204020204" pitchFamily="34" charset="-122"/>
                          <a:ea typeface="微软雅黑" panose="020B0503020204020204" pitchFamily="34" charset="-122"/>
                        </a:rPr>
                        <a:t>1</a:t>
                      </a:r>
                      <a:r>
                        <a:rPr lang="zh-CN" sz="1100" kern="100" dirty="0">
                          <a:solidFill>
                            <a:schemeClr val="bg1"/>
                          </a:solidFill>
                          <a:effectLst/>
                          <a:latin typeface="微软雅黑" panose="020B0503020204020204" pitchFamily="34" charset="-122"/>
                          <a:ea typeface="微软雅黑" panose="020B0503020204020204" pitchFamily="34" charset="-122"/>
                        </a:rPr>
                        <a:t>分，总分</a:t>
                      </a:r>
                      <a:r>
                        <a:rPr lang="en-US" sz="1100" kern="100" dirty="0">
                          <a:solidFill>
                            <a:schemeClr val="bg1"/>
                          </a:solidFill>
                          <a:effectLst/>
                          <a:latin typeface="微软雅黑" panose="020B0503020204020204" pitchFamily="34" charset="-122"/>
                          <a:ea typeface="微软雅黑" panose="020B0503020204020204" pitchFamily="34" charset="-122"/>
                        </a:rPr>
                        <a:t>45</a:t>
                      </a:r>
                      <a:r>
                        <a:rPr lang="zh-CN" sz="1100" kern="100" dirty="0">
                          <a:solidFill>
                            <a:schemeClr val="bg1"/>
                          </a:solidFill>
                          <a:effectLst/>
                          <a:latin typeface="微软雅黑" panose="020B0503020204020204" pitchFamily="34" charset="-122"/>
                          <a:ea typeface="微软雅黑" panose="020B0503020204020204" pitchFamily="34" charset="-122"/>
                        </a:rPr>
                        <a:t>分</a:t>
                      </a:r>
                    </a:p>
                  </a:txBody>
                  <a:tcPr marL="68574" marR="68574"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ysClr val="windowText" lastClr="000000">
                        <a:lumMod val="65000"/>
                        <a:lumOff val="35000"/>
                      </a:sys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0"/>
                  </a:ext>
                </a:extLst>
              </a:tr>
            </a:tbl>
          </a:graphicData>
        </a:graphic>
      </p:graphicFrame>
    </p:spTree>
    <p:custDataLst>
      <p:tags r:id="rId1"/>
    </p:custDataLst>
    <p:extLst>
      <p:ext uri="{BB962C8B-B14F-4D97-AF65-F5344CB8AC3E}">
        <p14:creationId xmlns:p14="http://schemas.microsoft.com/office/powerpoint/2010/main" val="2712252686"/>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矩形 34"/>
          <p:cNvSpPr/>
          <p:nvPr/>
        </p:nvSpPr>
        <p:spPr>
          <a:xfrm>
            <a:off x="0" y="411981"/>
            <a:ext cx="874207" cy="381837"/>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682477" y="336212"/>
            <a:ext cx="537993" cy="537993"/>
            <a:chOff x="682477" y="336212"/>
            <a:chExt cx="537993" cy="537993"/>
          </a:xfrm>
        </p:grpSpPr>
        <p:grpSp>
          <p:nvGrpSpPr>
            <p:cNvPr id="37" name="组合 36"/>
            <p:cNvGrpSpPr/>
            <p:nvPr/>
          </p:nvGrpSpPr>
          <p:grpSpPr>
            <a:xfrm>
              <a:off x="682477" y="336212"/>
              <a:ext cx="537993" cy="537993"/>
              <a:chOff x="1603689" y="1828440"/>
              <a:chExt cx="2743560" cy="2743560"/>
            </a:xfrm>
          </p:grpSpPr>
          <p:sp>
            <p:nvSpPr>
              <p:cNvPr id="39" name="椭圆 38"/>
              <p:cNvSpPr/>
              <p:nvPr/>
            </p:nvSpPr>
            <p:spPr>
              <a:xfrm>
                <a:off x="1603689" y="1828440"/>
                <a:ext cx="2743560" cy="2743560"/>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sp>
            <p:nvSpPr>
              <p:cNvPr id="40" name="椭圆 39"/>
              <p:cNvSpPr/>
              <p:nvPr/>
            </p:nvSpPr>
            <p:spPr>
              <a:xfrm>
                <a:off x="1752544" y="1977295"/>
                <a:ext cx="2445850" cy="2445850"/>
              </a:xfrm>
              <a:prstGeom prst="ellipse">
                <a:avLst/>
              </a:prstGeom>
              <a:solidFill>
                <a:srgbClr val="2980B9"/>
              </a:solidFill>
              <a:ln w="38100"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grpSp>
        <p:sp>
          <p:nvSpPr>
            <p:cNvPr id="41" name="矩形 40"/>
            <p:cNvSpPr/>
            <p:nvPr/>
          </p:nvSpPr>
          <p:spPr>
            <a:xfrm>
              <a:off x="753342" y="418233"/>
              <a:ext cx="396262" cy="369332"/>
            </a:xfrm>
            <a:prstGeom prst="rect">
              <a:avLst/>
            </a:prstGeom>
          </p:spPr>
          <p:txBody>
            <a:bodyPr wrap="none">
              <a:spAutoFit/>
            </a:bodyPr>
            <a:lstStyle/>
            <a:p>
              <a:pPr lvl="0"/>
              <a:r>
                <a:rPr lang="en-US" altLang="zh-CN" dirty="0">
                  <a:solidFill>
                    <a:schemeClr val="bg1"/>
                  </a:solidFill>
                  <a:latin typeface="Impact" panose="020B0806030902050204" pitchFamily="34" charset="0"/>
                </a:rPr>
                <a:t>10</a:t>
              </a:r>
              <a:endParaRPr lang="zh-CN" altLang="en-US" dirty="0">
                <a:solidFill>
                  <a:schemeClr val="bg1"/>
                </a:solidFill>
                <a:latin typeface="Impact" panose="020B0806030902050204" pitchFamily="34" charset="0"/>
              </a:endParaRPr>
            </a:p>
          </p:txBody>
        </p:sp>
      </p:grpSp>
      <p:sp>
        <p:nvSpPr>
          <p:cNvPr id="43" name="矩形 42"/>
          <p:cNvSpPr/>
          <p:nvPr/>
        </p:nvSpPr>
        <p:spPr>
          <a:xfrm>
            <a:off x="1220469" y="402844"/>
            <a:ext cx="1107996" cy="461665"/>
          </a:xfrm>
          <a:prstGeom prst="rect">
            <a:avLst/>
          </a:prstGeom>
        </p:spPr>
        <p:txBody>
          <a:bodyPr wrap="none">
            <a:spAutoFit/>
          </a:bodyPr>
          <a:lstStyle/>
          <a:p>
            <a:pPr lvl="0" fontAlgn="base">
              <a:spcBef>
                <a:spcPct val="0"/>
              </a:spcBef>
              <a:spcAft>
                <a:spcPct val="0"/>
              </a:spcAft>
            </a:pPr>
            <a:r>
              <a:rPr lang="zh-CN" altLang="en-US" sz="2400" dirty="0">
                <a:solidFill>
                  <a:srgbClr val="2980B9"/>
                </a:solidFill>
                <a:latin typeface="微软雅黑" panose="020B0503020204020204" pitchFamily="34" charset="-122"/>
                <a:ea typeface="微软雅黑" panose="020B0503020204020204" pitchFamily="34" charset="-122"/>
              </a:rPr>
              <a:t>标准化</a:t>
            </a:r>
          </a:p>
        </p:txBody>
      </p:sp>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229" y="1161062"/>
            <a:ext cx="3713954" cy="5256584"/>
          </a:xfrm>
          <a:prstGeom prst="rect">
            <a:avLst/>
          </a:prstGeom>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6183" y="1092132"/>
            <a:ext cx="3356758" cy="5220274"/>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2941" y="1092132"/>
            <a:ext cx="3540171" cy="5167220"/>
          </a:xfrm>
          <a:prstGeom prst="rect">
            <a:avLst/>
          </a:prstGeom>
        </p:spPr>
      </p:pic>
    </p:spTree>
    <p:custDataLst>
      <p:tags r:id="rId1"/>
    </p:custDataLst>
    <p:extLst>
      <p:ext uri="{BB962C8B-B14F-4D97-AF65-F5344CB8AC3E}">
        <p14:creationId xmlns:p14="http://schemas.microsoft.com/office/powerpoint/2010/main" val="4074002535"/>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矩形 34"/>
          <p:cNvSpPr/>
          <p:nvPr/>
        </p:nvSpPr>
        <p:spPr>
          <a:xfrm>
            <a:off x="0" y="411981"/>
            <a:ext cx="874207" cy="381837"/>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682477" y="336212"/>
            <a:ext cx="537993" cy="537993"/>
            <a:chOff x="682477" y="336212"/>
            <a:chExt cx="537993" cy="537993"/>
          </a:xfrm>
        </p:grpSpPr>
        <p:grpSp>
          <p:nvGrpSpPr>
            <p:cNvPr id="37" name="组合 36"/>
            <p:cNvGrpSpPr/>
            <p:nvPr/>
          </p:nvGrpSpPr>
          <p:grpSpPr>
            <a:xfrm>
              <a:off x="682477" y="336212"/>
              <a:ext cx="537993" cy="537993"/>
              <a:chOff x="1603689" y="1828440"/>
              <a:chExt cx="2743560" cy="2743560"/>
            </a:xfrm>
          </p:grpSpPr>
          <p:sp>
            <p:nvSpPr>
              <p:cNvPr id="39" name="椭圆 38"/>
              <p:cNvSpPr/>
              <p:nvPr/>
            </p:nvSpPr>
            <p:spPr>
              <a:xfrm>
                <a:off x="1603689" y="1828440"/>
                <a:ext cx="2743560" cy="2743560"/>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sp>
            <p:nvSpPr>
              <p:cNvPr id="40" name="椭圆 39"/>
              <p:cNvSpPr/>
              <p:nvPr/>
            </p:nvSpPr>
            <p:spPr>
              <a:xfrm>
                <a:off x="1752544" y="1977295"/>
                <a:ext cx="2445850" cy="2445850"/>
              </a:xfrm>
              <a:prstGeom prst="ellipse">
                <a:avLst/>
              </a:prstGeom>
              <a:solidFill>
                <a:srgbClr val="2980B9"/>
              </a:solidFill>
              <a:ln w="38100"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grpSp>
        <p:sp>
          <p:nvSpPr>
            <p:cNvPr id="41" name="矩形 40"/>
            <p:cNvSpPr/>
            <p:nvPr/>
          </p:nvSpPr>
          <p:spPr>
            <a:xfrm>
              <a:off x="753342" y="418233"/>
              <a:ext cx="360996" cy="369332"/>
            </a:xfrm>
            <a:prstGeom prst="rect">
              <a:avLst/>
            </a:prstGeom>
          </p:spPr>
          <p:txBody>
            <a:bodyPr wrap="none">
              <a:spAutoFit/>
            </a:bodyPr>
            <a:lstStyle/>
            <a:p>
              <a:pPr lvl="0"/>
              <a:r>
                <a:rPr lang="en-US" altLang="zh-CN" dirty="0">
                  <a:solidFill>
                    <a:schemeClr val="bg1"/>
                  </a:solidFill>
                  <a:latin typeface="Impact" panose="020B0806030902050204" pitchFamily="34" charset="0"/>
                </a:rPr>
                <a:t>11</a:t>
              </a:r>
              <a:endParaRPr lang="zh-CN" altLang="en-US" dirty="0">
                <a:solidFill>
                  <a:schemeClr val="bg1"/>
                </a:solidFill>
                <a:latin typeface="Impact" panose="020B0806030902050204" pitchFamily="34" charset="0"/>
              </a:endParaRPr>
            </a:p>
          </p:txBody>
        </p:sp>
      </p:grpSp>
      <p:sp>
        <p:nvSpPr>
          <p:cNvPr id="43" name="矩形 42"/>
          <p:cNvSpPr/>
          <p:nvPr/>
        </p:nvSpPr>
        <p:spPr>
          <a:xfrm>
            <a:off x="1220469" y="402844"/>
            <a:ext cx="1723549" cy="461665"/>
          </a:xfrm>
          <a:prstGeom prst="rect">
            <a:avLst/>
          </a:prstGeom>
        </p:spPr>
        <p:txBody>
          <a:bodyPr wrap="none">
            <a:spAutoFit/>
          </a:bodyPr>
          <a:lstStyle/>
          <a:p>
            <a:pPr lvl="0" fontAlgn="base">
              <a:spcBef>
                <a:spcPct val="0"/>
              </a:spcBef>
              <a:spcAft>
                <a:spcPct val="0"/>
              </a:spcAft>
            </a:pPr>
            <a:r>
              <a:rPr lang="zh-CN" altLang="en-US" sz="2400" dirty="0">
                <a:solidFill>
                  <a:srgbClr val="2980B9"/>
                </a:solidFill>
                <a:latin typeface="微软雅黑" panose="020B0503020204020204" pitchFamily="34" charset="-122"/>
                <a:ea typeface="微软雅黑" panose="020B0503020204020204" pitchFamily="34" charset="-122"/>
              </a:rPr>
              <a:t>检讨与改进</a:t>
            </a:r>
          </a:p>
        </p:txBody>
      </p:sp>
      <p:graphicFrame>
        <p:nvGraphicFramePr>
          <p:cNvPr id="2" name="表格 1"/>
          <p:cNvGraphicFramePr>
            <a:graphicFrameLocks noGrp="1"/>
          </p:cNvGraphicFramePr>
          <p:nvPr>
            <p:extLst>
              <p:ext uri="{D42A27DB-BD31-4B8C-83A1-F6EECF244321}">
                <p14:modId xmlns:p14="http://schemas.microsoft.com/office/powerpoint/2010/main" val="1485584881"/>
              </p:ext>
            </p:extLst>
          </p:nvPr>
        </p:nvGraphicFramePr>
        <p:xfrm>
          <a:off x="576942" y="1516867"/>
          <a:ext cx="11155879" cy="4596314"/>
        </p:xfrm>
        <a:graphic>
          <a:graphicData uri="http://schemas.openxmlformats.org/drawingml/2006/table">
            <a:tbl>
              <a:tblPr/>
              <a:tblGrid>
                <a:gridCol w="2005564">
                  <a:extLst>
                    <a:ext uri="{9D8B030D-6E8A-4147-A177-3AD203B41FA5}">
                      <a16:colId xmlns:a16="http://schemas.microsoft.com/office/drawing/2014/main" val="20000"/>
                    </a:ext>
                  </a:extLst>
                </a:gridCol>
                <a:gridCol w="5543457">
                  <a:extLst>
                    <a:ext uri="{9D8B030D-6E8A-4147-A177-3AD203B41FA5}">
                      <a16:colId xmlns:a16="http://schemas.microsoft.com/office/drawing/2014/main" val="20001"/>
                    </a:ext>
                  </a:extLst>
                </a:gridCol>
                <a:gridCol w="3606858">
                  <a:extLst>
                    <a:ext uri="{9D8B030D-6E8A-4147-A177-3AD203B41FA5}">
                      <a16:colId xmlns:a16="http://schemas.microsoft.com/office/drawing/2014/main" val="20002"/>
                    </a:ext>
                  </a:extLst>
                </a:gridCol>
              </a:tblGrid>
              <a:tr h="404695">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rtl="0" fontAlgn="ctr"/>
                      <a:r>
                        <a:rPr lang="zh-CN" altLang="en-US" sz="1400" b="1" i="0" u="none" strike="noStrike" dirty="0">
                          <a:solidFill>
                            <a:schemeClr val="bg1"/>
                          </a:solidFill>
                          <a:latin typeface="微软雅黑" panose="020B0503020204020204" pitchFamily="34" charset="-122"/>
                          <a:ea typeface="微软雅黑" panose="020B0503020204020204" pitchFamily="34" charset="-122"/>
                        </a:rPr>
                        <a:t>活动项目 </a:t>
                      </a:r>
                    </a:p>
                  </a:txBody>
                  <a:tcPr marL="6285" marR="6285" marT="628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rtl="0" fontAlgn="ctr"/>
                      <a:r>
                        <a:rPr lang="zh-CN" altLang="en-US" sz="1400" b="1" i="0" u="none" strike="noStrike" dirty="0">
                          <a:solidFill>
                            <a:schemeClr val="bg1"/>
                          </a:solidFill>
                          <a:latin typeface="微软雅黑" panose="020B0503020204020204" pitchFamily="34" charset="-122"/>
                          <a:ea typeface="微软雅黑" panose="020B0503020204020204" pitchFamily="34" charset="-122"/>
                        </a:rPr>
                        <a:t>优点 </a:t>
                      </a:r>
                    </a:p>
                  </a:txBody>
                  <a:tcPr marL="6285" marR="6285" marT="628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rtl="0" fontAlgn="ctr"/>
                      <a:r>
                        <a:rPr lang="zh-CN" altLang="en-US" sz="1400" b="1" i="0" u="none" strike="noStrike" dirty="0">
                          <a:solidFill>
                            <a:schemeClr val="bg1"/>
                          </a:solidFill>
                          <a:latin typeface="微软雅黑" panose="020B0503020204020204" pitchFamily="34" charset="-122"/>
                          <a:ea typeface="微软雅黑" panose="020B0503020204020204" pitchFamily="34" charset="-122"/>
                        </a:rPr>
                        <a:t>缺点或今后努力方向 </a:t>
                      </a:r>
                    </a:p>
                  </a:txBody>
                  <a:tcPr marL="6285" marR="6285" marT="628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980B9"/>
                    </a:solidFill>
                  </a:tcPr>
                </a:tc>
                <a:extLst>
                  <a:ext uri="{0D108BD9-81ED-4DB2-BD59-A6C34878D82A}">
                    <a16:rowId xmlns:a16="http://schemas.microsoft.com/office/drawing/2014/main" val="10000"/>
                  </a:ext>
                </a:extLst>
              </a:tr>
              <a:tr h="480277">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rtl="0" fontAlgn="ctr"/>
                      <a:r>
                        <a:rPr lang="zh-CN" altLang="en-US" sz="1400" b="0" i="0" u="none" strike="noStrike" dirty="0">
                          <a:solidFill>
                            <a:schemeClr val="bg1"/>
                          </a:solidFill>
                          <a:latin typeface="微软雅黑" panose="020B0503020204020204" pitchFamily="34" charset="-122"/>
                          <a:ea typeface="微软雅黑" panose="020B0503020204020204" pitchFamily="34" charset="-122"/>
                        </a:rPr>
                        <a:t>主题选定 </a:t>
                      </a:r>
                    </a:p>
                  </a:txBody>
                  <a:tcPr marL="6285" marR="6285" marT="628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l" rtl="0" fontAlgn="ctr"/>
                      <a:r>
                        <a:rPr lang="zh-CN" altLang="en-US" sz="1400" b="0" i="0" u="none" strike="noStrike" dirty="0">
                          <a:solidFill>
                            <a:srgbClr val="000000"/>
                          </a:solidFill>
                          <a:latin typeface="微软雅黑" panose="020B0503020204020204" pitchFamily="34" charset="-122"/>
                          <a:ea typeface="微软雅黑" panose="020B0503020204020204" pitchFamily="34" charset="-122"/>
                        </a:rPr>
                        <a:t>根据科室实际情况发现问题，选出的主题与临床护理工作息息相关，迫切需要解决 </a:t>
                      </a:r>
                    </a:p>
                  </a:txBody>
                  <a:tcPr marL="6285" marR="6285" marT="628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l" rtl="0" fontAlgn="ctr"/>
                      <a:r>
                        <a:rPr lang="zh-CN" altLang="en-US" sz="1400" b="0" i="0" u="none" strike="noStrike">
                          <a:solidFill>
                            <a:srgbClr val="000000"/>
                          </a:solidFill>
                          <a:latin typeface="微软雅黑" panose="020B0503020204020204" pitchFamily="34" charset="-122"/>
                          <a:ea typeface="微软雅黑" panose="020B0503020204020204" pitchFamily="34" charset="-122"/>
                        </a:rPr>
                        <a:t>选定主题在切合实际的基础上，力求多发现别人没有发现的新问题 </a:t>
                      </a:r>
                    </a:p>
                  </a:txBody>
                  <a:tcPr marL="6285" marR="6285" marT="628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21742">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rtl="0" fontAlgn="ctr"/>
                      <a:r>
                        <a:rPr lang="zh-CN" altLang="en-US" sz="1400" b="0" i="0" u="none" strike="noStrike" dirty="0">
                          <a:solidFill>
                            <a:schemeClr val="bg1"/>
                          </a:solidFill>
                          <a:latin typeface="微软雅黑" panose="020B0503020204020204" pitchFamily="34" charset="-122"/>
                          <a:ea typeface="微软雅黑" panose="020B0503020204020204" pitchFamily="34" charset="-122"/>
                        </a:rPr>
                        <a:t>活动计划选定 </a:t>
                      </a:r>
                    </a:p>
                  </a:txBody>
                  <a:tcPr marL="6285" marR="6285" marT="628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l" rtl="0" fontAlgn="ctr"/>
                      <a:r>
                        <a:rPr lang="zh-CN" altLang="en-US" sz="1400" b="0" i="0" u="none" strike="noStrike" dirty="0">
                          <a:solidFill>
                            <a:srgbClr val="000000"/>
                          </a:solidFill>
                          <a:latin typeface="微软雅黑" panose="020B0503020204020204" pitchFamily="34" charset="-122"/>
                          <a:ea typeface="微软雅黑" panose="020B0503020204020204" pitchFamily="34" charset="-122"/>
                        </a:rPr>
                        <a:t>按圈能力拟定可行性计划，圈员能够按计划、分工认真实施 </a:t>
                      </a:r>
                    </a:p>
                  </a:txBody>
                  <a:tcPr marL="6285" marR="6285" marT="628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l" rtl="0" fontAlgn="ctr"/>
                      <a:r>
                        <a:rPr lang="zh-CN" altLang="en-US" sz="1400" b="0" i="0" u="none" strike="noStrike" dirty="0">
                          <a:solidFill>
                            <a:srgbClr val="000000"/>
                          </a:solidFill>
                          <a:latin typeface="微软雅黑" panose="020B0503020204020204" pitchFamily="34" charset="-122"/>
                          <a:ea typeface="微软雅黑" panose="020B0503020204020204" pitchFamily="34" charset="-122"/>
                        </a:rPr>
                        <a:t>突破固有思维模式，活用</a:t>
                      </a:r>
                      <a:r>
                        <a:rPr lang="en-US" altLang="zh-CN" sz="1400" b="0" i="0" u="none" strike="noStrike" dirty="0">
                          <a:solidFill>
                            <a:srgbClr val="000000"/>
                          </a:solidFill>
                          <a:latin typeface="微软雅黑" panose="020B0503020204020204" pitchFamily="34" charset="-122"/>
                          <a:ea typeface="微软雅黑" panose="020B0503020204020204" pitchFamily="34" charset="-122"/>
                        </a:rPr>
                        <a:t>QCC</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手法 </a:t>
                      </a:r>
                    </a:p>
                  </a:txBody>
                  <a:tcPr marL="6285" marR="6285" marT="628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265333">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rtl="0" fontAlgn="ctr"/>
                      <a:r>
                        <a:rPr lang="zh-CN" altLang="en-US" sz="1400" b="0" i="0" u="none" strike="noStrike" dirty="0">
                          <a:solidFill>
                            <a:schemeClr val="bg1"/>
                          </a:solidFill>
                          <a:latin typeface="微软雅黑" panose="020B0503020204020204" pitchFamily="34" charset="-122"/>
                          <a:ea typeface="微软雅黑" panose="020B0503020204020204" pitchFamily="34" charset="-122"/>
                        </a:rPr>
                        <a:t>现况把握 </a:t>
                      </a:r>
                    </a:p>
                  </a:txBody>
                  <a:tcPr marL="6285" marR="6285" marT="628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l" rtl="0" fontAlgn="ctr"/>
                      <a:r>
                        <a:rPr lang="zh-CN" altLang="en-US" sz="1400" b="0" i="0" u="none" strike="noStrike" dirty="0">
                          <a:solidFill>
                            <a:srgbClr val="000000"/>
                          </a:solidFill>
                          <a:latin typeface="微软雅黑" panose="020B0503020204020204" pitchFamily="34" charset="-122"/>
                          <a:ea typeface="微软雅黑" panose="020B0503020204020204" pitchFamily="34" charset="-122"/>
                        </a:rPr>
                        <a:t>详细整理资料，收集数据 </a:t>
                      </a:r>
                    </a:p>
                  </a:txBody>
                  <a:tcPr marL="6285" marR="6285" marT="628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l" rtl="0" fontAlgn="ctr"/>
                      <a:r>
                        <a:rPr lang="zh-CN" altLang="en-US" sz="1400" b="0" i="0" u="none" strike="noStrike">
                          <a:solidFill>
                            <a:srgbClr val="000000"/>
                          </a:solidFill>
                          <a:latin typeface="微软雅黑" panose="020B0503020204020204" pitchFamily="34" charset="-122"/>
                          <a:ea typeface="微软雅黑" panose="020B0503020204020204" pitchFamily="34" charset="-122"/>
                        </a:rPr>
                        <a:t>资料跨度较小，不够全面 </a:t>
                      </a:r>
                    </a:p>
                  </a:txBody>
                  <a:tcPr marL="6285" marR="6285" marT="628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33005">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rtl="0" fontAlgn="ctr"/>
                      <a:r>
                        <a:rPr lang="zh-CN" altLang="en-US" sz="1400" b="0" i="0" u="none" strike="noStrike" dirty="0">
                          <a:solidFill>
                            <a:schemeClr val="bg1"/>
                          </a:solidFill>
                          <a:latin typeface="微软雅黑" panose="020B0503020204020204" pitchFamily="34" charset="-122"/>
                          <a:ea typeface="微软雅黑" panose="020B0503020204020204" pitchFamily="34" charset="-122"/>
                        </a:rPr>
                        <a:t>目标设定 </a:t>
                      </a:r>
                    </a:p>
                  </a:txBody>
                  <a:tcPr marL="6285" marR="6285" marT="628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l" rtl="0" fontAlgn="ctr"/>
                      <a:r>
                        <a:rPr lang="zh-CN" altLang="en-US" sz="1400" b="0" i="0" u="none" strike="noStrike" dirty="0">
                          <a:solidFill>
                            <a:srgbClr val="000000"/>
                          </a:solidFill>
                          <a:latin typeface="微软雅黑" panose="020B0503020204020204" pitchFamily="34" charset="-122"/>
                          <a:ea typeface="微软雅黑" panose="020B0503020204020204" pitchFamily="34" charset="-122"/>
                        </a:rPr>
                        <a:t>圈员设定的目标符合实际，具有可行性 </a:t>
                      </a:r>
                    </a:p>
                  </a:txBody>
                  <a:tcPr marL="6285" marR="6285" marT="628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l" rtl="0" fontAlgn="ctr"/>
                      <a:r>
                        <a:rPr lang="zh-CN" altLang="en-US" sz="1400" b="0" i="0" u="none" strike="noStrike" dirty="0">
                          <a:solidFill>
                            <a:srgbClr val="000000"/>
                          </a:solidFill>
                          <a:latin typeface="微软雅黑" panose="020B0503020204020204" pitchFamily="34" charset="-122"/>
                          <a:ea typeface="微软雅黑" panose="020B0503020204020204" pitchFamily="34" charset="-122"/>
                        </a:rPr>
                        <a:t>更加细化目标，争取努力做到能力决定目标，目标带动能力 </a:t>
                      </a:r>
                    </a:p>
                  </a:txBody>
                  <a:tcPr marL="6285" marR="6285" marT="628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480277">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rtl="0" fontAlgn="ctr"/>
                      <a:r>
                        <a:rPr lang="zh-CN" altLang="en-US" sz="1400" b="0" i="0" u="none" strike="noStrike" dirty="0">
                          <a:solidFill>
                            <a:schemeClr val="bg1"/>
                          </a:solidFill>
                          <a:latin typeface="微软雅黑" panose="020B0503020204020204" pitchFamily="34" charset="-122"/>
                          <a:ea typeface="微软雅黑" panose="020B0503020204020204" pitchFamily="34" charset="-122"/>
                        </a:rPr>
                        <a:t>解析 </a:t>
                      </a:r>
                    </a:p>
                  </a:txBody>
                  <a:tcPr marL="6285" marR="6285" marT="628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l" rtl="0" fontAlgn="ctr"/>
                      <a:r>
                        <a:rPr lang="en-US" altLang="zh-CN" sz="1400" b="0" i="0" u="none" strike="noStrike" dirty="0">
                          <a:solidFill>
                            <a:srgbClr val="000000"/>
                          </a:solidFill>
                          <a:latin typeface="微软雅黑" panose="020B0503020204020204" pitchFamily="34" charset="-122"/>
                          <a:ea typeface="微软雅黑" panose="020B0503020204020204" pitchFamily="34" charset="-122"/>
                        </a:rPr>
                        <a:t>QCC</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手法运用得当，深入分析 </a:t>
                      </a:r>
                    </a:p>
                  </a:txBody>
                  <a:tcPr marL="6285" marR="6285" marT="628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l" rtl="0" fontAlgn="ctr"/>
                      <a:r>
                        <a:rPr lang="zh-CN" altLang="en-US" sz="1400" b="0" i="0" u="none" strike="noStrike">
                          <a:solidFill>
                            <a:srgbClr val="000000"/>
                          </a:solidFill>
                          <a:latin typeface="微软雅黑" panose="020B0503020204020204" pitchFamily="34" charset="-122"/>
                          <a:ea typeface="微软雅黑" panose="020B0503020204020204" pitchFamily="34" charset="-122"/>
                        </a:rPr>
                        <a:t>加强</a:t>
                      </a:r>
                      <a:r>
                        <a:rPr lang="en-US" altLang="zh-CN" sz="1400" b="0" i="0" u="none" strike="noStrike">
                          <a:solidFill>
                            <a:srgbClr val="000000"/>
                          </a:solidFill>
                          <a:latin typeface="微软雅黑" panose="020B0503020204020204" pitchFamily="34" charset="-122"/>
                          <a:ea typeface="微软雅黑" panose="020B0503020204020204" pitchFamily="34" charset="-122"/>
                        </a:rPr>
                        <a:t>QCC</a:t>
                      </a:r>
                      <a:r>
                        <a:rPr lang="zh-CN" altLang="en-US" sz="1400" b="0" i="0" u="none" strike="noStrike">
                          <a:solidFill>
                            <a:srgbClr val="000000"/>
                          </a:solidFill>
                          <a:latin typeface="微软雅黑" panose="020B0503020204020204" pitchFamily="34" charset="-122"/>
                          <a:ea typeface="微软雅黑" panose="020B0503020204020204" pitchFamily="34" charset="-122"/>
                        </a:rPr>
                        <a:t>和专业学习，提高圈员的洞察力，改善圈员的分析能力 </a:t>
                      </a:r>
                    </a:p>
                  </a:txBody>
                  <a:tcPr marL="6285" marR="6285" marT="628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21742">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rtl="0" fontAlgn="ctr"/>
                      <a:r>
                        <a:rPr lang="zh-CN" altLang="en-US" sz="1400" b="0" i="0" u="none" strike="noStrike" dirty="0">
                          <a:solidFill>
                            <a:schemeClr val="bg1"/>
                          </a:solidFill>
                          <a:latin typeface="微软雅黑" panose="020B0503020204020204" pitchFamily="34" charset="-122"/>
                          <a:ea typeface="微软雅黑" panose="020B0503020204020204" pitchFamily="34" charset="-122"/>
                        </a:rPr>
                        <a:t>对策拟定 </a:t>
                      </a:r>
                    </a:p>
                  </a:txBody>
                  <a:tcPr marL="6285" marR="6285" marT="628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l" rtl="0" fontAlgn="ctr"/>
                      <a:r>
                        <a:rPr lang="zh-CN" altLang="en-US" sz="1400" b="0" i="0" u="none" strike="noStrike" dirty="0">
                          <a:solidFill>
                            <a:srgbClr val="000000"/>
                          </a:solidFill>
                          <a:latin typeface="微软雅黑" panose="020B0503020204020204" pitchFamily="34" charset="-122"/>
                          <a:ea typeface="微软雅黑" panose="020B0503020204020204" pitchFamily="34" charset="-122"/>
                        </a:rPr>
                        <a:t>群策群力，对策性强 </a:t>
                      </a:r>
                    </a:p>
                  </a:txBody>
                  <a:tcPr marL="6285" marR="6285" marT="628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l" rtl="0" fontAlgn="ctr"/>
                      <a:r>
                        <a:rPr lang="zh-CN" altLang="en-US" sz="1400" b="0" i="0" u="none" strike="noStrike" dirty="0">
                          <a:solidFill>
                            <a:srgbClr val="000000"/>
                          </a:solidFill>
                          <a:latin typeface="微软雅黑" panose="020B0503020204020204" pitchFamily="34" charset="-122"/>
                          <a:ea typeface="微软雅黑" panose="020B0503020204020204" pitchFamily="34" charset="-122"/>
                        </a:rPr>
                        <a:t>对策涉及面广，个别对策超出圈能力 </a:t>
                      </a:r>
                    </a:p>
                  </a:txBody>
                  <a:tcPr marL="6285" marR="6285" marT="628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341614">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rtl="0" fontAlgn="ctr"/>
                      <a:r>
                        <a:rPr lang="zh-CN" altLang="en-US" sz="1400" b="0" i="0" u="none" strike="noStrike" dirty="0">
                          <a:solidFill>
                            <a:schemeClr val="bg1"/>
                          </a:solidFill>
                          <a:latin typeface="微软雅黑" panose="020B0503020204020204" pitchFamily="34" charset="-122"/>
                          <a:ea typeface="微软雅黑" panose="020B0503020204020204" pitchFamily="34" charset="-122"/>
                        </a:rPr>
                        <a:t>对策实施与检讨 </a:t>
                      </a:r>
                    </a:p>
                  </a:txBody>
                  <a:tcPr marL="6285" marR="6285" marT="628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l" rtl="0" fontAlgn="ctr"/>
                      <a:r>
                        <a:rPr lang="zh-CN" altLang="en-US" sz="1400" b="0" i="0" u="none" strike="noStrike" dirty="0">
                          <a:solidFill>
                            <a:srgbClr val="000000"/>
                          </a:solidFill>
                          <a:latin typeface="微软雅黑" panose="020B0503020204020204" pitchFamily="34" charset="-122"/>
                          <a:ea typeface="微软雅黑" panose="020B0503020204020204" pitchFamily="34" charset="-122"/>
                        </a:rPr>
                        <a:t>对制定的对策，圈员都能积极实施，发现问题及时反馈检讨 </a:t>
                      </a:r>
                    </a:p>
                  </a:txBody>
                  <a:tcPr marL="6285" marR="6285" marT="628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l" rtl="0" fontAlgn="ctr"/>
                      <a:r>
                        <a:rPr lang="zh-CN" altLang="en-US" sz="1400" b="0" i="0" u="none" strike="noStrike">
                          <a:solidFill>
                            <a:srgbClr val="000000"/>
                          </a:solidFill>
                          <a:latin typeface="微软雅黑" panose="020B0503020204020204" pitchFamily="34" charset="-122"/>
                          <a:ea typeface="微软雅黑" panose="020B0503020204020204" pitchFamily="34" charset="-122"/>
                        </a:rPr>
                        <a:t>少数难以完成的对策，寻找可替代的解决方法 </a:t>
                      </a:r>
                    </a:p>
                  </a:txBody>
                  <a:tcPr marL="6285" marR="6285" marT="628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321742">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rtl="0" fontAlgn="ctr"/>
                      <a:r>
                        <a:rPr lang="zh-CN" altLang="en-US" sz="1400" b="0" i="0" u="none" strike="noStrike" dirty="0">
                          <a:solidFill>
                            <a:schemeClr val="bg1"/>
                          </a:solidFill>
                          <a:latin typeface="微软雅黑" panose="020B0503020204020204" pitchFamily="34" charset="-122"/>
                          <a:ea typeface="微软雅黑" panose="020B0503020204020204" pitchFamily="34" charset="-122"/>
                        </a:rPr>
                        <a:t>效果确认 </a:t>
                      </a:r>
                    </a:p>
                  </a:txBody>
                  <a:tcPr marL="6285" marR="6285" marT="628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l" rtl="0" fontAlgn="ctr"/>
                      <a:r>
                        <a:rPr lang="zh-CN" altLang="en-US" sz="1400" b="0" i="0" u="none" strike="noStrike" dirty="0">
                          <a:solidFill>
                            <a:srgbClr val="000000"/>
                          </a:solidFill>
                          <a:latin typeface="微软雅黑" panose="020B0503020204020204" pitchFamily="34" charset="-122"/>
                          <a:ea typeface="微软雅黑" panose="020B0503020204020204" pitchFamily="34" charset="-122"/>
                        </a:rPr>
                        <a:t>圈运作圈过程，圈员认真分析统计，达成预期目标 </a:t>
                      </a:r>
                    </a:p>
                  </a:txBody>
                  <a:tcPr marL="6285" marR="6285" marT="628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l" rtl="0" fontAlgn="ctr"/>
                      <a:r>
                        <a:rPr lang="zh-CN" altLang="en-US" sz="1400" b="0" i="0" u="none" strike="noStrike" dirty="0">
                          <a:solidFill>
                            <a:srgbClr val="000000"/>
                          </a:solidFill>
                          <a:latin typeface="微软雅黑" panose="020B0503020204020204" pitchFamily="34" charset="-122"/>
                          <a:ea typeface="微软雅黑" panose="020B0503020204020204" pitchFamily="34" charset="-122"/>
                        </a:rPr>
                        <a:t>成绩不是</a:t>
                      </a:r>
                      <a:r>
                        <a:rPr lang="en-US" altLang="zh-CN" sz="1400" b="0" i="0" u="none" strike="noStrike" dirty="0">
                          <a:solidFill>
                            <a:srgbClr val="000000"/>
                          </a:solidFill>
                          <a:latin typeface="微软雅黑" panose="020B0503020204020204" pitchFamily="34" charset="-122"/>
                          <a:ea typeface="微软雅黑" panose="020B0503020204020204" pitchFamily="34" charset="-122"/>
                        </a:rPr>
                        <a:t>100%</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，我们可以做得更好 </a:t>
                      </a:r>
                    </a:p>
                  </a:txBody>
                  <a:tcPr marL="6285" marR="6285" marT="628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8"/>
                  </a:ext>
                </a:extLst>
              </a:tr>
              <a:tr h="480277">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rtl="0" fontAlgn="ctr"/>
                      <a:r>
                        <a:rPr lang="zh-CN" altLang="en-US" sz="1400" b="0" i="0" u="none" strike="noStrike" dirty="0">
                          <a:solidFill>
                            <a:schemeClr val="bg1"/>
                          </a:solidFill>
                          <a:latin typeface="微软雅黑" panose="020B0503020204020204" pitchFamily="34" charset="-122"/>
                          <a:ea typeface="微软雅黑" panose="020B0503020204020204" pitchFamily="34" charset="-122"/>
                        </a:rPr>
                        <a:t>标准化 </a:t>
                      </a:r>
                    </a:p>
                  </a:txBody>
                  <a:tcPr marL="6285" marR="6285" marT="628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l" rtl="0" fontAlgn="ctr"/>
                      <a:r>
                        <a:rPr lang="zh-CN" altLang="en-US" sz="1400" b="0" i="0" u="none" strike="noStrike" dirty="0">
                          <a:solidFill>
                            <a:srgbClr val="000000"/>
                          </a:solidFill>
                          <a:latin typeface="微软雅黑" panose="020B0503020204020204" pitchFamily="34" charset="-122"/>
                          <a:ea typeface="微软雅黑" panose="020B0503020204020204" pitchFamily="34" charset="-122"/>
                        </a:rPr>
                        <a:t>将圈运作过程中的关键点制订成标准化流程，便于推广实施 </a:t>
                      </a:r>
                    </a:p>
                  </a:txBody>
                  <a:tcPr marL="6285" marR="6285" marT="628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l" rtl="0" fontAlgn="ctr"/>
                      <a:r>
                        <a:rPr lang="zh-CN" altLang="en-US" sz="1400" b="0" i="0" u="none" strike="noStrike" dirty="0">
                          <a:solidFill>
                            <a:srgbClr val="000000"/>
                          </a:solidFill>
                          <a:latin typeface="微软雅黑" panose="020B0503020204020204" pitchFamily="34" charset="-122"/>
                          <a:ea typeface="微软雅黑" panose="020B0503020204020204" pitchFamily="34" charset="-122"/>
                        </a:rPr>
                        <a:t>标准不是一成不变的，日常工作中有针对性的灵活运用，不断完善 </a:t>
                      </a:r>
                    </a:p>
                  </a:txBody>
                  <a:tcPr marL="6285" marR="6285" marT="628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480277">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rtl="0" fontAlgn="ctr"/>
                      <a:r>
                        <a:rPr lang="zh-CN" altLang="en-US" sz="1400" b="0" i="0" u="none" strike="noStrike" dirty="0">
                          <a:solidFill>
                            <a:schemeClr val="bg1"/>
                          </a:solidFill>
                          <a:latin typeface="微软雅黑" panose="020B0503020204020204" pitchFamily="34" charset="-122"/>
                          <a:ea typeface="微软雅黑" panose="020B0503020204020204" pitchFamily="34" charset="-122"/>
                        </a:rPr>
                        <a:t>圈会运作情形 </a:t>
                      </a:r>
                    </a:p>
                  </a:txBody>
                  <a:tcPr marL="6285" marR="6285" marT="628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l" rtl="0" fontAlgn="ctr"/>
                      <a:r>
                        <a:rPr lang="zh-CN" altLang="en-US" sz="1400" b="0" i="0" u="none" strike="noStrike" dirty="0">
                          <a:solidFill>
                            <a:srgbClr val="000000"/>
                          </a:solidFill>
                          <a:latin typeface="微软雅黑" panose="020B0503020204020204" pitchFamily="34" charset="-122"/>
                          <a:ea typeface="微软雅黑" panose="020B0503020204020204" pitchFamily="34" charset="-122"/>
                        </a:rPr>
                        <a:t>圈员都能积极参加圈活动，工作中主动落实圈计划，互帮互助 </a:t>
                      </a:r>
                    </a:p>
                  </a:txBody>
                  <a:tcPr marL="6285" marR="6285" marT="628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l" rtl="0" fontAlgn="ctr"/>
                      <a:r>
                        <a:rPr lang="zh-CN" altLang="en-US" sz="1400" b="0" i="0" u="none" strike="noStrike" dirty="0">
                          <a:solidFill>
                            <a:srgbClr val="000000"/>
                          </a:solidFill>
                          <a:latin typeface="微软雅黑" panose="020B0503020204020204" pitchFamily="34" charset="-122"/>
                          <a:ea typeface="微软雅黑" panose="020B0503020204020204" pitchFamily="34" charset="-122"/>
                        </a:rPr>
                        <a:t>圈活动基本上是利用圈员的业余时间，充分体现了团队精神和大家的积极性 </a:t>
                      </a:r>
                    </a:p>
                  </a:txBody>
                  <a:tcPr marL="6285" marR="6285" marT="628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0"/>
                  </a:ext>
                </a:extLst>
              </a:tr>
              <a:tr h="265333">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rtl="0" fontAlgn="ctr"/>
                      <a:r>
                        <a:rPr lang="zh-CN" altLang="en-US" sz="1400" b="0" i="0" u="none" strike="noStrike" dirty="0">
                          <a:solidFill>
                            <a:schemeClr val="bg1"/>
                          </a:solidFill>
                          <a:latin typeface="微软雅黑" panose="020B0503020204020204" pitchFamily="34" charset="-122"/>
                          <a:ea typeface="微软雅黑" panose="020B0503020204020204" pitchFamily="34" charset="-122"/>
                        </a:rPr>
                        <a:t>残留问题 </a:t>
                      </a:r>
                    </a:p>
                  </a:txBody>
                  <a:tcPr marL="6285" marR="6285" marT="628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l" rtl="0" fontAlgn="ctr"/>
                      <a:r>
                        <a:rPr lang="en-US" altLang="zh-CN" sz="1400" b="0" i="0" u="none" strike="noStrike" dirty="0">
                          <a:solidFill>
                            <a:srgbClr val="000000"/>
                          </a:solidFill>
                          <a:latin typeface="微软雅黑" panose="020B0503020204020204" pitchFamily="34" charset="-122"/>
                          <a:ea typeface="微软雅黑" panose="020B0503020204020204" pitchFamily="34" charset="-122"/>
                        </a:rPr>
                        <a:t>QCC</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学习运用欠灵活，知识掌握不够，团队精神不够。 </a:t>
                      </a:r>
                    </a:p>
                  </a:txBody>
                  <a:tcPr marL="6285" marR="6285" marT="628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ltLang="en-US"/>
                    </a:p>
                  </a:txBody>
                  <a:tcPr/>
                </a:tc>
                <a:extLst>
                  <a:ext uri="{0D108BD9-81ED-4DB2-BD59-A6C34878D82A}">
                    <a16:rowId xmlns:a16="http://schemas.microsoft.com/office/drawing/2014/main" val="10011"/>
                  </a:ext>
                </a:extLst>
              </a:tr>
            </a:tbl>
          </a:graphicData>
        </a:graphic>
      </p:graphicFrame>
    </p:spTree>
    <p:custDataLst>
      <p:tags r:id="rId1"/>
    </p:custDataLst>
    <p:extLst>
      <p:ext uri="{BB962C8B-B14F-4D97-AF65-F5344CB8AC3E}">
        <p14:creationId xmlns:p14="http://schemas.microsoft.com/office/powerpoint/2010/main" val="3719259266"/>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矩形 34"/>
          <p:cNvSpPr/>
          <p:nvPr/>
        </p:nvSpPr>
        <p:spPr>
          <a:xfrm>
            <a:off x="0" y="411981"/>
            <a:ext cx="874207" cy="381837"/>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682477" y="336212"/>
            <a:ext cx="537993" cy="537993"/>
            <a:chOff x="682477" y="336212"/>
            <a:chExt cx="537993" cy="537993"/>
          </a:xfrm>
        </p:grpSpPr>
        <p:grpSp>
          <p:nvGrpSpPr>
            <p:cNvPr id="37" name="组合 36"/>
            <p:cNvGrpSpPr/>
            <p:nvPr/>
          </p:nvGrpSpPr>
          <p:grpSpPr>
            <a:xfrm>
              <a:off x="682477" y="336212"/>
              <a:ext cx="537993" cy="537993"/>
              <a:chOff x="1603689" y="1828440"/>
              <a:chExt cx="2743560" cy="2743560"/>
            </a:xfrm>
          </p:grpSpPr>
          <p:sp>
            <p:nvSpPr>
              <p:cNvPr id="39" name="椭圆 38"/>
              <p:cNvSpPr/>
              <p:nvPr/>
            </p:nvSpPr>
            <p:spPr>
              <a:xfrm>
                <a:off x="1603689" y="1828440"/>
                <a:ext cx="2743560" cy="2743560"/>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sp>
            <p:nvSpPr>
              <p:cNvPr id="40" name="椭圆 39"/>
              <p:cNvSpPr/>
              <p:nvPr/>
            </p:nvSpPr>
            <p:spPr>
              <a:xfrm>
                <a:off x="1752544" y="1977295"/>
                <a:ext cx="2445850" cy="2445850"/>
              </a:xfrm>
              <a:prstGeom prst="ellipse">
                <a:avLst/>
              </a:prstGeom>
              <a:solidFill>
                <a:srgbClr val="2980B9"/>
              </a:solidFill>
              <a:ln w="38100"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grpSp>
        <p:sp>
          <p:nvSpPr>
            <p:cNvPr id="41" name="矩形 40"/>
            <p:cNvSpPr/>
            <p:nvPr/>
          </p:nvSpPr>
          <p:spPr>
            <a:xfrm>
              <a:off x="753342" y="418233"/>
              <a:ext cx="360996" cy="369332"/>
            </a:xfrm>
            <a:prstGeom prst="rect">
              <a:avLst/>
            </a:prstGeom>
          </p:spPr>
          <p:txBody>
            <a:bodyPr wrap="none">
              <a:spAutoFit/>
            </a:bodyPr>
            <a:lstStyle/>
            <a:p>
              <a:pPr lvl="0"/>
              <a:r>
                <a:rPr lang="en-US" altLang="zh-CN" dirty="0">
                  <a:solidFill>
                    <a:schemeClr val="bg1"/>
                  </a:solidFill>
                  <a:latin typeface="Impact" panose="020B0806030902050204" pitchFamily="34" charset="0"/>
                </a:rPr>
                <a:t>11</a:t>
              </a:r>
              <a:endParaRPr lang="zh-CN" altLang="en-US" dirty="0">
                <a:solidFill>
                  <a:schemeClr val="bg1"/>
                </a:solidFill>
                <a:latin typeface="Impact" panose="020B0806030902050204" pitchFamily="34" charset="0"/>
              </a:endParaRPr>
            </a:p>
          </p:txBody>
        </p:sp>
      </p:grpSp>
      <p:sp>
        <p:nvSpPr>
          <p:cNvPr id="43" name="矩形 42"/>
          <p:cNvSpPr/>
          <p:nvPr/>
        </p:nvSpPr>
        <p:spPr>
          <a:xfrm>
            <a:off x="1220469" y="402844"/>
            <a:ext cx="1723549" cy="461665"/>
          </a:xfrm>
          <a:prstGeom prst="rect">
            <a:avLst/>
          </a:prstGeom>
        </p:spPr>
        <p:txBody>
          <a:bodyPr wrap="none">
            <a:spAutoFit/>
          </a:bodyPr>
          <a:lstStyle/>
          <a:p>
            <a:pPr lvl="0" fontAlgn="base">
              <a:spcBef>
                <a:spcPct val="0"/>
              </a:spcBef>
              <a:spcAft>
                <a:spcPct val="0"/>
              </a:spcAft>
            </a:pPr>
            <a:r>
              <a:rPr lang="zh-CN" altLang="en-US" sz="2400" dirty="0">
                <a:solidFill>
                  <a:srgbClr val="2980B9"/>
                </a:solidFill>
                <a:latin typeface="微软雅黑" panose="020B0503020204020204" pitchFamily="34" charset="-122"/>
                <a:ea typeface="微软雅黑" panose="020B0503020204020204" pitchFamily="34" charset="-122"/>
              </a:rPr>
              <a:t>检讨与改进</a:t>
            </a:r>
          </a:p>
        </p:txBody>
      </p:sp>
      <p:sp>
        <p:nvSpPr>
          <p:cNvPr id="10" name="矩形 9"/>
          <p:cNvSpPr/>
          <p:nvPr/>
        </p:nvSpPr>
        <p:spPr>
          <a:xfrm>
            <a:off x="3320053" y="4590243"/>
            <a:ext cx="3652576" cy="1552502"/>
          </a:xfrm>
          <a:prstGeom prst="rect">
            <a:avLst/>
          </a:prstGeom>
          <a:solidFill>
            <a:srgbClr val="2980B9"/>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Calibri"/>
              <a:ea typeface="宋体" panose="02010600030101010101" pitchFamily="2" charset="-122"/>
            </a:endParaRPr>
          </a:p>
        </p:txBody>
      </p:sp>
      <p:grpSp>
        <p:nvGrpSpPr>
          <p:cNvPr id="11" name="组合 10"/>
          <p:cNvGrpSpPr/>
          <p:nvPr/>
        </p:nvGrpSpPr>
        <p:grpSpPr>
          <a:xfrm>
            <a:off x="7126790" y="2037605"/>
            <a:ext cx="4547826" cy="2074933"/>
            <a:chOff x="7370404" y="1930130"/>
            <a:chExt cx="4547826" cy="2074933"/>
          </a:xfrm>
        </p:grpSpPr>
        <p:sp>
          <p:nvSpPr>
            <p:cNvPr id="19" name="矩形 18"/>
            <p:cNvSpPr/>
            <p:nvPr/>
          </p:nvSpPr>
          <p:spPr>
            <a:xfrm>
              <a:off x="7370404" y="1930130"/>
              <a:ext cx="4547826" cy="2074933"/>
            </a:xfrm>
            <a:prstGeom prst="rect">
              <a:avLst/>
            </a:prstGeom>
            <a:solidFill>
              <a:srgbClr val="16A085"/>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Calibri"/>
                <a:ea typeface="宋体" panose="02010600030101010101" pitchFamily="2" charset="-122"/>
              </a:endParaRPr>
            </a:p>
          </p:txBody>
        </p:sp>
        <p:sp>
          <p:nvSpPr>
            <p:cNvPr id="20" name="矩形 19"/>
            <p:cNvSpPr/>
            <p:nvPr/>
          </p:nvSpPr>
          <p:spPr>
            <a:xfrm>
              <a:off x="7659023" y="2606466"/>
              <a:ext cx="3991843" cy="72225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3</a:t>
              </a:r>
              <a:r>
                <a:rPr kumimoji="0" lang="zh-CN" altLang="en-US" sz="200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、希望在下一个品管圈工作中能做得更好更完美。</a:t>
              </a:r>
            </a:p>
          </p:txBody>
        </p:sp>
      </p:grpSp>
      <p:grpSp>
        <p:nvGrpSpPr>
          <p:cNvPr id="12" name="组合 11"/>
          <p:cNvGrpSpPr/>
          <p:nvPr/>
        </p:nvGrpSpPr>
        <p:grpSpPr>
          <a:xfrm>
            <a:off x="577139" y="1331705"/>
            <a:ext cx="11132725" cy="607372"/>
            <a:chOff x="695400" y="1237452"/>
            <a:chExt cx="10945216" cy="607372"/>
          </a:xfrm>
        </p:grpSpPr>
        <p:sp>
          <p:nvSpPr>
            <p:cNvPr id="17" name="矩形 16"/>
            <p:cNvSpPr/>
            <p:nvPr/>
          </p:nvSpPr>
          <p:spPr>
            <a:xfrm>
              <a:off x="695400" y="1237452"/>
              <a:ext cx="10945216" cy="607372"/>
            </a:xfrm>
            <a:prstGeom prst="rect">
              <a:avLst/>
            </a:prstGeom>
            <a:solidFill>
              <a:srgbClr val="9BBB59"/>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Calibri"/>
                <a:ea typeface="宋体" panose="02010600030101010101" pitchFamily="2" charset="-122"/>
              </a:endParaRPr>
            </a:p>
          </p:txBody>
        </p:sp>
        <p:sp>
          <p:nvSpPr>
            <p:cNvPr id="18" name="矩形 17"/>
            <p:cNvSpPr/>
            <p:nvPr/>
          </p:nvSpPr>
          <p:spPr>
            <a:xfrm>
              <a:off x="911424" y="1341083"/>
              <a:ext cx="6213560" cy="40011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1</a:t>
              </a:r>
              <a:r>
                <a:rPr kumimoji="0" lang="zh-CN" altLang="en-US" sz="200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、我们群策群力，携手共进，取长补短，互帮互助。</a:t>
              </a:r>
            </a:p>
          </p:txBody>
        </p:sp>
      </p:grpSp>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l="3014" r="3037"/>
          <a:stretch/>
        </p:blipFill>
        <p:spPr>
          <a:xfrm>
            <a:off x="577140" y="2000805"/>
            <a:ext cx="2592288" cy="4143006"/>
          </a:xfrm>
          <a:prstGeom prst="rect">
            <a:avLst/>
          </a:prstGeom>
          <a:ln>
            <a:solidFill>
              <a:sysClr val="window" lastClr="FFFFFF"/>
            </a:solidFill>
          </a:ln>
          <a:effectLst/>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1296" y="2024384"/>
            <a:ext cx="3631332" cy="2420888"/>
          </a:xfrm>
          <a:prstGeom prst="rect">
            <a:avLst/>
          </a:prstGeom>
          <a:ln>
            <a:solidFill>
              <a:sysClr val="window" lastClr="FFFFFF"/>
            </a:solidFill>
          </a:ln>
          <a:effectLst>
            <a:outerShdw blurRad="50800" dist="38100" dir="5400000" algn="t" rotWithShape="0">
              <a:prstClr val="black">
                <a:alpha val="40000"/>
              </a:prstClr>
            </a:outerShdw>
          </a:effectLst>
        </p:spPr>
      </p:pic>
      <p:sp>
        <p:nvSpPr>
          <p:cNvPr id="15" name="矩形 14"/>
          <p:cNvSpPr/>
          <p:nvPr/>
        </p:nvSpPr>
        <p:spPr>
          <a:xfrm>
            <a:off x="3341296" y="4590243"/>
            <a:ext cx="3631332" cy="147732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2</a:t>
            </a:r>
            <a:r>
              <a:rPr kumimoji="0" lang="zh-CN" altLang="en-US" sz="200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、各自按照预先设定的步骤，层层推进，并且集中优势，将圈的优势发挥到大。</a:t>
            </a:r>
          </a:p>
        </p:txBody>
      </p:sp>
      <p:pic>
        <p:nvPicPr>
          <p:cNvPr id="16" name="图片 15"/>
          <p:cNvPicPr>
            <a:picLocks noChangeAspect="1"/>
          </p:cNvPicPr>
          <p:nvPr/>
        </p:nvPicPr>
        <p:blipFill rotWithShape="1">
          <a:blip r:embed="rId6"/>
          <a:srcRect l="19779" t="7000" r="20463" b="47371"/>
          <a:stretch/>
        </p:blipFill>
        <p:spPr>
          <a:xfrm>
            <a:off x="7079698" y="4198529"/>
            <a:ext cx="4526570" cy="1944216"/>
          </a:xfrm>
          <a:prstGeom prst="rect">
            <a:avLst/>
          </a:prstGeom>
          <a:ln>
            <a:solidFill>
              <a:sysClr val="window" lastClr="FFFFFF"/>
            </a:solidFill>
          </a:ln>
          <a:effectLst/>
        </p:spPr>
      </p:pic>
    </p:spTree>
    <p:custDataLst>
      <p:tags r:id="rId1"/>
    </p:custDataLst>
    <p:extLst>
      <p:ext uri="{BB962C8B-B14F-4D97-AF65-F5344CB8AC3E}">
        <p14:creationId xmlns:p14="http://schemas.microsoft.com/office/powerpoint/2010/main" val="2429528113"/>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矩形 34"/>
          <p:cNvSpPr/>
          <p:nvPr/>
        </p:nvSpPr>
        <p:spPr>
          <a:xfrm>
            <a:off x="0" y="411981"/>
            <a:ext cx="874207" cy="381837"/>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682477" y="336212"/>
            <a:ext cx="537993" cy="537993"/>
            <a:chOff x="682477" y="336212"/>
            <a:chExt cx="537993" cy="537993"/>
          </a:xfrm>
        </p:grpSpPr>
        <p:grpSp>
          <p:nvGrpSpPr>
            <p:cNvPr id="37" name="组合 36"/>
            <p:cNvGrpSpPr/>
            <p:nvPr/>
          </p:nvGrpSpPr>
          <p:grpSpPr>
            <a:xfrm>
              <a:off x="682477" y="336212"/>
              <a:ext cx="537993" cy="537993"/>
              <a:chOff x="1603689" y="1828440"/>
              <a:chExt cx="2743560" cy="2743560"/>
            </a:xfrm>
          </p:grpSpPr>
          <p:sp>
            <p:nvSpPr>
              <p:cNvPr id="39" name="椭圆 38"/>
              <p:cNvSpPr/>
              <p:nvPr/>
            </p:nvSpPr>
            <p:spPr>
              <a:xfrm>
                <a:off x="1603689" y="1828440"/>
                <a:ext cx="2743560" cy="2743560"/>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sp>
            <p:nvSpPr>
              <p:cNvPr id="40" name="椭圆 39"/>
              <p:cNvSpPr/>
              <p:nvPr/>
            </p:nvSpPr>
            <p:spPr>
              <a:xfrm>
                <a:off x="1752544" y="1977295"/>
                <a:ext cx="2445850" cy="2445850"/>
              </a:xfrm>
              <a:prstGeom prst="ellipse">
                <a:avLst/>
              </a:prstGeom>
              <a:solidFill>
                <a:srgbClr val="2980B9"/>
              </a:solidFill>
              <a:ln w="38100"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grpSp>
        <p:sp>
          <p:nvSpPr>
            <p:cNvPr id="41" name="矩形 40"/>
            <p:cNvSpPr/>
            <p:nvPr/>
          </p:nvSpPr>
          <p:spPr>
            <a:xfrm>
              <a:off x="753342" y="418233"/>
              <a:ext cx="360996" cy="369332"/>
            </a:xfrm>
            <a:prstGeom prst="rect">
              <a:avLst/>
            </a:prstGeom>
          </p:spPr>
          <p:txBody>
            <a:bodyPr wrap="none">
              <a:spAutoFit/>
            </a:bodyPr>
            <a:lstStyle/>
            <a:p>
              <a:pPr lvl="0"/>
              <a:r>
                <a:rPr lang="en-US" altLang="zh-CN" dirty="0">
                  <a:solidFill>
                    <a:schemeClr val="bg1"/>
                  </a:solidFill>
                  <a:latin typeface="Impact" panose="020B0806030902050204" pitchFamily="34" charset="0"/>
                </a:rPr>
                <a:t>11</a:t>
              </a:r>
              <a:endParaRPr lang="zh-CN" altLang="en-US" dirty="0">
                <a:solidFill>
                  <a:schemeClr val="bg1"/>
                </a:solidFill>
                <a:latin typeface="Impact" panose="020B0806030902050204" pitchFamily="34" charset="0"/>
              </a:endParaRPr>
            </a:p>
          </p:txBody>
        </p:sp>
      </p:grpSp>
      <p:sp>
        <p:nvSpPr>
          <p:cNvPr id="43" name="矩形 42"/>
          <p:cNvSpPr/>
          <p:nvPr/>
        </p:nvSpPr>
        <p:spPr>
          <a:xfrm>
            <a:off x="1220469" y="402844"/>
            <a:ext cx="1723549" cy="461665"/>
          </a:xfrm>
          <a:prstGeom prst="rect">
            <a:avLst/>
          </a:prstGeom>
        </p:spPr>
        <p:txBody>
          <a:bodyPr wrap="none">
            <a:spAutoFit/>
          </a:bodyPr>
          <a:lstStyle/>
          <a:p>
            <a:pPr lvl="0" fontAlgn="base">
              <a:spcBef>
                <a:spcPct val="0"/>
              </a:spcBef>
              <a:spcAft>
                <a:spcPct val="0"/>
              </a:spcAft>
            </a:pPr>
            <a:r>
              <a:rPr lang="zh-CN" altLang="en-US" sz="2400" dirty="0">
                <a:solidFill>
                  <a:srgbClr val="2980B9"/>
                </a:solidFill>
                <a:latin typeface="微软雅黑" panose="020B0503020204020204" pitchFamily="34" charset="-122"/>
                <a:ea typeface="微软雅黑" panose="020B0503020204020204" pitchFamily="34" charset="-122"/>
              </a:rPr>
              <a:t>推广与利用</a:t>
            </a:r>
          </a:p>
        </p:txBody>
      </p:sp>
      <p:sp>
        <p:nvSpPr>
          <p:cNvPr id="21" name="矩形 20"/>
          <p:cNvSpPr/>
          <p:nvPr/>
        </p:nvSpPr>
        <p:spPr>
          <a:xfrm>
            <a:off x="2817327" y="1092406"/>
            <a:ext cx="6661150" cy="400050"/>
          </a:xfrm>
          <a:prstGeom prst="rect">
            <a:avLst/>
          </a:prstGeom>
        </p:spPr>
        <p:txBody>
          <a:bodyPr>
            <a:spAutoFit/>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rPr>
              <a:t>撰写护理论文一篇并已投稿：</a:t>
            </a:r>
            <a:r>
              <a:rPr kumimoji="0" lang="en-US" altLang="zh-CN" sz="2000" b="0" i="0" u="none" strike="noStrike" kern="1200" cap="none" spc="0" normalizeH="0" baseline="0" noProof="0" dirty="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rPr>
              <a:t>&lt;&lt;</a:t>
            </a:r>
            <a:r>
              <a:rPr kumimoji="0" lang="zh-CN" altLang="en-US" sz="2000" b="0" i="0" u="none" strike="noStrike" kern="1200" cap="none" spc="0" normalizeH="0" baseline="0" noProof="0" dirty="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rPr>
              <a:t>护理学杂志</a:t>
            </a:r>
            <a:r>
              <a:rPr kumimoji="0" lang="en-US" altLang="zh-CN" sz="2000" b="0" i="0" u="none" strike="noStrike" kern="1200" cap="none" spc="0" normalizeH="0" baseline="0" noProof="0" dirty="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rPr>
              <a:t>&gt;&gt;</a:t>
            </a:r>
            <a:endParaRPr kumimoji="0" lang="zh-CN" altLang="en-US" sz="2000" b="0" i="0" u="none" strike="noStrike" kern="1200" cap="none" spc="0" normalizeH="0" baseline="0" noProof="0" dirty="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1839" y="1600406"/>
            <a:ext cx="3060700" cy="425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49239" y="2206831"/>
            <a:ext cx="2792413" cy="385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2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13014" y="1900443"/>
            <a:ext cx="3449638" cy="431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48157071"/>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2591" y="555604"/>
            <a:ext cx="4002087"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2864" y="3587770"/>
            <a:ext cx="4630406" cy="3086937"/>
          </a:xfrm>
          <a:prstGeom prst="rect">
            <a:avLst/>
          </a:prstGeom>
          <a:effectLst>
            <a:softEdge rad="901700"/>
          </a:effectLst>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96100" y="550069"/>
            <a:ext cx="5041900" cy="325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23635" y="4209694"/>
            <a:ext cx="3262313" cy="18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10383133" y="0"/>
            <a:ext cx="1100137" cy="1100138"/>
          </a:xfrm>
          <a:prstGeom prst="rect">
            <a:avLst/>
          </a:prstGeom>
          <a:solidFill>
            <a:srgbClr val="9BBB59"/>
          </a:solidFill>
          <a:ln w="12700" cap="flat" cmpd="sng" algn="ctr">
            <a:noFill/>
            <a:prstDash val="solid"/>
            <a:miter lim="800000"/>
          </a:ln>
          <a:effectLst/>
        </p:spPr>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赠送图片</a:t>
            </a:r>
          </a:p>
        </p:txBody>
      </p:sp>
    </p:spTree>
    <p:custDataLst>
      <p:tags r:id="rId1"/>
    </p:custDataLst>
    <p:extLst>
      <p:ext uri="{BB962C8B-B14F-4D97-AF65-F5344CB8AC3E}">
        <p14:creationId xmlns:p14="http://schemas.microsoft.com/office/powerpoint/2010/main" val="2867194646"/>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383133" y="0"/>
            <a:ext cx="1100137" cy="1100138"/>
          </a:xfrm>
          <a:prstGeom prst="rect">
            <a:avLst/>
          </a:prstGeom>
          <a:solidFill>
            <a:srgbClr val="9BBB59"/>
          </a:solidFill>
          <a:ln w="12700" cap="flat" cmpd="sng" algn="ctr">
            <a:noFill/>
            <a:prstDash val="solid"/>
            <a:miter lim="800000"/>
          </a:ln>
          <a:effectLst/>
        </p:spPr>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赠送图片</a:t>
            </a:r>
          </a:p>
        </p:txBody>
      </p:sp>
      <p:grpSp>
        <p:nvGrpSpPr>
          <p:cNvPr id="7" name="组合 6"/>
          <p:cNvGrpSpPr>
            <a:grpSpLocks/>
          </p:cNvGrpSpPr>
          <p:nvPr/>
        </p:nvGrpSpPr>
        <p:grpSpPr bwMode="auto">
          <a:xfrm>
            <a:off x="1260743" y="3113387"/>
            <a:ext cx="4672014" cy="2189163"/>
            <a:chOff x="357240" y="1841532"/>
            <a:chExt cx="8019293" cy="3755459"/>
          </a:xfrm>
        </p:grpSpPr>
        <p:grpSp>
          <p:nvGrpSpPr>
            <p:cNvPr id="61" name="组合 60"/>
            <p:cNvGrpSpPr/>
            <p:nvPr/>
          </p:nvGrpSpPr>
          <p:grpSpPr>
            <a:xfrm>
              <a:off x="7069514" y="1913472"/>
              <a:ext cx="1307019" cy="1414938"/>
              <a:chOff x="2168525" y="3194050"/>
              <a:chExt cx="346075" cy="374650"/>
            </a:xfrm>
            <a:solidFill>
              <a:sysClr val="windowText" lastClr="000000">
                <a:lumMod val="65000"/>
                <a:lumOff val="35000"/>
              </a:sysClr>
            </a:solidFill>
          </p:grpSpPr>
          <p:sp>
            <p:nvSpPr>
              <p:cNvPr id="94" name="Freeform 5"/>
              <p:cNvSpPr>
                <a:spLocks/>
              </p:cNvSpPr>
              <p:nvPr/>
            </p:nvSpPr>
            <p:spPr bwMode="auto">
              <a:xfrm>
                <a:off x="2400300" y="3390900"/>
                <a:ext cx="98425" cy="130175"/>
              </a:xfrm>
              <a:custGeom>
                <a:avLst/>
                <a:gdLst>
                  <a:gd name="T0" fmla="*/ 50 w 62"/>
                  <a:gd name="T1" fmla="*/ 82 h 82"/>
                  <a:gd name="T2" fmla="*/ 50 w 62"/>
                  <a:gd name="T3" fmla="*/ 82 h 82"/>
                  <a:gd name="T4" fmla="*/ 54 w 62"/>
                  <a:gd name="T5" fmla="*/ 74 h 82"/>
                  <a:gd name="T6" fmla="*/ 58 w 62"/>
                  <a:gd name="T7" fmla="*/ 66 h 82"/>
                  <a:gd name="T8" fmla="*/ 60 w 62"/>
                  <a:gd name="T9" fmla="*/ 56 h 82"/>
                  <a:gd name="T10" fmla="*/ 62 w 62"/>
                  <a:gd name="T11" fmla="*/ 46 h 82"/>
                  <a:gd name="T12" fmla="*/ 62 w 62"/>
                  <a:gd name="T13" fmla="*/ 46 h 82"/>
                  <a:gd name="T14" fmla="*/ 60 w 62"/>
                  <a:gd name="T15" fmla="*/ 32 h 82"/>
                  <a:gd name="T16" fmla="*/ 56 w 62"/>
                  <a:gd name="T17" fmla="*/ 20 h 82"/>
                  <a:gd name="T18" fmla="*/ 50 w 62"/>
                  <a:gd name="T19" fmla="*/ 8 h 82"/>
                  <a:gd name="T20" fmla="*/ 42 w 62"/>
                  <a:gd name="T21" fmla="*/ 0 h 82"/>
                  <a:gd name="T22" fmla="*/ 0 w 62"/>
                  <a:gd name="T23" fmla="*/ 42 h 82"/>
                  <a:gd name="T24" fmla="*/ 50 w 62"/>
                  <a:gd name="T25"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82">
                    <a:moveTo>
                      <a:pt x="50" y="82"/>
                    </a:moveTo>
                    <a:lnTo>
                      <a:pt x="50" y="82"/>
                    </a:lnTo>
                    <a:lnTo>
                      <a:pt x="54" y="74"/>
                    </a:lnTo>
                    <a:lnTo>
                      <a:pt x="58" y="66"/>
                    </a:lnTo>
                    <a:lnTo>
                      <a:pt x="60" y="56"/>
                    </a:lnTo>
                    <a:lnTo>
                      <a:pt x="62" y="46"/>
                    </a:lnTo>
                    <a:lnTo>
                      <a:pt x="62" y="46"/>
                    </a:lnTo>
                    <a:lnTo>
                      <a:pt x="60" y="32"/>
                    </a:lnTo>
                    <a:lnTo>
                      <a:pt x="56" y="20"/>
                    </a:lnTo>
                    <a:lnTo>
                      <a:pt x="50" y="8"/>
                    </a:lnTo>
                    <a:lnTo>
                      <a:pt x="42" y="0"/>
                    </a:lnTo>
                    <a:lnTo>
                      <a:pt x="0" y="42"/>
                    </a:lnTo>
                    <a:lnTo>
                      <a:pt x="50"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fontAlgn="auto">
                  <a:spcBef>
                    <a:spcPts val="0"/>
                  </a:spcBef>
                  <a:spcAft>
                    <a:spcPts val="0"/>
                  </a:spcAft>
                  <a:defRPr/>
                </a:pPr>
                <a:endParaRPr lang="zh-CN" altLang="en-US" kern="0">
                  <a:solidFill>
                    <a:prstClr val="black"/>
                  </a:solidFill>
                  <a:latin typeface="Impact"/>
                  <a:ea typeface="微软雅黑"/>
                </a:endParaRPr>
              </a:p>
            </p:txBody>
          </p:sp>
          <p:sp>
            <p:nvSpPr>
              <p:cNvPr id="95" name="Freeform 6"/>
              <p:cNvSpPr>
                <a:spLocks/>
              </p:cNvSpPr>
              <p:nvPr/>
            </p:nvSpPr>
            <p:spPr bwMode="auto">
              <a:xfrm>
                <a:off x="2320925" y="3470275"/>
                <a:ext cx="146050" cy="98425"/>
              </a:xfrm>
              <a:custGeom>
                <a:avLst/>
                <a:gdLst>
                  <a:gd name="T0" fmla="*/ 42 w 92"/>
                  <a:gd name="T1" fmla="*/ 0 h 62"/>
                  <a:gd name="T2" fmla="*/ 0 w 92"/>
                  <a:gd name="T3" fmla="*/ 44 h 62"/>
                  <a:gd name="T4" fmla="*/ 0 w 92"/>
                  <a:gd name="T5" fmla="*/ 44 h 62"/>
                  <a:gd name="T6" fmla="*/ 10 w 92"/>
                  <a:gd name="T7" fmla="*/ 52 h 62"/>
                  <a:gd name="T8" fmla="*/ 20 w 92"/>
                  <a:gd name="T9" fmla="*/ 56 h 62"/>
                  <a:gd name="T10" fmla="*/ 32 w 92"/>
                  <a:gd name="T11" fmla="*/ 60 h 62"/>
                  <a:gd name="T12" fmla="*/ 46 w 92"/>
                  <a:gd name="T13" fmla="*/ 62 h 62"/>
                  <a:gd name="T14" fmla="*/ 46 w 92"/>
                  <a:gd name="T15" fmla="*/ 62 h 62"/>
                  <a:gd name="T16" fmla="*/ 58 w 92"/>
                  <a:gd name="T17" fmla="*/ 60 h 62"/>
                  <a:gd name="T18" fmla="*/ 72 w 92"/>
                  <a:gd name="T19" fmla="*/ 56 h 62"/>
                  <a:gd name="T20" fmla="*/ 82 w 92"/>
                  <a:gd name="T21" fmla="*/ 50 h 62"/>
                  <a:gd name="T22" fmla="*/ 92 w 92"/>
                  <a:gd name="T23" fmla="*/ 42 h 62"/>
                  <a:gd name="T24" fmla="*/ 42 w 92"/>
                  <a:gd name="T2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62">
                    <a:moveTo>
                      <a:pt x="42" y="0"/>
                    </a:moveTo>
                    <a:lnTo>
                      <a:pt x="0" y="44"/>
                    </a:lnTo>
                    <a:lnTo>
                      <a:pt x="0" y="44"/>
                    </a:lnTo>
                    <a:lnTo>
                      <a:pt x="10" y="52"/>
                    </a:lnTo>
                    <a:lnTo>
                      <a:pt x="20" y="56"/>
                    </a:lnTo>
                    <a:lnTo>
                      <a:pt x="32" y="60"/>
                    </a:lnTo>
                    <a:lnTo>
                      <a:pt x="46" y="62"/>
                    </a:lnTo>
                    <a:lnTo>
                      <a:pt x="46" y="62"/>
                    </a:lnTo>
                    <a:lnTo>
                      <a:pt x="58" y="60"/>
                    </a:lnTo>
                    <a:lnTo>
                      <a:pt x="72" y="56"/>
                    </a:lnTo>
                    <a:lnTo>
                      <a:pt x="82" y="50"/>
                    </a:lnTo>
                    <a:lnTo>
                      <a:pt x="92" y="42"/>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fontAlgn="auto">
                  <a:spcBef>
                    <a:spcPts val="0"/>
                  </a:spcBef>
                  <a:spcAft>
                    <a:spcPts val="0"/>
                  </a:spcAft>
                  <a:defRPr/>
                </a:pPr>
                <a:endParaRPr lang="zh-CN" altLang="en-US" kern="0">
                  <a:solidFill>
                    <a:prstClr val="black"/>
                  </a:solidFill>
                  <a:latin typeface="Impact"/>
                  <a:ea typeface="微软雅黑"/>
                </a:endParaRPr>
              </a:p>
            </p:txBody>
          </p:sp>
          <p:sp>
            <p:nvSpPr>
              <p:cNvPr id="96" name="Freeform 7"/>
              <p:cNvSpPr>
                <a:spLocks noEditPoints="1"/>
              </p:cNvSpPr>
              <p:nvPr/>
            </p:nvSpPr>
            <p:spPr bwMode="auto">
              <a:xfrm>
                <a:off x="2168525" y="3194050"/>
                <a:ext cx="346075" cy="346075"/>
              </a:xfrm>
              <a:custGeom>
                <a:avLst/>
                <a:gdLst>
                  <a:gd name="T0" fmla="*/ 184 w 218"/>
                  <a:gd name="T1" fmla="*/ 10 h 218"/>
                  <a:gd name="T2" fmla="*/ 180 w 218"/>
                  <a:gd name="T3" fmla="*/ 6 h 218"/>
                  <a:gd name="T4" fmla="*/ 168 w 218"/>
                  <a:gd name="T5" fmla="*/ 0 h 218"/>
                  <a:gd name="T6" fmla="*/ 154 w 218"/>
                  <a:gd name="T7" fmla="*/ 0 h 218"/>
                  <a:gd name="T8" fmla="*/ 142 w 218"/>
                  <a:gd name="T9" fmla="*/ 6 h 218"/>
                  <a:gd name="T10" fmla="*/ 10 w 218"/>
                  <a:gd name="T11" fmla="*/ 136 h 218"/>
                  <a:gd name="T12" fmla="*/ 6 w 218"/>
                  <a:gd name="T13" fmla="*/ 142 h 218"/>
                  <a:gd name="T14" fmla="*/ 0 w 218"/>
                  <a:gd name="T15" fmla="*/ 154 h 218"/>
                  <a:gd name="T16" fmla="*/ 0 w 218"/>
                  <a:gd name="T17" fmla="*/ 168 h 218"/>
                  <a:gd name="T18" fmla="*/ 6 w 218"/>
                  <a:gd name="T19" fmla="*/ 180 h 218"/>
                  <a:gd name="T20" fmla="*/ 32 w 218"/>
                  <a:gd name="T21" fmla="*/ 208 h 218"/>
                  <a:gd name="T22" fmla="*/ 38 w 218"/>
                  <a:gd name="T23" fmla="*/ 212 h 218"/>
                  <a:gd name="T24" fmla="*/ 50 w 218"/>
                  <a:gd name="T25" fmla="*/ 218 h 218"/>
                  <a:gd name="T26" fmla="*/ 64 w 218"/>
                  <a:gd name="T27" fmla="*/ 218 h 218"/>
                  <a:gd name="T28" fmla="*/ 76 w 218"/>
                  <a:gd name="T29" fmla="*/ 212 h 218"/>
                  <a:gd name="T30" fmla="*/ 208 w 218"/>
                  <a:gd name="T31" fmla="*/ 82 h 218"/>
                  <a:gd name="T32" fmla="*/ 212 w 218"/>
                  <a:gd name="T33" fmla="*/ 76 h 218"/>
                  <a:gd name="T34" fmla="*/ 218 w 218"/>
                  <a:gd name="T35" fmla="*/ 64 h 218"/>
                  <a:gd name="T36" fmla="*/ 218 w 218"/>
                  <a:gd name="T37" fmla="*/ 50 h 218"/>
                  <a:gd name="T38" fmla="*/ 212 w 218"/>
                  <a:gd name="T39" fmla="*/ 38 h 218"/>
                  <a:gd name="T40" fmla="*/ 208 w 218"/>
                  <a:gd name="T41" fmla="*/ 32 h 218"/>
                  <a:gd name="T42" fmla="*/ 136 w 218"/>
                  <a:gd name="T43" fmla="*/ 138 h 218"/>
                  <a:gd name="T44" fmla="*/ 26 w 218"/>
                  <a:gd name="T45" fmla="*/ 152 h 218"/>
                  <a:gd name="T46" fmla="*/ 24 w 218"/>
                  <a:gd name="T47" fmla="*/ 156 h 218"/>
                  <a:gd name="T48" fmla="*/ 22 w 218"/>
                  <a:gd name="T49" fmla="*/ 160 h 218"/>
                  <a:gd name="T50" fmla="*/ 26 w 218"/>
                  <a:gd name="T51" fmla="*/ 170 h 218"/>
                  <a:gd name="T52" fmla="*/ 28 w 218"/>
                  <a:gd name="T53" fmla="*/ 174 h 218"/>
                  <a:gd name="T54" fmla="*/ 26 w 218"/>
                  <a:gd name="T55" fmla="*/ 178 h 218"/>
                  <a:gd name="T56" fmla="*/ 22 w 218"/>
                  <a:gd name="T57" fmla="*/ 178 h 218"/>
                  <a:gd name="T58" fmla="*/ 18 w 218"/>
                  <a:gd name="T59" fmla="*/ 178 h 218"/>
                  <a:gd name="T60" fmla="*/ 10 w 218"/>
                  <a:gd name="T61" fmla="*/ 160 h 218"/>
                  <a:gd name="T62" fmla="*/ 12 w 218"/>
                  <a:gd name="T63" fmla="*/ 152 h 218"/>
                  <a:gd name="T64" fmla="*/ 144 w 218"/>
                  <a:gd name="T65" fmla="*/ 18 h 218"/>
                  <a:gd name="T66" fmla="*/ 152 w 218"/>
                  <a:gd name="T67" fmla="*/ 14 h 218"/>
                  <a:gd name="T68" fmla="*/ 160 w 218"/>
                  <a:gd name="T69" fmla="*/ 12 h 218"/>
                  <a:gd name="T70" fmla="*/ 176 w 218"/>
                  <a:gd name="T71" fmla="*/ 18 h 218"/>
                  <a:gd name="T72" fmla="*/ 200 w 218"/>
                  <a:gd name="T73" fmla="*/ 42 h 218"/>
                  <a:gd name="T74" fmla="*/ 206 w 218"/>
                  <a:gd name="T75" fmla="*/ 58 h 218"/>
                  <a:gd name="T76" fmla="*/ 200 w 218"/>
                  <a:gd name="T77" fmla="*/ 7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8" h="218">
                    <a:moveTo>
                      <a:pt x="208" y="32"/>
                    </a:moveTo>
                    <a:lnTo>
                      <a:pt x="184" y="10"/>
                    </a:lnTo>
                    <a:lnTo>
                      <a:pt x="184" y="10"/>
                    </a:lnTo>
                    <a:lnTo>
                      <a:pt x="180" y="6"/>
                    </a:lnTo>
                    <a:lnTo>
                      <a:pt x="174" y="2"/>
                    </a:lnTo>
                    <a:lnTo>
                      <a:pt x="168" y="0"/>
                    </a:lnTo>
                    <a:lnTo>
                      <a:pt x="160" y="0"/>
                    </a:lnTo>
                    <a:lnTo>
                      <a:pt x="154" y="0"/>
                    </a:lnTo>
                    <a:lnTo>
                      <a:pt x="148" y="2"/>
                    </a:lnTo>
                    <a:lnTo>
                      <a:pt x="142" y="6"/>
                    </a:lnTo>
                    <a:lnTo>
                      <a:pt x="136" y="10"/>
                    </a:lnTo>
                    <a:lnTo>
                      <a:pt x="10" y="136"/>
                    </a:lnTo>
                    <a:lnTo>
                      <a:pt x="10" y="136"/>
                    </a:lnTo>
                    <a:lnTo>
                      <a:pt x="6" y="142"/>
                    </a:lnTo>
                    <a:lnTo>
                      <a:pt x="2" y="148"/>
                    </a:lnTo>
                    <a:lnTo>
                      <a:pt x="0" y="154"/>
                    </a:lnTo>
                    <a:lnTo>
                      <a:pt x="0" y="160"/>
                    </a:lnTo>
                    <a:lnTo>
                      <a:pt x="0" y="168"/>
                    </a:lnTo>
                    <a:lnTo>
                      <a:pt x="2" y="174"/>
                    </a:lnTo>
                    <a:lnTo>
                      <a:pt x="6" y="180"/>
                    </a:lnTo>
                    <a:lnTo>
                      <a:pt x="10" y="186"/>
                    </a:lnTo>
                    <a:lnTo>
                      <a:pt x="32" y="208"/>
                    </a:lnTo>
                    <a:lnTo>
                      <a:pt x="32" y="208"/>
                    </a:lnTo>
                    <a:lnTo>
                      <a:pt x="38" y="212"/>
                    </a:lnTo>
                    <a:lnTo>
                      <a:pt x="44" y="216"/>
                    </a:lnTo>
                    <a:lnTo>
                      <a:pt x="50" y="218"/>
                    </a:lnTo>
                    <a:lnTo>
                      <a:pt x="56" y="218"/>
                    </a:lnTo>
                    <a:lnTo>
                      <a:pt x="64" y="218"/>
                    </a:lnTo>
                    <a:lnTo>
                      <a:pt x="70" y="216"/>
                    </a:lnTo>
                    <a:lnTo>
                      <a:pt x="76" y="212"/>
                    </a:lnTo>
                    <a:lnTo>
                      <a:pt x="82" y="208"/>
                    </a:lnTo>
                    <a:lnTo>
                      <a:pt x="208" y="82"/>
                    </a:lnTo>
                    <a:lnTo>
                      <a:pt x="208" y="82"/>
                    </a:lnTo>
                    <a:lnTo>
                      <a:pt x="212" y="76"/>
                    </a:lnTo>
                    <a:lnTo>
                      <a:pt x="216" y="70"/>
                    </a:lnTo>
                    <a:lnTo>
                      <a:pt x="218" y="64"/>
                    </a:lnTo>
                    <a:lnTo>
                      <a:pt x="218" y="58"/>
                    </a:lnTo>
                    <a:lnTo>
                      <a:pt x="218" y="50"/>
                    </a:lnTo>
                    <a:lnTo>
                      <a:pt x="216" y="44"/>
                    </a:lnTo>
                    <a:lnTo>
                      <a:pt x="212" y="38"/>
                    </a:lnTo>
                    <a:lnTo>
                      <a:pt x="208" y="32"/>
                    </a:lnTo>
                    <a:lnTo>
                      <a:pt x="208" y="32"/>
                    </a:lnTo>
                    <a:close/>
                    <a:moveTo>
                      <a:pt x="200" y="74"/>
                    </a:moveTo>
                    <a:lnTo>
                      <a:pt x="136" y="138"/>
                    </a:lnTo>
                    <a:lnTo>
                      <a:pt x="88" y="90"/>
                    </a:lnTo>
                    <a:lnTo>
                      <a:pt x="26" y="152"/>
                    </a:lnTo>
                    <a:lnTo>
                      <a:pt x="26" y="152"/>
                    </a:lnTo>
                    <a:lnTo>
                      <a:pt x="24" y="156"/>
                    </a:lnTo>
                    <a:lnTo>
                      <a:pt x="22" y="160"/>
                    </a:lnTo>
                    <a:lnTo>
                      <a:pt x="22" y="160"/>
                    </a:lnTo>
                    <a:lnTo>
                      <a:pt x="24" y="166"/>
                    </a:lnTo>
                    <a:lnTo>
                      <a:pt x="26" y="170"/>
                    </a:lnTo>
                    <a:lnTo>
                      <a:pt x="26" y="170"/>
                    </a:lnTo>
                    <a:lnTo>
                      <a:pt x="28" y="174"/>
                    </a:lnTo>
                    <a:lnTo>
                      <a:pt x="26" y="178"/>
                    </a:lnTo>
                    <a:lnTo>
                      <a:pt x="26" y="178"/>
                    </a:lnTo>
                    <a:lnTo>
                      <a:pt x="22" y="178"/>
                    </a:lnTo>
                    <a:lnTo>
                      <a:pt x="22" y="178"/>
                    </a:lnTo>
                    <a:lnTo>
                      <a:pt x="18" y="178"/>
                    </a:lnTo>
                    <a:lnTo>
                      <a:pt x="18" y="178"/>
                    </a:lnTo>
                    <a:lnTo>
                      <a:pt x="12" y="170"/>
                    </a:lnTo>
                    <a:lnTo>
                      <a:pt x="10" y="160"/>
                    </a:lnTo>
                    <a:lnTo>
                      <a:pt x="10" y="160"/>
                    </a:lnTo>
                    <a:lnTo>
                      <a:pt x="12" y="152"/>
                    </a:lnTo>
                    <a:lnTo>
                      <a:pt x="18" y="144"/>
                    </a:lnTo>
                    <a:lnTo>
                      <a:pt x="144" y="18"/>
                    </a:lnTo>
                    <a:lnTo>
                      <a:pt x="144" y="18"/>
                    </a:lnTo>
                    <a:lnTo>
                      <a:pt x="152" y="14"/>
                    </a:lnTo>
                    <a:lnTo>
                      <a:pt x="160" y="12"/>
                    </a:lnTo>
                    <a:lnTo>
                      <a:pt x="160" y="12"/>
                    </a:lnTo>
                    <a:lnTo>
                      <a:pt x="170" y="14"/>
                    </a:lnTo>
                    <a:lnTo>
                      <a:pt x="176" y="18"/>
                    </a:lnTo>
                    <a:lnTo>
                      <a:pt x="200" y="42"/>
                    </a:lnTo>
                    <a:lnTo>
                      <a:pt x="200" y="42"/>
                    </a:lnTo>
                    <a:lnTo>
                      <a:pt x="204" y="48"/>
                    </a:lnTo>
                    <a:lnTo>
                      <a:pt x="206" y="58"/>
                    </a:lnTo>
                    <a:lnTo>
                      <a:pt x="204" y="66"/>
                    </a:lnTo>
                    <a:lnTo>
                      <a:pt x="200" y="74"/>
                    </a:lnTo>
                    <a:lnTo>
                      <a:pt x="200"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fontAlgn="auto">
                  <a:spcBef>
                    <a:spcPts val="0"/>
                  </a:spcBef>
                  <a:spcAft>
                    <a:spcPts val="0"/>
                  </a:spcAft>
                  <a:defRPr/>
                </a:pPr>
                <a:endParaRPr lang="zh-CN" altLang="en-US" kern="0">
                  <a:solidFill>
                    <a:prstClr val="black"/>
                  </a:solidFill>
                  <a:latin typeface="Impact"/>
                  <a:ea typeface="微软雅黑"/>
                </a:endParaRPr>
              </a:p>
            </p:txBody>
          </p:sp>
        </p:grpSp>
        <p:grpSp>
          <p:nvGrpSpPr>
            <p:cNvPr id="62" name="组合 61"/>
            <p:cNvGrpSpPr/>
            <p:nvPr/>
          </p:nvGrpSpPr>
          <p:grpSpPr>
            <a:xfrm>
              <a:off x="4300935" y="1949445"/>
              <a:ext cx="1151136" cy="1342992"/>
              <a:chOff x="3419475" y="3521075"/>
              <a:chExt cx="304800" cy="355600"/>
            </a:xfrm>
            <a:solidFill>
              <a:sysClr val="windowText" lastClr="000000">
                <a:lumMod val="65000"/>
                <a:lumOff val="35000"/>
              </a:sysClr>
            </a:solidFill>
          </p:grpSpPr>
          <p:sp>
            <p:nvSpPr>
              <p:cNvPr id="92" name="Freeform 1350"/>
              <p:cNvSpPr>
                <a:spLocks noEditPoints="1"/>
              </p:cNvSpPr>
              <p:nvPr/>
            </p:nvSpPr>
            <p:spPr bwMode="auto">
              <a:xfrm>
                <a:off x="3571875" y="3638550"/>
                <a:ext cx="152400" cy="231775"/>
              </a:xfrm>
              <a:custGeom>
                <a:avLst/>
                <a:gdLst>
                  <a:gd name="T0" fmla="*/ 48 w 96"/>
                  <a:gd name="T1" fmla="*/ 0 h 146"/>
                  <a:gd name="T2" fmla="*/ 48 w 96"/>
                  <a:gd name="T3" fmla="*/ 0 h 146"/>
                  <a:gd name="T4" fmla="*/ 40 w 96"/>
                  <a:gd name="T5" fmla="*/ 10 h 146"/>
                  <a:gd name="T6" fmla="*/ 24 w 96"/>
                  <a:gd name="T7" fmla="*/ 38 h 146"/>
                  <a:gd name="T8" fmla="*/ 8 w 96"/>
                  <a:gd name="T9" fmla="*/ 72 h 146"/>
                  <a:gd name="T10" fmla="*/ 2 w 96"/>
                  <a:gd name="T11" fmla="*/ 86 h 146"/>
                  <a:gd name="T12" fmla="*/ 0 w 96"/>
                  <a:gd name="T13" fmla="*/ 98 h 146"/>
                  <a:gd name="T14" fmla="*/ 0 w 96"/>
                  <a:gd name="T15" fmla="*/ 98 h 146"/>
                  <a:gd name="T16" fmla="*/ 0 w 96"/>
                  <a:gd name="T17" fmla="*/ 108 h 146"/>
                  <a:gd name="T18" fmla="*/ 4 w 96"/>
                  <a:gd name="T19" fmla="*/ 116 h 146"/>
                  <a:gd name="T20" fmla="*/ 8 w 96"/>
                  <a:gd name="T21" fmla="*/ 126 h 146"/>
                  <a:gd name="T22" fmla="*/ 14 w 96"/>
                  <a:gd name="T23" fmla="*/ 132 h 146"/>
                  <a:gd name="T24" fmla="*/ 20 w 96"/>
                  <a:gd name="T25" fmla="*/ 138 h 146"/>
                  <a:gd name="T26" fmla="*/ 30 w 96"/>
                  <a:gd name="T27" fmla="*/ 142 h 146"/>
                  <a:gd name="T28" fmla="*/ 38 w 96"/>
                  <a:gd name="T29" fmla="*/ 146 h 146"/>
                  <a:gd name="T30" fmla="*/ 48 w 96"/>
                  <a:gd name="T31" fmla="*/ 146 h 146"/>
                  <a:gd name="T32" fmla="*/ 48 w 96"/>
                  <a:gd name="T33" fmla="*/ 146 h 146"/>
                  <a:gd name="T34" fmla="*/ 58 w 96"/>
                  <a:gd name="T35" fmla="*/ 146 h 146"/>
                  <a:gd name="T36" fmla="*/ 68 w 96"/>
                  <a:gd name="T37" fmla="*/ 142 h 146"/>
                  <a:gd name="T38" fmla="*/ 76 w 96"/>
                  <a:gd name="T39" fmla="*/ 138 h 146"/>
                  <a:gd name="T40" fmla="*/ 82 w 96"/>
                  <a:gd name="T41" fmla="*/ 132 h 146"/>
                  <a:gd name="T42" fmla="*/ 88 w 96"/>
                  <a:gd name="T43" fmla="*/ 126 h 146"/>
                  <a:gd name="T44" fmla="*/ 94 w 96"/>
                  <a:gd name="T45" fmla="*/ 116 h 146"/>
                  <a:gd name="T46" fmla="*/ 96 w 96"/>
                  <a:gd name="T47" fmla="*/ 108 h 146"/>
                  <a:gd name="T48" fmla="*/ 96 w 96"/>
                  <a:gd name="T49" fmla="*/ 98 h 146"/>
                  <a:gd name="T50" fmla="*/ 96 w 96"/>
                  <a:gd name="T51" fmla="*/ 98 h 146"/>
                  <a:gd name="T52" fmla="*/ 94 w 96"/>
                  <a:gd name="T53" fmla="*/ 86 h 146"/>
                  <a:gd name="T54" fmla="*/ 90 w 96"/>
                  <a:gd name="T55" fmla="*/ 72 h 146"/>
                  <a:gd name="T56" fmla="*/ 72 w 96"/>
                  <a:gd name="T57" fmla="*/ 38 h 146"/>
                  <a:gd name="T58" fmla="*/ 56 w 96"/>
                  <a:gd name="T59" fmla="*/ 10 h 146"/>
                  <a:gd name="T60" fmla="*/ 48 w 96"/>
                  <a:gd name="T61" fmla="*/ 0 h 146"/>
                  <a:gd name="T62" fmla="*/ 48 w 96"/>
                  <a:gd name="T63" fmla="*/ 0 h 146"/>
                  <a:gd name="T64" fmla="*/ 48 w 96"/>
                  <a:gd name="T65" fmla="*/ 136 h 146"/>
                  <a:gd name="T66" fmla="*/ 48 w 96"/>
                  <a:gd name="T67" fmla="*/ 136 h 146"/>
                  <a:gd name="T68" fmla="*/ 40 w 96"/>
                  <a:gd name="T69" fmla="*/ 134 h 146"/>
                  <a:gd name="T70" fmla="*/ 34 w 96"/>
                  <a:gd name="T71" fmla="*/ 132 h 146"/>
                  <a:gd name="T72" fmla="*/ 28 w 96"/>
                  <a:gd name="T73" fmla="*/ 128 h 146"/>
                  <a:gd name="T74" fmla="*/ 22 w 96"/>
                  <a:gd name="T75" fmla="*/ 124 h 146"/>
                  <a:gd name="T76" fmla="*/ 18 w 96"/>
                  <a:gd name="T77" fmla="*/ 118 h 146"/>
                  <a:gd name="T78" fmla="*/ 14 w 96"/>
                  <a:gd name="T79" fmla="*/ 112 h 146"/>
                  <a:gd name="T80" fmla="*/ 12 w 96"/>
                  <a:gd name="T81" fmla="*/ 106 h 146"/>
                  <a:gd name="T82" fmla="*/ 10 w 96"/>
                  <a:gd name="T83" fmla="*/ 98 h 146"/>
                  <a:gd name="T84" fmla="*/ 10 w 96"/>
                  <a:gd name="T85" fmla="*/ 98 h 146"/>
                  <a:gd name="T86" fmla="*/ 12 w 96"/>
                  <a:gd name="T87" fmla="*/ 96 h 146"/>
                  <a:gd name="T88" fmla="*/ 14 w 96"/>
                  <a:gd name="T89" fmla="*/ 94 h 146"/>
                  <a:gd name="T90" fmla="*/ 14 w 96"/>
                  <a:gd name="T91" fmla="*/ 94 h 146"/>
                  <a:gd name="T92" fmla="*/ 18 w 96"/>
                  <a:gd name="T93" fmla="*/ 96 h 146"/>
                  <a:gd name="T94" fmla="*/ 18 w 96"/>
                  <a:gd name="T95" fmla="*/ 98 h 146"/>
                  <a:gd name="T96" fmla="*/ 18 w 96"/>
                  <a:gd name="T97" fmla="*/ 98 h 146"/>
                  <a:gd name="T98" fmla="*/ 22 w 96"/>
                  <a:gd name="T99" fmla="*/ 110 h 146"/>
                  <a:gd name="T100" fmla="*/ 28 w 96"/>
                  <a:gd name="T101" fmla="*/ 118 h 146"/>
                  <a:gd name="T102" fmla="*/ 36 w 96"/>
                  <a:gd name="T103" fmla="*/ 124 h 146"/>
                  <a:gd name="T104" fmla="*/ 48 w 96"/>
                  <a:gd name="T105" fmla="*/ 128 h 146"/>
                  <a:gd name="T106" fmla="*/ 48 w 96"/>
                  <a:gd name="T107" fmla="*/ 128 h 146"/>
                  <a:gd name="T108" fmla="*/ 50 w 96"/>
                  <a:gd name="T109" fmla="*/ 128 h 146"/>
                  <a:gd name="T110" fmla="*/ 52 w 96"/>
                  <a:gd name="T111" fmla="*/ 132 h 146"/>
                  <a:gd name="T112" fmla="*/ 52 w 96"/>
                  <a:gd name="T113" fmla="*/ 132 h 146"/>
                  <a:gd name="T114" fmla="*/ 50 w 96"/>
                  <a:gd name="T115" fmla="*/ 134 h 146"/>
                  <a:gd name="T116" fmla="*/ 48 w 96"/>
                  <a:gd name="T117" fmla="*/ 136 h 146"/>
                  <a:gd name="T118" fmla="*/ 48 w 96"/>
                  <a:gd name="T119" fmla="*/ 13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 h="146">
                    <a:moveTo>
                      <a:pt x="48" y="0"/>
                    </a:moveTo>
                    <a:lnTo>
                      <a:pt x="48" y="0"/>
                    </a:lnTo>
                    <a:lnTo>
                      <a:pt x="40" y="10"/>
                    </a:lnTo>
                    <a:lnTo>
                      <a:pt x="24" y="38"/>
                    </a:lnTo>
                    <a:lnTo>
                      <a:pt x="8" y="72"/>
                    </a:lnTo>
                    <a:lnTo>
                      <a:pt x="2" y="86"/>
                    </a:lnTo>
                    <a:lnTo>
                      <a:pt x="0" y="98"/>
                    </a:lnTo>
                    <a:lnTo>
                      <a:pt x="0" y="98"/>
                    </a:lnTo>
                    <a:lnTo>
                      <a:pt x="0" y="108"/>
                    </a:lnTo>
                    <a:lnTo>
                      <a:pt x="4" y="116"/>
                    </a:lnTo>
                    <a:lnTo>
                      <a:pt x="8" y="126"/>
                    </a:lnTo>
                    <a:lnTo>
                      <a:pt x="14" y="132"/>
                    </a:lnTo>
                    <a:lnTo>
                      <a:pt x="20" y="138"/>
                    </a:lnTo>
                    <a:lnTo>
                      <a:pt x="30" y="142"/>
                    </a:lnTo>
                    <a:lnTo>
                      <a:pt x="38" y="146"/>
                    </a:lnTo>
                    <a:lnTo>
                      <a:pt x="48" y="146"/>
                    </a:lnTo>
                    <a:lnTo>
                      <a:pt x="48" y="146"/>
                    </a:lnTo>
                    <a:lnTo>
                      <a:pt x="58" y="146"/>
                    </a:lnTo>
                    <a:lnTo>
                      <a:pt x="68" y="142"/>
                    </a:lnTo>
                    <a:lnTo>
                      <a:pt x="76" y="138"/>
                    </a:lnTo>
                    <a:lnTo>
                      <a:pt x="82" y="132"/>
                    </a:lnTo>
                    <a:lnTo>
                      <a:pt x="88" y="126"/>
                    </a:lnTo>
                    <a:lnTo>
                      <a:pt x="94" y="116"/>
                    </a:lnTo>
                    <a:lnTo>
                      <a:pt x="96" y="108"/>
                    </a:lnTo>
                    <a:lnTo>
                      <a:pt x="96" y="98"/>
                    </a:lnTo>
                    <a:lnTo>
                      <a:pt x="96" y="98"/>
                    </a:lnTo>
                    <a:lnTo>
                      <a:pt x="94" y="86"/>
                    </a:lnTo>
                    <a:lnTo>
                      <a:pt x="90" y="72"/>
                    </a:lnTo>
                    <a:lnTo>
                      <a:pt x="72" y="38"/>
                    </a:lnTo>
                    <a:lnTo>
                      <a:pt x="56" y="10"/>
                    </a:lnTo>
                    <a:lnTo>
                      <a:pt x="48" y="0"/>
                    </a:lnTo>
                    <a:lnTo>
                      <a:pt x="48" y="0"/>
                    </a:lnTo>
                    <a:close/>
                    <a:moveTo>
                      <a:pt x="48" y="136"/>
                    </a:moveTo>
                    <a:lnTo>
                      <a:pt x="48" y="136"/>
                    </a:lnTo>
                    <a:lnTo>
                      <a:pt x="40" y="134"/>
                    </a:lnTo>
                    <a:lnTo>
                      <a:pt x="34" y="132"/>
                    </a:lnTo>
                    <a:lnTo>
                      <a:pt x="28" y="128"/>
                    </a:lnTo>
                    <a:lnTo>
                      <a:pt x="22" y="124"/>
                    </a:lnTo>
                    <a:lnTo>
                      <a:pt x="18" y="118"/>
                    </a:lnTo>
                    <a:lnTo>
                      <a:pt x="14" y="112"/>
                    </a:lnTo>
                    <a:lnTo>
                      <a:pt x="12" y="106"/>
                    </a:lnTo>
                    <a:lnTo>
                      <a:pt x="10" y="98"/>
                    </a:lnTo>
                    <a:lnTo>
                      <a:pt x="10" y="98"/>
                    </a:lnTo>
                    <a:lnTo>
                      <a:pt x="12" y="96"/>
                    </a:lnTo>
                    <a:lnTo>
                      <a:pt x="14" y="94"/>
                    </a:lnTo>
                    <a:lnTo>
                      <a:pt x="14" y="94"/>
                    </a:lnTo>
                    <a:lnTo>
                      <a:pt x="18" y="96"/>
                    </a:lnTo>
                    <a:lnTo>
                      <a:pt x="18" y="98"/>
                    </a:lnTo>
                    <a:lnTo>
                      <a:pt x="18" y="98"/>
                    </a:lnTo>
                    <a:lnTo>
                      <a:pt x="22" y="110"/>
                    </a:lnTo>
                    <a:lnTo>
                      <a:pt x="28" y="118"/>
                    </a:lnTo>
                    <a:lnTo>
                      <a:pt x="36" y="124"/>
                    </a:lnTo>
                    <a:lnTo>
                      <a:pt x="48" y="128"/>
                    </a:lnTo>
                    <a:lnTo>
                      <a:pt x="48" y="128"/>
                    </a:lnTo>
                    <a:lnTo>
                      <a:pt x="50" y="128"/>
                    </a:lnTo>
                    <a:lnTo>
                      <a:pt x="52" y="132"/>
                    </a:lnTo>
                    <a:lnTo>
                      <a:pt x="52" y="132"/>
                    </a:lnTo>
                    <a:lnTo>
                      <a:pt x="50" y="134"/>
                    </a:lnTo>
                    <a:lnTo>
                      <a:pt x="48" y="136"/>
                    </a:lnTo>
                    <a:lnTo>
                      <a:pt x="48"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fontAlgn="auto">
                  <a:spcBef>
                    <a:spcPts val="0"/>
                  </a:spcBef>
                  <a:spcAft>
                    <a:spcPts val="0"/>
                  </a:spcAft>
                  <a:defRPr/>
                </a:pPr>
                <a:endParaRPr lang="zh-CN" altLang="en-US" kern="0">
                  <a:solidFill>
                    <a:prstClr val="black"/>
                  </a:solidFill>
                  <a:latin typeface="Impact"/>
                  <a:ea typeface="微软雅黑"/>
                </a:endParaRPr>
              </a:p>
            </p:txBody>
          </p:sp>
          <p:sp>
            <p:nvSpPr>
              <p:cNvPr id="93" name="Freeform 1351"/>
              <p:cNvSpPr>
                <a:spLocks noEditPoints="1"/>
              </p:cNvSpPr>
              <p:nvPr/>
            </p:nvSpPr>
            <p:spPr bwMode="auto">
              <a:xfrm>
                <a:off x="3419475" y="3521075"/>
                <a:ext cx="193675" cy="355600"/>
              </a:xfrm>
              <a:custGeom>
                <a:avLst/>
                <a:gdLst>
                  <a:gd name="T0" fmla="*/ 122 w 122"/>
                  <a:gd name="T1" fmla="*/ 78 h 224"/>
                  <a:gd name="T2" fmla="*/ 90 w 122"/>
                  <a:gd name="T3" fmla="*/ 24 h 224"/>
                  <a:gd name="T4" fmla="*/ 74 w 122"/>
                  <a:gd name="T5" fmla="*/ 0 h 224"/>
                  <a:gd name="T6" fmla="*/ 38 w 122"/>
                  <a:gd name="T7" fmla="*/ 60 h 224"/>
                  <a:gd name="T8" fmla="*/ 12 w 122"/>
                  <a:gd name="T9" fmla="*/ 110 h 224"/>
                  <a:gd name="T10" fmla="*/ 0 w 122"/>
                  <a:gd name="T11" fmla="*/ 142 h 224"/>
                  <a:gd name="T12" fmla="*/ 0 w 122"/>
                  <a:gd name="T13" fmla="*/ 150 h 224"/>
                  <a:gd name="T14" fmla="*/ 6 w 122"/>
                  <a:gd name="T15" fmla="*/ 180 h 224"/>
                  <a:gd name="T16" fmla="*/ 22 w 122"/>
                  <a:gd name="T17" fmla="*/ 202 h 224"/>
                  <a:gd name="T18" fmla="*/ 46 w 122"/>
                  <a:gd name="T19" fmla="*/ 218 h 224"/>
                  <a:gd name="T20" fmla="*/ 74 w 122"/>
                  <a:gd name="T21" fmla="*/ 224 h 224"/>
                  <a:gd name="T22" fmla="*/ 88 w 122"/>
                  <a:gd name="T23" fmla="*/ 224 h 224"/>
                  <a:gd name="T24" fmla="*/ 100 w 122"/>
                  <a:gd name="T25" fmla="*/ 220 h 224"/>
                  <a:gd name="T26" fmla="*/ 86 w 122"/>
                  <a:gd name="T27" fmla="*/ 198 h 224"/>
                  <a:gd name="T28" fmla="*/ 80 w 122"/>
                  <a:gd name="T29" fmla="*/ 172 h 224"/>
                  <a:gd name="T30" fmla="*/ 80 w 122"/>
                  <a:gd name="T31" fmla="*/ 162 h 224"/>
                  <a:gd name="T32" fmla="*/ 94 w 122"/>
                  <a:gd name="T33" fmla="*/ 126 h 224"/>
                  <a:gd name="T34" fmla="*/ 122 w 122"/>
                  <a:gd name="T35" fmla="*/ 78 h 224"/>
                  <a:gd name="T36" fmla="*/ 74 w 122"/>
                  <a:gd name="T37" fmla="*/ 204 h 224"/>
                  <a:gd name="T38" fmla="*/ 62 w 122"/>
                  <a:gd name="T39" fmla="*/ 204 h 224"/>
                  <a:gd name="T40" fmla="*/ 44 w 122"/>
                  <a:gd name="T41" fmla="*/ 196 h 224"/>
                  <a:gd name="T42" fmla="*/ 30 w 122"/>
                  <a:gd name="T43" fmla="*/ 180 h 224"/>
                  <a:gd name="T44" fmla="*/ 20 w 122"/>
                  <a:gd name="T45" fmla="*/ 162 h 224"/>
                  <a:gd name="T46" fmla="*/ 20 w 122"/>
                  <a:gd name="T47" fmla="*/ 150 h 224"/>
                  <a:gd name="T48" fmla="*/ 24 w 122"/>
                  <a:gd name="T49" fmla="*/ 146 h 224"/>
                  <a:gd name="T50" fmla="*/ 26 w 122"/>
                  <a:gd name="T51" fmla="*/ 148 h 224"/>
                  <a:gd name="T52" fmla="*/ 28 w 122"/>
                  <a:gd name="T53" fmla="*/ 150 h 224"/>
                  <a:gd name="T54" fmla="*/ 32 w 122"/>
                  <a:gd name="T55" fmla="*/ 168 h 224"/>
                  <a:gd name="T56" fmla="*/ 42 w 122"/>
                  <a:gd name="T57" fmla="*/ 184 h 224"/>
                  <a:gd name="T58" fmla="*/ 56 w 122"/>
                  <a:gd name="T59" fmla="*/ 192 h 224"/>
                  <a:gd name="T60" fmla="*/ 74 w 122"/>
                  <a:gd name="T61" fmla="*/ 196 h 224"/>
                  <a:gd name="T62" fmla="*/ 76 w 122"/>
                  <a:gd name="T63" fmla="*/ 198 h 224"/>
                  <a:gd name="T64" fmla="*/ 78 w 122"/>
                  <a:gd name="T65" fmla="*/ 200 h 224"/>
                  <a:gd name="T66" fmla="*/ 74 w 122"/>
                  <a:gd name="T67" fmla="*/ 20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2" h="224">
                    <a:moveTo>
                      <a:pt x="122" y="78"/>
                    </a:moveTo>
                    <a:lnTo>
                      <a:pt x="122" y="78"/>
                    </a:lnTo>
                    <a:lnTo>
                      <a:pt x="106" y="50"/>
                    </a:lnTo>
                    <a:lnTo>
                      <a:pt x="90" y="24"/>
                    </a:lnTo>
                    <a:lnTo>
                      <a:pt x="74" y="0"/>
                    </a:lnTo>
                    <a:lnTo>
                      <a:pt x="74" y="0"/>
                    </a:lnTo>
                    <a:lnTo>
                      <a:pt x="62" y="18"/>
                    </a:lnTo>
                    <a:lnTo>
                      <a:pt x="38" y="60"/>
                    </a:lnTo>
                    <a:lnTo>
                      <a:pt x="24" y="84"/>
                    </a:lnTo>
                    <a:lnTo>
                      <a:pt x="12" y="110"/>
                    </a:lnTo>
                    <a:lnTo>
                      <a:pt x="4" y="132"/>
                    </a:lnTo>
                    <a:lnTo>
                      <a:pt x="0" y="142"/>
                    </a:lnTo>
                    <a:lnTo>
                      <a:pt x="0" y="150"/>
                    </a:lnTo>
                    <a:lnTo>
                      <a:pt x="0" y="150"/>
                    </a:lnTo>
                    <a:lnTo>
                      <a:pt x="2" y="166"/>
                    </a:lnTo>
                    <a:lnTo>
                      <a:pt x="6" y="180"/>
                    </a:lnTo>
                    <a:lnTo>
                      <a:pt x="12" y="192"/>
                    </a:lnTo>
                    <a:lnTo>
                      <a:pt x="22" y="202"/>
                    </a:lnTo>
                    <a:lnTo>
                      <a:pt x="32" y="212"/>
                    </a:lnTo>
                    <a:lnTo>
                      <a:pt x="46" y="218"/>
                    </a:lnTo>
                    <a:lnTo>
                      <a:pt x="60" y="222"/>
                    </a:lnTo>
                    <a:lnTo>
                      <a:pt x="74" y="224"/>
                    </a:lnTo>
                    <a:lnTo>
                      <a:pt x="74" y="224"/>
                    </a:lnTo>
                    <a:lnTo>
                      <a:pt x="88" y="224"/>
                    </a:lnTo>
                    <a:lnTo>
                      <a:pt x="100" y="220"/>
                    </a:lnTo>
                    <a:lnTo>
                      <a:pt x="100" y="220"/>
                    </a:lnTo>
                    <a:lnTo>
                      <a:pt x="92" y="210"/>
                    </a:lnTo>
                    <a:lnTo>
                      <a:pt x="86" y="198"/>
                    </a:lnTo>
                    <a:lnTo>
                      <a:pt x="82" y="186"/>
                    </a:lnTo>
                    <a:lnTo>
                      <a:pt x="80" y="172"/>
                    </a:lnTo>
                    <a:lnTo>
                      <a:pt x="80" y="172"/>
                    </a:lnTo>
                    <a:lnTo>
                      <a:pt x="80" y="162"/>
                    </a:lnTo>
                    <a:lnTo>
                      <a:pt x="84" y="150"/>
                    </a:lnTo>
                    <a:lnTo>
                      <a:pt x="94" y="126"/>
                    </a:lnTo>
                    <a:lnTo>
                      <a:pt x="108" y="100"/>
                    </a:lnTo>
                    <a:lnTo>
                      <a:pt x="122" y="78"/>
                    </a:lnTo>
                    <a:lnTo>
                      <a:pt x="122" y="78"/>
                    </a:lnTo>
                    <a:close/>
                    <a:moveTo>
                      <a:pt x="74" y="204"/>
                    </a:moveTo>
                    <a:lnTo>
                      <a:pt x="74" y="204"/>
                    </a:lnTo>
                    <a:lnTo>
                      <a:pt x="62" y="204"/>
                    </a:lnTo>
                    <a:lnTo>
                      <a:pt x="52" y="200"/>
                    </a:lnTo>
                    <a:lnTo>
                      <a:pt x="44" y="196"/>
                    </a:lnTo>
                    <a:lnTo>
                      <a:pt x="36" y="188"/>
                    </a:lnTo>
                    <a:lnTo>
                      <a:pt x="30" y="180"/>
                    </a:lnTo>
                    <a:lnTo>
                      <a:pt x="24" y="172"/>
                    </a:lnTo>
                    <a:lnTo>
                      <a:pt x="20" y="162"/>
                    </a:lnTo>
                    <a:lnTo>
                      <a:pt x="20" y="150"/>
                    </a:lnTo>
                    <a:lnTo>
                      <a:pt x="20" y="150"/>
                    </a:lnTo>
                    <a:lnTo>
                      <a:pt x="20" y="148"/>
                    </a:lnTo>
                    <a:lnTo>
                      <a:pt x="24" y="146"/>
                    </a:lnTo>
                    <a:lnTo>
                      <a:pt x="24" y="146"/>
                    </a:lnTo>
                    <a:lnTo>
                      <a:pt x="26" y="148"/>
                    </a:lnTo>
                    <a:lnTo>
                      <a:pt x="28" y="150"/>
                    </a:lnTo>
                    <a:lnTo>
                      <a:pt x="28" y="150"/>
                    </a:lnTo>
                    <a:lnTo>
                      <a:pt x="28" y="160"/>
                    </a:lnTo>
                    <a:lnTo>
                      <a:pt x="32" y="168"/>
                    </a:lnTo>
                    <a:lnTo>
                      <a:pt x="36" y="176"/>
                    </a:lnTo>
                    <a:lnTo>
                      <a:pt x="42" y="184"/>
                    </a:lnTo>
                    <a:lnTo>
                      <a:pt x="48" y="188"/>
                    </a:lnTo>
                    <a:lnTo>
                      <a:pt x="56" y="192"/>
                    </a:lnTo>
                    <a:lnTo>
                      <a:pt x="64" y="196"/>
                    </a:lnTo>
                    <a:lnTo>
                      <a:pt x="74" y="196"/>
                    </a:lnTo>
                    <a:lnTo>
                      <a:pt x="74" y="196"/>
                    </a:lnTo>
                    <a:lnTo>
                      <a:pt x="76" y="198"/>
                    </a:lnTo>
                    <a:lnTo>
                      <a:pt x="78" y="200"/>
                    </a:lnTo>
                    <a:lnTo>
                      <a:pt x="78" y="200"/>
                    </a:lnTo>
                    <a:lnTo>
                      <a:pt x="76" y="204"/>
                    </a:lnTo>
                    <a:lnTo>
                      <a:pt x="74" y="204"/>
                    </a:lnTo>
                    <a:lnTo>
                      <a:pt x="74"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fontAlgn="auto">
                  <a:spcBef>
                    <a:spcPts val="0"/>
                  </a:spcBef>
                  <a:spcAft>
                    <a:spcPts val="0"/>
                  </a:spcAft>
                  <a:defRPr/>
                </a:pPr>
                <a:endParaRPr lang="zh-CN" altLang="en-US" kern="0">
                  <a:solidFill>
                    <a:prstClr val="black"/>
                  </a:solidFill>
                  <a:latin typeface="Impact"/>
                  <a:ea typeface="微软雅黑"/>
                </a:endParaRPr>
              </a:p>
            </p:txBody>
          </p:sp>
        </p:grpSp>
        <p:sp>
          <p:nvSpPr>
            <p:cNvPr id="63" name="Freeform 1352"/>
            <p:cNvSpPr>
              <a:spLocks/>
            </p:cNvSpPr>
            <p:nvPr/>
          </p:nvSpPr>
          <p:spPr bwMode="auto">
            <a:xfrm>
              <a:off x="5853303" y="1980421"/>
              <a:ext cx="814735" cy="1282685"/>
            </a:xfrm>
            <a:custGeom>
              <a:avLst/>
              <a:gdLst>
                <a:gd name="T0" fmla="*/ 98 w 136"/>
                <a:gd name="T1" fmla="*/ 0 h 214"/>
                <a:gd name="T2" fmla="*/ 88 w 136"/>
                <a:gd name="T3" fmla="*/ 6 h 214"/>
                <a:gd name="T4" fmla="*/ 68 w 136"/>
                <a:gd name="T5" fmla="*/ 10 h 214"/>
                <a:gd name="T6" fmla="*/ 56 w 136"/>
                <a:gd name="T7" fmla="*/ 8 h 214"/>
                <a:gd name="T8" fmla="*/ 44 w 136"/>
                <a:gd name="T9" fmla="*/ 2 h 214"/>
                <a:gd name="T10" fmla="*/ 38 w 136"/>
                <a:gd name="T11" fmla="*/ 0 h 214"/>
                <a:gd name="T12" fmla="*/ 22 w 136"/>
                <a:gd name="T13" fmla="*/ 2 h 214"/>
                <a:gd name="T14" fmla="*/ 8 w 136"/>
                <a:gd name="T15" fmla="*/ 14 h 214"/>
                <a:gd name="T16" fmla="*/ 0 w 136"/>
                <a:gd name="T17" fmla="*/ 32 h 214"/>
                <a:gd name="T18" fmla="*/ 2 w 136"/>
                <a:gd name="T19" fmla="*/ 54 h 214"/>
                <a:gd name="T20" fmla="*/ 4 w 136"/>
                <a:gd name="T21" fmla="*/ 62 h 214"/>
                <a:gd name="T22" fmla="*/ 16 w 136"/>
                <a:gd name="T23" fmla="*/ 84 h 214"/>
                <a:gd name="T24" fmla="*/ 18 w 136"/>
                <a:gd name="T25" fmla="*/ 100 h 214"/>
                <a:gd name="T26" fmla="*/ 20 w 136"/>
                <a:gd name="T27" fmla="*/ 158 h 214"/>
                <a:gd name="T28" fmla="*/ 22 w 136"/>
                <a:gd name="T29" fmla="*/ 200 h 214"/>
                <a:gd name="T30" fmla="*/ 26 w 136"/>
                <a:gd name="T31" fmla="*/ 208 h 214"/>
                <a:gd name="T32" fmla="*/ 32 w 136"/>
                <a:gd name="T33" fmla="*/ 214 h 214"/>
                <a:gd name="T34" fmla="*/ 34 w 136"/>
                <a:gd name="T35" fmla="*/ 212 h 214"/>
                <a:gd name="T36" fmla="*/ 44 w 136"/>
                <a:gd name="T37" fmla="*/ 186 h 214"/>
                <a:gd name="T38" fmla="*/ 48 w 136"/>
                <a:gd name="T39" fmla="*/ 124 h 214"/>
                <a:gd name="T40" fmla="*/ 48 w 136"/>
                <a:gd name="T41" fmla="*/ 120 h 214"/>
                <a:gd name="T42" fmla="*/ 56 w 136"/>
                <a:gd name="T43" fmla="*/ 112 h 214"/>
                <a:gd name="T44" fmla="*/ 68 w 136"/>
                <a:gd name="T45" fmla="*/ 110 h 214"/>
                <a:gd name="T46" fmla="*/ 68 w 136"/>
                <a:gd name="T47" fmla="*/ 110 h 214"/>
                <a:gd name="T48" fmla="*/ 68 w 136"/>
                <a:gd name="T49" fmla="*/ 110 h 214"/>
                <a:gd name="T50" fmla="*/ 68 w 136"/>
                <a:gd name="T51" fmla="*/ 110 h 214"/>
                <a:gd name="T52" fmla="*/ 74 w 136"/>
                <a:gd name="T53" fmla="*/ 110 h 214"/>
                <a:gd name="T54" fmla="*/ 86 w 136"/>
                <a:gd name="T55" fmla="*/ 116 h 214"/>
                <a:gd name="T56" fmla="*/ 90 w 136"/>
                <a:gd name="T57" fmla="*/ 124 h 214"/>
                <a:gd name="T58" fmla="*/ 90 w 136"/>
                <a:gd name="T59" fmla="*/ 160 h 214"/>
                <a:gd name="T60" fmla="*/ 98 w 136"/>
                <a:gd name="T61" fmla="*/ 202 h 214"/>
                <a:gd name="T62" fmla="*/ 102 w 136"/>
                <a:gd name="T63" fmla="*/ 212 h 214"/>
                <a:gd name="T64" fmla="*/ 108 w 136"/>
                <a:gd name="T65" fmla="*/ 212 h 214"/>
                <a:gd name="T66" fmla="*/ 114 w 136"/>
                <a:gd name="T67" fmla="*/ 200 h 214"/>
                <a:gd name="T68" fmla="*/ 116 w 136"/>
                <a:gd name="T69" fmla="*/ 182 h 214"/>
                <a:gd name="T70" fmla="*/ 118 w 136"/>
                <a:gd name="T71" fmla="*/ 130 h 214"/>
                <a:gd name="T72" fmla="*/ 118 w 136"/>
                <a:gd name="T73" fmla="*/ 100 h 214"/>
                <a:gd name="T74" fmla="*/ 126 w 136"/>
                <a:gd name="T75" fmla="*/ 72 h 214"/>
                <a:gd name="T76" fmla="*/ 136 w 136"/>
                <a:gd name="T77" fmla="*/ 54 h 214"/>
                <a:gd name="T78" fmla="*/ 136 w 136"/>
                <a:gd name="T79" fmla="*/ 42 h 214"/>
                <a:gd name="T80" fmla="*/ 132 w 136"/>
                <a:gd name="T81" fmla="*/ 22 h 214"/>
                <a:gd name="T82" fmla="*/ 122 w 136"/>
                <a:gd name="T83" fmla="*/ 8 h 214"/>
                <a:gd name="T84" fmla="*/ 106 w 136"/>
                <a:gd name="T85" fmla="*/ 0 h 214"/>
                <a:gd name="T86" fmla="*/ 98 w 136"/>
                <a:gd name="T87"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214">
                  <a:moveTo>
                    <a:pt x="98" y="0"/>
                  </a:moveTo>
                  <a:lnTo>
                    <a:pt x="98" y="0"/>
                  </a:lnTo>
                  <a:lnTo>
                    <a:pt x="94" y="2"/>
                  </a:lnTo>
                  <a:lnTo>
                    <a:pt x="88" y="6"/>
                  </a:lnTo>
                  <a:lnTo>
                    <a:pt x="82" y="8"/>
                  </a:lnTo>
                  <a:lnTo>
                    <a:pt x="68" y="10"/>
                  </a:lnTo>
                  <a:lnTo>
                    <a:pt x="68" y="10"/>
                  </a:lnTo>
                  <a:lnTo>
                    <a:pt x="56" y="8"/>
                  </a:lnTo>
                  <a:lnTo>
                    <a:pt x="48" y="6"/>
                  </a:lnTo>
                  <a:lnTo>
                    <a:pt x="44" y="2"/>
                  </a:lnTo>
                  <a:lnTo>
                    <a:pt x="38" y="0"/>
                  </a:lnTo>
                  <a:lnTo>
                    <a:pt x="38" y="0"/>
                  </a:lnTo>
                  <a:lnTo>
                    <a:pt x="30" y="0"/>
                  </a:lnTo>
                  <a:lnTo>
                    <a:pt x="22" y="2"/>
                  </a:lnTo>
                  <a:lnTo>
                    <a:pt x="14" y="8"/>
                  </a:lnTo>
                  <a:lnTo>
                    <a:pt x="8" y="14"/>
                  </a:lnTo>
                  <a:lnTo>
                    <a:pt x="4" y="22"/>
                  </a:lnTo>
                  <a:lnTo>
                    <a:pt x="0" y="32"/>
                  </a:lnTo>
                  <a:lnTo>
                    <a:pt x="0" y="42"/>
                  </a:lnTo>
                  <a:lnTo>
                    <a:pt x="2" y="54"/>
                  </a:lnTo>
                  <a:lnTo>
                    <a:pt x="2" y="54"/>
                  </a:lnTo>
                  <a:lnTo>
                    <a:pt x="4" y="62"/>
                  </a:lnTo>
                  <a:lnTo>
                    <a:pt x="10" y="72"/>
                  </a:lnTo>
                  <a:lnTo>
                    <a:pt x="16" y="84"/>
                  </a:lnTo>
                  <a:lnTo>
                    <a:pt x="18" y="100"/>
                  </a:lnTo>
                  <a:lnTo>
                    <a:pt x="18" y="100"/>
                  </a:lnTo>
                  <a:lnTo>
                    <a:pt x="20" y="130"/>
                  </a:lnTo>
                  <a:lnTo>
                    <a:pt x="20" y="158"/>
                  </a:lnTo>
                  <a:lnTo>
                    <a:pt x="20" y="182"/>
                  </a:lnTo>
                  <a:lnTo>
                    <a:pt x="22" y="200"/>
                  </a:lnTo>
                  <a:lnTo>
                    <a:pt x="22" y="200"/>
                  </a:lnTo>
                  <a:lnTo>
                    <a:pt x="26" y="208"/>
                  </a:lnTo>
                  <a:lnTo>
                    <a:pt x="30" y="212"/>
                  </a:lnTo>
                  <a:lnTo>
                    <a:pt x="32" y="214"/>
                  </a:lnTo>
                  <a:lnTo>
                    <a:pt x="34" y="212"/>
                  </a:lnTo>
                  <a:lnTo>
                    <a:pt x="34" y="212"/>
                  </a:lnTo>
                  <a:lnTo>
                    <a:pt x="38" y="202"/>
                  </a:lnTo>
                  <a:lnTo>
                    <a:pt x="44" y="186"/>
                  </a:lnTo>
                  <a:lnTo>
                    <a:pt x="46" y="160"/>
                  </a:lnTo>
                  <a:lnTo>
                    <a:pt x="48" y="124"/>
                  </a:lnTo>
                  <a:lnTo>
                    <a:pt x="48" y="124"/>
                  </a:lnTo>
                  <a:lnTo>
                    <a:pt x="48" y="120"/>
                  </a:lnTo>
                  <a:lnTo>
                    <a:pt x="50" y="116"/>
                  </a:lnTo>
                  <a:lnTo>
                    <a:pt x="56" y="112"/>
                  </a:lnTo>
                  <a:lnTo>
                    <a:pt x="62" y="110"/>
                  </a:lnTo>
                  <a:lnTo>
                    <a:pt x="68" y="110"/>
                  </a:lnTo>
                  <a:lnTo>
                    <a:pt x="68" y="110"/>
                  </a:lnTo>
                  <a:lnTo>
                    <a:pt x="68" y="110"/>
                  </a:lnTo>
                  <a:lnTo>
                    <a:pt x="68" y="110"/>
                  </a:lnTo>
                  <a:lnTo>
                    <a:pt x="68" y="110"/>
                  </a:lnTo>
                  <a:lnTo>
                    <a:pt x="68" y="110"/>
                  </a:lnTo>
                  <a:lnTo>
                    <a:pt x="68" y="110"/>
                  </a:lnTo>
                  <a:lnTo>
                    <a:pt x="68" y="110"/>
                  </a:lnTo>
                  <a:lnTo>
                    <a:pt x="74" y="110"/>
                  </a:lnTo>
                  <a:lnTo>
                    <a:pt x="82" y="112"/>
                  </a:lnTo>
                  <a:lnTo>
                    <a:pt x="86" y="116"/>
                  </a:lnTo>
                  <a:lnTo>
                    <a:pt x="88" y="120"/>
                  </a:lnTo>
                  <a:lnTo>
                    <a:pt x="90" y="124"/>
                  </a:lnTo>
                  <a:lnTo>
                    <a:pt x="90" y="124"/>
                  </a:lnTo>
                  <a:lnTo>
                    <a:pt x="90" y="160"/>
                  </a:lnTo>
                  <a:lnTo>
                    <a:pt x="94" y="186"/>
                  </a:lnTo>
                  <a:lnTo>
                    <a:pt x="98" y="202"/>
                  </a:lnTo>
                  <a:lnTo>
                    <a:pt x="102" y="212"/>
                  </a:lnTo>
                  <a:lnTo>
                    <a:pt x="102" y="212"/>
                  </a:lnTo>
                  <a:lnTo>
                    <a:pt x="104" y="214"/>
                  </a:lnTo>
                  <a:lnTo>
                    <a:pt x="108" y="212"/>
                  </a:lnTo>
                  <a:lnTo>
                    <a:pt x="110" y="208"/>
                  </a:lnTo>
                  <a:lnTo>
                    <a:pt x="114" y="200"/>
                  </a:lnTo>
                  <a:lnTo>
                    <a:pt x="114" y="200"/>
                  </a:lnTo>
                  <a:lnTo>
                    <a:pt x="116" y="182"/>
                  </a:lnTo>
                  <a:lnTo>
                    <a:pt x="118" y="158"/>
                  </a:lnTo>
                  <a:lnTo>
                    <a:pt x="118" y="130"/>
                  </a:lnTo>
                  <a:lnTo>
                    <a:pt x="118" y="100"/>
                  </a:lnTo>
                  <a:lnTo>
                    <a:pt x="118" y="100"/>
                  </a:lnTo>
                  <a:lnTo>
                    <a:pt x="122" y="84"/>
                  </a:lnTo>
                  <a:lnTo>
                    <a:pt x="126" y="72"/>
                  </a:lnTo>
                  <a:lnTo>
                    <a:pt x="132" y="62"/>
                  </a:lnTo>
                  <a:lnTo>
                    <a:pt x="136" y="54"/>
                  </a:lnTo>
                  <a:lnTo>
                    <a:pt x="136" y="54"/>
                  </a:lnTo>
                  <a:lnTo>
                    <a:pt x="136" y="42"/>
                  </a:lnTo>
                  <a:lnTo>
                    <a:pt x="136" y="32"/>
                  </a:lnTo>
                  <a:lnTo>
                    <a:pt x="132" y="22"/>
                  </a:lnTo>
                  <a:lnTo>
                    <a:pt x="128" y="14"/>
                  </a:lnTo>
                  <a:lnTo>
                    <a:pt x="122" y="8"/>
                  </a:lnTo>
                  <a:lnTo>
                    <a:pt x="114" y="2"/>
                  </a:lnTo>
                  <a:lnTo>
                    <a:pt x="106" y="0"/>
                  </a:lnTo>
                  <a:lnTo>
                    <a:pt x="98" y="0"/>
                  </a:lnTo>
                  <a:lnTo>
                    <a:pt x="98" y="0"/>
                  </a:lnTo>
                  <a:close/>
                </a:path>
              </a:pathLst>
            </a:custGeom>
            <a:solidFill>
              <a:sysClr val="windowText" lastClr="000000">
                <a:lumMod val="65000"/>
                <a:lumOff val="35000"/>
              </a:sysClr>
            </a:solidFill>
            <a:ln>
              <a:noFill/>
            </a:ln>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fontAlgn="auto">
                <a:spcBef>
                  <a:spcPts val="0"/>
                </a:spcBef>
                <a:spcAft>
                  <a:spcPts val="0"/>
                </a:spcAft>
                <a:defRPr/>
              </a:pPr>
              <a:endParaRPr lang="zh-CN" altLang="en-US" kern="0">
                <a:solidFill>
                  <a:prstClr val="black"/>
                </a:solidFill>
                <a:latin typeface="Impact"/>
                <a:ea typeface="微软雅黑"/>
              </a:endParaRPr>
            </a:p>
          </p:txBody>
        </p:sp>
        <p:grpSp>
          <p:nvGrpSpPr>
            <p:cNvPr id="64" name="组合 63"/>
            <p:cNvGrpSpPr/>
            <p:nvPr/>
          </p:nvGrpSpPr>
          <p:grpSpPr>
            <a:xfrm>
              <a:off x="2448989" y="1841532"/>
              <a:ext cx="1450909" cy="1558830"/>
              <a:chOff x="3394075" y="2638425"/>
              <a:chExt cx="384175" cy="412750"/>
            </a:xfrm>
            <a:solidFill>
              <a:sysClr val="windowText" lastClr="000000">
                <a:lumMod val="65000"/>
                <a:lumOff val="35000"/>
              </a:sysClr>
            </a:solidFill>
          </p:grpSpPr>
          <p:sp>
            <p:nvSpPr>
              <p:cNvPr id="90" name="Freeform 1353"/>
              <p:cNvSpPr>
                <a:spLocks/>
              </p:cNvSpPr>
              <p:nvPr/>
            </p:nvSpPr>
            <p:spPr bwMode="auto">
              <a:xfrm>
                <a:off x="3482975" y="2638425"/>
                <a:ext cx="203200" cy="31750"/>
              </a:xfrm>
              <a:custGeom>
                <a:avLst/>
                <a:gdLst>
                  <a:gd name="T0" fmla="*/ 118 w 128"/>
                  <a:gd name="T1" fmla="*/ 20 h 20"/>
                  <a:gd name="T2" fmla="*/ 10 w 128"/>
                  <a:gd name="T3" fmla="*/ 20 h 20"/>
                  <a:gd name="T4" fmla="*/ 10 w 128"/>
                  <a:gd name="T5" fmla="*/ 20 h 20"/>
                  <a:gd name="T6" fmla="*/ 6 w 128"/>
                  <a:gd name="T7" fmla="*/ 20 h 20"/>
                  <a:gd name="T8" fmla="*/ 2 w 128"/>
                  <a:gd name="T9" fmla="*/ 16 h 20"/>
                  <a:gd name="T10" fmla="*/ 0 w 128"/>
                  <a:gd name="T11" fmla="*/ 14 h 20"/>
                  <a:gd name="T12" fmla="*/ 0 w 128"/>
                  <a:gd name="T13" fmla="*/ 10 h 20"/>
                  <a:gd name="T14" fmla="*/ 0 w 128"/>
                  <a:gd name="T15" fmla="*/ 10 h 20"/>
                  <a:gd name="T16" fmla="*/ 0 w 128"/>
                  <a:gd name="T17" fmla="*/ 6 h 20"/>
                  <a:gd name="T18" fmla="*/ 2 w 128"/>
                  <a:gd name="T19" fmla="*/ 2 h 20"/>
                  <a:gd name="T20" fmla="*/ 6 w 128"/>
                  <a:gd name="T21" fmla="*/ 0 h 20"/>
                  <a:gd name="T22" fmla="*/ 10 w 128"/>
                  <a:gd name="T23" fmla="*/ 0 h 20"/>
                  <a:gd name="T24" fmla="*/ 118 w 128"/>
                  <a:gd name="T25" fmla="*/ 0 h 20"/>
                  <a:gd name="T26" fmla="*/ 118 w 128"/>
                  <a:gd name="T27" fmla="*/ 0 h 20"/>
                  <a:gd name="T28" fmla="*/ 122 w 128"/>
                  <a:gd name="T29" fmla="*/ 0 h 20"/>
                  <a:gd name="T30" fmla="*/ 126 w 128"/>
                  <a:gd name="T31" fmla="*/ 2 h 20"/>
                  <a:gd name="T32" fmla="*/ 128 w 128"/>
                  <a:gd name="T33" fmla="*/ 6 h 20"/>
                  <a:gd name="T34" fmla="*/ 128 w 128"/>
                  <a:gd name="T35" fmla="*/ 10 h 20"/>
                  <a:gd name="T36" fmla="*/ 128 w 128"/>
                  <a:gd name="T37" fmla="*/ 10 h 20"/>
                  <a:gd name="T38" fmla="*/ 128 w 128"/>
                  <a:gd name="T39" fmla="*/ 14 h 20"/>
                  <a:gd name="T40" fmla="*/ 126 w 128"/>
                  <a:gd name="T41" fmla="*/ 16 h 20"/>
                  <a:gd name="T42" fmla="*/ 122 w 128"/>
                  <a:gd name="T43" fmla="*/ 20 h 20"/>
                  <a:gd name="T44" fmla="*/ 118 w 128"/>
                  <a:gd name="T45" fmla="*/ 20 h 20"/>
                  <a:gd name="T46" fmla="*/ 118 w 128"/>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 h="20">
                    <a:moveTo>
                      <a:pt x="118" y="20"/>
                    </a:moveTo>
                    <a:lnTo>
                      <a:pt x="10" y="20"/>
                    </a:lnTo>
                    <a:lnTo>
                      <a:pt x="10" y="20"/>
                    </a:lnTo>
                    <a:lnTo>
                      <a:pt x="6" y="20"/>
                    </a:lnTo>
                    <a:lnTo>
                      <a:pt x="2" y="16"/>
                    </a:lnTo>
                    <a:lnTo>
                      <a:pt x="0" y="14"/>
                    </a:lnTo>
                    <a:lnTo>
                      <a:pt x="0" y="10"/>
                    </a:lnTo>
                    <a:lnTo>
                      <a:pt x="0" y="10"/>
                    </a:lnTo>
                    <a:lnTo>
                      <a:pt x="0" y="6"/>
                    </a:lnTo>
                    <a:lnTo>
                      <a:pt x="2" y="2"/>
                    </a:lnTo>
                    <a:lnTo>
                      <a:pt x="6" y="0"/>
                    </a:lnTo>
                    <a:lnTo>
                      <a:pt x="10" y="0"/>
                    </a:lnTo>
                    <a:lnTo>
                      <a:pt x="118" y="0"/>
                    </a:lnTo>
                    <a:lnTo>
                      <a:pt x="118" y="0"/>
                    </a:lnTo>
                    <a:lnTo>
                      <a:pt x="122" y="0"/>
                    </a:lnTo>
                    <a:lnTo>
                      <a:pt x="126" y="2"/>
                    </a:lnTo>
                    <a:lnTo>
                      <a:pt x="128" y="6"/>
                    </a:lnTo>
                    <a:lnTo>
                      <a:pt x="128" y="10"/>
                    </a:lnTo>
                    <a:lnTo>
                      <a:pt x="128" y="10"/>
                    </a:lnTo>
                    <a:lnTo>
                      <a:pt x="128" y="14"/>
                    </a:lnTo>
                    <a:lnTo>
                      <a:pt x="126" y="16"/>
                    </a:lnTo>
                    <a:lnTo>
                      <a:pt x="122" y="20"/>
                    </a:lnTo>
                    <a:lnTo>
                      <a:pt x="118" y="20"/>
                    </a:lnTo>
                    <a:lnTo>
                      <a:pt x="118"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fontAlgn="auto">
                  <a:spcBef>
                    <a:spcPts val="0"/>
                  </a:spcBef>
                  <a:spcAft>
                    <a:spcPts val="0"/>
                  </a:spcAft>
                  <a:defRPr/>
                </a:pPr>
                <a:endParaRPr lang="zh-CN" altLang="en-US" kern="0">
                  <a:solidFill>
                    <a:prstClr val="black"/>
                  </a:solidFill>
                  <a:latin typeface="Impact"/>
                  <a:ea typeface="微软雅黑"/>
                </a:endParaRPr>
              </a:p>
            </p:txBody>
          </p:sp>
          <p:sp>
            <p:nvSpPr>
              <p:cNvPr id="91" name="Freeform 1354"/>
              <p:cNvSpPr>
                <a:spLocks noEditPoints="1"/>
              </p:cNvSpPr>
              <p:nvPr/>
            </p:nvSpPr>
            <p:spPr bwMode="auto">
              <a:xfrm>
                <a:off x="3394075" y="2638425"/>
                <a:ext cx="384175" cy="412750"/>
              </a:xfrm>
              <a:custGeom>
                <a:avLst/>
                <a:gdLst>
                  <a:gd name="T0" fmla="*/ 240 w 242"/>
                  <a:gd name="T1" fmla="*/ 242 h 260"/>
                  <a:gd name="T2" fmla="*/ 164 w 242"/>
                  <a:gd name="T3" fmla="*/ 108 h 260"/>
                  <a:gd name="T4" fmla="*/ 78 w 242"/>
                  <a:gd name="T5" fmla="*/ 0 h 260"/>
                  <a:gd name="T6" fmla="*/ 78 w 242"/>
                  <a:gd name="T7" fmla="*/ 110 h 260"/>
                  <a:gd name="T8" fmla="*/ 2 w 242"/>
                  <a:gd name="T9" fmla="*/ 242 h 260"/>
                  <a:gd name="T10" fmla="*/ 0 w 242"/>
                  <a:gd name="T11" fmla="*/ 250 h 260"/>
                  <a:gd name="T12" fmla="*/ 6 w 242"/>
                  <a:gd name="T13" fmla="*/ 260 h 260"/>
                  <a:gd name="T14" fmla="*/ 228 w 242"/>
                  <a:gd name="T15" fmla="*/ 260 h 260"/>
                  <a:gd name="T16" fmla="*/ 236 w 242"/>
                  <a:gd name="T17" fmla="*/ 260 h 260"/>
                  <a:gd name="T18" fmla="*/ 242 w 242"/>
                  <a:gd name="T19" fmla="*/ 250 h 260"/>
                  <a:gd name="T20" fmla="*/ 240 w 242"/>
                  <a:gd name="T21" fmla="*/ 242 h 260"/>
                  <a:gd name="T22" fmla="*/ 150 w 242"/>
                  <a:gd name="T23" fmla="*/ 16 h 260"/>
                  <a:gd name="T24" fmla="*/ 144 w 242"/>
                  <a:gd name="T25" fmla="*/ 100 h 260"/>
                  <a:gd name="T26" fmla="*/ 140 w 242"/>
                  <a:gd name="T27" fmla="*/ 100 h 260"/>
                  <a:gd name="T28" fmla="*/ 102 w 242"/>
                  <a:gd name="T29" fmla="*/ 100 h 260"/>
                  <a:gd name="T30" fmla="*/ 90 w 242"/>
                  <a:gd name="T31" fmla="*/ 100 h 260"/>
                  <a:gd name="T32" fmla="*/ 88 w 242"/>
                  <a:gd name="T33" fmla="*/ 228 h 260"/>
                  <a:gd name="T34" fmla="*/ 80 w 242"/>
                  <a:gd name="T35" fmla="*/ 228 h 260"/>
                  <a:gd name="T36" fmla="*/ 70 w 242"/>
                  <a:gd name="T37" fmla="*/ 218 h 260"/>
                  <a:gd name="T38" fmla="*/ 68 w 242"/>
                  <a:gd name="T39" fmla="*/ 210 h 260"/>
                  <a:gd name="T40" fmla="*/ 74 w 242"/>
                  <a:gd name="T41" fmla="*/ 198 h 260"/>
                  <a:gd name="T42" fmla="*/ 88 w 242"/>
                  <a:gd name="T43" fmla="*/ 192 h 260"/>
                  <a:gd name="T44" fmla="*/ 94 w 242"/>
                  <a:gd name="T45" fmla="*/ 194 h 260"/>
                  <a:gd name="T46" fmla="*/ 104 w 242"/>
                  <a:gd name="T47" fmla="*/ 204 h 260"/>
                  <a:gd name="T48" fmla="*/ 106 w 242"/>
                  <a:gd name="T49" fmla="*/ 210 h 260"/>
                  <a:gd name="T50" fmla="*/ 100 w 242"/>
                  <a:gd name="T51" fmla="*/ 224 h 260"/>
                  <a:gd name="T52" fmla="*/ 88 w 242"/>
                  <a:gd name="T53" fmla="*/ 228 h 260"/>
                  <a:gd name="T54" fmla="*/ 112 w 242"/>
                  <a:gd name="T55" fmla="*/ 148 h 260"/>
                  <a:gd name="T56" fmla="*/ 108 w 242"/>
                  <a:gd name="T57" fmla="*/ 146 h 260"/>
                  <a:gd name="T58" fmla="*/ 106 w 242"/>
                  <a:gd name="T59" fmla="*/ 142 h 260"/>
                  <a:gd name="T60" fmla="*/ 112 w 242"/>
                  <a:gd name="T61" fmla="*/ 134 h 260"/>
                  <a:gd name="T62" fmla="*/ 118 w 242"/>
                  <a:gd name="T63" fmla="*/ 136 h 260"/>
                  <a:gd name="T64" fmla="*/ 120 w 242"/>
                  <a:gd name="T65" fmla="*/ 142 h 260"/>
                  <a:gd name="T66" fmla="*/ 112 w 242"/>
                  <a:gd name="T67" fmla="*/ 148 h 260"/>
                  <a:gd name="T68" fmla="*/ 148 w 242"/>
                  <a:gd name="T69" fmla="*/ 190 h 260"/>
                  <a:gd name="T70" fmla="*/ 142 w 242"/>
                  <a:gd name="T71" fmla="*/ 188 h 260"/>
                  <a:gd name="T72" fmla="*/ 136 w 242"/>
                  <a:gd name="T73" fmla="*/ 182 h 260"/>
                  <a:gd name="T74" fmla="*/ 136 w 242"/>
                  <a:gd name="T75" fmla="*/ 178 h 260"/>
                  <a:gd name="T76" fmla="*/ 140 w 242"/>
                  <a:gd name="T77" fmla="*/ 170 h 260"/>
                  <a:gd name="T78" fmla="*/ 148 w 242"/>
                  <a:gd name="T79" fmla="*/ 166 h 260"/>
                  <a:gd name="T80" fmla="*/ 152 w 242"/>
                  <a:gd name="T81" fmla="*/ 166 h 260"/>
                  <a:gd name="T82" fmla="*/ 158 w 242"/>
                  <a:gd name="T83" fmla="*/ 174 h 260"/>
                  <a:gd name="T84" fmla="*/ 158 w 242"/>
                  <a:gd name="T85" fmla="*/ 178 h 260"/>
                  <a:gd name="T86" fmla="*/ 156 w 242"/>
                  <a:gd name="T87" fmla="*/ 186 h 260"/>
                  <a:gd name="T88" fmla="*/ 148 w 242"/>
                  <a:gd name="T89" fmla="*/ 19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2" h="260">
                    <a:moveTo>
                      <a:pt x="240" y="242"/>
                    </a:moveTo>
                    <a:lnTo>
                      <a:pt x="240" y="242"/>
                    </a:lnTo>
                    <a:lnTo>
                      <a:pt x="202" y="176"/>
                    </a:lnTo>
                    <a:lnTo>
                      <a:pt x="164" y="108"/>
                    </a:lnTo>
                    <a:lnTo>
                      <a:pt x="164" y="0"/>
                    </a:lnTo>
                    <a:lnTo>
                      <a:pt x="78" y="0"/>
                    </a:lnTo>
                    <a:lnTo>
                      <a:pt x="78" y="110"/>
                    </a:lnTo>
                    <a:lnTo>
                      <a:pt x="78" y="110"/>
                    </a:lnTo>
                    <a:lnTo>
                      <a:pt x="40" y="178"/>
                    </a:lnTo>
                    <a:lnTo>
                      <a:pt x="2" y="242"/>
                    </a:lnTo>
                    <a:lnTo>
                      <a:pt x="2" y="242"/>
                    </a:lnTo>
                    <a:lnTo>
                      <a:pt x="0" y="250"/>
                    </a:lnTo>
                    <a:lnTo>
                      <a:pt x="2" y="256"/>
                    </a:lnTo>
                    <a:lnTo>
                      <a:pt x="6" y="260"/>
                    </a:lnTo>
                    <a:lnTo>
                      <a:pt x="14" y="260"/>
                    </a:lnTo>
                    <a:lnTo>
                      <a:pt x="228" y="260"/>
                    </a:lnTo>
                    <a:lnTo>
                      <a:pt x="228" y="260"/>
                    </a:lnTo>
                    <a:lnTo>
                      <a:pt x="236" y="260"/>
                    </a:lnTo>
                    <a:lnTo>
                      <a:pt x="240" y="256"/>
                    </a:lnTo>
                    <a:lnTo>
                      <a:pt x="242" y="250"/>
                    </a:lnTo>
                    <a:lnTo>
                      <a:pt x="240" y="242"/>
                    </a:lnTo>
                    <a:lnTo>
                      <a:pt x="240" y="242"/>
                    </a:lnTo>
                    <a:close/>
                    <a:moveTo>
                      <a:pt x="90" y="16"/>
                    </a:moveTo>
                    <a:lnTo>
                      <a:pt x="150" y="16"/>
                    </a:lnTo>
                    <a:lnTo>
                      <a:pt x="150" y="100"/>
                    </a:lnTo>
                    <a:lnTo>
                      <a:pt x="144" y="100"/>
                    </a:lnTo>
                    <a:lnTo>
                      <a:pt x="144" y="100"/>
                    </a:lnTo>
                    <a:lnTo>
                      <a:pt x="140" y="100"/>
                    </a:lnTo>
                    <a:lnTo>
                      <a:pt x="102" y="100"/>
                    </a:lnTo>
                    <a:lnTo>
                      <a:pt x="102" y="100"/>
                    </a:lnTo>
                    <a:lnTo>
                      <a:pt x="98" y="100"/>
                    </a:lnTo>
                    <a:lnTo>
                      <a:pt x="90" y="100"/>
                    </a:lnTo>
                    <a:lnTo>
                      <a:pt x="90" y="16"/>
                    </a:lnTo>
                    <a:close/>
                    <a:moveTo>
                      <a:pt x="88" y="228"/>
                    </a:moveTo>
                    <a:lnTo>
                      <a:pt x="88" y="228"/>
                    </a:lnTo>
                    <a:lnTo>
                      <a:pt x="80" y="228"/>
                    </a:lnTo>
                    <a:lnTo>
                      <a:pt x="74" y="224"/>
                    </a:lnTo>
                    <a:lnTo>
                      <a:pt x="70" y="218"/>
                    </a:lnTo>
                    <a:lnTo>
                      <a:pt x="68" y="210"/>
                    </a:lnTo>
                    <a:lnTo>
                      <a:pt x="68" y="210"/>
                    </a:lnTo>
                    <a:lnTo>
                      <a:pt x="70" y="204"/>
                    </a:lnTo>
                    <a:lnTo>
                      <a:pt x="74" y="198"/>
                    </a:lnTo>
                    <a:lnTo>
                      <a:pt x="80" y="194"/>
                    </a:lnTo>
                    <a:lnTo>
                      <a:pt x="88" y="192"/>
                    </a:lnTo>
                    <a:lnTo>
                      <a:pt x="88" y="192"/>
                    </a:lnTo>
                    <a:lnTo>
                      <a:pt x="94" y="194"/>
                    </a:lnTo>
                    <a:lnTo>
                      <a:pt x="100" y="198"/>
                    </a:lnTo>
                    <a:lnTo>
                      <a:pt x="104" y="204"/>
                    </a:lnTo>
                    <a:lnTo>
                      <a:pt x="106" y="210"/>
                    </a:lnTo>
                    <a:lnTo>
                      <a:pt x="106" y="210"/>
                    </a:lnTo>
                    <a:lnTo>
                      <a:pt x="104" y="218"/>
                    </a:lnTo>
                    <a:lnTo>
                      <a:pt x="100" y="224"/>
                    </a:lnTo>
                    <a:lnTo>
                      <a:pt x="94" y="228"/>
                    </a:lnTo>
                    <a:lnTo>
                      <a:pt x="88" y="228"/>
                    </a:lnTo>
                    <a:lnTo>
                      <a:pt x="88" y="228"/>
                    </a:lnTo>
                    <a:close/>
                    <a:moveTo>
                      <a:pt x="112" y="148"/>
                    </a:moveTo>
                    <a:lnTo>
                      <a:pt x="112" y="148"/>
                    </a:lnTo>
                    <a:lnTo>
                      <a:pt x="108" y="146"/>
                    </a:lnTo>
                    <a:lnTo>
                      <a:pt x="106" y="142"/>
                    </a:lnTo>
                    <a:lnTo>
                      <a:pt x="106" y="142"/>
                    </a:lnTo>
                    <a:lnTo>
                      <a:pt x="108" y="136"/>
                    </a:lnTo>
                    <a:lnTo>
                      <a:pt x="112" y="134"/>
                    </a:lnTo>
                    <a:lnTo>
                      <a:pt x="112" y="134"/>
                    </a:lnTo>
                    <a:lnTo>
                      <a:pt x="118" y="136"/>
                    </a:lnTo>
                    <a:lnTo>
                      <a:pt x="120" y="142"/>
                    </a:lnTo>
                    <a:lnTo>
                      <a:pt x="120" y="142"/>
                    </a:lnTo>
                    <a:lnTo>
                      <a:pt x="118" y="146"/>
                    </a:lnTo>
                    <a:lnTo>
                      <a:pt x="112" y="148"/>
                    </a:lnTo>
                    <a:lnTo>
                      <a:pt x="112" y="148"/>
                    </a:lnTo>
                    <a:close/>
                    <a:moveTo>
                      <a:pt x="148" y="190"/>
                    </a:moveTo>
                    <a:lnTo>
                      <a:pt x="148" y="190"/>
                    </a:lnTo>
                    <a:lnTo>
                      <a:pt x="142" y="188"/>
                    </a:lnTo>
                    <a:lnTo>
                      <a:pt x="140" y="186"/>
                    </a:lnTo>
                    <a:lnTo>
                      <a:pt x="136" y="182"/>
                    </a:lnTo>
                    <a:lnTo>
                      <a:pt x="136" y="178"/>
                    </a:lnTo>
                    <a:lnTo>
                      <a:pt x="136" y="178"/>
                    </a:lnTo>
                    <a:lnTo>
                      <a:pt x="136" y="174"/>
                    </a:lnTo>
                    <a:lnTo>
                      <a:pt x="140" y="170"/>
                    </a:lnTo>
                    <a:lnTo>
                      <a:pt x="142" y="166"/>
                    </a:lnTo>
                    <a:lnTo>
                      <a:pt x="148" y="166"/>
                    </a:lnTo>
                    <a:lnTo>
                      <a:pt x="148" y="166"/>
                    </a:lnTo>
                    <a:lnTo>
                      <a:pt x="152" y="166"/>
                    </a:lnTo>
                    <a:lnTo>
                      <a:pt x="156" y="170"/>
                    </a:lnTo>
                    <a:lnTo>
                      <a:pt x="158" y="174"/>
                    </a:lnTo>
                    <a:lnTo>
                      <a:pt x="158" y="178"/>
                    </a:lnTo>
                    <a:lnTo>
                      <a:pt x="158" y="178"/>
                    </a:lnTo>
                    <a:lnTo>
                      <a:pt x="158" y="182"/>
                    </a:lnTo>
                    <a:lnTo>
                      <a:pt x="156" y="186"/>
                    </a:lnTo>
                    <a:lnTo>
                      <a:pt x="152" y="188"/>
                    </a:lnTo>
                    <a:lnTo>
                      <a:pt x="148" y="190"/>
                    </a:lnTo>
                    <a:lnTo>
                      <a:pt x="148" y="1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fontAlgn="auto">
                  <a:spcBef>
                    <a:spcPts val="0"/>
                  </a:spcBef>
                  <a:spcAft>
                    <a:spcPts val="0"/>
                  </a:spcAft>
                  <a:defRPr/>
                </a:pPr>
                <a:endParaRPr lang="zh-CN" altLang="en-US" kern="0">
                  <a:solidFill>
                    <a:prstClr val="black"/>
                  </a:solidFill>
                  <a:latin typeface="Impact"/>
                  <a:ea typeface="微软雅黑"/>
                </a:endParaRPr>
              </a:p>
            </p:txBody>
          </p:sp>
        </p:grpSp>
        <p:grpSp>
          <p:nvGrpSpPr>
            <p:cNvPr id="65" name="组合 64"/>
            <p:cNvGrpSpPr/>
            <p:nvPr/>
          </p:nvGrpSpPr>
          <p:grpSpPr>
            <a:xfrm>
              <a:off x="2938407" y="4110102"/>
              <a:ext cx="1031226" cy="1402947"/>
              <a:chOff x="5334000" y="2667000"/>
              <a:chExt cx="273050" cy="371475"/>
            </a:xfrm>
            <a:solidFill>
              <a:sysClr val="windowText" lastClr="000000">
                <a:lumMod val="65000"/>
                <a:lumOff val="35000"/>
              </a:sysClr>
            </a:solidFill>
          </p:grpSpPr>
          <p:sp>
            <p:nvSpPr>
              <p:cNvPr id="82" name="Freeform 1355"/>
              <p:cNvSpPr>
                <a:spLocks/>
              </p:cNvSpPr>
              <p:nvPr/>
            </p:nvSpPr>
            <p:spPr bwMode="auto">
              <a:xfrm>
                <a:off x="5334000" y="2714625"/>
                <a:ext cx="273050" cy="323850"/>
              </a:xfrm>
              <a:custGeom>
                <a:avLst/>
                <a:gdLst>
                  <a:gd name="T0" fmla="*/ 156 w 172"/>
                  <a:gd name="T1" fmla="*/ 0 h 204"/>
                  <a:gd name="T2" fmla="*/ 136 w 172"/>
                  <a:gd name="T3" fmla="*/ 0 h 204"/>
                  <a:gd name="T4" fmla="*/ 136 w 172"/>
                  <a:gd name="T5" fmla="*/ 24 h 204"/>
                  <a:gd name="T6" fmla="*/ 150 w 172"/>
                  <a:gd name="T7" fmla="*/ 24 h 204"/>
                  <a:gd name="T8" fmla="*/ 150 w 172"/>
                  <a:gd name="T9" fmla="*/ 180 h 204"/>
                  <a:gd name="T10" fmla="*/ 24 w 172"/>
                  <a:gd name="T11" fmla="*/ 180 h 204"/>
                  <a:gd name="T12" fmla="*/ 24 w 172"/>
                  <a:gd name="T13" fmla="*/ 24 h 204"/>
                  <a:gd name="T14" fmla="*/ 36 w 172"/>
                  <a:gd name="T15" fmla="*/ 24 h 204"/>
                  <a:gd name="T16" fmla="*/ 36 w 172"/>
                  <a:gd name="T17" fmla="*/ 0 h 204"/>
                  <a:gd name="T18" fmla="*/ 18 w 172"/>
                  <a:gd name="T19" fmla="*/ 0 h 204"/>
                  <a:gd name="T20" fmla="*/ 18 w 172"/>
                  <a:gd name="T21" fmla="*/ 0 h 204"/>
                  <a:gd name="T22" fmla="*/ 12 w 172"/>
                  <a:gd name="T23" fmla="*/ 2 h 204"/>
                  <a:gd name="T24" fmla="*/ 6 w 172"/>
                  <a:gd name="T25" fmla="*/ 6 h 204"/>
                  <a:gd name="T26" fmla="*/ 2 w 172"/>
                  <a:gd name="T27" fmla="*/ 12 h 204"/>
                  <a:gd name="T28" fmla="*/ 0 w 172"/>
                  <a:gd name="T29" fmla="*/ 18 h 204"/>
                  <a:gd name="T30" fmla="*/ 0 w 172"/>
                  <a:gd name="T31" fmla="*/ 186 h 204"/>
                  <a:gd name="T32" fmla="*/ 0 w 172"/>
                  <a:gd name="T33" fmla="*/ 186 h 204"/>
                  <a:gd name="T34" fmla="*/ 2 w 172"/>
                  <a:gd name="T35" fmla="*/ 192 h 204"/>
                  <a:gd name="T36" fmla="*/ 6 w 172"/>
                  <a:gd name="T37" fmla="*/ 198 h 204"/>
                  <a:gd name="T38" fmla="*/ 12 w 172"/>
                  <a:gd name="T39" fmla="*/ 202 h 204"/>
                  <a:gd name="T40" fmla="*/ 18 w 172"/>
                  <a:gd name="T41" fmla="*/ 204 h 204"/>
                  <a:gd name="T42" fmla="*/ 156 w 172"/>
                  <a:gd name="T43" fmla="*/ 204 h 204"/>
                  <a:gd name="T44" fmla="*/ 156 w 172"/>
                  <a:gd name="T45" fmla="*/ 204 h 204"/>
                  <a:gd name="T46" fmla="*/ 162 w 172"/>
                  <a:gd name="T47" fmla="*/ 202 h 204"/>
                  <a:gd name="T48" fmla="*/ 168 w 172"/>
                  <a:gd name="T49" fmla="*/ 198 h 204"/>
                  <a:gd name="T50" fmla="*/ 170 w 172"/>
                  <a:gd name="T51" fmla="*/ 192 h 204"/>
                  <a:gd name="T52" fmla="*/ 172 w 172"/>
                  <a:gd name="T53" fmla="*/ 186 h 204"/>
                  <a:gd name="T54" fmla="*/ 172 w 172"/>
                  <a:gd name="T55" fmla="*/ 18 h 204"/>
                  <a:gd name="T56" fmla="*/ 172 w 172"/>
                  <a:gd name="T57" fmla="*/ 18 h 204"/>
                  <a:gd name="T58" fmla="*/ 170 w 172"/>
                  <a:gd name="T59" fmla="*/ 12 h 204"/>
                  <a:gd name="T60" fmla="*/ 168 w 172"/>
                  <a:gd name="T61" fmla="*/ 6 h 204"/>
                  <a:gd name="T62" fmla="*/ 162 w 172"/>
                  <a:gd name="T63" fmla="*/ 2 h 204"/>
                  <a:gd name="T64" fmla="*/ 156 w 172"/>
                  <a:gd name="T65" fmla="*/ 0 h 204"/>
                  <a:gd name="T66" fmla="*/ 156 w 172"/>
                  <a:gd name="T67"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2" h="204">
                    <a:moveTo>
                      <a:pt x="156" y="0"/>
                    </a:moveTo>
                    <a:lnTo>
                      <a:pt x="136" y="0"/>
                    </a:lnTo>
                    <a:lnTo>
                      <a:pt x="136" y="24"/>
                    </a:lnTo>
                    <a:lnTo>
                      <a:pt x="150" y="24"/>
                    </a:lnTo>
                    <a:lnTo>
                      <a:pt x="150" y="180"/>
                    </a:lnTo>
                    <a:lnTo>
                      <a:pt x="24" y="180"/>
                    </a:lnTo>
                    <a:lnTo>
                      <a:pt x="24" y="24"/>
                    </a:lnTo>
                    <a:lnTo>
                      <a:pt x="36" y="24"/>
                    </a:lnTo>
                    <a:lnTo>
                      <a:pt x="36" y="0"/>
                    </a:lnTo>
                    <a:lnTo>
                      <a:pt x="18" y="0"/>
                    </a:lnTo>
                    <a:lnTo>
                      <a:pt x="18" y="0"/>
                    </a:lnTo>
                    <a:lnTo>
                      <a:pt x="12" y="2"/>
                    </a:lnTo>
                    <a:lnTo>
                      <a:pt x="6" y="6"/>
                    </a:lnTo>
                    <a:lnTo>
                      <a:pt x="2" y="12"/>
                    </a:lnTo>
                    <a:lnTo>
                      <a:pt x="0" y="18"/>
                    </a:lnTo>
                    <a:lnTo>
                      <a:pt x="0" y="186"/>
                    </a:lnTo>
                    <a:lnTo>
                      <a:pt x="0" y="186"/>
                    </a:lnTo>
                    <a:lnTo>
                      <a:pt x="2" y="192"/>
                    </a:lnTo>
                    <a:lnTo>
                      <a:pt x="6" y="198"/>
                    </a:lnTo>
                    <a:lnTo>
                      <a:pt x="12" y="202"/>
                    </a:lnTo>
                    <a:lnTo>
                      <a:pt x="18" y="204"/>
                    </a:lnTo>
                    <a:lnTo>
                      <a:pt x="156" y="204"/>
                    </a:lnTo>
                    <a:lnTo>
                      <a:pt x="156" y="204"/>
                    </a:lnTo>
                    <a:lnTo>
                      <a:pt x="162" y="202"/>
                    </a:lnTo>
                    <a:lnTo>
                      <a:pt x="168" y="198"/>
                    </a:lnTo>
                    <a:lnTo>
                      <a:pt x="170" y="192"/>
                    </a:lnTo>
                    <a:lnTo>
                      <a:pt x="172" y="186"/>
                    </a:lnTo>
                    <a:lnTo>
                      <a:pt x="172" y="18"/>
                    </a:lnTo>
                    <a:lnTo>
                      <a:pt x="172" y="18"/>
                    </a:lnTo>
                    <a:lnTo>
                      <a:pt x="170" y="12"/>
                    </a:lnTo>
                    <a:lnTo>
                      <a:pt x="168" y="6"/>
                    </a:lnTo>
                    <a:lnTo>
                      <a:pt x="162" y="2"/>
                    </a:lnTo>
                    <a:lnTo>
                      <a:pt x="156" y="0"/>
                    </a:lnTo>
                    <a:lnTo>
                      <a:pt x="15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fontAlgn="auto">
                  <a:spcBef>
                    <a:spcPts val="0"/>
                  </a:spcBef>
                  <a:spcAft>
                    <a:spcPts val="0"/>
                  </a:spcAft>
                  <a:defRPr/>
                </a:pPr>
                <a:endParaRPr lang="zh-CN" altLang="en-US" kern="0">
                  <a:solidFill>
                    <a:prstClr val="black"/>
                  </a:solidFill>
                  <a:latin typeface="Impact"/>
                  <a:ea typeface="微软雅黑"/>
                </a:endParaRPr>
              </a:p>
            </p:txBody>
          </p:sp>
          <p:sp>
            <p:nvSpPr>
              <p:cNvPr id="83" name="Freeform 1356"/>
              <p:cNvSpPr>
                <a:spLocks noEditPoints="1"/>
              </p:cNvSpPr>
              <p:nvPr/>
            </p:nvSpPr>
            <p:spPr bwMode="auto">
              <a:xfrm>
                <a:off x="5403850" y="2667000"/>
                <a:ext cx="133350" cy="111125"/>
              </a:xfrm>
              <a:custGeom>
                <a:avLst/>
                <a:gdLst>
                  <a:gd name="T0" fmla="*/ 70 w 84"/>
                  <a:gd name="T1" fmla="*/ 30 h 70"/>
                  <a:gd name="T2" fmla="*/ 70 w 84"/>
                  <a:gd name="T3" fmla="*/ 30 h 70"/>
                  <a:gd name="T4" fmla="*/ 70 w 84"/>
                  <a:gd name="T5" fmla="*/ 28 h 70"/>
                  <a:gd name="T6" fmla="*/ 70 w 84"/>
                  <a:gd name="T7" fmla="*/ 28 h 70"/>
                  <a:gd name="T8" fmla="*/ 68 w 84"/>
                  <a:gd name="T9" fmla="*/ 16 h 70"/>
                  <a:gd name="T10" fmla="*/ 62 w 84"/>
                  <a:gd name="T11" fmla="*/ 8 h 70"/>
                  <a:gd name="T12" fmla="*/ 54 w 84"/>
                  <a:gd name="T13" fmla="*/ 2 h 70"/>
                  <a:gd name="T14" fmla="*/ 42 w 84"/>
                  <a:gd name="T15" fmla="*/ 0 h 70"/>
                  <a:gd name="T16" fmla="*/ 42 w 84"/>
                  <a:gd name="T17" fmla="*/ 0 h 70"/>
                  <a:gd name="T18" fmla="*/ 32 w 84"/>
                  <a:gd name="T19" fmla="*/ 2 h 70"/>
                  <a:gd name="T20" fmla="*/ 24 w 84"/>
                  <a:gd name="T21" fmla="*/ 8 h 70"/>
                  <a:gd name="T22" fmla="*/ 18 w 84"/>
                  <a:gd name="T23" fmla="*/ 16 h 70"/>
                  <a:gd name="T24" fmla="*/ 16 w 84"/>
                  <a:gd name="T25" fmla="*/ 28 h 70"/>
                  <a:gd name="T26" fmla="*/ 16 w 84"/>
                  <a:gd name="T27" fmla="*/ 28 h 70"/>
                  <a:gd name="T28" fmla="*/ 16 w 84"/>
                  <a:gd name="T29" fmla="*/ 30 h 70"/>
                  <a:gd name="T30" fmla="*/ 0 w 84"/>
                  <a:gd name="T31" fmla="*/ 30 h 70"/>
                  <a:gd name="T32" fmla="*/ 0 w 84"/>
                  <a:gd name="T33" fmla="*/ 70 h 70"/>
                  <a:gd name="T34" fmla="*/ 84 w 84"/>
                  <a:gd name="T35" fmla="*/ 70 h 70"/>
                  <a:gd name="T36" fmla="*/ 84 w 84"/>
                  <a:gd name="T37" fmla="*/ 30 h 70"/>
                  <a:gd name="T38" fmla="*/ 70 w 84"/>
                  <a:gd name="T39" fmla="*/ 30 h 70"/>
                  <a:gd name="T40" fmla="*/ 42 w 84"/>
                  <a:gd name="T41" fmla="*/ 42 h 70"/>
                  <a:gd name="T42" fmla="*/ 42 w 84"/>
                  <a:gd name="T43" fmla="*/ 42 h 70"/>
                  <a:gd name="T44" fmla="*/ 36 w 84"/>
                  <a:gd name="T45" fmla="*/ 40 h 70"/>
                  <a:gd name="T46" fmla="*/ 32 w 84"/>
                  <a:gd name="T47" fmla="*/ 38 h 70"/>
                  <a:gd name="T48" fmla="*/ 30 w 84"/>
                  <a:gd name="T49" fmla="*/ 32 h 70"/>
                  <a:gd name="T50" fmla="*/ 28 w 84"/>
                  <a:gd name="T51" fmla="*/ 28 h 70"/>
                  <a:gd name="T52" fmla="*/ 28 w 84"/>
                  <a:gd name="T53" fmla="*/ 28 h 70"/>
                  <a:gd name="T54" fmla="*/ 30 w 84"/>
                  <a:gd name="T55" fmla="*/ 22 h 70"/>
                  <a:gd name="T56" fmla="*/ 32 w 84"/>
                  <a:gd name="T57" fmla="*/ 18 h 70"/>
                  <a:gd name="T58" fmla="*/ 36 w 84"/>
                  <a:gd name="T59" fmla="*/ 14 h 70"/>
                  <a:gd name="T60" fmla="*/ 42 w 84"/>
                  <a:gd name="T61" fmla="*/ 12 h 70"/>
                  <a:gd name="T62" fmla="*/ 42 w 84"/>
                  <a:gd name="T63" fmla="*/ 12 h 70"/>
                  <a:gd name="T64" fmla="*/ 48 w 84"/>
                  <a:gd name="T65" fmla="*/ 14 h 70"/>
                  <a:gd name="T66" fmla="*/ 52 w 84"/>
                  <a:gd name="T67" fmla="*/ 18 h 70"/>
                  <a:gd name="T68" fmla="*/ 56 w 84"/>
                  <a:gd name="T69" fmla="*/ 22 h 70"/>
                  <a:gd name="T70" fmla="*/ 58 w 84"/>
                  <a:gd name="T71" fmla="*/ 28 h 70"/>
                  <a:gd name="T72" fmla="*/ 58 w 84"/>
                  <a:gd name="T73" fmla="*/ 28 h 70"/>
                  <a:gd name="T74" fmla="*/ 56 w 84"/>
                  <a:gd name="T75" fmla="*/ 32 h 70"/>
                  <a:gd name="T76" fmla="*/ 52 w 84"/>
                  <a:gd name="T77" fmla="*/ 38 h 70"/>
                  <a:gd name="T78" fmla="*/ 48 w 84"/>
                  <a:gd name="T79" fmla="*/ 40 h 70"/>
                  <a:gd name="T80" fmla="*/ 42 w 84"/>
                  <a:gd name="T81" fmla="*/ 42 h 70"/>
                  <a:gd name="T82" fmla="*/ 42 w 84"/>
                  <a:gd name="T83"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4" h="70">
                    <a:moveTo>
                      <a:pt x="70" y="30"/>
                    </a:moveTo>
                    <a:lnTo>
                      <a:pt x="70" y="30"/>
                    </a:lnTo>
                    <a:lnTo>
                      <a:pt x="70" y="28"/>
                    </a:lnTo>
                    <a:lnTo>
                      <a:pt x="70" y="28"/>
                    </a:lnTo>
                    <a:lnTo>
                      <a:pt x="68" y="16"/>
                    </a:lnTo>
                    <a:lnTo>
                      <a:pt x="62" y="8"/>
                    </a:lnTo>
                    <a:lnTo>
                      <a:pt x="54" y="2"/>
                    </a:lnTo>
                    <a:lnTo>
                      <a:pt x="42" y="0"/>
                    </a:lnTo>
                    <a:lnTo>
                      <a:pt x="42" y="0"/>
                    </a:lnTo>
                    <a:lnTo>
                      <a:pt x="32" y="2"/>
                    </a:lnTo>
                    <a:lnTo>
                      <a:pt x="24" y="8"/>
                    </a:lnTo>
                    <a:lnTo>
                      <a:pt x="18" y="16"/>
                    </a:lnTo>
                    <a:lnTo>
                      <a:pt x="16" y="28"/>
                    </a:lnTo>
                    <a:lnTo>
                      <a:pt x="16" y="28"/>
                    </a:lnTo>
                    <a:lnTo>
                      <a:pt x="16" y="30"/>
                    </a:lnTo>
                    <a:lnTo>
                      <a:pt x="0" y="30"/>
                    </a:lnTo>
                    <a:lnTo>
                      <a:pt x="0" y="70"/>
                    </a:lnTo>
                    <a:lnTo>
                      <a:pt x="84" y="70"/>
                    </a:lnTo>
                    <a:lnTo>
                      <a:pt x="84" y="30"/>
                    </a:lnTo>
                    <a:lnTo>
                      <a:pt x="70" y="30"/>
                    </a:lnTo>
                    <a:close/>
                    <a:moveTo>
                      <a:pt x="42" y="42"/>
                    </a:moveTo>
                    <a:lnTo>
                      <a:pt x="42" y="42"/>
                    </a:lnTo>
                    <a:lnTo>
                      <a:pt x="36" y="40"/>
                    </a:lnTo>
                    <a:lnTo>
                      <a:pt x="32" y="38"/>
                    </a:lnTo>
                    <a:lnTo>
                      <a:pt x="30" y="32"/>
                    </a:lnTo>
                    <a:lnTo>
                      <a:pt x="28" y="28"/>
                    </a:lnTo>
                    <a:lnTo>
                      <a:pt x="28" y="28"/>
                    </a:lnTo>
                    <a:lnTo>
                      <a:pt x="30" y="22"/>
                    </a:lnTo>
                    <a:lnTo>
                      <a:pt x="32" y="18"/>
                    </a:lnTo>
                    <a:lnTo>
                      <a:pt x="36" y="14"/>
                    </a:lnTo>
                    <a:lnTo>
                      <a:pt x="42" y="12"/>
                    </a:lnTo>
                    <a:lnTo>
                      <a:pt x="42" y="12"/>
                    </a:lnTo>
                    <a:lnTo>
                      <a:pt x="48" y="14"/>
                    </a:lnTo>
                    <a:lnTo>
                      <a:pt x="52" y="18"/>
                    </a:lnTo>
                    <a:lnTo>
                      <a:pt x="56" y="22"/>
                    </a:lnTo>
                    <a:lnTo>
                      <a:pt x="58" y="28"/>
                    </a:lnTo>
                    <a:lnTo>
                      <a:pt x="58" y="28"/>
                    </a:lnTo>
                    <a:lnTo>
                      <a:pt x="56" y="32"/>
                    </a:lnTo>
                    <a:lnTo>
                      <a:pt x="52" y="38"/>
                    </a:lnTo>
                    <a:lnTo>
                      <a:pt x="48" y="40"/>
                    </a:lnTo>
                    <a:lnTo>
                      <a:pt x="42" y="42"/>
                    </a:lnTo>
                    <a:lnTo>
                      <a:pt x="42"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fontAlgn="auto">
                  <a:spcBef>
                    <a:spcPts val="0"/>
                  </a:spcBef>
                  <a:spcAft>
                    <a:spcPts val="0"/>
                  </a:spcAft>
                  <a:defRPr/>
                </a:pPr>
                <a:endParaRPr lang="zh-CN" altLang="en-US" kern="0">
                  <a:solidFill>
                    <a:prstClr val="black"/>
                  </a:solidFill>
                  <a:latin typeface="Impact"/>
                  <a:ea typeface="微软雅黑"/>
                </a:endParaRPr>
              </a:p>
            </p:txBody>
          </p:sp>
          <p:sp>
            <p:nvSpPr>
              <p:cNvPr id="84" name="Freeform 1357"/>
              <p:cNvSpPr>
                <a:spLocks/>
              </p:cNvSpPr>
              <p:nvPr/>
            </p:nvSpPr>
            <p:spPr bwMode="auto">
              <a:xfrm>
                <a:off x="5381625" y="2924175"/>
                <a:ext cx="57150" cy="41275"/>
              </a:xfrm>
              <a:custGeom>
                <a:avLst/>
                <a:gdLst>
                  <a:gd name="T0" fmla="*/ 14 w 36"/>
                  <a:gd name="T1" fmla="*/ 26 h 26"/>
                  <a:gd name="T2" fmla="*/ 14 w 36"/>
                  <a:gd name="T3" fmla="*/ 26 h 26"/>
                  <a:gd name="T4" fmla="*/ 12 w 36"/>
                  <a:gd name="T5" fmla="*/ 26 h 26"/>
                  <a:gd name="T6" fmla="*/ 0 w 36"/>
                  <a:gd name="T7" fmla="*/ 14 h 26"/>
                  <a:gd name="T8" fmla="*/ 4 w 36"/>
                  <a:gd name="T9" fmla="*/ 10 h 26"/>
                  <a:gd name="T10" fmla="*/ 14 w 36"/>
                  <a:gd name="T11" fmla="*/ 20 h 26"/>
                  <a:gd name="T12" fmla="*/ 32 w 36"/>
                  <a:gd name="T13" fmla="*/ 0 h 26"/>
                  <a:gd name="T14" fmla="*/ 36 w 36"/>
                  <a:gd name="T15" fmla="*/ 4 h 26"/>
                  <a:gd name="T16" fmla="*/ 16 w 36"/>
                  <a:gd name="T17" fmla="*/ 26 h 26"/>
                  <a:gd name="T18" fmla="*/ 16 w 36"/>
                  <a:gd name="T19" fmla="*/ 26 h 26"/>
                  <a:gd name="T20" fmla="*/ 14 w 36"/>
                  <a:gd name="T21" fmla="*/ 26 h 26"/>
                  <a:gd name="T22" fmla="*/ 14 w 36"/>
                  <a:gd name="T23" fmla="*/ 26 h 26"/>
                  <a:gd name="T24" fmla="*/ 14 w 36"/>
                  <a:gd name="T25" fmla="*/ 26 h 26"/>
                  <a:gd name="T26" fmla="*/ 14 w 36"/>
                  <a:gd name="T2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6">
                    <a:moveTo>
                      <a:pt x="14" y="26"/>
                    </a:moveTo>
                    <a:lnTo>
                      <a:pt x="14" y="26"/>
                    </a:lnTo>
                    <a:lnTo>
                      <a:pt x="12" y="26"/>
                    </a:lnTo>
                    <a:lnTo>
                      <a:pt x="0" y="14"/>
                    </a:lnTo>
                    <a:lnTo>
                      <a:pt x="4" y="10"/>
                    </a:lnTo>
                    <a:lnTo>
                      <a:pt x="14" y="20"/>
                    </a:lnTo>
                    <a:lnTo>
                      <a:pt x="32" y="0"/>
                    </a:lnTo>
                    <a:lnTo>
                      <a:pt x="36" y="4"/>
                    </a:lnTo>
                    <a:lnTo>
                      <a:pt x="16" y="26"/>
                    </a:lnTo>
                    <a:lnTo>
                      <a:pt x="16" y="26"/>
                    </a:lnTo>
                    <a:lnTo>
                      <a:pt x="14" y="26"/>
                    </a:lnTo>
                    <a:lnTo>
                      <a:pt x="14" y="26"/>
                    </a:lnTo>
                    <a:lnTo>
                      <a:pt x="14" y="26"/>
                    </a:lnTo>
                    <a:lnTo>
                      <a:pt x="14"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fontAlgn="auto">
                  <a:spcBef>
                    <a:spcPts val="0"/>
                  </a:spcBef>
                  <a:spcAft>
                    <a:spcPts val="0"/>
                  </a:spcAft>
                  <a:defRPr/>
                </a:pPr>
                <a:endParaRPr lang="zh-CN" altLang="en-US" kern="0">
                  <a:solidFill>
                    <a:prstClr val="black"/>
                  </a:solidFill>
                  <a:latin typeface="Impact"/>
                  <a:ea typeface="微软雅黑"/>
                </a:endParaRPr>
              </a:p>
            </p:txBody>
          </p:sp>
          <p:sp>
            <p:nvSpPr>
              <p:cNvPr id="85" name="Freeform 1358"/>
              <p:cNvSpPr>
                <a:spLocks/>
              </p:cNvSpPr>
              <p:nvPr/>
            </p:nvSpPr>
            <p:spPr bwMode="auto">
              <a:xfrm>
                <a:off x="5381625" y="2857500"/>
                <a:ext cx="57150" cy="41275"/>
              </a:xfrm>
              <a:custGeom>
                <a:avLst/>
                <a:gdLst>
                  <a:gd name="T0" fmla="*/ 14 w 36"/>
                  <a:gd name="T1" fmla="*/ 26 h 26"/>
                  <a:gd name="T2" fmla="*/ 14 w 36"/>
                  <a:gd name="T3" fmla="*/ 26 h 26"/>
                  <a:gd name="T4" fmla="*/ 12 w 36"/>
                  <a:gd name="T5" fmla="*/ 26 h 26"/>
                  <a:gd name="T6" fmla="*/ 0 w 36"/>
                  <a:gd name="T7" fmla="*/ 14 h 26"/>
                  <a:gd name="T8" fmla="*/ 4 w 36"/>
                  <a:gd name="T9" fmla="*/ 10 h 26"/>
                  <a:gd name="T10" fmla="*/ 14 w 36"/>
                  <a:gd name="T11" fmla="*/ 20 h 26"/>
                  <a:gd name="T12" fmla="*/ 32 w 36"/>
                  <a:gd name="T13" fmla="*/ 0 h 26"/>
                  <a:gd name="T14" fmla="*/ 36 w 36"/>
                  <a:gd name="T15" fmla="*/ 4 h 26"/>
                  <a:gd name="T16" fmla="*/ 16 w 36"/>
                  <a:gd name="T17" fmla="*/ 26 h 26"/>
                  <a:gd name="T18" fmla="*/ 16 w 36"/>
                  <a:gd name="T19" fmla="*/ 26 h 26"/>
                  <a:gd name="T20" fmla="*/ 14 w 36"/>
                  <a:gd name="T21" fmla="*/ 26 h 26"/>
                  <a:gd name="T22" fmla="*/ 14 w 36"/>
                  <a:gd name="T23" fmla="*/ 26 h 26"/>
                  <a:gd name="T24" fmla="*/ 14 w 36"/>
                  <a:gd name="T25" fmla="*/ 26 h 26"/>
                  <a:gd name="T26" fmla="*/ 14 w 36"/>
                  <a:gd name="T2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6">
                    <a:moveTo>
                      <a:pt x="14" y="26"/>
                    </a:moveTo>
                    <a:lnTo>
                      <a:pt x="14" y="26"/>
                    </a:lnTo>
                    <a:lnTo>
                      <a:pt x="12" y="26"/>
                    </a:lnTo>
                    <a:lnTo>
                      <a:pt x="0" y="14"/>
                    </a:lnTo>
                    <a:lnTo>
                      <a:pt x="4" y="10"/>
                    </a:lnTo>
                    <a:lnTo>
                      <a:pt x="14" y="20"/>
                    </a:lnTo>
                    <a:lnTo>
                      <a:pt x="32" y="0"/>
                    </a:lnTo>
                    <a:lnTo>
                      <a:pt x="36" y="4"/>
                    </a:lnTo>
                    <a:lnTo>
                      <a:pt x="16" y="26"/>
                    </a:lnTo>
                    <a:lnTo>
                      <a:pt x="16" y="26"/>
                    </a:lnTo>
                    <a:lnTo>
                      <a:pt x="14" y="26"/>
                    </a:lnTo>
                    <a:lnTo>
                      <a:pt x="14" y="26"/>
                    </a:lnTo>
                    <a:lnTo>
                      <a:pt x="14" y="26"/>
                    </a:lnTo>
                    <a:lnTo>
                      <a:pt x="14"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fontAlgn="auto">
                  <a:spcBef>
                    <a:spcPts val="0"/>
                  </a:spcBef>
                  <a:spcAft>
                    <a:spcPts val="0"/>
                  </a:spcAft>
                  <a:defRPr/>
                </a:pPr>
                <a:endParaRPr lang="zh-CN" altLang="en-US" kern="0">
                  <a:solidFill>
                    <a:prstClr val="black"/>
                  </a:solidFill>
                  <a:latin typeface="Impact"/>
                  <a:ea typeface="微软雅黑"/>
                </a:endParaRPr>
              </a:p>
            </p:txBody>
          </p:sp>
          <p:sp>
            <p:nvSpPr>
              <p:cNvPr id="86" name="Freeform 1359"/>
              <p:cNvSpPr>
                <a:spLocks/>
              </p:cNvSpPr>
              <p:nvPr/>
            </p:nvSpPr>
            <p:spPr bwMode="auto">
              <a:xfrm>
                <a:off x="5381625" y="2790825"/>
                <a:ext cx="57150" cy="41275"/>
              </a:xfrm>
              <a:custGeom>
                <a:avLst/>
                <a:gdLst>
                  <a:gd name="T0" fmla="*/ 14 w 36"/>
                  <a:gd name="T1" fmla="*/ 26 h 26"/>
                  <a:gd name="T2" fmla="*/ 14 w 36"/>
                  <a:gd name="T3" fmla="*/ 26 h 26"/>
                  <a:gd name="T4" fmla="*/ 12 w 36"/>
                  <a:gd name="T5" fmla="*/ 26 h 26"/>
                  <a:gd name="T6" fmla="*/ 0 w 36"/>
                  <a:gd name="T7" fmla="*/ 14 h 26"/>
                  <a:gd name="T8" fmla="*/ 4 w 36"/>
                  <a:gd name="T9" fmla="*/ 10 h 26"/>
                  <a:gd name="T10" fmla="*/ 14 w 36"/>
                  <a:gd name="T11" fmla="*/ 18 h 26"/>
                  <a:gd name="T12" fmla="*/ 32 w 36"/>
                  <a:gd name="T13" fmla="*/ 0 h 26"/>
                  <a:gd name="T14" fmla="*/ 36 w 36"/>
                  <a:gd name="T15" fmla="*/ 4 h 26"/>
                  <a:gd name="T16" fmla="*/ 16 w 36"/>
                  <a:gd name="T17" fmla="*/ 24 h 26"/>
                  <a:gd name="T18" fmla="*/ 16 w 36"/>
                  <a:gd name="T19" fmla="*/ 24 h 26"/>
                  <a:gd name="T20" fmla="*/ 14 w 36"/>
                  <a:gd name="T21" fmla="*/ 26 h 26"/>
                  <a:gd name="T22" fmla="*/ 14 w 36"/>
                  <a:gd name="T23" fmla="*/ 26 h 26"/>
                  <a:gd name="T24" fmla="*/ 14 w 36"/>
                  <a:gd name="T25" fmla="*/ 26 h 26"/>
                  <a:gd name="T26" fmla="*/ 14 w 36"/>
                  <a:gd name="T2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6">
                    <a:moveTo>
                      <a:pt x="14" y="26"/>
                    </a:moveTo>
                    <a:lnTo>
                      <a:pt x="14" y="26"/>
                    </a:lnTo>
                    <a:lnTo>
                      <a:pt x="12" y="26"/>
                    </a:lnTo>
                    <a:lnTo>
                      <a:pt x="0" y="14"/>
                    </a:lnTo>
                    <a:lnTo>
                      <a:pt x="4" y="10"/>
                    </a:lnTo>
                    <a:lnTo>
                      <a:pt x="14" y="18"/>
                    </a:lnTo>
                    <a:lnTo>
                      <a:pt x="32" y="0"/>
                    </a:lnTo>
                    <a:lnTo>
                      <a:pt x="36" y="4"/>
                    </a:lnTo>
                    <a:lnTo>
                      <a:pt x="16" y="24"/>
                    </a:lnTo>
                    <a:lnTo>
                      <a:pt x="16" y="24"/>
                    </a:lnTo>
                    <a:lnTo>
                      <a:pt x="14" y="26"/>
                    </a:lnTo>
                    <a:lnTo>
                      <a:pt x="14" y="26"/>
                    </a:lnTo>
                    <a:lnTo>
                      <a:pt x="14" y="26"/>
                    </a:lnTo>
                    <a:lnTo>
                      <a:pt x="14"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fontAlgn="auto">
                  <a:spcBef>
                    <a:spcPts val="0"/>
                  </a:spcBef>
                  <a:spcAft>
                    <a:spcPts val="0"/>
                  </a:spcAft>
                  <a:defRPr/>
                </a:pPr>
                <a:endParaRPr lang="zh-CN" altLang="en-US" kern="0">
                  <a:solidFill>
                    <a:prstClr val="black"/>
                  </a:solidFill>
                  <a:latin typeface="Impact"/>
                  <a:ea typeface="微软雅黑"/>
                </a:endParaRPr>
              </a:p>
            </p:txBody>
          </p:sp>
          <p:sp>
            <p:nvSpPr>
              <p:cNvPr id="87" name="Rectangle 1360"/>
              <p:cNvSpPr>
                <a:spLocks noChangeArrowheads="1"/>
              </p:cNvSpPr>
              <p:nvPr/>
            </p:nvSpPr>
            <p:spPr bwMode="auto">
              <a:xfrm>
                <a:off x="5384800" y="2971800"/>
                <a:ext cx="171450"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fontAlgn="auto">
                  <a:spcBef>
                    <a:spcPts val="0"/>
                  </a:spcBef>
                  <a:spcAft>
                    <a:spcPts val="0"/>
                  </a:spcAft>
                  <a:defRPr/>
                </a:pPr>
                <a:endParaRPr lang="zh-CN" altLang="en-US" kern="0">
                  <a:solidFill>
                    <a:prstClr val="black"/>
                  </a:solidFill>
                  <a:latin typeface="Impact"/>
                  <a:ea typeface="微软雅黑"/>
                </a:endParaRPr>
              </a:p>
            </p:txBody>
          </p:sp>
          <p:sp>
            <p:nvSpPr>
              <p:cNvPr id="88" name="Rectangle 1361"/>
              <p:cNvSpPr>
                <a:spLocks noChangeArrowheads="1"/>
              </p:cNvSpPr>
              <p:nvPr/>
            </p:nvSpPr>
            <p:spPr bwMode="auto">
              <a:xfrm>
                <a:off x="5384800" y="2905125"/>
                <a:ext cx="171450"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fontAlgn="auto">
                  <a:spcBef>
                    <a:spcPts val="0"/>
                  </a:spcBef>
                  <a:spcAft>
                    <a:spcPts val="0"/>
                  </a:spcAft>
                  <a:defRPr/>
                </a:pPr>
                <a:endParaRPr lang="zh-CN" altLang="en-US" kern="0">
                  <a:solidFill>
                    <a:prstClr val="black"/>
                  </a:solidFill>
                  <a:latin typeface="Impact"/>
                  <a:ea typeface="微软雅黑"/>
                </a:endParaRPr>
              </a:p>
            </p:txBody>
          </p:sp>
          <p:sp>
            <p:nvSpPr>
              <p:cNvPr id="89" name="Rectangle 1362"/>
              <p:cNvSpPr>
                <a:spLocks noChangeArrowheads="1"/>
              </p:cNvSpPr>
              <p:nvPr/>
            </p:nvSpPr>
            <p:spPr bwMode="auto">
              <a:xfrm>
                <a:off x="5384800" y="2838450"/>
                <a:ext cx="171450"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fontAlgn="auto">
                  <a:spcBef>
                    <a:spcPts val="0"/>
                  </a:spcBef>
                  <a:spcAft>
                    <a:spcPts val="0"/>
                  </a:spcAft>
                  <a:defRPr/>
                </a:pPr>
                <a:endParaRPr lang="zh-CN" altLang="en-US" kern="0">
                  <a:solidFill>
                    <a:prstClr val="black"/>
                  </a:solidFill>
                  <a:latin typeface="Impact"/>
                  <a:ea typeface="微软雅黑"/>
                </a:endParaRPr>
              </a:p>
            </p:txBody>
          </p:sp>
        </p:grpSp>
        <p:grpSp>
          <p:nvGrpSpPr>
            <p:cNvPr id="66" name="组合 65"/>
            <p:cNvGrpSpPr/>
            <p:nvPr/>
          </p:nvGrpSpPr>
          <p:grpSpPr>
            <a:xfrm>
              <a:off x="7225397" y="4152071"/>
              <a:ext cx="1151136" cy="1319010"/>
              <a:chOff x="5292725" y="4397375"/>
              <a:chExt cx="304800" cy="349250"/>
            </a:xfrm>
            <a:solidFill>
              <a:sysClr val="windowText" lastClr="000000">
                <a:lumMod val="65000"/>
                <a:lumOff val="35000"/>
              </a:sysClr>
            </a:solidFill>
          </p:grpSpPr>
          <p:sp>
            <p:nvSpPr>
              <p:cNvPr id="78" name="Freeform 1363"/>
              <p:cNvSpPr>
                <a:spLocks/>
              </p:cNvSpPr>
              <p:nvPr/>
            </p:nvSpPr>
            <p:spPr bwMode="auto">
              <a:xfrm>
                <a:off x="5426075" y="4498975"/>
                <a:ext cx="98425" cy="158750"/>
              </a:xfrm>
              <a:custGeom>
                <a:avLst/>
                <a:gdLst>
                  <a:gd name="T0" fmla="*/ 48 w 62"/>
                  <a:gd name="T1" fmla="*/ 0 h 100"/>
                  <a:gd name="T2" fmla="*/ 40 w 62"/>
                  <a:gd name="T3" fmla="*/ 4 h 100"/>
                  <a:gd name="T4" fmla="*/ 36 w 62"/>
                  <a:gd name="T5" fmla="*/ 2 h 100"/>
                  <a:gd name="T6" fmla="*/ 32 w 62"/>
                  <a:gd name="T7" fmla="*/ 4 h 100"/>
                  <a:gd name="T8" fmla="*/ 32 w 62"/>
                  <a:gd name="T9" fmla="*/ 10 h 100"/>
                  <a:gd name="T10" fmla="*/ 46 w 62"/>
                  <a:gd name="T11" fmla="*/ 24 h 100"/>
                  <a:gd name="T12" fmla="*/ 42 w 62"/>
                  <a:gd name="T13" fmla="*/ 44 h 100"/>
                  <a:gd name="T14" fmla="*/ 18 w 62"/>
                  <a:gd name="T15" fmla="*/ 20 h 100"/>
                  <a:gd name="T16" fmla="*/ 14 w 62"/>
                  <a:gd name="T17" fmla="*/ 18 h 100"/>
                  <a:gd name="T18" fmla="*/ 10 w 62"/>
                  <a:gd name="T19" fmla="*/ 20 h 100"/>
                  <a:gd name="T20" fmla="*/ 10 w 62"/>
                  <a:gd name="T21" fmla="*/ 26 h 100"/>
                  <a:gd name="T22" fmla="*/ 38 w 62"/>
                  <a:gd name="T23" fmla="*/ 56 h 100"/>
                  <a:gd name="T24" fmla="*/ 34 w 62"/>
                  <a:gd name="T25" fmla="*/ 64 h 100"/>
                  <a:gd name="T26" fmla="*/ 32 w 62"/>
                  <a:gd name="T27" fmla="*/ 68 h 100"/>
                  <a:gd name="T28" fmla="*/ 30 w 62"/>
                  <a:gd name="T29" fmla="*/ 68 h 100"/>
                  <a:gd name="T30" fmla="*/ 12 w 62"/>
                  <a:gd name="T31" fmla="*/ 50 h 100"/>
                  <a:gd name="T32" fmla="*/ 4 w 62"/>
                  <a:gd name="T33" fmla="*/ 50 h 100"/>
                  <a:gd name="T34" fmla="*/ 2 w 62"/>
                  <a:gd name="T35" fmla="*/ 52 h 100"/>
                  <a:gd name="T36" fmla="*/ 22 w 62"/>
                  <a:gd name="T37" fmla="*/ 74 h 100"/>
                  <a:gd name="T38" fmla="*/ 20 w 62"/>
                  <a:gd name="T39" fmla="*/ 76 h 100"/>
                  <a:gd name="T40" fmla="*/ 10 w 62"/>
                  <a:gd name="T41" fmla="*/ 80 h 100"/>
                  <a:gd name="T42" fmla="*/ 0 w 62"/>
                  <a:gd name="T43" fmla="*/ 84 h 100"/>
                  <a:gd name="T44" fmla="*/ 0 w 62"/>
                  <a:gd name="T45" fmla="*/ 100 h 100"/>
                  <a:gd name="T46" fmla="*/ 4 w 62"/>
                  <a:gd name="T47" fmla="*/ 98 h 100"/>
                  <a:gd name="T48" fmla="*/ 28 w 62"/>
                  <a:gd name="T49" fmla="*/ 90 h 100"/>
                  <a:gd name="T50" fmla="*/ 32 w 62"/>
                  <a:gd name="T51" fmla="*/ 86 h 100"/>
                  <a:gd name="T52" fmla="*/ 38 w 62"/>
                  <a:gd name="T53" fmla="*/ 82 h 100"/>
                  <a:gd name="T54" fmla="*/ 42 w 62"/>
                  <a:gd name="T55" fmla="*/ 80 h 100"/>
                  <a:gd name="T56" fmla="*/ 42 w 62"/>
                  <a:gd name="T57" fmla="*/ 78 h 100"/>
                  <a:gd name="T58" fmla="*/ 44 w 62"/>
                  <a:gd name="T59" fmla="*/ 78 h 100"/>
                  <a:gd name="T60" fmla="*/ 48 w 62"/>
                  <a:gd name="T61" fmla="*/ 72 h 100"/>
                  <a:gd name="T62" fmla="*/ 54 w 62"/>
                  <a:gd name="T63" fmla="*/ 60 h 100"/>
                  <a:gd name="T64" fmla="*/ 58 w 62"/>
                  <a:gd name="T65" fmla="*/ 48 h 100"/>
                  <a:gd name="T66" fmla="*/ 60 w 62"/>
                  <a:gd name="T67" fmla="*/ 24 h 100"/>
                  <a:gd name="T68" fmla="*/ 62 w 62"/>
                  <a:gd name="T69" fmla="*/ 2 h 100"/>
                  <a:gd name="T70" fmla="*/ 62 w 62"/>
                  <a:gd name="T71" fmla="*/ 0 h 100"/>
                  <a:gd name="T72" fmla="*/ 56 w 62"/>
                  <a:gd name="T73" fmla="*/ 0 h 100"/>
                  <a:gd name="T74" fmla="*/ 48 w 62"/>
                  <a:gd name="T7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2" h="100">
                    <a:moveTo>
                      <a:pt x="48" y="0"/>
                    </a:moveTo>
                    <a:lnTo>
                      <a:pt x="48" y="0"/>
                    </a:lnTo>
                    <a:lnTo>
                      <a:pt x="48" y="10"/>
                    </a:lnTo>
                    <a:lnTo>
                      <a:pt x="40" y="4"/>
                    </a:lnTo>
                    <a:lnTo>
                      <a:pt x="40" y="4"/>
                    </a:lnTo>
                    <a:lnTo>
                      <a:pt x="36" y="2"/>
                    </a:lnTo>
                    <a:lnTo>
                      <a:pt x="32" y="4"/>
                    </a:lnTo>
                    <a:lnTo>
                      <a:pt x="32" y="4"/>
                    </a:lnTo>
                    <a:lnTo>
                      <a:pt x="30" y="6"/>
                    </a:lnTo>
                    <a:lnTo>
                      <a:pt x="32" y="10"/>
                    </a:lnTo>
                    <a:lnTo>
                      <a:pt x="46" y="24"/>
                    </a:lnTo>
                    <a:lnTo>
                      <a:pt x="46" y="24"/>
                    </a:lnTo>
                    <a:lnTo>
                      <a:pt x="42" y="44"/>
                    </a:lnTo>
                    <a:lnTo>
                      <a:pt x="42" y="44"/>
                    </a:lnTo>
                    <a:lnTo>
                      <a:pt x="42" y="44"/>
                    </a:lnTo>
                    <a:lnTo>
                      <a:pt x="18" y="20"/>
                    </a:lnTo>
                    <a:lnTo>
                      <a:pt x="18" y="20"/>
                    </a:lnTo>
                    <a:lnTo>
                      <a:pt x="14" y="18"/>
                    </a:lnTo>
                    <a:lnTo>
                      <a:pt x="10" y="20"/>
                    </a:lnTo>
                    <a:lnTo>
                      <a:pt x="10" y="20"/>
                    </a:lnTo>
                    <a:lnTo>
                      <a:pt x="8" y="24"/>
                    </a:lnTo>
                    <a:lnTo>
                      <a:pt x="10" y="26"/>
                    </a:lnTo>
                    <a:lnTo>
                      <a:pt x="38" y="56"/>
                    </a:lnTo>
                    <a:lnTo>
                      <a:pt x="38" y="56"/>
                    </a:lnTo>
                    <a:lnTo>
                      <a:pt x="34" y="64"/>
                    </a:lnTo>
                    <a:lnTo>
                      <a:pt x="34" y="64"/>
                    </a:lnTo>
                    <a:lnTo>
                      <a:pt x="32" y="68"/>
                    </a:lnTo>
                    <a:lnTo>
                      <a:pt x="32" y="68"/>
                    </a:lnTo>
                    <a:lnTo>
                      <a:pt x="30" y="68"/>
                    </a:lnTo>
                    <a:lnTo>
                      <a:pt x="30" y="68"/>
                    </a:lnTo>
                    <a:lnTo>
                      <a:pt x="12" y="50"/>
                    </a:lnTo>
                    <a:lnTo>
                      <a:pt x="12" y="50"/>
                    </a:lnTo>
                    <a:lnTo>
                      <a:pt x="8" y="48"/>
                    </a:lnTo>
                    <a:lnTo>
                      <a:pt x="4" y="50"/>
                    </a:lnTo>
                    <a:lnTo>
                      <a:pt x="4" y="50"/>
                    </a:lnTo>
                    <a:lnTo>
                      <a:pt x="2" y="52"/>
                    </a:lnTo>
                    <a:lnTo>
                      <a:pt x="4" y="56"/>
                    </a:lnTo>
                    <a:lnTo>
                      <a:pt x="22" y="74"/>
                    </a:lnTo>
                    <a:lnTo>
                      <a:pt x="22" y="74"/>
                    </a:lnTo>
                    <a:lnTo>
                      <a:pt x="20" y="76"/>
                    </a:lnTo>
                    <a:lnTo>
                      <a:pt x="20" y="76"/>
                    </a:lnTo>
                    <a:lnTo>
                      <a:pt x="10" y="80"/>
                    </a:lnTo>
                    <a:lnTo>
                      <a:pt x="0" y="84"/>
                    </a:lnTo>
                    <a:lnTo>
                      <a:pt x="0" y="84"/>
                    </a:lnTo>
                    <a:lnTo>
                      <a:pt x="0" y="100"/>
                    </a:lnTo>
                    <a:lnTo>
                      <a:pt x="0" y="100"/>
                    </a:lnTo>
                    <a:lnTo>
                      <a:pt x="4" y="98"/>
                    </a:lnTo>
                    <a:lnTo>
                      <a:pt x="4" y="98"/>
                    </a:lnTo>
                    <a:lnTo>
                      <a:pt x="16" y="96"/>
                    </a:lnTo>
                    <a:lnTo>
                      <a:pt x="28" y="90"/>
                    </a:lnTo>
                    <a:lnTo>
                      <a:pt x="28" y="90"/>
                    </a:lnTo>
                    <a:lnTo>
                      <a:pt x="32" y="86"/>
                    </a:lnTo>
                    <a:lnTo>
                      <a:pt x="32" y="86"/>
                    </a:lnTo>
                    <a:lnTo>
                      <a:pt x="38" y="82"/>
                    </a:lnTo>
                    <a:lnTo>
                      <a:pt x="40" y="80"/>
                    </a:lnTo>
                    <a:lnTo>
                      <a:pt x="42" y="80"/>
                    </a:lnTo>
                    <a:lnTo>
                      <a:pt x="42" y="78"/>
                    </a:lnTo>
                    <a:lnTo>
                      <a:pt x="42" y="78"/>
                    </a:lnTo>
                    <a:lnTo>
                      <a:pt x="44" y="78"/>
                    </a:lnTo>
                    <a:lnTo>
                      <a:pt x="44" y="78"/>
                    </a:lnTo>
                    <a:lnTo>
                      <a:pt x="44" y="78"/>
                    </a:lnTo>
                    <a:lnTo>
                      <a:pt x="48" y="72"/>
                    </a:lnTo>
                    <a:lnTo>
                      <a:pt x="48" y="72"/>
                    </a:lnTo>
                    <a:lnTo>
                      <a:pt x="54" y="60"/>
                    </a:lnTo>
                    <a:lnTo>
                      <a:pt x="58" y="48"/>
                    </a:lnTo>
                    <a:lnTo>
                      <a:pt x="58" y="48"/>
                    </a:lnTo>
                    <a:lnTo>
                      <a:pt x="60" y="24"/>
                    </a:lnTo>
                    <a:lnTo>
                      <a:pt x="60" y="24"/>
                    </a:lnTo>
                    <a:lnTo>
                      <a:pt x="62" y="2"/>
                    </a:lnTo>
                    <a:lnTo>
                      <a:pt x="62" y="2"/>
                    </a:lnTo>
                    <a:lnTo>
                      <a:pt x="62" y="0"/>
                    </a:lnTo>
                    <a:lnTo>
                      <a:pt x="62" y="0"/>
                    </a:lnTo>
                    <a:lnTo>
                      <a:pt x="56" y="0"/>
                    </a:lnTo>
                    <a:lnTo>
                      <a:pt x="56" y="0"/>
                    </a:lnTo>
                    <a:lnTo>
                      <a:pt x="48" y="0"/>
                    </a:lnTo>
                    <a:lnTo>
                      <a:pt x="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fontAlgn="auto">
                  <a:spcBef>
                    <a:spcPts val="0"/>
                  </a:spcBef>
                  <a:spcAft>
                    <a:spcPts val="0"/>
                  </a:spcAft>
                  <a:defRPr/>
                </a:pPr>
                <a:endParaRPr lang="zh-CN" altLang="en-US" kern="0">
                  <a:solidFill>
                    <a:prstClr val="black"/>
                  </a:solidFill>
                  <a:latin typeface="Impact"/>
                  <a:ea typeface="微软雅黑"/>
                </a:endParaRPr>
              </a:p>
            </p:txBody>
          </p:sp>
          <p:sp>
            <p:nvSpPr>
              <p:cNvPr id="79" name="Freeform 1364"/>
              <p:cNvSpPr>
                <a:spLocks/>
              </p:cNvSpPr>
              <p:nvPr/>
            </p:nvSpPr>
            <p:spPr bwMode="auto">
              <a:xfrm>
                <a:off x="5381625" y="4460875"/>
                <a:ext cx="215900" cy="285750"/>
              </a:xfrm>
              <a:custGeom>
                <a:avLst/>
                <a:gdLst>
                  <a:gd name="T0" fmla="*/ 132 w 136"/>
                  <a:gd name="T1" fmla="*/ 8 h 180"/>
                  <a:gd name="T2" fmla="*/ 122 w 136"/>
                  <a:gd name="T3" fmla="*/ 6 h 180"/>
                  <a:gd name="T4" fmla="*/ 92 w 136"/>
                  <a:gd name="T5" fmla="*/ 2 h 180"/>
                  <a:gd name="T6" fmla="*/ 72 w 136"/>
                  <a:gd name="T7" fmla="*/ 0 h 180"/>
                  <a:gd name="T8" fmla="*/ 60 w 136"/>
                  <a:gd name="T9" fmla="*/ 2 h 180"/>
                  <a:gd name="T10" fmla="*/ 46 w 136"/>
                  <a:gd name="T11" fmla="*/ 6 h 180"/>
                  <a:gd name="T12" fmla="*/ 40 w 136"/>
                  <a:gd name="T13" fmla="*/ 8 h 180"/>
                  <a:gd name="T14" fmla="*/ 34 w 136"/>
                  <a:gd name="T15" fmla="*/ 12 h 180"/>
                  <a:gd name="T16" fmla="*/ 22 w 136"/>
                  <a:gd name="T17" fmla="*/ 22 h 180"/>
                  <a:gd name="T18" fmla="*/ 20 w 136"/>
                  <a:gd name="T19" fmla="*/ 22 h 180"/>
                  <a:gd name="T20" fmla="*/ 20 w 136"/>
                  <a:gd name="T21" fmla="*/ 22 h 180"/>
                  <a:gd name="T22" fmla="*/ 18 w 136"/>
                  <a:gd name="T23" fmla="*/ 24 h 180"/>
                  <a:gd name="T24" fmla="*/ 14 w 136"/>
                  <a:gd name="T25" fmla="*/ 30 h 180"/>
                  <a:gd name="T26" fmla="*/ 8 w 136"/>
                  <a:gd name="T27" fmla="*/ 44 h 180"/>
                  <a:gd name="T28" fmla="*/ 6 w 136"/>
                  <a:gd name="T29" fmla="*/ 58 h 180"/>
                  <a:gd name="T30" fmla="*/ 4 w 136"/>
                  <a:gd name="T31" fmla="*/ 70 h 180"/>
                  <a:gd name="T32" fmla="*/ 6 w 136"/>
                  <a:gd name="T33" fmla="*/ 94 h 180"/>
                  <a:gd name="T34" fmla="*/ 8 w 136"/>
                  <a:gd name="T35" fmla="*/ 136 h 180"/>
                  <a:gd name="T36" fmla="*/ 6 w 136"/>
                  <a:gd name="T37" fmla="*/ 162 h 180"/>
                  <a:gd name="T38" fmla="*/ 4 w 136"/>
                  <a:gd name="T39" fmla="*/ 166 h 180"/>
                  <a:gd name="T40" fmla="*/ 2 w 136"/>
                  <a:gd name="T41" fmla="*/ 168 h 180"/>
                  <a:gd name="T42" fmla="*/ 0 w 136"/>
                  <a:gd name="T43" fmla="*/ 172 h 180"/>
                  <a:gd name="T44" fmla="*/ 0 w 136"/>
                  <a:gd name="T45" fmla="*/ 174 h 180"/>
                  <a:gd name="T46" fmla="*/ 2 w 136"/>
                  <a:gd name="T47" fmla="*/ 178 h 180"/>
                  <a:gd name="T48" fmla="*/ 8 w 136"/>
                  <a:gd name="T49" fmla="*/ 178 h 180"/>
                  <a:gd name="T50" fmla="*/ 10 w 136"/>
                  <a:gd name="T51" fmla="*/ 176 h 180"/>
                  <a:gd name="T52" fmla="*/ 14 w 136"/>
                  <a:gd name="T53" fmla="*/ 172 h 180"/>
                  <a:gd name="T54" fmla="*/ 16 w 136"/>
                  <a:gd name="T55" fmla="*/ 168 h 180"/>
                  <a:gd name="T56" fmla="*/ 20 w 136"/>
                  <a:gd name="T57" fmla="*/ 154 h 180"/>
                  <a:gd name="T58" fmla="*/ 22 w 136"/>
                  <a:gd name="T59" fmla="*/ 136 h 180"/>
                  <a:gd name="T60" fmla="*/ 22 w 136"/>
                  <a:gd name="T61" fmla="*/ 94 h 180"/>
                  <a:gd name="T62" fmla="*/ 24 w 136"/>
                  <a:gd name="T63" fmla="*/ 72 h 180"/>
                  <a:gd name="T64" fmla="*/ 26 w 136"/>
                  <a:gd name="T65" fmla="*/ 50 h 180"/>
                  <a:gd name="T66" fmla="*/ 30 w 136"/>
                  <a:gd name="T67" fmla="*/ 40 h 180"/>
                  <a:gd name="T68" fmla="*/ 34 w 136"/>
                  <a:gd name="T69" fmla="*/ 38 h 180"/>
                  <a:gd name="T70" fmla="*/ 34 w 136"/>
                  <a:gd name="T71" fmla="*/ 36 h 180"/>
                  <a:gd name="T72" fmla="*/ 34 w 136"/>
                  <a:gd name="T73" fmla="*/ 36 h 180"/>
                  <a:gd name="T74" fmla="*/ 36 w 136"/>
                  <a:gd name="T75" fmla="*/ 34 h 180"/>
                  <a:gd name="T76" fmla="*/ 44 w 136"/>
                  <a:gd name="T77" fmla="*/ 28 h 180"/>
                  <a:gd name="T78" fmla="*/ 50 w 136"/>
                  <a:gd name="T79" fmla="*/ 26 h 180"/>
                  <a:gd name="T80" fmla="*/ 54 w 136"/>
                  <a:gd name="T81" fmla="*/ 22 h 180"/>
                  <a:gd name="T82" fmla="*/ 62 w 136"/>
                  <a:gd name="T83" fmla="*/ 20 h 180"/>
                  <a:gd name="T84" fmla="*/ 90 w 136"/>
                  <a:gd name="T85" fmla="*/ 18 h 180"/>
                  <a:gd name="T86" fmla="*/ 108 w 136"/>
                  <a:gd name="T87" fmla="*/ 18 h 180"/>
                  <a:gd name="T88" fmla="*/ 120 w 136"/>
                  <a:gd name="T89" fmla="*/ 18 h 180"/>
                  <a:gd name="T90" fmla="*/ 128 w 136"/>
                  <a:gd name="T91" fmla="*/ 18 h 180"/>
                  <a:gd name="T92" fmla="*/ 132 w 136"/>
                  <a:gd name="T93" fmla="*/ 18 h 180"/>
                  <a:gd name="T94" fmla="*/ 136 w 136"/>
                  <a:gd name="T95" fmla="*/ 16 h 180"/>
                  <a:gd name="T96" fmla="*/ 136 w 136"/>
                  <a:gd name="T97" fmla="*/ 14 h 180"/>
                  <a:gd name="T98" fmla="*/ 132 w 136"/>
                  <a:gd name="T99" fmla="*/ 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6" h="180">
                    <a:moveTo>
                      <a:pt x="132" y="8"/>
                    </a:moveTo>
                    <a:lnTo>
                      <a:pt x="132" y="8"/>
                    </a:lnTo>
                    <a:lnTo>
                      <a:pt x="132" y="8"/>
                    </a:lnTo>
                    <a:lnTo>
                      <a:pt x="122" y="6"/>
                    </a:lnTo>
                    <a:lnTo>
                      <a:pt x="122" y="6"/>
                    </a:lnTo>
                    <a:lnTo>
                      <a:pt x="92" y="2"/>
                    </a:lnTo>
                    <a:lnTo>
                      <a:pt x="92" y="2"/>
                    </a:lnTo>
                    <a:lnTo>
                      <a:pt x="72" y="0"/>
                    </a:lnTo>
                    <a:lnTo>
                      <a:pt x="72" y="0"/>
                    </a:lnTo>
                    <a:lnTo>
                      <a:pt x="60" y="2"/>
                    </a:lnTo>
                    <a:lnTo>
                      <a:pt x="46" y="6"/>
                    </a:lnTo>
                    <a:lnTo>
                      <a:pt x="46" y="6"/>
                    </a:lnTo>
                    <a:lnTo>
                      <a:pt x="40" y="8"/>
                    </a:lnTo>
                    <a:lnTo>
                      <a:pt x="40" y="8"/>
                    </a:lnTo>
                    <a:lnTo>
                      <a:pt x="34" y="12"/>
                    </a:lnTo>
                    <a:lnTo>
                      <a:pt x="34" y="12"/>
                    </a:lnTo>
                    <a:lnTo>
                      <a:pt x="24" y="20"/>
                    </a:lnTo>
                    <a:lnTo>
                      <a:pt x="22" y="22"/>
                    </a:lnTo>
                    <a:lnTo>
                      <a:pt x="22" y="22"/>
                    </a:lnTo>
                    <a:lnTo>
                      <a:pt x="20" y="22"/>
                    </a:lnTo>
                    <a:lnTo>
                      <a:pt x="20" y="22"/>
                    </a:lnTo>
                    <a:lnTo>
                      <a:pt x="20" y="22"/>
                    </a:lnTo>
                    <a:lnTo>
                      <a:pt x="20" y="24"/>
                    </a:lnTo>
                    <a:lnTo>
                      <a:pt x="18" y="24"/>
                    </a:lnTo>
                    <a:lnTo>
                      <a:pt x="18" y="24"/>
                    </a:lnTo>
                    <a:lnTo>
                      <a:pt x="14" y="30"/>
                    </a:lnTo>
                    <a:lnTo>
                      <a:pt x="14" y="30"/>
                    </a:lnTo>
                    <a:lnTo>
                      <a:pt x="8" y="44"/>
                    </a:lnTo>
                    <a:lnTo>
                      <a:pt x="8" y="44"/>
                    </a:lnTo>
                    <a:lnTo>
                      <a:pt x="6" y="58"/>
                    </a:lnTo>
                    <a:lnTo>
                      <a:pt x="4" y="70"/>
                    </a:lnTo>
                    <a:lnTo>
                      <a:pt x="4" y="70"/>
                    </a:lnTo>
                    <a:lnTo>
                      <a:pt x="6" y="94"/>
                    </a:lnTo>
                    <a:lnTo>
                      <a:pt x="6" y="94"/>
                    </a:lnTo>
                    <a:lnTo>
                      <a:pt x="8" y="136"/>
                    </a:lnTo>
                    <a:lnTo>
                      <a:pt x="8" y="136"/>
                    </a:lnTo>
                    <a:lnTo>
                      <a:pt x="8" y="152"/>
                    </a:lnTo>
                    <a:lnTo>
                      <a:pt x="6" y="162"/>
                    </a:lnTo>
                    <a:lnTo>
                      <a:pt x="6" y="162"/>
                    </a:lnTo>
                    <a:lnTo>
                      <a:pt x="4" y="166"/>
                    </a:lnTo>
                    <a:lnTo>
                      <a:pt x="4" y="166"/>
                    </a:lnTo>
                    <a:lnTo>
                      <a:pt x="2" y="168"/>
                    </a:lnTo>
                    <a:lnTo>
                      <a:pt x="2" y="168"/>
                    </a:lnTo>
                    <a:lnTo>
                      <a:pt x="0" y="172"/>
                    </a:lnTo>
                    <a:lnTo>
                      <a:pt x="0" y="172"/>
                    </a:lnTo>
                    <a:lnTo>
                      <a:pt x="0" y="174"/>
                    </a:lnTo>
                    <a:lnTo>
                      <a:pt x="2" y="178"/>
                    </a:lnTo>
                    <a:lnTo>
                      <a:pt x="2" y="178"/>
                    </a:lnTo>
                    <a:lnTo>
                      <a:pt x="4" y="180"/>
                    </a:lnTo>
                    <a:lnTo>
                      <a:pt x="8" y="178"/>
                    </a:lnTo>
                    <a:lnTo>
                      <a:pt x="8" y="178"/>
                    </a:lnTo>
                    <a:lnTo>
                      <a:pt x="10" y="176"/>
                    </a:lnTo>
                    <a:lnTo>
                      <a:pt x="10" y="176"/>
                    </a:lnTo>
                    <a:lnTo>
                      <a:pt x="14" y="172"/>
                    </a:lnTo>
                    <a:lnTo>
                      <a:pt x="14" y="172"/>
                    </a:lnTo>
                    <a:lnTo>
                      <a:pt x="16" y="168"/>
                    </a:lnTo>
                    <a:lnTo>
                      <a:pt x="16" y="168"/>
                    </a:lnTo>
                    <a:lnTo>
                      <a:pt x="20" y="154"/>
                    </a:lnTo>
                    <a:lnTo>
                      <a:pt x="22" y="136"/>
                    </a:lnTo>
                    <a:lnTo>
                      <a:pt x="22" y="136"/>
                    </a:lnTo>
                    <a:lnTo>
                      <a:pt x="22" y="94"/>
                    </a:lnTo>
                    <a:lnTo>
                      <a:pt x="22" y="94"/>
                    </a:lnTo>
                    <a:lnTo>
                      <a:pt x="24" y="72"/>
                    </a:lnTo>
                    <a:lnTo>
                      <a:pt x="24" y="72"/>
                    </a:lnTo>
                    <a:lnTo>
                      <a:pt x="24" y="60"/>
                    </a:lnTo>
                    <a:lnTo>
                      <a:pt x="26" y="50"/>
                    </a:lnTo>
                    <a:lnTo>
                      <a:pt x="26" y="50"/>
                    </a:lnTo>
                    <a:lnTo>
                      <a:pt x="30" y="40"/>
                    </a:lnTo>
                    <a:lnTo>
                      <a:pt x="30" y="40"/>
                    </a:lnTo>
                    <a:lnTo>
                      <a:pt x="34" y="38"/>
                    </a:lnTo>
                    <a:lnTo>
                      <a:pt x="34" y="36"/>
                    </a:lnTo>
                    <a:lnTo>
                      <a:pt x="34" y="36"/>
                    </a:lnTo>
                    <a:lnTo>
                      <a:pt x="34" y="36"/>
                    </a:lnTo>
                    <a:lnTo>
                      <a:pt x="34" y="36"/>
                    </a:lnTo>
                    <a:lnTo>
                      <a:pt x="34" y="36"/>
                    </a:lnTo>
                    <a:lnTo>
                      <a:pt x="36" y="34"/>
                    </a:lnTo>
                    <a:lnTo>
                      <a:pt x="36" y="34"/>
                    </a:lnTo>
                    <a:lnTo>
                      <a:pt x="44" y="28"/>
                    </a:lnTo>
                    <a:lnTo>
                      <a:pt x="44" y="28"/>
                    </a:lnTo>
                    <a:lnTo>
                      <a:pt x="50" y="26"/>
                    </a:lnTo>
                    <a:lnTo>
                      <a:pt x="50" y="26"/>
                    </a:lnTo>
                    <a:lnTo>
                      <a:pt x="54" y="22"/>
                    </a:lnTo>
                    <a:lnTo>
                      <a:pt x="54" y="22"/>
                    </a:lnTo>
                    <a:lnTo>
                      <a:pt x="62" y="20"/>
                    </a:lnTo>
                    <a:lnTo>
                      <a:pt x="72" y="18"/>
                    </a:lnTo>
                    <a:lnTo>
                      <a:pt x="90" y="18"/>
                    </a:lnTo>
                    <a:lnTo>
                      <a:pt x="90" y="18"/>
                    </a:lnTo>
                    <a:lnTo>
                      <a:pt x="108" y="18"/>
                    </a:lnTo>
                    <a:lnTo>
                      <a:pt x="108" y="18"/>
                    </a:lnTo>
                    <a:lnTo>
                      <a:pt x="120" y="18"/>
                    </a:lnTo>
                    <a:lnTo>
                      <a:pt x="120" y="18"/>
                    </a:lnTo>
                    <a:lnTo>
                      <a:pt x="128" y="18"/>
                    </a:lnTo>
                    <a:lnTo>
                      <a:pt x="128" y="18"/>
                    </a:lnTo>
                    <a:lnTo>
                      <a:pt x="132" y="18"/>
                    </a:lnTo>
                    <a:lnTo>
                      <a:pt x="132" y="18"/>
                    </a:lnTo>
                    <a:lnTo>
                      <a:pt x="136" y="16"/>
                    </a:lnTo>
                    <a:lnTo>
                      <a:pt x="136" y="14"/>
                    </a:lnTo>
                    <a:lnTo>
                      <a:pt x="136" y="14"/>
                    </a:lnTo>
                    <a:lnTo>
                      <a:pt x="136" y="10"/>
                    </a:lnTo>
                    <a:lnTo>
                      <a:pt x="132" y="8"/>
                    </a:lnTo>
                    <a:lnTo>
                      <a:pt x="13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fontAlgn="auto">
                  <a:spcBef>
                    <a:spcPts val="0"/>
                  </a:spcBef>
                  <a:spcAft>
                    <a:spcPts val="0"/>
                  </a:spcAft>
                  <a:defRPr/>
                </a:pPr>
                <a:endParaRPr lang="zh-CN" altLang="en-US" kern="0">
                  <a:solidFill>
                    <a:prstClr val="black"/>
                  </a:solidFill>
                  <a:latin typeface="Impact"/>
                  <a:ea typeface="微软雅黑"/>
                </a:endParaRPr>
              </a:p>
            </p:txBody>
          </p:sp>
          <p:sp>
            <p:nvSpPr>
              <p:cNvPr id="80" name="Freeform 1365"/>
              <p:cNvSpPr>
                <a:spLocks/>
              </p:cNvSpPr>
              <p:nvPr/>
            </p:nvSpPr>
            <p:spPr bwMode="auto">
              <a:xfrm>
                <a:off x="5292725" y="4638675"/>
                <a:ext cx="92075" cy="66675"/>
              </a:xfrm>
              <a:custGeom>
                <a:avLst/>
                <a:gdLst>
                  <a:gd name="T0" fmla="*/ 56 w 58"/>
                  <a:gd name="T1" fmla="*/ 34 h 42"/>
                  <a:gd name="T2" fmla="*/ 38 w 58"/>
                  <a:gd name="T3" fmla="*/ 16 h 42"/>
                  <a:gd name="T4" fmla="*/ 38 w 58"/>
                  <a:gd name="T5" fmla="*/ 16 h 42"/>
                  <a:gd name="T6" fmla="*/ 46 w 58"/>
                  <a:gd name="T7" fmla="*/ 16 h 42"/>
                  <a:gd name="T8" fmla="*/ 46 w 58"/>
                  <a:gd name="T9" fmla="*/ 16 h 42"/>
                  <a:gd name="T10" fmla="*/ 58 w 58"/>
                  <a:gd name="T11" fmla="*/ 14 h 42"/>
                  <a:gd name="T12" fmla="*/ 58 w 58"/>
                  <a:gd name="T13" fmla="*/ 14 h 42"/>
                  <a:gd name="T14" fmla="*/ 58 w 58"/>
                  <a:gd name="T15" fmla="*/ 0 h 42"/>
                  <a:gd name="T16" fmla="*/ 58 w 58"/>
                  <a:gd name="T17" fmla="*/ 0 h 42"/>
                  <a:gd name="T18" fmla="*/ 44 w 58"/>
                  <a:gd name="T19" fmla="*/ 2 h 42"/>
                  <a:gd name="T20" fmla="*/ 44 w 58"/>
                  <a:gd name="T21" fmla="*/ 2 h 42"/>
                  <a:gd name="T22" fmla="*/ 28 w 58"/>
                  <a:gd name="T23" fmla="*/ 2 h 42"/>
                  <a:gd name="T24" fmla="*/ 28 w 58"/>
                  <a:gd name="T25" fmla="*/ 2 h 42"/>
                  <a:gd name="T26" fmla="*/ 16 w 58"/>
                  <a:gd name="T27" fmla="*/ 2 h 42"/>
                  <a:gd name="T28" fmla="*/ 16 w 58"/>
                  <a:gd name="T29" fmla="*/ 2 h 42"/>
                  <a:gd name="T30" fmla="*/ 6 w 58"/>
                  <a:gd name="T31" fmla="*/ 4 h 42"/>
                  <a:gd name="T32" fmla="*/ 6 w 58"/>
                  <a:gd name="T33" fmla="*/ 4 h 42"/>
                  <a:gd name="T34" fmla="*/ 2 w 58"/>
                  <a:gd name="T35" fmla="*/ 4 h 42"/>
                  <a:gd name="T36" fmla="*/ 0 w 58"/>
                  <a:gd name="T37" fmla="*/ 8 h 42"/>
                  <a:gd name="T38" fmla="*/ 0 w 58"/>
                  <a:gd name="T39" fmla="*/ 8 h 42"/>
                  <a:gd name="T40" fmla="*/ 2 w 58"/>
                  <a:gd name="T41" fmla="*/ 12 h 42"/>
                  <a:gd name="T42" fmla="*/ 6 w 58"/>
                  <a:gd name="T43" fmla="*/ 14 h 42"/>
                  <a:gd name="T44" fmla="*/ 6 w 58"/>
                  <a:gd name="T45" fmla="*/ 14 h 42"/>
                  <a:gd name="T46" fmla="*/ 16 w 58"/>
                  <a:gd name="T47" fmla="*/ 14 h 42"/>
                  <a:gd name="T48" fmla="*/ 16 w 58"/>
                  <a:gd name="T49" fmla="*/ 14 h 42"/>
                  <a:gd name="T50" fmla="*/ 24 w 58"/>
                  <a:gd name="T51" fmla="*/ 14 h 42"/>
                  <a:gd name="T52" fmla="*/ 24 w 58"/>
                  <a:gd name="T53" fmla="*/ 14 h 42"/>
                  <a:gd name="T54" fmla="*/ 26 w 58"/>
                  <a:gd name="T55" fmla="*/ 16 h 42"/>
                  <a:gd name="T56" fmla="*/ 50 w 58"/>
                  <a:gd name="T57" fmla="*/ 40 h 42"/>
                  <a:gd name="T58" fmla="*/ 50 w 58"/>
                  <a:gd name="T59" fmla="*/ 40 h 42"/>
                  <a:gd name="T60" fmla="*/ 52 w 58"/>
                  <a:gd name="T61" fmla="*/ 42 h 42"/>
                  <a:gd name="T62" fmla="*/ 52 w 58"/>
                  <a:gd name="T63" fmla="*/ 42 h 42"/>
                  <a:gd name="T64" fmla="*/ 56 w 58"/>
                  <a:gd name="T65" fmla="*/ 40 h 42"/>
                  <a:gd name="T66" fmla="*/ 56 w 58"/>
                  <a:gd name="T67" fmla="*/ 40 h 42"/>
                  <a:gd name="T68" fmla="*/ 58 w 58"/>
                  <a:gd name="T69" fmla="*/ 36 h 42"/>
                  <a:gd name="T70" fmla="*/ 56 w 58"/>
                  <a:gd name="T71" fmla="*/ 34 h 42"/>
                  <a:gd name="T72" fmla="*/ 56 w 58"/>
                  <a:gd name="T73"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 h="42">
                    <a:moveTo>
                      <a:pt x="56" y="34"/>
                    </a:moveTo>
                    <a:lnTo>
                      <a:pt x="38" y="16"/>
                    </a:lnTo>
                    <a:lnTo>
                      <a:pt x="38" y="16"/>
                    </a:lnTo>
                    <a:lnTo>
                      <a:pt x="46" y="16"/>
                    </a:lnTo>
                    <a:lnTo>
                      <a:pt x="46" y="16"/>
                    </a:lnTo>
                    <a:lnTo>
                      <a:pt x="58" y="14"/>
                    </a:lnTo>
                    <a:lnTo>
                      <a:pt x="58" y="14"/>
                    </a:lnTo>
                    <a:lnTo>
                      <a:pt x="58" y="0"/>
                    </a:lnTo>
                    <a:lnTo>
                      <a:pt x="58" y="0"/>
                    </a:lnTo>
                    <a:lnTo>
                      <a:pt x="44" y="2"/>
                    </a:lnTo>
                    <a:lnTo>
                      <a:pt x="44" y="2"/>
                    </a:lnTo>
                    <a:lnTo>
                      <a:pt x="28" y="2"/>
                    </a:lnTo>
                    <a:lnTo>
                      <a:pt x="28" y="2"/>
                    </a:lnTo>
                    <a:lnTo>
                      <a:pt x="16" y="2"/>
                    </a:lnTo>
                    <a:lnTo>
                      <a:pt x="16" y="2"/>
                    </a:lnTo>
                    <a:lnTo>
                      <a:pt x="6" y="4"/>
                    </a:lnTo>
                    <a:lnTo>
                      <a:pt x="6" y="4"/>
                    </a:lnTo>
                    <a:lnTo>
                      <a:pt x="2" y="4"/>
                    </a:lnTo>
                    <a:lnTo>
                      <a:pt x="0" y="8"/>
                    </a:lnTo>
                    <a:lnTo>
                      <a:pt x="0" y="8"/>
                    </a:lnTo>
                    <a:lnTo>
                      <a:pt x="2" y="12"/>
                    </a:lnTo>
                    <a:lnTo>
                      <a:pt x="6" y="14"/>
                    </a:lnTo>
                    <a:lnTo>
                      <a:pt x="6" y="14"/>
                    </a:lnTo>
                    <a:lnTo>
                      <a:pt x="16" y="14"/>
                    </a:lnTo>
                    <a:lnTo>
                      <a:pt x="16" y="14"/>
                    </a:lnTo>
                    <a:lnTo>
                      <a:pt x="24" y="14"/>
                    </a:lnTo>
                    <a:lnTo>
                      <a:pt x="24" y="14"/>
                    </a:lnTo>
                    <a:lnTo>
                      <a:pt x="26" y="16"/>
                    </a:lnTo>
                    <a:lnTo>
                      <a:pt x="50" y="40"/>
                    </a:lnTo>
                    <a:lnTo>
                      <a:pt x="50" y="40"/>
                    </a:lnTo>
                    <a:lnTo>
                      <a:pt x="52" y="42"/>
                    </a:lnTo>
                    <a:lnTo>
                      <a:pt x="52" y="42"/>
                    </a:lnTo>
                    <a:lnTo>
                      <a:pt x="56" y="40"/>
                    </a:lnTo>
                    <a:lnTo>
                      <a:pt x="56" y="40"/>
                    </a:lnTo>
                    <a:lnTo>
                      <a:pt x="58" y="36"/>
                    </a:lnTo>
                    <a:lnTo>
                      <a:pt x="56" y="34"/>
                    </a:lnTo>
                    <a:lnTo>
                      <a:pt x="56"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fontAlgn="auto">
                  <a:spcBef>
                    <a:spcPts val="0"/>
                  </a:spcBef>
                  <a:spcAft>
                    <a:spcPts val="0"/>
                  </a:spcAft>
                  <a:defRPr/>
                </a:pPr>
                <a:endParaRPr lang="zh-CN" altLang="en-US" kern="0">
                  <a:solidFill>
                    <a:prstClr val="black"/>
                  </a:solidFill>
                  <a:latin typeface="Impact"/>
                  <a:ea typeface="微软雅黑"/>
                </a:endParaRPr>
              </a:p>
            </p:txBody>
          </p:sp>
          <p:sp>
            <p:nvSpPr>
              <p:cNvPr id="81" name="Freeform 1366"/>
              <p:cNvSpPr>
                <a:spLocks/>
              </p:cNvSpPr>
              <p:nvPr/>
            </p:nvSpPr>
            <p:spPr bwMode="auto">
              <a:xfrm>
                <a:off x="5502275" y="4397375"/>
                <a:ext cx="44450" cy="60325"/>
              </a:xfrm>
              <a:custGeom>
                <a:avLst/>
                <a:gdLst>
                  <a:gd name="T0" fmla="*/ 0 w 28"/>
                  <a:gd name="T1" fmla="*/ 16 h 38"/>
                  <a:gd name="T2" fmla="*/ 0 w 28"/>
                  <a:gd name="T3" fmla="*/ 16 h 38"/>
                  <a:gd name="T4" fmla="*/ 0 w 28"/>
                  <a:gd name="T5" fmla="*/ 36 h 38"/>
                  <a:gd name="T6" fmla="*/ 0 w 28"/>
                  <a:gd name="T7" fmla="*/ 36 h 38"/>
                  <a:gd name="T8" fmla="*/ 14 w 28"/>
                  <a:gd name="T9" fmla="*/ 36 h 38"/>
                  <a:gd name="T10" fmla="*/ 14 w 28"/>
                  <a:gd name="T11" fmla="*/ 36 h 38"/>
                  <a:gd name="T12" fmla="*/ 14 w 28"/>
                  <a:gd name="T13" fmla="*/ 30 h 38"/>
                  <a:gd name="T14" fmla="*/ 20 w 28"/>
                  <a:gd name="T15" fmla="*/ 36 h 38"/>
                  <a:gd name="T16" fmla="*/ 20 w 28"/>
                  <a:gd name="T17" fmla="*/ 36 h 38"/>
                  <a:gd name="T18" fmla="*/ 24 w 28"/>
                  <a:gd name="T19" fmla="*/ 38 h 38"/>
                  <a:gd name="T20" fmla="*/ 24 w 28"/>
                  <a:gd name="T21" fmla="*/ 38 h 38"/>
                  <a:gd name="T22" fmla="*/ 26 w 28"/>
                  <a:gd name="T23" fmla="*/ 36 h 38"/>
                  <a:gd name="T24" fmla="*/ 26 w 28"/>
                  <a:gd name="T25" fmla="*/ 36 h 38"/>
                  <a:gd name="T26" fmla="*/ 28 w 28"/>
                  <a:gd name="T27" fmla="*/ 34 h 38"/>
                  <a:gd name="T28" fmla="*/ 26 w 28"/>
                  <a:gd name="T29" fmla="*/ 30 h 38"/>
                  <a:gd name="T30" fmla="*/ 12 w 28"/>
                  <a:gd name="T31" fmla="*/ 14 h 38"/>
                  <a:gd name="T32" fmla="*/ 12 w 28"/>
                  <a:gd name="T33" fmla="*/ 14 h 38"/>
                  <a:gd name="T34" fmla="*/ 12 w 28"/>
                  <a:gd name="T35" fmla="*/ 4 h 38"/>
                  <a:gd name="T36" fmla="*/ 12 w 28"/>
                  <a:gd name="T37" fmla="*/ 4 h 38"/>
                  <a:gd name="T38" fmla="*/ 10 w 28"/>
                  <a:gd name="T39" fmla="*/ 2 h 38"/>
                  <a:gd name="T40" fmla="*/ 6 w 28"/>
                  <a:gd name="T41" fmla="*/ 0 h 38"/>
                  <a:gd name="T42" fmla="*/ 6 w 28"/>
                  <a:gd name="T43" fmla="*/ 0 h 38"/>
                  <a:gd name="T44" fmla="*/ 2 w 28"/>
                  <a:gd name="T45" fmla="*/ 2 h 38"/>
                  <a:gd name="T46" fmla="*/ 0 w 28"/>
                  <a:gd name="T47" fmla="*/ 6 h 38"/>
                  <a:gd name="T48" fmla="*/ 0 w 28"/>
                  <a:gd name="T49" fmla="*/ 6 h 38"/>
                  <a:gd name="T50" fmla="*/ 0 w 28"/>
                  <a:gd name="T51" fmla="*/ 6 h 38"/>
                  <a:gd name="T52" fmla="*/ 0 w 28"/>
                  <a:gd name="T53" fmla="*/ 14 h 38"/>
                  <a:gd name="T54" fmla="*/ 0 w 28"/>
                  <a:gd name="T55" fmla="*/ 14 h 38"/>
                  <a:gd name="T56" fmla="*/ 0 w 28"/>
                  <a:gd name="T57" fmla="*/ 16 h 38"/>
                  <a:gd name="T58" fmla="*/ 0 w 28"/>
                  <a:gd name="T59" fmla="*/ 1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38">
                    <a:moveTo>
                      <a:pt x="0" y="16"/>
                    </a:moveTo>
                    <a:lnTo>
                      <a:pt x="0" y="16"/>
                    </a:lnTo>
                    <a:lnTo>
                      <a:pt x="0" y="36"/>
                    </a:lnTo>
                    <a:lnTo>
                      <a:pt x="0" y="36"/>
                    </a:lnTo>
                    <a:lnTo>
                      <a:pt x="14" y="36"/>
                    </a:lnTo>
                    <a:lnTo>
                      <a:pt x="14" y="36"/>
                    </a:lnTo>
                    <a:lnTo>
                      <a:pt x="14" y="30"/>
                    </a:lnTo>
                    <a:lnTo>
                      <a:pt x="20" y="36"/>
                    </a:lnTo>
                    <a:lnTo>
                      <a:pt x="20" y="36"/>
                    </a:lnTo>
                    <a:lnTo>
                      <a:pt x="24" y="38"/>
                    </a:lnTo>
                    <a:lnTo>
                      <a:pt x="24" y="38"/>
                    </a:lnTo>
                    <a:lnTo>
                      <a:pt x="26" y="36"/>
                    </a:lnTo>
                    <a:lnTo>
                      <a:pt x="26" y="36"/>
                    </a:lnTo>
                    <a:lnTo>
                      <a:pt x="28" y="34"/>
                    </a:lnTo>
                    <a:lnTo>
                      <a:pt x="26" y="30"/>
                    </a:lnTo>
                    <a:lnTo>
                      <a:pt x="12" y="14"/>
                    </a:lnTo>
                    <a:lnTo>
                      <a:pt x="12" y="14"/>
                    </a:lnTo>
                    <a:lnTo>
                      <a:pt x="12" y="4"/>
                    </a:lnTo>
                    <a:lnTo>
                      <a:pt x="12" y="4"/>
                    </a:lnTo>
                    <a:lnTo>
                      <a:pt x="10" y="2"/>
                    </a:lnTo>
                    <a:lnTo>
                      <a:pt x="6" y="0"/>
                    </a:lnTo>
                    <a:lnTo>
                      <a:pt x="6" y="0"/>
                    </a:lnTo>
                    <a:lnTo>
                      <a:pt x="2" y="2"/>
                    </a:lnTo>
                    <a:lnTo>
                      <a:pt x="0" y="6"/>
                    </a:lnTo>
                    <a:lnTo>
                      <a:pt x="0" y="6"/>
                    </a:lnTo>
                    <a:lnTo>
                      <a:pt x="0" y="6"/>
                    </a:lnTo>
                    <a:lnTo>
                      <a:pt x="0" y="14"/>
                    </a:lnTo>
                    <a:lnTo>
                      <a:pt x="0" y="14"/>
                    </a:lnTo>
                    <a:lnTo>
                      <a:pt x="0" y="16"/>
                    </a:ln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fontAlgn="auto">
                  <a:spcBef>
                    <a:spcPts val="0"/>
                  </a:spcBef>
                  <a:spcAft>
                    <a:spcPts val="0"/>
                  </a:spcAft>
                  <a:defRPr/>
                </a:pPr>
                <a:endParaRPr lang="zh-CN" altLang="en-US" kern="0">
                  <a:solidFill>
                    <a:prstClr val="black"/>
                  </a:solidFill>
                  <a:latin typeface="Impact"/>
                  <a:ea typeface="微软雅黑"/>
                </a:endParaRPr>
              </a:p>
            </p:txBody>
          </p:sp>
        </p:grpSp>
        <p:grpSp>
          <p:nvGrpSpPr>
            <p:cNvPr id="67" name="组合 66"/>
            <p:cNvGrpSpPr/>
            <p:nvPr/>
          </p:nvGrpSpPr>
          <p:grpSpPr>
            <a:xfrm>
              <a:off x="357240" y="1991414"/>
              <a:ext cx="1690730" cy="1259055"/>
              <a:chOff x="3390900" y="1797050"/>
              <a:chExt cx="447675" cy="333375"/>
            </a:xfrm>
            <a:solidFill>
              <a:sysClr val="windowText" lastClr="000000">
                <a:lumMod val="65000"/>
                <a:lumOff val="35000"/>
              </a:sysClr>
            </a:solidFill>
          </p:grpSpPr>
          <p:sp>
            <p:nvSpPr>
              <p:cNvPr id="75" name="Freeform 1367"/>
              <p:cNvSpPr>
                <a:spLocks noEditPoints="1"/>
              </p:cNvSpPr>
              <p:nvPr/>
            </p:nvSpPr>
            <p:spPr bwMode="auto">
              <a:xfrm>
                <a:off x="3394075" y="1911350"/>
                <a:ext cx="444500" cy="219075"/>
              </a:xfrm>
              <a:custGeom>
                <a:avLst/>
                <a:gdLst>
                  <a:gd name="T0" fmla="*/ 266 w 280"/>
                  <a:gd name="T1" fmla="*/ 0 h 138"/>
                  <a:gd name="T2" fmla="*/ 50 w 280"/>
                  <a:gd name="T3" fmla="*/ 0 h 138"/>
                  <a:gd name="T4" fmla="*/ 36 w 280"/>
                  <a:gd name="T5" fmla="*/ 4 h 138"/>
                  <a:gd name="T6" fmla="*/ 28 w 280"/>
                  <a:gd name="T7" fmla="*/ 14 h 138"/>
                  <a:gd name="T8" fmla="*/ 0 w 280"/>
                  <a:gd name="T9" fmla="*/ 124 h 138"/>
                  <a:gd name="T10" fmla="*/ 0 w 280"/>
                  <a:gd name="T11" fmla="*/ 130 h 138"/>
                  <a:gd name="T12" fmla="*/ 8 w 280"/>
                  <a:gd name="T13" fmla="*/ 138 h 138"/>
                  <a:gd name="T14" fmla="*/ 14 w 280"/>
                  <a:gd name="T15" fmla="*/ 138 h 138"/>
                  <a:gd name="T16" fmla="*/ 230 w 280"/>
                  <a:gd name="T17" fmla="*/ 138 h 138"/>
                  <a:gd name="T18" fmla="*/ 244 w 280"/>
                  <a:gd name="T19" fmla="*/ 134 h 138"/>
                  <a:gd name="T20" fmla="*/ 252 w 280"/>
                  <a:gd name="T21" fmla="*/ 124 h 138"/>
                  <a:gd name="T22" fmla="*/ 280 w 280"/>
                  <a:gd name="T23" fmla="*/ 14 h 138"/>
                  <a:gd name="T24" fmla="*/ 280 w 280"/>
                  <a:gd name="T25" fmla="*/ 8 h 138"/>
                  <a:gd name="T26" fmla="*/ 272 w 280"/>
                  <a:gd name="T27" fmla="*/ 2 h 138"/>
                  <a:gd name="T28" fmla="*/ 266 w 280"/>
                  <a:gd name="T29" fmla="*/ 0 h 138"/>
                  <a:gd name="T30" fmla="*/ 186 w 280"/>
                  <a:gd name="T31" fmla="*/ 70 h 138"/>
                  <a:gd name="T32" fmla="*/ 178 w 280"/>
                  <a:gd name="T33" fmla="*/ 88 h 138"/>
                  <a:gd name="T34" fmla="*/ 166 w 280"/>
                  <a:gd name="T35" fmla="*/ 104 h 138"/>
                  <a:gd name="T36" fmla="*/ 150 w 280"/>
                  <a:gd name="T37" fmla="*/ 114 h 138"/>
                  <a:gd name="T38" fmla="*/ 132 w 280"/>
                  <a:gd name="T39" fmla="*/ 116 h 138"/>
                  <a:gd name="T40" fmla="*/ 122 w 280"/>
                  <a:gd name="T41" fmla="*/ 116 h 138"/>
                  <a:gd name="T42" fmla="*/ 108 w 280"/>
                  <a:gd name="T43" fmla="*/ 108 h 138"/>
                  <a:gd name="T44" fmla="*/ 98 w 280"/>
                  <a:gd name="T45" fmla="*/ 96 h 138"/>
                  <a:gd name="T46" fmla="*/ 94 w 280"/>
                  <a:gd name="T47" fmla="*/ 78 h 138"/>
                  <a:gd name="T48" fmla="*/ 94 w 280"/>
                  <a:gd name="T49" fmla="*/ 70 h 138"/>
                  <a:gd name="T50" fmla="*/ 102 w 280"/>
                  <a:gd name="T51" fmla="*/ 50 h 138"/>
                  <a:gd name="T52" fmla="*/ 114 w 280"/>
                  <a:gd name="T53" fmla="*/ 36 h 138"/>
                  <a:gd name="T54" fmla="*/ 130 w 280"/>
                  <a:gd name="T55" fmla="*/ 26 h 138"/>
                  <a:gd name="T56" fmla="*/ 148 w 280"/>
                  <a:gd name="T57" fmla="*/ 22 h 138"/>
                  <a:gd name="T58" fmla="*/ 158 w 280"/>
                  <a:gd name="T59" fmla="*/ 22 h 138"/>
                  <a:gd name="T60" fmla="*/ 172 w 280"/>
                  <a:gd name="T61" fmla="*/ 30 h 138"/>
                  <a:gd name="T62" fmla="*/ 182 w 280"/>
                  <a:gd name="T63" fmla="*/ 42 h 138"/>
                  <a:gd name="T64" fmla="*/ 186 w 280"/>
                  <a:gd name="T65" fmla="*/ 60 h 138"/>
                  <a:gd name="T66" fmla="*/ 186 w 280"/>
                  <a:gd name="T67"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0" h="138">
                    <a:moveTo>
                      <a:pt x="266" y="0"/>
                    </a:moveTo>
                    <a:lnTo>
                      <a:pt x="266" y="0"/>
                    </a:lnTo>
                    <a:lnTo>
                      <a:pt x="50" y="0"/>
                    </a:lnTo>
                    <a:lnTo>
                      <a:pt x="50" y="0"/>
                    </a:lnTo>
                    <a:lnTo>
                      <a:pt x="42" y="2"/>
                    </a:lnTo>
                    <a:lnTo>
                      <a:pt x="36" y="4"/>
                    </a:lnTo>
                    <a:lnTo>
                      <a:pt x="32" y="8"/>
                    </a:lnTo>
                    <a:lnTo>
                      <a:pt x="28" y="14"/>
                    </a:lnTo>
                    <a:lnTo>
                      <a:pt x="28" y="14"/>
                    </a:lnTo>
                    <a:lnTo>
                      <a:pt x="0" y="124"/>
                    </a:lnTo>
                    <a:lnTo>
                      <a:pt x="0" y="124"/>
                    </a:lnTo>
                    <a:lnTo>
                      <a:pt x="0" y="130"/>
                    </a:lnTo>
                    <a:lnTo>
                      <a:pt x="2" y="134"/>
                    </a:lnTo>
                    <a:lnTo>
                      <a:pt x="8" y="138"/>
                    </a:lnTo>
                    <a:lnTo>
                      <a:pt x="14" y="138"/>
                    </a:lnTo>
                    <a:lnTo>
                      <a:pt x="14" y="138"/>
                    </a:lnTo>
                    <a:lnTo>
                      <a:pt x="230" y="138"/>
                    </a:lnTo>
                    <a:lnTo>
                      <a:pt x="230" y="138"/>
                    </a:lnTo>
                    <a:lnTo>
                      <a:pt x="236" y="138"/>
                    </a:lnTo>
                    <a:lnTo>
                      <a:pt x="244" y="134"/>
                    </a:lnTo>
                    <a:lnTo>
                      <a:pt x="248" y="130"/>
                    </a:lnTo>
                    <a:lnTo>
                      <a:pt x="252" y="124"/>
                    </a:lnTo>
                    <a:lnTo>
                      <a:pt x="252" y="124"/>
                    </a:lnTo>
                    <a:lnTo>
                      <a:pt x="280" y="14"/>
                    </a:lnTo>
                    <a:lnTo>
                      <a:pt x="280" y="14"/>
                    </a:lnTo>
                    <a:lnTo>
                      <a:pt x="280" y="8"/>
                    </a:lnTo>
                    <a:lnTo>
                      <a:pt x="278" y="4"/>
                    </a:lnTo>
                    <a:lnTo>
                      <a:pt x="272" y="2"/>
                    </a:lnTo>
                    <a:lnTo>
                      <a:pt x="266" y="0"/>
                    </a:lnTo>
                    <a:lnTo>
                      <a:pt x="266" y="0"/>
                    </a:lnTo>
                    <a:close/>
                    <a:moveTo>
                      <a:pt x="186" y="70"/>
                    </a:moveTo>
                    <a:lnTo>
                      <a:pt x="186" y="70"/>
                    </a:lnTo>
                    <a:lnTo>
                      <a:pt x="182" y="78"/>
                    </a:lnTo>
                    <a:lnTo>
                      <a:pt x="178" y="88"/>
                    </a:lnTo>
                    <a:lnTo>
                      <a:pt x="172" y="96"/>
                    </a:lnTo>
                    <a:lnTo>
                      <a:pt x="166" y="104"/>
                    </a:lnTo>
                    <a:lnTo>
                      <a:pt x="158" y="108"/>
                    </a:lnTo>
                    <a:lnTo>
                      <a:pt x="150" y="114"/>
                    </a:lnTo>
                    <a:lnTo>
                      <a:pt x="140" y="116"/>
                    </a:lnTo>
                    <a:lnTo>
                      <a:pt x="132" y="116"/>
                    </a:lnTo>
                    <a:lnTo>
                      <a:pt x="132" y="116"/>
                    </a:lnTo>
                    <a:lnTo>
                      <a:pt x="122" y="116"/>
                    </a:lnTo>
                    <a:lnTo>
                      <a:pt x="114" y="114"/>
                    </a:lnTo>
                    <a:lnTo>
                      <a:pt x="108" y="108"/>
                    </a:lnTo>
                    <a:lnTo>
                      <a:pt x="102" y="104"/>
                    </a:lnTo>
                    <a:lnTo>
                      <a:pt x="98" y="96"/>
                    </a:lnTo>
                    <a:lnTo>
                      <a:pt x="94" y="88"/>
                    </a:lnTo>
                    <a:lnTo>
                      <a:pt x="94" y="78"/>
                    </a:lnTo>
                    <a:lnTo>
                      <a:pt x="94" y="70"/>
                    </a:lnTo>
                    <a:lnTo>
                      <a:pt x="94" y="70"/>
                    </a:lnTo>
                    <a:lnTo>
                      <a:pt x="96" y="60"/>
                    </a:lnTo>
                    <a:lnTo>
                      <a:pt x="102" y="50"/>
                    </a:lnTo>
                    <a:lnTo>
                      <a:pt x="106" y="42"/>
                    </a:lnTo>
                    <a:lnTo>
                      <a:pt x="114" y="36"/>
                    </a:lnTo>
                    <a:lnTo>
                      <a:pt x="122" y="30"/>
                    </a:lnTo>
                    <a:lnTo>
                      <a:pt x="130" y="26"/>
                    </a:lnTo>
                    <a:lnTo>
                      <a:pt x="140" y="22"/>
                    </a:lnTo>
                    <a:lnTo>
                      <a:pt x="148" y="22"/>
                    </a:lnTo>
                    <a:lnTo>
                      <a:pt x="148" y="22"/>
                    </a:lnTo>
                    <a:lnTo>
                      <a:pt x="158" y="22"/>
                    </a:lnTo>
                    <a:lnTo>
                      <a:pt x="166" y="26"/>
                    </a:lnTo>
                    <a:lnTo>
                      <a:pt x="172" y="30"/>
                    </a:lnTo>
                    <a:lnTo>
                      <a:pt x="178" y="36"/>
                    </a:lnTo>
                    <a:lnTo>
                      <a:pt x="182" y="42"/>
                    </a:lnTo>
                    <a:lnTo>
                      <a:pt x="186" y="50"/>
                    </a:lnTo>
                    <a:lnTo>
                      <a:pt x="186" y="60"/>
                    </a:lnTo>
                    <a:lnTo>
                      <a:pt x="186" y="70"/>
                    </a:lnTo>
                    <a:lnTo>
                      <a:pt x="186"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fontAlgn="auto">
                  <a:spcBef>
                    <a:spcPts val="0"/>
                  </a:spcBef>
                  <a:spcAft>
                    <a:spcPts val="0"/>
                  </a:spcAft>
                  <a:defRPr/>
                </a:pPr>
                <a:endParaRPr lang="zh-CN" altLang="en-US" kern="0">
                  <a:solidFill>
                    <a:prstClr val="black"/>
                  </a:solidFill>
                  <a:latin typeface="Impact"/>
                  <a:ea typeface="微软雅黑"/>
                </a:endParaRPr>
              </a:p>
            </p:txBody>
          </p:sp>
          <p:sp>
            <p:nvSpPr>
              <p:cNvPr id="76" name="Freeform 1368"/>
              <p:cNvSpPr>
                <a:spLocks/>
              </p:cNvSpPr>
              <p:nvPr/>
            </p:nvSpPr>
            <p:spPr bwMode="auto">
              <a:xfrm>
                <a:off x="3565525" y="1978025"/>
                <a:ext cx="101600" cy="88900"/>
              </a:xfrm>
              <a:custGeom>
                <a:avLst/>
                <a:gdLst>
                  <a:gd name="T0" fmla="*/ 62 w 64"/>
                  <a:gd name="T1" fmla="*/ 20 h 56"/>
                  <a:gd name="T2" fmla="*/ 62 w 64"/>
                  <a:gd name="T3" fmla="*/ 20 h 56"/>
                  <a:gd name="T4" fmla="*/ 42 w 64"/>
                  <a:gd name="T5" fmla="*/ 20 h 56"/>
                  <a:gd name="T6" fmla="*/ 42 w 64"/>
                  <a:gd name="T7" fmla="*/ 20 h 56"/>
                  <a:gd name="T8" fmla="*/ 46 w 64"/>
                  <a:gd name="T9" fmla="*/ 2 h 56"/>
                  <a:gd name="T10" fmla="*/ 46 w 64"/>
                  <a:gd name="T11" fmla="*/ 2 h 56"/>
                  <a:gd name="T12" fmla="*/ 46 w 64"/>
                  <a:gd name="T13" fmla="*/ 0 h 56"/>
                  <a:gd name="T14" fmla="*/ 44 w 64"/>
                  <a:gd name="T15" fmla="*/ 0 h 56"/>
                  <a:gd name="T16" fmla="*/ 44 w 64"/>
                  <a:gd name="T17" fmla="*/ 0 h 56"/>
                  <a:gd name="T18" fmla="*/ 32 w 64"/>
                  <a:gd name="T19" fmla="*/ 0 h 56"/>
                  <a:gd name="T20" fmla="*/ 32 w 64"/>
                  <a:gd name="T21" fmla="*/ 0 h 56"/>
                  <a:gd name="T22" fmla="*/ 30 w 64"/>
                  <a:gd name="T23" fmla="*/ 0 h 56"/>
                  <a:gd name="T24" fmla="*/ 28 w 64"/>
                  <a:gd name="T25" fmla="*/ 2 h 56"/>
                  <a:gd name="T26" fmla="*/ 28 w 64"/>
                  <a:gd name="T27" fmla="*/ 2 h 56"/>
                  <a:gd name="T28" fmla="*/ 24 w 64"/>
                  <a:gd name="T29" fmla="*/ 20 h 56"/>
                  <a:gd name="T30" fmla="*/ 24 w 64"/>
                  <a:gd name="T31" fmla="*/ 20 h 56"/>
                  <a:gd name="T32" fmla="*/ 6 w 64"/>
                  <a:gd name="T33" fmla="*/ 20 h 56"/>
                  <a:gd name="T34" fmla="*/ 6 w 64"/>
                  <a:gd name="T35" fmla="*/ 20 h 56"/>
                  <a:gd name="T36" fmla="*/ 4 w 64"/>
                  <a:gd name="T37" fmla="*/ 20 h 56"/>
                  <a:gd name="T38" fmla="*/ 2 w 64"/>
                  <a:gd name="T39" fmla="*/ 22 h 56"/>
                  <a:gd name="T40" fmla="*/ 2 w 64"/>
                  <a:gd name="T41" fmla="*/ 22 h 56"/>
                  <a:gd name="T42" fmla="*/ 0 w 64"/>
                  <a:gd name="T43" fmla="*/ 32 h 56"/>
                  <a:gd name="T44" fmla="*/ 0 w 64"/>
                  <a:gd name="T45" fmla="*/ 32 h 56"/>
                  <a:gd name="T46" fmla="*/ 0 w 64"/>
                  <a:gd name="T47" fmla="*/ 34 h 56"/>
                  <a:gd name="T48" fmla="*/ 2 w 64"/>
                  <a:gd name="T49" fmla="*/ 36 h 56"/>
                  <a:gd name="T50" fmla="*/ 2 w 64"/>
                  <a:gd name="T51" fmla="*/ 36 h 56"/>
                  <a:gd name="T52" fmla="*/ 20 w 64"/>
                  <a:gd name="T53" fmla="*/ 36 h 56"/>
                  <a:gd name="T54" fmla="*/ 20 w 64"/>
                  <a:gd name="T55" fmla="*/ 36 h 56"/>
                  <a:gd name="T56" fmla="*/ 18 w 64"/>
                  <a:gd name="T57" fmla="*/ 52 h 56"/>
                  <a:gd name="T58" fmla="*/ 18 w 64"/>
                  <a:gd name="T59" fmla="*/ 52 h 56"/>
                  <a:gd name="T60" fmla="*/ 18 w 64"/>
                  <a:gd name="T61" fmla="*/ 54 h 56"/>
                  <a:gd name="T62" fmla="*/ 20 w 64"/>
                  <a:gd name="T63" fmla="*/ 56 h 56"/>
                  <a:gd name="T64" fmla="*/ 20 w 64"/>
                  <a:gd name="T65" fmla="*/ 56 h 56"/>
                  <a:gd name="T66" fmla="*/ 32 w 64"/>
                  <a:gd name="T67" fmla="*/ 56 h 56"/>
                  <a:gd name="T68" fmla="*/ 32 w 64"/>
                  <a:gd name="T69" fmla="*/ 56 h 56"/>
                  <a:gd name="T70" fmla="*/ 34 w 64"/>
                  <a:gd name="T71" fmla="*/ 54 h 56"/>
                  <a:gd name="T72" fmla="*/ 36 w 64"/>
                  <a:gd name="T73" fmla="*/ 52 h 56"/>
                  <a:gd name="T74" fmla="*/ 36 w 64"/>
                  <a:gd name="T75" fmla="*/ 52 h 56"/>
                  <a:gd name="T76" fmla="*/ 40 w 64"/>
                  <a:gd name="T77" fmla="*/ 36 h 56"/>
                  <a:gd name="T78" fmla="*/ 40 w 64"/>
                  <a:gd name="T79" fmla="*/ 36 h 56"/>
                  <a:gd name="T80" fmla="*/ 58 w 64"/>
                  <a:gd name="T81" fmla="*/ 36 h 56"/>
                  <a:gd name="T82" fmla="*/ 58 w 64"/>
                  <a:gd name="T83" fmla="*/ 36 h 56"/>
                  <a:gd name="T84" fmla="*/ 60 w 64"/>
                  <a:gd name="T85" fmla="*/ 34 h 56"/>
                  <a:gd name="T86" fmla="*/ 62 w 64"/>
                  <a:gd name="T87" fmla="*/ 32 h 56"/>
                  <a:gd name="T88" fmla="*/ 62 w 64"/>
                  <a:gd name="T89" fmla="*/ 32 h 56"/>
                  <a:gd name="T90" fmla="*/ 64 w 64"/>
                  <a:gd name="T91" fmla="*/ 22 h 56"/>
                  <a:gd name="T92" fmla="*/ 64 w 64"/>
                  <a:gd name="T93" fmla="*/ 22 h 56"/>
                  <a:gd name="T94" fmla="*/ 64 w 64"/>
                  <a:gd name="T95" fmla="*/ 20 h 56"/>
                  <a:gd name="T96" fmla="*/ 62 w 64"/>
                  <a:gd name="T97" fmla="*/ 20 h 56"/>
                  <a:gd name="T98" fmla="*/ 62 w 64"/>
                  <a:gd name="T99"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 h="56">
                    <a:moveTo>
                      <a:pt x="62" y="20"/>
                    </a:moveTo>
                    <a:lnTo>
                      <a:pt x="62" y="20"/>
                    </a:lnTo>
                    <a:lnTo>
                      <a:pt x="42" y="20"/>
                    </a:lnTo>
                    <a:lnTo>
                      <a:pt x="42" y="20"/>
                    </a:lnTo>
                    <a:lnTo>
                      <a:pt x="46" y="2"/>
                    </a:lnTo>
                    <a:lnTo>
                      <a:pt x="46" y="2"/>
                    </a:lnTo>
                    <a:lnTo>
                      <a:pt x="46" y="0"/>
                    </a:lnTo>
                    <a:lnTo>
                      <a:pt x="44" y="0"/>
                    </a:lnTo>
                    <a:lnTo>
                      <a:pt x="44" y="0"/>
                    </a:lnTo>
                    <a:lnTo>
                      <a:pt x="32" y="0"/>
                    </a:lnTo>
                    <a:lnTo>
                      <a:pt x="32" y="0"/>
                    </a:lnTo>
                    <a:lnTo>
                      <a:pt x="30" y="0"/>
                    </a:lnTo>
                    <a:lnTo>
                      <a:pt x="28" y="2"/>
                    </a:lnTo>
                    <a:lnTo>
                      <a:pt x="28" y="2"/>
                    </a:lnTo>
                    <a:lnTo>
                      <a:pt x="24" y="20"/>
                    </a:lnTo>
                    <a:lnTo>
                      <a:pt x="24" y="20"/>
                    </a:lnTo>
                    <a:lnTo>
                      <a:pt x="6" y="20"/>
                    </a:lnTo>
                    <a:lnTo>
                      <a:pt x="6" y="20"/>
                    </a:lnTo>
                    <a:lnTo>
                      <a:pt x="4" y="20"/>
                    </a:lnTo>
                    <a:lnTo>
                      <a:pt x="2" y="22"/>
                    </a:lnTo>
                    <a:lnTo>
                      <a:pt x="2" y="22"/>
                    </a:lnTo>
                    <a:lnTo>
                      <a:pt x="0" y="32"/>
                    </a:lnTo>
                    <a:lnTo>
                      <a:pt x="0" y="32"/>
                    </a:lnTo>
                    <a:lnTo>
                      <a:pt x="0" y="34"/>
                    </a:lnTo>
                    <a:lnTo>
                      <a:pt x="2" y="36"/>
                    </a:lnTo>
                    <a:lnTo>
                      <a:pt x="2" y="36"/>
                    </a:lnTo>
                    <a:lnTo>
                      <a:pt x="20" y="36"/>
                    </a:lnTo>
                    <a:lnTo>
                      <a:pt x="20" y="36"/>
                    </a:lnTo>
                    <a:lnTo>
                      <a:pt x="18" y="52"/>
                    </a:lnTo>
                    <a:lnTo>
                      <a:pt x="18" y="52"/>
                    </a:lnTo>
                    <a:lnTo>
                      <a:pt x="18" y="54"/>
                    </a:lnTo>
                    <a:lnTo>
                      <a:pt x="20" y="56"/>
                    </a:lnTo>
                    <a:lnTo>
                      <a:pt x="20" y="56"/>
                    </a:lnTo>
                    <a:lnTo>
                      <a:pt x="32" y="56"/>
                    </a:lnTo>
                    <a:lnTo>
                      <a:pt x="32" y="56"/>
                    </a:lnTo>
                    <a:lnTo>
                      <a:pt x="34" y="54"/>
                    </a:lnTo>
                    <a:lnTo>
                      <a:pt x="36" y="52"/>
                    </a:lnTo>
                    <a:lnTo>
                      <a:pt x="36" y="52"/>
                    </a:lnTo>
                    <a:lnTo>
                      <a:pt x="40" y="36"/>
                    </a:lnTo>
                    <a:lnTo>
                      <a:pt x="40" y="36"/>
                    </a:lnTo>
                    <a:lnTo>
                      <a:pt x="58" y="36"/>
                    </a:lnTo>
                    <a:lnTo>
                      <a:pt x="58" y="36"/>
                    </a:lnTo>
                    <a:lnTo>
                      <a:pt x="60" y="34"/>
                    </a:lnTo>
                    <a:lnTo>
                      <a:pt x="62" y="32"/>
                    </a:lnTo>
                    <a:lnTo>
                      <a:pt x="62" y="32"/>
                    </a:lnTo>
                    <a:lnTo>
                      <a:pt x="64" y="22"/>
                    </a:lnTo>
                    <a:lnTo>
                      <a:pt x="64" y="22"/>
                    </a:lnTo>
                    <a:lnTo>
                      <a:pt x="64" y="20"/>
                    </a:lnTo>
                    <a:lnTo>
                      <a:pt x="62" y="20"/>
                    </a:lnTo>
                    <a:lnTo>
                      <a:pt x="6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fontAlgn="auto">
                  <a:spcBef>
                    <a:spcPts val="0"/>
                  </a:spcBef>
                  <a:spcAft>
                    <a:spcPts val="0"/>
                  </a:spcAft>
                  <a:defRPr/>
                </a:pPr>
                <a:endParaRPr lang="zh-CN" altLang="en-US" kern="0">
                  <a:solidFill>
                    <a:prstClr val="black"/>
                  </a:solidFill>
                  <a:latin typeface="Impact"/>
                  <a:ea typeface="微软雅黑"/>
                </a:endParaRPr>
              </a:p>
            </p:txBody>
          </p:sp>
          <p:sp>
            <p:nvSpPr>
              <p:cNvPr id="77" name="Freeform 1369"/>
              <p:cNvSpPr>
                <a:spLocks/>
              </p:cNvSpPr>
              <p:nvPr/>
            </p:nvSpPr>
            <p:spPr bwMode="auto">
              <a:xfrm>
                <a:off x="3390900" y="1797050"/>
                <a:ext cx="406400" cy="225425"/>
              </a:xfrm>
              <a:custGeom>
                <a:avLst/>
                <a:gdLst>
                  <a:gd name="T0" fmla="*/ 52 w 256"/>
                  <a:gd name="T1" fmla="*/ 58 h 142"/>
                  <a:gd name="T2" fmla="*/ 256 w 256"/>
                  <a:gd name="T3" fmla="*/ 58 h 142"/>
                  <a:gd name="T4" fmla="*/ 256 w 256"/>
                  <a:gd name="T5" fmla="*/ 50 h 142"/>
                  <a:gd name="T6" fmla="*/ 256 w 256"/>
                  <a:gd name="T7" fmla="*/ 50 h 142"/>
                  <a:gd name="T8" fmla="*/ 254 w 256"/>
                  <a:gd name="T9" fmla="*/ 42 h 142"/>
                  <a:gd name="T10" fmla="*/ 250 w 256"/>
                  <a:gd name="T11" fmla="*/ 36 h 142"/>
                  <a:gd name="T12" fmla="*/ 242 w 256"/>
                  <a:gd name="T13" fmla="*/ 30 h 142"/>
                  <a:gd name="T14" fmla="*/ 234 w 256"/>
                  <a:gd name="T15" fmla="*/ 30 h 142"/>
                  <a:gd name="T16" fmla="*/ 102 w 256"/>
                  <a:gd name="T17" fmla="*/ 30 h 142"/>
                  <a:gd name="T18" fmla="*/ 102 w 256"/>
                  <a:gd name="T19" fmla="*/ 20 h 142"/>
                  <a:gd name="T20" fmla="*/ 102 w 256"/>
                  <a:gd name="T21" fmla="*/ 20 h 142"/>
                  <a:gd name="T22" fmla="*/ 102 w 256"/>
                  <a:gd name="T23" fmla="*/ 12 h 142"/>
                  <a:gd name="T24" fmla="*/ 96 w 256"/>
                  <a:gd name="T25" fmla="*/ 6 h 142"/>
                  <a:gd name="T26" fmla="*/ 90 w 256"/>
                  <a:gd name="T27" fmla="*/ 0 h 142"/>
                  <a:gd name="T28" fmla="*/ 82 w 256"/>
                  <a:gd name="T29" fmla="*/ 0 h 142"/>
                  <a:gd name="T30" fmla="*/ 40 w 256"/>
                  <a:gd name="T31" fmla="*/ 0 h 142"/>
                  <a:gd name="T32" fmla="*/ 40 w 256"/>
                  <a:gd name="T33" fmla="*/ 0 h 142"/>
                  <a:gd name="T34" fmla="*/ 32 w 256"/>
                  <a:gd name="T35" fmla="*/ 0 h 142"/>
                  <a:gd name="T36" fmla="*/ 26 w 256"/>
                  <a:gd name="T37" fmla="*/ 6 h 142"/>
                  <a:gd name="T38" fmla="*/ 20 w 256"/>
                  <a:gd name="T39" fmla="*/ 12 h 142"/>
                  <a:gd name="T40" fmla="*/ 20 w 256"/>
                  <a:gd name="T41" fmla="*/ 20 h 142"/>
                  <a:gd name="T42" fmla="*/ 20 w 256"/>
                  <a:gd name="T43" fmla="*/ 30 h 142"/>
                  <a:gd name="T44" fmla="*/ 20 w 256"/>
                  <a:gd name="T45" fmla="*/ 30 h 142"/>
                  <a:gd name="T46" fmla="*/ 12 w 256"/>
                  <a:gd name="T47" fmla="*/ 32 h 142"/>
                  <a:gd name="T48" fmla="*/ 6 w 256"/>
                  <a:gd name="T49" fmla="*/ 36 h 142"/>
                  <a:gd name="T50" fmla="*/ 2 w 256"/>
                  <a:gd name="T51" fmla="*/ 42 h 142"/>
                  <a:gd name="T52" fmla="*/ 0 w 256"/>
                  <a:gd name="T53" fmla="*/ 50 h 142"/>
                  <a:gd name="T54" fmla="*/ 0 w 256"/>
                  <a:gd name="T55" fmla="*/ 142 h 142"/>
                  <a:gd name="T56" fmla="*/ 16 w 256"/>
                  <a:gd name="T57" fmla="*/ 82 h 142"/>
                  <a:gd name="T58" fmla="*/ 16 w 256"/>
                  <a:gd name="T59" fmla="*/ 82 h 142"/>
                  <a:gd name="T60" fmla="*/ 22 w 256"/>
                  <a:gd name="T61" fmla="*/ 72 h 142"/>
                  <a:gd name="T62" fmla="*/ 30 w 256"/>
                  <a:gd name="T63" fmla="*/ 66 h 142"/>
                  <a:gd name="T64" fmla="*/ 40 w 256"/>
                  <a:gd name="T65" fmla="*/ 60 h 142"/>
                  <a:gd name="T66" fmla="*/ 52 w 256"/>
                  <a:gd name="T67" fmla="*/ 58 h 142"/>
                  <a:gd name="T68" fmla="*/ 52 w 256"/>
                  <a:gd name="T69" fmla="*/ 5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6" h="142">
                    <a:moveTo>
                      <a:pt x="52" y="58"/>
                    </a:moveTo>
                    <a:lnTo>
                      <a:pt x="256" y="58"/>
                    </a:lnTo>
                    <a:lnTo>
                      <a:pt x="256" y="50"/>
                    </a:lnTo>
                    <a:lnTo>
                      <a:pt x="256" y="50"/>
                    </a:lnTo>
                    <a:lnTo>
                      <a:pt x="254" y="42"/>
                    </a:lnTo>
                    <a:lnTo>
                      <a:pt x="250" y="36"/>
                    </a:lnTo>
                    <a:lnTo>
                      <a:pt x="242" y="30"/>
                    </a:lnTo>
                    <a:lnTo>
                      <a:pt x="234" y="30"/>
                    </a:lnTo>
                    <a:lnTo>
                      <a:pt x="102" y="30"/>
                    </a:lnTo>
                    <a:lnTo>
                      <a:pt x="102" y="20"/>
                    </a:lnTo>
                    <a:lnTo>
                      <a:pt x="102" y="20"/>
                    </a:lnTo>
                    <a:lnTo>
                      <a:pt x="102" y="12"/>
                    </a:lnTo>
                    <a:lnTo>
                      <a:pt x="96" y="6"/>
                    </a:lnTo>
                    <a:lnTo>
                      <a:pt x="90" y="0"/>
                    </a:lnTo>
                    <a:lnTo>
                      <a:pt x="82" y="0"/>
                    </a:lnTo>
                    <a:lnTo>
                      <a:pt x="40" y="0"/>
                    </a:lnTo>
                    <a:lnTo>
                      <a:pt x="40" y="0"/>
                    </a:lnTo>
                    <a:lnTo>
                      <a:pt x="32" y="0"/>
                    </a:lnTo>
                    <a:lnTo>
                      <a:pt x="26" y="6"/>
                    </a:lnTo>
                    <a:lnTo>
                      <a:pt x="20" y="12"/>
                    </a:lnTo>
                    <a:lnTo>
                      <a:pt x="20" y="20"/>
                    </a:lnTo>
                    <a:lnTo>
                      <a:pt x="20" y="30"/>
                    </a:lnTo>
                    <a:lnTo>
                      <a:pt x="20" y="30"/>
                    </a:lnTo>
                    <a:lnTo>
                      <a:pt x="12" y="32"/>
                    </a:lnTo>
                    <a:lnTo>
                      <a:pt x="6" y="36"/>
                    </a:lnTo>
                    <a:lnTo>
                      <a:pt x="2" y="42"/>
                    </a:lnTo>
                    <a:lnTo>
                      <a:pt x="0" y="50"/>
                    </a:lnTo>
                    <a:lnTo>
                      <a:pt x="0" y="142"/>
                    </a:lnTo>
                    <a:lnTo>
                      <a:pt x="16" y="82"/>
                    </a:lnTo>
                    <a:lnTo>
                      <a:pt x="16" y="82"/>
                    </a:lnTo>
                    <a:lnTo>
                      <a:pt x="22" y="72"/>
                    </a:lnTo>
                    <a:lnTo>
                      <a:pt x="30" y="66"/>
                    </a:lnTo>
                    <a:lnTo>
                      <a:pt x="40" y="60"/>
                    </a:lnTo>
                    <a:lnTo>
                      <a:pt x="52" y="58"/>
                    </a:lnTo>
                    <a:lnTo>
                      <a:pt x="52"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fontAlgn="auto">
                  <a:spcBef>
                    <a:spcPts val="0"/>
                  </a:spcBef>
                  <a:spcAft>
                    <a:spcPts val="0"/>
                  </a:spcAft>
                  <a:defRPr/>
                </a:pPr>
                <a:endParaRPr lang="zh-CN" altLang="en-US" kern="0">
                  <a:solidFill>
                    <a:prstClr val="black"/>
                  </a:solidFill>
                  <a:latin typeface="Impact"/>
                  <a:ea typeface="微软雅黑"/>
                </a:endParaRPr>
              </a:p>
            </p:txBody>
          </p:sp>
        </p:grpSp>
        <p:grpSp>
          <p:nvGrpSpPr>
            <p:cNvPr id="68" name="组合 67"/>
            <p:cNvGrpSpPr/>
            <p:nvPr/>
          </p:nvGrpSpPr>
          <p:grpSpPr>
            <a:xfrm>
              <a:off x="477163" y="4026170"/>
              <a:ext cx="1570821" cy="1570821"/>
              <a:chOff x="5337175" y="1708150"/>
              <a:chExt cx="415925" cy="415925"/>
            </a:xfrm>
            <a:solidFill>
              <a:sysClr val="windowText" lastClr="000000">
                <a:lumMod val="65000"/>
                <a:lumOff val="35000"/>
              </a:sysClr>
            </a:solidFill>
          </p:grpSpPr>
          <p:sp>
            <p:nvSpPr>
              <p:cNvPr id="73" name="Freeform 1370"/>
              <p:cNvSpPr>
                <a:spLocks/>
              </p:cNvSpPr>
              <p:nvPr/>
            </p:nvSpPr>
            <p:spPr bwMode="auto">
              <a:xfrm>
                <a:off x="5619750" y="1708150"/>
                <a:ext cx="133350" cy="133350"/>
              </a:xfrm>
              <a:custGeom>
                <a:avLst/>
                <a:gdLst>
                  <a:gd name="T0" fmla="*/ 82 w 84"/>
                  <a:gd name="T1" fmla="*/ 56 h 84"/>
                  <a:gd name="T2" fmla="*/ 30 w 84"/>
                  <a:gd name="T3" fmla="*/ 4 h 84"/>
                  <a:gd name="T4" fmla="*/ 30 w 84"/>
                  <a:gd name="T5" fmla="*/ 4 h 84"/>
                  <a:gd name="T6" fmla="*/ 28 w 84"/>
                  <a:gd name="T7" fmla="*/ 2 h 84"/>
                  <a:gd name="T8" fmla="*/ 24 w 84"/>
                  <a:gd name="T9" fmla="*/ 0 h 84"/>
                  <a:gd name="T10" fmla="*/ 20 w 84"/>
                  <a:gd name="T11" fmla="*/ 2 h 84"/>
                  <a:gd name="T12" fmla="*/ 16 w 84"/>
                  <a:gd name="T13" fmla="*/ 4 h 84"/>
                  <a:gd name="T14" fmla="*/ 16 w 84"/>
                  <a:gd name="T15" fmla="*/ 4 h 84"/>
                  <a:gd name="T16" fmla="*/ 14 w 84"/>
                  <a:gd name="T17" fmla="*/ 6 h 84"/>
                  <a:gd name="T18" fmla="*/ 14 w 84"/>
                  <a:gd name="T19" fmla="*/ 10 h 84"/>
                  <a:gd name="T20" fmla="*/ 14 w 84"/>
                  <a:gd name="T21" fmla="*/ 14 h 84"/>
                  <a:gd name="T22" fmla="*/ 16 w 84"/>
                  <a:gd name="T23" fmla="*/ 18 h 84"/>
                  <a:gd name="T24" fmla="*/ 24 w 84"/>
                  <a:gd name="T25" fmla="*/ 26 h 84"/>
                  <a:gd name="T26" fmla="*/ 0 w 84"/>
                  <a:gd name="T27" fmla="*/ 50 h 84"/>
                  <a:gd name="T28" fmla="*/ 34 w 84"/>
                  <a:gd name="T29" fmla="*/ 84 h 84"/>
                  <a:gd name="T30" fmla="*/ 58 w 84"/>
                  <a:gd name="T31" fmla="*/ 60 h 84"/>
                  <a:gd name="T32" fmla="*/ 68 w 84"/>
                  <a:gd name="T33" fmla="*/ 70 h 84"/>
                  <a:gd name="T34" fmla="*/ 68 w 84"/>
                  <a:gd name="T35" fmla="*/ 70 h 84"/>
                  <a:gd name="T36" fmla="*/ 72 w 84"/>
                  <a:gd name="T37" fmla="*/ 72 h 84"/>
                  <a:gd name="T38" fmla="*/ 76 w 84"/>
                  <a:gd name="T39" fmla="*/ 72 h 84"/>
                  <a:gd name="T40" fmla="*/ 78 w 84"/>
                  <a:gd name="T41" fmla="*/ 72 h 84"/>
                  <a:gd name="T42" fmla="*/ 82 w 84"/>
                  <a:gd name="T43" fmla="*/ 70 h 84"/>
                  <a:gd name="T44" fmla="*/ 82 w 84"/>
                  <a:gd name="T45" fmla="*/ 70 h 84"/>
                  <a:gd name="T46" fmla="*/ 84 w 84"/>
                  <a:gd name="T47" fmla="*/ 66 h 84"/>
                  <a:gd name="T48" fmla="*/ 84 w 84"/>
                  <a:gd name="T49" fmla="*/ 62 h 84"/>
                  <a:gd name="T50" fmla="*/ 84 w 84"/>
                  <a:gd name="T51" fmla="*/ 58 h 84"/>
                  <a:gd name="T52" fmla="*/ 82 w 84"/>
                  <a:gd name="T53" fmla="*/ 56 h 84"/>
                  <a:gd name="T54" fmla="*/ 82 w 84"/>
                  <a:gd name="T55" fmla="*/ 5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84">
                    <a:moveTo>
                      <a:pt x="82" y="56"/>
                    </a:moveTo>
                    <a:lnTo>
                      <a:pt x="30" y="4"/>
                    </a:lnTo>
                    <a:lnTo>
                      <a:pt x="30" y="4"/>
                    </a:lnTo>
                    <a:lnTo>
                      <a:pt x="28" y="2"/>
                    </a:lnTo>
                    <a:lnTo>
                      <a:pt x="24" y="0"/>
                    </a:lnTo>
                    <a:lnTo>
                      <a:pt x="20" y="2"/>
                    </a:lnTo>
                    <a:lnTo>
                      <a:pt x="16" y="4"/>
                    </a:lnTo>
                    <a:lnTo>
                      <a:pt x="16" y="4"/>
                    </a:lnTo>
                    <a:lnTo>
                      <a:pt x="14" y="6"/>
                    </a:lnTo>
                    <a:lnTo>
                      <a:pt x="14" y="10"/>
                    </a:lnTo>
                    <a:lnTo>
                      <a:pt x="14" y="14"/>
                    </a:lnTo>
                    <a:lnTo>
                      <a:pt x="16" y="18"/>
                    </a:lnTo>
                    <a:lnTo>
                      <a:pt x="24" y="26"/>
                    </a:lnTo>
                    <a:lnTo>
                      <a:pt x="0" y="50"/>
                    </a:lnTo>
                    <a:lnTo>
                      <a:pt x="34" y="84"/>
                    </a:lnTo>
                    <a:lnTo>
                      <a:pt x="58" y="60"/>
                    </a:lnTo>
                    <a:lnTo>
                      <a:pt x="68" y="70"/>
                    </a:lnTo>
                    <a:lnTo>
                      <a:pt x="68" y="70"/>
                    </a:lnTo>
                    <a:lnTo>
                      <a:pt x="72" y="72"/>
                    </a:lnTo>
                    <a:lnTo>
                      <a:pt x="76" y="72"/>
                    </a:lnTo>
                    <a:lnTo>
                      <a:pt x="78" y="72"/>
                    </a:lnTo>
                    <a:lnTo>
                      <a:pt x="82" y="70"/>
                    </a:lnTo>
                    <a:lnTo>
                      <a:pt x="82" y="70"/>
                    </a:lnTo>
                    <a:lnTo>
                      <a:pt x="84" y="66"/>
                    </a:lnTo>
                    <a:lnTo>
                      <a:pt x="84" y="62"/>
                    </a:lnTo>
                    <a:lnTo>
                      <a:pt x="84" y="58"/>
                    </a:lnTo>
                    <a:lnTo>
                      <a:pt x="82" y="56"/>
                    </a:lnTo>
                    <a:lnTo>
                      <a:pt x="82"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fontAlgn="auto">
                  <a:spcBef>
                    <a:spcPts val="0"/>
                  </a:spcBef>
                  <a:spcAft>
                    <a:spcPts val="0"/>
                  </a:spcAft>
                  <a:defRPr/>
                </a:pPr>
                <a:endParaRPr lang="zh-CN" altLang="en-US" kern="0">
                  <a:solidFill>
                    <a:prstClr val="black"/>
                  </a:solidFill>
                  <a:latin typeface="Impact"/>
                  <a:ea typeface="微软雅黑"/>
                </a:endParaRPr>
              </a:p>
            </p:txBody>
          </p:sp>
          <p:sp>
            <p:nvSpPr>
              <p:cNvPr id="74" name="Freeform 1371"/>
              <p:cNvSpPr>
                <a:spLocks noEditPoints="1"/>
              </p:cNvSpPr>
              <p:nvPr/>
            </p:nvSpPr>
            <p:spPr bwMode="auto">
              <a:xfrm>
                <a:off x="5337175" y="1749425"/>
                <a:ext cx="374650" cy="374650"/>
              </a:xfrm>
              <a:custGeom>
                <a:avLst/>
                <a:gdLst>
                  <a:gd name="T0" fmla="*/ 144 w 236"/>
                  <a:gd name="T1" fmla="*/ 2 h 236"/>
                  <a:gd name="T2" fmla="*/ 140 w 236"/>
                  <a:gd name="T3" fmla="*/ 0 h 236"/>
                  <a:gd name="T4" fmla="*/ 134 w 236"/>
                  <a:gd name="T5" fmla="*/ 0 h 236"/>
                  <a:gd name="T6" fmla="*/ 130 w 236"/>
                  <a:gd name="T7" fmla="*/ 2 h 236"/>
                  <a:gd name="T8" fmla="*/ 128 w 236"/>
                  <a:gd name="T9" fmla="*/ 10 h 236"/>
                  <a:gd name="T10" fmla="*/ 130 w 236"/>
                  <a:gd name="T11" fmla="*/ 16 h 236"/>
                  <a:gd name="T12" fmla="*/ 24 w 236"/>
                  <a:gd name="T13" fmla="*/ 144 h 236"/>
                  <a:gd name="T14" fmla="*/ 0 w 236"/>
                  <a:gd name="T15" fmla="*/ 232 h 236"/>
                  <a:gd name="T16" fmla="*/ 28 w 236"/>
                  <a:gd name="T17" fmla="*/ 212 h 236"/>
                  <a:gd name="T18" fmla="*/ 210 w 236"/>
                  <a:gd name="T19" fmla="*/ 96 h 236"/>
                  <a:gd name="T20" fmla="*/ 218 w 236"/>
                  <a:gd name="T21" fmla="*/ 104 h 236"/>
                  <a:gd name="T22" fmla="*/ 226 w 236"/>
                  <a:gd name="T23" fmla="*/ 108 h 236"/>
                  <a:gd name="T24" fmla="*/ 232 w 236"/>
                  <a:gd name="T25" fmla="*/ 104 h 236"/>
                  <a:gd name="T26" fmla="*/ 234 w 236"/>
                  <a:gd name="T27" fmla="*/ 102 h 236"/>
                  <a:gd name="T28" fmla="*/ 234 w 236"/>
                  <a:gd name="T29" fmla="*/ 94 h 236"/>
                  <a:gd name="T30" fmla="*/ 232 w 236"/>
                  <a:gd name="T31" fmla="*/ 92 h 236"/>
                  <a:gd name="T32" fmla="*/ 54 w 236"/>
                  <a:gd name="T33" fmla="*/ 138 h 236"/>
                  <a:gd name="T34" fmla="*/ 52 w 236"/>
                  <a:gd name="T35" fmla="*/ 136 h 236"/>
                  <a:gd name="T36" fmla="*/ 54 w 236"/>
                  <a:gd name="T37" fmla="*/ 134 h 236"/>
                  <a:gd name="T38" fmla="*/ 58 w 236"/>
                  <a:gd name="T39" fmla="*/ 134 h 236"/>
                  <a:gd name="T40" fmla="*/ 76 w 236"/>
                  <a:gd name="T41" fmla="*/ 152 h 236"/>
                  <a:gd name="T42" fmla="*/ 76 w 236"/>
                  <a:gd name="T43" fmla="*/ 156 h 236"/>
                  <a:gd name="T44" fmla="*/ 72 w 236"/>
                  <a:gd name="T45" fmla="*/ 158 h 236"/>
                  <a:gd name="T46" fmla="*/ 70 w 236"/>
                  <a:gd name="T47" fmla="*/ 156 h 236"/>
                  <a:gd name="T48" fmla="*/ 68 w 236"/>
                  <a:gd name="T49" fmla="*/ 124 h 236"/>
                  <a:gd name="T50" fmla="*/ 68 w 236"/>
                  <a:gd name="T51" fmla="*/ 122 h 236"/>
                  <a:gd name="T52" fmla="*/ 68 w 236"/>
                  <a:gd name="T53" fmla="*/ 120 h 236"/>
                  <a:gd name="T54" fmla="*/ 72 w 236"/>
                  <a:gd name="T55" fmla="*/ 120 h 236"/>
                  <a:gd name="T56" fmla="*/ 90 w 236"/>
                  <a:gd name="T57" fmla="*/ 136 h 236"/>
                  <a:gd name="T58" fmla="*/ 90 w 236"/>
                  <a:gd name="T59" fmla="*/ 142 h 236"/>
                  <a:gd name="T60" fmla="*/ 88 w 236"/>
                  <a:gd name="T61" fmla="*/ 142 h 236"/>
                  <a:gd name="T62" fmla="*/ 86 w 236"/>
                  <a:gd name="T63" fmla="*/ 142 h 236"/>
                  <a:gd name="T64" fmla="*/ 84 w 236"/>
                  <a:gd name="T65" fmla="*/ 108 h 236"/>
                  <a:gd name="T66" fmla="*/ 82 w 236"/>
                  <a:gd name="T67" fmla="*/ 106 h 236"/>
                  <a:gd name="T68" fmla="*/ 84 w 236"/>
                  <a:gd name="T69" fmla="*/ 104 h 236"/>
                  <a:gd name="T70" fmla="*/ 88 w 236"/>
                  <a:gd name="T71" fmla="*/ 104 h 236"/>
                  <a:gd name="T72" fmla="*/ 106 w 236"/>
                  <a:gd name="T73" fmla="*/ 122 h 236"/>
                  <a:gd name="T74" fmla="*/ 106 w 236"/>
                  <a:gd name="T75" fmla="*/ 126 h 236"/>
                  <a:gd name="T76" fmla="*/ 102 w 236"/>
                  <a:gd name="T77" fmla="*/ 128 h 236"/>
                  <a:gd name="T78" fmla="*/ 100 w 236"/>
                  <a:gd name="T79" fmla="*/ 126 h 236"/>
                  <a:gd name="T80" fmla="*/ 98 w 236"/>
                  <a:gd name="T81" fmla="*/ 88 h 236"/>
                  <a:gd name="T82" fmla="*/ 194 w 236"/>
                  <a:gd name="T83" fmla="*/ 9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 h="236">
                    <a:moveTo>
                      <a:pt x="232" y="92"/>
                    </a:moveTo>
                    <a:lnTo>
                      <a:pt x="144" y="2"/>
                    </a:lnTo>
                    <a:lnTo>
                      <a:pt x="144" y="2"/>
                    </a:lnTo>
                    <a:lnTo>
                      <a:pt x="140" y="0"/>
                    </a:lnTo>
                    <a:lnTo>
                      <a:pt x="136" y="0"/>
                    </a:lnTo>
                    <a:lnTo>
                      <a:pt x="134" y="0"/>
                    </a:lnTo>
                    <a:lnTo>
                      <a:pt x="130" y="2"/>
                    </a:lnTo>
                    <a:lnTo>
                      <a:pt x="130" y="2"/>
                    </a:lnTo>
                    <a:lnTo>
                      <a:pt x="128" y="6"/>
                    </a:lnTo>
                    <a:lnTo>
                      <a:pt x="128" y="10"/>
                    </a:lnTo>
                    <a:lnTo>
                      <a:pt x="128" y="12"/>
                    </a:lnTo>
                    <a:lnTo>
                      <a:pt x="130" y="16"/>
                    </a:lnTo>
                    <a:lnTo>
                      <a:pt x="140" y="26"/>
                    </a:lnTo>
                    <a:lnTo>
                      <a:pt x="24" y="144"/>
                    </a:lnTo>
                    <a:lnTo>
                      <a:pt x="24" y="208"/>
                    </a:lnTo>
                    <a:lnTo>
                      <a:pt x="0" y="232"/>
                    </a:lnTo>
                    <a:lnTo>
                      <a:pt x="4" y="236"/>
                    </a:lnTo>
                    <a:lnTo>
                      <a:pt x="28" y="212"/>
                    </a:lnTo>
                    <a:lnTo>
                      <a:pt x="92" y="212"/>
                    </a:lnTo>
                    <a:lnTo>
                      <a:pt x="210" y="96"/>
                    </a:lnTo>
                    <a:lnTo>
                      <a:pt x="218" y="104"/>
                    </a:lnTo>
                    <a:lnTo>
                      <a:pt x="218" y="104"/>
                    </a:lnTo>
                    <a:lnTo>
                      <a:pt x="222" y="108"/>
                    </a:lnTo>
                    <a:lnTo>
                      <a:pt x="226" y="108"/>
                    </a:lnTo>
                    <a:lnTo>
                      <a:pt x="230" y="108"/>
                    </a:lnTo>
                    <a:lnTo>
                      <a:pt x="232" y="104"/>
                    </a:lnTo>
                    <a:lnTo>
                      <a:pt x="232" y="104"/>
                    </a:lnTo>
                    <a:lnTo>
                      <a:pt x="234" y="102"/>
                    </a:lnTo>
                    <a:lnTo>
                      <a:pt x="236" y="98"/>
                    </a:lnTo>
                    <a:lnTo>
                      <a:pt x="234" y="94"/>
                    </a:lnTo>
                    <a:lnTo>
                      <a:pt x="232" y="92"/>
                    </a:lnTo>
                    <a:lnTo>
                      <a:pt x="232" y="92"/>
                    </a:lnTo>
                    <a:close/>
                    <a:moveTo>
                      <a:pt x="70" y="156"/>
                    </a:moveTo>
                    <a:lnTo>
                      <a:pt x="54" y="138"/>
                    </a:lnTo>
                    <a:lnTo>
                      <a:pt x="54" y="138"/>
                    </a:lnTo>
                    <a:lnTo>
                      <a:pt x="52" y="136"/>
                    </a:lnTo>
                    <a:lnTo>
                      <a:pt x="54" y="134"/>
                    </a:lnTo>
                    <a:lnTo>
                      <a:pt x="54" y="134"/>
                    </a:lnTo>
                    <a:lnTo>
                      <a:pt x="56" y="134"/>
                    </a:lnTo>
                    <a:lnTo>
                      <a:pt x="58" y="134"/>
                    </a:lnTo>
                    <a:lnTo>
                      <a:pt x="76" y="152"/>
                    </a:lnTo>
                    <a:lnTo>
                      <a:pt x="76" y="152"/>
                    </a:lnTo>
                    <a:lnTo>
                      <a:pt x="76" y="154"/>
                    </a:lnTo>
                    <a:lnTo>
                      <a:pt x="76" y="156"/>
                    </a:lnTo>
                    <a:lnTo>
                      <a:pt x="76" y="156"/>
                    </a:lnTo>
                    <a:lnTo>
                      <a:pt x="72" y="158"/>
                    </a:lnTo>
                    <a:lnTo>
                      <a:pt x="70" y="156"/>
                    </a:lnTo>
                    <a:lnTo>
                      <a:pt x="70" y="156"/>
                    </a:lnTo>
                    <a:close/>
                    <a:moveTo>
                      <a:pt x="86" y="142"/>
                    </a:moveTo>
                    <a:lnTo>
                      <a:pt x="68" y="124"/>
                    </a:lnTo>
                    <a:lnTo>
                      <a:pt x="68" y="124"/>
                    </a:lnTo>
                    <a:lnTo>
                      <a:pt x="68" y="122"/>
                    </a:lnTo>
                    <a:lnTo>
                      <a:pt x="68" y="120"/>
                    </a:lnTo>
                    <a:lnTo>
                      <a:pt x="68" y="120"/>
                    </a:lnTo>
                    <a:lnTo>
                      <a:pt x="70" y="118"/>
                    </a:lnTo>
                    <a:lnTo>
                      <a:pt x="72" y="120"/>
                    </a:lnTo>
                    <a:lnTo>
                      <a:pt x="90" y="136"/>
                    </a:lnTo>
                    <a:lnTo>
                      <a:pt x="90" y="136"/>
                    </a:lnTo>
                    <a:lnTo>
                      <a:pt x="92" y="138"/>
                    </a:lnTo>
                    <a:lnTo>
                      <a:pt x="90" y="142"/>
                    </a:lnTo>
                    <a:lnTo>
                      <a:pt x="90" y="142"/>
                    </a:lnTo>
                    <a:lnTo>
                      <a:pt x="88" y="142"/>
                    </a:lnTo>
                    <a:lnTo>
                      <a:pt x="86" y="142"/>
                    </a:lnTo>
                    <a:lnTo>
                      <a:pt x="86" y="142"/>
                    </a:lnTo>
                    <a:close/>
                    <a:moveTo>
                      <a:pt x="100" y="126"/>
                    </a:moveTo>
                    <a:lnTo>
                      <a:pt x="84" y="108"/>
                    </a:lnTo>
                    <a:lnTo>
                      <a:pt x="84" y="108"/>
                    </a:lnTo>
                    <a:lnTo>
                      <a:pt x="82" y="106"/>
                    </a:lnTo>
                    <a:lnTo>
                      <a:pt x="84" y="104"/>
                    </a:lnTo>
                    <a:lnTo>
                      <a:pt x="84" y="104"/>
                    </a:lnTo>
                    <a:lnTo>
                      <a:pt x="86" y="104"/>
                    </a:lnTo>
                    <a:lnTo>
                      <a:pt x="88" y="104"/>
                    </a:lnTo>
                    <a:lnTo>
                      <a:pt x="106" y="122"/>
                    </a:lnTo>
                    <a:lnTo>
                      <a:pt x="106" y="122"/>
                    </a:lnTo>
                    <a:lnTo>
                      <a:pt x="106" y="124"/>
                    </a:lnTo>
                    <a:lnTo>
                      <a:pt x="106" y="126"/>
                    </a:lnTo>
                    <a:lnTo>
                      <a:pt x="106" y="126"/>
                    </a:lnTo>
                    <a:lnTo>
                      <a:pt x="102" y="128"/>
                    </a:lnTo>
                    <a:lnTo>
                      <a:pt x="100" y="126"/>
                    </a:lnTo>
                    <a:lnTo>
                      <a:pt x="100" y="126"/>
                    </a:lnTo>
                    <a:close/>
                    <a:moveTo>
                      <a:pt x="148" y="138"/>
                    </a:moveTo>
                    <a:lnTo>
                      <a:pt x="98" y="88"/>
                    </a:lnTo>
                    <a:lnTo>
                      <a:pt x="144" y="42"/>
                    </a:lnTo>
                    <a:lnTo>
                      <a:pt x="194" y="92"/>
                    </a:lnTo>
                    <a:lnTo>
                      <a:pt x="14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fontAlgn="auto">
                  <a:spcBef>
                    <a:spcPts val="0"/>
                  </a:spcBef>
                  <a:spcAft>
                    <a:spcPts val="0"/>
                  </a:spcAft>
                  <a:defRPr/>
                </a:pPr>
                <a:endParaRPr lang="zh-CN" altLang="en-US" kern="0">
                  <a:solidFill>
                    <a:prstClr val="black"/>
                  </a:solidFill>
                  <a:latin typeface="Impact"/>
                  <a:ea typeface="微软雅黑"/>
                </a:endParaRPr>
              </a:p>
            </p:txBody>
          </p:sp>
        </p:grpSp>
        <p:grpSp>
          <p:nvGrpSpPr>
            <p:cNvPr id="69" name="组合 68"/>
            <p:cNvGrpSpPr/>
            <p:nvPr/>
          </p:nvGrpSpPr>
          <p:grpSpPr>
            <a:xfrm>
              <a:off x="4860069" y="4182048"/>
              <a:ext cx="1474893" cy="1259055"/>
              <a:chOff x="5308600" y="3521075"/>
              <a:chExt cx="390525" cy="333375"/>
            </a:xfrm>
            <a:solidFill>
              <a:sysClr val="windowText" lastClr="000000">
                <a:lumMod val="65000"/>
                <a:lumOff val="35000"/>
              </a:sysClr>
            </a:solidFill>
          </p:grpSpPr>
          <p:sp>
            <p:nvSpPr>
              <p:cNvPr id="70" name="Freeform 1372"/>
              <p:cNvSpPr>
                <a:spLocks noEditPoints="1"/>
              </p:cNvSpPr>
              <p:nvPr/>
            </p:nvSpPr>
            <p:spPr bwMode="auto">
              <a:xfrm>
                <a:off x="5308600" y="3565525"/>
                <a:ext cx="390525" cy="288925"/>
              </a:xfrm>
              <a:custGeom>
                <a:avLst/>
                <a:gdLst>
                  <a:gd name="T0" fmla="*/ 18 w 246"/>
                  <a:gd name="T1" fmla="*/ 0 h 182"/>
                  <a:gd name="T2" fmla="*/ 10 w 246"/>
                  <a:gd name="T3" fmla="*/ 0 h 182"/>
                  <a:gd name="T4" fmla="*/ 2 w 246"/>
                  <a:gd name="T5" fmla="*/ 10 h 182"/>
                  <a:gd name="T6" fmla="*/ 0 w 246"/>
                  <a:gd name="T7" fmla="*/ 164 h 182"/>
                  <a:gd name="T8" fmla="*/ 2 w 246"/>
                  <a:gd name="T9" fmla="*/ 170 h 182"/>
                  <a:gd name="T10" fmla="*/ 10 w 246"/>
                  <a:gd name="T11" fmla="*/ 180 h 182"/>
                  <a:gd name="T12" fmla="*/ 228 w 246"/>
                  <a:gd name="T13" fmla="*/ 182 h 182"/>
                  <a:gd name="T14" fmla="*/ 236 w 246"/>
                  <a:gd name="T15" fmla="*/ 180 h 182"/>
                  <a:gd name="T16" fmla="*/ 246 w 246"/>
                  <a:gd name="T17" fmla="*/ 170 h 182"/>
                  <a:gd name="T18" fmla="*/ 246 w 246"/>
                  <a:gd name="T19" fmla="*/ 18 h 182"/>
                  <a:gd name="T20" fmla="*/ 246 w 246"/>
                  <a:gd name="T21" fmla="*/ 10 h 182"/>
                  <a:gd name="T22" fmla="*/ 236 w 246"/>
                  <a:gd name="T23" fmla="*/ 0 h 182"/>
                  <a:gd name="T24" fmla="*/ 228 w 246"/>
                  <a:gd name="T25" fmla="*/ 0 h 182"/>
                  <a:gd name="T26" fmla="*/ 124 w 246"/>
                  <a:gd name="T27" fmla="*/ 154 h 182"/>
                  <a:gd name="T28" fmla="*/ 98 w 246"/>
                  <a:gd name="T29" fmla="*/ 148 h 182"/>
                  <a:gd name="T30" fmla="*/ 78 w 246"/>
                  <a:gd name="T31" fmla="*/ 136 h 182"/>
                  <a:gd name="T32" fmla="*/ 64 w 246"/>
                  <a:gd name="T33" fmla="*/ 116 h 182"/>
                  <a:gd name="T34" fmla="*/ 60 w 246"/>
                  <a:gd name="T35" fmla="*/ 90 h 182"/>
                  <a:gd name="T36" fmla="*/ 62 w 246"/>
                  <a:gd name="T37" fmla="*/ 78 h 182"/>
                  <a:gd name="T38" fmla="*/ 70 w 246"/>
                  <a:gd name="T39" fmla="*/ 56 h 182"/>
                  <a:gd name="T40" fmla="*/ 88 w 246"/>
                  <a:gd name="T41" fmla="*/ 38 h 182"/>
                  <a:gd name="T42" fmla="*/ 110 w 246"/>
                  <a:gd name="T43" fmla="*/ 28 h 182"/>
                  <a:gd name="T44" fmla="*/ 124 w 246"/>
                  <a:gd name="T45" fmla="*/ 28 h 182"/>
                  <a:gd name="T46" fmla="*/ 148 w 246"/>
                  <a:gd name="T47" fmla="*/ 32 h 182"/>
                  <a:gd name="T48" fmla="*/ 168 w 246"/>
                  <a:gd name="T49" fmla="*/ 46 h 182"/>
                  <a:gd name="T50" fmla="*/ 182 w 246"/>
                  <a:gd name="T51" fmla="*/ 66 h 182"/>
                  <a:gd name="T52" fmla="*/ 186 w 246"/>
                  <a:gd name="T53" fmla="*/ 90 h 182"/>
                  <a:gd name="T54" fmla="*/ 186 w 246"/>
                  <a:gd name="T55" fmla="*/ 104 h 182"/>
                  <a:gd name="T56" fmla="*/ 176 w 246"/>
                  <a:gd name="T57" fmla="*/ 126 h 182"/>
                  <a:gd name="T58" fmla="*/ 158 w 246"/>
                  <a:gd name="T59" fmla="*/ 142 h 182"/>
                  <a:gd name="T60" fmla="*/ 136 w 246"/>
                  <a:gd name="T61" fmla="*/ 152 h 182"/>
                  <a:gd name="T62" fmla="*/ 124 w 246"/>
                  <a:gd name="T63" fmla="*/ 15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6" h="182">
                    <a:moveTo>
                      <a:pt x="228" y="0"/>
                    </a:moveTo>
                    <a:lnTo>
                      <a:pt x="18" y="0"/>
                    </a:lnTo>
                    <a:lnTo>
                      <a:pt x="18" y="0"/>
                    </a:lnTo>
                    <a:lnTo>
                      <a:pt x="10" y="0"/>
                    </a:lnTo>
                    <a:lnTo>
                      <a:pt x="4" y="4"/>
                    </a:lnTo>
                    <a:lnTo>
                      <a:pt x="2" y="10"/>
                    </a:lnTo>
                    <a:lnTo>
                      <a:pt x="0" y="18"/>
                    </a:lnTo>
                    <a:lnTo>
                      <a:pt x="0" y="164"/>
                    </a:lnTo>
                    <a:lnTo>
                      <a:pt x="0" y="164"/>
                    </a:lnTo>
                    <a:lnTo>
                      <a:pt x="2" y="170"/>
                    </a:lnTo>
                    <a:lnTo>
                      <a:pt x="4" y="176"/>
                    </a:lnTo>
                    <a:lnTo>
                      <a:pt x="10" y="180"/>
                    </a:lnTo>
                    <a:lnTo>
                      <a:pt x="18" y="182"/>
                    </a:lnTo>
                    <a:lnTo>
                      <a:pt x="228" y="182"/>
                    </a:lnTo>
                    <a:lnTo>
                      <a:pt x="228" y="182"/>
                    </a:lnTo>
                    <a:lnTo>
                      <a:pt x="236" y="180"/>
                    </a:lnTo>
                    <a:lnTo>
                      <a:pt x="242" y="176"/>
                    </a:lnTo>
                    <a:lnTo>
                      <a:pt x="246" y="170"/>
                    </a:lnTo>
                    <a:lnTo>
                      <a:pt x="246" y="164"/>
                    </a:lnTo>
                    <a:lnTo>
                      <a:pt x="246" y="18"/>
                    </a:lnTo>
                    <a:lnTo>
                      <a:pt x="246" y="18"/>
                    </a:lnTo>
                    <a:lnTo>
                      <a:pt x="246" y="10"/>
                    </a:lnTo>
                    <a:lnTo>
                      <a:pt x="242" y="4"/>
                    </a:lnTo>
                    <a:lnTo>
                      <a:pt x="236" y="0"/>
                    </a:lnTo>
                    <a:lnTo>
                      <a:pt x="228" y="0"/>
                    </a:lnTo>
                    <a:lnTo>
                      <a:pt x="228" y="0"/>
                    </a:lnTo>
                    <a:close/>
                    <a:moveTo>
                      <a:pt x="124" y="154"/>
                    </a:moveTo>
                    <a:lnTo>
                      <a:pt x="124" y="154"/>
                    </a:lnTo>
                    <a:lnTo>
                      <a:pt x="110" y="152"/>
                    </a:lnTo>
                    <a:lnTo>
                      <a:pt x="98" y="148"/>
                    </a:lnTo>
                    <a:lnTo>
                      <a:pt x="88" y="142"/>
                    </a:lnTo>
                    <a:lnTo>
                      <a:pt x="78" y="136"/>
                    </a:lnTo>
                    <a:lnTo>
                      <a:pt x="70" y="126"/>
                    </a:lnTo>
                    <a:lnTo>
                      <a:pt x="64" y="116"/>
                    </a:lnTo>
                    <a:lnTo>
                      <a:pt x="62" y="104"/>
                    </a:lnTo>
                    <a:lnTo>
                      <a:pt x="60" y="90"/>
                    </a:lnTo>
                    <a:lnTo>
                      <a:pt x="60" y="90"/>
                    </a:lnTo>
                    <a:lnTo>
                      <a:pt x="62" y="78"/>
                    </a:lnTo>
                    <a:lnTo>
                      <a:pt x="64" y="66"/>
                    </a:lnTo>
                    <a:lnTo>
                      <a:pt x="70" y="56"/>
                    </a:lnTo>
                    <a:lnTo>
                      <a:pt x="78" y="46"/>
                    </a:lnTo>
                    <a:lnTo>
                      <a:pt x="88" y="38"/>
                    </a:lnTo>
                    <a:lnTo>
                      <a:pt x="98" y="32"/>
                    </a:lnTo>
                    <a:lnTo>
                      <a:pt x="110" y="28"/>
                    </a:lnTo>
                    <a:lnTo>
                      <a:pt x="124" y="28"/>
                    </a:lnTo>
                    <a:lnTo>
                      <a:pt x="124" y="28"/>
                    </a:lnTo>
                    <a:lnTo>
                      <a:pt x="136" y="28"/>
                    </a:lnTo>
                    <a:lnTo>
                      <a:pt x="148" y="32"/>
                    </a:lnTo>
                    <a:lnTo>
                      <a:pt x="158" y="38"/>
                    </a:lnTo>
                    <a:lnTo>
                      <a:pt x="168" y="46"/>
                    </a:lnTo>
                    <a:lnTo>
                      <a:pt x="176" y="56"/>
                    </a:lnTo>
                    <a:lnTo>
                      <a:pt x="182" y="66"/>
                    </a:lnTo>
                    <a:lnTo>
                      <a:pt x="186" y="78"/>
                    </a:lnTo>
                    <a:lnTo>
                      <a:pt x="186" y="90"/>
                    </a:lnTo>
                    <a:lnTo>
                      <a:pt x="186" y="90"/>
                    </a:lnTo>
                    <a:lnTo>
                      <a:pt x="186" y="104"/>
                    </a:lnTo>
                    <a:lnTo>
                      <a:pt x="182" y="116"/>
                    </a:lnTo>
                    <a:lnTo>
                      <a:pt x="176" y="126"/>
                    </a:lnTo>
                    <a:lnTo>
                      <a:pt x="168" y="136"/>
                    </a:lnTo>
                    <a:lnTo>
                      <a:pt x="158" y="142"/>
                    </a:lnTo>
                    <a:lnTo>
                      <a:pt x="148" y="148"/>
                    </a:lnTo>
                    <a:lnTo>
                      <a:pt x="136" y="152"/>
                    </a:lnTo>
                    <a:lnTo>
                      <a:pt x="124" y="154"/>
                    </a:lnTo>
                    <a:lnTo>
                      <a:pt x="124"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fontAlgn="auto">
                  <a:spcBef>
                    <a:spcPts val="0"/>
                  </a:spcBef>
                  <a:spcAft>
                    <a:spcPts val="0"/>
                  </a:spcAft>
                  <a:defRPr/>
                </a:pPr>
                <a:endParaRPr lang="zh-CN" altLang="en-US" kern="0">
                  <a:solidFill>
                    <a:prstClr val="black"/>
                  </a:solidFill>
                  <a:latin typeface="Impact"/>
                  <a:ea typeface="微软雅黑"/>
                </a:endParaRPr>
              </a:p>
            </p:txBody>
          </p:sp>
          <p:sp>
            <p:nvSpPr>
              <p:cNvPr id="71" name="Freeform 1373"/>
              <p:cNvSpPr>
                <a:spLocks/>
              </p:cNvSpPr>
              <p:nvPr/>
            </p:nvSpPr>
            <p:spPr bwMode="auto">
              <a:xfrm>
                <a:off x="5445125" y="3651250"/>
                <a:ext cx="117475" cy="117475"/>
              </a:xfrm>
              <a:custGeom>
                <a:avLst/>
                <a:gdLst>
                  <a:gd name="T0" fmla="*/ 70 w 74"/>
                  <a:gd name="T1" fmla="*/ 26 h 74"/>
                  <a:gd name="T2" fmla="*/ 48 w 74"/>
                  <a:gd name="T3" fmla="*/ 26 h 74"/>
                  <a:gd name="T4" fmla="*/ 48 w 74"/>
                  <a:gd name="T5" fmla="*/ 4 h 74"/>
                  <a:gd name="T6" fmla="*/ 48 w 74"/>
                  <a:gd name="T7" fmla="*/ 4 h 74"/>
                  <a:gd name="T8" fmla="*/ 46 w 74"/>
                  <a:gd name="T9" fmla="*/ 0 h 74"/>
                  <a:gd name="T10" fmla="*/ 44 w 74"/>
                  <a:gd name="T11" fmla="*/ 0 h 74"/>
                  <a:gd name="T12" fmla="*/ 30 w 74"/>
                  <a:gd name="T13" fmla="*/ 0 h 74"/>
                  <a:gd name="T14" fmla="*/ 30 w 74"/>
                  <a:gd name="T15" fmla="*/ 0 h 74"/>
                  <a:gd name="T16" fmla="*/ 28 w 74"/>
                  <a:gd name="T17" fmla="*/ 0 h 74"/>
                  <a:gd name="T18" fmla="*/ 26 w 74"/>
                  <a:gd name="T19" fmla="*/ 4 h 74"/>
                  <a:gd name="T20" fmla="*/ 26 w 74"/>
                  <a:gd name="T21" fmla="*/ 26 h 74"/>
                  <a:gd name="T22" fmla="*/ 4 w 74"/>
                  <a:gd name="T23" fmla="*/ 26 h 74"/>
                  <a:gd name="T24" fmla="*/ 4 w 74"/>
                  <a:gd name="T25" fmla="*/ 26 h 74"/>
                  <a:gd name="T26" fmla="*/ 2 w 74"/>
                  <a:gd name="T27" fmla="*/ 26 h 74"/>
                  <a:gd name="T28" fmla="*/ 0 w 74"/>
                  <a:gd name="T29" fmla="*/ 30 h 74"/>
                  <a:gd name="T30" fmla="*/ 0 w 74"/>
                  <a:gd name="T31" fmla="*/ 44 h 74"/>
                  <a:gd name="T32" fmla="*/ 0 w 74"/>
                  <a:gd name="T33" fmla="*/ 44 h 74"/>
                  <a:gd name="T34" fmla="*/ 2 w 74"/>
                  <a:gd name="T35" fmla="*/ 46 h 74"/>
                  <a:gd name="T36" fmla="*/ 4 w 74"/>
                  <a:gd name="T37" fmla="*/ 48 h 74"/>
                  <a:gd name="T38" fmla="*/ 26 w 74"/>
                  <a:gd name="T39" fmla="*/ 48 h 74"/>
                  <a:gd name="T40" fmla="*/ 26 w 74"/>
                  <a:gd name="T41" fmla="*/ 70 h 74"/>
                  <a:gd name="T42" fmla="*/ 26 w 74"/>
                  <a:gd name="T43" fmla="*/ 70 h 74"/>
                  <a:gd name="T44" fmla="*/ 28 w 74"/>
                  <a:gd name="T45" fmla="*/ 72 h 74"/>
                  <a:gd name="T46" fmla="*/ 30 w 74"/>
                  <a:gd name="T47" fmla="*/ 74 h 74"/>
                  <a:gd name="T48" fmla="*/ 44 w 74"/>
                  <a:gd name="T49" fmla="*/ 74 h 74"/>
                  <a:gd name="T50" fmla="*/ 44 w 74"/>
                  <a:gd name="T51" fmla="*/ 74 h 74"/>
                  <a:gd name="T52" fmla="*/ 46 w 74"/>
                  <a:gd name="T53" fmla="*/ 72 h 74"/>
                  <a:gd name="T54" fmla="*/ 48 w 74"/>
                  <a:gd name="T55" fmla="*/ 70 h 74"/>
                  <a:gd name="T56" fmla="*/ 48 w 74"/>
                  <a:gd name="T57" fmla="*/ 48 h 74"/>
                  <a:gd name="T58" fmla="*/ 70 w 74"/>
                  <a:gd name="T59" fmla="*/ 48 h 74"/>
                  <a:gd name="T60" fmla="*/ 70 w 74"/>
                  <a:gd name="T61" fmla="*/ 48 h 74"/>
                  <a:gd name="T62" fmla="*/ 72 w 74"/>
                  <a:gd name="T63" fmla="*/ 46 h 74"/>
                  <a:gd name="T64" fmla="*/ 74 w 74"/>
                  <a:gd name="T65" fmla="*/ 44 h 74"/>
                  <a:gd name="T66" fmla="*/ 74 w 74"/>
                  <a:gd name="T67" fmla="*/ 30 h 74"/>
                  <a:gd name="T68" fmla="*/ 74 w 74"/>
                  <a:gd name="T69" fmla="*/ 30 h 74"/>
                  <a:gd name="T70" fmla="*/ 72 w 74"/>
                  <a:gd name="T71" fmla="*/ 26 h 74"/>
                  <a:gd name="T72" fmla="*/ 70 w 74"/>
                  <a:gd name="T73" fmla="*/ 26 h 74"/>
                  <a:gd name="T74" fmla="*/ 70 w 74"/>
                  <a:gd name="T75" fmla="*/ 2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4" h="74">
                    <a:moveTo>
                      <a:pt x="70" y="26"/>
                    </a:moveTo>
                    <a:lnTo>
                      <a:pt x="48" y="26"/>
                    </a:lnTo>
                    <a:lnTo>
                      <a:pt x="48" y="4"/>
                    </a:lnTo>
                    <a:lnTo>
                      <a:pt x="48" y="4"/>
                    </a:lnTo>
                    <a:lnTo>
                      <a:pt x="46" y="0"/>
                    </a:lnTo>
                    <a:lnTo>
                      <a:pt x="44" y="0"/>
                    </a:lnTo>
                    <a:lnTo>
                      <a:pt x="30" y="0"/>
                    </a:lnTo>
                    <a:lnTo>
                      <a:pt x="30" y="0"/>
                    </a:lnTo>
                    <a:lnTo>
                      <a:pt x="28" y="0"/>
                    </a:lnTo>
                    <a:lnTo>
                      <a:pt x="26" y="4"/>
                    </a:lnTo>
                    <a:lnTo>
                      <a:pt x="26" y="26"/>
                    </a:lnTo>
                    <a:lnTo>
                      <a:pt x="4" y="26"/>
                    </a:lnTo>
                    <a:lnTo>
                      <a:pt x="4" y="26"/>
                    </a:lnTo>
                    <a:lnTo>
                      <a:pt x="2" y="26"/>
                    </a:lnTo>
                    <a:lnTo>
                      <a:pt x="0" y="30"/>
                    </a:lnTo>
                    <a:lnTo>
                      <a:pt x="0" y="44"/>
                    </a:lnTo>
                    <a:lnTo>
                      <a:pt x="0" y="44"/>
                    </a:lnTo>
                    <a:lnTo>
                      <a:pt x="2" y="46"/>
                    </a:lnTo>
                    <a:lnTo>
                      <a:pt x="4" y="48"/>
                    </a:lnTo>
                    <a:lnTo>
                      <a:pt x="26" y="48"/>
                    </a:lnTo>
                    <a:lnTo>
                      <a:pt x="26" y="70"/>
                    </a:lnTo>
                    <a:lnTo>
                      <a:pt x="26" y="70"/>
                    </a:lnTo>
                    <a:lnTo>
                      <a:pt x="28" y="72"/>
                    </a:lnTo>
                    <a:lnTo>
                      <a:pt x="30" y="74"/>
                    </a:lnTo>
                    <a:lnTo>
                      <a:pt x="44" y="74"/>
                    </a:lnTo>
                    <a:lnTo>
                      <a:pt x="44" y="74"/>
                    </a:lnTo>
                    <a:lnTo>
                      <a:pt x="46" y="72"/>
                    </a:lnTo>
                    <a:lnTo>
                      <a:pt x="48" y="70"/>
                    </a:lnTo>
                    <a:lnTo>
                      <a:pt x="48" y="48"/>
                    </a:lnTo>
                    <a:lnTo>
                      <a:pt x="70" y="48"/>
                    </a:lnTo>
                    <a:lnTo>
                      <a:pt x="70" y="48"/>
                    </a:lnTo>
                    <a:lnTo>
                      <a:pt x="72" y="46"/>
                    </a:lnTo>
                    <a:lnTo>
                      <a:pt x="74" y="44"/>
                    </a:lnTo>
                    <a:lnTo>
                      <a:pt x="74" y="30"/>
                    </a:lnTo>
                    <a:lnTo>
                      <a:pt x="74" y="30"/>
                    </a:lnTo>
                    <a:lnTo>
                      <a:pt x="72" y="26"/>
                    </a:lnTo>
                    <a:lnTo>
                      <a:pt x="70" y="26"/>
                    </a:lnTo>
                    <a:lnTo>
                      <a:pt x="70"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fontAlgn="auto">
                  <a:spcBef>
                    <a:spcPts val="0"/>
                  </a:spcBef>
                  <a:spcAft>
                    <a:spcPts val="0"/>
                  </a:spcAft>
                  <a:defRPr/>
                </a:pPr>
                <a:endParaRPr lang="zh-CN" altLang="en-US" kern="0">
                  <a:solidFill>
                    <a:prstClr val="black"/>
                  </a:solidFill>
                  <a:latin typeface="Impact"/>
                  <a:ea typeface="微软雅黑"/>
                </a:endParaRPr>
              </a:p>
            </p:txBody>
          </p:sp>
          <p:sp>
            <p:nvSpPr>
              <p:cNvPr id="72" name="Freeform 1374"/>
              <p:cNvSpPr>
                <a:spLocks/>
              </p:cNvSpPr>
              <p:nvPr/>
            </p:nvSpPr>
            <p:spPr bwMode="auto">
              <a:xfrm>
                <a:off x="5438775" y="3521075"/>
                <a:ext cx="130175" cy="31750"/>
              </a:xfrm>
              <a:custGeom>
                <a:avLst/>
                <a:gdLst>
                  <a:gd name="T0" fmla="*/ 12 w 82"/>
                  <a:gd name="T1" fmla="*/ 12 h 20"/>
                  <a:gd name="T2" fmla="*/ 70 w 82"/>
                  <a:gd name="T3" fmla="*/ 12 h 20"/>
                  <a:gd name="T4" fmla="*/ 70 w 82"/>
                  <a:gd name="T5" fmla="*/ 20 h 20"/>
                  <a:gd name="T6" fmla="*/ 82 w 82"/>
                  <a:gd name="T7" fmla="*/ 20 h 20"/>
                  <a:gd name="T8" fmla="*/ 82 w 82"/>
                  <a:gd name="T9" fmla="*/ 6 h 20"/>
                  <a:gd name="T10" fmla="*/ 82 w 82"/>
                  <a:gd name="T11" fmla="*/ 6 h 20"/>
                  <a:gd name="T12" fmla="*/ 80 w 82"/>
                  <a:gd name="T13" fmla="*/ 0 h 20"/>
                  <a:gd name="T14" fmla="*/ 76 w 82"/>
                  <a:gd name="T15" fmla="*/ 0 h 20"/>
                  <a:gd name="T16" fmla="*/ 6 w 82"/>
                  <a:gd name="T17" fmla="*/ 0 h 20"/>
                  <a:gd name="T18" fmla="*/ 6 w 82"/>
                  <a:gd name="T19" fmla="*/ 0 h 20"/>
                  <a:gd name="T20" fmla="*/ 2 w 82"/>
                  <a:gd name="T21" fmla="*/ 0 h 20"/>
                  <a:gd name="T22" fmla="*/ 0 w 82"/>
                  <a:gd name="T23" fmla="*/ 6 h 20"/>
                  <a:gd name="T24" fmla="*/ 0 w 82"/>
                  <a:gd name="T25" fmla="*/ 20 h 20"/>
                  <a:gd name="T26" fmla="*/ 12 w 82"/>
                  <a:gd name="T27" fmla="*/ 20 h 20"/>
                  <a:gd name="T28" fmla="*/ 12 w 82"/>
                  <a:gd name="T29"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20">
                    <a:moveTo>
                      <a:pt x="12" y="12"/>
                    </a:moveTo>
                    <a:lnTo>
                      <a:pt x="70" y="12"/>
                    </a:lnTo>
                    <a:lnTo>
                      <a:pt x="70" y="20"/>
                    </a:lnTo>
                    <a:lnTo>
                      <a:pt x="82" y="20"/>
                    </a:lnTo>
                    <a:lnTo>
                      <a:pt x="82" y="6"/>
                    </a:lnTo>
                    <a:lnTo>
                      <a:pt x="82" y="6"/>
                    </a:lnTo>
                    <a:lnTo>
                      <a:pt x="80" y="0"/>
                    </a:lnTo>
                    <a:lnTo>
                      <a:pt x="76" y="0"/>
                    </a:lnTo>
                    <a:lnTo>
                      <a:pt x="6" y="0"/>
                    </a:lnTo>
                    <a:lnTo>
                      <a:pt x="6" y="0"/>
                    </a:lnTo>
                    <a:lnTo>
                      <a:pt x="2" y="0"/>
                    </a:lnTo>
                    <a:lnTo>
                      <a:pt x="0" y="6"/>
                    </a:lnTo>
                    <a:lnTo>
                      <a:pt x="0" y="20"/>
                    </a:lnTo>
                    <a:lnTo>
                      <a:pt x="12" y="20"/>
                    </a:lnTo>
                    <a:lnTo>
                      <a:pt x="1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fontAlgn="auto">
                  <a:spcBef>
                    <a:spcPts val="0"/>
                  </a:spcBef>
                  <a:spcAft>
                    <a:spcPts val="0"/>
                  </a:spcAft>
                  <a:defRPr/>
                </a:pPr>
                <a:endParaRPr lang="zh-CN" altLang="en-US" kern="0">
                  <a:solidFill>
                    <a:prstClr val="black"/>
                  </a:solidFill>
                  <a:latin typeface="Impact"/>
                  <a:ea typeface="微软雅黑"/>
                </a:endParaRPr>
              </a:p>
            </p:txBody>
          </p:sp>
        </p:grpSp>
      </p:grpSp>
      <p:sp>
        <p:nvSpPr>
          <p:cNvPr id="8" name="文本框 5"/>
          <p:cNvSpPr txBox="1">
            <a:spLocks noChangeArrowheads="1"/>
          </p:cNvSpPr>
          <p:nvPr/>
        </p:nvSpPr>
        <p:spPr bwMode="auto">
          <a:xfrm>
            <a:off x="1644918" y="5434311"/>
            <a:ext cx="377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eaLnBrk="1" hangingPunct="1"/>
            <a:r>
              <a:rPr lang="zh-CN" altLang="en-US" sz="1400">
                <a:solidFill>
                  <a:srgbClr val="595959"/>
                </a:solidFill>
                <a:latin typeface="微软雅黑" pitchFamily="34" charset="-122"/>
                <a:ea typeface="微软雅黑" pitchFamily="34" charset="-122"/>
              </a:rPr>
              <a:t>图表均为矢量图，可以设置颜色填充改变颜色</a:t>
            </a:r>
          </a:p>
        </p:txBody>
      </p:sp>
      <p:grpSp>
        <p:nvGrpSpPr>
          <p:cNvPr id="9" name="组合 8"/>
          <p:cNvGrpSpPr>
            <a:grpSpLocks/>
          </p:cNvGrpSpPr>
          <p:nvPr/>
        </p:nvGrpSpPr>
        <p:grpSpPr bwMode="auto">
          <a:xfrm>
            <a:off x="1176606" y="1495723"/>
            <a:ext cx="4568825" cy="1384300"/>
            <a:chOff x="235277" y="164563"/>
            <a:chExt cx="7307811" cy="2216150"/>
          </a:xfrm>
        </p:grpSpPr>
        <p:grpSp>
          <p:nvGrpSpPr>
            <p:cNvPr id="10" name="组合 9"/>
            <p:cNvGrpSpPr>
              <a:grpSpLocks/>
            </p:cNvGrpSpPr>
            <p:nvPr/>
          </p:nvGrpSpPr>
          <p:grpSpPr bwMode="auto">
            <a:xfrm>
              <a:off x="4206578" y="164563"/>
              <a:ext cx="1339850" cy="2209800"/>
              <a:chOff x="6048375" y="1195388"/>
              <a:chExt cx="1339850" cy="2209800"/>
            </a:xfrm>
          </p:grpSpPr>
          <p:sp>
            <p:nvSpPr>
              <p:cNvPr id="50" name="Freeform 15"/>
              <p:cNvSpPr>
                <a:spLocks/>
              </p:cNvSpPr>
              <p:nvPr/>
            </p:nvSpPr>
            <p:spPr bwMode="auto">
              <a:xfrm>
                <a:off x="6802438" y="2051050"/>
                <a:ext cx="433388" cy="533400"/>
              </a:xfrm>
              <a:custGeom>
                <a:avLst/>
                <a:gdLst>
                  <a:gd name="T0" fmla="*/ 2147483647 w 819"/>
                  <a:gd name="T1" fmla="*/ 0 h 1008"/>
                  <a:gd name="T2" fmla="*/ 2147483647 w 819"/>
                  <a:gd name="T3" fmla="*/ 2147483647 h 1008"/>
                  <a:gd name="T4" fmla="*/ 2147483647 w 819"/>
                  <a:gd name="T5" fmla="*/ 2147483647 h 1008"/>
                  <a:gd name="T6" fmla="*/ 2147483647 w 819"/>
                  <a:gd name="T7" fmla="*/ 2147483647 h 1008"/>
                  <a:gd name="T8" fmla="*/ 2147483647 w 819"/>
                  <a:gd name="T9" fmla="*/ 2147483647 h 1008"/>
                  <a:gd name="T10" fmla="*/ 2147483647 w 819"/>
                  <a:gd name="T11" fmla="*/ 2147483647 h 1008"/>
                  <a:gd name="T12" fmla="*/ 2147483647 w 819"/>
                  <a:gd name="T13" fmla="*/ 2147483647 h 1008"/>
                  <a:gd name="T14" fmla="*/ 2147483647 w 819"/>
                  <a:gd name="T15" fmla="*/ 2147483647 h 1008"/>
                  <a:gd name="T16" fmla="*/ 2147483647 w 819"/>
                  <a:gd name="T17" fmla="*/ 2147483647 h 1008"/>
                  <a:gd name="T18" fmla="*/ 2147483647 w 819"/>
                  <a:gd name="T19" fmla="*/ 2147483647 h 1008"/>
                  <a:gd name="T20" fmla="*/ 2147483647 w 819"/>
                  <a:gd name="T21" fmla="*/ 2147483647 h 1008"/>
                  <a:gd name="T22" fmla="*/ 2147483647 w 819"/>
                  <a:gd name="T23" fmla="*/ 2147483647 h 1008"/>
                  <a:gd name="T24" fmla="*/ 2147483647 w 819"/>
                  <a:gd name="T25" fmla="*/ 2147483647 h 1008"/>
                  <a:gd name="T26" fmla="*/ 2147483647 w 819"/>
                  <a:gd name="T27" fmla="*/ 2147483647 h 1008"/>
                  <a:gd name="T28" fmla="*/ 2147483647 w 819"/>
                  <a:gd name="T29" fmla="*/ 2147483647 h 1008"/>
                  <a:gd name="T30" fmla="*/ 2147483647 w 819"/>
                  <a:gd name="T31" fmla="*/ 2147483647 h 1008"/>
                  <a:gd name="T32" fmla="*/ 2147483647 w 819"/>
                  <a:gd name="T33" fmla="*/ 2147483647 h 1008"/>
                  <a:gd name="T34" fmla="*/ 2147483647 w 819"/>
                  <a:gd name="T35" fmla="*/ 2147483647 h 1008"/>
                  <a:gd name="T36" fmla="*/ 2147483647 w 819"/>
                  <a:gd name="T37" fmla="*/ 2147483647 h 1008"/>
                  <a:gd name="T38" fmla="*/ 2147483647 w 819"/>
                  <a:gd name="T39" fmla="*/ 2147483647 h 1008"/>
                  <a:gd name="T40" fmla="*/ 2147483647 w 819"/>
                  <a:gd name="T41" fmla="*/ 2147483647 h 1008"/>
                  <a:gd name="T42" fmla="*/ 2147483647 w 819"/>
                  <a:gd name="T43" fmla="*/ 2147483647 h 1008"/>
                  <a:gd name="T44" fmla="*/ 2147483647 w 819"/>
                  <a:gd name="T45" fmla="*/ 2147483647 h 1008"/>
                  <a:gd name="T46" fmla="*/ 2147483647 w 819"/>
                  <a:gd name="T47" fmla="*/ 2147483647 h 1008"/>
                  <a:gd name="T48" fmla="*/ 2147483647 w 819"/>
                  <a:gd name="T49" fmla="*/ 2147483647 h 1008"/>
                  <a:gd name="T50" fmla="*/ 2147483647 w 819"/>
                  <a:gd name="T51" fmla="*/ 2147483647 h 1008"/>
                  <a:gd name="T52" fmla="*/ 2147483647 w 819"/>
                  <a:gd name="T53" fmla="*/ 2147483647 h 1008"/>
                  <a:gd name="T54" fmla="*/ 2147483647 w 819"/>
                  <a:gd name="T55" fmla="*/ 2147483647 h 1008"/>
                  <a:gd name="T56" fmla="*/ 2147483647 w 819"/>
                  <a:gd name="T57" fmla="*/ 2147483647 h 1008"/>
                  <a:gd name="T58" fmla="*/ 2147483647 w 819"/>
                  <a:gd name="T59" fmla="*/ 2147483647 h 1008"/>
                  <a:gd name="T60" fmla="*/ 2147483647 w 819"/>
                  <a:gd name="T61" fmla="*/ 2147483647 h 1008"/>
                  <a:gd name="T62" fmla="*/ 2147483647 w 819"/>
                  <a:gd name="T63" fmla="*/ 2147483647 h 1008"/>
                  <a:gd name="T64" fmla="*/ 2147483647 w 819"/>
                  <a:gd name="T65" fmla="*/ 2147483647 h 1008"/>
                  <a:gd name="T66" fmla="*/ 2147483647 w 819"/>
                  <a:gd name="T67" fmla="*/ 2147483647 h 1008"/>
                  <a:gd name="T68" fmla="*/ 2147483647 w 819"/>
                  <a:gd name="T69" fmla="*/ 2147483647 h 1008"/>
                  <a:gd name="T70" fmla="*/ 1629984968 w 819"/>
                  <a:gd name="T71" fmla="*/ 2147483647 h 1008"/>
                  <a:gd name="T72" fmla="*/ 592798055 w 819"/>
                  <a:gd name="T73" fmla="*/ 2147483647 h 1008"/>
                  <a:gd name="T74" fmla="*/ 0 w 819"/>
                  <a:gd name="T75" fmla="*/ 2147483647 h 1008"/>
                  <a:gd name="T76" fmla="*/ 148129267 w 819"/>
                  <a:gd name="T77" fmla="*/ 2147483647 h 1008"/>
                  <a:gd name="T78" fmla="*/ 444668788 w 819"/>
                  <a:gd name="T79" fmla="*/ 2147483647 h 1008"/>
                  <a:gd name="T80" fmla="*/ 2147483647 w 819"/>
                  <a:gd name="T81" fmla="*/ 2147483647 h 1008"/>
                  <a:gd name="T82" fmla="*/ 2147483647 w 819"/>
                  <a:gd name="T83" fmla="*/ 2147483647 h 1008"/>
                  <a:gd name="T84" fmla="*/ 2147483647 w 819"/>
                  <a:gd name="T85" fmla="*/ 2147483647 h 1008"/>
                  <a:gd name="T86" fmla="*/ 2147483647 w 819"/>
                  <a:gd name="T87" fmla="*/ 2147483647 h 1008"/>
                  <a:gd name="T88" fmla="*/ 2147483647 w 819"/>
                  <a:gd name="T89" fmla="*/ 2147483647 h 1008"/>
                  <a:gd name="T90" fmla="*/ 2147483647 w 819"/>
                  <a:gd name="T91" fmla="*/ 2147483647 h 1008"/>
                  <a:gd name="T92" fmla="*/ 2147483647 w 819"/>
                  <a:gd name="T93" fmla="*/ 2147483647 h 1008"/>
                  <a:gd name="T94" fmla="*/ 2147483647 w 819"/>
                  <a:gd name="T95" fmla="*/ 2147483647 h 1008"/>
                  <a:gd name="T96" fmla="*/ 2147483647 w 819"/>
                  <a:gd name="T97" fmla="*/ 2147483647 h 1008"/>
                  <a:gd name="T98" fmla="*/ 2147483647 w 819"/>
                  <a:gd name="T99" fmla="*/ 2074368788 h 1008"/>
                  <a:gd name="T100" fmla="*/ 2147483647 w 819"/>
                  <a:gd name="T101" fmla="*/ 592796842 h 1008"/>
                  <a:gd name="T102" fmla="*/ 2147483647 w 819"/>
                  <a:gd name="T103" fmla="*/ 0 h 100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819" h="1008">
                    <a:moveTo>
                      <a:pt x="572" y="0"/>
                    </a:moveTo>
                    <a:lnTo>
                      <a:pt x="572" y="0"/>
                    </a:lnTo>
                    <a:lnTo>
                      <a:pt x="573" y="37"/>
                    </a:lnTo>
                    <a:lnTo>
                      <a:pt x="573" y="80"/>
                    </a:lnTo>
                    <a:lnTo>
                      <a:pt x="572" y="136"/>
                    </a:lnTo>
                    <a:lnTo>
                      <a:pt x="569" y="202"/>
                    </a:lnTo>
                    <a:lnTo>
                      <a:pt x="563" y="276"/>
                    </a:lnTo>
                    <a:lnTo>
                      <a:pt x="559" y="316"/>
                    </a:lnTo>
                    <a:lnTo>
                      <a:pt x="556" y="355"/>
                    </a:lnTo>
                    <a:lnTo>
                      <a:pt x="549" y="396"/>
                    </a:lnTo>
                    <a:lnTo>
                      <a:pt x="543" y="438"/>
                    </a:lnTo>
                    <a:lnTo>
                      <a:pt x="538" y="466"/>
                    </a:lnTo>
                    <a:lnTo>
                      <a:pt x="536" y="494"/>
                    </a:lnTo>
                    <a:lnTo>
                      <a:pt x="533" y="520"/>
                    </a:lnTo>
                    <a:lnTo>
                      <a:pt x="532" y="546"/>
                    </a:lnTo>
                    <a:lnTo>
                      <a:pt x="532" y="569"/>
                    </a:lnTo>
                    <a:lnTo>
                      <a:pt x="532" y="593"/>
                    </a:lnTo>
                    <a:lnTo>
                      <a:pt x="533" y="615"/>
                    </a:lnTo>
                    <a:lnTo>
                      <a:pt x="536" y="637"/>
                    </a:lnTo>
                    <a:lnTo>
                      <a:pt x="540" y="657"/>
                    </a:lnTo>
                    <a:lnTo>
                      <a:pt x="545" y="677"/>
                    </a:lnTo>
                    <a:lnTo>
                      <a:pt x="549" y="697"/>
                    </a:lnTo>
                    <a:lnTo>
                      <a:pt x="556" y="715"/>
                    </a:lnTo>
                    <a:lnTo>
                      <a:pt x="562" y="732"/>
                    </a:lnTo>
                    <a:lnTo>
                      <a:pt x="569" y="750"/>
                    </a:lnTo>
                    <a:lnTo>
                      <a:pt x="578" y="766"/>
                    </a:lnTo>
                    <a:lnTo>
                      <a:pt x="588" y="782"/>
                    </a:lnTo>
                    <a:lnTo>
                      <a:pt x="598" y="797"/>
                    </a:lnTo>
                    <a:lnTo>
                      <a:pt x="608" y="813"/>
                    </a:lnTo>
                    <a:lnTo>
                      <a:pt x="619" y="826"/>
                    </a:lnTo>
                    <a:lnTo>
                      <a:pt x="631" y="841"/>
                    </a:lnTo>
                    <a:lnTo>
                      <a:pt x="657" y="869"/>
                    </a:lnTo>
                    <a:lnTo>
                      <a:pt x="686" y="895"/>
                    </a:lnTo>
                    <a:lnTo>
                      <a:pt x="717" y="919"/>
                    </a:lnTo>
                    <a:lnTo>
                      <a:pt x="749" y="944"/>
                    </a:lnTo>
                    <a:lnTo>
                      <a:pt x="783" y="969"/>
                    </a:lnTo>
                    <a:lnTo>
                      <a:pt x="819" y="994"/>
                    </a:lnTo>
                    <a:lnTo>
                      <a:pt x="794" y="996"/>
                    </a:lnTo>
                    <a:lnTo>
                      <a:pt x="726" y="1002"/>
                    </a:lnTo>
                    <a:lnTo>
                      <a:pt x="681" y="1005"/>
                    </a:lnTo>
                    <a:lnTo>
                      <a:pt x="629" y="1007"/>
                    </a:lnTo>
                    <a:lnTo>
                      <a:pt x="573" y="1008"/>
                    </a:lnTo>
                    <a:lnTo>
                      <a:pt x="514" y="1007"/>
                    </a:lnTo>
                    <a:lnTo>
                      <a:pt x="453" y="1005"/>
                    </a:lnTo>
                    <a:lnTo>
                      <a:pt x="392" y="1000"/>
                    </a:lnTo>
                    <a:lnTo>
                      <a:pt x="364" y="996"/>
                    </a:lnTo>
                    <a:lnTo>
                      <a:pt x="334" y="991"/>
                    </a:lnTo>
                    <a:lnTo>
                      <a:pt x="307" y="986"/>
                    </a:lnTo>
                    <a:lnTo>
                      <a:pt x="280" y="980"/>
                    </a:lnTo>
                    <a:lnTo>
                      <a:pt x="254" y="972"/>
                    </a:lnTo>
                    <a:lnTo>
                      <a:pt x="229" y="965"/>
                    </a:lnTo>
                    <a:lnTo>
                      <a:pt x="207" y="955"/>
                    </a:lnTo>
                    <a:lnTo>
                      <a:pt x="186" y="945"/>
                    </a:lnTo>
                    <a:lnTo>
                      <a:pt x="166" y="933"/>
                    </a:lnTo>
                    <a:lnTo>
                      <a:pt x="150" y="921"/>
                    </a:lnTo>
                    <a:lnTo>
                      <a:pt x="135" y="906"/>
                    </a:lnTo>
                    <a:lnTo>
                      <a:pt x="129" y="898"/>
                    </a:lnTo>
                    <a:lnTo>
                      <a:pt x="123" y="890"/>
                    </a:lnTo>
                    <a:lnTo>
                      <a:pt x="113" y="873"/>
                    </a:lnTo>
                    <a:lnTo>
                      <a:pt x="103" y="856"/>
                    </a:lnTo>
                    <a:lnTo>
                      <a:pt x="93" y="838"/>
                    </a:lnTo>
                    <a:lnTo>
                      <a:pt x="84" y="819"/>
                    </a:lnTo>
                    <a:lnTo>
                      <a:pt x="69" y="781"/>
                    </a:lnTo>
                    <a:lnTo>
                      <a:pt x="55" y="740"/>
                    </a:lnTo>
                    <a:lnTo>
                      <a:pt x="43" y="698"/>
                    </a:lnTo>
                    <a:lnTo>
                      <a:pt x="32" y="657"/>
                    </a:lnTo>
                    <a:lnTo>
                      <a:pt x="24" y="615"/>
                    </a:lnTo>
                    <a:lnTo>
                      <a:pt x="16" y="574"/>
                    </a:lnTo>
                    <a:lnTo>
                      <a:pt x="11" y="534"/>
                    </a:lnTo>
                    <a:lnTo>
                      <a:pt x="6" y="497"/>
                    </a:lnTo>
                    <a:lnTo>
                      <a:pt x="4" y="463"/>
                    </a:lnTo>
                    <a:lnTo>
                      <a:pt x="1" y="431"/>
                    </a:lnTo>
                    <a:lnTo>
                      <a:pt x="0" y="403"/>
                    </a:lnTo>
                    <a:lnTo>
                      <a:pt x="0" y="380"/>
                    </a:lnTo>
                    <a:lnTo>
                      <a:pt x="1" y="360"/>
                    </a:lnTo>
                    <a:lnTo>
                      <a:pt x="3" y="346"/>
                    </a:lnTo>
                    <a:lnTo>
                      <a:pt x="9" y="320"/>
                    </a:lnTo>
                    <a:lnTo>
                      <a:pt x="16" y="294"/>
                    </a:lnTo>
                    <a:lnTo>
                      <a:pt x="27" y="271"/>
                    </a:lnTo>
                    <a:lnTo>
                      <a:pt x="41" y="249"/>
                    </a:lnTo>
                    <a:lnTo>
                      <a:pt x="56" y="228"/>
                    </a:lnTo>
                    <a:lnTo>
                      <a:pt x="72" y="207"/>
                    </a:lnTo>
                    <a:lnTo>
                      <a:pt x="92" y="188"/>
                    </a:lnTo>
                    <a:lnTo>
                      <a:pt x="111" y="171"/>
                    </a:lnTo>
                    <a:lnTo>
                      <a:pt x="132" y="153"/>
                    </a:lnTo>
                    <a:lnTo>
                      <a:pt x="155" y="139"/>
                    </a:lnTo>
                    <a:lnTo>
                      <a:pt x="178" y="124"/>
                    </a:lnTo>
                    <a:lnTo>
                      <a:pt x="203" y="110"/>
                    </a:lnTo>
                    <a:lnTo>
                      <a:pt x="228" y="98"/>
                    </a:lnTo>
                    <a:lnTo>
                      <a:pt x="254" y="85"/>
                    </a:lnTo>
                    <a:lnTo>
                      <a:pt x="278" y="74"/>
                    </a:lnTo>
                    <a:lnTo>
                      <a:pt x="304" y="64"/>
                    </a:lnTo>
                    <a:lnTo>
                      <a:pt x="355" y="48"/>
                    </a:lnTo>
                    <a:lnTo>
                      <a:pt x="403" y="33"/>
                    </a:lnTo>
                    <a:lnTo>
                      <a:pt x="449" y="22"/>
                    </a:lnTo>
                    <a:lnTo>
                      <a:pt x="489" y="14"/>
                    </a:lnTo>
                    <a:lnTo>
                      <a:pt x="523" y="7"/>
                    </a:lnTo>
                    <a:lnTo>
                      <a:pt x="549" y="4"/>
                    </a:lnTo>
                    <a:lnTo>
                      <a:pt x="572" y="0"/>
                    </a:lnTo>
                    <a:close/>
                  </a:path>
                </a:pathLst>
              </a:custGeom>
              <a:solidFill>
                <a:srgbClr val="A78A67"/>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51" name="Freeform 16"/>
              <p:cNvSpPr>
                <a:spLocks/>
              </p:cNvSpPr>
              <p:nvPr/>
            </p:nvSpPr>
            <p:spPr bwMode="auto">
              <a:xfrm>
                <a:off x="6056313" y="1423988"/>
                <a:ext cx="1327150" cy="1677988"/>
              </a:xfrm>
              <a:custGeom>
                <a:avLst/>
                <a:gdLst>
                  <a:gd name="T0" fmla="*/ 2147483647 w 2510"/>
                  <a:gd name="T1" fmla="*/ 2147483647 h 3171"/>
                  <a:gd name="T2" fmla="*/ 2147483647 w 2510"/>
                  <a:gd name="T3" fmla="*/ 2147483647 h 3171"/>
                  <a:gd name="T4" fmla="*/ 2147483647 w 2510"/>
                  <a:gd name="T5" fmla="*/ 2147483647 h 3171"/>
                  <a:gd name="T6" fmla="*/ 2147483647 w 2510"/>
                  <a:gd name="T7" fmla="*/ 2147483647 h 3171"/>
                  <a:gd name="T8" fmla="*/ 2147483647 w 2510"/>
                  <a:gd name="T9" fmla="*/ 2147483647 h 3171"/>
                  <a:gd name="T10" fmla="*/ 2147483647 w 2510"/>
                  <a:gd name="T11" fmla="*/ 2147483647 h 3171"/>
                  <a:gd name="T12" fmla="*/ 2147483647 w 2510"/>
                  <a:gd name="T13" fmla="*/ 2147483647 h 3171"/>
                  <a:gd name="T14" fmla="*/ 2147483647 w 2510"/>
                  <a:gd name="T15" fmla="*/ 2147483647 h 3171"/>
                  <a:gd name="T16" fmla="*/ 2147483647 w 2510"/>
                  <a:gd name="T17" fmla="*/ 2147483647 h 3171"/>
                  <a:gd name="T18" fmla="*/ 2147483647 w 2510"/>
                  <a:gd name="T19" fmla="*/ 2147483647 h 3171"/>
                  <a:gd name="T20" fmla="*/ 2147483647 w 2510"/>
                  <a:gd name="T21" fmla="*/ 2147483647 h 3171"/>
                  <a:gd name="T22" fmla="*/ 2147483647 w 2510"/>
                  <a:gd name="T23" fmla="*/ 2147483647 h 3171"/>
                  <a:gd name="T24" fmla="*/ 2147483647 w 2510"/>
                  <a:gd name="T25" fmla="*/ 2147483647 h 3171"/>
                  <a:gd name="T26" fmla="*/ 2147483647 w 2510"/>
                  <a:gd name="T27" fmla="*/ 2147483647 h 3171"/>
                  <a:gd name="T28" fmla="*/ 2147483647 w 2510"/>
                  <a:gd name="T29" fmla="*/ 2147483647 h 3171"/>
                  <a:gd name="T30" fmla="*/ 2147483647 w 2510"/>
                  <a:gd name="T31" fmla="*/ 2147483647 h 3171"/>
                  <a:gd name="T32" fmla="*/ 2147483647 w 2510"/>
                  <a:gd name="T33" fmla="*/ 2147483647 h 3171"/>
                  <a:gd name="T34" fmla="*/ 2147483647 w 2510"/>
                  <a:gd name="T35" fmla="*/ 2147483647 h 3171"/>
                  <a:gd name="T36" fmla="*/ 2147483647 w 2510"/>
                  <a:gd name="T37" fmla="*/ 2147483647 h 3171"/>
                  <a:gd name="T38" fmla="*/ 2147483647 w 2510"/>
                  <a:gd name="T39" fmla="*/ 2147483647 h 3171"/>
                  <a:gd name="T40" fmla="*/ 2147483647 w 2510"/>
                  <a:gd name="T41" fmla="*/ 2147483647 h 3171"/>
                  <a:gd name="T42" fmla="*/ 2147483647 w 2510"/>
                  <a:gd name="T43" fmla="*/ 740926158 h 3171"/>
                  <a:gd name="T44" fmla="*/ 2147483647 w 2510"/>
                  <a:gd name="T45" fmla="*/ 740926158 h 3171"/>
                  <a:gd name="T46" fmla="*/ 2147483647 w 2510"/>
                  <a:gd name="T47" fmla="*/ 2147483647 h 3171"/>
                  <a:gd name="T48" fmla="*/ 2147483647 w 2510"/>
                  <a:gd name="T49" fmla="*/ 2147483647 h 3171"/>
                  <a:gd name="T50" fmla="*/ 2147483647 w 2510"/>
                  <a:gd name="T51" fmla="*/ 2147483647 h 3171"/>
                  <a:gd name="T52" fmla="*/ 2147483647 w 2510"/>
                  <a:gd name="T53" fmla="*/ 2147483647 h 3171"/>
                  <a:gd name="T54" fmla="*/ 2147483647 w 2510"/>
                  <a:gd name="T55" fmla="*/ 2147483647 h 3171"/>
                  <a:gd name="T56" fmla="*/ 2147483647 w 2510"/>
                  <a:gd name="T57" fmla="*/ 2147483647 h 3171"/>
                  <a:gd name="T58" fmla="*/ 2147483647 w 2510"/>
                  <a:gd name="T59" fmla="*/ 2147483647 h 3171"/>
                  <a:gd name="T60" fmla="*/ 2147483647 w 2510"/>
                  <a:gd name="T61" fmla="*/ 2147483647 h 3171"/>
                  <a:gd name="T62" fmla="*/ 2147483647 w 2510"/>
                  <a:gd name="T63" fmla="*/ 2147483647 h 3171"/>
                  <a:gd name="T64" fmla="*/ 2147483647 w 2510"/>
                  <a:gd name="T65" fmla="*/ 2147483647 h 3171"/>
                  <a:gd name="T66" fmla="*/ 2147483647 w 2510"/>
                  <a:gd name="T67" fmla="*/ 2147483647 h 3171"/>
                  <a:gd name="T68" fmla="*/ 2147483647 w 2510"/>
                  <a:gd name="T69" fmla="*/ 2147483647 h 3171"/>
                  <a:gd name="T70" fmla="*/ 2147483647 w 2510"/>
                  <a:gd name="T71" fmla="*/ 2147483647 h 3171"/>
                  <a:gd name="T72" fmla="*/ 2147483647 w 2510"/>
                  <a:gd name="T73" fmla="*/ 2147483647 h 3171"/>
                  <a:gd name="T74" fmla="*/ 2147483647 w 2510"/>
                  <a:gd name="T75" fmla="*/ 2147483647 h 3171"/>
                  <a:gd name="T76" fmla="*/ 2147483647 w 2510"/>
                  <a:gd name="T77" fmla="*/ 2147483647 h 3171"/>
                  <a:gd name="T78" fmla="*/ 2147483647 w 2510"/>
                  <a:gd name="T79" fmla="*/ 2147483647 h 3171"/>
                  <a:gd name="T80" fmla="*/ 2147483647 w 2510"/>
                  <a:gd name="T81" fmla="*/ 2147483647 h 3171"/>
                  <a:gd name="T82" fmla="*/ 2147483647 w 2510"/>
                  <a:gd name="T83" fmla="*/ 2147483647 h 3171"/>
                  <a:gd name="T84" fmla="*/ 2147483647 w 2510"/>
                  <a:gd name="T85" fmla="*/ 2147483647 h 3171"/>
                  <a:gd name="T86" fmla="*/ 2147483647 w 2510"/>
                  <a:gd name="T87" fmla="*/ 2147483647 h 3171"/>
                  <a:gd name="T88" fmla="*/ 2147483647 w 2510"/>
                  <a:gd name="T89" fmla="*/ 2147483647 h 3171"/>
                  <a:gd name="T90" fmla="*/ 2147483647 w 2510"/>
                  <a:gd name="T91" fmla="*/ 2147483647 h 3171"/>
                  <a:gd name="T92" fmla="*/ 2147483647 w 2510"/>
                  <a:gd name="T93" fmla="*/ 2147483647 h 3171"/>
                  <a:gd name="T94" fmla="*/ 2147483647 w 2510"/>
                  <a:gd name="T95" fmla="*/ 2147483647 h 3171"/>
                  <a:gd name="T96" fmla="*/ 0 w 2510"/>
                  <a:gd name="T97" fmla="*/ 2147483647 h 3171"/>
                  <a:gd name="T98" fmla="*/ 443400286 w 2510"/>
                  <a:gd name="T99" fmla="*/ 2147483647 h 3171"/>
                  <a:gd name="T100" fmla="*/ 2147483647 w 2510"/>
                  <a:gd name="T101" fmla="*/ 2147483647 h 3171"/>
                  <a:gd name="T102" fmla="*/ 2147483647 w 2510"/>
                  <a:gd name="T103" fmla="*/ 2147483647 h 3171"/>
                  <a:gd name="T104" fmla="*/ 2147483647 w 2510"/>
                  <a:gd name="T105" fmla="*/ 2147483647 h 3171"/>
                  <a:gd name="T106" fmla="*/ 2147483647 w 2510"/>
                  <a:gd name="T107" fmla="*/ 2147483647 h 3171"/>
                  <a:gd name="T108" fmla="*/ 2147483647 w 2510"/>
                  <a:gd name="T109" fmla="*/ 2147483647 h 3171"/>
                  <a:gd name="T110" fmla="*/ 2147483647 w 2510"/>
                  <a:gd name="T111" fmla="*/ 2147483647 h 317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510" h="3171">
                    <a:moveTo>
                      <a:pt x="2211" y="2206"/>
                    </a:moveTo>
                    <a:lnTo>
                      <a:pt x="2211" y="2206"/>
                    </a:lnTo>
                    <a:lnTo>
                      <a:pt x="2173" y="2197"/>
                    </a:lnTo>
                    <a:lnTo>
                      <a:pt x="2106" y="2184"/>
                    </a:lnTo>
                    <a:lnTo>
                      <a:pt x="1923" y="2148"/>
                    </a:lnTo>
                    <a:lnTo>
                      <a:pt x="1823" y="2127"/>
                    </a:lnTo>
                    <a:lnTo>
                      <a:pt x="1731" y="2106"/>
                    </a:lnTo>
                    <a:lnTo>
                      <a:pt x="1690" y="2096"/>
                    </a:lnTo>
                    <a:lnTo>
                      <a:pt x="1655" y="2085"/>
                    </a:lnTo>
                    <a:lnTo>
                      <a:pt x="1624" y="2075"/>
                    </a:lnTo>
                    <a:lnTo>
                      <a:pt x="1601" y="2065"/>
                    </a:lnTo>
                    <a:lnTo>
                      <a:pt x="1594" y="2061"/>
                    </a:lnTo>
                    <a:lnTo>
                      <a:pt x="1587" y="2056"/>
                    </a:lnTo>
                    <a:lnTo>
                      <a:pt x="1580" y="2050"/>
                    </a:lnTo>
                    <a:lnTo>
                      <a:pt x="1575" y="2043"/>
                    </a:lnTo>
                    <a:lnTo>
                      <a:pt x="1570" y="2035"/>
                    </a:lnTo>
                    <a:lnTo>
                      <a:pt x="1566" y="2027"/>
                    </a:lnTo>
                    <a:lnTo>
                      <a:pt x="1558" y="2008"/>
                    </a:lnTo>
                    <a:lnTo>
                      <a:pt x="1552" y="1987"/>
                    </a:lnTo>
                    <a:lnTo>
                      <a:pt x="1547" y="1963"/>
                    </a:lnTo>
                    <a:lnTo>
                      <a:pt x="1544" y="1940"/>
                    </a:lnTo>
                    <a:lnTo>
                      <a:pt x="1542" y="1914"/>
                    </a:lnTo>
                    <a:lnTo>
                      <a:pt x="1542" y="1888"/>
                    </a:lnTo>
                    <a:lnTo>
                      <a:pt x="1542" y="1863"/>
                    </a:lnTo>
                    <a:lnTo>
                      <a:pt x="1544" y="1813"/>
                    </a:lnTo>
                    <a:lnTo>
                      <a:pt x="1549" y="1768"/>
                    </a:lnTo>
                    <a:lnTo>
                      <a:pt x="1553" y="1731"/>
                    </a:lnTo>
                    <a:lnTo>
                      <a:pt x="1582" y="1709"/>
                    </a:lnTo>
                    <a:lnTo>
                      <a:pt x="1609" y="1685"/>
                    </a:lnTo>
                    <a:lnTo>
                      <a:pt x="1636" y="1662"/>
                    </a:lnTo>
                    <a:lnTo>
                      <a:pt x="1662" y="1636"/>
                    </a:lnTo>
                    <a:lnTo>
                      <a:pt x="1687" y="1608"/>
                    </a:lnTo>
                    <a:lnTo>
                      <a:pt x="1712" y="1580"/>
                    </a:lnTo>
                    <a:lnTo>
                      <a:pt x="1735" y="1550"/>
                    </a:lnTo>
                    <a:lnTo>
                      <a:pt x="1759" y="1521"/>
                    </a:lnTo>
                    <a:lnTo>
                      <a:pt x="1781" y="1488"/>
                    </a:lnTo>
                    <a:lnTo>
                      <a:pt x="1801" y="1455"/>
                    </a:lnTo>
                    <a:lnTo>
                      <a:pt x="1822" y="1420"/>
                    </a:lnTo>
                    <a:lnTo>
                      <a:pt x="1840" y="1386"/>
                    </a:lnTo>
                    <a:lnTo>
                      <a:pt x="1858" y="1349"/>
                    </a:lnTo>
                    <a:lnTo>
                      <a:pt x="1874" y="1310"/>
                    </a:lnTo>
                    <a:lnTo>
                      <a:pt x="1888" y="1272"/>
                    </a:lnTo>
                    <a:lnTo>
                      <a:pt x="1902" y="1231"/>
                    </a:lnTo>
                    <a:lnTo>
                      <a:pt x="1917" y="1232"/>
                    </a:lnTo>
                    <a:lnTo>
                      <a:pt x="1935" y="1233"/>
                    </a:lnTo>
                    <a:lnTo>
                      <a:pt x="1966" y="1232"/>
                    </a:lnTo>
                    <a:lnTo>
                      <a:pt x="1974" y="1231"/>
                    </a:lnTo>
                    <a:lnTo>
                      <a:pt x="1980" y="1230"/>
                    </a:lnTo>
                    <a:lnTo>
                      <a:pt x="1986" y="1227"/>
                    </a:lnTo>
                    <a:lnTo>
                      <a:pt x="1992" y="1224"/>
                    </a:lnTo>
                    <a:lnTo>
                      <a:pt x="1997" y="1219"/>
                    </a:lnTo>
                    <a:lnTo>
                      <a:pt x="2002" y="1214"/>
                    </a:lnTo>
                    <a:lnTo>
                      <a:pt x="2011" y="1201"/>
                    </a:lnTo>
                    <a:lnTo>
                      <a:pt x="2018" y="1186"/>
                    </a:lnTo>
                    <a:lnTo>
                      <a:pt x="2025" y="1170"/>
                    </a:lnTo>
                    <a:lnTo>
                      <a:pt x="2030" y="1152"/>
                    </a:lnTo>
                    <a:lnTo>
                      <a:pt x="2032" y="1132"/>
                    </a:lnTo>
                    <a:lnTo>
                      <a:pt x="2034" y="1111"/>
                    </a:lnTo>
                    <a:lnTo>
                      <a:pt x="2037" y="1091"/>
                    </a:lnTo>
                    <a:lnTo>
                      <a:pt x="2038" y="1049"/>
                    </a:lnTo>
                    <a:lnTo>
                      <a:pt x="2038" y="1012"/>
                    </a:lnTo>
                    <a:lnTo>
                      <a:pt x="2038" y="980"/>
                    </a:lnTo>
                    <a:lnTo>
                      <a:pt x="2037" y="969"/>
                    </a:lnTo>
                    <a:lnTo>
                      <a:pt x="2036" y="960"/>
                    </a:lnTo>
                    <a:lnTo>
                      <a:pt x="2033" y="953"/>
                    </a:lnTo>
                    <a:lnTo>
                      <a:pt x="2031" y="945"/>
                    </a:lnTo>
                    <a:lnTo>
                      <a:pt x="2027" y="940"/>
                    </a:lnTo>
                    <a:lnTo>
                      <a:pt x="2022" y="937"/>
                    </a:lnTo>
                    <a:lnTo>
                      <a:pt x="2017" y="934"/>
                    </a:lnTo>
                    <a:lnTo>
                      <a:pt x="2011" y="932"/>
                    </a:lnTo>
                    <a:lnTo>
                      <a:pt x="1999" y="930"/>
                    </a:lnTo>
                    <a:lnTo>
                      <a:pt x="1986" y="929"/>
                    </a:lnTo>
                    <a:lnTo>
                      <a:pt x="1971" y="928"/>
                    </a:lnTo>
                    <a:lnTo>
                      <a:pt x="1958" y="927"/>
                    </a:lnTo>
                    <a:lnTo>
                      <a:pt x="1957" y="880"/>
                    </a:lnTo>
                    <a:lnTo>
                      <a:pt x="1954" y="833"/>
                    </a:lnTo>
                    <a:lnTo>
                      <a:pt x="1952" y="787"/>
                    </a:lnTo>
                    <a:lnTo>
                      <a:pt x="1947" y="742"/>
                    </a:lnTo>
                    <a:lnTo>
                      <a:pt x="1940" y="698"/>
                    </a:lnTo>
                    <a:lnTo>
                      <a:pt x="1933" y="653"/>
                    </a:lnTo>
                    <a:lnTo>
                      <a:pt x="1926" y="611"/>
                    </a:lnTo>
                    <a:lnTo>
                      <a:pt x="1916" y="569"/>
                    </a:lnTo>
                    <a:lnTo>
                      <a:pt x="1905" y="528"/>
                    </a:lnTo>
                    <a:lnTo>
                      <a:pt x="1892" y="489"/>
                    </a:lnTo>
                    <a:lnTo>
                      <a:pt x="1879" y="449"/>
                    </a:lnTo>
                    <a:lnTo>
                      <a:pt x="1864" y="412"/>
                    </a:lnTo>
                    <a:lnTo>
                      <a:pt x="1846" y="375"/>
                    </a:lnTo>
                    <a:lnTo>
                      <a:pt x="1829" y="340"/>
                    </a:lnTo>
                    <a:lnTo>
                      <a:pt x="1809" y="307"/>
                    </a:lnTo>
                    <a:lnTo>
                      <a:pt x="1788" y="275"/>
                    </a:lnTo>
                    <a:lnTo>
                      <a:pt x="1766" y="244"/>
                    </a:lnTo>
                    <a:lnTo>
                      <a:pt x="1742" y="214"/>
                    </a:lnTo>
                    <a:lnTo>
                      <a:pt x="1718" y="187"/>
                    </a:lnTo>
                    <a:lnTo>
                      <a:pt x="1690" y="161"/>
                    </a:lnTo>
                    <a:lnTo>
                      <a:pt x="1662" y="136"/>
                    </a:lnTo>
                    <a:lnTo>
                      <a:pt x="1632" y="114"/>
                    </a:lnTo>
                    <a:lnTo>
                      <a:pt x="1600" y="93"/>
                    </a:lnTo>
                    <a:lnTo>
                      <a:pt x="1568" y="74"/>
                    </a:lnTo>
                    <a:lnTo>
                      <a:pt x="1532" y="57"/>
                    </a:lnTo>
                    <a:lnTo>
                      <a:pt x="1496" y="43"/>
                    </a:lnTo>
                    <a:lnTo>
                      <a:pt x="1458" y="30"/>
                    </a:lnTo>
                    <a:lnTo>
                      <a:pt x="1418" y="20"/>
                    </a:lnTo>
                    <a:lnTo>
                      <a:pt x="1376" y="11"/>
                    </a:lnTo>
                    <a:lnTo>
                      <a:pt x="1333" y="5"/>
                    </a:lnTo>
                    <a:lnTo>
                      <a:pt x="1288" y="1"/>
                    </a:lnTo>
                    <a:lnTo>
                      <a:pt x="1241" y="0"/>
                    </a:lnTo>
                    <a:lnTo>
                      <a:pt x="1194" y="1"/>
                    </a:lnTo>
                    <a:lnTo>
                      <a:pt x="1149" y="5"/>
                    </a:lnTo>
                    <a:lnTo>
                      <a:pt x="1105" y="11"/>
                    </a:lnTo>
                    <a:lnTo>
                      <a:pt x="1064" y="19"/>
                    </a:lnTo>
                    <a:lnTo>
                      <a:pt x="1025" y="28"/>
                    </a:lnTo>
                    <a:lnTo>
                      <a:pt x="986" y="41"/>
                    </a:lnTo>
                    <a:lnTo>
                      <a:pt x="951" y="56"/>
                    </a:lnTo>
                    <a:lnTo>
                      <a:pt x="915" y="72"/>
                    </a:lnTo>
                    <a:lnTo>
                      <a:pt x="883" y="90"/>
                    </a:lnTo>
                    <a:lnTo>
                      <a:pt x="850" y="110"/>
                    </a:lnTo>
                    <a:lnTo>
                      <a:pt x="821" y="131"/>
                    </a:lnTo>
                    <a:lnTo>
                      <a:pt x="792" y="155"/>
                    </a:lnTo>
                    <a:lnTo>
                      <a:pt x="765" y="181"/>
                    </a:lnTo>
                    <a:lnTo>
                      <a:pt x="740" y="208"/>
                    </a:lnTo>
                    <a:lnTo>
                      <a:pt x="717" y="236"/>
                    </a:lnTo>
                    <a:lnTo>
                      <a:pt x="694" y="266"/>
                    </a:lnTo>
                    <a:lnTo>
                      <a:pt x="673" y="297"/>
                    </a:lnTo>
                    <a:lnTo>
                      <a:pt x="654" y="330"/>
                    </a:lnTo>
                    <a:lnTo>
                      <a:pt x="636" y="364"/>
                    </a:lnTo>
                    <a:lnTo>
                      <a:pt x="619" y="400"/>
                    </a:lnTo>
                    <a:lnTo>
                      <a:pt x="604" y="437"/>
                    </a:lnTo>
                    <a:lnTo>
                      <a:pt x="591" y="475"/>
                    </a:lnTo>
                    <a:lnTo>
                      <a:pt x="578" y="513"/>
                    </a:lnTo>
                    <a:lnTo>
                      <a:pt x="567" y="554"/>
                    </a:lnTo>
                    <a:lnTo>
                      <a:pt x="557" y="595"/>
                    </a:lnTo>
                    <a:lnTo>
                      <a:pt x="548" y="637"/>
                    </a:lnTo>
                    <a:lnTo>
                      <a:pt x="542" y="680"/>
                    </a:lnTo>
                    <a:lnTo>
                      <a:pt x="536" y="724"/>
                    </a:lnTo>
                    <a:lnTo>
                      <a:pt x="531" y="770"/>
                    </a:lnTo>
                    <a:lnTo>
                      <a:pt x="527" y="815"/>
                    </a:lnTo>
                    <a:lnTo>
                      <a:pt x="525" y="861"/>
                    </a:lnTo>
                    <a:lnTo>
                      <a:pt x="524" y="908"/>
                    </a:lnTo>
                    <a:lnTo>
                      <a:pt x="513" y="912"/>
                    </a:lnTo>
                    <a:lnTo>
                      <a:pt x="501" y="917"/>
                    </a:lnTo>
                    <a:lnTo>
                      <a:pt x="490" y="923"/>
                    </a:lnTo>
                    <a:lnTo>
                      <a:pt x="479" y="930"/>
                    </a:lnTo>
                    <a:lnTo>
                      <a:pt x="471" y="940"/>
                    </a:lnTo>
                    <a:lnTo>
                      <a:pt x="462" y="951"/>
                    </a:lnTo>
                    <a:lnTo>
                      <a:pt x="456" y="965"/>
                    </a:lnTo>
                    <a:lnTo>
                      <a:pt x="452" y="980"/>
                    </a:lnTo>
                    <a:lnTo>
                      <a:pt x="447" y="1005"/>
                    </a:lnTo>
                    <a:lnTo>
                      <a:pt x="445" y="1029"/>
                    </a:lnTo>
                    <a:lnTo>
                      <a:pt x="445" y="1053"/>
                    </a:lnTo>
                    <a:lnTo>
                      <a:pt x="446" y="1076"/>
                    </a:lnTo>
                    <a:lnTo>
                      <a:pt x="448" y="1097"/>
                    </a:lnTo>
                    <a:lnTo>
                      <a:pt x="452" y="1118"/>
                    </a:lnTo>
                    <a:lnTo>
                      <a:pt x="457" y="1138"/>
                    </a:lnTo>
                    <a:lnTo>
                      <a:pt x="463" y="1157"/>
                    </a:lnTo>
                    <a:lnTo>
                      <a:pt x="471" y="1173"/>
                    </a:lnTo>
                    <a:lnTo>
                      <a:pt x="478" y="1188"/>
                    </a:lnTo>
                    <a:lnTo>
                      <a:pt x="487" y="1201"/>
                    </a:lnTo>
                    <a:lnTo>
                      <a:pt x="495" y="1212"/>
                    </a:lnTo>
                    <a:lnTo>
                      <a:pt x="504" y="1221"/>
                    </a:lnTo>
                    <a:lnTo>
                      <a:pt x="514" y="1227"/>
                    </a:lnTo>
                    <a:lnTo>
                      <a:pt x="522" y="1231"/>
                    </a:lnTo>
                    <a:lnTo>
                      <a:pt x="531" y="1233"/>
                    </a:lnTo>
                    <a:lnTo>
                      <a:pt x="552" y="1232"/>
                    </a:lnTo>
                    <a:lnTo>
                      <a:pt x="562" y="1231"/>
                    </a:lnTo>
                    <a:lnTo>
                      <a:pt x="567" y="1229"/>
                    </a:lnTo>
                    <a:lnTo>
                      <a:pt x="573" y="1227"/>
                    </a:lnTo>
                    <a:lnTo>
                      <a:pt x="588" y="1268"/>
                    </a:lnTo>
                    <a:lnTo>
                      <a:pt x="604" y="1309"/>
                    </a:lnTo>
                    <a:lnTo>
                      <a:pt x="621" y="1347"/>
                    </a:lnTo>
                    <a:lnTo>
                      <a:pt x="640" y="1386"/>
                    </a:lnTo>
                    <a:lnTo>
                      <a:pt x="661" y="1423"/>
                    </a:lnTo>
                    <a:lnTo>
                      <a:pt x="682" y="1459"/>
                    </a:lnTo>
                    <a:lnTo>
                      <a:pt x="706" y="1493"/>
                    </a:lnTo>
                    <a:lnTo>
                      <a:pt x="729" y="1527"/>
                    </a:lnTo>
                    <a:lnTo>
                      <a:pt x="754" y="1559"/>
                    </a:lnTo>
                    <a:lnTo>
                      <a:pt x="779" y="1590"/>
                    </a:lnTo>
                    <a:lnTo>
                      <a:pt x="806" y="1620"/>
                    </a:lnTo>
                    <a:lnTo>
                      <a:pt x="833" y="1647"/>
                    </a:lnTo>
                    <a:lnTo>
                      <a:pt x="860" y="1674"/>
                    </a:lnTo>
                    <a:lnTo>
                      <a:pt x="889" y="1699"/>
                    </a:lnTo>
                    <a:lnTo>
                      <a:pt x="917" y="1722"/>
                    </a:lnTo>
                    <a:lnTo>
                      <a:pt x="946" y="1743"/>
                    </a:lnTo>
                    <a:lnTo>
                      <a:pt x="949" y="1782"/>
                    </a:lnTo>
                    <a:lnTo>
                      <a:pt x="953" y="1825"/>
                    </a:lnTo>
                    <a:lnTo>
                      <a:pt x="954" y="1873"/>
                    </a:lnTo>
                    <a:lnTo>
                      <a:pt x="954" y="1897"/>
                    </a:lnTo>
                    <a:lnTo>
                      <a:pt x="953" y="1921"/>
                    </a:lnTo>
                    <a:lnTo>
                      <a:pt x="951" y="1945"/>
                    </a:lnTo>
                    <a:lnTo>
                      <a:pt x="947" y="1967"/>
                    </a:lnTo>
                    <a:lnTo>
                      <a:pt x="943" y="1989"/>
                    </a:lnTo>
                    <a:lnTo>
                      <a:pt x="937" y="2009"/>
                    </a:lnTo>
                    <a:lnTo>
                      <a:pt x="930" y="2027"/>
                    </a:lnTo>
                    <a:lnTo>
                      <a:pt x="920" y="2043"/>
                    </a:lnTo>
                    <a:lnTo>
                      <a:pt x="915" y="2049"/>
                    </a:lnTo>
                    <a:lnTo>
                      <a:pt x="909" y="2055"/>
                    </a:lnTo>
                    <a:lnTo>
                      <a:pt x="902" y="2061"/>
                    </a:lnTo>
                    <a:lnTo>
                      <a:pt x="896" y="2065"/>
                    </a:lnTo>
                    <a:lnTo>
                      <a:pt x="886" y="2071"/>
                    </a:lnTo>
                    <a:lnTo>
                      <a:pt x="874" y="2076"/>
                    </a:lnTo>
                    <a:lnTo>
                      <a:pt x="843" y="2087"/>
                    </a:lnTo>
                    <a:lnTo>
                      <a:pt x="807" y="2098"/>
                    </a:lnTo>
                    <a:lnTo>
                      <a:pt x="765" y="2109"/>
                    </a:lnTo>
                    <a:lnTo>
                      <a:pt x="720" y="2119"/>
                    </a:lnTo>
                    <a:lnTo>
                      <a:pt x="671" y="2129"/>
                    </a:lnTo>
                    <a:lnTo>
                      <a:pt x="621" y="2138"/>
                    </a:lnTo>
                    <a:lnTo>
                      <a:pt x="570" y="2147"/>
                    </a:lnTo>
                    <a:lnTo>
                      <a:pt x="471" y="2161"/>
                    </a:lnTo>
                    <a:lnTo>
                      <a:pt x="383" y="2174"/>
                    </a:lnTo>
                    <a:lnTo>
                      <a:pt x="313" y="2181"/>
                    </a:lnTo>
                    <a:lnTo>
                      <a:pt x="274" y="2184"/>
                    </a:lnTo>
                    <a:lnTo>
                      <a:pt x="245" y="2185"/>
                    </a:lnTo>
                    <a:lnTo>
                      <a:pt x="219" y="2187"/>
                    </a:lnTo>
                    <a:lnTo>
                      <a:pt x="195" y="2192"/>
                    </a:lnTo>
                    <a:lnTo>
                      <a:pt x="172" y="2197"/>
                    </a:lnTo>
                    <a:lnTo>
                      <a:pt x="151" y="2205"/>
                    </a:lnTo>
                    <a:lnTo>
                      <a:pt x="133" y="2213"/>
                    </a:lnTo>
                    <a:lnTo>
                      <a:pt x="115" y="2223"/>
                    </a:lnTo>
                    <a:lnTo>
                      <a:pt x="99" y="2234"/>
                    </a:lnTo>
                    <a:lnTo>
                      <a:pt x="86" y="2246"/>
                    </a:lnTo>
                    <a:lnTo>
                      <a:pt x="72" y="2259"/>
                    </a:lnTo>
                    <a:lnTo>
                      <a:pt x="61" y="2273"/>
                    </a:lnTo>
                    <a:lnTo>
                      <a:pt x="51" y="2288"/>
                    </a:lnTo>
                    <a:lnTo>
                      <a:pt x="41" y="2302"/>
                    </a:lnTo>
                    <a:lnTo>
                      <a:pt x="34" y="2319"/>
                    </a:lnTo>
                    <a:lnTo>
                      <a:pt x="26" y="2335"/>
                    </a:lnTo>
                    <a:lnTo>
                      <a:pt x="21" y="2352"/>
                    </a:lnTo>
                    <a:lnTo>
                      <a:pt x="16" y="2368"/>
                    </a:lnTo>
                    <a:lnTo>
                      <a:pt x="11" y="2385"/>
                    </a:lnTo>
                    <a:lnTo>
                      <a:pt x="5" y="2421"/>
                    </a:lnTo>
                    <a:lnTo>
                      <a:pt x="3" y="2456"/>
                    </a:lnTo>
                    <a:lnTo>
                      <a:pt x="0" y="2491"/>
                    </a:lnTo>
                    <a:lnTo>
                      <a:pt x="0" y="2524"/>
                    </a:lnTo>
                    <a:lnTo>
                      <a:pt x="2" y="2554"/>
                    </a:lnTo>
                    <a:lnTo>
                      <a:pt x="2" y="2607"/>
                    </a:lnTo>
                    <a:lnTo>
                      <a:pt x="3" y="2744"/>
                    </a:lnTo>
                    <a:lnTo>
                      <a:pt x="5" y="2933"/>
                    </a:lnTo>
                    <a:lnTo>
                      <a:pt x="8" y="3171"/>
                    </a:lnTo>
                    <a:lnTo>
                      <a:pt x="1245" y="3171"/>
                    </a:lnTo>
                    <a:lnTo>
                      <a:pt x="1251" y="3171"/>
                    </a:lnTo>
                    <a:lnTo>
                      <a:pt x="2510" y="3171"/>
                    </a:lnTo>
                    <a:lnTo>
                      <a:pt x="2510" y="2597"/>
                    </a:lnTo>
                    <a:lnTo>
                      <a:pt x="2510" y="2549"/>
                    </a:lnTo>
                    <a:lnTo>
                      <a:pt x="2508" y="2524"/>
                    </a:lnTo>
                    <a:lnTo>
                      <a:pt x="2506" y="2498"/>
                    </a:lnTo>
                    <a:lnTo>
                      <a:pt x="2502" y="2471"/>
                    </a:lnTo>
                    <a:lnTo>
                      <a:pt x="2496" y="2444"/>
                    </a:lnTo>
                    <a:lnTo>
                      <a:pt x="2487" y="2416"/>
                    </a:lnTo>
                    <a:lnTo>
                      <a:pt x="2481" y="2403"/>
                    </a:lnTo>
                    <a:lnTo>
                      <a:pt x="2475" y="2390"/>
                    </a:lnTo>
                    <a:lnTo>
                      <a:pt x="2468" y="2377"/>
                    </a:lnTo>
                    <a:lnTo>
                      <a:pt x="2460" y="2363"/>
                    </a:lnTo>
                    <a:lnTo>
                      <a:pt x="2450" y="2349"/>
                    </a:lnTo>
                    <a:lnTo>
                      <a:pt x="2440" y="2337"/>
                    </a:lnTo>
                    <a:lnTo>
                      <a:pt x="2429" y="2325"/>
                    </a:lnTo>
                    <a:lnTo>
                      <a:pt x="2416" y="2311"/>
                    </a:lnTo>
                    <a:lnTo>
                      <a:pt x="2402" y="2299"/>
                    </a:lnTo>
                    <a:lnTo>
                      <a:pt x="2387" y="2288"/>
                    </a:lnTo>
                    <a:lnTo>
                      <a:pt x="2370" y="2275"/>
                    </a:lnTo>
                    <a:lnTo>
                      <a:pt x="2352" y="2264"/>
                    </a:lnTo>
                    <a:lnTo>
                      <a:pt x="2333" y="2253"/>
                    </a:lnTo>
                    <a:lnTo>
                      <a:pt x="2312" y="2243"/>
                    </a:lnTo>
                    <a:lnTo>
                      <a:pt x="2289" y="2233"/>
                    </a:lnTo>
                    <a:lnTo>
                      <a:pt x="2265" y="2223"/>
                    </a:lnTo>
                    <a:lnTo>
                      <a:pt x="2239" y="2215"/>
                    </a:lnTo>
                    <a:lnTo>
                      <a:pt x="2211" y="2206"/>
                    </a:lnTo>
                    <a:close/>
                  </a:path>
                </a:pathLst>
              </a:custGeom>
              <a:solidFill>
                <a:srgbClr val="F6DBBC"/>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52" name="Freeform 17"/>
              <p:cNvSpPr>
                <a:spLocks/>
              </p:cNvSpPr>
              <p:nvPr/>
            </p:nvSpPr>
            <p:spPr bwMode="auto">
              <a:xfrm>
                <a:off x="6048375" y="2533650"/>
                <a:ext cx="1339850" cy="871538"/>
              </a:xfrm>
              <a:custGeom>
                <a:avLst/>
                <a:gdLst>
                  <a:gd name="T0" fmla="*/ 2147483647 w 2532"/>
                  <a:gd name="T1" fmla="*/ 2147483647 h 1648"/>
                  <a:gd name="T2" fmla="*/ 2147483647 w 2532"/>
                  <a:gd name="T3" fmla="*/ 2147483647 h 1648"/>
                  <a:gd name="T4" fmla="*/ 2147483647 w 2532"/>
                  <a:gd name="T5" fmla="*/ 2147483647 h 1648"/>
                  <a:gd name="T6" fmla="*/ 2147483647 w 2532"/>
                  <a:gd name="T7" fmla="*/ 2147483647 h 1648"/>
                  <a:gd name="T8" fmla="*/ 2147483647 w 2532"/>
                  <a:gd name="T9" fmla="*/ 2147483647 h 1648"/>
                  <a:gd name="T10" fmla="*/ 2147483647 w 2532"/>
                  <a:gd name="T11" fmla="*/ 2147483647 h 1648"/>
                  <a:gd name="T12" fmla="*/ 2147483647 w 2532"/>
                  <a:gd name="T13" fmla="*/ 2147483647 h 1648"/>
                  <a:gd name="T14" fmla="*/ 2147483647 w 2532"/>
                  <a:gd name="T15" fmla="*/ 2147483647 h 1648"/>
                  <a:gd name="T16" fmla="*/ 2147483647 w 2532"/>
                  <a:gd name="T17" fmla="*/ 2147483647 h 1648"/>
                  <a:gd name="T18" fmla="*/ 2147483647 w 2532"/>
                  <a:gd name="T19" fmla="*/ 2147483647 h 1648"/>
                  <a:gd name="T20" fmla="*/ 2147483647 w 2532"/>
                  <a:gd name="T21" fmla="*/ 2147483647 h 1648"/>
                  <a:gd name="T22" fmla="*/ 2147483647 w 2532"/>
                  <a:gd name="T23" fmla="*/ 2147483647 h 1648"/>
                  <a:gd name="T24" fmla="*/ 2147483647 w 2532"/>
                  <a:gd name="T25" fmla="*/ 2147483647 h 1648"/>
                  <a:gd name="T26" fmla="*/ 2147483647 w 2532"/>
                  <a:gd name="T27" fmla="*/ 2147483647 h 1648"/>
                  <a:gd name="T28" fmla="*/ 2147483647 w 2532"/>
                  <a:gd name="T29" fmla="*/ 2147483647 h 1648"/>
                  <a:gd name="T30" fmla="*/ 2147483647 w 2532"/>
                  <a:gd name="T31" fmla="*/ 2147483647 h 1648"/>
                  <a:gd name="T32" fmla="*/ 2147483647 w 2532"/>
                  <a:gd name="T33" fmla="*/ 2147483647 h 1648"/>
                  <a:gd name="T34" fmla="*/ 2147483647 w 2532"/>
                  <a:gd name="T35" fmla="*/ 1183317498 h 1648"/>
                  <a:gd name="T36" fmla="*/ 2147483647 w 2532"/>
                  <a:gd name="T37" fmla="*/ 1478937053 h 1648"/>
                  <a:gd name="T38" fmla="*/ 2147483647 w 2532"/>
                  <a:gd name="T39" fmla="*/ 2147483647 h 1648"/>
                  <a:gd name="T40" fmla="*/ 2147483647 w 2532"/>
                  <a:gd name="T41" fmla="*/ 2147483647 h 1648"/>
                  <a:gd name="T42" fmla="*/ 2147483647 w 2532"/>
                  <a:gd name="T43" fmla="*/ 2147483647 h 1648"/>
                  <a:gd name="T44" fmla="*/ 2147483647 w 2532"/>
                  <a:gd name="T45" fmla="*/ 2147483647 h 1648"/>
                  <a:gd name="T46" fmla="*/ 2147483647 w 2532"/>
                  <a:gd name="T47" fmla="*/ 2147483647 h 1648"/>
                  <a:gd name="T48" fmla="*/ 2147483647 w 2532"/>
                  <a:gd name="T49" fmla="*/ 2147483647 h 1648"/>
                  <a:gd name="T50" fmla="*/ 2147483647 w 2532"/>
                  <a:gd name="T51" fmla="*/ 2147483647 h 1648"/>
                  <a:gd name="T52" fmla="*/ 2147483647 w 2532"/>
                  <a:gd name="T53" fmla="*/ 2147483647 h 1648"/>
                  <a:gd name="T54" fmla="*/ 2147483647 w 2532"/>
                  <a:gd name="T55" fmla="*/ 2147483647 h 1648"/>
                  <a:gd name="T56" fmla="*/ 2147483647 w 2532"/>
                  <a:gd name="T57" fmla="*/ 2147483647 h 1648"/>
                  <a:gd name="T58" fmla="*/ 2147483647 w 2532"/>
                  <a:gd name="T59" fmla="*/ 2147483647 h 1648"/>
                  <a:gd name="T60" fmla="*/ 2147483647 w 2532"/>
                  <a:gd name="T61" fmla="*/ 2147483647 h 1648"/>
                  <a:gd name="T62" fmla="*/ 2147483647 w 2532"/>
                  <a:gd name="T63" fmla="*/ 2147483647 h 1648"/>
                  <a:gd name="T64" fmla="*/ 2147483647 w 2532"/>
                  <a:gd name="T65" fmla="*/ 2147483647 h 1648"/>
                  <a:gd name="T66" fmla="*/ 2147483647 w 2532"/>
                  <a:gd name="T67" fmla="*/ 2147483647 h 1648"/>
                  <a:gd name="T68" fmla="*/ 2147483647 w 2532"/>
                  <a:gd name="T69" fmla="*/ 2147483647 h 1648"/>
                  <a:gd name="T70" fmla="*/ 2147483647 w 2532"/>
                  <a:gd name="T71" fmla="*/ 2147483647 h 1648"/>
                  <a:gd name="T72" fmla="*/ 2147483647 w 2532"/>
                  <a:gd name="T73" fmla="*/ 2147483647 h 1648"/>
                  <a:gd name="T74" fmla="*/ 2147483647 w 2532"/>
                  <a:gd name="T75" fmla="*/ 2147483647 h 1648"/>
                  <a:gd name="T76" fmla="*/ 2147483647 w 2532"/>
                  <a:gd name="T77" fmla="*/ 2147483647 h 1648"/>
                  <a:gd name="T78" fmla="*/ 2147483647 w 2532"/>
                  <a:gd name="T79" fmla="*/ 2147483647 h 1648"/>
                  <a:gd name="T80" fmla="*/ 2147483647 w 2532"/>
                  <a:gd name="T81" fmla="*/ 2147483647 h 1648"/>
                  <a:gd name="T82" fmla="*/ 2147483647 w 2532"/>
                  <a:gd name="T83" fmla="*/ 2147483647 h 1648"/>
                  <a:gd name="T84" fmla="*/ 2147483647 w 2532"/>
                  <a:gd name="T85" fmla="*/ 443848707 h 1648"/>
                  <a:gd name="T86" fmla="*/ 2147483647 w 2532"/>
                  <a:gd name="T87" fmla="*/ 0 h 1648"/>
                  <a:gd name="T88" fmla="*/ 2147483647 w 2532"/>
                  <a:gd name="T89" fmla="*/ 2147483647 h 1648"/>
                  <a:gd name="T90" fmla="*/ 2147483647 w 2532"/>
                  <a:gd name="T91" fmla="*/ 2147483647 h 1648"/>
                  <a:gd name="T92" fmla="*/ 2147483647 w 2532"/>
                  <a:gd name="T93" fmla="*/ 2147483647 h 1648"/>
                  <a:gd name="T94" fmla="*/ 2147483647 w 2532"/>
                  <a:gd name="T95" fmla="*/ 2147483647 h 1648"/>
                  <a:gd name="T96" fmla="*/ 2147483647 w 2532"/>
                  <a:gd name="T97" fmla="*/ 2147483647 h 1648"/>
                  <a:gd name="T98" fmla="*/ 2147483647 w 2532"/>
                  <a:gd name="T99" fmla="*/ 2147483647 h 1648"/>
                  <a:gd name="T100" fmla="*/ 2147483647 w 2532"/>
                  <a:gd name="T101" fmla="*/ 2147483647 h 1648"/>
                  <a:gd name="T102" fmla="*/ 2147483647 w 2532"/>
                  <a:gd name="T103" fmla="*/ 2147483647 h 1648"/>
                  <a:gd name="T104" fmla="*/ 2147483647 w 2532"/>
                  <a:gd name="T105" fmla="*/ 2147483647 h 1648"/>
                  <a:gd name="T106" fmla="*/ 2147483647 w 2532"/>
                  <a:gd name="T107" fmla="*/ 2147483647 h 1648"/>
                  <a:gd name="T108" fmla="*/ 2147483647 w 2532"/>
                  <a:gd name="T109" fmla="*/ 2147483647 h 1648"/>
                  <a:gd name="T110" fmla="*/ 2147483647 w 2532"/>
                  <a:gd name="T111" fmla="*/ 2147483647 h 1648"/>
                  <a:gd name="T112" fmla="*/ 2147483647 w 2532"/>
                  <a:gd name="T113" fmla="*/ 2147483647 h 1648"/>
                  <a:gd name="T114" fmla="*/ 2147483647 w 2532"/>
                  <a:gd name="T115" fmla="*/ 2147483647 h 1648"/>
                  <a:gd name="T116" fmla="*/ 1481851875 w 2532"/>
                  <a:gd name="T117" fmla="*/ 2147483647 h 1648"/>
                  <a:gd name="T118" fmla="*/ 296258192 w 2532"/>
                  <a:gd name="T119" fmla="*/ 2147483647 h 1648"/>
                  <a:gd name="T120" fmla="*/ 0 w 2532"/>
                  <a:gd name="T121" fmla="*/ 2147483647 h 1648"/>
                  <a:gd name="T122" fmla="*/ 0 w 2532"/>
                  <a:gd name="T123" fmla="*/ 2147483647 h 1648"/>
                  <a:gd name="T124" fmla="*/ 2147483647 w 2532"/>
                  <a:gd name="T125" fmla="*/ 2147483647 h 164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532" h="1648">
                    <a:moveTo>
                      <a:pt x="2532" y="1648"/>
                    </a:moveTo>
                    <a:lnTo>
                      <a:pt x="2532" y="1648"/>
                    </a:lnTo>
                    <a:lnTo>
                      <a:pt x="2532" y="480"/>
                    </a:lnTo>
                    <a:lnTo>
                      <a:pt x="2532" y="429"/>
                    </a:lnTo>
                    <a:lnTo>
                      <a:pt x="2531" y="401"/>
                    </a:lnTo>
                    <a:lnTo>
                      <a:pt x="2528" y="370"/>
                    </a:lnTo>
                    <a:lnTo>
                      <a:pt x="2523" y="339"/>
                    </a:lnTo>
                    <a:lnTo>
                      <a:pt x="2517" y="307"/>
                    </a:lnTo>
                    <a:lnTo>
                      <a:pt x="2509" y="275"/>
                    </a:lnTo>
                    <a:lnTo>
                      <a:pt x="2504" y="260"/>
                    </a:lnTo>
                    <a:lnTo>
                      <a:pt x="2497" y="244"/>
                    </a:lnTo>
                    <a:lnTo>
                      <a:pt x="2490" y="229"/>
                    </a:lnTo>
                    <a:lnTo>
                      <a:pt x="2483" y="214"/>
                    </a:lnTo>
                    <a:lnTo>
                      <a:pt x="2474" y="199"/>
                    </a:lnTo>
                    <a:lnTo>
                      <a:pt x="2464" y="186"/>
                    </a:lnTo>
                    <a:lnTo>
                      <a:pt x="2453" y="172"/>
                    </a:lnTo>
                    <a:lnTo>
                      <a:pt x="2440" y="160"/>
                    </a:lnTo>
                    <a:lnTo>
                      <a:pt x="2427" y="147"/>
                    </a:lnTo>
                    <a:lnTo>
                      <a:pt x="2413" y="136"/>
                    </a:lnTo>
                    <a:lnTo>
                      <a:pt x="2397" y="125"/>
                    </a:lnTo>
                    <a:lnTo>
                      <a:pt x="2380" y="116"/>
                    </a:lnTo>
                    <a:lnTo>
                      <a:pt x="2361" y="108"/>
                    </a:lnTo>
                    <a:lnTo>
                      <a:pt x="2341" y="99"/>
                    </a:lnTo>
                    <a:lnTo>
                      <a:pt x="2320" y="93"/>
                    </a:lnTo>
                    <a:lnTo>
                      <a:pt x="2297" y="88"/>
                    </a:lnTo>
                    <a:lnTo>
                      <a:pt x="2272" y="83"/>
                    </a:lnTo>
                    <a:lnTo>
                      <a:pt x="2246" y="81"/>
                    </a:lnTo>
                    <a:lnTo>
                      <a:pt x="2178" y="73"/>
                    </a:lnTo>
                    <a:lnTo>
                      <a:pt x="2057" y="57"/>
                    </a:lnTo>
                    <a:lnTo>
                      <a:pt x="1985" y="47"/>
                    </a:lnTo>
                    <a:lnTo>
                      <a:pt x="1910" y="35"/>
                    </a:lnTo>
                    <a:lnTo>
                      <a:pt x="1837" y="21"/>
                    </a:lnTo>
                    <a:lnTo>
                      <a:pt x="1767" y="8"/>
                    </a:lnTo>
                    <a:lnTo>
                      <a:pt x="1765" y="8"/>
                    </a:lnTo>
                    <a:lnTo>
                      <a:pt x="1762" y="10"/>
                    </a:lnTo>
                    <a:lnTo>
                      <a:pt x="1756" y="20"/>
                    </a:lnTo>
                    <a:lnTo>
                      <a:pt x="1740" y="57"/>
                    </a:lnTo>
                    <a:lnTo>
                      <a:pt x="1729" y="82"/>
                    </a:lnTo>
                    <a:lnTo>
                      <a:pt x="1714" y="110"/>
                    </a:lnTo>
                    <a:lnTo>
                      <a:pt x="1697" y="140"/>
                    </a:lnTo>
                    <a:lnTo>
                      <a:pt x="1687" y="156"/>
                    </a:lnTo>
                    <a:lnTo>
                      <a:pt x="1675" y="172"/>
                    </a:lnTo>
                    <a:lnTo>
                      <a:pt x="1662" y="187"/>
                    </a:lnTo>
                    <a:lnTo>
                      <a:pt x="1649" y="203"/>
                    </a:lnTo>
                    <a:lnTo>
                      <a:pt x="1634" y="219"/>
                    </a:lnTo>
                    <a:lnTo>
                      <a:pt x="1618" y="234"/>
                    </a:lnTo>
                    <a:lnTo>
                      <a:pt x="1600" y="249"/>
                    </a:lnTo>
                    <a:lnTo>
                      <a:pt x="1582" y="262"/>
                    </a:lnTo>
                    <a:lnTo>
                      <a:pt x="1561" y="276"/>
                    </a:lnTo>
                    <a:lnTo>
                      <a:pt x="1540" y="288"/>
                    </a:lnTo>
                    <a:lnTo>
                      <a:pt x="1516" y="301"/>
                    </a:lnTo>
                    <a:lnTo>
                      <a:pt x="1490" y="311"/>
                    </a:lnTo>
                    <a:lnTo>
                      <a:pt x="1464" y="321"/>
                    </a:lnTo>
                    <a:lnTo>
                      <a:pt x="1435" y="329"/>
                    </a:lnTo>
                    <a:lnTo>
                      <a:pt x="1405" y="335"/>
                    </a:lnTo>
                    <a:lnTo>
                      <a:pt x="1373" y="340"/>
                    </a:lnTo>
                    <a:lnTo>
                      <a:pt x="1338" y="344"/>
                    </a:lnTo>
                    <a:lnTo>
                      <a:pt x="1301" y="345"/>
                    </a:lnTo>
                    <a:lnTo>
                      <a:pt x="1255" y="345"/>
                    </a:lnTo>
                    <a:lnTo>
                      <a:pt x="1213" y="343"/>
                    </a:lnTo>
                    <a:lnTo>
                      <a:pt x="1173" y="339"/>
                    </a:lnTo>
                    <a:lnTo>
                      <a:pt x="1136" y="333"/>
                    </a:lnTo>
                    <a:lnTo>
                      <a:pt x="1102" y="325"/>
                    </a:lnTo>
                    <a:lnTo>
                      <a:pt x="1070" y="317"/>
                    </a:lnTo>
                    <a:lnTo>
                      <a:pt x="1040" y="307"/>
                    </a:lnTo>
                    <a:lnTo>
                      <a:pt x="1014" y="295"/>
                    </a:lnTo>
                    <a:lnTo>
                      <a:pt x="988" y="282"/>
                    </a:lnTo>
                    <a:lnTo>
                      <a:pt x="966" y="269"/>
                    </a:lnTo>
                    <a:lnTo>
                      <a:pt x="946" y="255"/>
                    </a:lnTo>
                    <a:lnTo>
                      <a:pt x="927" y="239"/>
                    </a:lnTo>
                    <a:lnTo>
                      <a:pt x="910" y="224"/>
                    </a:lnTo>
                    <a:lnTo>
                      <a:pt x="895" y="208"/>
                    </a:lnTo>
                    <a:lnTo>
                      <a:pt x="881" y="191"/>
                    </a:lnTo>
                    <a:lnTo>
                      <a:pt x="869" y="175"/>
                    </a:lnTo>
                    <a:lnTo>
                      <a:pt x="859" y="158"/>
                    </a:lnTo>
                    <a:lnTo>
                      <a:pt x="849" y="141"/>
                    </a:lnTo>
                    <a:lnTo>
                      <a:pt x="842" y="125"/>
                    </a:lnTo>
                    <a:lnTo>
                      <a:pt x="834" y="110"/>
                    </a:lnTo>
                    <a:lnTo>
                      <a:pt x="825" y="81"/>
                    </a:lnTo>
                    <a:lnTo>
                      <a:pt x="816" y="53"/>
                    </a:lnTo>
                    <a:lnTo>
                      <a:pt x="807" y="14"/>
                    </a:lnTo>
                    <a:lnTo>
                      <a:pt x="804" y="3"/>
                    </a:lnTo>
                    <a:lnTo>
                      <a:pt x="802" y="0"/>
                    </a:lnTo>
                    <a:lnTo>
                      <a:pt x="801" y="0"/>
                    </a:lnTo>
                    <a:lnTo>
                      <a:pt x="731" y="15"/>
                    </a:lnTo>
                    <a:lnTo>
                      <a:pt x="654" y="30"/>
                    </a:lnTo>
                    <a:lnTo>
                      <a:pt x="575" y="43"/>
                    </a:lnTo>
                    <a:lnTo>
                      <a:pt x="498" y="56"/>
                    </a:lnTo>
                    <a:lnTo>
                      <a:pt x="426" y="66"/>
                    </a:lnTo>
                    <a:lnTo>
                      <a:pt x="365" y="73"/>
                    </a:lnTo>
                    <a:lnTo>
                      <a:pt x="318" y="78"/>
                    </a:lnTo>
                    <a:lnTo>
                      <a:pt x="290" y="79"/>
                    </a:lnTo>
                    <a:lnTo>
                      <a:pt x="262" y="81"/>
                    </a:lnTo>
                    <a:lnTo>
                      <a:pt x="236" y="83"/>
                    </a:lnTo>
                    <a:lnTo>
                      <a:pt x="211" y="87"/>
                    </a:lnTo>
                    <a:lnTo>
                      <a:pt x="189" y="93"/>
                    </a:lnTo>
                    <a:lnTo>
                      <a:pt x="166" y="99"/>
                    </a:lnTo>
                    <a:lnTo>
                      <a:pt x="148" y="106"/>
                    </a:lnTo>
                    <a:lnTo>
                      <a:pt x="129" y="115"/>
                    </a:lnTo>
                    <a:lnTo>
                      <a:pt x="113" y="125"/>
                    </a:lnTo>
                    <a:lnTo>
                      <a:pt x="98" y="136"/>
                    </a:lnTo>
                    <a:lnTo>
                      <a:pt x="85" y="149"/>
                    </a:lnTo>
                    <a:lnTo>
                      <a:pt x="72" y="161"/>
                    </a:lnTo>
                    <a:lnTo>
                      <a:pt x="61" y="173"/>
                    </a:lnTo>
                    <a:lnTo>
                      <a:pt x="51" y="188"/>
                    </a:lnTo>
                    <a:lnTo>
                      <a:pt x="43" y="202"/>
                    </a:lnTo>
                    <a:lnTo>
                      <a:pt x="35" y="218"/>
                    </a:lnTo>
                    <a:lnTo>
                      <a:pt x="28" y="233"/>
                    </a:lnTo>
                    <a:lnTo>
                      <a:pt x="23" y="249"/>
                    </a:lnTo>
                    <a:lnTo>
                      <a:pt x="18" y="265"/>
                    </a:lnTo>
                    <a:lnTo>
                      <a:pt x="13" y="281"/>
                    </a:lnTo>
                    <a:lnTo>
                      <a:pt x="10" y="297"/>
                    </a:lnTo>
                    <a:lnTo>
                      <a:pt x="5" y="330"/>
                    </a:lnTo>
                    <a:lnTo>
                      <a:pt x="2" y="363"/>
                    </a:lnTo>
                    <a:lnTo>
                      <a:pt x="0" y="394"/>
                    </a:lnTo>
                    <a:lnTo>
                      <a:pt x="0" y="423"/>
                    </a:lnTo>
                    <a:lnTo>
                      <a:pt x="0" y="475"/>
                    </a:lnTo>
                    <a:lnTo>
                      <a:pt x="0" y="1648"/>
                    </a:lnTo>
                    <a:lnTo>
                      <a:pt x="2532" y="1648"/>
                    </a:lnTo>
                    <a:close/>
                  </a:path>
                </a:pathLst>
              </a:custGeom>
              <a:solidFill>
                <a:srgbClr val="93CFCE"/>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53" name="Freeform 18"/>
              <p:cNvSpPr>
                <a:spLocks/>
              </p:cNvSpPr>
              <p:nvPr/>
            </p:nvSpPr>
            <p:spPr bwMode="auto">
              <a:xfrm>
                <a:off x="6472238" y="2533650"/>
                <a:ext cx="506413" cy="568325"/>
              </a:xfrm>
              <a:custGeom>
                <a:avLst/>
                <a:gdLst>
                  <a:gd name="T0" fmla="*/ 0 w 958"/>
                  <a:gd name="T1" fmla="*/ 0 h 1074"/>
                  <a:gd name="T2" fmla="*/ 1033904516 w 958"/>
                  <a:gd name="T3" fmla="*/ 2147483647 h 1074"/>
                  <a:gd name="T4" fmla="*/ 2147483647 w 958"/>
                  <a:gd name="T5" fmla="*/ 2147483647 h 1074"/>
                  <a:gd name="T6" fmla="*/ 2147483647 w 958"/>
                  <a:gd name="T7" fmla="*/ 2147483647 h 1074"/>
                  <a:gd name="T8" fmla="*/ 2147483647 w 958"/>
                  <a:gd name="T9" fmla="*/ 2147483647 h 1074"/>
                  <a:gd name="T10" fmla="*/ 2147483647 w 958"/>
                  <a:gd name="T11" fmla="*/ 2147483647 h 1074"/>
                  <a:gd name="T12" fmla="*/ 2147483647 w 958"/>
                  <a:gd name="T13" fmla="*/ 2147483647 h 1074"/>
                  <a:gd name="T14" fmla="*/ 2147483647 w 958"/>
                  <a:gd name="T15" fmla="*/ 2147483647 h 1074"/>
                  <a:gd name="T16" fmla="*/ 2147483647 w 958"/>
                  <a:gd name="T17" fmla="*/ 2147483647 h 1074"/>
                  <a:gd name="T18" fmla="*/ 2147483647 w 958"/>
                  <a:gd name="T19" fmla="*/ 2147483647 h 1074"/>
                  <a:gd name="T20" fmla="*/ 2147483647 w 958"/>
                  <a:gd name="T21" fmla="*/ 2147483647 h 1074"/>
                  <a:gd name="T22" fmla="*/ 2147483647 w 958"/>
                  <a:gd name="T23" fmla="*/ 2147483647 h 1074"/>
                  <a:gd name="T24" fmla="*/ 2147483647 w 958"/>
                  <a:gd name="T25" fmla="*/ 2147483647 h 1074"/>
                  <a:gd name="T26" fmla="*/ 2147483647 w 958"/>
                  <a:gd name="T27" fmla="*/ 2147483647 h 1074"/>
                  <a:gd name="T28" fmla="*/ 2147483647 w 958"/>
                  <a:gd name="T29" fmla="*/ 2147483647 h 1074"/>
                  <a:gd name="T30" fmla="*/ 2147483647 w 958"/>
                  <a:gd name="T31" fmla="*/ 2147483647 h 1074"/>
                  <a:gd name="T32" fmla="*/ 2147483647 w 958"/>
                  <a:gd name="T33" fmla="*/ 2147483647 h 1074"/>
                  <a:gd name="T34" fmla="*/ 2147483647 w 958"/>
                  <a:gd name="T35" fmla="*/ 2147483647 h 1074"/>
                  <a:gd name="T36" fmla="*/ 2147483647 w 958"/>
                  <a:gd name="T37" fmla="*/ 2147483647 h 1074"/>
                  <a:gd name="T38" fmla="*/ 2147483647 w 958"/>
                  <a:gd name="T39" fmla="*/ 2147483647 h 1074"/>
                  <a:gd name="T40" fmla="*/ 2147483647 w 958"/>
                  <a:gd name="T41" fmla="*/ 2147483647 h 1074"/>
                  <a:gd name="T42" fmla="*/ 2147483647 w 958"/>
                  <a:gd name="T43" fmla="*/ 2147483647 h 1074"/>
                  <a:gd name="T44" fmla="*/ 2147483647 w 958"/>
                  <a:gd name="T45" fmla="*/ 2147483647 h 1074"/>
                  <a:gd name="T46" fmla="*/ 2147483647 w 958"/>
                  <a:gd name="T47" fmla="*/ 2147483647 h 1074"/>
                  <a:gd name="T48" fmla="*/ 2147483647 w 958"/>
                  <a:gd name="T49" fmla="*/ 2147483647 h 1074"/>
                  <a:gd name="T50" fmla="*/ 2147483647 w 958"/>
                  <a:gd name="T51" fmla="*/ 2147483647 h 1074"/>
                  <a:gd name="T52" fmla="*/ 2147483647 w 958"/>
                  <a:gd name="T53" fmla="*/ 2147483647 h 1074"/>
                  <a:gd name="T54" fmla="*/ 2147483647 w 958"/>
                  <a:gd name="T55" fmla="*/ 2147483647 h 1074"/>
                  <a:gd name="T56" fmla="*/ 2147483647 w 958"/>
                  <a:gd name="T57" fmla="*/ 2147483647 h 1074"/>
                  <a:gd name="T58" fmla="*/ 2147483647 w 958"/>
                  <a:gd name="T59" fmla="*/ 2147483647 h 1074"/>
                  <a:gd name="T60" fmla="*/ 2147483647 w 958"/>
                  <a:gd name="T61" fmla="*/ 2147483647 h 1074"/>
                  <a:gd name="T62" fmla="*/ 2147483647 w 958"/>
                  <a:gd name="T63" fmla="*/ 2147483647 h 1074"/>
                  <a:gd name="T64" fmla="*/ 2147483647 w 958"/>
                  <a:gd name="T65" fmla="*/ 2147483647 h 1074"/>
                  <a:gd name="T66" fmla="*/ 2147483647 w 958"/>
                  <a:gd name="T67" fmla="*/ 2147483647 h 1074"/>
                  <a:gd name="T68" fmla="*/ 2147483647 w 958"/>
                  <a:gd name="T69" fmla="*/ 2147483647 h 1074"/>
                  <a:gd name="T70" fmla="*/ 2147483647 w 958"/>
                  <a:gd name="T71" fmla="*/ 2147483647 h 1074"/>
                  <a:gd name="T72" fmla="*/ 2147483647 w 958"/>
                  <a:gd name="T73" fmla="*/ 2147483647 h 1074"/>
                  <a:gd name="T74" fmla="*/ 2147483647 w 958"/>
                  <a:gd name="T75" fmla="*/ 2147483647 h 1074"/>
                  <a:gd name="T76" fmla="*/ 2147483647 w 958"/>
                  <a:gd name="T77" fmla="*/ 2147483647 h 1074"/>
                  <a:gd name="T78" fmla="*/ 2147483647 w 958"/>
                  <a:gd name="T79" fmla="*/ 2147483647 h 1074"/>
                  <a:gd name="T80" fmla="*/ 2147483647 w 958"/>
                  <a:gd name="T81" fmla="*/ 2147483647 h 1074"/>
                  <a:gd name="T82" fmla="*/ 2147483647 w 958"/>
                  <a:gd name="T83" fmla="*/ 2147483647 h 1074"/>
                  <a:gd name="T84" fmla="*/ 2147483647 w 958"/>
                  <a:gd name="T85" fmla="*/ 2147483647 h 1074"/>
                  <a:gd name="T86" fmla="*/ 2147483647 w 958"/>
                  <a:gd name="T87" fmla="*/ 2147483647 h 1074"/>
                  <a:gd name="T88" fmla="*/ 2147483647 w 958"/>
                  <a:gd name="T89" fmla="*/ 2147483647 h 1074"/>
                  <a:gd name="T90" fmla="*/ 2147483647 w 958"/>
                  <a:gd name="T91" fmla="*/ 2147483647 h 1074"/>
                  <a:gd name="T92" fmla="*/ 2147483647 w 958"/>
                  <a:gd name="T93" fmla="*/ 2147483647 h 1074"/>
                  <a:gd name="T94" fmla="*/ 2147483647 w 958"/>
                  <a:gd name="T95" fmla="*/ 2147483647 h 1074"/>
                  <a:gd name="T96" fmla="*/ 2147483647 w 958"/>
                  <a:gd name="T97" fmla="*/ 2147483647 h 1074"/>
                  <a:gd name="T98" fmla="*/ 2147483647 w 958"/>
                  <a:gd name="T99" fmla="*/ 2147483647 h 1074"/>
                  <a:gd name="T100" fmla="*/ 2147483647 w 958"/>
                  <a:gd name="T101" fmla="*/ 2147483647 h 1074"/>
                  <a:gd name="T102" fmla="*/ 886363362 w 958"/>
                  <a:gd name="T103" fmla="*/ 2147483647 h 1074"/>
                  <a:gd name="T104" fmla="*/ 0 w 958"/>
                  <a:gd name="T105" fmla="*/ 0 h 107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58" h="1074">
                    <a:moveTo>
                      <a:pt x="0" y="0"/>
                    </a:moveTo>
                    <a:lnTo>
                      <a:pt x="0" y="0"/>
                    </a:lnTo>
                    <a:lnTo>
                      <a:pt x="4" y="35"/>
                    </a:lnTo>
                    <a:lnTo>
                      <a:pt x="7" y="76"/>
                    </a:lnTo>
                    <a:lnTo>
                      <a:pt x="16" y="130"/>
                    </a:lnTo>
                    <a:lnTo>
                      <a:pt x="26" y="194"/>
                    </a:lnTo>
                    <a:lnTo>
                      <a:pt x="41" y="269"/>
                    </a:lnTo>
                    <a:lnTo>
                      <a:pt x="58" y="349"/>
                    </a:lnTo>
                    <a:lnTo>
                      <a:pt x="69" y="392"/>
                    </a:lnTo>
                    <a:lnTo>
                      <a:pt x="80" y="436"/>
                    </a:lnTo>
                    <a:lnTo>
                      <a:pt x="94" y="480"/>
                    </a:lnTo>
                    <a:lnTo>
                      <a:pt x="108" y="525"/>
                    </a:lnTo>
                    <a:lnTo>
                      <a:pt x="124" y="570"/>
                    </a:lnTo>
                    <a:lnTo>
                      <a:pt x="140" y="615"/>
                    </a:lnTo>
                    <a:lnTo>
                      <a:pt x="158" y="661"/>
                    </a:lnTo>
                    <a:lnTo>
                      <a:pt x="178" y="705"/>
                    </a:lnTo>
                    <a:lnTo>
                      <a:pt x="199" y="749"/>
                    </a:lnTo>
                    <a:lnTo>
                      <a:pt x="222" y="792"/>
                    </a:lnTo>
                    <a:lnTo>
                      <a:pt x="246" y="834"/>
                    </a:lnTo>
                    <a:lnTo>
                      <a:pt x="272" y="875"/>
                    </a:lnTo>
                    <a:lnTo>
                      <a:pt x="299" y="913"/>
                    </a:lnTo>
                    <a:lnTo>
                      <a:pt x="329" y="950"/>
                    </a:lnTo>
                    <a:lnTo>
                      <a:pt x="360" y="985"/>
                    </a:lnTo>
                    <a:lnTo>
                      <a:pt x="377" y="1002"/>
                    </a:lnTo>
                    <a:lnTo>
                      <a:pt x="393" y="1018"/>
                    </a:lnTo>
                    <a:lnTo>
                      <a:pt x="411" y="1033"/>
                    </a:lnTo>
                    <a:lnTo>
                      <a:pt x="428" y="1048"/>
                    </a:lnTo>
                    <a:lnTo>
                      <a:pt x="447" y="1062"/>
                    </a:lnTo>
                    <a:lnTo>
                      <a:pt x="465" y="1074"/>
                    </a:lnTo>
                    <a:lnTo>
                      <a:pt x="483" y="1063"/>
                    </a:lnTo>
                    <a:lnTo>
                      <a:pt x="502" y="1047"/>
                    </a:lnTo>
                    <a:lnTo>
                      <a:pt x="527" y="1023"/>
                    </a:lnTo>
                    <a:lnTo>
                      <a:pt x="558" y="994"/>
                    </a:lnTo>
                    <a:lnTo>
                      <a:pt x="575" y="975"/>
                    </a:lnTo>
                    <a:lnTo>
                      <a:pt x="593" y="955"/>
                    </a:lnTo>
                    <a:lnTo>
                      <a:pt x="611" y="932"/>
                    </a:lnTo>
                    <a:lnTo>
                      <a:pt x="631" y="907"/>
                    </a:lnTo>
                    <a:lnTo>
                      <a:pt x="651" y="881"/>
                    </a:lnTo>
                    <a:lnTo>
                      <a:pt x="671" y="851"/>
                    </a:lnTo>
                    <a:lnTo>
                      <a:pt x="692" y="819"/>
                    </a:lnTo>
                    <a:lnTo>
                      <a:pt x="713" y="786"/>
                    </a:lnTo>
                    <a:lnTo>
                      <a:pt x="734" y="749"/>
                    </a:lnTo>
                    <a:lnTo>
                      <a:pt x="755" y="709"/>
                    </a:lnTo>
                    <a:lnTo>
                      <a:pt x="776" y="667"/>
                    </a:lnTo>
                    <a:lnTo>
                      <a:pt x="796" y="622"/>
                    </a:lnTo>
                    <a:lnTo>
                      <a:pt x="815" y="575"/>
                    </a:lnTo>
                    <a:lnTo>
                      <a:pt x="835" y="525"/>
                    </a:lnTo>
                    <a:lnTo>
                      <a:pt x="854" y="471"/>
                    </a:lnTo>
                    <a:lnTo>
                      <a:pt x="872" y="416"/>
                    </a:lnTo>
                    <a:lnTo>
                      <a:pt x="890" y="356"/>
                    </a:lnTo>
                    <a:lnTo>
                      <a:pt x="906" y="295"/>
                    </a:lnTo>
                    <a:lnTo>
                      <a:pt x="921" y="230"/>
                    </a:lnTo>
                    <a:lnTo>
                      <a:pt x="934" y="161"/>
                    </a:lnTo>
                    <a:lnTo>
                      <a:pt x="948" y="89"/>
                    </a:lnTo>
                    <a:lnTo>
                      <a:pt x="958" y="15"/>
                    </a:lnTo>
                    <a:lnTo>
                      <a:pt x="944" y="43"/>
                    </a:lnTo>
                    <a:lnTo>
                      <a:pt x="928" y="69"/>
                    </a:lnTo>
                    <a:lnTo>
                      <a:pt x="913" y="94"/>
                    </a:lnTo>
                    <a:lnTo>
                      <a:pt x="896" y="116"/>
                    </a:lnTo>
                    <a:lnTo>
                      <a:pt x="880" y="137"/>
                    </a:lnTo>
                    <a:lnTo>
                      <a:pt x="862" y="157"/>
                    </a:lnTo>
                    <a:lnTo>
                      <a:pt x="844" y="176"/>
                    </a:lnTo>
                    <a:lnTo>
                      <a:pt x="825" y="192"/>
                    </a:lnTo>
                    <a:lnTo>
                      <a:pt x="807" y="208"/>
                    </a:lnTo>
                    <a:lnTo>
                      <a:pt x="788" y="222"/>
                    </a:lnTo>
                    <a:lnTo>
                      <a:pt x="770" y="234"/>
                    </a:lnTo>
                    <a:lnTo>
                      <a:pt x="750" y="245"/>
                    </a:lnTo>
                    <a:lnTo>
                      <a:pt x="730" y="255"/>
                    </a:lnTo>
                    <a:lnTo>
                      <a:pt x="711" y="265"/>
                    </a:lnTo>
                    <a:lnTo>
                      <a:pt x="692" y="272"/>
                    </a:lnTo>
                    <a:lnTo>
                      <a:pt x="672" y="280"/>
                    </a:lnTo>
                    <a:lnTo>
                      <a:pt x="653" y="285"/>
                    </a:lnTo>
                    <a:lnTo>
                      <a:pt x="634" y="290"/>
                    </a:lnTo>
                    <a:lnTo>
                      <a:pt x="596" y="298"/>
                    </a:lnTo>
                    <a:lnTo>
                      <a:pt x="561" y="302"/>
                    </a:lnTo>
                    <a:lnTo>
                      <a:pt x="526" y="304"/>
                    </a:lnTo>
                    <a:lnTo>
                      <a:pt x="495" y="304"/>
                    </a:lnTo>
                    <a:lnTo>
                      <a:pt x="465" y="303"/>
                    </a:lnTo>
                    <a:lnTo>
                      <a:pt x="439" y="301"/>
                    </a:lnTo>
                    <a:lnTo>
                      <a:pt x="417" y="298"/>
                    </a:lnTo>
                    <a:lnTo>
                      <a:pt x="382" y="292"/>
                    </a:lnTo>
                    <a:lnTo>
                      <a:pt x="350" y="285"/>
                    </a:lnTo>
                    <a:lnTo>
                      <a:pt x="319" y="277"/>
                    </a:lnTo>
                    <a:lnTo>
                      <a:pt x="291" y="269"/>
                    </a:lnTo>
                    <a:lnTo>
                      <a:pt x="264" y="259"/>
                    </a:lnTo>
                    <a:lnTo>
                      <a:pt x="239" y="249"/>
                    </a:lnTo>
                    <a:lnTo>
                      <a:pt x="215" y="238"/>
                    </a:lnTo>
                    <a:lnTo>
                      <a:pt x="193" y="226"/>
                    </a:lnTo>
                    <a:lnTo>
                      <a:pt x="172" y="214"/>
                    </a:lnTo>
                    <a:lnTo>
                      <a:pt x="153" y="203"/>
                    </a:lnTo>
                    <a:lnTo>
                      <a:pt x="136" y="191"/>
                    </a:lnTo>
                    <a:lnTo>
                      <a:pt x="120" y="177"/>
                    </a:lnTo>
                    <a:lnTo>
                      <a:pt x="104" y="165"/>
                    </a:lnTo>
                    <a:lnTo>
                      <a:pt x="90" y="152"/>
                    </a:lnTo>
                    <a:lnTo>
                      <a:pt x="78" y="140"/>
                    </a:lnTo>
                    <a:lnTo>
                      <a:pt x="67" y="126"/>
                    </a:lnTo>
                    <a:lnTo>
                      <a:pt x="48" y="102"/>
                    </a:lnTo>
                    <a:lnTo>
                      <a:pt x="32" y="78"/>
                    </a:lnTo>
                    <a:lnTo>
                      <a:pt x="21" y="57"/>
                    </a:lnTo>
                    <a:lnTo>
                      <a:pt x="12" y="38"/>
                    </a:lnTo>
                    <a:lnTo>
                      <a:pt x="6" y="22"/>
                    </a:lnTo>
                    <a:lnTo>
                      <a:pt x="3" y="10"/>
                    </a:lnTo>
                    <a:lnTo>
                      <a:pt x="0" y="0"/>
                    </a:lnTo>
                    <a:close/>
                  </a:path>
                </a:pathLst>
              </a:custGeom>
              <a:solidFill>
                <a:srgbClr val="F6DBBC"/>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54" name="Freeform 19"/>
              <p:cNvSpPr>
                <a:spLocks/>
              </p:cNvSpPr>
              <p:nvPr/>
            </p:nvSpPr>
            <p:spPr bwMode="auto">
              <a:xfrm>
                <a:off x="6297613" y="1343025"/>
                <a:ext cx="854075" cy="584200"/>
              </a:xfrm>
              <a:custGeom>
                <a:avLst/>
                <a:gdLst>
                  <a:gd name="T0" fmla="*/ 2147483647 w 1613"/>
                  <a:gd name="T1" fmla="*/ 2147483647 h 1104"/>
                  <a:gd name="T2" fmla="*/ 2147483647 w 1613"/>
                  <a:gd name="T3" fmla="*/ 2147483647 h 1104"/>
                  <a:gd name="T4" fmla="*/ 2147483647 w 1613"/>
                  <a:gd name="T5" fmla="*/ 2147483647 h 1104"/>
                  <a:gd name="T6" fmla="*/ 2147483647 w 1613"/>
                  <a:gd name="T7" fmla="*/ 2147483647 h 1104"/>
                  <a:gd name="T8" fmla="*/ 2147483647 w 1613"/>
                  <a:gd name="T9" fmla="*/ 2147483647 h 1104"/>
                  <a:gd name="T10" fmla="*/ 2147483647 w 1613"/>
                  <a:gd name="T11" fmla="*/ 1926239163 h 1104"/>
                  <a:gd name="T12" fmla="*/ 2147483647 w 1613"/>
                  <a:gd name="T13" fmla="*/ 0 h 1104"/>
                  <a:gd name="T14" fmla="*/ 2147483647 w 1613"/>
                  <a:gd name="T15" fmla="*/ 2147483647 h 1104"/>
                  <a:gd name="T16" fmla="*/ 2147483647 w 1613"/>
                  <a:gd name="T17" fmla="*/ 2147483647 h 1104"/>
                  <a:gd name="T18" fmla="*/ 2147483647 w 1613"/>
                  <a:gd name="T19" fmla="*/ 2147483647 h 1104"/>
                  <a:gd name="T20" fmla="*/ 2147483647 w 1613"/>
                  <a:gd name="T21" fmla="*/ 2147483647 h 1104"/>
                  <a:gd name="T22" fmla="*/ 2147483647 w 1613"/>
                  <a:gd name="T23" fmla="*/ 2147483647 h 1104"/>
                  <a:gd name="T24" fmla="*/ 2147483647 w 1613"/>
                  <a:gd name="T25" fmla="*/ 2147483647 h 1104"/>
                  <a:gd name="T26" fmla="*/ 2147483647 w 1613"/>
                  <a:gd name="T27" fmla="*/ 2147483647 h 1104"/>
                  <a:gd name="T28" fmla="*/ 2147483647 w 1613"/>
                  <a:gd name="T29" fmla="*/ 2147483647 h 1104"/>
                  <a:gd name="T30" fmla="*/ 742125518 w 1613"/>
                  <a:gd name="T31" fmla="*/ 2147483647 h 1104"/>
                  <a:gd name="T32" fmla="*/ 0 w 1613"/>
                  <a:gd name="T33" fmla="*/ 2147483647 h 1104"/>
                  <a:gd name="T34" fmla="*/ 2147483647 w 1613"/>
                  <a:gd name="T35" fmla="*/ 2147483647 h 1104"/>
                  <a:gd name="T36" fmla="*/ 2147483647 w 1613"/>
                  <a:gd name="T37" fmla="*/ 2147483647 h 1104"/>
                  <a:gd name="T38" fmla="*/ 2147483647 w 1613"/>
                  <a:gd name="T39" fmla="*/ 2147483647 h 1104"/>
                  <a:gd name="T40" fmla="*/ 2147483647 w 1613"/>
                  <a:gd name="T41" fmla="*/ 2147483647 h 1104"/>
                  <a:gd name="T42" fmla="*/ 2147483647 w 1613"/>
                  <a:gd name="T43" fmla="*/ 2147483647 h 1104"/>
                  <a:gd name="T44" fmla="*/ 2147483647 w 1613"/>
                  <a:gd name="T45" fmla="*/ 2147483647 h 1104"/>
                  <a:gd name="T46" fmla="*/ 2147483647 w 1613"/>
                  <a:gd name="T47" fmla="*/ 2147483647 h 1104"/>
                  <a:gd name="T48" fmla="*/ 2147483647 w 1613"/>
                  <a:gd name="T49" fmla="*/ 2147483647 h 1104"/>
                  <a:gd name="T50" fmla="*/ 2147483647 w 1613"/>
                  <a:gd name="T51" fmla="*/ 2147483647 h 1104"/>
                  <a:gd name="T52" fmla="*/ 2147483647 w 1613"/>
                  <a:gd name="T53" fmla="*/ 2147483647 h 1104"/>
                  <a:gd name="T54" fmla="*/ 2147483647 w 1613"/>
                  <a:gd name="T55" fmla="*/ 2147483647 h 1104"/>
                  <a:gd name="T56" fmla="*/ 2147483647 w 1613"/>
                  <a:gd name="T57" fmla="*/ 2147483647 h 1104"/>
                  <a:gd name="T58" fmla="*/ 2147483647 w 1613"/>
                  <a:gd name="T59" fmla="*/ 2147483647 h 1104"/>
                  <a:gd name="T60" fmla="*/ 2147483647 w 1613"/>
                  <a:gd name="T61" fmla="*/ 2147483647 h 1104"/>
                  <a:gd name="T62" fmla="*/ 2147483647 w 1613"/>
                  <a:gd name="T63" fmla="*/ 2147483647 h 1104"/>
                  <a:gd name="T64" fmla="*/ 2147483647 w 1613"/>
                  <a:gd name="T65" fmla="*/ 2147483647 h 1104"/>
                  <a:gd name="T66" fmla="*/ 2147483647 w 1613"/>
                  <a:gd name="T67" fmla="*/ 2147483647 h 1104"/>
                  <a:gd name="T68" fmla="*/ 2147483647 w 1613"/>
                  <a:gd name="T69" fmla="*/ 2147483647 h 1104"/>
                  <a:gd name="T70" fmla="*/ 2147483647 w 1613"/>
                  <a:gd name="T71" fmla="*/ 2147483647 h 1104"/>
                  <a:gd name="T72" fmla="*/ 2147483647 w 1613"/>
                  <a:gd name="T73" fmla="*/ 2147483647 h 1104"/>
                  <a:gd name="T74" fmla="*/ 2147483647 w 1613"/>
                  <a:gd name="T75" fmla="*/ 2147483647 h 1104"/>
                  <a:gd name="T76" fmla="*/ 2147483647 w 1613"/>
                  <a:gd name="T77" fmla="*/ 2147483647 h 1104"/>
                  <a:gd name="T78" fmla="*/ 2147483647 w 1613"/>
                  <a:gd name="T79" fmla="*/ 2147483647 h 1104"/>
                  <a:gd name="T80" fmla="*/ 2147483647 w 1613"/>
                  <a:gd name="T81" fmla="*/ 2147483647 h 1104"/>
                  <a:gd name="T82" fmla="*/ 2147483647 w 1613"/>
                  <a:gd name="T83" fmla="*/ 2147483647 h 1104"/>
                  <a:gd name="T84" fmla="*/ 2147483647 w 1613"/>
                  <a:gd name="T85" fmla="*/ 2147483647 h 1104"/>
                  <a:gd name="T86" fmla="*/ 2147483647 w 1613"/>
                  <a:gd name="T87" fmla="*/ 2147483647 h 1104"/>
                  <a:gd name="T88" fmla="*/ 2147483647 w 1613"/>
                  <a:gd name="T89" fmla="*/ 2147483647 h 1104"/>
                  <a:gd name="T90" fmla="*/ 2147483647 w 1613"/>
                  <a:gd name="T91" fmla="*/ 2147483647 h 1104"/>
                  <a:gd name="T92" fmla="*/ 2147483647 w 1613"/>
                  <a:gd name="T93" fmla="*/ 2147483647 h 1104"/>
                  <a:gd name="T94" fmla="*/ 2147483647 w 1613"/>
                  <a:gd name="T95" fmla="*/ 2147483647 h 1104"/>
                  <a:gd name="T96" fmla="*/ 2147483647 w 1613"/>
                  <a:gd name="T97" fmla="*/ 2147483647 h 11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613" h="1104">
                    <a:moveTo>
                      <a:pt x="1518" y="456"/>
                    </a:moveTo>
                    <a:lnTo>
                      <a:pt x="1518" y="456"/>
                    </a:lnTo>
                    <a:lnTo>
                      <a:pt x="1511" y="436"/>
                    </a:lnTo>
                    <a:lnTo>
                      <a:pt x="1503" y="417"/>
                    </a:lnTo>
                    <a:lnTo>
                      <a:pt x="1493" y="397"/>
                    </a:lnTo>
                    <a:lnTo>
                      <a:pt x="1483" y="377"/>
                    </a:lnTo>
                    <a:lnTo>
                      <a:pt x="1474" y="358"/>
                    </a:lnTo>
                    <a:lnTo>
                      <a:pt x="1462" y="340"/>
                    </a:lnTo>
                    <a:lnTo>
                      <a:pt x="1450" y="322"/>
                    </a:lnTo>
                    <a:lnTo>
                      <a:pt x="1438" y="305"/>
                    </a:lnTo>
                    <a:lnTo>
                      <a:pt x="1424" y="288"/>
                    </a:lnTo>
                    <a:lnTo>
                      <a:pt x="1410" y="271"/>
                    </a:lnTo>
                    <a:lnTo>
                      <a:pt x="1381" y="238"/>
                    </a:lnTo>
                    <a:lnTo>
                      <a:pt x="1349" y="209"/>
                    </a:lnTo>
                    <a:lnTo>
                      <a:pt x="1314" y="179"/>
                    </a:lnTo>
                    <a:lnTo>
                      <a:pt x="1278" y="153"/>
                    </a:lnTo>
                    <a:lnTo>
                      <a:pt x="1240" y="128"/>
                    </a:lnTo>
                    <a:lnTo>
                      <a:pt x="1200" y="105"/>
                    </a:lnTo>
                    <a:lnTo>
                      <a:pt x="1159" y="84"/>
                    </a:lnTo>
                    <a:lnTo>
                      <a:pt x="1116" y="65"/>
                    </a:lnTo>
                    <a:lnTo>
                      <a:pt x="1073" y="49"/>
                    </a:lnTo>
                    <a:lnTo>
                      <a:pt x="1027" y="34"/>
                    </a:lnTo>
                    <a:lnTo>
                      <a:pt x="981" y="23"/>
                    </a:lnTo>
                    <a:lnTo>
                      <a:pt x="934" y="13"/>
                    </a:lnTo>
                    <a:lnTo>
                      <a:pt x="886" y="6"/>
                    </a:lnTo>
                    <a:lnTo>
                      <a:pt x="838" y="1"/>
                    </a:lnTo>
                    <a:lnTo>
                      <a:pt x="789" y="0"/>
                    </a:lnTo>
                    <a:lnTo>
                      <a:pt x="741" y="0"/>
                    </a:lnTo>
                    <a:lnTo>
                      <a:pt x="692" y="3"/>
                    </a:lnTo>
                    <a:lnTo>
                      <a:pt x="643" y="8"/>
                    </a:lnTo>
                    <a:lnTo>
                      <a:pt x="594" y="17"/>
                    </a:lnTo>
                    <a:lnTo>
                      <a:pt x="546" y="29"/>
                    </a:lnTo>
                    <a:lnTo>
                      <a:pt x="522" y="35"/>
                    </a:lnTo>
                    <a:lnTo>
                      <a:pt x="499" y="43"/>
                    </a:lnTo>
                    <a:lnTo>
                      <a:pt x="475" y="52"/>
                    </a:lnTo>
                    <a:lnTo>
                      <a:pt x="452" y="60"/>
                    </a:lnTo>
                    <a:lnTo>
                      <a:pt x="428" y="70"/>
                    </a:lnTo>
                    <a:lnTo>
                      <a:pt x="405" y="81"/>
                    </a:lnTo>
                    <a:lnTo>
                      <a:pt x="382" y="92"/>
                    </a:lnTo>
                    <a:lnTo>
                      <a:pt x="359" y="105"/>
                    </a:lnTo>
                    <a:lnTo>
                      <a:pt x="336" y="117"/>
                    </a:lnTo>
                    <a:lnTo>
                      <a:pt x="314" y="132"/>
                    </a:lnTo>
                    <a:lnTo>
                      <a:pt x="293" y="146"/>
                    </a:lnTo>
                    <a:lnTo>
                      <a:pt x="272" y="162"/>
                    </a:lnTo>
                    <a:lnTo>
                      <a:pt x="250" y="178"/>
                    </a:lnTo>
                    <a:lnTo>
                      <a:pt x="230" y="195"/>
                    </a:lnTo>
                    <a:lnTo>
                      <a:pt x="215" y="207"/>
                    </a:lnTo>
                    <a:lnTo>
                      <a:pt x="200" y="221"/>
                    </a:lnTo>
                    <a:lnTo>
                      <a:pt x="187" y="236"/>
                    </a:lnTo>
                    <a:lnTo>
                      <a:pt x="174" y="249"/>
                    </a:lnTo>
                    <a:lnTo>
                      <a:pt x="150" y="280"/>
                    </a:lnTo>
                    <a:lnTo>
                      <a:pt x="127" y="313"/>
                    </a:lnTo>
                    <a:lnTo>
                      <a:pt x="108" y="345"/>
                    </a:lnTo>
                    <a:lnTo>
                      <a:pt x="89" y="379"/>
                    </a:lnTo>
                    <a:lnTo>
                      <a:pt x="74" y="414"/>
                    </a:lnTo>
                    <a:lnTo>
                      <a:pt x="59" y="450"/>
                    </a:lnTo>
                    <a:lnTo>
                      <a:pt x="47" y="486"/>
                    </a:lnTo>
                    <a:lnTo>
                      <a:pt x="37" y="523"/>
                    </a:lnTo>
                    <a:lnTo>
                      <a:pt x="27" y="560"/>
                    </a:lnTo>
                    <a:lnTo>
                      <a:pt x="20" y="597"/>
                    </a:lnTo>
                    <a:lnTo>
                      <a:pt x="14" y="634"/>
                    </a:lnTo>
                    <a:lnTo>
                      <a:pt x="9" y="671"/>
                    </a:lnTo>
                    <a:lnTo>
                      <a:pt x="5" y="707"/>
                    </a:lnTo>
                    <a:lnTo>
                      <a:pt x="2" y="743"/>
                    </a:lnTo>
                    <a:lnTo>
                      <a:pt x="0" y="778"/>
                    </a:lnTo>
                    <a:lnTo>
                      <a:pt x="0" y="811"/>
                    </a:lnTo>
                    <a:lnTo>
                      <a:pt x="0" y="876"/>
                    </a:lnTo>
                    <a:lnTo>
                      <a:pt x="2" y="934"/>
                    </a:lnTo>
                    <a:lnTo>
                      <a:pt x="6" y="983"/>
                    </a:lnTo>
                    <a:lnTo>
                      <a:pt x="10" y="1025"/>
                    </a:lnTo>
                    <a:lnTo>
                      <a:pt x="15" y="1057"/>
                    </a:lnTo>
                    <a:lnTo>
                      <a:pt x="18" y="1083"/>
                    </a:lnTo>
                    <a:lnTo>
                      <a:pt x="31" y="1078"/>
                    </a:lnTo>
                    <a:lnTo>
                      <a:pt x="42" y="1075"/>
                    </a:lnTo>
                    <a:lnTo>
                      <a:pt x="52" y="1071"/>
                    </a:lnTo>
                    <a:lnTo>
                      <a:pt x="62" y="1070"/>
                    </a:lnTo>
                    <a:lnTo>
                      <a:pt x="69" y="1069"/>
                    </a:lnTo>
                    <a:lnTo>
                      <a:pt x="78" y="1069"/>
                    </a:lnTo>
                    <a:lnTo>
                      <a:pt x="90" y="1070"/>
                    </a:lnTo>
                    <a:lnTo>
                      <a:pt x="100" y="1073"/>
                    </a:lnTo>
                    <a:lnTo>
                      <a:pt x="106" y="1077"/>
                    </a:lnTo>
                    <a:lnTo>
                      <a:pt x="111" y="1081"/>
                    </a:lnTo>
                    <a:lnTo>
                      <a:pt x="113" y="1043"/>
                    </a:lnTo>
                    <a:lnTo>
                      <a:pt x="115" y="1005"/>
                    </a:lnTo>
                    <a:lnTo>
                      <a:pt x="119" y="970"/>
                    </a:lnTo>
                    <a:lnTo>
                      <a:pt x="122" y="935"/>
                    </a:lnTo>
                    <a:lnTo>
                      <a:pt x="127" y="902"/>
                    </a:lnTo>
                    <a:lnTo>
                      <a:pt x="134" y="871"/>
                    </a:lnTo>
                    <a:lnTo>
                      <a:pt x="140" y="841"/>
                    </a:lnTo>
                    <a:lnTo>
                      <a:pt x="146" y="812"/>
                    </a:lnTo>
                    <a:lnTo>
                      <a:pt x="153" y="786"/>
                    </a:lnTo>
                    <a:lnTo>
                      <a:pt x="162" y="760"/>
                    </a:lnTo>
                    <a:lnTo>
                      <a:pt x="171" y="737"/>
                    </a:lnTo>
                    <a:lnTo>
                      <a:pt x="179" y="713"/>
                    </a:lnTo>
                    <a:lnTo>
                      <a:pt x="188" y="692"/>
                    </a:lnTo>
                    <a:lnTo>
                      <a:pt x="198" y="671"/>
                    </a:lnTo>
                    <a:lnTo>
                      <a:pt x="218" y="635"/>
                    </a:lnTo>
                    <a:lnTo>
                      <a:pt x="231" y="654"/>
                    </a:lnTo>
                    <a:lnTo>
                      <a:pt x="247" y="675"/>
                    </a:lnTo>
                    <a:lnTo>
                      <a:pt x="265" y="696"/>
                    </a:lnTo>
                    <a:lnTo>
                      <a:pt x="286" y="718"/>
                    </a:lnTo>
                    <a:lnTo>
                      <a:pt x="308" y="742"/>
                    </a:lnTo>
                    <a:lnTo>
                      <a:pt x="333" y="765"/>
                    </a:lnTo>
                    <a:lnTo>
                      <a:pt x="361" y="789"/>
                    </a:lnTo>
                    <a:lnTo>
                      <a:pt x="391" y="812"/>
                    </a:lnTo>
                    <a:lnTo>
                      <a:pt x="383" y="783"/>
                    </a:lnTo>
                    <a:lnTo>
                      <a:pt x="377" y="749"/>
                    </a:lnTo>
                    <a:lnTo>
                      <a:pt x="370" y="708"/>
                    </a:lnTo>
                    <a:lnTo>
                      <a:pt x="364" y="663"/>
                    </a:lnTo>
                    <a:lnTo>
                      <a:pt x="361" y="639"/>
                    </a:lnTo>
                    <a:lnTo>
                      <a:pt x="360" y="616"/>
                    </a:lnTo>
                    <a:lnTo>
                      <a:pt x="359" y="592"/>
                    </a:lnTo>
                    <a:lnTo>
                      <a:pt x="360" y="570"/>
                    </a:lnTo>
                    <a:lnTo>
                      <a:pt x="362" y="549"/>
                    </a:lnTo>
                    <a:lnTo>
                      <a:pt x="366" y="529"/>
                    </a:lnTo>
                    <a:lnTo>
                      <a:pt x="374" y="546"/>
                    </a:lnTo>
                    <a:lnTo>
                      <a:pt x="385" y="567"/>
                    </a:lnTo>
                    <a:lnTo>
                      <a:pt x="397" y="590"/>
                    </a:lnTo>
                    <a:lnTo>
                      <a:pt x="412" y="614"/>
                    </a:lnTo>
                    <a:lnTo>
                      <a:pt x="429" y="639"/>
                    </a:lnTo>
                    <a:lnTo>
                      <a:pt x="449" y="666"/>
                    </a:lnTo>
                    <a:lnTo>
                      <a:pt x="471" y="694"/>
                    </a:lnTo>
                    <a:lnTo>
                      <a:pt x="496" y="721"/>
                    </a:lnTo>
                    <a:lnTo>
                      <a:pt x="525" y="749"/>
                    </a:lnTo>
                    <a:lnTo>
                      <a:pt x="555" y="777"/>
                    </a:lnTo>
                    <a:lnTo>
                      <a:pt x="589" y="803"/>
                    </a:lnTo>
                    <a:lnTo>
                      <a:pt x="626" y="829"/>
                    </a:lnTo>
                    <a:lnTo>
                      <a:pt x="646" y="841"/>
                    </a:lnTo>
                    <a:lnTo>
                      <a:pt x="667" y="852"/>
                    </a:lnTo>
                    <a:lnTo>
                      <a:pt x="688" y="864"/>
                    </a:lnTo>
                    <a:lnTo>
                      <a:pt x="710" y="874"/>
                    </a:lnTo>
                    <a:lnTo>
                      <a:pt x="734" y="885"/>
                    </a:lnTo>
                    <a:lnTo>
                      <a:pt x="757" y="895"/>
                    </a:lnTo>
                    <a:lnTo>
                      <a:pt x="782" y="904"/>
                    </a:lnTo>
                    <a:lnTo>
                      <a:pt x="808" y="913"/>
                    </a:lnTo>
                    <a:lnTo>
                      <a:pt x="741" y="623"/>
                    </a:lnTo>
                    <a:lnTo>
                      <a:pt x="751" y="633"/>
                    </a:lnTo>
                    <a:lnTo>
                      <a:pt x="763" y="645"/>
                    </a:lnTo>
                    <a:lnTo>
                      <a:pt x="782" y="661"/>
                    </a:lnTo>
                    <a:lnTo>
                      <a:pt x="805" y="680"/>
                    </a:lnTo>
                    <a:lnTo>
                      <a:pt x="834" y="702"/>
                    </a:lnTo>
                    <a:lnTo>
                      <a:pt x="868" y="726"/>
                    </a:lnTo>
                    <a:lnTo>
                      <a:pt x="908" y="749"/>
                    </a:lnTo>
                    <a:lnTo>
                      <a:pt x="954" y="775"/>
                    </a:lnTo>
                    <a:lnTo>
                      <a:pt x="979" y="788"/>
                    </a:lnTo>
                    <a:lnTo>
                      <a:pt x="1005" y="800"/>
                    </a:lnTo>
                    <a:lnTo>
                      <a:pt x="1033" y="812"/>
                    </a:lnTo>
                    <a:lnTo>
                      <a:pt x="1062" y="824"/>
                    </a:lnTo>
                    <a:lnTo>
                      <a:pt x="1092" y="836"/>
                    </a:lnTo>
                    <a:lnTo>
                      <a:pt x="1125" y="847"/>
                    </a:lnTo>
                    <a:lnTo>
                      <a:pt x="1159" y="858"/>
                    </a:lnTo>
                    <a:lnTo>
                      <a:pt x="1194" y="868"/>
                    </a:lnTo>
                    <a:lnTo>
                      <a:pt x="1231" y="877"/>
                    </a:lnTo>
                    <a:lnTo>
                      <a:pt x="1269" y="887"/>
                    </a:lnTo>
                    <a:lnTo>
                      <a:pt x="1309" y="894"/>
                    </a:lnTo>
                    <a:lnTo>
                      <a:pt x="1351" y="902"/>
                    </a:lnTo>
                    <a:lnTo>
                      <a:pt x="1394" y="906"/>
                    </a:lnTo>
                    <a:lnTo>
                      <a:pt x="1439" y="911"/>
                    </a:lnTo>
                    <a:lnTo>
                      <a:pt x="1485" y="1098"/>
                    </a:lnTo>
                    <a:lnTo>
                      <a:pt x="1513" y="1095"/>
                    </a:lnTo>
                    <a:lnTo>
                      <a:pt x="1535" y="1095"/>
                    </a:lnTo>
                    <a:lnTo>
                      <a:pt x="1551" y="1096"/>
                    </a:lnTo>
                    <a:lnTo>
                      <a:pt x="1563" y="1097"/>
                    </a:lnTo>
                    <a:lnTo>
                      <a:pt x="1570" y="1099"/>
                    </a:lnTo>
                    <a:lnTo>
                      <a:pt x="1574" y="1102"/>
                    </a:lnTo>
                    <a:lnTo>
                      <a:pt x="1576" y="1104"/>
                    </a:lnTo>
                    <a:lnTo>
                      <a:pt x="1585" y="1083"/>
                    </a:lnTo>
                    <a:lnTo>
                      <a:pt x="1594" y="1061"/>
                    </a:lnTo>
                    <a:lnTo>
                      <a:pt x="1600" y="1036"/>
                    </a:lnTo>
                    <a:lnTo>
                      <a:pt x="1605" y="1013"/>
                    </a:lnTo>
                    <a:lnTo>
                      <a:pt x="1608" y="987"/>
                    </a:lnTo>
                    <a:lnTo>
                      <a:pt x="1611" y="962"/>
                    </a:lnTo>
                    <a:lnTo>
                      <a:pt x="1612" y="935"/>
                    </a:lnTo>
                    <a:lnTo>
                      <a:pt x="1613" y="909"/>
                    </a:lnTo>
                    <a:lnTo>
                      <a:pt x="1612" y="882"/>
                    </a:lnTo>
                    <a:lnTo>
                      <a:pt x="1611" y="854"/>
                    </a:lnTo>
                    <a:lnTo>
                      <a:pt x="1608" y="827"/>
                    </a:lnTo>
                    <a:lnTo>
                      <a:pt x="1606" y="801"/>
                    </a:lnTo>
                    <a:lnTo>
                      <a:pt x="1598" y="748"/>
                    </a:lnTo>
                    <a:lnTo>
                      <a:pt x="1589" y="696"/>
                    </a:lnTo>
                    <a:lnTo>
                      <a:pt x="1577" y="648"/>
                    </a:lnTo>
                    <a:lnTo>
                      <a:pt x="1565" y="602"/>
                    </a:lnTo>
                    <a:lnTo>
                      <a:pt x="1554" y="561"/>
                    </a:lnTo>
                    <a:lnTo>
                      <a:pt x="1543" y="525"/>
                    </a:lnTo>
                    <a:lnTo>
                      <a:pt x="1525" y="475"/>
                    </a:lnTo>
                    <a:lnTo>
                      <a:pt x="1518" y="456"/>
                    </a:lnTo>
                    <a:close/>
                  </a:path>
                </a:pathLst>
              </a:custGeom>
              <a:solidFill>
                <a:srgbClr val="A78A67"/>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55" name="Freeform 20"/>
              <p:cNvSpPr>
                <a:spLocks/>
              </p:cNvSpPr>
              <p:nvPr/>
            </p:nvSpPr>
            <p:spPr bwMode="auto">
              <a:xfrm>
                <a:off x="6435725" y="1195388"/>
                <a:ext cx="563563" cy="306388"/>
              </a:xfrm>
              <a:custGeom>
                <a:avLst/>
                <a:gdLst>
                  <a:gd name="T0" fmla="*/ 2147483647 w 1063"/>
                  <a:gd name="T1" fmla="*/ 2147483647 h 580"/>
                  <a:gd name="T2" fmla="*/ 2147483647 w 1063"/>
                  <a:gd name="T3" fmla="*/ 2147483647 h 580"/>
                  <a:gd name="T4" fmla="*/ 2147483647 w 1063"/>
                  <a:gd name="T5" fmla="*/ 2147483647 h 580"/>
                  <a:gd name="T6" fmla="*/ 2147483647 w 1063"/>
                  <a:gd name="T7" fmla="*/ 2147483647 h 580"/>
                  <a:gd name="T8" fmla="*/ 2147483647 w 1063"/>
                  <a:gd name="T9" fmla="*/ 2147483647 h 580"/>
                  <a:gd name="T10" fmla="*/ 2147483647 w 1063"/>
                  <a:gd name="T11" fmla="*/ 2147483647 h 580"/>
                  <a:gd name="T12" fmla="*/ 2147483647 w 1063"/>
                  <a:gd name="T13" fmla="*/ 2147483647 h 580"/>
                  <a:gd name="T14" fmla="*/ 2147483647 w 1063"/>
                  <a:gd name="T15" fmla="*/ 2147483647 h 580"/>
                  <a:gd name="T16" fmla="*/ 2147483647 w 1063"/>
                  <a:gd name="T17" fmla="*/ 2147483647 h 580"/>
                  <a:gd name="T18" fmla="*/ 2147483647 w 1063"/>
                  <a:gd name="T19" fmla="*/ 2147483647 h 580"/>
                  <a:gd name="T20" fmla="*/ 2147483647 w 1063"/>
                  <a:gd name="T21" fmla="*/ 2147483647 h 580"/>
                  <a:gd name="T22" fmla="*/ 2147483647 w 1063"/>
                  <a:gd name="T23" fmla="*/ 2147483647 h 580"/>
                  <a:gd name="T24" fmla="*/ 2147483647 w 1063"/>
                  <a:gd name="T25" fmla="*/ 2147483647 h 580"/>
                  <a:gd name="T26" fmla="*/ 2147483647 w 1063"/>
                  <a:gd name="T27" fmla="*/ 2147483647 h 580"/>
                  <a:gd name="T28" fmla="*/ 2147483647 w 1063"/>
                  <a:gd name="T29" fmla="*/ 2147483647 h 580"/>
                  <a:gd name="T30" fmla="*/ 2147483647 w 1063"/>
                  <a:gd name="T31" fmla="*/ 2147483647 h 580"/>
                  <a:gd name="T32" fmla="*/ 2147483647 w 1063"/>
                  <a:gd name="T33" fmla="*/ 2147483647 h 580"/>
                  <a:gd name="T34" fmla="*/ 2147483647 w 1063"/>
                  <a:gd name="T35" fmla="*/ 2147483647 h 580"/>
                  <a:gd name="T36" fmla="*/ 2147483647 w 1063"/>
                  <a:gd name="T37" fmla="*/ 2147483647 h 580"/>
                  <a:gd name="T38" fmla="*/ 2147483647 w 1063"/>
                  <a:gd name="T39" fmla="*/ 2147483647 h 580"/>
                  <a:gd name="T40" fmla="*/ 2147483647 w 1063"/>
                  <a:gd name="T41" fmla="*/ 2147483647 h 580"/>
                  <a:gd name="T42" fmla="*/ 2147483647 w 1063"/>
                  <a:gd name="T43" fmla="*/ 2147483647 h 580"/>
                  <a:gd name="T44" fmla="*/ 2147483647 w 1063"/>
                  <a:gd name="T45" fmla="*/ 2147483647 h 580"/>
                  <a:gd name="T46" fmla="*/ 2147483647 w 1063"/>
                  <a:gd name="T47" fmla="*/ 2147483647 h 580"/>
                  <a:gd name="T48" fmla="*/ 2147483647 w 1063"/>
                  <a:gd name="T49" fmla="*/ 2147483647 h 580"/>
                  <a:gd name="T50" fmla="*/ 2147483647 w 1063"/>
                  <a:gd name="T51" fmla="*/ 1768920553 h 580"/>
                  <a:gd name="T52" fmla="*/ 2147483647 w 1063"/>
                  <a:gd name="T53" fmla="*/ 294959728 h 580"/>
                  <a:gd name="T54" fmla="*/ 2147483647 w 1063"/>
                  <a:gd name="T55" fmla="*/ 0 h 580"/>
                  <a:gd name="T56" fmla="*/ 2147483647 w 1063"/>
                  <a:gd name="T57" fmla="*/ 0 h 580"/>
                  <a:gd name="T58" fmla="*/ 2147483647 w 1063"/>
                  <a:gd name="T59" fmla="*/ 884599736 h 580"/>
                  <a:gd name="T60" fmla="*/ 2147483647 w 1063"/>
                  <a:gd name="T61" fmla="*/ 2147483647 h 580"/>
                  <a:gd name="T62" fmla="*/ 2147483647 w 1063"/>
                  <a:gd name="T63" fmla="*/ 2147483647 h 580"/>
                  <a:gd name="T64" fmla="*/ 2147483647 w 1063"/>
                  <a:gd name="T65" fmla="*/ 2147483647 h 580"/>
                  <a:gd name="T66" fmla="*/ 2147483647 w 1063"/>
                  <a:gd name="T67" fmla="*/ 2147483647 h 580"/>
                  <a:gd name="T68" fmla="*/ 2147483647 w 1063"/>
                  <a:gd name="T69" fmla="*/ 2147483647 h 580"/>
                  <a:gd name="T70" fmla="*/ 2147483647 w 1063"/>
                  <a:gd name="T71" fmla="*/ 2147483647 h 580"/>
                  <a:gd name="T72" fmla="*/ 2147483647 w 1063"/>
                  <a:gd name="T73" fmla="*/ 2147483647 h 580"/>
                  <a:gd name="T74" fmla="*/ 2147483647 w 1063"/>
                  <a:gd name="T75" fmla="*/ 2147483647 h 580"/>
                  <a:gd name="T76" fmla="*/ 2147483647 w 1063"/>
                  <a:gd name="T77" fmla="*/ 2147483647 h 580"/>
                  <a:gd name="T78" fmla="*/ 0 w 1063"/>
                  <a:gd name="T79" fmla="*/ 2147483647 h 5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63" h="580">
                    <a:moveTo>
                      <a:pt x="149" y="580"/>
                    </a:moveTo>
                    <a:lnTo>
                      <a:pt x="149" y="580"/>
                    </a:lnTo>
                    <a:lnTo>
                      <a:pt x="166" y="574"/>
                    </a:lnTo>
                    <a:lnTo>
                      <a:pt x="186" y="567"/>
                    </a:lnTo>
                    <a:lnTo>
                      <a:pt x="213" y="558"/>
                    </a:lnTo>
                    <a:lnTo>
                      <a:pt x="248" y="547"/>
                    </a:lnTo>
                    <a:lnTo>
                      <a:pt x="287" y="537"/>
                    </a:lnTo>
                    <a:lnTo>
                      <a:pt x="333" y="527"/>
                    </a:lnTo>
                    <a:lnTo>
                      <a:pt x="384" y="518"/>
                    </a:lnTo>
                    <a:lnTo>
                      <a:pt x="438" y="512"/>
                    </a:lnTo>
                    <a:lnTo>
                      <a:pt x="467" y="510"/>
                    </a:lnTo>
                    <a:lnTo>
                      <a:pt x="496" y="508"/>
                    </a:lnTo>
                    <a:lnTo>
                      <a:pt x="527" y="507"/>
                    </a:lnTo>
                    <a:lnTo>
                      <a:pt x="558" y="507"/>
                    </a:lnTo>
                    <a:lnTo>
                      <a:pt x="590" y="508"/>
                    </a:lnTo>
                    <a:lnTo>
                      <a:pt x="623" y="511"/>
                    </a:lnTo>
                    <a:lnTo>
                      <a:pt x="655" y="515"/>
                    </a:lnTo>
                    <a:lnTo>
                      <a:pt x="688" y="520"/>
                    </a:lnTo>
                    <a:lnTo>
                      <a:pt x="723" y="526"/>
                    </a:lnTo>
                    <a:lnTo>
                      <a:pt x="756" y="533"/>
                    </a:lnTo>
                    <a:lnTo>
                      <a:pt x="791" y="543"/>
                    </a:lnTo>
                    <a:lnTo>
                      <a:pt x="824" y="553"/>
                    </a:lnTo>
                    <a:lnTo>
                      <a:pt x="859" y="567"/>
                    </a:lnTo>
                    <a:lnTo>
                      <a:pt x="894" y="580"/>
                    </a:lnTo>
                    <a:lnTo>
                      <a:pt x="976" y="444"/>
                    </a:lnTo>
                    <a:lnTo>
                      <a:pt x="1035" y="348"/>
                    </a:lnTo>
                    <a:lnTo>
                      <a:pt x="1054" y="313"/>
                    </a:lnTo>
                    <a:lnTo>
                      <a:pt x="1063" y="296"/>
                    </a:lnTo>
                    <a:lnTo>
                      <a:pt x="1063" y="289"/>
                    </a:lnTo>
                    <a:lnTo>
                      <a:pt x="1061" y="278"/>
                    </a:lnTo>
                    <a:lnTo>
                      <a:pt x="1056" y="262"/>
                    </a:lnTo>
                    <a:lnTo>
                      <a:pt x="1047" y="242"/>
                    </a:lnTo>
                    <a:lnTo>
                      <a:pt x="1035" y="220"/>
                    </a:lnTo>
                    <a:lnTo>
                      <a:pt x="1019" y="195"/>
                    </a:lnTo>
                    <a:lnTo>
                      <a:pt x="1009" y="182"/>
                    </a:lnTo>
                    <a:lnTo>
                      <a:pt x="997" y="168"/>
                    </a:lnTo>
                    <a:lnTo>
                      <a:pt x="985" y="156"/>
                    </a:lnTo>
                    <a:lnTo>
                      <a:pt x="971" y="142"/>
                    </a:lnTo>
                    <a:lnTo>
                      <a:pt x="955" y="129"/>
                    </a:lnTo>
                    <a:lnTo>
                      <a:pt x="939" y="115"/>
                    </a:lnTo>
                    <a:lnTo>
                      <a:pt x="921" y="103"/>
                    </a:lnTo>
                    <a:lnTo>
                      <a:pt x="901" y="89"/>
                    </a:lnTo>
                    <a:lnTo>
                      <a:pt x="880" y="77"/>
                    </a:lnTo>
                    <a:lnTo>
                      <a:pt x="856" y="66"/>
                    </a:lnTo>
                    <a:lnTo>
                      <a:pt x="832" y="54"/>
                    </a:lnTo>
                    <a:lnTo>
                      <a:pt x="806" y="44"/>
                    </a:lnTo>
                    <a:lnTo>
                      <a:pt x="777" y="35"/>
                    </a:lnTo>
                    <a:lnTo>
                      <a:pt x="746" y="26"/>
                    </a:lnTo>
                    <a:lnTo>
                      <a:pt x="714" y="19"/>
                    </a:lnTo>
                    <a:lnTo>
                      <a:pt x="679" y="12"/>
                    </a:lnTo>
                    <a:lnTo>
                      <a:pt x="644" y="7"/>
                    </a:lnTo>
                    <a:lnTo>
                      <a:pt x="605" y="2"/>
                    </a:lnTo>
                    <a:lnTo>
                      <a:pt x="564" y="1"/>
                    </a:lnTo>
                    <a:lnTo>
                      <a:pt x="521" y="0"/>
                    </a:lnTo>
                    <a:lnTo>
                      <a:pt x="485" y="0"/>
                    </a:lnTo>
                    <a:lnTo>
                      <a:pt x="451" y="2"/>
                    </a:lnTo>
                    <a:lnTo>
                      <a:pt x="418" y="6"/>
                    </a:lnTo>
                    <a:lnTo>
                      <a:pt x="387" y="10"/>
                    </a:lnTo>
                    <a:lnTo>
                      <a:pt x="357" y="16"/>
                    </a:lnTo>
                    <a:lnTo>
                      <a:pt x="328" y="22"/>
                    </a:lnTo>
                    <a:lnTo>
                      <a:pt x="301" y="30"/>
                    </a:lnTo>
                    <a:lnTo>
                      <a:pt x="276" y="38"/>
                    </a:lnTo>
                    <a:lnTo>
                      <a:pt x="251" y="47"/>
                    </a:lnTo>
                    <a:lnTo>
                      <a:pt x="228" y="57"/>
                    </a:lnTo>
                    <a:lnTo>
                      <a:pt x="206" y="67"/>
                    </a:lnTo>
                    <a:lnTo>
                      <a:pt x="186" y="78"/>
                    </a:lnTo>
                    <a:lnTo>
                      <a:pt x="166" y="89"/>
                    </a:lnTo>
                    <a:lnTo>
                      <a:pt x="147" y="100"/>
                    </a:lnTo>
                    <a:lnTo>
                      <a:pt x="131" y="111"/>
                    </a:lnTo>
                    <a:lnTo>
                      <a:pt x="115" y="122"/>
                    </a:lnTo>
                    <a:lnTo>
                      <a:pt x="87" y="146"/>
                    </a:lnTo>
                    <a:lnTo>
                      <a:pt x="63" y="168"/>
                    </a:lnTo>
                    <a:lnTo>
                      <a:pt x="44" y="189"/>
                    </a:lnTo>
                    <a:lnTo>
                      <a:pt x="27" y="208"/>
                    </a:lnTo>
                    <a:lnTo>
                      <a:pt x="15" y="224"/>
                    </a:lnTo>
                    <a:lnTo>
                      <a:pt x="6" y="236"/>
                    </a:lnTo>
                    <a:lnTo>
                      <a:pt x="0" y="246"/>
                    </a:lnTo>
                    <a:lnTo>
                      <a:pt x="149" y="580"/>
                    </a:lnTo>
                    <a:close/>
                  </a:path>
                </a:pathLst>
              </a:custGeom>
              <a:solidFill>
                <a:srgbClr val="93CFCE"/>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56" name="Freeform 21"/>
              <p:cNvSpPr>
                <a:spLocks/>
              </p:cNvSpPr>
              <p:nvPr/>
            </p:nvSpPr>
            <p:spPr bwMode="auto">
              <a:xfrm>
                <a:off x="6646863" y="1255713"/>
                <a:ext cx="157163" cy="157163"/>
              </a:xfrm>
              <a:custGeom>
                <a:avLst/>
                <a:gdLst>
                  <a:gd name="T0" fmla="*/ 2147483647 w 297"/>
                  <a:gd name="T1" fmla="*/ 2147483647 h 296"/>
                  <a:gd name="T2" fmla="*/ 2147483647 w 297"/>
                  <a:gd name="T3" fmla="*/ 2147483647 h 296"/>
                  <a:gd name="T4" fmla="*/ 2147483647 w 297"/>
                  <a:gd name="T5" fmla="*/ 2147483647 h 296"/>
                  <a:gd name="T6" fmla="*/ 2147483647 w 297"/>
                  <a:gd name="T7" fmla="*/ 2095469677 h 296"/>
                  <a:gd name="T8" fmla="*/ 2147483647 w 297"/>
                  <a:gd name="T9" fmla="*/ 598786251 h 296"/>
                  <a:gd name="T10" fmla="*/ 2147483647 w 297"/>
                  <a:gd name="T11" fmla="*/ 0 h 296"/>
                  <a:gd name="T12" fmla="*/ 2147483647 w 297"/>
                  <a:gd name="T13" fmla="*/ 0 h 296"/>
                  <a:gd name="T14" fmla="*/ 2147483647 w 297"/>
                  <a:gd name="T15" fmla="*/ 1197571972 h 296"/>
                  <a:gd name="T16" fmla="*/ 2147483647 w 297"/>
                  <a:gd name="T17" fmla="*/ 2147483647 h 296"/>
                  <a:gd name="T18" fmla="*/ 2147483647 w 297"/>
                  <a:gd name="T19" fmla="*/ 2147483647 h 296"/>
                  <a:gd name="T20" fmla="*/ 2147483647 w 297"/>
                  <a:gd name="T21" fmla="*/ 2147483647 h 296"/>
                  <a:gd name="T22" fmla="*/ 2147483647 w 297"/>
                  <a:gd name="T23" fmla="*/ 2147483647 h 296"/>
                  <a:gd name="T24" fmla="*/ 2147483647 w 297"/>
                  <a:gd name="T25" fmla="*/ 2147483647 h 296"/>
                  <a:gd name="T26" fmla="*/ 2074381737 w 297"/>
                  <a:gd name="T27" fmla="*/ 2147483647 h 296"/>
                  <a:gd name="T28" fmla="*/ 444670219 w 297"/>
                  <a:gd name="T29" fmla="*/ 2147483647 h 296"/>
                  <a:gd name="T30" fmla="*/ 0 w 297"/>
                  <a:gd name="T31" fmla="*/ 2147483647 h 296"/>
                  <a:gd name="T32" fmla="*/ 148130096 w 297"/>
                  <a:gd name="T33" fmla="*/ 2147483647 h 296"/>
                  <a:gd name="T34" fmla="*/ 1185321229 w 297"/>
                  <a:gd name="T35" fmla="*/ 2147483647 h 296"/>
                  <a:gd name="T36" fmla="*/ 2147483647 w 297"/>
                  <a:gd name="T37" fmla="*/ 2147483647 h 296"/>
                  <a:gd name="T38" fmla="*/ 2147483647 w 297"/>
                  <a:gd name="T39" fmla="*/ 2147483647 h 296"/>
                  <a:gd name="T40" fmla="*/ 2147483647 w 297"/>
                  <a:gd name="T41" fmla="*/ 2147483647 h 296"/>
                  <a:gd name="T42" fmla="*/ 2147483647 w 297"/>
                  <a:gd name="T43" fmla="*/ 2147483647 h 296"/>
                  <a:gd name="T44" fmla="*/ 2147483647 w 297"/>
                  <a:gd name="T45" fmla="*/ 2147483647 h 296"/>
                  <a:gd name="T46" fmla="*/ 2147483647 w 297"/>
                  <a:gd name="T47" fmla="*/ 2147483647 h 296"/>
                  <a:gd name="T48" fmla="*/ 2147483647 w 297"/>
                  <a:gd name="T49" fmla="*/ 2147483647 h 296"/>
                  <a:gd name="T50" fmla="*/ 2147483647 w 297"/>
                  <a:gd name="T51" fmla="*/ 2147483647 h 296"/>
                  <a:gd name="T52" fmla="*/ 2147483647 w 297"/>
                  <a:gd name="T53" fmla="*/ 2147483647 h 296"/>
                  <a:gd name="T54" fmla="*/ 2147483647 w 297"/>
                  <a:gd name="T55" fmla="*/ 2147483647 h 296"/>
                  <a:gd name="T56" fmla="*/ 2147483647 w 297"/>
                  <a:gd name="T57" fmla="*/ 2147483647 h 296"/>
                  <a:gd name="T58" fmla="*/ 2147483647 w 297"/>
                  <a:gd name="T59" fmla="*/ 2147483647 h 296"/>
                  <a:gd name="T60" fmla="*/ 2147483647 w 297"/>
                  <a:gd name="T61" fmla="*/ 2147483647 h 296"/>
                  <a:gd name="T62" fmla="*/ 2147483647 w 297"/>
                  <a:gd name="T63" fmla="*/ 2147483647 h 296"/>
                  <a:gd name="T64" fmla="*/ 2147483647 w 297"/>
                  <a:gd name="T65" fmla="*/ 2147483647 h 296"/>
                  <a:gd name="T66" fmla="*/ 2147483647 w 297"/>
                  <a:gd name="T67" fmla="*/ 2147483647 h 296"/>
                  <a:gd name="T68" fmla="*/ 2147483647 w 297"/>
                  <a:gd name="T69" fmla="*/ 2147483647 h 296"/>
                  <a:gd name="T70" fmla="*/ 2147483647 w 297"/>
                  <a:gd name="T71" fmla="*/ 2147483647 h 296"/>
                  <a:gd name="T72" fmla="*/ 2147483647 w 297"/>
                  <a:gd name="T73" fmla="*/ 2147483647 h 296"/>
                  <a:gd name="T74" fmla="*/ 2147483647 w 297"/>
                  <a:gd name="T75" fmla="*/ 2147483647 h 296"/>
                  <a:gd name="T76" fmla="*/ 2147483647 w 297"/>
                  <a:gd name="T77" fmla="*/ 2147483647 h 296"/>
                  <a:gd name="T78" fmla="*/ 2147483647 w 297"/>
                  <a:gd name="T79" fmla="*/ 2147483647 h 296"/>
                  <a:gd name="T80" fmla="*/ 2147483647 w 297"/>
                  <a:gd name="T81" fmla="*/ 2147483647 h 2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97" h="296">
                    <a:moveTo>
                      <a:pt x="248" y="99"/>
                    </a:moveTo>
                    <a:lnTo>
                      <a:pt x="196" y="99"/>
                    </a:lnTo>
                    <a:lnTo>
                      <a:pt x="196" y="48"/>
                    </a:lnTo>
                    <a:lnTo>
                      <a:pt x="196" y="39"/>
                    </a:lnTo>
                    <a:lnTo>
                      <a:pt x="193" y="30"/>
                    </a:lnTo>
                    <a:lnTo>
                      <a:pt x="189" y="21"/>
                    </a:lnTo>
                    <a:lnTo>
                      <a:pt x="183" y="14"/>
                    </a:lnTo>
                    <a:lnTo>
                      <a:pt x="175" y="8"/>
                    </a:lnTo>
                    <a:lnTo>
                      <a:pt x="167" y="4"/>
                    </a:lnTo>
                    <a:lnTo>
                      <a:pt x="158" y="0"/>
                    </a:lnTo>
                    <a:lnTo>
                      <a:pt x="148" y="0"/>
                    </a:lnTo>
                    <a:lnTo>
                      <a:pt x="138" y="0"/>
                    </a:lnTo>
                    <a:lnTo>
                      <a:pt x="130" y="4"/>
                    </a:lnTo>
                    <a:lnTo>
                      <a:pt x="121" y="8"/>
                    </a:lnTo>
                    <a:lnTo>
                      <a:pt x="113" y="14"/>
                    </a:lnTo>
                    <a:lnTo>
                      <a:pt x="109" y="21"/>
                    </a:lnTo>
                    <a:lnTo>
                      <a:pt x="104" y="30"/>
                    </a:lnTo>
                    <a:lnTo>
                      <a:pt x="101" y="39"/>
                    </a:lnTo>
                    <a:lnTo>
                      <a:pt x="100" y="48"/>
                    </a:lnTo>
                    <a:lnTo>
                      <a:pt x="100" y="99"/>
                    </a:lnTo>
                    <a:lnTo>
                      <a:pt x="49" y="99"/>
                    </a:lnTo>
                    <a:lnTo>
                      <a:pt x="39" y="100"/>
                    </a:lnTo>
                    <a:lnTo>
                      <a:pt x="29" y="103"/>
                    </a:lnTo>
                    <a:lnTo>
                      <a:pt x="22" y="108"/>
                    </a:lnTo>
                    <a:lnTo>
                      <a:pt x="14" y="114"/>
                    </a:lnTo>
                    <a:lnTo>
                      <a:pt x="8" y="120"/>
                    </a:lnTo>
                    <a:lnTo>
                      <a:pt x="3" y="129"/>
                    </a:lnTo>
                    <a:lnTo>
                      <a:pt x="1" y="138"/>
                    </a:lnTo>
                    <a:lnTo>
                      <a:pt x="0" y="147"/>
                    </a:lnTo>
                    <a:lnTo>
                      <a:pt x="1" y="157"/>
                    </a:lnTo>
                    <a:lnTo>
                      <a:pt x="3" y="167"/>
                    </a:lnTo>
                    <a:lnTo>
                      <a:pt x="8" y="175"/>
                    </a:lnTo>
                    <a:lnTo>
                      <a:pt x="14" y="182"/>
                    </a:lnTo>
                    <a:lnTo>
                      <a:pt x="22" y="188"/>
                    </a:lnTo>
                    <a:lnTo>
                      <a:pt x="29" y="193"/>
                    </a:lnTo>
                    <a:lnTo>
                      <a:pt x="39" y="196"/>
                    </a:lnTo>
                    <a:lnTo>
                      <a:pt x="49" y="197"/>
                    </a:lnTo>
                    <a:lnTo>
                      <a:pt x="100" y="197"/>
                    </a:lnTo>
                    <a:lnTo>
                      <a:pt x="100" y="248"/>
                    </a:lnTo>
                    <a:lnTo>
                      <a:pt x="101" y="258"/>
                    </a:lnTo>
                    <a:lnTo>
                      <a:pt x="104" y="266"/>
                    </a:lnTo>
                    <a:lnTo>
                      <a:pt x="109" y="275"/>
                    </a:lnTo>
                    <a:lnTo>
                      <a:pt x="113" y="282"/>
                    </a:lnTo>
                    <a:lnTo>
                      <a:pt x="121" y="287"/>
                    </a:lnTo>
                    <a:lnTo>
                      <a:pt x="130" y="292"/>
                    </a:lnTo>
                    <a:lnTo>
                      <a:pt x="138" y="295"/>
                    </a:lnTo>
                    <a:lnTo>
                      <a:pt x="148" y="296"/>
                    </a:lnTo>
                    <a:lnTo>
                      <a:pt x="158" y="295"/>
                    </a:lnTo>
                    <a:lnTo>
                      <a:pt x="167" y="292"/>
                    </a:lnTo>
                    <a:lnTo>
                      <a:pt x="175" y="287"/>
                    </a:lnTo>
                    <a:lnTo>
                      <a:pt x="183" y="282"/>
                    </a:lnTo>
                    <a:lnTo>
                      <a:pt x="189" y="275"/>
                    </a:lnTo>
                    <a:lnTo>
                      <a:pt x="193" y="266"/>
                    </a:lnTo>
                    <a:lnTo>
                      <a:pt x="196" y="258"/>
                    </a:lnTo>
                    <a:lnTo>
                      <a:pt x="196" y="248"/>
                    </a:lnTo>
                    <a:lnTo>
                      <a:pt x="196" y="197"/>
                    </a:lnTo>
                    <a:lnTo>
                      <a:pt x="248" y="197"/>
                    </a:lnTo>
                    <a:lnTo>
                      <a:pt x="258" y="196"/>
                    </a:lnTo>
                    <a:lnTo>
                      <a:pt x="267" y="193"/>
                    </a:lnTo>
                    <a:lnTo>
                      <a:pt x="276" y="188"/>
                    </a:lnTo>
                    <a:lnTo>
                      <a:pt x="282" y="182"/>
                    </a:lnTo>
                    <a:lnTo>
                      <a:pt x="288" y="175"/>
                    </a:lnTo>
                    <a:lnTo>
                      <a:pt x="293" y="167"/>
                    </a:lnTo>
                    <a:lnTo>
                      <a:pt x="295" y="157"/>
                    </a:lnTo>
                    <a:lnTo>
                      <a:pt x="297" y="147"/>
                    </a:lnTo>
                    <a:lnTo>
                      <a:pt x="295" y="138"/>
                    </a:lnTo>
                    <a:lnTo>
                      <a:pt x="293" y="129"/>
                    </a:lnTo>
                    <a:lnTo>
                      <a:pt x="288" y="120"/>
                    </a:lnTo>
                    <a:lnTo>
                      <a:pt x="282" y="114"/>
                    </a:lnTo>
                    <a:lnTo>
                      <a:pt x="276" y="108"/>
                    </a:lnTo>
                    <a:lnTo>
                      <a:pt x="267" y="103"/>
                    </a:lnTo>
                    <a:lnTo>
                      <a:pt x="258" y="100"/>
                    </a:lnTo>
                    <a:lnTo>
                      <a:pt x="248"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57" name="Freeform 22"/>
              <p:cNvSpPr>
                <a:spLocks/>
              </p:cNvSpPr>
              <p:nvPr/>
            </p:nvSpPr>
            <p:spPr bwMode="auto">
              <a:xfrm>
                <a:off x="6402388" y="2520950"/>
                <a:ext cx="323850" cy="581025"/>
              </a:xfrm>
              <a:custGeom>
                <a:avLst/>
                <a:gdLst>
                  <a:gd name="T0" fmla="*/ 2147483647 w 610"/>
                  <a:gd name="T1" fmla="*/ 0 h 1097"/>
                  <a:gd name="T2" fmla="*/ 2147483647 w 610"/>
                  <a:gd name="T3" fmla="*/ 2147483647 h 1097"/>
                  <a:gd name="T4" fmla="*/ 2147483647 w 610"/>
                  <a:gd name="T5" fmla="*/ 2147483647 h 1097"/>
                  <a:gd name="T6" fmla="*/ 1646042482 w 610"/>
                  <a:gd name="T7" fmla="*/ 2147483647 h 1097"/>
                  <a:gd name="T8" fmla="*/ 748329220 w 610"/>
                  <a:gd name="T9" fmla="*/ 2147483647 h 1097"/>
                  <a:gd name="T10" fmla="*/ 149665950 w 610"/>
                  <a:gd name="T11" fmla="*/ 2147483647 h 1097"/>
                  <a:gd name="T12" fmla="*/ 0 w 610"/>
                  <a:gd name="T13" fmla="*/ 2147483647 h 1097"/>
                  <a:gd name="T14" fmla="*/ 748329220 w 610"/>
                  <a:gd name="T15" fmla="*/ 2147483647 h 1097"/>
                  <a:gd name="T16" fmla="*/ 2147483647 w 610"/>
                  <a:gd name="T17" fmla="*/ 2147483647 h 1097"/>
                  <a:gd name="T18" fmla="*/ 2147483647 w 610"/>
                  <a:gd name="T19" fmla="*/ 2147483647 h 1097"/>
                  <a:gd name="T20" fmla="*/ 2147483647 w 610"/>
                  <a:gd name="T21" fmla="*/ 2147483647 h 1097"/>
                  <a:gd name="T22" fmla="*/ 2147483647 w 610"/>
                  <a:gd name="T23" fmla="*/ 2147483647 h 1097"/>
                  <a:gd name="T24" fmla="*/ 2147483647 w 610"/>
                  <a:gd name="T25" fmla="*/ 2147483647 h 1097"/>
                  <a:gd name="T26" fmla="*/ 2147483647 w 610"/>
                  <a:gd name="T27" fmla="*/ 2147483647 h 1097"/>
                  <a:gd name="T28" fmla="*/ 2147483647 w 610"/>
                  <a:gd name="T29" fmla="*/ 2147483647 h 1097"/>
                  <a:gd name="T30" fmla="*/ 2147483647 w 610"/>
                  <a:gd name="T31" fmla="*/ 2147483647 h 1097"/>
                  <a:gd name="T32" fmla="*/ 2147483647 w 610"/>
                  <a:gd name="T33" fmla="*/ 2147483647 h 1097"/>
                  <a:gd name="T34" fmla="*/ 2147483647 w 610"/>
                  <a:gd name="T35" fmla="*/ 2147483647 h 1097"/>
                  <a:gd name="T36" fmla="*/ 2147483647 w 610"/>
                  <a:gd name="T37" fmla="*/ 2147483647 h 1097"/>
                  <a:gd name="T38" fmla="*/ 2147483647 w 610"/>
                  <a:gd name="T39" fmla="*/ 2147483647 h 1097"/>
                  <a:gd name="T40" fmla="*/ 2147483647 w 610"/>
                  <a:gd name="T41" fmla="*/ 2147483647 h 1097"/>
                  <a:gd name="T42" fmla="*/ 2147483647 w 610"/>
                  <a:gd name="T43" fmla="*/ 2147483647 h 1097"/>
                  <a:gd name="T44" fmla="*/ 2147483647 w 610"/>
                  <a:gd name="T45" fmla="*/ 2147483647 h 1097"/>
                  <a:gd name="T46" fmla="*/ 2147483647 w 610"/>
                  <a:gd name="T47" fmla="*/ 2147483647 h 1097"/>
                  <a:gd name="T48" fmla="*/ 2147483647 w 610"/>
                  <a:gd name="T49" fmla="*/ 2147483647 h 1097"/>
                  <a:gd name="T50" fmla="*/ 2147483647 w 610"/>
                  <a:gd name="T51" fmla="*/ 2147483647 h 1097"/>
                  <a:gd name="T52" fmla="*/ 2147483647 w 610"/>
                  <a:gd name="T53" fmla="*/ 2147483647 h 1097"/>
                  <a:gd name="T54" fmla="*/ 2147483647 w 610"/>
                  <a:gd name="T55" fmla="*/ 2147483647 h 1097"/>
                  <a:gd name="T56" fmla="*/ 2147483647 w 610"/>
                  <a:gd name="T57" fmla="*/ 2147483647 h 1097"/>
                  <a:gd name="T58" fmla="*/ 2147483647 w 610"/>
                  <a:gd name="T59" fmla="*/ 2147483647 h 1097"/>
                  <a:gd name="T60" fmla="*/ 2147483647 w 610"/>
                  <a:gd name="T61" fmla="*/ 2147483647 h 1097"/>
                  <a:gd name="T62" fmla="*/ 2147483647 w 610"/>
                  <a:gd name="T63" fmla="*/ 2147483647 h 1097"/>
                  <a:gd name="T64" fmla="*/ 2147483647 w 610"/>
                  <a:gd name="T65" fmla="*/ 2147483647 h 1097"/>
                  <a:gd name="T66" fmla="*/ 2147483647 w 610"/>
                  <a:gd name="T67" fmla="*/ 2147483647 h 1097"/>
                  <a:gd name="T68" fmla="*/ 2147483647 w 610"/>
                  <a:gd name="T69" fmla="*/ 2147483647 h 1097"/>
                  <a:gd name="T70" fmla="*/ 2147483647 w 610"/>
                  <a:gd name="T71" fmla="*/ 0 h 10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10" h="1097">
                    <a:moveTo>
                      <a:pt x="196" y="0"/>
                    </a:moveTo>
                    <a:lnTo>
                      <a:pt x="196" y="0"/>
                    </a:lnTo>
                    <a:lnTo>
                      <a:pt x="170" y="5"/>
                    </a:lnTo>
                    <a:lnTo>
                      <a:pt x="110" y="16"/>
                    </a:lnTo>
                    <a:lnTo>
                      <a:pt x="77" y="22"/>
                    </a:lnTo>
                    <a:lnTo>
                      <a:pt x="46" y="29"/>
                    </a:lnTo>
                    <a:lnTo>
                      <a:pt x="21" y="37"/>
                    </a:lnTo>
                    <a:lnTo>
                      <a:pt x="11" y="40"/>
                    </a:lnTo>
                    <a:lnTo>
                      <a:pt x="5" y="43"/>
                    </a:lnTo>
                    <a:lnTo>
                      <a:pt x="3" y="47"/>
                    </a:lnTo>
                    <a:lnTo>
                      <a:pt x="1" y="53"/>
                    </a:lnTo>
                    <a:lnTo>
                      <a:pt x="0" y="75"/>
                    </a:lnTo>
                    <a:lnTo>
                      <a:pt x="0" y="106"/>
                    </a:lnTo>
                    <a:lnTo>
                      <a:pt x="1" y="147"/>
                    </a:lnTo>
                    <a:lnTo>
                      <a:pt x="5" y="194"/>
                    </a:lnTo>
                    <a:lnTo>
                      <a:pt x="10" y="247"/>
                    </a:lnTo>
                    <a:lnTo>
                      <a:pt x="20" y="360"/>
                    </a:lnTo>
                    <a:lnTo>
                      <a:pt x="32" y="471"/>
                    </a:lnTo>
                    <a:lnTo>
                      <a:pt x="43" y="569"/>
                    </a:lnTo>
                    <a:lnTo>
                      <a:pt x="55" y="663"/>
                    </a:lnTo>
                    <a:lnTo>
                      <a:pt x="196" y="618"/>
                    </a:lnTo>
                    <a:lnTo>
                      <a:pt x="125" y="842"/>
                    </a:lnTo>
                    <a:lnTo>
                      <a:pt x="133" y="852"/>
                    </a:lnTo>
                    <a:lnTo>
                      <a:pt x="141" y="863"/>
                    </a:lnTo>
                    <a:lnTo>
                      <a:pt x="154" y="878"/>
                    </a:lnTo>
                    <a:lnTo>
                      <a:pt x="170" y="897"/>
                    </a:lnTo>
                    <a:lnTo>
                      <a:pt x="189" y="916"/>
                    </a:lnTo>
                    <a:lnTo>
                      <a:pt x="213" y="939"/>
                    </a:lnTo>
                    <a:lnTo>
                      <a:pt x="241" y="961"/>
                    </a:lnTo>
                    <a:lnTo>
                      <a:pt x="272" y="984"/>
                    </a:lnTo>
                    <a:lnTo>
                      <a:pt x="308" y="1007"/>
                    </a:lnTo>
                    <a:lnTo>
                      <a:pt x="328" y="1018"/>
                    </a:lnTo>
                    <a:lnTo>
                      <a:pt x="348" y="1028"/>
                    </a:lnTo>
                    <a:lnTo>
                      <a:pt x="369" y="1038"/>
                    </a:lnTo>
                    <a:lnTo>
                      <a:pt x="392" y="1048"/>
                    </a:lnTo>
                    <a:lnTo>
                      <a:pt x="416" y="1057"/>
                    </a:lnTo>
                    <a:lnTo>
                      <a:pt x="439" y="1065"/>
                    </a:lnTo>
                    <a:lnTo>
                      <a:pt x="465" y="1073"/>
                    </a:lnTo>
                    <a:lnTo>
                      <a:pt x="493" y="1080"/>
                    </a:lnTo>
                    <a:lnTo>
                      <a:pt x="520" y="1086"/>
                    </a:lnTo>
                    <a:lnTo>
                      <a:pt x="549" y="1091"/>
                    </a:lnTo>
                    <a:lnTo>
                      <a:pt x="579" y="1095"/>
                    </a:lnTo>
                    <a:lnTo>
                      <a:pt x="610" y="1097"/>
                    </a:lnTo>
                    <a:lnTo>
                      <a:pt x="595" y="1085"/>
                    </a:lnTo>
                    <a:lnTo>
                      <a:pt x="578" y="1069"/>
                    </a:lnTo>
                    <a:lnTo>
                      <a:pt x="554" y="1045"/>
                    </a:lnTo>
                    <a:lnTo>
                      <a:pt x="527" y="1013"/>
                    </a:lnTo>
                    <a:lnTo>
                      <a:pt x="512" y="994"/>
                    </a:lnTo>
                    <a:lnTo>
                      <a:pt x="496" y="973"/>
                    </a:lnTo>
                    <a:lnTo>
                      <a:pt x="480" y="950"/>
                    </a:lnTo>
                    <a:lnTo>
                      <a:pt x="463" y="924"/>
                    </a:lnTo>
                    <a:lnTo>
                      <a:pt x="446" y="897"/>
                    </a:lnTo>
                    <a:lnTo>
                      <a:pt x="428" y="866"/>
                    </a:lnTo>
                    <a:lnTo>
                      <a:pt x="410" y="832"/>
                    </a:lnTo>
                    <a:lnTo>
                      <a:pt x="391" y="798"/>
                    </a:lnTo>
                    <a:lnTo>
                      <a:pt x="374" y="759"/>
                    </a:lnTo>
                    <a:lnTo>
                      <a:pt x="356" y="718"/>
                    </a:lnTo>
                    <a:lnTo>
                      <a:pt x="338" y="675"/>
                    </a:lnTo>
                    <a:lnTo>
                      <a:pt x="321" y="629"/>
                    </a:lnTo>
                    <a:lnTo>
                      <a:pt x="304" y="580"/>
                    </a:lnTo>
                    <a:lnTo>
                      <a:pt x="288" y="528"/>
                    </a:lnTo>
                    <a:lnTo>
                      <a:pt x="274" y="473"/>
                    </a:lnTo>
                    <a:lnTo>
                      <a:pt x="259" y="415"/>
                    </a:lnTo>
                    <a:lnTo>
                      <a:pt x="245" y="355"/>
                    </a:lnTo>
                    <a:lnTo>
                      <a:pt x="233" y="290"/>
                    </a:lnTo>
                    <a:lnTo>
                      <a:pt x="222" y="222"/>
                    </a:lnTo>
                    <a:lnTo>
                      <a:pt x="212" y="152"/>
                    </a:lnTo>
                    <a:lnTo>
                      <a:pt x="203" y="78"/>
                    </a:lnTo>
                    <a:lnTo>
                      <a:pt x="19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58" name="Freeform 23"/>
              <p:cNvSpPr>
                <a:spLocks/>
              </p:cNvSpPr>
              <p:nvPr/>
            </p:nvSpPr>
            <p:spPr bwMode="auto">
              <a:xfrm>
                <a:off x="6718300" y="2520950"/>
                <a:ext cx="331788" cy="581025"/>
              </a:xfrm>
              <a:custGeom>
                <a:avLst/>
                <a:gdLst>
                  <a:gd name="T0" fmla="*/ 2147483647 w 628"/>
                  <a:gd name="T1" fmla="*/ 0 h 1097"/>
                  <a:gd name="T2" fmla="*/ 2147483647 w 628"/>
                  <a:gd name="T3" fmla="*/ 2147483647 h 1097"/>
                  <a:gd name="T4" fmla="*/ 2147483647 w 628"/>
                  <a:gd name="T5" fmla="*/ 2147483647 h 1097"/>
                  <a:gd name="T6" fmla="*/ 2147483647 w 628"/>
                  <a:gd name="T7" fmla="*/ 2147483647 h 1097"/>
                  <a:gd name="T8" fmla="*/ 2147483647 w 628"/>
                  <a:gd name="T9" fmla="*/ 2147483647 h 1097"/>
                  <a:gd name="T10" fmla="*/ 2147483647 w 628"/>
                  <a:gd name="T11" fmla="*/ 2147483647 h 1097"/>
                  <a:gd name="T12" fmla="*/ 2147483647 w 628"/>
                  <a:gd name="T13" fmla="*/ 2147483647 h 1097"/>
                  <a:gd name="T14" fmla="*/ 2147483647 w 628"/>
                  <a:gd name="T15" fmla="*/ 2147483647 h 1097"/>
                  <a:gd name="T16" fmla="*/ 2147483647 w 628"/>
                  <a:gd name="T17" fmla="*/ 2147483647 h 1097"/>
                  <a:gd name="T18" fmla="*/ 2147483647 w 628"/>
                  <a:gd name="T19" fmla="*/ 2147483647 h 1097"/>
                  <a:gd name="T20" fmla="*/ 2147483647 w 628"/>
                  <a:gd name="T21" fmla="*/ 2147483647 h 1097"/>
                  <a:gd name="T22" fmla="*/ 2147483647 w 628"/>
                  <a:gd name="T23" fmla="*/ 2147483647 h 1097"/>
                  <a:gd name="T24" fmla="*/ 2147483647 w 628"/>
                  <a:gd name="T25" fmla="*/ 2147483647 h 1097"/>
                  <a:gd name="T26" fmla="*/ 2147483647 w 628"/>
                  <a:gd name="T27" fmla="*/ 2147483647 h 1097"/>
                  <a:gd name="T28" fmla="*/ 2147483647 w 628"/>
                  <a:gd name="T29" fmla="*/ 2147483647 h 1097"/>
                  <a:gd name="T30" fmla="*/ 2147483647 w 628"/>
                  <a:gd name="T31" fmla="*/ 2147483647 h 1097"/>
                  <a:gd name="T32" fmla="*/ 2147483647 w 628"/>
                  <a:gd name="T33" fmla="*/ 2147483647 h 1097"/>
                  <a:gd name="T34" fmla="*/ 2147483647 w 628"/>
                  <a:gd name="T35" fmla="*/ 2147483647 h 1097"/>
                  <a:gd name="T36" fmla="*/ 2147483647 w 628"/>
                  <a:gd name="T37" fmla="*/ 2147483647 h 1097"/>
                  <a:gd name="T38" fmla="*/ 2147483647 w 628"/>
                  <a:gd name="T39" fmla="*/ 2147483647 h 1097"/>
                  <a:gd name="T40" fmla="*/ 2147483647 w 628"/>
                  <a:gd name="T41" fmla="*/ 2147483647 h 1097"/>
                  <a:gd name="T42" fmla="*/ 2147483647 w 628"/>
                  <a:gd name="T43" fmla="*/ 2147483647 h 1097"/>
                  <a:gd name="T44" fmla="*/ 0 w 628"/>
                  <a:gd name="T45" fmla="*/ 2147483647 h 1097"/>
                  <a:gd name="T46" fmla="*/ 2147483647 w 628"/>
                  <a:gd name="T47" fmla="*/ 2147483647 h 1097"/>
                  <a:gd name="T48" fmla="*/ 2147483647 w 628"/>
                  <a:gd name="T49" fmla="*/ 2147483647 h 1097"/>
                  <a:gd name="T50" fmla="*/ 2147483647 w 628"/>
                  <a:gd name="T51" fmla="*/ 2147483647 h 1097"/>
                  <a:gd name="T52" fmla="*/ 2147483647 w 628"/>
                  <a:gd name="T53" fmla="*/ 2147483647 h 1097"/>
                  <a:gd name="T54" fmla="*/ 2147483647 w 628"/>
                  <a:gd name="T55" fmla="*/ 2147483647 h 1097"/>
                  <a:gd name="T56" fmla="*/ 2147483647 w 628"/>
                  <a:gd name="T57" fmla="*/ 2147483647 h 1097"/>
                  <a:gd name="T58" fmla="*/ 2147483647 w 628"/>
                  <a:gd name="T59" fmla="*/ 2147483647 h 1097"/>
                  <a:gd name="T60" fmla="*/ 2147483647 w 628"/>
                  <a:gd name="T61" fmla="*/ 2147483647 h 1097"/>
                  <a:gd name="T62" fmla="*/ 2147483647 w 628"/>
                  <a:gd name="T63" fmla="*/ 2147483647 h 1097"/>
                  <a:gd name="T64" fmla="*/ 2147483647 w 628"/>
                  <a:gd name="T65" fmla="*/ 2147483647 h 1097"/>
                  <a:gd name="T66" fmla="*/ 2147483647 w 628"/>
                  <a:gd name="T67" fmla="*/ 2147483647 h 1097"/>
                  <a:gd name="T68" fmla="*/ 2147483647 w 628"/>
                  <a:gd name="T69" fmla="*/ 2147483647 h 1097"/>
                  <a:gd name="T70" fmla="*/ 2147483647 w 628"/>
                  <a:gd name="T71" fmla="*/ 0 h 10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28" h="1097">
                    <a:moveTo>
                      <a:pt x="432" y="0"/>
                    </a:moveTo>
                    <a:lnTo>
                      <a:pt x="432" y="0"/>
                    </a:lnTo>
                    <a:lnTo>
                      <a:pt x="458" y="5"/>
                    </a:lnTo>
                    <a:lnTo>
                      <a:pt x="517" y="16"/>
                    </a:lnTo>
                    <a:lnTo>
                      <a:pt x="551" y="22"/>
                    </a:lnTo>
                    <a:lnTo>
                      <a:pt x="582" y="29"/>
                    </a:lnTo>
                    <a:lnTo>
                      <a:pt x="607" y="37"/>
                    </a:lnTo>
                    <a:lnTo>
                      <a:pt x="616" y="40"/>
                    </a:lnTo>
                    <a:lnTo>
                      <a:pt x="623" y="43"/>
                    </a:lnTo>
                    <a:lnTo>
                      <a:pt x="625" y="47"/>
                    </a:lnTo>
                    <a:lnTo>
                      <a:pt x="626" y="53"/>
                    </a:lnTo>
                    <a:lnTo>
                      <a:pt x="628" y="75"/>
                    </a:lnTo>
                    <a:lnTo>
                      <a:pt x="628" y="106"/>
                    </a:lnTo>
                    <a:lnTo>
                      <a:pt x="626" y="147"/>
                    </a:lnTo>
                    <a:lnTo>
                      <a:pt x="623" y="194"/>
                    </a:lnTo>
                    <a:lnTo>
                      <a:pt x="619" y="247"/>
                    </a:lnTo>
                    <a:lnTo>
                      <a:pt x="608" y="360"/>
                    </a:lnTo>
                    <a:lnTo>
                      <a:pt x="595" y="471"/>
                    </a:lnTo>
                    <a:lnTo>
                      <a:pt x="584" y="569"/>
                    </a:lnTo>
                    <a:lnTo>
                      <a:pt x="573" y="663"/>
                    </a:lnTo>
                    <a:lnTo>
                      <a:pt x="432" y="618"/>
                    </a:lnTo>
                    <a:lnTo>
                      <a:pt x="503" y="842"/>
                    </a:lnTo>
                    <a:lnTo>
                      <a:pt x="495" y="852"/>
                    </a:lnTo>
                    <a:lnTo>
                      <a:pt x="485" y="863"/>
                    </a:lnTo>
                    <a:lnTo>
                      <a:pt x="472" y="878"/>
                    </a:lnTo>
                    <a:lnTo>
                      <a:pt x="454" y="897"/>
                    </a:lnTo>
                    <a:lnTo>
                      <a:pt x="433" y="916"/>
                    </a:lnTo>
                    <a:lnTo>
                      <a:pt x="407" y="939"/>
                    </a:lnTo>
                    <a:lnTo>
                      <a:pt x="379" y="961"/>
                    </a:lnTo>
                    <a:lnTo>
                      <a:pt x="345" y="984"/>
                    </a:lnTo>
                    <a:lnTo>
                      <a:pt x="308" y="1007"/>
                    </a:lnTo>
                    <a:lnTo>
                      <a:pt x="287" y="1018"/>
                    </a:lnTo>
                    <a:lnTo>
                      <a:pt x="266" y="1028"/>
                    </a:lnTo>
                    <a:lnTo>
                      <a:pt x="245" y="1038"/>
                    </a:lnTo>
                    <a:lnTo>
                      <a:pt x="222" y="1048"/>
                    </a:lnTo>
                    <a:lnTo>
                      <a:pt x="197" y="1057"/>
                    </a:lnTo>
                    <a:lnTo>
                      <a:pt x="172" y="1065"/>
                    </a:lnTo>
                    <a:lnTo>
                      <a:pt x="146" y="1073"/>
                    </a:lnTo>
                    <a:lnTo>
                      <a:pt x="119" y="1080"/>
                    </a:lnTo>
                    <a:lnTo>
                      <a:pt x="91" y="1086"/>
                    </a:lnTo>
                    <a:lnTo>
                      <a:pt x="62" y="1091"/>
                    </a:lnTo>
                    <a:lnTo>
                      <a:pt x="31" y="1095"/>
                    </a:lnTo>
                    <a:lnTo>
                      <a:pt x="0" y="1097"/>
                    </a:lnTo>
                    <a:lnTo>
                      <a:pt x="16" y="1085"/>
                    </a:lnTo>
                    <a:lnTo>
                      <a:pt x="35" y="1069"/>
                    </a:lnTo>
                    <a:lnTo>
                      <a:pt x="58" y="1045"/>
                    </a:lnTo>
                    <a:lnTo>
                      <a:pt x="87" y="1013"/>
                    </a:lnTo>
                    <a:lnTo>
                      <a:pt x="103" y="994"/>
                    </a:lnTo>
                    <a:lnTo>
                      <a:pt x="120" y="973"/>
                    </a:lnTo>
                    <a:lnTo>
                      <a:pt x="138" y="950"/>
                    </a:lnTo>
                    <a:lnTo>
                      <a:pt x="155" y="924"/>
                    </a:lnTo>
                    <a:lnTo>
                      <a:pt x="173" y="897"/>
                    </a:lnTo>
                    <a:lnTo>
                      <a:pt x="192" y="866"/>
                    </a:lnTo>
                    <a:lnTo>
                      <a:pt x="211" y="832"/>
                    </a:lnTo>
                    <a:lnTo>
                      <a:pt x="229" y="798"/>
                    </a:lnTo>
                    <a:lnTo>
                      <a:pt x="248" y="759"/>
                    </a:lnTo>
                    <a:lnTo>
                      <a:pt x="266" y="718"/>
                    </a:lnTo>
                    <a:lnTo>
                      <a:pt x="285" y="675"/>
                    </a:lnTo>
                    <a:lnTo>
                      <a:pt x="303" y="629"/>
                    </a:lnTo>
                    <a:lnTo>
                      <a:pt x="321" y="580"/>
                    </a:lnTo>
                    <a:lnTo>
                      <a:pt x="337" y="528"/>
                    </a:lnTo>
                    <a:lnTo>
                      <a:pt x="353" y="473"/>
                    </a:lnTo>
                    <a:lnTo>
                      <a:pt x="368" y="415"/>
                    </a:lnTo>
                    <a:lnTo>
                      <a:pt x="381" y="355"/>
                    </a:lnTo>
                    <a:lnTo>
                      <a:pt x="395" y="290"/>
                    </a:lnTo>
                    <a:lnTo>
                      <a:pt x="406" y="222"/>
                    </a:lnTo>
                    <a:lnTo>
                      <a:pt x="416" y="152"/>
                    </a:lnTo>
                    <a:lnTo>
                      <a:pt x="425" y="78"/>
                    </a:lnTo>
                    <a:lnTo>
                      <a:pt x="4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59" name="Freeform 24"/>
              <p:cNvSpPr>
                <a:spLocks/>
              </p:cNvSpPr>
              <p:nvPr/>
            </p:nvSpPr>
            <p:spPr bwMode="auto">
              <a:xfrm>
                <a:off x="6699250" y="3179763"/>
                <a:ext cx="41275" cy="41275"/>
              </a:xfrm>
              <a:custGeom>
                <a:avLst/>
                <a:gdLst>
                  <a:gd name="T0" fmla="*/ 2147483647 w 78"/>
                  <a:gd name="T1" fmla="*/ 2147483647 h 78"/>
                  <a:gd name="T2" fmla="*/ 2147483647 w 78"/>
                  <a:gd name="T3" fmla="*/ 2147483647 h 78"/>
                  <a:gd name="T4" fmla="*/ 2147483647 w 78"/>
                  <a:gd name="T5" fmla="*/ 2147483647 h 78"/>
                  <a:gd name="T6" fmla="*/ 2147483647 w 78"/>
                  <a:gd name="T7" fmla="*/ 2147483647 h 78"/>
                  <a:gd name="T8" fmla="*/ 2147483647 w 78"/>
                  <a:gd name="T9" fmla="*/ 2147483647 h 78"/>
                  <a:gd name="T10" fmla="*/ 2147483647 w 78"/>
                  <a:gd name="T11" fmla="*/ 2147483647 h 78"/>
                  <a:gd name="T12" fmla="*/ 2147483647 w 78"/>
                  <a:gd name="T13" fmla="*/ 2147483647 h 78"/>
                  <a:gd name="T14" fmla="*/ 2147483647 w 78"/>
                  <a:gd name="T15" fmla="*/ 2147483647 h 78"/>
                  <a:gd name="T16" fmla="*/ 2147483647 w 78"/>
                  <a:gd name="T17" fmla="*/ 2147483647 h 78"/>
                  <a:gd name="T18" fmla="*/ 2147483647 w 78"/>
                  <a:gd name="T19" fmla="*/ 2147483647 h 78"/>
                  <a:gd name="T20" fmla="*/ 2147483647 w 78"/>
                  <a:gd name="T21" fmla="*/ 2147483647 h 78"/>
                  <a:gd name="T22" fmla="*/ 2147483647 w 78"/>
                  <a:gd name="T23" fmla="*/ 2147483647 h 78"/>
                  <a:gd name="T24" fmla="*/ 2147483647 w 78"/>
                  <a:gd name="T25" fmla="*/ 2147483647 h 78"/>
                  <a:gd name="T26" fmla="*/ 2147483647 w 78"/>
                  <a:gd name="T27" fmla="*/ 2147483647 h 78"/>
                  <a:gd name="T28" fmla="*/ 1629980971 w 78"/>
                  <a:gd name="T29" fmla="*/ 2147483647 h 78"/>
                  <a:gd name="T30" fmla="*/ 889055033 w 78"/>
                  <a:gd name="T31" fmla="*/ 2147483647 h 78"/>
                  <a:gd name="T32" fmla="*/ 296258192 w 78"/>
                  <a:gd name="T33" fmla="*/ 2147483647 h 78"/>
                  <a:gd name="T34" fmla="*/ 0 w 78"/>
                  <a:gd name="T35" fmla="*/ 2147483647 h 78"/>
                  <a:gd name="T36" fmla="*/ 0 w 78"/>
                  <a:gd name="T37" fmla="*/ 2147483647 h 78"/>
                  <a:gd name="T38" fmla="*/ 0 w 78"/>
                  <a:gd name="T39" fmla="*/ 2147483647 h 78"/>
                  <a:gd name="T40" fmla="*/ 0 w 78"/>
                  <a:gd name="T41" fmla="*/ 2147483647 h 78"/>
                  <a:gd name="T42" fmla="*/ 296258192 w 78"/>
                  <a:gd name="T43" fmla="*/ 2147483647 h 78"/>
                  <a:gd name="T44" fmla="*/ 889055033 w 78"/>
                  <a:gd name="T45" fmla="*/ 2147483647 h 78"/>
                  <a:gd name="T46" fmla="*/ 1629980971 w 78"/>
                  <a:gd name="T47" fmla="*/ 1778110067 h 78"/>
                  <a:gd name="T48" fmla="*/ 2147483647 w 78"/>
                  <a:gd name="T49" fmla="*/ 1037184129 h 78"/>
                  <a:gd name="T50" fmla="*/ 2147483647 w 78"/>
                  <a:gd name="T51" fmla="*/ 444667746 h 78"/>
                  <a:gd name="T52" fmla="*/ 2147483647 w 78"/>
                  <a:gd name="T53" fmla="*/ 0 h 78"/>
                  <a:gd name="T54" fmla="*/ 2147483647 w 78"/>
                  <a:gd name="T55" fmla="*/ 0 h 78"/>
                  <a:gd name="T56" fmla="*/ 2147483647 w 78"/>
                  <a:gd name="T57" fmla="*/ 0 h 78"/>
                  <a:gd name="T58" fmla="*/ 2147483647 w 78"/>
                  <a:gd name="T59" fmla="*/ 0 h 78"/>
                  <a:gd name="T60" fmla="*/ 2147483647 w 78"/>
                  <a:gd name="T61" fmla="*/ 444667746 h 78"/>
                  <a:gd name="T62" fmla="*/ 2147483647 w 78"/>
                  <a:gd name="T63" fmla="*/ 1037184129 h 78"/>
                  <a:gd name="T64" fmla="*/ 2147483647 w 78"/>
                  <a:gd name="T65" fmla="*/ 1778110067 h 78"/>
                  <a:gd name="T66" fmla="*/ 2147483647 w 78"/>
                  <a:gd name="T67" fmla="*/ 2147483647 h 78"/>
                  <a:gd name="T68" fmla="*/ 2147483647 w 78"/>
                  <a:gd name="T69" fmla="*/ 2147483647 h 78"/>
                  <a:gd name="T70" fmla="*/ 2147483647 w 78"/>
                  <a:gd name="T71" fmla="*/ 2147483647 h 78"/>
                  <a:gd name="T72" fmla="*/ 2147483647 w 78"/>
                  <a:gd name="T73" fmla="*/ 2147483647 h 78"/>
                  <a:gd name="T74" fmla="*/ 2147483647 w 78"/>
                  <a:gd name="T75" fmla="*/ 2147483647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8" h="78">
                    <a:moveTo>
                      <a:pt x="78" y="39"/>
                    </a:moveTo>
                    <a:lnTo>
                      <a:pt x="78" y="39"/>
                    </a:lnTo>
                    <a:lnTo>
                      <a:pt x="76" y="47"/>
                    </a:lnTo>
                    <a:lnTo>
                      <a:pt x="74" y="55"/>
                    </a:lnTo>
                    <a:lnTo>
                      <a:pt x="70" y="61"/>
                    </a:lnTo>
                    <a:lnTo>
                      <a:pt x="65" y="67"/>
                    </a:lnTo>
                    <a:lnTo>
                      <a:pt x="60" y="72"/>
                    </a:lnTo>
                    <a:lnTo>
                      <a:pt x="53" y="75"/>
                    </a:lnTo>
                    <a:lnTo>
                      <a:pt x="45" y="77"/>
                    </a:lnTo>
                    <a:lnTo>
                      <a:pt x="38" y="78"/>
                    </a:lnTo>
                    <a:lnTo>
                      <a:pt x="31" y="77"/>
                    </a:lnTo>
                    <a:lnTo>
                      <a:pt x="23" y="75"/>
                    </a:lnTo>
                    <a:lnTo>
                      <a:pt x="16" y="72"/>
                    </a:lnTo>
                    <a:lnTo>
                      <a:pt x="11" y="67"/>
                    </a:lnTo>
                    <a:lnTo>
                      <a:pt x="6" y="61"/>
                    </a:lnTo>
                    <a:lnTo>
                      <a:pt x="2" y="55"/>
                    </a:lnTo>
                    <a:lnTo>
                      <a:pt x="0" y="47"/>
                    </a:lnTo>
                    <a:lnTo>
                      <a:pt x="0" y="39"/>
                    </a:lnTo>
                    <a:lnTo>
                      <a:pt x="0" y="31"/>
                    </a:lnTo>
                    <a:lnTo>
                      <a:pt x="2" y="24"/>
                    </a:lnTo>
                    <a:lnTo>
                      <a:pt x="6" y="18"/>
                    </a:lnTo>
                    <a:lnTo>
                      <a:pt x="11" y="12"/>
                    </a:lnTo>
                    <a:lnTo>
                      <a:pt x="16" y="7"/>
                    </a:lnTo>
                    <a:lnTo>
                      <a:pt x="23" y="3"/>
                    </a:lnTo>
                    <a:lnTo>
                      <a:pt x="31" y="0"/>
                    </a:lnTo>
                    <a:lnTo>
                      <a:pt x="38" y="0"/>
                    </a:lnTo>
                    <a:lnTo>
                      <a:pt x="45" y="0"/>
                    </a:lnTo>
                    <a:lnTo>
                      <a:pt x="53" y="3"/>
                    </a:lnTo>
                    <a:lnTo>
                      <a:pt x="60" y="7"/>
                    </a:lnTo>
                    <a:lnTo>
                      <a:pt x="65" y="12"/>
                    </a:lnTo>
                    <a:lnTo>
                      <a:pt x="70" y="18"/>
                    </a:lnTo>
                    <a:lnTo>
                      <a:pt x="74" y="24"/>
                    </a:lnTo>
                    <a:lnTo>
                      <a:pt x="76" y="31"/>
                    </a:lnTo>
                    <a:lnTo>
                      <a:pt x="78"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60" name="Freeform 25"/>
              <p:cNvSpPr>
                <a:spLocks/>
              </p:cNvSpPr>
              <p:nvPr/>
            </p:nvSpPr>
            <p:spPr bwMode="auto">
              <a:xfrm>
                <a:off x="6699250" y="3267075"/>
                <a:ext cx="41275" cy="41275"/>
              </a:xfrm>
              <a:custGeom>
                <a:avLst/>
                <a:gdLst>
                  <a:gd name="T0" fmla="*/ 2147483647 w 78"/>
                  <a:gd name="T1" fmla="*/ 2147483647 h 78"/>
                  <a:gd name="T2" fmla="*/ 2147483647 w 78"/>
                  <a:gd name="T3" fmla="*/ 2147483647 h 78"/>
                  <a:gd name="T4" fmla="*/ 2147483647 w 78"/>
                  <a:gd name="T5" fmla="*/ 2147483647 h 78"/>
                  <a:gd name="T6" fmla="*/ 2147483647 w 78"/>
                  <a:gd name="T7" fmla="*/ 2147483647 h 78"/>
                  <a:gd name="T8" fmla="*/ 2147483647 w 78"/>
                  <a:gd name="T9" fmla="*/ 2147483647 h 78"/>
                  <a:gd name="T10" fmla="*/ 2147483647 w 78"/>
                  <a:gd name="T11" fmla="*/ 2147483647 h 78"/>
                  <a:gd name="T12" fmla="*/ 2147483647 w 78"/>
                  <a:gd name="T13" fmla="*/ 2147483647 h 78"/>
                  <a:gd name="T14" fmla="*/ 2147483647 w 78"/>
                  <a:gd name="T15" fmla="*/ 2147483647 h 78"/>
                  <a:gd name="T16" fmla="*/ 2147483647 w 78"/>
                  <a:gd name="T17" fmla="*/ 2147483647 h 78"/>
                  <a:gd name="T18" fmla="*/ 2147483647 w 78"/>
                  <a:gd name="T19" fmla="*/ 2147483647 h 78"/>
                  <a:gd name="T20" fmla="*/ 2147483647 w 78"/>
                  <a:gd name="T21" fmla="*/ 2147483647 h 78"/>
                  <a:gd name="T22" fmla="*/ 2147483647 w 78"/>
                  <a:gd name="T23" fmla="*/ 2147483647 h 78"/>
                  <a:gd name="T24" fmla="*/ 2147483647 w 78"/>
                  <a:gd name="T25" fmla="*/ 2147483647 h 78"/>
                  <a:gd name="T26" fmla="*/ 2147483647 w 78"/>
                  <a:gd name="T27" fmla="*/ 2147483647 h 78"/>
                  <a:gd name="T28" fmla="*/ 1629980971 w 78"/>
                  <a:gd name="T29" fmla="*/ 2147483647 h 78"/>
                  <a:gd name="T30" fmla="*/ 889055033 w 78"/>
                  <a:gd name="T31" fmla="*/ 2147483647 h 78"/>
                  <a:gd name="T32" fmla="*/ 296258192 w 78"/>
                  <a:gd name="T33" fmla="*/ 2147483647 h 78"/>
                  <a:gd name="T34" fmla="*/ 0 w 78"/>
                  <a:gd name="T35" fmla="*/ 2147483647 h 78"/>
                  <a:gd name="T36" fmla="*/ 0 w 78"/>
                  <a:gd name="T37" fmla="*/ 2147483647 h 78"/>
                  <a:gd name="T38" fmla="*/ 0 w 78"/>
                  <a:gd name="T39" fmla="*/ 2147483647 h 78"/>
                  <a:gd name="T40" fmla="*/ 0 w 78"/>
                  <a:gd name="T41" fmla="*/ 2147483647 h 78"/>
                  <a:gd name="T42" fmla="*/ 296258192 w 78"/>
                  <a:gd name="T43" fmla="*/ 2147483647 h 78"/>
                  <a:gd name="T44" fmla="*/ 889055033 w 78"/>
                  <a:gd name="T45" fmla="*/ 2147483647 h 78"/>
                  <a:gd name="T46" fmla="*/ 1629980971 w 78"/>
                  <a:gd name="T47" fmla="*/ 1629980971 h 78"/>
                  <a:gd name="T48" fmla="*/ 2147483647 w 78"/>
                  <a:gd name="T49" fmla="*/ 889055033 h 78"/>
                  <a:gd name="T50" fmla="*/ 2147483647 w 78"/>
                  <a:gd name="T51" fmla="*/ 296258192 h 78"/>
                  <a:gd name="T52" fmla="*/ 2147483647 w 78"/>
                  <a:gd name="T53" fmla="*/ 0 h 78"/>
                  <a:gd name="T54" fmla="*/ 2147483647 w 78"/>
                  <a:gd name="T55" fmla="*/ 0 h 78"/>
                  <a:gd name="T56" fmla="*/ 2147483647 w 78"/>
                  <a:gd name="T57" fmla="*/ 0 h 78"/>
                  <a:gd name="T58" fmla="*/ 2147483647 w 78"/>
                  <a:gd name="T59" fmla="*/ 0 h 78"/>
                  <a:gd name="T60" fmla="*/ 2147483647 w 78"/>
                  <a:gd name="T61" fmla="*/ 296258192 h 78"/>
                  <a:gd name="T62" fmla="*/ 2147483647 w 78"/>
                  <a:gd name="T63" fmla="*/ 889055033 h 78"/>
                  <a:gd name="T64" fmla="*/ 2147483647 w 78"/>
                  <a:gd name="T65" fmla="*/ 1629980971 h 78"/>
                  <a:gd name="T66" fmla="*/ 2147483647 w 78"/>
                  <a:gd name="T67" fmla="*/ 2147483647 h 78"/>
                  <a:gd name="T68" fmla="*/ 2147483647 w 78"/>
                  <a:gd name="T69" fmla="*/ 2147483647 h 78"/>
                  <a:gd name="T70" fmla="*/ 2147483647 w 78"/>
                  <a:gd name="T71" fmla="*/ 2147483647 h 78"/>
                  <a:gd name="T72" fmla="*/ 2147483647 w 78"/>
                  <a:gd name="T73" fmla="*/ 2147483647 h 78"/>
                  <a:gd name="T74" fmla="*/ 2147483647 w 78"/>
                  <a:gd name="T75" fmla="*/ 2147483647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8" h="78">
                    <a:moveTo>
                      <a:pt x="78" y="38"/>
                    </a:moveTo>
                    <a:lnTo>
                      <a:pt x="78" y="38"/>
                    </a:lnTo>
                    <a:lnTo>
                      <a:pt x="76" y="47"/>
                    </a:lnTo>
                    <a:lnTo>
                      <a:pt x="74" y="54"/>
                    </a:lnTo>
                    <a:lnTo>
                      <a:pt x="70" y="60"/>
                    </a:lnTo>
                    <a:lnTo>
                      <a:pt x="65" y="67"/>
                    </a:lnTo>
                    <a:lnTo>
                      <a:pt x="60" y="70"/>
                    </a:lnTo>
                    <a:lnTo>
                      <a:pt x="53" y="74"/>
                    </a:lnTo>
                    <a:lnTo>
                      <a:pt x="45" y="76"/>
                    </a:lnTo>
                    <a:lnTo>
                      <a:pt x="38" y="78"/>
                    </a:lnTo>
                    <a:lnTo>
                      <a:pt x="31" y="76"/>
                    </a:lnTo>
                    <a:lnTo>
                      <a:pt x="23" y="74"/>
                    </a:lnTo>
                    <a:lnTo>
                      <a:pt x="16" y="70"/>
                    </a:lnTo>
                    <a:lnTo>
                      <a:pt x="11" y="67"/>
                    </a:lnTo>
                    <a:lnTo>
                      <a:pt x="6" y="60"/>
                    </a:lnTo>
                    <a:lnTo>
                      <a:pt x="2" y="54"/>
                    </a:lnTo>
                    <a:lnTo>
                      <a:pt x="0" y="47"/>
                    </a:lnTo>
                    <a:lnTo>
                      <a:pt x="0" y="38"/>
                    </a:lnTo>
                    <a:lnTo>
                      <a:pt x="0" y="31"/>
                    </a:lnTo>
                    <a:lnTo>
                      <a:pt x="2" y="23"/>
                    </a:lnTo>
                    <a:lnTo>
                      <a:pt x="6" y="17"/>
                    </a:lnTo>
                    <a:lnTo>
                      <a:pt x="11" y="11"/>
                    </a:lnTo>
                    <a:lnTo>
                      <a:pt x="16" y="6"/>
                    </a:lnTo>
                    <a:lnTo>
                      <a:pt x="23" y="2"/>
                    </a:lnTo>
                    <a:lnTo>
                      <a:pt x="31" y="0"/>
                    </a:lnTo>
                    <a:lnTo>
                      <a:pt x="38" y="0"/>
                    </a:lnTo>
                    <a:lnTo>
                      <a:pt x="45" y="0"/>
                    </a:lnTo>
                    <a:lnTo>
                      <a:pt x="53" y="2"/>
                    </a:lnTo>
                    <a:lnTo>
                      <a:pt x="60" y="6"/>
                    </a:lnTo>
                    <a:lnTo>
                      <a:pt x="65" y="11"/>
                    </a:lnTo>
                    <a:lnTo>
                      <a:pt x="70" y="17"/>
                    </a:lnTo>
                    <a:lnTo>
                      <a:pt x="74" y="23"/>
                    </a:lnTo>
                    <a:lnTo>
                      <a:pt x="76" y="31"/>
                    </a:lnTo>
                    <a:lnTo>
                      <a:pt x="78"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grpSp>
        <p:grpSp>
          <p:nvGrpSpPr>
            <p:cNvPr id="11" name="组合 10"/>
            <p:cNvGrpSpPr>
              <a:grpSpLocks/>
            </p:cNvGrpSpPr>
            <p:nvPr/>
          </p:nvGrpSpPr>
          <p:grpSpPr bwMode="auto">
            <a:xfrm>
              <a:off x="2231936" y="316963"/>
              <a:ext cx="1338263" cy="2063750"/>
              <a:chOff x="1716088" y="3890963"/>
              <a:chExt cx="1338263" cy="2063750"/>
            </a:xfrm>
          </p:grpSpPr>
          <p:sp>
            <p:nvSpPr>
              <p:cNvPr id="35" name="Freeform 26"/>
              <p:cNvSpPr>
                <a:spLocks/>
              </p:cNvSpPr>
              <p:nvPr/>
            </p:nvSpPr>
            <p:spPr bwMode="auto">
              <a:xfrm>
                <a:off x="2347913" y="4033838"/>
                <a:ext cx="593725" cy="882650"/>
              </a:xfrm>
              <a:custGeom>
                <a:avLst/>
                <a:gdLst>
                  <a:gd name="T0" fmla="*/ 2147483647 w 1123"/>
                  <a:gd name="T1" fmla="*/ 2147483647 h 1668"/>
                  <a:gd name="T2" fmla="*/ 2147483647 w 1123"/>
                  <a:gd name="T3" fmla="*/ 2147483647 h 1668"/>
                  <a:gd name="T4" fmla="*/ 2147483647 w 1123"/>
                  <a:gd name="T5" fmla="*/ 2147483647 h 1668"/>
                  <a:gd name="T6" fmla="*/ 2147483647 w 1123"/>
                  <a:gd name="T7" fmla="*/ 2147483647 h 1668"/>
                  <a:gd name="T8" fmla="*/ 2147483647 w 1123"/>
                  <a:gd name="T9" fmla="*/ 2147483647 h 1668"/>
                  <a:gd name="T10" fmla="*/ 2147483647 w 1123"/>
                  <a:gd name="T11" fmla="*/ 2147483647 h 1668"/>
                  <a:gd name="T12" fmla="*/ 2147483647 w 1123"/>
                  <a:gd name="T13" fmla="*/ 2147483647 h 1668"/>
                  <a:gd name="T14" fmla="*/ 2147483647 w 1123"/>
                  <a:gd name="T15" fmla="*/ 2147483647 h 1668"/>
                  <a:gd name="T16" fmla="*/ 2147483647 w 1123"/>
                  <a:gd name="T17" fmla="*/ 2147483647 h 1668"/>
                  <a:gd name="T18" fmla="*/ 2147483647 w 1123"/>
                  <a:gd name="T19" fmla="*/ 2147483647 h 1668"/>
                  <a:gd name="T20" fmla="*/ 2147483647 w 1123"/>
                  <a:gd name="T21" fmla="*/ 2147483647 h 1668"/>
                  <a:gd name="T22" fmla="*/ 2147483647 w 1123"/>
                  <a:gd name="T23" fmla="*/ 2147483647 h 1668"/>
                  <a:gd name="T24" fmla="*/ 2147483647 w 1123"/>
                  <a:gd name="T25" fmla="*/ 2147483647 h 1668"/>
                  <a:gd name="T26" fmla="*/ 2147483647 w 1123"/>
                  <a:gd name="T27" fmla="*/ 2147483647 h 1668"/>
                  <a:gd name="T28" fmla="*/ 2147483647 w 1123"/>
                  <a:gd name="T29" fmla="*/ 2147483647 h 1668"/>
                  <a:gd name="T30" fmla="*/ 2147483647 w 1123"/>
                  <a:gd name="T31" fmla="*/ 2147483647 h 1668"/>
                  <a:gd name="T32" fmla="*/ 2147483647 w 1123"/>
                  <a:gd name="T33" fmla="*/ 2147483647 h 1668"/>
                  <a:gd name="T34" fmla="*/ 2147483647 w 1123"/>
                  <a:gd name="T35" fmla="*/ 2147483647 h 1668"/>
                  <a:gd name="T36" fmla="*/ 2147483647 w 1123"/>
                  <a:gd name="T37" fmla="*/ 2147483647 h 1668"/>
                  <a:gd name="T38" fmla="*/ 2147483647 w 1123"/>
                  <a:gd name="T39" fmla="*/ 2147483647 h 1668"/>
                  <a:gd name="T40" fmla="*/ 2147483647 w 1123"/>
                  <a:gd name="T41" fmla="*/ 2147483647 h 1668"/>
                  <a:gd name="T42" fmla="*/ 2147483647 w 1123"/>
                  <a:gd name="T43" fmla="*/ 2147483647 h 1668"/>
                  <a:gd name="T44" fmla="*/ 2147483647 w 1123"/>
                  <a:gd name="T45" fmla="*/ 2147483647 h 1668"/>
                  <a:gd name="T46" fmla="*/ 2147483647 w 1123"/>
                  <a:gd name="T47" fmla="*/ 2147483647 h 1668"/>
                  <a:gd name="T48" fmla="*/ 2147483647 w 1123"/>
                  <a:gd name="T49" fmla="*/ 2147483647 h 1668"/>
                  <a:gd name="T50" fmla="*/ 2147483647 w 1123"/>
                  <a:gd name="T51" fmla="*/ 2147483647 h 1668"/>
                  <a:gd name="T52" fmla="*/ 2147483647 w 1123"/>
                  <a:gd name="T53" fmla="*/ 2147483647 h 1668"/>
                  <a:gd name="T54" fmla="*/ 443316958 w 1123"/>
                  <a:gd name="T55" fmla="*/ 2147483647 h 1668"/>
                  <a:gd name="T56" fmla="*/ 0 w 1123"/>
                  <a:gd name="T57" fmla="*/ 2147483647 h 1668"/>
                  <a:gd name="T58" fmla="*/ 1625681965 w 1123"/>
                  <a:gd name="T59" fmla="*/ 2147483647 h 1668"/>
                  <a:gd name="T60" fmla="*/ 2147483647 w 1123"/>
                  <a:gd name="T61" fmla="*/ 2147483647 h 1668"/>
                  <a:gd name="T62" fmla="*/ 2147483647 w 1123"/>
                  <a:gd name="T63" fmla="*/ 2147483647 h 1668"/>
                  <a:gd name="T64" fmla="*/ 2147483647 w 1123"/>
                  <a:gd name="T65" fmla="*/ 2147483647 h 1668"/>
                  <a:gd name="T66" fmla="*/ 2147483647 w 1123"/>
                  <a:gd name="T67" fmla="*/ 2147483647 h 1668"/>
                  <a:gd name="T68" fmla="*/ 2147483647 w 1123"/>
                  <a:gd name="T69" fmla="*/ 2147483647 h 1668"/>
                  <a:gd name="T70" fmla="*/ 2147483647 w 1123"/>
                  <a:gd name="T71" fmla="*/ 2147483647 h 1668"/>
                  <a:gd name="T72" fmla="*/ 2147483647 w 1123"/>
                  <a:gd name="T73" fmla="*/ 2147483647 h 1668"/>
                  <a:gd name="T74" fmla="*/ 2147483647 w 1123"/>
                  <a:gd name="T75" fmla="*/ 2147483647 h 1668"/>
                  <a:gd name="T76" fmla="*/ 2147483647 w 1123"/>
                  <a:gd name="T77" fmla="*/ 2147483647 h 1668"/>
                  <a:gd name="T78" fmla="*/ 2147483647 w 1123"/>
                  <a:gd name="T79" fmla="*/ 1778110067 h 1668"/>
                  <a:gd name="T80" fmla="*/ 2147483647 w 1123"/>
                  <a:gd name="T81" fmla="*/ 148129096 h 1668"/>
                  <a:gd name="T82" fmla="*/ 2147483647 w 1123"/>
                  <a:gd name="T83" fmla="*/ 148129096 h 1668"/>
                  <a:gd name="T84" fmla="*/ 2147483647 w 1123"/>
                  <a:gd name="T85" fmla="*/ 1185313754 h 16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23" h="1668">
                    <a:moveTo>
                      <a:pt x="675" y="8"/>
                    </a:moveTo>
                    <a:lnTo>
                      <a:pt x="675" y="8"/>
                    </a:lnTo>
                    <a:lnTo>
                      <a:pt x="686" y="18"/>
                    </a:lnTo>
                    <a:lnTo>
                      <a:pt x="698" y="30"/>
                    </a:lnTo>
                    <a:lnTo>
                      <a:pt x="715" y="48"/>
                    </a:lnTo>
                    <a:lnTo>
                      <a:pt x="735" y="72"/>
                    </a:lnTo>
                    <a:lnTo>
                      <a:pt x="757" y="101"/>
                    </a:lnTo>
                    <a:lnTo>
                      <a:pt x="781" y="138"/>
                    </a:lnTo>
                    <a:lnTo>
                      <a:pt x="793" y="161"/>
                    </a:lnTo>
                    <a:lnTo>
                      <a:pt x="806" y="183"/>
                    </a:lnTo>
                    <a:lnTo>
                      <a:pt x="819" y="209"/>
                    </a:lnTo>
                    <a:lnTo>
                      <a:pt x="832" y="236"/>
                    </a:lnTo>
                    <a:lnTo>
                      <a:pt x="844" y="266"/>
                    </a:lnTo>
                    <a:lnTo>
                      <a:pt x="856" y="297"/>
                    </a:lnTo>
                    <a:lnTo>
                      <a:pt x="869" y="330"/>
                    </a:lnTo>
                    <a:lnTo>
                      <a:pt x="880" y="367"/>
                    </a:lnTo>
                    <a:lnTo>
                      <a:pt x="891" y="406"/>
                    </a:lnTo>
                    <a:lnTo>
                      <a:pt x="902" y="446"/>
                    </a:lnTo>
                    <a:lnTo>
                      <a:pt x="912" y="490"/>
                    </a:lnTo>
                    <a:lnTo>
                      <a:pt x="921" y="536"/>
                    </a:lnTo>
                    <a:lnTo>
                      <a:pt x="929" y="584"/>
                    </a:lnTo>
                    <a:lnTo>
                      <a:pt x="937" y="635"/>
                    </a:lnTo>
                    <a:lnTo>
                      <a:pt x="943" y="688"/>
                    </a:lnTo>
                    <a:lnTo>
                      <a:pt x="949" y="745"/>
                    </a:lnTo>
                    <a:lnTo>
                      <a:pt x="953" y="803"/>
                    </a:lnTo>
                    <a:lnTo>
                      <a:pt x="957" y="866"/>
                    </a:lnTo>
                    <a:lnTo>
                      <a:pt x="959" y="927"/>
                    </a:lnTo>
                    <a:lnTo>
                      <a:pt x="963" y="985"/>
                    </a:lnTo>
                    <a:lnTo>
                      <a:pt x="967" y="1040"/>
                    </a:lnTo>
                    <a:lnTo>
                      <a:pt x="970" y="1091"/>
                    </a:lnTo>
                    <a:lnTo>
                      <a:pt x="975" y="1139"/>
                    </a:lnTo>
                    <a:lnTo>
                      <a:pt x="981" y="1185"/>
                    </a:lnTo>
                    <a:lnTo>
                      <a:pt x="986" y="1227"/>
                    </a:lnTo>
                    <a:lnTo>
                      <a:pt x="993" y="1266"/>
                    </a:lnTo>
                    <a:lnTo>
                      <a:pt x="999" y="1303"/>
                    </a:lnTo>
                    <a:lnTo>
                      <a:pt x="1006" y="1336"/>
                    </a:lnTo>
                    <a:lnTo>
                      <a:pt x="1012" y="1367"/>
                    </a:lnTo>
                    <a:lnTo>
                      <a:pt x="1020" y="1395"/>
                    </a:lnTo>
                    <a:lnTo>
                      <a:pt x="1035" y="1446"/>
                    </a:lnTo>
                    <a:lnTo>
                      <a:pt x="1048" y="1487"/>
                    </a:lnTo>
                    <a:lnTo>
                      <a:pt x="1063" y="1520"/>
                    </a:lnTo>
                    <a:lnTo>
                      <a:pt x="1077" y="1546"/>
                    </a:lnTo>
                    <a:lnTo>
                      <a:pt x="1089" y="1567"/>
                    </a:lnTo>
                    <a:lnTo>
                      <a:pt x="1099" y="1581"/>
                    </a:lnTo>
                    <a:lnTo>
                      <a:pt x="1109" y="1591"/>
                    </a:lnTo>
                    <a:lnTo>
                      <a:pt x="1116" y="1597"/>
                    </a:lnTo>
                    <a:lnTo>
                      <a:pt x="1123" y="1601"/>
                    </a:lnTo>
                    <a:lnTo>
                      <a:pt x="1073" y="1611"/>
                    </a:lnTo>
                    <a:lnTo>
                      <a:pt x="1017" y="1622"/>
                    </a:lnTo>
                    <a:lnTo>
                      <a:pt x="946" y="1633"/>
                    </a:lnTo>
                    <a:lnTo>
                      <a:pt x="859" y="1645"/>
                    </a:lnTo>
                    <a:lnTo>
                      <a:pt x="813" y="1652"/>
                    </a:lnTo>
                    <a:lnTo>
                      <a:pt x="764" y="1656"/>
                    </a:lnTo>
                    <a:lnTo>
                      <a:pt x="713" y="1660"/>
                    </a:lnTo>
                    <a:lnTo>
                      <a:pt x="662" y="1664"/>
                    </a:lnTo>
                    <a:lnTo>
                      <a:pt x="609" y="1666"/>
                    </a:lnTo>
                    <a:lnTo>
                      <a:pt x="557" y="1668"/>
                    </a:lnTo>
                    <a:lnTo>
                      <a:pt x="504" y="1666"/>
                    </a:lnTo>
                    <a:lnTo>
                      <a:pt x="452" y="1665"/>
                    </a:lnTo>
                    <a:lnTo>
                      <a:pt x="400" y="1661"/>
                    </a:lnTo>
                    <a:lnTo>
                      <a:pt x="350" y="1655"/>
                    </a:lnTo>
                    <a:lnTo>
                      <a:pt x="302" y="1647"/>
                    </a:lnTo>
                    <a:lnTo>
                      <a:pt x="279" y="1642"/>
                    </a:lnTo>
                    <a:lnTo>
                      <a:pt x="255" y="1637"/>
                    </a:lnTo>
                    <a:lnTo>
                      <a:pt x="233" y="1630"/>
                    </a:lnTo>
                    <a:lnTo>
                      <a:pt x="212" y="1623"/>
                    </a:lnTo>
                    <a:lnTo>
                      <a:pt x="191" y="1616"/>
                    </a:lnTo>
                    <a:lnTo>
                      <a:pt x="171" y="1607"/>
                    </a:lnTo>
                    <a:lnTo>
                      <a:pt x="151" y="1598"/>
                    </a:lnTo>
                    <a:lnTo>
                      <a:pt x="133" y="1588"/>
                    </a:lnTo>
                    <a:lnTo>
                      <a:pt x="115" y="1579"/>
                    </a:lnTo>
                    <a:lnTo>
                      <a:pt x="99" y="1566"/>
                    </a:lnTo>
                    <a:lnTo>
                      <a:pt x="84" y="1555"/>
                    </a:lnTo>
                    <a:lnTo>
                      <a:pt x="70" y="1541"/>
                    </a:lnTo>
                    <a:lnTo>
                      <a:pt x="57" y="1528"/>
                    </a:lnTo>
                    <a:lnTo>
                      <a:pt x="45" y="1513"/>
                    </a:lnTo>
                    <a:lnTo>
                      <a:pt x="35" y="1497"/>
                    </a:lnTo>
                    <a:lnTo>
                      <a:pt x="25" y="1481"/>
                    </a:lnTo>
                    <a:lnTo>
                      <a:pt x="18" y="1462"/>
                    </a:lnTo>
                    <a:lnTo>
                      <a:pt x="11" y="1444"/>
                    </a:lnTo>
                    <a:lnTo>
                      <a:pt x="6" y="1424"/>
                    </a:lnTo>
                    <a:lnTo>
                      <a:pt x="3" y="1404"/>
                    </a:lnTo>
                    <a:lnTo>
                      <a:pt x="0" y="1382"/>
                    </a:lnTo>
                    <a:lnTo>
                      <a:pt x="0" y="1358"/>
                    </a:lnTo>
                    <a:lnTo>
                      <a:pt x="3" y="1311"/>
                    </a:lnTo>
                    <a:lnTo>
                      <a:pt x="5" y="1261"/>
                    </a:lnTo>
                    <a:lnTo>
                      <a:pt x="11" y="1207"/>
                    </a:lnTo>
                    <a:lnTo>
                      <a:pt x="18" y="1153"/>
                    </a:lnTo>
                    <a:lnTo>
                      <a:pt x="26" y="1096"/>
                    </a:lnTo>
                    <a:lnTo>
                      <a:pt x="36" y="1039"/>
                    </a:lnTo>
                    <a:lnTo>
                      <a:pt x="47" y="980"/>
                    </a:lnTo>
                    <a:lnTo>
                      <a:pt x="60" y="920"/>
                    </a:lnTo>
                    <a:lnTo>
                      <a:pt x="75" y="861"/>
                    </a:lnTo>
                    <a:lnTo>
                      <a:pt x="89" y="800"/>
                    </a:lnTo>
                    <a:lnTo>
                      <a:pt x="107" y="741"/>
                    </a:lnTo>
                    <a:lnTo>
                      <a:pt x="124" y="682"/>
                    </a:lnTo>
                    <a:lnTo>
                      <a:pt x="144" y="622"/>
                    </a:lnTo>
                    <a:lnTo>
                      <a:pt x="164" y="564"/>
                    </a:lnTo>
                    <a:lnTo>
                      <a:pt x="185" y="507"/>
                    </a:lnTo>
                    <a:lnTo>
                      <a:pt x="207" y="453"/>
                    </a:lnTo>
                    <a:lnTo>
                      <a:pt x="230" y="399"/>
                    </a:lnTo>
                    <a:lnTo>
                      <a:pt x="255" y="347"/>
                    </a:lnTo>
                    <a:lnTo>
                      <a:pt x="280" y="299"/>
                    </a:lnTo>
                    <a:lnTo>
                      <a:pt x="307" y="252"/>
                    </a:lnTo>
                    <a:lnTo>
                      <a:pt x="334" y="209"/>
                    </a:lnTo>
                    <a:lnTo>
                      <a:pt x="362" y="169"/>
                    </a:lnTo>
                    <a:lnTo>
                      <a:pt x="390" y="132"/>
                    </a:lnTo>
                    <a:lnTo>
                      <a:pt x="405" y="116"/>
                    </a:lnTo>
                    <a:lnTo>
                      <a:pt x="420" y="100"/>
                    </a:lnTo>
                    <a:lnTo>
                      <a:pt x="435" y="85"/>
                    </a:lnTo>
                    <a:lnTo>
                      <a:pt x="449" y="72"/>
                    </a:lnTo>
                    <a:lnTo>
                      <a:pt x="464" y="58"/>
                    </a:lnTo>
                    <a:lnTo>
                      <a:pt x="480" y="47"/>
                    </a:lnTo>
                    <a:lnTo>
                      <a:pt x="495" y="37"/>
                    </a:lnTo>
                    <a:lnTo>
                      <a:pt x="511" y="27"/>
                    </a:lnTo>
                    <a:lnTo>
                      <a:pt x="527" y="20"/>
                    </a:lnTo>
                    <a:lnTo>
                      <a:pt x="543" y="12"/>
                    </a:lnTo>
                    <a:lnTo>
                      <a:pt x="560" y="7"/>
                    </a:lnTo>
                    <a:lnTo>
                      <a:pt x="576" y="4"/>
                    </a:lnTo>
                    <a:lnTo>
                      <a:pt x="592" y="1"/>
                    </a:lnTo>
                    <a:lnTo>
                      <a:pt x="608" y="0"/>
                    </a:lnTo>
                    <a:lnTo>
                      <a:pt x="625" y="0"/>
                    </a:lnTo>
                    <a:lnTo>
                      <a:pt x="641" y="1"/>
                    </a:lnTo>
                    <a:lnTo>
                      <a:pt x="659" y="5"/>
                    </a:lnTo>
                    <a:lnTo>
                      <a:pt x="675" y="8"/>
                    </a:lnTo>
                    <a:close/>
                  </a:path>
                </a:pathLst>
              </a:custGeom>
              <a:solidFill>
                <a:srgbClr val="624D4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36" name="Freeform 27"/>
              <p:cNvSpPr>
                <a:spLocks/>
              </p:cNvSpPr>
              <p:nvPr/>
            </p:nvSpPr>
            <p:spPr bwMode="auto">
              <a:xfrm>
                <a:off x="1814513" y="4029075"/>
                <a:ext cx="571500" cy="898525"/>
              </a:xfrm>
              <a:custGeom>
                <a:avLst/>
                <a:gdLst>
                  <a:gd name="T0" fmla="*/ 2147483647 w 1080"/>
                  <a:gd name="T1" fmla="*/ 2147483647 h 1697"/>
                  <a:gd name="T2" fmla="*/ 2147483647 w 1080"/>
                  <a:gd name="T3" fmla="*/ 2147483647 h 1697"/>
                  <a:gd name="T4" fmla="*/ 2147483647 w 1080"/>
                  <a:gd name="T5" fmla="*/ 2147483647 h 1697"/>
                  <a:gd name="T6" fmla="*/ 2147483647 w 1080"/>
                  <a:gd name="T7" fmla="*/ 2147483647 h 1697"/>
                  <a:gd name="T8" fmla="*/ 2147483647 w 1080"/>
                  <a:gd name="T9" fmla="*/ 2147483647 h 1697"/>
                  <a:gd name="T10" fmla="*/ 2147483647 w 1080"/>
                  <a:gd name="T11" fmla="*/ 2147483647 h 1697"/>
                  <a:gd name="T12" fmla="*/ 2147483647 w 1080"/>
                  <a:gd name="T13" fmla="*/ 2147483647 h 1697"/>
                  <a:gd name="T14" fmla="*/ 2147483647 w 1080"/>
                  <a:gd name="T15" fmla="*/ 2147483647 h 1697"/>
                  <a:gd name="T16" fmla="*/ 2147483647 w 1080"/>
                  <a:gd name="T17" fmla="*/ 2147483647 h 1697"/>
                  <a:gd name="T18" fmla="*/ 2147483647 w 1080"/>
                  <a:gd name="T19" fmla="*/ 2147483647 h 1697"/>
                  <a:gd name="T20" fmla="*/ 2147483647 w 1080"/>
                  <a:gd name="T21" fmla="*/ 2147483647 h 1697"/>
                  <a:gd name="T22" fmla="*/ 2147483647 w 1080"/>
                  <a:gd name="T23" fmla="*/ 2147483647 h 1697"/>
                  <a:gd name="T24" fmla="*/ 2147483647 w 1080"/>
                  <a:gd name="T25" fmla="*/ 2147483647 h 1697"/>
                  <a:gd name="T26" fmla="*/ 2147483647 w 1080"/>
                  <a:gd name="T27" fmla="*/ 2147483647 h 1697"/>
                  <a:gd name="T28" fmla="*/ 2147483647 w 1080"/>
                  <a:gd name="T29" fmla="*/ 2147483647 h 1697"/>
                  <a:gd name="T30" fmla="*/ 889055033 w 1080"/>
                  <a:gd name="T31" fmla="*/ 2147483647 h 1697"/>
                  <a:gd name="T32" fmla="*/ 2147483647 w 1080"/>
                  <a:gd name="T33" fmla="*/ 2147483647 h 1697"/>
                  <a:gd name="T34" fmla="*/ 2147483647 w 1080"/>
                  <a:gd name="T35" fmla="*/ 2147483647 h 1697"/>
                  <a:gd name="T36" fmla="*/ 2147483647 w 1080"/>
                  <a:gd name="T37" fmla="*/ 2147483647 h 1697"/>
                  <a:gd name="T38" fmla="*/ 2147483647 w 1080"/>
                  <a:gd name="T39" fmla="*/ 2147483647 h 1697"/>
                  <a:gd name="T40" fmla="*/ 2147483647 w 1080"/>
                  <a:gd name="T41" fmla="*/ 2147483647 h 1697"/>
                  <a:gd name="T42" fmla="*/ 2147483647 w 1080"/>
                  <a:gd name="T43" fmla="*/ 2147483647 h 1697"/>
                  <a:gd name="T44" fmla="*/ 2147483647 w 1080"/>
                  <a:gd name="T45" fmla="*/ 2147483647 h 1697"/>
                  <a:gd name="T46" fmla="*/ 2147483647 w 1080"/>
                  <a:gd name="T47" fmla="*/ 2147483647 h 1697"/>
                  <a:gd name="T48" fmla="*/ 2147483647 w 1080"/>
                  <a:gd name="T49" fmla="*/ 2147483647 h 1697"/>
                  <a:gd name="T50" fmla="*/ 2147483647 w 1080"/>
                  <a:gd name="T51" fmla="*/ 2147483647 h 1697"/>
                  <a:gd name="T52" fmla="*/ 2147483647 w 1080"/>
                  <a:gd name="T53" fmla="*/ 2147483647 h 1697"/>
                  <a:gd name="T54" fmla="*/ 2147483647 w 1080"/>
                  <a:gd name="T55" fmla="*/ 2147483647 h 1697"/>
                  <a:gd name="T56" fmla="*/ 2147483647 w 1080"/>
                  <a:gd name="T57" fmla="*/ 2147483647 h 1697"/>
                  <a:gd name="T58" fmla="*/ 2147483647 w 1080"/>
                  <a:gd name="T59" fmla="*/ 2147483647 h 1697"/>
                  <a:gd name="T60" fmla="*/ 2147483647 w 1080"/>
                  <a:gd name="T61" fmla="*/ 2147483647 h 1697"/>
                  <a:gd name="T62" fmla="*/ 2147483647 w 1080"/>
                  <a:gd name="T63" fmla="*/ 2147483647 h 1697"/>
                  <a:gd name="T64" fmla="*/ 2147483647 w 1080"/>
                  <a:gd name="T65" fmla="*/ 2147483647 h 1697"/>
                  <a:gd name="T66" fmla="*/ 2147483647 w 1080"/>
                  <a:gd name="T67" fmla="*/ 2147483647 h 1697"/>
                  <a:gd name="T68" fmla="*/ 2147483647 w 1080"/>
                  <a:gd name="T69" fmla="*/ 2147483647 h 1697"/>
                  <a:gd name="T70" fmla="*/ 2147483647 w 1080"/>
                  <a:gd name="T71" fmla="*/ 2147483647 h 1697"/>
                  <a:gd name="T72" fmla="*/ 2147483647 w 1080"/>
                  <a:gd name="T73" fmla="*/ 2147483647 h 1697"/>
                  <a:gd name="T74" fmla="*/ 2147483647 w 1080"/>
                  <a:gd name="T75" fmla="*/ 2147483647 h 1697"/>
                  <a:gd name="T76" fmla="*/ 2147483647 w 1080"/>
                  <a:gd name="T77" fmla="*/ 2147483647 h 1697"/>
                  <a:gd name="T78" fmla="*/ 2147483647 w 1080"/>
                  <a:gd name="T79" fmla="*/ 2147483647 h 1697"/>
                  <a:gd name="T80" fmla="*/ 2147483647 w 1080"/>
                  <a:gd name="T81" fmla="*/ 742079990 h 1697"/>
                  <a:gd name="T82" fmla="*/ 2147483647 w 1080"/>
                  <a:gd name="T83" fmla="*/ 0 h 1697"/>
                  <a:gd name="T84" fmla="*/ 2147483647 w 1080"/>
                  <a:gd name="T85" fmla="*/ 1335855702 h 169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80" h="1697">
                    <a:moveTo>
                      <a:pt x="461" y="9"/>
                    </a:moveTo>
                    <a:lnTo>
                      <a:pt x="461" y="9"/>
                    </a:lnTo>
                    <a:lnTo>
                      <a:pt x="450" y="18"/>
                    </a:lnTo>
                    <a:lnTo>
                      <a:pt x="437" y="31"/>
                    </a:lnTo>
                    <a:lnTo>
                      <a:pt x="419" y="49"/>
                    </a:lnTo>
                    <a:lnTo>
                      <a:pt x="398" y="74"/>
                    </a:lnTo>
                    <a:lnTo>
                      <a:pt x="375" y="105"/>
                    </a:lnTo>
                    <a:lnTo>
                      <a:pt x="362" y="122"/>
                    </a:lnTo>
                    <a:lnTo>
                      <a:pt x="350" y="142"/>
                    </a:lnTo>
                    <a:lnTo>
                      <a:pt x="336" y="164"/>
                    </a:lnTo>
                    <a:lnTo>
                      <a:pt x="323" y="188"/>
                    </a:lnTo>
                    <a:lnTo>
                      <a:pt x="309" y="214"/>
                    </a:lnTo>
                    <a:lnTo>
                      <a:pt x="297" y="242"/>
                    </a:lnTo>
                    <a:lnTo>
                      <a:pt x="283" y="272"/>
                    </a:lnTo>
                    <a:lnTo>
                      <a:pt x="271" y="304"/>
                    </a:lnTo>
                    <a:lnTo>
                      <a:pt x="257" y="338"/>
                    </a:lnTo>
                    <a:lnTo>
                      <a:pt x="245" y="375"/>
                    </a:lnTo>
                    <a:lnTo>
                      <a:pt x="234" y="413"/>
                    </a:lnTo>
                    <a:lnTo>
                      <a:pt x="223" y="454"/>
                    </a:lnTo>
                    <a:lnTo>
                      <a:pt x="211" y="499"/>
                    </a:lnTo>
                    <a:lnTo>
                      <a:pt x="202" y="544"/>
                    </a:lnTo>
                    <a:lnTo>
                      <a:pt x="193" y="593"/>
                    </a:lnTo>
                    <a:lnTo>
                      <a:pt x="185" y="643"/>
                    </a:lnTo>
                    <a:lnTo>
                      <a:pt x="178" y="698"/>
                    </a:lnTo>
                    <a:lnTo>
                      <a:pt x="173" y="755"/>
                    </a:lnTo>
                    <a:lnTo>
                      <a:pt x="168" y="813"/>
                    </a:lnTo>
                    <a:lnTo>
                      <a:pt x="166" y="876"/>
                    </a:lnTo>
                    <a:lnTo>
                      <a:pt x="163" y="937"/>
                    </a:lnTo>
                    <a:lnTo>
                      <a:pt x="159" y="995"/>
                    </a:lnTo>
                    <a:lnTo>
                      <a:pt x="156" y="1050"/>
                    </a:lnTo>
                    <a:lnTo>
                      <a:pt x="151" y="1101"/>
                    </a:lnTo>
                    <a:lnTo>
                      <a:pt x="146" y="1149"/>
                    </a:lnTo>
                    <a:lnTo>
                      <a:pt x="141" y="1195"/>
                    </a:lnTo>
                    <a:lnTo>
                      <a:pt x="135" y="1237"/>
                    </a:lnTo>
                    <a:lnTo>
                      <a:pt x="129" y="1276"/>
                    </a:lnTo>
                    <a:lnTo>
                      <a:pt x="122" y="1313"/>
                    </a:lnTo>
                    <a:lnTo>
                      <a:pt x="116" y="1346"/>
                    </a:lnTo>
                    <a:lnTo>
                      <a:pt x="109" y="1377"/>
                    </a:lnTo>
                    <a:lnTo>
                      <a:pt x="103" y="1405"/>
                    </a:lnTo>
                    <a:lnTo>
                      <a:pt x="88" y="1456"/>
                    </a:lnTo>
                    <a:lnTo>
                      <a:pt x="73" y="1497"/>
                    </a:lnTo>
                    <a:lnTo>
                      <a:pt x="59" y="1530"/>
                    </a:lnTo>
                    <a:lnTo>
                      <a:pt x="46" y="1556"/>
                    </a:lnTo>
                    <a:lnTo>
                      <a:pt x="33" y="1577"/>
                    </a:lnTo>
                    <a:lnTo>
                      <a:pt x="22" y="1591"/>
                    </a:lnTo>
                    <a:lnTo>
                      <a:pt x="13" y="1601"/>
                    </a:lnTo>
                    <a:lnTo>
                      <a:pt x="6" y="1607"/>
                    </a:lnTo>
                    <a:lnTo>
                      <a:pt x="0" y="1611"/>
                    </a:lnTo>
                    <a:lnTo>
                      <a:pt x="47" y="1623"/>
                    </a:lnTo>
                    <a:lnTo>
                      <a:pt x="100" y="1636"/>
                    </a:lnTo>
                    <a:lnTo>
                      <a:pt x="171" y="1649"/>
                    </a:lnTo>
                    <a:lnTo>
                      <a:pt x="252" y="1664"/>
                    </a:lnTo>
                    <a:lnTo>
                      <a:pt x="298" y="1671"/>
                    </a:lnTo>
                    <a:lnTo>
                      <a:pt x="345" y="1678"/>
                    </a:lnTo>
                    <a:lnTo>
                      <a:pt x="393" y="1684"/>
                    </a:lnTo>
                    <a:lnTo>
                      <a:pt x="443" y="1689"/>
                    </a:lnTo>
                    <a:lnTo>
                      <a:pt x="494" y="1694"/>
                    </a:lnTo>
                    <a:lnTo>
                      <a:pt x="544" y="1696"/>
                    </a:lnTo>
                    <a:lnTo>
                      <a:pt x="595" y="1697"/>
                    </a:lnTo>
                    <a:lnTo>
                      <a:pt x="646" y="1697"/>
                    </a:lnTo>
                    <a:lnTo>
                      <a:pt x="695" y="1695"/>
                    </a:lnTo>
                    <a:lnTo>
                      <a:pt x="743" y="1691"/>
                    </a:lnTo>
                    <a:lnTo>
                      <a:pt x="789" y="1684"/>
                    </a:lnTo>
                    <a:lnTo>
                      <a:pt x="813" y="1680"/>
                    </a:lnTo>
                    <a:lnTo>
                      <a:pt x="835" y="1675"/>
                    </a:lnTo>
                    <a:lnTo>
                      <a:pt x="856" y="1670"/>
                    </a:lnTo>
                    <a:lnTo>
                      <a:pt x="877" y="1664"/>
                    </a:lnTo>
                    <a:lnTo>
                      <a:pt x="897" y="1657"/>
                    </a:lnTo>
                    <a:lnTo>
                      <a:pt x="915" y="1649"/>
                    </a:lnTo>
                    <a:lnTo>
                      <a:pt x="934" y="1640"/>
                    </a:lnTo>
                    <a:lnTo>
                      <a:pt x="953" y="1632"/>
                    </a:lnTo>
                    <a:lnTo>
                      <a:pt x="969" y="1622"/>
                    </a:lnTo>
                    <a:lnTo>
                      <a:pt x="985" y="1611"/>
                    </a:lnTo>
                    <a:lnTo>
                      <a:pt x="1000" y="1600"/>
                    </a:lnTo>
                    <a:lnTo>
                      <a:pt x="1013" y="1587"/>
                    </a:lnTo>
                    <a:lnTo>
                      <a:pt x="1026" y="1574"/>
                    </a:lnTo>
                    <a:lnTo>
                      <a:pt x="1037" y="1559"/>
                    </a:lnTo>
                    <a:lnTo>
                      <a:pt x="1047" y="1544"/>
                    </a:lnTo>
                    <a:lnTo>
                      <a:pt x="1055" y="1527"/>
                    </a:lnTo>
                    <a:lnTo>
                      <a:pt x="1064" y="1509"/>
                    </a:lnTo>
                    <a:lnTo>
                      <a:pt x="1070" y="1491"/>
                    </a:lnTo>
                    <a:lnTo>
                      <a:pt x="1074" y="1472"/>
                    </a:lnTo>
                    <a:lnTo>
                      <a:pt x="1078" y="1451"/>
                    </a:lnTo>
                    <a:lnTo>
                      <a:pt x="1080" y="1430"/>
                    </a:lnTo>
                    <a:lnTo>
                      <a:pt x="1080" y="1407"/>
                    </a:lnTo>
                    <a:lnTo>
                      <a:pt x="1078" y="1358"/>
                    </a:lnTo>
                    <a:lnTo>
                      <a:pt x="1075" y="1308"/>
                    </a:lnTo>
                    <a:lnTo>
                      <a:pt x="1070" y="1254"/>
                    </a:lnTo>
                    <a:lnTo>
                      <a:pt x="1065" y="1199"/>
                    </a:lnTo>
                    <a:lnTo>
                      <a:pt x="1058" y="1141"/>
                    </a:lnTo>
                    <a:lnTo>
                      <a:pt x="1049" y="1083"/>
                    </a:lnTo>
                    <a:lnTo>
                      <a:pt x="1039" y="1022"/>
                    </a:lnTo>
                    <a:lnTo>
                      <a:pt x="1029" y="961"/>
                    </a:lnTo>
                    <a:lnTo>
                      <a:pt x="1017" y="899"/>
                    </a:lnTo>
                    <a:lnTo>
                      <a:pt x="1003" y="838"/>
                    </a:lnTo>
                    <a:lnTo>
                      <a:pt x="990" y="776"/>
                    </a:lnTo>
                    <a:lnTo>
                      <a:pt x="974" y="714"/>
                    </a:lnTo>
                    <a:lnTo>
                      <a:pt x="958" y="653"/>
                    </a:lnTo>
                    <a:lnTo>
                      <a:pt x="940" y="593"/>
                    </a:lnTo>
                    <a:lnTo>
                      <a:pt x="920" y="534"/>
                    </a:lnTo>
                    <a:lnTo>
                      <a:pt x="901" y="476"/>
                    </a:lnTo>
                    <a:lnTo>
                      <a:pt x="881" y="421"/>
                    </a:lnTo>
                    <a:lnTo>
                      <a:pt x="859" y="367"/>
                    </a:lnTo>
                    <a:lnTo>
                      <a:pt x="836" y="317"/>
                    </a:lnTo>
                    <a:lnTo>
                      <a:pt x="812" y="267"/>
                    </a:lnTo>
                    <a:lnTo>
                      <a:pt x="788" y="223"/>
                    </a:lnTo>
                    <a:lnTo>
                      <a:pt x="762" y="181"/>
                    </a:lnTo>
                    <a:lnTo>
                      <a:pt x="736" y="142"/>
                    </a:lnTo>
                    <a:lnTo>
                      <a:pt x="722" y="124"/>
                    </a:lnTo>
                    <a:lnTo>
                      <a:pt x="709" y="108"/>
                    </a:lnTo>
                    <a:lnTo>
                      <a:pt x="694" y="91"/>
                    </a:lnTo>
                    <a:lnTo>
                      <a:pt x="680" y="77"/>
                    </a:lnTo>
                    <a:lnTo>
                      <a:pt x="666" y="64"/>
                    </a:lnTo>
                    <a:lnTo>
                      <a:pt x="651" y="52"/>
                    </a:lnTo>
                    <a:lnTo>
                      <a:pt x="637" y="41"/>
                    </a:lnTo>
                    <a:lnTo>
                      <a:pt x="621" y="31"/>
                    </a:lnTo>
                    <a:lnTo>
                      <a:pt x="606" y="22"/>
                    </a:lnTo>
                    <a:lnTo>
                      <a:pt x="591" y="15"/>
                    </a:lnTo>
                    <a:lnTo>
                      <a:pt x="575" y="9"/>
                    </a:lnTo>
                    <a:lnTo>
                      <a:pt x="560" y="5"/>
                    </a:lnTo>
                    <a:lnTo>
                      <a:pt x="544" y="1"/>
                    </a:lnTo>
                    <a:lnTo>
                      <a:pt x="528" y="0"/>
                    </a:lnTo>
                    <a:lnTo>
                      <a:pt x="512" y="0"/>
                    </a:lnTo>
                    <a:lnTo>
                      <a:pt x="495" y="1"/>
                    </a:lnTo>
                    <a:lnTo>
                      <a:pt x="479" y="5"/>
                    </a:lnTo>
                    <a:lnTo>
                      <a:pt x="461" y="9"/>
                    </a:lnTo>
                    <a:close/>
                  </a:path>
                </a:pathLst>
              </a:custGeom>
              <a:solidFill>
                <a:srgbClr val="624D4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37" name="Freeform 28"/>
              <p:cNvSpPr>
                <a:spLocks/>
              </p:cNvSpPr>
              <p:nvPr/>
            </p:nvSpPr>
            <p:spPr bwMode="auto">
              <a:xfrm>
                <a:off x="1724025" y="3973513"/>
                <a:ext cx="1327150" cy="1677988"/>
              </a:xfrm>
              <a:custGeom>
                <a:avLst/>
                <a:gdLst>
                  <a:gd name="T0" fmla="*/ 2147483647 w 2509"/>
                  <a:gd name="T1" fmla="*/ 2147483647 h 3171"/>
                  <a:gd name="T2" fmla="*/ 2147483647 w 2509"/>
                  <a:gd name="T3" fmla="*/ 2147483647 h 3171"/>
                  <a:gd name="T4" fmla="*/ 2147483647 w 2509"/>
                  <a:gd name="T5" fmla="*/ 2147483647 h 3171"/>
                  <a:gd name="T6" fmla="*/ 2147483647 w 2509"/>
                  <a:gd name="T7" fmla="*/ 2147483647 h 3171"/>
                  <a:gd name="T8" fmla="*/ 2147483647 w 2509"/>
                  <a:gd name="T9" fmla="*/ 2147483647 h 3171"/>
                  <a:gd name="T10" fmla="*/ 2147483647 w 2509"/>
                  <a:gd name="T11" fmla="*/ 2147483647 h 3171"/>
                  <a:gd name="T12" fmla="*/ 2147483647 w 2509"/>
                  <a:gd name="T13" fmla="*/ 2147483647 h 3171"/>
                  <a:gd name="T14" fmla="*/ 2147483647 w 2509"/>
                  <a:gd name="T15" fmla="*/ 2147483647 h 3171"/>
                  <a:gd name="T16" fmla="*/ 2147483647 w 2509"/>
                  <a:gd name="T17" fmla="*/ 2147483647 h 3171"/>
                  <a:gd name="T18" fmla="*/ 2147483647 w 2509"/>
                  <a:gd name="T19" fmla="*/ 2147483647 h 3171"/>
                  <a:gd name="T20" fmla="*/ 2147483647 w 2509"/>
                  <a:gd name="T21" fmla="*/ 2147483647 h 3171"/>
                  <a:gd name="T22" fmla="*/ 2147483647 w 2509"/>
                  <a:gd name="T23" fmla="*/ 2147483647 h 3171"/>
                  <a:gd name="T24" fmla="*/ 2147483647 w 2509"/>
                  <a:gd name="T25" fmla="*/ 2147483647 h 3171"/>
                  <a:gd name="T26" fmla="*/ 2147483647 w 2509"/>
                  <a:gd name="T27" fmla="*/ 2147483647 h 3171"/>
                  <a:gd name="T28" fmla="*/ 2147483647 w 2509"/>
                  <a:gd name="T29" fmla="*/ 2147483647 h 3171"/>
                  <a:gd name="T30" fmla="*/ 2147483647 w 2509"/>
                  <a:gd name="T31" fmla="*/ 2147483647 h 3171"/>
                  <a:gd name="T32" fmla="*/ 2147483647 w 2509"/>
                  <a:gd name="T33" fmla="*/ 2147483647 h 3171"/>
                  <a:gd name="T34" fmla="*/ 2147483647 w 2509"/>
                  <a:gd name="T35" fmla="*/ 2147483647 h 3171"/>
                  <a:gd name="T36" fmla="*/ 2147483647 w 2509"/>
                  <a:gd name="T37" fmla="*/ 2147483647 h 3171"/>
                  <a:gd name="T38" fmla="*/ 2147483647 w 2509"/>
                  <a:gd name="T39" fmla="*/ 2147483647 h 3171"/>
                  <a:gd name="T40" fmla="*/ 2147483647 w 2509"/>
                  <a:gd name="T41" fmla="*/ 2147483647 h 3171"/>
                  <a:gd name="T42" fmla="*/ 2147483647 w 2509"/>
                  <a:gd name="T43" fmla="*/ 2147483647 h 3171"/>
                  <a:gd name="T44" fmla="*/ 2147483647 w 2509"/>
                  <a:gd name="T45" fmla="*/ 0 h 3171"/>
                  <a:gd name="T46" fmla="*/ 2147483647 w 2509"/>
                  <a:gd name="T47" fmla="*/ 2147483647 h 3171"/>
                  <a:gd name="T48" fmla="*/ 2147483647 w 2509"/>
                  <a:gd name="T49" fmla="*/ 2147483647 h 3171"/>
                  <a:gd name="T50" fmla="*/ 2147483647 w 2509"/>
                  <a:gd name="T51" fmla="*/ 2147483647 h 3171"/>
                  <a:gd name="T52" fmla="*/ 2147483647 w 2509"/>
                  <a:gd name="T53" fmla="*/ 2147483647 h 3171"/>
                  <a:gd name="T54" fmla="*/ 2147483647 w 2509"/>
                  <a:gd name="T55" fmla="*/ 2147483647 h 3171"/>
                  <a:gd name="T56" fmla="*/ 2147483647 w 2509"/>
                  <a:gd name="T57" fmla="*/ 2147483647 h 3171"/>
                  <a:gd name="T58" fmla="*/ 2147483647 w 2509"/>
                  <a:gd name="T59" fmla="*/ 2147483647 h 3171"/>
                  <a:gd name="T60" fmla="*/ 2147483647 w 2509"/>
                  <a:gd name="T61" fmla="*/ 2147483647 h 3171"/>
                  <a:gd name="T62" fmla="*/ 2147483647 w 2509"/>
                  <a:gd name="T63" fmla="*/ 2147483647 h 3171"/>
                  <a:gd name="T64" fmla="*/ 2147483647 w 2509"/>
                  <a:gd name="T65" fmla="*/ 2147483647 h 3171"/>
                  <a:gd name="T66" fmla="*/ 2147483647 w 2509"/>
                  <a:gd name="T67" fmla="*/ 2147483647 h 3171"/>
                  <a:gd name="T68" fmla="*/ 2147483647 w 2509"/>
                  <a:gd name="T69" fmla="*/ 2147483647 h 3171"/>
                  <a:gd name="T70" fmla="*/ 2147483647 w 2509"/>
                  <a:gd name="T71" fmla="*/ 2147483647 h 3171"/>
                  <a:gd name="T72" fmla="*/ 2147483647 w 2509"/>
                  <a:gd name="T73" fmla="*/ 2147483647 h 3171"/>
                  <a:gd name="T74" fmla="*/ 2147483647 w 2509"/>
                  <a:gd name="T75" fmla="*/ 2147483647 h 3171"/>
                  <a:gd name="T76" fmla="*/ 2147483647 w 2509"/>
                  <a:gd name="T77" fmla="*/ 2147483647 h 3171"/>
                  <a:gd name="T78" fmla="*/ 2147483647 w 2509"/>
                  <a:gd name="T79" fmla="*/ 2147483647 h 3171"/>
                  <a:gd name="T80" fmla="*/ 2147483647 w 2509"/>
                  <a:gd name="T81" fmla="*/ 2147483647 h 3171"/>
                  <a:gd name="T82" fmla="*/ 2147483647 w 2509"/>
                  <a:gd name="T83" fmla="*/ 2147483647 h 3171"/>
                  <a:gd name="T84" fmla="*/ 2147483647 w 2509"/>
                  <a:gd name="T85" fmla="*/ 2147483647 h 3171"/>
                  <a:gd name="T86" fmla="*/ 2147483647 w 2509"/>
                  <a:gd name="T87" fmla="*/ 2147483647 h 3171"/>
                  <a:gd name="T88" fmla="*/ 2147483647 w 2509"/>
                  <a:gd name="T89" fmla="*/ 2147483647 h 3171"/>
                  <a:gd name="T90" fmla="*/ 2147483647 w 2509"/>
                  <a:gd name="T91" fmla="*/ 2147483647 h 3171"/>
                  <a:gd name="T92" fmla="*/ 2147483647 w 2509"/>
                  <a:gd name="T93" fmla="*/ 2147483647 h 3171"/>
                  <a:gd name="T94" fmla="*/ 2147483647 w 2509"/>
                  <a:gd name="T95" fmla="*/ 2147483647 h 3171"/>
                  <a:gd name="T96" fmla="*/ 1628122653 w 2509"/>
                  <a:gd name="T97" fmla="*/ 2147483647 h 3171"/>
                  <a:gd name="T98" fmla="*/ 0 w 2509"/>
                  <a:gd name="T99" fmla="*/ 2147483647 h 3171"/>
                  <a:gd name="T100" fmla="*/ 1184089154 w 2509"/>
                  <a:gd name="T101" fmla="*/ 2147483647 h 3171"/>
                  <a:gd name="T102" fmla="*/ 2147483647 w 2509"/>
                  <a:gd name="T103" fmla="*/ 2147483647 h 3171"/>
                  <a:gd name="T104" fmla="*/ 2147483647 w 2509"/>
                  <a:gd name="T105" fmla="*/ 2147483647 h 3171"/>
                  <a:gd name="T106" fmla="*/ 2147483647 w 2509"/>
                  <a:gd name="T107" fmla="*/ 2147483647 h 3171"/>
                  <a:gd name="T108" fmla="*/ 2147483647 w 2509"/>
                  <a:gd name="T109" fmla="*/ 2147483647 h 3171"/>
                  <a:gd name="T110" fmla="*/ 2147483647 w 2509"/>
                  <a:gd name="T111" fmla="*/ 2147483647 h 3171"/>
                  <a:gd name="T112" fmla="*/ 2147483647 w 2509"/>
                  <a:gd name="T113" fmla="*/ 2147483647 h 31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509" h="3171">
                    <a:moveTo>
                      <a:pt x="2210" y="2204"/>
                    </a:moveTo>
                    <a:lnTo>
                      <a:pt x="2210" y="2204"/>
                    </a:lnTo>
                    <a:lnTo>
                      <a:pt x="2172" y="2196"/>
                    </a:lnTo>
                    <a:lnTo>
                      <a:pt x="2105" y="2183"/>
                    </a:lnTo>
                    <a:lnTo>
                      <a:pt x="1922" y="2147"/>
                    </a:lnTo>
                    <a:lnTo>
                      <a:pt x="1823" y="2126"/>
                    </a:lnTo>
                    <a:lnTo>
                      <a:pt x="1730" y="2105"/>
                    </a:lnTo>
                    <a:lnTo>
                      <a:pt x="1689" y="2094"/>
                    </a:lnTo>
                    <a:lnTo>
                      <a:pt x="1653" y="2084"/>
                    </a:lnTo>
                    <a:lnTo>
                      <a:pt x="1623" y="2074"/>
                    </a:lnTo>
                    <a:lnTo>
                      <a:pt x="1600" y="2064"/>
                    </a:lnTo>
                    <a:lnTo>
                      <a:pt x="1593" y="2061"/>
                    </a:lnTo>
                    <a:lnTo>
                      <a:pt x="1586" y="2055"/>
                    </a:lnTo>
                    <a:lnTo>
                      <a:pt x="1580" y="2048"/>
                    </a:lnTo>
                    <a:lnTo>
                      <a:pt x="1574" y="2042"/>
                    </a:lnTo>
                    <a:lnTo>
                      <a:pt x="1569" y="2035"/>
                    </a:lnTo>
                    <a:lnTo>
                      <a:pt x="1564" y="2026"/>
                    </a:lnTo>
                    <a:lnTo>
                      <a:pt x="1557" y="2006"/>
                    </a:lnTo>
                    <a:lnTo>
                      <a:pt x="1550" y="1985"/>
                    </a:lnTo>
                    <a:lnTo>
                      <a:pt x="1547" y="1963"/>
                    </a:lnTo>
                    <a:lnTo>
                      <a:pt x="1543" y="1938"/>
                    </a:lnTo>
                    <a:lnTo>
                      <a:pt x="1542" y="1914"/>
                    </a:lnTo>
                    <a:lnTo>
                      <a:pt x="1541" y="1888"/>
                    </a:lnTo>
                    <a:lnTo>
                      <a:pt x="1541" y="1862"/>
                    </a:lnTo>
                    <a:lnTo>
                      <a:pt x="1544" y="1812"/>
                    </a:lnTo>
                    <a:lnTo>
                      <a:pt x="1548" y="1766"/>
                    </a:lnTo>
                    <a:lnTo>
                      <a:pt x="1553" y="1729"/>
                    </a:lnTo>
                    <a:lnTo>
                      <a:pt x="1580" y="1708"/>
                    </a:lnTo>
                    <a:lnTo>
                      <a:pt x="1609" y="1685"/>
                    </a:lnTo>
                    <a:lnTo>
                      <a:pt x="1636" y="1660"/>
                    </a:lnTo>
                    <a:lnTo>
                      <a:pt x="1662" y="1634"/>
                    </a:lnTo>
                    <a:lnTo>
                      <a:pt x="1688" y="1607"/>
                    </a:lnTo>
                    <a:lnTo>
                      <a:pt x="1714" y="1578"/>
                    </a:lnTo>
                    <a:lnTo>
                      <a:pt x="1739" y="1549"/>
                    </a:lnTo>
                    <a:lnTo>
                      <a:pt x="1762" y="1516"/>
                    </a:lnTo>
                    <a:lnTo>
                      <a:pt x="1786" y="1484"/>
                    </a:lnTo>
                    <a:lnTo>
                      <a:pt x="1807" y="1451"/>
                    </a:lnTo>
                    <a:lnTo>
                      <a:pt x="1828" y="1416"/>
                    </a:lnTo>
                    <a:lnTo>
                      <a:pt x="1847" y="1380"/>
                    </a:lnTo>
                    <a:lnTo>
                      <a:pt x="1865" y="1343"/>
                    </a:lnTo>
                    <a:lnTo>
                      <a:pt x="1882" y="1305"/>
                    </a:lnTo>
                    <a:lnTo>
                      <a:pt x="1897" y="1266"/>
                    </a:lnTo>
                    <a:lnTo>
                      <a:pt x="1911" y="1226"/>
                    </a:lnTo>
                    <a:lnTo>
                      <a:pt x="1913" y="1227"/>
                    </a:lnTo>
                    <a:lnTo>
                      <a:pt x="1920" y="1229"/>
                    </a:lnTo>
                    <a:lnTo>
                      <a:pt x="1936" y="1232"/>
                    </a:lnTo>
                    <a:lnTo>
                      <a:pt x="1949" y="1232"/>
                    </a:lnTo>
                    <a:lnTo>
                      <a:pt x="1965" y="1231"/>
                    </a:lnTo>
                    <a:lnTo>
                      <a:pt x="1972" y="1231"/>
                    </a:lnTo>
                    <a:lnTo>
                      <a:pt x="1980" y="1228"/>
                    </a:lnTo>
                    <a:lnTo>
                      <a:pt x="1986" y="1226"/>
                    </a:lnTo>
                    <a:lnTo>
                      <a:pt x="1992" y="1222"/>
                    </a:lnTo>
                    <a:lnTo>
                      <a:pt x="1997" y="1218"/>
                    </a:lnTo>
                    <a:lnTo>
                      <a:pt x="2002" y="1212"/>
                    </a:lnTo>
                    <a:lnTo>
                      <a:pt x="2011" y="1201"/>
                    </a:lnTo>
                    <a:lnTo>
                      <a:pt x="2018" y="1186"/>
                    </a:lnTo>
                    <a:lnTo>
                      <a:pt x="2023" y="1169"/>
                    </a:lnTo>
                    <a:lnTo>
                      <a:pt x="2028" y="1150"/>
                    </a:lnTo>
                    <a:lnTo>
                      <a:pt x="2032" y="1130"/>
                    </a:lnTo>
                    <a:lnTo>
                      <a:pt x="2034" y="1111"/>
                    </a:lnTo>
                    <a:lnTo>
                      <a:pt x="2035" y="1090"/>
                    </a:lnTo>
                    <a:lnTo>
                      <a:pt x="2038" y="1049"/>
                    </a:lnTo>
                    <a:lnTo>
                      <a:pt x="2038" y="1010"/>
                    </a:lnTo>
                    <a:lnTo>
                      <a:pt x="2037" y="979"/>
                    </a:lnTo>
                    <a:lnTo>
                      <a:pt x="2037" y="968"/>
                    </a:lnTo>
                    <a:lnTo>
                      <a:pt x="2035" y="958"/>
                    </a:lnTo>
                    <a:lnTo>
                      <a:pt x="2033" y="951"/>
                    </a:lnTo>
                    <a:lnTo>
                      <a:pt x="2029" y="945"/>
                    </a:lnTo>
                    <a:lnTo>
                      <a:pt x="2026" y="940"/>
                    </a:lnTo>
                    <a:lnTo>
                      <a:pt x="2022" y="936"/>
                    </a:lnTo>
                    <a:lnTo>
                      <a:pt x="2016" y="934"/>
                    </a:lnTo>
                    <a:lnTo>
                      <a:pt x="2011" y="931"/>
                    </a:lnTo>
                    <a:lnTo>
                      <a:pt x="1998" y="929"/>
                    </a:lnTo>
                    <a:lnTo>
                      <a:pt x="1985" y="927"/>
                    </a:lnTo>
                    <a:lnTo>
                      <a:pt x="1971" y="927"/>
                    </a:lnTo>
                    <a:lnTo>
                      <a:pt x="1958" y="925"/>
                    </a:lnTo>
                    <a:lnTo>
                      <a:pt x="1956" y="878"/>
                    </a:lnTo>
                    <a:lnTo>
                      <a:pt x="1954" y="832"/>
                    </a:lnTo>
                    <a:lnTo>
                      <a:pt x="1950" y="786"/>
                    </a:lnTo>
                    <a:lnTo>
                      <a:pt x="1945" y="741"/>
                    </a:lnTo>
                    <a:lnTo>
                      <a:pt x="1940" y="696"/>
                    </a:lnTo>
                    <a:lnTo>
                      <a:pt x="1933" y="653"/>
                    </a:lnTo>
                    <a:lnTo>
                      <a:pt x="1924" y="609"/>
                    </a:lnTo>
                    <a:lnTo>
                      <a:pt x="1914" y="567"/>
                    </a:lnTo>
                    <a:lnTo>
                      <a:pt x="1903" y="527"/>
                    </a:lnTo>
                    <a:lnTo>
                      <a:pt x="1891" y="487"/>
                    </a:lnTo>
                    <a:lnTo>
                      <a:pt x="1877" y="449"/>
                    </a:lnTo>
                    <a:lnTo>
                      <a:pt x="1862" y="410"/>
                    </a:lnTo>
                    <a:lnTo>
                      <a:pt x="1846" y="374"/>
                    </a:lnTo>
                    <a:lnTo>
                      <a:pt x="1828" y="340"/>
                    </a:lnTo>
                    <a:lnTo>
                      <a:pt x="1809" y="305"/>
                    </a:lnTo>
                    <a:lnTo>
                      <a:pt x="1788" y="273"/>
                    </a:lnTo>
                    <a:lnTo>
                      <a:pt x="1766" y="242"/>
                    </a:lnTo>
                    <a:lnTo>
                      <a:pt x="1742" y="214"/>
                    </a:lnTo>
                    <a:lnTo>
                      <a:pt x="1716" y="185"/>
                    </a:lnTo>
                    <a:lnTo>
                      <a:pt x="1690" y="159"/>
                    </a:lnTo>
                    <a:lnTo>
                      <a:pt x="1662" y="136"/>
                    </a:lnTo>
                    <a:lnTo>
                      <a:pt x="1631" y="113"/>
                    </a:lnTo>
                    <a:lnTo>
                      <a:pt x="1600" y="92"/>
                    </a:lnTo>
                    <a:lnTo>
                      <a:pt x="1567" y="74"/>
                    </a:lnTo>
                    <a:lnTo>
                      <a:pt x="1532" y="56"/>
                    </a:lnTo>
                    <a:lnTo>
                      <a:pt x="1495" y="42"/>
                    </a:lnTo>
                    <a:lnTo>
                      <a:pt x="1458" y="29"/>
                    </a:lnTo>
                    <a:lnTo>
                      <a:pt x="1417" y="18"/>
                    </a:lnTo>
                    <a:lnTo>
                      <a:pt x="1376" y="11"/>
                    </a:lnTo>
                    <a:lnTo>
                      <a:pt x="1333" y="4"/>
                    </a:lnTo>
                    <a:lnTo>
                      <a:pt x="1287" y="1"/>
                    </a:lnTo>
                    <a:lnTo>
                      <a:pt x="1240" y="0"/>
                    </a:lnTo>
                    <a:lnTo>
                      <a:pt x="1193" y="1"/>
                    </a:lnTo>
                    <a:lnTo>
                      <a:pt x="1148" y="3"/>
                    </a:lnTo>
                    <a:lnTo>
                      <a:pt x="1105" y="9"/>
                    </a:lnTo>
                    <a:lnTo>
                      <a:pt x="1063" y="18"/>
                    </a:lnTo>
                    <a:lnTo>
                      <a:pt x="1023" y="28"/>
                    </a:lnTo>
                    <a:lnTo>
                      <a:pt x="985" y="40"/>
                    </a:lnTo>
                    <a:lnTo>
                      <a:pt x="949" y="54"/>
                    </a:lnTo>
                    <a:lnTo>
                      <a:pt x="914" y="70"/>
                    </a:lnTo>
                    <a:lnTo>
                      <a:pt x="881" y="89"/>
                    </a:lnTo>
                    <a:lnTo>
                      <a:pt x="850" y="108"/>
                    </a:lnTo>
                    <a:lnTo>
                      <a:pt x="819" y="131"/>
                    </a:lnTo>
                    <a:lnTo>
                      <a:pt x="792" y="154"/>
                    </a:lnTo>
                    <a:lnTo>
                      <a:pt x="765" y="179"/>
                    </a:lnTo>
                    <a:lnTo>
                      <a:pt x="739" y="206"/>
                    </a:lnTo>
                    <a:lnTo>
                      <a:pt x="715" y="235"/>
                    </a:lnTo>
                    <a:lnTo>
                      <a:pt x="693" y="264"/>
                    </a:lnTo>
                    <a:lnTo>
                      <a:pt x="672" y="296"/>
                    </a:lnTo>
                    <a:lnTo>
                      <a:pt x="653" y="329"/>
                    </a:lnTo>
                    <a:lnTo>
                      <a:pt x="635" y="363"/>
                    </a:lnTo>
                    <a:lnTo>
                      <a:pt x="619" y="399"/>
                    </a:lnTo>
                    <a:lnTo>
                      <a:pt x="604" y="435"/>
                    </a:lnTo>
                    <a:lnTo>
                      <a:pt x="590" y="473"/>
                    </a:lnTo>
                    <a:lnTo>
                      <a:pt x="578" y="513"/>
                    </a:lnTo>
                    <a:lnTo>
                      <a:pt x="567" y="553"/>
                    </a:lnTo>
                    <a:lnTo>
                      <a:pt x="557" y="595"/>
                    </a:lnTo>
                    <a:lnTo>
                      <a:pt x="548" y="637"/>
                    </a:lnTo>
                    <a:lnTo>
                      <a:pt x="541" y="679"/>
                    </a:lnTo>
                    <a:lnTo>
                      <a:pt x="535" y="723"/>
                    </a:lnTo>
                    <a:lnTo>
                      <a:pt x="531" y="768"/>
                    </a:lnTo>
                    <a:lnTo>
                      <a:pt x="527" y="814"/>
                    </a:lnTo>
                    <a:lnTo>
                      <a:pt x="525" y="859"/>
                    </a:lnTo>
                    <a:lnTo>
                      <a:pt x="524" y="906"/>
                    </a:lnTo>
                    <a:lnTo>
                      <a:pt x="511" y="910"/>
                    </a:lnTo>
                    <a:lnTo>
                      <a:pt x="500" y="915"/>
                    </a:lnTo>
                    <a:lnTo>
                      <a:pt x="489" y="921"/>
                    </a:lnTo>
                    <a:lnTo>
                      <a:pt x="479" y="930"/>
                    </a:lnTo>
                    <a:lnTo>
                      <a:pt x="469" y="939"/>
                    </a:lnTo>
                    <a:lnTo>
                      <a:pt x="462" y="951"/>
                    </a:lnTo>
                    <a:lnTo>
                      <a:pt x="455" y="963"/>
                    </a:lnTo>
                    <a:lnTo>
                      <a:pt x="450" y="979"/>
                    </a:lnTo>
                    <a:lnTo>
                      <a:pt x="447" y="1004"/>
                    </a:lnTo>
                    <a:lnTo>
                      <a:pt x="444" y="1029"/>
                    </a:lnTo>
                    <a:lnTo>
                      <a:pt x="443" y="1052"/>
                    </a:lnTo>
                    <a:lnTo>
                      <a:pt x="444" y="1075"/>
                    </a:lnTo>
                    <a:lnTo>
                      <a:pt x="447" y="1097"/>
                    </a:lnTo>
                    <a:lnTo>
                      <a:pt x="452" y="1118"/>
                    </a:lnTo>
                    <a:lnTo>
                      <a:pt x="457" y="1138"/>
                    </a:lnTo>
                    <a:lnTo>
                      <a:pt x="463" y="1155"/>
                    </a:lnTo>
                    <a:lnTo>
                      <a:pt x="469" y="1172"/>
                    </a:lnTo>
                    <a:lnTo>
                      <a:pt x="476" y="1187"/>
                    </a:lnTo>
                    <a:lnTo>
                      <a:pt x="485" y="1200"/>
                    </a:lnTo>
                    <a:lnTo>
                      <a:pt x="494" y="1211"/>
                    </a:lnTo>
                    <a:lnTo>
                      <a:pt x="504" y="1219"/>
                    </a:lnTo>
                    <a:lnTo>
                      <a:pt x="512" y="1227"/>
                    </a:lnTo>
                    <a:lnTo>
                      <a:pt x="522" y="1231"/>
                    </a:lnTo>
                    <a:lnTo>
                      <a:pt x="531" y="1232"/>
                    </a:lnTo>
                    <a:lnTo>
                      <a:pt x="552" y="1232"/>
                    </a:lnTo>
                    <a:lnTo>
                      <a:pt x="562" y="1229"/>
                    </a:lnTo>
                    <a:lnTo>
                      <a:pt x="567" y="1228"/>
                    </a:lnTo>
                    <a:lnTo>
                      <a:pt x="572" y="1227"/>
                    </a:lnTo>
                    <a:lnTo>
                      <a:pt x="587" y="1268"/>
                    </a:lnTo>
                    <a:lnTo>
                      <a:pt x="603" y="1307"/>
                    </a:lnTo>
                    <a:lnTo>
                      <a:pt x="620" y="1347"/>
                    </a:lnTo>
                    <a:lnTo>
                      <a:pt x="640" y="1385"/>
                    </a:lnTo>
                    <a:lnTo>
                      <a:pt x="660" y="1422"/>
                    </a:lnTo>
                    <a:lnTo>
                      <a:pt x="682" y="1458"/>
                    </a:lnTo>
                    <a:lnTo>
                      <a:pt x="704" y="1493"/>
                    </a:lnTo>
                    <a:lnTo>
                      <a:pt x="728" y="1526"/>
                    </a:lnTo>
                    <a:lnTo>
                      <a:pt x="752" y="1558"/>
                    </a:lnTo>
                    <a:lnTo>
                      <a:pt x="778" y="1588"/>
                    </a:lnTo>
                    <a:lnTo>
                      <a:pt x="804" y="1618"/>
                    </a:lnTo>
                    <a:lnTo>
                      <a:pt x="832" y="1646"/>
                    </a:lnTo>
                    <a:lnTo>
                      <a:pt x="859" y="1672"/>
                    </a:lnTo>
                    <a:lnTo>
                      <a:pt x="887" y="1697"/>
                    </a:lnTo>
                    <a:lnTo>
                      <a:pt x="916" y="1721"/>
                    </a:lnTo>
                    <a:lnTo>
                      <a:pt x="944" y="1742"/>
                    </a:lnTo>
                    <a:lnTo>
                      <a:pt x="949" y="1780"/>
                    </a:lnTo>
                    <a:lnTo>
                      <a:pt x="952" y="1824"/>
                    </a:lnTo>
                    <a:lnTo>
                      <a:pt x="954" y="1871"/>
                    </a:lnTo>
                    <a:lnTo>
                      <a:pt x="953" y="1896"/>
                    </a:lnTo>
                    <a:lnTo>
                      <a:pt x="952" y="1920"/>
                    </a:lnTo>
                    <a:lnTo>
                      <a:pt x="950" y="1943"/>
                    </a:lnTo>
                    <a:lnTo>
                      <a:pt x="947" y="1967"/>
                    </a:lnTo>
                    <a:lnTo>
                      <a:pt x="942" y="1988"/>
                    </a:lnTo>
                    <a:lnTo>
                      <a:pt x="936" y="2008"/>
                    </a:lnTo>
                    <a:lnTo>
                      <a:pt x="928" y="2026"/>
                    </a:lnTo>
                    <a:lnTo>
                      <a:pt x="919" y="2041"/>
                    </a:lnTo>
                    <a:lnTo>
                      <a:pt x="914" y="2048"/>
                    </a:lnTo>
                    <a:lnTo>
                      <a:pt x="908" y="2055"/>
                    </a:lnTo>
                    <a:lnTo>
                      <a:pt x="902" y="2060"/>
                    </a:lnTo>
                    <a:lnTo>
                      <a:pt x="895" y="2064"/>
                    </a:lnTo>
                    <a:lnTo>
                      <a:pt x="885" y="2069"/>
                    </a:lnTo>
                    <a:lnTo>
                      <a:pt x="872" y="2076"/>
                    </a:lnTo>
                    <a:lnTo>
                      <a:pt x="843" y="2087"/>
                    </a:lnTo>
                    <a:lnTo>
                      <a:pt x="806" y="2098"/>
                    </a:lnTo>
                    <a:lnTo>
                      <a:pt x="765" y="2108"/>
                    </a:lnTo>
                    <a:lnTo>
                      <a:pt x="719" y="2118"/>
                    </a:lnTo>
                    <a:lnTo>
                      <a:pt x="671" y="2128"/>
                    </a:lnTo>
                    <a:lnTo>
                      <a:pt x="620" y="2137"/>
                    </a:lnTo>
                    <a:lnTo>
                      <a:pt x="569" y="2146"/>
                    </a:lnTo>
                    <a:lnTo>
                      <a:pt x="470" y="2161"/>
                    </a:lnTo>
                    <a:lnTo>
                      <a:pt x="381" y="2172"/>
                    </a:lnTo>
                    <a:lnTo>
                      <a:pt x="313" y="2180"/>
                    </a:lnTo>
                    <a:lnTo>
                      <a:pt x="274" y="2183"/>
                    </a:lnTo>
                    <a:lnTo>
                      <a:pt x="245" y="2184"/>
                    </a:lnTo>
                    <a:lnTo>
                      <a:pt x="218" y="2187"/>
                    </a:lnTo>
                    <a:lnTo>
                      <a:pt x="194" y="2191"/>
                    </a:lnTo>
                    <a:lnTo>
                      <a:pt x="172" y="2197"/>
                    </a:lnTo>
                    <a:lnTo>
                      <a:pt x="151" y="2204"/>
                    </a:lnTo>
                    <a:lnTo>
                      <a:pt x="131" y="2213"/>
                    </a:lnTo>
                    <a:lnTo>
                      <a:pt x="114" y="2223"/>
                    </a:lnTo>
                    <a:lnTo>
                      <a:pt x="99" y="2233"/>
                    </a:lnTo>
                    <a:lnTo>
                      <a:pt x="84" y="2245"/>
                    </a:lnTo>
                    <a:lnTo>
                      <a:pt x="72" y="2257"/>
                    </a:lnTo>
                    <a:lnTo>
                      <a:pt x="60" y="2271"/>
                    </a:lnTo>
                    <a:lnTo>
                      <a:pt x="50" y="2286"/>
                    </a:lnTo>
                    <a:lnTo>
                      <a:pt x="41" y="2302"/>
                    </a:lnTo>
                    <a:lnTo>
                      <a:pt x="32" y="2317"/>
                    </a:lnTo>
                    <a:lnTo>
                      <a:pt x="26" y="2334"/>
                    </a:lnTo>
                    <a:lnTo>
                      <a:pt x="20" y="2350"/>
                    </a:lnTo>
                    <a:lnTo>
                      <a:pt x="15" y="2368"/>
                    </a:lnTo>
                    <a:lnTo>
                      <a:pt x="11" y="2385"/>
                    </a:lnTo>
                    <a:lnTo>
                      <a:pt x="5" y="2420"/>
                    </a:lnTo>
                    <a:lnTo>
                      <a:pt x="1" y="2455"/>
                    </a:lnTo>
                    <a:lnTo>
                      <a:pt x="0" y="2490"/>
                    </a:lnTo>
                    <a:lnTo>
                      <a:pt x="0" y="2522"/>
                    </a:lnTo>
                    <a:lnTo>
                      <a:pt x="0" y="2553"/>
                    </a:lnTo>
                    <a:lnTo>
                      <a:pt x="1" y="2605"/>
                    </a:lnTo>
                    <a:lnTo>
                      <a:pt x="3" y="2744"/>
                    </a:lnTo>
                    <a:lnTo>
                      <a:pt x="4" y="2932"/>
                    </a:lnTo>
                    <a:lnTo>
                      <a:pt x="8" y="3171"/>
                    </a:lnTo>
                    <a:lnTo>
                      <a:pt x="1245" y="3171"/>
                    </a:lnTo>
                    <a:lnTo>
                      <a:pt x="1251" y="3171"/>
                    </a:lnTo>
                    <a:lnTo>
                      <a:pt x="2509" y="3171"/>
                    </a:lnTo>
                    <a:lnTo>
                      <a:pt x="2509" y="2595"/>
                    </a:lnTo>
                    <a:lnTo>
                      <a:pt x="2508" y="2548"/>
                    </a:lnTo>
                    <a:lnTo>
                      <a:pt x="2508" y="2523"/>
                    </a:lnTo>
                    <a:lnTo>
                      <a:pt x="2506" y="2496"/>
                    </a:lnTo>
                    <a:lnTo>
                      <a:pt x="2501" y="2470"/>
                    </a:lnTo>
                    <a:lnTo>
                      <a:pt x="2495" y="2443"/>
                    </a:lnTo>
                    <a:lnTo>
                      <a:pt x="2486" y="2416"/>
                    </a:lnTo>
                    <a:lnTo>
                      <a:pt x="2481" y="2402"/>
                    </a:lnTo>
                    <a:lnTo>
                      <a:pt x="2475" y="2389"/>
                    </a:lnTo>
                    <a:lnTo>
                      <a:pt x="2467" y="2375"/>
                    </a:lnTo>
                    <a:lnTo>
                      <a:pt x="2459" y="2361"/>
                    </a:lnTo>
                    <a:lnTo>
                      <a:pt x="2450" y="2349"/>
                    </a:lnTo>
                    <a:lnTo>
                      <a:pt x="2439" y="2335"/>
                    </a:lnTo>
                    <a:lnTo>
                      <a:pt x="2428" y="2323"/>
                    </a:lnTo>
                    <a:lnTo>
                      <a:pt x="2415" y="2311"/>
                    </a:lnTo>
                    <a:lnTo>
                      <a:pt x="2402" y="2298"/>
                    </a:lnTo>
                    <a:lnTo>
                      <a:pt x="2386" y="2286"/>
                    </a:lnTo>
                    <a:lnTo>
                      <a:pt x="2370" y="2275"/>
                    </a:lnTo>
                    <a:lnTo>
                      <a:pt x="2351" y="2264"/>
                    </a:lnTo>
                    <a:lnTo>
                      <a:pt x="2332" y="2253"/>
                    </a:lnTo>
                    <a:lnTo>
                      <a:pt x="2311" y="2241"/>
                    </a:lnTo>
                    <a:lnTo>
                      <a:pt x="2288" y="2231"/>
                    </a:lnTo>
                    <a:lnTo>
                      <a:pt x="2264" y="2223"/>
                    </a:lnTo>
                    <a:lnTo>
                      <a:pt x="2238" y="2213"/>
                    </a:lnTo>
                    <a:lnTo>
                      <a:pt x="2210" y="2204"/>
                    </a:lnTo>
                    <a:close/>
                  </a:path>
                </a:pathLst>
              </a:custGeom>
              <a:solidFill>
                <a:srgbClr val="F6DBBC"/>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38" name="Freeform 29"/>
              <p:cNvSpPr>
                <a:spLocks/>
              </p:cNvSpPr>
              <p:nvPr/>
            </p:nvSpPr>
            <p:spPr bwMode="auto">
              <a:xfrm>
                <a:off x="1716088" y="5081588"/>
                <a:ext cx="1338263" cy="873125"/>
              </a:xfrm>
              <a:custGeom>
                <a:avLst/>
                <a:gdLst>
                  <a:gd name="T0" fmla="*/ 2147483647 w 2531"/>
                  <a:gd name="T1" fmla="*/ 2147483647 h 1650"/>
                  <a:gd name="T2" fmla="*/ 2147483647 w 2531"/>
                  <a:gd name="T3" fmla="*/ 2147483647 h 1650"/>
                  <a:gd name="T4" fmla="*/ 2147483647 w 2531"/>
                  <a:gd name="T5" fmla="*/ 2147483647 h 1650"/>
                  <a:gd name="T6" fmla="*/ 2147483647 w 2531"/>
                  <a:gd name="T7" fmla="*/ 2147483647 h 1650"/>
                  <a:gd name="T8" fmla="*/ 2147483647 w 2531"/>
                  <a:gd name="T9" fmla="*/ 2147483647 h 1650"/>
                  <a:gd name="T10" fmla="*/ 2147483647 w 2531"/>
                  <a:gd name="T11" fmla="*/ 2147483647 h 1650"/>
                  <a:gd name="T12" fmla="*/ 2147483647 w 2531"/>
                  <a:gd name="T13" fmla="*/ 2147483647 h 1650"/>
                  <a:gd name="T14" fmla="*/ 2147483647 w 2531"/>
                  <a:gd name="T15" fmla="*/ 2147483647 h 1650"/>
                  <a:gd name="T16" fmla="*/ 2147483647 w 2531"/>
                  <a:gd name="T17" fmla="*/ 2147483647 h 1650"/>
                  <a:gd name="T18" fmla="*/ 2147483647 w 2531"/>
                  <a:gd name="T19" fmla="*/ 2147483647 h 1650"/>
                  <a:gd name="T20" fmla="*/ 2147483647 w 2531"/>
                  <a:gd name="T21" fmla="*/ 2147483647 h 1650"/>
                  <a:gd name="T22" fmla="*/ 2147483647 w 2531"/>
                  <a:gd name="T23" fmla="*/ 2147483647 h 1650"/>
                  <a:gd name="T24" fmla="*/ 2147483647 w 2531"/>
                  <a:gd name="T25" fmla="*/ 2147483647 h 1650"/>
                  <a:gd name="T26" fmla="*/ 2147483647 w 2531"/>
                  <a:gd name="T27" fmla="*/ 2147483647 h 1650"/>
                  <a:gd name="T28" fmla="*/ 2147483647 w 2531"/>
                  <a:gd name="T29" fmla="*/ 2147483647 h 1650"/>
                  <a:gd name="T30" fmla="*/ 2147483647 w 2531"/>
                  <a:gd name="T31" fmla="*/ 2147483647 h 1650"/>
                  <a:gd name="T32" fmla="*/ 2147483647 w 2531"/>
                  <a:gd name="T33" fmla="*/ 2147483647 h 1650"/>
                  <a:gd name="T34" fmla="*/ 2147483647 w 2531"/>
                  <a:gd name="T35" fmla="*/ 1185313754 h 1650"/>
                  <a:gd name="T36" fmla="*/ 2147483647 w 2531"/>
                  <a:gd name="T37" fmla="*/ 1778110067 h 1650"/>
                  <a:gd name="T38" fmla="*/ 2147483647 w 2531"/>
                  <a:gd name="T39" fmla="*/ 2147483647 h 1650"/>
                  <a:gd name="T40" fmla="*/ 2147483647 w 2531"/>
                  <a:gd name="T41" fmla="*/ 2147483647 h 1650"/>
                  <a:gd name="T42" fmla="*/ 2147483647 w 2531"/>
                  <a:gd name="T43" fmla="*/ 2147483647 h 1650"/>
                  <a:gd name="T44" fmla="*/ 2147483647 w 2531"/>
                  <a:gd name="T45" fmla="*/ 2147483647 h 1650"/>
                  <a:gd name="T46" fmla="*/ 2147483647 w 2531"/>
                  <a:gd name="T47" fmla="*/ 2147483647 h 1650"/>
                  <a:gd name="T48" fmla="*/ 2147483647 w 2531"/>
                  <a:gd name="T49" fmla="*/ 2147483647 h 1650"/>
                  <a:gd name="T50" fmla="*/ 2147483647 w 2531"/>
                  <a:gd name="T51" fmla="*/ 2147483647 h 1650"/>
                  <a:gd name="T52" fmla="*/ 2147483647 w 2531"/>
                  <a:gd name="T53" fmla="*/ 2147483647 h 1650"/>
                  <a:gd name="T54" fmla="*/ 2147483647 w 2531"/>
                  <a:gd name="T55" fmla="*/ 2147483647 h 1650"/>
                  <a:gd name="T56" fmla="*/ 2147483647 w 2531"/>
                  <a:gd name="T57" fmla="*/ 2147483647 h 1650"/>
                  <a:gd name="T58" fmla="*/ 2147483647 w 2531"/>
                  <a:gd name="T59" fmla="*/ 2147483647 h 1650"/>
                  <a:gd name="T60" fmla="*/ 2147483647 w 2531"/>
                  <a:gd name="T61" fmla="*/ 2147483647 h 1650"/>
                  <a:gd name="T62" fmla="*/ 2147483647 w 2531"/>
                  <a:gd name="T63" fmla="*/ 2147483647 h 1650"/>
                  <a:gd name="T64" fmla="*/ 2147483647 w 2531"/>
                  <a:gd name="T65" fmla="*/ 2147483647 h 1650"/>
                  <a:gd name="T66" fmla="*/ 2147483647 w 2531"/>
                  <a:gd name="T67" fmla="*/ 2147483647 h 1650"/>
                  <a:gd name="T68" fmla="*/ 2147483647 w 2531"/>
                  <a:gd name="T69" fmla="*/ 2147483647 h 1650"/>
                  <a:gd name="T70" fmla="*/ 2147483647 w 2531"/>
                  <a:gd name="T71" fmla="*/ 2147483647 h 1650"/>
                  <a:gd name="T72" fmla="*/ 2147483647 w 2531"/>
                  <a:gd name="T73" fmla="*/ 2147483647 h 1650"/>
                  <a:gd name="T74" fmla="*/ 2147483647 w 2531"/>
                  <a:gd name="T75" fmla="*/ 2147483647 h 1650"/>
                  <a:gd name="T76" fmla="*/ 2147483647 w 2531"/>
                  <a:gd name="T77" fmla="*/ 2147483647 h 1650"/>
                  <a:gd name="T78" fmla="*/ 2147483647 w 2531"/>
                  <a:gd name="T79" fmla="*/ 2147483647 h 1650"/>
                  <a:gd name="T80" fmla="*/ 2147483647 w 2531"/>
                  <a:gd name="T81" fmla="*/ 2147483647 h 1650"/>
                  <a:gd name="T82" fmla="*/ 2147483647 w 2531"/>
                  <a:gd name="T83" fmla="*/ 2147483647 h 1650"/>
                  <a:gd name="T84" fmla="*/ 2147483647 w 2531"/>
                  <a:gd name="T85" fmla="*/ 592796842 h 1650"/>
                  <a:gd name="T86" fmla="*/ 2147483647 w 2531"/>
                  <a:gd name="T87" fmla="*/ 0 h 1650"/>
                  <a:gd name="T88" fmla="*/ 2147483647 w 2531"/>
                  <a:gd name="T89" fmla="*/ 1333722779 h 1650"/>
                  <a:gd name="T90" fmla="*/ 2147483647 w 2531"/>
                  <a:gd name="T91" fmla="*/ 2147483647 h 1650"/>
                  <a:gd name="T92" fmla="*/ 2147483647 w 2531"/>
                  <a:gd name="T93" fmla="*/ 2147483647 h 1650"/>
                  <a:gd name="T94" fmla="*/ 2147483647 w 2531"/>
                  <a:gd name="T95" fmla="*/ 2147483647 h 1650"/>
                  <a:gd name="T96" fmla="*/ 2147483647 w 2531"/>
                  <a:gd name="T97" fmla="*/ 2147483647 h 1650"/>
                  <a:gd name="T98" fmla="*/ 2147483647 w 2531"/>
                  <a:gd name="T99" fmla="*/ 2147483647 h 1650"/>
                  <a:gd name="T100" fmla="*/ 2147483647 w 2531"/>
                  <a:gd name="T101" fmla="*/ 2147483647 h 1650"/>
                  <a:gd name="T102" fmla="*/ 2147483647 w 2531"/>
                  <a:gd name="T103" fmla="*/ 2147483647 h 1650"/>
                  <a:gd name="T104" fmla="*/ 2147483647 w 2531"/>
                  <a:gd name="T105" fmla="*/ 2147483647 h 1650"/>
                  <a:gd name="T106" fmla="*/ 2147483647 w 2531"/>
                  <a:gd name="T107" fmla="*/ 2147483647 h 1650"/>
                  <a:gd name="T108" fmla="*/ 2147483647 w 2531"/>
                  <a:gd name="T109" fmla="*/ 2147483647 h 1650"/>
                  <a:gd name="T110" fmla="*/ 2147483647 w 2531"/>
                  <a:gd name="T111" fmla="*/ 2147483647 h 1650"/>
                  <a:gd name="T112" fmla="*/ 2147483647 w 2531"/>
                  <a:gd name="T113" fmla="*/ 2147483647 h 1650"/>
                  <a:gd name="T114" fmla="*/ 2147483647 w 2531"/>
                  <a:gd name="T115" fmla="*/ 2147483647 h 1650"/>
                  <a:gd name="T116" fmla="*/ 739197050 w 2531"/>
                  <a:gd name="T117" fmla="*/ 2147483647 h 1650"/>
                  <a:gd name="T118" fmla="*/ 0 w 2531"/>
                  <a:gd name="T119" fmla="*/ 2147483647 h 1650"/>
                  <a:gd name="T120" fmla="*/ 0 w 2531"/>
                  <a:gd name="T121" fmla="*/ 2147483647 h 1650"/>
                  <a:gd name="T122" fmla="*/ 2147483647 w 2531"/>
                  <a:gd name="T123" fmla="*/ 2147483647 h 165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531" h="1650">
                    <a:moveTo>
                      <a:pt x="2531" y="1650"/>
                    </a:moveTo>
                    <a:lnTo>
                      <a:pt x="2531" y="1650"/>
                    </a:lnTo>
                    <a:lnTo>
                      <a:pt x="2531" y="482"/>
                    </a:lnTo>
                    <a:lnTo>
                      <a:pt x="2531" y="430"/>
                    </a:lnTo>
                    <a:lnTo>
                      <a:pt x="2529" y="401"/>
                    </a:lnTo>
                    <a:lnTo>
                      <a:pt x="2527" y="372"/>
                    </a:lnTo>
                    <a:lnTo>
                      <a:pt x="2523" y="339"/>
                    </a:lnTo>
                    <a:lnTo>
                      <a:pt x="2517" y="307"/>
                    </a:lnTo>
                    <a:lnTo>
                      <a:pt x="2508" y="276"/>
                    </a:lnTo>
                    <a:lnTo>
                      <a:pt x="2503" y="260"/>
                    </a:lnTo>
                    <a:lnTo>
                      <a:pt x="2497" y="245"/>
                    </a:lnTo>
                    <a:lnTo>
                      <a:pt x="2490" y="229"/>
                    </a:lnTo>
                    <a:lnTo>
                      <a:pt x="2481" y="214"/>
                    </a:lnTo>
                    <a:lnTo>
                      <a:pt x="2472" y="201"/>
                    </a:lnTo>
                    <a:lnTo>
                      <a:pt x="2463" y="186"/>
                    </a:lnTo>
                    <a:lnTo>
                      <a:pt x="2451" y="174"/>
                    </a:lnTo>
                    <a:lnTo>
                      <a:pt x="2440" y="160"/>
                    </a:lnTo>
                    <a:lnTo>
                      <a:pt x="2427" y="149"/>
                    </a:lnTo>
                    <a:lnTo>
                      <a:pt x="2412" y="136"/>
                    </a:lnTo>
                    <a:lnTo>
                      <a:pt x="2396" y="127"/>
                    </a:lnTo>
                    <a:lnTo>
                      <a:pt x="2380" y="117"/>
                    </a:lnTo>
                    <a:lnTo>
                      <a:pt x="2361" y="108"/>
                    </a:lnTo>
                    <a:lnTo>
                      <a:pt x="2341" y="101"/>
                    </a:lnTo>
                    <a:lnTo>
                      <a:pt x="2319" y="94"/>
                    </a:lnTo>
                    <a:lnTo>
                      <a:pt x="2297" y="88"/>
                    </a:lnTo>
                    <a:lnTo>
                      <a:pt x="2272" y="85"/>
                    </a:lnTo>
                    <a:lnTo>
                      <a:pt x="2246" y="82"/>
                    </a:lnTo>
                    <a:lnTo>
                      <a:pt x="2177" y="75"/>
                    </a:lnTo>
                    <a:lnTo>
                      <a:pt x="2055" y="59"/>
                    </a:lnTo>
                    <a:lnTo>
                      <a:pt x="1984" y="47"/>
                    </a:lnTo>
                    <a:lnTo>
                      <a:pt x="1909" y="35"/>
                    </a:lnTo>
                    <a:lnTo>
                      <a:pt x="1835" y="23"/>
                    </a:lnTo>
                    <a:lnTo>
                      <a:pt x="1766" y="8"/>
                    </a:lnTo>
                    <a:lnTo>
                      <a:pt x="1763" y="9"/>
                    </a:lnTo>
                    <a:lnTo>
                      <a:pt x="1761" y="12"/>
                    </a:lnTo>
                    <a:lnTo>
                      <a:pt x="1756" y="20"/>
                    </a:lnTo>
                    <a:lnTo>
                      <a:pt x="1740" y="57"/>
                    </a:lnTo>
                    <a:lnTo>
                      <a:pt x="1728" y="82"/>
                    </a:lnTo>
                    <a:lnTo>
                      <a:pt x="1714" y="111"/>
                    </a:lnTo>
                    <a:lnTo>
                      <a:pt x="1695" y="141"/>
                    </a:lnTo>
                    <a:lnTo>
                      <a:pt x="1685" y="156"/>
                    </a:lnTo>
                    <a:lnTo>
                      <a:pt x="1674" y="172"/>
                    </a:lnTo>
                    <a:lnTo>
                      <a:pt x="1662" y="188"/>
                    </a:lnTo>
                    <a:lnTo>
                      <a:pt x="1648" y="205"/>
                    </a:lnTo>
                    <a:lnTo>
                      <a:pt x="1634" y="219"/>
                    </a:lnTo>
                    <a:lnTo>
                      <a:pt x="1617" y="234"/>
                    </a:lnTo>
                    <a:lnTo>
                      <a:pt x="1600" y="249"/>
                    </a:lnTo>
                    <a:lnTo>
                      <a:pt x="1580" y="264"/>
                    </a:lnTo>
                    <a:lnTo>
                      <a:pt x="1561" y="278"/>
                    </a:lnTo>
                    <a:lnTo>
                      <a:pt x="1538" y="290"/>
                    </a:lnTo>
                    <a:lnTo>
                      <a:pt x="1515" y="301"/>
                    </a:lnTo>
                    <a:lnTo>
                      <a:pt x="1490" y="312"/>
                    </a:lnTo>
                    <a:lnTo>
                      <a:pt x="1463" y="322"/>
                    </a:lnTo>
                    <a:lnTo>
                      <a:pt x="1434" y="329"/>
                    </a:lnTo>
                    <a:lnTo>
                      <a:pt x="1403" y="337"/>
                    </a:lnTo>
                    <a:lnTo>
                      <a:pt x="1371" y="342"/>
                    </a:lnTo>
                    <a:lnTo>
                      <a:pt x="1337" y="346"/>
                    </a:lnTo>
                    <a:lnTo>
                      <a:pt x="1301" y="347"/>
                    </a:lnTo>
                    <a:lnTo>
                      <a:pt x="1255" y="347"/>
                    </a:lnTo>
                    <a:lnTo>
                      <a:pt x="1212" y="344"/>
                    </a:lnTo>
                    <a:lnTo>
                      <a:pt x="1172" y="341"/>
                    </a:lnTo>
                    <a:lnTo>
                      <a:pt x="1135" y="334"/>
                    </a:lnTo>
                    <a:lnTo>
                      <a:pt x="1100" y="327"/>
                    </a:lnTo>
                    <a:lnTo>
                      <a:pt x="1069" y="318"/>
                    </a:lnTo>
                    <a:lnTo>
                      <a:pt x="1040" y="307"/>
                    </a:lnTo>
                    <a:lnTo>
                      <a:pt x="1012" y="296"/>
                    </a:lnTo>
                    <a:lnTo>
                      <a:pt x="988" y="284"/>
                    </a:lnTo>
                    <a:lnTo>
                      <a:pt x="965" y="270"/>
                    </a:lnTo>
                    <a:lnTo>
                      <a:pt x="944" y="255"/>
                    </a:lnTo>
                    <a:lnTo>
                      <a:pt x="926" y="240"/>
                    </a:lnTo>
                    <a:lnTo>
                      <a:pt x="908" y="224"/>
                    </a:lnTo>
                    <a:lnTo>
                      <a:pt x="894" y="208"/>
                    </a:lnTo>
                    <a:lnTo>
                      <a:pt x="880" y="192"/>
                    </a:lnTo>
                    <a:lnTo>
                      <a:pt x="869" y="176"/>
                    </a:lnTo>
                    <a:lnTo>
                      <a:pt x="858" y="159"/>
                    </a:lnTo>
                    <a:lnTo>
                      <a:pt x="849" y="143"/>
                    </a:lnTo>
                    <a:lnTo>
                      <a:pt x="840" y="127"/>
                    </a:lnTo>
                    <a:lnTo>
                      <a:pt x="834" y="111"/>
                    </a:lnTo>
                    <a:lnTo>
                      <a:pt x="823" y="81"/>
                    </a:lnTo>
                    <a:lnTo>
                      <a:pt x="816" y="55"/>
                    </a:lnTo>
                    <a:lnTo>
                      <a:pt x="806" y="15"/>
                    </a:lnTo>
                    <a:lnTo>
                      <a:pt x="803" y="4"/>
                    </a:lnTo>
                    <a:lnTo>
                      <a:pt x="801" y="2"/>
                    </a:lnTo>
                    <a:lnTo>
                      <a:pt x="800" y="0"/>
                    </a:lnTo>
                    <a:lnTo>
                      <a:pt x="766" y="9"/>
                    </a:lnTo>
                    <a:lnTo>
                      <a:pt x="730" y="16"/>
                    </a:lnTo>
                    <a:lnTo>
                      <a:pt x="654" y="30"/>
                    </a:lnTo>
                    <a:lnTo>
                      <a:pt x="574" y="44"/>
                    </a:lnTo>
                    <a:lnTo>
                      <a:pt x="496" y="55"/>
                    </a:lnTo>
                    <a:lnTo>
                      <a:pt x="364" y="72"/>
                    </a:lnTo>
                    <a:lnTo>
                      <a:pt x="290" y="81"/>
                    </a:lnTo>
                    <a:lnTo>
                      <a:pt x="264" y="85"/>
                    </a:lnTo>
                    <a:lnTo>
                      <a:pt x="239" y="91"/>
                    </a:lnTo>
                    <a:lnTo>
                      <a:pt x="216" y="97"/>
                    </a:lnTo>
                    <a:lnTo>
                      <a:pt x="195" y="103"/>
                    </a:lnTo>
                    <a:lnTo>
                      <a:pt x="173" y="112"/>
                    </a:lnTo>
                    <a:lnTo>
                      <a:pt x="155" y="120"/>
                    </a:lnTo>
                    <a:lnTo>
                      <a:pt x="138" y="130"/>
                    </a:lnTo>
                    <a:lnTo>
                      <a:pt x="122" y="141"/>
                    </a:lnTo>
                    <a:lnTo>
                      <a:pt x="108" y="153"/>
                    </a:lnTo>
                    <a:lnTo>
                      <a:pt x="94" y="165"/>
                    </a:lnTo>
                    <a:lnTo>
                      <a:pt x="82" y="177"/>
                    </a:lnTo>
                    <a:lnTo>
                      <a:pt x="71" y="191"/>
                    </a:lnTo>
                    <a:lnTo>
                      <a:pt x="61" y="205"/>
                    </a:lnTo>
                    <a:lnTo>
                      <a:pt x="51" y="218"/>
                    </a:lnTo>
                    <a:lnTo>
                      <a:pt x="44" y="233"/>
                    </a:lnTo>
                    <a:lnTo>
                      <a:pt x="36" y="248"/>
                    </a:lnTo>
                    <a:lnTo>
                      <a:pt x="30" y="263"/>
                    </a:lnTo>
                    <a:lnTo>
                      <a:pt x="24" y="278"/>
                    </a:lnTo>
                    <a:lnTo>
                      <a:pt x="15" y="308"/>
                    </a:lnTo>
                    <a:lnTo>
                      <a:pt x="9" y="338"/>
                    </a:lnTo>
                    <a:lnTo>
                      <a:pt x="5" y="369"/>
                    </a:lnTo>
                    <a:lnTo>
                      <a:pt x="2" y="398"/>
                    </a:lnTo>
                    <a:lnTo>
                      <a:pt x="0" y="426"/>
                    </a:lnTo>
                    <a:lnTo>
                      <a:pt x="0" y="477"/>
                    </a:lnTo>
                    <a:lnTo>
                      <a:pt x="0" y="1650"/>
                    </a:lnTo>
                    <a:lnTo>
                      <a:pt x="2531" y="1650"/>
                    </a:lnTo>
                    <a:close/>
                  </a:path>
                </a:pathLst>
              </a:custGeom>
              <a:solidFill>
                <a:srgbClr val="E4A1A9"/>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39" name="Freeform 30"/>
              <p:cNvSpPr>
                <a:spLocks/>
              </p:cNvSpPr>
              <p:nvPr/>
            </p:nvSpPr>
            <p:spPr bwMode="auto">
              <a:xfrm>
                <a:off x="2138363" y="5081588"/>
                <a:ext cx="508000" cy="569913"/>
              </a:xfrm>
              <a:custGeom>
                <a:avLst/>
                <a:gdLst>
                  <a:gd name="T0" fmla="*/ 0 w 958"/>
                  <a:gd name="T1" fmla="*/ 0 h 1076"/>
                  <a:gd name="T2" fmla="*/ 1192798317 w 958"/>
                  <a:gd name="T3" fmla="*/ 2147483647 h 1076"/>
                  <a:gd name="T4" fmla="*/ 2147483647 w 958"/>
                  <a:gd name="T5" fmla="*/ 2147483647 h 1076"/>
                  <a:gd name="T6" fmla="*/ 2147483647 w 958"/>
                  <a:gd name="T7" fmla="*/ 2147483647 h 1076"/>
                  <a:gd name="T8" fmla="*/ 2147483647 w 958"/>
                  <a:gd name="T9" fmla="*/ 2147483647 h 1076"/>
                  <a:gd name="T10" fmla="*/ 2147483647 w 958"/>
                  <a:gd name="T11" fmla="*/ 2147483647 h 1076"/>
                  <a:gd name="T12" fmla="*/ 2147483647 w 958"/>
                  <a:gd name="T13" fmla="*/ 2147483647 h 1076"/>
                  <a:gd name="T14" fmla="*/ 2147483647 w 958"/>
                  <a:gd name="T15" fmla="*/ 2147483647 h 1076"/>
                  <a:gd name="T16" fmla="*/ 2147483647 w 958"/>
                  <a:gd name="T17" fmla="*/ 2147483647 h 1076"/>
                  <a:gd name="T18" fmla="*/ 2147483647 w 958"/>
                  <a:gd name="T19" fmla="*/ 2147483647 h 1076"/>
                  <a:gd name="T20" fmla="*/ 2147483647 w 958"/>
                  <a:gd name="T21" fmla="*/ 2147483647 h 1076"/>
                  <a:gd name="T22" fmla="*/ 2147483647 w 958"/>
                  <a:gd name="T23" fmla="*/ 2147483647 h 1076"/>
                  <a:gd name="T24" fmla="*/ 2147483647 w 958"/>
                  <a:gd name="T25" fmla="*/ 2147483647 h 1076"/>
                  <a:gd name="T26" fmla="*/ 2147483647 w 958"/>
                  <a:gd name="T27" fmla="*/ 2147483647 h 1076"/>
                  <a:gd name="T28" fmla="*/ 2147483647 w 958"/>
                  <a:gd name="T29" fmla="*/ 2147483647 h 1076"/>
                  <a:gd name="T30" fmla="*/ 2147483647 w 958"/>
                  <a:gd name="T31" fmla="*/ 2147483647 h 1076"/>
                  <a:gd name="T32" fmla="*/ 2147483647 w 958"/>
                  <a:gd name="T33" fmla="*/ 2147483647 h 1076"/>
                  <a:gd name="T34" fmla="*/ 2147483647 w 958"/>
                  <a:gd name="T35" fmla="*/ 2147483647 h 1076"/>
                  <a:gd name="T36" fmla="*/ 2147483647 w 958"/>
                  <a:gd name="T37" fmla="*/ 2147483647 h 1076"/>
                  <a:gd name="T38" fmla="*/ 2147483647 w 958"/>
                  <a:gd name="T39" fmla="*/ 2147483647 h 1076"/>
                  <a:gd name="T40" fmla="*/ 2147483647 w 958"/>
                  <a:gd name="T41" fmla="*/ 2147483647 h 1076"/>
                  <a:gd name="T42" fmla="*/ 2147483647 w 958"/>
                  <a:gd name="T43" fmla="*/ 2147483647 h 1076"/>
                  <a:gd name="T44" fmla="*/ 2147483647 w 958"/>
                  <a:gd name="T45" fmla="*/ 2147483647 h 1076"/>
                  <a:gd name="T46" fmla="*/ 2147483647 w 958"/>
                  <a:gd name="T47" fmla="*/ 2147483647 h 1076"/>
                  <a:gd name="T48" fmla="*/ 2147483647 w 958"/>
                  <a:gd name="T49" fmla="*/ 2147483647 h 1076"/>
                  <a:gd name="T50" fmla="*/ 2147483647 w 958"/>
                  <a:gd name="T51" fmla="*/ 2147483647 h 1076"/>
                  <a:gd name="T52" fmla="*/ 2147483647 w 958"/>
                  <a:gd name="T53" fmla="*/ 2147483647 h 1076"/>
                  <a:gd name="T54" fmla="*/ 2147483647 w 958"/>
                  <a:gd name="T55" fmla="*/ 2147483647 h 1076"/>
                  <a:gd name="T56" fmla="*/ 2147483647 w 958"/>
                  <a:gd name="T57" fmla="*/ 2147483647 h 1076"/>
                  <a:gd name="T58" fmla="*/ 2147483647 w 958"/>
                  <a:gd name="T59" fmla="*/ 2147483647 h 1076"/>
                  <a:gd name="T60" fmla="*/ 2147483647 w 958"/>
                  <a:gd name="T61" fmla="*/ 2147483647 h 1076"/>
                  <a:gd name="T62" fmla="*/ 2147483647 w 958"/>
                  <a:gd name="T63" fmla="*/ 2147483647 h 1076"/>
                  <a:gd name="T64" fmla="*/ 2147483647 w 958"/>
                  <a:gd name="T65" fmla="*/ 2147483647 h 1076"/>
                  <a:gd name="T66" fmla="*/ 2147483647 w 958"/>
                  <a:gd name="T67" fmla="*/ 2147483647 h 1076"/>
                  <a:gd name="T68" fmla="*/ 2147483647 w 958"/>
                  <a:gd name="T69" fmla="*/ 2147483647 h 1076"/>
                  <a:gd name="T70" fmla="*/ 2147483647 w 958"/>
                  <a:gd name="T71" fmla="*/ 2147483647 h 1076"/>
                  <a:gd name="T72" fmla="*/ 2147483647 w 958"/>
                  <a:gd name="T73" fmla="*/ 2147483647 h 1076"/>
                  <a:gd name="T74" fmla="*/ 2147483647 w 958"/>
                  <a:gd name="T75" fmla="*/ 2147483647 h 1076"/>
                  <a:gd name="T76" fmla="*/ 2147483647 w 958"/>
                  <a:gd name="T77" fmla="*/ 2147483647 h 1076"/>
                  <a:gd name="T78" fmla="*/ 2147483647 w 958"/>
                  <a:gd name="T79" fmla="*/ 2147483647 h 1076"/>
                  <a:gd name="T80" fmla="*/ 2147483647 w 958"/>
                  <a:gd name="T81" fmla="*/ 2147483647 h 1076"/>
                  <a:gd name="T82" fmla="*/ 2147483647 w 958"/>
                  <a:gd name="T83" fmla="*/ 2147483647 h 1076"/>
                  <a:gd name="T84" fmla="*/ 2147483647 w 958"/>
                  <a:gd name="T85" fmla="*/ 2147483647 h 1076"/>
                  <a:gd name="T86" fmla="*/ 2147483647 w 958"/>
                  <a:gd name="T87" fmla="*/ 2147483647 h 1076"/>
                  <a:gd name="T88" fmla="*/ 2147483647 w 958"/>
                  <a:gd name="T89" fmla="*/ 2147483647 h 1076"/>
                  <a:gd name="T90" fmla="*/ 2147483647 w 958"/>
                  <a:gd name="T91" fmla="*/ 2147483647 h 1076"/>
                  <a:gd name="T92" fmla="*/ 2147483647 w 958"/>
                  <a:gd name="T93" fmla="*/ 2147483647 h 1076"/>
                  <a:gd name="T94" fmla="*/ 2147483647 w 958"/>
                  <a:gd name="T95" fmla="*/ 2147483647 h 1076"/>
                  <a:gd name="T96" fmla="*/ 2147483647 w 958"/>
                  <a:gd name="T97" fmla="*/ 2147483647 h 1076"/>
                  <a:gd name="T98" fmla="*/ 2147483647 w 958"/>
                  <a:gd name="T99" fmla="*/ 2147483647 h 1076"/>
                  <a:gd name="T100" fmla="*/ 2147483647 w 958"/>
                  <a:gd name="T101" fmla="*/ 2147483647 h 1076"/>
                  <a:gd name="T102" fmla="*/ 894739658 w 958"/>
                  <a:gd name="T103" fmla="*/ 2147483647 h 1076"/>
                  <a:gd name="T104" fmla="*/ 0 w 958"/>
                  <a:gd name="T105" fmla="*/ 0 h 107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58" h="1076">
                    <a:moveTo>
                      <a:pt x="0" y="0"/>
                    </a:moveTo>
                    <a:lnTo>
                      <a:pt x="0" y="0"/>
                    </a:lnTo>
                    <a:lnTo>
                      <a:pt x="3" y="36"/>
                    </a:lnTo>
                    <a:lnTo>
                      <a:pt x="8" y="77"/>
                    </a:lnTo>
                    <a:lnTo>
                      <a:pt x="16" y="130"/>
                    </a:lnTo>
                    <a:lnTo>
                      <a:pt x="27" y="196"/>
                    </a:lnTo>
                    <a:lnTo>
                      <a:pt x="40" y="269"/>
                    </a:lnTo>
                    <a:lnTo>
                      <a:pt x="59" y="351"/>
                    </a:lnTo>
                    <a:lnTo>
                      <a:pt x="69" y="393"/>
                    </a:lnTo>
                    <a:lnTo>
                      <a:pt x="81" y="437"/>
                    </a:lnTo>
                    <a:lnTo>
                      <a:pt x="94" y="480"/>
                    </a:lnTo>
                    <a:lnTo>
                      <a:pt x="108" y="526"/>
                    </a:lnTo>
                    <a:lnTo>
                      <a:pt x="123" y="571"/>
                    </a:lnTo>
                    <a:lnTo>
                      <a:pt x="141" y="617"/>
                    </a:lnTo>
                    <a:lnTo>
                      <a:pt x="159" y="661"/>
                    </a:lnTo>
                    <a:lnTo>
                      <a:pt x="179" y="706"/>
                    </a:lnTo>
                    <a:lnTo>
                      <a:pt x="200" y="750"/>
                    </a:lnTo>
                    <a:lnTo>
                      <a:pt x="222" y="793"/>
                    </a:lnTo>
                    <a:lnTo>
                      <a:pt x="247" y="836"/>
                    </a:lnTo>
                    <a:lnTo>
                      <a:pt x="273" y="875"/>
                    </a:lnTo>
                    <a:lnTo>
                      <a:pt x="300" y="915"/>
                    </a:lnTo>
                    <a:lnTo>
                      <a:pt x="330" y="952"/>
                    </a:lnTo>
                    <a:lnTo>
                      <a:pt x="361" y="986"/>
                    </a:lnTo>
                    <a:lnTo>
                      <a:pt x="377" y="1003"/>
                    </a:lnTo>
                    <a:lnTo>
                      <a:pt x="394" y="1019"/>
                    </a:lnTo>
                    <a:lnTo>
                      <a:pt x="412" y="1033"/>
                    </a:lnTo>
                    <a:lnTo>
                      <a:pt x="429" y="1048"/>
                    </a:lnTo>
                    <a:lnTo>
                      <a:pt x="447" y="1062"/>
                    </a:lnTo>
                    <a:lnTo>
                      <a:pt x="466" y="1076"/>
                    </a:lnTo>
                    <a:lnTo>
                      <a:pt x="482" y="1063"/>
                    </a:lnTo>
                    <a:lnTo>
                      <a:pt x="502" y="1048"/>
                    </a:lnTo>
                    <a:lnTo>
                      <a:pt x="528" y="1025"/>
                    </a:lnTo>
                    <a:lnTo>
                      <a:pt x="558" y="994"/>
                    </a:lnTo>
                    <a:lnTo>
                      <a:pt x="575" y="977"/>
                    </a:lnTo>
                    <a:lnTo>
                      <a:pt x="593" y="956"/>
                    </a:lnTo>
                    <a:lnTo>
                      <a:pt x="612" y="933"/>
                    </a:lnTo>
                    <a:lnTo>
                      <a:pt x="631" y="909"/>
                    </a:lnTo>
                    <a:lnTo>
                      <a:pt x="650" y="881"/>
                    </a:lnTo>
                    <a:lnTo>
                      <a:pt x="671" y="852"/>
                    </a:lnTo>
                    <a:lnTo>
                      <a:pt x="692" y="821"/>
                    </a:lnTo>
                    <a:lnTo>
                      <a:pt x="712" y="786"/>
                    </a:lnTo>
                    <a:lnTo>
                      <a:pt x="733" y="749"/>
                    </a:lnTo>
                    <a:lnTo>
                      <a:pt x="754" y="711"/>
                    </a:lnTo>
                    <a:lnTo>
                      <a:pt x="775" y="668"/>
                    </a:lnTo>
                    <a:lnTo>
                      <a:pt x="796" y="624"/>
                    </a:lnTo>
                    <a:lnTo>
                      <a:pt x="816" y="576"/>
                    </a:lnTo>
                    <a:lnTo>
                      <a:pt x="836" y="526"/>
                    </a:lnTo>
                    <a:lnTo>
                      <a:pt x="855" y="473"/>
                    </a:lnTo>
                    <a:lnTo>
                      <a:pt x="873" y="417"/>
                    </a:lnTo>
                    <a:lnTo>
                      <a:pt x="889" y="358"/>
                    </a:lnTo>
                    <a:lnTo>
                      <a:pt x="907" y="296"/>
                    </a:lnTo>
                    <a:lnTo>
                      <a:pt x="921" y="231"/>
                    </a:lnTo>
                    <a:lnTo>
                      <a:pt x="935" y="162"/>
                    </a:lnTo>
                    <a:lnTo>
                      <a:pt x="947" y="91"/>
                    </a:lnTo>
                    <a:lnTo>
                      <a:pt x="958" y="15"/>
                    </a:lnTo>
                    <a:lnTo>
                      <a:pt x="944" y="44"/>
                    </a:lnTo>
                    <a:lnTo>
                      <a:pt x="929" y="70"/>
                    </a:lnTo>
                    <a:lnTo>
                      <a:pt x="913" y="94"/>
                    </a:lnTo>
                    <a:lnTo>
                      <a:pt x="897" y="118"/>
                    </a:lnTo>
                    <a:lnTo>
                      <a:pt x="879" y="139"/>
                    </a:lnTo>
                    <a:lnTo>
                      <a:pt x="862" y="159"/>
                    </a:lnTo>
                    <a:lnTo>
                      <a:pt x="845" y="177"/>
                    </a:lnTo>
                    <a:lnTo>
                      <a:pt x="826" y="193"/>
                    </a:lnTo>
                    <a:lnTo>
                      <a:pt x="808" y="208"/>
                    </a:lnTo>
                    <a:lnTo>
                      <a:pt x="788" y="222"/>
                    </a:lnTo>
                    <a:lnTo>
                      <a:pt x="769" y="235"/>
                    </a:lnTo>
                    <a:lnTo>
                      <a:pt x="749" y="247"/>
                    </a:lnTo>
                    <a:lnTo>
                      <a:pt x="731" y="256"/>
                    </a:lnTo>
                    <a:lnTo>
                      <a:pt x="711" y="265"/>
                    </a:lnTo>
                    <a:lnTo>
                      <a:pt x="691" y="274"/>
                    </a:lnTo>
                    <a:lnTo>
                      <a:pt x="673" y="280"/>
                    </a:lnTo>
                    <a:lnTo>
                      <a:pt x="653" y="286"/>
                    </a:lnTo>
                    <a:lnTo>
                      <a:pt x="634" y="291"/>
                    </a:lnTo>
                    <a:lnTo>
                      <a:pt x="597" y="299"/>
                    </a:lnTo>
                    <a:lnTo>
                      <a:pt x="561" y="304"/>
                    </a:lnTo>
                    <a:lnTo>
                      <a:pt x="527" y="306"/>
                    </a:lnTo>
                    <a:lnTo>
                      <a:pt x="494" y="306"/>
                    </a:lnTo>
                    <a:lnTo>
                      <a:pt x="465" y="305"/>
                    </a:lnTo>
                    <a:lnTo>
                      <a:pt x="439" y="302"/>
                    </a:lnTo>
                    <a:lnTo>
                      <a:pt x="417" y="299"/>
                    </a:lnTo>
                    <a:lnTo>
                      <a:pt x="382" y="292"/>
                    </a:lnTo>
                    <a:lnTo>
                      <a:pt x="350" y="286"/>
                    </a:lnTo>
                    <a:lnTo>
                      <a:pt x="320" y="278"/>
                    </a:lnTo>
                    <a:lnTo>
                      <a:pt x="290" y="269"/>
                    </a:lnTo>
                    <a:lnTo>
                      <a:pt x="264" y="259"/>
                    </a:lnTo>
                    <a:lnTo>
                      <a:pt x="238" y="249"/>
                    </a:lnTo>
                    <a:lnTo>
                      <a:pt x="215" y="239"/>
                    </a:lnTo>
                    <a:lnTo>
                      <a:pt x="193" y="227"/>
                    </a:lnTo>
                    <a:lnTo>
                      <a:pt x="173" y="216"/>
                    </a:lnTo>
                    <a:lnTo>
                      <a:pt x="153" y="203"/>
                    </a:lnTo>
                    <a:lnTo>
                      <a:pt x="136" y="191"/>
                    </a:lnTo>
                    <a:lnTo>
                      <a:pt x="120" y="179"/>
                    </a:lnTo>
                    <a:lnTo>
                      <a:pt x="105" y="166"/>
                    </a:lnTo>
                    <a:lnTo>
                      <a:pt x="91" y="153"/>
                    </a:lnTo>
                    <a:lnTo>
                      <a:pt x="79" y="140"/>
                    </a:lnTo>
                    <a:lnTo>
                      <a:pt x="68" y="128"/>
                    </a:lnTo>
                    <a:lnTo>
                      <a:pt x="48" y="103"/>
                    </a:lnTo>
                    <a:lnTo>
                      <a:pt x="33" y="80"/>
                    </a:lnTo>
                    <a:lnTo>
                      <a:pt x="21" y="59"/>
                    </a:lnTo>
                    <a:lnTo>
                      <a:pt x="12" y="39"/>
                    </a:lnTo>
                    <a:lnTo>
                      <a:pt x="6" y="23"/>
                    </a:lnTo>
                    <a:lnTo>
                      <a:pt x="2" y="12"/>
                    </a:lnTo>
                    <a:lnTo>
                      <a:pt x="0" y="0"/>
                    </a:lnTo>
                    <a:close/>
                  </a:path>
                </a:pathLst>
              </a:custGeom>
              <a:solidFill>
                <a:srgbClr val="F6DBBC"/>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40" name="Freeform 31"/>
              <p:cNvSpPr>
                <a:spLocks/>
              </p:cNvSpPr>
              <p:nvPr/>
            </p:nvSpPr>
            <p:spPr bwMode="auto">
              <a:xfrm>
                <a:off x="2070100" y="5070475"/>
                <a:ext cx="322263" cy="581025"/>
              </a:xfrm>
              <a:custGeom>
                <a:avLst/>
                <a:gdLst>
                  <a:gd name="T0" fmla="*/ 2147483647 w 610"/>
                  <a:gd name="T1" fmla="*/ 0 h 1098"/>
                  <a:gd name="T2" fmla="*/ 2147483647 w 610"/>
                  <a:gd name="T3" fmla="*/ 2147483647 h 1098"/>
                  <a:gd name="T4" fmla="*/ 2147483647 w 610"/>
                  <a:gd name="T5" fmla="*/ 2147483647 h 1098"/>
                  <a:gd name="T6" fmla="*/ 1769499643 w 610"/>
                  <a:gd name="T7" fmla="*/ 2147483647 h 1098"/>
                  <a:gd name="T8" fmla="*/ 884749821 w 610"/>
                  <a:gd name="T9" fmla="*/ 2147483647 h 1098"/>
                  <a:gd name="T10" fmla="*/ 295009588 w 610"/>
                  <a:gd name="T11" fmla="*/ 2147483647 h 1098"/>
                  <a:gd name="T12" fmla="*/ 147365059 w 610"/>
                  <a:gd name="T13" fmla="*/ 2147483647 h 1098"/>
                  <a:gd name="T14" fmla="*/ 884749821 w 610"/>
                  <a:gd name="T15" fmla="*/ 2147483647 h 1098"/>
                  <a:gd name="T16" fmla="*/ 2147483647 w 610"/>
                  <a:gd name="T17" fmla="*/ 2147483647 h 1098"/>
                  <a:gd name="T18" fmla="*/ 2147483647 w 610"/>
                  <a:gd name="T19" fmla="*/ 2147483647 h 1098"/>
                  <a:gd name="T20" fmla="*/ 2147483647 w 610"/>
                  <a:gd name="T21" fmla="*/ 2147483647 h 1098"/>
                  <a:gd name="T22" fmla="*/ 2147483647 w 610"/>
                  <a:gd name="T23" fmla="*/ 2147483647 h 1098"/>
                  <a:gd name="T24" fmla="*/ 2147483647 w 610"/>
                  <a:gd name="T25" fmla="*/ 2147483647 h 1098"/>
                  <a:gd name="T26" fmla="*/ 2147483647 w 610"/>
                  <a:gd name="T27" fmla="*/ 2147483647 h 1098"/>
                  <a:gd name="T28" fmla="*/ 2147483647 w 610"/>
                  <a:gd name="T29" fmla="*/ 2147483647 h 1098"/>
                  <a:gd name="T30" fmla="*/ 2147483647 w 610"/>
                  <a:gd name="T31" fmla="*/ 2147483647 h 1098"/>
                  <a:gd name="T32" fmla="*/ 2147483647 w 610"/>
                  <a:gd name="T33" fmla="*/ 2147483647 h 1098"/>
                  <a:gd name="T34" fmla="*/ 2147483647 w 610"/>
                  <a:gd name="T35" fmla="*/ 2147483647 h 1098"/>
                  <a:gd name="T36" fmla="*/ 2147483647 w 610"/>
                  <a:gd name="T37" fmla="*/ 2147483647 h 1098"/>
                  <a:gd name="T38" fmla="*/ 2147483647 w 610"/>
                  <a:gd name="T39" fmla="*/ 2147483647 h 1098"/>
                  <a:gd name="T40" fmla="*/ 2147483647 w 610"/>
                  <a:gd name="T41" fmla="*/ 2147483647 h 1098"/>
                  <a:gd name="T42" fmla="*/ 2147483647 w 610"/>
                  <a:gd name="T43" fmla="*/ 2147483647 h 1098"/>
                  <a:gd name="T44" fmla="*/ 2147483647 w 610"/>
                  <a:gd name="T45" fmla="*/ 2147483647 h 1098"/>
                  <a:gd name="T46" fmla="*/ 2147483647 w 610"/>
                  <a:gd name="T47" fmla="*/ 2147483647 h 1098"/>
                  <a:gd name="T48" fmla="*/ 2147483647 w 610"/>
                  <a:gd name="T49" fmla="*/ 2147483647 h 1098"/>
                  <a:gd name="T50" fmla="*/ 2147483647 w 610"/>
                  <a:gd name="T51" fmla="*/ 2147483647 h 1098"/>
                  <a:gd name="T52" fmla="*/ 2147483647 w 610"/>
                  <a:gd name="T53" fmla="*/ 2147483647 h 1098"/>
                  <a:gd name="T54" fmla="*/ 2147483647 w 610"/>
                  <a:gd name="T55" fmla="*/ 2147483647 h 1098"/>
                  <a:gd name="T56" fmla="*/ 2147483647 w 610"/>
                  <a:gd name="T57" fmla="*/ 2147483647 h 1098"/>
                  <a:gd name="T58" fmla="*/ 2147483647 w 610"/>
                  <a:gd name="T59" fmla="*/ 2147483647 h 1098"/>
                  <a:gd name="T60" fmla="*/ 2147483647 w 610"/>
                  <a:gd name="T61" fmla="*/ 2147483647 h 1098"/>
                  <a:gd name="T62" fmla="*/ 2147483647 w 610"/>
                  <a:gd name="T63" fmla="*/ 2147483647 h 1098"/>
                  <a:gd name="T64" fmla="*/ 2147483647 w 610"/>
                  <a:gd name="T65" fmla="*/ 2147483647 h 1098"/>
                  <a:gd name="T66" fmla="*/ 2147483647 w 610"/>
                  <a:gd name="T67" fmla="*/ 2147483647 h 1098"/>
                  <a:gd name="T68" fmla="*/ 2147483647 w 610"/>
                  <a:gd name="T69" fmla="*/ 2147483647 h 1098"/>
                  <a:gd name="T70" fmla="*/ 2147483647 w 610"/>
                  <a:gd name="T71" fmla="*/ 0 h 109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10" h="1098">
                    <a:moveTo>
                      <a:pt x="196" y="0"/>
                    </a:moveTo>
                    <a:lnTo>
                      <a:pt x="196" y="0"/>
                    </a:lnTo>
                    <a:lnTo>
                      <a:pt x="170" y="5"/>
                    </a:lnTo>
                    <a:lnTo>
                      <a:pt x="111" y="15"/>
                    </a:lnTo>
                    <a:lnTo>
                      <a:pt x="78" y="22"/>
                    </a:lnTo>
                    <a:lnTo>
                      <a:pt x="47" y="30"/>
                    </a:lnTo>
                    <a:lnTo>
                      <a:pt x="21" y="36"/>
                    </a:lnTo>
                    <a:lnTo>
                      <a:pt x="12" y="40"/>
                    </a:lnTo>
                    <a:lnTo>
                      <a:pt x="6" y="43"/>
                    </a:lnTo>
                    <a:lnTo>
                      <a:pt x="3" y="46"/>
                    </a:lnTo>
                    <a:lnTo>
                      <a:pt x="2" y="53"/>
                    </a:lnTo>
                    <a:lnTo>
                      <a:pt x="0" y="74"/>
                    </a:lnTo>
                    <a:lnTo>
                      <a:pt x="1" y="107"/>
                    </a:lnTo>
                    <a:lnTo>
                      <a:pt x="2" y="147"/>
                    </a:lnTo>
                    <a:lnTo>
                      <a:pt x="6" y="194"/>
                    </a:lnTo>
                    <a:lnTo>
                      <a:pt x="10" y="246"/>
                    </a:lnTo>
                    <a:lnTo>
                      <a:pt x="21" y="359"/>
                    </a:lnTo>
                    <a:lnTo>
                      <a:pt x="33" y="472"/>
                    </a:lnTo>
                    <a:lnTo>
                      <a:pt x="44" y="568"/>
                    </a:lnTo>
                    <a:lnTo>
                      <a:pt x="55" y="663"/>
                    </a:lnTo>
                    <a:lnTo>
                      <a:pt x="196" y="619"/>
                    </a:lnTo>
                    <a:lnTo>
                      <a:pt x="126" y="841"/>
                    </a:lnTo>
                    <a:lnTo>
                      <a:pt x="132" y="851"/>
                    </a:lnTo>
                    <a:lnTo>
                      <a:pt x="141" y="864"/>
                    </a:lnTo>
                    <a:lnTo>
                      <a:pt x="153" y="879"/>
                    </a:lnTo>
                    <a:lnTo>
                      <a:pt x="170" y="896"/>
                    </a:lnTo>
                    <a:lnTo>
                      <a:pt x="190" y="917"/>
                    </a:lnTo>
                    <a:lnTo>
                      <a:pt x="214" y="938"/>
                    </a:lnTo>
                    <a:lnTo>
                      <a:pt x="241" y="961"/>
                    </a:lnTo>
                    <a:lnTo>
                      <a:pt x="273" y="984"/>
                    </a:lnTo>
                    <a:lnTo>
                      <a:pt x="309" y="1006"/>
                    </a:lnTo>
                    <a:lnTo>
                      <a:pt x="328" y="1017"/>
                    </a:lnTo>
                    <a:lnTo>
                      <a:pt x="349" y="1028"/>
                    </a:lnTo>
                    <a:lnTo>
                      <a:pt x="370" y="1038"/>
                    </a:lnTo>
                    <a:lnTo>
                      <a:pt x="392" y="1048"/>
                    </a:lnTo>
                    <a:lnTo>
                      <a:pt x="415" y="1057"/>
                    </a:lnTo>
                    <a:lnTo>
                      <a:pt x="440" y="1065"/>
                    </a:lnTo>
                    <a:lnTo>
                      <a:pt x="466" y="1073"/>
                    </a:lnTo>
                    <a:lnTo>
                      <a:pt x="492" y="1080"/>
                    </a:lnTo>
                    <a:lnTo>
                      <a:pt x="521" y="1086"/>
                    </a:lnTo>
                    <a:lnTo>
                      <a:pt x="549" y="1091"/>
                    </a:lnTo>
                    <a:lnTo>
                      <a:pt x="579" y="1095"/>
                    </a:lnTo>
                    <a:lnTo>
                      <a:pt x="610" y="1098"/>
                    </a:lnTo>
                    <a:lnTo>
                      <a:pt x="595" y="1085"/>
                    </a:lnTo>
                    <a:lnTo>
                      <a:pt x="577" y="1069"/>
                    </a:lnTo>
                    <a:lnTo>
                      <a:pt x="555" y="1044"/>
                    </a:lnTo>
                    <a:lnTo>
                      <a:pt x="528" y="1013"/>
                    </a:lnTo>
                    <a:lnTo>
                      <a:pt x="512" y="995"/>
                    </a:lnTo>
                    <a:lnTo>
                      <a:pt x="497" y="973"/>
                    </a:lnTo>
                    <a:lnTo>
                      <a:pt x="480" y="950"/>
                    </a:lnTo>
                    <a:lnTo>
                      <a:pt x="462" y="924"/>
                    </a:lnTo>
                    <a:lnTo>
                      <a:pt x="445" y="896"/>
                    </a:lnTo>
                    <a:lnTo>
                      <a:pt x="428" y="866"/>
                    </a:lnTo>
                    <a:lnTo>
                      <a:pt x="410" y="833"/>
                    </a:lnTo>
                    <a:lnTo>
                      <a:pt x="392" y="797"/>
                    </a:lnTo>
                    <a:lnTo>
                      <a:pt x="373" y="760"/>
                    </a:lnTo>
                    <a:lnTo>
                      <a:pt x="356" y="719"/>
                    </a:lnTo>
                    <a:lnTo>
                      <a:pt x="339" y="676"/>
                    </a:lnTo>
                    <a:lnTo>
                      <a:pt x="321" y="629"/>
                    </a:lnTo>
                    <a:lnTo>
                      <a:pt x="304" y="580"/>
                    </a:lnTo>
                    <a:lnTo>
                      <a:pt x="288" y="528"/>
                    </a:lnTo>
                    <a:lnTo>
                      <a:pt x="273" y="473"/>
                    </a:lnTo>
                    <a:lnTo>
                      <a:pt x="258" y="415"/>
                    </a:lnTo>
                    <a:lnTo>
                      <a:pt x="245" y="354"/>
                    </a:lnTo>
                    <a:lnTo>
                      <a:pt x="232" y="290"/>
                    </a:lnTo>
                    <a:lnTo>
                      <a:pt x="221" y="223"/>
                    </a:lnTo>
                    <a:lnTo>
                      <a:pt x="211" y="152"/>
                    </a:lnTo>
                    <a:lnTo>
                      <a:pt x="203" y="78"/>
                    </a:lnTo>
                    <a:lnTo>
                      <a:pt x="19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41" name="Freeform 32"/>
              <p:cNvSpPr>
                <a:spLocks/>
              </p:cNvSpPr>
              <p:nvPr/>
            </p:nvSpPr>
            <p:spPr bwMode="auto">
              <a:xfrm>
                <a:off x="2386013" y="5070475"/>
                <a:ext cx="331788" cy="581025"/>
              </a:xfrm>
              <a:custGeom>
                <a:avLst/>
                <a:gdLst>
                  <a:gd name="T0" fmla="*/ 2147483647 w 627"/>
                  <a:gd name="T1" fmla="*/ 0 h 1098"/>
                  <a:gd name="T2" fmla="*/ 2147483647 w 627"/>
                  <a:gd name="T3" fmla="*/ 2147483647 h 1098"/>
                  <a:gd name="T4" fmla="*/ 2147483647 w 627"/>
                  <a:gd name="T5" fmla="*/ 2147483647 h 1098"/>
                  <a:gd name="T6" fmla="*/ 2147483647 w 627"/>
                  <a:gd name="T7" fmla="*/ 2147483647 h 1098"/>
                  <a:gd name="T8" fmla="*/ 2147483647 w 627"/>
                  <a:gd name="T9" fmla="*/ 2147483647 h 1098"/>
                  <a:gd name="T10" fmla="*/ 2147483647 w 627"/>
                  <a:gd name="T11" fmla="*/ 2147483647 h 1098"/>
                  <a:gd name="T12" fmla="*/ 2147483647 w 627"/>
                  <a:gd name="T13" fmla="*/ 2147483647 h 1098"/>
                  <a:gd name="T14" fmla="*/ 2147483647 w 627"/>
                  <a:gd name="T15" fmla="*/ 2147483647 h 1098"/>
                  <a:gd name="T16" fmla="*/ 2147483647 w 627"/>
                  <a:gd name="T17" fmla="*/ 2147483647 h 1098"/>
                  <a:gd name="T18" fmla="*/ 2147483647 w 627"/>
                  <a:gd name="T19" fmla="*/ 2147483647 h 1098"/>
                  <a:gd name="T20" fmla="*/ 2147483647 w 627"/>
                  <a:gd name="T21" fmla="*/ 2147483647 h 1098"/>
                  <a:gd name="T22" fmla="*/ 2147483647 w 627"/>
                  <a:gd name="T23" fmla="*/ 2147483647 h 1098"/>
                  <a:gd name="T24" fmla="*/ 2147483647 w 627"/>
                  <a:gd name="T25" fmla="*/ 2147483647 h 1098"/>
                  <a:gd name="T26" fmla="*/ 2147483647 w 627"/>
                  <a:gd name="T27" fmla="*/ 2147483647 h 1098"/>
                  <a:gd name="T28" fmla="*/ 2147483647 w 627"/>
                  <a:gd name="T29" fmla="*/ 2147483647 h 1098"/>
                  <a:gd name="T30" fmla="*/ 2147483647 w 627"/>
                  <a:gd name="T31" fmla="*/ 2147483647 h 1098"/>
                  <a:gd name="T32" fmla="*/ 2147483647 w 627"/>
                  <a:gd name="T33" fmla="*/ 2147483647 h 1098"/>
                  <a:gd name="T34" fmla="*/ 2147483647 w 627"/>
                  <a:gd name="T35" fmla="*/ 2147483647 h 1098"/>
                  <a:gd name="T36" fmla="*/ 2147483647 w 627"/>
                  <a:gd name="T37" fmla="*/ 2147483647 h 1098"/>
                  <a:gd name="T38" fmla="*/ 2147483647 w 627"/>
                  <a:gd name="T39" fmla="*/ 2147483647 h 1098"/>
                  <a:gd name="T40" fmla="*/ 2147483647 w 627"/>
                  <a:gd name="T41" fmla="*/ 2147483647 h 1098"/>
                  <a:gd name="T42" fmla="*/ 2147483647 w 627"/>
                  <a:gd name="T43" fmla="*/ 2147483647 h 1098"/>
                  <a:gd name="T44" fmla="*/ 0 w 627"/>
                  <a:gd name="T45" fmla="*/ 2147483647 h 1098"/>
                  <a:gd name="T46" fmla="*/ 2147483647 w 627"/>
                  <a:gd name="T47" fmla="*/ 2147483647 h 1098"/>
                  <a:gd name="T48" fmla="*/ 2147483647 w 627"/>
                  <a:gd name="T49" fmla="*/ 2147483647 h 1098"/>
                  <a:gd name="T50" fmla="*/ 2147483647 w 627"/>
                  <a:gd name="T51" fmla="*/ 2147483647 h 1098"/>
                  <a:gd name="T52" fmla="*/ 2147483647 w 627"/>
                  <a:gd name="T53" fmla="*/ 2147483647 h 1098"/>
                  <a:gd name="T54" fmla="*/ 2147483647 w 627"/>
                  <a:gd name="T55" fmla="*/ 2147483647 h 1098"/>
                  <a:gd name="T56" fmla="*/ 2147483647 w 627"/>
                  <a:gd name="T57" fmla="*/ 2147483647 h 1098"/>
                  <a:gd name="T58" fmla="*/ 2147483647 w 627"/>
                  <a:gd name="T59" fmla="*/ 2147483647 h 1098"/>
                  <a:gd name="T60" fmla="*/ 2147483647 w 627"/>
                  <a:gd name="T61" fmla="*/ 2147483647 h 1098"/>
                  <a:gd name="T62" fmla="*/ 2147483647 w 627"/>
                  <a:gd name="T63" fmla="*/ 2147483647 h 1098"/>
                  <a:gd name="T64" fmla="*/ 2147483647 w 627"/>
                  <a:gd name="T65" fmla="*/ 2147483647 h 1098"/>
                  <a:gd name="T66" fmla="*/ 2147483647 w 627"/>
                  <a:gd name="T67" fmla="*/ 2147483647 h 1098"/>
                  <a:gd name="T68" fmla="*/ 2147483647 w 627"/>
                  <a:gd name="T69" fmla="*/ 2147483647 h 1098"/>
                  <a:gd name="T70" fmla="*/ 2147483647 w 627"/>
                  <a:gd name="T71" fmla="*/ 0 h 109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27" h="1098">
                    <a:moveTo>
                      <a:pt x="432" y="0"/>
                    </a:moveTo>
                    <a:lnTo>
                      <a:pt x="432" y="0"/>
                    </a:lnTo>
                    <a:lnTo>
                      <a:pt x="458" y="5"/>
                    </a:lnTo>
                    <a:lnTo>
                      <a:pt x="517" y="15"/>
                    </a:lnTo>
                    <a:lnTo>
                      <a:pt x="549" y="22"/>
                    </a:lnTo>
                    <a:lnTo>
                      <a:pt x="582" y="30"/>
                    </a:lnTo>
                    <a:lnTo>
                      <a:pt x="606" y="36"/>
                    </a:lnTo>
                    <a:lnTo>
                      <a:pt x="615" y="40"/>
                    </a:lnTo>
                    <a:lnTo>
                      <a:pt x="622" y="43"/>
                    </a:lnTo>
                    <a:lnTo>
                      <a:pt x="624" y="46"/>
                    </a:lnTo>
                    <a:lnTo>
                      <a:pt x="626" y="53"/>
                    </a:lnTo>
                    <a:lnTo>
                      <a:pt x="627" y="74"/>
                    </a:lnTo>
                    <a:lnTo>
                      <a:pt x="627" y="107"/>
                    </a:lnTo>
                    <a:lnTo>
                      <a:pt x="625" y="147"/>
                    </a:lnTo>
                    <a:lnTo>
                      <a:pt x="622" y="194"/>
                    </a:lnTo>
                    <a:lnTo>
                      <a:pt x="617" y="246"/>
                    </a:lnTo>
                    <a:lnTo>
                      <a:pt x="608" y="359"/>
                    </a:lnTo>
                    <a:lnTo>
                      <a:pt x="595" y="472"/>
                    </a:lnTo>
                    <a:lnTo>
                      <a:pt x="584" y="568"/>
                    </a:lnTo>
                    <a:lnTo>
                      <a:pt x="573" y="663"/>
                    </a:lnTo>
                    <a:lnTo>
                      <a:pt x="432" y="619"/>
                    </a:lnTo>
                    <a:lnTo>
                      <a:pt x="502" y="841"/>
                    </a:lnTo>
                    <a:lnTo>
                      <a:pt x="494" y="851"/>
                    </a:lnTo>
                    <a:lnTo>
                      <a:pt x="485" y="864"/>
                    </a:lnTo>
                    <a:lnTo>
                      <a:pt x="471" y="879"/>
                    </a:lnTo>
                    <a:lnTo>
                      <a:pt x="454" y="896"/>
                    </a:lnTo>
                    <a:lnTo>
                      <a:pt x="432" y="917"/>
                    </a:lnTo>
                    <a:lnTo>
                      <a:pt x="407" y="938"/>
                    </a:lnTo>
                    <a:lnTo>
                      <a:pt x="377" y="961"/>
                    </a:lnTo>
                    <a:lnTo>
                      <a:pt x="344" y="984"/>
                    </a:lnTo>
                    <a:lnTo>
                      <a:pt x="307" y="1006"/>
                    </a:lnTo>
                    <a:lnTo>
                      <a:pt x="287" y="1017"/>
                    </a:lnTo>
                    <a:lnTo>
                      <a:pt x="266" y="1028"/>
                    </a:lnTo>
                    <a:lnTo>
                      <a:pt x="244" y="1038"/>
                    </a:lnTo>
                    <a:lnTo>
                      <a:pt x="220" y="1048"/>
                    </a:lnTo>
                    <a:lnTo>
                      <a:pt x="197" y="1057"/>
                    </a:lnTo>
                    <a:lnTo>
                      <a:pt x="172" y="1065"/>
                    </a:lnTo>
                    <a:lnTo>
                      <a:pt x="146" y="1073"/>
                    </a:lnTo>
                    <a:lnTo>
                      <a:pt x="119" y="1080"/>
                    </a:lnTo>
                    <a:lnTo>
                      <a:pt x="90" y="1086"/>
                    </a:lnTo>
                    <a:lnTo>
                      <a:pt x="61" y="1091"/>
                    </a:lnTo>
                    <a:lnTo>
                      <a:pt x="31" y="1095"/>
                    </a:lnTo>
                    <a:lnTo>
                      <a:pt x="0" y="1098"/>
                    </a:lnTo>
                    <a:lnTo>
                      <a:pt x="16" y="1085"/>
                    </a:lnTo>
                    <a:lnTo>
                      <a:pt x="33" y="1069"/>
                    </a:lnTo>
                    <a:lnTo>
                      <a:pt x="58" y="1044"/>
                    </a:lnTo>
                    <a:lnTo>
                      <a:pt x="87" y="1013"/>
                    </a:lnTo>
                    <a:lnTo>
                      <a:pt x="103" y="995"/>
                    </a:lnTo>
                    <a:lnTo>
                      <a:pt x="119" y="973"/>
                    </a:lnTo>
                    <a:lnTo>
                      <a:pt x="136" y="950"/>
                    </a:lnTo>
                    <a:lnTo>
                      <a:pt x="153" y="924"/>
                    </a:lnTo>
                    <a:lnTo>
                      <a:pt x="172" y="896"/>
                    </a:lnTo>
                    <a:lnTo>
                      <a:pt x="191" y="866"/>
                    </a:lnTo>
                    <a:lnTo>
                      <a:pt x="209" y="833"/>
                    </a:lnTo>
                    <a:lnTo>
                      <a:pt x="229" y="797"/>
                    </a:lnTo>
                    <a:lnTo>
                      <a:pt x="247" y="760"/>
                    </a:lnTo>
                    <a:lnTo>
                      <a:pt x="266" y="719"/>
                    </a:lnTo>
                    <a:lnTo>
                      <a:pt x="285" y="676"/>
                    </a:lnTo>
                    <a:lnTo>
                      <a:pt x="302" y="629"/>
                    </a:lnTo>
                    <a:lnTo>
                      <a:pt x="319" y="580"/>
                    </a:lnTo>
                    <a:lnTo>
                      <a:pt x="337" y="528"/>
                    </a:lnTo>
                    <a:lnTo>
                      <a:pt x="351" y="473"/>
                    </a:lnTo>
                    <a:lnTo>
                      <a:pt x="368" y="415"/>
                    </a:lnTo>
                    <a:lnTo>
                      <a:pt x="381" y="354"/>
                    </a:lnTo>
                    <a:lnTo>
                      <a:pt x="393" y="290"/>
                    </a:lnTo>
                    <a:lnTo>
                      <a:pt x="406" y="223"/>
                    </a:lnTo>
                    <a:lnTo>
                      <a:pt x="416" y="152"/>
                    </a:lnTo>
                    <a:lnTo>
                      <a:pt x="424" y="78"/>
                    </a:lnTo>
                    <a:lnTo>
                      <a:pt x="4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42" name="Freeform 33"/>
              <p:cNvSpPr>
                <a:spLocks/>
              </p:cNvSpPr>
              <p:nvPr/>
            </p:nvSpPr>
            <p:spPr bwMode="auto">
              <a:xfrm>
                <a:off x="2366963" y="5729288"/>
                <a:ext cx="41275" cy="41275"/>
              </a:xfrm>
              <a:custGeom>
                <a:avLst/>
                <a:gdLst>
                  <a:gd name="T0" fmla="*/ 2147483647 w 78"/>
                  <a:gd name="T1" fmla="*/ 2147483647 h 78"/>
                  <a:gd name="T2" fmla="*/ 2147483647 w 78"/>
                  <a:gd name="T3" fmla="*/ 2147483647 h 78"/>
                  <a:gd name="T4" fmla="*/ 2147483647 w 78"/>
                  <a:gd name="T5" fmla="*/ 2147483647 h 78"/>
                  <a:gd name="T6" fmla="*/ 2147483647 w 78"/>
                  <a:gd name="T7" fmla="*/ 2147483647 h 78"/>
                  <a:gd name="T8" fmla="*/ 2147483647 w 78"/>
                  <a:gd name="T9" fmla="*/ 2147483647 h 78"/>
                  <a:gd name="T10" fmla="*/ 2147483647 w 78"/>
                  <a:gd name="T11" fmla="*/ 2147483647 h 78"/>
                  <a:gd name="T12" fmla="*/ 2147483647 w 78"/>
                  <a:gd name="T13" fmla="*/ 2147483647 h 78"/>
                  <a:gd name="T14" fmla="*/ 2147483647 w 78"/>
                  <a:gd name="T15" fmla="*/ 2147483647 h 78"/>
                  <a:gd name="T16" fmla="*/ 2147483647 w 78"/>
                  <a:gd name="T17" fmla="*/ 2147483647 h 78"/>
                  <a:gd name="T18" fmla="*/ 2147483647 w 78"/>
                  <a:gd name="T19" fmla="*/ 2147483647 h 78"/>
                  <a:gd name="T20" fmla="*/ 2147483647 w 78"/>
                  <a:gd name="T21" fmla="*/ 2147483647 h 78"/>
                  <a:gd name="T22" fmla="*/ 2147483647 w 78"/>
                  <a:gd name="T23" fmla="*/ 2147483647 h 78"/>
                  <a:gd name="T24" fmla="*/ 2147483647 w 78"/>
                  <a:gd name="T25" fmla="*/ 2147483647 h 78"/>
                  <a:gd name="T26" fmla="*/ 2147483647 w 78"/>
                  <a:gd name="T27" fmla="*/ 2147483647 h 78"/>
                  <a:gd name="T28" fmla="*/ 1629980971 w 78"/>
                  <a:gd name="T29" fmla="*/ 2147483647 h 78"/>
                  <a:gd name="T30" fmla="*/ 889055033 w 78"/>
                  <a:gd name="T31" fmla="*/ 2147483647 h 78"/>
                  <a:gd name="T32" fmla="*/ 592796842 w 78"/>
                  <a:gd name="T33" fmla="*/ 2147483647 h 78"/>
                  <a:gd name="T34" fmla="*/ 148129096 w 78"/>
                  <a:gd name="T35" fmla="*/ 2147483647 h 78"/>
                  <a:gd name="T36" fmla="*/ 0 w 78"/>
                  <a:gd name="T37" fmla="*/ 2147483647 h 78"/>
                  <a:gd name="T38" fmla="*/ 0 w 78"/>
                  <a:gd name="T39" fmla="*/ 2147483647 h 78"/>
                  <a:gd name="T40" fmla="*/ 148129096 w 78"/>
                  <a:gd name="T41" fmla="*/ 2147483647 h 78"/>
                  <a:gd name="T42" fmla="*/ 592796842 w 78"/>
                  <a:gd name="T43" fmla="*/ 2147483647 h 78"/>
                  <a:gd name="T44" fmla="*/ 889055033 w 78"/>
                  <a:gd name="T45" fmla="*/ 2147483647 h 78"/>
                  <a:gd name="T46" fmla="*/ 1629980971 w 78"/>
                  <a:gd name="T47" fmla="*/ 1778110067 h 78"/>
                  <a:gd name="T48" fmla="*/ 2147483647 w 78"/>
                  <a:gd name="T49" fmla="*/ 1037184129 h 78"/>
                  <a:gd name="T50" fmla="*/ 2147483647 w 78"/>
                  <a:gd name="T51" fmla="*/ 444667746 h 78"/>
                  <a:gd name="T52" fmla="*/ 2147483647 w 78"/>
                  <a:gd name="T53" fmla="*/ 148129096 h 78"/>
                  <a:gd name="T54" fmla="*/ 2147483647 w 78"/>
                  <a:gd name="T55" fmla="*/ 0 h 78"/>
                  <a:gd name="T56" fmla="*/ 2147483647 w 78"/>
                  <a:gd name="T57" fmla="*/ 0 h 78"/>
                  <a:gd name="T58" fmla="*/ 2147483647 w 78"/>
                  <a:gd name="T59" fmla="*/ 148129096 h 78"/>
                  <a:gd name="T60" fmla="*/ 2147483647 w 78"/>
                  <a:gd name="T61" fmla="*/ 444667746 h 78"/>
                  <a:gd name="T62" fmla="*/ 2147483647 w 78"/>
                  <a:gd name="T63" fmla="*/ 1037184129 h 78"/>
                  <a:gd name="T64" fmla="*/ 2147483647 w 78"/>
                  <a:gd name="T65" fmla="*/ 1778110067 h 78"/>
                  <a:gd name="T66" fmla="*/ 2147483647 w 78"/>
                  <a:gd name="T67" fmla="*/ 2147483647 h 78"/>
                  <a:gd name="T68" fmla="*/ 2147483647 w 78"/>
                  <a:gd name="T69" fmla="*/ 2147483647 h 78"/>
                  <a:gd name="T70" fmla="*/ 2147483647 w 78"/>
                  <a:gd name="T71" fmla="*/ 2147483647 h 78"/>
                  <a:gd name="T72" fmla="*/ 2147483647 w 78"/>
                  <a:gd name="T73" fmla="*/ 2147483647 h 78"/>
                  <a:gd name="T74" fmla="*/ 2147483647 w 78"/>
                  <a:gd name="T75" fmla="*/ 2147483647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8" h="78">
                    <a:moveTo>
                      <a:pt x="78" y="39"/>
                    </a:moveTo>
                    <a:lnTo>
                      <a:pt x="78" y="39"/>
                    </a:lnTo>
                    <a:lnTo>
                      <a:pt x="78" y="47"/>
                    </a:lnTo>
                    <a:lnTo>
                      <a:pt x="76" y="54"/>
                    </a:lnTo>
                    <a:lnTo>
                      <a:pt x="72" y="62"/>
                    </a:lnTo>
                    <a:lnTo>
                      <a:pt x="67" y="67"/>
                    </a:lnTo>
                    <a:lnTo>
                      <a:pt x="61" y="72"/>
                    </a:lnTo>
                    <a:lnTo>
                      <a:pt x="55" y="75"/>
                    </a:lnTo>
                    <a:lnTo>
                      <a:pt x="47" y="78"/>
                    </a:lnTo>
                    <a:lnTo>
                      <a:pt x="40" y="78"/>
                    </a:lnTo>
                    <a:lnTo>
                      <a:pt x="31" y="78"/>
                    </a:lnTo>
                    <a:lnTo>
                      <a:pt x="24" y="75"/>
                    </a:lnTo>
                    <a:lnTo>
                      <a:pt x="17" y="72"/>
                    </a:lnTo>
                    <a:lnTo>
                      <a:pt x="11" y="67"/>
                    </a:lnTo>
                    <a:lnTo>
                      <a:pt x="6" y="62"/>
                    </a:lnTo>
                    <a:lnTo>
                      <a:pt x="4" y="54"/>
                    </a:lnTo>
                    <a:lnTo>
                      <a:pt x="1" y="47"/>
                    </a:lnTo>
                    <a:lnTo>
                      <a:pt x="0" y="39"/>
                    </a:lnTo>
                    <a:lnTo>
                      <a:pt x="1" y="32"/>
                    </a:lnTo>
                    <a:lnTo>
                      <a:pt x="4" y="25"/>
                    </a:lnTo>
                    <a:lnTo>
                      <a:pt x="6" y="17"/>
                    </a:lnTo>
                    <a:lnTo>
                      <a:pt x="11" y="12"/>
                    </a:lnTo>
                    <a:lnTo>
                      <a:pt x="17" y="7"/>
                    </a:lnTo>
                    <a:lnTo>
                      <a:pt x="24" y="3"/>
                    </a:lnTo>
                    <a:lnTo>
                      <a:pt x="31" y="1"/>
                    </a:lnTo>
                    <a:lnTo>
                      <a:pt x="40" y="0"/>
                    </a:lnTo>
                    <a:lnTo>
                      <a:pt x="47" y="1"/>
                    </a:lnTo>
                    <a:lnTo>
                      <a:pt x="55" y="3"/>
                    </a:lnTo>
                    <a:lnTo>
                      <a:pt x="61" y="7"/>
                    </a:lnTo>
                    <a:lnTo>
                      <a:pt x="67" y="12"/>
                    </a:lnTo>
                    <a:lnTo>
                      <a:pt x="72" y="17"/>
                    </a:lnTo>
                    <a:lnTo>
                      <a:pt x="76" y="25"/>
                    </a:lnTo>
                    <a:lnTo>
                      <a:pt x="78" y="32"/>
                    </a:lnTo>
                    <a:lnTo>
                      <a:pt x="78"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43" name="Freeform 34"/>
              <p:cNvSpPr>
                <a:spLocks/>
              </p:cNvSpPr>
              <p:nvPr/>
            </p:nvSpPr>
            <p:spPr bwMode="auto">
              <a:xfrm>
                <a:off x="2366963" y="5815013"/>
                <a:ext cx="41275" cy="41275"/>
              </a:xfrm>
              <a:custGeom>
                <a:avLst/>
                <a:gdLst>
                  <a:gd name="T0" fmla="*/ 2147483647 w 78"/>
                  <a:gd name="T1" fmla="*/ 2147483647 h 78"/>
                  <a:gd name="T2" fmla="*/ 2147483647 w 78"/>
                  <a:gd name="T3" fmla="*/ 2147483647 h 78"/>
                  <a:gd name="T4" fmla="*/ 2147483647 w 78"/>
                  <a:gd name="T5" fmla="*/ 2147483647 h 78"/>
                  <a:gd name="T6" fmla="*/ 2147483647 w 78"/>
                  <a:gd name="T7" fmla="*/ 2147483647 h 78"/>
                  <a:gd name="T8" fmla="*/ 2147483647 w 78"/>
                  <a:gd name="T9" fmla="*/ 2147483647 h 78"/>
                  <a:gd name="T10" fmla="*/ 2147483647 w 78"/>
                  <a:gd name="T11" fmla="*/ 2147483647 h 78"/>
                  <a:gd name="T12" fmla="*/ 2147483647 w 78"/>
                  <a:gd name="T13" fmla="*/ 2147483647 h 78"/>
                  <a:gd name="T14" fmla="*/ 2147483647 w 78"/>
                  <a:gd name="T15" fmla="*/ 2147483647 h 78"/>
                  <a:gd name="T16" fmla="*/ 2147483647 w 78"/>
                  <a:gd name="T17" fmla="*/ 2147483647 h 78"/>
                  <a:gd name="T18" fmla="*/ 2147483647 w 78"/>
                  <a:gd name="T19" fmla="*/ 2147483647 h 78"/>
                  <a:gd name="T20" fmla="*/ 2147483647 w 78"/>
                  <a:gd name="T21" fmla="*/ 2147483647 h 78"/>
                  <a:gd name="T22" fmla="*/ 2147483647 w 78"/>
                  <a:gd name="T23" fmla="*/ 2147483647 h 78"/>
                  <a:gd name="T24" fmla="*/ 2147483647 w 78"/>
                  <a:gd name="T25" fmla="*/ 2147483647 h 78"/>
                  <a:gd name="T26" fmla="*/ 2147483647 w 78"/>
                  <a:gd name="T27" fmla="*/ 2147483647 h 78"/>
                  <a:gd name="T28" fmla="*/ 1629980971 w 78"/>
                  <a:gd name="T29" fmla="*/ 2147483647 h 78"/>
                  <a:gd name="T30" fmla="*/ 889055033 w 78"/>
                  <a:gd name="T31" fmla="*/ 2147483647 h 78"/>
                  <a:gd name="T32" fmla="*/ 592796842 w 78"/>
                  <a:gd name="T33" fmla="*/ 2147483647 h 78"/>
                  <a:gd name="T34" fmla="*/ 148129096 w 78"/>
                  <a:gd name="T35" fmla="*/ 2147483647 h 78"/>
                  <a:gd name="T36" fmla="*/ 0 w 78"/>
                  <a:gd name="T37" fmla="*/ 2147483647 h 78"/>
                  <a:gd name="T38" fmla="*/ 0 w 78"/>
                  <a:gd name="T39" fmla="*/ 2147483647 h 78"/>
                  <a:gd name="T40" fmla="*/ 148129096 w 78"/>
                  <a:gd name="T41" fmla="*/ 2147483647 h 78"/>
                  <a:gd name="T42" fmla="*/ 592796842 w 78"/>
                  <a:gd name="T43" fmla="*/ 2147483647 h 78"/>
                  <a:gd name="T44" fmla="*/ 889055033 w 78"/>
                  <a:gd name="T45" fmla="*/ 2147483647 h 78"/>
                  <a:gd name="T46" fmla="*/ 1629980971 w 78"/>
                  <a:gd name="T47" fmla="*/ 1629980971 h 78"/>
                  <a:gd name="T48" fmla="*/ 2147483647 w 78"/>
                  <a:gd name="T49" fmla="*/ 1185313754 h 78"/>
                  <a:gd name="T50" fmla="*/ 2147483647 w 78"/>
                  <a:gd name="T51" fmla="*/ 592796842 h 78"/>
                  <a:gd name="T52" fmla="*/ 2147483647 w 78"/>
                  <a:gd name="T53" fmla="*/ 148129096 h 78"/>
                  <a:gd name="T54" fmla="*/ 2147483647 w 78"/>
                  <a:gd name="T55" fmla="*/ 0 h 78"/>
                  <a:gd name="T56" fmla="*/ 2147483647 w 78"/>
                  <a:gd name="T57" fmla="*/ 0 h 78"/>
                  <a:gd name="T58" fmla="*/ 2147483647 w 78"/>
                  <a:gd name="T59" fmla="*/ 148129096 h 78"/>
                  <a:gd name="T60" fmla="*/ 2147483647 w 78"/>
                  <a:gd name="T61" fmla="*/ 592796842 h 78"/>
                  <a:gd name="T62" fmla="*/ 2147483647 w 78"/>
                  <a:gd name="T63" fmla="*/ 1185313754 h 78"/>
                  <a:gd name="T64" fmla="*/ 2147483647 w 78"/>
                  <a:gd name="T65" fmla="*/ 1629980971 h 78"/>
                  <a:gd name="T66" fmla="*/ 2147483647 w 78"/>
                  <a:gd name="T67" fmla="*/ 2147483647 h 78"/>
                  <a:gd name="T68" fmla="*/ 2147483647 w 78"/>
                  <a:gd name="T69" fmla="*/ 2147483647 h 78"/>
                  <a:gd name="T70" fmla="*/ 2147483647 w 78"/>
                  <a:gd name="T71" fmla="*/ 2147483647 h 78"/>
                  <a:gd name="T72" fmla="*/ 2147483647 w 78"/>
                  <a:gd name="T73" fmla="*/ 2147483647 h 78"/>
                  <a:gd name="T74" fmla="*/ 2147483647 w 78"/>
                  <a:gd name="T75" fmla="*/ 2147483647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8" h="78">
                    <a:moveTo>
                      <a:pt x="78" y="40"/>
                    </a:moveTo>
                    <a:lnTo>
                      <a:pt x="78" y="40"/>
                    </a:lnTo>
                    <a:lnTo>
                      <a:pt x="78" y="47"/>
                    </a:lnTo>
                    <a:lnTo>
                      <a:pt x="76" y="55"/>
                    </a:lnTo>
                    <a:lnTo>
                      <a:pt x="72" y="61"/>
                    </a:lnTo>
                    <a:lnTo>
                      <a:pt x="67" y="67"/>
                    </a:lnTo>
                    <a:lnTo>
                      <a:pt x="61" y="72"/>
                    </a:lnTo>
                    <a:lnTo>
                      <a:pt x="55" y="76"/>
                    </a:lnTo>
                    <a:lnTo>
                      <a:pt x="47" y="78"/>
                    </a:lnTo>
                    <a:lnTo>
                      <a:pt x="40" y="78"/>
                    </a:lnTo>
                    <a:lnTo>
                      <a:pt x="31" y="78"/>
                    </a:lnTo>
                    <a:lnTo>
                      <a:pt x="24" y="76"/>
                    </a:lnTo>
                    <a:lnTo>
                      <a:pt x="17" y="72"/>
                    </a:lnTo>
                    <a:lnTo>
                      <a:pt x="11" y="67"/>
                    </a:lnTo>
                    <a:lnTo>
                      <a:pt x="6" y="61"/>
                    </a:lnTo>
                    <a:lnTo>
                      <a:pt x="4" y="55"/>
                    </a:lnTo>
                    <a:lnTo>
                      <a:pt x="1" y="47"/>
                    </a:lnTo>
                    <a:lnTo>
                      <a:pt x="0" y="40"/>
                    </a:lnTo>
                    <a:lnTo>
                      <a:pt x="1" y="31"/>
                    </a:lnTo>
                    <a:lnTo>
                      <a:pt x="4" y="24"/>
                    </a:lnTo>
                    <a:lnTo>
                      <a:pt x="6" y="17"/>
                    </a:lnTo>
                    <a:lnTo>
                      <a:pt x="11" y="11"/>
                    </a:lnTo>
                    <a:lnTo>
                      <a:pt x="17" y="8"/>
                    </a:lnTo>
                    <a:lnTo>
                      <a:pt x="24" y="4"/>
                    </a:lnTo>
                    <a:lnTo>
                      <a:pt x="31" y="1"/>
                    </a:lnTo>
                    <a:lnTo>
                      <a:pt x="40" y="0"/>
                    </a:lnTo>
                    <a:lnTo>
                      <a:pt x="47" y="1"/>
                    </a:lnTo>
                    <a:lnTo>
                      <a:pt x="55" y="4"/>
                    </a:lnTo>
                    <a:lnTo>
                      <a:pt x="61" y="8"/>
                    </a:lnTo>
                    <a:lnTo>
                      <a:pt x="67" y="11"/>
                    </a:lnTo>
                    <a:lnTo>
                      <a:pt x="72" y="17"/>
                    </a:lnTo>
                    <a:lnTo>
                      <a:pt x="76" y="24"/>
                    </a:lnTo>
                    <a:lnTo>
                      <a:pt x="78" y="31"/>
                    </a:lnTo>
                    <a:lnTo>
                      <a:pt x="78"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44" name="Freeform 35"/>
              <p:cNvSpPr>
                <a:spLocks/>
              </p:cNvSpPr>
              <p:nvPr/>
            </p:nvSpPr>
            <p:spPr bwMode="auto">
              <a:xfrm>
                <a:off x="1822450" y="5078413"/>
                <a:ext cx="287338" cy="352425"/>
              </a:xfrm>
              <a:custGeom>
                <a:avLst/>
                <a:gdLst>
                  <a:gd name="T0" fmla="*/ 2147483647 w 542"/>
                  <a:gd name="T1" fmla="*/ 2147483647 h 667"/>
                  <a:gd name="T2" fmla="*/ 2147483647 w 542"/>
                  <a:gd name="T3" fmla="*/ 2147483647 h 667"/>
                  <a:gd name="T4" fmla="*/ 2147483647 w 542"/>
                  <a:gd name="T5" fmla="*/ 2147483647 h 667"/>
                  <a:gd name="T6" fmla="*/ 2147483647 w 542"/>
                  <a:gd name="T7" fmla="*/ 2147483647 h 667"/>
                  <a:gd name="T8" fmla="*/ 2147483647 w 542"/>
                  <a:gd name="T9" fmla="*/ 2147483647 h 667"/>
                  <a:gd name="T10" fmla="*/ 2147483647 w 542"/>
                  <a:gd name="T11" fmla="*/ 2147483647 h 667"/>
                  <a:gd name="T12" fmla="*/ 2147483647 w 542"/>
                  <a:gd name="T13" fmla="*/ 2147483647 h 667"/>
                  <a:gd name="T14" fmla="*/ 2147483647 w 542"/>
                  <a:gd name="T15" fmla="*/ 2147483647 h 667"/>
                  <a:gd name="T16" fmla="*/ 2147483647 w 542"/>
                  <a:gd name="T17" fmla="*/ 2147483647 h 667"/>
                  <a:gd name="T18" fmla="*/ 2147483647 w 542"/>
                  <a:gd name="T19" fmla="*/ 2147483647 h 667"/>
                  <a:gd name="T20" fmla="*/ 2147483647 w 542"/>
                  <a:gd name="T21" fmla="*/ 2147483647 h 667"/>
                  <a:gd name="T22" fmla="*/ 2147483647 w 542"/>
                  <a:gd name="T23" fmla="*/ 2147483647 h 667"/>
                  <a:gd name="T24" fmla="*/ 2147483647 w 542"/>
                  <a:gd name="T25" fmla="*/ 2147483647 h 667"/>
                  <a:gd name="T26" fmla="*/ 2147483647 w 542"/>
                  <a:gd name="T27" fmla="*/ 2147483647 h 667"/>
                  <a:gd name="T28" fmla="*/ 2147483647 w 542"/>
                  <a:gd name="T29" fmla="*/ 2147483647 h 667"/>
                  <a:gd name="T30" fmla="*/ 2147483647 w 542"/>
                  <a:gd name="T31" fmla="*/ 2147483647 h 667"/>
                  <a:gd name="T32" fmla="*/ 2147483647 w 542"/>
                  <a:gd name="T33" fmla="*/ 2147483647 h 667"/>
                  <a:gd name="T34" fmla="*/ 2147483647 w 542"/>
                  <a:gd name="T35" fmla="*/ 2147483647 h 667"/>
                  <a:gd name="T36" fmla="*/ 2147483647 w 542"/>
                  <a:gd name="T37" fmla="*/ 2147483647 h 667"/>
                  <a:gd name="T38" fmla="*/ 2147483647 w 542"/>
                  <a:gd name="T39" fmla="*/ 2147483647 h 667"/>
                  <a:gd name="T40" fmla="*/ 2147483647 w 542"/>
                  <a:gd name="T41" fmla="*/ 2147483647 h 667"/>
                  <a:gd name="T42" fmla="*/ 2147483647 w 542"/>
                  <a:gd name="T43" fmla="*/ 2147483647 h 667"/>
                  <a:gd name="T44" fmla="*/ 2147483647 w 542"/>
                  <a:gd name="T45" fmla="*/ 2147483647 h 667"/>
                  <a:gd name="T46" fmla="*/ 2147483647 w 542"/>
                  <a:gd name="T47" fmla="*/ 2147483647 h 667"/>
                  <a:gd name="T48" fmla="*/ 2147483647 w 542"/>
                  <a:gd name="T49" fmla="*/ 2147483647 h 667"/>
                  <a:gd name="T50" fmla="*/ 2147483647 w 542"/>
                  <a:gd name="T51" fmla="*/ 2147483647 h 667"/>
                  <a:gd name="T52" fmla="*/ 2147483647 w 542"/>
                  <a:gd name="T53" fmla="*/ 2147483647 h 667"/>
                  <a:gd name="T54" fmla="*/ 2147483647 w 542"/>
                  <a:gd name="T55" fmla="*/ 2147483647 h 667"/>
                  <a:gd name="T56" fmla="*/ 2147483647 w 542"/>
                  <a:gd name="T57" fmla="*/ 2147483647 h 667"/>
                  <a:gd name="T58" fmla="*/ 2147483647 w 542"/>
                  <a:gd name="T59" fmla="*/ 2147483647 h 667"/>
                  <a:gd name="T60" fmla="*/ 2147483647 w 542"/>
                  <a:gd name="T61" fmla="*/ 2147483647 h 667"/>
                  <a:gd name="T62" fmla="*/ 148957716 w 542"/>
                  <a:gd name="T63" fmla="*/ 2147483647 h 667"/>
                  <a:gd name="T64" fmla="*/ 2147483647 w 542"/>
                  <a:gd name="T65" fmla="*/ 2147483647 h 667"/>
                  <a:gd name="T66" fmla="*/ 2147483647 w 542"/>
                  <a:gd name="T67" fmla="*/ 2147483647 h 667"/>
                  <a:gd name="T68" fmla="*/ 2147483647 w 542"/>
                  <a:gd name="T69" fmla="*/ 2147483647 h 667"/>
                  <a:gd name="T70" fmla="*/ 2147483647 w 542"/>
                  <a:gd name="T71" fmla="*/ 2147483647 h 667"/>
                  <a:gd name="T72" fmla="*/ 2147483647 w 542"/>
                  <a:gd name="T73" fmla="*/ 2147483647 h 667"/>
                  <a:gd name="T74" fmla="*/ 2147483647 w 542"/>
                  <a:gd name="T75" fmla="*/ 2147483647 h 667"/>
                  <a:gd name="T76" fmla="*/ 2147483647 w 542"/>
                  <a:gd name="T77" fmla="*/ 2147483647 h 667"/>
                  <a:gd name="T78" fmla="*/ 2147483647 w 542"/>
                  <a:gd name="T79" fmla="*/ 2147483647 h 667"/>
                  <a:gd name="T80" fmla="*/ 2147483647 w 542"/>
                  <a:gd name="T81" fmla="*/ 2147483647 h 667"/>
                  <a:gd name="T82" fmla="*/ 2147483647 w 542"/>
                  <a:gd name="T83" fmla="*/ 2147483647 h 667"/>
                  <a:gd name="T84" fmla="*/ 2147483647 w 542"/>
                  <a:gd name="T85" fmla="*/ 2147483647 h 667"/>
                  <a:gd name="T86" fmla="*/ 2147483647 w 542"/>
                  <a:gd name="T87" fmla="*/ 2147483647 h 667"/>
                  <a:gd name="T88" fmla="*/ 2147483647 w 542"/>
                  <a:gd name="T89" fmla="*/ 2147483647 h 667"/>
                  <a:gd name="T90" fmla="*/ 2147483647 w 542"/>
                  <a:gd name="T91" fmla="*/ 147406115 h 667"/>
                  <a:gd name="T92" fmla="*/ 2147483647 w 542"/>
                  <a:gd name="T93" fmla="*/ 2147483647 h 66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42" h="667">
                    <a:moveTo>
                      <a:pt x="494" y="36"/>
                    </a:moveTo>
                    <a:lnTo>
                      <a:pt x="494" y="36"/>
                    </a:lnTo>
                    <a:lnTo>
                      <a:pt x="489" y="37"/>
                    </a:lnTo>
                    <a:lnTo>
                      <a:pt x="473" y="42"/>
                    </a:lnTo>
                    <a:lnTo>
                      <a:pt x="449" y="52"/>
                    </a:lnTo>
                    <a:lnTo>
                      <a:pt x="435" y="58"/>
                    </a:lnTo>
                    <a:lnTo>
                      <a:pt x="422" y="66"/>
                    </a:lnTo>
                    <a:lnTo>
                      <a:pt x="407" y="74"/>
                    </a:lnTo>
                    <a:lnTo>
                      <a:pt x="392" y="84"/>
                    </a:lnTo>
                    <a:lnTo>
                      <a:pt x="377" y="95"/>
                    </a:lnTo>
                    <a:lnTo>
                      <a:pt x="364" y="109"/>
                    </a:lnTo>
                    <a:lnTo>
                      <a:pt x="350" y="124"/>
                    </a:lnTo>
                    <a:lnTo>
                      <a:pt x="339" y="140"/>
                    </a:lnTo>
                    <a:lnTo>
                      <a:pt x="329" y="159"/>
                    </a:lnTo>
                    <a:lnTo>
                      <a:pt x="320" y="178"/>
                    </a:lnTo>
                    <a:lnTo>
                      <a:pt x="313" y="201"/>
                    </a:lnTo>
                    <a:lnTo>
                      <a:pt x="307" y="223"/>
                    </a:lnTo>
                    <a:lnTo>
                      <a:pt x="302" y="243"/>
                    </a:lnTo>
                    <a:lnTo>
                      <a:pt x="299" y="261"/>
                    </a:lnTo>
                    <a:lnTo>
                      <a:pt x="297" y="279"/>
                    </a:lnTo>
                    <a:lnTo>
                      <a:pt x="294" y="293"/>
                    </a:lnTo>
                    <a:lnTo>
                      <a:pt x="294" y="321"/>
                    </a:lnTo>
                    <a:lnTo>
                      <a:pt x="296" y="342"/>
                    </a:lnTo>
                    <a:lnTo>
                      <a:pt x="298" y="357"/>
                    </a:lnTo>
                    <a:lnTo>
                      <a:pt x="301" y="369"/>
                    </a:lnTo>
                    <a:lnTo>
                      <a:pt x="311" y="369"/>
                    </a:lnTo>
                    <a:lnTo>
                      <a:pt x="322" y="370"/>
                    </a:lnTo>
                    <a:lnTo>
                      <a:pt x="337" y="373"/>
                    </a:lnTo>
                    <a:lnTo>
                      <a:pt x="354" y="378"/>
                    </a:lnTo>
                    <a:lnTo>
                      <a:pt x="372" y="385"/>
                    </a:lnTo>
                    <a:lnTo>
                      <a:pt x="393" y="394"/>
                    </a:lnTo>
                    <a:lnTo>
                      <a:pt x="416" y="406"/>
                    </a:lnTo>
                    <a:lnTo>
                      <a:pt x="427" y="413"/>
                    </a:lnTo>
                    <a:lnTo>
                      <a:pt x="437" y="422"/>
                    </a:lnTo>
                    <a:lnTo>
                      <a:pt x="448" y="432"/>
                    </a:lnTo>
                    <a:lnTo>
                      <a:pt x="459" y="442"/>
                    </a:lnTo>
                    <a:lnTo>
                      <a:pt x="469" y="453"/>
                    </a:lnTo>
                    <a:lnTo>
                      <a:pt x="479" y="467"/>
                    </a:lnTo>
                    <a:lnTo>
                      <a:pt x="489" y="480"/>
                    </a:lnTo>
                    <a:lnTo>
                      <a:pt x="497" y="495"/>
                    </a:lnTo>
                    <a:lnTo>
                      <a:pt x="506" y="511"/>
                    </a:lnTo>
                    <a:lnTo>
                      <a:pt x="513" y="530"/>
                    </a:lnTo>
                    <a:lnTo>
                      <a:pt x="521" y="548"/>
                    </a:lnTo>
                    <a:lnTo>
                      <a:pt x="527" y="569"/>
                    </a:lnTo>
                    <a:lnTo>
                      <a:pt x="532" y="592"/>
                    </a:lnTo>
                    <a:lnTo>
                      <a:pt x="536" y="615"/>
                    </a:lnTo>
                    <a:lnTo>
                      <a:pt x="539" y="640"/>
                    </a:lnTo>
                    <a:lnTo>
                      <a:pt x="542" y="667"/>
                    </a:lnTo>
                    <a:lnTo>
                      <a:pt x="475" y="667"/>
                    </a:lnTo>
                    <a:lnTo>
                      <a:pt x="474" y="656"/>
                    </a:lnTo>
                    <a:lnTo>
                      <a:pt x="468" y="627"/>
                    </a:lnTo>
                    <a:lnTo>
                      <a:pt x="463" y="608"/>
                    </a:lnTo>
                    <a:lnTo>
                      <a:pt x="457" y="587"/>
                    </a:lnTo>
                    <a:lnTo>
                      <a:pt x="448" y="563"/>
                    </a:lnTo>
                    <a:lnTo>
                      <a:pt x="438" y="540"/>
                    </a:lnTo>
                    <a:lnTo>
                      <a:pt x="426" y="517"/>
                    </a:lnTo>
                    <a:lnTo>
                      <a:pt x="418" y="505"/>
                    </a:lnTo>
                    <a:lnTo>
                      <a:pt x="410" y="495"/>
                    </a:lnTo>
                    <a:lnTo>
                      <a:pt x="401" y="484"/>
                    </a:lnTo>
                    <a:lnTo>
                      <a:pt x="392" y="474"/>
                    </a:lnTo>
                    <a:lnTo>
                      <a:pt x="382" y="465"/>
                    </a:lnTo>
                    <a:lnTo>
                      <a:pt x="371" y="457"/>
                    </a:lnTo>
                    <a:lnTo>
                      <a:pt x="360" y="449"/>
                    </a:lnTo>
                    <a:lnTo>
                      <a:pt x="348" y="442"/>
                    </a:lnTo>
                    <a:lnTo>
                      <a:pt x="334" y="437"/>
                    </a:lnTo>
                    <a:lnTo>
                      <a:pt x="319" y="432"/>
                    </a:lnTo>
                    <a:lnTo>
                      <a:pt x="304" y="428"/>
                    </a:lnTo>
                    <a:lnTo>
                      <a:pt x="289" y="427"/>
                    </a:lnTo>
                    <a:lnTo>
                      <a:pt x="272" y="427"/>
                    </a:lnTo>
                    <a:lnTo>
                      <a:pt x="255" y="427"/>
                    </a:lnTo>
                    <a:lnTo>
                      <a:pt x="240" y="430"/>
                    </a:lnTo>
                    <a:lnTo>
                      <a:pt x="226" y="433"/>
                    </a:lnTo>
                    <a:lnTo>
                      <a:pt x="214" y="437"/>
                    </a:lnTo>
                    <a:lnTo>
                      <a:pt x="202" y="443"/>
                    </a:lnTo>
                    <a:lnTo>
                      <a:pt x="190" y="449"/>
                    </a:lnTo>
                    <a:lnTo>
                      <a:pt x="179" y="456"/>
                    </a:lnTo>
                    <a:lnTo>
                      <a:pt x="169" y="463"/>
                    </a:lnTo>
                    <a:lnTo>
                      <a:pt x="161" y="472"/>
                    </a:lnTo>
                    <a:lnTo>
                      <a:pt x="152" y="481"/>
                    </a:lnTo>
                    <a:lnTo>
                      <a:pt x="143" y="490"/>
                    </a:lnTo>
                    <a:lnTo>
                      <a:pt x="129" y="511"/>
                    </a:lnTo>
                    <a:lnTo>
                      <a:pt x="116" y="532"/>
                    </a:lnTo>
                    <a:lnTo>
                      <a:pt x="106" y="553"/>
                    </a:lnTo>
                    <a:lnTo>
                      <a:pt x="98" y="576"/>
                    </a:lnTo>
                    <a:lnTo>
                      <a:pt x="92" y="595"/>
                    </a:lnTo>
                    <a:lnTo>
                      <a:pt x="85" y="615"/>
                    </a:lnTo>
                    <a:lnTo>
                      <a:pt x="82" y="632"/>
                    </a:lnTo>
                    <a:lnTo>
                      <a:pt x="77" y="658"/>
                    </a:lnTo>
                    <a:lnTo>
                      <a:pt x="75" y="667"/>
                    </a:lnTo>
                    <a:lnTo>
                      <a:pt x="0" y="667"/>
                    </a:lnTo>
                    <a:lnTo>
                      <a:pt x="1" y="655"/>
                    </a:lnTo>
                    <a:lnTo>
                      <a:pt x="9" y="621"/>
                    </a:lnTo>
                    <a:lnTo>
                      <a:pt x="15" y="598"/>
                    </a:lnTo>
                    <a:lnTo>
                      <a:pt x="22" y="573"/>
                    </a:lnTo>
                    <a:lnTo>
                      <a:pt x="31" y="546"/>
                    </a:lnTo>
                    <a:lnTo>
                      <a:pt x="42" y="519"/>
                    </a:lnTo>
                    <a:lnTo>
                      <a:pt x="56" y="490"/>
                    </a:lnTo>
                    <a:lnTo>
                      <a:pt x="72" y="463"/>
                    </a:lnTo>
                    <a:lnTo>
                      <a:pt x="82" y="451"/>
                    </a:lnTo>
                    <a:lnTo>
                      <a:pt x="90" y="438"/>
                    </a:lnTo>
                    <a:lnTo>
                      <a:pt x="101" y="426"/>
                    </a:lnTo>
                    <a:lnTo>
                      <a:pt x="113" y="415"/>
                    </a:lnTo>
                    <a:lnTo>
                      <a:pt x="124" y="405"/>
                    </a:lnTo>
                    <a:lnTo>
                      <a:pt x="136" y="396"/>
                    </a:lnTo>
                    <a:lnTo>
                      <a:pt x="150" y="387"/>
                    </a:lnTo>
                    <a:lnTo>
                      <a:pt x="163" y="381"/>
                    </a:lnTo>
                    <a:lnTo>
                      <a:pt x="178" y="376"/>
                    </a:lnTo>
                    <a:lnTo>
                      <a:pt x="193" y="371"/>
                    </a:lnTo>
                    <a:lnTo>
                      <a:pt x="210" y="369"/>
                    </a:lnTo>
                    <a:lnTo>
                      <a:pt x="228" y="368"/>
                    </a:lnTo>
                    <a:lnTo>
                      <a:pt x="226" y="352"/>
                    </a:lnTo>
                    <a:lnTo>
                      <a:pt x="228" y="333"/>
                    </a:lnTo>
                    <a:lnTo>
                      <a:pt x="229" y="308"/>
                    </a:lnTo>
                    <a:lnTo>
                      <a:pt x="233" y="280"/>
                    </a:lnTo>
                    <a:lnTo>
                      <a:pt x="239" y="248"/>
                    </a:lnTo>
                    <a:lnTo>
                      <a:pt x="246" y="213"/>
                    </a:lnTo>
                    <a:lnTo>
                      <a:pt x="252" y="196"/>
                    </a:lnTo>
                    <a:lnTo>
                      <a:pt x="259" y="178"/>
                    </a:lnTo>
                    <a:lnTo>
                      <a:pt x="266" y="161"/>
                    </a:lnTo>
                    <a:lnTo>
                      <a:pt x="275" y="144"/>
                    </a:lnTo>
                    <a:lnTo>
                      <a:pt x="285" y="126"/>
                    </a:lnTo>
                    <a:lnTo>
                      <a:pt x="294" y="109"/>
                    </a:lnTo>
                    <a:lnTo>
                      <a:pt x="307" y="94"/>
                    </a:lnTo>
                    <a:lnTo>
                      <a:pt x="320" y="78"/>
                    </a:lnTo>
                    <a:lnTo>
                      <a:pt x="335" y="65"/>
                    </a:lnTo>
                    <a:lnTo>
                      <a:pt x="351" y="51"/>
                    </a:lnTo>
                    <a:lnTo>
                      <a:pt x="369" y="39"/>
                    </a:lnTo>
                    <a:lnTo>
                      <a:pt x="388" y="29"/>
                    </a:lnTo>
                    <a:lnTo>
                      <a:pt x="410" y="19"/>
                    </a:lnTo>
                    <a:lnTo>
                      <a:pt x="432" y="11"/>
                    </a:lnTo>
                    <a:lnTo>
                      <a:pt x="457" y="5"/>
                    </a:lnTo>
                    <a:lnTo>
                      <a:pt x="483" y="1"/>
                    </a:lnTo>
                    <a:lnTo>
                      <a:pt x="511" y="0"/>
                    </a:lnTo>
                    <a:lnTo>
                      <a:pt x="542" y="0"/>
                    </a:lnTo>
                    <a:lnTo>
                      <a:pt x="494"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45" name="Freeform 36"/>
              <p:cNvSpPr>
                <a:spLocks/>
              </p:cNvSpPr>
              <p:nvPr/>
            </p:nvSpPr>
            <p:spPr bwMode="auto">
              <a:xfrm>
                <a:off x="1822450" y="5432425"/>
                <a:ext cx="146050" cy="450850"/>
              </a:xfrm>
              <a:custGeom>
                <a:avLst/>
                <a:gdLst>
                  <a:gd name="T0" fmla="*/ 2147483647 w 275"/>
                  <a:gd name="T1" fmla="*/ 0 h 852"/>
                  <a:gd name="T2" fmla="*/ 2147483647 w 275"/>
                  <a:gd name="T3" fmla="*/ 2147483647 h 852"/>
                  <a:gd name="T4" fmla="*/ 748862612 w 275"/>
                  <a:gd name="T5" fmla="*/ 2147483647 h 852"/>
                  <a:gd name="T6" fmla="*/ 0 w 275"/>
                  <a:gd name="T7" fmla="*/ 2147483647 h 852"/>
                  <a:gd name="T8" fmla="*/ 149772416 w 275"/>
                  <a:gd name="T9" fmla="*/ 2147483647 h 852"/>
                  <a:gd name="T10" fmla="*/ 1647780181 w 275"/>
                  <a:gd name="T11" fmla="*/ 2147483647 h 852"/>
                  <a:gd name="T12" fmla="*/ 2147483647 w 275"/>
                  <a:gd name="T13" fmla="*/ 2147483647 h 852"/>
                  <a:gd name="T14" fmla="*/ 2147483647 w 275"/>
                  <a:gd name="T15" fmla="*/ 2147483647 h 852"/>
                  <a:gd name="T16" fmla="*/ 2147483647 w 275"/>
                  <a:gd name="T17" fmla="*/ 2147483647 h 852"/>
                  <a:gd name="T18" fmla="*/ 2147483647 w 275"/>
                  <a:gd name="T19" fmla="*/ 2147483647 h 852"/>
                  <a:gd name="T20" fmla="*/ 2147483647 w 275"/>
                  <a:gd name="T21" fmla="*/ 2147483647 h 852"/>
                  <a:gd name="T22" fmla="*/ 2147483647 w 275"/>
                  <a:gd name="T23" fmla="*/ 2147483647 h 852"/>
                  <a:gd name="T24" fmla="*/ 2147483647 w 275"/>
                  <a:gd name="T25" fmla="*/ 2147483647 h 852"/>
                  <a:gd name="T26" fmla="*/ 2147483647 w 275"/>
                  <a:gd name="T27" fmla="*/ 2147483647 h 852"/>
                  <a:gd name="T28" fmla="*/ 2147483647 w 275"/>
                  <a:gd name="T29" fmla="*/ 2147483647 h 852"/>
                  <a:gd name="T30" fmla="*/ 2147483647 w 275"/>
                  <a:gd name="T31" fmla="*/ 2147483647 h 852"/>
                  <a:gd name="T32" fmla="*/ 2147483647 w 275"/>
                  <a:gd name="T33" fmla="*/ 2147483647 h 852"/>
                  <a:gd name="T34" fmla="*/ 2147483647 w 275"/>
                  <a:gd name="T35" fmla="*/ 2147483647 h 852"/>
                  <a:gd name="T36" fmla="*/ 2147483647 w 275"/>
                  <a:gd name="T37" fmla="*/ 2147483647 h 852"/>
                  <a:gd name="T38" fmla="*/ 2147483647 w 275"/>
                  <a:gd name="T39" fmla="*/ 2147483647 h 852"/>
                  <a:gd name="T40" fmla="*/ 2147483647 w 275"/>
                  <a:gd name="T41" fmla="*/ 2147483647 h 852"/>
                  <a:gd name="T42" fmla="*/ 2147483647 w 275"/>
                  <a:gd name="T43" fmla="*/ 2147483647 h 852"/>
                  <a:gd name="T44" fmla="*/ 2147483647 w 275"/>
                  <a:gd name="T45" fmla="*/ 2147483647 h 852"/>
                  <a:gd name="T46" fmla="*/ 2147483647 w 275"/>
                  <a:gd name="T47" fmla="*/ 2147483647 h 852"/>
                  <a:gd name="T48" fmla="*/ 2147483647 w 275"/>
                  <a:gd name="T49" fmla="*/ 2147483647 h 852"/>
                  <a:gd name="T50" fmla="*/ 2147483647 w 275"/>
                  <a:gd name="T51" fmla="*/ 2147483647 h 852"/>
                  <a:gd name="T52" fmla="*/ 2147483647 w 275"/>
                  <a:gd name="T53" fmla="*/ 2147483647 h 852"/>
                  <a:gd name="T54" fmla="*/ 2147483647 w 275"/>
                  <a:gd name="T55" fmla="*/ 2147483647 h 852"/>
                  <a:gd name="T56" fmla="*/ 2147483647 w 275"/>
                  <a:gd name="T57" fmla="*/ 2147483647 h 852"/>
                  <a:gd name="T58" fmla="*/ 2147483647 w 275"/>
                  <a:gd name="T59" fmla="*/ 2147483647 h 852"/>
                  <a:gd name="T60" fmla="*/ 2147483647 w 275"/>
                  <a:gd name="T61" fmla="*/ 2147483647 h 852"/>
                  <a:gd name="T62" fmla="*/ 2147483647 w 275"/>
                  <a:gd name="T63" fmla="*/ 2147483647 h 852"/>
                  <a:gd name="T64" fmla="*/ 2147483647 w 275"/>
                  <a:gd name="T65" fmla="*/ 2147483647 h 852"/>
                  <a:gd name="T66" fmla="*/ 2147483647 w 275"/>
                  <a:gd name="T67" fmla="*/ 2147483647 h 852"/>
                  <a:gd name="T68" fmla="*/ 2147483647 w 275"/>
                  <a:gd name="T69" fmla="*/ 2147483647 h 852"/>
                  <a:gd name="T70" fmla="*/ 2147483647 w 275"/>
                  <a:gd name="T71" fmla="*/ 2147483647 h 852"/>
                  <a:gd name="T72" fmla="*/ 2147483647 w 275"/>
                  <a:gd name="T73" fmla="*/ 2147483647 h 852"/>
                  <a:gd name="T74" fmla="*/ 2147483647 w 275"/>
                  <a:gd name="T75" fmla="*/ 2147483647 h 852"/>
                  <a:gd name="T76" fmla="*/ 2147483647 w 275"/>
                  <a:gd name="T77" fmla="*/ 2147483647 h 852"/>
                  <a:gd name="T78" fmla="*/ 2147483647 w 275"/>
                  <a:gd name="T79" fmla="*/ 2147483647 h 852"/>
                  <a:gd name="T80" fmla="*/ 2147483647 w 275"/>
                  <a:gd name="T81" fmla="*/ 2147483647 h 852"/>
                  <a:gd name="T82" fmla="*/ 2147483647 w 275"/>
                  <a:gd name="T83" fmla="*/ 2147483647 h 852"/>
                  <a:gd name="T84" fmla="*/ 2147483647 w 275"/>
                  <a:gd name="T85" fmla="*/ 2147483647 h 852"/>
                  <a:gd name="T86" fmla="*/ 2147483647 w 275"/>
                  <a:gd name="T87" fmla="*/ 2147483647 h 852"/>
                  <a:gd name="T88" fmla="*/ 2147483647 w 275"/>
                  <a:gd name="T89" fmla="*/ 2147483647 h 852"/>
                  <a:gd name="T90" fmla="*/ 2147483647 w 275"/>
                  <a:gd name="T91" fmla="*/ 2147483647 h 852"/>
                  <a:gd name="T92" fmla="*/ 2147483647 w 275"/>
                  <a:gd name="T93" fmla="*/ 2147483647 h 852"/>
                  <a:gd name="T94" fmla="*/ 2147483647 w 275"/>
                  <a:gd name="T95" fmla="*/ 2147483647 h 852"/>
                  <a:gd name="T96" fmla="*/ 2147483647 w 275"/>
                  <a:gd name="T97" fmla="*/ 2147483647 h 852"/>
                  <a:gd name="T98" fmla="*/ 2147483647 w 275"/>
                  <a:gd name="T99" fmla="*/ 2147483647 h 852"/>
                  <a:gd name="T100" fmla="*/ 2147483647 w 275"/>
                  <a:gd name="T101" fmla="*/ 0 h 8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5" h="852">
                    <a:moveTo>
                      <a:pt x="24" y="0"/>
                    </a:moveTo>
                    <a:lnTo>
                      <a:pt x="24" y="0"/>
                    </a:lnTo>
                    <a:lnTo>
                      <a:pt x="21" y="18"/>
                    </a:lnTo>
                    <a:lnTo>
                      <a:pt x="15" y="66"/>
                    </a:lnTo>
                    <a:lnTo>
                      <a:pt x="8" y="138"/>
                    </a:lnTo>
                    <a:lnTo>
                      <a:pt x="5" y="180"/>
                    </a:lnTo>
                    <a:lnTo>
                      <a:pt x="1" y="227"/>
                    </a:lnTo>
                    <a:lnTo>
                      <a:pt x="0" y="276"/>
                    </a:lnTo>
                    <a:lnTo>
                      <a:pt x="0" y="327"/>
                    </a:lnTo>
                    <a:lnTo>
                      <a:pt x="1" y="379"/>
                    </a:lnTo>
                    <a:lnTo>
                      <a:pt x="5" y="431"/>
                    </a:lnTo>
                    <a:lnTo>
                      <a:pt x="11" y="482"/>
                    </a:lnTo>
                    <a:lnTo>
                      <a:pt x="15" y="508"/>
                    </a:lnTo>
                    <a:lnTo>
                      <a:pt x="20" y="531"/>
                    </a:lnTo>
                    <a:lnTo>
                      <a:pt x="25" y="556"/>
                    </a:lnTo>
                    <a:lnTo>
                      <a:pt x="31" y="579"/>
                    </a:lnTo>
                    <a:lnTo>
                      <a:pt x="39" y="602"/>
                    </a:lnTo>
                    <a:lnTo>
                      <a:pt x="46" y="624"/>
                    </a:lnTo>
                    <a:lnTo>
                      <a:pt x="57" y="650"/>
                    </a:lnTo>
                    <a:lnTo>
                      <a:pt x="68" y="673"/>
                    </a:lnTo>
                    <a:lnTo>
                      <a:pt x="79" y="694"/>
                    </a:lnTo>
                    <a:lnTo>
                      <a:pt x="91" y="713"/>
                    </a:lnTo>
                    <a:lnTo>
                      <a:pt x="100" y="729"/>
                    </a:lnTo>
                    <a:lnTo>
                      <a:pt x="110" y="744"/>
                    </a:lnTo>
                    <a:lnTo>
                      <a:pt x="120" y="755"/>
                    </a:lnTo>
                    <a:lnTo>
                      <a:pt x="129" y="765"/>
                    </a:lnTo>
                    <a:lnTo>
                      <a:pt x="145" y="780"/>
                    </a:lnTo>
                    <a:lnTo>
                      <a:pt x="157" y="788"/>
                    </a:lnTo>
                    <a:lnTo>
                      <a:pt x="165" y="793"/>
                    </a:lnTo>
                    <a:lnTo>
                      <a:pt x="168" y="795"/>
                    </a:lnTo>
                    <a:lnTo>
                      <a:pt x="171" y="803"/>
                    </a:lnTo>
                    <a:lnTo>
                      <a:pt x="175" y="812"/>
                    </a:lnTo>
                    <a:lnTo>
                      <a:pt x="180" y="823"/>
                    </a:lnTo>
                    <a:lnTo>
                      <a:pt x="188" y="833"/>
                    </a:lnTo>
                    <a:lnTo>
                      <a:pt x="193" y="838"/>
                    </a:lnTo>
                    <a:lnTo>
                      <a:pt x="198" y="842"/>
                    </a:lnTo>
                    <a:lnTo>
                      <a:pt x="204" y="845"/>
                    </a:lnTo>
                    <a:lnTo>
                      <a:pt x="212" y="849"/>
                    </a:lnTo>
                    <a:lnTo>
                      <a:pt x="219" y="850"/>
                    </a:lnTo>
                    <a:lnTo>
                      <a:pt x="228" y="852"/>
                    </a:lnTo>
                    <a:lnTo>
                      <a:pt x="237" y="850"/>
                    </a:lnTo>
                    <a:lnTo>
                      <a:pt x="244" y="849"/>
                    </a:lnTo>
                    <a:lnTo>
                      <a:pt x="250" y="845"/>
                    </a:lnTo>
                    <a:lnTo>
                      <a:pt x="256" y="842"/>
                    </a:lnTo>
                    <a:lnTo>
                      <a:pt x="261" y="837"/>
                    </a:lnTo>
                    <a:lnTo>
                      <a:pt x="265" y="830"/>
                    </a:lnTo>
                    <a:lnTo>
                      <a:pt x="269" y="824"/>
                    </a:lnTo>
                    <a:lnTo>
                      <a:pt x="271" y="818"/>
                    </a:lnTo>
                    <a:lnTo>
                      <a:pt x="274" y="811"/>
                    </a:lnTo>
                    <a:lnTo>
                      <a:pt x="275" y="803"/>
                    </a:lnTo>
                    <a:lnTo>
                      <a:pt x="275" y="788"/>
                    </a:lnTo>
                    <a:lnTo>
                      <a:pt x="274" y="782"/>
                    </a:lnTo>
                    <a:lnTo>
                      <a:pt x="271" y="775"/>
                    </a:lnTo>
                    <a:lnTo>
                      <a:pt x="269" y="769"/>
                    </a:lnTo>
                    <a:lnTo>
                      <a:pt x="266" y="762"/>
                    </a:lnTo>
                    <a:lnTo>
                      <a:pt x="261" y="757"/>
                    </a:lnTo>
                    <a:lnTo>
                      <a:pt x="255" y="753"/>
                    </a:lnTo>
                    <a:lnTo>
                      <a:pt x="248" y="748"/>
                    </a:lnTo>
                    <a:lnTo>
                      <a:pt x="239" y="744"/>
                    </a:lnTo>
                    <a:lnTo>
                      <a:pt x="229" y="741"/>
                    </a:lnTo>
                    <a:lnTo>
                      <a:pt x="220" y="740"/>
                    </a:lnTo>
                    <a:lnTo>
                      <a:pt x="211" y="740"/>
                    </a:lnTo>
                    <a:lnTo>
                      <a:pt x="202" y="741"/>
                    </a:lnTo>
                    <a:lnTo>
                      <a:pt x="196" y="744"/>
                    </a:lnTo>
                    <a:lnTo>
                      <a:pt x="189" y="748"/>
                    </a:lnTo>
                    <a:lnTo>
                      <a:pt x="186" y="753"/>
                    </a:lnTo>
                    <a:lnTo>
                      <a:pt x="181" y="757"/>
                    </a:lnTo>
                    <a:lnTo>
                      <a:pt x="176" y="765"/>
                    </a:lnTo>
                    <a:lnTo>
                      <a:pt x="173" y="769"/>
                    </a:lnTo>
                    <a:lnTo>
                      <a:pt x="165" y="764"/>
                    </a:lnTo>
                    <a:lnTo>
                      <a:pt x="155" y="756"/>
                    </a:lnTo>
                    <a:lnTo>
                      <a:pt x="141" y="745"/>
                    </a:lnTo>
                    <a:lnTo>
                      <a:pt x="126" y="729"/>
                    </a:lnTo>
                    <a:lnTo>
                      <a:pt x="119" y="719"/>
                    </a:lnTo>
                    <a:lnTo>
                      <a:pt x="110" y="708"/>
                    </a:lnTo>
                    <a:lnTo>
                      <a:pt x="102" y="694"/>
                    </a:lnTo>
                    <a:lnTo>
                      <a:pt x="94" y="680"/>
                    </a:lnTo>
                    <a:lnTo>
                      <a:pt x="86" y="662"/>
                    </a:lnTo>
                    <a:lnTo>
                      <a:pt x="77" y="644"/>
                    </a:lnTo>
                    <a:lnTo>
                      <a:pt x="69" y="623"/>
                    </a:lnTo>
                    <a:lnTo>
                      <a:pt x="62" y="599"/>
                    </a:lnTo>
                    <a:lnTo>
                      <a:pt x="56" y="574"/>
                    </a:lnTo>
                    <a:lnTo>
                      <a:pt x="48" y="547"/>
                    </a:lnTo>
                    <a:lnTo>
                      <a:pt x="43" y="517"/>
                    </a:lnTo>
                    <a:lnTo>
                      <a:pt x="39" y="485"/>
                    </a:lnTo>
                    <a:lnTo>
                      <a:pt x="34" y="449"/>
                    </a:lnTo>
                    <a:lnTo>
                      <a:pt x="31" y="412"/>
                    </a:lnTo>
                    <a:lnTo>
                      <a:pt x="29" y="371"/>
                    </a:lnTo>
                    <a:lnTo>
                      <a:pt x="27" y="328"/>
                    </a:lnTo>
                    <a:lnTo>
                      <a:pt x="27" y="281"/>
                    </a:lnTo>
                    <a:lnTo>
                      <a:pt x="30" y="232"/>
                    </a:lnTo>
                    <a:lnTo>
                      <a:pt x="32" y="180"/>
                    </a:lnTo>
                    <a:lnTo>
                      <a:pt x="37" y="123"/>
                    </a:lnTo>
                    <a:lnTo>
                      <a:pt x="43" y="63"/>
                    </a:lnTo>
                    <a:lnTo>
                      <a:pt x="51" y="2"/>
                    </a:lnTo>
                    <a:lnTo>
                      <a:pt x="24" y="0"/>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46" name="Freeform 37"/>
              <p:cNvSpPr>
                <a:spLocks/>
              </p:cNvSpPr>
              <p:nvPr/>
            </p:nvSpPr>
            <p:spPr bwMode="auto">
              <a:xfrm>
                <a:off x="1882775" y="5430838"/>
                <a:ext cx="217488" cy="366713"/>
              </a:xfrm>
              <a:custGeom>
                <a:avLst/>
                <a:gdLst>
                  <a:gd name="T0" fmla="*/ 2147483647 w 412"/>
                  <a:gd name="T1" fmla="*/ 0 h 692"/>
                  <a:gd name="T2" fmla="*/ 2147483647 w 412"/>
                  <a:gd name="T3" fmla="*/ 2147483647 h 692"/>
                  <a:gd name="T4" fmla="*/ 2147483647 w 412"/>
                  <a:gd name="T5" fmla="*/ 2147483647 h 692"/>
                  <a:gd name="T6" fmla="*/ 2147483647 w 412"/>
                  <a:gd name="T7" fmla="*/ 2147483647 h 692"/>
                  <a:gd name="T8" fmla="*/ 2147483647 w 412"/>
                  <a:gd name="T9" fmla="*/ 2147483647 h 692"/>
                  <a:gd name="T10" fmla="*/ 2147483647 w 412"/>
                  <a:gd name="T11" fmla="*/ 2147483647 h 692"/>
                  <a:gd name="T12" fmla="*/ 2147483647 w 412"/>
                  <a:gd name="T13" fmla="*/ 2147483647 h 692"/>
                  <a:gd name="T14" fmla="*/ 2147483647 w 412"/>
                  <a:gd name="T15" fmla="*/ 2147483647 h 692"/>
                  <a:gd name="T16" fmla="*/ 2147483647 w 412"/>
                  <a:gd name="T17" fmla="*/ 2147483647 h 692"/>
                  <a:gd name="T18" fmla="*/ 2147483647 w 412"/>
                  <a:gd name="T19" fmla="*/ 2147483647 h 692"/>
                  <a:gd name="T20" fmla="*/ 2147483647 w 412"/>
                  <a:gd name="T21" fmla="*/ 2147483647 h 692"/>
                  <a:gd name="T22" fmla="*/ 2147483647 w 412"/>
                  <a:gd name="T23" fmla="*/ 2147483647 h 692"/>
                  <a:gd name="T24" fmla="*/ 2147483647 w 412"/>
                  <a:gd name="T25" fmla="*/ 2147483647 h 692"/>
                  <a:gd name="T26" fmla="*/ 2147483647 w 412"/>
                  <a:gd name="T27" fmla="*/ 2147483647 h 692"/>
                  <a:gd name="T28" fmla="*/ 2147483647 w 412"/>
                  <a:gd name="T29" fmla="*/ 2147483647 h 692"/>
                  <a:gd name="T30" fmla="*/ 2147483647 w 412"/>
                  <a:gd name="T31" fmla="*/ 2147483647 h 692"/>
                  <a:gd name="T32" fmla="*/ 2147483647 w 412"/>
                  <a:gd name="T33" fmla="*/ 2147483647 h 692"/>
                  <a:gd name="T34" fmla="*/ 2147483647 w 412"/>
                  <a:gd name="T35" fmla="*/ 2147483647 h 692"/>
                  <a:gd name="T36" fmla="*/ 2147483647 w 412"/>
                  <a:gd name="T37" fmla="*/ 2147483647 h 692"/>
                  <a:gd name="T38" fmla="*/ 2147483647 w 412"/>
                  <a:gd name="T39" fmla="*/ 2147483647 h 692"/>
                  <a:gd name="T40" fmla="*/ 2147483647 w 412"/>
                  <a:gd name="T41" fmla="*/ 2147483647 h 692"/>
                  <a:gd name="T42" fmla="*/ 2147483647 w 412"/>
                  <a:gd name="T43" fmla="*/ 2147483647 h 692"/>
                  <a:gd name="T44" fmla="*/ 2147483647 w 412"/>
                  <a:gd name="T45" fmla="*/ 2147483647 h 692"/>
                  <a:gd name="T46" fmla="*/ 1618184096 w 412"/>
                  <a:gd name="T47" fmla="*/ 2147483647 h 692"/>
                  <a:gd name="T48" fmla="*/ 441398758 w 412"/>
                  <a:gd name="T49" fmla="*/ 2147483647 h 692"/>
                  <a:gd name="T50" fmla="*/ 0 w 412"/>
                  <a:gd name="T51" fmla="*/ 2147483647 h 692"/>
                  <a:gd name="T52" fmla="*/ 147132744 w 412"/>
                  <a:gd name="T53" fmla="*/ 2147483647 h 692"/>
                  <a:gd name="T54" fmla="*/ 882519322 w 412"/>
                  <a:gd name="T55" fmla="*/ 2147483647 h 692"/>
                  <a:gd name="T56" fmla="*/ 1912171916 w 412"/>
                  <a:gd name="T57" fmla="*/ 2147483647 h 692"/>
                  <a:gd name="T58" fmla="*/ 2147483647 w 412"/>
                  <a:gd name="T59" fmla="*/ 2147483647 h 692"/>
                  <a:gd name="T60" fmla="*/ 2147483647 w 412"/>
                  <a:gd name="T61" fmla="*/ 2147483647 h 692"/>
                  <a:gd name="T62" fmla="*/ 2147483647 w 412"/>
                  <a:gd name="T63" fmla="*/ 2147483647 h 692"/>
                  <a:gd name="T64" fmla="*/ 2147483647 w 412"/>
                  <a:gd name="T65" fmla="*/ 2147483647 h 692"/>
                  <a:gd name="T66" fmla="*/ 2147483647 w 412"/>
                  <a:gd name="T67" fmla="*/ 2147483647 h 692"/>
                  <a:gd name="T68" fmla="*/ 2147483647 w 412"/>
                  <a:gd name="T69" fmla="*/ 2147483647 h 692"/>
                  <a:gd name="T70" fmla="*/ 2147483647 w 412"/>
                  <a:gd name="T71" fmla="*/ 2147483647 h 692"/>
                  <a:gd name="T72" fmla="*/ 2147483647 w 412"/>
                  <a:gd name="T73" fmla="*/ 2147483647 h 692"/>
                  <a:gd name="T74" fmla="*/ 2147483647 w 412"/>
                  <a:gd name="T75" fmla="*/ 2147483647 h 692"/>
                  <a:gd name="T76" fmla="*/ 2147483647 w 412"/>
                  <a:gd name="T77" fmla="*/ 2147483647 h 692"/>
                  <a:gd name="T78" fmla="*/ 2147483647 w 412"/>
                  <a:gd name="T79" fmla="*/ 2147483647 h 692"/>
                  <a:gd name="T80" fmla="*/ 2147483647 w 412"/>
                  <a:gd name="T81" fmla="*/ 2147483647 h 692"/>
                  <a:gd name="T82" fmla="*/ 2147483647 w 412"/>
                  <a:gd name="T83" fmla="*/ 2147483647 h 692"/>
                  <a:gd name="T84" fmla="*/ 2147483647 w 412"/>
                  <a:gd name="T85" fmla="*/ 2147483647 h 692"/>
                  <a:gd name="T86" fmla="*/ 2147483647 w 412"/>
                  <a:gd name="T87" fmla="*/ 2147483647 h 692"/>
                  <a:gd name="T88" fmla="*/ 2147483647 w 412"/>
                  <a:gd name="T89" fmla="*/ 2147483647 h 692"/>
                  <a:gd name="T90" fmla="*/ 2147483647 w 412"/>
                  <a:gd name="T91" fmla="*/ 2147483647 h 692"/>
                  <a:gd name="T92" fmla="*/ 2147483647 w 412"/>
                  <a:gd name="T93" fmla="*/ 2147483647 h 692"/>
                  <a:gd name="T94" fmla="*/ 2147483647 w 412"/>
                  <a:gd name="T95" fmla="*/ 2147483647 h 692"/>
                  <a:gd name="T96" fmla="*/ 2147483647 w 412"/>
                  <a:gd name="T97" fmla="*/ 2147483647 h 692"/>
                  <a:gd name="T98" fmla="*/ 2147483647 w 412"/>
                  <a:gd name="T99" fmla="*/ 2147483647 h 692"/>
                  <a:gd name="T100" fmla="*/ 2147483647 w 412"/>
                  <a:gd name="T101" fmla="*/ 2147483647 h 692"/>
                  <a:gd name="T102" fmla="*/ 2147483647 w 412"/>
                  <a:gd name="T103" fmla="*/ 0 h 6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12" h="692">
                    <a:moveTo>
                      <a:pt x="412" y="0"/>
                    </a:moveTo>
                    <a:lnTo>
                      <a:pt x="412" y="0"/>
                    </a:lnTo>
                    <a:lnTo>
                      <a:pt x="412" y="15"/>
                    </a:lnTo>
                    <a:lnTo>
                      <a:pt x="411" y="55"/>
                    </a:lnTo>
                    <a:lnTo>
                      <a:pt x="406" y="114"/>
                    </a:lnTo>
                    <a:lnTo>
                      <a:pt x="401" y="150"/>
                    </a:lnTo>
                    <a:lnTo>
                      <a:pt x="396" y="188"/>
                    </a:lnTo>
                    <a:lnTo>
                      <a:pt x="388" y="230"/>
                    </a:lnTo>
                    <a:lnTo>
                      <a:pt x="381" y="272"/>
                    </a:lnTo>
                    <a:lnTo>
                      <a:pt x="370" y="317"/>
                    </a:lnTo>
                    <a:lnTo>
                      <a:pt x="357" y="361"/>
                    </a:lnTo>
                    <a:lnTo>
                      <a:pt x="344" y="406"/>
                    </a:lnTo>
                    <a:lnTo>
                      <a:pt x="326" y="450"/>
                    </a:lnTo>
                    <a:lnTo>
                      <a:pt x="317" y="471"/>
                    </a:lnTo>
                    <a:lnTo>
                      <a:pt x="307" y="492"/>
                    </a:lnTo>
                    <a:lnTo>
                      <a:pt x="297" y="514"/>
                    </a:lnTo>
                    <a:lnTo>
                      <a:pt x="284" y="533"/>
                    </a:lnTo>
                    <a:lnTo>
                      <a:pt x="267" y="562"/>
                    </a:lnTo>
                    <a:lnTo>
                      <a:pt x="248" y="585"/>
                    </a:lnTo>
                    <a:lnTo>
                      <a:pt x="231" y="605"/>
                    </a:lnTo>
                    <a:lnTo>
                      <a:pt x="215" y="621"/>
                    </a:lnTo>
                    <a:lnTo>
                      <a:pt x="199" y="634"/>
                    </a:lnTo>
                    <a:lnTo>
                      <a:pt x="184" y="643"/>
                    </a:lnTo>
                    <a:lnTo>
                      <a:pt x="169" y="651"/>
                    </a:lnTo>
                    <a:lnTo>
                      <a:pt x="157" y="656"/>
                    </a:lnTo>
                    <a:lnTo>
                      <a:pt x="145" y="660"/>
                    </a:lnTo>
                    <a:lnTo>
                      <a:pt x="133" y="661"/>
                    </a:lnTo>
                    <a:lnTo>
                      <a:pt x="124" y="661"/>
                    </a:lnTo>
                    <a:lnTo>
                      <a:pt x="116" y="661"/>
                    </a:lnTo>
                    <a:lnTo>
                      <a:pt x="105" y="658"/>
                    </a:lnTo>
                    <a:lnTo>
                      <a:pt x="101" y="657"/>
                    </a:lnTo>
                    <a:lnTo>
                      <a:pt x="98" y="663"/>
                    </a:lnTo>
                    <a:lnTo>
                      <a:pt x="93" y="671"/>
                    </a:lnTo>
                    <a:lnTo>
                      <a:pt x="86" y="677"/>
                    </a:lnTo>
                    <a:lnTo>
                      <a:pt x="76" y="684"/>
                    </a:lnTo>
                    <a:lnTo>
                      <a:pt x="72" y="687"/>
                    </a:lnTo>
                    <a:lnTo>
                      <a:pt x="65" y="689"/>
                    </a:lnTo>
                    <a:lnTo>
                      <a:pt x="59" y="690"/>
                    </a:lnTo>
                    <a:lnTo>
                      <a:pt x="52" y="692"/>
                    </a:lnTo>
                    <a:lnTo>
                      <a:pt x="44" y="692"/>
                    </a:lnTo>
                    <a:lnTo>
                      <a:pt x="36" y="690"/>
                    </a:lnTo>
                    <a:lnTo>
                      <a:pt x="28" y="688"/>
                    </a:lnTo>
                    <a:lnTo>
                      <a:pt x="21" y="684"/>
                    </a:lnTo>
                    <a:lnTo>
                      <a:pt x="15" y="681"/>
                    </a:lnTo>
                    <a:lnTo>
                      <a:pt x="11" y="674"/>
                    </a:lnTo>
                    <a:lnTo>
                      <a:pt x="6" y="669"/>
                    </a:lnTo>
                    <a:lnTo>
                      <a:pt x="3" y="662"/>
                    </a:lnTo>
                    <a:lnTo>
                      <a:pt x="1" y="656"/>
                    </a:lnTo>
                    <a:lnTo>
                      <a:pt x="0" y="648"/>
                    </a:lnTo>
                    <a:lnTo>
                      <a:pt x="0" y="641"/>
                    </a:lnTo>
                    <a:lnTo>
                      <a:pt x="1" y="634"/>
                    </a:lnTo>
                    <a:lnTo>
                      <a:pt x="3" y="620"/>
                    </a:lnTo>
                    <a:lnTo>
                      <a:pt x="6" y="613"/>
                    </a:lnTo>
                    <a:lnTo>
                      <a:pt x="10" y="606"/>
                    </a:lnTo>
                    <a:lnTo>
                      <a:pt x="13" y="600"/>
                    </a:lnTo>
                    <a:lnTo>
                      <a:pt x="17" y="595"/>
                    </a:lnTo>
                    <a:lnTo>
                      <a:pt x="23" y="591"/>
                    </a:lnTo>
                    <a:lnTo>
                      <a:pt x="31" y="588"/>
                    </a:lnTo>
                    <a:lnTo>
                      <a:pt x="39" y="585"/>
                    </a:lnTo>
                    <a:lnTo>
                      <a:pt x="48" y="583"/>
                    </a:lnTo>
                    <a:lnTo>
                      <a:pt x="58" y="583"/>
                    </a:lnTo>
                    <a:lnTo>
                      <a:pt x="67" y="583"/>
                    </a:lnTo>
                    <a:lnTo>
                      <a:pt x="76" y="585"/>
                    </a:lnTo>
                    <a:lnTo>
                      <a:pt x="84" y="589"/>
                    </a:lnTo>
                    <a:lnTo>
                      <a:pt x="90" y="593"/>
                    </a:lnTo>
                    <a:lnTo>
                      <a:pt x="94" y="599"/>
                    </a:lnTo>
                    <a:lnTo>
                      <a:pt x="98" y="605"/>
                    </a:lnTo>
                    <a:lnTo>
                      <a:pt x="100" y="613"/>
                    </a:lnTo>
                    <a:lnTo>
                      <a:pt x="102" y="625"/>
                    </a:lnTo>
                    <a:lnTo>
                      <a:pt x="102" y="630"/>
                    </a:lnTo>
                    <a:lnTo>
                      <a:pt x="112" y="631"/>
                    </a:lnTo>
                    <a:lnTo>
                      <a:pt x="125" y="631"/>
                    </a:lnTo>
                    <a:lnTo>
                      <a:pt x="140" y="629"/>
                    </a:lnTo>
                    <a:lnTo>
                      <a:pt x="148" y="627"/>
                    </a:lnTo>
                    <a:lnTo>
                      <a:pt x="158" y="624"/>
                    </a:lnTo>
                    <a:lnTo>
                      <a:pt x="168" y="620"/>
                    </a:lnTo>
                    <a:lnTo>
                      <a:pt x="179" y="614"/>
                    </a:lnTo>
                    <a:lnTo>
                      <a:pt x="190" y="606"/>
                    </a:lnTo>
                    <a:lnTo>
                      <a:pt x="201" y="598"/>
                    </a:lnTo>
                    <a:lnTo>
                      <a:pt x="213" y="588"/>
                    </a:lnTo>
                    <a:lnTo>
                      <a:pt x="225" y="575"/>
                    </a:lnTo>
                    <a:lnTo>
                      <a:pt x="237" y="562"/>
                    </a:lnTo>
                    <a:lnTo>
                      <a:pt x="250" y="544"/>
                    </a:lnTo>
                    <a:lnTo>
                      <a:pt x="262" y="526"/>
                    </a:lnTo>
                    <a:lnTo>
                      <a:pt x="274" y="505"/>
                    </a:lnTo>
                    <a:lnTo>
                      <a:pt x="286" y="481"/>
                    </a:lnTo>
                    <a:lnTo>
                      <a:pt x="298" y="454"/>
                    </a:lnTo>
                    <a:lnTo>
                      <a:pt x="309" y="424"/>
                    </a:lnTo>
                    <a:lnTo>
                      <a:pt x="320" y="392"/>
                    </a:lnTo>
                    <a:lnTo>
                      <a:pt x="331" y="355"/>
                    </a:lnTo>
                    <a:lnTo>
                      <a:pt x="341" y="317"/>
                    </a:lnTo>
                    <a:lnTo>
                      <a:pt x="351" y="274"/>
                    </a:lnTo>
                    <a:lnTo>
                      <a:pt x="360" y="226"/>
                    </a:lnTo>
                    <a:lnTo>
                      <a:pt x="369" y="177"/>
                    </a:lnTo>
                    <a:lnTo>
                      <a:pt x="376" y="123"/>
                    </a:lnTo>
                    <a:lnTo>
                      <a:pt x="383" y="63"/>
                    </a:lnTo>
                    <a:lnTo>
                      <a:pt x="388" y="0"/>
                    </a:lnTo>
                    <a:lnTo>
                      <a:pt x="412" y="0"/>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47" name="Freeform 38"/>
              <p:cNvSpPr>
                <a:spLocks/>
              </p:cNvSpPr>
              <p:nvPr/>
            </p:nvSpPr>
            <p:spPr bwMode="auto">
              <a:xfrm>
                <a:off x="2590800" y="5078413"/>
                <a:ext cx="169863" cy="739775"/>
              </a:xfrm>
              <a:custGeom>
                <a:avLst/>
                <a:gdLst>
                  <a:gd name="T0" fmla="*/ 2147483647 w 323"/>
                  <a:gd name="T1" fmla="*/ 0 h 1397"/>
                  <a:gd name="T2" fmla="*/ 2147483647 w 323"/>
                  <a:gd name="T3" fmla="*/ 1633436968 h 1397"/>
                  <a:gd name="T4" fmla="*/ 2147483647 w 323"/>
                  <a:gd name="T5" fmla="*/ 2147483647 h 1397"/>
                  <a:gd name="T6" fmla="*/ 2147483647 w 323"/>
                  <a:gd name="T7" fmla="*/ 2147483647 h 1397"/>
                  <a:gd name="T8" fmla="*/ 2147483647 w 323"/>
                  <a:gd name="T9" fmla="*/ 2147483647 h 1397"/>
                  <a:gd name="T10" fmla="*/ 2147483647 w 323"/>
                  <a:gd name="T11" fmla="*/ 2147483647 h 1397"/>
                  <a:gd name="T12" fmla="*/ 2147483647 w 323"/>
                  <a:gd name="T13" fmla="*/ 2147483647 h 1397"/>
                  <a:gd name="T14" fmla="*/ 2147483647 w 323"/>
                  <a:gd name="T15" fmla="*/ 2147483647 h 1397"/>
                  <a:gd name="T16" fmla="*/ 2147483647 w 323"/>
                  <a:gd name="T17" fmla="*/ 2147483647 h 1397"/>
                  <a:gd name="T18" fmla="*/ 2147483647 w 323"/>
                  <a:gd name="T19" fmla="*/ 2147483647 h 1397"/>
                  <a:gd name="T20" fmla="*/ 2147483647 w 323"/>
                  <a:gd name="T21" fmla="*/ 2147483647 h 1397"/>
                  <a:gd name="T22" fmla="*/ 2147483647 w 323"/>
                  <a:gd name="T23" fmla="*/ 2147483647 h 1397"/>
                  <a:gd name="T24" fmla="*/ 2147483647 w 323"/>
                  <a:gd name="T25" fmla="*/ 2147483647 h 1397"/>
                  <a:gd name="T26" fmla="*/ 2147483647 w 323"/>
                  <a:gd name="T27" fmla="*/ 2147483647 h 1397"/>
                  <a:gd name="T28" fmla="*/ 2147483647 w 323"/>
                  <a:gd name="T29" fmla="*/ 2147483647 h 1397"/>
                  <a:gd name="T30" fmla="*/ 2147483647 w 323"/>
                  <a:gd name="T31" fmla="*/ 2147483647 h 1397"/>
                  <a:gd name="T32" fmla="*/ 2147483647 w 323"/>
                  <a:gd name="T33" fmla="*/ 2147483647 h 1397"/>
                  <a:gd name="T34" fmla="*/ 2147483647 w 323"/>
                  <a:gd name="T35" fmla="*/ 2147483647 h 1397"/>
                  <a:gd name="T36" fmla="*/ 2147483647 w 323"/>
                  <a:gd name="T37" fmla="*/ 2147483647 h 1397"/>
                  <a:gd name="T38" fmla="*/ 2147483647 w 323"/>
                  <a:gd name="T39" fmla="*/ 2147483647 h 1397"/>
                  <a:gd name="T40" fmla="*/ 1890854438 w 323"/>
                  <a:gd name="T41" fmla="*/ 2147483647 h 1397"/>
                  <a:gd name="T42" fmla="*/ 436414859 w 323"/>
                  <a:gd name="T43" fmla="*/ 2147483647 h 1397"/>
                  <a:gd name="T44" fmla="*/ 0 w 323"/>
                  <a:gd name="T45" fmla="*/ 2147483647 h 1397"/>
                  <a:gd name="T46" fmla="*/ 290943240 w 323"/>
                  <a:gd name="T47" fmla="*/ 2147483647 h 1397"/>
                  <a:gd name="T48" fmla="*/ 872553100 w 323"/>
                  <a:gd name="T49" fmla="*/ 2147483647 h 1397"/>
                  <a:gd name="T50" fmla="*/ 2147483647 w 323"/>
                  <a:gd name="T51" fmla="*/ 2147483647 h 1397"/>
                  <a:gd name="T52" fmla="*/ 2147483647 w 323"/>
                  <a:gd name="T53" fmla="*/ 2147483647 h 1397"/>
                  <a:gd name="T54" fmla="*/ 2147483647 w 323"/>
                  <a:gd name="T55" fmla="*/ 2147483647 h 1397"/>
                  <a:gd name="T56" fmla="*/ 2147483647 w 323"/>
                  <a:gd name="T57" fmla="*/ 2147483647 h 1397"/>
                  <a:gd name="T58" fmla="*/ 2147483647 w 323"/>
                  <a:gd name="T59" fmla="*/ 2147483647 h 1397"/>
                  <a:gd name="T60" fmla="*/ 2147483647 w 323"/>
                  <a:gd name="T61" fmla="*/ 2147483647 h 1397"/>
                  <a:gd name="T62" fmla="*/ 2147483647 w 323"/>
                  <a:gd name="T63" fmla="*/ 2147483647 h 1397"/>
                  <a:gd name="T64" fmla="*/ 2147483647 w 323"/>
                  <a:gd name="T65" fmla="*/ 2147483647 h 1397"/>
                  <a:gd name="T66" fmla="*/ 2147483647 w 323"/>
                  <a:gd name="T67" fmla="*/ 2147483647 h 1397"/>
                  <a:gd name="T68" fmla="*/ 2147483647 w 323"/>
                  <a:gd name="T69" fmla="*/ 2147483647 h 1397"/>
                  <a:gd name="T70" fmla="*/ 2147483647 w 323"/>
                  <a:gd name="T71" fmla="*/ 2147483647 h 1397"/>
                  <a:gd name="T72" fmla="*/ 2147483647 w 323"/>
                  <a:gd name="T73" fmla="*/ 2147483647 h 1397"/>
                  <a:gd name="T74" fmla="*/ 2147483647 w 323"/>
                  <a:gd name="T75" fmla="*/ 2147483647 h 1397"/>
                  <a:gd name="T76" fmla="*/ 2147483647 w 323"/>
                  <a:gd name="T77" fmla="*/ 2147483647 h 1397"/>
                  <a:gd name="T78" fmla="*/ 2147483647 w 323"/>
                  <a:gd name="T79" fmla="*/ 2147483647 h 1397"/>
                  <a:gd name="T80" fmla="*/ 2147483647 w 323"/>
                  <a:gd name="T81" fmla="*/ 2147483647 h 1397"/>
                  <a:gd name="T82" fmla="*/ 2147483647 w 323"/>
                  <a:gd name="T83" fmla="*/ 2147483647 h 1397"/>
                  <a:gd name="T84" fmla="*/ 2147483647 w 323"/>
                  <a:gd name="T85" fmla="*/ 2147483647 h 1397"/>
                  <a:gd name="T86" fmla="*/ 2147483647 w 323"/>
                  <a:gd name="T87" fmla="*/ 2147483647 h 1397"/>
                  <a:gd name="T88" fmla="*/ 2147483647 w 323"/>
                  <a:gd name="T89" fmla="*/ 2147483647 h 1397"/>
                  <a:gd name="T90" fmla="*/ 2147483647 w 323"/>
                  <a:gd name="T91" fmla="*/ 2147483647 h 1397"/>
                  <a:gd name="T92" fmla="*/ 2147483647 w 323"/>
                  <a:gd name="T93" fmla="*/ 2147483647 h 1397"/>
                  <a:gd name="T94" fmla="*/ 2147483647 w 323"/>
                  <a:gd name="T95" fmla="*/ 2147483647 h 1397"/>
                  <a:gd name="T96" fmla="*/ 2147483647 w 323"/>
                  <a:gd name="T97" fmla="*/ 2147483647 h 1397"/>
                  <a:gd name="T98" fmla="*/ 2147483647 w 323"/>
                  <a:gd name="T99" fmla="*/ 2147483647 h 1397"/>
                  <a:gd name="T100" fmla="*/ 2147483647 w 323"/>
                  <a:gd name="T101" fmla="*/ 2147483647 h 1397"/>
                  <a:gd name="T102" fmla="*/ 2147483647 w 323"/>
                  <a:gd name="T103" fmla="*/ 2147483647 h 1397"/>
                  <a:gd name="T104" fmla="*/ 2147483647 w 323"/>
                  <a:gd name="T105" fmla="*/ 2147483647 h 1397"/>
                  <a:gd name="T106" fmla="*/ 2147483647 w 323"/>
                  <a:gd name="T107" fmla="*/ 2147483647 h 1397"/>
                  <a:gd name="T108" fmla="*/ 2147483647 w 323"/>
                  <a:gd name="T109" fmla="*/ 2147483647 h 1397"/>
                  <a:gd name="T110" fmla="*/ 2147483647 w 323"/>
                  <a:gd name="T111" fmla="*/ 2147483647 h 1397"/>
                  <a:gd name="T112" fmla="*/ 2147483647 w 323"/>
                  <a:gd name="T113" fmla="*/ 2147483647 h 1397"/>
                  <a:gd name="T114" fmla="*/ 2147483647 w 323"/>
                  <a:gd name="T115" fmla="*/ 2147483647 h 1397"/>
                  <a:gd name="T116" fmla="*/ 2147483647 w 323"/>
                  <a:gd name="T117" fmla="*/ 2147483647 h 1397"/>
                  <a:gd name="T118" fmla="*/ 2147483647 w 323"/>
                  <a:gd name="T119" fmla="*/ 1930400234 h 13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23" h="1397">
                    <a:moveTo>
                      <a:pt x="251" y="13"/>
                    </a:moveTo>
                    <a:lnTo>
                      <a:pt x="180" y="0"/>
                    </a:lnTo>
                    <a:lnTo>
                      <a:pt x="183" y="11"/>
                    </a:lnTo>
                    <a:lnTo>
                      <a:pt x="196" y="41"/>
                    </a:lnTo>
                    <a:lnTo>
                      <a:pt x="211" y="89"/>
                    </a:lnTo>
                    <a:lnTo>
                      <a:pt x="219" y="119"/>
                    </a:lnTo>
                    <a:lnTo>
                      <a:pt x="228" y="152"/>
                    </a:lnTo>
                    <a:lnTo>
                      <a:pt x="237" y="190"/>
                    </a:lnTo>
                    <a:lnTo>
                      <a:pt x="245" y="229"/>
                    </a:lnTo>
                    <a:lnTo>
                      <a:pt x="251" y="271"/>
                    </a:lnTo>
                    <a:lnTo>
                      <a:pt x="258" y="317"/>
                    </a:lnTo>
                    <a:lnTo>
                      <a:pt x="263" y="364"/>
                    </a:lnTo>
                    <a:lnTo>
                      <a:pt x="265" y="412"/>
                    </a:lnTo>
                    <a:lnTo>
                      <a:pt x="265" y="463"/>
                    </a:lnTo>
                    <a:lnTo>
                      <a:pt x="264" y="515"/>
                    </a:lnTo>
                    <a:lnTo>
                      <a:pt x="259" y="563"/>
                    </a:lnTo>
                    <a:lnTo>
                      <a:pt x="254" y="611"/>
                    </a:lnTo>
                    <a:lnTo>
                      <a:pt x="248" y="660"/>
                    </a:lnTo>
                    <a:lnTo>
                      <a:pt x="240" y="708"/>
                    </a:lnTo>
                    <a:lnTo>
                      <a:pt x="233" y="754"/>
                    </a:lnTo>
                    <a:lnTo>
                      <a:pt x="224" y="799"/>
                    </a:lnTo>
                    <a:lnTo>
                      <a:pt x="207" y="885"/>
                    </a:lnTo>
                    <a:lnTo>
                      <a:pt x="190" y="960"/>
                    </a:lnTo>
                    <a:lnTo>
                      <a:pt x="174" y="1022"/>
                    </a:lnTo>
                    <a:lnTo>
                      <a:pt x="154" y="1095"/>
                    </a:lnTo>
                    <a:lnTo>
                      <a:pt x="151" y="1095"/>
                    </a:lnTo>
                    <a:lnTo>
                      <a:pt x="136" y="1095"/>
                    </a:lnTo>
                    <a:lnTo>
                      <a:pt x="122" y="1098"/>
                    </a:lnTo>
                    <a:lnTo>
                      <a:pt x="107" y="1101"/>
                    </a:lnTo>
                    <a:lnTo>
                      <a:pt x="93" y="1106"/>
                    </a:lnTo>
                    <a:lnTo>
                      <a:pt x="79" y="1112"/>
                    </a:lnTo>
                    <a:lnTo>
                      <a:pt x="67" y="1120"/>
                    </a:lnTo>
                    <a:lnTo>
                      <a:pt x="56" y="1129"/>
                    </a:lnTo>
                    <a:lnTo>
                      <a:pt x="45" y="1138"/>
                    </a:lnTo>
                    <a:lnTo>
                      <a:pt x="35" y="1150"/>
                    </a:lnTo>
                    <a:lnTo>
                      <a:pt x="26" y="1162"/>
                    </a:lnTo>
                    <a:lnTo>
                      <a:pt x="19" y="1174"/>
                    </a:lnTo>
                    <a:lnTo>
                      <a:pt x="13" y="1187"/>
                    </a:lnTo>
                    <a:lnTo>
                      <a:pt x="6" y="1202"/>
                    </a:lnTo>
                    <a:lnTo>
                      <a:pt x="3" y="1215"/>
                    </a:lnTo>
                    <a:lnTo>
                      <a:pt x="2" y="1230"/>
                    </a:lnTo>
                    <a:lnTo>
                      <a:pt x="0" y="1246"/>
                    </a:lnTo>
                    <a:lnTo>
                      <a:pt x="2" y="1261"/>
                    </a:lnTo>
                    <a:lnTo>
                      <a:pt x="3" y="1277"/>
                    </a:lnTo>
                    <a:lnTo>
                      <a:pt x="6" y="1291"/>
                    </a:lnTo>
                    <a:lnTo>
                      <a:pt x="13" y="1305"/>
                    </a:lnTo>
                    <a:lnTo>
                      <a:pt x="19" y="1318"/>
                    </a:lnTo>
                    <a:lnTo>
                      <a:pt x="26" y="1330"/>
                    </a:lnTo>
                    <a:lnTo>
                      <a:pt x="35" y="1343"/>
                    </a:lnTo>
                    <a:lnTo>
                      <a:pt x="45" y="1354"/>
                    </a:lnTo>
                    <a:lnTo>
                      <a:pt x="56" y="1362"/>
                    </a:lnTo>
                    <a:lnTo>
                      <a:pt x="67" y="1371"/>
                    </a:lnTo>
                    <a:lnTo>
                      <a:pt x="79" y="1380"/>
                    </a:lnTo>
                    <a:lnTo>
                      <a:pt x="93" y="1386"/>
                    </a:lnTo>
                    <a:lnTo>
                      <a:pt x="107" y="1391"/>
                    </a:lnTo>
                    <a:lnTo>
                      <a:pt x="122" y="1395"/>
                    </a:lnTo>
                    <a:lnTo>
                      <a:pt x="136" y="1397"/>
                    </a:lnTo>
                    <a:lnTo>
                      <a:pt x="151" y="1397"/>
                    </a:lnTo>
                    <a:lnTo>
                      <a:pt x="167" y="1397"/>
                    </a:lnTo>
                    <a:lnTo>
                      <a:pt x="182" y="1395"/>
                    </a:lnTo>
                    <a:lnTo>
                      <a:pt x="197" y="1391"/>
                    </a:lnTo>
                    <a:lnTo>
                      <a:pt x="211" y="1386"/>
                    </a:lnTo>
                    <a:lnTo>
                      <a:pt x="224" y="1380"/>
                    </a:lnTo>
                    <a:lnTo>
                      <a:pt x="237" y="1371"/>
                    </a:lnTo>
                    <a:lnTo>
                      <a:pt x="248" y="1362"/>
                    </a:lnTo>
                    <a:lnTo>
                      <a:pt x="259" y="1354"/>
                    </a:lnTo>
                    <a:lnTo>
                      <a:pt x="269" y="1343"/>
                    </a:lnTo>
                    <a:lnTo>
                      <a:pt x="277" y="1330"/>
                    </a:lnTo>
                    <a:lnTo>
                      <a:pt x="285" y="1318"/>
                    </a:lnTo>
                    <a:lnTo>
                      <a:pt x="291" y="1305"/>
                    </a:lnTo>
                    <a:lnTo>
                      <a:pt x="296" y="1291"/>
                    </a:lnTo>
                    <a:lnTo>
                      <a:pt x="300" y="1277"/>
                    </a:lnTo>
                    <a:lnTo>
                      <a:pt x="302" y="1261"/>
                    </a:lnTo>
                    <a:lnTo>
                      <a:pt x="303" y="1246"/>
                    </a:lnTo>
                    <a:lnTo>
                      <a:pt x="302" y="1235"/>
                    </a:lnTo>
                    <a:lnTo>
                      <a:pt x="302" y="1224"/>
                    </a:lnTo>
                    <a:lnTo>
                      <a:pt x="300" y="1213"/>
                    </a:lnTo>
                    <a:lnTo>
                      <a:pt x="297" y="1203"/>
                    </a:lnTo>
                    <a:lnTo>
                      <a:pt x="294" y="1192"/>
                    </a:lnTo>
                    <a:lnTo>
                      <a:pt x="289" y="1182"/>
                    </a:lnTo>
                    <a:lnTo>
                      <a:pt x="284" y="1173"/>
                    </a:lnTo>
                    <a:lnTo>
                      <a:pt x="279" y="1163"/>
                    </a:lnTo>
                    <a:lnTo>
                      <a:pt x="273" y="1155"/>
                    </a:lnTo>
                    <a:lnTo>
                      <a:pt x="266" y="1146"/>
                    </a:lnTo>
                    <a:lnTo>
                      <a:pt x="251" y="1131"/>
                    </a:lnTo>
                    <a:lnTo>
                      <a:pt x="243" y="1125"/>
                    </a:lnTo>
                    <a:lnTo>
                      <a:pt x="234" y="1119"/>
                    </a:lnTo>
                    <a:lnTo>
                      <a:pt x="224" y="1114"/>
                    </a:lnTo>
                    <a:lnTo>
                      <a:pt x="216" y="1109"/>
                    </a:lnTo>
                    <a:lnTo>
                      <a:pt x="234" y="1039"/>
                    </a:lnTo>
                    <a:lnTo>
                      <a:pt x="248" y="981"/>
                    </a:lnTo>
                    <a:lnTo>
                      <a:pt x="264" y="910"/>
                    </a:lnTo>
                    <a:lnTo>
                      <a:pt x="280" y="828"/>
                    </a:lnTo>
                    <a:lnTo>
                      <a:pt x="296" y="738"/>
                    </a:lnTo>
                    <a:lnTo>
                      <a:pt x="303" y="689"/>
                    </a:lnTo>
                    <a:lnTo>
                      <a:pt x="310" y="641"/>
                    </a:lnTo>
                    <a:lnTo>
                      <a:pt x="316" y="592"/>
                    </a:lnTo>
                    <a:lnTo>
                      <a:pt x="321" y="541"/>
                    </a:lnTo>
                    <a:lnTo>
                      <a:pt x="323" y="494"/>
                    </a:lnTo>
                    <a:lnTo>
                      <a:pt x="323" y="447"/>
                    </a:lnTo>
                    <a:lnTo>
                      <a:pt x="322" y="400"/>
                    </a:lnTo>
                    <a:lnTo>
                      <a:pt x="318" y="353"/>
                    </a:lnTo>
                    <a:lnTo>
                      <a:pt x="313" y="308"/>
                    </a:lnTo>
                    <a:lnTo>
                      <a:pt x="308" y="264"/>
                    </a:lnTo>
                    <a:lnTo>
                      <a:pt x="301" y="223"/>
                    </a:lnTo>
                    <a:lnTo>
                      <a:pt x="294" y="183"/>
                    </a:lnTo>
                    <a:lnTo>
                      <a:pt x="279" y="114"/>
                    </a:lnTo>
                    <a:lnTo>
                      <a:pt x="265" y="61"/>
                    </a:lnTo>
                    <a:lnTo>
                      <a:pt x="255" y="25"/>
                    </a:lnTo>
                    <a:lnTo>
                      <a:pt x="251"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48" name="Freeform 39"/>
              <p:cNvSpPr>
                <a:spLocks/>
              </p:cNvSpPr>
              <p:nvPr/>
            </p:nvSpPr>
            <p:spPr bwMode="auto">
              <a:xfrm>
                <a:off x="2638425" y="5708650"/>
                <a:ext cx="65088" cy="65088"/>
              </a:xfrm>
              <a:custGeom>
                <a:avLst/>
                <a:gdLst>
                  <a:gd name="T0" fmla="*/ 2147483647 w 122"/>
                  <a:gd name="T1" fmla="*/ 2147483647 h 123"/>
                  <a:gd name="T2" fmla="*/ 2147483647 w 122"/>
                  <a:gd name="T3" fmla="*/ 2147483647 h 123"/>
                  <a:gd name="T4" fmla="*/ 2147483647 w 122"/>
                  <a:gd name="T5" fmla="*/ 2147483647 h 123"/>
                  <a:gd name="T6" fmla="*/ 2147483647 w 122"/>
                  <a:gd name="T7" fmla="*/ 2147483647 h 123"/>
                  <a:gd name="T8" fmla="*/ 2147483647 w 122"/>
                  <a:gd name="T9" fmla="*/ 2147483647 h 123"/>
                  <a:gd name="T10" fmla="*/ 2147483647 w 122"/>
                  <a:gd name="T11" fmla="*/ 2147483647 h 123"/>
                  <a:gd name="T12" fmla="*/ 2147483647 w 122"/>
                  <a:gd name="T13" fmla="*/ 2147483647 h 123"/>
                  <a:gd name="T14" fmla="*/ 2147483647 w 122"/>
                  <a:gd name="T15" fmla="*/ 2147483647 h 123"/>
                  <a:gd name="T16" fmla="*/ 2147483647 w 122"/>
                  <a:gd name="T17" fmla="*/ 2147483647 h 123"/>
                  <a:gd name="T18" fmla="*/ 2147483647 w 122"/>
                  <a:gd name="T19" fmla="*/ 2147483647 h 123"/>
                  <a:gd name="T20" fmla="*/ 2147483647 w 122"/>
                  <a:gd name="T21" fmla="*/ 2147483647 h 123"/>
                  <a:gd name="T22" fmla="*/ 2147483647 w 122"/>
                  <a:gd name="T23" fmla="*/ 2147483647 h 123"/>
                  <a:gd name="T24" fmla="*/ 2147483647 w 122"/>
                  <a:gd name="T25" fmla="*/ 2147483647 h 123"/>
                  <a:gd name="T26" fmla="*/ 2147483647 w 122"/>
                  <a:gd name="T27" fmla="*/ 2147483647 h 123"/>
                  <a:gd name="T28" fmla="*/ 2147483647 w 122"/>
                  <a:gd name="T29" fmla="*/ 2147483647 h 123"/>
                  <a:gd name="T30" fmla="*/ 1518506241 w 122"/>
                  <a:gd name="T31" fmla="*/ 2147483647 h 123"/>
                  <a:gd name="T32" fmla="*/ 759395567 w 122"/>
                  <a:gd name="T33" fmla="*/ 2147483647 h 123"/>
                  <a:gd name="T34" fmla="*/ 151992751 w 122"/>
                  <a:gd name="T35" fmla="*/ 2147483647 h 123"/>
                  <a:gd name="T36" fmla="*/ 0 w 122"/>
                  <a:gd name="T37" fmla="*/ 2147483647 h 123"/>
                  <a:gd name="T38" fmla="*/ 0 w 122"/>
                  <a:gd name="T39" fmla="*/ 2147483647 h 123"/>
                  <a:gd name="T40" fmla="*/ 151992751 w 122"/>
                  <a:gd name="T41" fmla="*/ 2147483647 h 123"/>
                  <a:gd name="T42" fmla="*/ 759395567 w 122"/>
                  <a:gd name="T43" fmla="*/ 2147483647 h 123"/>
                  <a:gd name="T44" fmla="*/ 1518506241 w 122"/>
                  <a:gd name="T45" fmla="*/ 2147483647 h 123"/>
                  <a:gd name="T46" fmla="*/ 2147483647 w 122"/>
                  <a:gd name="T47" fmla="*/ 2147483647 h 123"/>
                  <a:gd name="T48" fmla="*/ 2147483647 w 122"/>
                  <a:gd name="T49" fmla="*/ 1481874900 h 123"/>
                  <a:gd name="T50" fmla="*/ 2147483647 w 122"/>
                  <a:gd name="T51" fmla="*/ 740937450 h 123"/>
                  <a:gd name="T52" fmla="*/ 2147483647 w 122"/>
                  <a:gd name="T53" fmla="*/ 296263113 h 123"/>
                  <a:gd name="T54" fmla="*/ 2147483647 w 122"/>
                  <a:gd name="T55" fmla="*/ 0 h 123"/>
                  <a:gd name="T56" fmla="*/ 2147483647 w 122"/>
                  <a:gd name="T57" fmla="*/ 0 h 123"/>
                  <a:gd name="T58" fmla="*/ 2147483647 w 122"/>
                  <a:gd name="T59" fmla="*/ 296263113 h 123"/>
                  <a:gd name="T60" fmla="*/ 2147483647 w 122"/>
                  <a:gd name="T61" fmla="*/ 740937450 h 123"/>
                  <a:gd name="T62" fmla="*/ 2147483647 w 122"/>
                  <a:gd name="T63" fmla="*/ 1481874900 h 123"/>
                  <a:gd name="T64" fmla="*/ 2147483647 w 122"/>
                  <a:gd name="T65" fmla="*/ 2147483647 h 123"/>
                  <a:gd name="T66" fmla="*/ 2147483647 w 122"/>
                  <a:gd name="T67" fmla="*/ 2147483647 h 123"/>
                  <a:gd name="T68" fmla="*/ 2147483647 w 122"/>
                  <a:gd name="T69" fmla="*/ 2147483647 h 123"/>
                  <a:gd name="T70" fmla="*/ 2147483647 w 122"/>
                  <a:gd name="T71" fmla="*/ 2147483647 h 123"/>
                  <a:gd name="T72" fmla="*/ 2147483647 w 122"/>
                  <a:gd name="T73" fmla="*/ 2147483647 h 123"/>
                  <a:gd name="T74" fmla="*/ 2147483647 w 122"/>
                  <a:gd name="T75" fmla="*/ 2147483647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2" h="123">
                    <a:moveTo>
                      <a:pt x="122" y="61"/>
                    </a:moveTo>
                    <a:lnTo>
                      <a:pt x="122" y="61"/>
                    </a:lnTo>
                    <a:lnTo>
                      <a:pt x="121" y="73"/>
                    </a:lnTo>
                    <a:lnTo>
                      <a:pt x="117" y="85"/>
                    </a:lnTo>
                    <a:lnTo>
                      <a:pt x="111" y="96"/>
                    </a:lnTo>
                    <a:lnTo>
                      <a:pt x="104" y="104"/>
                    </a:lnTo>
                    <a:lnTo>
                      <a:pt x="95" y="112"/>
                    </a:lnTo>
                    <a:lnTo>
                      <a:pt x="85" y="118"/>
                    </a:lnTo>
                    <a:lnTo>
                      <a:pt x="73" y="122"/>
                    </a:lnTo>
                    <a:lnTo>
                      <a:pt x="60" y="123"/>
                    </a:lnTo>
                    <a:lnTo>
                      <a:pt x="48" y="122"/>
                    </a:lnTo>
                    <a:lnTo>
                      <a:pt x="37" y="118"/>
                    </a:lnTo>
                    <a:lnTo>
                      <a:pt x="27" y="112"/>
                    </a:lnTo>
                    <a:lnTo>
                      <a:pt x="17" y="104"/>
                    </a:lnTo>
                    <a:lnTo>
                      <a:pt x="10" y="96"/>
                    </a:lnTo>
                    <a:lnTo>
                      <a:pt x="5" y="85"/>
                    </a:lnTo>
                    <a:lnTo>
                      <a:pt x="1" y="73"/>
                    </a:lnTo>
                    <a:lnTo>
                      <a:pt x="0" y="61"/>
                    </a:lnTo>
                    <a:lnTo>
                      <a:pt x="1" y="49"/>
                    </a:lnTo>
                    <a:lnTo>
                      <a:pt x="5" y="38"/>
                    </a:lnTo>
                    <a:lnTo>
                      <a:pt x="10" y="26"/>
                    </a:lnTo>
                    <a:lnTo>
                      <a:pt x="17" y="18"/>
                    </a:lnTo>
                    <a:lnTo>
                      <a:pt x="27" y="10"/>
                    </a:lnTo>
                    <a:lnTo>
                      <a:pt x="37" y="5"/>
                    </a:lnTo>
                    <a:lnTo>
                      <a:pt x="48" y="2"/>
                    </a:lnTo>
                    <a:lnTo>
                      <a:pt x="60" y="0"/>
                    </a:lnTo>
                    <a:lnTo>
                      <a:pt x="73" y="2"/>
                    </a:lnTo>
                    <a:lnTo>
                      <a:pt x="85" y="5"/>
                    </a:lnTo>
                    <a:lnTo>
                      <a:pt x="95" y="10"/>
                    </a:lnTo>
                    <a:lnTo>
                      <a:pt x="104" y="18"/>
                    </a:lnTo>
                    <a:lnTo>
                      <a:pt x="111" y="26"/>
                    </a:lnTo>
                    <a:lnTo>
                      <a:pt x="117" y="38"/>
                    </a:lnTo>
                    <a:lnTo>
                      <a:pt x="121" y="49"/>
                    </a:lnTo>
                    <a:lnTo>
                      <a:pt x="122" y="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49" name="Freeform 40"/>
              <p:cNvSpPr>
                <a:spLocks/>
              </p:cNvSpPr>
              <p:nvPr/>
            </p:nvSpPr>
            <p:spPr bwMode="auto">
              <a:xfrm>
                <a:off x="1963738" y="3890963"/>
                <a:ext cx="854075" cy="585788"/>
              </a:xfrm>
              <a:custGeom>
                <a:avLst/>
                <a:gdLst>
                  <a:gd name="T0" fmla="*/ 2147483647 w 1614"/>
                  <a:gd name="T1" fmla="*/ 2147483647 h 1106"/>
                  <a:gd name="T2" fmla="*/ 2147483647 w 1614"/>
                  <a:gd name="T3" fmla="*/ 2147483647 h 1106"/>
                  <a:gd name="T4" fmla="*/ 2147483647 w 1614"/>
                  <a:gd name="T5" fmla="*/ 2147483647 h 1106"/>
                  <a:gd name="T6" fmla="*/ 2147483647 w 1614"/>
                  <a:gd name="T7" fmla="*/ 2147483647 h 1106"/>
                  <a:gd name="T8" fmla="*/ 2147483647 w 1614"/>
                  <a:gd name="T9" fmla="*/ 2147483647 h 1106"/>
                  <a:gd name="T10" fmla="*/ 2147483647 w 1614"/>
                  <a:gd name="T11" fmla="*/ 2147483647 h 1106"/>
                  <a:gd name="T12" fmla="*/ 2147483647 w 1614"/>
                  <a:gd name="T13" fmla="*/ 2147483647 h 1106"/>
                  <a:gd name="T14" fmla="*/ 2147483647 w 1614"/>
                  <a:gd name="T15" fmla="*/ 2147483647 h 1106"/>
                  <a:gd name="T16" fmla="*/ 2147483647 w 1614"/>
                  <a:gd name="T17" fmla="*/ 0 h 1106"/>
                  <a:gd name="T18" fmla="*/ 2147483647 w 1614"/>
                  <a:gd name="T19" fmla="*/ 1485657412 h 1106"/>
                  <a:gd name="T20" fmla="*/ 2147483647 w 1614"/>
                  <a:gd name="T21" fmla="*/ 2147483647 h 1106"/>
                  <a:gd name="T22" fmla="*/ 2147483647 w 1614"/>
                  <a:gd name="T23" fmla="*/ 2147483647 h 1106"/>
                  <a:gd name="T24" fmla="*/ 2147483647 w 1614"/>
                  <a:gd name="T25" fmla="*/ 2147483647 h 1106"/>
                  <a:gd name="T26" fmla="*/ 2147483647 w 1614"/>
                  <a:gd name="T27" fmla="*/ 2147483647 h 1106"/>
                  <a:gd name="T28" fmla="*/ 2147483647 w 1614"/>
                  <a:gd name="T29" fmla="*/ 2147483647 h 1106"/>
                  <a:gd name="T30" fmla="*/ 2147483647 w 1614"/>
                  <a:gd name="T31" fmla="*/ 2147483647 h 1106"/>
                  <a:gd name="T32" fmla="*/ 2147483647 w 1614"/>
                  <a:gd name="T33" fmla="*/ 2147483647 h 1106"/>
                  <a:gd name="T34" fmla="*/ 2147483647 w 1614"/>
                  <a:gd name="T35" fmla="*/ 2147483647 h 1106"/>
                  <a:gd name="T36" fmla="*/ 2147483647 w 1614"/>
                  <a:gd name="T37" fmla="*/ 2147483647 h 1106"/>
                  <a:gd name="T38" fmla="*/ 2147483647 w 1614"/>
                  <a:gd name="T39" fmla="*/ 2147483647 h 1106"/>
                  <a:gd name="T40" fmla="*/ 1037184129 w 1614"/>
                  <a:gd name="T41" fmla="*/ 2147483647 h 1106"/>
                  <a:gd name="T42" fmla="*/ 0 w 1614"/>
                  <a:gd name="T43" fmla="*/ 2147483647 h 1106"/>
                  <a:gd name="T44" fmla="*/ 1037184129 w 1614"/>
                  <a:gd name="T45" fmla="*/ 2147483647 h 1106"/>
                  <a:gd name="T46" fmla="*/ 2147483647 w 1614"/>
                  <a:gd name="T47" fmla="*/ 2147483647 h 1106"/>
                  <a:gd name="T48" fmla="*/ 2147483647 w 1614"/>
                  <a:gd name="T49" fmla="*/ 2147483647 h 1106"/>
                  <a:gd name="T50" fmla="*/ 2147483647 w 1614"/>
                  <a:gd name="T51" fmla="*/ 2147483647 h 1106"/>
                  <a:gd name="T52" fmla="*/ 2147483647 w 1614"/>
                  <a:gd name="T53" fmla="*/ 2147483647 h 1106"/>
                  <a:gd name="T54" fmla="*/ 2147483647 w 1614"/>
                  <a:gd name="T55" fmla="*/ 2147483647 h 1106"/>
                  <a:gd name="T56" fmla="*/ 2147483647 w 1614"/>
                  <a:gd name="T57" fmla="*/ 2147483647 h 1106"/>
                  <a:gd name="T58" fmla="*/ 2147483647 w 1614"/>
                  <a:gd name="T59" fmla="*/ 2147483647 h 1106"/>
                  <a:gd name="T60" fmla="*/ 2147483647 w 1614"/>
                  <a:gd name="T61" fmla="*/ 2147483647 h 1106"/>
                  <a:gd name="T62" fmla="*/ 2147483647 w 1614"/>
                  <a:gd name="T63" fmla="*/ 2147483647 h 1106"/>
                  <a:gd name="T64" fmla="*/ 2147483647 w 1614"/>
                  <a:gd name="T65" fmla="*/ 2147483647 h 1106"/>
                  <a:gd name="T66" fmla="*/ 2147483647 w 1614"/>
                  <a:gd name="T67" fmla="*/ 2147483647 h 1106"/>
                  <a:gd name="T68" fmla="*/ 2147483647 w 1614"/>
                  <a:gd name="T69" fmla="*/ 2147483647 h 1106"/>
                  <a:gd name="T70" fmla="*/ 2147483647 w 1614"/>
                  <a:gd name="T71" fmla="*/ 2147483647 h 1106"/>
                  <a:gd name="T72" fmla="*/ 2147483647 w 1614"/>
                  <a:gd name="T73" fmla="*/ 2147483647 h 1106"/>
                  <a:gd name="T74" fmla="*/ 2147483647 w 1614"/>
                  <a:gd name="T75" fmla="*/ 2147483647 h 1106"/>
                  <a:gd name="T76" fmla="*/ 2147483647 w 1614"/>
                  <a:gd name="T77" fmla="*/ 2147483647 h 1106"/>
                  <a:gd name="T78" fmla="*/ 2147483647 w 1614"/>
                  <a:gd name="T79" fmla="*/ 2147483647 h 1106"/>
                  <a:gd name="T80" fmla="*/ 2147483647 w 1614"/>
                  <a:gd name="T81" fmla="*/ 2147483647 h 1106"/>
                  <a:gd name="T82" fmla="*/ 2147483647 w 1614"/>
                  <a:gd name="T83" fmla="*/ 2147483647 h 1106"/>
                  <a:gd name="T84" fmla="*/ 2147483647 w 1614"/>
                  <a:gd name="T85" fmla="*/ 2147483647 h 1106"/>
                  <a:gd name="T86" fmla="*/ 2147483647 w 1614"/>
                  <a:gd name="T87" fmla="*/ 2147483647 h 1106"/>
                  <a:gd name="T88" fmla="*/ 2147483647 w 1614"/>
                  <a:gd name="T89" fmla="*/ 2147483647 h 1106"/>
                  <a:gd name="T90" fmla="*/ 2147483647 w 1614"/>
                  <a:gd name="T91" fmla="*/ 2147483647 h 1106"/>
                  <a:gd name="T92" fmla="*/ 2147483647 w 1614"/>
                  <a:gd name="T93" fmla="*/ 2147483647 h 1106"/>
                  <a:gd name="T94" fmla="*/ 2147483647 w 1614"/>
                  <a:gd name="T95" fmla="*/ 2147483647 h 1106"/>
                  <a:gd name="T96" fmla="*/ 2147483647 w 1614"/>
                  <a:gd name="T97" fmla="*/ 2147483647 h 1106"/>
                  <a:gd name="T98" fmla="*/ 2147483647 w 1614"/>
                  <a:gd name="T99" fmla="*/ 2147483647 h 1106"/>
                  <a:gd name="T100" fmla="*/ 2147483647 w 1614"/>
                  <a:gd name="T101" fmla="*/ 2147483647 h 1106"/>
                  <a:gd name="T102" fmla="*/ 2147483647 w 1614"/>
                  <a:gd name="T103" fmla="*/ 2147483647 h 1106"/>
                  <a:gd name="T104" fmla="*/ 2147483647 w 1614"/>
                  <a:gd name="T105" fmla="*/ 2147483647 h 1106"/>
                  <a:gd name="T106" fmla="*/ 2147483647 w 1614"/>
                  <a:gd name="T107" fmla="*/ 2147483647 h 1106"/>
                  <a:gd name="T108" fmla="*/ 2147483647 w 1614"/>
                  <a:gd name="T109" fmla="*/ 2147483647 h 1106"/>
                  <a:gd name="T110" fmla="*/ 2147483647 w 1614"/>
                  <a:gd name="T111" fmla="*/ 2147483647 h 1106"/>
                  <a:gd name="T112" fmla="*/ 2147483647 w 1614"/>
                  <a:gd name="T113" fmla="*/ 2147483647 h 11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14" h="1106">
                    <a:moveTo>
                      <a:pt x="1520" y="456"/>
                    </a:moveTo>
                    <a:lnTo>
                      <a:pt x="1520" y="456"/>
                    </a:lnTo>
                    <a:lnTo>
                      <a:pt x="1512" y="437"/>
                    </a:lnTo>
                    <a:lnTo>
                      <a:pt x="1504" y="417"/>
                    </a:lnTo>
                    <a:lnTo>
                      <a:pt x="1495" y="397"/>
                    </a:lnTo>
                    <a:lnTo>
                      <a:pt x="1485" y="378"/>
                    </a:lnTo>
                    <a:lnTo>
                      <a:pt x="1474" y="360"/>
                    </a:lnTo>
                    <a:lnTo>
                      <a:pt x="1463" y="341"/>
                    </a:lnTo>
                    <a:lnTo>
                      <a:pt x="1451" y="323"/>
                    </a:lnTo>
                    <a:lnTo>
                      <a:pt x="1438" y="305"/>
                    </a:lnTo>
                    <a:lnTo>
                      <a:pt x="1425" y="288"/>
                    </a:lnTo>
                    <a:lnTo>
                      <a:pt x="1411" y="272"/>
                    </a:lnTo>
                    <a:lnTo>
                      <a:pt x="1381" y="240"/>
                    </a:lnTo>
                    <a:lnTo>
                      <a:pt x="1349" y="209"/>
                    </a:lnTo>
                    <a:lnTo>
                      <a:pt x="1316" y="181"/>
                    </a:lnTo>
                    <a:lnTo>
                      <a:pt x="1279" y="153"/>
                    </a:lnTo>
                    <a:lnTo>
                      <a:pt x="1241" y="129"/>
                    </a:lnTo>
                    <a:lnTo>
                      <a:pt x="1202" y="106"/>
                    </a:lnTo>
                    <a:lnTo>
                      <a:pt x="1160" y="85"/>
                    </a:lnTo>
                    <a:lnTo>
                      <a:pt x="1118" y="67"/>
                    </a:lnTo>
                    <a:lnTo>
                      <a:pt x="1073" y="49"/>
                    </a:lnTo>
                    <a:lnTo>
                      <a:pt x="1029" y="36"/>
                    </a:lnTo>
                    <a:lnTo>
                      <a:pt x="982" y="23"/>
                    </a:lnTo>
                    <a:lnTo>
                      <a:pt x="935" y="15"/>
                    </a:lnTo>
                    <a:lnTo>
                      <a:pt x="888" y="7"/>
                    </a:lnTo>
                    <a:lnTo>
                      <a:pt x="839" y="2"/>
                    </a:lnTo>
                    <a:lnTo>
                      <a:pt x="791" y="0"/>
                    </a:lnTo>
                    <a:lnTo>
                      <a:pt x="742" y="1"/>
                    </a:lnTo>
                    <a:lnTo>
                      <a:pt x="693" y="4"/>
                    </a:lnTo>
                    <a:lnTo>
                      <a:pt x="644" y="10"/>
                    </a:lnTo>
                    <a:lnTo>
                      <a:pt x="596" y="18"/>
                    </a:lnTo>
                    <a:lnTo>
                      <a:pt x="547" y="30"/>
                    </a:lnTo>
                    <a:lnTo>
                      <a:pt x="523" y="37"/>
                    </a:lnTo>
                    <a:lnTo>
                      <a:pt x="499" y="44"/>
                    </a:lnTo>
                    <a:lnTo>
                      <a:pt x="476" y="53"/>
                    </a:lnTo>
                    <a:lnTo>
                      <a:pt x="452" y="62"/>
                    </a:lnTo>
                    <a:lnTo>
                      <a:pt x="429" y="72"/>
                    </a:lnTo>
                    <a:lnTo>
                      <a:pt x="406" y="82"/>
                    </a:lnTo>
                    <a:lnTo>
                      <a:pt x="383" y="94"/>
                    </a:lnTo>
                    <a:lnTo>
                      <a:pt x="361" y="105"/>
                    </a:lnTo>
                    <a:lnTo>
                      <a:pt x="338" y="119"/>
                    </a:lnTo>
                    <a:lnTo>
                      <a:pt x="316" y="132"/>
                    </a:lnTo>
                    <a:lnTo>
                      <a:pt x="294" y="147"/>
                    </a:lnTo>
                    <a:lnTo>
                      <a:pt x="273" y="162"/>
                    </a:lnTo>
                    <a:lnTo>
                      <a:pt x="252" y="178"/>
                    </a:lnTo>
                    <a:lnTo>
                      <a:pt x="231" y="195"/>
                    </a:lnTo>
                    <a:lnTo>
                      <a:pt x="216" y="209"/>
                    </a:lnTo>
                    <a:lnTo>
                      <a:pt x="202" y="223"/>
                    </a:lnTo>
                    <a:lnTo>
                      <a:pt x="175" y="251"/>
                    </a:lnTo>
                    <a:lnTo>
                      <a:pt x="150" y="281"/>
                    </a:lnTo>
                    <a:lnTo>
                      <a:pt x="129" y="313"/>
                    </a:lnTo>
                    <a:lnTo>
                      <a:pt x="108" y="346"/>
                    </a:lnTo>
                    <a:lnTo>
                      <a:pt x="91" y="380"/>
                    </a:lnTo>
                    <a:lnTo>
                      <a:pt x="75" y="416"/>
                    </a:lnTo>
                    <a:lnTo>
                      <a:pt x="61" y="451"/>
                    </a:lnTo>
                    <a:lnTo>
                      <a:pt x="49" y="487"/>
                    </a:lnTo>
                    <a:lnTo>
                      <a:pt x="38" y="524"/>
                    </a:lnTo>
                    <a:lnTo>
                      <a:pt x="29" y="562"/>
                    </a:lnTo>
                    <a:lnTo>
                      <a:pt x="21" y="599"/>
                    </a:lnTo>
                    <a:lnTo>
                      <a:pt x="15" y="635"/>
                    </a:lnTo>
                    <a:lnTo>
                      <a:pt x="10" y="672"/>
                    </a:lnTo>
                    <a:lnTo>
                      <a:pt x="7" y="708"/>
                    </a:lnTo>
                    <a:lnTo>
                      <a:pt x="3" y="743"/>
                    </a:lnTo>
                    <a:lnTo>
                      <a:pt x="2" y="778"/>
                    </a:lnTo>
                    <a:lnTo>
                      <a:pt x="0" y="813"/>
                    </a:lnTo>
                    <a:lnTo>
                      <a:pt x="0" y="876"/>
                    </a:lnTo>
                    <a:lnTo>
                      <a:pt x="3" y="934"/>
                    </a:lnTo>
                    <a:lnTo>
                      <a:pt x="7" y="985"/>
                    </a:lnTo>
                    <a:lnTo>
                      <a:pt x="12" y="1027"/>
                    </a:lnTo>
                    <a:lnTo>
                      <a:pt x="15" y="1058"/>
                    </a:lnTo>
                    <a:lnTo>
                      <a:pt x="20" y="1085"/>
                    </a:lnTo>
                    <a:lnTo>
                      <a:pt x="31" y="1079"/>
                    </a:lnTo>
                    <a:lnTo>
                      <a:pt x="43" y="1075"/>
                    </a:lnTo>
                    <a:lnTo>
                      <a:pt x="54" y="1073"/>
                    </a:lnTo>
                    <a:lnTo>
                      <a:pt x="62" y="1070"/>
                    </a:lnTo>
                    <a:lnTo>
                      <a:pt x="71" y="1070"/>
                    </a:lnTo>
                    <a:lnTo>
                      <a:pt x="78" y="1070"/>
                    </a:lnTo>
                    <a:lnTo>
                      <a:pt x="91" y="1071"/>
                    </a:lnTo>
                    <a:lnTo>
                      <a:pt x="101" y="1075"/>
                    </a:lnTo>
                    <a:lnTo>
                      <a:pt x="107" y="1077"/>
                    </a:lnTo>
                    <a:lnTo>
                      <a:pt x="113" y="1082"/>
                    </a:lnTo>
                    <a:lnTo>
                      <a:pt x="114" y="1045"/>
                    </a:lnTo>
                    <a:lnTo>
                      <a:pt x="116" y="1009"/>
                    </a:lnTo>
                    <a:lnTo>
                      <a:pt x="119" y="975"/>
                    </a:lnTo>
                    <a:lnTo>
                      <a:pt x="123" y="941"/>
                    </a:lnTo>
                    <a:lnTo>
                      <a:pt x="128" y="909"/>
                    </a:lnTo>
                    <a:lnTo>
                      <a:pt x="133" y="880"/>
                    </a:lnTo>
                    <a:lnTo>
                      <a:pt x="139" y="851"/>
                    </a:lnTo>
                    <a:lnTo>
                      <a:pt x="145" y="823"/>
                    </a:lnTo>
                    <a:lnTo>
                      <a:pt x="153" y="797"/>
                    </a:lnTo>
                    <a:lnTo>
                      <a:pt x="160" y="772"/>
                    </a:lnTo>
                    <a:lnTo>
                      <a:pt x="167" y="748"/>
                    </a:lnTo>
                    <a:lnTo>
                      <a:pt x="176" y="726"/>
                    </a:lnTo>
                    <a:lnTo>
                      <a:pt x="193" y="684"/>
                    </a:lnTo>
                    <a:lnTo>
                      <a:pt x="212" y="648"/>
                    </a:lnTo>
                    <a:lnTo>
                      <a:pt x="231" y="616"/>
                    </a:lnTo>
                    <a:lnTo>
                      <a:pt x="249" y="588"/>
                    </a:lnTo>
                    <a:lnTo>
                      <a:pt x="268" y="564"/>
                    </a:lnTo>
                    <a:lnTo>
                      <a:pt x="285" y="543"/>
                    </a:lnTo>
                    <a:lnTo>
                      <a:pt x="302" y="527"/>
                    </a:lnTo>
                    <a:lnTo>
                      <a:pt x="316" y="513"/>
                    </a:lnTo>
                    <a:lnTo>
                      <a:pt x="330" y="502"/>
                    </a:lnTo>
                    <a:lnTo>
                      <a:pt x="339" y="495"/>
                    </a:lnTo>
                    <a:lnTo>
                      <a:pt x="346" y="511"/>
                    </a:lnTo>
                    <a:lnTo>
                      <a:pt x="353" y="529"/>
                    </a:lnTo>
                    <a:lnTo>
                      <a:pt x="364" y="550"/>
                    </a:lnTo>
                    <a:lnTo>
                      <a:pt x="379" y="573"/>
                    </a:lnTo>
                    <a:lnTo>
                      <a:pt x="396" y="597"/>
                    </a:lnTo>
                    <a:lnTo>
                      <a:pt x="416" y="623"/>
                    </a:lnTo>
                    <a:lnTo>
                      <a:pt x="441" y="649"/>
                    </a:lnTo>
                    <a:lnTo>
                      <a:pt x="471" y="677"/>
                    </a:lnTo>
                    <a:lnTo>
                      <a:pt x="504" y="704"/>
                    </a:lnTo>
                    <a:lnTo>
                      <a:pt x="523" y="717"/>
                    </a:lnTo>
                    <a:lnTo>
                      <a:pt x="542" y="731"/>
                    </a:lnTo>
                    <a:lnTo>
                      <a:pt x="563" y="745"/>
                    </a:lnTo>
                    <a:lnTo>
                      <a:pt x="586" y="758"/>
                    </a:lnTo>
                    <a:lnTo>
                      <a:pt x="609" y="772"/>
                    </a:lnTo>
                    <a:lnTo>
                      <a:pt x="635" y="786"/>
                    </a:lnTo>
                    <a:lnTo>
                      <a:pt x="661" y="799"/>
                    </a:lnTo>
                    <a:lnTo>
                      <a:pt x="690" y="811"/>
                    </a:lnTo>
                    <a:lnTo>
                      <a:pt x="719" y="824"/>
                    </a:lnTo>
                    <a:lnTo>
                      <a:pt x="750" y="836"/>
                    </a:lnTo>
                    <a:lnTo>
                      <a:pt x="784" y="849"/>
                    </a:lnTo>
                    <a:lnTo>
                      <a:pt x="818" y="860"/>
                    </a:lnTo>
                    <a:lnTo>
                      <a:pt x="855" y="871"/>
                    </a:lnTo>
                    <a:lnTo>
                      <a:pt x="893" y="882"/>
                    </a:lnTo>
                    <a:lnTo>
                      <a:pt x="948" y="896"/>
                    </a:lnTo>
                    <a:lnTo>
                      <a:pt x="1000" y="908"/>
                    </a:lnTo>
                    <a:lnTo>
                      <a:pt x="1050" y="919"/>
                    </a:lnTo>
                    <a:lnTo>
                      <a:pt x="1097" y="929"/>
                    </a:lnTo>
                    <a:lnTo>
                      <a:pt x="1140" y="938"/>
                    </a:lnTo>
                    <a:lnTo>
                      <a:pt x="1181" y="945"/>
                    </a:lnTo>
                    <a:lnTo>
                      <a:pt x="1254" y="955"/>
                    </a:lnTo>
                    <a:lnTo>
                      <a:pt x="1317" y="962"/>
                    </a:lnTo>
                    <a:lnTo>
                      <a:pt x="1371" y="965"/>
                    </a:lnTo>
                    <a:lnTo>
                      <a:pt x="1416" y="965"/>
                    </a:lnTo>
                    <a:lnTo>
                      <a:pt x="1453" y="964"/>
                    </a:lnTo>
                    <a:lnTo>
                      <a:pt x="1486" y="1099"/>
                    </a:lnTo>
                    <a:lnTo>
                      <a:pt x="1515" y="1096"/>
                    </a:lnTo>
                    <a:lnTo>
                      <a:pt x="1537" y="1095"/>
                    </a:lnTo>
                    <a:lnTo>
                      <a:pt x="1553" y="1096"/>
                    </a:lnTo>
                    <a:lnTo>
                      <a:pt x="1564" y="1099"/>
                    </a:lnTo>
                    <a:lnTo>
                      <a:pt x="1571" y="1101"/>
                    </a:lnTo>
                    <a:lnTo>
                      <a:pt x="1576" y="1103"/>
                    </a:lnTo>
                    <a:lnTo>
                      <a:pt x="1577" y="1106"/>
                    </a:lnTo>
                    <a:lnTo>
                      <a:pt x="1587" y="1084"/>
                    </a:lnTo>
                    <a:lnTo>
                      <a:pt x="1594" y="1061"/>
                    </a:lnTo>
                    <a:lnTo>
                      <a:pt x="1600" y="1038"/>
                    </a:lnTo>
                    <a:lnTo>
                      <a:pt x="1606" y="1013"/>
                    </a:lnTo>
                    <a:lnTo>
                      <a:pt x="1610" y="988"/>
                    </a:lnTo>
                    <a:lnTo>
                      <a:pt x="1613" y="962"/>
                    </a:lnTo>
                    <a:lnTo>
                      <a:pt x="1614" y="936"/>
                    </a:lnTo>
                    <a:lnTo>
                      <a:pt x="1614" y="909"/>
                    </a:lnTo>
                    <a:lnTo>
                      <a:pt x="1614" y="883"/>
                    </a:lnTo>
                    <a:lnTo>
                      <a:pt x="1613" y="856"/>
                    </a:lnTo>
                    <a:lnTo>
                      <a:pt x="1610" y="829"/>
                    </a:lnTo>
                    <a:lnTo>
                      <a:pt x="1606" y="802"/>
                    </a:lnTo>
                    <a:lnTo>
                      <a:pt x="1599" y="748"/>
                    </a:lnTo>
                    <a:lnTo>
                      <a:pt x="1589" y="698"/>
                    </a:lnTo>
                    <a:lnTo>
                      <a:pt x="1578" y="648"/>
                    </a:lnTo>
                    <a:lnTo>
                      <a:pt x="1567" y="602"/>
                    </a:lnTo>
                    <a:lnTo>
                      <a:pt x="1554" y="562"/>
                    </a:lnTo>
                    <a:lnTo>
                      <a:pt x="1545" y="527"/>
                    </a:lnTo>
                    <a:lnTo>
                      <a:pt x="1527" y="476"/>
                    </a:lnTo>
                    <a:lnTo>
                      <a:pt x="1520" y="456"/>
                    </a:lnTo>
                    <a:close/>
                  </a:path>
                </a:pathLst>
              </a:custGeom>
              <a:solidFill>
                <a:srgbClr val="624D4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grpSp>
        <p:grpSp>
          <p:nvGrpSpPr>
            <p:cNvPr id="12" name="组合 11"/>
            <p:cNvGrpSpPr>
              <a:grpSpLocks/>
            </p:cNvGrpSpPr>
            <p:nvPr/>
          </p:nvGrpSpPr>
          <p:grpSpPr bwMode="auto">
            <a:xfrm>
              <a:off x="235277" y="316963"/>
              <a:ext cx="1339850" cy="2062163"/>
              <a:chOff x="3822700" y="1825625"/>
              <a:chExt cx="1339850" cy="2062163"/>
            </a:xfrm>
          </p:grpSpPr>
          <p:sp>
            <p:nvSpPr>
              <p:cNvPr id="24" name="Freeform 53"/>
              <p:cNvSpPr>
                <a:spLocks/>
              </p:cNvSpPr>
              <p:nvPr/>
            </p:nvSpPr>
            <p:spPr bwMode="auto">
              <a:xfrm>
                <a:off x="3830638" y="1906588"/>
                <a:ext cx="1328738" cy="1677988"/>
              </a:xfrm>
              <a:custGeom>
                <a:avLst/>
                <a:gdLst>
                  <a:gd name="T0" fmla="*/ 2147483647 w 2509"/>
                  <a:gd name="T1" fmla="*/ 2147483647 h 3172"/>
                  <a:gd name="T2" fmla="*/ 2147483647 w 2509"/>
                  <a:gd name="T3" fmla="*/ 2147483647 h 3172"/>
                  <a:gd name="T4" fmla="*/ 2147483647 w 2509"/>
                  <a:gd name="T5" fmla="*/ 2147483647 h 3172"/>
                  <a:gd name="T6" fmla="*/ 2147483647 w 2509"/>
                  <a:gd name="T7" fmla="*/ 2147483647 h 3172"/>
                  <a:gd name="T8" fmla="*/ 2147483647 w 2509"/>
                  <a:gd name="T9" fmla="*/ 2147483647 h 3172"/>
                  <a:gd name="T10" fmla="*/ 2147483647 w 2509"/>
                  <a:gd name="T11" fmla="*/ 2147483647 h 3172"/>
                  <a:gd name="T12" fmla="*/ 2147483647 w 2509"/>
                  <a:gd name="T13" fmla="*/ 2147483647 h 3172"/>
                  <a:gd name="T14" fmla="*/ 2147483647 w 2509"/>
                  <a:gd name="T15" fmla="*/ 2147483647 h 3172"/>
                  <a:gd name="T16" fmla="*/ 2147483647 w 2509"/>
                  <a:gd name="T17" fmla="*/ 2147483647 h 3172"/>
                  <a:gd name="T18" fmla="*/ 2147483647 w 2509"/>
                  <a:gd name="T19" fmla="*/ 2147483647 h 3172"/>
                  <a:gd name="T20" fmla="*/ 2147483647 w 2509"/>
                  <a:gd name="T21" fmla="*/ 2147483647 h 3172"/>
                  <a:gd name="T22" fmla="*/ 2147483647 w 2509"/>
                  <a:gd name="T23" fmla="*/ 2147483647 h 3172"/>
                  <a:gd name="T24" fmla="*/ 2147483647 w 2509"/>
                  <a:gd name="T25" fmla="*/ 2147483647 h 3172"/>
                  <a:gd name="T26" fmla="*/ 2147483647 w 2509"/>
                  <a:gd name="T27" fmla="*/ 2147483647 h 3172"/>
                  <a:gd name="T28" fmla="*/ 2147483647 w 2509"/>
                  <a:gd name="T29" fmla="*/ 2147483647 h 3172"/>
                  <a:gd name="T30" fmla="*/ 2147483647 w 2509"/>
                  <a:gd name="T31" fmla="*/ 2147483647 h 3172"/>
                  <a:gd name="T32" fmla="*/ 2147483647 w 2509"/>
                  <a:gd name="T33" fmla="*/ 2147483647 h 3172"/>
                  <a:gd name="T34" fmla="*/ 2147483647 w 2509"/>
                  <a:gd name="T35" fmla="*/ 2147483647 h 3172"/>
                  <a:gd name="T36" fmla="*/ 2147483647 w 2509"/>
                  <a:gd name="T37" fmla="*/ 2147483647 h 3172"/>
                  <a:gd name="T38" fmla="*/ 2147483647 w 2509"/>
                  <a:gd name="T39" fmla="*/ 2147483647 h 3172"/>
                  <a:gd name="T40" fmla="*/ 2147483647 w 2509"/>
                  <a:gd name="T41" fmla="*/ 2147483647 h 3172"/>
                  <a:gd name="T42" fmla="*/ 2147483647 w 2509"/>
                  <a:gd name="T43" fmla="*/ 2147483647 h 3172"/>
                  <a:gd name="T44" fmla="*/ 2147483647 w 2509"/>
                  <a:gd name="T45" fmla="*/ 2147483647 h 3172"/>
                  <a:gd name="T46" fmla="*/ 2147483647 w 2509"/>
                  <a:gd name="T47" fmla="*/ 0 h 3172"/>
                  <a:gd name="T48" fmla="*/ 2147483647 w 2509"/>
                  <a:gd name="T49" fmla="*/ 2147483647 h 3172"/>
                  <a:gd name="T50" fmla="*/ 2147483647 w 2509"/>
                  <a:gd name="T51" fmla="*/ 2147483647 h 3172"/>
                  <a:gd name="T52" fmla="*/ 2147483647 w 2509"/>
                  <a:gd name="T53" fmla="*/ 2147483647 h 3172"/>
                  <a:gd name="T54" fmla="*/ 2147483647 w 2509"/>
                  <a:gd name="T55" fmla="*/ 2147483647 h 3172"/>
                  <a:gd name="T56" fmla="*/ 2147483647 w 2509"/>
                  <a:gd name="T57" fmla="*/ 2147483647 h 3172"/>
                  <a:gd name="T58" fmla="*/ 2147483647 w 2509"/>
                  <a:gd name="T59" fmla="*/ 2147483647 h 3172"/>
                  <a:gd name="T60" fmla="*/ 2147483647 w 2509"/>
                  <a:gd name="T61" fmla="*/ 2147483647 h 3172"/>
                  <a:gd name="T62" fmla="*/ 2147483647 w 2509"/>
                  <a:gd name="T63" fmla="*/ 2147483647 h 3172"/>
                  <a:gd name="T64" fmla="*/ 2147483647 w 2509"/>
                  <a:gd name="T65" fmla="*/ 2147483647 h 3172"/>
                  <a:gd name="T66" fmla="*/ 2147483647 w 2509"/>
                  <a:gd name="T67" fmla="*/ 2147483647 h 3172"/>
                  <a:gd name="T68" fmla="*/ 2147483647 w 2509"/>
                  <a:gd name="T69" fmla="*/ 2147483647 h 3172"/>
                  <a:gd name="T70" fmla="*/ 2147483647 w 2509"/>
                  <a:gd name="T71" fmla="*/ 2147483647 h 3172"/>
                  <a:gd name="T72" fmla="*/ 2147483647 w 2509"/>
                  <a:gd name="T73" fmla="*/ 2147483647 h 3172"/>
                  <a:gd name="T74" fmla="*/ 2147483647 w 2509"/>
                  <a:gd name="T75" fmla="*/ 2147483647 h 3172"/>
                  <a:gd name="T76" fmla="*/ 2147483647 w 2509"/>
                  <a:gd name="T77" fmla="*/ 2147483647 h 3172"/>
                  <a:gd name="T78" fmla="*/ 2147483647 w 2509"/>
                  <a:gd name="T79" fmla="*/ 2147483647 h 3172"/>
                  <a:gd name="T80" fmla="*/ 2147483647 w 2509"/>
                  <a:gd name="T81" fmla="*/ 2147483647 h 3172"/>
                  <a:gd name="T82" fmla="*/ 2147483647 w 2509"/>
                  <a:gd name="T83" fmla="*/ 2147483647 h 3172"/>
                  <a:gd name="T84" fmla="*/ 2147483647 w 2509"/>
                  <a:gd name="T85" fmla="*/ 2147483647 h 3172"/>
                  <a:gd name="T86" fmla="*/ 2147483647 w 2509"/>
                  <a:gd name="T87" fmla="*/ 2147483647 h 3172"/>
                  <a:gd name="T88" fmla="*/ 2147483647 w 2509"/>
                  <a:gd name="T89" fmla="*/ 2147483647 h 3172"/>
                  <a:gd name="T90" fmla="*/ 2147483647 w 2509"/>
                  <a:gd name="T91" fmla="*/ 2147483647 h 3172"/>
                  <a:gd name="T92" fmla="*/ 2147483647 w 2509"/>
                  <a:gd name="T93" fmla="*/ 2147483647 h 3172"/>
                  <a:gd name="T94" fmla="*/ 2147483647 w 2509"/>
                  <a:gd name="T95" fmla="*/ 2147483647 h 3172"/>
                  <a:gd name="T96" fmla="*/ 2147483647 w 2509"/>
                  <a:gd name="T97" fmla="*/ 2147483647 h 3172"/>
                  <a:gd name="T98" fmla="*/ 742669216 w 2509"/>
                  <a:gd name="T99" fmla="*/ 2147483647 h 3172"/>
                  <a:gd name="T100" fmla="*/ 148646010 w 2509"/>
                  <a:gd name="T101" fmla="*/ 2147483647 h 3172"/>
                  <a:gd name="T102" fmla="*/ 2147483647 w 2509"/>
                  <a:gd name="T103" fmla="*/ 2147483647 h 3172"/>
                  <a:gd name="T104" fmla="*/ 2147483647 w 2509"/>
                  <a:gd name="T105" fmla="*/ 2147483647 h 3172"/>
                  <a:gd name="T106" fmla="*/ 2147483647 w 2509"/>
                  <a:gd name="T107" fmla="*/ 2147483647 h 3172"/>
                  <a:gd name="T108" fmla="*/ 2147483647 w 2509"/>
                  <a:gd name="T109" fmla="*/ 2147483647 h 3172"/>
                  <a:gd name="T110" fmla="*/ 2147483647 w 2509"/>
                  <a:gd name="T111" fmla="*/ 2147483647 h 3172"/>
                  <a:gd name="T112" fmla="*/ 2147483647 w 2509"/>
                  <a:gd name="T113" fmla="*/ 2147483647 h 3172"/>
                  <a:gd name="T114" fmla="*/ 2147483647 w 2509"/>
                  <a:gd name="T115" fmla="*/ 2147483647 h 31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509" h="3172">
                    <a:moveTo>
                      <a:pt x="2211" y="2206"/>
                    </a:moveTo>
                    <a:lnTo>
                      <a:pt x="2211" y="2206"/>
                    </a:lnTo>
                    <a:lnTo>
                      <a:pt x="2173" y="2197"/>
                    </a:lnTo>
                    <a:lnTo>
                      <a:pt x="2106" y="2184"/>
                    </a:lnTo>
                    <a:lnTo>
                      <a:pt x="1923" y="2148"/>
                    </a:lnTo>
                    <a:lnTo>
                      <a:pt x="1824" y="2128"/>
                    </a:lnTo>
                    <a:lnTo>
                      <a:pt x="1731" y="2106"/>
                    </a:lnTo>
                    <a:lnTo>
                      <a:pt x="1690" y="2096"/>
                    </a:lnTo>
                    <a:lnTo>
                      <a:pt x="1654" y="2085"/>
                    </a:lnTo>
                    <a:lnTo>
                      <a:pt x="1623" y="2075"/>
                    </a:lnTo>
                    <a:lnTo>
                      <a:pt x="1601" y="2066"/>
                    </a:lnTo>
                    <a:lnTo>
                      <a:pt x="1594" y="2061"/>
                    </a:lnTo>
                    <a:lnTo>
                      <a:pt x="1586" y="2056"/>
                    </a:lnTo>
                    <a:lnTo>
                      <a:pt x="1580" y="2050"/>
                    </a:lnTo>
                    <a:lnTo>
                      <a:pt x="1575" y="2042"/>
                    </a:lnTo>
                    <a:lnTo>
                      <a:pt x="1570" y="2035"/>
                    </a:lnTo>
                    <a:lnTo>
                      <a:pt x="1565" y="2026"/>
                    </a:lnTo>
                    <a:lnTo>
                      <a:pt x="1558" y="2008"/>
                    </a:lnTo>
                    <a:lnTo>
                      <a:pt x="1552" y="1987"/>
                    </a:lnTo>
                    <a:lnTo>
                      <a:pt x="1547" y="1965"/>
                    </a:lnTo>
                    <a:lnTo>
                      <a:pt x="1544" y="1940"/>
                    </a:lnTo>
                    <a:lnTo>
                      <a:pt x="1542" y="1914"/>
                    </a:lnTo>
                    <a:lnTo>
                      <a:pt x="1542" y="1889"/>
                    </a:lnTo>
                    <a:lnTo>
                      <a:pt x="1542" y="1863"/>
                    </a:lnTo>
                    <a:lnTo>
                      <a:pt x="1544" y="1812"/>
                    </a:lnTo>
                    <a:lnTo>
                      <a:pt x="1549" y="1768"/>
                    </a:lnTo>
                    <a:lnTo>
                      <a:pt x="1553" y="1731"/>
                    </a:lnTo>
                    <a:lnTo>
                      <a:pt x="1581" y="1708"/>
                    </a:lnTo>
                    <a:lnTo>
                      <a:pt x="1608" y="1685"/>
                    </a:lnTo>
                    <a:lnTo>
                      <a:pt x="1636" y="1660"/>
                    </a:lnTo>
                    <a:lnTo>
                      <a:pt x="1663" y="1634"/>
                    </a:lnTo>
                    <a:lnTo>
                      <a:pt x="1689" y="1607"/>
                    </a:lnTo>
                    <a:lnTo>
                      <a:pt x="1714" y="1579"/>
                    </a:lnTo>
                    <a:lnTo>
                      <a:pt x="1738" y="1549"/>
                    </a:lnTo>
                    <a:lnTo>
                      <a:pt x="1763" y="1518"/>
                    </a:lnTo>
                    <a:lnTo>
                      <a:pt x="1785" y="1486"/>
                    </a:lnTo>
                    <a:lnTo>
                      <a:pt x="1808" y="1452"/>
                    </a:lnTo>
                    <a:lnTo>
                      <a:pt x="1827" y="1418"/>
                    </a:lnTo>
                    <a:lnTo>
                      <a:pt x="1847" y="1382"/>
                    </a:lnTo>
                    <a:lnTo>
                      <a:pt x="1866" y="1345"/>
                    </a:lnTo>
                    <a:lnTo>
                      <a:pt x="1882" y="1306"/>
                    </a:lnTo>
                    <a:lnTo>
                      <a:pt x="1898" y="1267"/>
                    </a:lnTo>
                    <a:lnTo>
                      <a:pt x="1912" y="1227"/>
                    </a:lnTo>
                    <a:lnTo>
                      <a:pt x="1913" y="1228"/>
                    </a:lnTo>
                    <a:lnTo>
                      <a:pt x="1920" y="1231"/>
                    </a:lnTo>
                    <a:lnTo>
                      <a:pt x="1938" y="1232"/>
                    </a:lnTo>
                    <a:lnTo>
                      <a:pt x="1950" y="1232"/>
                    </a:lnTo>
                    <a:lnTo>
                      <a:pt x="1966" y="1232"/>
                    </a:lnTo>
                    <a:lnTo>
                      <a:pt x="1973" y="1231"/>
                    </a:lnTo>
                    <a:lnTo>
                      <a:pt x="1980" y="1230"/>
                    </a:lnTo>
                    <a:lnTo>
                      <a:pt x="1986" y="1227"/>
                    </a:lnTo>
                    <a:lnTo>
                      <a:pt x="1992" y="1223"/>
                    </a:lnTo>
                    <a:lnTo>
                      <a:pt x="1997" y="1218"/>
                    </a:lnTo>
                    <a:lnTo>
                      <a:pt x="2002" y="1214"/>
                    </a:lnTo>
                    <a:lnTo>
                      <a:pt x="2011" y="1201"/>
                    </a:lnTo>
                    <a:lnTo>
                      <a:pt x="2018" y="1186"/>
                    </a:lnTo>
                    <a:lnTo>
                      <a:pt x="2024" y="1170"/>
                    </a:lnTo>
                    <a:lnTo>
                      <a:pt x="2029" y="1152"/>
                    </a:lnTo>
                    <a:lnTo>
                      <a:pt x="2032" y="1132"/>
                    </a:lnTo>
                    <a:lnTo>
                      <a:pt x="2034" y="1112"/>
                    </a:lnTo>
                    <a:lnTo>
                      <a:pt x="2037" y="1091"/>
                    </a:lnTo>
                    <a:lnTo>
                      <a:pt x="2038" y="1050"/>
                    </a:lnTo>
                    <a:lnTo>
                      <a:pt x="2038" y="1012"/>
                    </a:lnTo>
                    <a:lnTo>
                      <a:pt x="2038" y="981"/>
                    </a:lnTo>
                    <a:lnTo>
                      <a:pt x="2037" y="969"/>
                    </a:lnTo>
                    <a:lnTo>
                      <a:pt x="2035" y="959"/>
                    </a:lnTo>
                    <a:lnTo>
                      <a:pt x="2032" y="950"/>
                    </a:lnTo>
                    <a:lnTo>
                      <a:pt x="2027" y="941"/>
                    </a:lnTo>
                    <a:lnTo>
                      <a:pt x="2022" y="934"/>
                    </a:lnTo>
                    <a:lnTo>
                      <a:pt x="2016" y="929"/>
                    </a:lnTo>
                    <a:lnTo>
                      <a:pt x="2008" y="924"/>
                    </a:lnTo>
                    <a:lnTo>
                      <a:pt x="2001" y="920"/>
                    </a:lnTo>
                    <a:lnTo>
                      <a:pt x="1993" y="918"/>
                    </a:lnTo>
                    <a:lnTo>
                      <a:pt x="1985" y="917"/>
                    </a:lnTo>
                    <a:lnTo>
                      <a:pt x="1976" y="915"/>
                    </a:lnTo>
                    <a:lnTo>
                      <a:pt x="1969" y="917"/>
                    </a:lnTo>
                    <a:lnTo>
                      <a:pt x="1960" y="918"/>
                    </a:lnTo>
                    <a:lnTo>
                      <a:pt x="1952" y="920"/>
                    </a:lnTo>
                    <a:lnTo>
                      <a:pt x="1944" y="924"/>
                    </a:lnTo>
                    <a:lnTo>
                      <a:pt x="1938" y="928"/>
                    </a:lnTo>
                    <a:lnTo>
                      <a:pt x="1936" y="881"/>
                    </a:lnTo>
                    <a:lnTo>
                      <a:pt x="1934" y="834"/>
                    </a:lnTo>
                    <a:lnTo>
                      <a:pt x="1930" y="788"/>
                    </a:lnTo>
                    <a:lnTo>
                      <a:pt x="1926" y="743"/>
                    </a:lnTo>
                    <a:lnTo>
                      <a:pt x="1922" y="699"/>
                    </a:lnTo>
                    <a:lnTo>
                      <a:pt x="1914" y="654"/>
                    </a:lnTo>
                    <a:lnTo>
                      <a:pt x="1907" y="612"/>
                    </a:lnTo>
                    <a:lnTo>
                      <a:pt x="1898" y="570"/>
                    </a:lnTo>
                    <a:lnTo>
                      <a:pt x="1887" y="529"/>
                    </a:lnTo>
                    <a:lnTo>
                      <a:pt x="1876" y="489"/>
                    </a:lnTo>
                    <a:lnTo>
                      <a:pt x="1863" y="450"/>
                    </a:lnTo>
                    <a:lnTo>
                      <a:pt x="1849" y="413"/>
                    </a:lnTo>
                    <a:lnTo>
                      <a:pt x="1834" y="376"/>
                    </a:lnTo>
                    <a:lnTo>
                      <a:pt x="1816" y="341"/>
                    </a:lnTo>
                    <a:lnTo>
                      <a:pt x="1798" y="308"/>
                    </a:lnTo>
                    <a:lnTo>
                      <a:pt x="1778" y="274"/>
                    </a:lnTo>
                    <a:lnTo>
                      <a:pt x="1757" y="245"/>
                    </a:lnTo>
                    <a:lnTo>
                      <a:pt x="1735" y="215"/>
                    </a:lnTo>
                    <a:lnTo>
                      <a:pt x="1710" y="187"/>
                    </a:lnTo>
                    <a:lnTo>
                      <a:pt x="1684" y="161"/>
                    </a:lnTo>
                    <a:lnTo>
                      <a:pt x="1657" y="137"/>
                    </a:lnTo>
                    <a:lnTo>
                      <a:pt x="1627" y="114"/>
                    </a:lnTo>
                    <a:lnTo>
                      <a:pt x="1596" y="94"/>
                    </a:lnTo>
                    <a:lnTo>
                      <a:pt x="1564" y="74"/>
                    </a:lnTo>
                    <a:lnTo>
                      <a:pt x="1529" y="58"/>
                    </a:lnTo>
                    <a:lnTo>
                      <a:pt x="1493" y="43"/>
                    </a:lnTo>
                    <a:lnTo>
                      <a:pt x="1456" y="31"/>
                    </a:lnTo>
                    <a:lnTo>
                      <a:pt x="1417" y="20"/>
                    </a:lnTo>
                    <a:lnTo>
                      <a:pt x="1376" y="11"/>
                    </a:lnTo>
                    <a:lnTo>
                      <a:pt x="1333" y="5"/>
                    </a:lnTo>
                    <a:lnTo>
                      <a:pt x="1288" y="1"/>
                    </a:lnTo>
                    <a:lnTo>
                      <a:pt x="1241" y="0"/>
                    </a:lnTo>
                    <a:lnTo>
                      <a:pt x="1194" y="1"/>
                    </a:lnTo>
                    <a:lnTo>
                      <a:pt x="1148" y="5"/>
                    </a:lnTo>
                    <a:lnTo>
                      <a:pt x="1106" y="11"/>
                    </a:lnTo>
                    <a:lnTo>
                      <a:pt x="1064" y="18"/>
                    </a:lnTo>
                    <a:lnTo>
                      <a:pt x="1024" y="30"/>
                    </a:lnTo>
                    <a:lnTo>
                      <a:pt x="986" y="41"/>
                    </a:lnTo>
                    <a:lnTo>
                      <a:pt x="950" y="55"/>
                    </a:lnTo>
                    <a:lnTo>
                      <a:pt x="914" y="72"/>
                    </a:lnTo>
                    <a:lnTo>
                      <a:pt x="882" y="90"/>
                    </a:lnTo>
                    <a:lnTo>
                      <a:pt x="850" y="110"/>
                    </a:lnTo>
                    <a:lnTo>
                      <a:pt x="820" y="132"/>
                    </a:lnTo>
                    <a:lnTo>
                      <a:pt x="792" y="156"/>
                    </a:lnTo>
                    <a:lnTo>
                      <a:pt x="765" y="180"/>
                    </a:lnTo>
                    <a:lnTo>
                      <a:pt x="740" y="208"/>
                    </a:lnTo>
                    <a:lnTo>
                      <a:pt x="716" y="236"/>
                    </a:lnTo>
                    <a:lnTo>
                      <a:pt x="694" y="266"/>
                    </a:lnTo>
                    <a:lnTo>
                      <a:pt x="673" y="297"/>
                    </a:lnTo>
                    <a:lnTo>
                      <a:pt x="653" y="330"/>
                    </a:lnTo>
                    <a:lnTo>
                      <a:pt x="636" y="365"/>
                    </a:lnTo>
                    <a:lnTo>
                      <a:pt x="620" y="399"/>
                    </a:lnTo>
                    <a:lnTo>
                      <a:pt x="604" y="437"/>
                    </a:lnTo>
                    <a:lnTo>
                      <a:pt x="590" y="475"/>
                    </a:lnTo>
                    <a:lnTo>
                      <a:pt x="578" y="513"/>
                    </a:lnTo>
                    <a:lnTo>
                      <a:pt x="567" y="554"/>
                    </a:lnTo>
                    <a:lnTo>
                      <a:pt x="557" y="595"/>
                    </a:lnTo>
                    <a:lnTo>
                      <a:pt x="549" y="637"/>
                    </a:lnTo>
                    <a:lnTo>
                      <a:pt x="542" y="680"/>
                    </a:lnTo>
                    <a:lnTo>
                      <a:pt x="536" y="725"/>
                    </a:lnTo>
                    <a:lnTo>
                      <a:pt x="531" y="769"/>
                    </a:lnTo>
                    <a:lnTo>
                      <a:pt x="527" y="815"/>
                    </a:lnTo>
                    <a:lnTo>
                      <a:pt x="525" y="861"/>
                    </a:lnTo>
                    <a:lnTo>
                      <a:pt x="523" y="908"/>
                    </a:lnTo>
                    <a:lnTo>
                      <a:pt x="512" y="912"/>
                    </a:lnTo>
                    <a:lnTo>
                      <a:pt x="501" y="917"/>
                    </a:lnTo>
                    <a:lnTo>
                      <a:pt x="490" y="923"/>
                    </a:lnTo>
                    <a:lnTo>
                      <a:pt x="479" y="930"/>
                    </a:lnTo>
                    <a:lnTo>
                      <a:pt x="470" y="940"/>
                    </a:lnTo>
                    <a:lnTo>
                      <a:pt x="462" y="951"/>
                    </a:lnTo>
                    <a:lnTo>
                      <a:pt x="455" y="965"/>
                    </a:lnTo>
                    <a:lnTo>
                      <a:pt x="452" y="981"/>
                    </a:lnTo>
                    <a:lnTo>
                      <a:pt x="447" y="1006"/>
                    </a:lnTo>
                    <a:lnTo>
                      <a:pt x="444" y="1029"/>
                    </a:lnTo>
                    <a:lnTo>
                      <a:pt x="444" y="1053"/>
                    </a:lnTo>
                    <a:lnTo>
                      <a:pt x="445" y="1076"/>
                    </a:lnTo>
                    <a:lnTo>
                      <a:pt x="448" y="1098"/>
                    </a:lnTo>
                    <a:lnTo>
                      <a:pt x="452" y="1118"/>
                    </a:lnTo>
                    <a:lnTo>
                      <a:pt x="457" y="1138"/>
                    </a:lnTo>
                    <a:lnTo>
                      <a:pt x="463" y="1157"/>
                    </a:lnTo>
                    <a:lnTo>
                      <a:pt x="470" y="1173"/>
                    </a:lnTo>
                    <a:lnTo>
                      <a:pt x="478" y="1188"/>
                    </a:lnTo>
                    <a:lnTo>
                      <a:pt x="486" y="1201"/>
                    </a:lnTo>
                    <a:lnTo>
                      <a:pt x="495" y="1212"/>
                    </a:lnTo>
                    <a:lnTo>
                      <a:pt x="504" y="1221"/>
                    </a:lnTo>
                    <a:lnTo>
                      <a:pt x="513" y="1227"/>
                    </a:lnTo>
                    <a:lnTo>
                      <a:pt x="522" y="1232"/>
                    </a:lnTo>
                    <a:lnTo>
                      <a:pt x="531" y="1233"/>
                    </a:lnTo>
                    <a:lnTo>
                      <a:pt x="552" y="1232"/>
                    </a:lnTo>
                    <a:lnTo>
                      <a:pt x="562" y="1231"/>
                    </a:lnTo>
                    <a:lnTo>
                      <a:pt x="567" y="1230"/>
                    </a:lnTo>
                    <a:lnTo>
                      <a:pt x="573" y="1227"/>
                    </a:lnTo>
                    <a:lnTo>
                      <a:pt x="588" y="1269"/>
                    </a:lnTo>
                    <a:lnTo>
                      <a:pt x="604" y="1309"/>
                    </a:lnTo>
                    <a:lnTo>
                      <a:pt x="621" y="1348"/>
                    </a:lnTo>
                    <a:lnTo>
                      <a:pt x="640" y="1386"/>
                    </a:lnTo>
                    <a:lnTo>
                      <a:pt x="661" y="1423"/>
                    </a:lnTo>
                    <a:lnTo>
                      <a:pt x="682" y="1459"/>
                    </a:lnTo>
                    <a:lnTo>
                      <a:pt x="705" y="1493"/>
                    </a:lnTo>
                    <a:lnTo>
                      <a:pt x="729" y="1527"/>
                    </a:lnTo>
                    <a:lnTo>
                      <a:pt x="754" y="1559"/>
                    </a:lnTo>
                    <a:lnTo>
                      <a:pt x="778" y="1590"/>
                    </a:lnTo>
                    <a:lnTo>
                      <a:pt x="805" y="1619"/>
                    </a:lnTo>
                    <a:lnTo>
                      <a:pt x="833" y="1647"/>
                    </a:lnTo>
                    <a:lnTo>
                      <a:pt x="860" y="1674"/>
                    </a:lnTo>
                    <a:lnTo>
                      <a:pt x="888" y="1699"/>
                    </a:lnTo>
                    <a:lnTo>
                      <a:pt x="917" y="1722"/>
                    </a:lnTo>
                    <a:lnTo>
                      <a:pt x="945" y="1743"/>
                    </a:lnTo>
                    <a:lnTo>
                      <a:pt x="949" y="1781"/>
                    </a:lnTo>
                    <a:lnTo>
                      <a:pt x="953" y="1825"/>
                    </a:lnTo>
                    <a:lnTo>
                      <a:pt x="954" y="1873"/>
                    </a:lnTo>
                    <a:lnTo>
                      <a:pt x="954" y="1898"/>
                    </a:lnTo>
                    <a:lnTo>
                      <a:pt x="953" y="1921"/>
                    </a:lnTo>
                    <a:lnTo>
                      <a:pt x="950" y="1945"/>
                    </a:lnTo>
                    <a:lnTo>
                      <a:pt x="947" y="1967"/>
                    </a:lnTo>
                    <a:lnTo>
                      <a:pt x="943" y="1989"/>
                    </a:lnTo>
                    <a:lnTo>
                      <a:pt x="937" y="2009"/>
                    </a:lnTo>
                    <a:lnTo>
                      <a:pt x="929" y="2026"/>
                    </a:lnTo>
                    <a:lnTo>
                      <a:pt x="919" y="2042"/>
                    </a:lnTo>
                    <a:lnTo>
                      <a:pt x="914" y="2050"/>
                    </a:lnTo>
                    <a:lnTo>
                      <a:pt x="908" y="2056"/>
                    </a:lnTo>
                    <a:lnTo>
                      <a:pt x="902" y="2061"/>
                    </a:lnTo>
                    <a:lnTo>
                      <a:pt x="896" y="2066"/>
                    </a:lnTo>
                    <a:lnTo>
                      <a:pt x="886" y="2071"/>
                    </a:lnTo>
                    <a:lnTo>
                      <a:pt x="874" y="2077"/>
                    </a:lnTo>
                    <a:lnTo>
                      <a:pt x="843" y="2087"/>
                    </a:lnTo>
                    <a:lnTo>
                      <a:pt x="807" y="2098"/>
                    </a:lnTo>
                    <a:lnTo>
                      <a:pt x="765" y="2109"/>
                    </a:lnTo>
                    <a:lnTo>
                      <a:pt x="720" y="2119"/>
                    </a:lnTo>
                    <a:lnTo>
                      <a:pt x="671" y="2129"/>
                    </a:lnTo>
                    <a:lnTo>
                      <a:pt x="621" y="2138"/>
                    </a:lnTo>
                    <a:lnTo>
                      <a:pt x="570" y="2146"/>
                    </a:lnTo>
                    <a:lnTo>
                      <a:pt x="470" y="2162"/>
                    </a:lnTo>
                    <a:lnTo>
                      <a:pt x="382" y="2174"/>
                    </a:lnTo>
                    <a:lnTo>
                      <a:pt x="313" y="2181"/>
                    </a:lnTo>
                    <a:lnTo>
                      <a:pt x="273" y="2184"/>
                    </a:lnTo>
                    <a:lnTo>
                      <a:pt x="245" y="2185"/>
                    </a:lnTo>
                    <a:lnTo>
                      <a:pt x="219" y="2187"/>
                    </a:lnTo>
                    <a:lnTo>
                      <a:pt x="194" y="2192"/>
                    </a:lnTo>
                    <a:lnTo>
                      <a:pt x="172" y="2198"/>
                    </a:lnTo>
                    <a:lnTo>
                      <a:pt x="151" y="2205"/>
                    </a:lnTo>
                    <a:lnTo>
                      <a:pt x="132" y="2213"/>
                    </a:lnTo>
                    <a:lnTo>
                      <a:pt x="115" y="2223"/>
                    </a:lnTo>
                    <a:lnTo>
                      <a:pt x="99" y="2234"/>
                    </a:lnTo>
                    <a:lnTo>
                      <a:pt x="85" y="2247"/>
                    </a:lnTo>
                    <a:lnTo>
                      <a:pt x="72" y="2259"/>
                    </a:lnTo>
                    <a:lnTo>
                      <a:pt x="61" y="2273"/>
                    </a:lnTo>
                    <a:lnTo>
                      <a:pt x="51" y="2287"/>
                    </a:lnTo>
                    <a:lnTo>
                      <a:pt x="41" y="2302"/>
                    </a:lnTo>
                    <a:lnTo>
                      <a:pt x="33" y="2318"/>
                    </a:lnTo>
                    <a:lnTo>
                      <a:pt x="26" y="2334"/>
                    </a:lnTo>
                    <a:lnTo>
                      <a:pt x="21" y="2352"/>
                    </a:lnTo>
                    <a:lnTo>
                      <a:pt x="16" y="2369"/>
                    </a:lnTo>
                    <a:lnTo>
                      <a:pt x="11" y="2386"/>
                    </a:lnTo>
                    <a:lnTo>
                      <a:pt x="5" y="2421"/>
                    </a:lnTo>
                    <a:lnTo>
                      <a:pt x="2" y="2456"/>
                    </a:lnTo>
                    <a:lnTo>
                      <a:pt x="0" y="2490"/>
                    </a:lnTo>
                    <a:lnTo>
                      <a:pt x="0" y="2524"/>
                    </a:lnTo>
                    <a:lnTo>
                      <a:pt x="1" y="2555"/>
                    </a:lnTo>
                    <a:lnTo>
                      <a:pt x="1" y="2607"/>
                    </a:lnTo>
                    <a:lnTo>
                      <a:pt x="2" y="2745"/>
                    </a:lnTo>
                    <a:lnTo>
                      <a:pt x="5" y="2933"/>
                    </a:lnTo>
                    <a:lnTo>
                      <a:pt x="7" y="3172"/>
                    </a:lnTo>
                    <a:lnTo>
                      <a:pt x="1245" y="3172"/>
                    </a:lnTo>
                    <a:lnTo>
                      <a:pt x="1251" y="3172"/>
                    </a:lnTo>
                    <a:lnTo>
                      <a:pt x="2509" y="3172"/>
                    </a:lnTo>
                    <a:lnTo>
                      <a:pt x="2509" y="2597"/>
                    </a:lnTo>
                    <a:lnTo>
                      <a:pt x="2509" y="2550"/>
                    </a:lnTo>
                    <a:lnTo>
                      <a:pt x="2508" y="2524"/>
                    </a:lnTo>
                    <a:lnTo>
                      <a:pt x="2506" y="2498"/>
                    </a:lnTo>
                    <a:lnTo>
                      <a:pt x="2502" y="2471"/>
                    </a:lnTo>
                    <a:lnTo>
                      <a:pt x="2496" y="2445"/>
                    </a:lnTo>
                    <a:lnTo>
                      <a:pt x="2487" y="2417"/>
                    </a:lnTo>
                    <a:lnTo>
                      <a:pt x="2481" y="2404"/>
                    </a:lnTo>
                    <a:lnTo>
                      <a:pt x="2475" y="2390"/>
                    </a:lnTo>
                    <a:lnTo>
                      <a:pt x="2467" y="2377"/>
                    </a:lnTo>
                    <a:lnTo>
                      <a:pt x="2460" y="2363"/>
                    </a:lnTo>
                    <a:lnTo>
                      <a:pt x="2450" y="2349"/>
                    </a:lnTo>
                    <a:lnTo>
                      <a:pt x="2440" y="2337"/>
                    </a:lnTo>
                    <a:lnTo>
                      <a:pt x="2429" y="2325"/>
                    </a:lnTo>
                    <a:lnTo>
                      <a:pt x="2415" y="2312"/>
                    </a:lnTo>
                    <a:lnTo>
                      <a:pt x="2402" y="2300"/>
                    </a:lnTo>
                    <a:lnTo>
                      <a:pt x="2387" y="2287"/>
                    </a:lnTo>
                    <a:lnTo>
                      <a:pt x="2369" y="2276"/>
                    </a:lnTo>
                    <a:lnTo>
                      <a:pt x="2352" y="2264"/>
                    </a:lnTo>
                    <a:lnTo>
                      <a:pt x="2332" y="2254"/>
                    </a:lnTo>
                    <a:lnTo>
                      <a:pt x="2311" y="2243"/>
                    </a:lnTo>
                    <a:lnTo>
                      <a:pt x="2289" y="2233"/>
                    </a:lnTo>
                    <a:lnTo>
                      <a:pt x="2264" y="2223"/>
                    </a:lnTo>
                    <a:lnTo>
                      <a:pt x="2238" y="2214"/>
                    </a:lnTo>
                    <a:lnTo>
                      <a:pt x="2211" y="2206"/>
                    </a:lnTo>
                    <a:close/>
                  </a:path>
                </a:pathLst>
              </a:custGeom>
              <a:solidFill>
                <a:srgbClr val="F6DBBC"/>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25" name="Freeform 54"/>
              <p:cNvSpPr>
                <a:spLocks/>
              </p:cNvSpPr>
              <p:nvPr/>
            </p:nvSpPr>
            <p:spPr bwMode="auto">
              <a:xfrm>
                <a:off x="3822700" y="3016250"/>
                <a:ext cx="1339850" cy="871538"/>
              </a:xfrm>
              <a:custGeom>
                <a:avLst/>
                <a:gdLst>
                  <a:gd name="T0" fmla="*/ 2147483647 w 2532"/>
                  <a:gd name="T1" fmla="*/ 2147483647 h 1648"/>
                  <a:gd name="T2" fmla="*/ 2147483647 w 2532"/>
                  <a:gd name="T3" fmla="*/ 2147483647 h 1648"/>
                  <a:gd name="T4" fmla="*/ 2147483647 w 2532"/>
                  <a:gd name="T5" fmla="*/ 2147483647 h 1648"/>
                  <a:gd name="T6" fmla="*/ 2147483647 w 2532"/>
                  <a:gd name="T7" fmla="*/ 2147483647 h 1648"/>
                  <a:gd name="T8" fmla="*/ 2147483647 w 2532"/>
                  <a:gd name="T9" fmla="*/ 2147483647 h 1648"/>
                  <a:gd name="T10" fmla="*/ 2147483647 w 2532"/>
                  <a:gd name="T11" fmla="*/ 2147483647 h 1648"/>
                  <a:gd name="T12" fmla="*/ 2147483647 w 2532"/>
                  <a:gd name="T13" fmla="*/ 2147483647 h 1648"/>
                  <a:gd name="T14" fmla="*/ 2147483647 w 2532"/>
                  <a:gd name="T15" fmla="*/ 2147483647 h 1648"/>
                  <a:gd name="T16" fmla="*/ 2147483647 w 2532"/>
                  <a:gd name="T17" fmla="*/ 2147483647 h 1648"/>
                  <a:gd name="T18" fmla="*/ 2147483647 w 2532"/>
                  <a:gd name="T19" fmla="*/ 2147483647 h 1648"/>
                  <a:gd name="T20" fmla="*/ 2147483647 w 2532"/>
                  <a:gd name="T21" fmla="*/ 2147483647 h 1648"/>
                  <a:gd name="T22" fmla="*/ 2147483647 w 2532"/>
                  <a:gd name="T23" fmla="*/ 2147483647 h 1648"/>
                  <a:gd name="T24" fmla="*/ 2147483647 w 2532"/>
                  <a:gd name="T25" fmla="*/ 2147483647 h 1648"/>
                  <a:gd name="T26" fmla="*/ 2147483647 w 2532"/>
                  <a:gd name="T27" fmla="*/ 2147483647 h 1648"/>
                  <a:gd name="T28" fmla="*/ 2147483647 w 2532"/>
                  <a:gd name="T29" fmla="*/ 2147483647 h 1648"/>
                  <a:gd name="T30" fmla="*/ 2147483647 w 2532"/>
                  <a:gd name="T31" fmla="*/ 2147483647 h 1648"/>
                  <a:gd name="T32" fmla="*/ 2147483647 w 2532"/>
                  <a:gd name="T33" fmla="*/ 2147483647 h 1648"/>
                  <a:gd name="T34" fmla="*/ 2147483647 w 2532"/>
                  <a:gd name="T35" fmla="*/ 1035367577 h 1648"/>
                  <a:gd name="T36" fmla="*/ 2147483647 w 2532"/>
                  <a:gd name="T37" fmla="*/ 1478937053 h 1648"/>
                  <a:gd name="T38" fmla="*/ 2147483647 w 2532"/>
                  <a:gd name="T39" fmla="*/ 2147483647 h 1648"/>
                  <a:gd name="T40" fmla="*/ 2147483647 w 2532"/>
                  <a:gd name="T41" fmla="*/ 2147483647 h 1648"/>
                  <a:gd name="T42" fmla="*/ 2147483647 w 2532"/>
                  <a:gd name="T43" fmla="*/ 2147483647 h 1648"/>
                  <a:gd name="T44" fmla="*/ 2147483647 w 2532"/>
                  <a:gd name="T45" fmla="*/ 2147483647 h 1648"/>
                  <a:gd name="T46" fmla="*/ 2147483647 w 2532"/>
                  <a:gd name="T47" fmla="*/ 2147483647 h 1648"/>
                  <a:gd name="T48" fmla="*/ 2147483647 w 2532"/>
                  <a:gd name="T49" fmla="*/ 2147483647 h 1648"/>
                  <a:gd name="T50" fmla="*/ 2147483647 w 2532"/>
                  <a:gd name="T51" fmla="*/ 2147483647 h 1648"/>
                  <a:gd name="T52" fmla="*/ 2147483647 w 2532"/>
                  <a:gd name="T53" fmla="*/ 2147483647 h 1648"/>
                  <a:gd name="T54" fmla="*/ 2147483647 w 2532"/>
                  <a:gd name="T55" fmla="*/ 2147483647 h 1648"/>
                  <a:gd name="T56" fmla="*/ 2147483647 w 2532"/>
                  <a:gd name="T57" fmla="*/ 2147483647 h 1648"/>
                  <a:gd name="T58" fmla="*/ 2147483647 w 2532"/>
                  <a:gd name="T59" fmla="*/ 2147483647 h 1648"/>
                  <a:gd name="T60" fmla="*/ 2147483647 w 2532"/>
                  <a:gd name="T61" fmla="*/ 2147483647 h 1648"/>
                  <a:gd name="T62" fmla="*/ 2147483647 w 2532"/>
                  <a:gd name="T63" fmla="*/ 2147483647 h 1648"/>
                  <a:gd name="T64" fmla="*/ 2147483647 w 2532"/>
                  <a:gd name="T65" fmla="*/ 2147483647 h 1648"/>
                  <a:gd name="T66" fmla="*/ 2147483647 w 2532"/>
                  <a:gd name="T67" fmla="*/ 2147483647 h 1648"/>
                  <a:gd name="T68" fmla="*/ 2147483647 w 2532"/>
                  <a:gd name="T69" fmla="*/ 2147483647 h 1648"/>
                  <a:gd name="T70" fmla="*/ 2147483647 w 2532"/>
                  <a:gd name="T71" fmla="*/ 2147483647 h 1648"/>
                  <a:gd name="T72" fmla="*/ 2147483647 w 2532"/>
                  <a:gd name="T73" fmla="*/ 2147483647 h 1648"/>
                  <a:gd name="T74" fmla="*/ 2147483647 w 2532"/>
                  <a:gd name="T75" fmla="*/ 2147483647 h 1648"/>
                  <a:gd name="T76" fmla="*/ 2147483647 w 2532"/>
                  <a:gd name="T77" fmla="*/ 2147483647 h 1648"/>
                  <a:gd name="T78" fmla="*/ 2147483647 w 2532"/>
                  <a:gd name="T79" fmla="*/ 2147483647 h 1648"/>
                  <a:gd name="T80" fmla="*/ 2147483647 w 2532"/>
                  <a:gd name="T81" fmla="*/ 2147483647 h 1648"/>
                  <a:gd name="T82" fmla="*/ 2147483647 w 2532"/>
                  <a:gd name="T83" fmla="*/ 591518869 h 1648"/>
                  <a:gd name="T84" fmla="*/ 2147483647 w 2532"/>
                  <a:gd name="T85" fmla="*/ 0 h 1648"/>
                  <a:gd name="T86" fmla="*/ 2147483647 w 2532"/>
                  <a:gd name="T87" fmla="*/ 2147483647 h 1648"/>
                  <a:gd name="T88" fmla="*/ 2147483647 w 2532"/>
                  <a:gd name="T89" fmla="*/ 2147483647 h 1648"/>
                  <a:gd name="T90" fmla="*/ 2147483647 w 2532"/>
                  <a:gd name="T91" fmla="*/ 2147483647 h 1648"/>
                  <a:gd name="T92" fmla="*/ 2147483647 w 2532"/>
                  <a:gd name="T93" fmla="*/ 2147483647 h 1648"/>
                  <a:gd name="T94" fmla="*/ 2147483647 w 2532"/>
                  <a:gd name="T95" fmla="*/ 2147483647 h 1648"/>
                  <a:gd name="T96" fmla="*/ 2147483647 w 2532"/>
                  <a:gd name="T97" fmla="*/ 2147483647 h 1648"/>
                  <a:gd name="T98" fmla="*/ 2147483647 w 2532"/>
                  <a:gd name="T99" fmla="*/ 2147483647 h 1648"/>
                  <a:gd name="T100" fmla="*/ 2147483647 w 2532"/>
                  <a:gd name="T101" fmla="*/ 2147483647 h 1648"/>
                  <a:gd name="T102" fmla="*/ 2147483647 w 2532"/>
                  <a:gd name="T103" fmla="*/ 2147483647 h 1648"/>
                  <a:gd name="T104" fmla="*/ 2147483647 w 2532"/>
                  <a:gd name="T105" fmla="*/ 2147483647 h 1648"/>
                  <a:gd name="T106" fmla="*/ 2147483647 w 2532"/>
                  <a:gd name="T107" fmla="*/ 2147483647 h 1648"/>
                  <a:gd name="T108" fmla="*/ 2147483647 w 2532"/>
                  <a:gd name="T109" fmla="*/ 2147483647 h 1648"/>
                  <a:gd name="T110" fmla="*/ 2147483647 w 2532"/>
                  <a:gd name="T111" fmla="*/ 2147483647 h 1648"/>
                  <a:gd name="T112" fmla="*/ 2147483647 w 2532"/>
                  <a:gd name="T113" fmla="*/ 2147483647 h 1648"/>
                  <a:gd name="T114" fmla="*/ 1481851875 w 2532"/>
                  <a:gd name="T115" fmla="*/ 2147483647 h 1648"/>
                  <a:gd name="T116" fmla="*/ 148129096 w 2532"/>
                  <a:gd name="T117" fmla="*/ 2147483647 h 1648"/>
                  <a:gd name="T118" fmla="*/ 0 w 2532"/>
                  <a:gd name="T119" fmla="*/ 2147483647 h 1648"/>
                  <a:gd name="T120" fmla="*/ 0 w 2532"/>
                  <a:gd name="T121" fmla="*/ 2147483647 h 1648"/>
                  <a:gd name="T122" fmla="*/ 2147483647 w 2532"/>
                  <a:gd name="T123" fmla="*/ 2147483647 h 16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532" h="1648">
                    <a:moveTo>
                      <a:pt x="2532" y="1648"/>
                    </a:moveTo>
                    <a:lnTo>
                      <a:pt x="2532" y="1648"/>
                    </a:lnTo>
                    <a:lnTo>
                      <a:pt x="2532" y="480"/>
                    </a:lnTo>
                    <a:lnTo>
                      <a:pt x="2532" y="429"/>
                    </a:lnTo>
                    <a:lnTo>
                      <a:pt x="2530" y="401"/>
                    </a:lnTo>
                    <a:lnTo>
                      <a:pt x="2528" y="370"/>
                    </a:lnTo>
                    <a:lnTo>
                      <a:pt x="2523" y="339"/>
                    </a:lnTo>
                    <a:lnTo>
                      <a:pt x="2517" y="307"/>
                    </a:lnTo>
                    <a:lnTo>
                      <a:pt x="2508" y="275"/>
                    </a:lnTo>
                    <a:lnTo>
                      <a:pt x="2503" y="260"/>
                    </a:lnTo>
                    <a:lnTo>
                      <a:pt x="2497" y="244"/>
                    </a:lnTo>
                    <a:lnTo>
                      <a:pt x="2490" y="229"/>
                    </a:lnTo>
                    <a:lnTo>
                      <a:pt x="2482" y="214"/>
                    </a:lnTo>
                    <a:lnTo>
                      <a:pt x="2474" y="199"/>
                    </a:lnTo>
                    <a:lnTo>
                      <a:pt x="2464" y="186"/>
                    </a:lnTo>
                    <a:lnTo>
                      <a:pt x="2452" y="172"/>
                    </a:lnTo>
                    <a:lnTo>
                      <a:pt x="2440" y="160"/>
                    </a:lnTo>
                    <a:lnTo>
                      <a:pt x="2426" y="147"/>
                    </a:lnTo>
                    <a:lnTo>
                      <a:pt x="2413" y="136"/>
                    </a:lnTo>
                    <a:lnTo>
                      <a:pt x="2397" y="126"/>
                    </a:lnTo>
                    <a:lnTo>
                      <a:pt x="2379" y="116"/>
                    </a:lnTo>
                    <a:lnTo>
                      <a:pt x="2361" y="108"/>
                    </a:lnTo>
                    <a:lnTo>
                      <a:pt x="2341" y="100"/>
                    </a:lnTo>
                    <a:lnTo>
                      <a:pt x="2320" y="93"/>
                    </a:lnTo>
                    <a:lnTo>
                      <a:pt x="2297" y="88"/>
                    </a:lnTo>
                    <a:lnTo>
                      <a:pt x="2272" y="84"/>
                    </a:lnTo>
                    <a:lnTo>
                      <a:pt x="2246" y="80"/>
                    </a:lnTo>
                    <a:lnTo>
                      <a:pt x="2178" y="73"/>
                    </a:lnTo>
                    <a:lnTo>
                      <a:pt x="2057" y="57"/>
                    </a:lnTo>
                    <a:lnTo>
                      <a:pt x="1985" y="47"/>
                    </a:lnTo>
                    <a:lnTo>
                      <a:pt x="1911" y="35"/>
                    </a:lnTo>
                    <a:lnTo>
                      <a:pt x="1836" y="21"/>
                    </a:lnTo>
                    <a:lnTo>
                      <a:pt x="1767" y="7"/>
                    </a:lnTo>
                    <a:lnTo>
                      <a:pt x="1765" y="7"/>
                    </a:lnTo>
                    <a:lnTo>
                      <a:pt x="1762" y="10"/>
                    </a:lnTo>
                    <a:lnTo>
                      <a:pt x="1756" y="20"/>
                    </a:lnTo>
                    <a:lnTo>
                      <a:pt x="1740" y="56"/>
                    </a:lnTo>
                    <a:lnTo>
                      <a:pt x="1729" y="80"/>
                    </a:lnTo>
                    <a:lnTo>
                      <a:pt x="1714" y="108"/>
                    </a:lnTo>
                    <a:lnTo>
                      <a:pt x="1696" y="137"/>
                    </a:lnTo>
                    <a:lnTo>
                      <a:pt x="1685" y="152"/>
                    </a:lnTo>
                    <a:lnTo>
                      <a:pt x="1674" y="168"/>
                    </a:lnTo>
                    <a:lnTo>
                      <a:pt x="1662" y="184"/>
                    </a:lnTo>
                    <a:lnTo>
                      <a:pt x="1648" y="199"/>
                    </a:lnTo>
                    <a:lnTo>
                      <a:pt x="1633" y="215"/>
                    </a:lnTo>
                    <a:lnTo>
                      <a:pt x="1617" y="230"/>
                    </a:lnTo>
                    <a:lnTo>
                      <a:pt x="1600" y="245"/>
                    </a:lnTo>
                    <a:lnTo>
                      <a:pt x="1581" y="259"/>
                    </a:lnTo>
                    <a:lnTo>
                      <a:pt x="1560" y="272"/>
                    </a:lnTo>
                    <a:lnTo>
                      <a:pt x="1539" y="284"/>
                    </a:lnTo>
                    <a:lnTo>
                      <a:pt x="1516" y="297"/>
                    </a:lnTo>
                    <a:lnTo>
                      <a:pt x="1490" y="308"/>
                    </a:lnTo>
                    <a:lnTo>
                      <a:pt x="1464" y="318"/>
                    </a:lnTo>
                    <a:lnTo>
                      <a:pt x="1434" y="327"/>
                    </a:lnTo>
                    <a:lnTo>
                      <a:pt x="1404" y="334"/>
                    </a:lnTo>
                    <a:lnTo>
                      <a:pt x="1372" y="339"/>
                    </a:lnTo>
                    <a:lnTo>
                      <a:pt x="1338" y="344"/>
                    </a:lnTo>
                    <a:lnTo>
                      <a:pt x="1301" y="346"/>
                    </a:lnTo>
                    <a:lnTo>
                      <a:pt x="1268" y="346"/>
                    </a:lnTo>
                    <a:lnTo>
                      <a:pt x="1237" y="344"/>
                    </a:lnTo>
                    <a:lnTo>
                      <a:pt x="1207" y="340"/>
                    </a:lnTo>
                    <a:lnTo>
                      <a:pt x="1178" y="335"/>
                    </a:lnTo>
                    <a:lnTo>
                      <a:pt x="1151" y="328"/>
                    </a:lnTo>
                    <a:lnTo>
                      <a:pt x="1125" y="319"/>
                    </a:lnTo>
                    <a:lnTo>
                      <a:pt x="1099" y="309"/>
                    </a:lnTo>
                    <a:lnTo>
                      <a:pt x="1075" y="297"/>
                    </a:lnTo>
                    <a:lnTo>
                      <a:pt x="1053" y="284"/>
                    </a:lnTo>
                    <a:lnTo>
                      <a:pt x="1031" y="271"/>
                    </a:lnTo>
                    <a:lnTo>
                      <a:pt x="1011" y="257"/>
                    </a:lnTo>
                    <a:lnTo>
                      <a:pt x="991" y="241"/>
                    </a:lnTo>
                    <a:lnTo>
                      <a:pt x="973" y="226"/>
                    </a:lnTo>
                    <a:lnTo>
                      <a:pt x="955" y="210"/>
                    </a:lnTo>
                    <a:lnTo>
                      <a:pt x="939" y="193"/>
                    </a:lnTo>
                    <a:lnTo>
                      <a:pt x="924" y="177"/>
                    </a:lnTo>
                    <a:lnTo>
                      <a:pt x="897" y="143"/>
                    </a:lnTo>
                    <a:lnTo>
                      <a:pt x="874" y="111"/>
                    </a:lnTo>
                    <a:lnTo>
                      <a:pt x="854" y="82"/>
                    </a:lnTo>
                    <a:lnTo>
                      <a:pt x="837" y="54"/>
                    </a:lnTo>
                    <a:lnTo>
                      <a:pt x="813" y="14"/>
                    </a:lnTo>
                    <a:lnTo>
                      <a:pt x="806" y="4"/>
                    </a:lnTo>
                    <a:lnTo>
                      <a:pt x="802" y="1"/>
                    </a:lnTo>
                    <a:lnTo>
                      <a:pt x="801" y="0"/>
                    </a:lnTo>
                    <a:lnTo>
                      <a:pt x="730" y="16"/>
                    </a:lnTo>
                    <a:lnTo>
                      <a:pt x="653" y="31"/>
                    </a:lnTo>
                    <a:lnTo>
                      <a:pt x="575" y="43"/>
                    </a:lnTo>
                    <a:lnTo>
                      <a:pt x="498" y="56"/>
                    </a:lnTo>
                    <a:lnTo>
                      <a:pt x="426" y="65"/>
                    </a:lnTo>
                    <a:lnTo>
                      <a:pt x="365" y="73"/>
                    </a:lnTo>
                    <a:lnTo>
                      <a:pt x="318" y="78"/>
                    </a:lnTo>
                    <a:lnTo>
                      <a:pt x="290" y="80"/>
                    </a:lnTo>
                    <a:lnTo>
                      <a:pt x="261" y="80"/>
                    </a:lnTo>
                    <a:lnTo>
                      <a:pt x="235" y="83"/>
                    </a:lnTo>
                    <a:lnTo>
                      <a:pt x="210" y="88"/>
                    </a:lnTo>
                    <a:lnTo>
                      <a:pt x="188" y="93"/>
                    </a:lnTo>
                    <a:lnTo>
                      <a:pt x="166" y="99"/>
                    </a:lnTo>
                    <a:lnTo>
                      <a:pt x="147" y="106"/>
                    </a:lnTo>
                    <a:lnTo>
                      <a:pt x="129" y="115"/>
                    </a:lnTo>
                    <a:lnTo>
                      <a:pt x="113" y="125"/>
                    </a:lnTo>
                    <a:lnTo>
                      <a:pt x="98" y="136"/>
                    </a:lnTo>
                    <a:lnTo>
                      <a:pt x="84" y="148"/>
                    </a:lnTo>
                    <a:lnTo>
                      <a:pt x="72" y="161"/>
                    </a:lnTo>
                    <a:lnTo>
                      <a:pt x="61" y="174"/>
                    </a:lnTo>
                    <a:lnTo>
                      <a:pt x="51" y="188"/>
                    </a:lnTo>
                    <a:lnTo>
                      <a:pt x="42" y="203"/>
                    </a:lnTo>
                    <a:lnTo>
                      <a:pt x="35" y="218"/>
                    </a:lnTo>
                    <a:lnTo>
                      <a:pt x="27" y="233"/>
                    </a:lnTo>
                    <a:lnTo>
                      <a:pt x="22" y="249"/>
                    </a:lnTo>
                    <a:lnTo>
                      <a:pt x="17" y="265"/>
                    </a:lnTo>
                    <a:lnTo>
                      <a:pt x="13" y="281"/>
                    </a:lnTo>
                    <a:lnTo>
                      <a:pt x="10" y="298"/>
                    </a:lnTo>
                    <a:lnTo>
                      <a:pt x="5" y="330"/>
                    </a:lnTo>
                    <a:lnTo>
                      <a:pt x="1" y="362"/>
                    </a:lnTo>
                    <a:lnTo>
                      <a:pt x="0" y="395"/>
                    </a:lnTo>
                    <a:lnTo>
                      <a:pt x="0" y="424"/>
                    </a:lnTo>
                    <a:lnTo>
                      <a:pt x="0" y="475"/>
                    </a:lnTo>
                    <a:lnTo>
                      <a:pt x="0" y="1648"/>
                    </a:lnTo>
                    <a:lnTo>
                      <a:pt x="2532" y="1648"/>
                    </a:lnTo>
                    <a:close/>
                  </a:path>
                </a:pathLst>
              </a:custGeom>
              <a:solidFill>
                <a:srgbClr val="CAE0F4"/>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26" name="Freeform 55"/>
              <p:cNvSpPr>
                <a:spLocks/>
              </p:cNvSpPr>
              <p:nvPr/>
            </p:nvSpPr>
            <p:spPr bwMode="auto">
              <a:xfrm>
                <a:off x="4246563" y="3016250"/>
                <a:ext cx="511175" cy="339725"/>
              </a:xfrm>
              <a:custGeom>
                <a:avLst/>
                <a:gdLst>
                  <a:gd name="T0" fmla="*/ 0 w 966"/>
                  <a:gd name="T1" fmla="*/ 0 h 642"/>
                  <a:gd name="T2" fmla="*/ 889055033 w 966"/>
                  <a:gd name="T3" fmla="*/ 2147483647 h 642"/>
                  <a:gd name="T4" fmla="*/ 2147483647 w 966"/>
                  <a:gd name="T5" fmla="*/ 2147483647 h 642"/>
                  <a:gd name="T6" fmla="*/ 2147483647 w 966"/>
                  <a:gd name="T7" fmla="*/ 2147483647 h 642"/>
                  <a:gd name="T8" fmla="*/ 2147483647 w 966"/>
                  <a:gd name="T9" fmla="*/ 2147483647 h 642"/>
                  <a:gd name="T10" fmla="*/ 2147483647 w 966"/>
                  <a:gd name="T11" fmla="*/ 2147483647 h 642"/>
                  <a:gd name="T12" fmla="*/ 2147483647 w 966"/>
                  <a:gd name="T13" fmla="*/ 2147483647 h 642"/>
                  <a:gd name="T14" fmla="*/ 2147483647 w 966"/>
                  <a:gd name="T15" fmla="*/ 2147483647 h 642"/>
                  <a:gd name="T16" fmla="*/ 2147483647 w 966"/>
                  <a:gd name="T17" fmla="*/ 2147483647 h 642"/>
                  <a:gd name="T18" fmla="*/ 2147483647 w 966"/>
                  <a:gd name="T19" fmla="*/ 2147483647 h 642"/>
                  <a:gd name="T20" fmla="*/ 2147483647 w 966"/>
                  <a:gd name="T21" fmla="*/ 2147483647 h 642"/>
                  <a:gd name="T22" fmla="*/ 2147483647 w 966"/>
                  <a:gd name="T23" fmla="*/ 2147483647 h 642"/>
                  <a:gd name="T24" fmla="*/ 2147483647 w 966"/>
                  <a:gd name="T25" fmla="*/ 2147483647 h 642"/>
                  <a:gd name="T26" fmla="*/ 2147483647 w 966"/>
                  <a:gd name="T27" fmla="*/ 2147483647 h 642"/>
                  <a:gd name="T28" fmla="*/ 2147483647 w 966"/>
                  <a:gd name="T29" fmla="*/ 2147483647 h 642"/>
                  <a:gd name="T30" fmla="*/ 2147483647 w 966"/>
                  <a:gd name="T31" fmla="*/ 2147483647 h 642"/>
                  <a:gd name="T32" fmla="*/ 2147483647 w 966"/>
                  <a:gd name="T33" fmla="*/ 2147483647 h 642"/>
                  <a:gd name="T34" fmla="*/ 2147483647 w 966"/>
                  <a:gd name="T35" fmla="*/ 2147483647 h 642"/>
                  <a:gd name="T36" fmla="*/ 2147483647 w 966"/>
                  <a:gd name="T37" fmla="*/ 2147483647 h 642"/>
                  <a:gd name="T38" fmla="*/ 2147483647 w 966"/>
                  <a:gd name="T39" fmla="*/ 2147483647 h 642"/>
                  <a:gd name="T40" fmla="*/ 2147483647 w 966"/>
                  <a:gd name="T41" fmla="*/ 2147483647 h 642"/>
                  <a:gd name="T42" fmla="*/ 2147483647 w 966"/>
                  <a:gd name="T43" fmla="*/ 2147483647 h 642"/>
                  <a:gd name="T44" fmla="*/ 2147483647 w 966"/>
                  <a:gd name="T45" fmla="*/ 2147483647 h 642"/>
                  <a:gd name="T46" fmla="*/ 2147483647 w 966"/>
                  <a:gd name="T47" fmla="*/ 2147483647 h 642"/>
                  <a:gd name="T48" fmla="*/ 2147483647 w 966"/>
                  <a:gd name="T49" fmla="*/ 1037184129 h 642"/>
                  <a:gd name="T50" fmla="*/ 2147483647 w 966"/>
                  <a:gd name="T51" fmla="*/ 2147483647 h 642"/>
                  <a:gd name="T52" fmla="*/ 2147483647 w 966"/>
                  <a:gd name="T53" fmla="*/ 2147483647 h 642"/>
                  <a:gd name="T54" fmla="*/ 2147483647 w 966"/>
                  <a:gd name="T55" fmla="*/ 2147483647 h 642"/>
                  <a:gd name="T56" fmla="*/ 2147483647 w 966"/>
                  <a:gd name="T57" fmla="*/ 2147483647 h 642"/>
                  <a:gd name="T58" fmla="*/ 2147483647 w 966"/>
                  <a:gd name="T59" fmla="*/ 2147483647 h 642"/>
                  <a:gd name="T60" fmla="*/ 2147483647 w 966"/>
                  <a:gd name="T61" fmla="*/ 2147483647 h 642"/>
                  <a:gd name="T62" fmla="*/ 2147483647 w 966"/>
                  <a:gd name="T63" fmla="*/ 2147483647 h 642"/>
                  <a:gd name="T64" fmla="*/ 2147483647 w 966"/>
                  <a:gd name="T65" fmla="*/ 2147483647 h 642"/>
                  <a:gd name="T66" fmla="*/ 2147483647 w 966"/>
                  <a:gd name="T67" fmla="*/ 1629980971 h 642"/>
                  <a:gd name="T68" fmla="*/ 0 w 966"/>
                  <a:gd name="T69" fmla="*/ 0 h 6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66" h="642">
                    <a:moveTo>
                      <a:pt x="0" y="0"/>
                    </a:moveTo>
                    <a:lnTo>
                      <a:pt x="0" y="0"/>
                    </a:lnTo>
                    <a:lnTo>
                      <a:pt x="2" y="16"/>
                    </a:lnTo>
                    <a:lnTo>
                      <a:pt x="6" y="36"/>
                    </a:lnTo>
                    <a:lnTo>
                      <a:pt x="12" y="63"/>
                    </a:lnTo>
                    <a:lnTo>
                      <a:pt x="21" y="95"/>
                    </a:lnTo>
                    <a:lnTo>
                      <a:pt x="33" y="132"/>
                    </a:lnTo>
                    <a:lnTo>
                      <a:pt x="50" y="174"/>
                    </a:lnTo>
                    <a:lnTo>
                      <a:pt x="60" y="197"/>
                    </a:lnTo>
                    <a:lnTo>
                      <a:pt x="71" y="220"/>
                    </a:lnTo>
                    <a:lnTo>
                      <a:pt x="84" y="245"/>
                    </a:lnTo>
                    <a:lnTo>
                      <a:pt x="97" y="270"/>
                    </a:lnTo>
                    <a:lnTo>
                      <a:pt x="114" y="294"/>
                    </a:lnTo>
                    <a:lnTo>
                      <a:pt x="130" y="320"/>
                    </a:lnTo>
                    <a:lnTo>
                      <a:pt x="148" y="348"/>
                    </a:lnTo>
                    <a:lnTo>
                      <a:pt x="168" y="374"/>
                    </a:lnTo>
                    <a:lnTo>
                      <a:pt x="189" y="401"/>
                    </a:lnTo>
                    <a:lnTo>
                      <a:pt x="212" y="428"/>
                    </a:lnTo>
                    <a:lnTo>
                      <a:pt x="237" y="455"/>
                    </a:lnTo>
                    <a:lnTo>
                      <a:pt x="264" y="482"/>
                    </a:lnTo>
                    <a:lnTo>
                      <a:pt x="293" y="510"/>
                    </a:lnTo>
                    <a:lnTo>
                      <a:pt x="324" y="537"/>
                    </a:lnTo>
                    <a:lnTo>
                      <a:pt x="357" y="564"/>
                    </a:lnTo>
                    <a:lnTo>
                      <a:pt x="392" y="590"/>
                    </a:lnTo>
                    <a:lnTo>
                      <a:pt x="429" y="616"/>
                    </a:lnTo>
                    <a:lnTo>
                      <a:pt x="469" y="642"/>
                    </a:lnTo>
                    <a:lnTo>
                      <a:pt x="486" y="630"/>
                    </a:lnTo>
                    <a:lnTo>
                      <a:pt x="506" y="616"/>
                    </a:lnTo>
                    <a:lnTo>
                      <a:pt x="530" y="596"/>
                    </a:lnTo>
                    <a:lnTo>
                      <a:pt x="561" y="572"/>
                    </a:lnTo>
                    <a:lnTo>
                      <a:pt x="597" y="543"/>
                    </a:lnTo>
                    <a:lnTo>
                      <a:pt x="636" y="508"/>
                    </a:lnTo>
                    <a:lnTo>
                      <a:pt x="675" y="469"/>
                    </a:lnTo>
                    <a:lnTo>
                      <a:pt x="717" y="426"/>
                    </a:lnTo>
                    <a:lnTo>
                      <a:pt x="738" y="402"/>
                    </a:lnTo>
                    <a:lnTo>
                      <a:pt x="759" y="377"/>
                    </a:lnTo>
                    <a:lnTo>
                      <a:pt x="780" y="351"/>
                    </a:lnTo>
                    <a:lnTo>
                      <a:pt x="801" y="325"/>
                    </a:lnTo>
                    <a:lnTo>
                      <a:pt x="821" y="298"/>
                    </a:lnTo>
                    <a:lnTo>
                      <a:pt x="841" y="270"/>
                    </a:lnTo>
                    <a:lnTo>
                      <a:pt x="861" y="240"/>
                    </a:lnTo>
                    <a:lnTo>
                      <a:pt x="879" y="209"/>
                    </a:lnTo>
                    <a:lnTo>
                      <a:pt x="897" y="178"/>
                    </a:lnTo>
                    <a:lnTo>
                      <a:pt x="913" y="145"/>
                    </a:lnTo>
                    <a:lnTo>
                      <a:pt x="928" y="113"/>
                    </a:lnTo>
                    <a:lnTo>
                      <a:pt x="943" y="78"/>
                    </a:lnTo>
                    <a:lnTo>
                      <a:pt x="955" y="43"/>
                    </a:lnTo>
                    <a:lnTo>
                      <a:pt x="966" y="7"/>
                    </a:lnTo>
                    <a:lnTo>
                      <a:pt x="939" y="12"/>
                    </a:lnTo>
                    <a:lnTo>
                      <a:pt x="865" y="23"/>
                    </a:lnTo>
                    <a:lnTo>
                      <a:pt x="814" y="30"/>
                    </a:lnTo>
                    <a:lnTo>
                      <a:pt x="754" y="37"/>
                    </a:lnTo>
                    <a:lnTo>
                      <a:pt x="688" y="43"/>
                    </a:lnTo>
                    <a:lnTo>
                      <a:pt x="616" y="49"/>
                    </a:lnTo>
                    <a:lnTo>
                      <a:pt x="540" y="53"/>
                    </a:lnTo>
                    <a:lnTo>
                      <a:pt x="461" y="56"/>
                    </a:lnTo>
                    <a:lnTo>
                      <a:pt x="381" y="56"/>
                    </a:lnTo>
                    <a:lnTo>
                      <a:pt x="341" y="54"/>
                    </a:lnTo>
                    <a:lnTo>
                      <a:pt x="300" y="53"/>
                    </a:lnTo>
                    <a:lnTo>
                      <a:pt x="261" y="49"/>
                    </a:lnTo>
                    <a:lnTo>
                      <a:pt x="221" y="46"/>
                    </a:lnTo>
                    <a:lnTo>
                      <a:pt x="182" y="41"/>
                    </a:lnTo>
                    <a:lnTo>
                      <a:pt x="143" y="36"/>
                    </a:lnTo>
                    <a:lnTo>
                      <a:pt x="105" y="28"/>
                    </a:lnTo>
                    <a:lnTo>
                      <a:pt x="69" y="20"/>
                    </a:lnTo>
                    <a:lnTo>
                      <a:pt x="33" y="11"/>
                    </a:lnTo>
                    <a:lnTo>
                      <a:pt x="0" y="0"/>
                    </a:lnTo>
                    <a:close/>
                  </a:path>
                </a:pathLst>
              </a:custGeom>
              <a:solidFill>
                <a:srgbClr val="F6DBBC"/>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27" name="Freeform 56"/>
              <p:cNvSpPr>
                <a:spLocks/>
              </p:cNvSpPr>
              <p:nvPr/>
            </p:nvSpPr>
            <p:spPr bwMode="auto">
              <a:xfrm>
                <a:off x="4414838" y="3019425"/>
                <a:ext cx="488950" cy="495300"/>
              </a:xfrm>
              <a:custGeom>
                <a:avLst/>
                <a:gdLst>
                  <a:gd name="T0" fmla="*/ 2147483647 w 924"/>
                  <a:gd name="T1" fmla="*/ 0 h 934"/>
                  <a:gd name="T2" fmla="*/ 2147483647 w 924"/>
                  <a:gd name="T3" fmla="*/ 0 h 934"/>
                  <a:gd name="T4" fmla="*/ 2147483647 w 924"/>
                  <a:gd name="T5" fmla="*/ 2147483647 h 934"/>
                  <a:gd name="T6" fmla="*/ 2147483647 w 924"/>
                  <a:gd name="T7" fmla="*/ 2147483647 h 934"/>
                  <a:gd name="T8" fmla="*/ 2147483647 w 924"/>
                  <a:gd name="T9" fmla="*/ 2147483647 h 934"/>
                  <a:gd name="T10" fmla="*/ 2147483647 w 924"/>
                  <a:gd name="T11" fmla="*/ 2147483647 h 934"/>
                  <a:gd name="T12" fmla="*/ 2147483647 w 924"/>
                  <a:gd name="T13" fmla="*/ 2147483647 h 934"/>
                  <a:gd name="T14" fmla="*/ 2147483647 w 924"/>
                  <a:gd name="T15" fmla="*/ 2147483647 h 934"/>
                  <a:gd name="T16" fmla="*/ 2147483647 w 924"/>
                  <a:gd name="T17" fmla="*/ 2147483647 h 934"/>
                  <a:gd name="T18" fmla="*/ 0 w 924"/>
                  <a:gd name="T19" fmla="*/ 2147483647 h 934"/>
                  <a:gd name="T20" fmla="*/ 2147483647 w 924"/>
                  <a:gd name="T21" fmla="*/ 2147483647 h 934"/>
                  <a:gd name="T22" fmla="*/ 2147483647 w 924"/>
                  <a:gd name="T23" fmla="*/ 2147483647 h 934"/>
                  <a:gd name="T24" fmla="*/ 2147483647 w 924"/>
                  <a:gd name="T25" fmla="*/ 2147483647 h 934"/>
                  <a:gd name="T26" fmla="*/ 2147483647 w 924"/>
                  <a:gd name="T27" fmla="*/ 2147483647 h 934"/>
                  <a:gd name="T28" fmla="*/ 2147483647 w 924"/>
                  <a:gd name="T29" fmla="*/ 2147483647 h 934"/>
                  <a:gd name="T30" fmla="*/ 2147483647 w 924"/>
                  <a:gd name="T31" fmla="*/ 2147483647 h 934"/>
                  <a:gd name="T32" fmla="*/ 2147483647 w 924"/>
                  <a:gd name="T33" fmla="*/ 2147483647 h 934"/>
                  <a:gd name="T34" fmla="*/ 2147483647 w 924"/>
                  <a:gd name="T35" fmla="*/ 2147483647 h 934"/>
                  <a:gd name="T36" fmla="*/ 2147483647 w 924"/>
                  <a:gd name="T37" fmla="*/ 2147483647 h 934"/>
                  <a:gd name="T38" fmla="*/ 2147483647 w 924"/>
                  <a:gd name="T39" fmla="*/ 0 h 9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24" h="934">
                    <a:moveTo>
                      <a:pt x="648" y="0"/>
                    </a:moveTo>
                    <a:lnTo>
                      <a:pt x="648" y="0"/>
                    </a:lnTo>
                    <a:lnTo>
                      <a:pt x="587" y="62"/>
                    </a:lnTo>
                    <a:lnTo>
                      <a:pt x="521" y="133"/>
                    </a:lnTo>
                    <a:lnTo>
                      <a:pt x="434" y="224"/>
                    </a:lnTo>
                    <a:lnTo>
                      <a:pt x="334" y="332"/>
                    </a:lnTo>
                    <a:lnTo>
                      <a:pt x="225" y="452"/>
                    </a:lnTo>
                    <a:lnTo>
                      <a:pt x="111" y="581"/>
                    </a:lnTo>
                    <a:lnTo>
                      <a:pt x="55" y="645"/>
                    </a:lnTo>
                    <a:lnTo>
                      <a:pt x="0" y="712"/>
                    </a:lnTo>
                    <a:lnTo>
                      <a:pt x="147" y="934"/>
                    </a:lnTo>
                    <a:lnTo>
                      <a:pt x="200" y="878"/>
                    </a:lnTo>
                    <a:lnTo>
                      <a:pt x="264" y="807"/>
                    </a:lnTo>
                    <a:lnTo>
                      <a:pt x="352" y="709"/>
                    </a:lnTo>
                    <a:lnTo>
                      <a:pt x="464" y="584"/>
                    </a:lnTo>
                    <a:lnTo>
                      <a:pt x="596" y="432"/>
                    </a:lnTo>
                    <a:lnTo>
                      <a:pt x="751" y="253"/>
                    </a:lnTo>
                    <a:lnTo>
                      <a:pt x="924" y="49"/>
                    </a:lnTo>
                    <a:lnTo>
                      <a:pt x="648" y="0"/>
                    </a:lnTo>
                    <a:close/>
                  </a:path>
                </a:pathLst>
              </a:custGeom>
              <a:solidFill>
                <a:srgbClr val="DFECF9"/>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28" name="Freeform 57"/>
              <p:cNvSpPr>
                <a:spLocks/>
              </p:cNvSpPr>
              <p:nvPr/>
            </p:nvSpPr>
            <p:spPr bwMode="auto">
              <a:xfrm>
                <a:off x="4103688" y="3016250"/>
                <a:ext cx="496888" cy="498475"/>
              </a:xfrm>
              <a:custGeom>
                <a:avLst/>
                <a:gdLst>
                  <a:gd name="T0" fmla="*/ 2147483647 w 937"/>
                  <a:gd name="T1" fmla="*/ 0 h 941"/>
                  <a:gd name="T2" fmla="*/ 0 w 937"/>
                  <a:gd name="T3" fmla="*/ 2147483647 h 941"/>
                  <a:gd name="T4" fmla="*/ 0 w 937"/>
                  <a:gd name="T5" fmla="*/ 2147483647 h 941"/>
                  <a:gd name="T6" fmla="*/ 2147483647 w 937"/>
                  <a:gd name="T7" fmla="*/ 2147483647 h 941"/>
                  <a:gd name="T8" fmla="*/ 2147483647 w 937"/>
                  <a:gd name="T9" fmla="*/ 2147483647 h 941"/>
                  <a:gd name="T10" fmla="*/ 2147483647 w 937"/>
                  <a:gd name="T11" fmla="*/ 2147483647 h 941"/>
                  <a:gd name="T12" fmla="*/ 2147483647 w 937"/>
                  <a:gd name="T13" fmla="*/ 2147483647 h 941"/>
                  <a:gd name="T14" fmla="*/ 2147483647 w 937"/>
                  <a:gd name="T15" fmla="*/ 2147483647 h 941"/>
                  <a:gd name="T16" fmla="*/ 2147483647 w 937"/>
                  <a:gd name="T17" fmla="*/ 2147483647 h 941"/>
                  <a:gd name="T18" fmla="*/ 2147483647 w 937"/>
                  <a:gd name="T19" fmla="*/ 2147483647 h 941"/>
                  <a:gd name="T20" fmla="*/ 2147483647 w 937"/>
                  <a:gd name="T21" fmla="*/ 2147483647 h 941"/>
                  <a:gd name="T22" fmla="*/ 2147483647 w 937"/>
                  <a:gd name="T23" fmla="*/ 2147483647 h 941"/>
                  <a:gd name="T24" fmla="*/ 2147483647 w 937"/>
                  <a:gd name="T25" fmla="*/ 2147483647 h 941"/>
                  <a:gd name="T26" fmla="*/ 2147483647 w 937"/>
                  <a:gd name="T27" fmla="*/ 2147483647 h 941"/>
                  <a:gd name="T28" fmla="*/ 2147483647 w 937"/>
                  <a:gd name="T29" fmla="*/ 2147483647 h 941"/>
                  <a:gd name="T30" fmla="*/ 2147483647 w 937"/>
                  <a:gd name="T31" fmla="*/ 2147483647 h 941"/>
                  <a:gd name="T32" fmla="*/ 2147483647 w 937"/>
                  <a:gd name="T33" fmla="*/ 2147483647 h 941"/>
                  <a:gd name="T34" fmla="*/ 2147483647 w 937"/>
                  <a:gd name="T35" fmla="*/ 2147483647 h 941"/>
                  <a:gd name="T36" fmla="*/ 2147483647 w 937"/>
                  <a:gd name="T37" fmla="*/ 2147483647 h 941"/>
                  <a:gd name="T38" fmla="*/ 2147483647 w 937"/>
                  <a:gd name="T39" fmla="*/ 2147483647 h 941"/>
                  <a:gd name="T40" fmla="*/ 2147483647 w 937"/>
                  <a:gd name="T41" fmla="*/ 2147483647 h 941"/>
                  <a:gd name="T42" fmla="*/ 2147483647 w 937"/>
                  <a:gd name="T43" fmla="*/ 2147483647 h 941"/>
                  <a:gd name="T44" fmla="*/ 2147483647 w 937"/>
                  <a:gd name="T45" fmla="*/ 2147483647 h 941"/>
                  <a:gd name="T46" fmla="*/ 2147483647 w 937"/>
                  <a:gd name="T47" fmla="*/ 2147483647 h 941"/>
                  <a:gd name="T48" fmla="*/ 2147483647 w 937"/>
                  <a:gd name="T49" fmla="*/ 0 h 941"/>
                  <a:gd name="T50" fmla="*/ 2147483647 w 937"/>
                  <a:gd name="T51" fmla="*/ 0 h 9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37" h="941">
                    <a:moveTo>
                      <a:pt x="270" y="0"/>
                    </a:moveTo>
                    <a:lnTo>
                      <a:pt x="0" y="51"/>
                    </a:lnTo>
                    <a:lnTo>
                      <a:pt x="61" y="130"/>
                    </a:lnTo>
                    <a:lnTo>
                      <a:pt x="130" y="221"/>
                    </a:lnTo>
                    <a:lnTo>
                      <a:pt x="223" y="338"/>
                    </a:lnTo>
                    <a:lnTo>
                      <a:pt x="332" y="474"/>
                    </a:lnTo>
                    <a:lnTo>
                      <a:pt x="392" y="548"/>
                    </a:lnTo>
                    <a:lnTo>
                      <a:pt x="457" y="625"/>
                    </a:lnTo>
                    <a:lnTo>
                      <a:pt x="523" y="703"/>
                    </a:lnTo>
                    <a:lnTo>
                      <a:pt x="591" y="782"/>
                    </a:lnTo>
                    <a:lnTo>
                      <a:pt x="663" y="862"/>
                    </a:lnTo>
                    <a:lnTo>
                      <a:pt x="735" y="941"/>
                    </a:lnTo>
                    <a:lnTo>
                      <a:pt x="937" y="734"/>
                    </a:lnTo>
                    <a:lnTo>
                      <a:pt x="865" y="663"/>
                    </a:lnTo>
                    <a:lnTo>
                      <a:pt x="787" y="584"/>
                    </a:lnTo>
                    <a:lnTo>
                      <a:pt x="690" y="484"/>
                    </a:lnTo>
                    <a:lnTo>
                      <a:pt x="583" y="369"/>
                    </a:lnTo>
                    <a:lnTo>
                      <a:pt x="527" y="308"/>
                    </a:lnTo>
                    <a:lnTo>
                      <a:pt x="471" y="246"/>
                    </a:lnTo>
                    <a:lnTo>
                      <a:pt x="417" y="183"/>
                    </a:lnTo>
                    <a:lnTo>
                      <a:pt x="365" y="121"/>
                    </a:lnTo>
                    <a:lnTo>
                      <a:pt x="315" y="59"/>
                    </a:lnTo>
                    <a:lnTo>
                      <a:pt x="270" y="0"/>
                    </a:lnTo>
                    <a:close/>
                  </a:path>
                </a:pathLst>
              </a:custGeom>
              <a:solidFill>
                <a:srgbClr val="DFECF9"/>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29" name="Freeform 58"/>
              <p:cNvSpPr>
                <a:spLocks/>
              </p:cNvSpPr>
              <p:nvPr/>
            </p:nvSpPr>
            <p:spPr bwMode="auto">
              <a:xfrm>
                <a:off x="3908425" y="3016250"/>
                <a:ext cx="285750" cy="354013"/>
              </a:xfrm>
              <a:custGeom>
                <a:avLst/>
                <a:gdLst>
                  <a:gd name="T0" fmla="*/ 2147483647 w 540"/>
                  <a:gd name="T1" fmla="*/ 2147483647 h 668"/>
                  <a:gd name="T2" fmla="*/ 2147483647 w 540"/>
                  <a:gd name="T3" fmla="*/ 2147483647 h 668"/>
                  <a:gd name="T4" fmla="*/ 2147483647 w 540"/>
                  <a:gd name="T5" fmla="*/ 2147483647 h 668"/>
                  <a:gd name="T6" fmla="*/ 2147483647 w 540"/>
                  <a:gd name="T7" fmla="*/ 2147483647 h 668"/>
                  <a:gd name="T8" fmla="*/ 2147483647 w 540"/>
                  <a:gd name="T9" fmla="*/ 2147483647 h 668"/>
                  <a:gd name="T10" fmla="*/ 2147483647 w 540"/>
                  <a:gd name="T11" fmla="*/ 2147483647 h 668"/>
                  <a:gd name="T12" fmla="*/ 2147483647 w 540"/>
                  <a:gd name="T13" fmla="*/ 2147483647 h 668"/>
                  <a:gd name="T14" fmla="*/ 2147483647 w 540"/>
                  <a:gd name="T15" fmla="*/ 2147483647 h 668"/>
                  <a:gd name="T16" fmla="*/ 2147483647 w 540"/>
                  <a:gd name="T17" fmla="*/ 2147483647 h 668"/>
                  <a:gd name="T18" fmla="*/ 2147483647 w 540"/>
                  <a:gd name="T19" fmla="*/ 2147483647 h 668"/>
                  <a:gd name="T20" fmla="*/ 2147483647 w 540"/>
                  <a:gd name="T21" fmla="*/ 2147483647 h 668"/>
                  <a:gd name="T22" fmla="*/ 2147483647 w 540"/>
                  <a:gd name="T23" fmla="*/ 2147483647 h 668"/>
                  <a:gd name="T24" fmla="*/ 2147483647 w 540"/>
                  <a:gd name="T25" fmla="*/ 2147483647 h 668"/>
                  <a:gd name="T26" fmla="*/ 2147483647 w 540"/>
                  <a:gd name="T27" fmla="*/ 2147483647 h 668"/>
                  <a:gd name="T28" fmla="*/ 2147483647 w 540"/>
                  <a:gd name="T29" fmla="*/ 2147483647 h 668"/>
                  <a:gd name="T30" fmla="*/ 2147483647 w 540"/>
                  <a:gd name="T31" fmla="*/ 2147483647 h 668"/>
                  <a:gd name="T32" fmla="*/ 2147483647 w 540"/>
                  <a:gd name="T33" fmla="*/ 2147483647 h 668"/>
                  <a:gd name="T34" fmla="*/ 2147483647 w 540"/>
                  <a:gd name="T35" fmla="*/ 2147483647 h 668"/>
                  <a:gd name="T36" fmla="*/ 2147483647 w 540"/>
                  <a:gd name="T37" fmla="*/ 2147483647 h 668"/>
                  <a:gd name="T38" fmla="*/ 2147483647 w 540"/>
                  <a:gd name="T39" fmla="*/ 2147483647 h 668"/>
                  <a:gd name="T40" fmla="*/ 2147483647 w 540"/>
                  <a:gd name="T41" fmla="*/ 2147483647 h 668"/>
                  <a:gd name="T42" fmla="*/ 2147483647 w 540"/>
                  <a:gd name="T43" fmla="*/ 2147483647 h 668"/>
                  <a:gd name="T44" fmla="*/ 2147483647 w 540"/>
                  <a:gd name="T45" fmla="*/ 2147483647 h 668"/>
                  <a:gd name="T46" fmla="*/ 2147483647 w 540"/>
                  <a:gd name="T47" fmla="*/ 2147483647 h 668"/>
                  <a:gd name="T48" fmla="*/ 2147483647 w 540"/>
                  <a:gd name="T49" fmla="*/ 2147483647 h 668"/>
                  <a:gd name="T50" fmla="*/ 2147483647 w 540"/>
                  <a:gd name="T51" fmla="*/ 2147483647 h 668"/>
                  <a:gd name="T52" fmla="*/ 2147483647 w 540"/>
                  <a:gd name="T53" fmla="*/ 2147483647 h 668"/>
                  <a:gd name="T54" fmla="*/ 2147483647 w 540"/>
                  <a:gd name="T55" fmla="*/ 2147483647 h 668"/>
                  <a:gd name="T56" fmla="*/ 2147483647 w 540"/>
                  <a:gd name="T57" fmla="*/ 2147483647 h 668"/>
                  <a:gd name="T58" fmla="*/ 2147483647 w 540"/>
                  <a:gd name="T59" fmla="*/ 2147483647 h 668"/>
                  <a:gd name="T60" fmla="*/ 2147483647 w 540"/>
                  <a:gd name="T61" fmla="*/ 2147483647 h 668"/>
                  <a:gd name="T62" fmla="*/ 148129096 w 540"/>
                  <a:gd name="T63" fmla="*/ 2147483647 h 668"/>
                  <a:gd name="T64" fmla="*/ 2147483647 w 540"/>
                  <a:gd name="T65" fmla="*/ 2147483647 h 668"/>
                  <a:gd name="T66" fmla="*/ 2147483647 w 540"/>
                  <a:gd name="T67" fmla="*/ 2147483647 h 668"/>
                  <a:gd name="T68" fmla="*/ 2147483647 w 540"/>
                  <a:gd name="T69" fmla="*/ 2147483647 h 668"/>
                  <a:gd name="T70" fmla="*/ 2147483647 w 540"/>
                  <a:gd name="T71" fmla="*/ 2147483647 h 668"/>
                  <a:gd name="T72" fmla="*/ 2147483647 w 540"/>
                  <a:gd name="T73" fmla="*/ 2147483647 h 668"/>
                  <a:gd name="T74" fmla="*/ 2147483647 w 540"/>
                  <a:gd name="T75" fmla="*/ 2147483647 h 668"/>
                  <a:gd name="T76" fmla="*/ 2147483647 w 540"/>
                  <a:gd name="T77" fmla="*/ 2147483647 h 668"/>
                  <a:gd name="T78" fmla="*/ 2147483647 w 540"/>
                  <a:gd name="T79" fmla="*/ 2147483647 h 668"/>
                  <a:gd name="T80" fmla="*/ 2147483647 w 540"/>
                  <a:gd name="T81" fmla="*/ 2147483647 h 668"/>
                  <a:gd name="T82" fmla="*/ 2147483647 w 540"/>
                  <a:gd name="T83" fmla="*/ 2147483647 h 668"/>
                  <a:gd name="T84" fmla="*/ 2147483647 w 540"/>
                  <a:gd name="T85" fmla="*/ 2147483647 h 668"/>
                  <a:gd name="T86" fmla="*/ 2147483647 w 540"/>
                  <a:gd name="T87" fmla="*/ 2147483647 h 668"/>
                  <a:gd name="T88" fmla="*/ 2147483647 w 540"/>
                  <a:gd name="T89" fmla="*/ 2147483647 h 668"/>
                  <a:gd name="T90" fmla="*/ 2147483647 w 540"/>
                  <a:gd name="T91" fmla="*/ 297708504 h 668"/>
                  <a:gd name="T92" fmla="*/ 2147483647 w 540"/>
                  <a:gd name="T93" fmla="*/ 2147483647 h 66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40" h="668">
                    <a:moveTo>
                      <a:pt x="493" y="36"/>
                    </a:moveTo>
                    <a:lnTo>
                      <a:pt x="493" y="36"/>
                    </a:lnTo>
                    <a:lnTo>
                      <a:pt x="487" y="38"/>
                    </a:lnTo>
                    <a:lnTo>
                      <a:pt x="472" y="43"/>
                    </a:lnTo>
                    <a:lnTo>
                      <a:pt x="449" y="52"/>
                    </a:lnTo>
                    <a:lnTo>
                      <a:pt x="435" y="58"/>
                    </a:lnTo>
                    <a:lnTo>
                      <a:pt x="422" y="65"/>
                    </a:lnTo>
                    <a:lnTo>
                      <a:pt x="407" y="74"/>
                    </a:lnTo>
                    <a:lnTo>
                      <a:pt x="392" y="84"/>
                    </a:lnTo>
                    <a:lnTo>
                      <a:pt x="377" y="95"/>
                    </a:lnTo>
                    <a:lnTo>
                      <a:pt x="364" y="109"/>
                    </a:lnTo>
                    <a:lnTo>
                      <a:pt x="350" y="124"/>
                    </a:lnTo>
                    <a:lnTo>
                      <a:pt x="339" y="140"/>
                    </a:lnTo>
                    <a:lnTo>
                      <a:pt x="328" y="158"/>
                    </a:lnTo>
                    <a:lnTo>
                      <a:pt x="320" y="178"/>
                    </a:lnTo>
                    <a:lnTo>
                      <a:pt x="313" y="202"/>
                    </a:lnTo>
                    <a:lnTo>
                      <a:pt x="307" y="223"/>
                    </a:lnTo>
                    <a:lnTo>
                      <a:pt x="302" y="242"/>
                    </a:lnTo>
                    <a:lnTo>
                      <a:pt x="298" y="261"/>
                    </a:lnTo>
                    <a:lnTo>
                      <a:pt x="297" y="278"/>
                    </a:lnTo>
                    <a:lnTo>
                      <a:pt x="294" y="293"/>
                    </a:lnTo>
                    <a:lnTo>
                      <a:pt x="294" y="320"/>
                    </a:lnTo>
                    <a:lnTo>
                      <a:pt x="295" y="341"/>
                    </a:lnTo>
                    <a:lnTo>
                      <a:pt x="297" y="356"/>
                    </a:lnTo>
                    <a:lnTo>
                      <a:pt x="300" y="369"/>
                    </a:lnTo>
                    <a:lnTo>
                      <a:pt x="310" y="369"/>
                    </a:lnTo>
                    <a:lnTo>
                      <a:pt x="321" y="371"/>
                    </a:lnTo>
                    <a:lnTo>
                      <a:pt x="336" y="374"/>
                    </a:lnTo>
                    <a:lnTo>
                      <a:pt x="354" y="377"/>
                    </a:lnTo>
                    <a:lnTo>
                      <a:pt x="372" y="385"/>
                    </a:lnTo>
                    <a:lnTo>
                      <a:pt x="393" y="393"/>
                    </a:lnTo>
                    <a:lnTo>
                      <a:pt x="415" y="407"/>
                    </a:lnTo>
                    <a:lnTo>
                      <a:pt x="425" y="414"/>
                    </a:lnTo>
                    <a:lnTo>
                      <a:pt x="437" y="422"/>
                    </a:lnTo>
                    <a:lnTo>
                      <a:pt x="448" y="432"/>
                    </a:lnTo>
                    <a:lnTo>
                      <a:pt x="459" y="442"/>
                    </a:lnTo>
                    <a:lnTo>
                      <a:pt x="469" y="454"/>
                    </a:lnTo>
                    <a:lnTo>
                      <a:pt x="479" y="466"/>
                    </a:lnTo>
                    <a:lnTo>
                      <a:pt x="488" y="480"/>
                    </a:lnTo>
                    <a:lnTo>
                      <a:pt x="497" y="495"/>
                    </a:lnTo>
                    <a:lnTo>
                      <a:pt x="506" y="512"/>
                    </a:lnTo>
                    <a:lnTo>
                      <a:pt x="513" y="529"/>
                    </a:lnTo>
                    <a:lnTo>
                      <a:pt x="521" y="548"/>
                    </a:lnTo>
                    <a:lnTo>
                      <a:pt x="527" y="569"/>
                    </a:lnTo>
                    <a:lnTo>
                      <a:pt x="532" y="591"/>
                    </a:lnTo>
                    <a:lnTo>
                      <a:pt x="536" y="615"/>
                    </a:lnTo>
                    <a:lnTo>
                      <a:pt x="539" y="641"/>
                    </a:lnTo>
                    <a:lnTo>
                      <a:pt x="540" y="668"/>
                    </a:lnTo>
                    <a:lnTo>
                      <a:pt x="475" y="668"/>
                    </a:lnTo>
                    <a:lnTo>
                      <a:pt x="474" y="657"/>
                    </a:lnTo>
                    <a:lnTo>
                      <a:pt x="467" y="627"/>
                    </a:lnTo>
                    <a:lnTo>
                      <a:pt x="463" y="607"/>
                    </a:lnTo>
                    <a:lnTo>
                      <a:pt x="456" y="586"/>
                    </a:lnTo>
                    <a:lnTo>
                      <a:pt x="448" y="563"/>
                    </a:lnTo>
                    <a:lnTo>
                      <a:pt x="438" y="541"/>
                    </a:lnTo>
                    <a:lnTo>
                      <a:pt x="424" y="517"/>
                    </a:lnTo>
                    <a:lnTo>
                      <a:pt x="417" y="506"/>
                    </a:lnTo>
                    <a:lnTo>
                      <a:pt x="409" y="495"/>
                    </a:lnTo>
                    <a:lnTo>
                      <a:pt x="401" y="484"/>
                    </a:lnTo>
                    <a:lnTo>
                      <a:pt x="392" y="474"/>
                    </a:lnTo>
                    <a:lnTo>
                      <a:pt x="381" y="465"/>
                    </a:lnTo>
                    <a:lnTo>
                      <a:pt x="371" y="456"/>
                    </a:lnTo>
                    <a:lnTo>
                      <a:pt x="359" y="449"/>
                    </a:lnTo>
                    <a:lnTo>
                      <a:pt x="346" y="443"/>
                    </a:lnTo>
                    <a:lnTo>
                      <a:pt x="334" y="437"/>
                    </a:lnTo>
                    <a:lnTo>
                      <a:pt x="319" y="432"/>
                    </a:lnTo>
                    <a:lnTo>
                      <a:pt x="304" y="429"/>
                    </a:lnTo>
                    <a:lnTo>
                      <a:pt x="288" y="427"/>
                    </a:lnTo>
                    <a:lnTo>
                      <a:pt x="272" y="427"/>
                    </a:lnTo>
                    <a:lnTo>
                      <a:pt x="255" y="428"/>
                    </a:lnTo>
                    <a:lnTo>
                      <a:pt x="240" y="429"/>
                    </a:lnTo>
                    <a:lnTo>
                      <a:pt x="226" y="433"/>
                    </a:lnTo>
                    <a:lnTo>
                      <a:pt x="214" y="438"/>
                    </a:lnTo>
                    <a:lnTo>
                      <a:pt x="201" y="443"/>
                    </a:lnTo>
                    <a:lnTo>
                      <a:pt x="190" y="449"/>
                    </a:lnTo>
                    <a:lnTo>
                      <a:pt x="179" y="455"/>
                    </a:lnTo>
                    <a:lnTo>
                      <a:pt x="169" y="464"/>
                    </a:lnTo>
                    <a:lnTo>
                      <a:pt x="161" y="473"/>
                    </a:lnTo>
                    <a:lnTo>
                      <a:pt x="152" y="481"/>
                    </a:lnTo>
                    <a:lnTo>
                      <a:pt x="143" y="490"/>
                    </a:lnTo>
                    <a:lnTo>
                      <a:pt x="128" y="511"/>
                    </a:lnTo>
                    <a:lnTo>
                      <a:pt x="116" y="532"/>
                    </a:lnTo>
                    <a:lnTo>
                      <a:pt x="106" y="554"/>
                    </a:lnTo>
                    <a:lnTo>
                      <a:pt x="98" y="575"/>
                    </a:lnTo>
                    <a:lnTo>
                      <a:pt x="91" y="596"/>
                    </a:lnTo>
                    <a:lnTo>
                      <a:pt x="85" y="615"/>
                    </a:lnTo>
                    <a:lnTo>
                      <a:pt x="81" y="632"/>
                    </a:lnTo>
                    <a:lnTo>
                      <a:pt x="76" y="658"/>
                    </a:lnTo>
                    <a:lnTo>
                      <a:pt x="75" y="668"/>
                    </a:lnTo>
                    <a:lnTo>
                      <a:pt x="0" y="668"/>
                    </a:lnTo>
                    <a:lnTo>
                      <a:pt x="1" y="654"/>
                    </a:lnTo>
                    <a:lnTo>
                      <a:pt x="8" y="621"/>
                    </a:lnTo>
                    <a:lnTo>
                      <a:pt x="13" y="599"/>
                    </a:lnTo>
                    <a:lnTo>
                      <a:pt x="22" y="573"/>
                    </a:lnTo>
                    <a:lnTo>
                      <a:pt x="31" y="546"/>
                    </a:lnTo>
                    <a:lnTo>
                      <a:pt x="42" y="518"/>
                    </a:lnTo>
                    <a:lnTo>
                      <a:pt x="55" y="490"/>
                    </a:lnTo>
                    <a:lnTo>
                      <a:pt x="72" y="463"/>
                    </a:lnTo>
                    <a:lnTo>
                      <a:pt x="80" y="450"/>
                    </a:lnTo>
                    <a:lnTo>
                      <a:pt x="90" y="438"/>
                    </a:lnTo>
                    <a:lnTo>
                      <a:pt x="100" y="427"/>
                    </a:lnTo>
                    <a:lnTo>
                      <a:pt x="111" y="416"/>
                    </a:lnTo>
                    <a:lnTo>
                      <a:pt x="123" y="406"/>
                    </a:lnTo>
                    <a:lnTo>
                      <a:pt x="136" y="396"/>
                    </a:lnTo>
                    <a:lnTo>
                      <a:pt x="148" y="388"/>
                    </a:lnTo>
                    <a:lnTo>
                      <a:pt x="163" y="381"/>
                    </a:lnTo>
                    <a:lnTo>
                      <a:pt x="178" y="376"/>
                    </a:lnTo>
                    <a:lnTo>
                      <a:pt x="193" y="372"/>
                    </a:lnTo>
                    <a:lnTo>
                      <a:pt x="209" y="369"/>
                    </a:lnTo>
                    <a:lnTo>
                      <a:pt x="226" y="369"/>
                    </a:lnTo>
                    <a:lnTo>
                      <a:pt x="226" y="351"/>
                    </a:lnTo>
                    <a:lnTo>
                      <a:pt x="227" y="333"/>
                    </a:lnTo>
                    <a:lnTo>
                      <a:pt x="229" y="308"/>
                    </a:lnTo>
                    <a:lnTo>
                      <a:pt x="232" y="280"/>
                    </a:lnTo>
                    <a:lnTo>
                      <a:pt x="237" y="247"/>
                    </a:lnTo>
                    <a:lnTo>
                      <a:pt x="246" y="214"/>
                    </a:lnTo>
                    <a:lnTo>
                      <a:pt x="252" y="195"/>
                    </a:lnTo>
                    <a:lnTo>
                      <a:pt x="258" y="178"/>
                    </a:lnTo>
                    <a:lnTo>
                      <a:pt x="266" y="161"/>
                    </a:lnTo>
                    <a:lnTo>
                      <a:pt x="274" y="143"/>
                    </a:lnTo>
                    <a:lnTo>
                      <a:pt x="283" y="126"/>
                    </a:lnTo>
                    <a:lnTo>
                      <a:pt x="294" y="110"/>
                    </a:lnTo>
                    <a:lnTo>
                      <a:pt x="307" y="94"/>
                    </a:lnTo>
                    <a:lnTo>
                      <a:pt x="320" y="79"/>
                    </a:lnTo>
                    <a:lnTo>
                      <a:pt x="334" y="64"/>
                    </a:lnTo>
                    <a:lnTo>
                      <a:pt x="350" y="51"/>
                    </a:lnTo>
                    <a:lnTo>
                      <a:pt x="368" y="40"/>
                    </a:lnTo>
                    <a:lnTo>
                      <a:pt x="387" y="28"/>
                    </a:lnTo>
                    <a:lnTo>
                      <a:pt x="408" y="20"/>
                    </a:lnTo>
                    <a:lnTo>
                      <a:pt x="432" y="11"/>
                    </a:lnTo>
                    <a:lnTo>
                      <a:pt x="456" y="6"/>
                    </a:lnTo>
                    <a:lnTo>
                      <a:pt x="482" y="2"/>
                    </a:lnTo>
                    <a:lnTo>
                      <a:pt x="511" y="0"/>
                    </a:lnTo>
                    <a:lnTo>
                      <a:pt x="540" y="0"/>
                    </a:lnTo>
                    <a:lnTo>
                      <a:pt x="493"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30" name="Freeform 59"/>
              <p:cNvSpPr>
                <a:spLocks/>
              </p:cNvSpPr>
              <p:nvPr/>
            </p:nvSpPr>
            <p:spPr bwMode="auto">
              <a:xfrm>
                <a:off x="3908425" y="3370263"/>
                <a:ext cx="146050" cy="449263"/>
              </a:xfrm>
              <a:custGeom>
                <a:avLst/>
                <a:gdLst>
                  <a:gd name="T0" fmla="*/ 2147483647 w 275"/>
                  <a:gd name="T1" fmla="*/ 0 h 851"/>
                  <a:gd name="T2" fmla="*/ 2147483647 w 275"/>
                  <a:gd name="T3" fmla="*/ 2147483647 h 851"/>
                  <a:gd name="T4" fmla="*/ 599090196 w 275"/>
                  <a:gd name="T5" fmla="*/ 2147483647 h 851"/>
                  <a:gd name="T6" fmla="*/ 0 w 275"/>
                  <a:gd name="T7" fmla="*/ 2147483647 h 851"/>
                  <a:gd name="T8" fmla="*/ 149772416 w 275"/>
                  <a:gd name="T9" fmla="*/ 2147483647 h 851"/>
                  <a:gd name="T10" fmla="*/ 1647780181 w 275"/>
                  <a:gd name="T11" fmla="*/ 2147483647 h 851"/>
                  <a:gd name="T12" fmla="*/ 2147483647 w 275"/>
                  <a:gd name="T13" fmla="*/ 2147483647 h 851"/>
                  <a:gd name="T14" fmla="*/ 2147483647 w 275"/>
                  <a:gd name="T15" fmla="*/ 2147483647 h 851"/>
                  <a:gd name="T16" fmla="*/ 2147483647 w 275"/>
                  <a:gd name="T17" fmla="*/ 2147483647 h 851"/>
                  <a:gd name="T18" fmla="*/ 2147483647 w 275"/>
                  <a:gd name="T19" fmla="*/ 2147483647 h 851"/>
                  <a:gd name="T20" fmla="*/ 2147483647 w 275"/>
                  <a:gd name="T21" fmla="*/ 2147483647 h 851"/>
                  <a:gd name="T22" fmla="*/ 2147483647 w 275"/>
                  <a:gd name="T23" fmla="*/ 2147483647 h 851"/>
                  <a:gd name="T24" fmla="*/ 2147483647 w 275"/>
                  <a:gd name="T25" fmla="*/ 2147483647 h 851"/>
                  <a:gd name="T26" fmla="*/ 2147483647 w 275"/>
                  <a:gd name="T27" fmla="*/ 2147483647 h 851"/>
                  <a:gd name="T28" fmla="*/ 2147483647 w 275"/>
                  <a:gd name="T29" fmla="*/ 2147483647 h 851"/>
                  <a:gd name="T30" fmla="*/ 2147483647 w 275"/>
                  <a:gd name="T31" fmla="*/ 2147483647 h 851"/>
                  <a:gd name="T32" fmla="*/ 2147483647 w 275"/>
                  <a:gd name="T33" fmla="*/ 2147483647 h 851"/>
                  <a:gd name="T34" fmla="*/ 2147483647 w 275"/>
                  <a:gd name="T35" fmla="*/ 2147483647 h 851"/>
                  <a:gd name="T36" fmla="*/ 2147483647 w 275"/>
                  <a:gd name="T37" fmla="*/ 2147483647 h 851"/>
                  <a:gd name="T38" fmla="*/ 2147483647 w 275"/>
                  <a:gd name="T39" fmla="*/ 2147483647 h 851"/>
                  <a:gd name="T40" fmla="*/ 2147483647 w 275"/>
                  <a:gd name="T41" fmla="*/ 2147483647 h 851"/>
                  <a:gd name="T42" fmla="*/ 2147483647 w 275"/>
                  <a:gd name="T43" fmla="*/ 2147483647 h 851"/>
                  <a:gd name="T44" fmla="*/ 2147483647 w 275"/>
                  <a:gd name="T45" fmla="*/ 2147483647 h 851"/>
                  <a:gd name="T46" fmla="*/ 2147483647 w 275"/>
                  <a:gd name="T47" fmla="*/ 2147483647 h 851"/>
                  <a:gd name="T48" fmla="*/ 2147483647 w 275"/>
                  <a:gd name="T49" fmla="*/ 2147483647 h 851"/>
                  <a:gd name="T50" fmla="*/ 2147483647 w 275"/>
                  <a:gd name="T51" fmla="*/ 2147483647 h 851"/>
                  <a:gd name="T52" fmla="*/ 2147483647 w 275"/>
                  <a:gd name="T53" fmla="*/ 2147483647 h 851"/>
                  <a:gd name="T54" fmla="*/ 2147483647 w 275"/>
                  <a:gd name="T55" fmla="*/ 2147483647 h 851"/>
                  <a:gd name="T56" fmla="*/ 2147483647 w 275"/>
                  <a:gd name="T57" fmla="*/ 2147483647 h 851"/>
                  <a:gd name="T58" fmla="*/ 2147483647 w 275"/>
                  <a:gd name="T59" fmla="*/ 2147483647 h 851"/>
                  <a:gd name="T60" fmla="*/ 2147483647 w 275"/>
                  <a:gd name="T61" fmla="*/ 2147483647 h 851"/>
                  <a:gd name="T62" fmla="*/ 2147483647 w 275"/>
                  <a:gd name="T63" fmla="*/ 2147483647 h 851"/>
                  <a:gd name="T64" fmla="*/ 2147483647 w 275"/>
                  <a:gd name="T65" fmla="*/ 2147483647 h 851"/>
                  <a:gd name="T66" fmla="*/ 2147483647 w 275"/>
                  <a:gd name="T67" fmla="*/ 2147483647 h 851"/>
                  <a:gd name="T68" fmla="*/ 2147483647 w 275"/>
                  <a:gd name="T69" fmla="*/ 2147483647 h 851"/>
                  <a:gd name="T70" fmla="*/ 2147483647 w 275"/>
                  <a:gd name="T71" fmla="*/ 2147483647 h 851"/>
                  <a:gd name="T72" fmla="*/ 2147483647 w 275"/>
                  <a:gd name="T73" fmla="*/ 2147483647 h 851"/>
                  <a:gd name="T74" fmla="*/ 2147483647 w 275"/>
                  <a:gd name="T75" fmla="*/ 2147483647 h 851"/>
                  <a:gd name="T76" fmla="*/ 2147483647 w 275"/>
                  <a:gd name="T77" fmla="*/ 2147483647 h 851"/>
                  <a:gd name="T78" fmla="*/ 2147483647 w 275"/>
                  <a:gd name="T79" fmla="*/ 2147483647 h 851"/>
                  <a:gd name="T80" fmla="*/ 2147483647 w 275"/>
                  <a:gd name="T81" fmla="*/ 2147483647 h 851"/>
                  <a:gd name="T82" fmla="*/ 2147483647 w 275"/>
                  <a:gd name="T83" fmla="*/ 2147483647 h 851"/>
                  <a:gd name="T84" fmla="*/ 2147483647 w 275"/>
                  <a:gd name="T85" fmla="*/ 2147483647 h 851"/>
                  <a:gd name="T86" fmla="*/ 2147483647 w 275"/>
                  <a:gd name="T87" fmla="*/ 2147483647 h 851"/>
                  <a:gd name="T88" fmla="*/ 2147483647 w 275"/>
                  <a:gd name="T89" fmla="*/ 2147483647 h 851"/>
                  <a:gd name="T90" fmla="*/ 2147483647 w 275"/>
                  <a:gd name="T91" fmla="*/ 2147483647 h 851"/>
                  <a:gd name="T92" fmla="*/ 2147483647 w 275"/>
                  <a:gd name="T93" fmla="*/ 2147483647 h 851"/>
                  <a:gd name="T94" fmla="*/ 2147483647 w 275"/>
                  <a:gd name="T95" fmla="*/ 2147483647 h 851"/>
                  <a:gd name="T96" fmla="*/ 2147483647 w 275"/>
                  <a:gd name="T97" fmla="*/ 2147483647 h 851"/>
                  <a:gd name="T98" fmla="*/ 2147483647 w 275"/>
                  <a:gd name="T99" fmla="*/ 2147483647 h 851"/>
                  <a:gd name="T100" fmla="*/ 2147483647 w 275"/>
                  <a:gd name="T101" fmla="*/ 0 h 85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5" h="851">
                    <a:moveTo>
                      <a:pt x="24" y="0"/>
                    </a:moveTo>
                    <a:lnTo>
                      <a:pt x="24" y="0"/>
                    </a:lnTo>
                    <a:lnTo>
                      <a:pt x="21" y="17"/>
                    </a:lnTo>
                    <a:lnTo>
                      <a:pt x="15" y="66"/>
                    </a:lnTo>
                    <a:lnTo>
                      <a:pt x="7" y="137"/>
                    </a:lnTo>
                    <a:lnTo>
                      <a:pt x="4" y="181"/>
                    </a:lnTo>
                    <a:lnTo>
                      <a:pt x="1" y="226"/>
                    </a:lnTo>
                    <a:lnTo>
                      <a:pt x="0" y="276"/>
                    </a:lnTo>
                    <a:lnTo>
                      <a:pt x="0" y="327"/>
                    </a:lnTo>
                    <a:lnTo>
                      <a:pt x="1" y="379"/>
                    </a:lnTo>
                    <a:lnTo>
                      <a:pt x="5" y="431"/>
                    </a:lnTo>
                    <a:lnTo>
                      <a:pt x="11" y="481"/>
                    </a:lnTo>
                    <a:lnTo>
                      <a:pt x="15" y="507"/>
                    </a:lnTo>
                    <a:lnTo>
                      <a:pt x="20" y="532"/>
                    </a:lnTo>
                    <a:lnTo>
                      <a:pt x="25" y="556"/>
                    </a:lnTo>
                    <a:lnTo>
                      <a:pt x="31" y="579"/>
                    </a:lnTo>
                    <a:lnTo>
                      <a:pt x="38" y="603"/>
                    </a:lnTo>
                    <a:lnTo>
                      <a:pt x="46" y="624"/>
                    </a:lnTo>
                    <a:lnTo>
                      <a:pt x="57" y="651"/>
                    </a:lnTo>
                    <a:lnTo>
                      <a:pt x="68" y="674"/>
                    </a:lnTo>
                    <a:lnTo>
                      <a:pt x="79" y="695"/>
                    </a:lnTo>
                    <a:lnTo>
                      <a:pt x="90" y="714"/>
                    </a:lnTo>
                    <a:lnTo>
                      <a:pt x="100" y="730"/>
                    </a:lnTo>
                    <a:lnTo>
                      <a:pt x="110" y="744"/>
                    </a:lnTo>
                    <a:lnTo>
                      <a:pt x="120" y="755"/>
                    </a:lnTo>
                    <a:lnTo>
                      <a:pt x="129" y="765"/>
                    </a:lnTo>
                    <a:lnTo>
                      <a:pt x="145" y="779"/>
                    </a:lnTo>
                    <a:lnTo>
                      <a:pt x="157" y="789"/>
                    </a:lnTo>
                    <a:lnTo>
                      <a:pt x="165" y="793"/>
                    </a:lnTo>
                    <a:lnTo>
                      <a:pt x="167" y="794"/>
                    </a:lnTo>
                    <a:lnTo>
                      <a:pt x="171" y="803"/>
                    </a:lnTo>
                    <a:lnTo>
                      <a:pt x="174" y="813"/>
                    </a:lnTo>
                    <a:lnTo>
                      <a:pt x="179" y="823"/>
                    </a:lnTo>
                    <a:lnTo>
                      <a:pt x="188" y="833"/>
                    </a:lnTo>
                    <a:lnTo>
                      <a:pt x="193" y="838"/>
                    </a:lnTo>
                    <a:lnTo>
                      <a:pt x="198" y="843"/>
                    </a:lnTo>
                    <a:lnTo>
                      <a:pt x="204" y="846"/>
                    </a:lnTo>
                    <a:lnTo>
                      <a:pt x="212" y="849"/>
                    </a:lnTo>
                    <a:lnTo>
                      <a:pt x="219" y="850"/>
                    </a:lnTo>
                    <a:lnTo>
                      <a:pt x="228" y="851"/>
                    </a:lnTo>
                    <a:lnTo>
                      <a:pt x="235" y="851"/>
                    </a:lnTo>
                    <a:lnTo>
                      <a:pt x="244" y="849"/>
                    </a:lnTo>
                    <a:lnTo>
                      <a:pt x="250" y="846"/>
                    </a:lnTo>
                    <a:lnTo>
                      <a:pt x="256" y="841"/>
                    </a:lnTo>
                    <a:lnTo>
                      <a:pt x="261" y="836"/>
                    </a:lnTo>
                    <a:lnTo>
                      <a:pt x="265" y="831"/>
                    </a:lnTo>
                    <a:lnTo>
                      <a:pt x="268" y="825"/>
                    </a:lnTo>
                    <a:lnTo>
                      <a:pt x="271" y="818"/>
                    </a:lnTo>
                    <a:lnTo>
                      <a:pt x="273" y="810"/>
                    </a:lnTo>
                    <a:lnTo>
                      <a:pt x="275" y="804"/>
                    </a:lnTo>
                    <a:lnTo>
                      <a:pt x="275" y="789"/>
                    </a:lnTo>
                    <a:lnTo>
                      <a:pt x="273" y="782"/>
                    </a:lnTo>
                    <a:lnTo>
                      <a:pt x="271" y="775"/>
                    </a:lnTo>
                    <a:lnTo>
                      <a:pt x="268" y="768"/>
                    </a:lnTo>
                    <a:lnTo>
                      <a:pt x="266" y="763"/>
                    </a:lnTo>
                    <a:lnTo>
                      <a:pt x="261" y="757"/>
                    </a:lnTo>
                    <a:lnTo>
                      <a:pt x="255" y="752"/>
                    </a:lnTo>
                    <a:lnTo>
                      <a:pt x="246" y="747"/>
                    </a:lnTo>
                    <a:lnTo>
                      <a:pt x="239" y="744"/>
                    </a:lnTo>
                    <a:lnTo>
                      <a:pt x="229" y="741"/>
                    </a:lnTo>
                    <a:lnTo>
                      <a:pt x="219" y="740"/>
                    </a:lnTo>
                    <a:lnTo>
                      <a:pt x="210" y="740"/>
                    </a:lnTo>
                    <a:lnTo>
                      <a:pt x="202" y="742"/>
                    </a:lnTo>
                    <a:lnTo>
                      <a:pt x="195" y="745"/>
                    </a:lnTo>
                    <a:lnTo>
                      <a:pt x="189" y="749"/>
                    </a:lnTo>
                    <a:lnTo>
                      <a:pt x="184" y="752"/>
                    </a:lnTo>
                    <a:lnTo>
                      <a:pt x="181" y="757"/>
                    </a:lnTo>
                    <a:lnTo>
                      <a:pt x="176" y="765"/>
                    </a:lnTo>
                    <a:lnTo>
                      <a:pt x="173" y="768"/>
                    </a:lnTo>
                    <a:lnTo>
                      <a:pt x="165" y="763"/>
                    </a:lnTo>
                    <a:lnTo>
                      <a:pt x="155" y="757"/>
                    </a:lnTo>
                    <a:lnTo>
                      <a:pt x="141" y="746"/>
                    </a:lnTo>
                    <a:lnTo>
                      <a:pt x="126" y="730"/>
                    </a:lnTo>
                    <a:lnTo>
                      <a:pt x="118" y="719"/>
                    </a:lnTo>
                    <a:lnTo>
                      <a:pt x="110" y="708"/>
                    </a:lnTo>
                    <a:lnTo>
                      <a:pt x="101" y="694"/>
                    </a:lnTo>
                    <a:lnTo>
                      <a:pt x="93" y="679"/>
                    </a:lnTo>
                    <a:lnTo>
                      <a:pt x="85" y="662"/>
                    </a:lnTo>
                    <a:lnTo>
                      <a:pt x="77" y="643"/>
                    </a:lnTo>
                    <a:lnTo>
                      <a:pt x="69" y="622"/>
                    </a:lnTo>
                    <a:lnTo>
                      <a:pt x="62" y="600"/>
                    </a:lnTo>
                    <a:lnTo>
                      <a:pt x="54" y="574"/>
                    </a:lnTo>
                    <a:lnTo>
                      <a:pt x="48" y="547"/>
                    </a:lnTo>
                    <a:lnTo>
                      <a:pt x="43" y="517"/>
                    </a:lnTo>
                    <a:lnTo>
                      <a:pt x="38" y="485"/>
                    </a:lnTo>
                    <a:lnTo>
                      <a:pt x="33" y="450"/>
                    </a:lnTo>
                    <a:lnTo>
                      <a:pt x="31" y="412"/>
                    </a:lnTo>
                    <a:lnTo>
                      <a:pt x="28" y="371"/>
                    </a:lnTo>
                    <a:lnTo>
                      <a:pt x="27" y="328"/>
                    </a:lnTo>
                    <a:lnTo>
                      <a:pt x="27" y="282"/>
                    </a:lnTo>
                    <a:lnTo>
                      <a:pt x="30" y="233"/>
                    </a:lnTo>
                    <a:lnTo>
                      <a:pt x="32" y="179"/>
                    </a:lnTo>
                    <a:lnTo>
                      <a:pt x="37" y="124"/>
                    </a:lnTo>
                    <a:lnTo>
                      <a:pt x="43" y="64"/>
                    </a:lnTo>
                    <a:lnTo>
                      <a:pt x="51" y="1"/>
                    </a:lnTo>
                    <a:lnTo>
                      <a:pt x="24" y="0"/>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31" name="Freeform 60"/>
              <p:cNvSpPr>
                <a:spLocks/>
              </p:cNvSpPr>
              <p:nvPr/>
            </p:nvSpPr>
            <p:spPr bwMode="auto">
              <a:xfrm>
                <a:off x="3968750" y="3370263"/>
                <a:ext cx="217488" cy="365125"/>
              </a:xfrm>
              <a:custGeom>
                <a:avLst/>
                <a:gdLst>
                  <a:gd name="T0" fmla="*/ 2147483647 w 412"/>
                  <a:gd name="T1" fmla="*/ 0 h 690"/>
                  <a:gd name="T2" fmla="*/ 2147483647 w 412"/>
                  <a:gd name="T3" fmla="*/ 2147483647 h 690"/>
                  <a:gd name="T4" fmla="*/ 2147483647 w 412"/>
                  <a:gd name="T5" fmla="*/ 2147483647 h 690"/>
                  <a:gd name="T6" fmla="*/ 2147483647 w 412"/>
                  <a:gd name="T7" fmla="*/ 2147483647 h 690"/>
                  <a:gd name="T8" fmla="*/ 2147483647 w 412"/>
                  <a:gd name="T9" fmla="*/ 2147483647 h 690"/>
                  <a:gd name="T10" fmla="*/ 2147483647 w 412"/>
                  <a:gd name="T11" fmla="*/ 2147483647 h 690"/>
                  <a:gd name="T12" fmla="*/ 2147483647 w 412"/>
                  <a:gd name="T13" fmla="*/ 2147483647 h 690"/>
                  <a:gd name="T14" fmla="*/ 2147483647 w 412"/>
                  <a:gd name="T15" fmla="*/ 2147483647 h 690"/>
                  <a:gd name="T16" fmla="*/ 2147483647 w 412"/>
                  <a:gd name="T17" fmla="*/ 2147483647 h 690"/>
                  <a:gd name="T18" fmla="*/ 2147483647 w 412"/>
                  <a:gd name="T19" fmla="*/ 2147483647 h 690"/>
                  <a:gd name="T20" fmla="*/ 2147483647 w 412"/>
                  <a:gd name="T21" fmla="*/ 2147483647 h 690"/>
                  <a:gd name="T22" fmla="*/ 2147483647 w 412"/>
                  <a:gd name="T23" fmla="*/ 2147483647 h 690"/>
                  <a:gd name="T24" fmla="*/ 2147483647 w 412"/>
                  <a:gd name="T25" fmla="*/ 2147483647 h 690"/>
                  <a:gd name="T26" fmla="*/ 2147483647 w 412"/>
                  <a:gd name="T27" fmla="*/ 2147483647 h 690"/>
                  <a:gd name="T28" fmla="*/ 2147483647 w 412"/>
                  <a:gd name="T29" fmla="*/ 2147483647 h 690"/>
                  <a:gd name="T30" fmla="*/ 2147483647 w 412"/>
                  <a:gd name="T31" fmla="*/ 2147483647 h 690"/>
                  <a:gd name="T32" fmla="*/ 2147483647 w 412"/>
                  <a:gd name="T33" fmla="*/ 2147483647 h 690"/>
                  <a:gd name="T34" fmla="*/ 2147483647 w 412"/>
                  <a:gd name="T35" fmla="*/ 2147483647 h 690"/>
                  <a:gd name="T36" fmla="*/ 2147483647 w 412"/>
                  <a:gd name="T37" fmla="*/ 2147483647 h 690"/>
                  <a:gd name="T38" fmla="*/ 2147483647 w 412"/>
                  <a:gd name="T39" fmla="*/ 2147483647 h 690"/>
                  <a:gd name="T40" fmla="*/ 2147483647 w 412"/>
                  <a:gd name="T41" fmla="*/ 2147483647 h 690"/>
                  <a:gd name="T42" fmla="*/ 2147483647 w 412"/>
                  <a:gd name="T43" fmla="*/ 2147483647 h 690"/>
                  <a:gd name="T44" fmla="*/ 2147483647 w 412"/>
                  <a:gd name="T45" fmla="*/ 2147483647 h 690"/>
                  <a:gd name="T46" fmla="*/ 1323918081 w 412"/>
                  <a:gd name="T47" fmla="*/ 2147483647 h 690"/>
                  <a:gd name="T48" fmla="*/ 441398758 w 412"/>
                  <a:gd name="T49" fmla="*/ 2147483647 h 690"/>
                  <a:gd name="T50" fmla="*/ 0 w 412"/>
                  <a:gd name="T51" fmla="*/ 2147483647 h 690"/>
                  <a:gd name="T52" fmla="*/ 0 w 412"/>
                  <a:gd name="T53" fmla="*/ 2147483647 h 690"/>
                  <a:gd name="T54" fmla="*/ 882519322 w 412"/>
                  <a:gd name="T55" fmla="*/ 2147483647 h 690"/>
                  <a:gd name="T56" fmla="*/ 1912171916 w 412"/>
                  <a:gd name="T57" fmla="*/ 2147483647 h 690"/>
                  <a:gd name="T58" fmla="*/ 2147483647 w 412"/>
                  <a:gd name="T59" fmla="*/ 2147483647 h 690"/>
                  <a:gd name="T60" fmla="*/ 2147483647 w 412"/>
                  <a:gd name="T61" fmla="*/ 2147483647 h 690"/>
                  <a:gd name="T62" fmla="*/ 2147483647 w 412"/>
                  <a:gd name="T63" fmla="*/ 2147483647 h 690"/>
                  <a:gd name="T64" fmla="*/ 2147483647 w 412"/>
                  <a:gd name="T65" fmla="*/ 2147483647 h 690"/>
                  <a:gd name="T66" fmla="*/ 2147483647 w 412"/>
                  <a:gd name="T67" fmla="*/ 2147483647 h 690"/>
                  <a:gd name="T68" fmla="*/ 2147483647 w 412"/>
                  <a:gd name="T69" fmla="*/ 2147483647 h 690"/>
                  <a:gd name="T70" fmla="*/ 2147483647 w 412"/>
                  <a:gd name="T71" fmla="*/ 2147483647 h 690"/>
                  <a:gd name="T72" fmla="*/ 2147483647 w 412"/>
                  <a:gd name="T73" fmla="*/ 2147483647 h 690"/>
                  <a:gd name="T74" fmla="*/ 2147483647 w 412"/>
                  <a:gd name="T75" fmla="*/ 2147483647 h 690"/>
                  <a:gd name="T76" fmla="*/ 2147483647 w 412"/>
                  <a:gd name="T77" fmla="*/ 2147483647 h 690"/>
                  <a:gd name="T78" fmla="*/ 2147483647 w 412"/>
                  <a:gd name="T79" fmla="*/ 2147483647 h 690"/>
                  <a:gd name="T80" fmla="*/ 2147483647 w 412"/>
                  <a:gd name="T81" fmla="*/ 2147483647 h 690"/>
                  <a:gd name="T82" fmla="*/ 2147483647 w 412"/>
                  <a:gd name="T83" fmla="*/ 2147483647 h 690"/>
                  <a:gd name="T84" fmla="*/ 2147483647 w 412"/>
                  <a:gd name="T85" fmla="*/ 2147483647 h 690"/>
                  <a:gd name="T86" fmla="*/ 2147483647 w 412"/>
                  <a:gd name="T87" fmla="*/ 2147483647 h 690"/>
                  <a:gd name="T88" fmla="*/ 2147483647 w 412"/>
                  <a:gd name="T89" fmla="*/ 2147483647 h 690"/>
                  <a:gd name="T90" fmla="*/ 2147483647 w 412"/>
                  <a:gd name="T91" fmla="*/ 2147483647 h 690"/>
                  <a:gd name="T92" fmla="*/ 2147483647 w 412"/>
                  <a:gd name="T93" fmla="*/ 2147483647 h 690"/>
                  <a:gd name="T94" fmla="*/ 2147483647 w 412"/>
                  <a:gd name="T95" fmla="*/ 2147483647 h 690"/>
                  <a:gd name="T96" fmla="*/ 2147483647 w 412"/>
                  <a:gd name="T97" fmla="*/ 2147483647 h 690"/>
                  <a:gd name="T98" fmla="*/ 2147483647 w 412"/>
                  <a:gd name="T99" fmla="*/ 2147483647 h 690"/>
                  <a:gd name="T100" fmla="*/ 2147483647 w 412"/>
                  <a:gd name="T101" fmla="*/ 2147483647 h 690"/>
                  <a:gd name="T102" fmla="*/ 2147483647 w 412"/>
                  <a:gd name="T103" fmla="*/ 0 h 69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12" h="690">
                    <a:moveTo>
                      <a:pt x="412" y="0"/>
                    </a:moveTo>
                    <a:lnTo>
                      <a:pt x="412" y="0"/>
                    </a:lnTo>
                    <a:lnTo>
                      <a:pt x="412" y="14"/>
                    </a:lnTo>
                    <a:lnTo>
                      <a:pt x="409" y="53"/>
                    </a:lnTo>
                    <a:lnTo>
                      <a:pt x="404" y="113"/>
                    </a:lnTo>
                    <a:lnTo>
                      <a:pt x="400" y="148"/>
                    </a:lnTo>
                    <a:lnTo>
                      <a:pt x="396" y="188"/>
                    </a:lnTo>
                    <a:lnTo>
                      <a:pt x="388" y="229"/>
                    </a:lnTo>
                    <a:lnTo>
                      <a:pt x="379" y="272"/>
                    </a:lnTo>
                    <a:lnTo>
                      <a:pt x="370" y="316"/>
                    </a:lnTo>
                    <a:lnTo>
                      <a:pt x="357" y="361"/>
                    </a:lnTo>
                    <a:lnTo>
                      <a:pt x="342" y="406"/>
                    </a:lnTo>
                    <a:lnTo>
                      <a:pt x="326" y="449"/>
                    </a:lnTo>
                    <a:lnTo>
                      <a:pt x="316" y="471"/>
                    </a:lnTo>
                    <a:lnTo>
                      <a:pt x="306" y="492"/>
                    </a:lnTo>
                    <a:lnTo>
                      <a:pt x="295" y="512"/>
                    </a:lnTo>
                    <a:lnTo>
                      <a:pt x="284" y="532"/>
                    </a:lnTo>
                    <a:lnTo>
                      <a:pt x="267" y="560"/>
                    </a:lnTo>
                    <a:lnTo>
                      <a:pt x="248" y="584"/>
                    </a:lnTo>
                    <a:lnTo>
                      <a:pt x="231" y="604"/>
                    </a:lnTo>
                    <a:lnTo>
                      <a:pt x="215" y="620"/>
                    </a:lnTo>
                    <a:lnTo>
                      <a:pt x="199" y="633"/>
                    </a:lnTo>
                    <a:lnTo>
                      <a:pt x="184" y="643"/>
                    </a:lnTo>
                    <a:lnTo>
                      <a:pt x="169" y="651"/>
                    </a:lnTo>
                    <a:lnTo>
                      <a:pt x="155" y="656"/>
                    </a:lnTo>
                    <a:lnTo>
                      <a:pt x="144" y="658"/>
                    </a:lnTo>
                    <a:lnTo>
                      <a:pt x="133" y="659"/>
                    </a:lnTo>
                    <a:lnTo>
                      <a:pt x="123" y="661"/>
                    </a:lnTo>
                    <a:lnTo>
                      <a:pt x="116" y="659"/>
                    </a:lnTo>
                    <a:lnTo>
                      <a:pt x="105" y="657"/>
                    </a:lnTo>
                    <a:lnTo>
                      <a:pt x="101" y="656"/>
                    </a:lnTo>
                    <a:lnTo>
                      <a:pt x="97" y="663"/>
                    </a:lnTo>
                    <a:lnTo>
                      <a:pt x="92" y="669"/>
                    </a:lnTo>
                    <a:lnTo>
                      <a:pt x="85" y="677"/>
                    </a:lnTo>
                    <a:lnTo>
                      <a:pt x="76" y="683"/>
                    </a:lnTo>
                    <a:lnTo>
                      <a:pt x="71" y="685"/>
                    </a:lnTo>
                    <a:lnTo>
                      <a:pt x="65" y="688"/>
                    </a:lnTo>
                    <a:lnTo>
                      <a:pt x="59" y="690"/>
                    </a:lnTo>
                    <a:lnTo>
                      <a:pt x="52" y="690"/>
                    </a:lnTo>
                    <a:lnTo>
                      <a:pt x="44" y="690"/>
                    </a:lnTo>
                    <a:lnTo>
                      <a:pt x="35" y="689"/>
                    </a:lnTo>
                    <a:lnTo>
                      <a:pt x="28" y="687"/>
                    </a:lnTo>
                    <a:lnTo>
                      <a:pt x="21" y="683"/>
                    </a:lnTo>
                    <a:lnTo>
                      <a:pt x="14" y="679"/>
                    </a:lnTo>
                    <a:lnTo>
                      <a:pt x="9" y="674"/>
                    </a:lnTo>
                    <a:lnTo>
                      <a:pt x="6" y="668"/>
                    </a:lnTo>
                    <a:lnTo>
                      <a:pt x="3" y="662"/>
                    </a:lnTo>
                    <a:lnTo>
                      <a:pt x="1" y="655"/>
                    </a:lnTo>
                    <a:lnTo>
                      <a:pt x="0" y="647"/>
                    </a:lnTo>
                    <a:lnTo>
                      <a:pt x="0" y="640"/>
                    </a:lnTo>
                    <a:lnTo>
                      <a:pt x="0" y="632"/>
                    </a:lnTo>
                    <a:lnTo>
                      <a:pt x="3" y="619"/>
                    </a:lnTo>
                    <a:lnTo>
                      <a:pt x="6" y="611"/>
                    </a:lnTo>
                    <a:lnTo>
                      <a:pt x="8" y="605"/>
                    </a:lnTo>
                    <a:lnTo>
                      <a:pt x="13" y="600"/>
                    </a:lnTo>
                    <a:lnTo>
                      <a:pt x="17" y="595"/>
                    </a:lnTo>
                    <a:lnTo>
                      <a:pt x="23" y="590"/>
                    </a:lnTo>
                    <a:lnTo>
                      <a:pt x="31" y="586"/>
                    </a:lnTo>
                    <a:lnTo>
                      <a:pt x="39" y="584"/>
                    </a:lnTo>
                    <a:lnTo>
                      <a:pt x="48" y="583"/>
                    </a:lnTo>
                    <a:lnTo>
                      <a:pt x="58" y="582"/>
                    </a:lnTo>
                    <a:lnTo>
                      <a:pt x="66" y="583"/>
                    </a:lnTo>
                    <a:lnTo>
                      <a:pt x="76" y="584"/>
                    </a:lnTo>
                    <a:lnTo>
                      <a:pt x="84" y="588"/>
                    </a:lnTo>
                    <a:lnTo>
                      <a:pt x="90" y="591"/>
                    </a:lnTo>
                    <a:lnTo>
                      <a:pt x="94" y="598"/>
                    </a:lnTo>
                    <a:lnTo>
                      <a:pt x="97" y="605"/>
                    </a:lnTo>
                    <a:lnTo>
                      <a:pt x="100" y="611"/>
                    </a:lnTo>
                    <a:lnTo>
                      <a:pt x="102" y="624"/>
                    </a:lnTo>
                    <a:lnTo>
                      <a:pt x="102" y="629"/>
                    </a:lnTo>
                    <a:lnTo>
                      <a:pt x="112" y="630"/>
                    </a:lnTo>
                    <a:lnTo>
                      <a:pt x="125" y="630"/>
                    </a:lnTo>
                    <a:lnTo>
                      <a:pt x="139" y="629"/>
                    </a:lnTo>
                    <a:lnTo>
                      <a:pt x="148" y="626"/>
                    </a:lnTo>
                    <a:lnTo>
                      <a:pt x="158" y="622"/>
                    </a:lnTo>
                    <a:lnTo>
                      <a:pt x="168" y="619"/>
                    </a:lnTo>
                    <a:lnTo>
                      <a:pt x="178" y="612"/>
                    </a:lnTo>
                    <a:lnTo>
                      <a:pt x="189" y="606"/>
                    </a:lnTo>
                    <a:lnTo>
                      <a:pt x="201" y="598"/>
                    </a:lnTo>
                    <a:lnTo>
                      <a:pt x="212" y="586"/>
                    </a:lnTo>
                    <a:lnTo>
                      <a:pt x="225" y="574"/>
                    </a:lnTo>
                    <a:lnTo>
                      <a:pt x="237" y="560"/>
                    </a:lnTo>
                    <a:lnTo>
                      <a:pt x="250" y="544"/>
                    </a:lnTo>
                    <a:lnTo>
                      <a:pt x="262" y="525"/>
                    </a:lnTo>
                    <a:lnTo>
                      <a:pt x="273" y="504"/>
                    </a:lnTo>
                    <a:lnTo>
                      <a:pt x="285" y="480"/>
                    </a:lnTo>
                    <a:lnTo>
                      <a:pt x="298" y="453"/>
                    </a:lnTo>
                    <a:lnTo>
                      <a:pt x="309" y="423"/>
                    </a:lnTo>
                    <a:lnTo>
                      <a:pt x="320" y="391"/>
                    </a:lnTo>
                    <a:lnTo>
                      <a:pt x="331" y="355"/>
                    </a:lnTo>
                    <a:lnTo>
                      <a:pt x="341" y="316"/>
                    </a:lnTo>
                    <a:lnTo>
                      <a:pt x="351" y="272"/>
                    </a:lnTo>
                    <a:lnTo>
                      <a:pt x="360" y="226"/>
                    </a:lnTo>
                    <a:lnTo>
                      <a:pt x="368" y="176"/>
                    </a:lnTo>
                    <a:lnTo>
                      <a:pt x="376" y="121"/>
                    </a:lnTo>
                    <a:lnTo>
                      <a:pt x="382" y="62"/>
                    </a:lnTo>
                    <a:lnTo>
                      <a:pt x="388" y="0"/>
                    </a:lnTo>
                    <a:lnTo>
                      <a:pt x="412" y="0"/>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32" name="Freeform 61"/>
              <p:cNvSpPr>
                <a:spLocks/>
              </p:cNvSpPr>
              <p:nvPr/>
            </p:nvSpPr>
            <p:spPr bwMode="auto">
              <a:xfrm>
                <a:off x="4675188" y="3016250"/>
                <a:ext cx="171450" cy="739775"/>
              </a:xfrm>
              <a:custGeom>
                <a:avLst/>
                <a:gdLst>
                  <a:gd name="T0" fmla="*/ 2147483647 w 323"/>
                  <a:gd name="T1" fmla="*/ 0 h 1398"/>
                  <a:gd name="T2" fmla="*/ 2147483647 w 323"/>
                  <a:gd name="T3" fmla="*/ 1629980971 h 1398"/>
                  <a:gd name="T4" fmla="*/ 2147483647 w 323"/>
                  <a:gd name="T5" fmla="*/ 2147483647 h 1398"/>
                  <a:gd name="T6" fmla="*/ 2147483647 w 323"/>
                  <a:gd name="T7" fmla="*/ 2147483647 h 1398"/>
                  <a:gd name="T8" fmla="*/ 2147483647 w 323"/>
                  <a:gd name="T9" fmla="*/ 2147483647 h 1398"/>
                  <a:gd name="T10" fmla="*/ 2147483647 w 323"/>
                  <a:gd name="T11" fmla="*/ 2147483647 h 1398"/>
                  <a:gd name="T12" fmla="*/ 2147483647 w 323"/>
                  <a:gd name="T13" fmla="*/ 2147483647 h 1398"/>
                  <a:gd name="T14" fmla="*/ 2147483647 w 323"/>
                  <a:gd name="T15" fmla="*/ 2147483647 h 1398"/>
                  <a:gd name="T16" fmla="*/ 2147483647 w 323"/>
                  <a:gd name="T17" fmla="*/ 2147483647 h 1398"/>
                  <a:gd name="T18" fmla="*/ 2147483647 w 323"/>
                  <a:gd name="T19" fmla="*/ 2147483647 h 1398"/>
                  <a:gd name="T20" fmla="*/ 2147483647 w 323"/>
                  <a:gd name="T21" fmla="*/ 2147483647 h 1398"/>
                  <a:gd name="T22" fmla="*/ 2147483647 w 323"/>
                  <a:gd name="T23" fmla="*/ 2147483647 h 1398"/>
                  <a:gd name="T24" fmla="*/ 2147483647 w 323"/>
                  <a:gd name="T25" fmla="*/ 2147483647 h 1398"/>
                  <a:gd name="T26" fmla="*/ 2147483647 w 323"/>
                  <a:gd name="T27" fmla="*/ 2147483647 h 1398"/>
                  <a:gd name="T28" fmla="*/ 2147483647 w 323"/>
                  <a:gd name="T29" fmla="*/ 2147483647 h 1398"/>
                  <a:gd name="T30" fmla="*/ 2147483647 w 323"/>
                  <a:gd name="T31" fmla="*/ 2147483647 h 1398"/>
                  <a:gd name="T32" fmla="*/ 2147483647 w 323"/>
                  <a:gd name="T33" fmla="*/ 2147483647 h 1398"/>
                  <a:gd name="T34" fmla="*/ 2147483647 w 323"/>
                  <a:gd name="T35" fmla="*/ 2147483647 h 1398"/>
                  <a:gd name="T36" fmla="*/ 2147483647 w 323"/>
                  <a:gd name="T37" fmla="*/ 2147483647 h 1398"/>
                  <a:gd name="T38" fmla="*/ 2147483647 w 323"/>
                  <a:gd name="T39" fmla="*/ 2147483647 h 1398"/>
                  <a:gd name="T40" fmla="*/ 1645160949 w 323"/>
                  <a:gd name="T41" fmla="*/ 2147483647 h 1398"/>
                  <a:gd name="T42" fmla="*/ 448551949 w 323"/>
                  <a:gd name="T43" fmla="*/ 2147483647 h 1398"/>
                  <a:gd name="T44" fmla="*/ 0 w 323"/>
                  <a:gd name="T45" fmla="*/ 2147483647 h 1398"/>
                  <a:gd name="T46" fmla="*/ 0 w 323"/>
                  <a:gd name="T47" fmla="*/ 2147483647 h 1398"/>
                  <a:gd name="T48" fmla="*/ 897386286 w 323"/>
                  <a:gd name="T49" fmla="*/ 2147483647 h 1398"/>
                  <a:gd name="T50" fmla="*/ 2147483647 w 323"/>
                  <a:gd name="T51" fmla="*/ 2147483647 h 1398"/>
                  <a:gd name="T52" fmla="*/ 2147483647 w 323"/>
                  <a:gd name="T53" fmla="*/ 2147483647 h 1398"/>
                  <a:gd name="T54" fmla="*/ 2147483647 w 323"/>
                  <a:gd name="T55" fmla="*/ 2147483647 h 1398"/>
                  <a:gd name="T56" fmla="*/ 2147483647 w 323"/>
                  <a:gd name="T57" fmla="*/ 2147483647 h 1398"/>
                  <a:gd name="T58" fmla="*/ 2147483647 w 323"/>
                  <a:gd name="T59" fmla="*/ 2147483647 h 1398"/>
                  <a:gd name="T60" fmla="*/ 2147483647 w 323"/>
                  <a:gd name="T61" fmla="*/ 2147483647 h 1398"/>
                  <a:gd name="T62" fmla="*/ 2147483647 w 323"/>
                  <a:gd name="T63" fmla="*/ 2147483647 h 1398"/>
                  <a:gd name="T64" fmla="*/ 2147483647 w 323"/>
                  <a:gd name="T65" fmla="*/ 2147483647 h 1398"/>
                  <a:gd name="T66" fmla="*/ 2147483647 w 323"/>
                  <a:gd name="T67" fmla="*/ 2147483647 h 1398"/>
                  <a:gd name="T68" fmla="*/ 2147483647 w 323"/>
                  <a:gd name="T69" fmla="*/ 2147483647 h 1398"/>
                  <a:gd name="T70" fmla="*/ 2147483647 w 323"/>
                  <a:gd name="T71" fmla="*/ 2147483647 h 1398"/>
                  <a:gd name="T72" fmla="*/ 2147483647 w 323"/>
                  <a:gd name="T73" fmla="*/ 2147483647 h 1398"/>
                  <a:gd name="T74" fmla="*/ 2147483647 w 323"/>
                  <a:gd name="T75" fmla="*/ 2147483647 h 1398"/>
                  <a:gd name="T76" fmla="*/ 2147483647 w 323"/>
                  <a:gd name="T77" fmla="*/ 2147483647 h 1398"/>
                  <a:gd name="T78" fmla="*/ 2147483647 w 323"/>
                  <a:gd name="T79" fmla="*/ 2147483647 h 1398"/>
                  <a:gd name="T80" fmla="*/ 2147483647 w 323"/>
                  <a:gd name="T81" fmla="*/ 2147483647 h 1398"/>
                  <a:gd name="T82" fmla="*/ 2147483647 w 323"/>
                  <a:gd name="T83" fmla="*/ 2147483647 h 1398"/>
                  <a:gd name="T84" fmla="*/ 2147483647 w 323"/>
                  <a:gd name="T85" fmla="*/ 2147483647 h 1398"/>
                  <a:gd name="T86" fmla="*/ 2147483647 w 323"/>
                  <a:gd name="T87" fmla="*/ 2147483647 h 1398"/>
                  <a:gd name="T88" fmla="*/ 2147483647 w 323"/>
                  <a:gd name="T89" fmla="*/ 2147483647 h 1398"/>
                  <a:gd name="T90" fmla="*/ 2147483647 w 323"/>
                  <a:gd name="T91" fmla="*/ 2147483647 h 1398"/>
                  <a:gd name="T92" fmla="*/ 2147483647 w 323"/>
                  <a:gd name="T93" fmla="*/ 2147483647 h 1398"/>
                  <a:gd name="T94" fmla="*/ 2147483647 w 323"/>
                  <a:gd name="T95" fmla="*/ 2147483647 h 1398"/>
                  <a:gd name="T96" fmla="*/ 2147483647 w 323"/>
                  <a:gd name="T97" fmla="*/ 2147483647 h 1398"/>
                  <a:gd name="T98" fmla="*/ 2147483647 w 323"/>
                  <a:gd name="T99" fmla="*/ 2147483647 h 1398"/>
                  <a:gd name="T100" fmla="*/ 2147483647 w 323"/>
                  <a:gd name="T101" fmla="*/ 2147483647 h 1398"/>
                  <a:gd name="T102" fmla="*/ 2147483647 w 323"/>
                  <a:gd name="T103" fmla="*/ 2147483647 h 1398"/>
                  <a:gd name="T104" fmla="*/ 2147483647 w 323"/>
                  <a:gd name="T105" fmla="*/ 2147483647 h 1398"/>
                  <a:gd name="T106" fmla="*/ 2147483647 w 323"/>
                  <a:gd name="T107" fmla="*/ 2147483647 h 1398"/>
                  <a:gd name="T108" fmla="*/ 2147483647 w 323"/>
                  <a:gd name="T109" fmla="*/ 2147483647 h 1398"/>
                  <a:gd name="T110" fmla="*/ 2147483647 w 323"/>
                  <a:gd name="T111" fmla="*/ 2147483647 h 1398"/>
                  <a:gd name="T112" fmla="*/ 2147483647 w 323"/>
                  <a:gd name="T113" fmla="*/ 2147483647 h 1398"/>
                  <a:gd name="T114" fmla="*/ 2147483647 w 323"/>
                  <a:gd name="T115" fmla="*/ 2147483647 h 1398"/>
                  <a:gd name="T116" fmla="*/ 2147483647 w 323"/>
                  <a:gd name="T117" fmla="*/ 2074368788 h 139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23" h="1398">
                    <a:moveTo>
                      <a:pt x="251" y="14"/>
                    </a:moveTo>
                    <a:lnTo>
                      <a:pt x="180" y="0"/>
                    </a:lnTo>
                    <a:lnTo>
                      <a:pt x="183" y="11"/>
                    </a:lnTo>
                    <a:lnTo>
                      <a:pt x="194" y="42"/>
                    </a:lnTo>
                    <a:lnTo>
                      <a:pt x="210" y="89"/>
                    </a:lnTo>
                    <a:lnTo>
                      <a:pt x="219" y="120"/>
                    </a:lnTo>
                    <a:lnTo>
                      <a:pt x="228" y="153"/>
                    </a:lnTo>
                    <a:lnTo>
                      <a:pt x="236" y="189"/>
                    </a:lnTo>
                    <a:lnTo>
                      <a:pt x="244" y="229"/>
                    </a:lnTo>
                    <a:lnTo>
                      <a:pt x="251" y="272"/>
                    </a:lnTo>
                    <a:lnTo>
                      <a:pt x="257" y="317"/>
                    </a:lnTo>
                    <a:lnTo>
                      <a:pt x="262" y="364"/>
                    </a:lnTo>
                    <a:lnTo>
                      <a:pt x="265" y="412"/>
                    </a:lnTo>
                    <a:lnTo>
                      <a:pt x="265" y="463"/>
                    </a:lnTo>
                    <a:lnTo>
                      <a:pt x="262" y="515"/>
                    </a:lnTo>
                    <a:lnTo>
                      <a:pt x="259" y="563"/>
                    </a:lnTo>
                    <a:lnTo>
                      <a:pt x="254" y="611"/>
                    </a:lnTo>
                    <a:lnTo>
                      <a:pt x="248" y="659"/>
                    </a:lnTo>
                    <a:lnTo>
                      <a:pt x="240" y="708"/>
                    </a:lnTo>
                    <a:lnTo>
                      <a:pt x="233" y="755"/>
                    </a:lnTo>
                    <a:lnTo>
                      <a:pt x="224" y="799"/>
                    </a:lnTo>
                    <a:lnTo>
                      <a:pt x="207" y="885"/>
                    </a:lnTo>
                    <a:lnTo>
                      <a:pt x="188" y="960"/>
                    </a:lnTo>
                    <a:lnTo>
                      <a:pt x="173" y="1022"/>
                    </a:lnTo>
                    <a:lnTo>
                      <a:pt x="154" y="1095"/>
                    </a:lnTo>
                    <a:lnTo>
                      <a:pt x="151" y="1095"/>
                    </a:lnTo>
                    <a:lnTo>
                      <a:pt x="136" y="1095"/>
                    </a:lnTo>
                    <a:lnTo>
                      <a:pt x="121" y="1097"/>
                    </a:lnTo>
                    <a:lnTo>
                      <a:pt x="107" y="1101"/>
                    </a:lnTo>
                    <a:lnTo>
                      <a:pt x="93" y="1106"/>
                    </a:lnTo>
                    <a:lnTo>
                      <a:pt x="79" y="1113"/>
                    </a:lnTo>
                    <a:lnTo>
                      <a:pt x="67" y="1121"/>
                    </a:lnTo>
                    <a:lnTo>
                      <a:pt x="55" y="1130"/>
                    </a:lnTo>
                    <a:lnTo>
                      <a:pt x="45" y="1139"/>
                    </a:lnTo>
                    <a:lnTo>
                      <a:pt x="35" y="1149"/>
                    </a:lnTo>
                    <a:lnTo>
                      <a:pt x="26" y="1162"/>
                    </a:lnTo>
                    <a:lnTo>
                      <a:pt x="19" y="1174"/>
                    </a:lnTo>
                    <a:lnTo>
                      <a:pt x="11" y="1188"/>
                    </a:lnTo>
                    <a:lnTo>
                      <a:pt x="6" y="1201"/>
                    </a:lnTo>
                    <a:lnTo>
                      <a:pt x="3" y="1216"/>
                    </a:lnTo>
                    <a:lnTo>
                      <a:pt x="0" y="1231"/>
                    </a:lnTo>
                    <a:lnTo>
                      <a:pt x="0" y="1246"/>
                    </a:lnTo>
                    <a:lnTo>
                      <a:pt x="0" y="1262"/>
                    </a:lnTo>
                    <a:lnTo>
                      <a:pt x="3" y="1277"/>
                    </a:lnTo>
                    <a:lnTo>
                      <a:pt x="6" y="1292"/>
                    </a:lnTo>
                    <a:lnTo>
                      <a:pt x="11" y="1305"/>
                    </a:lnTo>
                    <a:lnTo>
                      <a:pt x="19" y="1319"/>
                    </a:lnTo>
                    <a:lnTo>
                      <a:pt x="26" y="1331"/>
                    </a:lnTo>
                    <a:lnTo>
                      <a:pt x="35" y="1342"/>
                    </a:lnTo>
                    <a:lnTo>
                      <a:pt x="45" y="1353"/>
                    </a:lnTo>
                    <a:lnTo>
                      <a:pt x="55" y="1363"/>
                    </a:lnTo>
                    <a:lnTo>
                      <a:pt x="67" y="1372"/>
                    </a:lnTo>
                    <a:lnTo>
                      <a:pt x="79" y="1379"/>
                    </a:lnTo>
                    <a:lnTo>
                      <a:pt x="93" y="1386"/>
                    </a:lnTo>
                    <a:lnTo>
                      <a:pt x="107" y="1391"/>
                    </a:lnTo>
                    <a:lnTo>
                      <a:pt x="121" y="1394"/>
                    </a:lnTo>
                    <a:lnTo>
                      <a:pt x="136" y="1397"/>
                    </a:lnTo>
                    <a:lnTo>
                      <a:pt x="151" y="1398"/>
                    </a:lnTo>
                    <a:lnTo>
                      <a:pt x="167" y="1397"/>
                    </a:lnTo>
                    <a:lnTo>
                      <a:pt x="182" y="1394"/>
                    </a:lnTo>
                    <a:lnTo>
                      <a:pt x="197" y="1391"/>
                    </a:lnTo>
                    <a:lnTo>
                      <a:pt x="210" y="1386"/>
                    </a:lnTo>
                    <a:lnTo>
                      <a:pt x="224" y="1379"/>
                    </a:lnTo>
                    <a:lnTo>
                      <a:pt x="236" y="1372"/>
                    </a:lnTo>
                    <a:lnTo>
                      <a:pt x="248" y="1363"/>
                    </a:lnTo>
                    <a:lnTo>
                      <a:pt x="259" y="1353"/>
                    </a:lnTo>
                    <a:lnTo>
                      <a:pt x="269" y="1342"/>
                    </a:lnTo>
                    <a:lnTo>
                      <a:pt x="277" y="1331"/>
                    </a:lnTo>
                    <a:lnTo>
                      <a:pt x="285" y="1319"/>
                    </a:lnTo>
                    <a:lnTo>
                      <a:pt x="291" y="1305"/>
                    </a:lnTo>
                    <a:lnTo>
                      <a:pt x="296" y="1292"/>
                    </a:lnTo>
                    <a:lnTo>
                      <a:pt x="300" y="1277"/>
                    </a:lnTo>
                    <a:lnTo>
                      <a:pt x="302" y="1262"/>
                    </a:lnTo>
                    <a:lnTo>
                      <a:pt x="303" y="1246"/>
                    </a:lnTo>
                    <a:lnTo>
                      <a:pt x="302" y="1235"/>
                    </a:lnTo>
                    <a:lnTo>
                      <a:pt x="301" y="1224"/>
                    </a:lnTo>
                    <a:lnTo>
                      <a:pt x="300" y="1212"/>
                    </a:lnTo>
                    <a:lnTo>
                      <a:pt x="296" y="1203"/>
                    </a:lnTo>
                    <a:lnTo>
                      <a:pt x="293" y="1193"/>
                    </a:lnTo>
                    <a:lnTo>
                      <a:pt x="288" y="1183"/>
                    </a:lnTo>
                    <a:lnTo>
                      <a:pt x="283" y="1173"/>
                    </a:lnTo>
                    <a:lnTo>
                      <a:pt x="279" y="1163"/>
                    </a:lnTo>
                    <a:lnTo>
                      <a:pt x="272" y="1154"/>
                    </a:lnTo>
                    <a:lnTo>
                      <a:pt x="265" y="1147"/>
                    </a:lnTo>
                    <a:lnTo>
                      <a:pt x="250" y="1132"/>
                    </a:lnTo>
                    <a:lnTo>
                      <a:pt x="234" y="1118"/>
                    </a:lnTo>
                    <a:lnTo>
                      <a:pt x="224" y="1113"/>
                    </a:lnTo>
                    <a:lnTo>
                      <a:pt x="215" y="1108"/>
                    </a:lnTo>
                    <a:lnTo>
                      <a:pt x="233" y="1039"/>
                    </a:lnTo>
                    <a:lnTo>
                      <a:pt x="248" y="981"/>
                    </a:lnTo>
                    <a:lnTo>
                      <a:pt x="264" y="911"/>
                    </a:lnTo>
                    <a:lnTo>
                      <a:pt x="280" y="828"/>
                    </a:lnTo>
                    <a:lnTo>
                      <a:pt x="296" y="737"/>
                    </a:lnTo>
                    <a:lnTo>
                      <a:pt x="303" y="690"/>
                    </a:lnTo>
                    <a:lnTo>
                      <a:pt x="309" y="641"/>
                    </a:lnTo>
                    <a:lnTo>
                      <a:pt x="316" y="591"/>
                    </a:lnTo>
                    <a:lnTo>
                      <a:pt x="321" y="541"/>
                    </a:lnTo>
                    <a:lnTo>
                      <a:pt x="323" y="494"/>
                    </a:lnTo>
                    <a:lnTo>
                      <a:pt x="323" y="447"/>
                    </a:lnTo>
                    <a:lnTo>
                      <a:pt x="322" y="400"/>
                    </a:lnTo>
                    <a:lnTo>
                      <a:pt x="318" y="354"/>
                    </a:lnTo>
                    <a:lnTo>
                      <a:pt x="313" y="308"/>
                    </a:lnTo>
                    <a:lnTo>
                      <a:pt x="307" y="265"/>
                    </a:lnTo>
                    <a:lnTo>
                      <a:pt x="301" y="223"/>
                    </a:lnTo>
                    <a:lnTo>
                      <a:pt x="293" y="183"/>
                    </a:lnTo>
                    <a:lnTo>
                      <a:pt x="279" y="114"/>
                    </a:lnTo>
                    <a:lnTo>
                      <a:pt x="265" y="61"/>
                    </a:lnTo>
                    <a:lnTo>
                      <a:pt x="255" y="26"/>
                    </a:lnTo>
                    <a:lnTo>
                      <a:pt x="251"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33" name="Freeform 62"/>
              <p:cNvSpPr>
                <a:spLocks/>
              </p:cNvSpPr>
              <p:nvPr/>
            </p:nvSpPr>
            <p:spPr bwMode="auto">
              <a:xfrm>
                <a:off x="4722813" y="3646488"/>
                <a:ext cx="65088" cy="65088"/>
              </a:xfrm>
              <a:custGeom>
                <a:avLst/>
                <a:gdLst>
                  <a:gd name="T0" fmla="*/ 2147483647 w 123"/>
                  <a:gd name="T1" fmla="*/ 2147483647 h 123"/>
                  <a:gd name="T2" fmla="*/ 2147483647 w 123"/>
                  <a:gd name="T3" fmla="*/ 2147483647 h 123"/>
                  <a:gd name="T4" fmla="*/ 2147483647 w 123"/>
                  <a:gd name="T5" fmla="*/ 2147483647 h 123"/>
                  <a:gd name="T6" fmla="*/ 2147483647 w 123"/>
                  <a:gd name="T7" fmla="*/ 2147483647 h 123"/>
                  <a:gd name="T8" fmla="*/ 2147483647 w 123"/>
                  <a:gd name="T9" fmla="*/ 2147483647 h 123"/>
                  <a:gd name="T10" fmla="*/ 2147483647 w 123"/>
                  <a:gd name="T11" fmla="*/ 2147483647 h 123"/>
                  <a:gd name="T12" fmla="*/ 2147483647 w 123"/>
                  <a:gd name="T13" fmla="*/ 2147483647 h 123"/>
                  <a:gd name="T14" fmla="*/ 2147483647 w 123"/>
                  <a:gd name="T15" fmla="*/ 2147483647 h 123"/>
                  <a:gd name="T16" fmla="*/ 2147483647 w 123"/>
                  <a:gd name="T17" fmla="*/ 2147483647 h 123"/>
                  <a:gd name="T18" fmla="*/ 2147483647 w 123"/>
                  <a:gd name="T19" fmla="*/ 2147483647 h 123"/>
                  <a:gd name="T20" fmla="*/ 2147483647 w 123"/>
                  <a:gd name="T21" fmla="*/ 2147483647 h 123"/>
                  <a:gd name="T22" fmla="*/ 2147483647 w 123"/>
                  <a:gd name="T23" fmla="*/ 2147483647 h 123"/>
                  <a:gd name="T24" fmla="*/ 2147483647 w 123"/>
                  <a:gd name="T25" fmla="*/ 2147483647 h 123"/>
                  <a:gd name="T26" fmla="*/ 2147483647 w 123"/>
                  <a:gd name="T27" fmla="*/ 2147483647 h 123"/>
                  <a:gd name="T28" fmla="*/ 2147483647 w 123"/>
                  <a:gd name="T29" fmla="*/ 2147483647 h 123"/>
                  <a:gd name="T30" fmla="*/ 1481874900 w 123"/>
                  <a:gd name="T31" fmla="*/ 2147483647 h 123"/>
                  <a:gd name="T32" fmla="*/ 740937450 w 123"/>
                  <a:gd name="T33" fmla="*/ 2147483647 h 123"/>
                  <a:gd name="T34" fmla="*/ 296263113 w 123"/>
                  <a:gd name="T35" fmla="*/ 2147483647 h 123"/>
                  <a:gd name="T36" fmla="*/ 0 w 123"/>
                  <a:gd name="T37" fmla="*/ 2147483647 h 123"/>
                  <a:gd name="T38" fmla="*/ 0 w 123"/>
                  <a:gd name="T39" fmla="*/ 2147483647 h 123"/>
                  <a:gd name="T40" fmla="*/ 296263113 w 123"/>
                  <a:gd name="T41" fmla="*/ 2147483647 h 123"/>
                  <a:gd name="T42" fmla="*/ 740937450 w 123"/>
                  <a:gd name="T43" fmla="*/ 2147483647 h 123"/>
                  <a:gd name="T44" fmla="*/ 1481874900 w 123"/>
                  <a:gd name="T45" fmla="*/ 2147483647 h 123"/>
                  <a:gd name="T46" fmla="*/ 2147483647 w 123"/>
                  <a:gd name="T47" fmla="*/ 2147483647 h 123"/>
                  <a:gd name="T48" fmla="*/ 2147483647 w 123"/>
                  <a:gd name="T49" fmla="*/ 1481874900 h 123"/>
                  <a:gd name="T50" fmla="*/ 2147483647 w 123"/>
                  <a:gd name="T51" fmla="*/ 740937450 h 123"/>
                  <a:gd name="T52" fmla="*/ 2147483647 w 123"/>
                  <a:gd name="T53" fmla="*/ 148131292 h 123"/>
                  <a:gd name="T54" fmla="*/ 2147483647 w 123"/>
                  <a:gd name="T55" fmla="*/ 0 h 123"/>
                  <a:gd name="T56" fmla="*/ 2147483647 w 123"/>
                  <a:gd name="T57" fmla="*/ 0 h 123"/>
                  <a:gd name="T58" fmla="*/ 2147483647 w 123"/>
                  <a:gd name="T59" fmla="*/ 148131292 h 123"/>
                  <a:gd name="T60" fmla="*/ 2147483647 w 123"/>
                  <a:gd name="T61" fmla="*/ 740937450 h 123"/>
                  <a:gd name="T62" fmla="*/ 2147483647 w 123"/>
                  <a:gd name="T63" fmla="*/ 1481874900 h 123"/>
                  <a:gd name="T64" fmla="*/ 2147483647 w 123"/>
                  <a:gd name="T65" fmla="*/ 2147483647 h 123"/>
                  <a:gd name="T66" fmla="*/ 2147483647 w 123"/>
                  <a:gd name="T67" fmla="*/ 2147483647 h 123"/>
                  <a:gd name="T68" fmla="*/ 2147483647 w 123"/>
                  <a:gd name="T69" fmla="*/ 2147483647 h 123"/>
                  <a:gd name="T70" fmla="*/ 2147483647 w 123"/>
                  <a:gd name="T71" fmla="*/ 2147483647 h 123"/>
                  <a:gd name="T72" fmla="*/ 2147483647 w 123"/>
                  <a:gd name="T73" fmla="*/ 2147483647 h 123"/>
                  <a:gd name="T74" fmla="*/ 2147483647 w 123"/>
                  <a:gd name="T75" fmla="*/ 2147483647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3">
                    <a:moveTo>
                      <a:pt x="123" y="61"/>
                    </a:moveTo>
                    <a:lnTo>
                      <a:pt x="123" y="61"/>
                    </a:lnTo>
                    <a:lnTo>
                      <a:pt x="122" y="73"/>
                    </a:lnTo>
                    <a:lnTo>
                      <a:pt x="118" y="86"/>
                    </a:lnTo>
                    <a:lnTo>
                      <a:pt x="112" y="95"/>
                    </a:lnTo>
                    <a:lnTo>
                      <a:pt x="104" y="104"/>
                    </a:lnTo>
                    <a:lnTo>
                      <a:pt x="96" y="111"/>
                    </a:lnTo>
                    <a:lnTo>
                      <a:pt x="85" y="118"/>
                    </a:lnTo>
                    <a:lnTo>
                      <a:pt x="73" y="121"/>
                    </a:lnTo>
                    <a:lnTo>
                      <a:pt x="61" y="123"/>
                    </a:lnTo>
                    <a:lnTo>
                      <a:pt x="49" y="121"/>
                    </a:lnTo>
                    <a:lnTo>
                      <a:pt x="38" y="118"/>
                    </a:lnTo>
                    <a:lnTo>
                      <a:pt x="28" y="111"/>
                    </a:lnTo>
                    <a:lnTo>
                      <a:pt x="18" y="104"/>
                    </a:lnTo>
                    <a:lnTo>
                      <a:pt x="10" y="95"/>
                    </a:lnTo>
                    <a:lnTo>
                      <a:pt x="5" y="86"/>
                    </a:lnTo>
                    <a:lnTo>
                      <a:pt x="2" y="73"/>
                    </a:lnTo>
                    <a:lnTo>
                      <a:pt x="0" y="61"/>
                    </a:lnTo>
                    <a:lnTo>
                      <a:pt x="2" y="48"/>
                    </a:lnTo>
                    <a:lnTo>
                      <a:pt x="5" y="37"/>
                    </a:lnTo>
                    <a:lnTo>
                      <a:pt x="10" y="27"/>
                    </a:lnTo>
                    <a:lnTo>
                      <a:pt x="18" y="17"/>
                    </a:lnTo>
                    <a:lnTo>
                      <a:pt x="28" y="10"/>
                    </a:lnTo>
                    <a:lnTo>
                      <a:pt x="38" y="5"/>
                    </a:lnTo>
                    <a:lnTo>
                      <a:pt x="49" y="1"/>
                    </a:lnTo>
                    <a:lnTo>
                      <a:pt x="61" y="0"/>
                    </a:lnTo>
                    <a:lnTo>
                      <a:pt x="73" y="1"/>
                    </a:lnTo>
                    <a:lnTo>
                      <a:pt x="85" y="5"/>
                    </a:lnTo>
                    <a:lnTo>
                      <a:pt x="96" y="10"/>
                    </a:lnTo>
                    <a:lnTo>
                      <a:pt x="104" y="17"/>
                    </a:lnTo>
                    <a:lnTo>
                      <a:pt x="112" y="27"/>
                    </a:lnTo>
                    <a:lnTo>
                      <a:pt x="118" y="37"/>
                    </a:lnTo>
                    <a:lnTo>
                      <a:pt x="122" y="48"/>
                    </a:lnTo>
                    <a:lnTo>
                      <a:pt x="123" y="6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34" name="Freeform 63"/>
              <p:cNvSpPr>
                <a:spLocks/>
              </p:cNvSpPr>
              <p:nvPr/>
            </p:nvSpPr>
            <p:spPr bwMode="auto">
              <a:xfrm>
                <a:off x="4073525" y="1825625"/>
                <a:ext cx="846138" cy="584200"/>
              </a:xfrm>
              <a:custGeom>
                <a:avLst/>
                <a:gdLst>
                  <a:gd name="T0" fmla="*/ 2147483647 w 1601"/>
                  <a:gd name="T1" fmla="*/ 2147483647 h 1106"/>
                  <a:gd name="T2" fmla="*/ 2147483647 w 1601"/>
                  <a:gd name="T3" fmla="*/ 2147483647 h 1106"/>
                  <a:gd name="T4" fmla="*/ 2147483647 w 1601"/>
                  <a:gd name="T5" fmla="*/ 2147483647 h 1106"/>
                  <a:gd name="T6" fmla="*/ 2147483647 w 1601"/>
                  <a:gd name="T7" fmla="*/ 2147483647 h 1106"/>
                  <a:gd name="T8" fmla="*/ 2147483647 w 1601"/>
                  <a:gd name="T9" fmla="*/ 2147483647 h 1106"/>
                  <a:gd name="T10" fmla="*/ 2147483647 w 1601"/>
                  <a:gd name="T11" fmla="*/ 2147483647 h 1106"/>
                  <a:gd name="T12" fmla="*/ 2147483647 w 1601"/>
                  <a:gd name="T13" fmla="*/ 2147483647 h 1106"/>
                  <a:gd name="T14" fmla="*/ 2147483647 w 1601"/>
                  <a:gd name="T15" fmla="*/ 2063245973 h 1106"/>
                  <a:gd name="T16" fmla="*/ 2147483647 w 1601"/>
                  <a:gd name="T17" fmla="*/ 0 h 1106"/>
                  <a:gd name="T18" fmla="*/ 2147483647 w 1601"/>
                  <a:gd name="T19" fmla="*/ 1326392295 h 1106"/>
                  <a:gd name="T20" fmla="*/ 2147483647 w 1601"/>
                  <a:gd name="T21" fmla="*/ 2147483647 h 1106"/>
                  <a:gd name="T22" fmla="*/ 2147483647 w 1601"/>
                  <a:gd name="T23" fmla="*/ 2147483647 h 1106"/>
                  <a:gd name="T24" fmla="*/ 2147483647 w 1601"/>
                  <a:gd name="T25" fmla="*/ 2147483647 h 1106"/>
                  <a:gd name="T26" fmla="*/ 2147483647 w 1601"/>
                  <a:gd name="T27" fmla="*/ 2147483647 h 1106"/>
                  <a:gd name="T28" fmla="*/ 2147483647 w 1601"/>
                  <a:gd name="T29" fmla="*/ 2147483647 h 1106"/>
                  <a:gd name="T30" fmla="*/ 2147483647 w 1601"/>
                  <a:gd name="T31" fmla="*/ 2147483647 h 1106"/>
                  <a:gd name="T32" fmla="*/ 2147483647 w 1601"/>
                  <a:gd name="T33" fmla="*/ 2147483647 h 1106"/>
                  <a:gd name="T34" fmla="*/ 2147483647 w 1601"/>
                  <a:gd name="T35" fmla="*/ 2147483647 h 1106"/>
                  <a:gd name="T36" fmla="*/ 2147483647 w 1601"/>
                  <a:gd name="T37" fmla="*/ 2147483647 h 1106"/>
                  <a:gd name="T38" fmla="*/ 2147483647 w 1601"/>
                  <a:gd name="T39" fmla="*/ 2147483647 h 1106"/>
                  <a:gd name="T40" fmla="*/ 738238757 w 1601"/>
                  <a:gd name="T41" fmla="*/ 2147483647 h 1106"/>
                  <a:gd name="T42" fmla="*/ 0 w 1601"/>
                  <a:gd name="T43" fmla="*/ 2147483647 h 1106"/>
                  <a:gd name="T44" fmla="*/ 885718866 w 1601"/>
                  <a:gd name="T45" fmla="*/ 2147483647 h 1106"/>
                  <a:gd name="T46" fmla="*/ 2147483647 w 1601"/>
                  <a:gd name="T47" fmla="*/ 2147483647 h 1106"/>
                  <a:gd name="T48" fmla="*/ 2147483647 w 1601"/>
                  <a:gd name="T49" fmla="*/ 2147483647 h 1106"/>
                  <a:gd name="T50" fmla="*/ 2147483647 w 1601"/>
                  <a:gd name="T51" fmla="*/ 2147483647 h 1106"/>
                  <a:gd name="T52" fmla="*/ 2147483647 w 1601"/>
                  <a:gd name="T53" fmla="*/ 2147483647 h 1106"/>
                  <a:gd name="T54" fmla="*/ 2147483647 w 1601"/>
                  <a:gd name="T55" fmla="*/ 2147483647 h 1106"/>
                  <a:gd name="T56" fmla="*/ 2147483647 w 1601"/>
                  <a:gd name="T57" fmla="*/ 2147483647 h 1106"/>
                  <a:gd name="T58" fmla="*/ 2147483647 w 1601"/>
                  <a:gd name="T59" fmla="*/ 2147483647 h 1106"/>
                  <a:gd name="T60" fmla="*/ 2147483647 w 1601"/>
                  <a:gd name="T61" fmla="*/ 2147483647 h 1106"/>
                  <a:gd name="T62" fmla="*/ 2147483647 w 1601"/>
                  <a:gd name="T63" fmla="*/ 2147483647 h 1106"/>
                  <a:gd name="T64" fmla="*/ 2147483647 w 1601"/>
                  <a:gd name="T65" fmla="*/ 2147483647 h 1106"/>
                  <a:gd name="T66" fmla="*/ 2147483647 w 1601"/>
                  <a:gd name="T67" fmla="*/ 2147483647 h 1106"/>
                  <a:gd name="T68" fmla="*/ 2147483647 w 1601"/>
                  <a:gd name="T69" fmla="*/ 2147483647 h 1106"/>
                  <a:gd name="T70" fmla="*/ 2147483647 w 1601"/>
                  <a:gd name="T71" fmla="*/ 2147483647 h 1106"/>
                  <a:gd name="T72" fmla="*/ 2147483647 w 1601"/>
                  <a:gd name="T73" fmla="*/ 2147483647 h 1106"/>
                  <a:gd name="T74" fmla="*/ 2147483647 w 1601"/>
                  <a:gd name="T75" fmla="*/ 2147483647 h 1106"/>
                  <a:gd name="T76" fmla="*/ 2147483647 w 1601"/>
                  <a:gd name="T77" fmla="*/ 2147483647 h 1106"/>
                  <a:gd name="T78" fmla="*/ 2147483647 w 1601"/>
                  <a:gd name="T79" fmla="*/ 2147483647 h 1106"/>
                  <a:gd name="T80" fmla="*/ 2147483647 w 1601"/>
                  <a:gd name="T81" fmla="*/ 2147483647 h 1106"/>
                  <a:gd name="T82" fmla="*/ 2147483647 w 1601"/>
                  <a:gd name="T83" fmla="*/ 2147483647 h 1106"/>
                  <a:gd name="T84" fmla="*/ 2147483647 w 1601"/>
                  <a:gd name="T85" fmla="*/ 2147483647 h 1106"/>
                  <a:gd name="T86" fmla="*/ 2147483647 w 1601"/>
                  <a:gd name="T87" fmla="*/ 2147483647 h 1106"/>
                  <a:gd name="T88" fmla="*/ 2147483647 w 1601"/>
                  <a:gd name="T89" fmla="*/ 2147483647 h 1106"/>
                  <a:gd name="T90" fmla="*/ 2147483647 w 1601"/>
                  <a:gd name="T91" fmla="*/ 2147483647 h 1106"/>
                  <a:gd name="T92" fmla="*/ 2147483647 w 1601"/>
                  <a:gd name="T93" fmla="*/ 2147483647 h 1106"/>
                  <a:gd name="T94" fmla="*/ 2147483647 w 1601"/>
                  <a:gd name="T95" fmla="*/ 2147483647 h 1106"/>
                  <a:gd name="T96" fmla="*/ 2147483647 w 1601"/>
                  <a:gd name="T97" fmla="*/ 2147483647 h 1106"/>
                  <a:gd name="T98" fmla="*/ 2147483647 w 1601"/>
                  <a:gd name="T99" fmla="*/ 2147483647 h 1106"/>
                  <a:gd name="T100" fmla="*/ 2147483647 w 1601"/>
                  <a:gd name="T101" fmla="*/ 2147483647 h 1106"/>
                  <a:gd name="T102" fmla="*/ 2147483647 w 1601"/>
                  <a:gd name="T103" fmla="*/ 2147483647 h 1106"/>
                  <a:gd name="T104" fmla="*/ 2147483647 w 1601"/>
                  <a:gd name="T105" fmla="*/ 2147483647 h 1106"/>
                  <a:gd name="T106" fmla="*/ 2147483647 w 1601"/>
                  <a:gd name="T107" fmla="*/ 2147483647 h 1106"/>
                  <a:gd name="T108" fmla="*/ 2147483647 w 1601"/>
                  <a:gd name="T109" fmla="*/ 2147483647 h 1106"/>
                  <a:gd name="T110" fmla="*/ 2147483647 w 1601"/>
                  <a:gd name="T111" fmla="*/ 2147483647 h 1106"/>
                  <a:gd name="T112" fmla="*/ 2147483647 w 1601"/>
                  <a:gd name="T113" fmla="*/ 2147483647 h 1106"/>
                  <a:gd name="T114" fmla="*/ 2147483647 w 1601"/>
                  <a:gd name="T115" fmla="*/ 2147483647 h 1106"/>
                  <a:gd name="T116" fmla="*/ 2147483647 w 1601"/>
                  <a:gd name="T117" fmla="*/ 2147483647 h 1106"/>
                  <a:gd name="T118" fmla="*/ 2147483647 w 1601"/>
                  <a:gd name="T119" fmla="*/ 2147483647 h 110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601" h="1106">
                    <a:moveTo>
                      <a:pt x="1518" y="457"/>
                    </a:moveTo>
                    <a:lnTo>
                      <a:pt x="1518" y="457"/>
                    </a:lnTo>
                    <a:lnTo>
                      <a:pt x="1510" y="437"/>
                    </a:lnTo>
                    <a:lnTo>
                      <a:pt x="1503" y="417"/>
                    </a:lnTo>
                    <a:lnTo>
                      <a:pt x="1493" y="398"/>
                    </a:lnTo>
                    <a:lnTo>
                      <a:pt x="1483" y="379"/>
                    </a:lnTo>
                    <a:lnTo>
                      <a:pt x="1473" y="359"/>
                    </a:lnTo>
                    <a:lnTo>
                      <a:pt x="1462" y="342"/>
                    </a:lnTo>
                    <a:lnTo>
                      <a:pt x="1450" y="323"/>
                    </a:lnTo>
                    <a:lnTo>
                      <a:pt x="1437" y="306"/>
                    </a:lnTo>
                    <a:lnTo>
                      <a:pt x="1424" y="289"/>
                    </a:lnTo>
                    <a:lnTo>
                      <a:pt x="1410" y="271"/>
                    </a:lnTo>
                    <a:lnTo>
                      <a:pt x="1380" y="239"/>
                    </a:lnTo>
                    <a:lnTo>
                      <a:pt x="1348" y="209"/>
                    </a:lnTo>
                    <a:lnTo>
                      <a:pt x="1314" y="181"/>
                    </a:lnTo>
                    <a:lnTo>
                      <a:pt x="1278" y="154"/>
                    </a:lnTo>
                    <a:lnTo>
                      <a:pt x="1239" y="129"/>
                    </a:lnTo>
                    <a:lnTo>
                      <a:pt x="1200" y="106"/>
                    </a:lnTo>
                    <a:lnTo>
                      <a:pt x="1159" y="86"/>
                    </a:lnTo>
                    <a:lnTo>
                      <a:pt x="1116" y="66"/>
                    </a:lnTo>
                    <a:lnTo>
                      <a:pt x="1072" y="50"/>
                    </a:lnTo>
                    <a:lnTo>
                      <a:pt x="1027" y="36"/>
                    </a:lnTo>
                    <a:lnTo>
                      <a:pt x="981" y="24"/>
                    </a:lnTo>
                    <a:lnTo>
                      <a:pt x="934" y="14"/>
                    </a:lnTo>
                    <a:lnTo>
                      <a:pt x="885" y="7"/>
                    </a:lnTo>
                    <a:lnTo>
                      <a:pt x="838" y="3"/>
                    </a:lnTo>
                    <a:lnTo>
                      <a:pt x="789" y="0"/>
                    </a:lnTo>
                    <a:lnTo>
                      <a:pt x="741" y="0"/>
                    </a:lnTo>
                    <a:lnTo>
                      <a:pt x="691" y="4"/>
                    </a:lnTo>
                    <a:lnTo>
                      <a:pt x="643" y="9"/>
                    </a:lnTo>
                    <a:lnTo>
                      <a:pt x="593" y="18"/>
                    </a:lnTo>
                    <a:lnTo>
                      <a:pt x="545" y="30"/>
                    </a:lnTo>
                    <a:lnTo>
                      <a:pt x="522" y="36"/>
                    </a:lnTo>
                    <a:lnTo>
                      <a:pt x="498" y="44"/>
                    </a:lnTo>
                    <a:lnTo>
                      <a:pt x="475" y="52"/>
                    </a:lnTo>
                    <a:lnTo>
                      <a:pt x="451" y="62"/>
                    </a:lnTo>
                    <a:lnTo>
                      <a:pt x="428" y="71"/>
                    </a:lnTo>
                    <a:lnTo>
                      <a:pt x="404" y="82"/>
                    </a:lnTo>
                    <a:lnTo>
                      <a:pt x="382" y="93"/>
                    </a:lnTo>
                    <a:lnTo>
                      <a:pt x="358" y="106"/>
                    </a:lnTo>
                    <a:lnTo>
                      <a:pt x="336" y="119"/>
                    </a:lnTo>
                    <a:lnTo>
                      <a:pt x="314" y="133"/>
                    </a:lnTo>
                    <a:lnTo>
                      <a:pt x="293" y="146"/>
                    </a:lnTo>
                    <a:lnTo>
                      <a:pt x="272" y="162"/>
                    </a:lnTo>
                    <a:lnTo>
                      <a:pt x="251" y="179"/>
                    </a:lnTo>
                    <a:lnTo>
                      <a:pt x="230" y="196"/>
                    </a:lnTo>
                    <a:lnTo>
                      <a:pt x="215" y="208"/>
                    </a:lnTo>
                    <a:lnTo>
                      <a:pt x="200" y="222"/>
                    </a:lnTo>
                    <a:lnTo>
                      <a:pt x="174" y="252"/>
                    </a:lnTo>
                    <a:lnTo>
                      <a:pt x="149" y="281"/>
                    </a:lnTo>
                    <a:lnTo>
                      <a:pt x="127" y="313"/>
                    </a:lnTo>
                    <a:lnTo>
                      <a:pt x="107" y="346"/>
                    </a:lnTo>
                    <a:lnTo>
                      <a:pt x="90" y="380"/>
                    </a:lnTo>
                    <a:lnTo>
                      <a:pt x="74" y="415"/>
                    </a:lnTo>
                    <a:lnTo>
                      <a:pt x="59" y="451"/>
                    </a:lnTo>
                    <a:lnTo>
                      <a:pt x="47" y="488"/>
                    </a:lnTo>
                    <a:lnTo>
                      <a:pt x="37" y="524"/>
                    </a:lnTo>
                    <a:lnTo>
                      <a:pt x="28" y="561"/>
                    </a:lnTo>
                    <a:lnTo>
                      <a:pt x="19" y="598"/>
                    </a:lnTo>
                    <a:lnTo>
                      <a:pt x="13" y="635"/>
                    </a:lnTo>
                    <a:lnTo>
                      <a:pt x="8" y="672"/>
                    </a:lnTo>
                    <a:lnTo>
                      <a:pt x="5" y="708"/>
                    </a:lnTo>
                    <a:lnTo>
                      <a:pt x="2" y="744"/>
                    </a:lnTo>
                    <a:lnTo>
                      <a:pt x="1" y="779"/>
                    </a:lnTo>
                    <a:lnTo>
                      <a:pt x="0" y="812"/>
                    </a:lnTo>
                    <a:lnTo>
                      <a:pt x="0" y="876"/>
                    </a:lnTo>
                    <a:lnTo>
                      <a:pt x="2" y="935"/>
                    </a:lnTo>
                    <a:lnTo>
                      <a:pt x="6" y="985"/>
                    </a:lnTo>
                    <a:lnTo>
                      <a:pt x="9" y="1026"/>
                    </a:lnTo>
                    <a:lnTo>
                      <a:pt x="14" y="1058"/>
                    </a:lnTo>
                    <a:lnTo>
                      <a:pt x="18" y="1084"/>
                    </a:lnTo>
                    <a:lnTo>
                      <a:pt x="30" y="1079"/>
                    </a:lnTo>
                    <a:lnTo>
                      <a:pt x="42" y="1076"/>
                    </a:lnTo>
                    <a:lnTo>
                      <a:pt x="52" y="1072"/>
                    </a:lnTo>
                    <a:lnTo>
                      <a:pt x="61" y="1071"/>
                    </a:lnTo>
                    <a:lnTo>
                      <a:pt x="69" y="1069"/>
                    </a:lnTo>
                    <a:lnTo>
                      <a:pt x="78" y="1069"/>
                    </a:lnTo>
                    <a:lnTo>
                      <a:pt x="90" y="1072"/>
                    </a:lnTo>
                    <a:lnTo>
                      <a:pt x="100" y="1074"/>
                    </a:lnTo>
                    <a:lnTo>
                      <a:pt x="106" y="1078"/>
                    </a:lnTo>
                    <a:lnTo>
                      <a:pt x="111" y="1083"/>
                    </a:lnTo>
                    <a:lnTo>
                      <a:pt x="112" y="1040"/>
                    </a:lnTo>
                    <a:lnTo>
                      <a:pt x="116" y="998"/>
                    </a:lnTo>
                    <a:lnTo>
                      <a:pt x="120" y="959"/>
                    </a:lnTo>
                    <a:lnTo>
                      <a:pt x="125" y="922"/>
                    </a:lnTo>
                    <a:lnTo>
                      <a:pt x="129" y="886"/>
                    </a:lnTo>
                    <a:lnTo>
                      <a:pt x="137" y="853"/>
                    </a:lnTo>
                    <a:lnTo>
                      <a:pt x="144" y="821"/>
                    </a:lnTo>
                    <a:lnTo>
                      <a:pt x="152" y="791"/>
                    </a:lnTo>
                    <a:lnTo>
                      <a:pt x="162" y="763"/>
                    </a:lnTo>
                    <a:lnTo>
                      <a:pt x="170" y="737"/>
                    </a:lnTo>
                    <a:lnTo>
                      <a:pt x="180" y="711"/>
                    </a:lnTo>
                    <a:lnTo>
                      <a:pt x="190" y="688"/>
                    </a:lnTo>
                    <a:lnTo>
                      <a:pt x="201" y="666"/>
                    </a:lnTo>
                    <a:lnTo>
                      <a:pt x="211" y="645"/>
                    </a:lnTo>
                    <a:lnTo>
                      <a:pt x="222" y="626"/>
                    </a:lnTo>
                    <a:lnTo>
                      <a:pt x="233" y="609"/>
                    </a:lnTo>
                    <a:lnTo>
                      <a:pt x="256" y="578"/>
                    </a:lnTo>
                    <a:lnTo>
                      <a:pt x="275" y="552"/>
                    </a:lnTo>
                    <a:lnTo>
                      <a:pt x="295" y="531"/>
                    </a:lnTo>
                    <a:lnTo>
                      <a:pt x="313" y="515"/>
                    </a:lnTo>
                    <a:lnTo>
                      <a:pt x="327" y="503"/>
                    </a:lnTo>
                    <a:lnTo>
                      <a:pt x="339" y="494"/>
                    </a:lnTo>
                    <a:lnTo>
                      <a:pt x="348" y="488"/>
                    </a:lnTo>
                    <a:lnTo>
                      <a:pt x="362" y="508"/>
                    </a:lnTo>
                    <a:lnTo>
                      <a:pt x="378" y="530"/>
                    </a:lnTo>
                    <a:lnTo>
                      <a:pt x="398" y="555"/>
                    </a:lnTo>
                    <a:lnTo>
                      <a:pt x="423" y="582"/>
                    </a:lnTo>
                    <a:lnTo>
                      <a:pt x="452" y="610"/>
                    </a:lnTo>
                    <a:lnTo>
                      <a:pt x="487" y="641"/>
                    </a:lnTo>
                    <a:lnTo>
                      <a:pt x="527" y="672"/>
                    </a:lnTo>
                    <a:lnTo>
                      <a:pt x="549" y="687"/>
                    </a:lnTo>
                    <a:lnTo>
                      <a:pt x="572" y="703"/>
                    </a:lnTo>
                    <a:lnTo>
                      <a:pt x="597" y="719"/>
                    </a:lnTo>
                    <a:lnTo>
                      <a:pt x="623" y="735"/>
                    </a:lnTo>
                    <a:lnTo>
                      <a:pt x="652" y="750"/>
                    </a:lnTo>
                    <a:lnTo>
                      <a:pt x="681" y="766"/>
                    </a:lnTo>
                    <a:lnTo>
                      <a:pt x="712" y="781"/>
                    </a:lnTo>
                    <a:lnTo>
                      <a:pt x="746" y="797"/>
                    </a:lnTo>
                    <a:lnTo>
                      <a:pt x="780" y="811"/>
                    </a:lnTo>
                    <a:lnTo>
                      <a:pt x="817" y="826"/>
                    </a:lnTo>
                    <a:lnTo>
                      <a:pt x="856" y="840"/>
                    </a:lnTo>
                    <a:lnTo>
                      <a:pt x="895" y="854"/>
                    </a:lnTo>
                    <a:lnTo>
                      <a:pt x="937" y="866"/>
                    </a:lnTo>
                    <a:lnTo>
                      <a:pt x="982" y="879"/>
                    </a:lnTo>
                    <a:lnTo>
                      <a:pt x="1028" y="891"/>
                    </a:lnTo>
                    <a:lnTo>
                      <a:pt x="1076" y="902"/>
                    </a:lnTo>
                    <a:lnTo>
                      <a:pt x="1127" y="913"/>
                    </a:lnTo>
                    <a:lnTo>
                      <a:pt x="1179" y="922"/>
                    </a:lnTo>
                    <a:lnTo>
                      <a:pt x="1027" y="661"/>
                    </a:lnTo>
                    <a:lnTo>
                      <a:pt x="1067" y="681"/>
                    </a:lnTo>
                    <a:lnTo>
                      <a:pt x="1107" y="701"/>
                    </a:lnTo>
                    <a:lnTo>
                      <a:pt x="1144" y="723"/>
                    </a:lnTo>
                    <a:lnTo>
                      <a:pt x="1180" y="746"/>
                    </a:lnTo>
                    <a:lnTo>
                      <a:pt x="1215" y="771"/>
                    </a:lnTo>
                    <a:lnTo>
                      <a:pt x="1247" y="796"/>
                    </a:lnTo>
                    <a:lnTo>
                      <a:pt x="1276" y="821"/>
                    </a:lnTo>
                    <a:lnTo>
                      <a:pt x="1306" y="847"/>
                    </a:lnTo>
                    <a:lnTo>
                      <a:pt x="1332" y="871"/>
                    </a:lnTo>
                    <a:lnTo>
                      <a:pt x="1357" y="896"/>
                    </a:lnTo>
                    <a:lnTo>
                      <a:pt x="1380" y="921"/>
                    </a:lnTo>
                    <a:lnTo>
                      <a:pt x="1401" y="944"/>
                    </a:lnTo>
                    <a:lnTo>
                      <a:pt x="1437" y="986"/>
                    </a:lnTo>
                    <a:lnTo>
                      <a:pt x="1466" y="1024"/>
                    </a:lnTo>
                    <a:lnTo>
                      <a:pt x="1484" y="1099"/>
                    </a:lnTo>
                    <a:lnTo>
                      <a:pt x="1513" y="1097"/>
                    </a:lnTo>
                    <a:lnTo>
                      <a:pt x="1535" y="1095"/>
                    </a:lnTo>
                    <a:lnTo>
                      <a:pt x="1551" y="1097"/>
                    </a:lnTo>
                    <a:lnTo>
                      <a:pt x="1562" y="1098"/>
                    </a:lnTo>
                    <a:lnTo>
                      <a:pt x="1570" y="1100"/>
                    </a:lnTo>
                    <a:lnTo>
                      <a:pt x="1573" y="1103"/>
                    </a:lnTo>
                    <a:lnTo>
                      <a:pt x="1576" y="1106"/>
                    </a:lnTo>
                    <a:lnTo>
                      <a:pt x="1582" y="1083"/>
                    </a:lnTo>
                    <a:lnTo>
                      <a:pt x="1588" y="1059"/>
                    </a:lnTo>
                    <a:lnTo>
                      <a:pt x="1593" y="1035"/>
                    </a:lnTo>
                    <a:lnTo>
                      <a:pt x="1597" y="1009"/>
                    </a:lnTo>
                    <a:lnTo>
                      <a:pt x="1599" y="983"/>
                    </a:lnTo>
                    <a:lnTo>
                      <a:pt x="1601" y="957"/>
                    </a:lnTo>
                    <a:lnTo>
                      <a:pt x="1601" y="930"/>
                    </a:lnTo>
                    <a:lnTo>
                      <a:pt x="1601" y="904"/>
                    </a:lnTo>
                    <a:lnTo>
                      <a:pt x="1598" y="849"/>
                    </a:lnTo>
                    <a:lnTo>
                      <a:pt x="1593" y="795"/>
                    </a:lnTo>
                    <a:lnTo>
                      <a:pt x="1586" y="743"/>
                    </a:lnTo>
                    <a:lnTo>
                      <a:pt x="1577" y="691"/>
                    </a:lnTo>
                    <a:lnTo>
                      <a:pt x="1568" y="644"/>
                    </a:lnTo>
                    <a:lnTo>
                      <a:pt x="1557" y="599"/>
                    </a:lnTo>
                    <a:lnTo>
                      <a:pt x="1547" y="560"/>
                    </a:lnTo>
                    <a:lnTo>
                      <a:pt x="1539" y="525"/>
                    </a:lnTo>
                    <a:lnTo>
                      <a:pt x="1524" y="475"/>
                    </a:lnTo>
                    <a:lnTo>
                      <a:pt x="1518" y="457"/>
                    </a:lnTo>
                    <a:close/>
                  </a:path>
                </a:pathLst>
              </a:custGeom>
              <a:solidFill>
                <a:srgbClr val="604C3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grpSp>
        <p:grpSp>
          <p:nvGrpSpPr>
            <p:cNvPr id="13" name="组合 12"/>
            <p:cNvGrpSpPr>
              <a:grpSpLocks/>
            </p:cNvGrpSpPr>
            <p:nvPr/>
          </p:nvGrpSpPr>
          <p:grpSpPr bwMode="auto">
            <a:xfrm>
              <a:off x="6203238" y="164563"/>
              <a:ext cx="1339850" cy="2057400"/>
              <a:chOff x="6254750" y="3973513"/>
              <a:chExt cx="1339850" cy="2057400"/>
            </a:xfrm>
          </p:grpSpPr>
          <p:sp>
            <p:nvSpPr>
              <p:cNvPr id="14" name="Freeform 64"/>
              <p:cNvSpPr>
                <a:spLocks/>
              </p:cNvSpPr>
              <p:nvPr/>
            </p:nvSpPr>
            <p:spPr bwMode="auto">
              <a:xfrm>
                <a:off x="6264275" y="4048125"/>
                <a:ext cx="1327150" cy="1677988"/>
              </a:xfrm>
              <a:custGeom>
                <a:avLst/>
                <a:gdLst>
                  <a:gd name="T0" fmla="*/ 2147483647 w 2509"/>
                  <a:gd name="T1" fmla="*/ 2147483647 h 3172"/>
                  <a:gd name="T2" fmla="*/ 2147483647 w 2509"/>
                  <a:gd name="T3" fmla="*/ 2147483647 h 3172"/>
                  <a:gd name="T4" fmla="*/ 2147483647 w 2509"/>
                  <a:gd name="T5" fmla="*/ 2147483647 h 3172"/>
                  <a:gd name="T6" fmla="*/ 2147483647 w 2509"/>
                  <a:gd name="T7" fmla="*/ 2147483647 h 3172"/>
                  <a:gd name="T8" fmla="*/ 2147483647 w 2509"/>
                  <a:gd name="T9" fmla="*/ 2147483647 h 3172"/>
                  <a:gd name="T10" fmla="*/ 2147483647 w 2509"/>
                  <a:gd name="T11" fmla="*/ 2147483647 h 3172"/>
                  <a:gd name="T12" fmla="*/ 2147483647 w 2509"/>
                  <a:gd name="T13" fmla="*/ 2147483647 h 3172"/>
                  <a:gd name="T14" fmla="*/ 2147483647 w 2509"/>
                  <a:gd name="T15" fmla="*/ 2147483647 h 3172"/>
                  <a:gd name="T16" fmla="*/ 2147483647 w 2509"/>
                  <a:gd name="T17" fmla="*/ 2147483647 h 3172"/>
                  <a:gd name="T18" fmla="*/ 2147483647 w 2509"/>
                  <a:gd name="T19" fmla="*/ 2147483647 h 3172"/>
                  <a:gd name="T20" fmla="*/ 2147483647 w 2509"/>
                  <a:gd name="T21" fmla="*/ 2147483647 h 3172"/>
                  <a:gd name="T22" fmla="*/ 2147483647 w 2509"/>
                  <a:gd name="T23" fmla="*/ 2147483647 h 3172"/>
                  <a:gd name="T24" fmla="*/ 2147483647 w 2509"/>
                  <a:gd name="T25" fmla="*/ 2147483647 h 3172"/>
                  <a:gd name="T26" fmla="*/ 2147483647 w 2509"/>
                  <a:gd name="T27" fmla="*/ 2147483647 h 3172"/>
                  <a:gd name="T28" fmla="*/ 2147483647 w 2509"/>
                  <a:gd name="T29" fmla="*/ 2147483647 h 3172"/>
                  <a:gd name="T30" fmla="*/ 2147483647 w 2509"/>
                  <a:gd name="T31" fmla="*/ 2147483647 h 3172"/>
                  <a:gd name="T32" fmla="*/ 2147483647 w 2509"/>
                  <a:gd name="T33" fmla="*/ 2147483647 h 3172"/>
                  <a:gd name="T34" fmla="*/ 2147483647 w 2509"/>
                  <a:gd name="T35" fmla="*/ 2147483647 h 3172"/>
                  <a:gd name="T36" fmla="*/ 2147483647 w 2509"/>
                  <a:gd name="T37" fmla="*/ 2147483647 h 3172"/>
                  <a:gd name="T38" fmla="*/ 2147483647 w 2509"/>
                  <a:gd name="T39" fmla="*/ 2147483647 h 3172"/>
                  <a:gd name="T40" fmla="*/ 2147483647 w 2509"/>
                  <a:gd name="T41" fmla="*/ 2147483647 h 3172"/>
                  <a:gd name="T42" fmla="*/ 2147483647 w 2509"/>
                  <a:gd name="T43" fmla="*/ 2147483647 h 3172"/>
                  <a:gd name="T44" fmla="*/ 2147483647 w 2509"/>
                  <a:gd name="T45" fmla="*/ 2147483647 h 3172"/>
                  <a:gd name="T46" fmla="*/ 2147483647 w 2509"/>
                  <a:gd name="T47" fmla="*/ 0 h 3172"/>
                  <a:gd name="T48" fmla="*/ 2147483647 w 2509"/>
                  <a:gd name="T49" fmla="*/ 2147483647 h 3172"/>
                  <a:gd name="T50" fmla="*/ 2147483647 w 2509"/>
                  <a:gd name="T51" fmla="*/ 2147483647 h 3172"/>
                  <a:gd name="T52" fmla="*/ 2147483647 w 2509"/>
                  <a:gd name="T53" fmla="*/ 2147483647 h 3172"/>
                  <a:gd name="T54" fmla="*/ 2147483647 w 2509"/>
                  <a:gd name="T55" fmla="*/ 2147483647 h 3172"/>
                  <a:gd name="T56" fmla="*/ 2147483647 w 2509"/>
                  <a:gd name="T57" fmla="*/ 2147483647 h 3172"/>
                  <a:gd name="T58" fmla="*/ 2147483647 w 2509"/>
                  <a:gd name="T59" fmla="*/ 2147483647 h 3172"/>
                  <a:gd name="T60" fmla="*/ 2147483647 w 2509"/>
                  <a:gd name="T61" fmla="*/ 2147483647 h 3172"/>
                  <a:gd name="T62" fmla="*/ 2147483647 w 2509"/>
                  <a:gd name="T63" fmla="*/ 2147483647 h 3172"/>
                  <a:gd name="T64" fmla="*/ 2147483647 w 2509"/>
                  <a:gd name="T65" fmla="*/ 2147483647 h 3172"/>
                  <a:gd name="T66" fmla="*/ 2147483647 w 2509"/>
                  <a:gd name="T67" fmla="*/ 2147483647 h 3172"/>
                  <a:gd name="T68" fmla="*/ 2147483647 w 2509"/>
                  <a:gd name="T69" fmla="*/ 2147483647 h 3172"/>
                  <a:gd name="T70" fmla="*/ 2147483647 w 2509"/>
                  <a:gd name="T71" fmla="*/ 2147483647 h 3172"/>
                  <a:gd name="T72" fmla="*/ 2147483647 w 2509"/>
                  <a:gd name="T73" fmla="*/ 2147483647 h 3172"/>
                  <a:gd name="T74" fmla="*/ 2147483647 w 2509"/>
                  <a:gd name="T75" fmla="*/ 2147483647 h 3172"/>
                  <a:gd name="T76" fmla="*/ 2147483647 w 2509"/>
                  <a:gd name="T77" fmla="*/ 2147483647 h 3172"/>
                  <a:gd name="T78" fmla="*/ 2147483647 w 2509"/>
                  <a:gd name="T79" fmla="*/ 2147483647 h 3172"/>
                  <a:gd name="T80" fmla="*/ 2147483647 w 2509"/>
                  <a:gd name="T81" fmla="*/ 2147483647 h 3172"/>
                  <a:gd name="T82" fmla="*/ 2147483647 w 2509"/>
                  <a:gd name="T83" fmla="*/ 2147483647 h 3172"/>
                  <a:gd name="T84" fmla="*/ 2147483647 w 2509"/>
                  <a:gd name="T85" fmla="*/ 2147483647 h 3172"/>
                  <a:gd name="T86" fmla="*/ 2147483647 w 2509"/>
                  <a:gd name="T87" fmla="*/ 2147483647 h 3172"/>
                  <a:gd name="T88" fmla="*/ 2147483647 w 2509"/>
                  <a:gd name="T89" fmla="*/ 2147483647 h 3172"/>
                  <a:gd name="T90" fmla="*/ 2147483647 w 2509"/>
                  <a:gd name="T91" fmla="*/ 2147483647 h 3172"/>
                  <a:gd name="T92" fmla="*/ 2147483647 w 2509"/>
                  <a:gd name="T93" fmla="*/ 2147483647 h 3172"/>
                  <a:gd name="T94" fmla="*/ 2147483647 w 2509"/>
                  <a:gd name="T95" fmla="*/ 2147483647 h 3172"/>
                  <a:gd name="T96" fmla="*/ 2147483647 w 2509"/>
                  <a:gd name="T97" fmla="*/ 2147483647 h 3172"/>
                  <a:gd name="T98" fmla="*/ 740055655 w 2509"/>
                  <a:gd name="T99" fmla="*/ 2147483647 h 3172"/>
                  <a:gd name="T100" fmla="*/ 148011343 w 2509"/>
                  <a:gd name="T101" fmla="*/ 2147483647 h 3172"/>
                  <a:gd name="T102" fmla="*/ 2147483647 w 2509"/>
                  <a:gd name="T103" fmla="*/ 2147483647 h 3172"/>
                  <a:gd name="T104" fmla="*/ 2147483647 w 2509"/>
                  <a:gd name="T105" fmla="*/ 2147483647 h 3172"/>
                  <a:gd name="T106" fmla="*/ 2147483647 w 2509"/>
                  <a:gd name="T107" fmla="*/ 2147483647 h 3172"/>
                  <a:gd name="T108" fmla="*/ 2147483647 w 2509"/>
                  <a:gd name="T109" fmla="*/ 2147483647 h 3172"/>
                  <a:gd name="T110" fmla="*/ 2147483647 w 2509"/>
                  <a:gd name="T111" fmla="*/ 2147483647 h 3172"/>
                  <a:gd name="T112" fmla="*/ 2147483647 w 2509"/>
                  <a:gd name="T113" fmla="*/ 2147483647 h 3172"/>
                  <a:gd name="T114" fmla="*/ 2147483647 w 2509"/>
                  <a:gd name="T115" fmla="*/ 2147483647 h 31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509" h="3172">
                    <a:moveTo>
                      <a:pt x="2209" y="2206"/>
                    </a:moveTo>
                    <a:lnTo>
                      <a:pt x="2209" y="2206"/>
                    </a:lnTo>
                    <a:lnTo>
                      <a:pt x="2171" y="2197"/>
                    </a:lnTo>
                    <a:lnTo>
                      <a:pt x="2104" y="2185"/>
                    </a:lnTo>
                    <a:lnTo>
                      <a:pt x="1921" y="2149"/>
                    </a:lnTo>
                    <a:lnTo>
                      <a:pt x="1822" y="2128"/>
                    </a:lnTo>
                    <a:lnTo>
                      <a:pt x="1729" y="2107"/>
                    </a:lnTo>
                    <a:lnTo>
                      <a:pt x="1688" y="2096"/>
                    </a:lnTo>
                    <a:lnTo>
                      <a:pt x="1653" y="2086"/>
                    </a:lnTo>
                    <a:lnTo>
                      <a:pt x="1623" y="2076"/>
                    </a:lnTo>
                    <a:lnTo>
                      <a:pt x="1599" y="2066"/>
                    </a:lnTo>
                    <a:lnTo>
                      <a:pt x="1592" y="2062"/>
                    </a:lnTo>
                    <a:lnTo>
                      <a:pt x="1586" y="2056"/>
                    </a:lnTo>
                    <a:lnTo>
                      <a:pt x="1580" y="2050"/>
                    </a:lnTo>
                    <a:lnTo>
                      <a:pt x="1573" y="2044"/>
                    </a:lnTo>
                    <a:lnTo>
                      <a:pt x="1568" y="2036"/>
                    </a:lnTo>
                    <a:lnTo>
                      <a:pt x="1564" y="2028"/>
                    </a:lnTo>
                    <a:lnTo>
                      <a:pt x="1556" y="2008"/>
                    </a:lnTo>
                    <a:lnTo>
                      <a:pt x="1550" y="1987"/>
                    </a:lnTo>
                    <a:lnTo>
                      <a:pt x="1546" y="1965"/>
                    </a:lnTo>
                    <a:lnTo>
                      <a:pt x="1542" y="1940"/>
                    </a:lnTo>
                    <a:lnTo>
                      <a:pt x="1541" y="1915"/>
                    </a:lnTo>
                    <a:lnTo>
                      <a:pt x="1540" y="1889"/>
                    </a:lnTo>
                    <a:lnTo>
                      <a:pt x="1540" y="1863"/>
                    </a:lnTo>
                    <a:lnTo>
                      <a:pt x="1544" y="1814"/>
                    </a:lnTo>
                    <a:lnTo>
                      <a:pt x="1547" y="1768"/>
                    </a:lnTo>
                    <a:lnTo>
                      <a:pt x="1552" y="1731"/>
                    </a:lnTo>
                    <a:lnTo>
                      <a:pt x="1580" y="1710"/>
                    </a:lnTo>
                    <a:lnTo>
                      <a:pt x="1608" y="1686"/>
                    </a:lnTo>
                    <a:lnTo>
                      <a:pt x="1635" y="1661"/>
                    </a:lnTo>
                    <a:lnTo>
                      <a:pt x="1661" y="1635"/>
                    </a:lnTo>
                    <a:lnTo>
                      <a:pt x="1687" y="1608"/>
                    </a:lnTo>
                    <a:lnTo>
                      <a:pt x="1713" y="1580"/>
                    </a:lnTo>
                    <a:lnTo>
                      <a:pt x="1738" y="1549"/>
                    </a:lnTo>
                    <a:lnTo>
                      <a:pt x="1761" y="1518"/>
                    </a:lnTo>
                    <a:lnTo>
                      <a:pt x="1784" y="1486"/>
                    </a:lnTo>
                    <a:lnTo>
                      <a:pt x="1806" y="1452"/>
                    </a:lnTo>
                    <a:lnTo>
                      <a:pt x="1827" y="1418"/>
                    </a:lnTo>
                    <a:lnTo>
                      <a:pt x="1847" y="1382"/>
                    </a:lnTo>
                    <a:lnTo>
                      <a:pt x="1864" y="1345"/>
                    </a:lnTo>
                    <a:lnTo>
                      <a:pt x="1882" y="1306"/>
                    </a:lnTo>
                    <a:lnTo>
                      <a:pt x="1896" y="1268"/>
                    </a:lnTo>
                    <a:lnTo>
                      <a:pt x="1910" y="1227"/>
                    </a:lnTo>
                    <a:lnTo>
                      <a:pt x="1912" y="1228"/>
                    </a:lnTo>
                    <a:lnTo>
                      <a:pt x="1920" y="1231"/>
                    </a:lnTo>
                    <a:lnTo>
                      <a:pt x="1936" y="1233"/>
                    </a:lnTo>
                    <a:lnTo>
                      <a:pt x="1948" y="1233"/>
                    </a:lnTo>
                    <a:lnTo>
                      <a:pt x="1964" y="1232"/>
                    </a:lnTo>
                    <a:lnTo>
                      <a:pt x="1972" y="1232"/>
                    </a:lnTo>
                    <a:lnTo>
                      <a:pt x="1979" y="1230"/>
                    </a:lnTo>
                    <a:lnTo>
                      <a:pt x="1985" y="1227"/>
                    </a:lnTo>
                    <a:lnTo>
                      <a:pt x="1992" y="1223"/>
                    </a:lnTo>
                    <a:lnTo>
                      <a:pt x="1997" y="1220"/>
                    </a:lnTo>
                    <a:lnTo>
                      <a:pt x="2002" y="1214"/>
                    </a:lnTo>
                    <a:lnTo>
                      <a:pt x="2010" y="1201"/>
                    </a:lnTo>
                    <a:lnTo>
                      <a:pt x="2018" y="1188"/>
                    </a:lnTo>
                    <a:lnTo>
                      <a:pt x="2023" y="1170"/>
                    </a:lnTo>
                    <a:lnTo>
                      <a:pt x="2028" y="1152"/>
                    </a:lnTo>
                    <a:lnTo>
                      <a:pt x="2031" y="1132"/>
                    </a:lnTo>
                    <a:lnTo>
                      <a:pt x="2034" y="1112"/>
                    </a:lnTo>
                    <a:lnTo>
                      <a:pt x="2035" y="1091"/>
                    </a:lnTo>
                    <a:lnTo>
                      <a:pt x="2037" y="1050"/>
                    </a:lnTo>
                    <a:lnTo>
                      <a:pt x="2037" y="1012"/>
                    </a:lnTo>
                    <a:lnTo>
                      <a:pt x="2036" y="981"/>
                    </a:lnTo>
                    <a:lnTo>
                      <a:pt x="2036" y="970"/>
                    </a:lnTo>
                    <a:lnTo>
                      <a:pt x="2034" y="959"/>
                    </a:lnTo>
                    <a:lnTo>
                      <a:pt x="2030" y="950"/>
                    </a:lnTo>
                    <a:lnTo>
                      <a:pt x="2026" y="941"/>
                    </a:lnTo>
                    <a:lnTo>
                      <a:pt x="2020" y="935"/>
                    </a:lnTo>
                    <a:lnTo>
                      <a:pt x="2014" y="929"/>
                    </a:lnTo>
                    <a:lnTo>
                      <a:pt x="2008" y="924"/>
                    </a:lnTo>
                    <a:lnTo>
                      <a:pt x="2000" y="920"/>
                    </a:lnTo>
                    <a:lnTo>
                      <a:pt x="1992" y="918"/>
                    </a:lnTo>
                    <a:lnTo>
                      <a:pt x="1984" y="917"/>
                    </a:lnTo>
                    <a:lnTo>
                      <a:pt x="1976" y="917"/>
                    </a:lnTo>
                    <a:lnTo>
                      <a:pt x="1967" y="917"/>
                    </a:lnTo>
                    <a:lnTo>
                      <a:pt x="1958" y="918"/>
                    </a:lnTo>
                    <a:lnTo>
                      <a:pt x="1951" y="920"/>
                    </a:lnTo>
                    <a:lnTo>
                      <a:pt x="1943" y="924"/>
                    </a:lnTo>
                    <a:lnTo>
                      <a:pt x="1936" y="928"/>
                    </a:lnTo>
                    <a:lnTo>
                      <a:pt x="1935" y="881"/>
                    </a:lnTo>
                    <a:lnTo>
                      <a:pt x="1932" y="835"/>
                    </a:lnTo>
                    <a:lnTo>
                      <a:pt x="1930" y="789"/>
                    </a:lnTo>
                    <a:lnTo>
                      <a:pt x="1925" y="743"/>
                    </a:lnTo>
                    <a:lnTo>
                      <a:pt x="1920" y="699"/>
                    </a:lnTo>
                    <a:lnTo>
                      <a:pt x="1914" y="656"/>
                    </a:lnTo>
                    <a:lnTo>
                      <a:pt x="1905" y="612"/>
                    </a:lnTo>
                    <a:lnTo>
                      <a:pt x="1896" y="570"/>
                    </a:lnTo>
                    <a:lnTo>
                      <a:pt x="1886" y="529"/>
                    </a:lnTo>
                    <a:lnTo>
                      <a:pt x="1875" y="490"/>
                    </a:lnTo>
                    <a:lnTo>
                      <a:pt x="1862" y="450"/>
                    </a:lnTo>
                    <a:lnTo>
                      <a:pt x="1848" y="413"/>
                    </a:lnTo>
                    <a:lnTo>
                      <a:pt x="1832" y="377"/>
                    </a:lnTo>
                    <a:lnTo>
                      <a:pt x="1815" y="341"/>
                    </a:lnTo>
                    <a:lnTo>
                      <a:pt x="1797" y="308"/>
                    </a:lnTo>
                    <a:lnTo>
                      <a:pt x="1778" y="276"/>
                    </a:lnTo>
                    <a:lnTo>
                      <a:pt x="1755" y="245"/>
                    </a:lnTo>
                    <a:lnTo>
                      <a:pt x="1733" y="215"/>
                    </a:lnTo>
                    <a:lnTo>
                      <a:pt x="1708" y="188"/>
                    </a:lnTo>
                    <a:lnTo>
                      <a:pt x="1682" y="162"/>
                    </a:lnTo>
                    <a:lnTo>
                      <a:pt x="1655" y="137"/>
                    </a:lnTo>
                    <a:lnTo>
                      <a:pt x="1627" y="115"/>
                    </a:lnTo>
                    <a:lnTo>
                      <a:pt x="1596" y="94"/>
                    </a:lnTo>
                    <a:lnTo>
                      <a:pt x="1562" y="75"/>
                    </a:lnTo>
                    <a:lnTo>
                      <a:pt x="1529" y="58"/>
                    </a:lnTo>
                    <a:lnTo>
                      <a:pt x="1493" y="43"/>
                    </a:lnTo>
                    <a:lnTo>
                      <a:pt x="1455" y="31"/>
                    </a:lnTo>
                    <a:lnTo>
                      <a:pt x="1416" y="20"/>
                    </a:lnTo>
                    <a:lnTo>
                      <a:pt x="1374" y="12"/>
                    </a:lnTo>
                    <a:lnTo>
                      <a:pt x="1331" y="6"/>
                    </a:lnTo>
                    <a:lnTo>
                      <a:pt x="1286" y="2"/>
                    </a:lnTo>
                    <a:lnTo>
                      <a:pt x="1239" y="0"/>
                    </a:lnTo>
                    <a:lnTo>
                      <a:pt x="1192" y="2"/>
                    </a:lnTo>
                    <a:lnTo>
                      <a:pt x="1148" y="5"/>
                    </a:lnTo>
                    <a:lnTo>
                      <a:pt x="1104" y="11"/>
                    </a:lnTo>
                    <a:lnTo>
                      <a:pt x="1062" y="20"/>
                    </a:lnTo>
                    <a:lnTo>
                      <a:pt x="1023" y="29"/>
                    </a:lnTo>
                    <a:lnTo>
                      <a:pt x="984" y="42"/>
                    </a:lnTo>
                    <a:lnTo>
                      <a:pt x="949" y="55"/>
                    </a:lnTo>
                    <a:lnTo>
                      <a:pt x="914" y="72"/>
                    </a:lnTo>
                    <a:lnTo>
                      <a:pt x="881" y="90"/>
                    </a:lnTo>
                    <a:lnTo>
                      <a:pt x="850" y="110"/>
                    </a:lnTo>
                    <a:lnTo>
                      <a:pt x="819" y="132"/>
                    </a:lnTo>
                    <a:lnTo>
                      <a:pt x="790" y="156"/>
                    </a:lnTo>
                    <a:lnTo>
                      <a:pt x="764" y="180"/>
                    </a:lnTo>
                    <a:lnTo>
                      <a:pt x="738" y="208"/>
                    </a:lnTo>
                    <a:lnTo>
                      <a:pt x="715" y="236"/>
                    </a:lnTo>
                    <a:lnTo>
                      <a:pt x="692" y="266"/>
                    </a:lnTo>
                    <a:lnTo>
                      <a:pt x="671" y="298"/>
                    </a:lnTo>
                    <a:lnTo>
                      <a:pt x="653" y="330"/>
                    </a:lnTo>
                    <a:lnTo>
                      <a:pt x="634" y="365"/>
                    </a:lnTo>
                    <a:lnTo>
                      <a:pt x="618" y="401"/>
                    </a:lnTo>
                    <a:lnTo>
                      <a:pt x="603" y="437"/>
                    </a:lnTo>
                    <a:lnTo>
                      <a:pt x="590" y="475"/>
                    </a:lnTo>
                    <a:lnTo>
                      <a:pt x="577" y="514"/>
                    </a:lnTo>
                    <a:lnTo>
                      <a:pt x="566" y="554"/>
                    </a:lnTo>
                    <a:lnTo>
                      <a:pt x="556" y="596"/>
                    </a:lnTo>
                    <a:lnTo>
                      <a:pt x="548" y="638"/>
                    </a:lnTo>
                    <a:lnTo>
                      <a:pt x="540" y="680"/>
                    </a:lnTo>
                    <a:lnTo>
                      <a:pt x="534" y="725"/>
                    </a:lnTo>
                    <a:lnTo>
                      <a:pt x="529" y="769"/>
                    </a:lnTo>
                    <a:lnTo>
                      <a:pt x="527" y="815"/>
                    </a:lnTo>
                    <a:lnTo>
                      <a:pt x="524" y="861"/>
                    </a:lnTo>
                    <a:lnTo>
                      <a:pt x="523" y="908"/>
                    </a:lnTo>
                    <a:lnTo>
                      <a:pt x="511" y="912"/>
                    </a:lnTo>
                    <a:lnTo>
                      <a:pt x="499" y="917"/>
                    </a:lnTo>
                    <a:lnTo>
                      <a:pt x="488" y="923"/>
                    </a:lnTo>
                    <a:lnTo>
                      <a:pt x="478" y="931"/>
                    </a:lnTo>
                    <a:lnTo>
                      <a:pt x="469" y="940"/>
                    </a:lnTo>
                    <a:lnTo>
                      <a:pt x="461" y="952"/>
                    </a:lnTo>
                    <a:lnTo>
                      <a:pt x="455" y="965"/>
                    </a:lnTo>
                    <a:lnTo>
                      <a:pt x="450" y="981"/>
                    </a:lnTo>
                    <a:lnTo>
                      <a:pt x="446" y="1006"/>
                    </a:lnTo>
                    <a:lnTo>
                      <a:pt x="444" y="1030"/>
                    </a:lnTo>
                    <a:lnTo>
                      <a:pt x="443" y="1054"/>
                    </a:lnTo>
                    <a:lnTo>
                      <a:pt x="444" y="1076"/>
                    </a:lnTo>
                    <a:lnTo>
                      <a:pt x="446" y="1098"/>
                    </a:lnTo>
                    <a:lnTo>
                      <a:pt x="450" y="1119"/>
                    </a:lnTo>
                    <a:lnTo>
                      <a:pt x="456" y="1139"/>
                    </a:lnTo>
                    <a:lnTo>
                      <a:pt x="462" y="1157"/>
                    </a:lnTo>
                    <a:lnTo>
                      <a:pt x="469" y="1174"/>
                    </a:lnTo>
                    <a:lnTo>
                      <a:pt x="476" y="1189"/>
                    </a:lnTo>
                    <a:lnTo>
                      <a:pt x="485" y="1201"/>
                    </a:lnTo>
                    <a:lnTo>
                      <a:pt x="493" y="1212"/>
                    </a:lnTo>
                    <a:lnTo>
                      <a:pt x="502" y="1221"/>
                    </a:lnTo>
                    <a:lnTo>
                      <a:pt x="512" y="1228"/>
                    </a:lnTo>
                    <a:lnTo>
                      <a:pt x="520" y="1232"/>
                    </a:lnTo>
                    <a:lnTo>
                      <a:pt x="530" y="1233"/>
                    </a:lnTo>
                    <a:lnTo>
                      <a:pt x="551" y="1233"/>
                    </a:lnTo>
                    <a:lnTo>
                      <a:pt x="561" y="1231"/>
                    </a:lnTo>
                    <a:lnTo>
                      <a:pt x="566" y="1230"/>
                    </a:lnTo>
                    <a:lnTo>
                      <a:pt x="571" y="1228"/>
                    </a:lnTo>
                    <a:lnTo>
                      <a:pt x="586" y="1269"/>
                    </a:lnTo>
                    <a:lnTo>
                      <a:pt x="602" y="1309"/>
                    </a:lnTo>
                    <a:lnTo>
                      <a:pt x="619" y="1348"/>
                    </a:lnTo>
                    <a:lnTo>
                      <a:pt x="639" y="1387"/>
                    </a:lnTo>
                    <a:lnTo>
                      <a:pt x="659" y="1424"/>
                    </a:lnTo>
                    <a:lnTo>
                      <a:pt x="681" y="1460"/>
                    </a:lnTo>
                    <a:lnTo>
                      <a:pt x="704" y="1494"/>
                    </a:lnTo>
                    <a:lnTo>
                      <a:pt x="727" y="1528"/>
                    </a:lnTo>
                    <a:lnTo>
                      <a:pt x="752" y="1560"/>
                    </a:lnTo>
                    <a:lnTo>
                      <a:pt x="778" y="1590"/>
                    </a:lnTo>
                    <a:lnTo>
                      <a:pt x="804" y="1619"/>
                    </a:lnTo>
                    <a:lnTo>
                      <a:pt x="831" y="1648"/>
                    </a:lnTo>
                    <a:lnTo>
                      <a:pt x="858" y="1674"/>
                    </a:lnTo>
                    <a:lnTo>
                      <a:pt x="887" y="1699"/>
                    </a:lnTo>
                    <a:lnTo>
                      <a:pt x="915" y="1722"/>
                    </a:lnTo>
                    <a:lnTo>
                      <a:pt x="944" y="1743"/>
                    </a:lnTo>
                    <a:lnTo>
                      <a:pt x="949" y="1781"/>
                    </a:lnTo>
                    <a:lnTo>
                      <a:pt x="951" y="1826"/>
                    </a:lnTo>
                    <a:lnTo>
                      <a:pt x="954" y="1873"/>
                    </a:lnTo>
                    <a:lnTo>
                      <a:pt x="952" y="1898"/>
                    </a:lnTo>
                    <a:lnTo>
                      <a:pt x="951" y="1921"/>
                    </a:lnTo>
                    <a:lnTo>
                      <a:pt x="950" y="1945"/>
                    </a:lnTo>
                    <a:lnTo>
                      <a:pt x="946" y="1968"/>
                    </a:lnTo>
                    <a:lnTo>
                      <a:pt x="941" y="1989"/>
                    </a:lnTo>
                    <a:lnTo>
                      <a:pt x="935" y="2009"/>
                    </a:lnTo>
                    <a:lnTo>
                      <a:pt x="928" y="2028"/>
                    </a:lnTo>
                    <a:lnTo>
                      <a:pt x="919" y="2042"/>
                    </a:lnTo>
                    <a:lnTo>
                      <a:pt x="913" y="2050"/>
                    </a:lnTo>
                    <a:lnTo>
                      <a:pt x="908" y="2056"/>
                    </a:lnTo>
                    <a:lnTo>
                      <a:pt x="902" y="2061"/>
                    </a:lnTo>
                    <a:lnTo>
                      <a:pt x="894" y="2066"/>
                    </a:lnTo>
                    <a:lnTo>
                      <a:pt x="884" y="2071"/>
                    </a:lnTo>
                    <a:lnTo>
                      <a:pt x="872" y="2077"/>
                    </a:lnTo>
                    <a:lnTo>
                      <a:pt x="842" y="2088"/>
                    </a:lnTo>
                    <a:lnTo>
                      <a:pt x="805" y="2099"/>
                    </a:lnTo>
                    <a:lnTo>
                      <a:pt x="764" y="2109"/>
                    </a:lnTo>
                    <a:lnTo>
                      <a:pt x="718" y="2119"/>
                    </a:lnTo>
                    <a:lnTo>
                      <a:pt x="670" y="2129"/>
                    </a:lnTo>
                    <a:lnTo>
                      <a:pt x="619" y="2139"/>
                    </a:lnTo>
                    <a:lnTo>
                      <a:pt x="569" y="2148"/>
                    </a:lnTo>
                    <a:lnTo>
                      <a:pt x="470" y="2162"/>
                    </a:lnTo>
                    <a:lnTo>
                      <a:pt x="381" y="2174"/>
                    </a:lnTo>
                    <a:lnTo>
                      <a:pt x="313" y="2181"/>
                    </a:lnTo>
                    <a:lnTo>
                      <a:pt x="272" y="2185"/>
                    </a:lnTo>
                    <a:lnTo>
                      <a:pt x="245" y="2186"/>
                    </a:lnTo>
                    <a:lnTo>
                      <a:pt x="217" y="2188"/>
                    </a:lnTo>
                    <a:lnTo>
                      <a:pt x="194" y="2192"/>
                    </a:lnTo>
                    <a:lnTo>
                      <a:pt x="170" y="2198"/>
                    </a:lnTo>
                    <a:lnTo>
                      <a:pt x="151" y="2206"/>
                    </a:lnTo>
                    <a:lnTo>
                      <a:pt x="131" y="2214"/>
                    </a:lnTo>
                    <a:lnTo>
                      <a:pt x="113" y="2223"/>
                    </a:lnTo>
                    <a:lnTo>
                      <a:pt x="99" y="2234"/>
                    </a:lnTo>
                    <a:lnTo>
                      <a:pt x="84" y="2247"/>
                    </a:lnTo>
                    <a:lnTo>
                      <a:pt x="71" y="2259"/>
                    </a:lnTo>
                    <a:lnTo>
                      <a:pt x="59" y="2273"/>
                    </a:lnTo>
                    <a:lnTo>
                      <a:pt x="49" y="2287"/>
                    </a:lnTo>
                    <a:lnTo>
                      <a:pt x="40" y="2304"/>
                    </a:lnTo>
                    <a:lnTo>
                      <a:pt x="32" y="2318"/>
                    </a:lnTo>
                    <a:lnTo>
                      <a:pt x="26" y="2336"/>
                    </a:lnTo>
                    <a:lnTo>
                      <a:pt x="19" y="2352"/>
                    </a:lnTo>
                    <a:lnTo>
                      <a:pt x="14" y="2369"/>
                    </a:lnTo>
                    <a:lnTo>
                      <a:pt x="11" y="2386"/>
                    </a:lnTo>
                    <a:lnTo>
                      <a:pt x="5" y="2421"/>
                    </a:lnTo>
                    <a:lnTo>
                      <a:pt x="1" y="2457"/>
                    </a:lnTo>
                    <a:lnTo>
                      <a:pt x="0" y="2492"/>
                    </a:lnTo>
                    <a:lnTo>
                      <a:pt x="0" y="2524"/>
                    </a:lnTo>
                    <a:lnTo>
                      <a:pt x="0" y="2555"/>
                    </a:lnTo>
                    <a:lnTo>
                      <a:pt x="1" y="2607"/>
                    </a:lnTo>
                    <a:lnTo>
                      <a:pt x="2" y="2745"/>
                    </a:lnTo>
                    <a:lnTo>
                      <a:pt x="3" y="2933"/>
                    </a:lnTo>
                    <a:lnTo>
                      <a:pt x="7" y="3172"/>
                    </a:lnTo>
                    <a:lnTo>
                      <a:pt x="1244" y="3172"/>
                    </a:lnTo>
                    <a:lnTo>
                      <a:pt x="1250" y="3172"/>
                    </a:lnTo>
                    <a:lnTo>
                      <a:pt x="2509" y="3172"/>
                    </a:lnTo>
                    <a:lnTo>
                      <a:pt x="2509" y="2597"/>
                    </a:lnTo>
                    <a:lnTo>
                      <a:pt x="2508" y="2550"/>
                    </a:lnTo>
                    <a:lnTo>
                      <a:pt x="2508" y="2525"/>
                    </a:lnTo>
                    <a:lnTo>
                      <a:pt x="2505" y="2498"/>
                    </a:lnTo>
                    <a:lnTo>
                      <a:pt x="2500" y="2472"/>
                    </a:lnTo>
                    <a:lnTo>
                      <a:pt x="2494" y="2445"/>
                    </a:lnTo>
                    <a:lnTo>
                      <a:pt x="2485" y="2417"/>
                    </a:lnTo>
                    <a:lnTo>
                      <a:pt x="2480" y="2404"/>
                    </a:lnTo>
                    <a:lnTo>
                      <a:pt x="2474" y="2390"/>
                    </a:lnTo>
                    <a:lnTo>
                      <a:pt x="2467" y="2377"/>
                    </a:lnTo>
                    <a:lnTo>
                      <a:pt x="2458" y="2363"/>
                    </a:lnTo>
                    <a:lnTo>
                      <a:pt x="2449" y="2351"/>
                    </a:lnTo>
                    <a:lnTo>
                      <a:pt x="2438" y="2337"/>
                    </a:lnTo>
                    <a:lnTo>
                      <a:pt x="2427" y="2325"/>
                    </a:lnTo>
                    <a:lnTo>
                      <a:pt x="2415" y="2312"/>
                    </a:lnTo>
                    <a:lnTo>
                      <a:pt x="2401" y="2300"/>
                    </a:lnTo>
                    <a:lnTo>
                      <a:pt x="2385" y="2287"/>
                    </a:lnTo>
                    <a:lnTo>
                      <a:pt x="2369" y="2276"/>
                    </a:lnTo>
                    <a:lnTo>
                      <a:pt x="2350" y="2265"/>
                    </a:lnTo>
                    <a:lnTo>
                      <a:pt x="2332" y="2254"/>
                    </a:lnTo>
                    <a:lnTo>
                      <a:pt x="2311" y="2243"/>
                    </a:lnTo>
                    <a:lnTo>
                      <a:pt x="2287" y="2233"/>
                    </a:lnTo>
                    <a:lnTo>
                      <a:pt x="2264" y="2224"/>
                    </a:lnTo>
                    <a:lnTo>
                      <a:pt x="2238" y="2214"/>
                    </a:lnTo>
                    <a:lnTo>
                      <a:pt x="2209" y="2206"/>
                    </a:lnTo>
                    <a:close/>
                  </a:path>
                </a:pathLst>
              </a:custGeom>
              <a:solidFill>
                <a:srgbClr val="F6DBBC"/>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15" name="Freeform 65"/>
              <p:cNvSpPr>
                <a:spLocks/>
              </p:cNvSpPr>
              <p:nvPr/>
            </p:nvSpPr>
            <p:spPr bwMode="auto">
              <a:xfrm>
                <a:off x="6254750" y="5157788"/>
                <a:ext cx="1339850" cy="873125"/>
              </a:xfrm>
              <a:custGeom>
                <a:avLst/>
                <a:gdLst>
                  <a:gd name="T0" fmla="*/ 2147483647 w 2532"/>
                  <a:gd name="T1" fmla="*/ 2147483647 h 1649"/>
                  <a:gd name="T2" fmla="*/ 2147483647 w 2532"/>
                  <a:gd name="T3" fmla="*/ 2147483647 h 1649"/>
                  <a:gd name="T4" fmla="*/ 2147483647 w 2532"/>
                  <a:gd name="T5" fmla="*/ 2147483647 h 1649"/>
                  <a:gd name="T6" fmla="*/ 2147483647 w 2532"/>
                  <a:gd name="T7" fmla="*/ 2147483647 h 1649"/>
                  <a:gd name="T8" fmla="*/ 2147483647 w 2532"/>
                  <a:gd name="T9" fmla="*/ 2147483647 h 1649"/>
                  <a:gd name="T10" fmla="*/ 2147483647 w 2532"/>
                  <a:gd name="T11" fmla="*/ 2147483647 h 1649"/>
                  <a:gd name="T12" fmla="*/ 2147483647 w 2532"/>
                  <a:gd name="T13" fmla="*/ 2147483647 h 1649"/>
                  <a:gd name="T14" fmla="*/ 2147483647 w 2532"/>
                  <a:gd name="T15" fmla="*/ 2147483647 h 1649"/>
                  <a:gd name="T16" fmla="*/ 2147483647 w 2532"/>
                  <a:gd name="T17" fmla="*/ 2147483647 h 1649"/>
                  <a:gd name="T18" fmla="*/ 2147483647 w 2532"/>
                  <a:gd name="T19" fmla="*/ 2147483647 h 1649"/>
                  <a:gd name="T20" fmla="*/ 2147483647 w 2532"/>
                  <a:gd name="T21" fmla="*/ 2147483647 h 1649"/>
                  <a:gd name="T22" fmla="*/ 2147483647 w 2532"/>
                  <a:gd name="T23" fmla="*/ 2147483647 h 1649"/>
                  <a:gd name="T24" fmla="*/ 2147483647 w 2532"/>
                  <a:gd name="T25" fmla="*/ 2147483647 h 1649"/>
                  <a:gd name="T26" fmla="*/ 2147483647 w 2532"/>
                  <a:gd name="T27" fmla="*/ 2147483647 h 1649"/>
                  <a:gd name="T28" fmla="*/ 2147483647 w 2532"/>
                  <a:gd name="T29" fmla="*/ 2147483647 h 1649"/>
                  <a:gd name="T30" fmla="*/ 2147483647 w 2532"/>
                  <a:gd name="T31" fmla="*/ 2147483647 h 1649"/>
                  <a:gd name="T32" fmla="*/ 2147483647 w 2532"/>
                  <a:gd name="T33" fmla="*/ 2147483647 h 1649"/>
                  <a:gd name="T34" fmla="*/ 2147483647 w 2532"/>
                  <a:gd name="T35" fmla="*/ 1039003395 h 1649"/>
                  <a:gd name="T36" fmla="*/ 2147483647 w 2532"/>
                  <a:gd name="T37" fmla="*/ 1484490937 h 1649"/>
                  <a:gd name="T38" fmla="*/ 2147483647 w 2532"/>
                  <a:gd name="T39" fmla="*/ 2147483647 h 1649"/>
                  <a:gd name="T40" fmla="*/ 2147483647 w 2532"/>
                  <a:gd name="T41" fmla="*/ 2147483647 h 1649"/>
                  <a:gd name="T42" fmla="*/ 2147483647 w 2532"/>
                  <a:gd name="T43" fmla="*/ 2147483647 h 1649"/>
                  <a:gd name="T44" fmla="*/ 2147483647 w 2532"/>
                  <a:gd name="T45" fmla="*/ 2147483647 h 1649"/>
                  <a:gd name="T46" fmla="*/ 2147483647 w 2532"/>
                  <a:gd name="T47" fmla="*/ 2147483647 h 1649"/>
                  <a:gd name="T48" fmla="*/ 2147483647 w 2532"/>
                  <a:gd name="T49" fmla="*/ 2147483647 h 1649"/>
                  <a:gd name="T50" fmla="*/ 2147483647 w 2532"/>
                  <a:gd name="T51" fmla="*/ 2147483647 h 1649"/>
                  <a:gd name="T52" fmla="*/ 2147483647 w 2532"/>
                  <a:gd name="T53" fmla="*/ 2147483647 h 1649"/>
                  <a:gd name="T54" fmla="*/ 2147483647 w 2532"/>
                  <a:gd name="T55" fmla="*/ 2147483647 h 1649"/>
                  <a:gd name="T56" fmla="*/ 2147483647 w 2532"/>
                  <a:gd name="T57" fmla="*/ 2147483647 h 1649"/>
                  <a:gd name="T58" fmla="*/ 2147483647 w 2532"/>
                  <a:gd name="T59" fmla="*/ 2147483647 h 1649"/>
                  <a:gd name="T60" fmla="*/ 2147483647 w 2532"/>
                  <a:gd name="T61" fmla="*/ 2147483647 h 1649"/>
                  <a:gd name="T62" fmla="*/ 2147483647 w 2532"/>
                  <a:gd name="T63" fmla="*/ 2147483647 h 1649"/>
                  <a:gd name="T64" fmla="*/ 2147483647 w 2532"/>
                  <a:gd name="T65" fmla="*/ 2147483647 h 1649"/>
                  <a:gd name="T66" fmla="*/ 2147483647 w 2532"/>
                  <a:gd name="T67" fmla="*/ 2147483647 h 1649"/>
                  <a:gd name="T68" fmla="*/ 2147483647 w 2532"/>
                  <a:gd name="T69" fmla="*/ 2147483647 h 1649"/>
                  <a:gd name="T70" fmla="*/ 2147483647 w 2532"/>
                  <a:gd name="T71" fmla="*/ 2147483647 h 1649"/>
                  <a:gd name="T72" fmla="*/ 2147483647 w 2532"/>
                  <a:gd name="T73" fmla="*/ 2147483647 h 1649"/>
                  <a:gd name="T74" fmla="*/ 2147483647 w 2532"/>
                  <a:gd name="T75" fmla="*/ 2147483647 h 1649"/>
                  <a:gd name="T76" fmla="*/ 2147483647 w 2532"/>
                  <a:gd name="T77" fmla="*/ 2147483647 h 1649"/>
                  <a:gd name="T78" fmla="*/ 2147483647 w 2532"/>
                  <a:gd name="T79" fmla="*/ 2147483647 h 1649"/>
                  <a:gd name="T80" fmla="*/ 2147483647 w 2532"/>
                  <a:gd name="T81" fmla="*/ 2147483647 h 1649"/>
                  <a:gd name="T82" fmla="*/ 2147483647 w 2532"/>
                  <a:gd name="T83" fmla="*/ 593796481 h 1649"/>
                  <a:gd name="T84" fmla="*/ 2147483647 w 2532"/>
                  <a:gd name="T85" fmla="*/ 0 h 1649"/>
                  <a:gd name="T86" fmla="*/ 2147483647 w 2532"/>
                  <a:gd name="T87" fmla="*/ 2147483647 h 1649"/>
                  <a:gd name="T88" fmla="*/ 2147483647 w 2532"/>
                  <a:gd name="T89" fmla="*/ 2147483647 h 1649"/>
                  <a:gd name="T90" fmla="*/ 2147483647 w 2532"/>
                  <a:gd name="T91" fmla="*/ 2147483647 h 1649"/>
                  <a:gd name="T92" fmla="*/ 2147483647 w 2532"/>
                  <a:gd name="T93" fmla="*/ 2147483647 h 1649"/>
                  <a:gd name="T94" fmla="*/ 2147483647 w 2532"/>
                  <a:gd name="T95" fmla="*/ 2147483647 h 1649"/>
                  <a:gd name="T96" fmla="*/ 2147483647 w 2532"/>
                  <a:gd name="T97" fmla="*/ 2147483647 h 1649"/>
                  <a:gd name="T98" fmla="*/ 2147483647 w 2532"/>
                  <a:gd name="T99" fmla="*/ 2147483647 h 1649"/>
                  <a:gd name="T100" fmla="*/ 2147483647 w 2532"/>
                  <a:gd name="T101" fmla="*/ 2147483647 h 1649"/>
                  <a:gd name="T102" fmla="*/ 2147483647 w 2532"/>
                  <a:gd name="T103" fmla="*/ 2147483647 h 1649"/>
                  <a:gd name="T104" fmla="*/ 2147483647 w 2532"/>
                  <a:gd name="T105" fmla="*/ 2147483647 h 1649"/>
                  <a:gd name="T106" fmla="*/ 2147483647 w 2532"/>
                  <a:gd name="T107" fmla="*/ 2147483647 h 1649"/>
                  <a:gd name="T108" fmla="*/ 2147483647 w 2532"/>
                  <a:gd name="T109" fmla="*/ 2147483647 h 1649"/>
                  <a:gd name="T110" fmla="*/ 2147483647 w 2532"/>
                  <a:gd name="T111" fmla="*/ 2147483647 h 1649"/>
                  <a:gd name="T112" fmla="*/ 2147483647 w 2532"/>
                  <a:gd name="T113" fmla="*/ 2147483647 h 1649"/>
                  <a:gd name="T114" fmla="*/ 1481851875 w 2532"/>
                  <a:gd name="T115" fmla="*/ 2147483647 h 1649"/>
                  <a:gd name="T116" fmla="*/ 444667746 w 2532"/>
                  <a:gd name="T117" fmla="*/ 2147483647 h 1649"/>
                  <a:gd name="T118" fmla="*/ 0 w 2532"/>
                  <a:gd name="T119" fmla="*/ 2147483647 h 1649"/>
                  <a:gd name="T120" fmla="*/ 296258192 w 2532"/>
                  <a:gd name="T121" fmla="*/ 2147483647 h 1649"/>
                  <a:gd name="T122" fmla="*/ 2147483647 w 2532"/>
                  <a:gd name="T123" fmla="*/ 2147483647 h 16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532" h="1649">
                    <a:moveTo>
                      <a:pt x="2532" y="1649"/>
                    </a:moveTo>
                    <a:lnTo>
                      <a:pt x="2532" y="1649"/>
                    </a:lnTo>
                    <a:lnTo>
                      <a:pt x="2532" y="481"/>
                    </a:lnTo>
                    <a:lnTo>
                      <a:pt x="2532" y="429"/>
                    </a:lnTo>
                    <a:lnTo>
                      <a:pt x="2531" y="401"/>
                    </a:lnTo>
                    <a:lnTo>
                      <a:pt x="2528" y="371"/>
                    </a:lnTo>
                    <a:lnTo>
                      <a:pt x="2525" y="339"/>
                    </a:lnTo>
                    <a:lnTo>
                      <a:pt x="2518" y="307"/>
                    </a:lnTo>
                    <a:lnTo>
                      <a:pt x="2510" y="276"/>
                    </a:lnTo>
                    <a:lnTo>
                      <a:pt x="2505" y="260"/>
                    </a:lnTo>
                    <a:lnTo>
                      <a:pt x="2499" y="245"/>
                    </a:lnTo>
                    <a:lnTo>
                      <a:pt x="2491" y="229"/>
                    </a:lnTo>
                    <a:lnTo>
                      <a:pt x="2483" y="214"/>
                    </a:lnTo>
                    <a:lnTo>
                      <a:pt x="2474" y="200"/>
                    </a:lnTo>
                    <a:lnTo>
                      <a:pt x="2464" y="185"/>
                    </a:lnTo>
                    <a:lnTo>
                      <a:pt x="2453" y="173"/>
                    </a:lnTo>
                    <a:lnTo>
                      <a:pt x="2442" y="160"/>
                    </a:lnTo>
                    <a:lnTo>
                      <a:pt x="2428" y="148"/>
                    </a:lnTo>
                    <a:lnTo>
                      <a:pt x="2413" y="136"/>
                    </a:lnTo>
                    <a:lnTo>
                      <a:pt x="2397" y="126"/>
                    </a:lnTo>
                    <a:lnTo>
                      <a:pt x="2381" y="116"/>
                    </a:lnTo>
                    <a:lnTo>
                      <a:pt x="2362" y="108"/>
                    </a:lnTo>
                    <a:lnTo>
                      <a:pt x="2343" y="100"/>
                    </a:lnTo>
                    <a:lnTo>
                      <a:pt x="2320" y="94"/>
                    </a:lnTo>
                    <a:lnTo>
                      <a:pt x="2298" y="88"/>
                    </a:lnTo>
                    <a:lnTo>
                      <a:pt x="2273" y="84"/>
                    </a:lnTo>
                    <a:lnTo>
                      <a:pt x="2247" y="82"/>
                    </a:lnTo>
                    <a:lnTo>
                      <a:pt x="2178" y="74"/>
                    </a:lnTo>
                    <a:lnTo>
                      <a:pt x="2057" y="58"/>
                    </a:lnTo>
                    <a:lnTo>
                      <a:pt x="1985" y="47"/>
                    </a:lnTo>
                    <a:lnTo>
                      <a:pt x="1911" y="35"/>
                    </a:lnTo>
                    <a:lnTo>
                      <a:pt x="1837" y="22"/>
                    </a:lnTo>
                    <a:lnTo>
                      <a:pt x="1767" y="7"/>
                    </a:lnTo>
                    <a:lnTo>
                      <a:pt x="1765" y="9"/>
                    </a:lnTo>
                    <a:lnTo>
                      <a:pt x="1762" y="10"/>
                    </a:lnTo>
                    <a:lnTo>
                      <a:pt x="1757" y="20"/>
                    </a:lnTo>
                    <a:lnTo>
                      <a:pt x="1741" y="56"/>
                    </a:lnTo>
                    <a:lnTo>
                      <a:pt x="1729" y="80"/>
                    </a:lnTo>
                    <a:lnTo>
                      <a:pt x="1715" y="108"/>
                    </a:lnTo>
                    <a:lnTo>
                      <a:pt x="1697" y="137"/>
                    </a:lnTo>
                    <a:lnTo>
                      <a:pt x="1687" y="153"/>
                    </a:lnTo>
                    <a:lnTo>
                      <a:pt x="1676" y="168"/>
                    </a:lnTo>
                    <a:lnTo>
                      <a:pt x="1663" y="184"/>
                    </a:lnTo>
                    <a:lnTo>
                      <a:pt x="1650" y="199"/>
                    </a:lnTo>
                    <a:lnTo>
                      <a:pt x="1635" y="215"/>
                    </a:lnTo>
                    <a:lnTo>
                      <a:pt x="1619" y="230"/>
                    </a:lnTo>
                    <a:lnTo>
                      <a:pt x="1600" y="245"/>
                    </a:lnTo>
                    <a:lnTo>
                      <a:pt x="1582" y="258"/>
                    </a:lnTo>
                    <a:lnTo>
                      <a:pt x="1562" y="272"/>
                    </a:lnTo>
                    <a:lnTo>
                      <a:pt x="1540" y="286"/>
                    </a:lnTo>
                    <a:lnTo>
                      <a:pt x="1516" y="297"/>
                    </a:lnTo>
                    <a:lnTo>
                      <a:pt x="1491" y="308"/>
                    </a:lnTo>
                    <a:lnTo>
                      <a:pt x="1464" y="318"/>
                    </a:lnTo>
                    <a:lnTo>
                      <a:pt x="1436" y="327"/>
                    </a:lnTo>
                    <a:lnTo>
                      <a:pt x="1405" y="334"/>
                    </a:lnTo>
                    <a:lnTo>
                      <a:pt x="1373" y="340"/>
                    </a:lnTo>
                    <a:lnTo>
                      <a:pt x="1338" y="344"/>
                    </a:lnTo>
                    <a:lnTo>
                      <a:pt x="1302" y="346"/>
                    </a:lnTo>
                    <a:lnTo>
                      <a:pt x="1269" y="346"/>
                    </a:lnTo>
                    <a:lnTo>
                      <a:pt x="1238" y="345"/>
                    </a:lnTo>
                    <a:lnTo>
                      <a:pt x="1208" y="341"/>
                    </a:lnTo>
                    <a:lnTo>
                      <a:pt x="1178" y="335"/>
                    </a:lnTo>
                    <a:lnTo>
                      <a:pt x="1151" y="328"/>
                    </a:lnTo>
                    <a:lnTo>
                      <a:pt x="1125" y="319"/>
                    </a:lnTo>
                    <a:lnTo>
                      <a:pt x="1100" y="309"/>
                    </a:lnTo>
                    <a:lnTo>
                      <a:pt x="1076" y="298"/>
                    </a:lnTo>
                    <a:lnTo>
                      <a:pt x="1053" y="286"/>
                    </a:lnTo>
                    <a:lnTo>
                      <a:pt x="1032" y="272"/>
                    </a:lnTo>
                    <a:lnTo>
                      <a:pt x="1011" y="257"/>
                    </a:lnTo>
                    <a:lnTo>
                      <a:pt x="993" y="242"/>
                    </a:lnTo>
                    <a:lnTo>
                      <a:pt x="974" y="226"/>
                    </a:lnTo>
                    <a:lnTo>
                      <a:pt x="957" y="210"/>
                    </a:lnTo>
                    <a:lnTo>
                      <a:pt x="941" y="194"/>
                    </a:lnTo>
                    <a:lnTo>
                      <a:pt x="926" y="177"/>
                    </a:lnTo>
                    <a:lnTo>
                      <a:pt x="898" y="143"/>
                    </a:lnTo>
                    <a:lnTo>
                      <a:pt x="874" y="111"/>
                    </a:lnTo>
                    <a:lnTo>
                      <a:pt x="854" y="82"/>
                    </a:lnTo>
                    <a:lnTo>
                      <a:pt x="838" y="54"/>
                    </a:lnTo>
                    <a:lnTo>
                      <a:pt x="813" y="15"/>
                    </a:lnTo>
                    <a:lnTo>
                      <a:pt x="806" y="4"/>
                    </a:lnTo>
                    <a:lnTo>
                      <a:pt x="803" y="1"/>
                    </a:lnTo>
                    <a:lnTo>
                      <a:pt x="801" y="0"/>
                    </a:lnTo>
                    <a:lnTo>
                      <a:pt x="732" y="16"/>
                    </a:lnTo>
                    <a:lnTo>
                      <a:pt x="655" y="31"/>
                    </a:lnTo>
                    <a:lnTo>
                      <a:pt x="576" y="44"/>
                    </a:lnTo>
                    <a:lnTo>
                      <a:pt x="498" y="56"/>
                    </a:lnTo>
                    <a:lnTo>
                      <a:pt x="427" y="65"/>
                    </a:lnTo>
                    <a:lnTo>
                      <a:pt x="365" y="74"/>
                    </a:lnTo>
                    <a:lnTo>
                      <a:pt x="318" y="79"/>
                    </a:lnTo>
                    <a:lnTo>
                      <a:pt x="291" y="80"/>
                    </a:lnTo>
                    <a:lnTo>
                      <a:pt x="263" y="82"/>
                    </a:lnTo>
                    <a:lnTo>
                      <a:pt x="236" y="84"/>
                    </a:lnTo>
                    <a:lnTo>
                      <a:pt x="211" y="88"/>
                    </a:lnTo>
                    <a:lnTo>
                      <a:pt x="189" y="93"/>
                    </a:lnTo>
                    <a:lnTo>
                      <a:pt x="168" y="99"/>
                    </a:lnTo>
                    <a:lnTo>
                      <a:pt x="148" y="108"/>
                    </a:lnTo>
                    <a:lnTo>
                      <a:pt x="130" y="116"/>
                    </a:lnTo>
                    <a:lnTo>
                      <a:pt x="113" y="126"/>
                    </a:lnTo>
                    <a:lnTo>
                      <a:pt x="98" y="137"/>
                    </a:lnTo>
                    <a:lnTo>
                      <a:pt x="85" y="148"/>
                    </a:lnTo>
                    <a:lnTo>
                      <a:pt x="72" y="161"/>
                    </a:lnTo>
                    <a:lnTo>
                      <a:pt x="61" y="174"/>
                    </a:lnTo>
                    <a:lnTo>
                      <a:pt x="51" y="188"/>
                    </a:lnTo>
                    <a:lnTo>
                      <a:pt x="43" y="203"/>
                    </a:lnTo>
                    <a:lnTo>
                      <a:pt x="35" y="218"/>
                    </a:lnTo>
                    <a:lnTo>
                      <a:pt x="29" y="234"/>
                    </a:lnTo>
                    <a:lnTo>
                      <a:pt x="23" y="249"/>
                    </a:lnTo>
                    <a:lnTo>
                      <a:pt x="18" y="265"/>
                    </a:lnTo>
                    <a:lnTo>
                      <a:pt x="14" y="282"/>
                    </a:lnTo>
                    <a:lnTo>
                      <a:pt x="10" y="298"/>
                    </a:lnTo>
                    <a:lnTo>
                      <a:pt x="5" y="330"/>
                    </a:lnTo>
                    <a:lnTo>
                      <a:pt x="3" y="364"/>
                    </a:lnTo>
                    <a:lnTo>
                      <a:pt x="2" y="395"/>
                    </a:lnTo>
                    <a:lnTo>
                      <a:pt x="0" y="424"/>
                    </a:lnTo>
                    <a:lnTo>
                      <a:pt x="2" y="476"/>
                    </a:lnTo>
                    <a:lnTo>
                      <a:pt x="2" y="1649"/>
                    </a:lnTo>
                    <a:lnTo>
                      <a:pt x="2532" y="1649"/>
                    </a:lnTo>
                    <a:close/>
                  </a:path>
                </a:pathLst>
              </a:custGeom>
              <a:solidFill>
                <a:srgbClr val="5BA5D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16" name="Freeform 66"/>
              <p:cNvSpPr>
                <a:spLocks/>
              </p:cNvSpPr>
              <p:nvPr/>
            </p:nvSpPr>
            <p:spPr bwMode="auto">
              <a:xfrm>
                <a:off x="6678613" y="5157788"/>
                <a:ext cx="511175" cy="339725"/>
              </a:xfrm>
              <a:custGeom>
                <a:avLst/>
                <a:gdLst>
                  <a:gd name="T0" fmla="*/ 0 w 966"/>
                  <a:gd name="T1" fmla="*/ 0 h 642"/>
                  <a:gd name="T2" fmla="*/ 889055033 w 966"/>
                  <a:gd name="T3" fmla="*/ 2147483647 h 642"/>
                  <a:gd name="T4" fmla="*/ 2147483647 w 966"/>
                  <a:gd name="T5" fmla="*/ 2147483647 h 642"/>
                  <a:gd name="T6" fmla="*/ 2147483647 w 966"/>
                  <a:gd name="T7" fmla="*/ 2147483647 h 642"/>
                  <a:gd name="T8" fmla="*/ 2147483647 w 966"/>
                  <a:gd name="T9" fmla="*/ 2147483647 h 642"/>
                  <a:gd name="T10" fmla="*/ 2147483647 w 966"/>
                  <a:gd name="T11" fmla="*/ 2147483647 h 642"/>
                  <a:gd name="T12" fmla="*/ 2147483647 w 966"/>
                  <a:gd name="T13" fmla="*/ 2147483647 h 642"/>
                  <a:gd name="T14" fmla="*/ 2147483647 w 966"/>
                  <a:gd name="T15" fmla="*/ 2147483647 h 642"/>
                  <a:gd name="T16" fmla="*/ 2147483647 w 966"/>
                  <a:gd name="T17" fmla="*/ 2147483647 h 642"/>
                  <a:gd name="T18" fmla="*/ 2147483647 w 966"/>
                  <a:gd name="T19" fmla="*/ 2147483647 h 642"/>
                  <a:gd name="T20" fmla="*/ 2147483647 w 966"/>
                  <a:gd name="T21" fmla="*/ 2147483647 h 642"/>
                  <a:gd name="T22" fmla="*/ 2147483647 w 966"/>
                  <a:gd name="T23" fmla="*/ 2147483647 h 642"/>
                  <a:gd name="T24" fmla="*/ 2147483647 w 966"/>
                  <a:gd name="T25" fmla="*/ 2147483647 h 642"/>
                  <a:gd name="T26" fmla="*/ 2147483647 w 966"/>
                  <a:gd name="T27" fmla="*/ 2147483647 h 642"/>
                  <a:gd name="T28" fmla="*/ 2147483647 w 966"/>
                  <a:gd name="T29" fmla="*/ 2147483647 h 642"/>
                  <a:gd name="T30" fmla="*/ 2147483647 w 966"/>
                  <a:gd name="T31" fmla="*/ 2147483647 h 642"/>
                  <a:gd name="T32" fmla="*/ 2147483647 w 966"/>
                  <a:gd name="T33" fmla="*/ 2147483647 h 642"/>
                  <a:gd name="T34" fmla="*/ 2147483647 w 966"/>
                  <a:gd name="T35" fmla="*/ 2147483647 h 642"/>
                  <a:gd name="T36" fmla="*/ 2147483647 w 966"/>
                  <a:gd name="T37" fmla="*/ 2147483647 h 642"/>
                  <a:gd name="T38" fmla="*/ 2147483647 w 966"/>
                  <a:gd name="T39" fmla="*/ 2147483647 h 642"/>
                  <a:gd name="T40" fmla="*/ 2147483647 w 966"/>
                  <a:gd name="T41" fmla="*/ 2147483647 h 642"/>
                  <a:gd name="T42" fmla="*/ 2147483647 w 966"/>
                  <a:gd name="T43" fmla="*/ 2147483647 h 642"/>
                  <a:gd name="T44" fmla="*/ 2147483647 w 966"/>
                  <a:gd name="T45" fmla="*/ 2147483647 h 642"/>
                  <a:gd name="T46" fmla="*/ 2147483647 w 966"/>
                  <a:gd name="T47" fmla="*/ 2147483647 h 642"/>
                  <a:gd name="T48" fmla="*/ 2147483647 w 966"/>
                  <a:gd name="T49" fmla="*/ 1037184129 h 642"/>
                  <a:gd name="T50" fmla="*/ 2147483647 w 966"/>
                  <a:gd name="T51" fmla="*/ 2147483647 h 642"/>
                  <a:gd name="T52" fmla="*/ 2147483647 w 966"/>
                  <a:gd name="T53" fmla="*/ 2147483647 h 642"/>
                  <a:gd name="T54" fmla="*/ 2147483647 w 966"/>
                  <a:gd name="T55" fmla="*/ 2147483647 h 642"/>
                  <a:gd name="T56" fmla="*/ 2147483647 w 966"/>
                  <a:gd name="T57" fmla="*/ 2147483647 h 642"/>
                  <a:gd name="T58" fmla="*/ 2147483647 w 966"/>
                  <a:gd name="T59" fmla="*/ 2147483647 h 642"/>
                  <a:gd name="T60" fmla="*/ 2147483647 w 966"/>
                  <a:gd name="T61" fmla="*/ 2147483647 h 642"/>
                  <a:gd name="T62" fmla="*/ 2147483647 w 966"/>
                  <a:gd name="T63" fmla="*/ 2147483647 h 642"/>
                  <a:gd name="T64" fmla="*/ 2147483647 w 966"/>
                  <a:gd name="T65" fmla="*/ 2147483647 h 642"/>
                  <a:gd name="T66" fmla="*/ 2147483647 w 966"/>
                  <a:gd name="T67" fmla="*/ 1629980971 h 642"/>
                  <a:gd name="T68" fmla="*/ 0 w 966"/>
                  <a:gd name="T69" fmla="*/ 0 h 6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66" h="642">
                    <a:moveTo>
                      <a:pt x="0" y="0"/>
                    </a:moveTo>
                    <a:lnTo>
                      <a:pt x="0" y="0"/>
                    </a:lnTo>
                    <a:lnTo>
                      <a:pt x="2" y="17"/>
                    </a:lnTo>
                    <a:lnTo>
                      <a:pt x="6" y="37"/>
                    </a:lnTo>
                    <a:lnTo>
                      <a:pt x="12" y="63"/>
                    </a:lnTo>
                    <a:lnTo>
                      <a:pt x="22" y="95"/>
                    </a:lnTo>
                    <a:lnTo>
                      <a:pt x="35" y="132"/>
                    </a:lnTo>
                    <a:lnTo>
                      <a:pt x="51" y="174"/>
                    </a:lnTo>
                    <a:lnTo>
                      <a:pt x="61" y="197"/>
                    </a:lnTo>
                    <a:lnTo>
                      <a:pt x="73" y="220"/>
                    </a:lnTo>
                    <a:lnTo>
                      <a:pt x="85" y="245"/>
                    </a:lnTo>
                    <a:lnTo>
                      <a:pt x="99" y="270"/>
                    </a:lnTo>
                    <a:lnTo>
                      <a:pt x="114" y="296"/>
                    </a:lnTo>
                    <a:lnTo>
                      <a:pt x="131" y="322"/>
                    </a:lnTo>
                    <a:lnTo>
                      <a:pt x="148" y="348"/>
                    </a:lnTo>
                    <a:lnTo>
                      <a:pt x="168" y="375"/>
                    </a:lnTo>
                    <a:lnTo>
                      <a:pt x="191" y="401"/>
                    </a:lnTo>
                    <a:lnTo>
                      <a:pt x="214" y="428"/>
                    </a:lnTo>
                    <a:lnTo>
                      <a:pt x="239" y="456"/>
                    </a:lnTo>
                    <a:lnTo>
                      <a:pt x="266" y="484"/>
                    </a:lnTo>
                    <a:lnTo>
                      <a:pt x="294" y="511"/>
                    </a:lnTo>
                    <a:lnTo>
                      <a:pt x="325" y="537"/>
                    </a:lnTo>
                    <a:lnTo>
                      <a:pt x="358" y="564"/>
                    </a:lnTo>
                    <a:lnTo>
                      <a:pt x="393" y="590"/>
                    </a:lnTo>
                    <a:lnTo>
                      <a:pt x="431" y="616"/>
                    </a:lnTo>
                    <a:lnTo>
                      <a:pt x="470" y="642"/>
                    </a:lnTo>
                    <a:lnTo>
                      <a:pt x="486" y="631"/>
                    </a:lnTo>
                    <a:lnTo>
                      <a:pt x="506" y="616"/>
                    </a:lnTo>
                    <a:lnTo>
                      <a:pt x="532" y="597"/>
                    </a:lnTo>
                    <a:lnTo>
                      <a:pt x="563" y="573"/>
                    </a:lnTo>
                    <a:lnTo>
                      <a:pt x="598" y="543"/>
                    </a:lnTo>
                    <a:lnTo>
                      <a:pt x="636" y="508"/>
                    </a:lnTo>
                    <a:lnTo>
                      <a:pt x="677" y="470"/>
                    </a:lnTo>
                    <a:lnTo>
                      <a:pt x="719" y="426"/>
                    </a:lnTo>
                    <a:lnTo>
                      <a:pt x="740" y="402"/>
                    </a:lnTo>
                    <a:lnTo>
                      <a:pt x="761" y="379"/>
                    </a:lnTo>
                    <a:lnTo>
                      <a:pt x="782" y="353"/>
                    </a:lnTo>
                    <a:lnTo>
                      <a:pt x="802" y="325"/>
                    </a:lnTo>
                    <a:lnTo>
                      <a:pt x="823" y="298"/>
                    </a:lnTo>
                    <a:lnTo>
                      <a:pt x="843" y="270"/>
                    </a:lnTo>
                    <a:lnTo>
                      <a:pt x="861" y="240"/>
                    </a:lnTo>
                    <a:lnTo>
                      <a:pt x="880" y="209"/>
                    </a:lnTo>
                    <a:lnTo>
                      <a:pt x="897" y="178"/>
                    </a:lnTo>
                    <a:lnTo>
                      <a:pt x="913" y="146"/>
                    </a:lnTo>
                    <a:lnTo>
                      <a:pt x="929" y="112"/>
                    </a:lnTo>
                    <a:lnTo>
                      <a:pt x="943" y="78"/>
                    </a:lnTo>
                    <a:lnTo>
                      <a:pt x="955" y="43"/>
                    </a:lnTo>
                    <a:lnTo>
                      <a:pt x="966" y="7"/>
                    </a:lnTo>
                    <a:lnTo>
                      <a:pt x="940" y="12"/>
                    </a:lnTo>
                    <a:lnTo>
                      <a:pt x="866" y="23"/>
                    </a:lnTo>
                    <a:lnTo>
                      <a:pt x="814" y="31"/>
                    </a:lnTo>
                    <a:lnTo>
                      <a:pt x="755" y="37"/>
                    </a:lnTo>
                    <a:lnTo>
                      <a:pt x="689" y="44"/>
                    </a:lnTo>
                    <a:lnTo>
                      <a:pt x="617" y="49"/>
                    </a:lnTo>
                    <a:lnTo>
                      <a:pt x="541" y="54"/>
                    </a:lnTo>
                    <a:lnTo>
                      <a:pt x="463" y="57"/>
                    </a:lnTo>
                    <a:lnTo>
                      <a:pt x="382" y="57"/>
                    </a:lnTo>
                    <a:lnTo>
                      <a:pt x="342" y="56"/>
                    </a:lnTo>
                    <a:lnTo>
                      <a:pt x="302" y="53"/>
                    </a:lnTo>
                    <a:lnTo>
                      <a:pt x="261" y="51"/>
                    </a:lnTo>
                    <a:lnTo>
                      <a:pt x="221" y="47"/>
                    </a:lnTo>
                    <a:lnTo>
                      <a:pt x="182" y="42"/>
                    </a:lnTo>
                    <a:lnTo>
                      <a:pt x="144" y="36"/>
                    </a:lnTo>
                    <a:lnTo>
                      <a:pt x="106" y="28"/>
                    </a:lnTo>
                    <a:lnTo>
                      <a:pt x="69" y="21"/>
                    </a:lnTo>
                    <a:lnTo>
                      <a:pt x="35" y="11"/>
                    </a:lnTo>
                    <a:lnTo>
                      <a:pt x="0" y="0"/>
                    </a:lnTo>
                    <a:close/>
                  </a:path>
                </a:pathLst>
              </a:custGeom>
              <a:solidFill>
                <a:srgbClr val="F6DBBC"/>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17" name="Freeform 67"/>
              <p:cNvSpPr>
                <a:spLocks/>
              </p:cNvSpPr>
              <p:nvPr/>
            </p:nvSpPr>
            <p:spPr bwMode="auto">
              <a:xfrm>
                <a:off x="6357938" y="5157788"/>
                <a:ext cx="285750" cy="354013"/>
              </a:xfrm>
              <a:custGeom>
                <a:avLst/>
                <a:gdLst>
                  <a:gd name="T0" fmla="*/ 2147483647 w 541"/>
                  <a:gd name="T1" fmla="*/ 2147483647 h 668"/>
                  <a:gd name="T2" fmla="*/ 2147483647 w 541"/>
                  <a:gd name="T3" fmla="*/ 2147483647 h 668"/>
                  <a:gd name="T4" fmla="*/ 2147483647 w 541"/>
                  <a:gd name="T5" fmla="*/ 2147483647 h 668"/>
                  <a:gd name="T6" fmla="*/ 2147483647 w 541"/>
                  <a:gd name="T7" fmla="*/ 2147483647 h 668"/>
                  <a:gd name="T8" fmla="*/ 2147483647 w 541"/>
                  <a:gd name="T9" fmla="*/ 2147483647 h 668"/>
                  <a:gd name="T10" fmla="*/ 2147483647 w 541"/>
                  <a:gd name="T11" fmla="*/ 2147483647 h 668"/>
                  <a:gd name="T12" fmla="*/ 2147483647 w 541"/>
                  <a:gd name="T13" fmla="*/ 2147483647 h 668"/>
                  <a:gd name="T14" fmla="*/ 2147483647 w 541"/>
                  <a:gd name="T15" fmla="*/ 2147483647 h 668"/>
                  <a:gd name="T16" fmla="*/ 2147483647 w 541"/>
                  <a:gd name="T17" fmla="*/ 2147483647 h 668"/>
                  <a:gd name="T18" fmla="*/ 2147483647 w 541"/>
                  <a:gd name="T19" fmla="*/ 2147483647 h 668"/>
                  <a:gd name="T20" fmla="*/ 2147483647 w 541"/>
                  <a:gd name="T21" fmla="*/ 2147483647 h 668"/>
                  <a:gd name="T22" fmla="*/ 2147483647 w 541"/>
                  <a:gd name="T23" fmla="*/ 2147483647 h 668"/>
                  <a:gd name="T24" fmla="*/ 2147483647 w 541"/>
                  <a:gd name="T25" fmla="*/ 2147483647 h 668"/>
                  <a:gd name="T26" fmla="*/ 2147483647 w 541"/>
                  <a:gd name="T27" fmla="*/ 2147483647 h 668"/>
                  <a:gd name="T28" fmla="*/ 2147483647 w 541"/>
                  <a:gd name="T29" fmla="*/ 2147483647 h 668"/>
                  <a:gd name="T30" fmla="*/ 2147483647 w 541"/>
                  <a:gd name="T31" fmla="*/ 2147483647 h 668"/>
                  <a:gd name="T32" fmla="*/ 2147483647 w 541"/>
                  <a:gd name="T33" fmla="*/ 2147483647 h 668"/>
                  <a:gd name="T34" fmla="*/ 2147483647 w 541"/>
                  <a:gd name="T35" fmla="*/ 2147483647 h 668"/>
                  <a:gd name="T36" fmla="*/ 2147483647 w 541"/>
                  <a:gd name="T37" fmla="*/ 2147483647 h 668"/>
                  <a:gd name="T38" fmla="*/ 2147483647 w 541"/>
                  <a:gd name="T39" fmla="*/ 2147483647 h 668"/>
                  <a:gd name="T40" fmla="*/ 2147483647 w 541"/>
                  <a:gd name="T41" fmla="*/ 2147483647 h 668"/>
                  <a:gd name="T42" fmla="*/ 2147483647 w 541"/>
                  <a:gd name="T43" fmla="*/ 2147483647 h 668"/>
                  <a:gd name="T44" fmla="*/ 2147483647 w 541"/>
                  <a:gd name="T45" fmla="*/ 2147483647 h 668"/>
                  <a:gd name="T46" fmla="*/ 2147483647 w 541"/>
                  <a:gd name="T47" fmla="*/ 2147483647 h 668"/>
                  <a:gd name="T48" fmla="*/ 2147483647 w 541"/>
                  <a:gd name="T49" fmla="*/ 2147483647 h 668"/>
                  <a:gd name="T50" fmla="*/ 2147483647 w 541"/>
                  <a:gd name="T51" fmla="*/ 2147483647 h 668"/>
                  <a:gd name="T52" fmla="*/ 2147483647 w 541"/>
                  <a:gd name="T53" fmla="*/ 2147483647 h 668"/>
                  <a:gd name="T54" fmla="*/ 2147483647 w 541"/>
                  <a:gd name="T55" fmla="*/ 2147483647 h 668"/>
                  <a:gd name="T56" fmla="*/ 2147483647 w 541"/>
                  <a:gd name="T57" fmla="*/ 2147483647 h 668"/>
                  <a:gd name="T58" fmla="*/ 2147483647 w 541"/>
                  <a:gd name="T59" fmla="*/ 2147483647 h 668"/>
                  <a:gd name="T60" fmla="*/ 2147483647 w 541"/>
                  <a:gd name="T61" fmla="*/ 2147483647 h 668"/>
                  <a:gd name="T62" fmla="*/ 294606137 w 541"/>
                  <a:gd name="T63" fmla="*/ 2147483647 h 668"/>
                  <a:gd name="T64" fmla="*/ 2147483647 w 541"/>
                  <a:gd name="T65" fmla="*/ 2147483647 h 668"/>
                  <a:gd name="T66" fmla="*/ 2147483647 w 541"/>
                  <a:gd name="T67" fmla="*/ 2147483647 h 668"/>
                  <a:gd name="T68" fmla="*/ 2147483647 w 541"/>
                  <a:gd name="T69" fmla="*/ 2147483647 h 668"/>
                  <a:gd name="T70" fmla="*/ 2147483647 w 541"/>
                  <a:gd name="T71" fmla="*/ 2147483647 h 668"/>
                  <a:gd name="T72" fmla="*/ 2147483647 w 541"/>
                  <a:gd name="T73" fmla="*/ 2147483647 h 668"/>
                  <a:gd name="T74" fmla="*/ 2147483647 w 541"/>
                  <a:gd name="T75" fmla="*/ 2147483647 h 668"/>
                  <a:gd name="T76" fmla="*/ 2147483647 w 541"/>
                  <a:gd name="T77" fmla="*/ 2147483647 h 668"/>
                  <a:gd name="T78" fmla="*/ 2147483647 w 541"/>
                  <a:gd name="T79" fmla="*/ 2147483647 h 668"/>
                  <a:gd name="T80" fmla="*/ 2147483647 w 541"/>
                  <a:gd name="T81" fmla="*/ 2147483647 h 668"/>
                  <a:gd name="T82" fmla="*/ 2147483647 w 541"/>
                  <a:gd name="T83" fmla="*/ 2147483647 h 668"/>
                  <a:gd name="T84" fmla="*/ 2147483647 w 541"/>
                  <a:gd name="T85" fmla="*/ 2147483647 h 668"/>
                  <a:gd name="T86" fmla="*/ 2147483647 w 541"/>
                  <a:gd name="T87" fmla="*/ 2147483647 h 668"/>
                  <a:gd name="T88" fmla="*/ 2147483647 w 541"/>
                  <a:gd name="T89" fmla="*/ 2147483647 h 668"/>
                  <a:gd name="T90" fmla="*/ 2147483647 w 541"/>
                  <a:gd name="T91" fmla="*/ 297708504 h 668"/>
                  <a:gd name="T92" fmla="*/ 2147483647 w 541"/>
                  <a:gd name="T93" fmla="*/ 2147483647 h 66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41" h="668">
                    <a:moveTo>
                      <a:pt x="494" y="37"/>
                    </a:moveTo>
                    <a:lnTo>
                      <a:pt x="494" y="37"/>
                    </a:lnTo>
                    <a:lnTo>
                      <a:pt x="488" y="38"/>
                    </a:lnTo>
                    <a:lnTo>
                      <a:pt x="472" y="43"/>
                    </a:lnTo>
                    <a:lnTo>
                      <a:pt x="450" y="52"/>
                    </a:lnTo>
                    <a:lnTo>
                      <a:pt x="436" y="58"/>
                    </a:lnTo>
                    <a:lnTo>
                      <a:pt x="421" y="65"/>
                    </a:lnTo>
                    <a:lnTo>
                      <a:pt x="407" y="74"/>
                    </a:lnTo>
                    <a:lnTo>
                      <a:pt x="392" y="84"/>
                    </a:lnTo>
                    <a:lnTo>
                      <a:pt x="378" y="96"/>
                    </a:lnTo>
                    <a:lnTo>
                      <a:pt x="363" y="109"/>
                    </a:lnTo>
                    <a:lnTo>
                      <a:pt x="351" y="124"/>
                    </a:lnTo>
                    <a:lnTo>
                      <a:pt x="339" y="141"/>
                    </a:lnTo>
                    <a:lnTo>
                      <a:pt x="329" y="158"/>
                    </a:lnTo>
                    <a:lnTo>
                      <a:pt x="320" y="178"/>
                    </a:lnTo>
                    <a:lnTo>
                      <a:pt x="313" y="202"/>
                    </a:lnTo>
                    <a:lnTo>
                      <a:pt x="308" y="223"/>
                    </a:lnTo>
                    <a:lnTo>
                      <a:pt x="303" y="242"/>
                    </a:lnTo>
                    <a:lnTo>
                      <a:pt x="299" y="261"/>
                    </a:lnTo>
                    <a:lnTo>
                      <a:pt x="296" y="278"/>
                    </a:lnTo>
                    <a:lnTo>
                      <a:pt x="295" y="294"/>
                    </a:lnTo>
                    <a:lnTo>
                      <a:pt x="294" y="320"/>
                    </a:lnTo>
                    <a:lnTo>
                      <a:pt x="295" y="341"/>
                    </a:lnTo>
                    <a:lnTo>
                      <a:pt x="298" y="356"/>
                    </a:lnTo>
                    <a:lnTo>
                      <a:pt x="300" y="369"/>
                    </a:lnTo>
                    <a:lnTo>
                      <a:pt x="310" y="370"/>
                    </a:lnTo>
                    <a:lnTo>
                      <a:pt x="321" y="371"/>
                    </a:lnTo>
                    <a:lnTo>
                      <a:pt x="336" y="374"/>
                    </a:lnTo>
                    <a:lnTo>
                      <a:pt x="353" y="379"/>
                    </a:lnTo>
                    <a:lnTo>
                      <a:pt x="373" y="385"/>
                    </a:lnTo>
                    <a:lnTo>
                      <a:pt x="394" y="395"/>
                    </a:lnTo>
                    <a:lnTo>
                      <a:pt x="415" y="407"/>
                    </a:lnTo>
                    <a:lnTo>
                      <a:pt x="426" y="414"/>
                    </a:lnTo>
                    <a:lnTo>
                      <a:pt x="438" y="423"/>
                    </a:lnTo>
                    <a:lnTo>
                      <a:pt x="449" y="432"/>
                    </a:lnTo>
                    <a:lnTo>
                      <a:pt x="459" y="443"/>
                    </a:lnTo>
                    <a:lnTo>
                      <a:pt x="468" y="454"/>
                    </a:lnTo>
                    <a:lnTo>
                      <a:pt x="478" y="466"/>
                    </a:lnTo>
                    <a:lnTo>
                      <a:pt x="488" y="481"/>
                    </a:lnTo>
                    <a:lnTo>
                      <a:pt x="497" y="496"/>
                    </a:lnTo>
                    <a:lnTo>
                      <a:pt x="506" y="512"/>
                    </a:lnTo>
                    <a:lnTo>
                      <a:pt x="514" y="529"/>
                    </a:lnTo>
                    <a:lnTo>
                      <a:pt x="520" y="549"/>
                    </a:lnTo>
                    <a:lnTo>
                      <a:pt x="527" y="570"/>
                    </a:lnTo>
                    <a:lnTo>
                      <a:pt x="532" y="591"/>
                    </a:lnTo>
                    <a:lnTo>
                      <a:pt x="536" y="616"/>
                    </a:lnTo>
                    <a:lnTo>
                      <a:pt x="539" y="641"/>
                    </a:lnTo>
                    <a:lnTo>
                      <a:pt x="541" y="668"/>
                    </a:lnTo>
                    <a:lnTo>
                      <a:pt x="475" y="668"/>
                    </a:lnTo>
                    <a:lnTo>
                      <a:pt x="473" y="657"/>
                    </a:lnTo>
                    <a:lnTo>
                      <a:pt x="468" y="627"/>
                    </a:lnTo>
                    <a:lnTo>
                      <a:pt x="463" y="609"/>
                    </a:lnTo>
                    <a:lnTo>
                      <a:pt x="456" y="586"/>
                    </a:lnTo>
                    <a:lnTo>
                      <a:pt x="449" y="564"/>
                    </a:lnTo>
                    <a:lnTo>
                      <a:pt x="438" y="541"/>
                    </a:lnTo>
                    <a:lnTo>
                      <a:pt x="425" y="517"/>
                    </a:lnTo>
                    <a:lnTo>
                      <a:pt x="418" y="506"/>
                    </a:lnTo>
                    <a:lnTo>
                      <a:pt x="410" y="495"/>
                    </a:lnTo>
                    <a:lnTo>
                      <a:pt x="402" y="485"/>
                    </a:lnTo>
                    <a:lnTo>
                      <a:pt x="392" y="475"/>
                    </a:lnTo>
                    <a:lnTo>
                      <a:pt x="382" y="465"/>
                    </a:lnTo>
                    <a:lnTo>
                      <a:pt x="371" y="456"/>
                    </a:lnTo>
                    <a:lnTo>
                      <a:pt x="360" y="449"/>
                    </a:lnTo>
                    <a:lnTo>
                      <a:pt x="347" y="443"/>
                    </a:lnTo>
                    <a:lnTo>
                      <a:pt x="334" y="437"/>
                    </a:lnTo>
                    <a:lnTo>
                      <a:pt x="320" y="433"/>
                    </a:lnTo>
                    <a:lnTo>
                      <a:pt x="305" y="429"/>
                    </a:lnTo>
                    <a:lnTo>
                      <a:pt x="289" y="428"/>
                    </a:lnTo>
                    <a:lnTo>
                      <a:pt x="272" y="427"/>
                    </a:lnTo>
                    <a:lnTo>
                      <a:pt x="254" y="428"/>
                    </a:lnTo>
                    <a:lnTo>
                      <a:pt x="241" y="430"/>
                    </a:lnTo>
                    <a:lnTo>
                      <a:pt x="227" y="433"/>
                    </a:lnTo>
                    <a:lnTo>
                      <a:pt x="214" y="438"/>
                    </a:lnTo>
                    <a:lnTo>
                      <a:pt x="202" y="443"/>
                    </a:lnTo>
                    <a:lnTo>
                      <a:pt x="190" y="449"/>
                    </a:lnTo>
                    <a:lnTo>
                      <a:pt x="180" y="456"/>
                    </a:lnTo>
                    <a:lnTo>
                      <a:pt x="170" y="464"/>
                    </a:lnTo>
                    <a:lnTo>
                      <a:pt x="160" y="473"/>
                    </a:lnTo>
                    <a:lnTo>
                      <a:pt x="152" y="481"/>
                    </a:lnTo>
                    <a:lnTo>
                      <a:pt x="144" y="491"/>
                    </a:lnTo>
                    <a:lnTo>
                      <a:pt x="129" y="511"/>
                    </a:lnTo>
                    <a:lnTo>
                      <a:pt x="117" y="532"/>
                    </a:lnTo>
                    <a:lnTo>
                      <a:pt x="107" y="554"/>
                    </a:lnTo>
                    <a:lnTo>
                      <a:pt x="98" y="575"/>
                    </a:lnTo>
                    <a:lnTo>
                      <a:pt x="91" y="596"/>
                    </a:lnTo>
                    <a:lnTo>
                      <a:pt x="86" y="616"/>
                    </a:lnTo>
                    <a:lnTo>
                      <a:pt x="82" y="633"/>
                    </a:lnTo>
                    <a:lnTo>
                      <a:pt x="77" y="658"/>
                    </a:lnTo>
                    <a:lnTo>
                      <a:pt x="76" y="668"/>
                    </a:lnTo>
                    <a:lnTo>
                      <a:pt x="0" y="668"/>
                    </a:lnTo>
                    <a:lnTo>
                      <a:pt x="2" y="656"/>
                    </a:lnTo>
                    <a:lnTo>
                      <a:pt x="8" y="621"/>
                    </a:lnTo>
                    <a:lnTo>
                      <a:pt x="14" y="599"/>
                    </a:lnTo>
                    <a:lnTo>
                      <a:pt x="22" y="574"/>
                    </a:lnTo>
                    <a:lnTo>
                      <a:pt x="32" y="547"/>
                    </a:lnTo>
                    <a:lnTo>
                      <a:pt x="43" y="518"/>
                    </a:lnTo>
                    <a:lnTo>
                      <a:pt x="56" y="491"/>
                    </a:lnTo>
                    <a:lnTo>
                      <a:pt x="73" y="464"/>
                    </a:lnTo>
                    <a:lnTo>
                      <a:pt x="81" y="450"/>
                    </a:lnTo>
                    <a:lnTo>
                      <a:pt x="91" y="438"/>
                    </a:lnTo>
                    <a:lnTo>
                      <a:pt x="101" y="427"/>
                    </a:lnTo>
                    <a:lnTo>
                      <a:pt x="112" y="416"/>
                    </a:lnTo>
                    <a:lnTo>
                      <a:pt x="123" y="406"/>
                    </a:lnTo>
                    <a:lnTo>
                      <a:pt x="136" y="397"/>
                    </a:lnTo>
                    <a:lnTo>
                      <a:pt x="149" y="388"/>
                    </a:lnTo>
                    <a:lnTo>
                      <a:pt x="163" y="382"/>
                    </a:lnTo>
                    <a:lnTo>
                      <a:pt x="178" y="376"/>
                    </a:lnTo>
                    <a:lnTo>
                      <a:pt x="194" y="372"/>
                    </a:lnTo>
                    <a:lnTo>
                      <a:pt x="210" y="370"/>
                    </a:lnTo>
                    <a:lnTo>
                      <a:pt x="227" y="369"/>
                    </a:lnTo>
                    <a:lnTo>
                      <a:pt x="227" y="353"/>
                    </a:lnTo>
                    <a:lnTo>
                      <a:pt x="227" y="334"/>
                    </a:lnTo>
                    <a:lnTo>
                      <a:pt x="230" y="309"/>
                    </a:lnTo>
                    <a:lnTo>
                      <a:pt x="232" y="280"/>
                    </a:lnTo>
                    <a:lnTo>
                      <a:pt x="238" y="249"/>
                    </a:lnTo>
                    <a:lnTo>
                      <a:pt x="247" y="214"/>
                    </a:lnTo>
                    <a:lnTo>
                      <a:pt x="252" y="197"/>
                    </a:lnTo>
                    <a:lnTo>
                      <a:pt x="259" y="179"/>
                    </a:lnTo>
                    <a:lnTo>
                      <a:pt x="266" y="161"/>
                    </a:lnTo>
                    <a:lnTo>
                      <a:pt x="274" y="143"/>
                    </a:lnTo>
                    <a:lnTo>
                      <a:pt x="284" y="126"/>
                    </a:lnTo>
                    <a:lnTo>
                      <a:pt x="295" y="110"/>
                    </a:lnTo>
                    <a:lnTo>
                      <a:pt x="306" y="94"/>
                    </a:lnTo>
                    <a:lnTo>
                      <a:pt x="320" y="79"/>
                    </a:lnTo>
                    <a:lnTo>
                      <a:pt x="335" y="64"/>
                    </a:lnTo>
                    <a:lnTo>
                      <a:pt x="351" y="52"/>
                    </a:lnTo>
                    <a:lnTo>
                      <a:pt x="368" y="40"/>
                    </a:lnTo>
                    <a:lnTo>
                      <a:pt x="388" y="28"/>
                    </a:lnTo>
                    <a:lnTo>
                      <a:pt x="409" y="20"/>
                    </a:lnTo>
                    <a:lnTo>
                      <a:pt x="431" y="12"/>
                    </a:lnTo>
                    <a:lnTo>
                      <a:pt x="456" y="6"/>
                    </a:lnTo>
                    <a:lnTo>
                      <a:pt x="482" y="2"/>
                    </a:lnTo>
                    <a:lnTo>
                      <a:pt x="511" y="0"/>
                    </a:lnTo>
                    <a:lnTo>
                      <a:pt x="541" y="1"/>
                    </a:lnTo>
                    <a:lnTo>
                      <a:pt x="494" y="37"/>
                    </a:lnTo>
                    <a:close/>
                  </a:path>
                </a:pathLst>
              </a:custGeom>
              <a:solidFill>
                <a:srgbClr val="3E3A39"/>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18" name="Freeform 68"/>
              <p:cNvSpPr>
                <a:spLocks/>
              </p:cNvSpPr>
              <p:nvPr/>
            </p:nvSpPr>
            <p:spPr bwMode="auto">
              <a:xfrm>
                <a:off x="6357938" y="5511800"/>
                <a:ext cx="144463" cy="449263"/>
              </a:xfrm>
              <a:custGeom>
                <a:avLst/>
                <a:gdLst>
                  <a:gd name="T0" fmla="*/ 2147483647 w 273"/>
                  <a:gd name="T1" fmla="*/ 0 h 851"/>
                  <a:gd name="T2" fmla="*/ 2147483647 w 273"/>
                  <a:gd name="T3" fmla="*/ 2147483647 h 851"/>
                  <a:gd name="T4" fmla="*/ 592801010 w 273"/>
                  <a:gd name="T5" fmla="*/ 2147483647 h 851"/>
                  <a:gd name="T6" fmla="*/ 0 w 273"/>
                  <a:gd name="T7" fmla="*/ 2147483647 h 851"/>
                  <a:gd name="T8" fmla="*/ 148130138 w 273"/>
                  <a:gd name="T9" fmla="*/ 2147483647 h 851"/>
                  <a:gd name="T10" fmla="*/ 1481862296 w 273"/>
                  <a:gd name="T11" fmla="*/ 2147483647 h 851"/>
                  <a:gd name="T12" fmla="*/ 2147483647 w 273"/>
                  <a:gd name="T13" fmla="*/ 2147483647 h 851"/>
                  <a:gd name="T14" fmla="*/ 2147483647 w 273"/>
                  <a:gd name="T15" fmla="*/ 2147483647 h 851"/>
                  <a:gd name="T16" fmla="*/ 2147483647 w 273"/>
                  <a:gd name="T17" fmla="*/ 2147483647 h 851"/>
                  <a:gd name="T18" fmla="*/ 2147483647 w 273"/>
                  <a:gd name="T19" fmla="*/ 2147483647 h 851"/>
                  <a:gd name="T20" fmla="*/ 2147483647 w 273"/>
                  <a:gd name="T21" fmla="*/ 2147483647 h 851"/>
                  <a:gd name="T22" fmla="*/ 2147483647 w 273"/>
                  <a:gd name="T23" fmla="*/ 2147483647 h 851"/>
                  <a:gd name="T24" fmla="*/ 2147483647 w 273"/>
                  <a:gd name="T25" fmla="*/ 2147483647 h 851"/>
                  <a:gd name="T26" fmla="*/ 2147483647 w 273"/>
                  <a:gd name="T27" fmla="*/ 2147483647 h 851"/>
                  <a:gd name="T28" fmla="*/ 2147483647 w 273"/>
                  <a:gd name="T29" fmla="*/ 2147483647 h 851"/>
                  <a:gd name="T30" fmla="*/ 2147483647 w 273"/>
                  <a:gd name="T31" fmla="*/ 2147483647 h 851"/>
                  <a:gd name="T32" fmla="*/ 2147483647 w 273"/>
                  <a:gd name="T33" fmla="*/ 2147483647 h 851"/>
                  <a:gd name="T34" fmla="*/ 2147483647 w 273"/>
                  <a:gd name="T35" fmla="*/ 2147483647 h 851"/>
                  <a:gd name="T36" fmla="*/ 2147483647 w 273"/>
                  <a:gd name="T37" fmla="*/ 2147483647 h 851"/>
                  <a:gd name="T38" fmla="*/ 2147483647 w 273"/>
                  <a:gd name="T39" fmla="*/ 2147483647 h 851"/>
                  <a:gd name="T40" fmla="*/ 2147483647 w 273"/>
                  <a:gd name="T41" fmla="*/ 2147483647 h 851"/>
                  <a:gd name="T42" fmla="*/ 2147483647 w 273"/>
                  <a:gd name="T43" fmla="*/ 2147483647 h 851"/>
                  <a:gd name="T44" fmla="*/ 2147483647 w 273"/>
                  <a:gd name="T45" fmla="*/ 2147483647 h 851"/>
                  <a:gd name="T46" fmla="*/ 2147483647 w 273"/>
                  <a:gd name="T47" fmla="*/ 2147483647 h 851"/>
                  <a:gd name="T48" fmla="*/ 2147483647 w 273"/>
                  <a:gd name="T49" fmla="*/ 2147483647 h 851"/>
                  <a:gd name="T50" fmla="*/ 2147483647 w 273"/>
                  <a:gd name="T51" fmla="*/ 2147483647 h 851"/>
                  <a:gd name="T52" fmla="*/ 2147483647 w 273"/>
                  <a:gd name="T53" fmla="*/ 2147483647 h 851"/>
                  <a:gd name="T54" fmla="*/ 2147483647 w 273"/>
                  <a:gd name="T55" fmla="*/ 2147483647 h 851"/>
                  <a:gd name="T56" fmla="*/ 2147483647 w 273"/>
                  <a:gd name="T57" fmla="*/ 2147483647 h 851"/>
                  <a:gd name="T58" fmla="*/ 2147483647 w 273"/>
                  <a:gd name="T59" fmla="*/ 2147483647 h 851"/>
                  <a:gd name="T60" fmla="*/ 2147483647 w 273"/>
                  <a:gd name="T61" fmla="*/ 2147483647 h 851"/>
                  <a:gd name="T62" fmla="*/ 2147483647 w 273"/>
                  <a:gd name="T63" fmla="*/ 2147483647 h 851"/>
                  <a:gd name="T64" fmla="*/ 2147483647 w 273"/>
                  <a:gd name="T65" fmla="*/ 2147483647 h 851"/>
                  <a:gd name="T66" fmla="*/ 2147483647 w 273"/>
                  <a:gd name="T67" fmla="*/ 2147483647 h 851"/>
                  <a:gd name="T68" fmla="*/ 2147483647 w 273"/>
                  <a:gd name="T69" fmla="*/ 2147483647 h 851"/>
                  <a:gd name="T70" fmla="*/ 2147483647 w 273"/>
                  <a:gd name="T71" fmla="*/ 2147483647 h 851"/>
                  <a:gd name="T72" fmla="*/ 2147483647 w 273"/>
                  <a:gd name="T73" fmla="*/ 2147483647 h 851"/>
                  <a:gd name="T74" fmla="*/ 2147483647 w 273"/>
                  <a:gd name="T75" fmla="*/ 2147483647 h 851"/>
                  <a:gd name="T76" fmla="*/ 2147483647 w 273"/>
                  <a:gd name="T77" fmla="*/ 2147483647 h 851"/>
                  <a:gd name="T78" fmla="*/ 2147483647 w 273"/>
                  <a:gd name="T79" fmla="*/ 2147483647 h 851"/>
                  <a:gd name="T80" fmla="*/ 2147483647 w 273"/>
                  <a:gd name="T81" fmla="*/ 2147483647 h 851"/>
                  <a:gd name="T82" fmla="*/ 2147483647 w 273"/>
                  <a:gd name="T83" fmla="*/ 2147483647 h 851"/>
                  <a:gd name="T84" fmla="*/ 2147483647 w 273"/>
                  <a:gd name="T85" fmla="*/ 2147483647 h 851"/>
                  <a:gd name="T86" fmla="*/ 2147483647 w 273"/>
                  <a:gd name="T87" fmla="*/ 2147483647 h 851"/>
                  <a:gd name="T88" fmla="*/ 2147483647 w 273"/>
                  <a:gd name="T89" fmla="*/ 2147483647 h 851"/>
                  <a:gd name="T90" fmla="*/ 2147483647 w 273"/>
                  <a:gd name="T91" fmla="*/ 2147483647 h 851"/>
                  <a:gd name="T92" fmla="*/ 2147483647 w 273"/>
                  <a:gd name="T93" fmla="*/ 2147483647 h 851"/>
                  <a:gd name="T94" fmla="*/ 2147483647 w 273"/>
                  <a:gd name="T95" fmla="*/ 2147483647 h 851"/>
                  <a:gd name="T96" fmla="*/ 2147483647 w 273"/>
                  <a:gd name="T97" fmla="*/ 2147483647 h 851"/>
                  <a:gd name="T98" fmla="*/ 2147483647 w 273"/>
                  <a:gd name="T99" fmla="*/ 2147483647 h 851"/>
                  <a:gd name="T100" fmla="*/ 2147483647 w 273"/>
                  <a:gd name="T101" fmla="*/ 0 h 85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3" h="851">
                    <a:moveTo>
                      <a:pt x="23" y="0"/>
                    </a:moveTo>
                    <a:lnTo>
                      <a:pt x="23" y="0"/>
                    </a:lnTo>
                    <a:lnTo>
                      <a:pt x="21" y="17"/>
                    </a:lnTo>
                    <a:lnTo>
                      <a:pt x="15" y="66"/>
                    </a:lnTo>
                    <a:lnTo>
                      <a:pt x="7" y="137"/>
                    </a:lnTo>
                    <a:lnTo>
                      <a:pt x="4" y="181"/>
                    </a:lnTo>
                    <a:lnTo>
                      <a:pt x="1" y="228"/>
                    </a:lnTo>
                    <a:lnTo>
                      <a:pt x="0" y="276"/>
                    </a:lnTo>
                    <a:lnTo>
                      <a:pt x="0" y="327"/>
                    </a:lnTo>
                    <a:lnTo>
                      <a:pt x="1" y="379"/>
                    </a:lnTo>
                    <a:lnTo>
                      <a:pt x="5" y="431"/>
                    </a:lnTo>
                    <a:lnTo>
                      <a:pt x="10" y="483"/>
                    </a:lnTo>
                    <a:lnTo>
                      <a:pt x="15" y="507"/>
                    </a:lnTo>
                    <a:lnTo>
                      <a:pt x="19" y="532"/>
                    </a:lnTo>
                    <a:lnTo>
                      <a:pt x="25" y="557"/>
                    </a:lnTo>
                    <a:lnTo>
                      <a:pt x="31" y="580"/>
                    </a:lnTo>
                    <a:lnTo>
                      <a:pt x="37" y="603"/>
                    </a:lnTo>
                    <a:lnTo>
                      <a:pt x="46" y="624"/>
                    </a:lnTo>
                    <a:lnTo>
                      <a:pt x="57" y="651"/>
                    </a:lnTo>
                    <a:lnTo>
                      <a:pt x="68" y="674"/>
                    </a:lnTo>
                    <a:lnTo>
                      <a:pt x="79" y="695"/>
                    </a:lnTo>
                    <a:lnTo>
                      <a:pt x="89" y="714"/>
                    </a:lnTo>
                    <a:lnTo>
                      <a:pt x="100" y="730"/>
                    </a:lnTo>
                    <a:lnTo>
                      <a:pt x="110" y="744"/>
                    </a:lnTo>
                    <a:lnTo>
                      <a:pt x="119" y="756"/>
                    </a:lnTo>
                    <a:lnTo>
                      <a:pt x="129" y="766"/>
                    </a:lnTo>
                    <a:lnTo>
                      <a:pt x="144" y="781"/>
                    </a:lnTo>
                    <a:lnTo>
                      <a:pt x="156" y="789"/>
                    </a:lnTo>
                    <a:lnTo>
                      <a:pt x="165" y="794"/>
                    </a:lnTo>
                    <a:lnTo>
                      <a:pt x="167" y="796"/>
                    </a:lnTo>
                    <a:lnTo>
                      <a:pt x="169" y="804"/>
                    </a:lnTo>
                    <a:lnTo>
                      <a:pt x="173" y="813"/>
                    </a:lnTo>
                    <a:lnTo>
                      <a:pt x="179" y="823"/>
                    </a:lnTo>
                    <a:lnTo>
                      <a:pt x="187" y="834"/>
                    </a:lnTo>
                    <a:lnTo>
                      <a:pt x="192" y="839"/>
                    </a:lnTo>
                    <a:lnTo>
                      <a:pt x="198" y="843"/>
                    </a:lnTo>
                    <a:lnTo>
                      <a:pt x="204" y="846"/>
                    </a:lnTo>
                    <a:lnTo>
                      <a:pt x="210" y="849"/>
                    </a:lnTo>
                    <a:lnTo>
                      <a:pt x="218" y="851"/>
                    </a:lnTo>
                    <a:lnTo>
                      <a:pt x="226" y="851"/>
                    </a:lnTo>
                    <a:lnTo>
                      <a:pt x="235" y="851"/>
                    </a:lnTo>
                    <a:lnTo>
                      <a:pt x="242" y="849"/>
                    </a:lnTo>
                    <a:lnTo>
                      <a:pt x="250" y="846"/>
                    </a:lnTo>
                    <a:lnTo>
                      <a:pt x="255" y="843"/>
                    </a:lnTo>
                    <a:lnTo>
                      <a:pt x="260" y="838"/>
                    </a:lnTo>
                    <a:lnTo>
                      <a:pt x="265" y="831"/>
                    </a:lnTo>
                    <a:lnTo>
                      <a:pt x="268" y="825"/>
                    </a:lnTo>
                    <a:lnTo>
                      <a:pt x="271" y="819"/>
                    </a:lnTo>
                    <a:lnTo>
                      <a:pt x="272" y="812"/>
                    </a:lnTo>
                    <a:lnTo>
                      <a:pt x="273" y="804"/>
                    </a:lnTo>
                    <a:lnTo>
                      <a:pt x="273" y="789"/>
                    </a:lnTo>
                    <a:lnTo>
                      <a:pt x="272" y="782"/>
                    </a:lnTo>
                    <a:lnTo>
                      <a:pt x="271" y="776"/>
                    </a:lnTo>
                    <a:lnTo>
                      <a:pt x="268" y="770"/>
                    </a:lnTo>
                    <a:lnTo>
                      <a:pt x="265" y="763"/>
                    </a:lnTo>
                    <a:lnTo>
                      <a:pt x="261" y="757"/>
                    </a:lnTo>
                    <a:lnTo>
                      <a:pt x="254" y="752"/>
                    </a:lnTo>
                    <a:lnTo>
                      <a:pt x="246" y="749"/>
                    </a:lnTo>
                    <a:lnTo>
                      <a:pt x="238" y="745"/>
                    </a:lnTo>
                    <a:lnTo>
                      <a:pt x="229" y="742"/>
                    </a:lnTo>
                    <a:lnTo>
                      <a:pt x="219" y="741"/>
                    </a:lnTo>
                    <a:lnTo>
                      <a:pt x="210" y="741"/>
                    </a:lnTo>
                    <a:lnTo>
                      <a:pt x="202" y="742"/>
                    </a:lnTo>
                    <a:lnTo>
                      <a:pt x="194" y="745"/>
                    </a:lnTo>
                    <a:lnTo>
                      <a:pt x="189" y="749"/>
                    </a:lnTo>
                    <a:lnTo>
                      <a:pt x="184" y="752"/>
                    </a:lnTo>
                    <a:lnTo>
                      <a:pt x="181" y="757"/>
                    </a:lnTo>
                    <a:lnTo>
                      <a:pt x="174" y="766"/>
                    </a:lnTo>
                    <a:lnTo>
                      <a:pt x="173" y="768"/>
                    </a:lnTo>
                    <a:lnTo>
                      <a:pt x="163" y="765"/>
                    </a:lnTo>
                    <a:lnTo>
                      <a:pt x="153" y="757"/>
                    </a:lnTo>
                    <a:lnTo>
                      <a:pt x="141" y="746"/>
                    </a:lnTo>
                    <a:lnTo>
                      <a:pt x="126" y="730"/>
                    </a:lnTo>
                    <a:lnTo>
                      <a:pt x="118" y="720"/>
                    </a:lnTo>
                    <a:lnTo>
                      <a:pt x="109" y="708"/>
                    </a:lnTo>
                    <a:lnTo>
                      <a:pt x="101" y="694"/>
                    </a:lnTo>
                    <a:lnTo>
                      <a:pt x="93" y="679"/>
                    </a:lnTo>
                    <a:lnTo>
                      <a:pt x="84" y="663"/>
                    </a:lnTo>
                    <a:lnTo>
                      <a:pt x="77" y="643"/>
                    </a:lnTo>
                    <a:lnTo>
                      <a:pt x="69" y="624"/>
                    </a:lnTo>
                    <a:lnTo>
                      <a:pt x="62" y="600"/>
                    </a:lnTo>
                    <a:lnTo>
                      <a:pt x="54" y="575"/>
                    </a:lnTo>
                    <a:lnTo>
                      <a:pt x="48" y="548"/>
                    </a:lnTo>
                    <a:lnTo>
                      <a:pt x="42" y="517"/>
                    </a:lnTo>
                    <a:lnTo>
                      <a:pt x="37" y="485"/>
                    </a:lnTo>
                    <a:lnTo>
                      <a:pt x="33" y="450"/>
                    </a:lnTo>
                    <a:lnTo>
                      <a:pt x="30" y="412"/>
                    </a:lnTo>
                    <a:lnTo>
                      <a:pt x="28" y="372"/>
                    </a:lnTo>
                    <a:lnTo>
                      <a:pt x="27" y="329"/>
                    </a:lnTo>
                    <a:lnTo>
                      <a:pt x="27" y="282"/>
                    </a:lnTo>
                    <a:lnTo>
                      <a:pt x="28" y="233"/>
                    </a:lnTo>
                    <a:lnTo>
                      <a:pt x="32" y="179"/>
                    </a:lnTo>
                    <a:lnTo>
                      <a:pt x="36" y="124"/>
                    </a:lnTo>
                    <a:lnTo>
                      <a:pt x="42" y="64"/>
                    </a:lnTo>
                    <a:lnTo>
                      <a:pt x="51" y="1"/>
                    </a:lnTo>
                    <a:lnTo>
                      <a:pt x="23" y="0"/>
                    </a:lnTo>
                    <a:close/>
                  </a:path>
                </a:pathLst>
              </a:custGeom>
              <a:solidFill>
                <a:srgbClr val="C4C5C4"/>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19" name="Freeform 69"/>
              <p:cNvSpPr>
                <a:spLocks/>
              </p:cNvSpPr>
              <p:nvPr/>
            </p:nvSpPr>
            <p:spPr bwMode="auto">
              <a:xfrm>
                <a:off x="6418263" y="5511800"/>
                <a:ext cx="217488" cy="365125"/>
              </a:xfrm>
              <a:custGeom>
                <a:avLst/>
                <a:gdLst>
                  <a:gd name="T0" fmla="*/ 2147483647 w 412"/>
                  <a:gd name="T1" fmla="*/ 0 h 692"/>
                  <a:gd name="T2" fmla="*/ 2147483647 w 412"/>
                  <a:gd name="T3" fmla="*/ 2147483647 h 692"/>
                  <a:gd name="T4" fmla="*/ 2147483647 w 412"/>
                  <a:gd name="T5" fmla="*/ 2147483647 h 692"/>
                  <a:gd name="T6" fmla="*/ 2147483647 w 412"/>
                  <a:gd name="T7" fmla="*/ 2147483647 h 692"/>
                  <a:gd name="T8" fmla="*/ 2147483647 w 412"/>
                  <a:gd name="T9" fmla="*/ 2147483647 h 692"/>
                  <a:gd name="T10" fmla="*/ 2147483647 w 412"/>
                  <a:gd name="T11" fmla="*/ 2147483647 h 692"/>
                  <a:gd name="T12" fmla="*/ 2147483647 w 412"/>
                  <a:gd name="T13" fmla="*/ 2147483647 h 692"/>
                  <a:gd name="T14" fmla="*/ 2147483647 w 412"/>
                  <a:gd name="T15" fmla="*/ 2147483647 h 692"/>
                  <a:gd name="T16" fmla="*/ 2147483647 w 412"/>
                  <a:gd name="T17" fmla="*/ 2147483647 h 692"/>
                  <a:gd name="T18" fmla="*/ 2147483647 w 412"/>
                  <a:gd name="T19" fmla="*/ 2147483647 h 692"/>
                  <a:gd name="T20" fmla="*/ 2147483647 w 412"/>
                  <a:gd name="T21" fmla="*/ 2147483647 h 692"/>
                  <a:gd name="T22" fmla="*/ 2147483647 w 412"/>
                  <a:gd name="T23" fmla="*/ 2147483647 h 692"/>
                  <a:gd name="T24" fmla="*/ 2147483647 w 412"/>
                  <a:gd name="T25" fmla="*/ 2147483647 h 692"/>
                  <a:gd name="T26" fmla="*/ 2147483647 w 412"/>
                  <a:gd name="T27" fmla="*/ 2147483647 h 692"/>
                  <a:gd name="T28" fmla="*/ 2147483647 w 412"/>
                  <a:gd name="T29" fmla="*/ 2147483647 h 692"/>
                  <a:gd name="T30" fmla="*/ 2147483647 w 412"/>
                  <a:gd name="T31" fmla="*/ 2147483647 h 692"/>
                  <a:gd name="T32" fmla="*/ 2147483647 w 412"/>
                  <a:gd name="T33" fmla="*/ 2147483647 h 692"/>
                  <a:gd name="T34" fmla="*/ 2147483647 w 412"/>
                  <a:gd name="T35" fmla="*/ 2147483647 h 692"/>
                  <a:gd name="T36" fmla="*/ 2147483647 w 412"/>
                  <a:gd name="T37" fmla="*/ 2147483647 h 692"/>
                  <a:gd name="T38" fmla="*/ 2147483647 w 412"/>
                  <a:gd name="T39" fmla="*/ 2147483647 h 692"/>
                  <a:gd name="T40" fmla="*/ 2147483647 w 412"/>
                  <a:gd name="T41" fmla="*/ 2147483647 h 692"/>
                  <a:gd name="T42" fmla="*/ 2147483647 w 412"/>
                  <a:gd name="T43" fmla="*/ 2147483647 h 692"/>
                  <a:gd name="T44" fmla="*/ 2147483647 w 412"/>
                  <a:gd name="T45" fmla="*/ 2147483647 h 692"/>
                  <a:gd name="T46" fmla="*/ 1323918081 w 412"/>
                  <a:gd name="T47" fmla="*/ 2147483647 h 692"/>
                  <a:gd name="T48" fmla="*/ 294266015 w 412"/>
                  <a:gd name="T49" fmla="*/ 2147483647 h 692"/>
                  <a:gd name="T50" fmla="*/ 0 w 412"/>
                  <a:gd name="T51" fmla="*/ 2147483647 h 692"/>
                  <a:gd name="T52" fmla="*/ 0 w 412"/>
                  <a:gd name="T53" fmla="*/ 2147483647 h 692"/>
                  <a:gd name="T54" fmla="*/ 882519322 w 412"/>
                  <a:gd name="T55" fmla="*/ 2147483647 h 692"/>
                  <a:gd name="T56" fmla="*/ 1765317367 w 412"/>
                  <a:gd name="T57" fmla="*/ 2147483647 h 692"/>
                  <a:gd name="T58" fmla="*/ 2147483647 w 412"/>
                  <a:gd name="T59" fmla="*/ 2147483647 h 692"/>
                  <a:gd name="T60" fmla="*/ 2147483647 w 412"/>
                  <a:gd name="T61" fmla="*/ 2147483647 h 692"/>
                  <a:gd name="T62" fmla="*/ 2147483647 w 412"/>
                  <a:gd name="T63" fmla="*/ 2147483647 h 692"/>
                  <a:gd name="T64" fmla="*/ 2147483647 w 412"/>
                  <a:gd name="T65" fmla="*/ 2147483647 h 692"/>
                  <a:gd name="T66" fmla="*/ 2147483647 w 412"/>
                  <a:gd name="T67" fmla="*/ 2147483647 h 692"/>
                  <a:gd name="T68" fmla="*/ 2147483647 w 412"/>
                  <a:gd name="T69" fmla="*/ 2147483647 h 692"/>
                  <a:gd name="T70" fmla="*/ 2147483647 w 412"/>
                  <a:gd name="T71" fmla="*/ 2147483647 h 692"/>
                  <a:gd name="T72" fmla="*/ 2147483647 w 412"/>
                  <a:gd name="T73" fmla="*/ 2147483647 h 692"/>
                  <a:gd name="T74" fmla="*/ 2147483647 w 412"/>
                  <a:gd name="T75" fmla="*/ 2147483647 h 692"/>
                  <a:gd name="T76" fmla="*/ 2147483647 w 412"/>
                  <a:gd name="T77" fmla="*/ 2147483647 h 692"/>
                  <a:gd name="T78" fmla="*/ 2147483647 w 412"/>
                  <a:gd name="T79" fmla="*/ 2147483647 h 692"/>
                  <a:gd name="T80" fmla="*/ 2147483647 w 412"/>
                  <a:gd name="T81" fmla="*/ 2147483647 h 692"/>
                  <a:gd name="T82" fmla="*/ 2147483647 w 412"/>
                  <a:gd name="T83" fmla="*/ 2147483647 h 692"/>
                  <a:gd name="T84" fmla="*/ 2147483647 w 412"/>
                  <a:gd name="T85" fmla="*/ 2147483647 h 692"/>
                  <a:gd name="T86" fmla="*/ 2147483647 w 412"/>
                  <a:gd name="T87" fmla="*/ 2147483647 h 692"/>
                  <a:gd name="T88" fmla="*/ 2147483647 w 412"/>
                  <a:gd name="T89" fmla="*/ 2147483647 h 692"/>
                  <a:gd name="T90" fmla="*/ 2147483647 w 412"/>
                  <a:gd name="T91" fmla="*/ 2147483647 h 692"/>
                  <a:gd name="T92" fmla="*/ 2147483647 w 412"/>
                  <a:gd name="T93" fmla="*/ 2147483647 h 692"/>
                  <a:gd name="T94" fmla="*/ 2147483647 w 412"/>
                  <a:gd name="T95" fmla="*/ 2147483647 h 692"/>
                  <a:gd name="T96" fmla="*/ 2147483647 w 412"/>
                  <a:gd name="T97" fmla="*/ 2147483647 h 692"/>
                  <a:gd name="T98" fmla="*/ 2147483647 w 412"/>
                  <a:gd name="T99" fmla="*/ 2147483647 h 692"/>
                  <a:gd name="T100" fmla="*/ 2147483647 w 412"/>
                  <a:gd name="T101" fmla="*/ 2147483647 h 692"/>
                  <a:gd name="T102" fmla="*/ 2147483647 w 412"/>
                  <a:gd name="T103" fmla="*/ 0 h 6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12" h="692">
                    <a:moveTo>
                      <a:pt x="412" y="0"/>
                    </a:moveTo>
                    <a:lnTo>
                      <a:pt x="412" y="0"/>
                    </a:lnTo>
                    <a:lnTo>
                      <a:pt x="412" y="15"/>
                    </a:lnTo>
                    <a:lnTo>
                      <a:pt x="409" y="53"/>
                    </a:lnTo>
                    <a:lnTo>
                      <a:pt x="404" y="114"/>
                    </a:lnTo>
                    <a:lnTo>
                      <a:pt x="400" y="150"/>
                    </a:lnTo>
                    <a:lnTo>
                      <a:pt x="394" y="188"/>
                    </a:lnTo>
                    <a:lnTo>
                      <a:pt x="388" y="229"/>
                    </a:lnTo>
                    <a:lnTo>
                      <a:pt x="379" y="272"/>
                    </a:lnTo>
                    <a:lnTo>
                      <a:pt x="370" y="317"/>
                    </a:lnTo>
                    <a:lnTo>
                      <a:pt x="357" y="361"/>
                    </a:lnTo>
                    <a:lnTo>
                      <a:pt x="342" y="406"/>
                    </a:lnTo>
                    <a:lnTo>
                      <a:pt x="325" y="450"/>
                    </a:lnTo>
                    <a:lnTo>
                      <a:pt x="316" y="471"/>
                    </a:lnTo>
                    <a:lnTo>
                      <a:pt x="306" y="492"/>
                    </a:lnTo>
                    <a:lnTo>
                      <a:pt x="295" y="512"/>
                    </a:lnTo>
                    <a:lnTo>
                      <a:pt x="284" y="533"/>
                    </a:lnTo>
                    <a:lnTo>
                      <a:pt x="266" y="560"/>
                    </a:lnTo>
                    <a:lnTo>
                      <a:pt x="248" y="585"/>
                    </a:lnTo>
                    <a:lnTo>
                      <a:pt x="231" y="605"/>
                    </a:lnTo>
                    <a:lnTo>
                      <a:pt x="214" y="621"/>
                    </a:lnTo>
                    <a:lnTo>
                      <a:pt x="198" y="633"/>
                    </a:lnTo>
                    <a:lnTo>
                      <a:pt x="183" y="643"/>
                    </a:lnTo>
                    <a:lnTo>
                      <a:pt x="169" y="651"/>
                    </a:lnTo>
                    <a:lnTo>
                      <a:pt x="155" y="656"/>
                    </a:lnTo>
                    <a:lnTo>
                      <a:pt x="143" y="658"/>
                    </a:lnTo>
                    <a:lnTo>
                      <a:pt x="133" y="661"/>
                    </a:lnTo>
                    <a:lnTo>
                      <a:pt x="123" y="661"/>
                    </a:lnTo>
                    <a:lnTo>
                      <a:pt x="115" y="661"/>
                    </a:lnTo>
                    <a:lnTo>
                      <a:pt x="104" y="658"/>
                    </a:lnTo>
                    <a:lnTo>
                      <a:pt x="100" y="657"/>
                    </a:lnTo>
                    <a:lnTo>
                      <a:pt x="96" y="663"/>
                    </a:lnTo>
                    <a:lnTo>
                      <a:pt x="92" y="669"/>
                    </a:lnTo>
                    <a:lnTo>
                      <a:pt x="85" y="677"/>
                    </a:lnTo>
                    <a:lnTo>
                      <a:pt x="76" y="683"/>
                    </a:lnTo>
                    <a:lnTo>
                      <a:pt x="71" y="687"/>
                    </a:lnTo>
                    <a:lnTo>
                      <a:pt x="65" y="689"/>
                    </a:lnTo>
                    <a:lnTo>
                      <a:pt x="59" y="690"/>
                    </a:lnTo>
                    <a:lnTo>
                      <a:pt x="52" y="692"/>
                    </a:lnTo>
                    <a:lnTo>
                      <a:pt x="44" y="690"/>
                    </a:lnTo>
                    <a:lnTo>
                      <a:pt x="35" y="690"/>
                    </a:lnTo>
                    <a:lnTo>
                      <a:pt x="27" y="688"/>
                    </a:lnTo>
                    <a:lnTo>
                      <a:pt x="21" y="684"/>
                    </a:lnTo>
                    <a:lnTo>
                      <a:pt x="14" y="679"/>
                    </a:lnTo>
                    <a:lnTo>
                      <a:pt x="9" y="674"/>
                    </a:lnTo>
                    <a:lnTo>
                      <a:pt x="6" y="668"/>
                    </a:lnTo>
                    <a:lnTo>
                      <a:pt x="2" y="662"/>
                    </a:lnTo>
                    <a:lnTo>
                      <a:pt x="1" y="656"/>
                    </a:lnTo>
                    <a:lnTo>
                      <a:pt x="0" y="648"/>
                    </a:lnTo>
                    <a:lnTo>
                      <a:pt x="0" y="641"/>
                    </a:lnTo>
                    <a:lnTo>
                      <a:pt x="0" y="633"/>
                    </a:lnTo>
                    <a:lnTo>
                      <a:pt x="2" y="619"/>
                    </a:lnTo>
                    <a:lnTo>
                      <a:pt x="6" y="612"/>
                    </a:lnTo>
                    <a:lnTo>
                      <a:pt x="8" y="606"/>
                    </a:lnTo>
                    <a:lnTo>
                      <a:pt x="12" y="600"/>
                    </a:lnTo>
                    <a:lnTo>
                      <a:pt x="17" y="595"/>
                    </a:lnTo>
                    <a:lnTo>
                      <a:pt x="22" y="590"/>
                    </a:lnTo>
                    <a:lnTo>
                      <a:pt x="29" y="586"/>
                    </a:lnTo>
                    <a:lnTo>
                      <a:pt x="38" y="584"/>
                    </a:lnTo>
                    <a:lnTo>
                      <a:pt x="48" y="583"/>
                    </a:lnTo>
                    <a:lnTo>
                      <a:pt x="56" y="582"/>
                    </a:lnTo>
                    <a:lnTo>
                      <a:pt x="66" y="583"/>
                    </a:lnTo>
                    <a:lnTo>
                      <a:pt x="75" y="585"/>
                    </a:lnTo>
                    <a:lnTo>
                      <a:pt x="84" y="588"/>
                    </a:lnTo>
                    <a:lnTo>
                      <a:pt x="89" y="593"/>
                    </a:lnTo>
                    <a:lnTo>
                      <a:pt x="94" y="599"/>
                    </a:lnTo>
                    <a:lnTo>
                      <a:pt x="96" y="605"/>
                    </a:lnTo>
                    <a:lnTo>
                      <a:pt x="99" y="612"/>
                    </a:lnTo>
                    <a:lnTo>
                      <a:pt x="101" y="624"/>
                    </a:lnTo>
                    <a:lnTo>
                      <a:pt x="102" y="630"/>
                    </a:lnTo>
                    <a:lnTo>
                      <a:pt x="112" y="631"/>
                    </a:lnTo>
                    <a:lnTo>
                      <a:pt x="123" y="631"/>
                    </a:lnTo>
                    <a:lnTo>
                      <a:pt x="139" y="629"/>
                    </a:lnTo>
                    <a:lnTo>
                      <a:pt x="148" y="626"/>
                    </a:lnTo>
                    <a:lnTo>
                      <a:pt x="157" y="624"/>
                    </a:lnTo>
                    <a:lnTo>
                      <a:pt x="167" y="619"/>
                    </a:lnTo>
                    <a:lnTo>
                      <a:pt x="178" y="614"/>
                    </a:lnTo>
                    <a:lnTo>
                      <a:pt x="189" y="606"/>
                    </a:lnTo>
                    <a:lnTo>
                      <a:pt x="200" y="598"/>
                    </a:lnTo>
                    <a:lnTo>
                      <a:pt x="212" y="588"/>
                    </a:lnTo>
                    <a:lnTo>
                      <a:pt x="224" y="575"/>
                    </a:lnTo>
                    <a:lnTo>
                      <a:pt x="236" y="560"/>
                    </a:lnTo>
                    <a:lnTo>
                      <a:pt x="248" y="544"/>
                    </a:lnTo>
                    <a:lnTo>
                      <a:pt x="261" y="526"/>
                    </a:lnTo>
                    <a:lnTo>
                      <a:pt x="273" y="505"/>
                    </a:lnTo>
                    <a:lnTo>
                      <a:pt x="285" y="480"/>
                    </a:lnTo>
                    <a:lnTo>
                      <a:pt x="297" y="454"/>
                    </a:lnTo>
                    <a:lnTo>
                      <a:pt x="309" y="424"/>
                    </a:lnTo>
                    <a:lnTo>
                      <a:pt x="320" y="391"/>
                    </a:lnTo>
                    <a:lnTo>
                      <a:pt x="330" y="355"/>
                    </a:lnTo>
                    <a:lnTo>
                      <a:pt x="341" y="316"/>
                    </a:lnTo>
                    <a:lnTo>
                      <a:pt x="351" y="273"/>
                    </a:lnTo>
                    <a:lnTo>
                      <a:pt x="360" y="226"/>
                    </a:lnTo>
                    <a:lnTo>
                      <a:pt x="368" y="176"/>
                    </a:lnTo>
                    <a:lnTo>
                      <a:pt x="376" y="121"/>
                    </a:lnTo>
                    <a:lnTo>
                      <a:pt x="382" y="63"/>
                    </a:lnTo>
                    <a:lnTo>
                      <a:pt x="388" y="0"/>
                    </a:lnTo>
                    <a:lnTo>
                      <a:pt x="412" y="0"/>
                    </a:lnTo>
                    <a:close/>
                  </a:path>
                </a:pathLst>
              </a:custGeom>
              <a:solidFill>
                <a:srgbClr val="C4C5C4"/>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20" name="Freeform 70"/>
              <p:cNvSpPr>
                <a:spLocks/>
              </p:cNvSpPr>
              <p:nvPr/>
            </p:nvSpPr>
            <p:spPr bwMode="auto">
              <a:xfrm>
                <a:off x="7124700" y="5157788"/>
                <a:ext cx="171450" cy="739775"/>
              </a:xfrm>
              <a:custGeom>
                <a:avLst/>
                <a:gdLst>
                  <a:gd name="T0" fmla="*/ 2147483647 w 324"/>
                  <a:gd name="T1" fmla="*/ 0 h 1397"/>
                  <a:gd name="T2" fmla="*/ 2147483647 w 324"/>
                  <a:gd name="T3" fmla="*/ 1484815270 h 1397"/>
                  <a:gd name="T4" fmla="*/ 2147483647 w 324"/>
                  <a:gd name="T5" fmla="*/ 2147483647 h 1397"/>
                  <a:gd name="T6" fmla="*/ 2147483647 w 324"/>
                  <a:gd name="T7" fmla="*/ 2147483647 h 1397"/>
                  <a:gd name="T8" fmla="*/ 2147483647 w 324"/>
                  <a:gd name="T9" fmla="*/ 2147483647 h 1397"/>
                  <a:gd name="T10" fmla="*/ 2147483647 w 324"/>
                  <a:gd name="T11" fmla="*/ 2147483647 h 1397"/>
                  <a:gd name="T12" fmla="*/ 2147483647 w 324"/>
                  <a:gd name="T13" fmla="*/ 2147483647 h 1397"/>
                  <a:gd name="T14" fmla="*/ 2147483647 w 324"/>
                  <a:gd name="T15" fmla="*/ 2147483647 h 1397"/>
                  <a:gd name="T16" fmla="*/ 2147483647 w 324"/>
                  <a:gd name="T17" fmla="*/ 2147483647 h 1397"/>
                  <a:gd name="T18" fmla="*/ 2147483647 w 324"/>
                  <a:gd name="T19" fmla="*/ 2147483647 h 1397"/>
                  <a:gd name="T20" fmla="*/ 2147483647 w 324"/>
                  <a:gd name="T21" fmla="*/ 2147483647 h 1397"/>
                  <a:gd name="T22" fmla="*/ 2147483647 w 324"/>
                  <a:gd name="T23" fmla="*/ 2147483647 h 1397"/>
                  <a:gd name="T24" fmla="*/ 2147483647 w 324"/>
                  <a:gd name="T25" fmla="*/ 2147483647 h 1397"/>
                  <a:gd name="T26" fmla="*/ 2147483647 w 324"/>
                  <a:gd name="T27" fmla="*/ 2147483647 h 1397"/>
                  <a:gd name="T28" fmla="*/ 2147483647 w 324"/>
                  <a:gd name="T29" fmla="*/ 2147483647 h 1397"/>
                  <a:gd name="T30" fmla="*/ 2147483647 w 324"/>
                  <a:gd name="T31" fmla="*/ 2147483647 h 1397"/>
                  <a:gd name="T32" fmla="*/ 2147483647 w 324"/>
                  <a:gd name="T33" fmla="*/ 2147483647 h 1397"/>
                  <a:gd name="T34" fmla="*/ 2147483647 w 324"/>
                  <a:gd name="T35" fmla="*/ 2147483647 h 1397"/>
                  <a:gd name="T36" fmla="*/ 2147483647 w 324"/>
                  <a:gd name="T37" fmla="*/ 2147483647 h 1397"/>
                  <a:gd name="T38" fmla="*/ 2147483647 w 324"/>
                  <a:gd name="T39" fmla="*/ 2147483647 h 1397"/>
                  <a:gd name="T40" fmla="*/ 1778110067 w 324"/>
                  <a:gd name="T41" fmla="*/ 2147483647 h 1397"/>
                  <a:gd name="T42" fmla="*/ 592796842 w 324"/>
                  <a:gd name="T43" fmla="*/ 2147483647 h 1397"/>
                  <a:gd name="T44" fmla="*/ 0 w 324"/>
                  <a:gd name="T45" fmla="*/ 2147483647 h 1397"/>
                  <a:gd name="T46" fmla="*/ 148129096 w 324"/>
                  <a:gd name="T47" fmla="*/ 2147483647 h 1397"/>
                  <a:gd name="T48" fmla="*/ 1037184129 w 324"/>
                  <a:gd name="T49" fmla="*/ 2147483647 h 1397"/>
                  <a:gd name="T50" fmla="*/ 2147483647 w 324"/>
                  <a:gd name="T51" fmla="*/ 2147483647 h 1397"/>
                  <a:gd name="T52" fmla="*/ 2147483647 w 324"/>
                  <a:gd name="T53" fmla="*/ 2147483647 h 1397"/>
                  <a:gd name="T54" fmla="*/ 2147483647 w 324"/>
                  <a:gd name="T55" fmla="*/ 2147483647 h 1397"/>
                  <a:gd name="T56" fmla="*/ 2147483647 w 324"/>
                  <a:gd name="T57" fmla="*/ 2147483647 h 1397"/>
                  <a:gd name="T58" fmla="*/ 2147483647 w 324"/>
                  <a:gd name="T59" fmla="*/ 2147483647 h 1397"/>
                  <a:gd name="T60" fmla="*/ 2147483647 w 324"/>
                  <a:gd name="T61" fmla="*/ 2147483647 h 1397"/>
                  <a:gd name="T62" fmla="*/ 2147483647 w 324"/>
                  <a:gd name="T63" fmla="*/ 2147483647 h 1397"/>
                  <a:gd name="T64" fmla="*/ 2147483647 w 324"/>
                  <a:gd name="T65" fmla="*/ 2147483647 h 1397"/>
                  <a:gd name="T66" fmla="*/ 2147483647 w 324"/>
                  <a:gd name="T67" fmla="*/ 2147483647 h 1397"/>
                  <a:gd name="T68" fmla="*/ 2147483647 w 324"/>
                  <a:gd name="T69" fmla="*/ 2147483647 h 1397"/>
                  <a:gd name="T70" fmla="*/ 2147483647 w 324"/>
                  <a:gd name="T71" fmla="*/ 2147483647 h 1397"/>
                  <a:gd name="T72" fmla="*/ 2147483647 w 324"/>
                  <a:gd name="T73" fmla="*/ 2147483647 h 1397"/>
                  <a:gd name="T74" fmla="*/ 2147483647 w 324"/>
                  <a:gd name="T75" fmla="*/ 2147483647 h 1397"/>
                  <a:gd name="T76" fmla="*/ 2147483647 w 324"/>
                  <a:gd name="T77" fmla="*/ 2147483647 h 1397"/>
                  <a:gd name="T78" fmla="*/ 2147483647 w 324"/>
                  <a:gd name="T79" fmla="*/ 2147483647 h 1397"/>
                  <a:gd name="T80" fmla="*/ 2147483647 w 324"/>
                  <a:gd name="T81" fmla="*/ 2147483647 h 1397"/>
                  <a:gd name="T82" fmla="*/ 2147483647 w 324"/>
                  <a:gd name="T83" fmla="*/ 2147483647 h 1397"/>
                  <a:gd name="T84" fmla="*/ 2147483647 w 324"/>
                  <a:gd name="T85" fmla="*/ 2147483647 h 1397"/>
                  <a:gd name="T86" fmla="*/ 2147483647 w 324"/>
                  <a:gd name="T87" fmla="*/ 2147483647 h 1397"/>
                  <a:gd name="T88" fmla="*/ 2147483647 w 324"/>
                  <a:gd name="T89" fmla="*/ 2147483647 h 1397"/>
                  <a:gd name="T90" fmla="*/ 2147483647 w 324"/>
                  <a:gd name="T91" fmla="*/ 2147483647 h 1397"/>
                  <a:gd name="T92" fmla="*/ 2147483647 w 324"/>
                  <a:gd name="T93" fmla="*/ 2147483647 h 1397"/>
                  <a:gd name="T94" fmla="*/ 2147483647 w 324"/>
                  <a:gd name="T95" fmla="*/ 2147483647 h 1397"/>
                  <a:gd name="T96" fmla="*/ 2147483647 w 324"/>
                  <a:gd name="T97" fmla="*/ 2147483647 h 1397"/>
                  <a:gd name="T98" fmla="*/ 2147483647 w 324"/>
                  <a:gd name="T99" fmla="*/ 2147483647 h 1397"/>
                  <a:gd name="T100" fmla="*/ 2147483647 w 324"/>
                  <a:gd name="T101" fmla="*/ 2147483647 h 1397"/>
                  <a:gd name="T102" fmla="*/ 2147483647 w 324"/>
                  <a:gd name="T103" fmla="*/ 2147483647 h 1397"/>
                  <a:gd name="T104" fmla="*/ 2147483647 w 324"/>
                  <a:gd name="T105" fmla="*/ 2147483647 h 1397"/>
                  <a:gd name="T106" fmla="*/ 2147483647 w 324"/>
                  <a:gd name="T107" fmla="*/ 2147483647 h 1397"/>
                  <a:gd name="T108" fmla="*/ 2147483647 w 324"/>
                  <a:gd name="T109" fmla="*/ 2147483647 h 1397"/>
                  <a:gd name="T110" fmla="*/ 2147483647 w 324"/>
                  <a:gd name="T111" fmla="*/ 2147483647 h 1397"/>
                  <a:gd name="T112" fmla="*/ 2147483647 w 324"/>
                  <a:gd name="T113" fmla="*/ 2147483647 h 1397"/>
                  <a:gd name="T114" fmla="*/ 2147483647 w 324"/>
                  <a:gd name="T115" fmla="*/ 2147483647 h 1397"/>
                  <a:gd name="T116" fmla="*/ 2147483647 w 324"/>
                  <a:gd name="T117" fmla="*/ 2147483647 h 1397"/>
                  <a:gd name="T118" fmla="*/ 2147483647 w 324"/>
                  <a:gd name="T119" fmla="*/ 1930400234 h 13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24" h="1397">
                    <a:moveTo>
                      <a:pt x="251" y="13"/>
                    </a:moveTo>
                    <a:lnTo>
                      <a:pt x="179" y="0"/>
                    </a:lnTo>
                    <a:lnTo>
                      <a:pt x="184" y="10"/>
                    </a:lnTo>
                    <a:lnTo>
                      <a:pt x="195" y="41"/>
                    </a:lnTo>
                    <a:lnTo>
                      <a:pt x="211" y="89"/>
                    </a:lnTo>
                    <a:lnTo>
                      <a:pt x="220" y="119"/>
                    </a:lnTo>
                    <a:lnTo>
                      <a:pt x="229" y="152"/>
                    </a:lnTo>
                    <a:lnTo>
                      <a:pt x="237" y="189"/>
                    </a:lnTo>
                    <a:lnTo>
                      <a:pt x="245" y="229"/>
                    </a:lnTo>
                    <a:lnTo>
                      <a:pt x="252" y="271"/>
                    </a:lnTo>
                    <a:lnTo>
                      <a:pt x="258" y="316"/>
                    </a:lnTo>
                    <a:lnTo>
                      <a:pt x="262" y="363"/>
                    </a:lnTo>
                    <a:lnTo>
                      <a:pt x="265" y="412"/>
                    </a:lnTo>
                    <a:lnTo>
                      <a:pt x="266" y="462"/>
                    </a:lnTo>
                    <a:lnTo>
                      <a:pt x="263" y="514"/>
                    </a:lnTo>
                    <a:lnTo>
                      <a:pt x="260" y="562"/>
                    </a:lnTo>
                    <a:lnTo>
                      <a:pt x="255" y="611"/>
                    </a:lnTo>
                    <a:lnTo>
                      <a:pt x="249" y="660"/>
                    </a:lnTo>
                    <a:lnTo>
                      <a:pt x="241" y="707"/>
                    </a:lnTo>
                    <a:lnTo>
                      <a:pt x="232" y="754"/>
                    </a:lnTo>
                    <a:lnTo>
                      <a:pt x="225" y="799"/>
                    </a:lnTo>
                    <a:lnTo>
                      <a:pt x="206" y="885"/>
                    </a:lnTo>
                    <a:lnTo>
                      <a:pt x="189" y="960"/>
                    </a:lnTo>
                    <a:lnTo>
                      <a:pt x="173" y="1022"/>
                    </a:lnTo>
                    <a:lnTo>
                      <a:pt x="153" y="1094"/>
                    </a:lnTo>
                    <a:lnTo>
                      <a:pt x="152" y="1094"/>
                    </a:lnTo>
                    <a:lnTo>
                      <a:pt x="136" y="1095"/>
                    </a:lnTo>
                    <a:lnTo>
                      <a:pt x="121" y="1098"/>
                    </a:lnTo>
                    <a:lnTo>
                      <a:pt x="106" y="1101"/>
                    </a:lnTo>
                    <a:lnTo>
                      <a:pt x="93" y="1106"/>
                    </a:lnTo>
                    <a:lnTo>
                      <a:pt x="79" y="1112"/>
                    </a:lnTo>
                    <a:lnTo>
                      <a:pt x="67" y="1120"/>
                    </a:lnTo>
                    <a:lnTo>
                      <a:pt x="56" y="1129"/>
                    </a:lnTo>
                    <a:lnTo>
                      <a:pt x="44" y="1138"/>
                    </a:lnTo>
                    <a:lnTo>
                      <a:pt x="34" y="1150"/>
                    </a:lnTo>
                    <a:lnTo>
                      <a:pt x="26" y="1161"/>
                    </a:lnTo>
                    <a:lnTo>
                      <a:pt x="18" y="1173"/>
                    </a:lnTo>
                    <a:lnTo>
                      <a:pt x="12" y="1187"/>
                    </a:lnTo>
                    <a:lnTo>
                      <a:pt x="7" y="1200"/>
                    </a:lnTo>
                    <a:lnTo>
                      <a:pt x="4" y="1215"/>
                    </a:lnTo>
                    <a:lnTo>
                      <a:pt x="1" y="1230"/>
                    </a:lnTo>
                    <a:lnTo>
                      <a:pt x="0" y="1246"/>
                    </a:lnTo>
                    <a:lnTo>
                      <a:pt x="1" y="1261"/>
                    </a:lnTo>
                    <a:lnTo>
                      <a:pt x="4" y="1276"/>
                    </a:lnTo>
                    <a:lnTo>
                      <a:pt x="7" y="1291"/>
                    </a:lnTo>
                    <a:lnTo>
                      <a:pt x="12" y="1304"/>
                    </a:lnTo>
                    <a:lnTo>
                      <a:pt x="18" y="1318"/>
                    </a:lnTo>
                    <a:lnTo>
                      <a:pt x="26" y="1330"/>
                    </a:lnTo>
                    <a:lnTo>
                      <a:pt x="34" y="1341"/>
                    </a:lnTo>
                    <a:lnTo>
                      <a:pt x="44" y="1352"/>
                    </a:lnTo>
                    <a:lnTo>
                      <a:pt x="56" y="1362"/>
                    </a:lnTo>
                    <a:lnTo>
                      <a:pt x="67" y="1371"/>
                    </a:lnTo>
                    <a:lnTo>
                      <a:pt x="79" y="1378"/>
                    </a:lnTo>
                    <a:lnTo>
                      <a:pt x="93" y="1385"/>
                    </a:lnTo>
                    <a:lnTo>
                      <a:pt x="106" y="1391"/>
                    </a:lnTo>
                    <a:lnTo>
                      <a:pt x="121" y="1395"/>
                    </a:lnTo>
                    <a:lnTo>
                      <a:pt x="136" y="1396"/>
                    </a:lnTo>
                    <a:lnTo>
                      <a:pt x="152" y="1397"/>
                    </a:lnTo>
                    <a:lnTo>
                      <a:pt x="167" y="1396"/>
                    </a:lnTo>
                    <a:lnTo>
                      <a:pt x="183" y="1395"/>
                    </a:lnTo>
                    <a:lnTo>
                      <a:pt x="197" y="1391"/>
                    </a:lnTo>
                    <a:lnTo>
                      <a:pt x="210" y="1385"/>
                    </a:lnTo>
                    <a:lnTo>
                      <a:pt x="224" y="1378"/>
                    </a:lnTo>
                    <a:lnTo>
                      <a:pt x="236" y="1371"/>
                    </a:lnTo>
                    <a:lnTo>
                      <a:pt x="249" y="1362"/>
                    </a:lnTo>
                    <a:lnTo>
                      <a:pt x="258" y="1352"/>
                    </a:lnTo>
                    <a:lnTo>
                      <a:pt x="268" y="1341"/>
                    </a:lnTo>
                    <a:lnTo>
                      <a:pt x="277" y="1330"/>
                    </a:lnTo>
                    <a:lnTo>
                      <a:pt x="284" y="1318"/>
                    </a:lnTo>
                    <a:lnTo>
                      <a:pt x="292" y="1304"/>
                    </a:lnTo>
                    <a:lnTo>
                      <a:pt x="297" y="1291"/>
                    </a:lnTo>
                    <a:lnTo>
                      <a:pt x="301" y="1276"/>
                    </a:lnTo>
                    <a:lnTo>
                      <a:pt x="303" y="1261"/>
                    </a:lnTo>
                    <a:lnTo>
                      <a:pt x="303" y="1246"/>
                    </a:lnTo>
                    <a:lnTo>
                      <a:pt x="303" y="1234"/>
                    </a:lnTo>
                    <a:lnTo>
                      <a:pt x="302" y="1223"/>
                    </a:lnTo>
                    <a:lnTo>
                      <a:pt x="299" y="1213"/>
                    </a:lnTo>
                    <a:lnTo>
                      <a:pt x="297" y="1201"/>
                    </a:lnTo>
                    <a:lnTo>
                      <a:pt x="293" y="1192"/>
                    </a:lnTo>
                    <a:lnTo>
                      <a:pt x="289" y="1182"/>
                    </a:lnTo>
                    <a:lnTo>
                      <a:pt x="284" y="1172"/>
                    </a:lnTo>
                    <a:lnTo>
                      <a:pt x="278" y="1163"/>
                    </a:lnTo>
                    <a:lnTo>
                      <a:pt x="272" y="1154"/>
                    </a:lnTo>
                    <a:lnTo>
                      <a:pt x="266" y="1146"/>
                    </a:lnTo>
                    <a:lnTo>
                      <a:pt x="251" y="1131"/>
                    </a:lnTo>
                    <a:lnTo>
                      <a:pt x="242" y="1125"/>
                    </a:lnTo>
                    <a:lnTo>
                      <a:pt x="234" y="1119"/>
                    </a:lnTo>
                    <a:lnTo>
                      <a:pt x="225" y="1112"/>
                    </a:lnTo>
                    <a:lnTo>
                      <a:pt x="215" y="1107"/>
                    </a:lnTo>
                    <a:lnTo>
                      <a:pt x="234" y="1039"/>
                    </a:lnTo>
                    <a:lnTo>
                      <a:pt x="249" y="981"/>
                    </a:lnTo>
                    <a:lnTo>
                      <a:pt x="263" y="910"/>
                    </a:lnTo>
                    <a:lnTo>
                      <a:pt x="281" y="828"/>
                    </a:lnTo>
                    <a:lnTo>
                      <a:pt x="297" y="738"/>
                    </a:lnTo>
                    <a:lnTo>
                      <a:pt x="303" y="689"/>
                    </a:lnTo>
                    <a:lnTo>
                      <a:pt x="310" y="641"/>
                    </a:lnTo>
                    <a:lnTo>
                      <a:pt x="315" y="590"/>
                    </a:lnTo>
                    <a:lnTo>
                      <a:pt x="320" y="541"/>
                    </a:lnTo>
                    <a:lnTo>
                      <a:pt x="323" y="494"/>
                    </a:lnTo>
                    <a:lnTo>
                      <a:pt x="324" y="446"/>
                    </a:lnTo>
                    <a:lnTo>
                      <a:pt x="322" y="399"/>
                    </a:lnTo>
                    <a:lnTo>
                      <a:pt x="319" y="353"/>
                    </a:lnTo>
                    <a:lnTo>
                      <a:pt x="314" y="307"/>
                    </a:lnTo>
                    <a:lnTo>
                      <a:pt x="308" y="264"/>
                    </a:lnTo>
                    <a:lnTo>
                      <a:pt x="302" y="222"/>
                    </a:lnTo>
                    <a:lnTo>
                      <a:pt x="294" y="183"/>
                    </a:lnTo>
                    <a:lnTo>
                      <a:pt x="279" y="114"/>
                    </a:lnTo>
                    <a:lnTo>
                      <a:pt x="266" y="60"/>
                    </a:lnTo>
                    <a:lnTo>
                      <a:pt x="256" y="25"/>
                    </a:lnTo>
                    <a:lnTo>
                      <a:pt x="251" y="13"/>
                    </a:lnTo>
                    <a:close/>
                  </a:path>
                </a:pathLst>
              </a:custGeom>
              <a:solidFill>
                <a:srgbClr val="3E3A39"/>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21" name="Freeform 71"/>
              <p:cNvSpPr>
                <a:spLocks/>
              </p:cNvSpPr>
              <p:nvPr/>
            </p:nvSpPr>
            <p:spPr bwMode="auto">
              <a:xfrm>
                <a:off x="7172325" y="5788025"/>
                <a:ext cx="65088" cy="65088"/>
              </a:xfrm>
              <a:custGeom>
                <a:avLst/>
                <a:gdLst>
                  <a:gd name="T0" fmla="*/ 2147483647 w 123"/>
                  <a:gd name="T1" fmla="*/ 2147483647 h 123"/>
                  <a:gd name="T2" fmla="*/ 2147483647 w 123"/>
                  <a:gd name="T3" fmla="*/ 2147483647 h 123"/>
                  <a:gd name="T4" fmla="*/ 2147483647 w 123"/>
                  <a:gd name="T5" fmla="*/ 2147483647 h 123"/>
                  <a:gd name="T6" fmla="*/ 2147483647 w 123"/>
                  <a:gd name="T7" fmla="*/ 2147483647 h 123"/>
                  <a:gd name="T8" fmla="*/ 2147483647 w 123"/>
                  <a:gd name="T9" fmla="*/ 2147483647 h 123"/>
                  <a:gd name="T10" fmla="*/ 2147483647 w 123"/>
                  <a:gd name="T11" fmla="*/ 2147483647 h 123"/>
                  <a:gd name="T12" fmla="*/ 2147483647 w 123"/>
                  <a:gd name="T13" fmla="*/ 2147483647 h 123"/>
                  <a:gd name="T14" fmla="*/ 2147483647 w 123"/>
                  <a:gd name="T15" fmla="*/ 2147483647 h 123"/>
                  <a:gd name="T16" fmla="*/ 2147483647 w 123"/>
                  <a:gd name="T17" fmla="*/ 2147483647 h 123"/>
                  <a:gd name="T18" fmla="*/ 2147483647 w 123"/>
                  <a:gd name="T19" fmla="*/ 2147483647 h 123"/>
                  <a:gd name="T20" fmla="*/ 2147483647 w 123"/>
                  <a:gd name="T21" fmla="*/ 2147483647 h 123"/>
                  <a:gd name="T22" fmla="*/ 2147483647 w 123"/>
                  <a:gd name="T23" fmla="*/ 2147483647 h 123"/>
                  <a:gd name="T24" fmla="*/ 2147483647 w 123"/>
                  <a:gd name="T25" fmla="*/ 2147483647 h 123"/>
                  <a:gd name="T26" fmla="*/ 2147483647 w 123"/>
                  <a:gd name="T27" fmla="*/ 2147483647 h 123"/>
                  <a:gd name="T28" fmla="*/ 2147483647 w 123"/>
                  <a:gd name="T29" fmla="*/ 2147483647 h 123"/>
                  <a:gd name="T30" fmla="*/ 1630006192 w 123"/>
                  <a:gd name="T31" fmla="*/ 2147483647 h 123"/>
                  <a:gd name="T32" fmla="*/ 740937450 w 123"/>
                  <a:gd name="T33" fmla="*/ 2147483647 h 123"/>
                  <a:gd name="T34" fmla="*/ 148131292 w 123"/>
                  <a:gd name="T35" fmla="*/ 2147483647 h 123"/>
                  <a:gd name="T36" fmla="*/ 0 w 123"/>
                  <a:gd name="T37" fmla="*/ 2147483647 h 123"/>
                  <a:gd name="T38" fmla="*/ 0 w 123"/>
                  <a:gd name="T39" fmla="*/ 2147483647 h 123"/>
                  <a:gd name="T40" fmla="*/ 148131292 w 123"/>
                  <a:gd name="T41" fmla="*/ 2147483647 h 123"/>
                  <a:gd name="T42" fmla="*/ 740937450 w 123"/>
                  <a:gd name="T43" fmla="*/ 2147483647 h 123"/>
                  <a:gd name="T44" fmla="*/ 1630006192 w 123"/>
                  <a:gd name="T45" fmla="*/ 2147483647 h 123"/>
                  <a:gd name="T46" fmla="*/ 2147483647 w 123"/>
                  <a:gd name="T47" fmla="*/ 2147483647 h 123"/>
                  <a:gd name="T48" fmla="*/ 2147483647 w 123"/>
                  <a:gd name="T49" fmla="*/ 1630006192 h 123"/>
                  <a:gd name="T50" fmla="*/ 2147483647 w 123"/>
                  <a:gd name="T51" fmla="*/ 740937450 h 123"/>
                  <a:gd name="T52" fmla="*/ 2147483647 w 123"/>
                  <a:gd name="T53" fmla="*/ 148131292 h 123"/>
                  <a:gd name="T54" fmla="*/ 2147483647 w 123"/>
                  <a:gd name="T55" fmla="*/ 0 h 123"/>
                  <a:gd name="T56" fmla="*/ 2147483647 w 123"/>
                  <a:gd name="T57" fmla="*/ 0 h 123"/>
                  <a:gd name="T58" fmla="*/ 2147483647 w 123"/>
                  <a:gd name="T59" fmla="*/ 148131292 h 123"/>
                  <a:gd name="T60" fmla="*/ 2147483647 w 123"/>
                  <a:gd name="T61" fmla="*/ 740937450 h 123"/>
                  <a:gd name="T62" fmla="*/ 2147483647 w 123"/>
                  <a:gd name="T63" fmla="*/ 1630006192 h 123"/>
                  <a:gd name="T64" fmla="*/ 2147483647 w 123"/>
                  <a:gd name="T65" fmla="*/ 2147483647 h 123"/>
                  <a:gd name="T66" fmla="*/ 2147483647 w 123"/>
                  <a:gd name="T67" fmla="*/ 2147483647 h 123"/>
                  <a:gd name="T68" fmla="*/ 2147483647 w 123"/>
                  <a:gd name="T69" fmla="*/ 2147483647 h 123"/>
                  <a:gd name="T70" fmla="*/ 2147483647 w 123"/>
                  <a:gd name="T71" fmla="*/ 2147483647 h 123"/>
                  <a:gd name="T72" fmla="*/ 2147483647 w 123"/>
                  <a:gd name="T73" fmla="*/ 2147483647 h 123"/>
                  <a:gd name="T74" fmla="*/ 2147483647 w 123"/>
                  <a:gd name="T75" fmla="*/ 2147483647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3">
                    <a:moveTo>
                      <a:pt x="123" y="62"/>
                    </a:moveTo>
                    <a:lnTo>
                      <a:pt x="123" y="62"/>
                    </a:lnTo>
                    <a:lnTo>
                      <a:pt x="121" y="74"/>
                    </a:lnTo>
                    <a:lnTo>
                      <a:pt x="118" y="85"/>
                    </a:lnTo>
                    <a:lnTo>
                      <a:pt x="113" y="95"/>
                    </a:lnTo>
                    <a:lnTo>
                      <a:pt x="105" y="105"/>
                    </a:lnTo>
                    <a:lnTo>
                      <a:pt x="95" y="113"/>
                    </a:lnTo>
                    <a:lnTo>
                      <a:pt x="86" y="118"/>
                    </a:lnTo>
                    <a:lnTo>
                      <a:pt x="74" y="121"/>
                    </a:lnTo>
                    <a:lnTo>
                      <a:pt x="62" y="123"/>
                    </a:lnTo>
                    <a:lnTo>
                      <a:pt x="50" y="121"/>
                    </a:lnTo>
                    <a:lnTo>
                      <a:pt x="39" y="118"/>
                    </a:lnTo>
                    <a:lnTo>
                      <a:pt x="27" y="113"/>
                    </a:lnTo>
                    <a:lnTo>
                      <a:pt x="19" y="105"/>
                    </a:lnTo>
                    <a:lnTo>
                      <a:pt x="11" y="95"/>
                    </a:lnTo>
                    <a:lnTo>
                      <a:pt x="5" y="85"/>
                    </a:lnTo>
                    <a:lnTo>
                      <a:pt x="1" y="74"/>
                    </a:lnTo>
                    <a:lnTo>
                      <a:pt x="0" y="62"/>
                    </a:lnTo>
                    <a:lnTo>
                      <a:pt x="1" y="50"/>
                    </a:lnTo>
                    <a:lnTo>
                      <a:pt x="5" y="38"/>
                    </a:lnTo>
                    <a:lnTo>
                      <a:pt x="11" y="27"/>
                    </a:lnTo>
                    <a:lnTo>
                      <a:pt x="19" y="19"/>
                    </a:lnTo>
                    <a:lnTo>
                      <a:pt x="27" y="11"/>
                    </a:lnTo>
                    <a:lnTo>
                      <a:pt x="39" y="5"/>
                    </a:lnTo>
                    <a:lnTo>
                      <a:pt x="50" y="1"/>
                    </a:lnTo>
                    <a:lnTo>
                      <a:pt x="62" y="0"/>
                    </a:lnTo>
                    <a:lnTo>
                      <a:pt x="74" y="1"/>
                    </a:lnTo>
                    <a:lnTo>
                      <a:pt x="86" y="5"/>
                    </a:lnTo>
                    <a:lnTo>
                      <a:pt x="95" y="11"/>
                    </a:lnTo>
                    <a:lnTo>
                      <a:pt x="105" y="19"/>
                    </a:lnTo>
                    <a:lnTo>
                      <a:pt x="113" y="27"/>
                    </a:lnTo>
                    <a:lnTo>
                      <a:pt x="118" y="38"/>
                    </a:lnTo>
                    <a:lnTo>
                      <a:pt x="121" y="50"/>
                    </a:lnTo>
                    <a:lnTo>
                      <a:pt x="123" y="62"/>
                    </a:lnTo>
                    <a:close/>
                  </a:path>
                </a:pathLst>
              </a:custGeom>
              <a:solidFill>
                <a:srgbClr val="C4C5C4"/>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22" name="Freeform 72"/>
              <p:cNvSpPr>
                <a:spLocks/>
              </p:cNvSpPr>
              <p:nvPr/>
            </p:nvSpPr>
            <p:spPr bwMode="auto">
              <a:xfrm>
                <a:off x="6777038" y="5367338"/>
                <a:ext cx="295275" cy="130175"/>
              </a:xfrm>
              <a:custGeom>
                <a:avLst/>
                <a:gdLst>
                  <a:gd name="T0" fmla="*/ 0 w 558"/>
                  <a:gd name="T1" fmla="*/ 0 h 245"/>
                  <a:gd name="T2" fmla="*/ 2147483647 w 558"/>
                  <a:gd name="T3" fmla="*/ 0 h 245"/>
                  <a:gd name="T4" fmla="*/ 2147483647 w 558"/>
                  <a:gd name="T5" fmla="*/ 0 h 245"/>
                  <a:gd name="T6" fmla="*/ 2147483647 w 558"/>
                  <a:gd name="T7" fmla="*/ 2147483647 h 245"/>
                  <a:gd name="T8" fmla="*/ 2147483647 w 558"/>
                  <a:gd name="T9" fmla="*/ 2147483647 h 245"/>
                  <a:gd name="T10" fmla="*/ 2147483647 w 558"/>
                  <a:gd name="T11" fmla="*/ 2147483647 h 245"/>
                  <a:gd name="T12" fmla="*/ 2147483647 w 558"/>
                  <a:gd name="T13" fmla="*/ 2147483647 h 245"/>
                  <a:gd name="T14" fmla="*/ 2147483647 w 558"/>
                  <a:gd name="T15" fmla="*/ 2147483647 h 245"/>
                  <a:gd name="T16" fmla="*/ 2147483647 w 558"/>
                  <a:gd name="T17" fmla="*/ 2147483647 h 245"/>
                  <a:gd name="T18" fmla="*/ 2147483647 w 558"/>
                  <a:gd name="T19" fmla="*/ 2147483647 h 245"/>
                  <a:gd name="T20" fmla="*/ 2147483647 w 558"/>
                  <a:gd name="T21" fmla="*/ 2147483647 h 245"/>
                  <a:gd name="T22" fmla="*/ 2147483647 w 558"/>
                  <a:gd name="T23" fmla="*/ 2147483647 h 245"/>
                  <a:gd name="T24" fmla="*/ 2147483647 w 558"/>
                  <a:gd name="T25" fmla="*/ 2147483647 h 245"/>
                  <a:gd name="T26" fmla="*/ 2147483647 w 558"/>
                  <a:gd name="T27" fmla="*/ 2147483647 h 245"/>
                  <a:gd name="T28" fmla="*/ 2147483647 w 558"/>
                  <a:gd name="T29" fmla="*/ 2147483647 h 245"/>
                  <a:gd name="T30" fmla="*/ 2147483647 w 558"/>
                  <a:gd name="T31" fmla="*/ 2147483647 h 245"/>
                  <a:gd name="T32" fmla="*/ 2147483647 w 558"/>
                  <a:gd name="T33" fmla="*/ 2147483647 h 245"/>
                  <a:gd name="T34" fmla="*/ 2147483647 w 558"/>
                  <a:gd name="T35" fmla="*/ 2147483647 h 245"/>
                  <a:gd name="T36" fmla="*/ 2147483647 w 558"/>
                  <a:gd name="T37" fmla="*/ 2147483647 h 245"/>
                  <a:gd name="T38" fmla="*/ 2147483647 w 558"/>
                  <a:gd name="T39" fmla="*/ 2147483647 h 245"/>
                  <a:gd name="T40" fmla="*/ 2147483647 w 558"/>
                  <a:gd name="T41" fmla="*/ 2147483647 h 245"/>
                  <a:gd name="T42" fmla="*/ 2147483647 w 558"/>
                  <a:gd name="T43" fmla="*/ 2147483647 h 245"/>
                  <a:gd name="T44" fmla="*/ 2147483647 w 558"/>
                  <a:gd name="T45" fmla="*/ 2147483647 h 245"/>
                  <a:gd name="T46" fmla="*/ 2147483647 w 558"/>
                  <a:gd name="T47" fmla="*/ 2147483647 h 245"/>
                  <a:gd name="T48" fmla="*/ 0 w 558"/>
                  <a:gd name="T49" fmla="*/ 0 h 245"/>
                  <a:gd name="T50" fmla="*/ 0 w 558"/>
                  <a:gd name="T51" fmla="*/ 0 h 2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58" h="245">
                    <a:moveTo>
                      <a:pt x="0" y="0"/>
                    </a:moveTo>
                    <a:lnTo>
                      <a:pt x="558" y="0"/>
                    </a:lnTo>
                    <a:lnTo>
                      <a:pt x="526" y="35"/>
                    </a:lnTo>
                    <a:lnTo>
                      <a:pt x="491" y="69"/>
                    </a:lnTo>
                    <a:lnTo>
                      <a:pt x="450" y="111"/>
                    </a:lnTo>
                    <a:lnTo>
                      <a:pt x="404" y="155"/>
                    </a:lnTo>
                    <a:lnTo>
                      <a:pt x="382" y="176"/>
                    </a:lnTo>
                    <a:lnTo>
                      <a:pt x="360" y="194"/>
                    </a:lnTo>
                    <a:lnTo>
                      <a:pt x="338" y="212"/>
                    </a:lnTo>
                    <a:lnTo>
                      <a:pt x="318" y="226"/>
                    </a:lnTo>
                    <a:lnTo>
                      <a:pt x="299" y="238"/>
                    </a:lnTo>
                    <a:lnTo>
                      <a:pt x="283" y="245"/>
                    </a:lnTo>
                    <a:lnTo>
                      <a:pt x="255" y="228"/>
                    </a:lnTo>
                    <a:lnTo>
                      <a:pt x="224" y="207"/>
                    </a:lnTo>
                    <a:lnTo>
                      <a:pt x="184" y="179"/>
                    </a:lnTo>
                    <a:lnTo>
                      <a:pt x="163" y="162"/>
                    </a:lnTo>
                    <a:lnTo>
                      <a:pt x="140" y="144"/>
                    </a:lnTo>
                    <a:lnTo>
                      <a:pt x="116" y="124"/>
                    </a:lnTo>
                    <a:lnTo>
                      <a:pt x="93" y="102"/>
                    </a:lnTo>
                    <a:lnTo>
                      <a:pt x="69" y="79"/>
                    </a:lnTo>
                    <a:lnTo>
                      <a:pt x="46" y="53"/>
                    </a:lnTo>
                    <a:lnTo>
                      <a:pt x="22" y="2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sp>
            <p:nvSpPr>
              <p:cNvPr id="23" name="Freeform 73"/>
              <p:cNvSpPr>
                <a:spLocks/>
              </p:cNvSpPr>
              <p:nvPr/>
            </p:nvSpPr>
            <p:spPr bwMode="auto">
              <a:xfrm>
                <a:off x="6503988" y="3973513"/>
                <a:ext cx="920750" cy="577850"/>
              </a:xfrm>
              <a:custGeom>
                <a:avLst/>
                <a:gdLst>
                  <a:gd name="T0" fmla="*/ 2147483647 w 1740"/>
                  <a:gd name="T1" fmla="*/ 2147483647 h 1094"/>
                  <a:gd name="T2" fmla="*/ 2147483647 w 1740"/>
                  <a:gd name="T3" fmla="*/ 2147483647 h 1094"/>
                  <a:gd name="T4" fmla="*/ 2147483647 w 1740"/>
                  <a:gd name="T5" fmla="*/ 2147483647 h 1094"/>
                  <a:gd name="T6" fmla="*/ 2147483647 w 1740"/>
                  <a:gd name="T7" fmla="*/ 2147483647 h 1094"/>
                  <a:gd name="T8" fmla="*/ 2147483647 w 1740"/>
                  <a:gd name="T9" fmla="*/ 2147483647 h 1094"/>
                  <a:gd name="T10" fmla="*/ 2147483647 w 1740"/>
                  <a:gd name="T11" fmla="*/ 2147483647 h 1094"/>
                  <a:gd name="T12" fmla="*/ 2147483647 w 1740"/>
                  <a:gd name="T13" fmla="*/ 1620957987 h 1094"/>
                  <a:gd name="T14" fmla="*/ 2147483647 w 1740"/>
                  <a:gd name="T15" fmla="*/ 147308966 h 1094"/>
                  <a:gd name="T16" fmla="*/ 2147483647 w 1740"/>
                  <a:gd name="T17" fmla="*/ 0 h 1094"/>
                  <a:gd name="T18" fmla="*/ 2147483647 w 1740"/>
                  <a:gd name="T19" fmla="*/ 1031442707 h 1094"/>
                  <a:gd name="T20" fmla="*/ 2147483647 w 1740"/>
                  <a:gd name="T21" fmla="*/ 2147483647 h 1094"/>
                  <a:gd name="T22" fmla="*/ 2147483647 w 1740"/>
                  <a:gd name="T23" fmla="*/ 2147483647 h 1094"/>
                  <a:gd name="T24" fmla="*/ 2147483647 w 1740"/>
                  <a:gd name="T25" fmla="*/ 2147483647 h 1094"/>
                  <a:gd name="T26" fmla="*/ 2147483647 w 1740"/>
                  <a:gd name="T27" fmla="*/ 2147483647 h 1094"/>
                  <a:gd name="T28" fmla="*/ 2147483647 w 1740"/>
                  <a:gd name="T29" fmla="*/ 2147483647 h 1094"/>
                  <a:gd name="T30" fmla="*/ 2147483647 w 1740"/>
                  <a:gd name="T31" fmla="*/ 2147483647 h 1094"/>
                  <a:gd name="T32" fmla="*/ 2147483647 w 1740"/>
                  <a:gd name="T33" fmla="*/ 2147483647 h 1094"/>
                  <a:gd name="T34" fmla="*/ 2147483647 w 1740"/>
                  <a:gd name="T35" fmla="*/ 2147483647 h 1094"/>
                  <a:gd name="T36" fmla="*/ 2147483647 w 1740"/>
                  <a:gd name="T37" fmla="*/ 2147483647 h 1094"/>
                  <a:gd name="T38" fmla="*/ 1481851875 w 1740"/>
                  <a:gd name="T39" fmla="*/ 2147483647 h 1094"/>
                  <a:gd name="T40" fmla="*/ 148129096 w 1740"/>
                  <a:gd name="T41" fmla="*/ 2147483647 h 1094"/>
                  <a:gd name="T42" fmla="*/ 296258192 w 1740"/>
                  <a:gd name="T43" fmla="*/ 2147483647 h 1094"/>
                  <a:gd name="T44" fmla="*/ 2147483647 w 1740"/>
                  <a:gd name="T45" fmla="*/ 2147483647 h 1094"/>
                  <a:gd name="T46" fmla="*/ 2147483647 w 1740"/>
                  <a:gd name="T47" fmla="*/ 2147483647 h 1094"/>
                  <a:gd name="T48" fmla="*/ 2147483647 w 1740"/>
                  <a:gd name="T49" fmla="*/ 2147483647 h 1094"/>
                  <a:gd name="T50" fmla="*/ 2147483647 w 1740"/>
                  <a:gd name="T51" fmla="*/ 2147483647 h 1094"/>
                  <a:gd name="T52" fmla="*/ 2147483647 w 1740"/>
                  <a:gd name="T53" fmla="*/ 2147483647 h 1094"/>
                  <a:gd name="T54" fmla="*/ 2147483647 w 1740"/>
                  <a:gd name="T55" fmla="*/ 2147483647 h 1094"/>
                  <a:gd name="T56" fmla="*/ 2147483647 w 1740"/>
                  <a:gd name="T57" fmla="*/ 2147483647 h 1094"/>
                  <a:gd name="T58" fmla="*/ 2147483647 w 1740"/>
                  <a:gd name="T59" fmla="*/ 2147483647 h 1094"/>
                  <a:gd name="T60" fmla="*/ 2147483647 w 1740"/>
                  <a:gd name="T61" fmla="*/ 2147483647 h 1094"/>
                  <a:gd name="T62" fmla="*/ 2147483647 w 1740"/>
                  <a:gd name="T63" fmla="*/ 2147483647 h 1094"/>
                  <a:gd name="T64" fmla="*/ 2147483647 w 1740"/>
                  <a:gd name="T65" fmla="*/ 2147483647 h 1094"/>
                  <a:gd name="T66" fmla="*/ 2147483647 w 1740"/>
                  <a:gd name="T67" fmla="*/ 2147483647 h 1094"/>
                  <a:gd name="T68" fmla="*/ 2147483647 w 1740"/>
                  <a:gd name="T69" fmla="*/ 2147483647 h 1094"/>
                  <a:gd name="T70" fmla="*/ 2147483647 w 1740"/>
                  <a:gd name="T71" fmla="*/ 2147483647 h 1094"/>
                  <a:gd name="T72" fmla="*/ 2147483647 w 1740"/>
                  <a:gd name="T73" fmla="*/ 2147483647 h 1094"/>
                  <a:gd name="T74" fmla="*/ 2147483647 w 1740"/>
                  <a:gd name="T75" fmla="*/ 2147483647 h 1094"/>
                  <a:gd name="T76" fmla="*/ 2147483647 w 1740"/>
                  <a:gd name="T77" fmla="*/ 2147483647 h 1094"/>
                  <a:gd name="T78" fmla="*/ 2147483647 w 1740"/>
                  <a:gd name="T79" fmla="*/ 2147483647 h 1094"/>
                  <a:gd name="T80" fmla="*/ 2147483647 w 1740"/>
                  <a:gd name="T81" fmla="*/ 2147483647 h 1094"/>
                  <a:gd name="T82" fmla="*/ 2147483647 w 1740"/>
                  <a:gd name="T83" fmla="*/ 2147483647 h 1094"/>
                  <a:gd name="T84" fmla="*/ 2147483647 w 1740"/>
                  <a:gd name="T85" fmla="*/ 2147483647 h 1094"/>
                  <a:gd name="T86" fmla="*/ 2147483647 w 1740"/>
                  <a:gd name="T87" fmla="*/ 2147483647 h 1094"/>
                  <a:gd name="T88" fmla="*/ 2147483647 w 1740"/>
                  <a:gd name="T89" fmla="*/ 2147483647 h 1094"/>
                  <a:gd name="T90" fmla="*/ 2147483647 w 1740"/>
                  <a:gd name="T91" fmla="*/ 2147483647 h 1094"/>
                  <a:gd name="T92" fmla="*/ 2147483647 w 1740"/>
                  <a:gd name="T93" fmla="*/ 2147483647 h 1094"/>
                  <a:gd name="T94" fmla="*/ 2147483647 w 1740"/>
                  <a:gd name="T95" fmla="*/ 2147483647 h 1094"/>
                  <a:gd name="T96" fmla="*/ 2147483647 w 1740"/>
                  <a:gd name="T97" fmla="*/ 2147483647 h 1094"/>
                  <a:gd name="T98" fmla="*/ 2147483647 w 1740"/>
                  <a:gd name="T99" fmla="*/ 2147483647 h 1094"/>
                  <a:gd name="T100" fmla="*/ 2147483647 w 1740"/>
                  <a:gd name="T101" fmla="*/ 2147483647 h 10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40" h="1094">
                    <a:moveTo>
                      <a:pt x="1534" y="494"/>
                    </a:moveTo>
                    <a:lnTo>
                      <a:pt x="1740" y="256"/>
                    </a:lnTo>
                    <a:lnTo>
                      <a:pt x="1722" y="254"/>
                    </a:lnTo>
                    <a:lnTo>
                      <a:pt x="1702" y="253"/>
                    </a:lnTo>
                    <a:lnTo>
                      <a:pt x="1659" y="247"/>
                    </a:lnTo>
                    <a:lnTo>
                      <a:pt x="1613" y="237"/>
                    </a:lnTo>
                    <a:lnTo>
                      <a:pt x="1569" y="227"/>
                    </a:lnTo>
                    <a:lnTo>
                      <a:pt x="1527" y="217"/>
                    </a:lnTo>
                    <a:lnTo>
                      <a:pt x="1493" y="207"/>
                    </a:lnTo>
                    <a:lnTo>
                      <a:pt x="1462" y="199"/>
                    </a:lnTo>
                    <a:lnTo>
                      <a:pt x="1620" y="110"/>
                    </a:lnTo>
                    <a:lnTo>
                      <a:pt x="1517" y="97"/>
                    </a:lnTo>
                    <a:lnTo>
                      <a:pt x="1392" y="81"/>
                    </a:lnTo>
                    <a:lnTo>
                      <a:pt x="1106" y="40"/>
                    </a:lnTo>
                    <a:lnTo>
                      <a:pt x="1060" y="32"/>
                    </a:lnTo>
                    <a:lnTo>
                      <a:pt x="1016" y="23"/>
                    </a:lnTo>
                    <a:lnTo>
                      <a:pt x="972" y="16"/>
                    </a:lnTo>
                    <a:lnTo>
                      <a:pt x="930" y="11"/>
                    </a:lnTo>
                    <a:lnTo>
                      <a:pt x="890" y="6"/>
                    </a:lnTo>
                    <a:lnTo>
                      <a:pt x="851" y="3"/>
                    </a:lnTo>
                    <a:lnTo>
                      <a:pt x="814" y="1"/>
                    </a:lnTo>
                    <a:lnTo>
                      <a:pt x="778" y="0"/>
                    </a:lnTo>
                    <a:lnTo>
                      <a:pt x="744" y="0"/>
                    </a:lnTo>
                    <a:lnTo>
                      <a:pt x="711" y="0"/>
                    </a:lnTo>
                    <a:lnTo>
                      <a:pt x="679" y="2"/>
                    </a:lnTo>
                    <a:lnTo>
                      <a:pt x="648" y="4"/>
                    </a:lnTo>
                    <a:lnTo>
                      <a:pt x="619" y="7"/>
                    </a:lnTo>
                    <a:lnTo>
                      <a:pt x="590" y="12"/>
                    </a:lnTo>
                    <a:lnTo>
                      <a:pt x="563" y="17"/>
                    </a:lnTo>
                    <a:lnTo>
                      <a:pt x="537" y="23"/>
                    </a:lnTo>
                    <a:lnTo>
                      <a:pt x="512" y="29"/>
                    </a:lnTo>
                    <a:lnTo>
                      <a:pt x="487" y="37"/>
                    </a:lnTo>
                    <a:lnTo>
                      <a:pt x="465" y="44"/>
                    </a:lnTo>
                    <a:lnTo>
                      <a:pt x="443" y="53"/>
                    </a:lnTo>
                    <a:lnTo>
                      <a:pt x="421" y="61"/>
                    </a:lnTo>
                    <a:lnTo>
                      <a:pt x="401" y="71"/>
                    </a:lnTo>
                    <a:lnTo>
                      <a:pt x="361" y="91"/>
                    </a:lnTo>
                    <a:lnTo>
                      <a:pt x="325" y="112"/>
                    </a:lnTo>
                    <a:lnTo>
                      <a:pt x="292" y="136"/>
                    </a:lnTo>
                    <a:lnTo>
                      <a:pt x="260" y="159"/>
                    </a:lnTo>
                    <a:lnTo>
                      <a:pt x="230" y="184"/>
                    </a:lnTo>
                    <a:lnTo>
                      <a:pt x="215" y="197"/>
                    </a:lnTo>
                    <a:lnTo>
                      <a:pt x="202" y="211"/>
                    </a:lnTo>
                    <a:lnTo>
                      <a:pt x="174" y="240"/>
                    </a:lnTo>
                    <a:lnTo>
                      <a:pt x="150" y="269"/>
                    </a:lnTo>
                    <a:lnTo>
                      <a:pt x="127" y="301"/>
                    </a:lnTo>
                    <a:lnTo>
                      <a:pt x="108" y="335"/>
                    </a:lnTo>
                    <a:lnTo>
                      <a:pt x="90" y="368"/>
                    </a:lnTo>
                    <a:lnTo>
                      <a:pt x="74" y="404"/>
                    </a:lnTo>
                    <a:lnTo>
                      <a:pt x="61" y="440"/>
                    </a:lnTo>
                    <a:lnTo>
                      <a:pt x="48" y="476"/>
                    </a:lnTo>
                    <a:lnTo>
                      <a:pt x="37" y="513"/>
                    </a:lnTo>
                    <a:lnTo>
                      <a:pt x="28" y="550"/>
                    </a:lnTo>
                    <a:lnTo>
                      <a:pt x="21" y="587"/>
                    </a:lnTo>
                    <a:lnTo>
                      <a:pt x="15" y="623"/>
                    </a:lnTo>
                    <a:lnTo>
                      <a:pt x="10" y="660"/>
                    </a:lnTo>
                    <a:lnTo>
                      <a:pt x="6" y="696"/>
                    </a:lnTo>
                    <a:lnTo>
                      <a:pt x="2" y="732"/>
                    </a:lnTo>
                    <a:lnTo>
                      <a:pt x="1" y="767"/>
                    </a:lnTo>
                    <a:lnTo>
                      <a:pt x="0" y="801"/>
                    </a:lnTo>
                    <a:lnTo>
                      <a:pt x="0" y="864"/>
                    </a:lnTo>
                    <a:lnTo>
                      <a:pt x="2" y="922"/>
                    </a:lnTo>
                    <a:lnTo>
                      <a:pt x="6" y="973"/>
                    </a:lnTo>
                    <a:lnTo>
                      <a:pt x="11" y="1015"/>
                    </a:lnTo>
                    <a:lnTo>
                      <a:pt x="15" y="1046"/>
                    </a:lnTo>
                    <a:lnTo>
                      <a:pt x="20" y="1073"/>
                    </a:lnTo>
                    <a:lnTo>
                      <a:pt x="31" y="1067"/>
                    </a:lnTo>
                    <a:lnTo>
                      <a:pt x="42" y="1064"/>
                    </a:lnTo>
                    <a:lnTo>
                      <a:pt x="52" y="1061"/>
                    </a:lnTo>
                    <a:lnTo>
                      <a:pt x="62" y="1059"/>
                    </a:lnTo>
                    <a:lnTo>
                      <a:pt x="70" y="1059"/>
                    </a:lnTo>
                    <a:lnTo>
                      <a:pt x="78" y="1059"/>
                    </a:lnTo>
                    <a:lnTo>
                      <a:pt x="90" y="1060"/>
                    </a:lnTo>
                    <a:lnTo>
                      <a:pt x="100" y="1064"/>
                    </a:lnTo>
                    <a:lnTo>
                      <a:pt x="106" y="1066"/>
                    </a:lnTo>
                    <a:lnTo>
                      <a:pt x="112" y="1071"/>
                    </a:lnTo>
                    <a:lnTo>
                      <a:pt x="114" y="1028"/>
                    </a:lnTo>
                    <a:lnTo>
                      <a:pt x="116" y="987"/>
                    </a:lnTo>
                    <a:lnTo>
                      <a:pt x="120" y="947"/>
                    </a:lnTo>
                    <a:lnTo>
                      <a:pt x="125" y="910"/>
                    </a:lnTo>
                    <a:lnTo>
                      <a:pt x="131" y="875"/>
                    </a:lnTo>
                    <a:lnTo>
                      <a:pt x="137" y="841"/>
                    </a:lnTo>
                    <a:lnTo>
                      <a:pt x="145" y="810"/>
                    </a:lnTo>
                    <a:lnTo>
                      <a:pt x="153" y="779"/>
                    </a:lnTo>
                    <a:lnTo>
                      <a:pt x="162" y="752"/>
                    </a:lnTo>
                    <a:lnTo>
                      <a:pt x="172" y="725"/>
                    </a:lnTo>
                    <a:lnTo>
                      <a:pt x="181" y="700"/>
                    </a:lnTo>
                    <a:lnTo>
                      <a:pt x="192" y="676"/>
                    </a:lnTo>
                    <a:lnTo>
                      <a:pt x="202" y="654"/>
                    </a:lnTo>
                    <a:lnTo>
                      <a:pt x="213" y="634"/>
                    </a:lnTo>
                    <a:lnTo>
                      <a:pt x="224" y="614"/>
                    </a:lnTo>
                    <a:lnTo>
                      <a:pt x="234" y="597"/>
                    </a:lnTo>
                    <a:lnTo>
                      <a:pt x="256" y="566"/>
                    </a:lnTo>
                    <a:lnTo>
                      <a:pt x="277" y="540"/>
                    </a:lnTo>
                    <a:lnTo>
                      <a:pt x="297" y="519"/>
                    </a:lnTo>
                    <a:lnTo>
                      <a:pt x="314" y="503"/>
                    </a:lnTo>
                    <a:lnTo>
                      <a:pt x="328" y="491"/>
                    </a:lnTo>
                    <a:lnTo>
                      <a:pt x="340" y="483"/>
                    </a:lnTo>
                    <a:lnTo>
                      <a:pt x="349" y="477"/>
                    </a:lnTo>
                    <a:lnTo>
                      <a:pt x="397" y="493"/>
                    </a:lnTo>
                    <a:lnTo>
                      <a:pt x="445" y="507"/>
                    </a:lnTo>
                    <a:lnTo>
                      <a:pt x="492" y="519"/>
                    </a:lnTo>
                    <a:lnTo>
                      <a:pt x="539" y="530"/>
                    </a:lnTo>
                    <a:lnTo>
                      <a:pt x="585" y="539"/>
                    </a:lnTo>
                    <a:lnTo>
                      <a:pt x="631" y="546"/>
                    </a:lnTo>
                    <a:lnTo>
                      <a:pt x="675" y="551"/>
                    </a:lnTo>
                    <a:lnTo>
                      <a:pt x="720" y="555"/>
                    </a:lnTo>
                    <a:lnTo>
                      <a:pt x="763" y="559"/>
                    </a:lnTo>
                    <a:lnTo>
                      <a:pt x="805" y="560"/>
                    </a:lnTo>
                    <a:lnTo>
                      <a:pt x="846" y="560"/>
                    </a:lnTo>
                    <a:lnTo>
                      <a:pt x="886" y="560"/>
                    </a:lnTo>
                    <a:lnTo>
                      <a:pt x="925" y="558"/>
                    </a:lnTo>
                    <a:lnTo>
                      <a:pt x="963" y="555"/>
                    </a:lnTo>
                    <a:lnTo>
                      <a:pt x="1000" y="553"/>
                    </a:lnTo>
                    <a:lnTo>
                      <a:pt x="1034" y="549"/>
                    </a:lnTo>
                    <a:lnTo>
                      <a:pt x="1099" y="539"/>
                    </a:lnTo>
                    <a:lnTo>
                      <a:pt x="1158" y="528"/>
                    </a:lnTo>
                    <a:lnTo>
                      <a:pt x="1209" y="517"/>
                    </a:lnTo>
                    <a:lnTo>
                      <a:pt x="1252" y="507"/>
                    </a:lnTo>
                    <a:lnTo>
                      <a:pt x="1287" y="497"/>
                    </a:lnTo>
                    <a:lnTo>
                      <a:pt x="1313" y="488"/>
                    </a:lnTo>
                    <a:lnTo>
                      <a:pt x="1334" y="481"/>
                    </a:lnTo>
                    <a:lnTo>
                      <a:pt x="1485" y="1087"/>
                    </a:lnTo>
                    <a:lnTo>
                      <a:pt x="1514" y="1085"/>
                    </a:lnTo>
                    <a:lnTo>
                      <a:pt x="1537" y="1083"/>
                    </a:lnTo>
                    <a:lnTo>
                      <a:pt x="1553" y="1085"/>
                    </a:lnTo>
                    <a:lnTo>
                      <a:pt x="1564" y="1087"/>
                    </a:lnTo>
                    <a:lnTo>
                      <a:pt x="1570" y="1090"/>
                    </a:lnTo>
                    <a:lnTo>
                      <a:pt x="1574" y="1092"/>
                    </a:lnTo>
                    <a:lnTo>
                      <a:pt x="1576" y="1094"/>
                    </a:lnTo>
                    <a:lnTo>
                      <a:pt x="1580" y="1057"/>
                    </a:lnTo>
                    <a:lnTo>
                      <a:pt x="1584" y="1018"/>
                    </a:lnTo>
                    <a:lnTo>
                      <a:pt x="1585" y="978"/>
                    </a:lnTo>
                    <a:lnTo>
                      <a:pt x="1585" y="936"/>
                    </a:lnTo>
                    <a:lnTo>
                      <a:pt x="1585" y="894"/>
                    </a:lnTo>
                    <a:lnTo>
                      <a:pt x="1584" y="851"/>
                    </a:lnTo>
                    <a:lnTo>
                      <a:pt x="1581" y="807"/>
                    </a:lnTo>
                    <a:lnTo>
                      <a:pt x="1577" y="765"/>
                    </a:lnTo>
                    <a:lnTo>
                      <a:pt x="1574" y="725"/>
                    </a:lnTo>
                    <a:lnTo>
                      <a:pt x="1569" y="684"/>
                    </a:lnTo>
                    <a:lnTo>
                      <a:pt x="1559" y="609"/>
                    </a:lnTo>
                    <a:lnTo>
                      <a:pt x="1553" y="576"/>
                    </a:lnTo>
                    <a:lnTo>
                      <a:pt x="1547" y="545"/>
                    </a:lnTo>
                    <a:lnTo>
                      <a:pt x="1540" y="518"/>
                    </a:lnTo>
                    <a:lnTo>
                      <a:pt x="1534" y="494"/>
                    </a:lnTo>
                    <a:close/>
                  </a:path>
                </a:pathLst>
              </a:custGeom>
              <a:solidFill>
                <a:srgbClr val="A78A67"/>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itchFamily="34" charset="0"/>
                  <a:ea typeface="宋体" charset="-122"/>
                </a:endParaRPr>
              </a:p>
            </p:txBody>
          </p:sp>
        </p:grpSp>
      </p:grpSp>
      <p:pic>
        <p:nvPicPr>
          <p:cNvPr id="97" name="图片 9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9647" y="3731988"/>
            <a:ext cx="2781557" cy="207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图片 9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6024" y="1438389"/>
            <a:ext cx="2516174" cy="203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图片 9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74582" y="1857171"/>
            <a:ext cx="1621521" cy="1865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图片 9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44900" y="3980130"/>
            <a:ext cx="2405062"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12007698"/>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2"/>
          <p:cNvSpPr txBox="1"/>
          <p:nvPr/>
        </p:nvSpPr>
        <p:spPr>
          <a:xfrm>
            <a:off x="5251322" y="2167831"/>
            <a:ext cx="5296390" cy="1569660"/>
          </a:xfrm>
          <a:prstGeom prst="rect">
            <a:avLst/>
          </a:prstGeom>
          <a:noFill/>
        </p:spPr>
        <p:txBody>
          <a:bodyPr wrap="square" rtlCol="0">
            <a:spAutoFit/>
          </a:bodyPr>
          <a:lstStyle/>
          <a:p>
            <a:pPr defTabSz="724479"/>
            <a:r>
              <a:rPr lang="zh-CN" altLang="en-US" sz="9600" b="1" dirty="0">
                <a:solidFill>
                  <a:srgbClr val="2980B9"/>
                </a:solidFill>
                <a:latin typeface="微软雅黑" pitchFamily="34" charset="-122"/>
                <a:ea typeface="微软雅黑" pitchFamily="34" charset="-122"/>
              </a:rPr>
              <a:t>谢谢大家</a:t>
            </a:r>
            <a:endParaRPr lang="zh-CN" altLang="zh-CN" sz="9600" dirty="0">
              <a:solidFill>
                <a:srgbClr val="2980B9"/>
              </a:solidFill>
              <a:latin typeface="微软雅黑" pitchFamily="34" charset="-122"/>
              <a:ea typeface="微软雅黑" pitchFamily="34" charset="-122"/>
            </a:endParaRPr>
          </a:p>
        </p:txBody>
      </p:sp>
      <p:sp>
        <p:nvSpPr>
          <p:cNvPr id="11" name="TextBox 250"/>
          <p:cNvSpPr txBox="1"/>
          <p:nvPr/>
        </p:nvSpPr>
        <p:spPr>
          <a:xfrm>
            <a:off x="5402268" y="3780549"/>
            <a:ext cx="4759380" cy="461665"/>
          </a:xfrm>
          <a:prstGeom prst="rect">
            <a:avLst/>
          </a:prstGeom>
          <a:solidFill>
            <a:srgbClr val="9BBB59"/>
          </a:solidFill>
        </p:spPr>
        <p:txBody>
          <a:bodyPr wrap="square" rtlCol="0">
            <a:spAutoFit/>
          </a:bodyPr>
          <a:lstStyle/>
          <a:p>
            <a:pPr algn="dist" defTabSz="724479"/>
            <a:r>
              <a:rPr lang="en-US" altLang="zh-CN" sz="2400" dirty="0" smtClean="0">
                <a:solidFill>
                  <a:prstClr val="white"/>
                </a:solidFill>
                <a:latin typeface="微软雅黑" pitchFamily="34" charset="-122"/>
                <a:ea typeface="微软雅黑" pitchFamily="34" charset="-122"/>
              </a:rPr>
              <a:t>www.33ppt.com</a:t>
            </a:r>
            <a:endParaRPr lang="zh-CN" altLang="zh-CN" sz="2400" dirty="0">
              <a:solidFill>
                <a:prstClr val="white"/>
              </a:solidFill>
              <a:latin typeface="微软雅黑" pitchFamily="34" charset="-122"/>
              <a:ea typeface="微软雅黑" pitchFamily="34" charset="-122"/>
            </a:endParaRPr>
          </a:p>
        </p:txBody>
      </p:sp>
      <p:sp>
        <p:nvSpPr>
          <p:cNvPr id="12" name="圆角矩形 30"/>
          <p:cNvSpPr/>
          <p:nvPr/>
        </p:nvSpPr>
        <p:spPr bwMode="auto">
          <a:xfrm>
            <a:off x="2898264" y="1197894"/>
            <a:ext cx="566074" cy="551241"/>
          </a:xfrm>
          <a:prstGeom prst="roundRect">
            <a:avLst>
              <a:gd name="adj" fmla="val 6712"/>
            </a:avLst>
          </a:prstGeom>
          <a:gradFill flip="none" rotWithShape="1">
            <a:gsLst>
              <a:gs pos="0">
                <a:srgbClr val="C00000"/>
              </a:gs>
              <a:gs pos="100000">
                <a:srgbClr val="FE978C"/>
              </a:gs>
            </a:gsLst>
            <a:lin ang="8100000" scaled="1"/>
            <a:tileRect/>
          </a:gradFill>
          <a:ln w="9525" cap="flat" cmpd="sng" algn="ctr">
            <a:gradFill flip="none" rotWithShape="1">
              <a:gsLst>
                <a:gs pos="0">
                  <a:srgbClr val="C00000"/>
                </a:gs>
                <a:gs pos="50000">
                  <a:srgbClr val="FF3300"/>
                </a:gs>
              </a:gsLst>
              <a:lin ang="18900000" scaled="1"/>
              <a:tileRect/>
            </a:gra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sp>
        <p:nvSpPr>
          <p:cNvPr id="16" name="对角圆角矩形 34"/>
          <p:cNvSpPr/>
          <p:nvPr/>
        </p:nvSpPr>
        <p:spPr bwMode="auto">
          <a:xfrm>
            <a:off x="1929100" y="2260169"/>
            <a:ext cx="1524047" cy="1384983"/>
          </a:xfrm>
          <a:prstGeom prst="round2DiagRect">
            <a:avLst/>
          </a:prstGeom>
          <a:gradFill flip="none" rotWithShape="1">
            <a:gsLst>
              <a:gs pos="0">
                <a:sysClr val="window" lastClr="FFFFFF">
                  <a:lumMod val="85000"/>
                </a:sysClr>
              </a:gs>
              <a:gs pos="42000">
                <a:sysClr val="window" lastClr="FFFFFF"/>
              </a:gs>
            </a:gsLst>
            <a:lin ang="8100000" scaled="1"/>
            <a:tileRect/>
          </a:gradFill>
          <a:ln w="9525" cap="flat" cmpd="sng" algn="ctr">
            <a:gradFill flip="none" rotWithShape="1">
              <a:gsLst>
                <a:gs pos="0">
                  <a:sysClr val="window" lastClr="FFFFFF">
                    <a:lumMod val="85000"/>
                  </a:sysClr>
                </a:gs>
                <a:gs pos="50000">
                  <a:sysClr val="window" lastClr="FFFFFF"/>
                </a:gs>
              </a:gsLst>
              <a:lin ang="18900000" scaled="1"/>
              <a:tileRect/>
            </a:gradFill>
            <a:prstDash val="solid"/>
            <a:round/>
            <a:headEnd type="none" w="med" len="med"/>
            <a:tailEnd type="none" w="med" len="med"/>
          </a:ln>
          <a:effectLst>
            <a:outerShdw blurRad="342900" dist="76200" dir="8100000" sx="101000" sy="101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6600" b="1" i="0" u="none" strike="noStrike" kern="0" cap="none" spc="0" normalizeH="0" baseline="0" noProof="0" dirty="0">
              <a:ln>
                <a:noFill/>
              </a:ln>
              <a:solidFill>
                <a:srgbClr val="C00000"/>
              </a:solidFill>
              <a:effectLst>
                <a:innerShdw blurRad="63500" dist="50800" dir="18900000">
                  <a:prstClr val="black">
                    <a:alpha val="50000"/>
                  </a:prstClr>
                </a:innerShdw>
              </a:effectLst>
              <a:uLnTx/>
              <a:uFillTx/>
              <a:latin typeface="微软雅黑" pitchFamily="34" charset="-122"/>
              <a:ea typeface="微软雅黑" pitchFamily="34" charset="-122"/>
            </a:endParaRPr>
          </a:p>
        </p:txBody>
      </p:sp>
      <p:sp>
        <p:nvSpPr>
          <p:cNvPr id="17" name="圆角矩形 35"/>
          <p:cNvSpPr/>
          <p:nvPr/>
        </p:nvSpPr>
        <p:spPr bwMode="auto">
          <a:xfrm>
            <a:off x="1168770" y="2255955"/>
            <a:ext cx="609619" cy="609619"/>
          </a:xfrm>
          <a:prstGeom prst="roundRect">
            <a:avLst>
              <a:gd name="adj" fmla="val 6712"/>
            </a:avLst>
          </a:prstGeom>
          <a:gradFill flip="none" rotWithShape="1">
            <a:gsLst>
              <a:gs pos="0">
                <a:sysClr val="window" lastClr="FFFFFF">
                  <a:lumMod val="85000"/>
                </a:sysClr>
              </a:gs>
              <a:gs pos="100000">
                <a:sysClr val="window" lastClr="FFFFFF"/>
              </a:gs>
            </a:gsLst>
            <a:lin ang="8100000" scaled="1"/>
            <a:tileRect/>
          </a:gradFill>
          <a:ln w="9525" cap="flat" cmpd="sng" algn="ctr">
            <a:gradFill flip="none" rotWithShape="1">
              <a:gsLst>
                <a:gs pos="0">
                  <a:sysClr val="window" lastClr="FFFFFF">
                    <a:lumMod val="85000"/>
                  </a:sysClr>
                </a:gs>
                <a:gs pos="50000">
                  <a:sysClr val="window" lastClr="FFFFFF"/>
                </a:gs>
              </a:gsLst>
              <a:lin ang="18900000" scaled="1"/>
              <a:tileRect/>
            </a:gradFill>
            <a:prstDash val="solid"/>
            <a:round/>
            <a:headEnd type="none" w="med" len="med"/>
            <a:tailEnd type="none" w="med" len="med"/>
          </a:ln>
          <a:effectLst>
            <a:outerShdw blurRad="342900" dist="76200" dir="8100000" sx="101000" sy="101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sp>
        <p:nvSpPr>
          <p:cNvPr id="18" name="圆角矩形 36"/>
          <p:cNvSpPr/>
          <p:nvPr/>
        </p:nvSpPr>
        <p:spPr bwMode="auto">
          <a:xfrm>
            <a:off x="1788350" y="4961885"/>
            <a:ext cx="435442" cy="435442"/>
          </a:xfrm>
          <a:prstGeom prst="roundRect">
            <a:avLst>
              <a:gd name="adj" fmla="val 6712"/>
            </a:avLst>
          </a:prstGeom>
          <a:gradFill flip="none" rotWithShape="1">
            <a:gsLst>
              <a:gs pos="0">
                <a:sysClr val="window" lastClr="FFFFFF">
                  <a:lumMod val="85000"/>
                </a:sysClr>
              </a:gs>
              <a:gs pos="100000">
                <a:sysClr val="window" lastClr="FFFFFF"/>
              </a:gs>
            </a:gsLst>
            <a:lin ang="8100000" scaled="1"/>
            <a:tileRect/>
          </a:gradFill>
          <a:ln w="9525" cap="flat" cmpd="sng" algn="ctr">
            <a:gradFill flip="none" rotWithShape="1">
              <a:gsLst>
                <a:gs pos="0">
                  <a:sysClr val="window" lastClr="FFFFFF">
                    <a:lumMod val="85000"/>
                  </a:sysClr>
                </a:gs>
                <a:gs pos="50000">
                  <a:sysClr val="window" lastClr="FFFFFF"/>
                </a:gs>
              </a:gsLst>
              <a:lin ang="18900000" scaled="1"/>
              <a:tileRect/>
            </a:gra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sp>
        <p:nvSpPr>
          <p:cNvPr id="20" name="圆角矩形 38"/>
          <p:cNvSpPr/>
          <p:nvPr/>
        </p:nvSpPr>
        <p:spPr bwMode="auto">
          <a:xfrm>
            <a:off x="-696070" y="1413782"/>
            <a:ext cx="1132149" cy="1132149"/>
          </a:xfrm>
          <a:prstGeom prst="roundRect">
            <a:avLst>
              <a:gd name="adj" fmla="val 6712"/>
            </a:avLst>
          </a:prstGeom>
          <a:gradFill flip="none" rotWithShape="1">
            <a:gsLst>
              <a:gs pos="0">
                <a:sysClr val="window" lastClr="FFFFFF">
                  <a:lumMod val="85000"/>
                </a:sysClr>
              </a:gs>
              <a:gs pos="100000">
                <a:sysClr val="window" lastClr="FFFFFF"/>
              </a:gs>
            </a:gsLst>
            <a:lin ang="8100000" scaled="1"/>
            <a:tileRect/>
          </a:gradFill>
          <a:ln w="9525" cap="flat" cmpd="sng" algn="ctr">
            <a:gradFill flip="none" rotWithShape="1">
              <a:gsLst>
                <a:gs pos="0">
                  <a:sysClr val="window" lastClr="FFFFFF">
                    <a:lumMod val="85000"/>
                  </a:sysClr>
                </a:gs>
                <a:gs pos="50000">
                  <a:sysClr val="window" lastClr="FFFFFF"/>
                </a:gs>
              </a:gsLst>
              <a:lin ang="18900000" scaled="1"/>
              <a:tileRect/>
            </a:gradFill>
            <a:prstDash val="solid"/>
            <a:round/>
            <a:headEnd type="none" w="med" len="med"/>
            <a:tailEnd type="none" w="med" len="med"/>
          </a:ln>
          <a:effectLst>
            <a:outerShdw blurRad="342900" dist="76200" dir="8100000" sx="101000" sy="101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sp>
        <p:nvSpPr>
          <p:cNvPr id="21" name="圆角矩形 39"/>
          <p:cNvSpPr/>
          <p:nvPr/>
        </p:nvSpPr>
        <p:spPr bwMode="auto">
          <a:xfrm>
            <a:off x="2636998" y="936629"/>
            <a:ext cx="435442" cy="435442"/>
          </a:xfrm>
          <a:prstGeom prst="roundRect">
            <a:avLst>
              <a:gd name="adj" fmla="val 6712"/>
            </a:avLst>
          </a:prstGeom>
          <a:gradFill flip="none" rotWithShape="1">
            <a:gsLst>
              <a:gs pos="0">
                <a:sysClr val="window" lastClr="FFFFFF">
                  <a:lumMod val="85000"/>
                </a:sysClr>
              </a:gs>
              <a:gs pos="100000">
                <a:sysClr val="window" lastClr="FFFFFF"/>
              </a:gs>
            </a:gsLst>
            <a:lin ang="8100000" scaled="1"/>
            <a:tileRect/>
          </a:gradFill>
          <a:ln w="9525" cap="flat" cmpd="sng" algn="ctr">
            <a:gradFill flip="none" rotWithShape="1">
              <a:gsLst>
                <a:gs pos="0">
                  <a:sysClr val="window" lastClr="FFFFFF">
                    <a:lumMod val="85000"/>
                  </a:sysClr>
                </a:gs>
                <a:gs pos="50000">
                  <a:sysClr val="window" lastClr="FFFFFF"/>
                </a:gs>
              </a:gsLst>
              <a:lin ang="18900000" scaled="1"/>
              <a:tileRect/>
            </a:gra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sp>
        <p:nvSpPr>
          <p:cNvPr id="24" name="TextBox 29"/>
          <p:cNvSpPr txBox="1"/>
          <p:nvPr/>
        </p:nvSpPr>
        <p:spPr>
          <a:xfrm>
            <a:off x="2166734" y="2651485"/>
            <a:ext cx="1301009" cy="707886"/>
          </a:xfrm>
          <a:prstGeom prst="rect">
            <a:avLst/>
          </a:prstGeom>
          <a:noFill/>
        </p:spPr>
        <p:txBody>
          <a:bodyPr wrap="square" rtlCol="0">
            <a:spAutoFit/>
          </a:bodyPr>
          <a:lstStyle/>
          <a:p>
            <a:pPr defTabSz="724479"/>
            <a:r>
              <a:rPr lang="zh-CN" altLang="en-US" sz="2000" b="1" dirty="0">
                <a:solidFill>
                  <a:prstClr val="black">
                    <a:lumMod val="50000"/>
                    <a:lumOff val="50000"/>
                  </a:prstClr>
                </a:solidFill>
                <a:latin typeface="微软雅黑" pitchFamily="34" charset="-122"/>
                <a:ea typeface="微软雅黑" pitchFamily="34" charset="-122"/>
              </a:rPr>
              <a:t>品管圈</a:t>
            </a:r>
            <a:r>
              <a:rPr lang="en-US" altLang="zh-CN" sz="2000" b="1" dirty="0">
                <a:solidFill>
                  <a:prstClr val="black">
                    <a:lumMod val="50000"/>
                    <a:lumOff val="50000"/>
                  </a:prstClr>
                </a:solidFill>
                <a:latin typeface="微软雅黑" pitchFamily="34" charset="-122"/>
                <a:ea typeface="微软雅黑" pitchFamily="34" charset="-122"/>
              </a:rPr>
              <a:t>LOGO</a:t>
            </a:r>
            <a:endParaRPr lang="zh-CN" altLang="en-US" sz="2000" b="1" dirty="0">
              <a:solidFill>
                <a:prstClr val="black">
                  <a:lumMod val="50000"/>
                  <a:lumOff val="50000"/>
                </a:prstClr>
              </a:solidFill>
              <a:latin typeface="微软雅黑" pitchFamily="34" charset="-122"/>
              <a:ea typeface="微软雅黑" pitchFamily="34" charset="-122"/>
            </a:endParaRPr>
          </a:p>
        </p:txBody>
      </p:sp>
      <p:grpSp>
        <p:nvGrpSpPr>
          <p:cNvPr id="51" name="组合 50"/>
          <p:cNvGrpSpPr/>
          <p:nvPr/>
        </p:nvGrpSpPr>
        <p:grpSpPr>
          <a:xfrm>
            <a:off x="361509" y="2683195"/>
            <a:ext cx="870884" cy="870884"/>
            <a:chOff x="361509" y="2683195"/>
            <a:chExt cx="870884" cy="870884"/>
          </a:xfrm>
        </p:grpSpPr>
        <p:sp>
          <p:nvSpPr>
            <p:cNvPr id="14" name="圆角矩形 32"/>
            <p:cNvSpPr/>
            <p:nvPr/>
          </p:nvSpPr>
          <p:spPr bwMode="auto">
            <a:xfrm>
              <a:off x="361509" y="2683195"/>
              <a:ext cx="870884" cy="870884"/>
            </a:xfrm>
            <a:prstGeom prst="roundRect">
              <a:avLst>
                <a:gd name="adj" fmla="val 6712"/>
              </a:avLst>
            </a:prstGeom>
            <a:gradFill flip="none" rotWithShape="1">
              <a:gsLst>
                <a:gs pos="0">
                  <a:srgbClr val="0070C0"/>
                </a:gs>
                <a:gs pos="100000">
                  <a:srgbClr val="00B0F0"/>
                </a:gs>
              </a:gsLst>
              <a:lin ang="8100000" scaled="1"/>
              <a:tileRect/>
            </a:gradFill>
            <a:ln w="9525" cap="flat" cmpd="sng" algn="ctr">
              <a:gradFill flip="none" rotWithShape="1">
                <a:gsLst>
                  <a:gs pos="0">
                    <a:srgbClr val="0070C0"/>
                  </a:gs>
                  <a:gs pos="50000">
                    <a:srgbClr val="00B0F0"/>
                  </a:gs>
                </a:gsLst>
                <a:lin ang="18900000" scaled="1"/>
                <a:tileRect/>
              </a:gradFill>
              <a:prstDash val="solid"/>
              <a:round/>
              <a:headEnd type="none" w="med" len="med"/>
              <a:tailEnd type="none" w="med" len="med"/>
            </a:ln>
            <a:effectLst>
              <a:outerShdw blurRad="368300" dist="101600" dir="9000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sp>
          <p:nvSpPr>
            <p:cNvPr id="50" name="Freeform 44"/>
            <p:cNvSpPr>
              <a:spLocks noEditPoints="1"/>
            </p:cNvSpPr>
            <p:nvPr/>
          </p:nvSpPr>
          <p:spPr bwMode="auto">
            <a:xfrm>
              <a:off x="501963" y="2847719"/>
              <a:ext cx="526354" cy="541835"/>
            </a:xfrm>
            <a:custGeom>
              <a:avLst/>
              <a:gdLst>
                <a:gd name="T0" fmla="*/ 65 w 175"/>
                <a:gd name="T1" fmla="*/ 177 h 180"/>
                <a:gd name="T2" fmla="*/ 61 w 175"/>
                <a:gd name="T3" fmla="*/ 132 h 180"/>
                <a:gd name="T4" fmla="*/ 21 w 175"/>
                <a:gd name="T5" fmla="*/ 153 h 180"/>
                <a:gd name="T6" fmla="*/ 0 w 175"/>
                <a:gd name="T7" fmla="*/ 114 h 180"/>
                <a:gd name="T8" fmla="*/ 25 w 175"/>
                <a:gd name="T9" fmla="*/ 100 h 180"/>
                <a:gd name="T10" fmla="*/ 42 w 175"/>
                <a:gd name="T11" fmla="*/ 89 h 180"/>
                <a:gd name="T12" fmla="*/ 7 w 175"/>
                <a:gd name="T13" fmla="*/ 69 h 180"/>
                <a:gd name="T14" fmla="*/ 4 w 175"/>
                <a:gd name="T15" fmla="*/ 57 h 180"/>
                <a:gd name="T16" fmla="*/ 37 w 175"/>
                <a:gd name="T17" fmla="*/ 33 h 180"/>
                <a:gd name="T18" fmla="*/ 65 w 175"/>
                <a:gd name="T19" fmla="*/ 49 h 180"/>
                <a:gd name="T20" fmla="*/ 65 w 175"/>
                <a:gd name="T21" fmla="*/ 0 h 180"/>
                <a:gd name="T22" fmla="*/ 89 w 175"/>
                <a:gd name="T23" fmla="*/ 0 h 180"/>
                <a:gd name="T24" fmla="*/ 110 w 175"/>
                <a:gd name="T25" fmla="*/ 24 h 180"/>
                <a:gd name="T26" fmla="*/ 139 w 175"/>
                <a:gd name="T27" fmla="*/ 33 h 180"/>
                <a:gd name="T28" fmla="*/ 173 w 175"/>
                <a:gd name="T29" fmla="*/ 60 h 180"/>
                <a:gd name="T30" fmla="*/ 157 w 175"/>
                <a:gd name="T31" fmla="*/ 75 h 180"/>
                <a:gd name="T32" fmla="*/ 149 w 175"/>
                <a:gd name="T33" fmla="*/ 99 h 180"/>
                <a:gd name="T34" fmla="*/ 175 w 175"/>
                <a:gd name="T35" fmla="*/ 115 h 180"/>
                <a:gd name="T36" fmla="*/ 160 w 175"/>
                <a:gd name="T37" fmla="*/ 142 h 180"/>
                <a:gd name="T38" fmla="*/ 123 w 175"/>
                <a:gd name="T39" fmla="*/ 137 h 180"/>
                <a:gd name="T40" fmla="*/ 110 w 175"/>
                <a:gd name="T41" fmla="*/ 155 h 180"/>
                <a:gd name="T42" fmla="*/ 88 w 175"/>
                <a:gd name="T43" fmla="*/ 180 h 180"/>
                <a:gd name="T44" fmla="*/ 65 w 175"/>
                <a:gd name="T45" fmla="*/ 180 h 180"/>
                <a:gd name="T46" fmla="*/ 92 w 175"/>
                <a:gd name="T47" fmla="*/ 162 h 180"/>
                <a:gd name="T48" fmla="*/ 86 w 175"/>
                <a:gd name="T49" fmla="*/ 161 h 180"/>
                <a:gd name="T50" fmla="*/ 86 w 175"/>
                <a:gd name="T51" fmla="*/ 167 h 180"/>
                <a:gd name="T52" fmla="*/ 92 w 175"/>
                <a:gd name="T53" fmla="*/ 167 h 180"/>
                <a:gd name="T54" fmla="*/ 92 w 175"/>
                <a:gd name="T55" fmla="*/ 162 h 180"/>
                <a:gd name="T56" fmla="*/ 100 w 175"/>
                <a:gd name="T57" fmla="*/ 146 h 180"/>
                <a:gd name="T58" fmla="*/ 93 w 175"/>
                <a:gd name="T59" fmla="*/ 129 h 180"/>
                <a:gd name="T60" fmla="*/ 88 w 175"/>
                <a:gd name="T61" fmla="*/ 152 h 180"/>
                <a:gd name="T62" fmla="*/ 88 w 175"/>
                <a:gd name="T63" fmla="*/ 157 h 180"/>
                <a:gd name="T64" fmla="*/ 88 w 175"/>
                <a:gd name="T65" fmla="*/ 157 h 180"/>
                <a:gd name="T66" fmla="*/ 92 w 175"/>
                <a:gd name="T67" fmla="*/ 146 h 180"/>
                <a:gd name="T68" fmla="*/ 92 w 175"/>
                <a:gd name="T69" fmla="*/ 103 h 180"/>
                <a:gd name="T70" fmla="*/ 86 w 175"/>
                <a:gd name="T71" fmla="*/ 106 h 180"/>
                <a:gd name="T72" fmla="*/ 87 w 175"/>
                <a:gd name="T73" fmla="*/ 151 h 180"/>
                <a:gd name="T74" fmla="*/ 85 w 175"/>
                <a:gd name="T75" fmla="*/ 130 h 180"/>
                <a:gd name="T76" fmla="*/ 82 w 175"/>
                <a:gd name="T77" fmla="*/ 111 h 180"/>
                <a:gd name="T78" fmla="*/ 103 w 175"/>
                <a:gd name="T79" fmla="*/ 90 h 180"/>
                <a:gd name="T80" fmla="*/ 94 w 175"/>
                <a:gd name="T81" fmla="*/ 66 h 180"/>
                <a:gd name="T82" fmla="*/ 95 w 175"/>
                <a:gd name="T83" fmla="*/ 89 h 180"/>
                <a:gd name="T84" fmla="*/ 76 w 175"/>
                <a:gd name="T85" fmla="*/ 106 h 180"/>
                <a:gd name="T86" fmla="*/ 81 w 175"/>
                <a:gd name="T87" fmla="*/ 127 h 180"/>
                <a:gd name="T88" fmla="*/ 85 w 175"/>
                <a:gd name="T89" fmla="*/ 130 h 180"/>
                <a:gd name="T90" fmla="*/ 92 w 175"/>
                <a:gd name="T91" fmla="*/ 43 h 180"/>
                <a:gd name="T92" fmla="*/ 87 w 175"/>
                <a:gd name="T93" fmla="*/ 43 h 180"/>
                <a:gd name="T94" fmla="*/ 89 w 175"/>
                <a:gd name="T95" fmla="*/ 94 h 180"/>
                <a:gd name="T96" fmla="*/ 92 w 175"/>
                <a:gd name="T97" fmla="*/ 67 h 180"/>
                <a:gd name="T98" fmla="*/ 83 w 175"/>
                <a:gd name="T99" fmla="*/ 57 h 180"/>
                <a:gd name="T100" fmla="*/ 91 w 175"/>
                <a:gd name="T101" fmla="*/ 41 h 180"/>
                <a:gd name="T102" fmla="*/ 98 w 175"/>
                <a:gd name="T103" fmla="*/ 33 h 180"/>
                <a:gd name="T104" fmla="*/ 79 w 175"/>
                <a:gd name="T105" fmla="*/ 38 h 180"/>
                <a:gd name="T106" fmla="*/ 82 w 175"/>
                <a:gd name="T107" fmla="*/ 67 h 180"/>
                <a:gd name="T108" fmla="*/ 83 w 175"/>
                <a:gd name="T109" fmla="*/ 57 h 180"/>
                <a:gd name="T110" fmla="*/ 94 w 175"/>
                <a:gd name="T111" fmla="*/ 36 h 180"/>
                <a:gd name="T112" fmla="*/ 96 w 175"/>
                <a:gd name="T113" fmla="*/ 36 h 180"/>
                <a:gd name="T114" fmla="*/ 94 w 175"/>
                <a:gd name="T115" fmla="*/ 36 h 180"/>
                <a:gd name="T116" fmla="*/ 92 w 175"/>
                <a:gd name="T117" fmla="*/ 30 h 180"/>
                <a:gd name="T118" fmla="*/ 93 w 175"/>
                <a:gd name="T119" fmla="*/ 19 h 180"/>
                <a:gd name="T120" fmla="*/ 86 w 175"/>
                <a:gd name="T121" fmla="*/ 13 h 180"/>
                <a:gd name="T122" fmla="*/ 86 w 175"/>
                <a:gd name="T123" fmla="*/ 26 h 180"/>
                <a:gd name="T124" fmla="*/ 92 w 175"/>
                <a:gd name="T125" fmla="*/ 3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5" h="180">
                  <a:moveTo>
                    <a:pt x="65" y="180"/>
                  </a:moveTo>
                  <a:cubicBezTo>
                    <a:pt x="65" y="179"/>
                    <a:pt x="65" y="178"/>
                    <a:pt x="65" y="177"/>
                  </a:cubicBezTo>
                  <a:cubicBezTo>
                    <a:pt x="65" y="172"/>
                    <a:pt x="65" y="130"/>
                    <a:pt x="64" y="130"/>
                  </a:cubicBezTo>
                  <a:cubicBezTo>
                    <a:pt x="64" y="130"/>
                    <a:pt x="62" y="131"/>
                    <a:pt x="61" y="132"/>
                  </a:cubicBezTo>
                  <a:cubicBezTo>
                    <a:pt x="57" y="134"/>
                    <a:pt x="38" y="145"/>
                    <a:pt x="29" y="150"/>
                  </a:cubicBezTo>
                  <a:cubicBezTo>
                    <a:pt x="24" y="153"/>
                    <a:pt x="22" y="154"/>
                    <a:pt x="21" y="153"/>
                  </a:cubicBezTo>
                  <a:cubicBezTo>
                    <a:pt x="21" y="152"/>
                    <a:pt x="3" y="121"/>
                    <a:pt x="1" y="117"/>
                  </a:cubicBezTo>
                  <a:cubicBezTo>
                    <a:pt x="0" y="115"/>
                    <a:pt x="0" y="114"/>
                    <a:pt x="0" y="114"/>
                  </a:cubicBezTo>
                  <a:cubicBezTo>
                    <a:pt x="1" y="114"/>
                    <a:pt x="3" y="113"/>
                    <a:pt x="6" y="111"/>
                  </a:cubicBezTo>
                  <a:cubicBezTo>
                    <a:pt x="9" y="109"/>
                    <a:pt x="17" y="104"/>
                    <a:pt x="25" y="100"/>
                  </a:cubicBezTo>
                  <a:cubicBezTo>
                    <a:pt x="33" y="95"/>
                    <a:pt x="40" y="91"/>
                    <a:pt x="41" y="90"/>
                  </a:cubicBezTo>
                  <a:cubicBezTo>
                    <a:pt x="42" y="89"/>
                    <a:pt x="42" y="89"/>
                    <a:pt x="42" y="89"/>
                  </a:cubicBezTo>
                  <a:cubicBezTo>
                    <a:pt x="35" y="85"/>
                    <a:pt x="35" y="85"/>
                    <a:pt x="35" y="85"/>
                  </a:cubicBezTo>
                  <a:cubicBezTo>
                    <a:pt x="27" y="81"/>
                    <a:pt x="24" y="78"/>
                    <a:pt x="7" y="69"/>
                  </a:cubicBezTo>
                  <a:cubicBezTo>
                    <a:pt x="3" y="66"/>
                    <a:pt x="0" y="64"/>
                    <a:pt x="0" y="64"/>
                  </a:cubicBezTo>
                  <a:cubicBezTo>
                    <a:pt x="0" y="64"/>
                    <a:pt x="2" y="60"/>
                    <a:pt x="4" y="57"/>
                  </a:cubicBezTo>
                  <a:cubicBezTo>
                    <a:pt x="11" y="43"/>
                    <a:pt x="22" y="25"/>
                    <a:pt x="22" y="25"/>
                  </a:cubicBezTo>
                  <a:cubicBezTo>
                    <a:pt x="22" y="24"/>
                    <a:pt x="25" y="26"/>
                    <a:pt x="37" y="33"/>
                  </a:cubicBezTo>
                  <a:cubicBezTo>
                    <a:pt x="41" y="36"/>
                    <a:pt x="49" y="40"/>
                    <a:pt x="55" y="44"/>
                  </a:cubicBezTo>
                  <a:cubicBezTo>
                    <a:pt x="65" y="49"/>
                    <a:pt x="65" y="49"/>
                    <a:pt x="65" y="49"/>
                  </a:cubicBezTo>
                  <a:cubicBezTo>
                    <a:pt x="65" y="25"/>
                    <a:pt x="65" y="25"/>
                    <a:pt x="65" y="25"/>
                  </a:cubicBezTo>
                  <a:cubicBezTo>
                    <a:pt x="65" y="0"/>
                    <a:pt x="65" y="0"/>
                    <a:pt x="65" y="0"/>
                  </a:cubicBezTo>
                  <a:cubicBezTo>
                    <a:pt x="67" y="0"/>
                    <a:pt x="67" y="0"/>
                    <a:pt x="67" y="0"/>
                  </a:cubicBezTo>
                  <a:cubicBezTo>
                    <a:pt x="68" y="0"/>
                    <a:pt x="78" y="0"/>
                    <a:pt x="89" y="0"/>
                  </a:cubicBezTo>
                  <a:cubicBezTo>
                    <a:pt x="110" y="0"/>
                    <a:pt x="110" y="0"/>
                    <a:pt x="110" y="0"/>
                  </a:cubicBezTo>
                  <a:cubicBezTo>
                    <a:pt x="110" y="24"/>
                    <a:pt x="110" y="24"/>
                    <a:pt x="110" y="24"/>
                  </a:cubicBezTo>
                  <a:cubicBezTo>
                    <a:pt x="110" y="41"/>
                    <a:pt x="111" y="49"/>
                    <a:pt x="111" y="49"/>
                  </a:cubicBezTo>
                  <a:cubicBezTo>
                    <a:pt x="112" y="49"/>
                    <a:pt x="118" y="45"/>
                    <a:pt x="139" y="33"/>
                  </a:cubicBezTo>
                  <a:cubicBezTo>
                    <a:pt x="147" y="28"/>
                    <a:pt x="153" y="25"/>
                    <a:pt x="153" y="25"/>
                  </a:cubicBezTo>
                  <a:cubicBezTo>
                    <a:pt x="154" y="25"/>
                    <a:pt x="170" y="54"/>
                    <a:pt x="173" y="60"/>
                  </a:cubicBezTo>
                  <a:cubicBezTo>
                    <a:pt x="175" y="62"/>
                    <a:pt x="175" y="64"/>
                    <a:pt x="175" y="64"/>
                  </a:cubicBezTo>
                  <a:cubicBezTo>
                    <a:pt x="175" y="65"/>
                    <a:pt x="161" y="73"/>
                    <a:pt x="157" y="75"/>
                  </a:cubicBezTo>
                  <a:cubicBezTo>
                    <a:pt x="148" y="81"/>
                    <a:pt x="134" y="89"/>
                    <a:pt x="134" y="90"/>
                  </a:cubicBezTo>
                  <a:cubicBezTo>
                    <a:pt x="133" y="90"/>
                    <a:pt x="136" y="92"/>
                    <a:pt x="149" y="99"/>
                  </a:cubicBezTo>
                  <a:cubicBezTo>
                    <a:pt x="151" y="101"/>
                    <a:pt x="158" y="105"/>
                    <a:pt x="164" y="108"/>
                  </a:cubicBezTo>
                  <a:cubicBezTo>
                    <a:pt x="169" y="111"/>
                    <a:pt x="174" y="114"/>
                    <a:pt x="175" y="115"/>
                  </a:cubicBezTo>
                  <a:cubicBezTo>
                    <a:pt x="175" y="115"/>
                    <a:pt x="174" y="117"/>
                    <a:pt x="171" y="123"/>
                  </a:cubicBezTo>
                  <a:cubicBezTo>
                    <a:pt x="168" y="127"/>
                    <a:pt x="164" y="136"/>
                    <a:pt x="160" y="142"/>
                  </a:cubicBezTo>
                  <a:cubicBezTo>
                    <a:pt x="156" y="149"/>
                    <a:pt x="153" y="154"/>
                    <a:pt x="153" y="154"/>
                  </a:cubicBezTo>
                  <a:cubicBezTo>
                    <a:pt x="153" y="154"/>
                    <a:pt x="149" y="152"/>
                    <a:pt x="123" y="137"/>
                  </a:cubicBezTo>
                  <a:cubicBezTo>
                    <a:pt x="117" y="133"/>
                    <a:pt x="111" y="130"/>
                    <a:pt x="111" y="130"/>
                  </a:cubicBezTo>
                  <a:cubicBezTo>
                    <a:pt x="111" y="130"/>
                    <a:pt x="110" y="140"/>
                    <a:pt x="110" y="155"/>
                  </a:cubicBezTo>
                  <a:cubicBezTo>
                    <a:pt x="110" y="180"/>
                    <a:pt x="110" y="180"/>
                    <a:pt x="110" y="180"/>
                  </a:cubicBezTo>
                  <a:cubicBezTo>
                    <a:pt x="88" y="180"/>
                    <a:pt x="88" y="180"/>
                    <a:pt x="88" y="180"/>
                  </a:cubicBezTo>
                  <a:cubicBezTo>
                    <a:pt x="76" y="180"/>
                    <a:pt x="66" y="180"/>
                    <a:pt x="65" y="180"/>
                  </a:cubicBezTo>
                  <a:cubicBezTo>
                    <a:pt x="65" y="180"/>
                    <a:pt x="65" y="180"/>
                    <a:pt x="65" y="180"/>
                  </a:cubicBezTo>
                  <a:cubicBezTo>
                    <a:pt x="65" y="180"/>
                    <a:pt x="65" y="180"/>
                    <a:pt x="65" y="180"/>
                  </a:cubicBezTo>
                  <a:close/>
                  <a:moveTo>
                    <a:pt x="92" y="162"/>
                  </a:moveTo>
                  <a:cubicBezTo>
                    <a:pt x="92" y="159"/>
                    <a:pt x="92" y="157"/>
                    <a:pt x="92" y="157"/>
                  </a:cubicBezTo>
                  <a:cubicBezTo>
                    <a:pt x="92" y="157"/>
                    <a:pt x="88" y="159"/>
                    <a:pt x="86" y="161"/>
                  </a:cubicBezTo>
                  <a:cubicBezTo>
                    <a:pt x="86" y="161"/>
                    <a:pt x="86" y="163"/>
                    <a:pt x="86" y="164"/>
                  </a:cubicBezTo>
                  <a:cubicBezTo>
                    <a:pt x="86" y="167"/>
                    <a:pt x="86" y="167"/>
                    <a:pt x="86" y="167"/>
                  </a:cubicBezTo>
                  <a:cubicBezTo>
                    <a:pt x="89" y="167"/>
                    <a:pt x="89" y="167"/>
                    <a:pt x="89" y="167"/>
                  </a:cubicBezTo>
                  <a:cubicBezTo>
                    <a:pt x="92" y="167"/>
                    <a:pt x="92" y="167"/>
                    <a:pt x="92" y="167"/>
                  </a:cubicBezTo>
                  <a:cubicBezTo>
                    <a:pt x="92" y="162"/>
                    <a:pt x="92" y="162"/>
                    <a:pt x="92" y="162"/>
                  </a:cubicBezTo>
                  <a:cubicBezTo>
                    <a:pt x="92" y="162"/>
                    <a:pt x="92" y="162"/>
                    <a:pt x="92" y="162"/>
                  </a:cubicBezTo>
                  <a:close/>
                  <a:moveTo>
                    <a:pt x="88" y="157"/>
                  </a:moveTo>
                  <a:cubicBezTo>
                    <a:pt x="91" y="155"/>
                    <a:pt x="98" y="149"/>
                    <a:pt x="100" y="146"/>
                  </a:cubicBezTo>
                  <a:cubicBezTo>
                    <a:pt x="103" y="142"/>
                    <a:pt x="102" y="135"/>
                    <a:pt x="97" y="131"/>
                  </a:cubicBezTo>
                  <a:cubicBezTo>
                    <a:pt x="96" y="130"/>
                    <a:pt x="93" y="129"/>
                    <a:pt x="93" y="129"/>
                  </a:cubicBezTo>
                  <a:cubicBezTo>
                    <a:pt x="94" y="137"/>
                    <a:pt x="94" y="137"/>
                    <a:pt x="94" y="137"/>
                  </a:cubicBezTo>
                  <a:cubicBezTo>
                    <a:pt x="94" y="137"/>
                    <a:pt x="95" y="145"/>
                    <a:pt x="88" y="152"/>
                  </a:cubicBezTo>
                  <a:cubicBezTo>
                    <a:pt x="82" y="157"/>
                    <a:pt x="81" y="158"/>
                    <a:pt x="81" y="159"/>
                  </a:cubicBezTo>
                  <a:cubicBezTo>
                    <a:pt x="81" y="160"/>
                    <a:pt x="84" y="160"/>
                    <a:pt x="88" y="157"/>
                  </a:cubicBezTo>
                  <a:cubicBezTo>
                    <a:pt x="88" y="157"/>
                    <a:pt x="88" y="157"/>
                    <a:pt x="88" y="157"/>
                  </a:cubicBezTo>
                  <a:cubicBezTo>
                    <a:pt x="88" y="157"/>
                    <a:pt x="88" y="157"/>
                    <a:pt x="88" y="157"/>
                  </a:cubicBezTo>
                  <a:close/>
                  <a:moveTo>
                    <a:pt x="89" y="148"/>
                  </a:moveTo>
                  <a:cubicBezTo>
                    <a:pt x="92" y="146"/>
                    <a:pt x="92" y="146"/>
                    <a:pt x="92" y="146"/>
                  </a:cubicBezTo>
                  <a:cubicBezTo>
                    <a:pt x="92" y="125"/>
                    <a:pt x="92" y="125"/>
                    <a:pt x="92" y="125"/>
                  </a:cubicBezTo>
                  <a:cubicBezTo>
                    <a:pt x="92" y="103"/>
                    <a:pt x="92" y="103"/>
                    <a:pt x="92" y="103"/>
                  </a:cubicBezTo>
                  <a:cubicBezTo>
                    <a:pt x="89" y="105"/>
                    <a:pt x="89" y="105"/>
                    <a:pt x="89" y="105"/>
                  </a:cubicBezTo>
                  <a:cubicBezTo>
                    <a:pt x="86" y="106"/>
                    <a:pt x="86" y="106"/>
                    <a:pt x="86" y="106"/>
                  </a:cubicBezTo>
                  <a:cubicBezTo>
                    <a:pt x="86" y="129"/>
                    <a:pt x="86" y="129"/>
                    <a:pt x="86" y="129"/>
                  </a:cubicBezTo>
                  <a:cubicBezTo>
                    <a:pt x="86" y="141"/>
                    <a:pt x="86" y="151"/>
                    <a:pt x="87" y="151"/>
                  </a:cubicBezTo>
                  <a:cubicBezTo>
                    <a:pt x="87" y="151"/>
                    <a:pt x="88" y="150"/>
                    <a:pt x="89" y="148"/>
                  </a:cubicBezTo>
                  <a:close/>
                  <a:moveTo>
                    <a:pt x="85" y="130"/>
                  </a:moveTo>
                  <a:cubicBezTo>
                    <a:pt x="85" y="130"/>
                    <a:pt x="85" y="123"/>
                    <a:pt x="84" y="121"/>
                  </a:cubicBezTo>
                  <a:cubicBezTo>
                    <a:pt x="82" y="119"/>
                    <a:pt x="81" y="115"/>
                    <a:pt x="82" y="111"/>
                  </a:cubicBezTo>
                  <a:cubicBezTo>
                    <a:pt x="83" y="107"/>
                    <a:pt x="85" y="105"/>
                    <a:pt x="91" y="102"/>
                  </a:cubicBezTo>
                  <a:cubicBezTo>
                    <a:pt x="98" y="99"/>
                    <a:pt x="102" y="94"/>
                    <a:pt x="103" y="90"/>
                  </a:cubicBezTo>
                  <a:cubicBezTo>
                    <a:pt x="105" y="85"/>
                    <a:pt x="104" y="81"/>
                    <a:pt x="102" y="76"/>
                  </a:cubicBezTo>
                  <a:cubicBezTo>
                    <a:pt x="100" y="73"/>
                    <a:pt x="95" y="66"/>
                    <a:pt x="94" y="66"/>
                  </a:cubicBezTo>
                  <a:cubicBezTo>
                    <a:pt x="93" y="69"/>
                    <a:pt x="94" y="77"/>
                    <a:pt x="94" y="77"/>
                  </a:cubicBezTo>
                  <a:cubicBezTo>
                    <a:pt x="94" y="77"/>
                    <a:pt x="98" y="85"/>
                    <a:pt x="95" y="89"/>
                  </a:cubicBezTo>
                  <a:cubicBezTo>
                    <a:pt x="94" y="92"/>
                    <a:pt x="92" y="93"/>
                    <a:pt x="85" y="98"/>
                  </a:cubicBezTo>
                  <a:cubicBezTo>
                    <a:pt x="79" y="101"/>
                    <a:pt x="78" y="103"/>
                    <a:pt x="76" y="106"/>
                  </a:cubicBezTo>
                  <a:cubicBezTo>
                    <a:pt x="75" y="109"/>
                    <a:pt x="75" y="110"/>
                    <a:pt x="75" y="114"/>
                  </a:cubicBezTo>
                  <a:cubicBezTo>
                    <a:pt x="75" y="119"/>
                    <a:pt x="77" y="122"/>
                    <a:pt x="81" y="127"/>
                  </a:cubicBezTo>
                  <a:cubicBezTo>
                    <a:pt x="84" y="131"/>
                    <a:pt x="85" y="130"/>
                    <a:pt x="85" y="130"/>
                  </a:cubicBezTo>
                  <a:cubicBezTo>
                    <a:pt x="85" y="130"/>
                    <a:pt x="85" y="130"/>
                    <a:pt x="85" y="130"/>
                  </a:cubicBezTo>
                  <a:close/>
                  <a:moveTo>
                    <a:pt x="92" y="67"/>
                  </a:moveTo>
                  <a:cubicBezTo>
                    <a:pt x="92" y="43"/>
                    <a:pt x="92" y="43"/>
                    <a:pt x="92" y="43"/>
                  </a:cubicBezTo>
                  <a:cubicBezTo>
                    <a:pt x="89" y="43"/>
                    <a:pt x="89" y="43"/>
                    <a:pt x="89" y="43"/>
                  </a:cubicBezTo>
                  <a:cubicBezTo>
                    <a:pt x="88" y="43"/>
                    <a:pt x="87" y="43"/>
                    <a:pt x="87" y="43"/>
                  </a:cubicBezTo>
                  <a:cubicBezTo>
                    <a:pt x="86" y="44"/>
                    <a:pt x="86" y="94"/>
                    <a:pt x="86" y="95"/>
                  </a:cubicBezTo>
                  <a:cubicBezTo>
                    <a:pt x="86" y="95"/>
                    <a:pt x="87" y="95"/>
                    <a:pt x="89" y="94"/>
                  </a:cubicBezTo>
                  <a:cubicBezTo>
                    <a:pt x="92" y="92"/>
                    <a:pt x="92" y="92"/>
                    <a:pt x="92" y="92"/>
                  </a:cubicBezTo>
                  <a:cubicBezTo>
                    <a:pt x="92" y="67"/>
                    <a:pt x="92" y="67"/>
                    <a:pt x="92" y="67"/>
                  </a:cubicBezTo>
                  <a:cubicBezTo>
                    <a:pt x="92" y="67"/>
                    <a:pt x="92" y="67"/>
                    <a:pt x="92" y="67"/>
                  </a:cubicBezTo>
                  <a:close/>
                  <a:moveTo>
                    <a:pt x="83" y="57"/>
                  </a:moveTo>
                  <a:cubicBezTo>
                    <a:pt x="82" y="53"/>
                    <a:pt x="81" y="55"/>
                    <a:pt x="82" y="50"/>
                  </a:cubicBezTo>
                  <a:cubicBezTo>
                    <a:pt x="82" y="44"/>
                    <a:pt x="85" y="41"/>
                    <a:pt x="91" y="41"/>
                  </a:cubicBezTo>
                  <a:cubicBezTo>
                    <a:pt x="99" y="41"/>
                    <a:pt x="101" y="44"/>
                    <a:pt x="103" y="40"/>
                  </a:cubicBezTo>
                  <a:cubicBezTo>
                    <a:pt x="104" y="37"/>
                    <a:pt x="100" y="34"/>
                    <a:pt x="98" y="33"/>
                  </a:cubicBezTo>
                  <a:cubicBezTo>
                    <a:pt x="97" y="33"/>
                    <a:pt x="95" y="32"/>
                    <a:pt x="92" y="32"/>
                  </a:cubicBezTo>
                  <a:cubicBezTo>
                    <a:pt x="86" y="32"/>
                    <a:pt x="82" y="34"/>
                    <a:pt x="79" y="38"/>
                  </a:cubicBezTo>
                  <a:cubicBezTo>
                    <a:pt x="75" y="42"/>
                    <a:pt x="74" y="45"/>
                    <a:pt x="74" y="50"/>
                  </a:cubicBezTo>
                  <a:cubicBezTo>
                    <a:pt x="74" y="58"/>
                    <a:pt x="77" y="63"/>
                    <a:pt x="82" y="67"/>
                  </a:cubicBezTo>
                  <a:cubicBezTo>
                    <a:pt x="84" y="69"/>
                    <a:pt x="84" y="69"/>
                    <a:pt x="84" y="69"/>
                  </a:cubicBezTo>
                  <a:cubicBezTo>
                    <a:pt x="85" y="65"/>
                    <a:pt x="85" y="60"/>
                    <a:pt x="83" y="57"/>
                  </a:cubicBezTo>
                  <a:cubicBezTo>
                    <a:pt x="83" y="57"/>
                    <a:pt x="83" y="57"/>
                    <a:pt x="83" y="57"/>
                  </a:cubicBezTo>
                  <a:close/>
                  <a:moveTo>
                    <a:pt x="94" y="36"/>
                  </a:moveTo>
                  <a:cubicBezTo>
                    <a:pt x="94" y="36"/>
                    <a:pt x="94" y="35"/>
                    <a:pt x="95" y="35"/>
                  </a:cubicBezTo>
                  <a:cubicBezTo>
                    <a:pt x="96" y="35"/>
                    <a:pt x="96" y="36"/>
                    <a:pt x="96" y="36"/>
                  </a:cubicBezTo>
                  <a:cubicBezTo>
                    <a:pt x="96" y="37"/>
                    <a:pt x="96" y="38"/>
                    <a:pt x="95" y="38"/>
                  </a:cubicBezTo>
                  <a:cubicBezTo>
                    <a:pt x="94" y="38"/>
                    <a:pt x="94" y="37"/>
                    <a:pt x="94" y="36"/>
                  </a:cubicBezTo>
                  <a:cubicBezTo>
                    <a:pt x="94" y="36"/>
                    <a:pt x="94" y="36"/>
                    <a:pt x="94" y="36"/>
                  </a:cubicBezTo>
                  <a:close/>
                  <a:moveTo>
                    <a:pt x="92" y="30"/>
                  </a:moveTo>
                  <a:cubicBezTo>
                    <a:pt x="92" y="30"/>
                    <a:pt x="92" y="30"/>
                    <a:pt x="92" y="25"/>
                  </a:cubicBezTo>
                  <a:cubicBezTo>
                    <a:pt x="92" y="21"/>
                    <a:pt x="92" y="20"/>
                    <a:pt x="93" y="19"/>
                  </a:cubicBezTo>
                  <a:cubicBezTo>
                    <a:pt x="94" y="19"/>
                    <a:pt x="94" y="15"/>
                    <a:pt x="93" y="14"/>
                  </a:cubicBezTo>
                  <a:cubicBezTo>
                    <a:pt x="91" y="11"/>
                    <a:pt x="88" y="11"/>
                    <a:pt x="86" y="13"/>
                  </a:cubicBezTo>
                  <a:cubicBezTo>
                    <a:pt x="84" y="14"/>
                    <a:pt x="84" y="18"/>
                    <a:pt x="85" y="20"/>
                  </a:cubicBezTo>
                  <a:cubicBezTo>
                    <a:pt x="86" y="20"/>
                    <a:pt x="86" y="22"/>
                    <a:pt x="86" y="26"/>
                  </a:cubicBezTo>
                  <a:cubicBezTo>
                    <a:pt x="86" y="30"/>
                    <a:pt x="86" y="30"/>
                    <a:pt x="86" y="30"/>
                  </a:cubicBezTo>
                  <a:cubicBezTo>
                    <a:pt x="92" y="30"/>
                    <a:pt x="92" y="30"/>
                    <a:pt x="92" y="30"/>
                  </a:cubicBezTo>
                  <a:cubicBezTo>
                    <a:pt x="92" y="30"/>
                    <a:pt x="92" y="30"/>
                    <a:pt x="92" y="3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grpSp>
      <p:grpSp>
        <p:nvGrpSpPr>
          <p:cNvPr id="57" name="组合 56"/>
          <p:cNvGrpSpPr/>
          <p:nvPr/>
        </p:nvGrpSpPr>
        <p:grpSpPr>
          <a:xfrm>
            <a:off x="3694333" y="1907601"/>
            <a:ext cx="1045060" cy="1045060"/>
            <a:chOff x="3694333" y="1907601"/>
            <a:chExt cx="1045060" cy="1045060"/>
          </a:xfrm>
        </p:grpSpPr>
        <p:sp>
          <p:nvSpPr>
            <p:cNvPr id="13" name="圆角矩形 31"/>
            <p:cNvSpPr/>
            <p:nvPr/>
          </p:nvSpPr>
          <p:spPr bwMode="auto">
            <a:xfrm>
              <a:off x="3694333" y="1907601"/>
              <a:ext cx="1045060" cy="1045060"/>
            </a:xfrm>
            <a:prstGeom prst="roundRect">
              <a:avLst>
                <a:gd name="adj" fmla="val 6712"/>
              </a:avLst>
            </a:prstGeom>
            <a:gradFill flip="none" rotWithShape="1">
              <a:gsLst>
                <a:gs pos="0">
                  <a:srgbClr val="70AD47">
                    <a:lumMod val="75000"/>
                  </a:srgbClr>
                </a:gs>
                <a:gs pos="100000">
                  <a:srgbClr val="70AD47">
                    <a:lumMod val="60000"/>
                    <a:lumOff val="40000"/>
                  </a:srgbClr>
                </a:gs>
              </a:gsLst>
              <a:lin ang="8100000" scaled="1"/>
              <a:tileRect/>
            </a:gradFill>
            <a:ln w="9525" cap="flat" cmpd="sng" algn="ctr">
              <a:gradFill flip="none" rotWithShape="1">
                <a:gsLst>
                  <a:gs pos="0">
                    <a:srgbClr val="70AD47">
                      <a:lumMod val="75000"/>
                    </a:srgbClr>
                  </a:gs>
                  <a:gs pos="50000">
                    <a:srgbClr val="70AD47">
                      <a:lumMod val="60000"/>
                      <a:lumOff val="40000"/>
                    </a:srgbClr>
                  </a:gs>
                </a:gsLst>
                <a:lin ang="18900000" scaled="1"/>
                <a:tileRect/>
              </a:gra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grpSp>
          <p:nvGrpSpPr>
            <p:cNvPr id="52" name="组合 51"/>
            <p:cNvGrpSpPr/>
            <p:nvPr/>
          </p:nvGrpSpPr>
          <p:grpSpPr>
            <a:xfrm>
              <a:off x="3863825" y="2187561"/>
              <a:ext cx="619813" cy="521885"/>
              <a:chOff x="5684044" y="3082132"/>
              <a:chExt cx="823913" cy="693737"/>
            </a:xfrm>
            <a:solidFill>
              <a:schemeClr val="bg1"/>
            </a:solidFill>
          </p:grpSpPr>
          <p:sp>
            <p:nvSpPr>
              <p:cNvPr id="53" name="Freeform 9"/>
              <p:cNvSpPr>
                <a:spLocks/>
              </p:cNvSpPr>
              <p:nvPr/>
            </p:nvSpPr>
            <p:spPr bwMode="auto">
              <a:xfrm>
                <a:off x="5925344" y="3290094"/>
                <a:ext cx="144463" cy="149225"/>
              </a:xfrm>
              <a:custGeom>
                <a:avLst/>
                <a:gdLst>
                  <a:gd name="T0" fmla="*/ 58 w 91"/>
                  <a:gd name="T1" fmla="*/ 0 h 94"/>
                  <a:gd name="T2" fmla="*/ 33 w 91"/>
                  <a:gd name="T3" fmla="*/ 0 h 94"/>
                  <a:gd name="T4" fmla="*/ 33 w 91"/>
                  <a:gd name="T5" fmla="*/ 32 h 94"/>
                  <a:gd name="T6" fmla="*/ 0 w 91"/>
                  <a:gd name="T7" fmla="*/ 32 h 94"/>
                  <a:gd name="T8" fmla="*/ 0 w 91"/>
                  <a:gd name="T9" fmla="*/ 62 h 94"/>
                  <a:gd name="T10" fmla="*/ 33 w 91"/>
                  <a:gd name="T11" fmla="*/ 62 h 94"/>
                  <a:gd name="T12" fmla="*/ 33 w 91"/>
                  <a:gd name="T13" fmla="*/ 94 h 94"/>
                  <a:gd name="T14" fmla="*/ 58 w 91"/>
                  <a:gd name="T15" fmla="*/ 94 h 94"/>
                  <a:gd name="T16" fmla="*/ 58 w 91"/>
                  <a:gd name="T17" fmla="*/ 62 h 94"/>
                  <a:gd name="T18" fmla="*/ 91 w 91"/>
                  <a:gd name="T19" fmla="*/ 62 h 94"/>
                  <a:gd name="T20" fmla="*/ 91 w 91"/>
                  <a:gd name="T21" fmla="*/ 32 h 94"/>
                  <a:gd name="T22" fmla="*/ 58 w 91"/>
                  <a:gd name="T23" fmla="*/ 32 h 94"/>
                  <a:gd name="T24" fmla="*/ 58 w 91"/>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4">
                    <a:moveTo>
                      <a:pt x="58" y="0"/>
                    </a:moveTo>
                    <a:lnTo>
                      <a:pt x="33" y="0"/>
                    </a:lnTo>
                    <a:lnTo>
                      <a:pt x="33" y="32"/>
                    </a:lnTo>
                    <a:lnTo>
                      <a:pt x="0" y="32"/>
                    </a:lnTo>
                    <a:lnTo>
                      <a:pt x="0" y="62"/>
                    </a:lnTo>
                    <a:lnTo>
                      <a:pt x="33" y="62"/>
                    </a:lnTo>
                    <a:lnTo>
                      <a:pt x="33" y="94"/>
                    </a:lnTo>
                    <a:lnTo>
                      <a:pt x="58" y="94"/>
                    </a:lnTo>
                    <a:lnTo>
                      <a:pt x="58" y="62"/>
                    </a:lnTo>
                    <a:lnTo>
                      <a:pt x="91" y="62"/>
                    </a:lnTo>
                    <a:lnTo>
                      <a:pt x="91" y="32"/>
                    </a:lnTo>
                    <a:lnTo>
                      <a:pt x="58" y="32"/>
                    </a:lnTo>
                    <a:lnTo>
                      <a:pt x="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54" name="Freeform 10"/>
              <p:cNvSpPr>
                <a:spLocks noEditPoints="1"/>
              </p:cNvSpPr>
              <p:nvPr/>
            </p:nvSpPr>
            <p:spPr bwMode="auto">
              <a:xfrm>
                <a:off x="5833269" y="3590132"/>
                <a:ext cx="173038" cy="185737"/>
              </a:xfrm>
              <a:custGeom>
                <a:avLst/>
                <a:gdLst>
                  <a:gd name="T0" fmla="*/ 15 w 30"/>
                  <a:gd name="T1" fmla="*/ 0 h 32"/>
                  <a:gd name="T2" fmla="*/ 0 w 30"/>
                  <a:gd name="T3" fmla="*/ 16 h 32"/>
                  <a:gd name="T4" fmla="*/ 15 w 30"/>
                  <a:gd name="T5" fmla="*/ 32 h 32"/>
                  <a:gd name="T6" fmla="*/ 30 w 30"/>
                  <a:gd name="T7" fmla="*/ 16 h 32"/>
                  <a:gd name="T8" fmla="*/ 15 w 30"/>
                  <a:gd name="T9" fmla="*/ 0 h 32"/>
                  <a:gd name="T10" fmla="*/ 14 w 30"/>
                  <a:gd name="T11" fmla="*/ 5 h 32"/>
                  <a:gd name="T12" fmla="*/ 5 w 30"/>
                  <a:gd name="T13" fmla="*/ 16 h 32"/>
                  <a:gd name="T14" fmla="*/ 3 w 30"/>
                  <a:gd name="T15" fmla="*/ 18 h 32"/>
                  <a:gd name="T16" fmla="*/ 2 w 30"/>
                  <a:gd name="T17" fmla="*/ 16 h 32"/>
                  <a:gd name="T18" fmla="*/ 14 w 30"/>
                  <a:gd name="T19" fmla="*/ 2 h 32"/>
                  <a:gd name="T20" fmla="*/ 14 w 30"/>
                  <a:gd name="T21" fmla="*/ 2 h 32"/>
                  <a:gd name="T22" fmla="*/ 16 w 30"/>
                  <a:gd name="T23" fmla="*/ 3 h 32"/>
                  <a:gd name="T24" fmla="*/ 14 w 30"/>
                  <a:gd name="T25"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2">
                    <a:moveTo>
                      <a:pt x="15" y="0"/>
                    </a:moveTo>
                    <a:cubicBezTo>
                      <a:pt x="7" y="0"/>
                      <a:pt x="0" y="7"/>
                      <a:pt x="0" y="16"/>
                    </a:cubicBezTo>
                    <a:cubicBezTo>
                      <a:pt x="0" y="25"/>
                      <a:pt x="7" y="32"/>
                      <a:pt x="15" y="32"/>
                    </a:cubicBezTo>
                    <a:cubicBezTo>
                      <a:pt x="23" y="32"/>
                      <a:pt x="30" y="25"/>
                      <a:pt x="30" y="16"/>
                    </a:cubicBezTo>
                    <a:cubicBezTo>
                      <a:pt x="30" y="7"/>
                      <a:pt x="23" y="0"/>
                      <a:pt x="15" y="0"/>
                    </a:cubicBezTo>
                    <a:close/>
                    <a:moveTo>
                      <a:pt x="14" y="5"/>
                    </a:moveTo>
                    <a:cubicBezTo>
                      <a:pt x="8" y="6"/>
                      <a:pt x="5" y="12"/>
                      <a:pt x="5" y="16"/>
                    </a:cubicBezTo>
                    <a:cubicBezTo>
                      <a:pt x="5" y="17"/>
                      <a:pt x="4" y="18"/>
                      <a:pt x="3" y="18"/>
                    </a:cubicBezTo>
                    <a:cubicBezTo>
                      <a:pt x="2" y="18"/>
                      <a:pt x="1" y="17"/>
                      <a:pt x="2" y="16"/>
                    </a:cubicBezTo>
                    <a:cubicBezTo>
                      <a:pt x="1" y="10"/>
                      <a:pt x="6" y="3"/>
                      <a:pt x="14" y="2"/>
                    </a:cubicBezTo>
                    <a:cubicBezTo>
                      <a:pt x="14" y="2"/>
                      <a:pt x="14" y="2"/>
                      <a:pt x="14" y="2"/>
                    </a:cubicBezTo>
                    <a:cubicBezTo>
                      <a:pt x="15" y="2"/>
                      <a:pt x="15" y="3"/>
                      <a:pt x="16" y="3"/>
                    </a:cubicBezTo>
                    <a:cubicBezTo>
                      <a:pt x="16" y="4"/>
                      <a:pt x="15" y="5"/>
                      <a:pt x="1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55" name="Freeform 11"/>
              <p:cNvSpPr>
                <a:spLocks noEditPoints="1"/>
              </p:cNvSpPr>
              <p:nvPr/>
            </p:nvSpPr>
            <p:spPr bwMode="auto">
              <a:xfrm>
                <a:off x="6185694" y="3590132"/>
                <a:ext cx="177800" cy="185737"/>
              </a:xfrm>
              <a:custGeom>
                <a:avLst/>
                <a:gdLst>
                  <a:gd name="T0" fmla="*/ 15 w 31"/>
                  <a:gd name="T1" fmla="*/ 0 h 32"/>
                  <a:gd name="T2" fmla="*/ 0 w 31"/>
                  <a:gd name="T3" fmla="*/ 16 h 32"/>
                  <a:gd name="T4" fmla="*/ 15 w 31"/>
                  <a:gd name="T5" fmla="*/ 32 h 32"/>
                  <a:gd name="T6" fmla="*/ 31 w 31"/>
                  <a:gd name="T7" fmla="*/ 16 h 32"/>
                  <a:gd name="T8" fmla="*/ 15 w 31"/>
                  <a:gd name="T9" fmla="*/ 0 h 32"/>
                  <a:gd name="T10" fmla="*/ 15 w 31"/>
                  <a:gd name="T11" fmla="*/ 5 h 32"/>
                  <a:gd name="T12" fmla="*/ 5 w 31"/>
                  <a:gd name="T13" fmla="*/ 16 h 32"/>
                  <a:gd name="T14" fmla="*/ 4 w 31"/>
                  <a:gd name="T15" fmla="*/ 18 h 32"/>
                  <a:gd name="T16" fmla="*/ 2 w 31"/>
                  <a:gd name="T17" fmla="*/ 16 h 32"/>
                  <a:gd name="T18" fmla="*/ 14 w 31"/>
                  <a:gd name="T19" fmla="*/ 2 h 32"/>
                  <a:gd name="T20" fmla="*/ 14 w 31"/>
                  <a:gd name="T21" fmla="*/ 2 h 32"/>
                  <a:gd name="T22" fmla="*/ 16 w 31"/>
                  <a:gd name="T23" fmla="*/ 3 h 32"/>
                  <a:gd name="T24" fmla="*/ 15 w 31"/>
                  <a:gd name="T25"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2">
                    <a:moveTo>
                      <a:pt x="15" y="0"/>
                    </a:moveTo>
                    <a:cubicBezTo>
                      <a:pt x="7" y="0"/>
                      <a:pt x="0" y="7"/>
                      <a:pt x="0" y="16"/>
                    </a:cubicBezTo>
                    <a:cubicBezTo>
                      <a:pt x="0" y="25"/>
                      <a:pt x="7" y="32"/>
                      <a:pt x="15" y="32"/>
                    </a:cubicBezTo>
                    <a:cubicBezTo>
                      <a:pt x="24" y="32"/>
                      <a:pt x="31" y="25"/>
                      <a:pt x="31" y="16"/>
                    </a:cubicBezTo>
                    <a:cubicBezTo>
                      <a:pt x="31" y="7"/>
                      <a:pt x="24" y="0"/>
                      <a:pt x="15" y="0"/>
                    </a:cubicBezTo>
                    <a:close/>
                    <a:moveTo>
                      <a:pt x="15" y="5"/>
                    </a:moveTo>
                    <a:cubicBezTo>
                      <a:pt x="9" y="6"/>
                      <a:pt x="5" y="12"/>
                      <a:pt x="5" y="16"/>
                    </a:cubicBezTo>
                    <a:cubicBezTo>
                      <a:pt x="6" y="17"/>
                      <a:pt x="5" y="18"/>
                      <a:pt x="4" y="18"/>
                    </a:cubicBezTo>
                    <a:cubicBezTo>
                      <a:pt x="3" y="18"/>
                      <a:pt x="2" y="17"/>
                      <a:pt x="2" y="16"/>
                    </a:cubicBezTo>
                    <a:cubicBezTo>
                      <a:pt x="2" y="10"/>
                      <a:pt x="7" y="3"/>
                      <a:pt x="14" y="2"/>
                    </a:cubicBezTo>
                    <a:cubicBezTo>
                      <a:pt x="14" y="2"/>
                      <a:pt x="14" y="2"/>
                      <a:pt x="14" y="2"/>
                    </a:cubicBezTo>
                    <a:cubicBezTo>
                      <a:pt x="15" y="2"/>
                      <a:pt x="16" y="3"/>
                      <a:pt x="16" y="3"/>
                    </a:cubicBezTo>
                    <a:cubicBezTo>
                      <a:pt x="16" y="4"/>
                      <a:pt x="16" y="5"/>
                      <a:pt x="1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56" name="Freeform 12"/>
              <p:cNvSpPr>
                <a:spLocks noEditPoints="1"/>
              </p:cNvSpPr>
              <p:nvPr/>
            </p:nvSpPr>
            <p:spPr bwMode="auto">
              <a:xfrm>
                <a:off x="5684044" y="3082132"/>
                <a:ext cx="823913" cy="588962"/>
              </a:xfrm>
              <a:custGeom>
                <a:avLst/>
                <a:gdLst>
                  <a:gd name="T0" fmla="*/ 130 w 143"/>
                  <a:gd name="T1" fmla="*/ 16 h 102"/>
                  <a:gd name="T2" fmla="*/ 102 w 143"/>
                  <a:gd name="T3" fmla="*/ 11 h 102"/>
                  <a:gd name="T4" fmla="*/ 102 w 143"/>
                  <a:gd name="T5" fmla="*/ 9 h 102"/>
                  <a:gd name="T6" fmla="*/ 91 w 143"/>
                  <a:gd name="T7" fmla="*/ 0 h 102"/>
                  <a:gd name="T8" fmla="*/ 81 w 143"/>
                  <a:gd name="T9" fmla="*/ 9 h 102"/>
                  <a:gd name="T10" fmla="*/ 81 w 143"/>
                  <a:gd name="T11" fmla="*/ 11 h 102"/>
                  <a:gd name="T12" fmla="*/ 18 w 143"/>
                  <a:gd name="T13" fmla="*/ 11 h 102"/>
                  <a:gd name="T14" fmla="*/ 0 w 143"/>
                  <a:gd name="T15" fmla="*/ 30 h 102"/>
                  <a:gd name="T16" fmla="*/ 0 w 143"/>
                  <a:gd name="T17" fmla="*/ 83 h 102"/>
                  <a:gd name="T18" fmla="*/ 18 w 143"/>
                  <a:gd name="T19" fmla="*/ 102 h 102"/>
                  <a:gd name="T20" fmla="*/ 21 w 143"/>
                  <a:gd name="T21" fmla="*/ 102 h 102"/>
                  <a:gd name="T22" fmla="*/ 41 w 143"/>
                  <a:gd name="T23" fmla="*/ 83 h 102"/>
                  <a:gd name="T24" fmla="*/ 60 w 143"/>
                  <a:gd name="T25" fmla="*/ 102 h 102"/>
                  <a:gd name="T26" fmla="*/ 82 w 143"/>
                  <a:gd name="T27" fmla="*/ 102 h 102"/>
                  <a:gd name="T28" fmla="*/ 102 w 143"/>
                  <a:gd name="T29" fmla="*/ 83 h 102"/>
                  <a:gd name="T30" fmla="*/ 122 w 143"/>
                  <a:gd name="T31" fmla="*/ 102 h 102"/>
                  <a:gd name="T32" fmla="*/ 124 w 143"/>
                  <a:gd name="T33" fmla="*/ 102 h 102"/>
                  <a:gd name="T34" fmla="*/ 142 w 143"/>
                  <a:gd name="T35" fmla="*/ 83 h 102"/>
                  <a:gd name="T36" fmla="*/ 142 w 143"/>
                  <a:gd name="T37" fmla="*/ 49 h 102"/>
                  <a:gd name="T38" fmla="*/ 130 w 143"/>
                  <a:gd name="T39" fmla="*/ 16 h 102"/>
                  <a:gd name="T40" fmla="*/ 54 w 143"/>
                  <a:gd name="T41" fmla="*/ 70 h 102"/>
                  <a:gd name="T42" fmla="*/ 33 w 143"/>
                  <a:gd name="T43" fmla="*/ 48 h 102"/>
                  <a:gd name="T44" fmla="*/ 54 w 143"/>
                  <a:gd name="T45" fmla="*/ 27 h 102"/>
                  <a:gd name="T46" fmla="*/ 75 w 143"/>
                  <a:gd name="T47" fmla="*/ 48 h 102"/>
                  <a:gd name="T48" fmla="*/ 54 w 143"/>
                  <a:gd name="T49" fmla="*/ 70 h 102"/>
                  <a:gd name="T50" fmla="*/ 131 w 143"/>
                  <a:gd name="T51" fmla="*/ 49 h 102"/>
                  <a:gd name="T52" fmla="*/ 125 w 143"/>
                  <a:gd name="T53" fmla="*/ 56 h 102"/>
                  <a:gd name="T54" fmla="*/ 116 w 143"/>
                  <a:gd name="T55" fmla="*/ 56 h 102"/>
                  <a:gd name="T56" fmla="*/ 109 w 143"/>
                  <a:gd name="T57" fmla="*/ 49 h 102"/>
                  <a:gd name="T58" fmla="*/ 109 w 143"/>
                  <a:gd name="T59" fmla="*/ 30 h 102"/>
                  <a:gd name="T60" fmla="*/ 116 w 143"/>
                  <a:gd name="T61" fmla="*/ 23 h 102"/>
                  <a:gd name="T62" fmla="*/ 131 w 143"/>
                  <a:gd name="T63" fmla="*/ 4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3" h="102">
                    <a:moveTo>
                      <a:pt x="130" y="16"/>
                    </a:moveTo>
                    <a:cubicBezTo>
                      <a:pt x="123" y="9"/>
                      <a:pt x="111" y="11"/>
                      <a:pt x="102" y="11"/>
                    </a:cubicBezTo>
                    <a:cubicBezTo>
                      <a:pt x="102" y="10"/>
                      <a:pt x="102" y="10"/>
                      <a:pt x="102" y="9"/>
                    </a:cubicBezTo>
                    <a:cubicBezTo>
                      <a:pt x="102" y="4"/>
                      <a:pt x="97" y="0"/>
                      <a:pt x="91" y="0"/>
                    </a:cubicBezTo>
                    <a:cubicBezTo>
                      <a:pt x="85" y="0"/>
                      <a:pt x="81" y="4"/>
                      <a:pt x="81" y="9"/>
                    </a:cubicBezTo>
                    <a:cubicBezTo>
                      <a:pt x="81" y="10"/>
                      <a:pt x="81" y="10"/>
                      <a:pt x="81" y="11"/>
                    </a:cubicBezTo>
                    <a:cubicBezTo>
                      <a:pt x="18" y="11"/>
                      <a:pt x="18" y="11"/>
                      <a:pt x="18" y="11"/>
                    </a:cubicBezTo>
                    <a:cubicBezTo>
                      <a:pt x="8" y="11"/>
                      <a:pt x="0" y="19"/>
                      <a:pt x="0" y="30"/>
                    </a:cubicBezTo>
                    <a:cubicBezTo>
                      <a:pt x="0" y="83"/>
                      <a:pt x="0" y="83"/>
                      <a:pt x="0" y="83"/>
                    </a:cubicBezTo>
                    <a:cubicBezTo>
                      <a:pt x="0" y="94"/>
                      <a:pt x="8" y="102"/>
                      <a:pt x="18" y="102"/>
                    </a:cubicBezTo>
                    <a:cubicBezTo>
                      <a:pt x="21" y="102"/>
                      <a:pt x="21" y="102"/>
                      <a:pt x="21" y="102"/>
                    </a:cubicBezTo>
                    <a:cubicBezTo>
                      <a:pt x="22" y="91"/>
                      <a:pt x="30" y="83"/>
                      <a:pt x="41" y="83"/>
                    </a:cubicBezTo>
                    <a:cubicBezTo>
                      <a:pt x="51" y="83"/>
                      <a:pt x="60" y="91"/>
                      <a:pt x="60" y="102"/>
                    </a:cubicBezTo>
                    <a:cubicBezTo>
                      <a:pt x="82" y="102"/>
                      <a:pt x="82" y="102"/>
                      <a:pt x="82" y="102"/>
                    </a:cubicBezTo>
                    <a:cubicBezTo>
                      <a:pt x="83" y="91"/>
                      <a:pt x="92" y="83"/>
                      <a:pt x="102" y="83"/>
                    </a:cubicBezTo>
                    <a:cubicBezTo>
                      <a:pt x="112" y="83"/>
                      <a:pt x="121" y="91"/>
                      <a:pt x="122" y="102"/>
                    </a:cubicBezTo>
                    <a:cubicBezTo>
                      <a:pt x="124" y="102"/>
                      <a:pt x="124" y="102"/>
                      <a:pt x="124" y="102"/>
                    </a:cubicBezTo>
                    <a:cubicBezTo>
                      <a:pt x="134" y="102"/>
                      <a:pt x="142" y="94"/>
                      <a:pt x="142" y="83"/>
                    </a:cubicBezTo>
                    <a:cubicBezTo>
                      <a:pt x="142" y="49"/>
                      <a:pt x="142" y="49"/>
                      <a:pt x="142" y="49"/>
                    </a:cubicBezTo>
                    <a:cubicBezTo>
                      <a:pt x="143" y="32"/>
                      <a:pt x="135" y="22"/>
                      <a:pt x="130" y="16"/>
                    </a:cubicBezTo>
                    <a:close/>
                    <a:moveTo>
                      <a:pt x="54" y="70"/>
                    </a:moveTo>
                    <a:cubicBezTo>
                      <a:pt x="43" y="70"/>
                      <a:pt x="33" y="60"/>
                      <a:pt x="33" y="48"/>
                    </a:cubicBezTo>
                    <a:cubicBezTo>
                      <a:pt x="33" y="36"/>
                      <a:pt x="43" y="27"/>
                      <a:pt x="54" y="27"/>
                    </a:cubicBezTo>
                    <a:cubicBezTo>
                      <a:pt x="66" y="27"/>
                      <a:pt x="75" y="36"/>
                      <a:pt x="75" y="48"/>
                    </a:cubicBezTo>
                    <a:cubicBezTo>
                      <a:pt x="75" y="60"/>
                      <a:pt x="66" y="70"/>
                      <a:pt x="54" y="70"/>
                    </a:cubicBezTo>
                    <a:close/>
                    <a:moveTo>
                      <a:pt x="131" y="49"/>
                    </a:moveTo>
                    <a:cubicBezTo>
                      <a:pt x="131" y="53"/>
                      <a:pt x="128" y="56"/>
                      <a:pt x="125" y="56"/>
                    </a:cubicBezTo>
                    <a:cubicBezTo>
                      <a:pt x="116" y="56"/>
                      <a:pt x="116" y="56"/>
                      <a:pt x="116" y="56"/>
                    </a:cubicBezTo>
                    <a:cubicBezTo>
                      <a:pt x="112" y="56"/>
                      <a:pt x="109" y="53"/>
                      <a:pt x="109" y="49"/>
                    </a:cubicBezTo>
                    <a:cubicBezTo>
                      <a:pt x="109" y="30"/>
                      <a:pt x="109" y="30"/>
                      <a:pt x="109" y="30"/>
                    </a:cubicBezTo>
                    <a:cubicBezTo>
                      <a:pt x="109" y="26"/>
                      <a:pt x="113" y="23"/>
                      <a:pt x="116" y="23"/>
                    </a:cubicBezTo>
                    <a:cubicBezTo>
                      <a:pt x="126" y="24"/>
                      <a:pt x="132" y="35"/>
                      <a:pt x="131"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grpSp>
      </p:grpSp>
      <p:grpSp>
        <p:nvGrpSpPr>
          <p:cNvPr id="59" name="组合 58"/>
          <p:cNvGrpSpPr/>
          <p:nvPr/>
        </p:nvGrpSpPr>
        <p:grpSpPr>
          <a:xfrm>
            <a:off x="1517124" y="1646336"/>
            <a:ext cx="783795" cy="783795"/>
            <a:chOff x="1517124" y="1646336"/>
            <a:chExt cx="783795" cy="783795"/>
          </a:xfrm>
        </p:grpSpPr>
        <p:sp>
          <p:nvSpPr>
            <p:cNvPr id="15" name="圆角矩形 33"/>
            <p:cNvSpPr/>
            <p:nvPr/>
          </p:nvSpPr>
          <p:spPr bwMode="auto">
            <a:xfrm>
              <a:off x="1517124" y="1646336"/>
              <a:ext cx="783795" cy="783795"/>
            </a:xfrm>
            <a:prstGeom prst="roundRect">
              <a:avLst>
                <a:gd name="adj" fmla="val 6712"/>
              </a:avLst>
            </a:prstGeom>
            <a:gradFill flip="none" rotWithShape="1">
              <a:gsLst>
                <a:gs pos="0">
                  <a:srgbClr val="F39C12"/>
                </a:gs>
                <a:gs pos="100000">
                  <a:srgbClr val="F39C12">
                    <a:lumMod val="69000"/>
                    <a:lumOff val="31000"/>
                  </a:srgbClr>
                </a:gs>
              </a:gsLst>
              <a:lin ang="8100000" scaled="1"/>
              <a:tileRect/>
            </a:gradFill>
            <a:ln w="9525" cap="flat" cmpd="sng" algn="ctr">
              <a:gradFill flip="none" rotWithShape="1">
                <a:gsLst>
                  <a:gs pos="0">
                    <a:srgbClr val="F39C12"/>
                  </a:gs>
                  <a:gs pos="50000">
                    <a:srgbClr val="F39C12">
                      <a:lumMod val="85000"/>
                      <a:lumOff val="15000"/>
                    </a:srgbClr>
                  </a:gs>
                </a:gsLst>
                <a:lin ang="18900000" scaled="1"/>
                <a:tileRect/>
              </a:gra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sp>
          <p:nvSpPr>
            <p:cNvPr id="58" name="Freeform 8"/>
            <p:cNvSpPr>
              <a:spLocks noEditPoints="1"/>
            </p:cNvSpPr>
            <p:nvPr/>
          </p:nvSpPr>
          <p:spPr bwMode="auto">
            <a:xfrm>
              <a:off x="1765948" y="1787413"/>
              <a:ext cx="302721" cy="472756"/>
            </a:xfrm>
            <a:custGeom>
              <a:avLst/>
              <a:gdLst>
                <a:gd name="T0" fmla="*/ 20 w 85"/>
                <a:gd name="T1" fmla="*/ 128 h 132"/>
                <a:gd name="T2" fmla="*/ 0 w 85"/>
                <a:gd name="T3" fmla="*/ 102 h 132"/>
                <a:gd name="T4" fmla="*/ 50 w 85"/>
                <a:gd name="T5" fmla="*/ 33 h 132"/>
                <a:gd name="T6" fmla="*/ 52 w 85"/>
                <a:gd name="T7" fmla="*/ 30 h 132"/>
                <a:gd name="T8" fmla="*/ 54 w 85"/>
                <a:gd name="T9" fmla="*/ 28 h 132"/>
                <a:gd name="T10" fmla="*/ 54 w 85"/>
                <a:gd name="T11" fmla="*/ 20 h 132"/>
                <a:gd name="T12" fmla="*/ 32 w 85"/>
                <a:gd name="T13" fmla="*/ 20 h 132"/>
                <a:gd name="T14" fmla="*/ 32 w 85"/>
                <a:gd name="T15" fmla="*/ 28 h 132"/>
                <a:gd name="T16" fmla="*/ 35 w 85"/>
                <a:gd name="T17" fmla="*/ 34 h 132"/>
                <a:gd name="T18" fmla="*/ 41 w 85"/>
                <a:gd name="T19" fmla="*/ 40 h 132"/>
                <a:gd name="T20" fmla="*/ 22 w 85"/>
                <a:gd name="T21" fmla="*/ 66 h 132"/>
                <a:gd name="T22" fmla="*/ 12 w 85"/>
                <a:gd name="T23" fmla="*/ 41 h 132"/>
                <a:gd name="T24" fmla="*/ 21 w 85"/>
                <a:gd name="T25" fmla="*/ 13 h 132"/>
                <a:gd name="T26" fmla="*/ 42 w 85"/>
                <a:gd name="T27" fmla="*/ 1 h 132"/>
                <a:gd name="T28" fmla="*/ 63 w 85"/>
                <a:gd name="T29" fmla="*/ 8 h 132"/>
                <a:gd name="T30" fmla="*/ 72 w 85"/>
                <a:gd name="T31" fmla="*/ 29 h 132"/>
                <a:gd name="T32" fmla="*/ 74 w 85"/>
                <a:gd name="T33" fmla="*/ 43 h 132"/>
                <a:gd name="T34" fmla="*/ 71 w 85"/>
                <a:gd name="T35" fmla="*/ 56 h 132"/>
                <a:gd name="T36" fmla="*/ 67 w 85"/>
                <a:gd name="T37" fmla="*/ 62 h 132"/>
                <a:gd name="T38" fmla="*/ 20 w 85"/>
                <a:gd name="T39" fmla="*/ 128 h 132"/>
                <a:gd name="T40" fmla="*/ 20 w 85"/>
                <a:gd name="T41" fmla="*/ 128 h 132"/>
                <a:gd name="T42" fmla="*/ 20 w 85"/>
                <a:gd name="T43" fmla="*/ 128 h 132"/>
                <a:gd name="T44" fmla="*/ 20 w 85"/>
                <a:gd name="T45" fmla="*/ 128 h 132"/>
                <a:gd name="T46" fmla="*/ 20 w 85"/>
                <a:gd name="T47" fmla="*/ 128 h 132"/>
                <a:gd name="T48" fmla="*/ 63 w 85"/>
                <a:gd name="T49" fmla="*/ 73 h 132"/>
                <a:gd name="T50" fmla="*/ 85 w 85"/>
                <a:gd name="T51" fmla="*/ 103 h 132"/>
                <a:gd name="T52" fmla="*/ 69 w 85"/>
                <a:gd name="T53" fmla="*/ 132 h 132"/>
                <a:gd name="T54" fmla="*/ 44 w 85"/>
                <a:gd name="T55" fmla="*/ 100 h 132"/>
                <a:gd name="T56" fmla="*/ 63 w 85"/>
                <a:gd name="T57" fmla="*/ 7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32">
                  <a:moveTo>
                    <a:pt x="20" y="128"/>
                  </a:moveTo>
                  <a:cubicBezTo>
                    <a:pt x="0" y="102"/>
                    <a:pt x="0" y="102"/>
                    <a:pt x="0" y="102"/>
                  </a:cubicBezTo>
                  <a:cubicBezTo>
                    <a:pt x="50" y="33"/>
                    <a:pt x="50" y="33"/>
                    <a:pt x="50" y="33"/>
                  </a:cubicBezTo>
                  <a:cubicBezTo>
                    <a:pt x="51" y="32"/>
                    <a:pt x="51" y="31"/>
                    <a:pt x="52" y="30"/>
                  </a:cubicBezTo>
                  <a:cubicBezTo>
                    <a:pt x="53" y="30"/>
                    <a:pt x="53" y="29"/>
                    <a:pt x="54" y="28"/>
                  </a:cubicBezTo>
                  <a:cubicBezTo>
                    <a:pt x="55" y="25"/>
                    <a:pt x="55" y="22"/>
                    <a:pt x="54" y="20"/>
                  </a:cubicBezTo>
                  <a:cubicBezTo>
                    <a:pt x="32" y="20"/>
                    <a:pt x="32" y="20"/>
                    <a:pt x="32" y="20"/>
                  </a:cubicBezTo>
                  <a:cubicBezTo>
                    <a:pt x="31" y="23"/>
                    <a:pt x="31" y="25"/>
                    <a:pt x="32" y="28"/>
                  </a:cubicBezTo>
                  <a:cubicBezTo>
                    <a:pt x="33" y="30"/>
                    <a:pt x="34" y="32"/>
                    <a:pt x="35" y="34"/>
                  </a:cubicBezTo>
                  <a:cubicBezTo>
                    <a:pt x="41" y="40"/>
                    <a:pt x="41" y="40"/>
                    <a:pt x="41" y="40"/>
                  </a:cubicBezTo>
                  <a:cubicBezTo>
                    <a:pt x="22" y="66"/>
                    <a:pt x="22" y="66"/>
                    <a:pt x="22" y="66"/>
                  </a:cubicBezTo>
                  <a:cubicBezTo>
                    <a:pt x="16" y="59"/>
                    <a:pt x="13" y="50"/>
                    <a:pt x="12" y="41"/>
                  </a:cubicBezTo>
                  <a:cubicBezTo>
                    <a:pt x="12" y="31"/>
                    <a:pt x="14" y="21"/>
                    <a:pt x="21" y="13"/>
                  </a:cubicBezTo>
                  <a:cubicBezTo>
                    <a:pt x="26" y="6"/>
                    <a:pt x="34" y="2"/>
                    <a:pt x="42" y="1"/>
                  </a:cubicBezTo>
                  <a:cubicBezTo>
                    <a:pt x="50" y="0"/>
                    <a:pt x="57" y="3"/>
                    <a:pt x="63" y="8"/>
                  </a:cubicBezTo>
                  <a:cubicBezTo>
                    <a:pt x="68" y="14"/>
                    <a:pt x="71" y="22"/>
                    <a:pt x="72" y="29"/>
                  </a:cubicBezTo>
                  <a:cubicBezTo>
                    <a:pt x="73" y="34"/>
                    <a:pt x="74" y="38"/>
                    <a:pt x="74" y="43"/>
                  </a:cubicBezTo>
                  <a:cubicBezTo>
                    <a:pt x="74" y="48"/>
                    <a:pt x="73" y="52"/>
                    <a:pt x="71" y="56"/>
                  </a:cubicBezTo>
                  <a:cubicBezTo>
                    <a:pt x="70" y="58"/>
                    <a:pt x="69" y="60"/>
                    <a:pt x="67" y="62"/>
                  </a:cubicBezTo>
                  <a:cubicBezTo>
                    <a:pt x="20" y="128"/>
                    <a:pt x="20" y="128"/>
                    <a:pt x="20" y="128"/>
                  </a:cubicBezTo>
                  <a:cubicBezTo>
                    <a:pt x="20" y="128"/>
                    <a:pt x="20" y="128"/>
                    <a:pt x="20" y="128"/>
                  </a:cubicBezTo>
                  <a:cubicBezTo>
                    <a:pt x="20" y="128"/>
                    <a:pt x="20" y="128"/>
                    <a:pt x="20" y="128"/>
                  </a:cubicBezTo>
                  <a:cubicBezTo>
                    <a:pt x="20" y="128"/>
                    <a:pt x="20" y="128"/>
                    <a:pt x="20" y="128"/>
                  </a:cubicBezTo>
                  <a:cubicBezTo>
                    <a:pt x="20" y="128"/>
                    <a:pt x="20" y="128"/>
                    <a:pt x="20" y="128"/>
                  </a:cubicBezTo>
                  <a:close/>
                  <a:moveTo>
                    <a:pt x="63" y="73"/>
                  </a:moveTo>
                  <a:cubicBezTo>
                    <a:pt x="85" y="103"/>
                    <a:pt x="85" y="103"/>
                    <a:pt x="85" y="103"/>
                  </a:cubicBezTo>
                  <a:cubicBezTo>
                    <a:pt x="69" y="132"/>
                    <a:pt x="69" y="132"/>
                    <a:pt x="69" y="132"/>
                  </a:cubicBezTo>
                  <a:cubicBezTo>
                    <a:pt x="44" y="100"/>
                    <a:pt x="44" y="100"/>
                    <a:pt x="44" y="100"/>
                  </a:cubicBezTo>
                  <a:cubicBezTo>
                    <a:pt x="63" y="73"/>
                    <a:pt x="63" y="73"/>
                    <a:pt x="63" y="7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grpSp>
      <p:sp>
        <p:nvSpPr>
          <p:cNvPr id="60" name="圆角矩形 38"/>
          <p:cNvSpPr/>
          <p:nvPr/>
        </p:nvSpPr>
        <p:spPr bwMode="auto">
          <a:xfrm>
            <a:off x="-323524" y="4503849"/>
            <a:ext cx="1132149" cy="1132149"/>
          </a:xfrm>
          <a:prstGeom prst="roundRect">
            <a:avLst>
              <a:gd name="adj" fmla="val 6712"/>
            </a:avLst>
          </a:prstGeom>
          <a:gradFill flip="none" rotWithShape="1">
            <a:gsLst>
              <a:gs pos="0">
                <a:sysClr val="window" lastClr="FFFFFF">
                  <a:lumMod val="85000"/>
                </a:sysClr>
              </a:gs>
              <a:gs pos="100000">
                <a:sysClr val="window" lastClr="FFFFFF"/>
              </a:gs>
            </a:gsLst>
            <a:lin ang="8100000" scaled="1"/>
            <a:tileRect/>
          </a:gradFill>
          <a:ln w="9525" cap="flat" cmpd="sng" algn="ctr">
            <a:gradFill flip="none" rotWithShape="1">
              <a:gsLst>
                <a:gs pos="0">
                  <a:sysClr val="window" lastClr="FFFFFF">
                    <a:lumMod val="85000"/>
                  </a:sysClr>
                </a:gs>
                <a:gs pos="50000">
                  <a:sysClr val="window" lastClr="FFFFFF"/>
                </a:gs>
              </a:gsLst>
              <a:lin ang="18900000" scaled="1"/>
              <a:tileRect/>
            </a:gradFill>
            <a:prstDash val="solid"/>
            <a:round/>
            <a:headEnd type="none" w="med" len="med"/>
            <a:tailEnd type="none" w="med" len="med"/>
          </a:ln>
          <a:effectLst>
            <a:outerShdw blurRad="342900" dist="76200" dir="8100000" sx="101000" sy="101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sp>
        <p:nvSpPr>
          <p:cNvPr id="61" name="圆角矩形 37"/>
          <p:cNvSpPr/>
          <p:nvPr/>
        </p:nvSpPr>
        <p:spPr bwMode="auto">
          <a:xfrm>
            <a:off x="2009740" y="3803920"/>
            <a:ext cx="313988" cy="313988"/>
          </a:xfrm>
          <a:prstGeom prst="roundRect">
            <a:avLst>
              <a:gd name="adj" fmla="val 6712"/>
            </a:avLst>
          </a:prstGeom>
          <a:gradFill flip="none" rotWithShape="1">
            <a:gsLst>
              <a:gs pos="0">
                <a:srgbClr val="9BBB59"/>
              </a:gs>
              <a:gs pos="100000">
                <a:srgbClr val="9BBB59">
                  <a:lumMod val="82000"/>
                  <a:lumOff val="18000"/>
                </a:srgbClr>
              </a:gs>
            </a:gsLst>
            <a:lin ang="8100000" scaled="1"/>
            <a:tileRect/>
          </a:gradFill>
          <a:ln w="9525" cap="flat" cmpd="sng" algn="ctr">
            <a:gradFill flip="none" rotWithShape="1">
              <a:gsLst>
                <a:gs pos="0">
                  <a:srgbClr val="0EA25F"/>
                </a:gs>
                <a:gs pos="50000">
                  <a:srgbClr val="33CC33"/>
                </a:gs>
              </a:gsLst>
              <a:lin ang="18900000" scaled="1"/>
              <a:tileRect/>
            </a:gradFill>
            <a:prstDash val="solid"/>
            <a:round/>
            <a:headEnd type="none" w="med" len="med"/>
            <a:tailEnd type="none" w="med" len="med"/>
          </a:ln>
          <a:effectLst>
            <a:outerShdw blurRad="508000" dist="114300" dir="8100000" sx="101000" sy="101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grpSp>
        <p:nvGrpSpPr>
          <p:cNvPr id="63" name="组合 62"/>
          <p:cNvGrpSpPr/>
          <p:nvPr/>
        </p:nvGrpSpPr>
        <p:grpSpPr>
          <a:xfrm>
            <a:off x="1365183" y="4242584"/>
            <a:ext cx="522530" cy="522530"/>
            <a:chOff x="1365183" y="4242584"/>
            <a:chExt cx="522530" cy="522530"/>
          </a:xfrm>
        </p:grpSpPr>
        <p:sp>
          <p:nvSpPr>
            <p:cNvPr id="19" name="圆角矩形 37"/>
            <p:cNvSpPr/>
            <p:nvPr/>
          </p:nvSpPr>
          <p:spPr bwMode="auto">
            <a:xfrm>
              <a:off x="1365183" y="4242584"/>
              <a:ext cx="522530" cy="522530"/>
            </a:xfrm>
            <a:prstGeom prst="roundRect">
              <a:avLst>
                <a:gd name="adj" fmla="val 6712"/>
              </a:avLst>
            </a:prstGeom>
            <a:gradFill flip="none" rotWithShape="1">
              <a:gsLst>
                <a:gs pos="0">
                  <a:srgbClr val="00B050"/>
                </a:gs>
                <a:gs pos="100000">
                  <a:srgbClr val="33CC33"/>
                </a:gs>
              </a:gsLst>
              <a:lin ang="8100000" scaled="1"/>
              <a:tileRect/>
            </a:gradFill>
            <a:ln w="9525" cap="flat" cmpd="sng" algn="ctr">
              <a:gradFill flip="none" rotWithShape="1">
                <a:gsLst>
                  <a:gs pos="0">
                    <a:srgbClr val="0EA25F"/>
                  </a:gs>
                  <a:gs pos="50000">
                    <a:srgbClr val="33CC33"/>
                  </a:gs>
                </a:gsLst>
                <a:lin ang="18900000" scaled="1"/>
                <a:tileRect/>
              </a:gradFill>
              <a:prstDash val="solid"/>
              <a:round/>
              <a:headEnd type="none" w="med" len="med"/>
              <a:tailEnd type="none" w="med" len="med"/>
            </a:ln>
            <a:effectLst>
              <a:outerShdw blurRad="508000" dist="114300" dir="8100000" sx="101000" sy="101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sp>
          <p:nvSpPr>
            <p:cNvPr id="62" name="Freeform 36"/>
            <p:cNvSpPr>
              <a:spLocks noEditPoints="1"/>
            </p:cNvSpPr>
            <p:nvPr/>
          </p:nvSpPr>
          <p:spPr bwMode="auto">
            <a:xfrm>
              <a:off x="1496426" y="4325383"/>
              <a:ext cx="269522" cy="323628"/>
            </a:xfrm>
            <a:custGeom>
              <a:avLst/>
              <a:gdLst>
                <a:gd name="T0" fmla="*/ 147 w 501"/>
                <a:gd name="T1" fmla="*/ 108 h 602"/>
                <a:gd name="T2" fmla="*/ 122 w 501"/>
                <a:gd name="T3" fmla="*/ 77 h 602"/>
                <a:gd name="T4" fmla="*/ 377 w 501"/>
                <a:gd name="T5" fmla="*/ 59 h 602"/>
                <a:gd name="T6" fmla="*/ 354 w 501"/>
                <a:gd name="T7" fmla="*/ 101 h 602"/>
                <a:gd name="T8" fmla="*/ 409 w 501"/>
                <a:gd name="T9" fmla="*/ 297 h 602"/>
                <a:gd name="T10" fmla="*/ 336 w 501"/>
                <a:gd name="T11" fmla="*/ 318 h 602"/>
                <a:gd name="T12" fmla="*/ 306 w 501"/>
                <a:gd name="T13" fmla="*/ 352 h 602"/>
                <a:gd name="T14" fmla="*/ 307 w 501"/>
                <a:gd name="T15" fmla="*/ 375 h 602"/>
                <a:gd name="T16" fmla="*/ 366 w 501"/>
                <a:gd name="T17" fmla="*/ 382 h 602"/>
                <a:gd name="T18" fmla="*/ 373 w 501"/>
                <a:gd name="T19" fmla="*/ 400 h 602"/>
                <a:gd name="T20" fmla="*/ 477 w 501"/>
                <a:gd name="T21" fmla="*/ 592 h 602"/>
                <a:gd name="T22" fmla="*/ 3 w 501"/>
                <a:gd name="T23" fmla="*/ 564 h 602"/>
                <a:gd name="T24" fmla="*/ 128 w 501"/>
                <a:gd name="T25" fmla="*/ 400 h 602"/>
                <a:gd name="T26" fmla="*/ 179 w 501"/>
                <a:gd name="T27" fmla="*/ 369 h 602"/>
                <a:gd name="T28" fmla="*/ 203 w 501"/>
                <a:gd name="T29" fmla="*/ 371 h 602"/>
                <a:gd name="T30" fmla="*/ 170 w 501"/>
                <a:gd name="T31" fmla="*/ 320 h 602"/>
                <a:gd name="T32" fmla="*/ 117 w 501"/>
                <a:gd name="T33" fmla="*/ 321 h 602"/>
                <a:gd name="T34" fmla="*/ 250 w 501"/>
                <a:gd name="T35" fmla="*/ 475 h 602"/>
                <a:gd name="T36" fmla="*/ 250 w 501"/>
                <a:gd name="T37" fmla="*/ 503 h 602"/>
                <a:gd name="T38" fmla="*/ 250 w 501"/>
                <a:gd name="T39" fmla="*/ 475 h 602"/>
                <a:gd name="T40" fmla="*/ 263 w 501"/>
                <a:gd name="T41" fmla="*/ 574 h 602"/>
                <a:gd name="T42" fmla="*/ 238 w 501"/>
                <a:gd name="T43" fmla="*/ 574 h 602"/>
                <a:gd name="T44" fmla="*/ 250 w 501"/>
                <a:gd name="T45" fmla="*/ 517 h 602"/>
                <a:gd name="T46" fmla="*/ 250 w 501"/>
                <a:gd name="T47" fmla="*/ 545 h 602"/>
                <a:gd name="T48" fmla="*/ 250 w 501"/>
                <a:gd name="T49" fmla="*/ 517 h 602"/>
                <a:gd name="T50" fmla="*/ 230 w 501"/>
                <a:gd name="T51" fmla="*/ 48 h 602"/>
                <a:gd name="T52" fmla="*/ 234 w 501"/>
                <a:gd name="T53" fmla="*/ 39 h 602"/>
                <a:gd name="T54" fmla="*/ 245 w 501"/>
                <a:gd name="T55" fmla="*/ 34 h 602"/>
                <a:gd name="T56" fmla="*/ 260 w 501"/>
                <a:gd name="T57" fmla="*/ 30 h 602"/>
                <a:gd name="T58" fmla="*/ 267 w 501"/>
                <a:gd name="T59" fmla="*/ 37 h 602"/>
                <a:gd name="T60" fmla="*/ 279 w 501"/>
                <a:gd name="T61" fmla="*/ 43 h 602"/>
                <a:gd name="T62" fmla="*/ 282 w 501"/>
                <a:gd name="T63" fmla="*/ 52 h 602"/>
                <a:gd name="T64" fmla="*/ 287 w 501"/>
                <a:gd name="T65" fmla="*/ 69 h 602"/>
                <a:gd name="T66" fmla="*/ 279 w 501"/>
                <a:gd name="T67" fmla="*/ 76 h 602"/>
                <a:gd name="T68" fmla="*/ 274 w 501"/>
                <a:gd name="T69" fmla="*/ 87 h 602"/>
                <a:gd name="T70" fmla="*/ 264 w 501"/>
                <a:gd name="T71" fmla="*/ 91 h 602"/>
                <a:gd name="T72" fmla="*/ 248 w 501"/>
                <a:gd name="T73" fmla="*/ 95 h 602"/>
                <a:gd name="T74" fmla="*/ 241 w 501"/>
                <a:gd name="T75" fmla="*/ 87 h 602"/>
                <a:gd name="T76" fmla="*/ 230 w 501"/>
                <a:gd name="T77" fmla="*/ 81 h 602"/>
                <a:gd name="T78" fmla="*/ 226 w 501"/>
                <a:gd name="T79" fmla="*/ 72 h 602"/>
                <a:gd name="T80" fmla="*/ 223 w 501"/>
                <a:gd name="T81" fmla="*/ 55 h 602"/>
                <a:gd name="T82" fmla="*/ 241 w 501"/>
                <a:gd name="T83" fmla="*/ 56 h 602"/>
                <a:gd name="T84" fmla="*/ 248 w 501"/>
                <a:gd name="T85" fmla="*/ 55 h 602"/>
                <a:gd name="T86" fmla="*/ 250 w 501"/>
                <a:gd name="T87" fmla="*/ 46 h 602"/>
                <a:gd name="T88" fmla="*/ 262 w 501"/>
                <a:gd name="T89" fmla="*/ 49 h 602"/>
                <a:gd name="T90" fmla="*/ 263 w 501"/>
                <a:gd name="T91" fmla="*/ 56 h 602"/>
                <a:gd name="T92" fmla="*/ 272 w 501"/>
                <a:gd name="T93" fmla="*/ 58 h 602"/>
                <a:gd name="T94" fmla="*/ 269 w 501"/>
                <a:gd name="T95" fmla="*/ 70 h 602"/>
                <a:gd name="T96" fmla="*/ 262 w 501"/>
                <a:gd name="T97" fmla="*/ 71 h 602"/>
                <a:gd name="T98" fmla="*/ 260 w 501"/>
                <a:gd name="T99" fmla="*/ 80 h 602"/>
                <a:gd name="T100" fmla="*/ 248 w 501"/>
                <a:gd name="T101" fmla="*/ 77 h 602"/>
                <a:gd name="T102" fmla="*/ 247 w 501"/>
                <a:gd name="T103" fmla="*/ 70 h 602"/>
                <a:gd name="T104" fmla="*/ 238 w 501"/>
                <a:gd name="T105" fmla="*/ 68 h 602"/>
                <a:gd name="T106" fmla="*/ 241 w 501"/>
                <a:gd name="T107" fmla="*/ 56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1" h="602">
                  <a:moveTo>
                    <a:pt x="92" y="297"/>
                  </a:moveTo>
                  <a:cubicBezTo>
                    <a:pt x="94" y="212"/>
                    <a:pt x="116" y="149"/>
                    <a:pt x="147" y="108"/>
                  </a:cubicBezTo>
                  <a:cubicBezTo>
                    <a:pt x="149" y="106"/>
                    <a:pt x="149" y="103"/>
                    <a:pt x="147" y="101"/>
                  </a:cubicBezTo>
                  <a:cubicBezTo>
                    <a:pt x="139" y="93"/>
                    <a:pt x="130" y="85"/>
                    <a:pt x="122" y="77"/>
                  </a:cubicBezTo>
                  <a:cubicBezTo>
                    <a:pt x="117" y="71"/>
                    <a:pt x="118" y="63"/>
                    <a:pt x="124" y="59"/>
                  </a:cubicBezTo>
                  <a:cubicBezTo>
                    <a:pt x="208" y="0"/>
                    <a:pt x="293" y="0"/>
                    <a:pt x="377" y="59"/>
                  </a:cubicBezTo>
                  <a:cubicBezTo>
                    <a:pt x="383" y="63"/>
                    <a:pt x="384" y="71"/>
                    <a:pt x="379" y="77"/>
                  </a:cubicBezTo>
                  <a:cubicBezTo>
                    <a:pt x="371" y="85"/>
                    <a:pt x="362" y="93"/>
                    <a:pt x="354" y="101"/>
                  </a:cubicBezTo>
                  <a:cubicBezTo>
                    <a:pt x="352" y="103"/>
                    <a:pt x="352" y="106"/>
                    <a:pt x="354" y="108"/>
                  </a:cubicBezTo>
                  <a:cubicBezTo>
                    <a:pt x="385" y="149"/>
                    <a:pt x="407" y="212"/>
                    <a:pt x="409" y="297"/>
                  </a:cubicBezTo>
                  <a:cubicBezTo>
                    <a:pt x="410" y="311"/>
                    <a:pt x="398" y="323"/>
                    <a:pt x="384" y="321"/>
                  </a:cubicBezTo>
                  <a:cubicBezTo>
                    <a:pt x="369" y="320"/>
                    <a:pt x="353" y="318"/>
                    <a:pt x="336" y="318"/>
                  </a:cubicBezTo>
                  <a:cubicBezTo>
                    <a:pt x="334" y="317"/>
                    <a:pt x="332" y="318"/>
                    <a:pt x="331" y="320"/>
                  </a:cubicBezTo>
                  <a:cubicBezTo>
                    <a:pt x="324" y="333"/>
                    <a:pt x="315" y="344"/>
                    <a:pt x="306" y="352"/>
                  </a:cubicBezTo>
                  <a:cubicBezTo>
                    <a:pt x="300" y="358"/>
                    <a:pt x="298" y="363"/>
                    <a:pt x="298" y="371"/>
                  </a:cubicBezTo>
                  <a:cubicBezTo>
                    <a:pt x="298" y="376"/>
                    <a:pt x="304" y="379"/>
                    <a:pt x="307" y="375"/>
                  </a:cubicBezTo>
                  <a:cubicBezTo>
                    <a:pt x="312" y="371"/>
                    <a:pt x="315" y="367"/>
                    <a:pt x="322" y="369"/>
                  </a:cubicBezTo>
                  <a:cubicBezTo>
                    <a:pt x="337" y="374"/>
                    <a:pt x="352" y="378"/>
                    <a:pt x="366" y="382"/>
                  </a:cubicBezTo>
                  <a:cubicBezTo>
                    <a:pt x="374" y="384"/>
                    <a:pt x="377" y="393"/>
                    <a:pt x="373" y="400"/>
                  </a:cubicBezTo>
                  <a:cubicBezTo>
                    <a:pt x="373" y="400"/>
                    <a:pt x="373" y="400"/>
                    <a:pt x="373" y="400"/>
                  </a:cubicBezTo>
                  <a:cubicBezTo>
                    <a:pt x="433" y="430"/>
                    <a:pt x="481" y="485"/>
                    <a:pt x="498" y="564"/>
                  </a:cubicBezTo>
                  <a:cubicBezTo>
                    <a:pt x="501" y="578"/>
                    <a:pt x="491" y="592"/>
                    <a:pt x="477" y="592"/>
                  </a:cubicBezTo>
                  <a:cubicBezTo>
                    <a:pt x="313" y="602"/>
                    <a:pt x="157" y="602"/>
                    <a:pt x="24" y="592"/>
                  </a:cubicBezTo>
                  <a:cubicBezTo>
                    <a:pt x="10" y="591"/>
                    <a:pt x="0" y="578"/>
                    <a:pt x="3" y="564"/>
                  </a:cubicBezTo>
                  <a:cubicBezTo>
                    <a:pt x="20" y="485"/>
                    <a:pt x="68" y="430"/>
                    <a:pt x="128" y="400"/>
                  </a:cubicBezTo>
                  <a:cubicBezTo>
                    <a:pt x="128" y="400"/>
                    <a:pt x="128" y="400"/>
                    <a:pt x="128" y="400"/>
                  </a:cubicBezTo>
                  <a:cubicBezTo>
                    <a:pt x="124" y="393"/>
                    <a:pt x="127" y="384"/>
                    <a:pt x="135" y="382"/>
                  </a:cubicBezTo>
                  <a:cubicBezTo>
                    <a:pt x="149" y="378"/>
                    <a:pt x="164" y="374"/>
                    <a:pt x="179" y="369"/>
                  </a:cubicBezTo>
                  <a:cubicBezTo>
                    <a:pt x="185" y="367"/>
                    <a:pt x="189" y="371"/>
                    <a:pt x="193" y="375"/>
                  </a:cubicBezTo>
                  <a:cubicBezTo>
                    <a:pt x="197" y="379"/>
                    <a:pt x="203" y="376"/>
                    <a:pt x="203" y="371"/>
                  </a:cubicBezTo>
                  <a:cubicBezTo>
                    <a:pt x="203" y="363"/>
                    <a:pt x="201" y="357"/>
                    <a:pt x="195" y="352"/>
                  </a:cubicBezTo>
                  <a:cubicBezTo>
                    <a:pt x="185" y="344"/>
                    <a:pt x="177" y="333"/>
                    <a:pt x="170" y="320"/>
                  </a:cubicBezTo>
                  <a:cubicBezTo>
                    <a:pt x="169" y="318"/>
                    <a:pt x="167" y="317"/>
                    <a:pt x="165" y="317"/>
                  </a:cubicBezTo>
                  <a:cubicBezTo>
                    <a:pt x="148" y="318"/>
                    <a:pt x="132" y="320"/>
                    <a:pt x="117" y="321"/>
                  </a:cubicBezTo>
                  <a:cubicBezTo>
                    <a:pt x="103" y="323"/>
                    <a:pt x="91" y="311"/>
                    <a:pt x="92" y="297"/>
                  </a:cubicBezTo>
                  <a:close/>
                  <a:moveTo>
                    <a:pt x="250" y="475"/>
                  </a:moveTo>
                  <a:cubicBezTo>
                    <a:pt x="257" y="475"/>
                    <a:pt x="263" y="481"/>
                    <a:pt x="263" y="489"/>
                  </a:cubicBezTo>
                  <a:cubicBezTo>
                    <a:pt x="263" y="497"/>
                    <a:pt x="257" y="503"/>
                    <a:pt x="250" y="503"/>
                  </a:cubicBezTo>
                  <a:cubicBezTo>
                    <a:pt x="243" y="503"/>
                    <a:pt x="238" y="497"/>
                    <a:pt x="238" y="489"/>
                  </a:cubicBezTo>
                  <a:cubicBezTo>
                    <a:pt x="238" y="481"/>
                    <a:pt x="243" y="475"/>
                    <a:pt x="250" y="475"/>
                  </a:cubicBezTo>
                  <a:close/>
                  <a:moveTo>
                    <a:pt x="250" y="560"/>
                  </a:moveTo>
                  <a:cubicBezTo>
                    <a:pt x="257" y="560"/>
                    <a:pt x="263" y="566"/>
                    <a:pt x="263" y="574"/>
                  </a:cubicBezTo>
                  <a:cubicBezTo>
                    <a:pt x="263" y="581"/>
                    <a:pt x="257" y="588"/>
                    <a:pt x="250" y="588"/>
                  </a:cubicBezTo>
                  <a:cubicBezTo>
                    <a:pt x="243" y="588"/>
                    <a:pt x="238" y="581"/>
                    <a:pt x="238" y="574"/>
                  </a:cubicBezTo>
                  <a:cubicBezTo>
                    <a:pt x="238" y="566"/>
                    <a:pt x="243" y="560"/>
                    <a:pt x="250" y="560"/>
                  </a:cubicBezTo>
                  <a:close/>
                  <a:moveTo>
                    <a:pt x="250" y="517"/>
                  </a:moveTo>
                  <a:cubicBezTo>
                    <a:pt x="257" y="517"/>
                    <a:pt x="263" y="524"/>
                    <a:pt x="263" y="531"/>
                  </a:cubicBezTo>
                  <a:cubicBezTo>
                    <a:pt x="263" y="539"/>
                    <a:pt x="257" y="545"/>
                    <a:pt x="250" y="545"/>
                  </a:cubicBezTo>
                  <a:cubicBezTo>
                    <a:pt x="243" y="545"/>
                    <a:pt x="238" y="539"/>
                    <a:pt x="238" y="531"/>
                  </a:cubicBezTo>
                  <a:cubicBezTo>
                    <a:pt x="238" y="524"/>
                    <a:pt x="243" y="517"/>
                    <a:pt x="250" y="517"/>
                  </a:cubicBezTo>
                  <a:close/>
                  <a:moveTo>
                    <a:pt x="227" y="52"/>
                  </a:moveTo>
                  <a:cubicBezTo>
                    <a:pt x="229" y="52"/>
                    <a:pt x="230" y="50"/>
                    <a:pt x="230" y="48"/>
                  </a:cubicBezTo>
                  <a:cubicBezTo>
                    <a:pt x="230" y="46"/>
                    <a:pt x="230" y="43"/>
                    <a:pt x="231" y="41"/>
                  </a:cubicBezTo>
                  <a:cubicBezTo>
                    <a:pt x="232" y="40"/>
                    <a:pt x="233" y="39"/>
                    <a:pt x="234" y="39"/>
                  </a:cubicBezTo>
                  <a:cubicBezTo>
                    <a:pt x="236" y="37"/>
                    <a:pt x="239" y="37"/>
                    <a:pt x="241" y="37"/>
                  </a:cubicBezTo>
                  <a:cubicBezTo>
                    <a:pt x="243" y="37"/>
                    <a:pt x="244" y="36"/>
                    <a:pt x="245" y="34"/>
                  </a:cubicBezTo>
                  <a:cubicBezTo>
                    <a:pt x="245" y="32"/>
                    <a:pt x="247" y="31"/>
                    <a:pt x="248" y="30"/>
                  </a:cubicBezTo>
                  <a:cubicBezTo>
                    <a:pt x="252" y="29"/>
                    <a:pt x="256" y="29"/>
                    <a:pt x="260" y="30"/>
                  </a:cubicBezTo>
                  <a:cubicBezTo>
                    <a:pt x="262" y="30"/>
                    <a:pt x="263" y="32"/>
                    <a:pt x="264" y="34"/>
                  </a:cubicBezTo>
                  <a:cubicBezTo>
                    <a:pt x="264" y="36"/>
                    <a:pt x="265" y="37"/>
                    <a:pt x="267" y="37"/>
                  </a:cubicBezTo>
                  <a:cubicBezTo>
                    <a:pt x="269" y="37"/>
                    <a:pt x="271" y="37"/>
                    <a:pt x="273" y="37"/>
                  </a:cubicBezTo>
                  <a:cubicBezTo>
                    <a:pt x="276" y="37"/>
                    <a:pt x="279" y="40"/>
                    <a:pt x="279" y="43"/>
                  </a:cubicBezTo>
                  <a:cubicBezTo>
                    <a:pt x="279" y="45"/>
                    <a:pt x="279" y="47"/>
                    <a:pt x="279" y="48"/>
                  </a:cubicBezTo>
                  <a:cubicBezTo>
                    <a:pt x="279" y="50"/>
                    <a:pt x="280" y="52"/>
                    <a:pt x="282" y="52"/>
                  </a:cubicBezTo>
                  <a:cubicBezTo>
                    <a:pt x="285" y="52"/>
                    <a:pt x="286" y="54"/>
                    <a:pt x="287" y="56"/>
                  </a:cubicBezTo>
                  <a:cubicBezTo>
                    <a:pt x="288" y="60"/>
                    <a:pt x="289" y="64"/>
                    <a:pt x="287" y="69"/>
                  </a:cubicBezTo>
                  <a:cubicBezTo>
                    <a:pt x="287" y="71"/>
                    <a:pt x="285" y="72"/>
                    <a:pt x="283" y="72"/>
                  </a:cubicBezTo>
                  <a:cubicBezTo>
                    <a:pt x="280" y="72"/>
                    <a:pt x="279" y="74"/>
                    <a:pt x="279" y="76"/>
                  </a:cubicBezTo>
                  <a:cubicBezTo>
                    <a:pt x="279" y="78"/>
                    <a:pt x="279" y="80"/>
                    <a:pt x="279" y="82"/>
                  </a:cubicBezTo>
                  <a:cubicBezTo>
                    <a:pt x="279" y="85"/>
                    <a:pt x="277" y="87"/>
                    <a:pt x="274" y="87"/>
                  </a:cubicBezTo>
                  <a:cubicBezTo>
                    <a:pt x="272" y="87"/>
                    <a:pt x="270" y="87"/>
                    <a:pt x="268" y="87"/>
                  </a:cubicBezTo>
                  <a:cubicBezTo>
                    <a:pt x="266" y="87"/>
                    <a:pt x="264" y="89"/>
                    <a:pt x="264" y="91"/>
                  </a:cubicBezTo>
                  <a:cubicBezTo>
                    <a:pt x="264" y="93"/>
                    <a:pt x="262" y="95"/>
                    <a:pt x="260" y="96"/>
                  </a:cubicBezTo>
                  <a:cubicBezTo>
                    <a:pt x="255" y="97"/>
                    <a:pt x="253" y="97"/>
                    <a:pt x="248" y="95"/>
                  </a:cubicBezTo>
                  <a:cubicBezTo>
                    <a:pt x="246" y="95"/>
                    <a:pt x="245" y="93"/>
                    <a:pt x="245" y="91"/>
                  </a:cubicBezTo>
                  <a:cubicBezTo>
                    <a:pt x="244" y="89"/>
                    <a:pt x="243" y="87"/>
                    <a:pt x="241" y="87"/>
                  </a:cubicBezTo>
                  <a:cubicBezTo>
                    <a:pt x="239" y="87"/>
                    <a:pt x="238" y="87"/>
                    <a:pt x="236" y="87"/>
                  </a:cubicBezTo>
                  <a:cubicBezTo>
                    <a:pt x="233" y="87"/>
                    <a:pt x="230" y="84"/>
                    <a:pt x="230" y="81"/>
                  </a:cubicBezTo>
                  <a:cubicBezTo>
                    <a:pt x="230" y="79"/>
                    <a:pt x="230" y="78"/>
                    <a:pt x="230" y="77"/>
                  </a:cubicBezTo>
                  <a:cubicBezTo>
                    <a:pt x="230" y="75"/>
                    <a:pt x="228" y="73"/>
                    <a:pt x="226" y="72"/>
                  </a:cubicBezTo>
                  <a:cubicBezTo>
                    <a:pt x="225" y="72"/>
                    <a:pt x="223" y="71"/>
                    <a:pt x="223" y="69"/>
                  </a:cubicBezTo>
                  <a:cubicBezTo>
                    <a:pt x="222" y="64"/>
                    <a:pt x="222" y="60"/>
                    <a:pt x="223" y="55"/>
                  </a:cubicBezTo>
                  <a:cubicBezTo>
                    <a:pt x="224" y="54"/>
                    <a:pt x="225" y="53"/>
                    <a:pt x="227" y="52"/>
                  </a:cubicBezTo>
                  <a:close/>
                  <a:moveTo>
                    <a:pt x="241" y="56"/>
                  </a:moveTo>
                  <a:cubicBezTo>
                    <a:pt x="243" y="56"/>
                    <a:pt x="245" y="56"/>
                    <a:pt x="247" y="56"/>
                  </a:cubicBezTo>
                  <a:cubicBezTo>
                    <a:pt x="247" y="56"/>
                    <a:pt x="248" y="55"/>
                    <a:pt x="248" y="55"/>
                  </a:cubicBezTo>
                  <a:cubicBezTo>
                    <a:pt x="248" y="53"/>
                    <a:pt x="248" y="51"/>
                    <a:pt x="248" y="49"/>
                  </a:cubicBezTo>
                  <a:cubicBezTo>
                    <a:pt x="248" y="47"/>
                    <a:pt x="249" y="46"/>
                    <a:pt x="250" y="46"/>
                  </a:cubicBezTo>
                  <a:cubicBezTo>
                    <a:pt x="253" y="46"/>
                    <a:pt x="257" y="46"/>
                    <a:pt x="260" y="46"/>
                  </a:cubicBezTo>
                  <a:cubicBezTo>
                    <a:pt x="261" y="46"/>
                    <a:pt x="262" y="47"/>
                    <a:pt x="262" y="49"/>
                  </a:cubicBezTo>
                  <a:cubicBezTo>
                    <a:pt x="262" y="51"/>
                    <a:pt x="262" y="53"/>
                    <a:pt x="262" y="55"/>
                  </a:cubicBezTo>
                  <a:cubicBezTo>
                    <a:pt x="262" y="55"/>
                    <a:pt x="263" y="56"/>
                    <a:pt x="263" y="56"/>
                  </a:cubicBezTo>
                  <a:cubicBezTo>
                    <a:pt x="265" y="56"/>
                    <a:pt x="267" y="56"/>
                    <a:pt x="269" y="56"/>
                  </a:cubicBezTo>
                  <a:cubicBezTo>
                    <a:pt x="271" y="56"/>
                    <a:pt x="272" y="57"/>
                    <a:pt x="272" y="58"/>
                  </a:cubicBezTo>
                  <a:cubicBezTo>
                    <a:pt x="272" y="61"/>
                    <a:pt x="272" y="65"/>
                    <a:pt x="272" y="68"/>
                  </a:cubicBezTo>
                  <a:cubicBezTo>
                    <a:pt x="272" y="69"/>
                    <a:pt x="271" y="70"/>
                    <a:pt x="269" y="70"/>
                  </a:cubicBezTo>
                  <a:cubicBezTo>
                    <a:pt x="267" y="70"/>
                    <a:pt x="265" y="70"/>
                    <a:pt x="263" y="70"/>
                  </a:cubicBezTo>
                  <a:cubicBezTo>
                    <a:pt x="263" y="70"/>
                    <a:pt x="262" y="71"/>
                    <a:pt x="262" y="71"/>
                  </a:cubicBezTo>
                  <a:cubicBezTo>
                    <a:pt x="262" y="73"/>
                    <a:pt x="262" y="75"/>
                    <a:pt x="262" y="77"/>
                  </a:cubicBezTo>
                  <a:cubicBezTo>
                    <a:pt x="262" y="79"/>
                    <a:pt x="261" y="80"/>
                    <a:pt x="260" y="80"/>
                  </a:cubicBezTo>
                  <a:cubicBezTo>
                    <a:pt x="257" y="80"/>
                    <a:pt x="253" y="80"/>
                    <a:pt x="250" y="80"/>
                  </a:cubicBezTo>
                  <a:cubicBezTo>
                    <a:pt x="249" y="80"/>
                    <a:pt x="248" y="79"/>
                    <a:pt x="248" y="77"/>
                  </a:cubicBezTo>
                  <a:cubicBezTo>
                    <a:pt x="248" y="75"/>
                    <a:pt x="248" y="73"/>
                    <a:pt x="248" y="71"/>
                  </a:cubicBezTo>
                  <a:cubicBezTo>
                    <a:pt x="248" y="71"/>
                    <a:pt x="247" y="70"/>
                    <a:pt x="247" y="70"/>
                  </a:cubicBezTo>
                  <a:cubicBezTo>
                    <a:pt x="245" y="70"/>
                    <a:pt x="243" y="70"/>
                    <a:pt x="241" y="70"/>
                  </a:cubicBezTo>
                  <a:cubicBezTo>
                    <a:pt x="240" y="70"/>
                    <a:pt x="238" y="69"/>
                    <a:pt x="238" y="68"/>
                  </a:cubicBezTo>
                  <a:cubicBezTo>
                    <a:pt x="238" y="65"/>
                    <a:pt x="238" y="61"/>
                    <a:pt x="238" y="58"/>
                  </a:cubicBezTo>
                  <a:cubicBezTo>
                    <a:pt x="238" y="57"/>
                    <a:pt x="240" y="56"/>
                    <a:pt x="241" y="5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grpSp>
      <p:sp>
        <p:nvSpPr>
          <p:cNvPr id="64" name="圆角矩形 38"/>
          <p:cNvSpPr/>
          <p:nvPr/>
        </p:nvSpPr>
        <p:spPr bwMode="auto">
          <a:xfrm>
            <a:off x="10997619" y="5958114"/>
            <a:ext cx="566074" cy="566074"/>
          </a:xfrm>
          <a:prstGeom prst="roundRect">
            <a:avLst>
              <a:gd name="adj" fmla="val 6712"/>
            </a:avLst>
          </a:prstGeom>
          <a:gradFill flip="none" rotWithShape="1">
            <a:gsLst>
              <a:gs pos="0">
                <a:sysClr val="window" lastClr="FFFFFF">
                  <a:lumMod val="85000"/>
                </a:sysClr>
              </a:gs>
              <a:gs pos="100000">
                <a:sysClr val="window" lastClr="FFFFFF"/>
              </a:gs>
            </a:gsLst>
            <a:lin ang="8100000" scaled="1"/>
            <a:tileRect/>
          </a:gradFill>
          <a:ln w="9525" cap="flat" cmpd="sng" algn="ctr">
            <a:gradFill flip="none" rotWithShape="1">
              <a:gsLst>
                <a:gs pos="0">
                  <a:sysClr val="window" lastClr="FFFFFF">
                    <a:lumMod val="85000"/>
                  </a:sysClr>
                </a:gs>
                <a:gs pos="50000">
                  <a:sysClr val="window" lastClr="FFFFFF"/>
                </a:gs>
              </a:gsLst>
              <a:lin ang="18900000" scaled="1"/>
              <a:tileRect/>
            </a:gradFill>
            <a:prstDash val="solid"/>
            <a:round/>
            <a:headEnd type="none" w="med" len="med"/>
            <a:tailEnd type="none" w="med" len="med"/>
          </a:ln>
          <a:effectLst>
            <a:outerShdw blurRad="342900" dist="76200" dir="8100000" sx="101000" sy="101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sp>
        <p:nvSpPr>
          <p:cNvPr id="37" name="圆角矩形 38"/>
          <p:cNvSpPr/>
          <p:nvPr/>
        </p:nvSpPr>
        <p:spPr bwMode="auto">
          <a:xfrm>
            <a:off x="11692218" y="5635998"/>
            <a:ext cx="322116" cy="322116"/>
          </a:xfrm>
          <a:prstGeom prst="roundRect">
            <a:avLst>
              <a:gd name="adj" fmla="val 6712"/>
            </a:avLst>
          </a:prstGeom>
          <a:gradFill flip="none" rotWithShape="1">
            <a:gsLst>
              <a:gs pos="0">
                <a:sysClr val="window" lastClr="FFFFFF">
                  <a:lumMod val="85000"/>
                </a:sysClr>
              </a:gs>
              <a:gs pos="100000">
                <a:sysClr val="window" lastClr="FFFFFF"/>
              </a:gs>
            </a:gsLst>
            <a:lin ang="8100000" scaled="1"/>
            <a:tileRect/>
          </a:gradFill>
          <a:ln w="9525" cap="flat" cmpd="sng" algn="ctr">
            <a:gradFill flip="none" rotWithShape="1">
              <a:gsLst>
                <a:gs pos="0">
                  <a:sysClr val="window" lastClr="FFFFFF">
                    <a:lumMod val="85000"/>
                  </a:sysClr>
                </a:gs>
                <a:gs pos="50000">
                  <a:sysClr val="window" lastClr="FFFFFF"/>
                </a:gs>
              </a:gsLst>
              <a:lin ang="18900000" scaled="1"/>
              <a:tileRect/>
            </a:gradFill>
            <a:prstDash val="solid"/>
            <a:round/>
            <a:headEnd type="none" w="med" len="med"/>
            <a:tailEnd type="none" w="med" len="med"/>
          </a:ln>
          <a:effectLst>
            <a:outerShdw blurRad="342900" dist="76200" dir="8100000" sx="101000" sy="101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grpSp>
        <p:nvGrpSpPr>
          <p:cNvPr id="3" name="组合 2"/>
          <p:cNvGrpSpPr/>
          <p:nvPr/>
        </p:nvGrpSpPr>
        <p:grpSpPr>
          <a:xfrm>
            <a:off x="11692218" y="6496574"/>
            <a:ext cx="277950" cy="277950"/>
            <a:chOff x="11692218" y="6496574"/>
            <a:chExt cx="277950" cy="277950"/>
          </a:xfrm>
        </p:grpSpPr>
        <p:sp>
          <p:nvSpPr>
            <p:cNvPr id="38" name="圆角矩形 37"/>
            <p:cNvSpPr/>
            <p:nvPr/>
          </p:nvSpPr>
          <p:spPr bwMode="auto">
            <a:xfrm>
              <a:off x="11692218" y="6496574"/>
              <a:ext cx="277950" cy="277950"/>
            </a:xfrm>
            <a:prstGeom prst="roundRect">
              <a:avLst>
                <a:gd name="adj" fmla="val 6712"/>
              </a:avLst>
            </a:prstGeom>
            <a:gradFill flip="none" rotWithShape="1">
              <a:gsLst>
                <a:gs pos="0">
                  <a:srgbClr val="00B050"/>
                </a:gs>
                <a:gs pos="100000">
                  <a:srgbClr val="33CC33"/>
                </a:gs>
              </a:gsLst>
              <a:lin ang="8100000" scaled="1"/>
              <a:tileRect/>
            </a:gradFill>
            <a:ln w="9525" cap="flat" cmpd="sng" algn="ctr">
              <a:gradFill flip="none" rotWithShape="1">
                <a:gsLst>
                  <a:gs pos="0">
                    <a:srgbClr val="0EA25F"/>
                  </a:gs>
                  <a:gs pos="50000">
                    <a:srgbClr val="33CC33"/>
                  </a:gs>
                </a:gsLst>
                <a:lin ang="18900000" scaled="1"/>
                <a:tileRect/>
              </a:gradFill>
              <a:prstDash val="solid"/>
              <a:round/>
              <a:headEnd type="none" w="med" len="med"/>
              <a:tailEnd type="none" w="med" len="med"/>
            </a:ln>
            <a:effectLst>
              <a:outerShdw blurRad="508000" dist="114300" dir="8100000" sx="101000" sy="101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grpSp>
          <p:nvGrpSpPr>
            <p:cNvPr id="2" name="组合 1"/>
            <p:cNvGrpSpPr/>
            <p:nvPr/>
          </p:nvGrpSpPr>
          <p:grpSpPr>
            <a:xfrm>
              <a:off x="11763057" y="6565310"/>
              <a:ext cx="166476" cy="154775"/>
              <a:chOff x="4285605" y="5963649"/>
              <a:chExt cx="449639" cy="418035"/>
            </a:xfrm>
          </p:grpSpPr>
          <p:sp>
            <p:nvSpPr>
              <p:cNvPr id="39" name="Freeform 267"/>
              <p:cNvSpPr>
                <a:spLocks noEditPoints="1"/>
              </p:cNvSpPr>
              <p:nvPr/>
            </p:nvSpPr>
            <p:spPr bwMode="auto">
              <a:xfrm>
                <a:off x="4285605" y="5963649"/>
                <a:ext cx="232720" cy="376375"/>
              </a:xfrm>
              <a:custGeom>
                <a:avLst/>
                <a:gdLst>
                  <a:gd name="T0" fmla="*/ 448 w 613"/>
                  <a:gd name="T1" fmla="*/ 797 h 989"/>
                  <a:gd name="T2" fmla="*/ 613 w 613"/>
                  <a:gd name="T3" fmla="*/ 692 h 989"/>
                  <a:gd name="T4" fmla="*/ 613 w 613"/>
                  <a:gd name="T5" fmla="*/ 23 h 989"/>
                  <a:gd name="T6" fmla="*/ 590 w 613"/>
                  <a:gd name="T7" fmla="*/ 0 h 989"/>
                  <a:gd name="T8" fmla="*/ 23 w 613"/>
                  <a:gd name="T9" fmla="*/ 0 h 989"/>
                  <a:gd name="T10" fmla="*/ 0 w 613"/>
                  <a:gd name="T11" fmla="*/ 23 h 989"/>
                  <a:gd name="T12" fmla="*/ 0 w 613"/>
                  <a:gd name="T13" fmla="*/ 966 h 989"/>
                  <a:gd name="T14" fmla="*/ 23 w 613"/>
                  <a:gd name="T15" fmla="*/ 989 h 989"/>
                  <a:gd name="T16" fmla="*/ 482 w 613"/>
                  <a:gd name="T17" fmla="*/ 989 h 989"/>
                  <a:gd name="T18" fmla="*/ 435 w 613"/>
                  <a:gd name="T19" fmla="*/ 857 h 989"/>
                  <a:gd name="T20" fmla="*/ 448 w 613"/>
                  <a:gd name="T21" fmla="*/ 797 h 989"/>
                  <a:gd name="T22" fmla="*/ 61 w 613"/>
                  <a:gd name="T23" fmla="*/ 75 h 989"/>
                  <a:gd name="T24" fmla="*/ 207 w 613"/>
                  <a:gd name="T25" fmla="*/ 75 h 989"/>
                  <a:gd name="T26" fmla="*/ 230 w 613"/>
                  <a:gd name="T27" fmla="*/ 54 h 989"/>
                  <a:gd name="T28" fmla="*/ 362 w 613"/>
                  <a:gd name="T29" fmla="*/ 54 h 989"/>
                  <a:gd name="T30" fmla="*/ 385 w 613"/>
                  <a:gd name="T31" fmla="*/ 75 h 989"/>
                  <a:gd name="T32" fmla="*/ 531 w 613"/>
                  <a:gd name="T33" fmla="*/ 75 h 989"/>
                  <a:gd name="T34" fmla="*/ 531 w 613"/>
                  <a:gd name="T35" fmla="*/ 639 h 989"/>
                  <a:gd name="T36" fmla="*/ 61 w 613"/>
                  <a:gd name="T37" fmla="*/ 639 h 989"/>
                  <a:gd name="T38" fmla="*/ 61 w 613"/>
                  <a:gd name="T39" fmla="*/ 75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3" h="989">
                    <a:moveTo>
                      <a:pt x="448" y="797"/>
                    </a:moveTo>
                    <a:cubicBezTo>
                      <a:pt x="503" y="750"/>
                      <a:pt x="558" y="715"/>
                      <a:pt x="613" y="692"/>
                    </a:cubicBezTo>
                    <a:cubicBezTo>
                      <a:pt x="613" y="23"/>
                      <a:pt x="613" y="23"/>
                      <a:pt x="613" y="23"/>
                    </a:cubicBezTo>
                    <a:cubicBezTo>
                      <a:pt x="613" y="10"/>
                      <a:pt x="603" y="0"/>
                      <a:pt x="590" y="0"/>
                    </a:cubicBezTo>
                    <a:cubicBezTo>
                      <a:pt x="23" y="0"/>
                      <a:pt x="23" y="0"/>
                      <a:pt x="23" y="0"/>
                    </a:cubicBezTo>
                    <a:cubicBezTo>
                      <a:pt x="10" y="0"/>
                      <a:pt x="0" y="10"/>
                      <a:pt x="0" y="23"/>
                    </a:cubicBezTo>
                    <a:cubicBezTo>
                      <a:pt x="0" y="966"/>
                      <a:pt x="0" y="966"/>
                      <a:pt x="0" y="966"/>
                    </a:cubicBezTo>
                    <a:cubicBezTo>
                      <a:pt x="0" y="979"/>
                      <a:pt x="10" y="989"/>
                      <a:pt x="23" y="989"/>
                    </a:cubicBezTo>
                    <a:cubicBezTo>
                      <a:pt x="482" y="989"/>
                      <a:pt x="482" y="989"/>
                      <a:pt x="482" y="989"/>
                    </a:cubicBezTo>
                    <a:cubicBezTo>
                      <a:pt x="467" y="944"/>
                      <a:pt x="451" y="900"/>
                      <a:pt x="435" y="857"/>
                    </a:cubicBezTo>
                    <a:cubicBezTo>
                      <a:pt x="423" y="824"/>
                      <a:pt x="431" y="811"/>
                      <a:pt x="448" y="797"/>
                    </a:cubicBezTo>
                    <a:close/>
                    <a:moveTo>
                      <a:pt x="61" y="75"/>
                    </a:moveTo>
                    <a:cubicBezTo>
                      <a:pt x="207" y="75"/>
                      <a:pt x="207" y="75"/>
                      <a:pt x="207" y="75"/>
                    </a:cubicBezTo>
                    <a:cubicBezTo>
                      <a:pt x="208" y="63"/>
                      <a:pt x="218" y="54"/>
                      <a:pt x="230" y="54"/>
                    </a:cubicBezTo>
                    <a:cubicBezTo>
                      <a:pt x="362" y="54"/>
                      <a:pt x="362" y="54"/>
                      <a:pt x="362" y="54"/>
                    </a:cubicBezTo>
                    <a:cubicBezTo>
                      <a:pt x="374" y="54"/>
                      <a:pt x="384" y="63"/>
                      <a:pt x="385" y="75"/>
                    </a:cubicBezTo>
                    <a:cubicBezTo>
                      <a:pt x="531" y="75"/>
                      <a:pt x="531" y="75"/>
                      <a:pt x="531" y="75"/>
                    </a:cubicBezTo>
                    <a:cubicBezTo>
                      <a:pt x="531" y="639"/>
                      <a:pt x="531" y="639"/>
                      <a:pt x="531" y="639"/>
                    </a:cubicBezTo>
                    <a:cubicBezTo>
                      <a:pt x="61" y="639"/>
                      <a:pt x="61" y="639"/>
                      <a:pt x="61" y="639"/>
                    </a:cubicBezTo>
                    <a:lnTo>
                      <a:pt x="61"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a:ea typeface="微软雅黑"/>
                </a:endParaRPr>
              </a:p>
            </p:txBody>
          </p:sp>
          <p:sp>
            <p:nvSpPr>
              <p:cNvPr id="40" name="Freeform 268"/>
              <p:cNvSpPr>
                <a:spLocks noEditPoints="1"/>
              </p:cNvSpPr>
              <p:nvPr/>
            </p:nvSpPr>
            <p:spPr bwMode="auto">
              <a:xfrm>
                <a:off x="4314336" y="5998127"/>
                <a:ext cx="168076" cy="202553"/>
              </a:xfrm>
              <a:custGeom>
                <a:avLst/>
                <a:gdLst>
                  <a:gd name="T0" fmla="*/ 287 w 442"/>
                  <a:gd name="T1" fmla="*/ 38 h 531"/>
                  <a:gd name="T2" fmla="*/ 132 w 442"/>
                  <a:gd name="T3" fmla="*/ 0 h 531"/>
                  <a:gd name="T4" fmla="*/ 442 w 442"/>
                  <a:gd name="T5" fmla="*/ 531 h 531"/>
                  <a:gd name="T6" fmla="*/ 28 w 442"/>
                  <a:gd name="T7" fmla="*/ 127 h 531"/>
                  <a:gd name="T8" fmla="*/ 71 w 442"/>
                  <a:gd name="T9" fmla="*/ 114 h 531"/>
                  <a:gd name="T10" fmla="*/ 172 w 442"/>
                  <a:gd name="T11" fmla="*/ 118 h 531"/>
                  <a:gd name="T12" fmla="*/ 220 w 442"/>
                  <a:gd name="T13" fmla="*/ 119 h 531"/>
                  <a:gd name="T14" fmla="*/ 302 w 442"/>
                  <a:gd name="T15" fmla="*/ 112 h 531"/>
                  <a:gd name="T16" fmla="*/ 388 w 442"/>
                  <a:gd name="T17" fmla="*/ 119 h 531"/>
                  <a:gd name="T18" fmla="*/ 278 w 442"/>
                  <a:gd name="T19" fmla="*/ 123 h 531"/>
                  <a:gd name="T20" fmla="*/ 190 w 442"/>
                  <a:gd name="T21" fmla="*/ 118 h 531"/>
                  <a:gd name="T22" fmla="*/ 110 w 442"/>
                  <a:gd name="T23" fmla="*/ 126 h 531"/>
                  <a:gd name="T24" fmla="*/ 65 w 442"/>
                  <a:gd name="T25" fmla="*/ 115 h 531"/>
                  <a:gd name="T26" fmla="*/ 108 w 442"/>
                  <a:gd name="T27" fmla="*/ 231 h 531"/>
                  <a:gd name="T28" fmla="*/ 60 w 442"/>
                  <a:gd name="T29" fmla="*/ 224 h 531"/>
                  <a:gd name="T30" fmla="*/ 189 w 442"/>
                  <a:gd name="T31" fmla="*/ 226 h 531"/>
                  <a:gd name="T32" fmla="*/ 352 w 442"/>
                  <a:gd name="T33" fmla="*/ 229 h 531"/>
                  <a:gd name="T34" fmla="*/ 289 w 442"/>
                  <a:gd name="T35" fmla="*/ 224 h 531"/>
                  <a:gd name="T36" fmla="*/ 108 w 442"/>
                  <a:gd name="T37" fmla="*/ 231 h 531"/>
                  <a:gd name="T38" fmla="*/ 47 w 442"/>
                  <a:gd name="T39" fmla="*/ 270 h 531"/>
                  <a:gd name="T40" fmla="*/ 38 w 442"/>
                  <a:gd name="T41" fmla="*/ 184 h 531"/>
                  <a:gd name="T42" fmla="*/ 45 w 442"/>
                  <a:gd name="T43" fmla="*/ 190 h 531"/>
                  <a:gd name="T44" fmla="*/ 196 w 442"/>
                  <a:gd name="T45" fmla="*/ 458 h 531"/>
                  <a:gd name="T46" fmla="*/ 43 w 442"/>
                  <a:gd name="T47" fmla="*/ 469 h 531"/>
                  <a:gd name="T48" fmla="*/ 114 w 442"/>
                  <a:gd name="T49" fmla="*/ 448 h 531"/>
                  <a:gd name="T50" fmla="*/ 214 w 442"/>
                  <a:gd name="T51" fmla="*/ 328 h 531"/>
                  <a:gd name="T52" fmla="*/ 114 w 442"/>
                  <a:gd name="T53" fmla="*/ 330 h 531"/>
                  <a:gd name="T54" fmla="*/ 111 w 442"/>
                  <a:gd name="T55" fmla="*/ 324 h 531"/>
                  <a:gd name="T56" fmla="*/ 245 w 442"/>
                  <a:gd name="T57" fmla="*/ 318 h 531"/>
                  <a:gd name="T58" fmla="*/ 282 w 442"/>
                  <a:gd name="T59" fmla="*/ 464 h 531"/>
                  <a:gd name="T60" fmla="*/ 279 w 442"/>
                  <a:gd name="T61" fmla="*/ 459 h 531"/>
                  <a:gd name="T62" fmla="*/ 294 w 442"/>
                  <a:gd name="T63" fmla="*/ 456 h 531"/>
                  <a:gd name="T64" fmla="*/ 313 w 442"/>
                  <a:gd name="T65" fmla="*/ 456 h 531"/>
                  <a:gd name="T66" fmla="*/ 230 w 442"/>
                  <a:gd name="T67" fmla="*/ 276 h 531"/>
                  <a:gd name="T68" fmla="*/ 303 w 442"/>
                  <a:gd name="T69" fmla="*/ 274 h 531"/>
                  <a:gd name="T70" fmla="*/ 392 w 442"/>
                  <a:gd name="T71" fmla="*/ 190 h 531"/>
                  <a:gd name="T72" fmla="*/ 308 w 442"/>
                  <a:gd name="T73" fmla="*/ 194 h 531"/>
                  <a:gd name="T74" fmla="*/ 200 w 442"/>
                  <a:gd name="T75" fmla="*/ 184 h 531"/>
                  <a:gd name="T76" fmla="*/ 83 w 442"/>
                  <a:gd name="T77" fmla="*/ 188 h 531"/>
                  <a:gd name="T78" fmla="*/ 153 w 442"/>
                  <a:gd name="T79" fmla="*/ 173 h 531"/>
                  <a:gd name="T80" fmla="*/ 284 w 442"/>
                  <a:gd name="T81" fmla="*/ 188 h 531"/>
                  <a:gd name="T82" fmla="*/ 356 w 442"/>
                  <a:gd name="T83" fmla="*/ 18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2" h="531">
                    <a:moveTo>
                      <a:pt x="310" y="0"/>
                    </a:moveTo>
                    <a:cubicBezTo>
                      <a:pt x="310" y="14"/>
                      <a:pt x="310" y="14"/>
                      <a:pt x="310" y="14"/>
                    </a:cubicBezTo>
                    <a:cubicBezTo>
                      <a:pt x="310" y="27"/>
                      <a:pt x="300" y="38"/>
                      <a:pt x="287" y="38"/>
                    </a:cubicBezTo>
                    <a:cubicBezTo>
                      <a:pt x="155" y="38"/>
                      <a:pt x="155" y="38"/>
                      <a:pt x="155" y="38"/>
                    </a:cubicBezTo>
                    <a:cubicBezTo>
                      <a:pt x="142" y="38"/>
                      <a:pt x="132" y="27"/>
                      <a:pt x="132" y="14"/>
                    </a:cubicBezTo>
                    <a:cubicBezTo>
                      <a:pt x="132" y="0"/>
                      <a:pt x="132" y="0"/>
                      <a:pt x="132" y="0"/>
                    </a:cubicBezTo>
                    <a:cubicBezTo>
                      <a:pt x="0" y="0"/>
                      <a:pt x="0" y="0"/>
                      <a:pt x="0" y="0"/>
                    </a:cubicBezTo>
                    <a:cubicBezTo>
                      <a:pt x="0" y="531"/>
                      <a:pt x="0" y="531"/>
                      <a:pt x="0" y="531"/>
                    </a:cubicBezTo>
                    <a:cubicBezTo>
                      <a:pt x="442" y="531"/>
                      <a:pt x="442" y="531"/>
                      <a:pt x="442" y="531"/>
                    </a:cubicBezTo>
                    <a:cubicBezTo>
                      <a:pt x="442" y="0"/>
                      <a:pt x="442" y="0"/>
                      <a:pt x="442" y="0"/>
                    </a:cubicBezTo>
                    <a:lnTo>
                      <a:pt x="310" y="0"/>
                    </a:lnTo>
                    <a:close/>
                    <a:moveTo>
                      <a:pt x="28" y="127"/>
                    </a:moveTo>
                    <a:cubicBezTo>
                      <a:pt x="25" y="126"/>
                      <a:pt x="26" y="121"/>
                      <a:pt x="29" y="122"/>
                    </a:cubicBezTo>
                    <a:cubicBezTo>
                      <a:pt x="42" y="125"/>
                      <a:pt x="48" y="111"/>
                      <a:pt x="60" y="109"/>
                    </a:cubicBezTo>
                    <a:cubicBezTo>
                      <a:pt x="65" y="109"/>
                      <a:pt x="68" y="110"/>
                      <a:pt x="71" y="114"/>
                    </a:cubicBezTo>
                    <a:cubicBezTo>
                      <a:pt x="75" y="119"/>
                      <a:pt x="82" y="120"/>
                      <a:pt x="88" y="120"/>
                    </a:cubicBezTo>
                    <a:cubicBezTo>
                      <a:pt x="107" y="121"/>
                      <a:pt x="126" y="121"/>
                      <a:pt x="145" y="120"/>
                    </a:cubicBezTo>
                    <a:cubicBezTo>
                      <a:pt x="154" y="120"/>
                      <a:pt x="163" y="120"/>
                      <a:pt x="172" y="118"/>
                    </a:cubicBezTo>
                    <a:cubicBezTo>
                      <a:pt x="179" y="116"/>
                      <a:pt x="187" y="113"/>
                      <a:pt x="194" y="112"/>
                    </a:cubicBezTo>
                    <a:cubicBezTo>
                      <a:pt x="200" y="111"/>
                      <a:pt x="208" y="110"/>
                      <a:pt x="213" y="113"/>
                    </a:cubicBezTo>
                    <a:cubicBezTo>
                      <a:pt x="215" y="115"/>
                      <a:pt x="218" y="117"/>
                      <a:pt x="220" y="119"/>
                    </a:cubicBezTo>
                    <a:cubicBezTo>
                      <a:pt x="224" y="122"/>
                      <a:pt x="227" y="123"/>
                      <a:pt x="232" y="123"/>
                    </a:cubicBezTo>
                    <a:cubicBezTo>
                      <a:pt x="249" y="125"/>
                      <a:pt x="264" y="122"/>
                      <a:pt x="280" y="117"/>
                    </a:cubicBezTo>
                    <a:cubicBezTo>
                      <a:pt x="287" y="115"/>
                      <a:pt x="294" y="113"/>
                      <a:pt x="302" y="112"/>
                    </a:cubicBezTo>
                    <a:cubicBezTo>
                      <a:pt x="310" y="112"/>
                      <a:pt x="319" y="113"/>
                      <a:pt x="328" y="114"/>
                    </a:cubicBezTo>
                    <a:cubicBezTo>
                      <a:pt x="347" y="116"/>
                      <a:pt x="367" y="117"/>
                      <a:pt x="386" y="114"/>
                    </a:cubicBezTo>
                    <a:cubicBezTo>
                      <a:pt x="389" y="114"/>
                      <a:pt x="391" y="119"/>
                      <a:pt x="388" y="119"/>
                    </a:cubicBezTo>
                    <a:cubicBezTo>
                      <a:pt x="368" y="122"/>
                      <a:pt x="349" y="121"/>
                      <a:pt x="330" y="119"/>
                    </a:cubicBezTo>
                    <a:cubicBezTo>
                      <a:pt x="320" y="118"/>
                      <a:pt x="311" y="116"/>
                      <a:pt x="302" y="118"/>
                    </a:cubicBezTo>
                    <a:cubicBezTo>
                      <a:pt x="293" y="119"/>
                      <a:pt x="285" y="121"/>
                      <a:pt x="278" y="123"/>
                    </a:cubicBezTo>
                    <a:cubicBezTo>
                      <a:pt x="262" y="127"/>
                      <a:pt x="246" y="130"/>
                      <a:pt x="230" y="128"/>
                    </a:cubicBezTo>
                    <a:cubicBezTo>
                      <a:pt x="223" y="127"/>
                      <a:pt x="219" y="124"/>
                      <a:pt x="214" y="120"/>
                    </a:cubicBezTo>
                    <a:cubicBezTo>
                      <a:pt x="207" y="115"/>
                      <a:pt x="198" y="116"/>
                      <a:pt x="190" y="118"/>
                    </a:cubicBezTo>
                    <a:cubicBezTo>
                      <a:pt x="182" y="120"/>
                      <a:pt x="174" y="123"/>
                      <a:pt x="166" y="124"/>
                    </a:cubicBezTo>
                    <a:cubicBezTo>
                      <a:pt x="157" y="125"/>
                      <a:pt x="149" y="125"/>
                      <a:pt x="141" y="126"/>
                    </a:cubicBezTo>
                    <a:cubicBezTo>
                      <a:pt x="130" y="126"/>
                      <a:pt x="120" y="126"/>
                      <a:pt x="110" y="126"/>
                    </a:cubicBezTo>
                    <a:cubicBezTo>
                      <a:pt x="102" y="125"/>
                      <a:pt x="93" y="126"/>
                      <a:pt x="85" y="125"/>
                    </a:cubicBezTo>
                    <a:cubicBezTo>
                      <a:pt x="81" y="125"/>
                      <a:pt x="73" y="124"/>
                      <a:pt x="70" y="121"/>
                    </a:cubicBezTo>
                    <a:cubicBezTo>
                      <a:pt x="68" y="119"/>
                      <a:pt x="67" y="116"/>
                      <a:pt x="65" y="115"/>
                    </a:cubicBezTo>
                    <a:cubicBezTo>
                      <a:pt x="62" y="113"/>
                      <a:pt x="57" y="115"/>
                      <a:pt x="54" y="116"/>
                    </a:cubicBezTo>
                    <a:cubicBezTo>
                      <a:pt x="46" y="122"/>
                      <a:pt x="39" y="130"/>
                      <a:pt x="28" y="127"/>
                    </a:cubicBezTo>
                    <a:close/>
                    <a:moveTo>
                      <a:pt x="108" y="231"/>
                    </a:moveTo>
                    <a:cubicBezTo>
                      <a:pt x="98" y="232"/>
                      <a:pt x="88" y="233"/>
                      <a:pt x="77" y="232"/>
                    </a:cubicBezTo>
                    <a:cubicBezTo>
                      <a:pt x="71" y="232"/>
                      <a:pt x="63" y="232"/>
                      <a:pt x="57" y="229"/>
                    </a:cubicBezTo>
                    <a:cubicBezTo>
                      <a:pt x="54" y="227"/>
                      <a:pt x="57" y="223"/>
                      <a:pt x="60" y="224"/>
                    </a:cubicBezTo>
                    <a:cubicBezTo>
                      <a:pt x="66" y="228"/>
                      <a:pt x="76" y="227"/>
                      <a:pt x="83" y="227"/>
                    </a:cubicBezTo>
                    <a:cubicBezTo>
                      <a:pt x="93" y="227"/>
                      <a:pt x="104" y="226"/>
                      <a:pt x="114" y="226"/>
                    </a:cubicBezTo>
                    <a:cubicBezTo>
                      <a:pt x="139" y="224"/>
                      <a:pt x="164" y="226"/>
                      <a:pt x="189" y="226"/>
                    </a:cubicBezTo>
                    <a:cubicBezTo>
                      <a:pt x="204" y="227"/>
                      <a:pt x="218" y="226"/>
                      <a:pt x="233" y="226"/>
                    </a:cubicBezTo>
                    <a:cubicBezTo>
                      <a:pt x="247" y="226"/>
                      <a:pt x="260" y="223"/>
                      <a:pt x="274" y="220"/>
                    </a:cubicBezTo>
                    <a:cubicBezTo>
                      <a:pt x="301" y="215"/>
                      <a:pt x="325" y="231"/>
                      <a:pt x="352" y="229"/>
                    </a:cubicBezTo>
                    <a:cubicBezTo>
                      <a:pt x="355" y="229"/>
                      <a:pt x="355" y="234"/>
                      <a:pt x="352" y="234"/>
                    </a:cubicBezTo>
                    <a:cubicBezTo>
                      <a:pt x="338" y="235"/>
                      <a:pt x="324" y="231"/>
                      <a:pt x="311" y="228"/>
                    </a:cubicBezTo>
                    <a:cubicBezTo>
                      <a:pt x="304" y="226"/>
                      <a:pt x="296" y="224"/>
                      <a:pt x="289" y="224"/>
                    </a:cubicBezTo>
                    <a:cubicBezTo>
                      <a:pt x="282" y="224"/>
                      <a:pt x="275" y="225"/>
                      <a:pt x="268" y="227"/>
                    </a:cubicBezTo>
                    <a:cubicBezTo>
                      <a:pt x="240" y="234"/>
                      <a:pt x="211" y="232"/>
                      <a:pt x="182" y="232"/>
                    </a:cubicBezTo>
                    <a:cubicBezTo>
                      <a:pt x="158" y="231"/>
                      <a:pt x="133" y="230"/>
                      <a:pt x="108" y="231"/>
                    </a:cubicBezTo>
                    <a:close/>
                    <a:moveTo>
                      <a:pt x="166" y="274"/>
                    </a:moveTo>
                    <a:cubicBezTo>
                      <a:pt x="126" y="273"/>
                      <a:pt x="87" y="276"/>
                      <a:pt x="47" y="275"/>
                    </a:cubicBezTo>
                    <a:cubicBezTo>
                      <a:pt x="44" y="275"/>
                      <a:pt x="44" y="270"/>
                      <a:pt x="47" y="270"/>
                    </a:cubicBezTo>
                    <a:cubicBezTo>
                      <a:pt x="87" y="271"/>
                      <a:pt x="126" y="268"/>
                      <a:pt x="166" y="269"/>
                    </a:cubicBezTo>
                    <a:cubicBezTo>
                      <a:pt x="169" y="269"/>
                      <a:pt x="169" y="274"/>
                      <a:pt x="166" y="274"/>
                    </a:cubicBezTo>
                    <a:close/>
                    <a:moveTo>
                      <a:pt x="38" y="184"/>
                    </a:moveTo>
                    <a:cubicBezTo>
                      <a:pt x="41" y="184"/>
                      <a:pt x="44" y="184"/>
                      <a:pt x="47" y="186"/>
                    </a:cubicBezTo>
                    <a:cubicBezTo>
                      <a:pt x="48" y="186"/>
                      <a:pt x="49" y="188"/>
                      <a:pt x="48" y="189"/>
                    </a:cubicBezTo>
                    <a:cubicBezTo>
                      <a:pt x="47" y="190"/>
                      <a:pt x="46" y="191"/>
                      <a:pt x="45" y="190"/>
                    </a:cubicBezTo>
                    <a:cubicBezTo>
                      <a:pt x="43" y="189"/>
                      <a:pt x="40" y="189"/>
                      <a:pt x="38" y="189"/>
                    </a:cubicBezTo>
                    <a:cubicBezTo>
                      <a:pt x="35" y="189"/>
                      <a:pt x="35" y="184"/>
                      <a:pt x="38" y="184"/>
                    </a:cubicBezTo>
                    <a:close/>
                    <a:moveTo>
                      <a:pt x="196" y="458"/>
                    </a:moveTo>
                    <a:cubicBezTo>
                      <a:pt x="180" y="457"/>
                      <a:pt x="165" y="454"/>
                      <a:pt x="150" y="451"/>
                    </a:cubicBezTo>
                    <a:cubicBezTo>
                      <a:pt x="135" y="449"/>
                      <a:pt x="122" y="451"/>
                      <a:pt x="108" y="456"/>
                    </a:cubicBezTo>
                    <a:cubicBezTo>
                      <a:pt x="89" y="463"/>
                      <a:pt x="64" y="478"/>
                      <a:pt x="43" y="469"/>
                    </a:cubicBezTo>
                    <a:cubicBezTo>
                      <a:pt x="40" y="467"/>
                      <a:pt x="43" y="463"/>
                      <a:pt x="46" y="464"/>
                    </a:cubicBezTo>
                    <a:cubicBezTo>
                      <a:pt x="57" y="469"/>
                      <a:pt x="69" y="465"/>
                      <a:pt x="79" y="461"/>
                    </a:cubicBezTo>
                    <a:cubicBezTo>
                      <a:pt x="91" y="457"/>
                      <a:pt x="102" y="452"/>
                      <a:pt x="114" y="448"/>
                    </a:cubicBezTo>
                    <a:cubicBezTo>
                      <a:pt x="141" y="440"/>
                      <a:pt x="168" y="452"/>
                      <a:pt x="196" y="453"/>
                    </a:cubicBezTo>
                    <a:cubicBezTo>
                      <a:pt x="199" y="453"/>
                      <a:pt x="199" y="458"/>
                      <a:pt x="196" y="458"/>
                    </a:cubicBezTo>
                    <a:close/>
                    <a:moveTo>
                      <a:pt x="214" y="328"/>
                    </a:moveTo>
                    <a:cubicBezTo>
                      <a:pt x="207" y="327"/>
                      <a:pt x="200" y="325"/>
                      <a:pt x="193" y="324"/>
                    </a:cubicBezTo>
                    <a:cubicBezTo>
                      <a:pt x="184" y="323"/>
                      <a:pt x="175" y="325"/>
                      <a:pt x="166" y="326"/>
                    </a:cubicBezTo>
                    <a:cubicBezTo>
                      <a:pt x="148" y="330"/>
                      <a:pt x="132" y="331"/>
                      <a:pt x="114" y="330"/>
                    </a:cubicBezTo>
                    <a:cubicBezTo>
                      <a:pt x="95" y="328"/>
                      <a:pt x="77" y="324"/>
                      <a:pt x="58" y="323"/>
                    </a:cubicBezTo>
                    <a:cubicBezTo>
                      <a:pt x="55" y="322"/>
                      <a:pt x="55" y="317"/>
                      <a:pt x="58" y="318"/>
                    </a:cubicBezTo>
                    <a:cubicBezTo>
                      <a:pt x="76" y="319"/>
                      <a:pt x="94" y="322"/>
                      <a:pt x="111" y="324"/>
                    </a:cubicBezTo>
                    <a:cubicBezTo>
                      <a:pt x="129" y="326"/>
                      <a:pt x="145" y="325"/>
                      <a:pt x="163" y="322"/>
                    </a:cubicBezTo>
                    <a:cubicBezTo>
                      <a:pt x="177" y="319"/>
                      <a:pt x="191" y="318"/>
                      <a:pt x="205" y="321"/>
                    </a:cubicBezTo>
                    <a:cubicBezTo>
                      <a:pt x="218" y="324"/>
                      <a:pt x="234" y="329"/>
                      <a:pt x="245" y="318"/>
                    </a:cubicBezTo>
                    <a:cubicBezTo>
                      <a:pt x="248" y="316"/>
                      <a:pt x="251" y="320"/>
                      <a:pt x="249" y="322"/>
                    </a:cubicBezTo>
                    <a:cubicBezTo>
                      <a:pt x="239" y="331"/>
                      <a:pt x="226" y="330"/>
                      <a:pt x="214" y="328"/>
                    </a:cubicBezTo>
                    <a:close/>
                    <a:moveTo>
                      <a:pt x="282" y="464"/>
                    </a:moveTo>
                    <a:cubicBezTo>
                      <a:pt x="269" y="472"/>
                      <a:pt x="251" y="472"/>
                      <a:pt x="238" y="464"/>
                    </a:cubicBezTo>
                    <a:cubicBezTo>
                      <a:pt x="235" y="462"/>
                      <a:pt x="238" y="457"/>
                      <a:pt x="241" y="459"/>
                    </a:cubicBezTo>
                    <a:cubicBezTo>
                      <a:pt x="252" y="466"/>
                      <a:pt x="268" y="466"/>
                      <a:pt x="279" y="459"/>
                    </a:cubicBezTo>
                    <a:cubicBezTo>
                      <a:pt x="282" y="457"/>
                      <a:pt x="285" y="462"/>
                      <a:pt x="282" y="464"/>
                    </a:cubicBezTo>
                    <a:close/>
                    <a:moveTo>
                      <a:pt x="313" y="456"/>
                    </a:moveTo>
                    <a:cubicBezTo>
                      <a:pt x="294" y="456"/>
                      <a:pt x="294" y="456"/>
                      <a:pt x="294" y="456"/>
                    </a:cubicBezTo>
                    <a:cubicBezTo>
                      <a:pt x="291" y="456"/>
                      <a:pt x="291" y="451"/>
                      <a:pt x="294" y="451"/>
                    </a:cubicBezTo>
                    <a:cubicBezTo>
                      <a:pt x="313" y="451"/>
                      <a:pt x="313" y="451"/>
                      <a:pt x="313" y="451"/>
                    </a:cubicBezTo>
                    <a:cubicBezTo>
                      <a:pt x="316" y="451"/>
                      <a:pt x="316" y="456"/>
                      <a:pt x="313" y="456"/>
                    </a:cubicBezTo>
                    <a:close/>
                    <a:moveTo>
                      <a:pt x="366" y="275"/>
                    </a:moveTo>
                    <a:cubicBezTo>
                      <a:pt x="342" y="268"/>
                      <a:pt x="319" y="279"/>
                      <a:pt x="295" y="280"/>
                    </a:cubicBezTo>
                    <a:cubicBezTo>
                      <a:pt x="274" y="282"/>
                      <a:pt x="250" y="283"/>
                      <a:pt x="230" y="276"/>
                    </a:cubicBezTo>
                    <a:cubicBezTo>
                      <a:pt x="227" y="275"/>
                      <a:pt x="228" y="271"/>
                      <a:pt x="231" y="272"/>
                    </a:cubicBezTo>
                    <a:cubicBezTo>
                      <a:pt x="243" y="275"/>
                      <a:pt x="256" y="276"/>
                      <a:pt x="268" y="276"/>
                    </a:cubicBezTo>
                    <a:cubicBezTo>
                      <a:pt x="279" y="276"/>
                      <a:pt x="291" y="276"/>
                      <a:pt x="303" y="274"/>
                    </a:cubicBezTo>
                    <a:cubicBezTo>
                      <a:pt x="324" y="271"/>
                      <a:pt x="346" y="264"/>
                      <a:pt x="368" y="270"/>
                    </a:cubicBezTo>
                    <a:cubicBezTo>
                      <a:pt x="371" y="271"/>
                      <a:pt x="369" y="276"/>
                      <a:pt x="366" y="275"/>
                    </a:cubicBezTo>
                    <a:close/>
                    <a:moveTo>
                      <a:pt x="392" y="190"/>
                    </a:moveTo>
                    <a:cubicBezTo>
                      <a:pt x="384" y="196"/>
                      <a:pt x="375" y="196"/>
                      <a:pt x="365" y="194"/>
                    </a:cubicBezTo>
                    <a:cubicBezTo>
                      <a:pt x="352" y="191"/>
                      <a:pt x="341" y="188"/>
                      <a:pt x="327" y="190"/>
                    </a:cubicBezTo>
                    <a:cubicBezTo>
                      <a:pt x="321" y="192"/>
                      <a:pt x="314" y="193"/>
                      <a:pt x="308" y="194"/>
                    </a:cubicBezTo>
                    <a:cubicBezTo>
                      <a:pt x="301" y="195"/>
                      <a:pt x="295" y="194"/>
                      <a:pt x="288" y="193"/>
                    </a:cubicBezTo>
                    <a:cubicBezTo>
                      <a:pt x="274" y="192"/>
                      <a:pt x="260" y="190"/>
                      <a:pt x="246" y="188"/>
                    </a:cubicBezTo>
                    <a:cubicBezTo>
                      <a:pt x="231" y="187"/>
                      <a:pt x="215" y="186"/>
                      <a:pt x="200" y="184"/>
                    </a:cubicBezTo>
                    <a:cubicBezTo>
                      <a:pt x="185" y="183"/>
                      <a:pt x="170" y="181"/>
                      <a:pt x="156" y="179"/>
                    </a:cubicBezTo>
                    <a:cubicBezTo>
                      <a:pt x="142" y="177"/>
                      <a:pt x="130" y="178"/>
                      <a:pt x="117" y="182"/>
                    </a:cubicBezTo>
                    <a:cubicBezTo>
                      <a:pt x="106" y="185"/>
                      <a:pt x="95" y="188"/>
                      <a:pt x="83" y="188"/>
                    </a:cubicBezTo>
                    <a:cubicBezTo>
                      <a:pt x="80" y="188"/>
                      <a:pt x="80" y="183"/>
                      <a:pt x="83" y="183"/>
                    </a:cubicBezTo>
                    <a:cubicBezTo>
                      <a:pt x="96" y="183"/>
                      <a:pt x="107" y="179"/>
                      <a:pt x="119" y="176"/>
                    </a:cubicBezTo>
                    <a:cubicBezTo>
                      <a:pt x="131" y="173"/>
                      <a:pt x="141" y="172"/>
                      <a:pt x="153" y="173"/>
                    </a:cubicBezTo>
                    <a:cubicBezTo>
                      <a:pt x="168" y="175"/>
                      <a:pt x="183" y="178"/>
                      <a:pt x="197" y="179"/>
                    </a:cubicBezTo>
                    <a:cubicBezTo>
                      <a:pt x="212" y="181"/>
                      <a:pt x="227" y="181"/>
                      <a:pt x="241" y="183"/>
                    </a:cubicBezTo>
                    <a:cubicBezTo>
                      <a:pt x="255" y="184"/>
                      <a:pt x="269" y="186"/>
                      <a:pt x="284" y="188"/>
                    </a:cubicBezTo>
                    <a:cubicBezTo>
                      <a:pt x="290" y="188"/>
                      <a:pt x="297" y="189"/>
                      <a:pt x="304" y="189"/>
                    </a:cubicBezTo>
                    <a:cubicBezTo>
                      <a:pt x="310" y="189"/>
                      <a:pt x="317" y="187"/>
                      <a:pt x="324" y="186"/>
                    </a:cubicBezTo>
                    <a:cubicBezTo>
                      <a:pt x="335" y="184"/>
                      <a:pt x="345" y="184"/>
                      <a:pt x="356" y="186"/>
                    </a:cubicBezTo>
                    <a:cubicBezTo>
                      <a:pt x="366" y="189"/>
                      <a:pt x="379" y="194"/>
                      <a:pt x="389" y="186"/>
                    </a:cubicBezTo>
                    <a:cubicBezTo>
                      <a:pt x="391" y="184"/>
                      <a:pt x="395" y="188"/>
                      <a:pt x="392" y="19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a:ea typeface="微软雅黑"/>
                </a:endParaRPr>
              </a:p>
            </p:txBody>
          </p:sp>
          <p:sp>
            <p:nvSpPr>
              <p:cNvPr id="41" name="Freeform 269"/>
              <p:cNvSpPr>
                <a:spLocks noEditPoints="1"/>
              </p:cNvSpPr>
              <p:nvPr/>
            </p:nvSpPr>
            <p:spPr bwMode="auto">
              <a:xfrm>
                <a:off x="4460864" y="6204989"/>
                <a:ext cx="274380" cy="176695"/>
              </a:xfrm>
              <a:custGeom>
                <a:avLst/>
                <a:gdLst>
                  <a:gd name="T0" fmla="*/ 697 w 722"/>
                  <a:gd name="T1" fmla="*/ 190 h 465"/>
                  <a:gd name="T2" fmla="*/ 25 w 722"/>
                  <a:gd name="T3" fmla="*/ 189 h 465"/>
                  <a:gd name="T4" fmla="*/ 12 w 722"/>
                  <a:gd name="T5" fmla="*/ 249 h 465"/>
                  <a:gd name="T6" fmla="*/ 75 w 722"/>
                  <a:gd name="T7" fmla="*/ 431 h 465"/>
                  <a:gd name="T8" fmla="*/ 110 w 722"/>
                  <a:gd name="T9" fmla="*/ 442 h 465"/>
                  <a:gd name="T10" fmla="*/ 634 w 722"/>
                  <a:gd name="T11" fmla="*/ 465 h 465"/>
                  <a:gd name="T12" fmla="*/ 711 w 722"/>
                  <a:gd name="T13" fmla="*/ 243 h 465"/>
                  <a:gd name="T14" fmla="*/ 697 w 722"/>
                  <a:gd name="T15" fmla="*/ 190 h 465"/>
                  <a:gd name="T16" fmla="*/ 456 w 722"/>
                  <a:gd name="T17" fmla="*/ 202 h 465"/>
                  <a:gd name="T18" fmla="*/ 380 w 722"/>
                  <a:gd name="T19" fmla="*/ 202 h 465"/>
                  <a:gd name="T20" fmla="*/ 380 w 722"/>
                  <a:gd name="T21" fmla="*/ 277 h 465"/>
                  <a:gd name="T22" fmla="*/ 330 w 722"/>
                  <a:gd name="T23" fmla="*/ 277 h 465"/>
                  <a:gd name="T24" fmla="*/ 330 w 722"/>
                  <a:gd name="T25" fmla="*/ 202 h 465"/>
                  <a:gd name="T26" fmla="*/ 254 w 722"/>
                  <a:gd name="T27" fmla="*/ 202 h 465"/>
                  <a:gd name="T28" fmla="*/ 254 w 722"/>
                  <a:gd name="T29" fmla="*/ 152 h 465"/>
                  <a:gd name="T30" fmla="*/ 330 w 722"/>
                  <a:gd name="T31" fmla="*/ 152 h 465"/>
                  <a:gd name="T32" fmla="*/ 330 w 722"/>
                  <a:gd name="T33" fmla="*/ 76 h 465"/>
                  <a:gd name="T34" fmla="*/ 380 w 722"/>
                  <a:gd name="T35" fmla="*/ 76 h 465"/>
                  <a:gd name="T36" fmla="*/ 380 w 722"/>
                  <a:gd name="T37" fmla="*/ 152 h 465"/>
                  <a:gd name="T38" fmla="*/ 456 w 722"/>
                  <a:gd name="T39" fmla="*/ 152 h 465"/>
                  <a:gd name="T40" fmla="*/ 456 w 722"/>
                  <a:gd name="T41" fmla="*/ 202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2" h="465">
                    <a:moveTo>
                      <a:pt x="697" y="190"/>
                    </a:moveTo>
                    <a:cubicBezTo>
                      <a:pt x="473" y="0"/>
                      <a:pt x="249" y="0"/>
                      <a:pt x="25" y="189"/>
                    </a:cubicBezTo>
                    <a:cubicBezTo>
                      <a:pt x="8" y="203"/>
                      <a:pt x="0" y="216"/>
                      <a:pt x="12" y="249"/>
                    </a:cubicBezTo>
                    <a:cubicBezTo>
                      <a:pt x="34" y="308"/>
                      <a:pt x="55" y="369"/>
                      <a:pt x="75" y="431"/>
                    </a:cubicBezTo>
                    <a:cubicBezTo>
                      <a:pt x="85" y="465"/>
                      <a:pt x="93" y="462"/>
                      <a:pt x="110" y="442"/>
                    </a:cubicBezTo>
                    <a:cubicBezTo>
                      <a:pt x="286" y="237"/>
                      <a:pt x="460" y="257"/>
                      <a:pt x="634" y="465"/>
                    </a:cubicBezTo>
                    <a:cubicBezTo>
                      <a:pt x="659" y="391"/>
                      <a:pt x="684" y="317"/>
                      <a:pt x="711" y="243"/>
                    </a:cubicBezTo>
                    <a:cubicBezTo>
                      <a:pt x="722" y="211"/>
                      <a:pt x="711" y="202"/>
                      <a:pt x="697" y="190"/>
                    </a:cubicBezTo>
                    <a:close/>
                    <a:moveTo>
                      <a:pt x="456" y="202"/>
                    </a:moveTo>
                    <a:cubicBezTo>
                      <a:pt x="380" y="202"/>
                      <a:pt x="380" y="202"/>
                      <a:pt x="380" y="202"/>
                    </a:cubicBezTo>
                    <a:cubicBezTo>
                      <a:pt x="380" y="277"/>
                      <a:pt x="380" y="277"/>
                      <a:pt x="380" y="277"/>
                    </a:cubicBezTo>
                    <a:cubicBezTo>
                      <a:pt x="330" y="277"/>
                      <a:pt x="330" y="277"/>
                      <a:pt x="330" y="277"/>
                    </a:cubicBezTo>
                    <a:cubicBezTo>
                      <a:pt x="330" y="202"/>
                      <a:pt x="330" y="202"/>
                      <a:pt x="330" y="202"/>
                    </a:cubicBezTo>
                    <a:cubicBezTo>
                      <a:pt x="254" y="202"/>
                      <a:pt x="254" y="202"/>
                      <a:pt x="254" y="202"/>
                    </a:cubicBezTo>
                    <a:cubicBezTo>
                      <a:pt x="254" y="152"/>
                      <a:pt x="254" y="152"/>
                      <a:pt x="254" y="152"/>
                    </a:cubicBezTo>
                    <a:cubicBezTo>
                      <a:pt x="330" y="152"/>
                      <a:pt x="330" y="152"/>
                      <a:pt x="330" y="152"/>
                    </a:cubicBezTo>
                    <a:cubicBezTo>
                      <a:pt x="330" y="76"/>
                      <a:pt x="330" y="76"/>
                      <a:pt x="330" y="76"/>
                    </a:cubicBezTo>
                    <a:cubicBezTo>
                      <a:pt x="380" y="76"/>
                      <a:pt x="380" y="76"/>
                      <a:pt x="380" y="76"/>
                    </a:cubicBezTo>
                    <a:cubicBezTo>
                      <a:pt x="380" y="152"/>
                      <a:pt x="380" y="152"/>
                      <a:pt x="380" y="152"/>
                    </a:cubicBezTo>
                    <a:cubicBezTo>
                      <a:pt x="456" y="152"/>
                      <a:pt x="456" y="152"/>
                      <a:pt x="456" y="152"/>
                    </a:cubicBezTo>
                    <a:lnTo>
                      <a:pt x="456" y="202"/>
                    </a:ln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a:ea typeface="微软雅黑"/>
                </a:endParaRPr>
              </a:p>
            </p:txBody>
          </p:sp>
        </p:grpSp>
      </p:grpSp>
      <p:grpSp>
        <p:nvGrpSpPr>
          <p:cNvPr id="25" name="组合 24"/>
          <p:cNvGrpSpPr/>
          <p:nvPr/>
        </p:nvGrpSpPr>
        <p:grpSpPr>
          <a:xfrm>
            <a:off x="10547712" y="5245815"/>
            <a:ext cx="566074" cy="551241"/>
            <a:chOff x="10194341" y="5635998"/>
            <a:chExt cx="566074" cy="551241"/>
          </a:xfrm>
        </p:grpSpPr>
        <p:sp>
          <p:nvSpPr>
            <p:cNvPr id="44" name="圆角矩形 30"/>
            <p:cNvSpPr/>
            <p:nvPr/>
          </p:nvSpPr>
          <p:spPr bwMode="auto">
            <a:xfrm>
              <a:off x="10194341" y="5635998"/>
              <a:ext cx="566074" cy="551241"/>
            </a:xfrm>
            <a:prstGeom prst="roundRect">
              <a:avLst>
                <a:gd name="adj" fmla="val 6712"/>
              </a:avLst>
            </a:prstGeom>
            <a:gradFill flip="none" rotWithShape="1">
              <a:gsLst>
                <a:gs pos="0">
                  <a:srgbClr val="C00000"/>
                </a:gs>
                <a:gs pos="100000">
                  <a:srgbClr val="FE978C"/>
                </a:gs>
              </a:gsLst>
              <a:lin ang="8100000" scaled="1"/>
              <a:tileRect/>
            </a:gradFill>
            <a:ln w="9525" cap="flat" cmpd="sng" algn="ctr">
              <a:gradFill flip="none" rotWithShape="1">
                <a:gsLst>
                  <a:gs pos="0">
                    <a:srgbClr val="C00000"/>
                  </a:gs>
                  <a:gs pos="50000">
                    <a:srgbClr val="FF3300"/>
                  </a:gs>
                </a:gsLst>
                <a:lin ang="18900000" scaled="1"/>
                <a:tileRect/>
              </a:gra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grpSp>
          <p:nvGrpSpPr>
            <p:cNvPr id="4" name="组合 3"/>
            <p:cNvGrpSpPr/>
            <p:nvPr/>
          </p:nvGrpSpPr>
          <p:grpSpPr>
            <a:xfrm>
              <a:off x="10317534" y="5753928"/>
              <a:ext cx="324897" cy="315730"/>
              <a:chOff x="4279859" y="4268527"/>
              <a:chExt cx="458258" cy="445329"/>
            </a:xfrm>
          </p:grpSpPr>
          <p:sp>
            <p:nvSpPr>
              <p:cNvPr id="45" name="Freeform 87"/>
              <p:cNvSpPr>
                <a:spLocks/>
              </p:cNvSpPr>
              <p:nvPr/>
            </p:nvSpPr>
            <p:spPr bwMode="auto">
              <a:xfrm>
                <a:off x="4413458" y="4429420"/>
                <a:ext cx="191061" cy="191061"/>
              </a:xfrm>
              <a:custGeom>
                <a:avLst/>
                <a:gdLst>
                  <a:gd name="T0" fmla="*/ 133 w 133"/>
                  <a:gd name="T1" fmla="*/ 43 h 133"/>
                  <a:gd name="T2" fmla="*/ 90 w 133"/>
                  <a:gd name="T3" fmla="*/ 43 h 133"/>
                  <a:gd name="T4" fmla="*/ 90 w 133"/>
                  <a:gd name="T5" fmla="*/ 0 h 133"/>
                  <a:gd name="T6" fmla="*/ 43 w 133"/>
                  <a:gd name="T7" fmla="*/ 0 h 133"/>
                  <a:gd name="T8" fmla="*/ 43 w 133"/>
                  <a:gd name="T9" fmla="*/ 43 h 133"/>
                  <a:gd name="T10" fmla="*/ 0 w 133"/>
                  <a:gd name="T11" fmla="*/ 43 h 133"/>
                  <a:gd name="T12" fmla="*/ 0 w 133"/>
                  <a:gd name="T13" fmla="*/ 90 h 133"/>
                  <a:gd name="T14" fmla="*/ 43 w 133"/>
                  <a:gd name="T15" fmla="*/ 90 h 133"/>
                  <a:gd name="T16" fmla="*/ 43 w 133"/>
                  <a:gd name="T17" fmla="*/ 133 h 133"/>
                  <a:gd name="T18" fmla="*/ 90 w 133"/>
                  <a:gd name="T19" fmla="*/ 133 h 133"/>
                  <a:gd name="T20" fmla="*/ 90 w 133"/>
                  <a:gd name="T21" fmla="*/ 90 h 133"/>
                  <a:gd name="T22" fmla="*/ 133 w 133"/>
                  <a:gd name="T23" fmla="*/ 90 h 133"/>
                  <a:gd name="T24" fmla="*/ 133 w 133"/>
                  <a:gd name="T25" fmla="*/ 4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3" h="133">
                    <a:moveTo>
                      <a:pt x="133" y="43"/>
                    </a:moveTo>
                    <a:lnTo>
                      <a:pt x="90" y="43"/>
                    </a:lnTo>
                    <a:lnTo>
                      <a:pt x="90" y="0"/>
                    </a:lnTo>
                    <a:lnTo>
                      <a:pt x="43" y="0"/>
                    </a:lnTo>
                    <a:lnTo>
                      <a:pt x="43" y="43"/>
                    </a:lnTo>
                    <a:lnTo>
                      <a:pt x="0" y="43"/>
                    </a:lnTo>
                    <a:lnTo>
                      <a:pt x="0" y="90"/>
                    </a:lnTo>
                    <a:lnTo>
                      <a:pt x="43" y="90"/>
                    </a:lnTo>
                    <a:lnTo>
                      <a:pt x="43" y="133"/>
                    </a:lnTo>
                    <a:lnTo>
                      <a:pt x="90" y="133"/>
                    </a:lnTo>
                    <a:lnTo>
                      <a:pt x="90" y="90"/>
                    </a:lnTo>
                    <a:lnTo>
                      <a:pt x="133" y="90"/>
                    </a:lnTo>
                    <a:lnTo>
                      <a:pt x="133"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a:ea typeface="微软雅黑"/>
                </a:endParaRPr>
              </a:p>
            </p:txBody>
          </p:sp>
          <p:sp>
            <p:nvSpPr>
              <p:cNvPr id="46" name="Freeform 88"/>
              <p:cNvSpPr>
                <a:spLocks noEditPoints="1"/>
              </p:cNvSpPr>
              <p:nvPr/>
            </p:nvSpPr>
            <p:spPr bwMode="auto">
              <a:xfrm>
                <a:off x="4279859" y="4268527"/>
                <a:ext cx="458258" cy="445329"/>
              </a:xfrm>
              <a:custGeom>
                <a:avLst/>
                <a:gdLst>
                  <a:gd name="T0" fmla="*/ 1090 w 1208"/>
                  <a:gd name="T1" fmla="*/ 181 h 1173"/>
                  <a:gd name="T2" fmla="*/ 846 w 1208"/>
                  <a:gd name="T3" fmla="*/ 181 h 1173"/>
                  <a:gd name="T4" fmla="*/ 846 w 1208"/>
                  <a:gd name="T5" fmla="*/ 125 h 1173"/>
                  <a:gd name="T6" fmla="*/ 721 w 1208"/>
                  <a:gd name="T7" fmla="*/ 0 h 1173"/>
                  <a:gd name="T8" fmla="*/ 521 w 1208"/>
                  <a:gd name="T9" fmla="*/ 0 h 1173"/>
                  <a:gd name="T10" fmla="*/ 396 w 1208"/>
                  <a:gd name="T11" fmla="*/ 125 h 1173"/>
                  <a:gd name="T12" fmla="*/ 396 w 1208"/>
                  <a:gd name="T13" fmla="*/ 181 h 1173"/>
                  <a:gd name="T14" fmla="*/ 117 w 1208"/>
                  <a:gd name="T15" fmla="*/ 181 h 1173"/>
                  <a:gd name="T16" fmla="*/ 0 w 1208"/>
                  <a:gd name="T17" fmla="*/ 298 h 1173"/>
                  <a:gd name="T18" fmla="*/ 0 w 1208"/>
                  <a:gd name="T19" fmla="*/ 1056 h 1173"/>
                  <a:gd name="T20" fmla="*/ 117 w 1208"/>
                  <a:gd name="T21" fmla="*/ 1173 h 1173"/>
                  <a:gd name="T22" fmla="*/ 1090 w 1208"/>
                  <a:gd name="T23" fmla="*/ 1173 h 1173"/>
                  <a:gd name="T24" fmla="*/ 1208 w 1208"/>
                  <a:gd name="T25" fmla="*/ 1056 h 1173"/>
                  <a:gd name="T26" fmla="*/ 1208 w 1208"/>
                  <a:gd name="T27" fmla="*/ 298 h 1173"/>
                  <a:gd name="T28" fmla="*/ 1090 w 1208"/>
                  <a:gd name="T29" fmla="*/ 181 h 1173"/>
                  <a:gd name="T30" fmla="*/ 490 w 1208"/>
                  <a:gd name="T31" fmla="*/ 125 h 1173"/>
                  <a:gd name="T32" fmla="*/ 521 w 1208"/>
                  <a:gd name="T33" fmla="*/ 93 h 1173"/>
                  <a:gd name="T34" fmla="*/ 721 w 1208"/>
                  <a:gd name="T35" fmla="*/ 93 h 1173"/>
                  <a:gd name="T36" fmla="*/ 752 w 1208"/>
                  <a:gd name="T37" fmla="*/ 125 h 1173"/>
                  <a:gd name="T38" fmla="*/ 752 w 1208"/>
                  <a:gd name="T39" fmla="*/ 181 h 1173"/>
                  <a:gd name="T40" fmla="*/ 490 w 1208"/>
                  <a:gd name="T41" fmla="*/ 181 h 1173"/>
                  <a:gd name="T42" fmla="*/ 490 w 1208"/>
                  <a:gd name="T43" fmla="*/ 125 h 1173"/>
                  <a:gd name="T44" fmla="*/ 1129 w 1208"/>
                  <a:gd name="T45" fmla="*/ 1056 h 1173"/>
                  <a:gd name="T46" fmla="*/ 1090 w 1208"/>
                  <a:gd name="T47" fmla="*/ 1095 h 1173"/>
                  <a:gd name="T48" fmla="*/ 117 w 1208"/>
                  <a:gd name="T49" fmla="*/ 1095 h 1173"/>
                  <a:gd name="T50" fmla="*/ 78 w 1208"/>
                  <a:gd name="T51" fmla="*/ 1056 h 1173"/>
                  <a:gd name="T52" fmla="*/ 78 w 1208"/>
                  <a:gd name="T53" fmla="*/ 298 h 1173"/>
                  <a:gd name="T54" fmla="*/ 117 w 1208"/>
                  <a:gd name="T55" fmla="*/ 259 h 1173"/>
                  <a:gd name="T56" fmla="*/ 1090 w 1208"/>
                  <a:gd name="T57" fmla="*/ 259 h 1173"/>
                  <a:gd name="T58" fmla="*/ 1129 w 1208"/>
                  <a:gd name="T59" fmla="*/ 298 h 1173"/>
                  <a:gd name="T60" fmla="*/ 1129 w 1208"/>
                  <a:gd name="T61" fmla="*/ 1056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08" h="1173">
                    <a:moveTo>
                      <a:pt x="1090" y="181"/>
                    </a:moveTo>
                    <a:cubicBezTo>
                      <a:pt x="846" y="181"/>
                      <a:pt x="846" y="181"/>
                      <a:pt x="846" y="181"/>
                    </a:cubicBezTo>
                    <a:cubicBezTo>
                      <a:pt x="846" y="125"/>
                      <a:pt x="846" y="125"/>
                      <a:pt x="846" y="125"/>
                    </a:cubicBezTo>
                    <a:cubicBezTo>
                      <a:pt x="846" y="56"/>
                      <a:pt x="790" y="0"/>
                      <a:pt x="721" y="0"/>
                    </a:cubicBezTo>
                    <a:cubicBezTo>
                      <a:pt x="521" y="0"/>
                      <a:pt x="521" y="0"/>
                      <a:pt x="521" y="0"/>
                    </a:cubicBezTo>
                    <a:cubicBezTo>
                      <a:pt x="452" y="0"/>
                      <a:pt x="396" y="56"/>
                      <a:pt x="396" y="125"/>
                    </a:cubicBezTo>
                    <a:cubicBezTo>
                      <a:pt x="396" y="181"/>
                      <a:pt x="396" y="181"/>
                      <a:pt x="396" y="181"/>
                    </a:cubicBezTo>
                    <a:cubicBezTo>
                      <a:pt x="117" y="181"/>
                      <a:pt x="117" y="181"/>
                      <a:pt x="117" y="181"/>
                    </a:cubicBezTo>
                    <a:cubicBezTo>
                      <a:pt x="52" y="181"/>
                      <a:pt x="0" y="233"/>
                      <a:pt x="0" y="298"/>
                    </a:cubicBezTo>
                    <a:cubicBezTo>
                      <a:pt x="0" y="1056"/>
                      <a:pt x="0" y="1056"/>
                      <a:pt x="0" y="1056"/>
                    </a:cubicBezTo>
                    <a:cubicBezTo>
                      <a:pt x="0" y="1120"/>
                      <a:pt x="52" y="1173"/>
                      <a:pt x="117" y="1173"/>
                    </a:cubicBezTo>
                    <a:cubicBezTo>
                      <a:pt x="1090" y="1173"/>
                      <a:pt x="1090" y="1173"/>
                      <a:pt x="1090" y="1173"/>
                    </a:cubicBezTo>
                    <a:cubicBezTo>
                      <a:pt x="1155" y="1173"/>
                      <a:pt x="1208" y="1120"/>
                      <a:pt x="1208" y="1056"/>
                    </a:cubicBezTo>
                    <a:cubicBezTo>
                      <a:pt x="1208" y="298"/>
                      <a:pt x="1208" y="298"/>
                      <a:pt x="1208" y="298"/>
                    </a:cubicBezTo>
                    <a:cubicBezTo>
                      <a:pt x="1208" y="233"/>
                      <a:pt x="1155" y="181"/>
                      <a:pt x="1090" y="181"/>
                    </a:cubicBezTo>
                    <a:close/>
                    <a:moveTo>
                      <a:pt x="490" y="125"/>
                    </a:moveTo>
                    <a:cubicBezTo>
                      <a:pt x="490" y="107"/>
                      <a:pt x="504" y="93"/>
                      <a:pt x="521" y="93"/>
                    </a:cubicBezTo>
                    <a:cubicBezTo>
                      <a:pt x="721" y="93"/>
                      <a:pt x="721" y="93"/>
                      <a:pt x="721" y="93"/>
                    </a:cubicBezTo>
                    <a:cubicBezTo>
                      <a:pt x="738" y="93"/>
                      <a:pt x="752" y="107"/>
                      <a:pt x="752" y="125"/>
                    </a:cubicBezTo>
                    <a:cubicBezTo>
                      <a:pt x="752" y="181"/>
                      <a:pt x="752" y="181"/>
                      <a:pt x="752" y="181"/>
                    </a:cubicBezTo>
                    <a:cubicBezTo>
                      <a:pt x="490" y="181"/>
                      <a:pt x="490" y="181"/>
                      <a:pt x="490" y="181"/>
                    </a:cubicBezTo>
                    <a:lnTo>
                      <a:pt x="490" y="125"/>
                    </a:lnTo>
                    <a:close/>
                    <a:moveTo>
                      <a:pt x="1129" y="1056"/>
                    </a:moveTo>
                    <a:cubicBezTo>
                      <a:pt x="1129" y="1077"/>
                      <a:pt x="1112" y="1095"/>
                      <a:pt x="1090" y="1095"/>
                    </a:cubicBezTo>
                    <a:cubicBezTo>
                      <a:pt x="117" y="1095"/>
                      <a:pt x="117" y="1095"/>
                      <a:pt x="117" y="1095"/>
                    </a:cubicBezTo>
                    <a:cubicBezTo>
                      <a:pt x="95" y="1095"/>
                      <a:pt x="78" y="1077"/>
                      <a:pt x="78" y="1056"/>
                    </a:cubicBezTo>
                    <a:cubicBezTo>
                      <a:pt x="78" y="298"/>
                      <a:pt x="78" y="298"/>
                      <a:pt x="78" y="298"/>
                    </a:cubicBezTo>
                    <a:cubicBezTo>
                      <a:pt x="78" y="276"/>
                      <a:pt x="95" y="259"/>
                      <a:pt x="117" y="259"/>
                    </a:cubicBezTo>
                    <a:cubicBezTo>
                      <a:pt x="1090" y="259"/>
                      <a:pt x="1090" y="259"/>
                      <a:pt x="1090" y="259"/>
                    </a:cubicBezTo>
                    <a:cubicBezTo>
                      <a:pt x="1112" y="259"/>
                      <a:pt x="1129" y="276"/>
                      <a:pt x="1129" y="298"/>
                    </a:cubicBezTo>
                    <a:lnTo>
                      <a:pt x="1129" y="10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a:ea typeface="微软雅黑"/>
                </a:endParaRPr>
              </a:p>
            </p:txBody>
          </p:sp>
        </p:grpSp>
      </p:grpSp>
    </p:spTree>
    <p:custDataLst>
      <p:tags r:id="rId1"/>
    </p:custDataLst>
    <p:extLst>
      <p:ext uri="{BB962C8B-B14F-4D97-AF65-F5344CB8AC3E}">
        <p14:creationId xmlns:p14="http://schemas.microsoft.com/office/powerpoint/2010/main" val="3682107292"/>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13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160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330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10" presetClass="entr" presetSubtype="0" fill="hold" grpId="0" nodeType="withEffect">
                                  <p:stCondLst>
                                    <p:cond delay="220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500"/>
                                        <p:tgtEl>
                                          <p:spTgt spid="61"/>
                                        </p:tgtEl>
                                      </p:cBhvr>
                                    </p:animEffect>
                                  </p:childTnLst>
                                </p:cTn>
                              </p:par>
                              <p:par>
                                <p:cTn id="32" presetID="10" presetClass="entr" presetSubtype="0" fill="hold" nodeType="withEffect">
                                  <p:stCondLst>
                                    <p:cond delay="20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500"/>
                                        <p:tgtEl>
                                          <p:spTgt spid="51"/>
                                        </p:tgtEl>
                                      </p:cBhvr>
                                    </p:animEffect>
                                  </p:childTnLst>
                                </p:cTn>
                              </p:par>
                              <p:par>
                                <p:cTn id="35" presetID="10" presetClass="entr" presetSubtype="0" fill="hold" nodeType="withEffect">
                                  <p:stCondLst>
                                    <p:cond delay="110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500"/>
                                        <p:tgtEl>
                                          <p:spTgt spid="57"/>
                                        </p:tgtEl>
                                      </p:cBhvr>
                                    </p:animEffect>
                                  </p:childTnLst>
                                </p:cTn>
                              </p:par>
                              <p:par>
                                <p:cTn id="38" presetID="10" presetClass="entr" presetSubtype="0" fill="hold" nodeType="withEffect">
                                  <p:stCondLst>
                                    <p:cond delay="4000"/>
                                  </p:stCondLst>
                                  <p:childTnLst>
                                    <p:set>
                                      <p:cBhvr>
                                        <p:cTn id="39" dur="1" fill="hold">
                                          <p:stCondLst>
                                            <p:cond delay="0"/>
                                          </p:stCondLst>
                                        </p:cTn>
                                        <p:tgtEl>
                                          <p:spTgt spid="59"/>
                                        </p:tgtEl>
                                        <p:attrNameLst>
                                          <p:attrName>style.visibility</p:attrName>
                                        </p:attrNameLst>
                                      </p:cBhvr>
                                      <p:to>
                                        <p:strVal val="visible"/>
                                      </p:to>
                                    </p:set>
                                    <p:animEffect transition="in" filter="fade">
                                      <p:cBhvr>
                                        <p:cTn id="40" dur="500"/>
                                        <p:tgtEl>
                                          <p:spTgt spid="59"/>
                                        </p:tgtEl>
                                      </p:cBhvr>
                                    </p:animEffect>
                                  </p:childTnLst>
                                </p:cTn>
                              </p:par>
                              <p:par>
                                <p:cTn id="41" presetID="10" presetClass="entr" presetSubtype="0" fill="hold" nodeType="withEffect">
                                  <p:stCondLst>
                                    <p:cond delay="4500"/>
                                  </p:stCondLst>
                                  <p:childTnLst>
                                    <p:set>
                                      <p:cBhvr>
                                        <p:cTn id="42" dur="1" fill="hold">
                                          <p:stCondLst>
                                            <p:cond delay="0"/>
                                          </p:stCondLst>
                                        </p:cTn>
                                        <p:tgtEl>
                                          <p:spTgt spid="63"/>
                                        </p:tgtEl>
                                        <p:attrNameLst>
                                          <p:attrName>style.visibility</p:attrName>
                                        </p:attrNameLst>
                                      </p:cBhvr>
                                      <p:to>
                                        <p:strVal val="visible"/>
                                      </p:to>
                                    </p:set>
                                    <p:animEffect transition="in" filter="fade">
                                      <p:cBhvr>
                                        <p:cTn id="43" dur="500"/>
                                        <p:tgtEl>
                                          <p:spTgt spid="63"/>
                                        </p:tgtEl>
                                      </p:cBhvr>
                                    </p:animEffect>
                                  </p:childTnLst>
                                </p:cTn>
                              </p:par>
                              <p:par>
                                <p:cTn id="44" presetID="10" presetClass="entr" presetSubtype="0" fill="hold" grpId="0" nodeType="withEffect">
                                  <p:stCondLst>
                                    <p:cond delay="3000"/>
                                  </p:stCondLst>
                                  <p:childTnLst>
                                    <p:set>
                                      <p:cBhvr>
                                        <p:cTn id="45" dur="1" fill="hold">
                                          <p:stCondLst>
                                            <p:cond delay="0"/>
                                          </p:stCondLst>
                                        </p:cTn>
                                        <p:tgtEl>
                                          <p:spTgt spid="64"/>
                                        </p:tgtEl>
                                        <p:attrNameLst>
                                          <p:attrName>style.visibility</p:attrName>
                                        </p:attrNameLst>
                                      </p:cBhvr>
                                      <p:to>
                                        <p:strVal val="visible"/>
                                      </p:to>
                                    </p:set>
                                    <p:animEffect transition="in" filter="fade">
                                      <p:cBhvr>
                                        <p:cTn id="46" dur="500"/>
                                        <p:tgtEl>
                                          <p:spTgt spid="64"/>
                                        </p:tgtEl>
                                      </p:cBhvr>
                                    </p:animEffect>
                                  </p:childTnLst>
                                </p:cTn>
                              </p:par>
                              <p:par>
                                <p:cTn id="47" presetID="10" presetClass="entr" presetSubtype="0" fill="hold" grpId="0" nodeType="withEffect">
                                  <p:stCondLst>
                                    <p:cond delay="370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par>
                                <p:cTn id="50" presetID="10" presetClass="entr" presetSubtype="0" fill="hold" nodeType="withEffect">
                                  <p:stCondLst>
                                    <p:cond delay="140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par>
                                <p:cTn id="53" presetID="10" presetClass="entr" presetSubtype="0" fill="hold" nodeType="withEffect">
                                  <p:stCondLst>
                                    <p:cond delay="450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par>
                          <p:cTn id="56" fill="hold">
                            <p:stCondLst>
                              <p:cond delay="5000"/>
                            </p:stCondLst>
                            <p:childTnLst>
                              <p:par>
                                <p:cTn id="57" presetID="2" presetClass="entr" presetSubtype="2" decel="68000" fill="hold" grpId="0" nodeType="afterEffect">
                                  <p:stCondLst>
                                    <p:cond delay="0"/>
                                  </p:stCondLst>
                                  <p:iterate type="lt">
                                    <p:tmPct val="10000"/>
                                  </p:iterate>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750" fill="hold"/>
                                        <p:tgtEl>
                                          <p:spTgt spid="10"/>
                                        </p:tgtEl>
                                        <p:attrNameLst>
                                          <p:attrName>ppt_x</p:attrName>
                                        </p:attrNameLst>
                                      </p:cBhvr>
                                      <p:tavLst>
                                        <p:tav tm="0">
                                          <p:val>
                                            <p:strVal val="1+#ppt_w/2"/>
                                          </p:val>
                                        </p:tav>
                                        <p:tav tm="100000">
                                          <p:val>
                                            <p:strVal val="#ppt_x"/>
                                          </p:val>
                                        </p:tav>
                                      </p:tavLst>
                                    </p:anim>
                                    <p:anim calcmode="lin" valueType="num">
                                      <p:cBhvr additive="base">
                                        <p:cTn id="60" dur="750" fill="hold"/>
                                        <p:tgtEl>
                                          <p:spTgt spid="10"/>
                                        </p:tgtEl>
                                        <p:attrNameLst>
                                          <p:attrName>ppt_y</p:attrName>
                                        </p:attrNameLst>
                                      </p:cBhvr>
                                      <p:tavLst>
                                        <p:tav tm="0">
                                          <p:val>
                                            <p:strVal val="#ppt_y"/>
                                          </p:val>
                                        </p:tav>
                                        <p:tav tm="100000">
                                          <p:val>
                                            <p:strVal val="#ppt_y"/>
                                          </p:val>
                                        </p:tav>
                                      </p:tavLst>
                                    </p:anim>
                                  </p:childTnLst>
                                </p:cTn>
                              </p:par>
                            </p:childTnLst>
                          </p:cTn>
                        </p:par>
                        <p:par>
                          <p:cTn id="61" fill="hold">
                            <p:stCondLst>
                              <p:cond delay="5975"/>
                            </p:stCondLst>
                            <p:childTnLst>
                              <p:par>
                                <p:cTn id="62" presetID="22" presetClass="entr" presetSubtype="8"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wipe(left)">
                                      <p:cBhvr>
                                        <p:cTn id="6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6" grpId="0" animBg="1"/>
      <p:bldP spid="17" grpId="0" animBg="1"/>
      <p:bldP spid="18" grpId="0" animBg="1"/>
      <p:bldP spid="20" grpId="0" animBg="1"/>
      <p:bldP spid="21" grpId="0" animBg="1"/>
      <p:bldP spid="24" grpId="0"/>
      <p:bldP spid="60" grpId="0" animBg="1"/>
      <p:bldP spid="61" grpId="0" animBg="1"/>
      <p:bldP spid="64" grpId="0" animBg="1"/>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圆角矩形 38"/>
          <p:cNvSpPr/>
          <p:nvPr/>
        </p:nvSpPr>
        <p:spPr bwMode="auto">
          <a:xfrm>
            <a:off x="2216086" y="3325228"/>
            <a:ext cx="6893341" cy="1476470"/>
          </a:xfrm>
          <a:prstGeom prst="roundRect">
            <a:avLst>
              <a:gd name="adj" fmla="val 50000"/>
            </a:avLst>
          </a:prstGeom>
          <a:gradFill flip="none" rotWithShape="1">
            <a:gsLst>
              <a:gs pos="0">
                <a:sysClr val="window" lastClr="FFFFFF">
                  <a:lumMod val="85000"/>
                </a:sysClr>
              </a:gs>
              <a:gs pos="100000">
                <a:sysClr val="window" lastClr="FFFFFF"/>
              </a:gs>
            </a:gsLst>
            <a:lin ang="8100000" scaled="1"/>
            <a:tileRect/>
          </a:gradFill>
          <a:ln w="9525" cap="flat" cmpd="sng" algn="ctr">
            <a:gradFill flip="none" rotWithShape="1">
              <a:gsLst>
                <a:gs pos="0">
                  <a:sysClr val="window" lastClr="FFFFFF">
                    <a:lumMod val="85000"/>
                  </a:sysClr>
                </a:gs>
                <a:gs pos="50000">
                  <a:sysClr val="window" lastClr="FFFFFF"/>
                </a:gs>
              </a:gsLst>
              <a:lin ang="18900000" scaled="1"/>
              <a:tileRect/>
            </a:gradFill>
            <a:prstDash val="solid"/>
            <a:round/>
            <a:headEnd type="none" w="med" len="med"/>
            <a:tailEnd type="none" w="med" len="med"/>
          </a:ln>
          <a:effectLst>
            <a:outerShdw blurRad="342900" dist="76200" dir="8100000" sx="101000" sy="101000" algn="tr" rotWithShape="0">
              <a:prstClr val="black">
                <a:alpha val="15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sp>
        <p:nvSpPr>
          <p:cNvPr id="7" name="矩形 6"/>
          <p:cNvSpPr/>
          <p:nvPr/>
        </p:nvSpPr>
        <p:spPr>
          <a:xfrm>
            <a:off x="3868643" y="3479898"/>
            <a:ext cx="3877985" cy="1200329"/>
          </a:xfrm>
          <a:prstGeom prst="rect">
            <a:avLst/>
          </a:prstGeom>
        </p:spPr>
        <p:txBody>
          <a:bodyPr wrap="none">
            <a:spAutoFit/>
          </a:bodyPr>
          <a:lstStyle/>
          <a:p>
            <a:pPr lvl="0" fontAlgn="base">
              <a:spcBef>
                <a:spcPct val="0"/>
              </a:spcBef>
              <a:spcAft>
                <a:spcPct val="0"/>
              </a:spcAft>
            </a:pPr>
            <a:r>
              <a:rPr lang="zh-CN" altLang="en-US" sz="7200" dirty="0">
                <a:solidFill>
                  <a:srgbClr val="2778AF"/>
                </a:solidFill>
                <a:latin typeface="微软雅黑" panose="020B0503020204020204" pitchFamily="34" charset="-122"/>
                <a:ea typeface="微软雅黑" panose="020B0503020204020204" pitchFamily="34" charset="-122"/>
              </a:rPr>
              <a:t>主题选定</a:t>
            </a:r>
          </a:p>
        </p:txBody>
      </p:sp>
      <p:sp>
        <p:nvSpPr>
          <p:cNvPr id="8" name="圆角矩形 30"/>
          <p:cNvSpPr/>
          <p:nvPr/>
        </p:nvSpPr>
        <p:spPr bwMode="auto">
          <a:xfrm>
            <a:off x="11308211" y="4903985"/>
            <a:ext cx="566074" cy="551241"/>
          </a:xfrm>
          <a:prstGeom prst="roundRect">
            <a:avLst>
              <a:gd name="adj" fmla="val 6712"/>
            </a:avLst>
          </a:prstGeom>
          <a:gradFill flip="none" rotWithShape="1">
            <a:gsLst>
              <a:gs pos="0">
                <a:srgbClr val="C00000"/>
              </a:gs>
              <a:gs pos="100000">
                <a:srgbClr val="FE978C"/>
              </a:gs>
            </a:gsLst>
            <a:lin ang="8100000" scaled="1"/>
            <a:tileRect/>
          </a:gradFill>
          <a:ln w="9525" cap="flat" cmpd="sng" algn="ctr">
            <a:gradFill flip="none" rotWithShape="1">
              <a:gsLst>
                <a:gs pos="0">
                  <a:srgbClr val="C00000"/>
                </a:gs>
                <a:gs pos="50000">
                  <a:srgbClr val="FF3300"/>
                </a:gs>
              </a:gsLst>
              <a:lin ang="18900000" scaled="1"/>
              <a:tileRect/>
            </a:gra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sp>
        <p:nvSpPr>
          <p:cNvPr id="9" name="圆角矩形 35"/>
          <p:cNvSpPr/>
          <p:nvPr/>
        </p:nvSpPr>
        <p:spPr bwMode="auto">
          <a:xfrm>
            <a:off x="9973631" y="6299542"/>
            <a:ext cx="247198" cy="247198"/>
          </a:xfrm>
          <a:prstGeom prst="roundRect">
            <a:avLst>
              <a:gd name="adj" fmla="val 6712"/>
            </a:avLst>
          </a:prstGeom>
          <a:gradFill flip="none" rotWithShape="1">
            <a:gsLst>
              <a:gs pos="0">
                <a:sysClr val="window" lastClr="FFFFFF">
                  <a:lumMod val="85000"/>
                </a:sysClr>
              </a:gs>
              <a:gs pos="100000">
                <a:sysClr val="window" lastClr="FFFFFF"/>
              </a:gs>
            </a:gsLst>
            <a:lin ang="8100000" scaled="1"/>
            <a:tileRect/>
          </a:gradFill>
          <a:ln w="9525" cap="flat" cmpd="sng" algn="ctr">
            <a:gradFill flip="none" rotWithShape="1">
              <a:gsLst>
                <a:gs pos="0">
                  <a:sysClr val="window" lastClr="FFFFFF">
                    <a:lumMod val="85000"/>
                  </a:sysClr>
                </a:gs>
                <a:gs pos="50000">
                  <a:sysClr val="window" lastClr="FFFFFF"/>
                </a:gs>
              </a:gsLst>
              <a:lin ang="18900000" scaled="1"/>
              <a:tileRect/>
            </a:gradFill>
            <a:prstDash val="solid"/>
            <a:round/>
            <a:headEnd type="none" w="med" len="med"/>
            <a:tailEnd type="none" w="med" len="med"/>
          </a:ln>
          <a:effectLst>
            <a:outerShdw blurRad="342900" dist="76200" dir="8100000" sx="101000" sy="101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sp>
        <p:nvSpPr>
          <p:cNvPr id="10" name="圆角矩形 36"/>
          <p:cNvSpPr/>
          <p:nvPr/>
        </p:nvSpPr>
        <p:spPr bwMode="auto">
          <a:xfrm>
            <a:off x="9555567" y="5320532"/>
            <a:ext cx="435442" cy="435442"/>
          </a:xfrm>
          <a:prstGeom prst="roundRect">
            <a:avLst>
              <a:gd name="adj" fmla="val 6712"/>
            </a:avLst>
          </a:prstGeom>
          <a:gradFill flip="none" rotWithShape="1">
            <a:gsLst>
              <a:gs pos="0">
                <a:sysClr val="window" lastClr="FFFFFF">
                  <a:lumMod val="85000"/>
                </a:sysClr>
              </a:gs>
              <a:gs pos="100000">
                <a:sysClr val="window" lastClr="FFFFFF"/>
              </a:gs>
            </a:gsLst>
            <a:lin ang="8100000" scaled="1"/>
            <a:tileRect/>
          </a:gradFill>
          <a:ln w="9525" cap="flat" cmpd="sng" algn="ctr">
            <a:gradFill flip="none" rotWithShape="1">
              <a:gsLst>
                <a:gs pos="0">
                  <a:sysClr val="window" lastClr="FFFFFF">
                    <a:lumMod val="85000"/>
                  </a:sysClr>
                </a:gs>
                <a:gs pos="50000">
                  <a:sysClr val="window" lastClr="FFFFFF"/>
                </a:gs>
              </a:gsLst>
              <a:lin ang="18900000" scaled="1"/>
              <a:tileRect/>
            </a:gra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sp>
        <p:nvSpPr>
          <p:cNvPr id="11" name="圆角矩形 38"/>
          <p:cNvSpPr/>
          <p:nvPr/>
        </p:nvSpPr>
        <p:spPr bwMode="auto">
          <a:xfrm>
            <a:off x="291058" y="386123"/>
            <a:ext cx="566075" cy="566075"/>
          </a:xfrm>
          <a:prstGeom prst="roundRect">
            <a:avLst>
              <a:gd name="adj" fmla="val 6712"/>
            </a:avLst>
          </a:prstGeom>
          <a:gradFill flip="none" rotWithShape="1">
            <a:gsLst>
              <a:gs pos="0">
                <a:sysClr val="window" lastClr="FFFFFF">
                  <a:lumMod val="85000"/>
                </a:sysClr>
              </a:gs>
              <a:gs pos="100000">
                <a:sysClr val="window" lastClr="FFFFFF"/>
              </a:gs>
            </a:gsLst>
            <a:lin ang="8100000" scaled="1"/>
            <a:tileRect/>
          </a:gradFill>
          <a:ln w="9525" cap="flat" cmpd="sng" algn="ctr">
            <a:gradFill flip="none" rotWithShape="1">
              <a:gsLst>
                <a:gs pos="0">
                  <a:sysClr val="window" lastClr="FFFFFF">
                    <a:lumMod val="85000"/>
                  </a:sysClr>
                </a:gs>
                <a:gs pos="50000">
                  <a:sysClr val="window" lastClr="FFFFFF"/>
                </a:gs>
              </a:gsLst>
              <a:lin ang="18900000" scaled="1"/>
              <a:tileRect/>
            </a:gradFill>
            <a:prstDash val="solid"/>
            <a:round/>
            <a:headEnd type="none" w="med" len="med"/>
            <a:tailEnd type="none" w="med" len="med"/>
          </a:ln>
          <a:effectLst>
            <a:outerShdw blurRad="342900" dist="76200" dir="8100000" sx="101000" sy="101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sp>
        <p:nvSpPr>
          <p:cNvPr id="12" name="圆角矩形 39"/>
          <p:cNvSpPr/>
          <p:nvPr/>
        </p:nvSpPr>
        <p:spPr bwMode="auto">
          <a:xfrm>
            <a:off x="11286457" y="6081821"/>
            <a:ext cx="435442" cy="435442"/>
          </a:xfrm>
          <a:prstGeom prst="roundRect">
            <a:avLst>
              <a:gd name="adj" fmla="val 6712"/>
            </a:avLst>
          </a:prstGeom>
          <a:gradFill flip="none" rotWithShape="1">
            <a:gsLst>
              <a:gs pos="0">
                <a:sysClr val="window" lastClr="FFFFFF">
                  <a:lumMod val="85000"/>
                </a:sysClr>
              </a:gs>
              <a:gs pos="100000">
                <a:sysClr val="window" lastClr="FFFFFF"/>
              </a:gs>
            </a:gsLst>
            <a:lin ang="8100000" scaled="1"/>
            <a:tileRect/>
          </a:gradFill>
          <a:ln w="9525" cap="flat" cmpd="sng" algn="ctr">
            <a:gradFill flip="none" rotWithShape="1">
              <a:gsLst>
                <a:gs pos="0">
                  <a:sysClr val="window" lastClr="FFFFFF">
                    <a:lumMod val="85000"/>
                  </a:sysClr>
                </a:gs>
                <a:gs pos="50000">
                  <a:sysClr val="window" lastClr="FFFFFF"/>
                </a:gs>
              </a:gsLst>
              <a:lin ang="18900000" scaled="1"/>
              <a:tileRect/>
            </a:gra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grpSp>
        <p:nvGrpSpPr>
          <p:cNvPr id="13" name="组合 12"/>
          <p:cNvGrpSpPr/>
          <p:nvPr/>
        </p:nvGrpSpPr>
        <p:grpSpPr>
          <a:xfrm>
            <a:off x="352562" y="1235235"/>
            <a:ext cx="443065" cy="443065"/>
            <a:chOff x="361509" y="2683195"/>
            <a:chExt cx="870884" cy="870884"/>
          </a:xfrm>
        </p:grpSpPr>
        <p:sp>
          <p:nvSpPr>
            <p:cNvPr id="14" name="圆角矩形 32"/>
            <p:cNvSpPr/>
            <p:nvPr/>
          </p:nvSpPr>
          <p:spPr bwMode="auto">
            <a:xfrm>
              <a:off x="361509" y="2683195"/>
              <a:ext cx="870884" cy="870884"/>
            </a:xfrm>
            <a:prstGeom prst="roundRect">
              <a:avLst>
                <a:gd name="adj" fmla="val 6712"/>
              </a:avLst>
            </a:prstGeom>
            <a:gradFill flip="none" rotWithShape="1">
              <a:gsLst>
                <a:gs pos="0">
                  <a:srgbClr val="0070C0"/>
                </a:gs>
                <a:gs pos="100000">
                  <a:srgbClr val="00B0F0"/>
                </a:gs>
              </a:gsLst>
              <a:lin ang="8100000" scaled="1"/>
              <a:tileRect/>
            </a:gradFill>
            <a:ln w="9525" cap="flat" cmpd="sng" algn="ctr">
              <a:gradFill flip="none" rotWithShape="1">
                <a:gsLst>
                  <a:gs pos="0">
                    <a:srgbClr val="0070C0"/>
                  </a:gs>
                  <a:gs pos="50000">
                    <a:srgbClr val="00B0F0"/>
                  </a:gs>
                </a:gsLst>
                <a:lin ang="18900000" scaled="1"/>
                <a:tileRect/>
              </a:gradFill>
              <a:prstDash val="solid"/>
              <a:round/>
              <a:headEnd type="none" w="med" len="med"/>
              <a:tailEnd type="none" w="med" len="med"/>
            </a:ln>
            <a:effectLst>
              <a:outerShdw blurRad="368300" dist="101600" dir="9000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sp>
          <p:nvSpPr>
            <p:cNvPr id="15" name="Freeform 44"/>
            <p:cNvSpPr>
              <a:spLocks noEditPoints="1"/>
            </p:cNvSpPr>
            <p:nvPr/>
          </p:nvSpPr>
          <p:spPr bwMode="auto">
            <a:xfrm>
              <a:off x="501963" y="2847719"/>
              <a:ext cx="526354" cy="541835"/>
            </a:xfrm>
            <a:custGeom>
              <a:avLst/>
              <a:gdLst>
                <a:gd name="T0" fmla="*/ 65 w 175"/>
                <a:gd name="T1" fmla="*/ 177 h 180"/>
                <a:gd name="T2" fmla="*/ 61 w 175"/>
                <a:gd name="T3" fmla="*/ 132 h 180"/>
                <a:gd name="T4" fmla="*/ 21 w 175"/>
                <a:gd name="T5" fmla="*/ 153 h 180"/>
                <a:gd name="T6" fmla="*/ 0 w 175"/>
                <a:gd name="T7" fmla="*/ 114 h 180"/>
                <a:gd name="T8" fmla="*/ 25 w 175"/>
                <a:gd name="T9" fmla="*/ 100 h 180"/>
                <a:gd name="T10" fmla="*/ 42 w 175"/>
                <a:gd name="T11" fmla="*/ 89 h 180"/>
                <a:gd name="T12" fmla="*/ 7 w 175"/>
                <a:gd name="T13" fmla="*/ 69 h 180"/>
                <a:gd name="T14" fmla="*/ 4 w 175"/>
                <a:gd name="T15" fmla="*/ 57 h 180"/>
                <a:gd name="T16" fmla="*/ 37 w 175"/>
                <a:gd name="T17" fmla="*/ 33 h 180"/>
                <a:gd name="T18" fmla="*/ 65 w 175"/>
                <a:gd name="T19" fmla="*/ 49 h 180"/>
                <a:gd name="T20" fmla="*/ 65 w 175"/>
                <a:gd name="T21" fmla="*/ 0 h 180"/>
                <a:gd name="T22" fmla="*/ 89 w 175"/>
                <a:gd name="T23" fmla="*/ 0 h 180"/>
                <a:gd name="T24" fmla="*/ 110 w 175"/>
                <a:gd name="T25" fmla="*/ 24 h 180"/>
                <a:gd name="T26" fmla="*/ 139 w 175"/>
                <a:gd name="T27" fmla="*/ 33 h 180"/>
                <a:gd name="T28" fmla="*/ 173 w 175"/>
                <a:gd name="T29" fmla="*/ 60 h 180"/>
                <a:gd name="T30" fmla="*/ 157 w 175"/>
                <a:gd name="T31" fmla="*/ 75 h 180"/>
                <a:gd name="T32" fmla="*/ 149 w 175"/>
                <a:gd name="T33" fmla="*/ 99 h 180"/>
                <a:gd name="T34" fmla="*/ 175 w 175"/>
                <a:gd name="T35" fmla="*/ 115 h 180"/>
                <a:gd name="T36" fmla="*/ 160 w 175"/>
                <a:gd name="T37" fmla="*/ 142 h 180"/>
                <a:gd name="T38" fmla="*/ 123 w 175"/>
                <a:gd name="T39" fmla="*/ 137 h 180"/>
                <a:gd name="T40" fmla="*/ 110 w 175"/>
                <a:gd name="T41" fmla="*/ 155 h 180"/>
                <a:gd name="T42" fmla="*/ 88 w 175"/>
                <a:gd name="T43" fmla="*/ 180 h 180"/>
                <a:gd name="T44" fmla="*/ 65 w 175"/>
                <a:gd name="T45" fmla="*/ 180 h 180"/>
                <a:gd name="T46" fmla="*/ 92 w 175"/>
                <a:gd name="T47" fmla="*/ 162 h 180"/>
                <a:gd name="T48" fmla="*/ 86 w 175"/>
                <a:gd name="T49" fmla="*/ 161 h 180"/>
                <a:gd name="T50" fmla="*/ 86 w 175"/>
                <a:gd name="T51" fmla="*/ 167 h 180"/>
                <a:gd name="T52" fmla="*/ 92 w 175"/>
                <a:gd name="T53" fmla="*/ 167 h 180"/>
                <a:gd name="T54" fmla="*/ 92 w 175"/>
                <a:gd name="T55" fmla="*/ 162 h 180"/>
                <a:gd name="T56" fmla="*/ 100 w 175"/>
                <a:gd name="T57" fmla="*/ 146 h 180"/>
                <a:gd name="T58" fmla="*/ 93 w 175"/>
                <a:gd name="T59" fmla="*/ 129 h 180"/>
                <a:gd name="T60" fmla="*/ 88 w 175"/>
                <a:gd name="T61" fmla="*/ 152 h 180"/>
                <a:gd name="T62" fmla="*/ 88 w 175"/>
                <a:gd name="T63" fmla="*/ 157 h 180"/>
                <a:gd name="T64" fmla="*/ 88 w 175"/>
                <a:gd name="T65" fmla="*/ 157 h 180"/>
                <a:gd name="T66" fmla="*/ 92 w 175"/>
                <a:gd name="T67" fmla="*/ 146 h 180"/>
                <a:gd name="T68" fmla="*/ 92 w 175"/>
                <a:gd name="T69" fmla="*/ 103 h 180"/>
                <a:gd name="T70" fmla="*/ 86 w 175"/>
                <a:gd name="T71" fmla="*/ 106 h 180"/>
                <a:gd name="T72" fmla="*/ 87 w 175"/>
                <a:gd name="T73" fmla="*/ 151 h 180"/>
                <a:gd name="T74" fmla="*/ 85 w 175"/>
                <a:gd name="T75" fmla="*/ 130 h 180"/>
                <a:gd name="T76" fmla="*/ 82 w 175"/>
                <a:gd name="T77" fmla="*/ 111 h 180"/>
                <a:gd name="T78" fmla="*/ 103 w 175"/>
                <a:gd name="T79" fmla="*/ 90 h 180"/>
                <a:gd name="T80" fmla="*/ 94 w 175"/>
                <a:gd name="T81" fmla="*/ 66 h 180"/>
                <a:gd name="T82" fmla="*/ 95 w 175"/>
                <a:gd name="T83" fmla="*/ 89 h 180"/>
                <a:gd name="T84" fmla="*/ 76 w 175"/>
                <a:gd name="T85" fmla="*/ 106 h 180"/>
                <a:gd name="T86" fmla="*/ 81 w 175"/>
                <a:gd name="T87" fmla="*/ 127 h 180"/>
                <a:gd name="T88" fmla="*/ 85 w 175"/>
                <a:gd name="T89" fmla="*/ 130 h 180"/>
                <a:gd name="T90" fmla="*/ 92 w 175"/>
                <a:gd name="T91" fmla="*/ 43 h 180"/>
                <a:gd name="T92" fmla="*/ 87 w 175"/>
                <a:gd name="T93" fmla="*/ 43 h 180"/>
                <a:gd name="T94" fmla="*/ 89 w 175"/>
                <a:gd name="T95" fmla="*/ 94 h 180"/>
                <a:gd name="T96" fmla="*/ 92 w 175"/>
                <a:gd name="T97" fmla="*/ 67 h 180"/>
                <a:gd name="T98" fmla="*/ 83 w 175"/>
                <a:gd name="T99" fmla="*/ 57 h 180"/>
                <a:gd name="T100" fmla="*/ 91 w 175"/>
                <a:gd name="T101" fmla="*/ 41 h 180"/>
                <a:gd name="T102" fmla="*/ 98 w 175"/>
                <a:gd name="T103" fmla="*/ 33 h 180"/>
                <a:gd name="T104" fmla="*/ 79 w 175"/>
                <a:gd name="T105" fmla="*/ 38 h 180"/>
                <a:gd name="T106" fmla="*/ 82 w 175"/>
                <a:gd name="T107" fmla="*/ 67 h 180"/>
                <a:gd name="T108" fmla="*/ 83 w 175"/>
                <a:gd name="T109" fmla="*/ 57 h 180"/>
                <a:gd name="T110" fmla="*/ 94 w 175"/>
                <a:gd name="T111" fmla="*/ 36 h 180"/>
                <a:gd name="T112" fmla="*/ 96 w 175"/>
                <a:gd name="T113" fmla="*/ 36 h 180"/>
                <a:gd name="T114" fmla="*/ 94 w 175"/>
                <a:gd name="T115" fmla="*/ 36 h 180"/>
                <a:gd name="T116" fmla="*/ 92 w 175"/>
                <a:gd name="T117" fmla="*/ 30 h 180"/>
                <a:gd name="T118" fmla="*/ 93 w 175"/>
                <a:gd name="T119" fmla="*/ 19 h 180"/>
                <a:gd name="T120" fmla="*/ 86 w 175"/>
                <a:gd name="T121" fmla="*/ 13 h 180"/>
                <a:gd name="T122" fmla="*/ 86 w 175"/>
                <a:gd name="T123" fmla="*/ 26 h 180"/>
                <a:gd name="T124" fmla="*/ 92 w 175"/>
                <a:gd name="T125" fmla="*/ 3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5" h="180">
                  <a:moveTo>
                    <a:pt x="65" y="180"/>
                  </a:moveTo>
                  <a:cubicBezTo>
                    <a:pt x="65" y="179"/>
                    <a:pt x="65" y="178"/>
                    <a:pt x="65" y="177"/>
                  </a:cubicBezTo>
                  <a:cubicBezTo>
                    <a:pt x="65" y="172"/>
                    <a:pt x="65" y="130"/>
                    <a:pt x="64" y="130"/>
                  </a:cubicBezTo>
                  <a:cubicBezTo>
                    <a:pt x="64" y="130"/>
                    <a:pt x="62" y="131"/>
                    <a:pt x="61" y="132"/>
                  </a:cubicBezTo>
                  <a:cubicBezTo>
                    <a:pt x="57" y="134"/>
                    <a:pt x="38" y="145"/>
                    <a:pt x="29" y="150"/>
                  </a:cubicBezTo>
                  <a:cubicBezTo>
                    <a:pt x="24" y="153"/>
                    <a:pt x="22" y="154"/>
                    <a:pt x="21" y="153"/>
                  </a:cubicBezTo>
                  <a:cubicBezTo>
                    <a:pt x="21" y="152"/>
                    <a:pt x="3" y="121"/>
                    <a:pt x="1" y="117"/>
                  </a:cubicBezTo>
                  <a:cubicBezTo>
                    <a:pt x="0" y="115"/>
                    <a:pt x="0" y="114"/>
                    <a:pt x="0" y="114"/>
                  </a:cubicBezTo>
                  <a:cubicBezTo>
                    <a:pt x="1" y="114"/>
                    <a:pt x="3" y="113"/>
                    <a:pt x="6" y="111"/>
                  </a:cubicBezTo>
                  <a:cubicBezTo>
                    <a:pt x="9" y="109"/>
                    <a:pt x="17" y="104"/>
                    <a:pt x="25" y="100"/>
                  </a:cubicBezTo>
                  <a:cubicBezTo>
                    <a:pt x="33" y="95"/>
                    <a:pt x="40" y="91"/>
                    <a:pt x="41" y="90"/>
                  </a:cubicBezTo>
                  <a:cubicBezTo>
                    <a:pt x="42" y="89"/>
                    <a:pt x="42" y="89"/>
                    <a:pt x="42" y="89"/>
                  </a:cubicBezTo>
                  <a:cubicBezTo>
                    <a:pt x="35" y="85"/>
                    <a:pt x="35" y="85"/>
                    <a:pt x="35" y="85"/>
                  </a:cubicBezTo>
                  <a:cubicBezTo>
                    <a:pt x="27" y="81"/>
                    <a:pt x="24" y="78"/>
                    <a:pt x="7" y="69"/>
                  </a:cubicBezTo>
                  <a:cubicBezTo>
                    <a:pt x="3" y="66"/>
                    <a:pt x="0" y="64"/>
                    <a:pt x="0" y="64"/>
                  </a:cubicBezTo>
                  <a:cubicBezTo>
                    <a:pt x="0" y="64"/>
                    <a:pt x="2" y="60"/>
                    <a:pt x="4" y="57"/>
                  </a:cubicBezTo>
                  <a:cubicBezTo>
                    <a:pt x="11" y="43"/>
                    <a:pt x="22" y="25"/>
                    <a:pt x="22" y="25"/>
                  </a:cubicBezTo>
                  <a:cubicBezTo>
                    <a:pt x="22" y="24"/>
                    <a:pt x="25" y="26"/>
                    <a:pt x="37" y="33"/>
                  </a:cubicBezTo>
                  <a:cubicBezTo>
                    <a:pt x="41" y="36"/>
                    <a:pt x="49" y="40"/>
                    <a:pt x="55" y="44"/>
                  </a:cubicBezTo>
                  <a:cubicBezTo>
                    <a:pt x="65" y="49"/>
                    <a:pt x="65" y="49"/>
                    <a:pt x="65" y="49"/>
                  </a:cubicBezTo>
                  <a:cubicBezTo>
                    <a:pt x="65" y="25"/>
                    <a:pt x="65" y="25"/>
                    <a:pt x="65" y="25"/>
                  </a:cubicBezTo>
                  <a:cubicBezTo>
                    <a:pt x="65" y="0"/>
                    <a:pt x="65" y="0"/>
                    <a:pt x="65" y="0"/>
                  </a:cubicBezTo>
                  <a:cubicBezTo>
                    <a:pt x="67" y="0"/>
                    <a:pt x="67" y="0"/>
                    <a:pt x="67" y="0"/>
                  </a:cubicBezTo>
                  <a:cubicBezTo>
                    <a:pt x="68" y="0"/>
                    <a:pt x="78" y="0"/>
                    <a:pt x="89" y="0"/>
                  </a:cubicBezTo>
                  <a:cubicBezTo>
                    <a:pt x="110" y="0"/>
                    <a:pt x="110" y="0"/>
                    <a:pt x="110" y="0"/>
                  </a:cubicBezTo>
                  <a:cubicBezTo>
                    <a:pt x="110" y="24"/>
                    <a:pt x="110" y="24"/>
                    <a:pt x="110" y="24"/>
                  </a:cubicBezTo>
                  <a:cubicBezTo>
                    <a:pt x="110" y="41"/>
                    <a:pt x="111" y="49"/>
                    <a:pt x="111" y="49"/>
                  </a:cubicBezTo>
                  <a:cubicBezTo>
                    <a:pt x="112" y="49"/>
                    <a:pt x="118" y="45"/>
                    <a:pt x="139" y="33"/>
                  </a:cubicBezTo>
                  <a:cubicBezTo>
                    <a:pt x="147" y="28"/>
                    <a:pt x="153" y="25"/>
                    <a:pt x="153" y="25"/>
                  </a:cubicBezTo>
                  <a:cubicBezTo>
                    <a:pt x="154" y="25"/>
                    <a:pt x="170" y="54"/>
                    <a:pt x="173" y="60"/>
                  </a:cubicBezTo>
                  <a:cubicBezTo>
                    <a:pt x="175" y="62"/>
                    <a:pt x="175" y="64"/>
                    <a:pt x="175" y="64"/>
                  </a:cubicBezTo>
                  <a:cubicBezTo>
                    <a:pt x="175" y="65"/>
                    <a:pt x="161" y="73"/>
                    <a:pt x="157" y="75"/>
                  </a:cubicBezTo>
                  <a:cubicBezTo>
                    <a:pt x="148" y="81"/>
                    <a:pt x="134" y="89"/>
                    <a:pt x="134" y="90"/>
                  </a:cubicBezTo>
                  <a:cubicBezTo>
                    <a:pt x="133" y="90"/>
                    <a:pt x="136" y="92"/>
                    <a:pt x="149" y="99"/>
                  </a:cubicBezTo>
                  <a:cubicBezTo>
                    <a:pt x="151" y="101"/>
                    <a:pt x="158" y="105"/>
                    <a:pt x="164" y="108"/>
                  </a:cubicBezTo>
                  <a:cubicBezTo>
                    <a:pt x="169" y="111"/>
                    <a:pt x="174" y="114"/>
                    <a:pt x="175" y="115"/>
                  </a:cubicBezTo>
                  <a:cubicBezTo>
                    <a:pt x="175" y="115"/>
                    <a:pt x="174" y="117"/>
                    <a:pt x="171" y="123"/>
                  </a:cubicBezTo>
                  <a:cubicBezTo>
                    <a:pt x="168" y="127"/>
                    <a:pt x="164" y="136"/>
                    <a:pt x="160" y="142"/>
                  </a:cubicBezTo>
                  <a:cubicBezTo>
                    <a:pt x="156" y="149"/>
                    <a:pt x="153" y="154"/>
                    <a:pt x="153" y="154"/>
                  </a:cubicBezTo>
                  <a:cubicBezTo>
                    <a:pt x="153" y="154"/>
                    <a:pt x="149" y="152"/>
                    <a:pt x="123" y="137"/>
                  </a:cubicBezTo>
                  <a:cubicBezTo>
                    <a:pt x="117" y="133"/>
                    <a:pt x="111" y="130"/>
                    <a:pt x="111" y="130"/>
                  </a:cubicBezTo>
                  <a:cubicBezTo>
                    <a:pt x="111" y="130"/>
                    <a:pt x="110" y="140"/>
                    <a:pt x="110" y="155"/>
                  </a:cubicBezTo>
                  <a:cubicBezTo>
                    <a:pt x="110" y="180"/>
                    <a:pt x="110" y="180"/>
                    <a:pt x="110" y="180"/>
                  </a:cubicBezTo>
                  <a:cubicBezTo>
                    <a:pt x="88" y="180"/>
                    <a:pt x="88" y="180"/>
                    <a:pt x="88" y="180"/>
                  </a:cubicBezTo>
                  <a:cubicBezTo>
                    <a:pt x="76" y="180"/>
                    <a:pt x="66" y="180"/>
                    <a:pt x="65" y="180"/>
                  </a:cubicBezTo>
                  <a:cubicBezTo>
                    <a:pt x="65" y="180"/>
                    <a:pt x="65" y="180"/>
                    <a:pt x="65" y="180"/>
                  </a:cubicBezTo>
                  <a:cubicBezTo>
                    <a:pt x="65" y="180"/>
                    <a:pt x="65" y="180"/>
                    <a:pt x="65" y="180"/>
                  </a:cubicBezTo>
                  <a:close/>
                  <a:moveTo>
                    <a:pt x="92" y="162"/>
                  </a:moveTo>
                  <a:cubicBezTo>
                    <a:pt x="92" y="159"/>
                    <a:pt x="92" y="157"/>
                    <a:pt x="92" y="157"/>
                  </a:cubicBezTo>
                  <a:cubicBezTo>
                    <a:pt x="92" y="157"/>
                    <a:pt x="88" y="159"/>
                    <a:pt x="86" y="161"/>
                  </a:cubicBezTo>
                  <a:cubicBezTo>
                    <a:pt x="86" y="161"/>
                    <a:pt x="86" y="163"/>
                    <a:pt x="86" y="164"/>
                  </a:cubicBezTo>
                  <a:cubicBezTo>
                    <a:pt x="86" y="167"/>
                    <a:pt x="86" y="167"/>
                    <a:pt x="86" y="167"/>
                  </a:cubicBezTo>
                  <a:cubicBezTo>
                    <a:pt x="89" y="167"/>
                    <a:pt x="89" y="167"/>
                    <a:pt x="89" y="167"/>
                  </a:cubicBezTo>
                  <a:cubicBezTo>
                    <a:pt x="92" y="167"/>
                    <a:pt x="92" y="167"/>
                    <a:pt x="92" y="167"/>
                  </a:cubicBezTo>
                  <a:cubicBezTo>
                    <a:pt x="92" y="162"/>
                    <a:pt x="92" y="162"/>
                    <a:pt x="92" y="162"/>
                  </a:cubicBezTo>
                  <a:cubicBezTo>
                    <a:pt x="92" y="162"/>
                    <a:pt x="92" y="162"/>
                    <a:pt x="92" y="162"/>
                  </a:cubicBezTo>
                  <a:close/>
                  <a:moveTo>
                    <a:pt x="88" y="157"/>
                  </a:moveTo>
                  <a:cubicBezTo>
                    <a:pt x="91" y="155"/>
                    <a:pt x="98" y="149"/>
                    <a:pt x="100" y="146"/>
                  </a:cubicBezTo>
                  <a:cubicBezTo>
                    <a:pt x="103" y="142"/>
                    <a:pt x="102" y="135"/>
                    <a:pt x="97" y="131"/>
                  </a:cubicBezTo>
                  <a:cubicBezTo>
                    <a:pt x="96" y="130"/>
                    <a:pt x="93" y="129"/>
                    <a:pt x="93" y="129"/>
                  </a:cubicBezTo>
                  <a:cubicBezTo>
                    <a:pt x="94" y="137"/>
                    <a:pt x="94" y="137"/>
                    <a:pt x="94" y="137"/>
                  </a:cubicBezTo>
                  <a:cubicBezTo>
                    <a:pt x="94" y="137"/>
                    <a:pt x="95" y="145"/>
                    <a:pt x="88" y="152"/>
                  </a:cubicBezTo>
                  <a:cubicBezTo>
                    <a:pt x="82" y="157"/>
                    <a:pt x="81" y="158"/>
                    <a:pt x="81" y="159"/>
                  </a:cubicBezTo>
                  <a:cubicBezTo>
                    <a:pt x="81" y="160"/>
                    <a:pt x="84" y="160"/>
                    <a:pt x="88" y="157"/>
                  </a:cubicBezTo>
                  <a:cubicBezTo>
                    <a:pt x="88" y="157"/>
                    <a:pt x="88" y="157"/>
                    <a:pt x="88" y="157"/>
                  </a:cubicBezTo>
                  <a:cubicBezTo>
                    <a:pt x="88" y="157"/>
                    <a:pt x="88" y="157"/>
                    <a:pt x="88" y="157"/>
                  </a:cubicBezTo>
                  <a:close/>
                  <a:moveTo>
                    <a:pt x="89" y="148"/>
                  </a:moveTo>
                  <a:cubicBezTo>
                    <a:pt x="92" y="146"/>
                    <a:pt x="92" y="146"/>
                    <a:pt x="92" y="146"/>
                  </a:cubicBezTo>
                  <a:cubicBezTo>
                    <a:pt x="92" y="125"/>
                    <a:pt x="92" y="125"/>
                    <a:pt x="92" y="125"/>
                  </a:cubicBezTo>
                  <a:cubicBezTo>
                    <a:pt x="92" y="103"/>
                    <a:pt x="92" y="103"/>
                    <a:pt x="92" y="103"/>
                  </a:cubicBezTo>
                  <a:cubicBezTo>
                    <a:pt x="89" y="105"/>
                    <a:pt x="89" y="105"/>
                    <a:pt x="89" y="105"/>
                  </a:cubicBezTo>
                  <a:cubicBezTo>
                    <a:pt x="86" y="106"/>
                    <a:pt x="86" y="106"/>
                    <a:pt x="86" y="106"/>
                  </a:cubicBezTo>
                  <a:cubicBezTo>
                    <a:pt x="86" y="129"/>
                    <a:pt x="86" y="129"/>
                    <a:pt x="86" y="129"/>
                  </a:cubicBezTo>
                  <a:cubicBezTo>
                    <a:pt x="86" y="141"/>
                    <a:pt x="86" y="151"/>
                    <a:pt x="87" y="151"/>
                  </a:cubicBezTo>
                  <a:cubicBezTo>
                    <a:pt x="87" y="151"/>
                    <a:pt x="88" y="150"/>
                    <a:pt x="89" y="148"/>
                  </a:cubicBezTo>
                  <a:close/>
                  <a:moveTo>
                    <a:pt x="85" y="130"/>
                  </a:moveTo>
                  <a:cubicBezTo>
                    <a:pt x="85" y="130"/>
                    <a:pt x="85" y="123"/>
                    <a:pt x="84" y="121"/>
                  </a:cubicBezTo>
                  <a:cubicBezTo>
                    <a:pt x="82" y="119"/>
                    <a:pt x="81" y="115"/>
                    <a:pt x="82" y="111"/>
                  </a:cubicBezTo>
                  <a:cubicBezTo>
                    <a:pt x="83" y="107"/>
                    <a:pt x="85" y="105"/>
                    <a:pt x="91" y="102"/>
                  </a:cubicBezTo>
                  <a:cubicBezTo>
                    <a:pt x="98" y="99"/>
                    <a:pt x="102" y="94"/>
                    <a:pt x="103" y="90"/>
                  </a:cubicBezTo>
                  <a:cubicBezTo>
                    <a:pt x="105" y="85"/>
                    <a:pt x="104" y="81"/>
                    <a:pt x="102" y="76"/>
                  </a:cubicBezTo>
                  <a:cubicBezTo>
                    <a:pt x="100" y="73"/>
                    <a:pt x="95" y="66"/>
                    <a:pt x="94" y="66"/>
                  </a:cubicBezTo>
                  <a:cubicBezTo>
                    <a:pt x="93" y="69"/>
                    <a:pt x="94" y="77"/>
                    <a:pt x="94" y="77"/>
                  </a:cubicBezTo>
                  <a:cubicBezTo>
                    <a:pt x="94" y="77"/>
                    <a:pt x="98" y="85"/>
                    <a:pt x="95" y="89"/>
                  </a:cubicBezTo>
                  <a:cubicBezTo>
                    <a:pt x="94" y="92"/>
                    <a:pt x="92" y="93"/>
                    <a:pt x="85" y="98"/>
                  </a:cubicBezTo>
                  <a:cubicBezTo>
                    <a:pt x="79" y="101"/>
                    <a:pt x="78" y="103"/>
                    <a:pt x="76" y="106"/>
                  </a:cubicBezTo>
                  <a:cubicBezTo>
                    <a:pt x="75" y="109"/>
                    <a:pt x="75" y="110"/>
                    <a:pt x="75" y="114"/>
                  </a:cubicBezTo>
                  <a:cubicBezTo>
                    <a:pt x="75" y="119"/>
                    <a:pt x="77" y="122"/>
                    <a:pt x="81" y="127"/>
                  </a:cubicBezTo>
                  <a:cubicBezTo>
                    <a:pt x="84" y="131"/>
                    <a:pt x="85" y="130"/>
                    <a:pt x="85" y="130"/>
                  </a:cubicBezTo>
                  <a:cubicBezTo>
                    <a:pt x="85" y="130"/>
                    <a:pt x="85" y="130"/>
                    <a:pt x="85" y="130"/>
                  </a:cubicBezTo>
                  <a:close/>
                  <a:moveTo>
                    <a:pt x="92" y="67"/>
                  </a:moveTo>
                  <a:cubicBezTo>
                    <a:pt x="92" y="43"/>
                    <a:pt x="92" y="43"/>
                    <a:pt x="92" y="43"/>
                  </a:cubicBezTo>
                  <a:cubicBezTo>
                    <a:pt x="89" y="43"/>
                    <a:pt x="89" y="43"/>
                    <a:pt x="89" y="43"/>
                  </a:cubicBezTo>
                  <a:cubicBezTo>
                    <a:pt x="88" y="43"/>
                    <a:pt x="87" y="43"/>
                    <a:pt x="87" y="43"/>
                  </a:cubicBezTo>
                  <a:cubicBezTo>
                    <a:pt x="86" y="44"/>
                    <a:pt x="86" y="94"/>
                    <a:pt x="86" y="95"/>
                  </a:cubicBezTo>
                  <a:cubicBezTo>
                    <a:pt x="86" y="95"/>
                    <a:pt x="87" y="95"/>
                    <a:pt x="89" y="94"/>
                  </a:cubicBezTo>
                  <a:cubicBezTo>
                    <a:pt x="92" y="92"/>
                    <a:pt x="92" y="92"/>
                    <a:pt x="92" y="92"/>
                  </a:cubicBezTo>
                  <a:cubicBezTo>
                    <a:pt x="92" y="67"/>
                    <a:pt x="92" y="67"/>
                    <a:pt x="92" y="67"/>
                  </a:cubicBezTo>
                  <a:cubicBezTo>
                    <a:pt x="92" y="67"/>
                    <a:pt x="92" y="67"/>
                    <a:pt x="92" y="67"/>
                  </a:cubicBezTo>
                  <a:close/>
                  <a:moveTo>
                    <a:pt x="83" y="57"/>
                  </a:moveTo>
                  <a:cubicBezTo>
                    <a:pt x="82" y="53"/>
                    <a:pt x="81" y="55"/>
                    <a:pt x="82" y="50"/>
                  </a:cubicBezTo>
                  <a:cubicBezTo>
                    <a:pt x="82" y="44"/>
                    <a:pt x="85" y="41"/>
                    <a:pt x="91" y="41"/>
                  </a:cubicBezTo>
                  <a:cubicBezTo>
                    <a:pt x="99" y="41"/>
                    <a:pt x="101" y="44"/>
                    <a:pt x="103" y="40"/>
                  </a:cubicBezTo>
                  <a:cubicBezTo>
                    <a:pt x="104" y="37"/>
                    <a:pt x="100" y="34"/>
                    <a:pt x="98" y="33"/>
                  </a:cubicBezTo>
                  <a:cubicBezTo>
                    <a:pt x="97" y="33"/>
                    <a:pt x="95" y="32"/>
                    <a:pt x="92" y="32"/>
                  </a:cubicBezTo>
                  <a:cubicBezTo>
                    <a:pt x="86" y="32"/>
                    <a:pt x="82" y="34"/>
                    <a:pt x="79" y="38"/>
                  </a:cubicBezTo>
                  <a:cubicBezTo>
                    <a:pt x="75" y="42"/>
                    <a:pt x="74" y="45"/>
                    <a:pt x="74" y="50"/>
                  </a:cubicBezTo>
                  <a:cubicBezTo>
                    <a:pt x="74" y="58"/>
                    <a:pt x="77" y="63"/>
                    <a:pt x="82" y="67"/>
                  </a:cubicBezTo>
                  <a:cubicBezTo>
                    <a:pt x="84" y="69"/>
                    <a:pt x="84" y="69"/>
                    <a:pt x="84" y="69"/>
                  </a:cubicBezTo>
                  <a:cubicBezTo>
                    <a:pt x="85" y="65"/>
                    <a:pt x="85" y="60"/>
                    <a:pt x="83" y="57"/>
                  </a:cubicBezTo>
                  <a:cubicBezTo>
                    <a:pt x="83" y="57"/>
                    <a:pt x="83" y="57"/>
                    <a:pt x="83" y="57"/>
                  </a:cubicBezTo>
                  <a:close/>
                  <a:moveTo>
                    <a:pt x="94" y="36"/>
                  </a:moveTo>
                  <a:cubicBezTo>
                    <a:pt x="94" y="36"/>
                    <a:pt x="94" y="35"/>
                    <a:pt x="95" y="35"/>
                  </a:cubicBezTo>
                  <a:cubicBezTo>
                    <a:pt x="96" y="35"/>
                    <a:pt x="96" y="36"/>
                    <a:pt x="96" y="36"/>
                  </a:cubicBezTo>
                  <a:cubicBezTo>
                    <a:pt x="96" y="37"/>
                    <a:pt x="96" y="38"/>
                    <a:pt x="95" y="38"/>
                  </a:cubicBezTo>
                  <a:cubicBezTo>
                    <a:pt x="94" y="38"/>
                    <a:pt x="94" y="37"/>
                    <a:pt x="94" y="36"/>
                  </a:cubicBezTo>
                  <a:cubicBezTo>
                    <a:pt x="94" y="36"/>
                    <a:pt x="94" y="36"/>
                    <a:pt x="94" y="36"/>
                  </a:cubicBezTo>
                  <a:close/>
                  <a:moveTo>
                    <a:pt x="92" y="30"/>
                  </a:moveTo>
                  <a:cubicBezTo>
                    <a:pt x="92" y="30"/>
                    <a:pt x="92" y="30"/>
                    <a:pt x="92" y="25"/>
                  </a:cubicBezTo>
                  <a:cubicBezTo>
                    <a:pt x="92" y="21"/>
                    <a:pt x="92" y="20"/>
                    <a:pt x="93" y="19"/>
                  </a:cubicBezTo>
                  <a:cubicBezTo>
                    <a:pt x="94" y="19"/>
                    <a:pt x="94" y="15"/>
                    <a:pt x="93" y="14"/>
                  </a:cubicBezTo>
                  <a:cubicBezTo>
                    <a:pt x="91" y="11"/>
                    <a:pt x="88" y="11"/>
                    <a:pt x="86" y="13"/>
                  </a:cubicBezTo>
                  <a:cubicBezTo>
                    <a:pt x="84" y="14"/>
                    <a:pt x="84" y="18"/>
                    <a:pt x="85" y="20"/>
                  </a:cubicBezTo>
                  <a:cubicBezTo>
                    <a:pt x="86" y="20"/>
                    <a:pt x="86" y="22"/>
                    <a:pt x="86" y="26"/>
                  </a:cubicBezTo>
                  <a:cubicBezTo>
                    <a:pt x="86" y="30"/>
                    <a:pt x="86" y="30"/>
                    <a:pt x="86" y="30"/>
                  </a:cubicBezTo>
                  <a:cubicBezTo>
                    <a:pt x="92" y="30"/>
                    <a:pt x="92" y="30"/>
                    <a:pt x="92" y="30"/>
                  </a:cubicBezTo>
                  <a:cubicBezTo>
                    <a:pt x="92" y="30"/>
                    <a:pt x="92" y="30"/>
                    <a:pt x="92" y="3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grpSp>
      <p:grpSp>
        <p:nvGrpSpPr>
          <p:cNvPr id="16" name="组合 15"/>
          <p:cNvGrpSpPr/>
          <p:nvPr/>
        </p:nvGrpSpPr>
        <p:grpSpPr>
          <a:xfrm>
            <a:off x="10459118" y="5254482"/>
            <a:ext cx="1045060" cy="1045060"/>
            <a:chOff x="3694333" y="1907601"/>
            <a:chExt cx="1045060" cy="1045060"/>
          </a:xfrm>
        </p:grpSpPr>
        <p:sp>
          <p:nvSpPr>
            <p:cNvPr id="17" name="圆角矩形 31"/>
            <p:cNvSpPr/>
            <p:nvPr/>
          </p:nvSpPr>
          <p:spPr bwMode="auto">
            <a:xfrm>
              <a:off x="3694333" y="1907601"/>
              <a:ext cx="1045060" cy="1045060"/>
            </a:xfrm>
            <a:prstGeom prst="roundRect">
              <a:avLst>
                <a:gd name="adj" fmla="val 6712"/>
              </a:avLst>
            </a:prstGeom>
            <a:gradFill flip="none" rotWithShape="1">
              <a:gsLst>
                <a:gs pos="0">
                  <a:srgbClr val="70AD47">
                    <a:lumMod val="75000"/>
                  </a:srgbClr>
                </a:gs>
                <a:gs pos="100000">
                  <a:srgbClr val="70AD47">
                    <a:lumMod val="60000"/>
                    <a:lumOff val="40000"/>
                  </a:srgbClr>
                </a:gs>
              </a:gsLst>
              <a:lin ang="8100000" scaled="1"/>
              <a:tileRect/>
            </a:gradFill>
            <a:ln w="9525" cap="flat" cmpd="sng" algn="ctr">
              <a:gradFill flip="none" rotWithShape="1">
                <a:gsLst>
                  <a:gs pos="0">
                    <a:srgbClr val="70AD47">
                      <a:lumMod val="75000"/>
                    </a:srgbClr>
                  </a:gs>
                  <a:gs pos="50000">
                    <a:srgbClr val="70AD47">
                      <a:lumMod val="60000"/>
                      <a:lumOff val="40000"/>
                    </a:srgbClr>
                  </a:gs>
                </a:gsLst>
                <a:lin ang="18900000" scaled="1"/>
                <a:tileRect/>
              </a:gra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grpSp>
          <p:nvGrpSpPr>
            <p:cNvPr id="18" name="组合 17"/>
            <p:cNvGrpSpPr/>
            <p:nvPr/>
          </p:nvGrpSpPr>
          <p:grpSpPr>
            <a:xfrm>
              <a:off x="3863825" y="2187561"/>
              <a:ext cx="619813" cy="521885"/>
              <a:chOff x="5684044" y="3082132"/>
              <a:chExt cx="823913" cy="693737"/>
            </a:xfrm>
            <a:solidFill>
              <a:schemeClr val="bg1"/>
            </a:solidFill>
          </p:grpSpPr>
          <p:sp>
            <p:nvSpPr>
              <p:cNvPr id="19" name="Freeform 9"/>
              <p:cNvSpPr>
                <a:spLocks/>
              </p:cNvSpPr>
              <p:nvPr/>
            </p:nvSpPr>
            <p:spPr bwMode="auto">
              <a:xfrm>
                <a:off x="5925344" y="3290094"/>
                <a:ext cx="144463" cy="149225"/>
              </a:xfrm>
              <a:custGeom>
                <a:avLst/>
                <a:gdLst>
                  <a:gd name="T0" fmla="*/ 58 w 91"/>
                  <a:gd name="T1" fmla="*/ 0 h 94"/>
                  <a:gd name="T2" fmla="*/ 33 w 91"/>
                  <a:gd name="T3" fmla="*/ 0 h 94"/>
                  <a:gd name="T4" fmla="*/ 33 w 91"/>
                  <a:gd name="T5" fmla="*/ 32 h 94"/>
                  <a:gd name="T6" fmla="*/ 0 w 91"/>
                  <a:gd name="T7" fmla="*/ 32 h 94"/>
                  <a:gd name="T8" fmla="*/ 0 w 91"/>
                  <a:gd name="T9" fmla="*/ 62 h 94"/>
                  <a:gd name="T10" fmla="*/ 33 w 91"/>
                  <a:gd name="T11" fmla="*/ 62 h 94"/>
                  <a:gd name="T12" fmla="*/ 33 w 91"/>
                  <a:gd name="T13" fmla="*/ 94 h 94"/>
                  <a:gd name="T14" fmla="*/ 58 w 91"/>
                  <a:gd name="T15" fmla="*/ 94 h 94"/>
                  <a:gd name="T16" fmla="*/ 58 w 91"/>
                  <a:gd name="T17" fmla="*/ 62 h 94"/>
                  <a:gd name="T18" fmla="*/ 91 w 91"/>
                  <a:gd name="T19" fmla="*/ 62 h 94"/>
                  <a:gd name="T20" fmla="*/ 91 w 91"/>
                  <a:gd name="T21" fmla="*/ 32 h 94"/>
                  <a:gd name="T22" fmla="*/ 58 w 91"/>
                  <a:gd name="T23" fmla="*/ 32 h 94"/>
                  <a:gd name="T24" fmla="*/ 58 w 91"/>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4">
                    <a:moveTo>
                      <a:pt x="58" y="0"/>
                    </a:moveTo>
                    <a:lnTo>
                      <a:pt x="33" y="0"/>
                    </a:lnTo>
                    <a:lnTo>
                      <a:pt x="33" y="32"/>
                    </a:lnTo>
                    <a:lnTo>
                      <a:pt x="0" y="32"/>
                    </a:lnTo>
                    <a:lnTo>
                      <a:pt x="0" y="62"/>
                    </a:lnTo>
                    <a:lnTo>
                      <a:pt x="33" y="62"/>
                    </a:lnTo>
                    <a:lnTo>
                      <a:pt x="33" y="94"/>
                    </a:lnTo>
                    <a:lnTo>
                      <a:pt x="58" y="94"/>
                    </a:lnTo>
                    <a:lnTo>
                      <a:pt x="58" y="62"/>
                    </a:lnTo>
                    <a:lnTo>
                      <a:pt x="91" y="62"/>
                    </a:lnTo>
                    <a:lnTo>
                      <a:pt x="91" y="32"/>
                    </a:lnTo>
                    <a:lnTo>
                      <a:pt x="58" y="32"/>
                    </a:lnTo>
                    <a:lnTo>
                      <a:pt x="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20" name="Freeform 10"/>
              <p:cNvSpPr>
                <a:spLocks noEditPoints="1"/>
              </p:cNvSpPr>
              <p:nvPr/>
            </p:nvSpPr>
            <p:spPr bwMode="auto">
              <a:xfrm>
                <a:off x="5833269" y="3590132"/>
                <a:ext cx="173038" cy="185737"/>
              </a:xfrm>
              <a:custGeom>
                <a:avLst/>
                <a:gdLst>
                  <a:gd name="T0" fmla="*/ 15 w 30"/>
                  <a:gd name="T1" fmla="*/ 0 h 32"/>
                  <a:gd name="T2" fmla="*/ 0 w 30"/>
                  <a:gd name="T3" fmla="*/ 16 h 32"/>
                  <a:gd name="T4" fmla="*/ 15 w 30"/>
                  <a:gd name="T5" fmla="*/ 32 h 32"/>
                  <a:gd name="T6" fmla="*/ 30 w 30"/>
                  <a:gd name="T7" fmla="*/ 16 h 32"/>
                  <a:gd name="T8" fmla="*/ 15 w 30"/>
                  <a:gd name="T9" fmla="*/ 0 h 32"/>
                  <a:gd name="T10" fmla="*/ 14 w 30"/>
                  <a:gd name="T11" fmla="*/ 5 h 32"/>
                  <a:gd name="T12" fmla="*/ 5 w 30"/>
                  <a:gd name="T13" fmla="*/ 16 h 32"/>
                  <a:gd name="T14" fmla="*/ 3 w 30"/>
                  <a:gd name="T15" fmla="*/ 18 h 32"/>
                  <a:gd name="T16" fmla="*/ 2 w 30"/>
                  <a:gd name="T17" fmla="*/ 16 h 32"/>
                  <a:gd name="T18" fmla="*/ 14 w 30"/>
                  <a:gd name="T19" fmla="*/ 2 h 32"/>
                  <a:gd name="T20" fmla="*/ 14 w 30"/>
                  <a:gd name="T21" fmla="*/ 2 h 32"/>
                  <a:gd name="T22" fmla="*/ 16 w 30"/>
                  <a:gd name="T23" fmla="*/ 3 h 32"/>
                  <a:gd name="T24" fmla="*/ 14 w 30"/>
                  <a:gd name="T25"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2">
                    <a:moveTo>
                      <a:pt x="15" y="0"/>
                    </a:moveTo>
                    <a:cubicBezTo>
                      <a:pt x="7" y="0"/>
                      <a:pt x="0" y="7"/>
                      <a:pt x="0" y="16"/>
                    </a:cubicBezTo>
                    <a:cubicBezTo>
                      <a:pt x="0" y="25"/>
                      <a:pt x="7" y="32"/>
                      <a:pt x="15" y="32"/>
                    </a:cubicBezTo>
                    <a:cubicBezTo>
                      <a:pt x="23" y="32"/>
                      <a:pt x="30" y="25"/>
                      <a:pt x="30" y="16"/>
                    </a:cubicBezTo>
                    <a:cubicBezTo>
                      <a:pt x="30" y="7"/>
                      <a:pt x="23" y="0"/>
                      <a:pt x="15" y="0"/>
                    </a:cubicBezTo>
                    <a:close/>
                    <a:moveTo>
                      <a:pt x="14" y="5"/>
                    </a:moveTo>
                    <a:cubicBezTo>
                      <a:pt x="8" y="6"/>
                      <a:pt x="5" y="12"/>
                      <a:pt x="5" y="16"/>
                    </a:cubicBezTo>
                    <a:cubicBezTo>
                      <a:pt x="5" y="17"/>
                      <a:pt x="4" y="18"/>
                      <a:pt x="3" y="18"/>
                    </a:cubicBezTo>
                    <a:cubicBezTo>
                      <a:pt x="2" y="18"/>
                      <a:pt x="1" y="17"/>
                      <a:pt x="2" y="16"/>
                    </a:cubicBezTo>
                    <a:cubicBezTo>
                      <a:pt x="1" y="10"/>
                      <a:pt x="6" y="3"/>
                      <a:pt x="14" y="2"/>
                    </a:cubicBezTo>
                    <a:cubicBezTo>
                      <a:pt x="14" y="2"/>
                      <a:pt x="14" y="2"/>
                      <a:pt x="14" y="2"/>
                    </a:cubicBezTo>
                    <a:cubicBezTo>
                      <a:pt x="15" y="2"/>
                      <a:pt x="15" y="3"/>
                      <a:pt x="16" y="3"/>
                    </a:cubicBezTo>
                    <a:cubicBezTo>
                      <a:pt x="16" y="4"/>
                      <a:pt x="15" y="5"/>
                      <a:pt x="1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21" name="Freeform 11"/>
              <p:cNvSpPr>
                <a:spLocks noEditPoints="1"/>
              </p:cNvSpPr>
              <p:nvPr/>
            </p:nvSpPr>
            <p:spPr bwMode="auto">
              <a:xfrm>
                <a:off x="6185694" y="3590132"/>
                <a:ext cx="177800" cy="185737"/>
              </a:xfrm>
              <a:custGeom>
                <a:avLst/>
                <a:gdLst>
                  <a:gd name="T0" fmla="*/ 15 w 31"/>
                  <a:gd name="T1" fmla="*/ 0 h 32"/>
                  <a:gd name="T2" fmla="*/ 0 w 31"/>
                  <a:gd name="T3" fmla="*/ 16 h 32"/>
                  <a:gd name="T4" fmla="*/ 15 w 31"/>
                  <a:gd name="T5" fmla="*/ 32 h 32"/>
                  <a:gd name="T6" fmla="*/ 31 w 31"/>
                  <a:gd name="T7" fmla="*/ 16 h 32"/>
                  <a:gd name="T8" fmla="*/ 15 w 31"/>
                  <a:gd name="T9" fmla="*/ 0 h 32"/>
                  <a:gd name="T10" fmla="*/ 15 w 31"/>
                  <a:gd name="T11" fmla="*/ 5 h 32"/>
                  <a:gd name="T12" fmla="*/ 5 w 31"/>
                  <a:gd name="T13" fmla="*/ 16 h 32"/>
                  <a:gd name="T14" fmla="*/ 4 w 31"/>
                  <a:gd name="T15" fmla="*/ 18 h 32"/>
                  <a:gd name="T16" fmla="*/ 2 w 31"/>
                  <a:gd name="T17" fmla="*/ 16 h 32"/>
                  <a:gd name="T18" fmla="*/ 14 w 31"/>
                  <a:gd name="T19" fmla="*/ 2 h 32"/>
                  <a:gd name="T20" fmla="*/ 14 w 31"/>
                  <a:gd name="T21" fmla="*/ 2 h 32"/>
                  <a:gd name="T22" fmla="*/ 16 w 31"/>
                  <a:gd name="T23" fmla="*/ 3 h 32"/>
                  <a:gd name="T24" fmla="*/ 15 w 31"/>
                  <a:gd name="T25"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2">
                    <a:moveTo>
                      <a:pt x="15" y="0"/>
                    </a:moveTo>
                    <a:cubicBezTo>
                      <a:pt x="7" y="0"/>
                      <a:pt x="0" y="7"/>
                      <a:pt x="0" y="16"/>
                    </a:cubicBezTo>
                    <a:cubicBezTo>
                      <a:pt x="0" y="25"/>
                      <a:pt x="7" y="32"/>
                      <a:pt x="15" y="32"/>
                    </a:cubicBezTo>
                    <a:cubicBezTo>
                      <a:pt x="24" y="32"/>
                      <a:pt x="31" y="25"/>
                      <a:pt x="31" y="16"/>
                    </a:cubicBezTo>
                    <a:cubicBezTo>
                      <a:pt x="31" y="7"/>
                      <a:pt x="24" y="0"/>
                      <a:pt x="15" y="0"/>
                    </a:cubicBezTo>
                    <a:close/>
                    <a:moveTo>
                      <a:pt x="15" y="5"/>
                    </a:moveTo>
                    <a:cubicBezTo>
                      <a:pt x="9" y="6"/>
                      <a:pt x="5" y="12"/>
                      <a:pt x="5" y="16"/>
                    </a:cubicBezTo>
                    <a:cubicBezTo>
                      <a:pt x="6" y="17"/>
                      <a:pt x="5" y="18"/>
                      <a:pt x="4" y="18"/>
                    </a:cubicBezTo>
                    <a:cubicBezTo>
                      <a:pt x="3" y="18"/>
                      <a:pt x="2" y="17"/>
                      <a:pt x="2" y="16"/>
                    </a:cubicBezTo>
                    <a:cubicBezTo>
                      <a:pt x="2" y="10"/>
                      <a:pt x="7" y="3"/>
                      <a:pt x="14" y="2"/>
                    </a:cubicBezTo>
                    <a:cubicBezTo>
                      <a:pt x="14" y="2"/>
                      <a:pt x="14" y="2"/>
                      <a:pt x="14" y="2"/>
                    </a:cubicBezTo>
                    <a:cubicBezTo>
                      <a:pt x="15" y="2"/>
                      <a:pt x="16" y="3"/>
                      <a:pt x="16" y="3"/>
                    </a:cubicBezTo>
                    <a:cubicBezTo>
                      <a:pt x="16" y="4"/>
                      <a:pt x="16" y="5"/>
                      <a:pt x="1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sp>
            <p:nvSpPr>
              <p:cNvPr id="22" name="Freeform 12"/>
              <p:cNvSpPr>
                <a:spLocks noEditPoints="1"/>
              </p:cNvSpPr>
              <p:nvPr/>
            </p:nvSpPr>
            <p:spPr bwMode="auto">
              <a:xfrm>
                <a:off x="5684044" y="3082132"/>
                <a:ext cx="823913" cy="588962"/>
              </a:xfrm>
              <a:custGeom>
                <a:avLst/>
                <a:gdLst>
                  <a:gd name="T0" fmla="*/ 130 w 143"/>
                  <a:gd name="T1" fmla="*/ 16 h 102"/>
                  <a:gd name="T2" fmla="*/ 102 w 143"/>
                  <a:gd name="T3" fmla="*/ 11 h 102"/>
                  <a:gd name="T4" fmla="*/ 102 w 143"/>
                  <a:gd name="T5" fmla="*/ 9 h 102"/>
                  <a:gd name="T6" fmla="*/ 91 w 143"/>
                  <a:gd name="T7" fmla="*/ 0 h 102"/>
                  <a:gd name="T8" fmla="*/ 81 w 143"/>
                  <a:gd name="T9" fmla="*/ 9 h 102"/>
                  <a:gd name="T10" fmla="*/ 81 w 143"/>
                  <a:gd name="T11" fmla="*/ 11 h 102"/>
                  <a:gd name="T12" fmla="*/ 18 w 143"/>
                  <a:gd name="T13" fmla="*/ 11 h 102"/>
                  <a:gd name="T14" fmla="*/ 0 w 143"/>
                  <a:gd name="T15" fmla="*/ 30 h 102"/>
                  <a:gd name="T16" fmla="*/ 0 w 143"/>
                  <a:gd name="T17" fmla="*/ 83 h 102"/>
                  <a:gd name="T18" fmla="*/ 18 w 143"/>
                  <a:gd name="T19" fmla="*/ 102 h 102"/>
                  <a:gd name="T20" fmla="*/ 21 w 143"/>
                  <a:gd name="T21" fmla="*/ 102 h 102"/>
                  <a:gd name="T22" fmla="*/ 41 w 143"/>
                  <a:gd name="T23" fmla="*/ 83 h 102"/>
                  <a:gd name="T24" fmla="*/ 60 w 143"/>
                  <a:gd name="T25" fmla="*/ 102 h 102"/>
                  <a:gd name="T26" fmla="*/ 82 w 143"/>
                  <a:gd name="T27" fmla="*/ 102 h 102"/>
                  <a:gd name="T28" fmla="*/ 102 w 143"/>
                  <a:gd name="T29" fmla="*/ 83 h 102"/>
                  <a:gd name="T30" fmla="*/ 122 w 143"/>
                  <a:gd name="T31" fmla="*/ 102 h 102"/>
                  <a:gd name="T32" fmla="*/ 124 w 143"/>
                  <a:gd name="T33" fmla="*/ 102 h 102"/>
                  <a:gd name="T34" fmla="*/ 142 w 143"/>
                  <a:gd name="T35" fmla="*/ 83 h 102"/>
                  <a:gd name="T36" fmla="*/ 142 w 143"/>
                  <a:gd name="T37" fmla="*/ 49 h 102"/>
                  <a:gd name="T38" fmla="*/ 130 w 143"/>
                  <a:gd name="T39" fmla="*/ 16 h 102"/>
                  <a:gd name="T40" fmla="*/ 54 w 143"/>
                  <a:gd name="T41" fmla="*/ 70 h 102"/>
                  <a:gd name="T42" fmla="*/ 33 w 143"/>
                  <a:gd name="T43" fmla="*/ 48 h 102"/>
                  <a:gd name="T44" fmla="*/ 54 w 143"/>
                  <a:gd name="T45" fmla="*/ 27 h 102"/>
                  <a:gd name="T46" fmla="*/ 75 w 143"/>
                  <a:gd name="T47" fmla="*/ 48 h 102"/>
                  <a:gd name="T48" fmla="*/ 54 w 143"/>
                  <a:gd name="T49" fmla="*/ 70 h 102"/>
                  <a:gd name="T50" fmla="*/ 131 w 143"/>
                  <a:gd name="T51" fmla="*/ 49 h 102"/>
                  <a:gd name="T52" fmla="*/ 125 w 143"/>
                  <a:gd name="T53" fmla="*/ 56 h 102"/>
                  <a:gd name="T54" fmla="*/ 116 w 143"/>
                  <a:gd name="T55" fmla="*/ 56 h 102"/>
                  <a:gd name="T56" fmla="*/ 109 w 143"/>
                  <a:gd name="T57" fmla="*/ 49 h 102"/>
                  <a:gd name="T58" fmla="*/ 109 w 143"/>
                  <a:gd name="T59" fmla="*/ 30 h 102"/>
                  <a:gd name="T60" fmla="*/ 116 w 143"/>
                  <a:gd name="T61" fmla="*/ 23 h 102"/>
                  <a:gd name="T62" fmla="*/ 131 w 143"/>
                  <a:gd name="T63" fmla="*/ 4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3" h="102">
                    <a:moveTo>
                      <a:pt x="130" y="16"/>
                    </a:moveTo>
                    <a:cubicBezTo>
                      <a:pt x="123" y="9"/>
                      <a:pt x="111" y="11"/>
                      <a:pt x="102" y="11"/>
                    </a:cubicBezTo>
                    <a:cubicBezTo>
                      <a:pt x="102" y="10"/>
                      <a:pt x="102" y="10"/>
                      <a:pt x="102" y="9"/>
                    </a:cubicBezTo>
                    <a:cubicBezTo>
                      <a:pt x="102" y="4"/>
                      <a:pt x="97" y="0"/>
                      <a:pt x="91" y="0"/>
                    </a:cubicBezTo>
                    <a:cubicBezTo>
                      <a:pt x="85" y="0"/>
                      <a:pt x="81" y="4"/>
                      <a:pt x="81" y="9"/>
                    </a:cubicBezTo>
                    <a:cubicBezTo>
                      <a:pt x="81" y="10"/>
                      <a:pt x="81" y="10"/>
                      <a:pt x="81" y="11"/>
                    </a:cubicBezTo>
                    <a:cubicBezTo>
                      <a:pt x="18" y="11"/>
                      <a:pt x="18" y="11"/>
                      <a:pt x="18" y="11"/>
                    </a:cubicBezTo>
                    <a:cubicBezTo>
                      <a:pt x="8" y="11"/>
                      <a:pt x="0" y="19"/>
                      <a:pt x="0" y="30"/>
                    </a:cubicBezTo>
                    <a:cubicBezTo>
                      <a:pt x="0" y="83"/>
                      <a:pt x="0" y="83"/>
                      <a:pt x="0" y="83"/>
                    </a:cubicBezTo>
                    <a:cubicBezTo>
                      <a:pt x="0" y="94"/>
                      <a:pt x="8" y="102"/>
                      <a:pt x="18" y="102"/>
                    </a:cubicBezTo>
                    <a:cubicBezTo>
                      <a:pt x="21" y="102"/>
                      <a:pt x="21" y="102"/>
                      <a:pt x="21" y="102"/>
                    </a:cubicBezTo>
                    <a:cubicBezTo>
                      <a:pt x="22" y="91"/>
                      <a:pt x="30" y="83"/>
                      <a:pt x="41" y="83"/>
                    </a:cubicBezTo>
                    <a:cubicBezTo>
                      <a:pt x="51" y="83"/>
                      <a:pt x="60" y="91"/>
                      <a:pt x="60" y="102"/>
                    </a:cubicBezTo>
                    <a:cubicBezTo>
                      <a:pt x="82" y="102"/>
                      <a:pt x="82" y="102"/>
                      <a:pt x="82" y="102"/>
                    </a:cubicBezTo>
                    <a:cubicBezTo>
                      <a:pt x="83" y="91"/>
                      <a:pt x="92" y="83"/>
                      <a:pt x="102" y="83"/>
                    </a:cubicBezTo>
                    <a:cubicBezTo>
                      <a:pt x="112" y="83"/>
                      <a:pt x="121" y="91"/>
                      <a:pt x="122" y="102"/>
                    </a:cubicBezTo>
                    <a:cubicBezTo>
                      <a:pt x="124" y="102"/>
                      <a:pt x="124" y="102"/>
                      <a:pt x="124" y="102"/>
                    </a:cubicBezTo>
                    <a:cubicBezTo>
                      <a:pt x="134" y="102"/>
                      <a:pt x="142" y="94"/>
                      <a:pt x="142" y="83"/>
                    </a:cubicBezTo>
                    <a:cubicBezTo>
                      <a:pt x="142" y="49"/>
                      <a:pt x="142" y="49"/>
                      <a:pt x="142" y="49"/>
                    </a:cubicBezTo>
                    <a:cubicBezTo>
                      <a:pt x="143" y="32"/>
                      <a:pt x="135" y="22"/>
                      <a:pt x="130" y="16"/>
                    </a:cubicBezTo>
                    <a:close/>
                    <a:moveTo>
                      <a:pt x="54" y="70"/>
                    </a:moveTo>
                    <a:cubicBezTo>
                      <a:pt x="43" y="70"/>
                      <a:pt x="33" y="60"/>
                      <a:pt x="33" y="48"/>
                    </a:cubicBezTo>
                    <a:cubicBezTo>
                      <a:pt x="33" y="36"/>
                      <a:pt x="43" y="27"/>
                      <a:pt x="54" y="27"/>
                    </a:cubicBezTo>
                    <a:cubicBezTo>
                      <a:pt x="66" y="27"/>
                      <a:pt x="75" y="36"/>
                      <a:pt x="75" y="48"/>
                    </a:cubicBezTo>
                    <a:cubicBezTo>
                      <a:pt x="75" y="60"/>
                      <a:pt x="66" y="70"/>
                      <a:pt x="54" y="70"/>
                    </a:cubicBezTo>
                    <a:close/>
                    <a:moveTo>
                      <a:pt x="131" y="49"/>
                    </a:moveTo>
                    <a:cubicBezTo>
                      <a:pt x="131" y="53"/>
                      <a:pt x="128" y="56"/>
                      <a:pt x="125" y="56"/>
                    </a:cubicBezTo>
                    <a:cubicBezTo>
                      <a:pt x="116" y="56"/>
                      <a:pt x="116" y="56"/>
                      <a:pt x="116" y="56"/>
                    </a:cubicBezTo>
                    <a:cubicBezTo>
                      <a:pt x="112" y="56"/>
                      <a:pt x="109" y="53"/>
                      <a:pt x="109" y="49"/>
                    </a:cubicBezTo>
                    <a:cubicBezTo>
                      <a:pt x="109" y="30"/>
                      <a:pt x="109" y="30"/>
                      <a:pt x="109" y="30"/>
                    </a:cubicBezTo>
                    <a:cubicBezTo>
                      <a:pt x="109" y="26"/>
                      <a:pt x="113" y="23"/>
                      <a:pt x="116" y="23"/>
                    </a:cubicBezTo>
                    <a:cubicBezTo>
                      <a:pt x="126" y="24"/>
                      <a:pt x="132" y="35"/>
                      <a:pt x="131"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grpSp>
      </p:grpSp>
      <p:grpSp>
        <p:nvGrpSpPr>
          <p:cNvPr id="23" name="组合 22"/>
          <p:cNvGrpSpPr/>
          <p:nvPr/>
        </p:nvGrpSpPr>
        <p:grpSpPr>
          <a:xfrm>
            <a:off x="10097230" y="4601968"/>
            <a:ext cx="434793" cy="434793"/>
            <a:chOff x="1517124" y="1646336"/>
            <a:chExt cx="783795" cy="783795"/>
          </a:xfrm>
        </p:grpSpPr>
        <p:sp>
          <p:nvSpPr>
            <p:cNvPr id="24" name="圆角矩形 33"/>
            <p:cNvSpPr/>
            <p:nvPr/>
          </p:nvSpPr>
          <p:spPr bwMode="auto">
            <a:xfrm>
              <a:off x="1517124" y="1646336"/>
              <a:ext cx="783795" cy="783795"/>
            </a:xfrm>
            <a:prstGeom prst="roundRect">
              <a:avLst>
                <a:gd name="adj" fmla="val 6712"/>
              </a:avLst>
            </a:prstGeom>
            <a:gradFill flip="none" rotWithShape="1">
              <a:gsLst>
                <a:gs pos="0">
                  <a:srgbClr val="F39C12"/>
                </a:gs>
                <a:gs pos="100000">
                  <a:srgbClr val="F39C12">
                    <a:lumMod val="69000"/>
                    <a:lumOff val="31000"/>
                  </a:srgbClr>
                </a:gs>
              </a:gsLst>
              <a:lin ang="8100000" scaled="1"/>
              <a:tileRect/>
            </a:gradFill>
            <a:ln w="9525" cap="flat" cmpd="sng" algn="ctr">
              <a:gradFill flip="none" rotWithShape="1">
                <a:gsLst>
                  <a:gs pos="0">
                    <a:srgbClr val="F39C12"/>
                  </a:gs>
                  <a:gs pos="50000">
                    <a:srgbClr val="F39C12">
                      <a:lumMod val="85000"/>
                      <a:lumOff val="15000"/>
                    </a:srgbClr>
                  </a:gs>
                </a:gsLst>
                <a:lin ang="18900000" scaled="1"/>
                <a:tileRect/>
              </a:gra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sp>
          <p:nvSpPr>
            <p:cNvPr id="25" name="Freeform 8"/>
            <p:cNvSpPr>
              <a:spLocks noEditPoints="1"/>
            </p:cNvSpPr>
            <p:nvPr/>
          </p:nvSpPr>
          <p:spPr bwMode="auto">
            <a:xfrm>
              <a:off x="1765948" y="1787413"/>
              <a:ext cx="302721" cy="472756"/>
            </a:xfrm>
            <a:custGeom>
              <a:avLst/>
              <a:gdLst>
                <a:gd name="T0" fmla="*/ 20 w 85"/>
                <a:gd name="T1" fmla="*/ 128 h 132"/>
                <a:gd name="T2" fmla="*/ 0 w 85"/>
                <a:gd name="T3" fmla="*/ 102 h 132"/>
                <a:gd name="T4" fmla="*/ 50 w 85"/>
                <a:gd name="T5" fmla="*/ 33 h 132"/>
                <a:gd name="T6" fmla="*/ 52 w 85"/>
                <a:gd name="T7" fmla="*/ 30 h 132"/>
                <a:gd name="T8" fmla="*/ 54 w 85"/>
                <a:gd name="T9" fmla="*/ 28 h 132"/>
                <a:gd name="T10" fmla="*/ 54 w 85"/>
                <a:gd name="T11" fmla="*/ 20 h 132"/>
                <a:gd name="T12" fmla="*/ 32 w 85"/>
                <a:gd name="T13" fmla="*/ 20 h 132"/>
                <a:gd name="T14" fmla="*/ 32 w 85"/>
                <a:gd name="T15" fmla="*/ 28 h 132"/>
                <a:gd name="T16" fmla="*/ 35 w 85"/>
                <a:gd name="T17" fmla="*/ 34 h 132"/>
                <a:gd name="T18" fmla="*/ 41 w 85"/>
                <a:gd name="T19" fmla="*/ 40 h 132"/>
                <a:gd name="T20" fmla="*/ 22 w 85"/>
                <a:gd name="T21" fmla="*/ 66 h 132"/>
                <a:gd name="T22" fmla="*/ 12 w 85"/>
                <a:gd name="T23" fmla="*/ 41 h 132"/>
                <a:gd name="T24" fmla="*/ 21 w 85"/>
                <a:gd name="T25" fmla="*/ 13 h 132"/>
                <a:gd name="T26" fmla="*/ 42 w 85"/>
                <a:gd name="T27" fmla="*/ 1 h 132"/>
                <a:gd name="T28" fmla="*/ 63 w 85"/>
                <a:gd name="T29" fmla="*/ 8 h 132"/>
                <a:gd name="T30" fmla="*/ 72 w 85"/>
                <a:gd name="T31" fmla="*/ 29 h 132"/>
                <a:gd name="T32" fmla="*/ 74 w 85"/>
                <a:gd name="T33" fmla="*/ 43 h 132"/>
                <a:gd name="T34" fmla="*/ 71 w 85"/>
                <a:gd name="T35" fmla="*/ 56 h 132"/>
                <a:gd name="T36" fmla="*/ 67 w 85"/>
                <a:gd name="T37" fmla="*/ 62 h 132"/>
                <a:gd name="T38" fmla="*/ 20 w 85"/>
                <a:gd name="T39" fmla="*/ 128 h 132"/>
                <a:gd name="T40" fmla="*/ 20 w 85"/>
                <a:gd name="T41" fmla="*/ 128 h 132"/>
                <a:gd name="T42" fmla="*/ 20 w 85"/>
                <a:gd name="T43" fmla="*/ 128 h 132"/>
                <a:gd name="T44" fmla="*/ 20 w 85"/>
                <a:gd name="T45" fmla="*/ 128 h 132"/>
                <a:gd name="T46" fmla="*/ 20 w 85"/>
                <a:gd name="T47" fmla="*/ 128 h 132"/>
                <a:gd name="T48" fmla="*/ 63 w 85"/>
                <a:gd name="T49" fmla="*/ 73 h 132"/>
                <a:gd name="T50" fmla="*/ 85 w 85"/>
                <a:gd name="T51" fmla="*/ 103 h 132"/>
                <a:gd name="T52" fmla="*/ 69 w 85"/>
                <a:gd name="T53" fmla="*/ 132 h 132"/>
                <a:gd name="T54" fmla="*/ 44 w 85"/>
                <a:gd name="T55" fmla="*/ 100 h 132"/>
                <a:gd name="T56" fmla="*/ 63 w 85"/>
                <a:gd name="T57" fmla="*/ 7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32">
                  <a:moveTo>
                    <a:pt x="20" y="128"/>
                  </a:moveTo>
                  <a:cubicBezTo>
                    <a:pt x="0" y="102"/>
                    <a:pt x="0" y="102"/>
                    <a:pt x="0" y="102"/>
                  </a:cubicBezTo>
                  <a:cubicBezTo>
                    <a:pt x="50" y="33"/>
                    <a:pt x="50" y="33"/>
                    <a:pt x="50" y="33"/>
                  </a:cubicBezTo>
                  <a:cubicBezTo>
                    <a:pt x="51" y="32"/>
                    <a:pt x="51" y="31"/>
                    <a:pt x="52" y="30"/>
                  </a:cubicBezTo>
                  <a:cubicBezTo>
                    <a:pt x="53" y="30"/>
                    <a:pt x="53" y="29"/>
                    <a:pt x="54" y="28"/>
                  </a:cubicBezTo>
                  <a:cubicBezTo>
                    <a:pt x="55" y="25"/>
                    <a:pt x="55" y="22"/>
                    <a:pt x="54" y="20"/>
                  </a:cubicBezTo>
                  <a:cubicBezTo>
                    <a:pt x="32" y="20"/>
                    <a:pt x="32" y="20"/>
                    <a:pt x="32" y="20"/>
                  </a:cubicBezTo>
                  <a:cubicBezTo>
                    <a:pt x="31" y="23"/>
                    <a:pt x="31" y="25"/>
                    <a:pt x="32" y="28"/>
                  </a:cubicBezTo>
                  <a:cubicBezTo>
                    <a:pt x="33" y="30"/>
                    <a:pt x="34" y="32"/>
                    <a:pt x="35" y="34"/>
                  </a:cubicBezTo>
                  <a:cubicBezTo>
                    <a:pt x="41" y="40"/>
                    <a:pt x="41" y="40"/>
                    <a:pt x="41" y="40"/>
                  </a:cubicBezTo>
                  <a:cubicBezTo>
                    <a:pt x="22" y="66"/>
                    <a:pt x="22" y="66"/>
                    <a:pt x="22" y="66"/>
                  </a:cubicBezTo>
                  <a:cubicBezTo>
                    <a:pt x="16" y="59"/>
                    <a:pt x="13" y="50"/>
                    <a:pt x="12" y="41"/>
                  </a:cubicBezTo>
                  <a:cubicBezTo>
                    <a:pt x="12" y="31"/>
                    <a:pt x="14" y="21"/>
                    <a:pt x="21" y="13"/>
                  </a:cubicBezTo>
                  <a:cubicBezTo>
                    <a:pt x="26" y="6"/>
                    <a:pt x="34" y="2"/>
                    <a:pt x="42" y="1"/>
                  </a:cubicBezTo>
                  <a:cubicBezTo>
                    <a:pt x="50" y="0"/>
                    <a:pt x="57" y="3"/>
                    <a:pt x="63" y="8"/>
                  </a:cubicBezTo>
                  <a:cubicBezTo>
                    <a:pt x="68" y="14"/>
                    <a:pt x="71" y="22"/>
                    <a:pt x="72" y="29"/>
                  </a:cubicBezTo>
                  <a:cubicBezTo>
                    <a:pt x="73" y="34"/>
                    <a:pt x="74" y="38"/>
                    <a:pt x="74" y="43"/>
                  </a:cubicBezTo>
                  <a:cubicBezTo>
                    <a:pt x="74" y="48"/>
                    <a:pt x="73" y="52"/>
                    <a:pt x="71" y="56"/>
                  </a:cubicBezTo>
                  <a:cubicBezTo>
                    <a:pt x="70" y="58"/>
                    <a:pt x="69" y="60"/>
                    <a:pt x="67" y="62"/>
                  </a:cubicBezTo>
                  <a:cubicBezTo>
                    <a:pt x="20" y="128"/>
                    <a:pt x="20" y="128"/>
                    <a:pt x="20" y="128"/>
                  </a:cubicBezTo>
                  <a:cubicBezTo>
                    <a:pt x="20" y="128"/>
                    <a:pt x="20" y="128"/>
                    <a:pt x="20" y="128"/>
                  </a:cubicBezTo>
                  <a:cubicBezTo>
                    <a:pt x="20" y="128"/>
                    <a:pt x="20" y="128"/>
                    <a:pt x="20" y="128"/>
                  </a:cubicBezTo>
                  <a:cubicBezTo>
                    <a:pt x="20" y="128"/>
                    <a:pt x="20" y="128"/>
                    <a:pt x="20" y="128"/>
                  </a:cubicBezTo>
                  <a:cubicBezTo>
                    <a:pt x="20" y="128"/>
                    <a:pt x="20" y="128"/>
                    <a:pt x="20" y="128"/>
                  </a:cubicBezTo>
                  <a:close/>
                  <a:moveTo>
                    <a:pt x="63" y="73"/>
                  </a:moveTo>
                  <a:cubicBezTo>
                    <a:pt x="85" y="103"/>
                    <a:pt x="85" y="103"/>
                    <a:pt x="85" y="103"/>
                  </a:cubicBezTo>
                  <a:cubicBezTo>
                    <a:pt x="69" y="132"/>
                    <a:pt x="69" y="132"/>
                    <a:pt x="69" y="132"/>
                  </a:cubicBezTo>
                  <a:cubicBezTo>
                    <a:pt x="44" y="100"/>
                    <a:pt x="44" y="100"/>
                    <a:pt x="44" y="100"/>
                  </a:cubicBezTo>
                  <a:cubicBezTo>
                    <a:pt x="63" y="73"/>
                    <a:pt x="63" y="73"/>
                    <a:pt x="63" y="7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grpSp>
      <p:sp>
        <p:nvSpPr>
          <p:cNvPr id="26" name="圆角矩形 38"/>
          <p:cNvSpPr/>
          <p:nvPr/>
        </p:nvSpPr>
        <p:spPr bwMode="auto">
          <a:xfrm>
            <a:off x="34261" y="669160"/>
            <a:ext cx="389759" cy="389759"/>
          </a:xfrm>
          <a:prstGeom prst="roundRect">
            <a:avLst>
              <a:gd name="adj" fmla="val 6712"/>
            </a:avLst>
          </a:prstGeom>
          <a:gradFill flip="none" rotWithShape="1">
            <a:gsLst>
              <a:gs pos="0">
                <a:sysClr val="window" lastClr="FFFFFF">
                  <a:lumMod val="85000"/>
                </a:sysClr>
              </a:gs>
              <a:gs pos="100000">
                <a:sysClr val="window" lastClr="FFFFFF"/>
              </a:gs>
            </a:gsLst>
            <a:lin ang="8100000" scaled="1"/>
            <a:tileRect/>
          </a:gradFill>
          <a:ln w="9525" cap="flat" cmpd="sng" algn="ctr">
            <a:gradFill flip="none" rotWithShape="1">
              <a:gsLst>
                <a:gs pos="0">
                  <a:sysClr val="window" lastClr="FFFFFF">
                    <a:lumMod val="85000"/>
                  </a:sysClr>
                </a:gs>
                <a:gs pos="50000">
                  <a:sysClr val="window" lastClr="FFFFFF"/>
                </a:gs>
              </a:gsLst>
              <a:lin ang="18900000" scaled="1"/>
              <a:tileRect/>
            </a:gradFill>
            <a:prstDash val="solid"/>
            <a:round/>
            <a:headEnd type="none" w="med" len="med"/>
            <a:tailEnd type="none" w="med" len="med"/>
          </a:ln>
          <a:effectLst>
            <a:outerShdw blurRad="342900" dist="76200" dir="8100000" sx="101000" sy="101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marL="0" marR="0" lvl="0" indent="0" algn="ctr" defTabSz="801688"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prstClr val="white"/>
              </a:solidFill>
              <a:effectLst/>
              <a:uLnTx/>
              <a:uFillTx/>
              <a:latin typeface="宋体" panose="02010600030101010101" pitchFamily="2" charset="-122"/>
            </a:endParaRPr>
          </a:p>
        </p:txBody>
      </p:sp>
      <p:sp>
        <p:nvSpPr>
          <p:cNvPr id="27" name="圆角矩形 37"/>
          <p:cNvSpPr/>
          <p:nvPr/>
        </p:nvSpPr>
        <p:spPr bwMode="auto">
          <a:xfrm>
            <a:off x="700139" y="336474"/>
            <a:ext cx="313988" cy="313988"/>
          </a:xfrm>
          <a:prstGeom prst="roundRect">
            <a:avLst>
              <a:gd name="adj" fmla="val 6712"/>
            </a:avLst>
          </a:prstGeom>
          <a:gradFill flip="none" rotWithShape="1">
            <a:gsLst>
              <a:gs pos="0">
                <a:srgbClr val="9BBB59"/>
              </a:gs>
              <a:gs pos="100000">
                <a:srgbClr val="9BBB59">
                  <a:lumMod val="82000"/>
                  <a:lumOff val="18000"/>
                </a:srgbClr>
              </a:gs>
            </a:gsLst>
            <a:lin ang="8100000" scaled="1"/>
            <a:tileRect/>
          </a:gradFill>
          <a:ln w="9525" cap="flat" cmpd="sng" algn="ctr">
            <a:gradFill flip="none" rotWithShape="1">
              <a:gsLst>
                <a:gs pos="0">
                  <a:srgbClr val="0EA25F"/>
                </a:gs>
                <a:gs pos="50000">
                  <a:srgbClr val="33CC33"/>
                </a:gs>
              </a:gsLst>
              <a:lin ang="18900000" scaled="1"/>
              <a:tileRect/>
            </a:gradFill>
            <a:prstDash val="solid"/>
            <a:round/>
            <a:headEnd type="none" w="med" len="med"/>
            <a:tailEnd type="none" w="med" len="med"/>
          </a:ln>
          <a:effectLst>
            <a:outerShdw blurRad="508000" dist="114300" dir="8100000" sx="101000" sy="101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grpSp>
        <p:nvGrpSpPr>
          <p:cNvPr id="28" name="组合 27"/>
          <p:cNvGrpSpPr/>
          <p:nvPr/>
        </p:nvGrpSpPr>
        <p:grpSpPr>
          <a:xfrm>
            <a:off x="10821919" y="4063463"/>
            <a:ext cx="522530" cy="522530"/>
            <a:chOff x="1365183" y="4242584"/>
            <a:chExt cx="522530" cy="522530"/>
          </a:xfrm>
        </p:grpSpPr>
        <p:sp>
          <p:nvSpPr>
            <p:cNvPr id="29" name="圆角矩形 37"/>
            <p:cNvSpPr/>
            <p:nvPr/>
          </p:nvSpPr>
          <p:spPr bwMode="auto">
            <a:xfrm>
              <a:off x="1365183" y="4242584"/>
              <a:ext cx="522530" cy="522530"/>
            </a:xfrm>
            <a:prstGeom prst="roundRect">
              <a:avLst>
                <a:gd name="adj" fmla="val 6712"/>
              </a:avLst>
            </a:prstGeom>
            <a:gradFill flip="none" rotWithShape="1">
              <a:gsLst>
                <a:gs pos="0">
                  <a:srgbClr val="00B050"/>
                </a:gs>
                <a:gs pos="100000">
                  <a:srgbClr val="33CC33"/>
                </a:gs>
              </a:gsLst>
              <a:lin ang="8100000" scaled="1"/>
              <a:tileRect/>
            </a:gradFill>
            <a:ln w="9525" cap="flat" cmpd="sng" algn="ctr">
              <a:gradFill flip="none" rotWithShape="1">
                <a:gsLst>
                  <a:gs pos="0">
                    <a:srgbClr val="0EA25F"/>
                  </a:gs>
                  <a:gs pos="50000">
                    <a:srgbClr val="33CC33"/>
                  </a:gs>
                </a:gsLst>
                <a:lin ang="18900000" scaled="1"/>
                <a:tileRect/>
              </a:gradFill>
              <a:prstDash val="solid"/>
              <a:round/>
              <a:headEnd type="none" w="med" len="med"/>
              <a:tailEnd type="none" w="med" len="med"/>
            </a:ln>
            <a:effectLst>
              <a:outerShdw blurRad="508000" dist="114300" dir="8100000" sx="101000" sy="101000" algn="tr" rotWithShape="0">
                <a:prstClr val="black">
                  <a:alpha val="40000"/>
                </a:prstClr>
              </a:outerShdw>
            </a:effectLst>
          </p:spPr>
          <p:txBody>
            <a:bodyPr vert="horz" wrap="square" lIns="79200" tIns="39600" rIns="79200" bIns="39600" numCol="1" rtlCol="0" anchor="ctr" anchorCtr="0" compatLnSpc="1">
              <a:prstTxWarp prst="textNoShape">
                <a:avLst/>
              </a:prstTxWarp>
              <a:noAutofit/>
            </a:bodyPr>
            <a:lstStyle/>
            <a:p>
              <a:pPr algn="ctr" defTabSz="801688" fontAlgn="base">
                <a:spcBef>
                  <a:spcPct val="0"/>
                </a:spcBef>
                <a:spcAft>
                  <a:spcPct val="0"/>
                </a:spcAft>
              </a:pPr>
              <a:endParaRPr lang="zh-CN" altLang="en-US" sz="2400" b="1" dirty="0">
                <a:solidFill>
                  <a:prstClr val="white"/>
                </a:solidFill>
                <a:latin typeface="宋体" panose="02010600030101010101" pitchFamily="2" charset="-122"/>
              </a:endParaRPr>
            </a:p>
          </p:txBody>
        </p:sp>
        <p:sp>
          <p:nvSpPr>
            <p:cNvPr id="30" name="Freeform 36"/>
            <p:cNvSpPr>
              <a:spLocks noEditPoints="1"/>
            </p:cNvSpPr>
            <p:nvPr/>
          </p:nvSpPr>
          <p:spPr bwMode="auto">
            <a:xfrm>
              <a:off x="1496426" y="4325383"/>
              <a:ext cx="269522" cy="323628"/>
            </a:xfrm>
            <a:custGeom>
              <a:avLst/>
              <a:gdLst>
                <a:gd name="T0" fmla="*/ 147 w 501"/>
                <a:gd name="T1" fmla="*/ 108 h 602"/>
                <a:gd name="T2" fmla="*/ 122 w 501"/>
                <a:gd name="T3" fmla="*/ 77 h 602"/>
                <a:gd name="T4" fmla="*/ 377 w 501"/>
                <a:gd name="T5" fmla="*/ 59 h 602"/>
                <a:gd name="T6" fmla="*/ 354 w 501"/>
                <a:gd name="T7" fmla="*/ 101 h 602"/>
                <a:gd name="T8" fmla="*/ 409 w 501"/>
                <a:gd name="T9" fmla="*/ 297 h 602"/>
                <a:gd name="T10" fmla="*/ 336 w 501"/>
                <a:gd name="T11" fmla="*/ 318 h 602"/>
                <a:gd name="T12" fmla="*/ 306 w 501"/>
                <a:gd name="T13" fmla="*/ 352 h 602"/>
                <a:gd name="T14" fmla="*/ 307 w 501"/>
                <a:gd name="T15" fmla="*/ 375 h 602"/>
                <a:gd name="T16" fmla="*/ 366 w 501"/>
                <a:gd name="T17" fmla="*/ 382 h 602"/>
                <a:gd name="T18" fmla="*/ 373 w 501"/>
                <a:gd name="T19" fmla="*/ 400 h 602"/>
                <a:gd name="T20" fmla="*/ 477 w 501"/>
                <a:gd name="T21" fmla="*/ 592 h 602"/>
                <a:gd name="T22" fmla="*/ 3 w 501"/>
                <a:gd name="T23" fmla="*/ 564 h 602"/>
                <a:gd name="T24" fmla="*/ 128 w 501"/>
                <a:gd name="T25" fmla="*/ 400 h 602"/>
                <a:gd name="T26" fmla="*/ 179 w 501"/>
                <a:gd name="T27" fmla="*/ 369 h 602"/>
                <a:gd name="T28" fmla="*/ 203 w 501"/>
                <a:gd name="T29" fmla="*/ 371 h 602"/>
                <a:gd name="T30" fmla="*/ 170 w 501"/>
                <a:gd name="T31" fmla="*/ 320 h 602"/>
                <a:gd name="T32" fmla="*/ 117 w 501"/>
                <a:gd name="T33" fmla="*/ 321 h 602"/>
                <a:gd name="T34" fmla="*/ 250 w 501"/>
                <a:gd name="T35" fmla="*/ 475 h 602"/>
                <a:gd name="T36" fmla="*/ 250 w 501"/>
                <a:gd name="T37" fmla="*/ 503 h 602"/>
                <a:gd name="T38" fmla="*/ 250 w 501"/>
                <a:gd name="T39" fmla="*/ 475 h 602"/>
                <a:gd name="T40" fmla="*/ 263 w 501"/>
                <a:gd name="T41" fmla="*/ 574 h 602"/>
                <a:gd name="T42" fmla="*/ 238 w 501"/>
                <a:gd name="T43" fmla="*/ 574 h 602"/>
                <a:gd name="T44" fmla="*/ 250 w 501"/>
                <a:gd name="T45" fmla="*/ 517 h 602"/>
                <a:gd name="T46" fmla="*/ 250 w 501"/>
                <a:gd name="T47" fmla="*/ 545 h 602"/>
                <a:gd name="T48" fmla="*/ 250 w 501"/>
                <a:gd name="T49" fmla="*/ 517 h 602"/>
                <a:gd name="T50" fmla="*/ 230 w 501"/>
                <a:gd name="T51" fmla="*/ 48 h 602"/>
                <a:gd name="T52" fmla="*/ 234 w 501"/>
                <a:gd name="T53" fmla="*/ 39 h 602"/>
                <a:gd name="T54" fmla="*/ 245 w 501"/>
                <a:gd name="T55" fmla="*/ 34 h 602"/>
                <a:gd name="T56" fmla="*/ 260 w 501"/>
                <a:gd name="T57" fmla="*/ 30 h 602"/>
                <a:gd name="T58" fmla="*/ 267 w 501"/>
                <a:gd name="T59" fmla="*/ 37 h 602"/>
                <a:gd name="T60" fmla="*/ 279 w 501"/>
                <a:gd name="T61" fmla="*/ 43 h 602"/>
                <a:gd name="T62" fmla="*/ 282 w 501"/>
                <a:gd name="T63" fmla="*/ 52 h 602"/>
                <a:gd name="T64" fmla="*/ 287 w 501"/>
                <a:gd name="T65" fmla="*/ 69 h 602"/>
                <a:gd name="T66" fmla="*/ 279 w 501"/>
                <a:gd name="T67" fmla="*/ 76 h 602"/>
                <a:gd name="T68" fmla="*/ 274 w 501"/>
                <a:gd name="T69" fmla="*/ 87 h 602"/>
                <a:gd name="T70" fmla="*/ 264 w 501"/>
                <a:gd name="T71" fmla="*/ 91 h 602"/>
                <a:gd name="T72" fmla="*/ 248 w 501"/>
                <a:gd name="T73" fmla="*/ 95 h 602"/>
                <a:gd name="T74" fmla="*/ 241 w 501"/>
                <a:gd name="T75" fmla="*/ 87 h 602"/>
                <a:gd name="T76" fmla="*/ 230 w 501"/>
                <a:gd name="T77" fmla="*/ 81 h 602"/>
                <a:gd name="T78" fmla="*/ 226 w 501"/>
                <a:gd name="T79" fmla="*/ 72 h 602"/>
                <a:gd name="T80" fmla="*/ 223 w 501"/>
                <a:gd name="T81" fmla="*/ 55 h 602"/>
                <a:gd name="T82" fmla="*/ 241 w 501"/>
                <a:gd name="T83" fmla="*/ 56 h 602"/>
                <a:gd name="T84" fmla="*/ 248 w 501"/>
                <a:gd name="T85" fmla="*/ 55 h 602"/>
                <a:gd name="T86" fmla="*/ 250 w 501"/>
                <a:gd name="T87" fmla="*/ 46 h 602"/>
                <a:gd name="T88" fmla="*/ 262 w 501"/>
                <a:gd name="T89" fmla="*/ 49 h 602"/>
                <a:gd name="T90" fmla="*/ 263 w 501"/>
                <a:gd name="T91" fmla="*/ 56 h 602"/>
                <a:gd name="T92" fmla="*/ 272 w 501"/>
                <a:gd name="T93" fmla="*/ 58 h 602"/>
                <a:gd name="T94" fmla="*/ 269 w 501"/>
                <a:gd name="T95" fmla="*/ 70 h 602"/>
                <a:gd name="T96" fmla="*/ 262 w 501"/>
                <a:gd name="T97" fmla="*/ 71 h 602"/>
                <a:gd name="T98" fmla="*/ 260 w 501"/>
                <a:gd name="T99" fmla="*/ 80 h 602"/>
                <a:gd name="T100" fmla="*/ 248 w 501"/>
                <a:gd name="T101" fmla="*/ 77 h 602"/>
                <a:gd name="T102" fmla="*/ 247 w 501"/>
                <a:gd name="T103" fmla="*/ 70 h 602"/>
                <a:gd name="T104" fmla="*/ 238 w 501"/>
                <a:gd name="T105" fmla="*/ 68 h 602"/>
                <a:gd name="T106" fmla="*/ 241 w 501"/>
                <a:gd name="T107" fmla="*/ 56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1" h="602">
                  <a:moveTo>
                    <a:pt x="92" y="297"/>
                  </a:moveTo>
                  <a:cubicBezTo>
                    <a:pt x="94" y="212"/>
                    <a:pt x="116" y="149"/>
                    <a:pt x="147" y="108"/>
                  </a:cubicBezTo>
                  <a:cubicBezTo>
                    <a:pt x="149" y="106"/>
                    <a:pt x="149" y="103"/>
                    <a:pt x="147" y="101"/>
                  </a:cubicBezTo>
                  <a:cubicBezTo>
                    <a:pt x="139" y="93"/>
                    <a:pt x="130" y="85"/>
                    <a:pt x="122" y="77"/>
                  </a:cubicBezTo>
                  <a:cubicBezTo>
                    <a:pt x="117" y="71"/>
                    <a:pt x="118" y="63"/>
                    <a:pt x="124" y="59"/>
                  </a:cubicBezTo>
                  <a:cubicBezTo>
                    <a:pt x="208" y="0"/>
                    <a:pt x="293" y="0"/>
                    <a:pt x="377" y="59"/>
                  </a:cubicBezTo>
                  <a:cubicBezTo>
                    <a:pt x="383" y="63"/>
                    <a:pt x="384" y="71"/>
                    <a:pt x="379" y="77"/>
                  </a:cubicBezTo>
                  <a:cubicBezTo>
                    <a:pt x="371" y="85"/>
                    <a:pt x="362" y="93"/>
                    <a:pt x="354" y="101"/>
                  </a:cubicBezTo>
                  <a:cubicBezTo>
                    <a:pt x="352" y="103"/>
                    <a:pt x="352" y="106"/>
                    <a:pt x="354" y="108"/>
                  </a:cubicBezTo>
                  <a:cubicBezTo>
                    <a:pt x="385" y="149"/>
                    <a:pt x="407" y="212"/>
                    <a:pt x="409" y="297"/>
                  </a:cubicBezTo>
                  <a:cubicBezTo>
                    <a:pt x="410" y="311"/>
                    <a:pt x="398" y="323"/>
                    <a:pt x="384" y="321"/>
                  </a:cubicBezTo>
                  <a:cubicBezTo>
                    <a:pt x="369" y="320"/>
                    <a:pt x="353" y="318"/>
                    <a:pt x="336" y="318"/>
                  </a:cubicBezTo>
                  <a:cubicBezTo>
                    <a:pt x="334" y="317"/>
                    <a:pt x="332" y="318"/>
                    <a:pt x="331" y="320"/>
                  </a:cubicBezTo>
                  <a:cubicBezTo>
                    <a:pt x="324" y="333"/>
                    <a:pt x="315" y="344"/>
                    <a:pt x="306" y="352"/>
                  </a:cubicBezTo>
                  <a:cubicBezTo>
                    <a:pt x="300" y="358"/>
                    <a:pt x="298" y="363"/>
                    <a:pt x="298" y="371"/>
                  </a:cubicBezTo>
                  <a:cubicBezTo>
                    <a:pt x="298" y="376"/>
                    <a:pt x="304" y="379"/>
                    <a:pt x="307" y="375"/>
                  </a:cubicBezTo>
                  <a:cubicBezTo>
                    <a:pt x="312" y="371"/>
                    <a:pt x="315" y="367"/>
                    <a:pt x="322" y="369"/>
                  </a:cubicBezTo>
                  <a:cubicBezTo>
                    <a:pt x="337" y="374"/>
                    <a:pt x="352" y="378"/>
                    <a:pt x="366" y="382"/>
                  </a:cubicBezTo>
                  <a:cubicBezTo>
                    <a:pt x="374" y="384"/>
                    <a:pt x="377" y="393"/>
                    <a:pt x="373" y="400"/>
                  </a:cubicBezTo>
                  <a:cubicBezTo>
                    <a:pt x="373" y="400"/>
                    <a:pt x="373" y="400"/>
                    <a:pt x="373" y="400"/>
                  </a:cubicBezTo>
                  <a:cubicBezTo>
                    <a:pt x="433" y="430"/>
                    <a:pt x="481" y="485"/>
                    <a:pt x="498" y="564"/>
                  </a:cubicBezTo>
                  <a:cubicBezTo>
                    <a:pt x="501" y="578"/>
                    <a:pt x="491" y="592"/>
                    <a:pt x="477" y="592"/>
                  </a:cubicBezTo>
                  <a:cubicBezTo>
                    <a:pt x="313" y="602"/>
                    <a:pt x="157" y="602"/>
                    <a:pt x="24" y="592"/>
                  </a:cubicBezTo>
                  <a:cubicBezTo>
                    <a:pt x="10" y="591"/>
                    <a:pt x="0" y="578"/>
                    <a:pt x="3" y="564"/>
                  </a:cubicBezTo>
                  <a:cubicBezTo>
                    <a:pt x="20" y="485"/>
                    <a:pt x="68" y="430"/>
                    <a:pt x="128" y="400"/>
                  </a:cubicBezTo>
                  <a:cubicBezTo>
                    <a:pt x="128" y="400"/>
                    <a:pt x="128" y="400"/>
                    <a:pt x="128" y="400"/>
                  </a:cubicBezTo>
                  <a:cubicBezTo>
                    <a:pt x="124" y="393"/>
                    <a:pt x="127" y="384"/>
                    <a:pt x="135" y="382"/>
                  </a:cubicBezTo>
                  <a:cubicBezTo>
                    <a:pt x="149" y="378"/>
                    <a:pt x="164" y="374"/>
                    <a:pt x="179" y="369"/>
                  </a:cubicBezTo>
                  <a:cubicBezTo>
                    <a:pt x="185" y="367"/>
                    <a:pt x="189" y="371"/>
                    <a:pt x="193" y="375"/>
                  </a:cubicBezTo>
                  <a:cubicBezTo>
                    <a:pt x="197" y="379"/>
                    <a:pt x="203" y="376"/>
                    <a:pt x="203" y="371"/>
                  </a:cubicBezTo>
                  <a:cubicBezTo>
                    <a:pt x="203" y="363"/>
                    <a:pt x="201" y="357"/>
                    <a:pt x="195" y="352"/>
                  </a:cubicBezTo>
                  <a:cubicBezTo>
                    <a:pt x="185" y="344"/>
                    <a:pt x="177" y="333"/>
                    <a:pt x="170" y="320"/>
                  </a:cubicBezTo>
                  <a:cubicBezTo>
                    <a:pt x="169" y="318"/>
                    <a:pt x="167" y="317"/>
                    <a:pt x="165" y="317"/>
                  </a:cubicBezTo>
                  <a:cubicBezTo>
                    <a:pt x="148" y="318"/>
                    <a:pt x="132" y="320"/>
                    <a:pt x="117" y="321"/>
                  </a:cubicBezTo>
                  <a:cubicBezTo>
                    <a:pt x="103" y="323"/>
                    <a:pt x="91" y="311"/>
                    <a:pt x="92" y="297"/>
                  </a:cubicBezTo>
                  <a:close/>
                  <a:moveTo>
                    <a:pt x="250" y="475"/>
                  </a:moveTo>
                  <a:cubicBezTo>
                    <a:pt x="257" y="475"/>
                    <a:pt x="263" y="481"/>
                    <a:pt x="263" y="489"/>
                  </a:cubicBezTo>
                  <a:cubicBezTo>
                    <a:pt x="263" y="497"/>
                    <a:pt x="257" y="503"/>
                    <a:pt x="250" y="503"/>
                  </a:cubicBezTo>
                  <a:cubicBezTo>
                    <a:pt x="243" y="503"/>
                    <a:pt x="238" y="497"/>
                    <a:pt x="238" y="489"/>
                  </a:cubicBezTo>
                  <a:cubicBezTo>
                    <a:pt x="238" y="481"/>
                    <a:pt x="243" y="475"/>
                    <a:pt x="250" y="475"/>
                  </a:cubicBezTo>
                  <a:close/>
                  <a:moveTo>
                    <a:pt x="250" y="560"/>
                  </a:moveTo>
                  <a:cubicBezTo>
                    <a:pt x="257" y="560"/>
                    <a:pt x="263" y="566"/>
                    <a:pt x="263" y="574"/>
                  </a:cubicBezTo>
                  <a:cubicBezTo>
                    <a:pt x="263" y="581"/>
                    <a:pt x="257" y="588"/>
                    <a:pt x="250" y="588"/>
                  </a:cubicBezTo>
                  <a:cubicBezTo>
                    <a:pt x="243" y="588"/>
                    <a:pt x="238" y="581"/>
                    <a:pt x="238" y="574"/>
                  </a:cubicBezTo>
                  <a:cubicBezTo>
                    <a:pt x="238" y="566"/>
                    <a:pt x="243" y="560"/>
                    <a:pt x="250" y="560"/>
                  </a:cubicBezTo>
                  <a:close/>
                  <a:moveTo>
                    <a:pt x="250" y="517"/>
                  </a:moveTo>
                  <a:cubicBezTo>
                    <a:pt x="257" y="517"/>
                    <a:pt x="263" y="524"/>
                    <a:pt x="263" y="531"/>
                  </a:cubicBezTo>
                  <a:cubicBezTo>
                    <a:pt x="263" y="539"/>
                    <a:pt x="257" y="545"/>
                    <a:pt x="250" y="545"/>
                  </a:cubicBezTo>
                  <a:cubicBezTo>
                    <a:pt x="243" y="545"/>
                    <a:pt x="238" y="539"/>
                    <a:pt x="238" y="531"/>
                  </a:cubicBezTo>
                  <a:cubicBezTo>
                    <a:pt x="238" y="524"/>
                    <a:pt x="243" y="517"/>
                    <a:pt x="250" y="517"/>
                  </a:cubicBezTo>
                  <a:close/>
                  <a:moveTo>
                    <a:pt x="227" y="52"/>
                  </a:moveTo>
                  <a:cubicBezTo>
                    <a:pt x="229" y="52"/>
                    <a:pt x="230" y="50"/>
                    <a:pt x="230" y="48"/>
                  </a:cubicBezTo>
                  <a:cubicBezTo>
                    <a:pt x="230" y="46"/>
                    <a:pt x="230" y="43"/>
                    <a:pt x="231" y="41"/>
                  </a:cubicBezTo>
                  <a:cubicBezTo>
                    <a:pt x="232" y="40"/>
                    <a:pt x="233" y="39"/>
                    <a:pt x="234" y="39"/>
                  </a:cubicBezTo>
                  <a:cubicBezTo>
                    <a:pt x="236" y="37"/>
                    <a:pt x="239" y="37"/>
                    <a:pt x="241" y="37"/>
                  </a:cubicBezTo>
                  <a:cubicBezTo>
                    <a:pt x="243" y="37"/>
                    <a:pt x="244" y="36"/>
                    <a:pt x="245" y="34"/>
                  </a:cubicBezTo>
                  <a:cubicBezTo>
                    <a:pt x="245" y="32"/>
                    <a:pt x="247" y="31"/>
                    <a:pt x="248" y="30"/>
                  </a:cubicBezTo>
                  <a:cubicBezTo>
                    <a:pt x="252" y="29"/>
                    <a:pt x="256" y="29"/>
                    <a:pt x="260" y="30"/>
                  </a:cubicBezTo>
                  <a:cubicBezTo>
                    <a:pt x="262" y="30"/>
                    <a:pt x="263" y="32"/>
                    <a:pt x="264" y="34"/>
                  </a:cubicBezTo>
                  <a:cubicBezTo>
                    <a:pt x="264" y="36"/>
                    <a:pt x="265" y="37"/>
                    <a:pt x="267" y="37"/>
                  </a:cubicBezTo>
                  <a:cubicBezTo>
                    <a:pt x="269" y="37"/>
                    <a:pt x="271" y="37"/>
                    <a:pt x="273" y="37"/>
                  </a:cubicBezTo>
                  <a:cubicBezTo>
                    <a:pt x="276" y="37"/>
                    <a:pt x="279" y="40"/>
                    <a:pt x="279" y="43"/>
                  </a:cubicBezTo>
                  <a:cubicBezTo>
                    <a:pt x="279" y="45"/>
                    <a:pt x="279" y="47"/>
                    <a:pt x="279" y="48"/>
                  </a:cubicBezTo>
                  <a:cubicBezTo>
                    <a:pt x="279" y="50"/>
                    <a:pt x="280" y="52"/>
                    <a:pt x="282" y="52"/>
                  </a:cubicBezTo>
                  <a:cubicBezTo>
                    <a:pt x="285" y="52"/>
                    <a:pt x="286" y="54"/>
                    <a:pt x="287" y="56"/>
                  </a:cubicBezTo>
                  <a:cubicBezTo>
                    <a:pt x="288" y="60"/>
                    <a:pt x="289" y="64"/>
                    <a:pt x="287" y="69"/>
                  </a:cubicBezTo>
                  <a:cubicBezTo>
                    <a:pt x="287" y="71"/>
                    <a:pt x="285" y="72"/>
                    <a:pt x="283" y="72"/>
                  </a:cubicBezTo>
                  <a:cubicBezTo>
                    <a:pt x="280" y="72"/>
                    <a:pt x="279" y="74"/>
                    <a:pt x="279" y="76"/>
                  </a:cubicBezTo>
                  <a:cubicBezTo>
                    <a:pt x="279" y="78"/>
                    <a:pt x="279" y="80"/>
                    <a:pt x="279" y="82"/>
                  </a:cubicBezTo>
                  <a:cubicBezTo>
                    <a:pt x="279" y="85"/>
                    <a:pt x="277" y="87"/>
                    <a:pt x="274" y="87"/>
                  </a:cubicBezTo>
                  <a:cubicBezTo>
                    <a:pt x="272" y="87"/>
                    <a:pt x="270" y="87"/>
                    <a:pt x="268" y="87"/>
                  </a:cubicBezTo>
                  <a:cubicBezTo>
                    <a:pt x="266" y="87"/>
                    <a:pt x="264" y="89"/>
                    <a:pt x="264" y="91"/>
                  </a:cubicBezTo>
                  <a:cubicBezTo>
                    <a:pt x="264" y="93"/>
                    <a:pt x="262" y="95"/>
                    <a:pt x="260" y="96"/>
                  </a:cubicBezTo>
                  <a:cubicBezTo>
                    <a:pt x="255" y="97"/>
                    <a:pt x="253" y="97"/>
                    <a:pt x="248" y="95"/>
                  </a:cubicBezTo>
                  <a:cubicBezTo>
                    <a:pt x="246" y="95"/>
                    <a:pt x="245" y="93"/>
                    <a:pt x="245" y="91"/>
                  </a:cubicBezTo>
                  <a:cubicBezTo>
                    <a:pt x="244" y="89"/>
                    <a:pt x="243" y="87"/>
                    <a:pt x="241" y="87"/>
                  </a:cubicBezTo>
                  <a:cubicBezTo>
                    <a:pt x="239" y="87"/>
                    <a:pt x="238" y="87"/>
                    <a:pt x="236" y="87"/>
                  </a:cubicBezTo>
                  <a:cubicBezTo>
                    <a:pt x="233" y="87"/>
                    <a:pt x="230" y="84"/>
                    <a:pt x="230" y="81"/>
                  </a:cubicBezTo>
                  <a:cubicBezTo>
                    <a:pt x="230" y="79"/>
                    <a:pt x="230" y="78"/>
                    <a:pt x="230" y="77"/>
                  </a:cubicBezTo>
                  <a:cubicBezTo>
                    <a:pt x="230" y="75"/>
                    <a:pt x="228" y="73"/>
                    <a:pt x="226" y="72"/>
                  </a:cubicBezTo>
                  <a:cubicBezTo>
                    <a:pt x="225" y="72"/>
                    <a:pt x="223" y="71"/>
                    <a:pt x="223" y="69"/>
                  </a:cubicBezTo>
                  <a:cubicBezTo>
                    <a:pt x="222" y="64"/>
                    <a:pt x="222" y="60"/>
                    <a:pt x="223" y="55"/>
                  </a:cubicBezTo>
                  <a:cubicBezTo>
                    <a:pt x="224" y="54"/>
                    <a:pt x="225" y="53"/>
                    <a:pt x="227" y="52"/>
                  </a:cubicBezTo>
                  <a:close/>
                  <a:moveTo>
                    <a:pt x="241" y="56"/>
                  </a:moveTo>
                  <a:cubicBezTo>
                    <a:pt x="243" y="56"/>
                    <a:pt x="245" y="56"/>
                    <a:pt x="247" y="56"/>
                  </a:cubicBezTo>
                  <a:cubicBezTo>
                    <a:pt x="247" y="56"/>
                    <a:pt x="248" y="55"/>
                    <a:pt x="248" y="55"/>
                  </a:cubicBezTo>
                  <a:cubicBezTo>
                    <a:pt x="248" y="53"/>
                    <a:pt x="248" y="51"/>
                    <a:pt x="248" y="49"/>
                  </a:cubicBezTo>
                  <a:cubicBezTo>
                    <a:pt x="248" y="47"/>
                    <a:pt x="249" y="46"/>
                    <a:pt x="250" y="46"/>
                  </a:cubicBezTo>
                  <a:cubicBezTo>
                    <a:pt x="253" y="46"/>
                    <a:pt x="257" y="46"/>
                    <a:pt x="260" y="46"/>
                  </a:cubicBezTo>
                  <a:cubicBezTo>
                    <a:pt x="261" y="46"/>
                    <a:pt x="262" y="47"/>
                    <a:pt x="262" y="49"/>
                  </a:cubicBezTo>
                  <a:cubicBezTo>
                    <a:pt x="262" y="51"/>
                    <a:pt x="262" y="53"/>
                    <a:pt x="262" y="55"/>
                  </a:cubicBezTo>
                  <a:cubicBezTo>
                    <a:pt x="262" y="55"/>
                    <a:pt x="263" y="56"/>
                    <a:pt x="263" y="56"/>
                  </a:cubicBezTo>
                  <a:cubicBezTo>
                    <a:pt x="265" y="56"/>
                    <a:pt x="267" y="56"/>
                    <a:pt x="269" y="56"/>
                  </a:cubicBezTo>
                  <a:cubicBezTo>
                    <a:pt x="271" y="56"/>
                    <a:pt x="272" y="57"/>
                    <a:pt x="272" y="58"/>
                  </a:cubicBezTo>
                  <a:cubicBezTo>
                    <a:pt x="272" y="61"/>
                    <a:pt x="272" y="65"/>
                    <a:pt x="272" y="68"/>
                  </a:cubicBezTo>
                  <a:cubicBezTo>
                    <a:pt x="272" y="69"/>
                    <a:pt x="271" y="70"/>
                    <a:pt x="269" y="70"/>
                  </a:cubicBezTo>
                  <a:cubicBezTo>
                    <a:pt x="267" y="70"/>
                    <a:pt x="265" y="70"/>
                    <a:pt x="263" y="70"/>
                  </a:cubicBezTo>
                  <a:cubicBezTo>
                    <a:pt x="263" y="70"/>
                    <a:pt x="262" y="71"/>
                    <a:pt x="262" y="71"/>
                  </a:cubicBezTo>
                  <a:cubicBezTo>
                    <a:pt x="262" y="73"/>
                    <a:pt x="262" y="75"/>
                    <a:pt x="262" y="77"/>
                  </a:cubicBezTo>
                  <a:cubicBezTo>
                    <a:pt x="262" y="79"/>
                    <a:pt x="261" y="80"/>
                    <a:pt x="260" y="80"/>
                  </a:cubicBezTo>
                  <a:cubicBezTo>
                    <a:pt x="257" y="80"/>
                    <a:pt x="253" y="80"/>
                    <a:pt x="250" y="80"/>
                  </a:cubicBezTo>
                  <a:cubicBezTo>
                    <a:pt x="249" y="80"/>
                    <a:pt x="248" y="79"/>
                    <a:pt x="248" y="77"/>
                  </a:cubicBezTo>
                  <a:cubicBezTo>
                    <a:pt x="248" y="75"/>
                    <a:pt x="248" y="73"/>
                    <a:pt x="248" y="71"/>
                  </a:cubicBezTo>
                  <a:cubicBezTo>
                    <a:pt x="248" y="71"/>
                    <a:pt x="247" y="70"/>
                    <a:pt x="247" y="70"/>
                  </a:cubicBezTo>
                  <a:cubicBezTo>
                    <a:pt x="245" y="70"/>
                    <a:pt x="243" y="70"/>
                    <a:pt x="241" y="70"/>
                  </a:cubicBezTo>
                  <a:cubicBezTo>
                    <a:pt x="240" y="70"/>
                    <a:pt x="238" y="69"/>
                    <a:pt x="238" y="68"/>
                  </a:cubicBezTo>
                  <a:cubicBezTo>
                    <a:pt x="238" y="65"/>
                    <a:pt x="238" y="61"/>
                    <a:pt x="238" y="58"/>
                  </a:cubicBezTo>
                  <a:cubicBezTo>
                    <a:pt x="238" y="57"/>
                    <a:pt x="240" y="56"/>
                    <a:pt x="241" y="5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endParaRPr>
            </a:p>
          </p:txBody>
        </p:sp>
      </p:grpSp>
      <p:sp>
        <p:nvSpPr>
          <p:cNvPr id="31" name="矩形 30"/>
          <p:cNvSpPr/>
          <p:nvPr/>
        </p:nvSpPr>
        <p:spPr>
          <a:xfrm>
            <a:off x="4465152" y="901942"/>
            <a:ext cx="2395207" cy="2646878"/>
          </a:xfrm>
          <a:prstGeom prst="rect">
            <a:avLst/>
          </a:prstGeom>
        </p:spPr>
        <p:txBody>
          <a:bodyPr wrap="none">
            <a:spAutoFit/>
          </a:bodyPr>
          <a:lstStyle/>
          <a:p>
            <a:pPr lvl="0" fontAlgn="base">
              <a:spcBef>
                <a:spcPct val="0"/>
              </a:spcBef>
              <a:spcAft>
                <a:spcPct val="0"/>
              </a:spcAft>
            </a:pPr>
            <a:r>
              <a:rPr lang="en-US" altLang="zh-CN" sz="16600" dirty="0">
                <a:solidFill>
                  <a:srgbClr val="2778AF"/>
                </a:solidFill>
                <a:latin typeface="Impact" panose="020B0806030902050204" pitchFamily="34" charset="0"/>
                <a:ea typeface="微软雅黑" panose="020B0503020204020204" pitchFamily="34" charset="-122"/>
              </a:rPr>
              <a:t>02</a:t>
            </a:r>
            <a:endParaRPr lang="zh-CN" altLang="en-US" sz="8800" dirty="0">
              <a:solidFill>
                <a:srgbClr val="2778AF"/>
              </a:solidFill>
              <a:latin typeface="Impact" panose="020B0806030902050204" pitchFamily="34" charset="0"/>
              <a:ea typeface="微软雅黑" panose="020B0503020204020204" pitchFamily="34" charset="-122"/>
            </a:endParaRPr>
          </a:p>
        </p:txBody>
      </p:sp>
    </p:spTree>
    <p:custDataLst>
      <p:tags r:id="rId1"/>
    </p:custDataLst>
    <p:extLst>
      <p:ext uri="{BB962C8B-B14F-4D97-AF65-F5344CB8AC3E}">
        <p14:creationId xmlns:p14="http://schemas.microsoft.com/office/powerpoint/2010/main" val="1541231283"/>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8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13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14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220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nodeType="withEffect">
                                  <p:stCondLst>
                                    <p:cond delay="2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11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260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190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par>
                          <p:cTn id="38" fill="hold">
                            <p:stCondLst>
                              <p:cond delay="3100"/>
                            </p:stCondLst>
                            <p:childTnLst>
                              <p:par>
                                <p:cTn id="39" presetID="23" presetClass="entr" presetSubtype="16" fill="hold" grpId="0" nodeType="after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fltVal val="0"/>
                                          </p:val>
                                        </p:tav>
                                        <p:tav tm="100000">
                                          <p:val>
                                            <p:strVal val="#ppt_w"/>
                                          </p:val>
                                        </p:tav>
                                      </p:tavLst>
                                    </p:anim>
                                    <p:anim calcmode="lin" valueType="num">
                                      <p:cBhvr>
                                        <p:cTn id="42" dur="500" fill="hold"/>
                                        <p:tgtEl>
                                          <p:spTgt spid="31"/>
                                        </p:tgtEl>
                                        <p:attrNameLst>
                                          <p:attrName>ppt_h</p:attrName>
                                        </p:attrNameLst>
                                      </p:cBhvr>
                                      <p:tavLst>
                                        <p:tav tm="0">
                                          <p:val>
                                            <p:fltVal val="0"/>
                                          </p:val>
                                        </p:tav>
                                        <p:tav tm="100000">
                                          <p:val>
                                            <p:strVal val="#ppt_h"/>
                                          </p:val>
                                        </p:tav>
                                      </p:tavLst>
                                    </p:anim>
                                  </p:childTnLst>
                                </p:cTn>
                              </p:par>
                            </p:childTnLst>
                          </p:cTn>
                        </p:par>
                        <p:par>
                          <p:cTn id="43" fill="hold">
                            <p:stCondLst>
                              <p:cond delay="3600"/>
                            </p:stCondLst>
                            <p:childTnLst>
                              <p:par>
                                <p:cTn id="44" presetID="56" presetClass="entr" presetSubtype="0" fill="hold" grpId="0" nodeType="afterEffect">
                                  <p:stCondLst>
                                    <p:cond delay="0"/>
                                  </p:stCondLst>
                                  <p:iterate type="lt">
                                    <p:tmPct val="10000"/>
                                  </p:iterate>
                                  <p:childTnLst>
                                    <p:set>
                                      <p:cBhvr>
                                        <p:cTn id="45" dur="1" fill="hold">
                                          <p:stCondLst>
                                            <p:cond delay="0"/>
                                          </p:stCondLst>
                                        </p:cTn>
                                        <p:tgtEl>
                                          <p:spTgt spid="7"/>
                                        </p:tgtEl>
                                        <p:attrNameLst>
                                          <p:attrName>style.visibility</p:attrName>
                                        </p:attrNameLst>
                                      </p:cBhvr>
                                      <p:to>
                                        <p:strVal val="visible"/>
                                      </p:to>
                                    </p:set>
                                    <p:anim by="(-#ppt_w*2)" calcmode="lin" valueType="num">
                                      <p:cBhvr rctx="PPT">
                                        <p:cTn id="46" dur="500" autoRev="1" fill="hold">
                                          <p:stCondLst>
                                            <p:cond delay="0"/>
                                          </p:stCondLst>
                                        </p:cTn>
                                        <p:tgtEl>
                                          <p:spTgt spid="7"/>
                                        </p:tgtEl>
                                        <p:attrNameLst>
                                          <p:attrName>ppt_w</p:attrName>
                                        </p:attrNameLst>
                                      </p:cBhvr>
                                    </p:anim>
                                    <p:anim by="(#ppt_w*0.50)" calcmode="lin" valueType="num">
                                      <p:cBhvr>
                                        <p:cTn id="47" dur="500" decel="50000" autoRev="1" fill="hold">
                                          <p:stCondLst>
                                            <p:cond delay="0"/>
                                          </p:stCondLst>
                                        </p:cTn>
                                        <p:tgtEl>
                                          <p:spTgt spid="7"/>
                                        </p:tgtEl>
                                        <p:attrNameLst>
                                          <p:attrName>ppt_x</p:attrName>
                                        </p:attrNameLst>
                                      </p:cBhvr>
                                    </p:anim>
                                    <p:anim from="(-#ppt_h/2)" to="(#ppt_y)" calcmode="lin" valueType="num">
                                      <p:cBhvr>
                                        <p:cTn id="48" dur="1000" fill="hold">
                                          <p:stCondLst>
                                            <p:cond delay="0"/>
                                          </p:stCondLst>
                                        </p:cTn>
                                        <p:tgtEl>
                                          <p:spTgt spid="7"/>
                                        </p:tgtEl>
                                        <p:attrNameLst>
                                          <p:attrName>ppt_y</p:attrName>
                                        </p:attrNameLst>
                                      </p:cBhvr>
                                    </p:anim>
                                    <p:animRot by="21600000">
                                      <p:cBhvr>
                                        <p:cTn id="49" dur="1000" fill="hold">
                                          <p:stCondLst>
                                            <p:cond delay="0"/>
                                          </p:stCondLst>
                                        </p:cTn>
                                        <p:tgtEl>
                                          <p:spTgt spid="7"/>
                                        </p:tgtEl>
                                        <p:attrNameLst>
                                          <p:attrName>r</p:attrName>
                                        </p:attrNameLst>
                                      </p:cBhvr>
                                    </p:animRot>
                                  </p:childTnLst>
                                </p:cTn>
                              </p:par>
                            </p:childTnLst>
                          </p:cTn>
                        </p:par>
                        <p:par>
                          <p:cTn id="50" fill="hold">
                            <p:stCondLst>
                              <p:cond delay="4900"/>
                            </p:stCondLst>
                            <p:childTnLst>
                              <p:par>
                                <p:cTn id="51" presetID="16" presetClass="entr" presetSubtype="37" fill="hold" grpId="0" nodeType="after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barn(outVertical)">
                                      <p:cBhvr>
                                        <p:cTn id="5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7" grpId="0"/>
      <p:bldP spid="8" grpId="0" animBg="1"/>
      <p:bldP spid="9" grpId="0" animBg="1"/>
      <p:bldP spid="10" grpId="0" animBg="1"/>
      <p:bldP spid="11" grpId="0" animBg="1"/>
      <p:bldP spid="12" grpId="0" animBg="1"/>
      <p:bldP spid="26" grpId="0" animBg="1"/>
      <p:bldP spid="27" grpId="0" animBg="1"/>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矩形 34"/>
          <p:cNvSpPr/>
          <p:nvPr/>
        </p:nvSpPr>
        <p:spPr>
          <a:xfrm>
            <a:off x="0" y="411981"/>
            <a:ext cx="874207" cy="381837"/>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682477" y="336212"/>
            <a:ext cx="537993" cy="537993"/>
            <a:chOff x="682477" y="336212"/>
            <a:chExt cx="537993" cy="537993"/>
          </a:xfrm>
        </p:grpSpPr>
        <p:grpSp>
          <p:nvGrpSpPr>
            <p:cNvPr id="37" name="组合 36"/>
            <p:cNvGrpSpPr/>
            <p:nvPr/>
          </p:nvGrpSpPr>
          <p:grpSpPr>
            <a:xfrm>
              <a:off x="682477" y="336212"/>
              <a:ext cx="537993" cy="537993"/>
              <a:chOff x="1603689" y="1828440"/>
              <a:chExt cx="2743560" cy="2743560"/>
            </a:xfrm>
          </p:grpSpPr>
          <p:sp>
            <p:nvSpPr>
              <p:cNvPr id="39" name="椭圆 38"/>
              <p:cNvSpPr/>
              <p:nvPr/>
            </p:nvSpPr>
            <p:spPr>
              <a:xfrm>
                <a:off x="1603689" y="1828440"/>
                <a:ext cx="2743560" cy="2743560"/>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sp>
            <p:nvSpPr>
              <p:cNvPr id="40" name="椭圆 39"/>
              <p:cNvSpPr/>
              <p:nvPr/>
            </p:nvSpPr>
            <p:spPr>
              <a:xfrm>
                <a:off x="1752544" y="1977295"/>
                <a:ext cx="2445850" cy="2445850"/>
              </a:xfrm>
              <a:prstGeom prst="ellipse">
                <a:avLst/>
              </a:prstGeom>
              <a:solidFill>
                <a:srgbClr val="2980B9"/>
              </a:solidFill>
              <a:ln w="38100"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grpSp>
        <p:sp>
          <p:nvSpPr>
            <p:cNvPr id="41" name="矩形 40"/>
            <p:cNvSpPr/>
            <p:nvPr/>
          </p:nvSpPr>
          <p:spPr>
            <a:xfrm>
              <a:off x="753342" y="418233"/>
              <a:ext cx="396262" cy="369332"/>
            </a:xfrm>
            <a:prstGeom prst="rect">
              <a:avLst/>
            </a:prstGeom>
          </p:spPr>
          <p:txBody>
            <a:bodyPr wrap="none">
              <a:spAutoFit/>
            </a:bodyPr>
            <a:lstStyle/>
            <a:p>
              <a:pPr lvl="0"/>
              <a:r>
                <a:rPr lang="en-US" altLang="zh-CN" dirty="0">
                  <a:solidFill>
                    <a:schemeClr val="bg1"/>
                  </a:solidFill>
                  <a:latin typeface="Impact" panose="020B0806030902050204" pitchFamily="34" charset="0"/>
                </a:rPr>
                <a:t>01</a:t>
              </a:r>
              <a:endParaRPr lang="zh-CN" altLang="en-US" dirty="0">
                <a:solidFill>
                  <a:schemeClr val="bg1"/>
                </a:solidFill>
                <a:latin typeface="Impact" panose="020B0806030902050204" pitchFamily="34" charset="0"/>
              </a:endParaRPr>
            </a:p>
          </p:txBody>
        </p:sp>
      </p:grpSp>
      <p:sp>
        <p:nvSpPr>
          <p:cNvPr id="43" name="矩形 42"/>
          <p:cNvSpPr/>
          <p:nvPr/>
        </p:nvSpPr>
        <p:spPr>
          <a:xfrm>
            <a:off x="1220469" y="402844"/>
            <a:ext cx="2800767" cy="461665"/>
          </a:xfrm>
          <a:prstGeom prst="rect">
            <a:avLst/>
          </a:prstGeom>
        </p:spPr>
        <p:txBody>
          <a:bodyPr wrap="none">
            <a:spAutoFit/>
          </a:bodyPr>
          <a:lstStyle/>
          <a:p>
            <a:pPr lvl="0" fontAlgn="base">
              <a:spcBef>
                <a:spcPct val="0"/>
              </a:spcBef>
              <a:spcAft>
                <a:spcPct val="0"/>
              </a:spcAft>
            </a:pPr>
            <a:r>
              <a:rPr lang="zh-CN" altLang="en-US" sz="2400" dirty="0">
                <a:solidFill>
                  <a:srgbClr val="2980B9"/>
                </a:solidFill>
                <a:latin typeface="微软雅黑" panose="020B0503020204020204" pitchFamily="34" charset="-122"/>
                <a:ea typeface="微软雅黑" panose="020B0503020204020204" pitchFamily="34" charset="-122"/>
              </a:rPr>
              <a:t>关于健康圈</a:t>
            </a:r>
            <a:r>
              <a:rPr lang="zh-CN" altLang="en-US" sz="1400" dirty="0">
                <a:solidFill>
                  <a:srgbClr val="2980B9"/>
                </a:solidFill>
                <a:latin typeface="微软雅黑" panose="020B0503020204020204" pitchFamily="34" charset="-122"/>
                <a:ea typeface="微软雅黑" panose="020B0503020204020204" pitchFamily="34" charset="-122"/>
              </a:rPr>
              <a:t>（圈名自定）</a:t>
            </a:r>
          </a:p>
        </p:txBody>
      </p:sp>
      <p:pic>
        <p:nvPicPr>
          <p:cNvPr id="49" name="图片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4356" y="274851"/>
            <a:ext cx="741643" cy="717649"/>
          </a:xfrm>
          <a:prstGeom prst="rect">
            <a:avLst/>
          </a:prstGeom>
        </p:spPr>
      </p:pic>
      <p:sp>
        <p:nvSpPr>
          <p:cNvPr id="2" name="文本框 1"/>
          <p:cNvSpPr txBox="1"/>
          <p:nvPr/>
        </p:nvSpPr>
        <p:spPr>
          <a:xfrm>
            <a:off x="3758046" y="3132306"/>
            <a:ext cx="4852611" cy="954107"/>
          </a:xfrm>
          <a:prstGeom prst="rect">
            <a:avLst/>
          </a:prstGeom>
          <a:noFill/>
        </p:spPr>
        <p:txBody>
          <a:bodyPr wrap="none" rtlCol="0">
            <a:spAutoFit/>
          </a:bodyPr>
          <a:lstStyle/>
          <a:p>
            <a:pPr algn="ctr"/>
            <a:r>
              <a:rPr lang="zh-CN" altLang="en-US" sz="2800" dirty="0">
                <a:solidFill>
                  <a:srgbClr val="2778AF"/>
                </a:solidFill>
                <a:latin typeface="微软雅黑" panose="020B0503020204020204" pitchFamily="34" charset="-122"/>
                <a:ea typeface="微软雅黑" panose="020B0503020204020204" pitchFamily="34" charset="-122"/>
              </a:rPr>
              <a:t>这里可以添加医院名称和圈辉</a:t>
            </a:r>
            <a:endParaRPr lang="en-US" altLang="zh-CN" sz="2800" dirty="0">
              <a:solidFill>
                <a:srgbClr val="2778AF"/>
              </a:solidFill>
              <a:latin typeface="微软雅黑" panose="020B0503020204020204" pitchFamily="34" charset="-122"/>
              <a:ea typeface="微软雅黑" panose="020B0503020204020204" pitchFamily="34" charset="-122"/>
            </a:endParaRPr>
          </a:p>
          <a:p>
            <a:pPr algn="ctr"/>
            <a:r>
              <a:rPr lang="zh-CN" altLang="en-US" sz="2800" b="1" dirty="0">
                <a:solidFill>
                  <a:srgbClr val="2778AF"/>
                </a:solidFill>
                <a:latin typeface="微软雅黑" panose="020B0503020204020204" pitchFamily="34" charset="-122"/>
                <a:ea typeface="微软雅黑" panose="020B0503020204020204" pitchFamily="34" charset="-122"/>
              </a:rPr>
              <a:t>示范如图所以</a:t>
            </a:r>
          </a:p>
        </p:txBody>
      </p:sp>
      <p:cxnSp>
        <p:nvCxnSpPr>
          <p:cNvPr id="6" name="直接箭头连接符 5"/>
          <p:cNvCxnSpPr/>
          <p:nvPr/>
        </p:nvCxnSpPr>
        <p:spPr>
          <a:xfrm flipV="1">
            <a:off x="7772400" y="992500"/>
            <a:ext cx="3093396" cy="2139806"/>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32725910"/>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矩形 34"/>
          <p:cNvSpPr/>
          <p:nvPr/>
        </p:nvSpPr>
        <p:spPr>
          <a:xfrm>
            <a:off x="0" y="411981"/>
            <a:ext cx="874207" cy="381837"/>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682477" y="336212"/>
            <a:ext cx="537993" cy="537993"/>
            <a:chOff x="682477" y="336212"/>
            <a:chExt cx="537993" cy="537993"/>
          </a:xfrm>
        </p:grpSpPr>
        <p:grpSp>
          <p:nvGrpSpPr>
            <p:cNvPr id="37" name="组合 36"/>
            <p:cNvGrpSpPr/>
            <p:nvPr/>
          </p:nvGrpSpPr>
          <p:grpSpPr>
            <a:xfrm>
              <a:off x="682477" y="336212"/>
              <a:ext cx="537993" cy="537993"/>
              <a:chOff x="1603689" y="1828440"/>
              <a:chExt cx="2743560" cy="2743560"/>
            </a:xfrm>
          </p:grpSpPr>
          <p:sp>
            <p:nvSpPr>
              <p:cNvPr id="39" name="椭圆 38"/>
              <p:cNvSpPr/>
              <p:nvPr/>
            </p:nvSpPr>
            <p:spPr>
              <a:xfrm>
                <a:off x="1603689" y="1828440"/>
                <a:ext cx="2743560" cy="2743560"/>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sp>
            <p:nvSpPr>
              <p:cNvPr id="40" name="椭圆 39"/>
              <p:cNvSpPr/>
              <p:nvPr/>
            </p:nvSpPr>
            <p:spPr>
              <a:xfrm>
                <a:off x="1752544" y="1977295"/>
                <a:ext cx="2445850" cy="2445850"/>
              </a:xfrm>
              <a:prstGeom prst="ellipse">
                <a:avLst/>
              </a:prstGeom>
              <a:solidFill>
                <a:srgbClr val="2980B9"/>
              </a:solidFill>
              <a:ln w="38100"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grpSp>
        <p:sp>
          <p:nvSpPr>
            <p:cNvPr id="41" name="矩形 40"/>
            <p:cNvSpPr/>
            <p:nvPr/>
          </p:nvSpPr>
          <p:spPr>
            <a:xfrm>
              <a:off x="753342" y="418233"/>
              <a:ext cx="396262" cy="369332"/>
            </a:xfrm>
            <a:prstGeom prst="rect">
              <a:avLst/>
            </a:prstGeom>
          </p:spPr>
          <p:txBody>
            <a:bodyPr wrap="none">
              <a:spAutoFit/>
            </a:bodyPr>
            <a:lstStyle/>
            <a:p>
              <a:pPr lvl="0"/>
              <a:r>
                <a:rPr lang="en-US" altLang="zh-CN" dirty="0">
                  <a:solidFill>
                    <a:schemeClr val="bg1"/>
                  </a:solidFill>
                  <a:latin typeface="Impact" panose="020B0806030902050204" pitchFamily="34" charset="0"/>
                </a:rPr>
                <a:t>01</a:t>
              </a:r>
              <a:endParaRPr lang="zh-CN" altLang="en-US" dirty="0">
                <a:solidFill>
                  <a:schemeClr val="bg1"/>
                </a:solidFill>
                <a:latin typeface="Impact" panose="020B0806030902050204" pitchFamily="34" charset="0"/>
              </a:endParaRPr>
            </a:p>
          </p:txBody>
        </p:sp>
      </p:grpSp>
      <p:sp>
        <p:nvSpPr>
          <p:cNvPr id="43" name="矩形 42"/>
          <p:cNvSpPr/>
          <p:nvPr/>
        </p:nvSpPr>
        <p:spPr>
          <a:xfrm>
            <a:off x="1220469" y="402844"/>
            <a:ext cx="2800767" cy="461665"/>
          </a:xfrm>
          <a:prstGeom prst="rect">
            <a:avLst/>
          </a:prstGeom>
        </p:spPr>
        <p:txBody>
          <a:bodyPr wrap="none">
            <a:spAutoFit/>
          </a:bodyPr>
          <a:lstStyle/>
          <a:p>
            <a:pPr lvl="0" fontAlgn="base">
              <a:spcBef>
                <a:spcPct val="0"/>
              </a:spcBef>
              <a:spcAft>
                <a:spcPct val="0"/>
              </a:spcAft>
            </a:pPr>
            <a:r>
              <a:rPr lang="zh-CN" altLang="en-US" sz="2400" dirty="0">
                <a:solidFill>
                  <a:srgbClr val="2980B9"/>
                </a:solidFill>
                <a:latin typeface="微软雅黑" panose="020B0503020204020204" pitchFamily="34" charset="-122"/>
                <a:ea typeface="微软雅黑" panose="020B0503020204020204" pitchFamily="34" charset="-122"/>
              </a:rPr>
              <a:t>关于健康圈</a:t>
            </a:r>
            <a:r>
              <a:rPr lang="zh-CN" altLang="en-US" sz="1400" dirty="0">
                <a:solidFill>
                  <a:srgbClr val="2980B9"/>
                </a:solidFill>
                <a:latin typeface="微软雅黑" panose="020B0503020204020204" pitchFamily="34" charset="-122"/>
                <a:ea typeface="微软雅黑" panose="020B0503020204020204" pitchFamily="34" charset="-122"/>
              </a:rPr>
              <a:t>（圈名自定）</a:t>
            </a:r>
          </a:p>
        </p:txBody>
      </p:sp>
      <p:graphicFrame>
        <p:nvGraphicFramePr>
          <p:cNvPr id="58" name="表格 57"/>
          <p:cNvGraphicFramePr>
            <a:graphicFrameLocks noGrp="1"/>
          </p:cNvGraphicFramePr>
          <p:nvPr>
            <p:extLst>
              <p:ext uri="{D42A27DB-BD31-4B8C-83A1-F6EECF244321}">
                <p14:modId xmlns:p14="http://schemas.microsoft.com/office/powerpoint/2010/main" val="4092162155"/>
              </p:ext>
            </p:extLst>
          </p:nvPr>
        </p:nvGraphicFramePr>
        <p:xfrm>
          <a:off x="842190" y="1406765"/>
          <a:ext cx="10727453" cy="2069963"/>
        </p:xfrm>
        <a:graphic>
          <a:graphicData uri="http://schemas.openxmlformats.org/drawingml/2006/table">
            <a:tbl>
              <a:tblPr firstRow="1" firstCol="1" lastRow="1" lastCol="1" bandRow="1" bandCol="1"/>
              <a:tblGrid>
                <a:gridCol w="5411357">
                  <a:extLst>
                    <a:ext uri="{9D8B030D-6E8A-4147-A177-3AD203B41FA5}">
                      <a16:colId xmlns:a16="http://schemas.microsoft.com/office/drawing/2014/main" val="20000"/>
                    </a:ext>
                  </a:extLst>
                </a:gridCol>
                <a:gridCol w="5316096">
                  <a:extLst>
                    <a:ext uri="{9D8B030D-6E8A-4147-A177-3AD203B41FA5}">
                      <a16:colId xmlns:a16="http://schemas.microsoft.com/office/drawing/2014/main" val="20001"/>
                    </a:ext>
                  </a:extLst>
                </a:gridCol>
              </a:tblGrid>
              <a:tr h="294274">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l">
                        <a:spcAft>
                          <a:spcPts val="0"/>
                        </a:spcAft>
                      </a:pPr>
                      <a:r>
                        <a:rPr lang="zh-CN" sz="1400" kern="100" dirty="0">
                          <a:solidFill>
                            <a:schemeClr val="bg1"/>
                          </a:solidFill>
                          <a:effectLst/>
                          <a:latin typeface="微软雅黑" panose="020B0503020204020204" pitchFamily="34" charset="-122"/>
                          <a:ea typeface="微软雅黑" panose="020B0503020204020204" pitchFamily="34" charset="-122"/>
                        </a:rPr>
                        <a:t>圈</a:t>
                      </a:r>
                      <a:r>
                        <a:rPr lang="en-US" sz="1400" kern="100" dirty="0">
                          <a:solidFill>
                            <a:schemeClr val="bg1"/>
                          </a:solidFill>
                          <a:effectLst/>
                          <a:latin typeface="微软雅黑" panose="020B0503020204020204" pitchFamily="34" charset="-122"/>
                          <a:ea typeface="微软雅黑" panose="020B0503020204020204" pitchFamily="34" charset="-122"/>
                        </a:rPr>
                        <a:t>  </a:t>
                      </a:r>
                      <a:r>
                        <a:rPr lang="zh-CN" sz="1400" kern="100" dirty="0">
                          <a:solidFill>
                            <a:schemeClr val="bg1"/>
                          </a:solidFill>
                          <a:effectLst/>
                          <a:latin typeface="微软雅黑" panose="020B0503020204020204" pitchFamily="34" charset="-122"/>
                          <a:ea typeface="微软雅黑" panose="020B0503020204020204" pitchFamily="34" charset="-122"/>
                        </a:rPr>
                        <a:t>名：健康圈</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778AF"/>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l">
                        <a:spcAft>
                          <a:spcPts val="0"/>
                        </a:spcAft>
                      </a:pPr>
                      <a:r>
                        <a:rPr lang="zh-CN" sz="1400" kern="100" dirty="0">
                          <a:solidFill>
                            <a:schemeClr val="bg1"/>
                          </a:solidFill>
                          <a:effectLst/>
                          <a:latin typeface="微软雅黑" panose="020B0503020204020204" pitchFamily="34" charset="-122"/>
                          <a:ea typeface="微软雅黑" panose="020B0503020204020204" pitchFamily="34" charset="-122"/>
                        </a:rPr>
                        <a:t>成立期：</a:t>
                      </a:r>
                      <a:r>
                        <a:rPr lang="en-US" sz="1400" kern="100" dirty="0">
                          <a:solidFill>
                            <a:schemeClr val="bg1"/>
                          </a:solidFill>
                          <a:effectLst/>
                          <a:latin typeface="微软雅黑" panose="020B0503020204020204" pitchFamily="34" charset="-122"/>
                          <a:ea typeface="微软雅黑" panose="020B0503020204020204" pitchFamily="34" charset="-122"/>
                        </a:rPr>
                        <a:t>2016</a:t>
                      </a:r>
                      <a:r>
                        <a:rPr lang="zh-CN" sz="1400" kern="100" dirty="0">
                          <a:solidFill>
                            <a:schemeClr val="bg1"/>
                          </a:solidFill>
                          <a:effectLst/>
                          <a:latin typeface="微软雅黑" panose="020B0503020204020204" pitchFamily="34" charset="-122"/>
                          <a:ea typeface="微软雅黑" panose="020B0503020204020204" pitchFamily="34" charset="-122"/>
                        </a:rPr>
                        <a:t>年</a:t>
                      </a:r>
                      <a:r>
                        <a:rPr lang="en-US" sz="1400" kern="100" dirty="0">
                          <a:solidFill>
                            <a:schemeClr val="bg1"/>
                          </a:solidFill>
                          <a:effectLst/>
                          <a:latin typeface="微软雅黑" panose="020B0503020204020204" pitchFamily="34" charset="-122"/>
                          <a:ea typeface="微软雅黑" panose="020B0503020204020204" pitchFamily="34" charset="-122"/>
                        </a:rPr>
                        <a:t>5</a:t>
                      </a:r>
                      <a:r>
                        <a:rPr lang="zh-CN" sz="1400" kern="100" dirty="0">
                          <a:solidFill>
                            <a:schemeClr val="bg1"/>
                          </a:solidFill>
                          <a:effectLst/>
                          <a:latin typeface="微软雅黑" panose="020B0503020204020204" pitchFamily="34" charset="-122"/>
                          <a:ea typeface="微软雅黑" panose="020B0503020204020204" pitchFamily="34" charset="-122"/>
                        </a:rPr>
                        <a:t>月</a:t>
                      </a:r>
                      <a:r>
                        <a:rPr lang="en-US" sz="1400" kern="100" dirty="0">
                          <a:solidFill>
                            <a:schemeClr val="bg1"/>
                          </a:solidFill>
                          <a:effectLst/>
                          <a:latin typeface="微软雅黑" panose="020B0503020204020204" pitchFamily="34" charset="-122"/>
                          <a:ea typeface="微软雅黑" panose="020B0503020204020204" pitchFamily="34" charset="-122"/>
                        </a:rPr>
                        <a:t>8</a:t>
                      </a:r>
                      <a:r>
                        <a:rPr lang="zh-CN" sz="1400" kern="100" dirty="0">
                          <a:solidFill>
                            <a:schemeClr val="bg1"/>
                          </a:solidFill>
                          <a:effectLst/>
                          <a:latin typeface="微软雅黑" panose="020B0503020204020204" pitchFamily="34" charset="-122"/>
                          <a:ea typeface="微软雅黑" panose="020B0503020204020204" pitchFamily="34" charset="-122"/>
                        </a:rPr>
                        <a:t>日</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778AF"/>
                    </a:solidFill>
                  </a:tcPr>
                </a:tc>
                <a:extLst>
                  <a:ext uri="{0D108BD9-81ED-4DB2-BD59-A6C34878D82A}">
                    <a16:rowId xmlns:a16="http://schemas.microsoft.com/office/drawing/2014/main" val="10000"/>
                  </a:ext>
                </a:extLst>
              </a:tr>
              <a:tr h="294274">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l">
                        <a:spcAft>
                          <a:spcPts val="0"/>
                        </a:spcAft>
                      </a:pPr>
                      <a:r>
                        <a:rPr lang="zh-CN" sz="1400" kern="100" dirty="0">
                          <a:solidFill>
                            <a:schemeClr val="tx1"/>
                          </a:solidFill>
                          <a:effectLst/>
                          <a:latin typeface="微软雅黑" panose="020B0503020204020204" pitchFamily="34" charset="-122"/>
                          <a:ea typeface="微软雅黑" panose="020B0503020204020204" pitchFamily="34" charset="-122"/>
                        </a:rPr>
                        <a:t>成员人数：</a:t>
                      </a:r>
                      <a:r>
                        <a:rPr lang="en-US" sz="1400" kern="100" dirty="0">
                          <a:solidFill>
                            <a:schemeClr val="tx1"/>
                          </a:solidFill>
                          <a:effectLst/>
                          <a:latin typeface="微软雅黑" panose="020B0503020204020204" pitchFamily="34" charset="-122"/>
                          <a:ea typeface="微软雅黑" panose="020B0503020204020204" pitchFamily="34" charset="-122"/>
                        </a:rPr>
                        <a:t>8</a:t>
                      </a:r>
                      <a:r>
                        <a:rPr lang="zh-CN" sz="1400" kern="100" dirty="0">
                          <a:solidFill>
                            <a:schemeClr val="tx1"/>
                          </a:solidFill>
                          <a:effectLst/>
                          <a:latin typeface="微软雅黑" panose="020B0503020204020204" pitchFamily="34" charset="-122"/>
                          <a:ea typeface="微软雅黑" panose="020B0503020204020204" pitchFamily="34" charset="-122"/>
                        </a:rPr>
                        <a:t>人</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l">
                        <a:spcAft>
                          <a:spcPts val="0"/>
                        </a:spcAft>
                      </a:pPr>
                      <a:r>
                        <a:rPr lang="zh-CN" sz="1400" kern="100" dirty="0">
                          <a:solidFill>
                            <a:schemeClr val="tx1"/>
                          </a:solidFill>
                          <a:effectLst/>
                          <a:latin typeface="微软雅黑" panose="020B0503020204020204" pitchFamily="34" charset="-122"/>
                          <a:ea typeface="微软雅黑" panose="020B0503020204020204" pitchFamily="34" charset="-122"/>
                        </a:rPr>
                        <a:t>平均年龄：</a:t>
                      </a:r>
                      <a:r>
                        <a:rPr lang="en-US" sz="1400" kern="100" dirty="0">
                          <a:solidFill>
                            <a:schemeClr val="tx1"/>
                          </a:solidFill>
                          <a:effectLst/>
                          <a:latin typeface="微软雅黑" panose="020B0503020204020204" pitchFamily="34" charset="-122"/>
                          <a:ea typeface="微软雅黑" panose="020B0503020204020204" pitchFamily="34" charset="-122"/>
                        </a:rPr>
                        <a:t>29.5</a:t>
                      </a:r>
                      <a:r>
                        <a:rPr lang="zh-CN" sz="1400" kern="100" dirty="0">
                          <a:solidFill>
                            <a:schemeClr val="tx1"/>
                          </a:solidFill>
                          <a:effectLst/>
                          <a:latin typeface="微软雅黑" panose="020B0503020204020204" pitchFamily="34" charset="-122"/>
                          <a:ea typeface="微软雅黑" panose="020B0503020204020204" pitchFamily="34" charset="-122"/>
                        </a:rPr>
                        <a:t>岁</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294274">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l">
                        <a:spcAft>
                          <a:spcPts val="0"/>
                        </a:spcAft>
                      </a:pPr>
                      <a:r>
                        <a:rPr lang="zh-CN" sz="1400" kern="100" dirty="0">
                          <a:solidFill>
                            <a:schemeClr val="tx1"/>
                          </a:solidFill>
                          <a:effectLst/>
                          <a:latin typeface="微软雅黑" panose="020B0503020204020204" pitchFamily="34" charset="-122"/>
                          <a:ea typeface="微软雅黑" panose="020B0503020204020204" pitchFamily="34" charset="-122"/>
                        </a:rPr>
                        <a:t>圈</a:t>
                      </a:r>
                      <a:r>
                        <a:rPr lang="en-US" sz="1400" kern="100" dirty="0">
                          <a:solidFill>
                            <a:schemeClr val="tx1"/>
                          </a:solidFill>
                          <a:effectLst/>
                          <a:latin typeface="微软雅黑" panose="020B0503020204020204" pitchFamily="34" charset="-122"/>
                          <a:ea typeface="微软雅黑" panose="020B0503020204020204" pitchFamily="34" charset="-122"/>
                        </a:rPr>
                        <a:t>  </a:t>
                      </a:r>
                      <a:r>
                        <a:rPr lang="zh-CN" sz="1400" kern="100" dirty="0">
                          <a:solidFill>
                            <a:schemeClr val="tx1"/>
                          </a:solidFill>
                          <a:effectLst/>
                          <a:latin typeface="微软雅黑" panose="020B0503020204020204" pitchFamily="34" charset="-122"/>
                          <a:ea typeface="微软雅黑" panose="020B0503020204020204" pitchFamily="34" charset="-122"/>
                        </a:rPr>
                        <a:t>长</a:t>
                      </a:r>
                      <a:r>
                        <a:rPr lang="en-US" sz="1400" kern="100" dirty="0">
                          <a:solidFill>
                            <a:schemeClr val="tx1"/>
                          </a:solidFill>
                          <a:effectLst/>
                          <a:latin typeface="微软雅黑" panose="020B0503020204020204" pitchFamily="34" charset="-122"/>
                          <a:ea typeface="微软雅黑" panose="020B0503020204020204" pitchFamily="34" charset="-122"/>
                        </a:rPr>
                        <a:t>  </a:t>
                      </a:r>
                      <a:r>
                        <a:rPr lang="zh-CN" altLang="en-US" sz="1400" kern="100" dirty="0">
                          <a:solidFill>
                            <a:schemeClr val="tx1"/>
                          </a:solidFill>
                          <a:effectLst/>
                          <a:latin typeface="微软雅黑" panose="020B0503020204020204" pitchFamily="34" charset="-122"/>
                          <a:ea typeface="微软雅黑" panose="020B0503020204020204" pitchFamily="34" charset="-122"/>
                        </a:rPr>
                        <a:t>嘻嘻嘻</a:t>
                      </a:r>
                      <a:endParaRPr lang="zh-CN" sz="1400" kern="100" dirty="0">
                        <a:solidFill>
                          <a:schemeClr val="tx1"/>
                        </a:solidFill>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l">
                        <a:spcAft>
                          <a:spcPts val="0"/>
                        </a:spcAft>
                      </a:pPr>
                      <a:r>
                        <a:rPr lang="zh-CN" sz="1400" kern="100" dirty="0">
                          <a:solidFill>
                            <a:schemeClr val="tx1"/>
                          </a:solidFill>
                          <a:effectLst/>
                          <a:latin typeface="微软雅黑" panose="020B0503020204020204" pitchFamily="34" charset="-122"/>
                          <a:ea typeface="微软雅黑" panose="020B0503020204020204" pitchFamily="34" charset="-122"/>
                        </a:rPr>
                        <a:t>辅导员：</a:t>
                      </a:r>
                      <a:r>
                        <a:rPr lang="en-US" altLang="zh-CN" sz="1400" kern="100" dirty="0" err="1">
                          <a:solidFill>
                            <a:schemeClr val="tx1"/>
                          </a:solidFill>
                          <a:effectLst/>
                          <a:latin typeface="微软雅黑" panose="020B0503020204020204" pitchFamily="34" charset="-122"/>
                          <a:ea typeface="微软雅黑" panose="020B0503020204020204" pitchFamily="34" charset="-122"/>
                        </a:rPr>
                        <a:t>xxxx</a:t>
                      </a:r>
                      <a:endParaRPr lang="zh-CN" sz="1400" kern="100" dirty="0">
                        <a:solidFill>
                          <a:schemeClr val="tx1"/>
                        </a:solidFill>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94274">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l">
                        <a:spcAft>
                          <a:spcPts val="0"/>
                        </a:spcAft>
                      </a:pPr>
                      <a:r>
                        <a:rPr lang="zh-CN" sz="1400" kern="100" dirty="0">
                          <a:solidFill>
                            <a:schemeClr val="tx1"/>
                          </a:solidFill>
                          <a:effectLst/>
                          <a:latin typeface="微软雅黑" panose="020B0503020204020204" pitchFamily="34" charset="-122"/>
                          <a:ea typeface="微软雅黑" panose="020B0503020204020204" pitchFamily="34" charset="-122"/>
                        </a:rPr>
                        <a:t>所属单位：</a:t>
                      </a:r>
                      <a:r>
                        <a:rPr lang="en-US" altLang="zh-CN" sz="1400" kern="100" dirty="0">
                          <a:solidFill>
                            <a:schemeClr val="tx1"/>
                          </a:solidFill>
                          <a:effectLst/>
                          <a:latin typeface="微软雅黑" panose="020B0503020204020204" pitchFamily="34" charset="-122"/>
                          <a:ea typeface="微软雅黑" panose="020B0503020204020204" pitchFamily="34" charset="-122"/>
                        </a:rPr>
                        <a:t>xxx</a:t>
                      </a:r>
                      <a:r>
                        <a:rPr lang="zh-CN" sz="1400" kern="100" dirty="0">
                          <a:solidFill>
                            <a:schemeClr val="tx1"/>
                          </a:solidFill>
                          <a:effectLst/>
                          <a:latin typeface="微软雅黑" panose="020B0503020204020204" pitchFamily="34" charset="-122"/>
                          <a:ea typeface="微软雅黑" panose="020B0503020204020204" pitchFamily="34" charset="-122"/>
                        </a:rPr>
                        <a:t>省肿瘤医院内一科</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l">
                        <a:spcAft>
                          <a:spcPts val="0"/>
                        </a:spcAft>
                      </a:pPr>
                      <a:r>
                        <a:rPr lang="zh-CN" sz="1400" kern="100" dirty="0">
                          <a:solidFill>
                            <a:schemeClr val="tx1"/>
                          </a:solidFill>
                          <a:effectLst/>
                          <a:latin typeface="微软雅黑" panose="020B0503020204020204" pitchFamily="34" charset="-122"/>
                          <a:ea typeface="微软雅黑" panose="020B0503020204020204" pitchFamily="34" charset="-122"/>
                        </a:rPr>
                        <a:t>单位分机：</a:t>
                      </a:r>
                      <a:r>
                        <a:rPr lang="en-US" altLang="zh-CN" sz="1400" kern="100" dirty="0" err="1">
                          <a:solidFill>
                            <a:schemeClr val="tx1"/>
                          </a:solidFill>
                          <a:effectLst/>
                          <a:latin typeface="微软雅黑" panose="020B0503020204020204" pitchFamily="34" charset="-122"/>
                          <a:ea typeface="微软雅黑" panose="020B0503020204020204" pitchFamily="34" charset="-122"/>
                        </a:rPr>
                        <a:t>xxxxxxx</a:t>
                      </a:r>
                      <a:endParaRPr lang="zh-CN" sz="1400" kern="100" dirty="0">
                        <a:solidFill>
                          <a:schemeClr val="tx1"/>
                        </a:solidFill>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294274">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l">
                        <a:spcAft>
                          <a:spcPts val="0"/>
                        </a:spcAft>
                      </a:pPr>
                      <a:r>
                        <a:rPr lang="zh-CN" sz="1400" kern="100" dirty="0">
                          <a:solidFill>
                            <a:schemeClr val="tx1"/>
                          </a:solidFill>
                          <a:effectLst/>
                          <a:latin typeface="微软雅黑" panose="020B0503020204020204" pitchFamily="34" charset="-122"/>
                          <a:ea typeface="微软雅黑" panose="020B0503020204020204" pitchFamily="34" charset="-122"/>
                        </a:rPr>
                        <a:t>圈员：</a:t>
                      </a:r>
                      <a:r>
                        <a:rPr lang="en-US" altLang="zh-CN" sz="1400" kern="100" dirty="0">
                          <a:solidFill>
                            <a:schemeClr val="tx1"/>
                          </a:solidFill>
                          <a:effectLst/>
                          <a:latin typeface="微软雅黑" panose="020B0503020204020204" pitchFamily="34" charset="-122"/>
                          <a:ea typeface="微软雅黑" panose="020B0503020204020204" pitchFamily="34" charset="-122"/>
                        </a:rPr>
                        <a:t>xxx</a:t>
                      </a:r>
                      <a:r>
                        <a:rPr lang="en-US" altLang="zh-CN" sz="1400" kern="100" baseline="0" dirty="0">
                          <a:solidFill>
                            <a:schemeClr val="tx1"/>
                          </a:solidFill>
                          <a:effectLst/>
                          <a:latin typeface="微软雅黑" panose="020B0503020204020204" pitchFamily="34" charset="-122"/>
                          <a:ea typeface="微软雅黑" panose="020B0503020204020204" pitchFamily="34" charset="-122"/>
                        </a:rPr>
                        <a:t> </a:t>
                      </a:r>
                      <a:r>
                        <a:rPr lang="en-US" altLang="zh-CN" sz="1400" kern="100" baseline="0" dirty="0" err="1">
                          <a:solidFill>
                            <a:schemeClr val="tx1"/>
                          </a:solidFill>
                          <a:effectLst/>
                          <a:latin typeface="微软雅黑" panose="020B0503020204020204" pitchFamily="34" charset="-122"/>
                          <a:ea typeface="微软雅黑" panose="020B0503020204020204" pitchFamily="34" charset="-122"/>
                        </a:rPr>
                        <a:t>xxx</a:t>
                      </a:r>
                      <a:r>
                        <a:rPr lang="en-US" altLang="zh-CN" sz="1400" kern="100" baseline="0" dirty="0">
                          <a:solidFill>
                            <a:schemeClr val="tx1"/>
                          </a:solidFill>
                          <a:effectLst/>
                          <a:latin typeface="微软雅黑" panose="020B0503020204020204" pitchFamily="34" charset="-122"/>
                          <a:ea typeface="微软雅黑" panose="020B0503020204020204" pitchFamily="34" charset="-122"/>
                        </a:rPr>
                        <a:t> </a:t>
                      </a:r>
                      <a:r>
                        <a:rPr lang="en-US" altLang="zh-CN" sz="1400" kern="100" baseline="0" dirty="0" err="1">
                          <a:solidFill>
                            <a:schemeClr val="tx1"/>
                          </a:solidFill>
                          <a:effectLst/>
                          <a:latin typeface="微软雅黑" panose="020B0503020204020204" pitchFamily="34" charset="-122"/>
                          <a:ea typeface="微软雅黑" panose="020B0503020204020204" pitchFamily="34" charset="-122"/>
                        </a:rPr>
                        <a:t>xxx</a:t>
                      </a:r>
                      <a:r>
                        <a:rPr lang="en-US" altLang="zh-CN" sz="1400" kern="100" baseline="0" dirty="0">
                          <a:solidFill>
                            <a:schemeClr val="tx1"/>
                          </a:solidFill>
                          <a:effectLst/>
                          <a:latin typeface="微软雅黑" panose="020B0503020204020204" pitchFamily="34" charset="-122"/>
                          <a:ea typeface="微软雅黑" panose="020B0503020204020204" pitchFamily="34" charset="-122"/>
                        </a:rPr>
                        <a:t> </a:t>
                      </a:r>
                      <a:r>
                        <a:rPr lang="en-US" altLang="zh-CN" sz="1400" kern="100" baseline="0" dirty="0" err="1">
                          <a:solidFill>
                            <a:schemeClr val="tx1"/>
                          </a:solidFill>
                          <a:effectLst/>
                          <a:latin typeface="微软雅黑" panose="020B0503020204020204" pitchFamily="34" charset="-122"/>
                          <a:ea typeface="微软雅黑" panose="020B0503020204020204" pitchFamily="34" charset="-122"/>
                        </a:rPr>
                        <a:t>xxx</a:t>
                      </a:r>
                      <a:endParaRPr lang="zh-CN" sz="1400" kern="100" dirty="0">
                        <a:solidFill>
                          <a:schemeClr val="tx1"/>
                        </a:solidFill>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ltLang="en-US"/>
                    </a:p>
                  </a:txBody>
                  <a:tcPr/>
                </a:tc>
                <a:extLst>
                  <a:ext uri="{0D108BD9-81ED-4DB2-BD59-A6C34878D82A}">
                    <a16:rowId xmlns:a16="http://schemas.microsoft.com/office/drawing/2014/main" val="10004"/>
                  </a:ext>
                </a:extLst>
              </a:tr>
              <a:tr h="294274">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l">
                        <a:spcAft>
                          <a:spcPts val="0"/>
                        </a:spcAft>
                      </a:pPr>
                      <a:r>
                        <a:rPr lang="zh-CN" sz="1400" kern="100" dirty="0">
                          <a:solidFill>
                            <a:schemeClr val="tx1"/>
                          </a:solidFill>
                          <a:effectLst/>
                          <a:latin typeface="微软雅黑" panose="020B0503020204020204" pitchFamily="34" charset="-122"/>
                          <a:ea typeface="微软雅黑" panose="020B0503020204020204" pitchFamily="34" charset="-122"/>
                        </a:rPr>
                        <a:t>活动期间：</a:t>
                      </a:r>
                      <a:r>
                        <a:rPr lang="en-US" sz="1400" kern="100" dirty="0">
                          <a:solidFill>
                            <a:schemeClr val="tx1"/>
                          </a:solidFill>
                          <a:effectLst/>
                          <a:latin typeface="微软雅黑" panose="020B0503020204020204" pitchFamily="34" charset="-122"/>
                          <a:ea typeface="微软雅黑" panose="020B0503020204020204" pitchFamily="34" charset="-122"/>
                        </a:rPr>
                        <a:t>2016</a:t>
                      </a:r>
                      <a:r>
                        <a:rPr lang="zh-CN" sz="1400" kern="100" dirty="0">
                          <a:solidFill>
                            <a:schemeClr val="tx1"/>
                          </a:solidFill>
                          <a:effectLst/>
                          <a:latin typeface="微软雅黑" panose="020B0503020204020204" pitchFamily="34" charset="-122"/>
                          <a:ea typeface="微软雅黑" panose="020B0503020204020204" pitchFamily="34" charset="-122"/>
                        </a:rPr>
                        <a:t>年</a:t>
                      </a:r>
                      <a:r>
                        <a:rPr lang="en-US" sz="1400" kern="100" dirty="0">
                          <a:solidFill>
                            <a:schemeClr val="tx1"/>
                          </a:solidFill>
                          <a:effectLst/>
                          <a:latin typeface="微软雅黑" panose="020B0503020204020204" pitchFamily="34" charset="-122"/>
                          <a:ea typeface="微软雅黑" panose="020B0503020204020204" pitchFamily="34" charset="-122"/>
                        </a:rPr>
                        <a:t>3</a:t>
                      </a:r>
                      <a:r>
                        <a:rPr lang="zh-CN" sz="1400" kern="100" dirty="0">
                          <a:solidFill>
                            <a:schemeClr val="tx1"/>
                          </a:solidFill>
                          <a:effectLst/>
                          <a:latin typeface="微软雅黑" panose="020B0503020204020204" pitchFamily="34" charset="-122"/>
                          <a:ea typeface="微软雅黑" panose="020B0503020204020204" pitchFamily="34" charset="-122"/>
                        </a:rPr>
                        <a:t>月—</a:t>
                      </a:r>
                      <a:r>
                        <a:rPr lang="en-US" sz="1400" kern="100" dirty="0">
                          <a:solidFill>
                            <a:schemeClr val="tx1"/>
                          </a:solidFill>
                          <a:effectLst/>
                          <a:latin typeface="微软雅黑" panose="020B0503020204020204" pitchFamily="34" charset="-122"/>
                          <a:ea typeface="微软雅黑" panose="020B0503020204020204" pitchFamily="34" charset="-122"/>
                        </a:rPr>
                        <a:t>2016</a:t>
                      </a:r>
                      <a:r>
                        <a:rPr lang="zh-CN" sz="1400" kern="100" dirty="0">
                          <a:solidFill>
                            <a:schemeClr val="tx1"/>
                          </a:solidFill>
                          <a:effectLst/>
                          <a:latin typeface="微软雅黑" panose="020B0503020204020204" pitchFamily="34" charset="-122"/>
                          <a:ea typeface="微软雅黑" panose="020B0503020204020204" pitchFamily="34" charset="-122"/>
                        </a:rPr>
                        <a:t>年</a:t>
                      </a:r>
                      <a:r>
                        <a:rPr lang="en-US" sz="1400" kern="100" dirty="0">
                          <a:solidFill>
                            <a:schemeClr val="tx1"/>
                          </a:solidFill>
                          <a:effectLst/>
                          <a:latin typeface="微软雅黑" panose="020B0503020204020204" pitchFamily="34" charset="-122"/>
                          <a:ea typeface="微软雅黑" panose="020B0503020204020204" pitchFamily="34" charset="-122"/>
                        </a:rPr>
                        <a:t>8</a:t>
                      </a:r>
                      <a:r>
                        <a:rPr lang="zh-CN" sz="1400" kern="100" dirty="0">
                          <a:solidFill>
                            <a:schemeClr val="tx1"/>
                          </a:solidFill>
                          <a:effectLst/>
                          <a:latin typeface="微软雅黑" panose="020B0503020204020204" pitchFamily="34" charset="-122"/>
                          <a:ea typeface="微软雅黑" panose="020B0503020204020204" pitchFamily="34" charset="-122"/>
                        </a:rPr>
                        <a:t>月</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zh-CN" altLang="en-US"/>
                    </a:p>
                  </a:txBody>
                  <a:tcPr/>
                </a:tc>
                <a:extLst>
                  <a:ext uri="{0D108BD9-81ED-4DB2-BD59-A6C34878D82A}">
                    <a16:rowId xmlns:a16="http://schemas.microsoft.com/office/drawing/2014/main" val="10005"/>
                  </a:ext>
                </a:extLst>
              </a:tr>
              <a:tr h="304319">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l">
                        <a:spcAft>
                          <a:spcPts val="0"/>
                        </a:spcAft>
                      </a:pPr>
                      <a:r>
                        <a:rPr lang="zh-CN" sz="1400" kern="100" dirty="0">
                          <a:solidFill>
                            <a:schemeClr val="bg1"/>
                          </a:solidFill>
                          <a:effectLst/>
                          <a:latin typeface="微软雅黑" panose="020B0503020204020204" pitchFamily="34" charset="-122"/>
                          <a:ea typeface="微软雅黑" panose="020B0503020204020204" pitchFamily="34" charset="-122"/>
                        </a:rPr>
                        <a:t>主要工作：针对抗肿瘤药物操作中存在的不现象，利用品管圈解决问题。</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hMerge="1">
                  <a:txBody>
                    <a:bodyPr/>
                    <a:lstStyle/>
                    <a:p>
                      <a:endParaRPr lang="zh-CN" altLang="en-US"/>
                    </a:p>
                  </a:txBody>
                  <a:tcPr/>
                </a:tc>
                <a:extLst>
                  <a:ext uri="{0D108BD9-81ED-4DB2-BD59-A6C34878D82A}">
                    <a16:rowId xmlns:a16="http://schemas.microsoft.com/office/drawing/2014/main" val="10006"/>
                  </a:ext>
                </a:extLst>
              </a:tr>
            </a:tbl>
          </a:graphicData>
        </a:graphic>
      </p:graphicFrame>
      <p:graphicFrame>
        <p:nvGraphicFramePr>
          <p:cNvPr id="59" name="表格 58"/>
          <p:cNvGraphicFramePr>
            <a:graphicFrameLocks noGrp="1"/>
          </p:cNvGraphicFramePr>
          <p:nvPr>
            <p:extLst>
              <p:ext uri="{D42A27DB-BD31-4B8C-83A1-F6EECF244321}">
                <p14:modId xmlns:p14="http://schemas.microsoft.com/office/powerpoint/2010/main" val="3712755271"/>
              </p:ext>
            </p:extLst>
          </p:nvPr>
        </p:nvGraphicFramePr>
        <p:xfrm>
          <a:off x="844063" y="3574038"/>
          <a:ext cx="10735630" cy="2914392"/>
        </p:xfrm>
        <a:graphic>
          <a:graphicData uri="http://schemas.openxmlformats.org/drawingml/2006/table">
            <a:tbl>
              <a:tblPr/>
              <a:tblGrid>
                <a:gridCol w="673787">
                  <a:extLst>
                    <a:ext uri="{9D8B030D-6E8A-4147-A177-3AD203B41FA5}">
                      <a16:colId xmlns:a16="http://schemas.microsoft.com/office/drawing/2014/main" val="20000"/>
                    </a:ext>
                  </a:extLst>
                </a:gridCol>
                <a:gridCol w="841909">
                  <a:extLst>
                    <a:ext uri="{9D8B030D-6E8A-4147-A177-3AD203B41FA5}">
                      <a16:colId xmlns:a16="http://schemas.microsoft.com/office/drawing/2014/main" val="20001"/>
                    </a:ext>
                  </a:extLst>
                </a:gridCol>
                <a:gridCol w="316230">
                  <a:extLst>
                    <a:ext uri="{9D8B030D-6E8A-4147-A177-3AD203B41FA5}">
                      <a16:colId xmlns:a16="http://schemas.microsoft.com/office/drawing/2014/main" val="20002"/>
                    </a:ext>
                  </a:extLst>
                </a:gridCol>
                <a:gridCol w="1554451">
                  <a:extLst>
                    <a:ext uri="{9D8B030D-6E8A-4147-A177-3AD203B41FA5}">
                      <a16:colId xmlns:a16="http://schemas.microsoft.com/office/drawing/2014/main" val="20003"/>
                    </a:ext>
                  </a:extLst>
                </a:gridCol>
                <a:gridCol w="558535">
                  <a:extLst>
                    <a:ext uri="{9D8B030D-6E8A-4147-A177-3AD203B41FA5}">
                      <a16:colId xmlns:a16="http://schemas.microsoft.com/office/drawing/2014/main" val="20004"/>
                    </a:ext>
                  </a:extLst>
                </a:gridCol>
                <a:gridCol w="784413">
                  <a:extLst>
                    <a:ext uri="{9D8B030D-6E8A-4147-A177-3AD203B41FA5}">
                      <a16:colId xmlns:a16="http://schemas.microsoft.com/office/drawing/2014/main" val="20005"/>
                    </a:ext>
                  </a:extLst>
                </a:gridCol>
                <a:gridCol w="903512">
                  <a:extLst>
                    <a:ext uri="{9D8B030D-6E8A-4147-A177-3AD203B41FA5}">
                      <a16:colId xmlns:a16="http://schemas.microsoft.com/office/drawing/2014/main" val="20006"/>
                    </a:ext>
                  </a:extLst>
                </a:gridCol>
                <a:gridCol w="969223">
                  <a:extLst>
                    <a:ext uri="{9D8B030D-6E8A-4147-A177-3AD203B41FA5}">
                      <a16:colId xmlns:a16="http://schemas.microsoft.com/office/drawing/2014/main" val="20007"/>
                    </a:ext>
                  </a:extLst>
                </a:gridCol>
                <a:gridCol w="184809">
                  <a:extLst>
                    <a:ext uri="{9D8B030D-6E8A-4147-A177-3AD203B41FA5}">
                      <a16:colId xmlns:a16="http://schemas.microsoft.com/office/drawing/2014/main" val="20008"/>
                    </a:ext>
                  </a:extLst>
                </a:gridCol>
                <a:gridCol w="932261">
                  <a:extLst>
                    <a:ext uri="{9D8B030D-6E8A-4147-A177-3AD203B41FA5}">
                      <a16:colId xmlns:a16="http://schemas.microsoft.com/office/drawing/2014/main" val="20009"/>
                    </a:ext>
                  </a:extLst>
                </a:gridCol>
                <a:gridCol w="3016500">
                  <a:extLst>
                    <a:ext uri="{9D8B030D-6E8A-4147-A177-3AD203B41FA5}">
                      <a16:colId xmlns:a16="http://schemas.microsoft.com/office/drawing/2014/main" val="20010"/>
                    </a:ext>
                  </a:extLst>
                </a:gridCol>
              </a:tblGrid>
              <a:tr h="2453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a:ln>
                            <a:noFill/>
                          </a:ln>
                          <a:solidFill>
                            <a:schemeClr val="bg1"/>
                          </a:solidFill>
                          <a:effectLst/>
                          <a:latin typeface="微软雅黑" pitchFamily="34" charset="-122"/>
                          <a:ea typeface="微软雅黑" pitchFamily="34" charset="-122"/>
                        </a:rPr>
                        <a:t>序号</a:t>
                      </a:r>
                      <a:endParaRPr kumimoji="0" lang="zh-CN" altLang="en-US" sz="1100" b="0" i="0" u="none" strike="noStrike" cap="none" normalizeH="0" baseline="0" dirty="0">
                        <a:ln>
                          <a:noFill/>
                        </a:ln>
                        <a:solidFill>
                          <a:schemeClr val="bg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2778AF"/>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a:ln>
                            <a:noFill/>
                          </a:ln>
                          <a:solidFill>
                            <a:schemeClr val="bg1"/>
                          </a:solidFill>
                          <a:effectLst/>
                          <a:latin typeface="微软雅黑" pitchFamily="34" charset="-122"/>
                          <a:ea typeface="微软雅黑" pitchFamily="34" charset="-122"/>
                        </a:rPr>
                        <a:t>圈员姓名</a:t>
                      </a:r>
                      <a:endParaRPr kumimoji="0" lang="zh-CN" altLang="en-US" sz="1100" b="0" i="0" u="none" strike="noStrike" cap="none" normalizeH="0" baseline="0" dirty="0">
                        <a:ln>
                          <a:noFill/>
                        </a:ln>
                        <a:solidFill>
                          <a:schemeClr val="bg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2778AF"/>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a:ln>
                            <a:noFill/>
                          </a:ln>
                          <a:solidFill>
                            <a:schemeClr val="bg1"/>
                          </a:solidFill>
                          <a:effectLst/>
                          <a:latin typeface="微软雅黑" pitchFamily="34" charset="-122"/>
                          <a:ea typeface="微软雅黑" pitchFamily="34" charset="-122"/>
                        </a:rPr>
                        <a:t>职称</a:t>
                      </a:r>
                      <a:endParaRPr kumimoji="0" lang="zh-CN" altLang="en-US" sz="1100" b="0" i="0" u="none" strike="noStrike" cap="none" normalizeH="0" baseline="0" dirty="0">
                        <a:ln>
                          <a:noFill/>
                        </a:ln>
                        <a:solidFill>
                          <a:schemeClr val="bg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2778AF"/>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a:ln>
                            <a:noFill/>
                          </a:ln>
                          <a:solidFill>
                            <a:schemeClr val="bg1"/>
                          </a:solidFill>
                          <a:effectLst/>
                          <a:latin typeface="微软雅黑" pitchFamily="34" charset="-122"/>
                          <a:ea typeface="微软雅黑" pitchFamily="34" charset="-122"/>
                        </a:rPr>
                        <a:t>圈内职务</a:t>
                      </a:r>
                      <a:endParaRPr kumimoji="0" lang="zh-CN" altLang="en-US" sz="1100" b="0" i="0" u="none" strike="noStrike" cap="none" normalizeH="0" baseline="0" dirty="0">
                        <a:ln>
                          <a:noFill/>
                        </a:ln>
                        <a:solidFill>
                          <a:schemeClr val="bg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2778AF"/>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a:ln>
                            <a:noFill/>
                          </a:ln>
                          <a:solidFill>
                            <a:schemeClr val="bg1"/>
                          </a:solidFill>
                          <a:effectLst/>
                          <a:latin typeface="微软雅黑" pitchFamily="34" charset="-122"/>
                          <a:ea typeface="微软雅黑" pitchFamily="34" charset="-122"/>
                        </a:rPr>
                        <a:t>年龄</a:t>
                      </a:r>
                      <a:endParaRPr kumimoji="0" lang="zh-CN" altLang="en-US" sz="1100" b="0" i="0" u="none" strike="noStrike" cap="none" normalizeH="0" baseline="0" dirty="0">
                        <a:ln>
                          <a:noFill/>
                        </a:ln>
                        <a:solidFill>
                          <a:schemeClr val="bg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2778A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a:ln>
                            <a:noFill/>
                          </a:ln>
                          <a:solidFill>
                            <a:schemeClr val="bg1"/>
                          </a:solidFill>
                          <a:effectLst/>
                          <a:latin typeface="微软雅黑" pitchFamily="34" charset="-122"/>
                          <a:ea typeface="微软雅黑" pitchFamily="34" charset="-122"/>
                        </a:rPr>
                        <a:t>资历</a:t>
                      </a:r>
                      <a:endParaRPr kumimoji="0" lang="zh-CN" altLang="en-US" sz="1100" b="0" i="0" u="none" strike="noStrike" cap="none" normalizeH="0" baseline="0" dirty="0">
                        <a:ln>
                          <a:noFill/>
                        </a:ln>
                        <a:solidFill>
                          <a:schemeClr val="bg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2778AF"/>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bg1"/>
                          </a:solidFill>
                          <a:effectLst/>
                          <a:latin typeface="微软雅黑" pitchFamily="34" charset="-122"/>
                          <a:ea typeface="微软雅黑" pitchFamily="34" charset="-122"/>
                        </a:rPr>
                        <a:t>学历</a:t>
                      </a:r>
                      <a:endParaRPr kumimoji="0" lang="zh-CN" altLang="en-US" sz="1100" b="0" i="0" u="none" strike="noStrike" cap="none" normalizeH="0" baseline="0">
                        <a:ln>
                          <a:noFill/>
                        </a:ln>
                        <a:solidFill>
                          <a:schemeClr val="bg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2778AF"/>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a:ln>
                            <a:noFill/>
                          </a:ln>
                          <a:solidFill>
                            <a:schemeClr val="bg1"/>
                          </a:solidFill>
                          <a:effectLst/>
                          <a:latin typeface="微软雅黑" pitchFamily="34" charset="-122"/>
                          <a:ea typeface="微软雅黑" pitchFamily="34" charset="-122"/>
                        </a:rPr>
                        <a:t>圈内工作</a:t>
                      </a:r>
                      <a:endParaRPr kumimoji="0" lang="zh-CN" altLang="en-US" sz="1100" b="0" i="0" u="none" strike="noStrike" cap="none" normalizeH="0" baseline="0" dirty="0">
                        <a:ln>
                          <a:noFill/>
                        </a:ln>
                        <a:solidFill>
                          <a:schemeClr val="bg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2778AF"/>
                    </a:solidFill>
                  </a:tcPr>
                </a:tc>
                <a:extLst>
                  <a:ext uri="{0D108BD9-81ED-4DB2-BD59-A6C34878D82A}">
                    <a16:rowId xmlns:a16="http://schemas.microsoft.com/office/drawing/2014/main" val="10000"/>
                  </a:ext>
                </a:extLst>
              </a:tr>
              <a:tr h="36748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微软雅黑" pitchFamily="34" charset="-122"/>
                          <a:ea typeface="微软雅黑" pitchFamily="34" charset="-122"/>
                        </a:rPr>
                        <a:t>1</a:t>
                      </a:r>
                      <a:endParaRPr kumimoji="0" lang="zh-CN" altLang="zh-CN"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chemeClr val="tx1"/>
                          </a:solidFill>
                          <a:effectLst/>
                          <a:latin typeface="微软雅黑" pitchFamily="34" charset="-122"/>
                          <a:ea typeface="微软雅黑" pitchFamily="34" charset="-122"/>
                        </a:rPr>
                        <a:t>xxx</a:t>
                      </a:r>
                      <a:endParaRPr kumimoji="0" lang="zh-CN" altLang="en-US"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a:ln>
                            <a:noFill/>
                          </a:ln>
                          <a:solidFill>
                            <a:schemeClr val="tx1"/>
                          </a:solidFill>
                          <a:effectLst/>
                          <a:latin typeface="微软雅黑" pitchFamily="34" charset="-122"/>
                          <a:ea typeface="微软雅黑" pitchFamily="34" charset="-122"/>
                        </a:rPr>
                        <a:t>血液净化科</a:t>
                      </a:r>
                      <a:endParaRPr kumimoji="0" lang="zh-CN" altLang="en-US"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a:ln>
                            <a:noFill/>
                          </a:ln>
                          <a:solidFill>
                            <a:schemeClr val="tx1"/>
                          </a:solidFill>
                          <a:effectLst/>
                          <a:latin typeface="微软雅黑" pitchFamily="34" charset="-122"/>
                          <a:ea typeface="微软雅黑" pitchFamily="34" charset="-122"/>
                        </a:rPr>
                        <a:t>护师</a:t>
                      </a:r>
                      <a:endParaRPr kumimoji="0" lang="zh-CN" altLang="en-US"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微软雅黑" pitchFamily="34" charset="-122"/>
                          <a:ea typeface="微软雅黑" pitchFamily="34" charset="-122"/>
                        </a:rPr>
                        <a:t>30</a:t>
                      </a:r>
                      <a:endParaRPr kumimoji="0" lang="zh-CN" altLang="zh-CN"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微软雅黑" pitchFamily="34" charset="-122"/>
                          <a:ea typeface="微软雅黑" pitchFamily="34" charset="-122"/>
                        </a:rPr>
                        <a:t>5</a:t>
                      </a:r>
                      <a:r>
                        <a:rPr kumimoji="0" lang="zh-CN" altLang="en-US" sz="1200" b="0" i="0" u="none" strike="noStrike" cap="none" normalizeH="0" baseline="0" dirty="0">
                          <a:ln>
                            <a:noFill/>
                          </a:ln>
                          <a:solidFill>
                            <a:schemeClr val="tx1"/>
                          </a:solidFill>
                          <a:effectLst/>
                          <a:latin typeface="微软雅黑" pitchFamily="34" charset="-122"/>
                          <a:ea typeface="微软雅黑" pitchFamily="34" charset="-122"/>
                        </a:rPr>
                        <a:t>年</a:t>
                      </a:r>
                      <a:endParaRPr kumimoji="0" lang="zh-CN" altLang="en-US"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gridSpan="2">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zh-CN" altLang="en-US" sz="1200" b="0" i="0" u="none" strike="noStrike" cap="none" normalizeH="0" baseline="0" dirty="0">
                          <a:ln>
                            <a:noFill/>
                          </a:ln>
                          <a:solidFill>
                            <a:srgbClr val="000000"/>
                          </a:solidFill>
                          <a:effectLst/>
                          <a:latin typeface="微软雅黑" pitchFamily="34" charset="-122"/>
                          <a:ea typeface="微软雅黑" pitchFamily="34" charset="-122"/>
                        </a:rPr>
                        <a:t>本科</a:t>
                      </a:r>
                      <a:endParaRPr kumimoji="0" lang="zh-CN" altLang="en-US"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a:ln>
                            <a:noFill/>
                          </a:ln>
                          <a:solidFill>
                            <a:srgbClr val="000000"/>
                          </a:solidFill>
                          <a:effectLst/>
                          <a:latin typeface="微软雅黑" pitchFamily="34" charset="-122"/>
                          <a:ea typeface="微软雅黑" pitchFamily="34" charset="-122"/>
                        </a:rPr>
                        <a:t>组织、策划、分工、培训、追踪</a:t>
                      </a:r>
                      <a:endParaRPr kumimoji="0" lang="zh-CN" altLang="en-US"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r h="25506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微软雅黑" pitchFamily="34" charset="-122"/>
                          <a:ea typeface="微软雅黑" pitchFamily="34" charset="-122"/>
                        </a:rPr>
                        <a:t>2</a:t>
                      </a:r>
                      <a:endParaRPr kumimoji="0" lang="zh-CN" altLang="zh-CN"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微软雅黑" pitchFamily="34" charset="-122"/>
                          <a:ea typeface="微软雅黑" pitchFamily="34" charset="-122"/>
                        </a:rPr>
                        <a:t>xxx</a:t>
                      </a: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a:ln>
                            <a:noFill/>
                          </a:ln>
                          <a:solidFill>
                            <a:schemeClr val="tx1"/>
                          </a:solidFill>
                          <a:effectLst/>
                          <a:latin typeface="微软雅黑" pitchFamily="34" charset="-122"/>
                          <a:ea typeface="微软雅黑" pitchFamily="34" charset="-122"/>
                        </a:rPr>
                        <a:t>血液净化科</a:t>
                      </a:r>
                      <a:endParaRPr kumimoji="0" lang="zh-CN" altLang="en-US"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a:ln>
                            <a:noFill/>
                          </a:ln>
                          <a:solidFill>
                            <a:schemeClr val="tx1"/>
                          </a:solidFill>
                          <a:effectLst/>
                          <a:latin typeface="微软雅黑" pitchFamily="34" charset="-122"/>
                          <a:ea typeface="微软雅黑" pitchFamily="34" charset="-122"/>
                        </a:rPr>
                        <a:t>主管护师</a:t>
                      </a:r>
                      <a:endParaRPr kumimoji="0" lang="zh-CN" altLang="en-US"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微软雅黑" pitchFamily="34" charset="-122"/>
                          <a:ea typeface="微软雅黑" pitchFamily="34" charset="-122"/>
                        </a:rPr>
                        <a:t>35</a:t>
                      </a:r>
                      <a:endParaRPr kumimoji="0" lang="zh-CN" altLang="zh-CN"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微软雅黑" pitchFamily="34" charset="-122"/>
                          <a:ea typeface="微软雅黑" pitchFamily="34" charset="-122"/>
                        </a:rPr>
                        <a:t>16</a:t>
                      </a:r>
                      <a:r>
                        <a:rPr kumimoji="0" lang="zh-CN" altLang="en-US" sz="1200" b="0" i="0" u="none" strike="noStrike" cap="none" normalizeH="0" baseline="0" dirty="0">
                          <a:ln>
                            <a:noFill/>
                          </a:ln>
                          <a:solidFill>
                            <a:schemeClr val="tx1"/>
                          </a:solidFill>
                          <a:effectLst/>
                          <a:latin typeface="微软雅黑" pitchFamily="34" charset="-122"/>
                          <a:ea typeface="微软雅黑" pitchFamily="34" charset="-122"/>
                        </a:rPr>
                        <a:t>年</a:t>
                      </a:r>
                      <a:endParaRPr kumimoji="0" lang="zh-CN" altLang="en-US"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zh-CN" altLang="en-US" sz="1200" b="0" i="0" u="none" strike="noStrike" cap="none" normalizeH="0" baseline="0" dirty="0">
                          <a:ln>
                            <a:noFill/>
                          </a:ln>
                          <a:solidFill>
                            <a:srgbClr val="000000"/>
                          </a:solidFill>
                          <a:effectLst/>
                          <a:latin typeface="微软雅黑" pitchFamily="34" charset="-122"/>
                          <a:ea typeface="微软雅黑" pitchFamily="34" charset="-122"/>
                        </a:rPr>
                        <a:t>本科</a:t>
                      </a:r>
                      <a:endParaRPr kumimoji="0" lang="zh-CN" altLang="en-US"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a:ln>
                            <a:noFill/>
                          </a:ln>
                          <a:solidFill>
                            <a:srgbClr val="000000"/>
                          </a:solidFill>
                          <a:effectLst/>
                          <a:latin typeface="微软雅黑" pitchFamily="34" charset="-122"/>
                          <a:ea typeface="微软雅黑" pitchFamily="34" charset="-122"/>
                        </a:rPr>
                        <a:t>协调、指导、督查、评价</a:t>
                      </a:r>
                      <a:endParaRPr kumimoji="0" lang="zh-CN" altLang="en-US"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6748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微软雅黑" pitchFamily="34" charset="-122"/>
                          <a:ea typeface="微软雅黑" pitchFamily="34" charset="-122"/>
                        </a:rPr>
                        <a:t>3</a:t>
                      </a:r>
                      <a:endParaRPr kumimoji="0" lang="zh-CN" altLang="zh-CN" sz="1100" b="0" i="0" u="none" strike="noStrike" cap="none" normalizeH="0" baseline="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微软雅黑" pitchFamily="34" charset="-122"/>
                          <a:ea typeface="微软雅黑" pitchFamily="34" charset="-122"/>
                        </a:rPr>
                        <a:t>xxx</a:t>
                      </a:r>
                      <a:endParaRPr kumimoji="0" lang="en-US" altLang="zh-CN" sz="12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a:ln>
                            <a:noFill/>
                          </a:ln>
                          <a:solidFill>
                            <a:schemeClr val="tx1"/>
                          </a:solidFill>
                          <a:effectLst/>
                          <a:latin typeface="微软雅黑" pitchFamily="34" charset="-122"/>
                          <a:ea typeface="微软雅黑" pitchFamily="34" charset="-122"/>
                        </a:rPr>
                        <a:t>血液净化科</a:t>
                      </a:r>
                      <a:endParaRPr kumimoji="0" lang="zh-CN" altLang="en-US"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微软雅黑" pitchFamily="34" charset="-122"/>
                          <a:ea typeface="微软雅黑" pitchFamily="34" charset="-122"/>
                        </a:rPr>
                        <a:t>副主任护师</a:t>
                      </a:r>
                      <a:endParaRPr kumimoji="0" lang="zh-CN" altLang="en-US" sz="1100" b="0" i="0" u="none" strike="noStrike" cap="none" normalizeH="0" baseline="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微软雅黑" pitchFamily="34" charset="-122"/>
                          <a:ea typeface="微软雅黑" pitchFamily="34" charset="-122"/>
                        </a:rPr>
                        <a:t>40</a:t>
                      </a:r>
                      <a:endParaRPr kumimoji="0" lang="zh-CN" altLang="zh-CN"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微软雅黑" pitchFamily="34" charset="-122"/>
                          <a:ea typeface="微软雅黑" pitchFamily="34" charset="-122"/>
                        </a:rPr>
                        <a:t>21</a:t>
                      </a:r>
                      <a:r>
                        <a:rPr kumimoji="0" lang="zh-CN" altLang="en-US" sz="1200" b="0" i="0" u="none" strike="noStrike" cap="none" normalizeH="0" baseline="0" dirty="0">
                          <a:ln>
                            <a:noFill/>
                          </a:ln>
                          <a:solidFill>
                            <a:schemeClr val="tx1"/>
                          </a:solidFill>
                          <a:effectLst/>
                          <a:latin typeface="微软雅黑" pitchFamily="34" charset="-122"/>
                          <a:ea typeface="微软雅黑" pitchFamily="34" charset="-122"/>
                        </a:rPr>
                        <a:t>年</a:t>
                      </a:r>
                      <a:endParaRPr kumimoji="0" lang="zh-CN" altLang="en-US"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gridSpan="2">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zh-CN" altLang="en-US" sz="1200" b="0" i="0" u="none" strike="noStrike" cap="none" normalizeH="0" baseline="0">
                          <a:ln>
                            <a:noFill/>
                          </a:ln>
                          <a:solidFill>
                            <a:srgbClr val="000000"/>
                          </a:solidFill>
                          <a:effectLst/>
                          <a:latin typeface="微软雅黑" pitchFamily="34" charset="-122"/>
                          <a:ea typeface="微软雅黑" pitchFamily="34" charset="-122"/>
                        </a:rPr>
                        <a:t>大专</a:t>
                      </a:r>
                      <a:endParaRPr kumimoji="0" lang="zh-CN" altLang="en-US" sz="1100" b="0" i="0" u="none" strike="noStrike" cap="none" normalizeH="0" baseline="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rgbClr val="000000"/>
                          </a:solidFill>
                          <a:effectLst/>
                          <a:latin typeface="微软雅黑" pitchFamily="34" charset="-122"/>
                          <a:ea typeface="微软雅黑" pitchFamily="34" charset="-122"/>
                        </a:rPr>
                        <a:t>培训、活动措施落实、数据收集</a:t>
                      </a:r>
                      <a:endParaRPr kumimoji="0" lang="zh-CN" altLang="en-US" sz="1100" b="0" i="0" u="none" strike="noStrike" cap="none" normalizeH="0" baseline="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3"/>
                  </a:ext>
                </a:extLst>
              </a:tr>
              <a:tr h="25506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微软雅黑" pitchFamily="34" charset="-122"/>
                          <a:ea typeface="微软雅黑" pitchFamily="34" charset="-122"/>
                        </a:rPr>
                        <a:t>4</a:t>
                      </a:r>
                      <a:endParaRPr kumimoji="0" lang="zh-CN" altLang="zh-CN"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微软雅黑" pitchFamily="34" charset="-122"/>
                          <a:ea typeface="微软雅黑" pitchFamily="34" charset="-122"/>
                        </a:rPr>
                        <a:t>xxx</a:t>
                      </a: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a:ln>
                            <a:noFill/>
                          </a:ln>
                          <a:solidFill>
                            <a:schemeClr val="tx1"/>
                          </a:solidFill>
                          <a:effectLst/>
                          <a:latin typeface="微软雅黑" pitchFamily="34" charset="-122"/>
                          <a:ea typeface="微软雅黑" pitchFamily="34" charset="-122"/>
                        </a:rPr>
                        <a:t>血液净化科</a:t>
                      </a:r>
                      <a:endParaRPr kumimoji="0" lang="zh-CN" altLang="en-US"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a:ln>
                            <a:noFill/>
                          </a:ln>
                          <a:solidFill>
                            <a:schemeClr val="tx1"/>
                          </a:solidFill>
                          <a:effectLst/>
                          <a:latin typeface="微软雅黑" pitchFamily="34" charset="-122"/>
                          <a:ea typeface="微软雅黑" pitchFamily="34" charset="-122"/>
                        </a:rPr>
                        <a:t>主管护师</a:t>
                      </a:r>
                      <a:endParaRPr kumimoji="0" lang="zh-CN" altLang="en-US"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微软雅黑" pitchFamily="34" charset="-122"/>
                          <a:ea typeface="微软雅黑" pitchFamily="34" charset="-122"/>
                        </a:rPr>
                        <a:t>37</a:t>
                      </a:r>
                      <a:endParaRPr kumimoji="0" lang="zh-CN" altLang="zh-CN"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微软雅黑" pitchFamily="34" charset="-122"/>
                          <a:ea typeface="微软雅黑" pitchFamily="34" charset="-122"/>
                        </a:rPr>
                        <a:t>13</a:t>
                      </a:r>
                      <a:r>
                        <a:rPr kumimoji="0" lang="zh-CN" altLang="en-US" sz="1200" b="0" i="0" u="none" strike="noStrike" cap="none" normalizeH="0" baseline="0" dirty="0">
                          <a:ln>
                            <a:noFill/>
                          </a:ln>
                          <a:solidFill>
                            <a:schemeClr val="tx1"/>
                          </a:solidFill>
                          <a:effectLst/>
                          <a:latin typeface="微软雅黑" pitchFamily="34" charset="-122"/>
                          <a:ea typeface="微软雅黑" pitchFamily="34" charset="-122"/>
                        </a:rPr>
                        <a:t>年</a:t>
                      </a:r>
                      <a:endParaRPr kumimoji="0" lang="zh-CN" altLang="en-US"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zh-CN" altLang="en-US" sz="1200" b="0" i="0" u="none" strike="noStrike" cap="none" normalizeH="0" baseline="0" dirty="0">
                          <a:ln>
                            <a:noFill/>
                          </a:ln>
                          <a:solidFill>
                            <a:srgbClr val="000000"/>
                          </a:solidFill>
                          <a:effectLst/>
                          <a:latin typeface="微软雅黑" pitchFamily="34" charset="-122"/>
                          <a:ea typeface="微软雅黑" pitchFamily="34" charset="-122"/>
                        </a:rPr>
                        <a:t>本科</a:t>
                      </a:r>
                      <a:endParaRPr kumimoji="0" lang="zh-CN" altLang="en-US"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a:ln>
                            <a:noFill/>
                          </a:ln>
                          <a:solidFill>
                            <a:srgbClr val="000000"/>
                          </a:solidFill>
                          <a:effectLst/>
                          <a:latin typeface="微软雅黑" pitchFamily="34" charset="-122"/>
                          <a:ea typeface="微软雅黑" pitchFamily="34" charset="-122"/>
                        </a:rPr>
                        <a:t>数据收集、相片采集</a:t>
                      </a:r>
                      <a:endParaRPr kumimoji="0" lang="zh-CN" altLang="en-US"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913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微软雅黑" pitchFamily="34" charset="-122"/>
                          <a:ea typeface="微软雅黑" pitchFamily="34" charset="-122"/>
                        </a:rPr>
                        <a:t>5</a:t>
                      </a:r>
                      <a:endParaRPr kumimoji="0" lang="zh-CN" altLang="zh-CN" sz="1100" b="0" i="0" u="none" strike="noStrike" cap="none" normalizeH="0" baseline="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微软雅黑" pitchFamily="34" charset="-122"/>
                          <a:ea typeface="微软雅黑" pitchFamily="34" charset="-122"/>
                        </a:rPr>
                        <a:t>xxx</a:t>
                      </a:r>
                      <a:endParaRPr kumimoji="0" lang="en-US" altLang="zh-CN" sz="12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微软雅黑" pitchFamily="34" charset="-122"/>
                          <a:ea typeface="微软雅黑" pitchFamily="34" charset="-122"/>
                        </a:rPr>
                        <a:t>血液净化科</a:t>
                      </a:r>
                      <a:endParaRPr kumimoji="0" lang="zh-CN" altLang="en-US" sz="1100" b="0" i="0" u="none" strike="noStrike" cap="none" normalizeH="0" baseline="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微软雅黑" pitchFamily="34" charset="-122"/>
                          <a:ea typeface="微软雅黑" pitchFamily="34" charset="-122"/>
                        </a:rPr>
                        <a:t>主管护师</a:t>
                      </a:r>
                      <a:endParaRPr kumimoji="0" lang="zh-CN" altLang="en-US" sz="1100" b="0" i="0" u="none" strike="noStrike" cap="none" normalizeH="0" baseline="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微软雅黑" pitchFamily="34" charset="-122"/>
                          <a:ea typeface="微软雅黑" pitchFamily="34" charset="-122"/>
                        </a:rPr>
                        <a:t>31</a:t>
                      </a:r>
                      <a:endParaRPr kumimoji="0" lang="zh-CN" altLang="zh-CN" sz="1100" b="0" i="0" u="none" strike="noStrike" cap="none" normalizeH="0" baseline="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微软雅黑" pitchFamily="34" charset="-122"/>
                          <a:ea typeface="微软雅黑" pitchFamily="34" charset="-122"/>
                        </a:rPr>
                        <a:t>8</a:t>
                      </a:r>
                      <a:r>
                        <a:rPr kumimoji="0" lang="zh-CN" altLang="en-US" sz="1200" b="0" i="0" u="none" strike="noStrike" cap="none" normalizeH="0" baseline="0">
                          <a:ln>
                            <a:noFill/>
                          </a:ln>
                          <a:solidFill>
                            <a:schemeClr val="tx1"/>
                          </a:solidFill>
                          <a:effectLst/>
                          <a:latin typeface="微软雅黑" pitchFamily="34" charset="-122"/>
                          <a:ea typeface="微软雅黑" pitchFamily="34" charset="-122"/>
                        </a:rPr>
                        <a:t>年</a:t>
                      </a:r>
                      <a:endParaRPr kumimoji="0" lang="zh-CN" altLang="en-US" sz="1100" b="0" i="0" u="none" strike="noStrike" cap="none" normalizeH="0" baseline="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gridSpan="2">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zh-CN" altLang="en-US" sz="1200" b="0" i="0" u="none" strike="noStrike" cap="none" normalizeH="0" baseline="0" dirty="0">
                          <a:ln>
                            <a:noFill/>
                          </a:ln>
                          <a:solidFill>
                            <a:srgbClr val="000000"/>
                          </a:solidFill>
                          <a:effectLst/>
                          <a:latin typeface="微软雅黑" pitchFamily="34" charset="-122"/>
                          <a:ea typeface="微软雅黑" pitchFamily="34" charset="-122"/>
                        </a:rPr>
                        <a:t>本科</a:t>
                      </a:r>
                      <a:endParaRPr kumimoji="0" lang="zh-CN" altLang="en-US"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a:ln>
                            <a:noFill/>
                          </a:ln>
                          <a:solidFill>
                            <a:srgbClr val="000000"/>
                          </a:solidFill>
                          <a:effectLst/>
                          <a:latin typeface="微软雅黑" pitchFamily="34" charset="-122"/>
                          <a:ea typeface="微软雅黑" pitchFamily="34" charset="-122"/>
                        </a:rPr>
                        <a:t>活动措施落实、制作幻灯片</a:t>
                      </a:r>
                      <a:endParaRPr kumimoji="0" lang="zh-CN" altLang="en-US"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5"/>
                  </a:ext>
                </a:extLst>
              </a:tr>
              <a:tr h="36748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微软雅黑" pitchFamily="34" charset="-122"/>
                          <a:ea typeface="微软雅黑" pitchFamily="34" charset="-122"/>
                        </a:rPr>
                        <a:t>6</a:t>
                      </a:r>
                      <a:endParaRPr kumimoji="0" lang="zh-CN" altLang="zh-CN"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微软雅黑" pitchFamily="34" charset="-122"/>
                          <a:ea typeface="微软雅黑" pitchFamily="34" charset="-122"/>
                        </a:rPr>
                        <a:t>xxx</a:t>
                      </a: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a:ln>
                            <a:noFill/>
                          </a:ln>
                          <a:solidFill>
                            <a:schemeClr val="tx1"/>
                          </a:solidFill>
                          <a:effectLst/>
                          <a:latin typeface="微软雅黑" pitchFamily="34" charset="-122"/>
                          <a:ea typeface="微软雅黑" pitchFamily="34" charset="-122"/>
                        </a:rPr>
                        <a:t>血液净化科</a:t>
                      </a:r>
                      <a:endParaRPr kumimoji="0" lang="zh-CN" altLang="en-US"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a:ln>
                            <a:noFill/>
                          </a:ln>
                          <a:solidFill>
                            <a:schemeClr val="tx1"/>
                          </a:solidFill>
                          <a:effectLst/>
                          <a:latin typeface="微软雅黑" pitchFamily="34" charset="-122"/>
                          <a:ea typeface="微软雅黑" pitchFamily="34" charset="-122"/>
                        </a:rPr>
                        <a:t>主管护师</a:t>
                      </a:r>
                      <a:endParaRPr kumimoji="0" lang="zh-CN" altLang="en-US"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微软雅黑" pitchFamily="34" charset="-122"/>
                          <a:ea typeface="微软雅黑" pitchFamily="34" charset="-122"/>
                        </a:rPr>
                        <a:t>35</a:t>
                      </a:r>
                      <a:endParaRPr kumimoji="0" lang="zh-CN" altLang="zh-CN"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微软雅黑" pitchFamily="34" charset="-122"/>
                          <a:ea typeface="微软雅黑" pitchFamily="34" charset="-122"/>
                        </a:rPr>
                        <a:t>16</a:t>
                      </a:r>
                      <a:r>
                        <a:rPr kumimoji="0" lang="zh-CN" altLang="en-US" sz="1200" b="0" i="0" u="none" strike="noStrike" cap="none" normalizeH="0" baseline="0" dirty="0">
                          <a:ln>
                            <a:noFill/>
                          </a:ln>
                          <a:solidFill>
                            <a:schemeClr val="tx1"/>
                          </a:solidFill>
                          <a:effectLst/>
                          <a:latin typeface="微软雅黑" pitchFamily="34" charset="-122"/>
                          <a:ea typeface="微软雅黑" pitchFamily="34" charset="-122"/>
                        </a:rPr>
                        <a:t>年</a:t>
                      </a:r>
                      <a:endParaRPr kumimoji="0" lang="zh-CN" altLang="en-US"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zh-CN" altLang="en-US" sz="1200" b="0" i="0" u="none" strike="noStrike" cap="none" normalizeH="0" baseline="0" dirty="0">
                          <a:ln>
                            <a:noFill/>
                          </a:ln>
                          <a:solidFill>
                            <a:srgbClr val="000000"/>
                          </a:solidFill>
                          <a:effectLst/>
                          <a:latin typeface="微软雅黑" pitchFamily="34" charset="-122"/>
                          <a:ea typeface="微软雅黑" pitchFamily="34" charset="-122"/>
                        </a:rPr>
                        <a:t>本科</a:t>
                      </a:r>
                      <a:endParaRPr kumimoji="0" lang="zh-CN" altLang="en-US"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a:ln>
                            <a:noFill/>
                          </a:ln>
                          <a:solidFill>
                            <a:srgbClr val="000000"/>
                          </a:solidFill>
                          <a:effectLst/>
                          <a:latin typeface="微软雅黑" pitchFamily="34" charset="-122"/>
                          <a:ea typeface="微软雅黑" pitchFamily="34" charset="-122"/>
                        </a:rPr>
                        <a:t>活动措施落实、数据分析、记录</a:t>
                      </a:r>
                      <a:endParaRPr kumimoji="0" lang="zh-CN" altLang="en-US"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2453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微软雅黑" pitchFamily="34" charset="-122"/>
                          <a:ea typeface="微软雅黑" pitchFamily="34" charset="-122"/>
                        </a:rPr>
                        <a:t>7</a:t>
                      </a:r>
                      <a:endParaRPr kumimoji="0" lang="zh-CN" altLang="zh-CN"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微软雅黑" pitchFamily="34" charset="-122"/>
                          <a:ea typeface="微软雅黑" pitchFamily="34" charset="-122"/>
                        </a:rPr>
                        <a:t>xxx</a:t>
                      </a: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a:ln>
                            <a:noFill/>
                          </a:ln>
                          <a:solidFill>
                            <a:schemeClr val="tx1"/>
                          </a:solidFill>
                          <a:effectLst/>
                          <a:latin typeface="微软雅黑" pitchFamily="34" charset="-122"/>
                          <a:ea typeface="微软雅黑" pitchFamily="34" charset="-122"/>
                        </a:rPr>
                        <a:t>血液净化科</a:t>
                      </a:r>
                      <a:endParaRPr kumimoji="0" lang="zh-CN" altLang="en-US"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微软雅黑" pitchFamily="34" charset="-122"/>
                          <a:ea typeface="微软雅黑" pitchFamily="34" charset="-122"/>
                        </a:rPr>
                        <a:t>护师</a:t>
                      </a:r>
                      <a:endParaRPr kumimoji="0" lang="zh-CN" altLang="en-US" sz="1100" b="0" i="0" u="none" strike="noStrike" cap="none" normalizeH="0" baseline="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微软雅黑" pitchFamily="34" charset="-122"/>
                          <a:ea typeface="微软雅黑" pitchFamily="34" charset="-122"/>
                        </a:rPr>
                        <a:t>27</a:t>
                      </a:r>
                      <a:endParaRPr kumimoji="0" lang="zh-CN" altLang="zh-CN" sz="1100" b="0" i="0" u="none" strike="noStrike" cap="none" normalizeH="0" baseline="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rgbClr val="000000"/>
                          </a:solidFill>
                          <a:effectLst/>
                          <a:latin typeface="微软雅黑" pitchFamily="34" charset="-122"/>
                          <a:ea typeface="微软雅黑" pitchFamily="34" charset="-122"/>
                        </a:rPr>
                        <a:t>本科</a:t>
                      </a:r>
                      <a:endParaRPr kumimoji="0" lang="zh-CN" altLang="en-US" sz="1100" b="0" i="0" u="none" strike="noStrike" cap="none" normalizeH="0" baseline="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a:ln>
                            <a:noFill/>
                          </a:ln>
                          <a:solidFill>
                            <a:srgbClr val="000000"/>
                          </a:solidFill>
                          <a:effectLst/>
                          <a:latin typeface="微软雅黑" pitchFamily="34" charset="-122"/>
                          <a:ea typeface="微软雅黑" pitchFamily="34" charset="-122"/>
                        </a:rPr>
                        <a:t>活动措施落实、数据收集</a:t>
                      </a:r>
                      <a:endParaRPr kumimoji="0" lang="zh-CN" altLang="en-US"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7"/>
                  </a:ext>
                </a:extLst>
              </a:tr>
              <a:tr h="274320">
                <a:tc>
                  <a:txBody>
                    <a:bodyPr/>
                    <a:lstStyle/>
                    <a:p>
                      <a:endParaRPr lang="zh-CN" altLang="en-US" dirty="0"/>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2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100" b="0" i="0" u="none" strike="noStrike" cap="none" normalizeH="0" baseline="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100" b="0" i="0" u="none" strike="noStrike" cap="none" normalizeH="0" baseline="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100" b="0" i="0" u="none" strike="noStrike" cap="none" normalizeH="0" baseline="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100" b="0" i="0" u="none" strike="noStrike" cap="none" normalizeH="0" baseline="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2453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2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100" b="0" i="0" u="none" strike="noStrike" cap="none" normalizeH="0" baseline="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100" b="0" i="0" u="none" strike="noStrike" cap="none" normalizeH="0" baseline="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100" b="0" i="0" u="none" strike="noStrike" cap="none" normalizeH="0" baseline="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100" b="0" i="0" u="none" strike="noStrike" cap="none" normalizeH="0" baseline="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100" b="0" i="0" u="none" strike="noStrike" cap="none" normalizeH="0" baseline="0" dirty="0">
                        <a:ln>
                          <a:noFill/>
                        </a:ln>
                        <a:solidFill>
                          <a:schemeClr val="tx1"/>
                        </a:solidFill>
                        <a:effectLst/>
                        <a:latin typeface="微软雅黑" pitchFamily="34" charset="-122"/>
                        <a:ea typeface="微软雅黑" pitchFamily="34" charset="-122"/>
                      </a:endParaRPr>
                    </a:p>
                  </a:txBody>
                  <a:tcPr marL="34718" marR="34718"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9"/>
                  </a:ext>
                </a:extLst>
              </a:tr>
            </a:tbl>
          </a:graphicData>
        </a:graphic>
      </p:graphicFrame>
      <p:grpSp>
        <p:nvGrpSpPr>
          <p:cNvPr id="4" name="组合 3"/>
          <p:cNvGrpSpPr/>
          <p:nvPr/>
        </p:nvGrpSpPr>
        <p:grpSpPr>
          <a:xfrm>
            <a:off x="9424162" y="8291"/>
            <a:ext cx="2271837" cy="1334894"/>
            <a:chOff x="9424162" y="8291"/>
            <a:chExt cx="2271837" cy="1334894"/>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4162" y="8291"/>
              <a:ext cx="1741430" cy="1334894"/>
            </a:xfrm>
            <a:prstGeom prst="rect">
              <a:avLst/>
            </a:prstGeom>
          </p:spPr>
        </p:pic>
        <p:pic>
          <p:nvPicPr>
            <p:cNvPr id="49" name="图片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4356" y="274851"/>
              <a:ext cx="741643" cy="717649"/>
            </a:xfrm>
            <a:prstGeom prst="rect">
              <a:avLst/>
            </a:prstGeom>
          </p:spPr>
        </p:pic>
      </p:grpSp>
    </p:spTree>
    <p:custDataLst>
      <p:tags r:id="rId1"/>
    </p:custDataLst>
    <p:extLst>
      <p:ext uri="{BB962C8B-B14F-4D97-AF65-F5344CB8AC3E}">
        <p14:creationId xmlns:p14="http://schemas.microsoft.com/office/powerpoint/2010/main" val="1309393528"/>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矩形 34"/>
          <p:cNvSpPr/>
          <p:nvPr/>
        </p:nvSpPr>
        <p:spPr>
          <a:xfrm>
            <a:off x="0" y="411981"/>
            <a:ext cx="874207" cy="381837"/>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682477" y="336212"/>
            <a:ext cx="537993" cy="537993"/>
            <a:chOff x="682477" y="336212"/>
            <a:chExt cx="537993" cy="537993"/>
          </a:xfrm>
        </p:grpSpPr>
        <p:grpSp>
          <p:nvGrpSpPr>
            <p:cNvPr id="37" name="组合 36"/>
            <p:cNvGrpSpPr/>
            <p:nvPr/>
          </p:nvGrpSpPr>
          <p:grpSpPr>
            <a:xfrm>
              <a:off x="682477" y="336212"/>
              <a:ext cx="537993" cy="537993"/>
              <a:chOff x="1603689" y="1828440"/>
              <a:chExt cx="2743560" cy="2743560"/>
            </a:xfrm>
          </p:grpSpPr>
          <p:sp>
            <p:nvSpPr>
              <p:cNvPr id="39" name="椭圆 38"/>
              <p:cNvSpPr/>
              <p:nvPr/>
            </p:nvSpPr>
            <p:spPr>
              <a:xfrm>
                <a:off x="1603689" y="1828440"/>
                <a:ext cx="2743560" cy="2743560"/>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sp>
            <p:nvSpPr>
              <p:cNvPr id="40" name="椭圆 39"/>
              <p:cNvSpPr/>
              <p:nvPr/>
            </p:nvSpPr>
            <p:spPr>
              <a:xfrm>
                <a:off x="1752544" y="1977295"/>
                <a:ext cx="2445850" cy="2445850"/>
              </a:xfrm>
              <a:prstGeom prst="ellipse">
                <a:avLst/>
              </a:prstGeom>
              <a:solidFill>
                <a:srgbClr val="2980B9"/>
              </a:solidFill>
              <a:ln w="38100"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grpSp>
        <p:sp>
          <p:nvSpPr>
            <p:cNvPr id="41" name="矩形 40"/>
            <p:cNvSpPr/>
            <p:nvPr/>
          </p:nvSpPr>
          <p:spPr>
            <a:xfrm>
              <a:off x="753342" y="418233"/>
              <a:ext cx="396262" cy="369332"/>
            </a:xfrm>
            <a:prstGeom prst="rect">
              <a:avLst/>
            </a:prstGeom>
          </p:spPr>
          <p:txBody>
            <a:bodyPr wrap="none">
              <a:spAutoFit/>
            </a:bodyPr>
            <a:lstStyle/>
            <a:p>
              <a:pPr lvl="0"/>
              <a:r>
                <a:rPr lang="en-US" altLang="zh-CN" dirty="0">
                  <a:solidFill>
                    <a:schemeClr val="bg1"/>
                  </a:solidFill>
                  <a:latin typeface="Impact" panose="020B0806030902050204" pitchFamily="34" charset="0"/>
                </a:rPr>
                <a:t>01</a:t>
              </a:r>
              <a:endParaRPr lang="zh-CN" altLang="en-US" dirty="0">
                <a:solidFill>
                  <a:schemeClr val="bg1"/>
                </a:solidFill>
                <a:latin typeface="Impact" panose="020B0806030902050204" pitchFamily="34" charset="0"/>
              </a:endParaRPr>
            </a:p>
          </p:txBody>
        </p:sp>
      </p:grpSp>
      <p:sp>
        <p:nvSpPr>
          <p:cNvPr id="43" name="矩形 42"/>
          <p:cNvSpPr/>
          <p:nvPr/>
        </p:nvSpPr>
        <p:spPr>
          <a:xfrm>
            <a:off x="1220469" y="402844"/>
            <a:ext cx="2800767" cy="461665"/>
          </a:xfrm>
          <a:prstGeom prst="rect">
            <a:avLst/>
          </a:prstGeom>
        </p:spPr>
        <p:txBody>
          <a:bodyPr wrap="none">
            <a:spAutoFit/>
          </a:bodyPr>
          <a:lstStyle/>
          <a:p>
            <a:pPr lvl="0" fontAlgn="base">
              <a:spcBef>
                <a:spcPct val="0"/>
              </a:spcBef>
              <a:spcAft>
                <a:spcPct val="0"/>
              </a:spcAft>
            </a:pPr>
            <a:r>
              <a:rPr lang="zh-CN" altLang="en-US" sz="2400" dirty="0">
                <a:solidFill>
                  <a:srgbClr val="2980B9"/>
                </a:solidFill>
                <a:latin typeface="微软雅黑" panose="020B0503020204020204" pitchFamily="34" charset="-122"/>
                <a:ea typeface="微软雅黑" panose="020B0503020204020204" pitchFamily="34" charset="-122"/>
              </a:rPr>
              <a:t>关于健康圈</a:t>
            </a:r>
            <a:r>
              <a:rPr lang="zh-CN" altLang="en-US" sz="1400" dirty="0">
                <a:solidFill>
                  <a:srgbClr val="2980B9"/>
                </a:solidFill>
                <a:latin typeface="微软雅黑" panose="020B0503020204020204" pitchFamily="34" charset="-122"/>
                <a:ea typeface="微软雅黑" panose="020B0503020204020204" pitchFamily="34" charset="-122"/>
              </a:rPr>
              <a:t>（圈名自定）</a:t>
            </a:r>
          </a:p>
        </p:txBody>
      </p:sp>
      <p:pic>
        <p:nvPicPr>
          <p:cNvPr id="49" name="图片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4356" y="274851"/>
            <a:ext cx="741643" cy="717649"/>
          </a:xfrm>
          <a:prstGeom prst="rect">
            <a:avLst/>
          </a:prstGeom>
        </p:spPr>
      </p:pic>
      <p:grpSp>
        <p:nvGrpSpPr>
          <p:cNvPr id="14" name="组合 13"/>
          <p:cNvGrpSpPr/>
          <p:nvPr/>
        </p:nvGrpSpPr>
        <p:grpSpPr>
          <a:xfrm>
            <a:off x="3372064" y="3399962"/>
            <a:ext cx="944832" cy="970604"/>
            <a:chOff x="4157494" y="3311185"/>
            <a:chExt cx="944832" cy="970604"/>
          </a:xfrm>
        </p:grpSpPr>
        <p:sp>
          <p:nvSpPr>
            <p:cNvPr id="15" name="矩形 14"/>
            <p:cNvSpPr/>
            <p:nvPr/>
          </p:nvSpPr>
          <p:spPr>
            <a:xfrm>
              <a:off x="4157494" y="3311185"/>
              <a:ext cx="944832" cy="970604"/>
            </a:xfrm>
            <a:prstGeom prst="rect">
              <a:avLst/>
            </a:prstGeom>
            <a:solidFill>
              <a:srgbClr val="9BBB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文本框 15"/>
            <p:cNvSpPr txBox="1"/>
            <p:nvPr/>
          </p:nvSpPr>
          <p:spPr>
            <a:xfrm>
              <a:off x="4251340" y="3504101"/>
              <a:ext cx="800219" cy="58477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prstClr val="white"/>
                  </a:solidFill>
                  <a:effectLst/>
                  <a:uLnTx/>
                  <a:uFillTx/>
                  <a:latin typeface="迷你简准圆" panose="03000509000000000000" pitchFamily="65" charset="-122"/>
                  <a:ea typeface="迷你简准圆" panose="03000509000000000000" pitchFamily="65" charset="-122"/>
                  <a:cs typeface="方正粗倩简体"/>
                </a:rPr>
                <a:t>照片</a:t>
              </a:r>
              <a:endParaRPr kumimoji="0" lang="en-US" altLang="zh-CN" sz="1600" b="0" i="0" u="none" strike="noStrike" kern="0" cap="none" spc="0" normalizeH="0" baseline="0" noProof="0" dirty="0">
                <a:ln>
                  <a:noFill/>
                </a:ln>
                <a:solidFill>
                  <a:prstClr val="white"/>
                </a:solidFill>
                <a:effectLst/>
                <a:uLnTx/>
                <a:uFillTx/>
                <a:latin typeface="迷你简准圆" panose="03000509000000000000" pitchFamily="65" charset="-122"/>
                <a:ea typeface="迷你简准圆" panose="03000509000000000000" pitchFamily="65" charset="-122"/>
                <a:cs typeface="方正粗倩简体"/>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prstClr val="white"/>
                  </a:solidFill>
                  <a:effectLst/>
                  <a:uLnTx/>
                  <a:uFillTx/>
                  <a:latin typeface="迷你简准圆" panose="03000509000000000000" pitchFamily="65" charset="-122"/>
                  <a:ea typeface="迷你简准圆" panose="03000509000000000000" pitchFamily="65" charset="-122"/>
                  <a:cs typeface="方正粗倩简体"/>
                </a:rPr>
                <a:t>排列法</a:t>
              </a:r>
            </a:p>
          </p:txBody>
        </p:sp>
      </p:grpSp>
      <p:pic>
        <p:nvPicPr>
          <p:cNvPr id="17" name="图片 16"/>
          <p:cNvPicPr>
            <a:picLocks noChangeAspect="1"/>
          </p:cNvPicPr>
          <p:nvPr/>
        </p:nvPicPr>
        <p:blipFill rotWithShape="1">
          <a:blip r:embed="rId5" cstate="print">
            <a:extLst>
              <a:ext uri="{28A0092B-C50C-407E-A947-70E740481C1C}">
                <a14:useLocalDpi xmlns:a14="http://schemas.microsoft.com/office/drawing/2010/main" val="0"/>
              </a:ext>
            </a:extLst>
          </a:blip>
          <a:srcRect b="31782"/>
          <a:stretch/>
        </p:blipFill>
        <p:spPr>
          <a:xfrm>
            <a:off x="5453634" y="5476640"/>
            <a:ext cx="944832" cy="970603"/>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b="31782"/>
          <a:stretch/>
        </p:blipFill>
        <p:spPr>
          <a:xfrm>
            <a:off x="4412849" y="4438304"/>
            <a:ext cx="944832" cy="970603"/>
          </a:xfrm>
          <a:prstGeom prst="rect">
            <a:avLst/>
          </a:prstGeom>
        </p:spPr>
      </p:pic>
      <p:pic>
        <p:nvPicPr>
          <p:cNvPr id="19" name="图片 18"/>
          <p:cNvPicPr>
            <a:picLocks noChangeAspect="1"/>
          </p:cNvPicPr>
          <p:nvPr/>
        </p:nvPicPr>
        <p:blipFill rotWithShape="1">
          <a:blip r:embed="rId5" cstate="print">
            <a:extLst>
              <a:ext uri="{28A0092B-C50C-407E-A947-70E740481C1C}">
                <a14:useLocalDpi xmlns:a14="http://schemas.microsoft.com/office/drawing/2010/main" val="0"/>
              </a:ext>
            </a:extLst>
          </a:blip>
          <a:srcRect b="31782"/>
          <a:stretch/>
        </p:blipFill>
        <p:spPr>
          <a:xfrm>
            <a:off x="5453634" y="4438303"/>
            <a:ext cx="944832" cy="970603"/>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b="31782"/>
          <a:stretch/>
        </p:blipFill>
        <p:spPr>
          <a:xfrm>
            <a:off x="6494419" y="4438303"/>
            <a:ext cx="944832" cy="970603"/>
          </a:xfrm>
          <a:prstGeom prst="rect">
            <a:avLst/>
          </a:prstGeom>
        </p:spPr>
      </p:pic>
      <p:pic>
        <p:nvPicPr>
          <p:cNvPr id="21" name="图片 20"/>
          <p:cNvPicPr>
            <a:picLocks noChangeAspect="1"/>
          </p:cNvPicPr>
          <p:nvPr/>
        </p:nvPicPr>
        <p:blipFill rotWithShape="1">
          <a:blip r:embed="rId5" cstate="print">
            <a:extLst>
              <a:ext uri="{28A0092B-C50C-407E-A947-70E740481C1C}">
                <a14:useLocalDpi xmlns:a14="http://schemas.microsoft.com/office/drawing/2010/main" val="0"/>
              </a:ext>
            </a:extLst>
          </a:blip>
          <a:srcRect b="31782"/>
          <a:stretch/>
        </p:blipFill>
        <p:spPr>
          <a:xfrm>
            <a:off x="4412849" y="3399965"/>
            <a:ext cx="944832" cy="970603"/>
          </a:xfrm>
          <a:prstGeom prst="rect">
            <a:avLst/>
          </a:prstGeom>
        </p:spPr>
      </p:pic>
      <p:pic>
        <p:nvPicPr>
          <p:cNvPr id="22" name="图片 21"/>
          <p:cNvPicPr>
            <a:picLocks noChangeAspect="1"/>
          </p:cNvPicPr>
          <p:nvPr/>
        </p:nvPicPr>
        <p:blipFill rotWithShape="1">
          <a:blip r:embed="rId5" cstate="print">
            <a:extLst>
              <a:ext uri="{28A0092B-C50C-407E-A947-70E740481C1C}">
                <a14:useLocalDpi xmlns:a14="http://schemas.microsoft.com/office/drawing/2010/main" val="0"/>
              </a:ext>
            </a:extLst>
          </a:blip>
          <a:srcRect b="31782"/>
          <a:stretch/>
        </p:blipFill>
        <p:spPr>
          <a:xfrm>
            <a:off x="6494419" y="3399965"/>
            <a:ext cx="944832" cy="97060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b="31782"/>
          <a:stretch/>
        </p:blipFill>
        <p:spPr>
          <a:xfrm>
            <a:off x="7535204" y="3399964"/>
            <a:ext cx="944832" cy="970603"/>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b="31782"/>
          <a:stretch/>
        </p:blipFill>
        <p:spPr>
          <a:xfrm>
            <a:off x="3374146" y="2361625"/>
            <a:ext cx="944832" cy="970603"/>
          </a:xfrm>
          <a:prstGeom prst="rect">
            <a:avLst/>
          </a:prstGeom>
        </p:spPr>
      </p:pic>
      <p:pic>
        <p:nvPicPr>
          <p:cNvPr id="25" name="图片 24"/>
          <p:cNvPicPr>
            <a:picLocks noChangeAspect="1"/>
          </p:cNvPicPr>
          <p:nvPr/>
        </p:nvPicPr>
        <p:blipFill rotWithShape="1">
          <a:blip r:embed="rId5" cstate="print">
            <a:extLst>
              <a:ext uri="{28A0092B-C50C-407E-A947-70E740481C1C}">
                <a14:useLocalDpi xmlns:a14="http://schemas.microsoft.com/office/drawing/2010/main" val="0"/>
              </a:ext>
            </a:extLst>
          </a:blip>
          <a:srcRect b="31782"/>
          <a:stretch/>
        </p:blipFill>
        <p:spPr>
          <a:xfrm>
            <a:off x="4414931" y="2361624"/>
            <a:ext cx="944832" cy="970603"/>
          </a:xfrm>
          <a:prstGeom prst="rect">
            <a:avLst/>
          </a:prstGeom>
        </p:spPr>
      </p:pic>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b="31782"/>
          <a:stretch/>
        </p:blipFill>
        <p:spPr>
          <a:xfrm>
            <a:off x="5455716" y="2361624"/>
            <a:ext cx="944832" cy="970603"/>
          </a:xfrm>
          <a:prstGeom prst="rect">
            <a:avLst/>
          </a:prstGeom>
        </p:spPr>
      </p:pic>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b="31782"/>
          <a:stretch/>
        </p:blipFill>
        <p:spPr>
          <a:xfrm>
            <a:off x="6496501" y="2361624"/>
            <a:ext cx="944832" cy="970603"/>
          </a:xfrm>
          <a:prstGeom prst="rect">
            <a:avLst/>
          </a:prstGeom>
        </p:spPr>
      </p:pic>
      <p:pic>
        <p:nvPicPr>
          <p:cNvPr id="28" name="图片 27"/>
          <p:cNvPicPr>
            <a:picLocks noChangeAspect="1"/>
          </p:cNvPicPr>
          <p:nvPr/>
        </p:nvPicPr>
        <p:blipFill rotWithShape="1">
          <a:blip r:embed="rId5" cstate="print">
            <a:extLst>
              <a:ext uri="{28A0092B-C50C-407E-A947-70E740481C1C}">
                <a14:useLocalDpi xmlns:a14="http://schemas.microsoft.com/office/drawing/2010/main" val="0"/>
              </a:ext>
            </a:extLst>
          </a:blip>
          <a:srcRect b="31782"/>
          <a:stretch/>
        </p:blipFill>
        <p:spPr>
          <a:xfrm>
            <a:off x="7537286" y="2361623"/>
            <a:ext cx="944832" cy="970603"/>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b="31782"/>
          <a:stretch/>
        </p:blipFill>
        <p:spPr>
          <a:xfrm>
            <a:off x="4412849" y="1323283"/>
            <a:ext cx="944832" cy="970603"/>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b="31782"/>
          <a:stretch/>
        </p:blipFill>
        <p:spPr>
          <a:xfrm>
            <a:off x="6494419" y="1323283"/>
            <a:ext cx="944832" cy="970603"/>
          </a:xfrm>
          <a:prstGeom prst="rect">
            <a:avLst/>
          </a:prstGeom>
        </p:spPr>
      </p:pic>
      <p:pic>
        <p:nvPicPr>
          <p:cNvPr id="31" name="图片 30"/>
          <p:cNvPicPr>
            <a:picLocks noChangeAspect="1"/>
          </p:cNvPicPr>
          <p:nvPr/>
        </p:nvPicPr>
        <p:blipFill rotWithShape="1">
          <a:blip r:embed="rId5" cstate="print">
            <a:extLst>
              <a:ext uri="{28A0092B-C50C-407E-A947-70E740481C1C}">
                <a14:useLocalDpi xmlns:a14="http://schemas.microsoft.com/office/drawing/2010/main" val="0"/>
              </a:ext>
            </a:extLst>
          </a:blip>
          <a:srcRect b="31782"/>
          <a:stretch/>
        </p:blipFill>
        <p:spPr>
          <a:xfrm>
            <a:off x="8532030" y="3399963"/>
            <a:ext cx="944832" cy="970603"/>
          </a:xfrm>
          <a:prstGeom prst="rect">
            <a:avLst/>
          </a:prstGeom>
        </p:spPr>
      </p:pic>
      <p:pic>
        <p:nvPicPr>
          <p:cNvPr id="32" name="图片 31"/>
          <p:cNvPicPr>
            <a:picLocks noChangeAspect="1"/>
          </p:cNvPicPr>
          <p:nvPr/>
        </p:nvPicPr>
        <p:blipFill rotWithShape="1">
          <a:blip r:embed="rId5" cstate="print">
            <a:extLst>
              <a:ext uri="{28A0092B-C50C-407E-A947-70E740481C1C}">
                <a14:useLocalDpi xmlns:a14="http://schemas.microsoft.com/office/drawing/2010/main" val="0"/>
              </a:ext>
            </a:extLst>
          </a:blip>
          <a:srcRect b="31782"/>
          <a:stretch/>
        </p:blipFill>
        <p:spPr>
          <a:xfrm>
            <a:off x="2353259" y="3399962"/>
            <a:ext cx="944832" cy="970603"/>
          </a:xfrm>
          <a:prstGeom prst="rect">
            <a:avLst/>
          </a:prstGeom>
        </p:spPr>
      </p:pic>
      <p:grpSp>
        <p:nvGrpSpPr>
          <p:cNvPr id="33" name="组合 32"/>
          <p:cNvGrpSpPr/>
          <p:nvPr/>
        </p:nvGrpSpPr>
        <p:grpSpPr>
          <a:xfrm>
            <a:off x="5444888" y="3399961"/>
            <a:ext cx="1005403" cy="970604"/>
            <a:chOff x="4148748" y="3311185"/>
            <a:chExt cx="1005403" cy="970604"/>
          </a:xfrm>
        </p:grpSpPr>
        <p:sp>
          <p:nvSpPr>
            <p:cNvPr id="34" name="矩形 33"/>
            <p:cNvSpPr/>
            <p:nvPr/>
          </p:nvSpPr>
          <p:spPr>
            <a:xfrm>
              <a:off x="4157494" y="3311185"/>
              <a:ext cx="944832" cy="970604"/>
            </a:xfrm>
            <a:prstGeom prst="rect">
              <a:avLst/>
            </a:prstGeom>
            <a:solidFill>
              <a:srgbClr val="F39C1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6" name="文本框 35"/>
            <p:cNvSpPr txBox="1"/>
            <p:nvPr/>
          </p:nvSpPr>
          <p:spPr>
            <a:xfrm>
              <a:off x="4148748" y="3504101"/>
              <a:ext cx="1005403" cy="58477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prstClr val="white"/>
                  </a:solidFill>
                  <a:effectLst/>
                  <a:uLnTx/>
                  <a:uFillTx/>
                  <a:latin typeface="迷你简准圆" panose="03000509000000000000" pitchFamily="65" charset="-122"/>
                  <a:ea typeface="迷你简准圆" panose="03000509000000000000" pitchFamily="65" charset="-122"/>
                  <a:cs typeface="方正粗倩简体"/>
                </a:rPr>
                <a:t>可以加些</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prstClr val="white"/>
                  </a:solidFill>
                  <a:effectLst/>
                  <a:uLnTx/>
                  <a:uFillTx/>
                  <a:latin typeface="迷你简准圆" panose="03000509000000000000" pitchFamily="65" charset="-122"/>
                  <a:ea typeface="迷你简准圆" panose="03000509000000000000" pitchFamily="65" charset="-122"/>
                  <a:cs typeface="方正粗倩简体"/>
                </a:rPr>
                <a:t>关键词</a:t>
              </a:r>
            </a:p>
          </p:txBody>
        </p:sp>
      </p:grpSp>
      <p:grpSp>
        <p:nvGrpSpPr>
          <p:cNvPr id="38" name="组合 37"/>
          <p:cNvGrpSpPr/>
          <p:nvPr/>
        </p:nvGrpSpPr>
        <p:grpSpPr>
          <a:xfrm>
            <a:off x="5453634" y="5476640"/>
            <a:ext cx="944832" cy="970604"/>
            <a:chOff x="4157494" y="3311185"/>
            <a:chExt cx="944832" cy="970604"/>
          </a:xfrm>
        </p:grpSpPr>
        <p:sp>
          <p:nvSpPr>
            <p:cNvPr id="44" name="矩形 43"/>
            <p:cNvSpPr/>
            <p:nvPr/>
          </p:nvSpPr>
          <p:spPr>
            <a:xfrm>
              <a:off x="4157494" y="3311185"/>
              <a:ext cx="944832" cy="970604"/>
            </a:xfrm>
            <a:prstGeom prst="rect">
              <a:avLst/>
            </a:prstGeom>
            <a:solidFill>
              <a:srgbClr val="16A08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5" name="文本框 44"/>
            <p:cNvSpPr txBox="1"/>
            <p:nvPr/>
          </p:nvSpPr>
          <p:spPr>
            <a:xfrm>
              <a:off x="4251340" y="3504101"/>
              <a:ext cx="800219" cy="58477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prstClr val="white"/>
                  </a:solidFill>
                  <a:effectLst/>
                  <a:uLnTx/>
                  <a:uFillTx/>
                  <a:latin typeface="迷你简准圆" panose="03000509000000000000" pitchFamily="65" charset="-122"/>
                  <a:ea typeface="迷你简准圆" panose="03000509000000000000" pitchFamily="65" charset="-122"/>
                  <a:cs typeface="方正粗倩简体"/>
                </a:rPr>
                <a:t>照片</a:t>
              </a:r>
              <a:endParaRPr kumimoji="0" lang="en-US" altLang="zh-CN" sz="1600" b="0" i="0" u="none" strike="noStrike" kern="0" cap="none" spc="0" normalizeH="0" baseline="0" noProof="0" dirty="0">
                <a:ln>
                  <a:noFill/>
                </a:ln>
                <a:solidFill>
                  <a:prstClr val="white"/>
                </a:solidFill>
                <a:effectLst/>
                <a:uLnTx/>
                <a:uFillTx/>
                <a:latin typeface="迷你简准圆" panose="03000509000000000000" pitchFamily="65" charset="-122"/>
                <a:ea typeface="迷你简准圆" panose="03000509000000000000" pitchFamily="65" charset="-122"/>
                <a:cs typeface="方正粗倩简体"/>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prstClr val="white"/>
                  </a:solidFill>
                  <a:effectLst/>
                  <a:uLnTx/>
                  <a:uFillTx/>
                  <a:latin typeface="迷你简准圆" panose="03000509000000000000" pitchFamily="65" charset="-122"/>
                  <a:ea typeface="迷你简准圆" panose="03000509000000000000" pitchFamily="65" charset="-122"/>
                  <a:cs typeface="方正粗倩简体"/>
                </a:rPr>
                <a:t>排列法</a:t>
              </a:r>
            </a:p>
          </p:txBody>
        </p:sp>
      </p:grpSp>
      <p:grpSp>
        <p:nvGrpSpPr>
          <p:cNvPr id="46" name="组合 45"/>
          <p:cNvGrpSpPr/>
          <p:nvPr/>
        </p:nvGrpSpPr>
        <p:grpSpPr>
          <a:xfrm>
            <a:off x="7535204" y="2361623"/>
            <a:ext cx="944832" cy="970604"/>
            <a:chOff x="4157494" y="3311185"/>
            <a:chExt cx="944832" cy="970604"/>
          </a:xfrm>
        </p:grpSpPr>
        <p:sp>
          <p:nvSpPr>
            <p:cNvPr id="47" name="矩形 46"/>
            <p:cNvSpPr/>
            <p:nvPr/>
          </p:nvSpPr>
          <p:spPr>
            <a:xfrm>
              <a:off x="4157494" y="3311185"/>
              <a:ext cx="944832" cy="970604"/>
            </a:xfrm>
            <a:prstGeom prst="rect">
              <a:avLst/>
            </a:prstGeom>
            <a:solidFill>
              <a:srgbClr val="C039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8" name="文本框 47"/>
            <p:cNvSpPr txBox="1"/>
            <p:nvPr/>
          </p:nvSpPr>
          <p:spPr>
            <a:xfrm>
              <a:off x="4251340" y="3504101"/>
              <a:ext cx="800219" cy="58477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prstClr val="white"/>
                  </a:solidFill>
                  <a:effectLst/>
                  <a:uLnTx/>
                  <a:uFillTx/>
                  <a:latin typeface="迷你简准圆" panose="03000509000000000000" pitchFamily="65" charset="-122"/>
                  <a:ea typeface="迷你简准圆" panose="03000509000000000000" pitchFamily="65" charset="-122"/>
                  <a:cs typeface="方正粗倩简体"/>
                </a:rPr>
                <a:t>照片</a:t>
              </a:r>
              <a:endParaRPr kumimoji="0" lang="en-US" altLang="zh-CN" sz="1600" b="0" i="0" u="none" strike="noStrike" kern="0" cap="none" spc="0" normalizeH="0" baseline="0" noProof="0" dirty="0">
                <a:ln>
                  <a:noFill/>
                </a:ln>
                <a:solidFill>
                  <a:prstClr val="white"/>
                </a:solidFill>
                <a:effectLst/>
                <a:uLnTx/>
                <a:uFillTx/>
                <a:latin typeface="迷你简准圆" panose="03000509000000000000" pitchFamily="65" charset="-122"/>
                <a:ea typeface="迷你简准圆" panose="03000509000000000000" pitchFamily="65" charset="-122"/>
                <a:cs typeface="方正粗倩简体"/>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prstClr val="white"/>
                  </a:solidFill>
                  <a:effectLst/>
                  <a:uLnTx/>
                  <a:uFillTx/>
                  <a:latin typeface="迷你简准圆" panose="03000509000000000000" pitchFamily="65" charset="-122"/>
                  <a:ea typeface="迷你简准圆" panose="03000509000000000000" pitchFamily="65" charset="-122"/>
                  <a:cs typeface="方正粗倩简体"/>
                </a:rPr>
                <a:t>排列法</a:t>
              </a:r>
            </a:p>
          </p:txBody>
        </p:sp>
      </p:grpSp>
      <p:grpSp>
        <p:nvGrpSpPr>
          <p:cNvPr id="50" name="组合 49"/>
          <p:cNvGrpSpPr/>
          <p:nvPr/>
        </p:nvGrpSpPr>
        <p:grpSpPr>
          <a:xfrm>
            <a:off x="4404104" y="1323282"/>
            <a:ext cx="1005403" cy="970604"/>
            <a:chOff x="4148749" y="3311185"/>
            <a:chExt cx="1005403" cy="970604"/>
          </a:xfrm>
          <a:solidFill>
            <a:srgbClr val="2778AF"/>
          </a:solidFill>
        </p:grpSpPr>
        <p:sp>
          <p:nvSpPr>
            <p:cNvPr id="51" name="矩形 50"/>
            <p:cNvSpPr/>
            <p:nvPr/>
          </p:nvSpPr>
          <p:spPr>
            <a:xfrm>
              <a:off x="4157494" y="3311185"/>
              <a:ext cx="944832" cy="970604"/>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2" name="文本框 51"/>
            <p:cNvSpPr txBox="1"/>
            <p:nvPr/>
          </p:nvSpPr>
          <p:spPr>
            <a:xfrm>
              <a:off x="4148749" y="3504101"/>
              <a:ext cx="1005403" cy="58477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prstClr val="white"/>
                  </a:solidFill>
                  <a:effectLst/>
                  <a:uLnTx/>
                  <a:uFillTx/>
                  <a:latin typeface="迷你简准圆" panose="03000509000000000000" pitchFamily="65" charset="-122"/>
                  <a:ea typeface="迷你简准圆" panose="03000509000000000000" pitchFamily="65" charset="-122"/>
                  <a:cs typeface="方正粗倩简体"/>
                </a:rPr>
                <a:t>可以加些</a:t>
              </a:r>
              <a:endParaRPr kumimoji="0" lang="en-US" altLang="zh-CN" sz="1600" b="0" i="0" u="none" strike="noStrike" kern="0" cap="none" spc="0" normalizeH="0" baseline="0" noProof="0" dirty="0">
                <a:ln>
                  <a:noFill/>
                </a:ln>
                <a:solidFill>
                  <a:prstClr val="white"/>
                </a:solidFill>
                <a:effectLst/>
                <a:uLnTx/>
                <a:uFillTx/>
                <a:latin typeface="迷你简准圆" panose="03000509000000000000" pitchFamily="65" charset="-122"/>
                <a:ea typeface="迷你简准圆" panose="03000509000000000000" pitchFamily="65" charset="-122"/>
                <a:cs typeface="方正粗倩简体"/>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prstClr val="white"/>
                  </a:solidFill>
                  <a:effectLst/>
                  <a:uLnTx/>
                  <a:uFillTx/>
                  <a:latin typeface="迷你简准圆" panose="03000509000000000000" pitchFamily="65" charset="-122"/>
                  <a:ea typeface="迷你简准圆" panose="03000509000000000000" pitchFamily="65" charset="-122"/>
                  <a:cs typeface="方正粗倩简体"/>
                </a:rPr>
                <a:t>关键词</a:t>
              </a:r>
            </a:p>
          </p:txBody>
        </p:sp>
      </p:grpSp>
    </p:spTree>
    <p:custDataLst>
      <p:tags r:id="rId1"/>
    </p:custDataLst>
    <p:extLst>
      <p:ext uri="{BB962C8B-B14F-4D97-AF65-F5344CB8AC3E}">
        <p14:creationId xmlns:p14="http://schemas.microsoft.com/office/powerpoint/2010/main" val="1116707941"/>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矩形 34"/>
          <p:cNvSpPr/>
          <p:nvPr/>
        </p:nvSpPr>
        <p:spPr>
          <a:xfrm>
            <a:off x="0" y="411981"/>
            <a:ext cx="874207" cy="381837"/>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682477" y="336212"/>
            <a:ext cx="537993" cy="537993"/>
            <a:chOff x="682477" y="336212"/>
            <a:chExt cx="537993" cy="537993"/>
          </a:xfrm>
        </p:grpSpPr>
        <p:grpSp>
          <p:nvGrpSpPr>
            <p:cNvPr id="37" name="组合 36"/>
            <p:cNvGrpSpPr/>
            <p:nvPr/>
          </p:nvGrpSpPr>
          <p:grpSpPr>
            <a:xfrm>
              <a:off x="682477" y="336212"/>
              <a:ext cx="537993" cy="537993"/>
              <a:chOff x="1603689" y="1828440"/>
              <a:chExt cx="2743560" cy="2743560"/>
            </a:xfrm>
          </p:grpSpPr>
          <p:sp>
            <p:nvSpPr>
              <p:cNvPr id="39" name="椭圆 38"/>
              <p:cNvSpPr/>
              <p:nvPr/>
            </p:nvSpPr>
            <p:spPr>
              <a:xfrm>
                <a:off x="1603689" y="1828440"/>
                <a:ext cx="2743560" cy="2743560"/>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sp>
            <p:nvSpPr>
              <p:cNvPr id="40" name="椭圆 39"/>
              <p:cNvSpPr/>
              <p:nvPr/>
            </p:nvSpPr>
            <p:spPr>
              <a:xfrm>
                <a:off x="1752544" y="1977295"/>
                <a:ext cx="2445850" cy="2445850"/>
              </a:xfrm>
              <a:prstGeom prst="ellipse">
                <a:avLst/>
              </a:prstGeom>
              <a:solidFill>
                <a:srgbClr val="2980B9"/>
              </a:solidFill>
              <a:ln w="38100"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grpSp>
        <p:sp>
          <p:nvSpPr>
            <p:cNvPr id="41" name="矩形 40"/>
            <p:cNvSpPr/>
            <p:nvPr/>
          </p:nvSpPr>
          <p:spPr>
            <a:xfrm>
              <a:off x="753342" y="418233"/>
              <a:ext cx="396262" cy="369332"/>
            </a:xfrm>
            <a:prstGeom prst="rect">
              <a:avLst/>
            </a:prstGeom>
          </p:spPr>
          <p:txBody>
            <a:bodyPr wrap="none">
              <a:spAutoFit/>
            </a:bodyPr>
            <a:lstStyle/>
            <a:p>
              <a:pPr lvl="0"/>
              <a:r>
                <a:rPr lang="en-US" altLang="zh-CN" dirty="0">
                  <a:solidFill>
                    <a:schemeClr val="bg1"/>
                  </a:solidFill>
                  <a:latin typeface="Impact" panose="020B0806030902050204" pitchFamily="34" charset="0"/>
                </a:rPr>
                <a:t>01</a:t>
              </a:r>
              <a:endParaRPr lang="zh-CN" altLang="en-US" dirty="0">
                <a:solidFill>
                  <a:schemeClr val="bg1"/>
                </a:solidFill>
                <a:latin typeface="Impact" panose="020B0806030902050204" pitchFamily="34" charset="0"/>
              </a:endParaRPr>
            </a:p>
          </p:txBody>
        </p:sp>
      </p:grpSp>
      <p:sp>
        <p:nvSpPr>
          <p:cNvPr id="43" name="矩形 42"/>
          <p:cNvSpPr/>
          <p:nvPr/>
        </p:nvSpPr>
        <p:spPr>
          <a:xfrm>
            <a:off x="1220469" y="402844"/>
            <a:ext cx="3147015" cy="461665"/>
          </a:xfrm>
          <a:prstGeom prst="rect">
            <a:avLst/>
          </a:prstGeom>
        </p:spPr>
        <p:txBody>
          <a:bodyPr wrap="none">
            <a:spAutoFit/>
          </a:bodyPr>
          <a:lstStyle/>
          <a:p>
            <a:pPr lvl="0" fontAlgn="base">
              <a:spcBef>
                <a:spcPct val="0"/>
              </a:spcBef>
              <a:spcAft>
                <a:spcPct val="0"/>
              </a:spcAft>
            </a:pPr>
            <a:r>
              <a:rPr lang="zh-CN" altLang="en-US" sz="2400" dirty="0">
                <a:solidFill>
                  <a:srgbClr val="2980B9"/>
                </a:solidFill>
                <a:latin typeface="微软雅黑" panose="020B0503020204020204" pitchFamily="34" charset="-122"/>
                <a:ea typeface="微软雅黑" panose="020B0503020204020204" pitchFamily="34" charset="-122"/>
              </a:rPr>
              <a:t>关于健康圈</a:t>
            </a:r>
            <a:r>
              <a:rPr lang="en-US" altLang="zh-CN" dirty="0">
                <a:solidFill>
                  <a:srgbClr val="2980B9"/>
                </a:solidFill>
                <a:latin typeface="微软雅黑" panose="020B0503020204020204" pitchFamily="34" charset="-122"/>
                <a:ea typeface="微软雅黑" panose="020B0503020204020204" pitchFamily="34" charset="-122"/>
              </a:rPr>
              <a:t>——</a:t>
            </a:r>
            <a:r>
              <a:rPr lang="zh-CN" altLang="en-US" dirty="0">
                <a:solidFill>
                  <a:srgbClr val="2980B9"/>
                </a:solidFill>
                <a:latin typeface="微软雅黑" panose="020B0503020204020204" pitchFamily="34" charset="-122"/>
                <a:ea typeface="微软雅黑" panose="020B0503020204020204" pitchFamily="34" charset="-122"/>
              </a:rPr>
              <a:t>圈名意义</a:t>
            </a:r>
          </a:p>
        </p:txBody>
      </p:sp>
      <p:grpSp>
        <p:nvGrpSpPr>
          <p:cNvPr id="13" name="组合 12"/>
          <p:cNvGrpSpPr/>
          <p:nvPr/>
        </p:nvGrpSpPr>
        <p:grpSpPr>
          <a:xfrm>
            <a:off x="1169821" y="3856977"/>
            <a:ext cx="10079802" cy="2286615"/>
            <a:chOff x="779776" y="4144655"/>
            <a:chExt cx="6864361" cy="1557189"/>
          </a:xfrm>
        </p:grpSpPr>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9206" y="4144656"/>
              <a:ext cx="2076251" cy="155718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4043" y="4148447"/>
              <a:ext cx="2330094" cy="155339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9776" y="4144655"/>
              <a:ext cx="2335781" cy="1557187"/>
            </a:xfrm>
            <a:prstGeom prst="rect">
              <a:avLst/>
            </a:prstGeom>
          </p:spPr>
        </p:pic>
      </p:grpSp>
      <p:pic>
        <p:nvPicPr>
          <p:cNvPr id="34" name="图片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58168" y="1267426"/>
            <a:ext cx="2498035" cy="2417216"/>
          </a:xfrm>
          <a:prstGeom prst="rect">
            <a:avLst/>
          </a:prstGeom>
        </p:spPr>
      </p:pic>
      <p:grpSp>
        <p:nvGrpSpPr>
          <p:cNvPr id="36" name="组合 35"/>
          <p:cNvGrpSpPr/>
          <p:nvPr/>
        </p:nvGrpSpPr>
        <p:grpSpPr>
          <a:xfrm>
            <a:off x="1110493" y="1830823"/>
            <a:ext cx="6021758" cy="1467182"/>
            <a:chOff x="437103" y="2720729"/>
            <a:chExt cx="6306273" cy="894304"/>
          </a:xfrm>
        </p:grpSpPr>
        <p:sp>
          <p:nvSpPr>
            <p:cNvPr id="38" name="圆角矩形 37"/>
            <p:cNvSpPr/>
            <p:nvPr/>
          </p:nvSpPr>
          <p:spPr>
            <a:xfrm>
              <a:off x="437103" y="2720729"/>
              <a:ext cx="6306273" cy="894304"/>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kern="0">
                <a:solidFill>
                  <a:prstClr val="black"/>
                </a:solidFill>
                <a:ea typeface="微软雅黑"/>
              </a:endParaRPr>
            </a:p>
          </p:txBody>
        </p:sp>
        <p:grpSp>
          <p:nvGrpSpPr>
            <p:cNvPr id="44" name="组合 43"/>
            <p:cNvGrpSpPr/>
            <p:nvPr/>
          </p:nvGrpSpPr>
          <p:grpSpPr>
            <a:xfrm>
              <a:off x="581752" y="2794647"/>
              <a:ext cx="6013070" cy="745236"/>
              <a:chOff x="1076666" y="2927913"/>
              <a:chExt cx="6013070" cy="745236"/>
            </a:xfrm>
          </p:grpSpPr>
          <p:sp>
            <p:nvSpPr>
              <p:cNvPr id="46" name="圆角矩形 45"/>
              <p:cNvSpPr/>
              <p:nvPr/>
            </p:nvSpPr>
            <p:spPr>
              <a:xfrm>
                <a:off x="1076666" y="2927913"/>
                <a:ext cx="6013070" cy="745236"/>
              </a:xfrm>
              <a:prstGeom prst="roundRect">
                <a:avLst>
                  <a:gd name="adj" fmla="val 0"/>
                </a:avLst>
              </a:prstGeom>
              <a:solidFill>
                <a:srgbClr val="2778AF"/>
              </a:solidFill>
              <a:ln w="15875" cap="flat">
                <a:noFill/>
                <a:prstDash val="solid"/>
                <a:miter lim="800000"/>
                <a:headEnd/>
                <a:tailEnd/>
              </a:ln>
              <a:effectLst>
                <a:innerShdw dist="76200" dir="18900000">
                  <a:prstClr val="black">
                    <a:alpha val="18000"/>
                  </a:prstClr>
                </a:innerShdw>
              </a:effectLst>
            </p:spPr>
            <p:txBody>
              <a:bodyPr vert="horz" wrap="square" lIns="91440" tIns="45720" rIns="91440" bIns="45720" numCol="1" anchor="t" anchorCtr="0" compatLnSpc="1">
                <a:prstTxWarp prst="textNoShape">
                  <a:avLst/>
                </a:prstTxWarp>
              </a:bodyPr>
              <a:lstStyle/>
              <a:p>
                <a:endParaRPr lang="zh-CN" altLang="en-US" b="1" kern="0">
                  <a:solidFill>
                    <a:prstClr val="black"/>
                  </a:solidFill>
                  <a:ea typeface="微软雅黑"/>
                </a:endParaRPr>
              </a:p>
            </p:txBody>
          </p:sp>
          <p:sp>
            <p:nvSpPr>
              <p:cNvPr id="47" name="矩形 46"/>
              <p:cNvSpPr/>
              <p:nvPr/>
            </p:nvSpPr>
            <p:spPr>
              <a:xfrm>
                <a:off x="1447833" y="3103549"/>
                <a:ext cx="5270736" cy="393964"/>
              </a:xfrm>
              <a:prstGeom prst="rect">
                <a:avLst/>
              </a:prstGeom>
            </p:spPr>
            <p:txBody>
              <a:bodyPr wrap="square">
                <a:spAutoFit/>
              </a:bodyPr>
              <a:lstStyle/>
              <a:p>
                <a:r>
                  <a:rPr lang="zh-CN" altLang="en-US" dirty="0">
                    <a:solidFill>
                      <a:schemeClr val="bg1"/>
                    </a:solidFill>
                    <a:latin typeface="微软雅黑" panose="020B0503020204020204" pitchFamily="34" charset="-122"/>
                    <a:ea typeface="微软雅黑" panose="020B0503020204020204" pitchFamily="34" charset="-122"/>
                  </a:rPr>
                  <a:t>添加会议内容图片，讨论确认出圈辉添加会议内容图片，讨论确认出圈辉</a:t>
                </a:r>
              </a:p>
            </p:txBody>
          </p:sp>
        </p:grpSp>
        <p:sp>
          <p:nvSpPr>
            <p:cNvPr id="45" name="矩形 44"/>
            <p:cNvSpPr/>
            <p:nvPr/>
          </p:nvSpPr>
          <p:spPr>
            <a:xfrm>
              <a:off x="2431973" y="2993206"/>
              <a:ext cx="184731" cy="418191"/>
            </a:xfrm>
            <a:prstGeom prst="rect">
              <a:avLst/>
            </a:prstGeom>
          </p:spPr>
          <p:txBody>
            <a:bodyPr wrap="none">
              <a:spAutoFit/>
            </a:bodyPr>
            <a:lstStyle/>
            <a:p>
              <a:pPr lvl="0">
                <a:lnSpc>
                  <a:spcPct val="150000"/>
                </a:lnSpc>
                <a:defRPr/>
              </a:pPr>
              <a:endParaRPr lang="en-US" altLang="zh-CN" sz="1600" dirty="0">
                <a:solidFill>
                  <a:sysClr val="windowText" lastClr="000000"/>
                </a:solidFill>
                <a:latin typeface="微软雅黑" panose="020B0503020204020204" pitchFamily="34" charset="-122"/>
                <a:ea typeface="微软雅黑" panose="020B0503020204020204" pitchFamily="34" charset="-122"/>
              </a:endParaRPr>
            </a:p>
          </p:txBody>
        </p:sp>
      </p:grpSp>
    </p:spTree>
    <p:custDataLst>
      <p:tags r:id="rId1"/>
    </p:custDataLst>
    <p:extLst>
      <p:ext uri="{BB962C8B-B14F-4D97-AF65-F5344CB8AC3E}">
        <p14:creationId xmlns:p14="http://schemas.microsoft.com/office/powerpoint/2010/main" val="2661188024"/>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矩形 34"/>
          <p:cNvSpPr/>
          <p:nvPr/>
        </p:nvSpPr>
        <p:spPr>
          <a:xfrm>
            <a:off x="0" y="411981"/>
            <a:ext cx="874207" cy="381837"/>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682477" y="336212"/>
            <a:ext cx="537993" cy="537993"/>
            <a:chOff x="682477" y="336212"/>
            <a:chExt cx="537993" cy="537993"/>
          </a:xfrm>
        </p:grpSpPr>
        <p:grpSp>
          <p:nvGrpSpPr>
            <p:cNvPr id="37" name="组合 36"/>
            <p:cNvGrpSpPr/>
            <p:nvPr/>
          </p:nvGrpSpPr>
          <p:grpSpPr>
            <a:xfrm>
              <a:off x="682477" y="336212"/>
              <a:ext cx="537993" cy="537993"/>
              <a:chOff x="1603689" y="1828440"/>
              <a:chExt cx="2743560" cy="2743560"/>
            </a:xfrm>
          </p:grpSpPr>
          <p:sp>
            <p:nvSpPr>
              <p:cNvPr id="39" name="椭圆 38"/>
              <p:cNvSpPr/>
              <p:nvPr/>
            </p:nvSpPr>
            <p:spPr>
              <a:xfrm>
                <a:off x="1603689" y="1828440"/>
                <a:ext cx="2743560" cy="2743560"/>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sp>
            <p:nvSpPr>
              <p:cNvPr id="40" name="椭圆 39"/>
              <p:cNvSpPr/>
              <p:nvPr/>
            </p:nvSpPr>
            <p:spPr>
              <a:xfrm>
                <a:off x="1752544" y="1977295"/>
                <a:ext cx="2445850" cy="2445850"/>
              </a:xfrm>
              <a:prstGeom prst="ellipse">
                <a:avLst/>
              </a:prstGeom>
              <a:solidFill>
                <a:srgbClr val="2980B9"/>
              </a:solidFill>
              <a:ln w="38100"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ea typeface="微软雅黑"/>
                </a:endParaRPr>
              </a:p>
            </p:txBody>
          </p:sp>
        </p:grpSp>
        <p:sp>
          <p:nvSpPr>
            <p:cNvPr id="41" name="矩形 40"/>
            <p:cNvSpPr/>
            <p:nvPr/>
          </p:nvSpPr>
          <p:spPr>
            <a:xfrm>
              <a:off x="753342" y="418233"/>
              <a:ext cx="396262" cy="369332"/>
            </a:xfrm>
            <a:prstGeom prst="rect">
              <a:avLst/>
            </a:prstGeom>
          </p:spPr>
          <p:txBody>
            <a:bodyPr wrap="none">
              <a:spAutoFit/>
            </a:bodyPr>
            <a:lstStyle/>
            <a:p>
              <a:pPr lvl="0"/>
              <a:r>
                <a:rPr lang="en-US" altLang="zh-CN" dirty="0">
                  <a:solidFill>
                    <a:schemeClr val="bg1"/>
                  </a:solidFill>
                  <a:latin typeface="Impact" panose="020B0806030902050204" pitchFamily="34" charset="0"/>
                </a:rPr>
                <a:t>01</a:t>
              </a:r>
              <a:endParaRPr lang="zh-CN" altLang="en-US" dirty="0">
                <a:solidFill>
                  <a:schemeClr val="bg1"/>
                </a:solidFill>
                <a:latin typeface="Impact" panose="020B0806030902050204" pitchFamily="34" charset="0"/>
              </a:endParaRPr>
            </a:p>
          </p:txBody>
        </p:sp>
      </p:grpSp>
      <p:sp>
        <p:nvSpPr>
          <p:cNvPr id="43" name="矩形 42"/>
          <p:cNvSpPr/>
          <p:nvPr/>
        </p:nvSpPr>
        <p:spPr>
          <a:xfrm>
            <a:off x="1220469" y="402844"/>
            <a:ext cx="3147015" cy="461665"/>
          </a:xfrm>
          <a:prstGeom prst="rect">
            <a:avLst/>
          </a:prstGeom>
        </p:spPr>
        <p:txBody>
          <a:bodyPr wrap="none">
            <a:spAutoFit/>
          </a:bodyPr>
          <a:lstStyle/>
          <a:p>
            <a:pPr lvl="0" fontAlgn="base">
              <a:spcBef>
                <a:spcPct val="0"/>
              </a:spcBef>
              <a:spcAft>
                <a:spcPct val="0"/>
              </a:spcAft>
            </a:pPr>
            <a:r>
              <a:rPr lang="zh-CN" altLang="en-US" sz="2400" dirty="0">
                <a:solidFill>
                  <a:srgbClr val="2980B9"/>
                </a:solidFill>
                <a:latin typeface="微软雅黑" panose="020B0503020204020204" pitchFamily="34" charset="-122"/>
                <a:ea typeface="微软雅黑" panose="020B0503020204020204" pitchFamily="34" charset="-122"/>
              </a:rPr>
              <a:t>关于健康圈</a:t>
            </a:r>
            <a:r>
              <a:rPr lang="en-US" altLang="zh-CN" dirty="0">
                <a:solidFill>
                  <a:srgbClr val="2980B9"/>
                </a:solidFill>
                <a:latin typeface="微软雅黑" panose="020B0503020204020204" pitchFamily="34" charset="-122"/>
                <a:ea typeface="微软雅黑" panose="020B0503020204020204" pitchFamily="34" charset="-122"/>
              </a:rPr>
              <a:t>——</a:t>
            </a:r>
            <a:r>
              <a:rPr lang="zh-CN" altLang="en-US" dirty="0">
                <a:solidFill>
                  <a:srgbClr val="2980B9"/>
                </a:solidFill>
                <a:latin typeface="微软雅黑" panose="020B0503020204020204" pitchFamily="34" charset="-122"/>
                <a:ea typeface="微软雅黑" panose="020B0503020204020204" pitchFamily="34" charset="-122"/>
              </a:rPr>
              <a:t>圈名意义</a:t>
            </a:r>
          </a:p>
        </p:txBody>
      </p:sp>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0716" y="2512814"/>
            <a:ext cx="3177464" cy="3074663"/>
          </a:xfrm>
          <a:prstGeom prst="rect">
            <a:avLst/>
          </a:prstGeom>
        </p:spPr>
      </p:pic>
      <p:sp>
        <p:nvSpPr>
          <p:cNvPr id="12" name="矩形 11"/>
          <p:cNvSpPr/>
          <p:nvPr/>
        </p:nvSpPr>
        <p:spPr>
          <a:xfrm>
            <a:off x="992828" y="1425659"/>
            <a:ext cx="10262487" cy="97218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2778AF"/>
                </a:solidFill>
                <a:effectLst/>
                <a:uLnTx/>
                <a:uFillTx/>
                <a:latin typeface="微软雅黑" panose="020B0503020204020204" pitchFamily="34" charset="-122"/>
                <a:ea typeface="微软雅黑" panose="020B0503020204020204" pitchFamily="34" charset="-122"/>
              </a:rPr>
              <a:t>健康圈</a:t>
            </a:r>
            <a:r>
              <a:rPr kumimoji="0" lang="zh-CN" altLang="en-US" sz="16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意指我们所有圈员的一种美好愿望，希望人人都能健康，更希望通过我们的努力，让更多的人变得越来越健康。</a:t>
            </a:r>
          </a:p>
        </p:txBody>
      </p:sp>
      <p:grpSp>
        <p:nvGrpSpPr>
          <p:cNvPr id="6" name="组合 5"/>
          <p:cNvGrpSpPr/>
          <p:nvPr/>
        </p:nvGrpSpPr>
        <p:grpSpPr>
          <a:xfrm>
            <a:off x="1149604" y="2643940"/>
            <a:ext cx="6306273" cy="894304"/>
            <a:chOff x="437103" y="2720729"/>
            <a:chExt cx="6306273" cy="894304"/>
          </a:xfrm>
        </p:grpSpPr>
        <p:sp>
          <p:nvSpPr>
            <p:cNvPr id="2" name="圆角矩形 1"/>
            <p:cNvSpPr/>
            <p:nvPr/>
          </p:nvSpPr>
          <p:spPr>
            <a:xfrm>
              <a:off x="437103" y="2720729"/>
              <a:ext cx="6306273" cy="894304"/>
            </a:xfrm>
            <a:prstGeom prst="roundRect">
              <a:avLst>
                <a:gd name="adj" fmla="val 5000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kern="0">
                <a:solidFill>
                  <a:prstClr val="black"/>
                </a:solidFill>
                <a:ea typeface="微软雅黑"/>
              </a:endParaRPr>
            </a:p>
          </p:txBody>
        </p:sp>
        <p:grpSp>
          <p:nvGrpSpPr>
            <p:cNvPr id="4" name="组合 3"/>
            <p:cNvGrpSpPr/>
            <p:nvPr/>
          </p:nvGrpSpPr>
          <p:grpSpPr>
            <a:xfrm>
              <a:off x="581752" y="2832076"/>
              <a:ext cx="6013070" cy="656334"/>
              <a:chOff x="1076666" y="2965342"/>
              <a:chExt cx="6013070" cy="656334"/>
            </a:xfrm>
          </p:grpSpPr>
          <p:sp>
            <p:nvSpPr>
              <p:cNvPr id="16" name="圆角矩形 15"/>
              <p:cNvSpPr/>
              <p:nvPr/>
            </p:nvSpPr>
            <p:spPr>
              <a:xfrm>
                <a:off x="1076666" y="2965342"/>
                <a:ext cx="6013070" cy="656334"/>
              </a:xfrm>
              <a:prstGeom prst="roundRect">
                <a:avLst>
                  <a:gd name="adj" fmla="val 50000"/>
                </a:avLst>
              </a:prstGeom>
              <a:solidFill>
                <a:srgbClr val="2778AF"/>
              </a:solidFill>
              <a:ln w="15875" cap="flat">
                <a:noFill/>
                <a:prstDash val="solid"/>
                <a:miter lim="800000"/>
                <a:headEnd/>
                <a:tailEnd/>
              </a:ln>
              <a:effectLst>
                <a:innerShdw dist="76200" dir="18900000">
                  <a:prstClr val="black">
                    <a:alpha val="18000"/>
                  </a:prstClr>
                </a:innerShdw>
              </a:effectLst>
            </p:spPr>
            <p:txBody>
              <a:bodyPr vert="horz" wrap="square" lIns="91440" tIns="45720" rIns="91440" bIns="45720" numCol="1" anchor="t" anchorCtr="0" compatLnSpc="1">
                <a:prstTxWarp prst="textNoShape">
                  <a:avLst/>
                </a:prstTxWarp>
              </a:bodyPr>
              <a:lstStyle/>
              <a:p>
                <a:endParaRPr lang="zh-CN" altLang="en-US" b="1" kern="0">
                  <a:solidFill>
                    <a:prstClr val="black"/>
                  </a:solidFill>
                  <a:ea typeface="微软雅黑"/>
                </a:endParaRPr>
              </a:p>
            </p:txBody>
          </p:sp>
          <p:sp>
            <p:nvSpPr>
              <p:cNvPr id="3" name="矩形 2"/>
              <p:cNvSpPr/>
              <p:nvPr/>
            </p:nvSpPr>
            <p:spPr>
              <a:xfrm>
                <a:off x="1435013" y="3093607"/>
                <a:ext cx="4288353"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带着帽子的小天使</a:t>
                </a:r>
                <a:r>
                  <a:rPr lang="zh-CN" altLang="en-US" sz="1600" b="1"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代表着我们的护理人员</a:t>
                </a:r>
              </a:p>
            </p:txBody>
          </p:sp>
        </p:grpSp>
        <p:sp>
          <p:nvSpPr>
            <p:cNvPr id="5" name="矩形 4"/>
            <p:cNvSpPr/>
            <p:nvPr/>
          </p:nvSpPr>
          <p:spPr>
            <a:xfrm>
              <a:off x="2431973" y="2993206"/>
              <a:ext cx="184731" cy="418191"/>
            </a:xfrm>
            <a:prstGeom prst="rect">
              <a:avLst/>
            </a:prstGeom>
          </p:spPr>
          <p:txBody>
            <a:bodyPr wrap="none">
              <a:spAutoFit/>
            </a:bodyPr>
            <a:lstStyle/>
            <a:p>
              <a:pPr lvl="0">
                <a:lnSpc>
                  <a:spcPct val="150000"/>
                </a:lnSpc>
                <a:defRPr/>
              </a:pPr>
              <a:endParaRPr lang="en-US" altLang="zh-CN" sz="1600" dirty="0">
                <a:solidFill>
                  <a:sysClr val="windowText" lastClr="000000"/>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1149604" y="3779916"/>
            <a:ext cx="6306273" cy="894304"/>
            <a:chOff x="437103" y="2720729"/>
            <a:chExt cx="6306273" cy="894304"/>
          </a:xfrm>
        </p:grpSpPr>
        <p:sp>
          <p:nvSpPr>
            <p:cNvPr id="22" name="圆角矩形 21"/>
            <p:cNvSpPr/>
            <p:nvPr/>
          </p:nvSpPr>
          <p:spPr>
            <a:xfrm>
              <a:off x="437103" y="2720729"/>
              <a:ext cx="6306273" cy="894304"/>
            </a:xfrm>
            <a:prstGeom prst="roundRect">
              <a:avLst>
                <a:gd name="adj" fmla="val 5000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kern="0">
                <a:solidFill>
                  <a:prstClr val="black"/>
                </a:solidFill>
                <a:ea typeface="微软雅黑"/>
              </a:endParaRPr>
            </a:p>
          </p:txBody>
        </p:sp>
        <p:grpSp>
          <p:nvGrpSpPr>
            <p:cNvPr id="23" name="组合 22"/>
            <p:cNvGrpSpPr/>
            <p:nvPr/>
          </p:nvGrpSpPr>
          <p:grpSpPr>
            <a:xfrm>
              <a:off x="580236" y="2847393"/>
              <a:ext cx="6014586" cy="667481"/>
              <a:chOff x="1075150" y="2980659"/>
              <a:chExt cx="6014586" cy="667481"/>
            </a:xfrm>
          </p:grpSpPr>
          <p:sp>
            <p:nvSpPr>
              <p:cNvPr id="25" name="圆角矩形 24"/>
              <p:cNvSpPr/>
              <p:nvPr/>
            </p:nvSpPr>
            <p:spPr>
              <a:xfrm>
                <a:off x="1075150" y="2980659"/>
                <a:ext cx="6014586" cy="667481"/>
              </a:xfrm>
              <a:prstGeom prst="roundRect">
                <a:avLst>
                  <a:gd name="adj" fmla="val 50000"/>
                </a:avLst>
              </a:prstGeom>
              <a:solidFill>
                <a:srgbClr val="9BBB59"/>
              </a:solidFill>
              <a:ln w="15875" cap="flat">
                <a:noFill/>
                <a:prstDash val="solid"/>
                <a:miter lim="800000"/>
                <a:headEnd/>
                <a:tailEnd/>
              </a:ln>
              <a:effectLst>
                <a:innerShdw dist="76200" dir="18900000">
                  <a:prstClr val="black">
                    <a:alpha val="18000"/>
                  </a:prstClr>
                </a:innerShdw>
              </a:effectLst>
            </p:spPr>
            <p:txBody>
              <a:bodyPr vert="horz" wrap="square" lIns="91440" tIns="45720" rIns="91440" bIns="45720" numCol="1" anchor="t" anchorCtr="0" compatLnSpc="1">
                <a:prstTxWarp prst="textNoShape">
                  <a:avLst/>
                </a:prstTxWarp>
              </a:bodyPr>
              <a:lstStyle/>
              <a:p>
                <a:endParaRPr lang="zh-CN" altLang="en-US" b="1" kern="0">
                  <a:solidFill>
                    <a:prstClr val="black"/>
                  </a:solidFill>
                  <a:ea typeface="微软雅黑"/>
                </a:endParaRPr>
              </a:p>
            </p:txBody>
          </p:sp>
          <p:sp>
            <p:nvSpPr>
              <p:cNvPr id="26" name="矩形 25"/>
              <p:cNvSpPr/>
              <p:nvPr/>
            </p:nvSpPr>
            <p:spPr>
              <a:xfrm>
                <a:off x="1435012" y="3056291"/>
                <a:ext cx="5418417" cy="584775"/>
              </a:xfrm>
              <a:prstGeom prst="rect">
                <a:avLst/>
              </a:prstGeom>
            </p:spPr>
            <p:txBody>
              <a:bodyPr wrap="square">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手中挥动的魔法棒洒落的小星星：</a:t>
                </a:r>
                <a:r>
                  <a:rPr lang="zh-CN" altLang="en-US" sz="1600" dirty="0">
                    <a:solidFill>
                      <a:schemeClr val="bg1"/>
                    </a:solidFill>
                    <a:latin typeface="微软雅黑" panose="020B0503020204020204" pitchFamily="34" charset="-122"/>
                    <a:ea typeface="微软雅黑" panose="020B0503020204020204" pitchFamily="34" charset="-122"/>
                  </a:rPr>
                  <a:t>代表我们的愿望，希望患者能健健康康</a:t>
                </a:r>
              </a:p>
            </p:txBody>
          </p:sp>
        </p:grpSp>
        <p:sp>
          <p:nvSpPr>
            <p:cNvPr id="24" name="矩形 23"/>
            <p:cNvSpPr/>
            <p:nvPr/>
          </p:nvSpPr>
          <p:spPr>
            <a:xfrm>
              <a:off x="1813087" y="2990959"/>
              <a:ext cx="184731" cy="418191"/>
            </a:xfrm>
            <a:prstGeom prst="rect">
              <a:avLst/>
            </a:prstGeom>
          </p:spPr>
          <p:txBody>
            <a:bodyPr wrap="none">
              <a:spAutoFit/>
            </a:bodyPr>
            <a:lstStyle/>
            <a:p>
              <a:pPr lvl="0">
                <a:lnSpc>
                  <a:spcPct val="150000"/>
                </a:lnSpc>
                <a:defRPr/>
              </a:pPr>
              <a:endParaRPr lang="zh-CN" altLang="en-US" sz="1600" dirty="0">
                <a:solidFill>
                  <a:sysClr val="windowText" lastClr="000000"/>
                </a:solidFill>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1149604" y="4912940"/>
            <a:ext cx="6306273" cy="1015349"/>
            <a:chOff x="437103" y="2720729"/>
            <a:chExt cx="6306273" cy="1015349"/>
          </a:xfrm>
        </p:grpSpPr>
        <p:sp>
          <p:nvSpPr>
            <p:cNvPr id="28" name="圆角矩形 27"/>
            <p:cNvSpPr/>
            <p:nvPr/>
          </p:nvSpPr>
          <p:spPr>
            <a:xfrm>
              <a:off x="437103" y="2720729"/>
              <a:ext cx="6306273" cy="894304"/>
            </a:xfrm>
            <a:prstGeom prst="roundRect">
              <a:avLst>
                <a:gd name="adj" fmla="val 5000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headEnd/>
              <a:tailEnd/>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rstTxWarp prst="textNoShape">
                <a:avLst/>
              </a:prstTxWarp>
            </a:bodyPr>
            <a:lstStyle/>
            <a:p>
              <a:endParaRPr lang="zh-CN" altLang="en-US" kern="0">
                <a:solidFill>
                  <a:prstClr val="black"/>
                </a:solidFill>
                <a:ea typeface="微软雅黑"/>
              </a:endParaRPr>
            </a:p>
          </p:txBody>
        </p:sp>
        <p:grpSp>
          <p:nvGrpSpPr>
            <p:cNvPr id="29" name="组合 28"/>
            <p:cNvGrpSpPr/>
            <p:nvPr/>
          </p:nvGrpSpPr>
          <p:grpSpPr>
            <a:xfrm>
              <a:off x="580236" y="2819765"/>
              <a:ext cx="6014586" cy="916313"/>
              <a:chOff x="1075150" y="2953031"/>
              <a:chExt cx="6014586" cy="916313"/>
            </a:xfrm>
          </p:grpSpPr>
          <p:sp>
            <p:nvSpPr>
              <p:cNvPr id="31" name="圆角矩形 30"/>
              <p:cNvSpPr/>
              <p:nvPr/>
            </p:nvSpPr>
            <p:spPr>
              <a:xfrm>
                <a:off x="1075150" y="2953031"/>
                <a:ext cx="6014586" cy="686751"/>
              </a:xfrm>
              <a:prstGeom prst="roundRect">
                <a:avLst>
                  <a:gd name="adj" fmla="val 50000"/>
                </a:avLst>
              </a:prstGeom>
              <a:solidFill>
                <a:srgbClr val="16A085"/>
              </a:solidFill>
              <a:ln w="15875" cap="flat">
                <a:noFill/>
                <a:prstDash val="solid"/>
                <a:miter lim="800000"/>
                <a:headEnd/>
                <a:tailEnd/>
              </a:ln>
              <a:effectLst>
                <a:innerShdw dist="76200" dir="18900000">
                  <a:prstClr val="black">
                    <a:alpha val="18000"/>
                  </a:prstClr>
                </a:innerShdw>
              </a:effectLst>
            </p:spPr>
            <p:txBody>
              <a:bodyPr vert="horz" wrap="square" lIns="91440" tIns="45720" rIns="91440" bIns="45720" numCol="1" anchor="t" anchorCtr="0" compatLnSpc="1">
                <a:prstTxWarp prst="textNoShape">
                  <a:avLst/>
                </a:prstTxWarp>
              </a:bodyPr>
              <a:lstStyle/>
              <a:p>
                <a:endParaRPr lang="zh-CN" altLang="en-US" b="1" kern="0">
                  <a:solidFill>
                    <a:prstClr val="black"/>
                  </a:solidFill>
                  <a:ea typeface="微软雅黑"/>
                </a:endParaRPr>
              </a:p>
            </p:txBody>
          </p:sp>
          <p:sp>
            <p:nvSpPr>
              <p:cNvPr id="32" name="矩形 31"/>
              <p:cNvSpPr/>
              <p:nvPr/>
            </p:nvSpPr>
            <p:spPr>
              <a:xfrm>
                <a:off x="1589887" y="3038347"/>
                <a:ext cx="5140253" cy="830997"/>
              </a:xfrm>
              <a:prstGeom prst="rect">
                <a:avLst/>
              </a:prstGeom>
            </p:spPr>
            <p:txBody>
              <a:bodyPr wrap="square">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外围蓝色的圈圈</a:t>
                </a:r>
                <a:r>
                  <a:rPr lang="zh-CN" altLang="en-US" sz="1600" dirty="0">
                    <a:solidFill>
                      <a:schemeClr val="bg1"/>
                    </a:solidFill>
                    <a:latin typeface="微软雅黑" panose="020B0503020204020204" pitchFamily="34" charset="-122"/>
                    <a:ea typeface="微软雅黑" panose="020B0503020204020204" pitchFamily="34" charset="-122"/>
                  </a:rPr>
                  <a:t>：代表着这次活动品管圈将持续勇进，且努力不懈。</a:t>
                </a:r>
              </a:p>
              <a:p>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sp>
          <p:nvSpPr>
            <p:cNvPr id="30" name="矩形 29"/>
            <p:cNvSpPr/>
            <p:nvPr/>
          </p:nvSpPr>
          <p:spPr>
            <a:xfrm>
              <a:off x="1335065" y="3033355"/>
              <a:ext cx="184731" cy="418191"/>
            </a:xfrm>
            <a:prstGeom prst="rect">
              <a:avLst/>
            </a:prstGeom>
          </p:spPr>
          <p:txBody>
            <a:bodyPr wrap="none">
              <a:spAutoFit/>
            </a:bodyPr>
            <a:lstStyle/>
            <a:p>
              <a:pPr lvl="0">
                <a:lnSpc>
                  <a:spcPct val="150000"/>
                </a:lnSpc>
                <a:defRPr/>
              </a:pPr>
              <a:endParaRPr lang="zh-CN" altLang="en-US" sz="1600" dirty="0">
                <a:solidFill>
                  <a:sysClr val="windowText" lastClr="000000"/>
                </a:solidFill>
                <a:latin typeface="微软雅黑" panose="020B0503020204020204" pitchFamily="34" charset="-122"/>
                <a:ea typeface="微软雅黑" panose="020B0503020204020204" pitchFamily="34" charset="-122"/>
              </a:endParaRPr>
            </a:p>
          </p:txBody>
        </p:sp>
      </p:grpSp>
    </p:spTree>
    <p:custDataLst>
      <p:tags r:id="rId1"/>
    </p:custDataLst>
    <p:extLst>
      <p:ext uri="{BB962C8B-B14F-4D97-AF65-F5344CB8AC3E}">
        <p14:creationId xmlns:p14="http://schemas.microsoft.com/office/powerpoint/2010/main" val="3537403897"/>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UID" val="{86A7087E-3C48-4B4F-A3CD-3EB32B35D62E}"/>
  <p:tag name="ISPRING_RESOURCE_FOLDER" val="F:\PPT模板工厂\个人PPT模板设计\PPT模板\成品区\49 品管圈\大气微粒体风格\"/>
  <p:tag name="ISPRING_PRESENTATION_PATH" val="F:\PPT模板工厂\个人PPT模板设计\PPT模板\成品区\49 品管圈\大气微粒体风格.pptx"/>
  <p:tag name="ISPRING_PROJECT_FOLDER_UPDATED" val="1"/>
  <p:tag name="ISPRING_SCREEN_RECS_UPDATED" val="F:\PPT模板工厂\个人PPT模板设计\PPT模板\成品区\49 品管圈\大气微粒体风格"/>
  <p:tag name="ISPRING_ULTRA_SCORM_COURSE_ID" val="96DC8F5F-8F12-4BFC-9554-A7EBB1F6E5C9"/>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Content List"/>
  <p:tag name="ISPRING_PLAYERS_CUSTOMIZATION" val="UEsDBBQAAgAIAFp1bkk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BadW5Jv6YZjj0EAAA0EwAAJwAAAHVuaXZlcnNhbC9mbGFzaF9wdWJsaXNoaW5nX3NldHRpbmdzLnhtbNVYX3MaNxB/51NorpPHgJ3areMBPNg+xkwwULjUyRMj7hZOtU66SjoIeeqn6QfrJ+kKGXzYji3ckmmHYeBWu7/9L62ufvYl42QOSjMpGsFh9SAgIGKZMDFrBB+j9tuTgGhDRUK5FNAIhAzIWbNSz4sJZzodgTHIqgnCCH2am0aQGpOf1mqLxaLKdK7squSFQXxdjWVWyxVoEAZULed0iT9mmYMO7hA8APCbSXEn1qxUCKk7pGuZFBwIS9BywaxTlLc51WlQc2wTGt/OlCxEciG5VETNJo3gh5OW/ax5HNQly0DYmOgmEi3ZnNIkYdYKykfsK5AU2CxFcw8PjgKyYIlJG8G7IwuD7LXHMCtw5zu1MBcSgyDMHX4GhibUUPfoFCqYgsJsgG4aVQCCbtFKnAa+mA3BkZKloBmLI1whNlSN4DIaD8N2OAx7F+H447DrTPWWiDpRN/SSGQzDUdiLwuH4vNPfUeI1WsLrVqe7o8xNeD7qRLtq6rWudxUZXPV7fjJXnwfhsNvpfRhH/X436gzupVapLyW5XtuulzrWlSzUVlWs22yQSiMfFIcGg23OqZpBJNsMq3hKuYaA/JbD7JeCcmaWtrJxN7gFyFs6h9gMbdk2AluKwT2cA0TTUFmpJ443PfH+aMv7mlNf8uxpQ+vUGBqn2D9mXf5lypprKsVW5dtnMpE82bgE2QSSHs2gtCuMbploI+dhQKaYCI7OthSjPCDMoPPxRlgXE22YWe0+7TInQSzcJoFcjx4FI06pQhd1mX4Xd9v6cTMUCblUdIFbm4uHI3+LfQDCh+0KY89t/EH5sIeK6h04SYtzH+bhuhJ9mK+pugVFIim5F/9gXSukI6bSy/aMMi+7b2CimQEf1nPmpfpGFjwhS1kQzm6BGEnQ+iLDfymQ8klApkpmKyoeVoZozrCu5gwWkJz5KPqMKrICJfFkzDkYp+H3gn0lE5hKhbhA51hsSGfa4Vd3As6p1vegdG3jm1G3cxmOO73L8NMb6yBN5hTPpt3Asa0hy81e8OmSCGnWchiOmBZYyzYpCUtWaz6+VV+fBs2ygrs0/9vJKEHvMSX70bJLYl60wFttSuerRrTNtYLGFmSYEoeJCzEeCkwU4AsYU0Gk4EtCY9zytG3rOZOFRoprYAetX2+hkydMrJ5meIChRpWA8oI8OHz349HxTz+fvD+t1v7648+3zwrdjSUDTq06N5dcPDsDeks+mDdfkPvmBOktt6ulz0yT3pJPzJTesg8nS2/BR/PlC5LPTJmb+ezxAFOv2cHq6TlrNRD+F8csDNKvPk3SCz9FXv0Zjrzg+j5c/Q+e05SdGAalacHLBDxhZm7HxDOGswwnm+S77Rf7qepXVOY/ugG4st5PZfqG+Tt34//GZfe0uQxv3X43N8rttyx2JWOCZRgIe6RuXs00j48O8D795FKlgmjbb7qalb8BUEsDBBQAAgAIAFp1bknYxnWJuAIAAE8KAAAhAAAAdW5pdmVyc2FsL2ZsYXNoX3NraW5fc2V0dGluZ3MueG1slVZtb9owEP6+X4HYd9K90kkpEqVMqtSt1Vr1u5MciYVjR7ZDx7+fz7EbGwhkWJXw3fOcz+fnjqZqS/niw2SS5oIJ+QxaU14qtHjbhBY306zVWvBZLrgGrmdcyJqw6eLjT/tJE4u8xBI7kGM5G5JDf8zcfsZQ3Bnf5riGCLmoG8L3D6IUs4zk21KKlhcXU6v2DUhG+dYgr37MV+vBAxhV+l5DHeW0vsY1jtJIUAowpe9rXBdZjGTA/ElX9jOS0x91/vYHtB1VVFva8hOuIVpDSoiLfL3ENYznJnr8KnNc5wka/moD/fIZ1yCUkT3IOPjdV1yDDNG0zf9opJGixILGnPOP+M5hghSm/TCrK1wXCXghPOjiK7jy2LveBSD3Nez7FNtVCvaEdT0YCPjoGYOFli2kid91PlWJt8dWm/6AxYYwZQChqQc9maSfSKt8mNjW4/7AG+VFAHKGHvEqWFvDqss3AMb2Hr9a3dpREeb3bgsSlLBzxiDD3tgjf5uyHiEDY498ZrSAR872R/BDT8fxT3xL3GOer77xAidm6+vld96LJz1g46rgaGfwmFoUsFCYzgutAV8tTaytSyk5yinlZEdLoqngvxCX7e1lVJocOJzSTusq1VQzOCU3m6MZ0uF72f1lNXa/Cf3duv1EmxF+MyVak7yqzW+Smk4cz/SICTNNTjNwSBo4yHu+ESM5NZFbkC9CsLGncKEhxNprD4FF11hD8DQJSpAmp2ucuiCnis/bOgO5Nm9GwYsmtnW4ipYVM3/6lcIbFDFhwNkxdWXCcULfNRkYnACAyLzyiu02nadumaYMduD7PjDYCw/dLFVGoUNiW+oH2OhQbs4ySo9uTPRCCXGx4wTh1eQl4oETOmLJu8Cx5jXJlL1Z1PV+APeRo5HsJxlKLxxidu+UFAU2/uMKGiP+I/kPUEsDBBQAAgAIAFp1bkn9pNYkEAQAAEUSAAAmAAAAdW5pdmVyc2FsL2h0bWxfcHVibGlzaGluZ19zZXR0aW5ncy54bWzNWFFzGjcQfvev0Fwnj+Hs1GkdD+DB5jxmgoHCpU6eGHG3cKp10kXSQchTf01/WH9JVwgw2A4WHjvTYTz4Vrvf7mp3pe+onn3LOZmC0kyKWnBUOQwIiESmTExqwaf48u1JQLShIqVcCqgFQgbkrH5QLcoRZzobgDGoqgnCCH1amFqQGVOchuFsNqswXSi7KnlpEF9XEpmHhQINwoAKC07n+GXmBehgieABgH+5FEuz+sEBIVWHdC3TkgNhKUYumE2K8iuT8yB0WiOa3E6ULEV6IblURE1GteCXk4b9rHQcUpPlIOyW6DoKrdic0jRlNgjKB+w7kAzYJMNojw6PAzJjqclqwbtjC4Pq4UOYBbhLnVqYC4l7IMwSPwdDU2qoe3QOFYxBYTFA140qAUG3ZBuaBr6ZtcCJ0rmgOUtiXCF2p2pBMx72o8uoH3UuouGnftuF6m0Rt+J25GXT60eDqBNH/eF5q7unxXO8RNeNVntPm5vofNCK9/XUaVzva9K76nb8bK6+9KJ+u9X5OIy73Xbc6t1ZLUq/UeRquN0vVewrWaqtrlhNWS+TRt5rDg0Gp5xTNYFYXjLs4jHlGgLyVwGTP0rKmZnbzsbD4BagaOgCEtO3bVsLbCsGd3AOEENDZxsz8X49Ex+Ot7IPnfuNzB4PtEqNoUmG82NW7b8pWWmNpdjqfPtMRpKn65TGuNMcs2koRnlAmMHskvWqsXtgLhnHGljbo8pYmAfpJRlVGLTelC930g5zUo9ESpqKzvCschk68Y/UeyB81K5wN7ndUVA+6pGieg9N0uDcR7m/6i0f5WuqbkGRWErupd9bVZ+0xFh6xZ5T5hX3DYw0M+Cjes68XN/IkqdkLkvC2S0QIwlGX+b4XwZk82wnYyXzhZRTbYjmLAUyZTCD9MzH0Rd0kZdoiVddwcE4D19L9p2MYCwV4gKdYrOhnGmHX9kLuKBa34HSVYxvBu1WMxq2Os3o8xubIE2nFG+b/cBxUCEvzKvg0zkR0qzscDsSWmIv26KkLF2s+eRWeX4ZNMtL7sr80sXYgH7FkryOl30K82QE3m4zOl0Moh2uBTSOIMOSOExcSPBQZ6IEX8CECiIFnxOa4JGn7VhPmSw1StwAO2j9/AidPWFi8TRBnooeVQrKC/Lw6N2vx+9/+/3kw2kl/Pfvf97uNFoSjR6n1p1jGhc7WZ235T0G+YTdDzmht92+ke7gh96Wj7BEb9v7XNHb8AFjfMJyB29cM66HBKYaWrrzOHNaULyfQ5ww7T992r4TfY69Ji4aeMF1fbS6Hz35keUAvY373ysEvDMm7gzEW4OzHLlK+tNOgNfp02f02m6W7jrxhXrNd+NeemL+v0m4p/VL5dZb5PrNbPvXigOUb//0Uz/4D1BLAwQUAAIACABadW5JWa6DGqEBAAAsBgAAHwAAAHVuaXZlcnNhbC9odG1sX3NraW5fc2V0dGluZ3MuanONlE1vwjAMhu/8iiq7Toh9wnZDg0lIHCaN27RDKKZUpHGUhA6G+O+rw1fTpoP40rx9+jp25WxbUbFYzKLXaOue3f7D3zsNSLN6Bbe+Lhr0jHRmRDqDSZqBSCWwCpIfPz3JuzMRMmbSmU43n2RrSn4M6c2cC1PGVcBCBzQT0PKA9hPQ1qHEv15lh6r2FZXaPF1Zi7Ido7QgbVuizrhj2M27W+UCKzDmoC+gcx6DZ9p1q4k8Oz51KcpcjJnicjPGBNtTHi8TjSs5a8q/2CjQxQ9f7oHOS/dt6NmJ1NiRhayaeNijaCaVBmPgkPd5SBGEBZ+CKPl23PoH9YzrBVXoPDWpPdL9O4oyrXgCtS71+hQ+JguvWje7FHXOwtruiYd7Co8QfAO6ZjV4pPBAVCt1xQ9UGhPqSA2t9/yECuSzVCaH1B2KIEeHJdum7p0LdccfMG+EsDJCi8BEZk0XxxVTb4ODaypZx6GZFyExlBcDmgp9nJ9E7zS2eo3Q/iti3FoeL7LidihuRuo4mOIZ9EjOkYSM6yXoCaIo6vm+dHL/ct61dn9QSwMEFAACAAgAWnVuST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WnVuSQzStqxuAAAAbgAAABwAAAB1bml2ZXJzYWwvbG9jYWxfc2V0dGluZ3MueG1ss7GvyM1RKEstKs7Mz7NVMtQzUFJIzUvOT8nMS7dVCg1x07VQUiguScxLSczJz0u1VcrLV1Kwt+OyyclPTswJTi0pASosVijISaxMLQpJzQUySlL9EnOBKp+2rnjZvEJBV+HJ/nXPpuxU0rfjAg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WnVuSTXb2a1oAQAA8wIAACkAAAB1bml2ZXJzYWwvc2tpbl9jdXN0b21pemF0aW9uX3NldHRpbmdzLnhtbI1S22obMRB9z1eI/IAljW4LW4OuxZCHQhPyvPWqYYmjLSuFhKKPrzatcdy6tJqnmXPmDDM6fX6ckn3OZX6avg9lmtPnWMqUHvL2CqF+Px/m5dMScyx5c6rcT2mcX3bp67zWWjWXIY3DMtoVzVuMwttDSmrlVMuYYRRJ5qlXyHluG9aB68A2zFFi+81vEj91l7iPqVxW7Tdn6J8Nu5TjUnZpjK9bOGe/h843+LgM49R4eSvYGvU4tTq2BmKES+4r1QAgkOWOOFyl7KQmyGPGMVSjKFBAhHPSiUok5dCy0ImmwnwnEJOMUVepp60baW0ctVVCR4hu07zqbA3BSIwRIQSYq1xAMBg1NjQNDWo9IDgwIKo2mihAwQYTWPXOC8uRol5gXJkxgPHpuKft3p/rVP3vdY7n/IfgxS+4iK7e2lwwV79/XpZGvo1P3w5DiejLkONu/HAd7m5urn958s2/R8Zq1LbxX339A1BLAwQUAAIACABbdW5JEqq4V0YWAAAKLgAAFwAAAHVuaXZlcnNhbC91bml2ZXJzYWwucG5n7Vr7X9Jn36ds022ma92bmiiWTds0DVweUmFOp3XncuugYR5mgGSaiuYBBem2dVp4KEskTWu7557NU6ipKGJNAwyUlVNTRCpOS1RSAkQEni+2ve49r2ev5/kH/IHXl+t6X4f353O9r+vzub5w6csDERvf3vI2CATauG9v2EEQaAMaBLK4bfUmUHNHkx0JPNZlH4z4DNQ8DH4BFDZgQ74IAYFoZe+sJL0BlN/K3IvMBoHeO23+rJtOhuSDQDvr9oWFHM5PmBPGX27CPGMvGG4Q1jFBURa231W89NxW9vHeHR+HBVq9Y/1T+SvOjn//l8UVF9uHnu9ab7LeFgzdcHt2B+SxTJQxs0iaE6QONVKRik6tM8KPUHV3Xq7+pFAooo9P+h2of9ZviwjCmwzaqOlCZe8hJUNlA/ABUXYt/zN2/w1uEOEfaBju7i5zXQxFAzs/4qK6bwnxxG4AKp5mPv76wFlen8mglFqbW4ATYnkbIUfWA19/33eZvjDfo/RyN5cy81OgftGbzW38nUNkvtdM7yl08rrEA+Jl1ZIFCBRHKuad4qzTuVezIcC4y4F7y/GvHkVkLM628ffcYhSz1umURdqeMryiqbNSlWBpRyd6M5eev1hp6dVMZi3TdjubGAfqipZfSNvJot1zQUjlbWXnLHdFj8mdMIBbS4+p/YFZ6tIs34LlCXPGBy1sg14+Cnls0IpIWSKi9mbsEH9ii6VEpJ/WHuhH/hJaBFf/duhHcUKRTipd6fylIgqOv3NWOtVBHFOzHDNqhguFZyMT2mglh+m1CxTiXPJEqFIPRs/T5bUjRMfxli3oUlofYKve/2j5hPNvknvzgHODg5/UsbOZ0eUTb14YqAorx081tWeETbCZiodBlw41pOxscqkYl/uekCxfdFYtEZ0CM8n2bTdyHYoB12Y2gHdywmyWWPcP/cIT5omIezIktzJ4lBQ6vH7I8lJU0MJAhNgV+5wMVGTkrYwGUbKfal7229YNV8wlT/k/AYtZrRRhJ4p+JMRt3AdOYVN9ECvPbKPYH97BxHnZUuGVQ+3QjCJZZAV0p3aCMeX/jjt3O6ikLVuWooKhEPxYfm6iT5FvizuFpOMmFrXXppkgpiU2Oz1RNgRD9T6yijaTH/NlkMeHguAtPy2s8BVoBqu1jOrdoqIxV8D6WraHqoz9kapUPZC/s2msYsGDmpFGqmxbjFaUEkkXeAoOs7E2AvDZhaxrZZ6f26Rn7fK1Kd68W2axFDCGnvQ/swVC5YQcrBySQhPrh7ZieBQutOMmNyDTUZUcPJHbXEbkaMLz6TxmCb7s9vvoxfiP6Bnnw77FHYuo4dw/XS/tcI/cHocuKEperqrk6qgppOWRugMt8qzKOr7/YDutllZC5rbPRtWX4NnL2fg6NZnopOLJcqRZ6akaP657K1pArcTLzuoiuQxxLja2w68eEurBQTuqUj9BqAj8JUYRzIuiKrDnSuHDrahYL/enZIOTYshwTcrqZqtptQsFPNSdWL5Xg0tFDr9lrhHVGCjgd/P1TldzyCJLWslBs+m5v7pUnK0Cz4YZPw62+ZUdEmdDOA/NqJd/usMSIXZJ4YQcllWzpQXHo7zKckpTqCRwPoaIYnKyBDmYCe68AHq3mBddzPZv+/BRUqnrWx9Qay2mtlrSXKPROvC7ZWwC5xW5jsItYNvJk51Q07RaXDDFxwRXULU5mIRxQkBt4Ty9bNt+VhnxoTRg/QOrEFVXaOqbVEY62+EjHVVexMpADVi5X8H4pMcNp57gURRIbAJClb215QEZori4UHj8bm18a6LApQLnyrK+hEBqmX2h4b8NrgjkwPFxDwqWuu4PeHnDtAVu05X1tP36i4CXTpY48Rkvy8+zv3bIInp2CueDSDIqRZgA8erJEKjBBz04vK+OpzruD3/F6UIeD693l2y/ge51vYYmyAaRbgJp1steYThap1t8wublXVGnDSkmpzWeEHrNAipeJd0qlhGDzieX7+PYt4yu8AzUBbGuTl7w/EF+iWT3NS7VNyEQdfOKAsknJCPRE5v8sFSs2QKeJqcGJ9Cn8vx4I1nBI9kBAiducmKr0oFCFIY7g0BnQvdM5nEk95JXMHss8VSsjQM9qNIBwe5aoKj2ghy4YWMBrFOdgRDCKduprC/phv34evktBUzvKws+L4ByyD5oGT6rbvuAhFdJayZzxTfV8qxtQxd9QysH2y9voF5uxqYmjGs6lG/DkCZNICrrPC936vbus7yumvGQbWHN2BWrD1QT26/oA1VlOpY0qdFvMdZBq5pRU+T76lvG2riaHCekVrPAV9aRBdq8vRrUbKrGQ4U2yaWAxGxenAhxs/RzQBgf1pzt1d07Af+U+y8+4Y6vsRs+BrXpyLp1Dc/uaC3FZfrWzwEMIuqxTBwRfCYhWcRSo7qczkbaDLTxukzvJWW5Ra7//JfP60uUxQ6q5FpenQ4WVS/FNis3o1lUXwqSP0YolHNpHpyw59x8GyzivR9YDPZjGxieKcfDP0OxylwqUlSprpS2tHktsJlRsWnjgWMV+tNFBmAQuTGhCUs5Uj7RXBjHhycbkNr8SHYuG15qGDoF0fuMQYsQ5nDTH1IcaXOVdf9XT8uAgB1caSQEYnkxIAsda1PEateBdln2B3y5ZYT1r9Gj6ZHcxYnpqlo1XxVuI2EVwExP5MCOoX1iw8kWkbtoVwW9wa4YAumfxayLHwLbtywFOi/Ye89evNmflRsjqIK0bYoN/53OKeiQCXp655BFsxksvuKhOqyKJlR1ZFuVsElFQ7LdlQrXcPRK/kbJYr5Rftc3YWSiL9LxPqZqvNrlqsL1xE31sqAZSxlV7MltChxedoIpM8aCZYMrqj3mpZlzCTnffxJcnq1f/LuYuBmdHmrDQUwEGYHG43Uu2Y5ZnxoHZQuWIFCXcYMDUHkGFmJOOG5Flq8DHjs2o83x9uHfQT0LDz1aaszwr64c8+PaWzDzA2MONqBPqS7A/KAv3dagNWgNWoPWoDVoDVqD1qA1aA1ag9agNWgNWoPWoDVoDVqD1qA16O+gXPHNvOkA8xvnWxH/7zvp/+t19eFyvH6uM6oWL6NWsJ0LZyW3Lzjv0S1S+giCwSKMqbVuQjQ6Z+4XeqOMEsP+Oe/bWdLKLBbR8ys0x/wLpW60W/mPCRPK99w7llQ/EUElSU3UT2ZhM2ImRLPaGQ3Q9d5WhnFZ0Tm3752YK6iZqY7RU7WY2sAmu1nXshfwTtN3XmB0bcHMT1Kb6flWUYMg+0gUwvDqp9H2Jkvn/KeSu+MJ+idL8jqSUfIoAhKsHtgcRUjbw1Ytcr1Jp0UI/Wyb3xfVEArPL6paCnVU9arHjvl94SjWEuPygiNsaCUqWeHSswt8xs2Y3aYfnr5r2huv8fTXrwPdg0q2nwlltPTEG36PQMROzyNlyJ2FThJa8KtLznY2sLyTcw+LWtL5RyT3NM0983uCOfFfiLqVTD3c1wvqLs5+CdFOZfNf8OcI4Ih5/TdVU3KtiGSK+MrtESroA5yyVztPTkF6IdrSZI4ji4y9Ek47Dp+Qi1GDAwZ8h294d+5W8LMDRuRSG+kT7BhGqF/JaoeAQOBQo4uG41rmKaqOd28QwI/tzL4pgcIlEIQ3GB0dmPPjUWEt9+G6NBuyyseyqwGfHFCV6OQpJ1/UufgrJrHEuPh5bUC6ZLY8rCpuOvzyQGdQNL3moq9z26bTLAIeTvapf89f1oacZ+rnMb855AZHePWUTJ3H6Rp1WdVsle5oSD0uWQjH3p+wBYFKt2I/apmuiPd7zUMooSUINdx30V4phHaU6MxVi2XdrQI7LOeVBDoBz33LTkffiKEHDSfs+8QhZHsSirdZrCt/QgsWfDjOL0jLW50qblj1iqELr6KynSah/DcdWktGO7AaC0Bd3LzLjdNl8RENAsTqXETNbWZUeDn9O1wm44Yv18FK5fC2xyWQ2NO6NEP9pMSlrWQznVGyBSqDsPbEqOrsggBbmrtLiPLADFPzcXVB0Hlg5AZMadLduYmTVNTRU46gM/2D7JhmlZaV1jR/FqhU7IDExwqNl99DN58Ag1vqhzosB9rA32C77UfuFsymY8qRTYgNVENTRzDAyLrhFD+aO7ulaLGizlMuYp8UAIs1nGN8T3B9lLgLaBAv7dMkCC3ttnLiHvn7J3zhuAi9Fq/azpL0BEaLnH7BSVER2Ruq+0LdxGz21eNGGypSBoHoLi0YvBz8xnbXqJ1g2D8s6BkNkQ261wXhpddjDhiBrRi357PGv5BoPN8wUPXaoPxn5+wqlfeb20YNZg43e1893s/VJyV2enLSLhB/jH8wo4kbhYe40TDjJPeasysLmJ/7NZ9SxRxDzS6oc3XQB67d2/MluH27HB+lbbixAn52PMFNQQ2N2MZh8Hy/5Q0XlsYlO+ITEtCJ6UfKdcN5zOzF8T6jmtSiMdn0LY+2VKpqsasOVs1OUqwbFmiTmrS7vNyuWcAlZoINgRrTDXxPrNCubRQ2jqy1iNGJvniD6vHw/pz/r0KMHncliXA4RcFQ4/zpLaort+zXJUfu3+AwkhX90B5B+kl5cTeKqaM5LmwXq1SNT66wibvhgIoas8NqiRpp447TRxrGURK7JyKTUWvqfRx1wLtluFz3wLsIt2enmL98IWOVW3zrzdn950dfxYtRq+W5l3ySUfVJdJNMOG5exjjhEeNlxcqzUx7Yy2Uv8InwKG7hMyXJpIcUZvjzfbiFMlrpqMM4MqZeKs+dxEdrHwA24lu96SWqLloZ3YleK7ii8KDW6r0pcj20dZrML9TjqU3cKbv+I2YNrytNVxeQNwXBJHbPTtZyIqiyZw/sEuNY3wIKFejyBr0lG65AeSMs9UI2ZpUgVNJRslWfGX1mD3+V3xfMQLR6OjWx5/ymDxcTTo+Xax/Im9yVNB8io07IrANjfyx7gtvUoEd1xMqCUFXf7y3dKMOpcP25nFdgR3SVCOE+jLbXspH9SPY2fdesdtAKdu9RU0LZT1Oovd8cHfKZ3dLR5x8jqB1Spd/cnSavJjWvyq0iaeUNFDNj0VaG+Z63SmS6oYXZTRDlbHII337xmyr8lBVMVSgcqMAl66w+cpCp00oQr4awdegJa3xZAL+nZZQIA1RZC5VoSnA9xbwqJqxycG5YL9/0745nKVN9WGEe5YqcNQMPuOxiARbOqP2HCwa9p9uK+3cIUBzvsZXW+PcNq07CYjeilmfkD08KAB0JRvYd0mUfE7cC29csMm7ggOnna0mOFiykB53xNmyhWrQiO71y8R8Ow9++LW68EsAkL7URlfQ/6eDtO3WwEDeWwV8mmr6Aa3Sp+B8czq/0t96A8yDPBjOjhxJPFXbEJvun2o/EIGKiBbVNlchBxHeUEiht0hcEonQW8HO+clis9U1yCT8xCHkOI9q8+dbbtJvYRuxu3qbjNUd8pg+Vfo1r9LkTw61xD01P1ezs9CblC99Hd/T7/ky2up4EFyfnNrpsbtBLPIt5DsYVOaJu5aklwp/4GQ/mNRLNBUE6C4JLk440Yalw5r9TrRt0x1c18qwxKTLREIdc5Zeoc2rf0tf6H0o95xfOtbvak6uubr29DVvFV77BXvrm3ARBw7UK0FExPjXanHVYpNAd8KZ8sNzg3BnYmR1TTs3Appm6AkmHPxqRp5x1UUEESaKUGFp3sMelnfjWomfvJPrrxjqZOYtCZZHWzRa+9HRQDtfSR/DfOPiLzJ6b834Uz0K4OUSPoP43SYiO7WO6l8a/MZHzwdBrOYXaBrevyknmgw4/bR++y57UBcYd1zMD+vFfJdVAr2rLxeJ/CkyXft8WrR007zoYWQAdLuWrrcVMh3G5NFrW8jlnF4k0vGteFGpJDfIDmiE3UEv6DHMZ7okrz+2ivt9f+189QcYl8Y8q9LRnW6zdy8SGcfHSD92Kw7804QowRc317FVV9SP7c5m6PyQmdzBloqu+jyySLecaV49abuE8XV6p7PHa1o+Efu2IPs6wmzZ679eHndNFVhNFhcrW7qjkBsxwRdJUqc6aYm33FkyMYHEY2RcnjQuLR0Pc+CWjxKwPQpJdsfcIUo9EZHjVdV41Jlqx3piqLqgxud/WQaqvM8ZYd36e6l/l4CFueRdV9WOJQvwHKX2Vsm1FfFUhhjSOrjScsgBl7i4L1jxZ7B1nwmret4gOSSZM7egHZL+YsEsxuYX7wN/HrZ+J/RGghnhNbVqu6zX5cniduL2Zg4YK/basAC5Z0Gs4Ow8tjqwFRCgOKuZJpJREuGHHY3CcZoHKJ8gkcoRJNwgxLUXM70IYXkRFIW6w0nVvdBb0xg3MqO2zm0TvYxa3OD7aiuAvr29djbq5g94zNOF/Tlzi0FfJztGq5o6NoHujDINGQDEenNpr5e9BlhjyZIN6Jp6wPpRVph2iM7iMuPUP7BHHH2Ca5svMgQXd16GNgHdfWxDPVkZCOpM8VBL4oHQOksEuyIqEskr02p9xJznZW/mXRg0455Dkq96KoTwWj/bh4lOjprMv+DpX8AI4D/yimEZ1i7ftEt3QtG2D37HeBC8gSyCvwMCPXENnchJQ/UvWv9svFhxrwh41y1XmqZPeSBxrSHGI/sOIyxxim1O0qmnViN7lmQauNnFcOMOsaqqkzycUvPhBSqSVHfsAnX5udI5KNKrqEIaGJfCxg086LF86+PErRirggPdIafB56wbQ/aHoFsrlo73OFw4vL1CfxId+N+Qfv+C5Gt/Br9dfPxneCG2Uxb8O9DIq9q+BPlj92yFzoAeWC0jlej5qH5gBwTtUxJlDdbHD7LmM9126JmbUWZsArXtiv9t+ehiS9LBcEXA9U3TII8Z8jAW8zo80NA8W+uhQn/nouKBaTTwvxMc06L8GPND90PTz6YmyjzcW88LKdejYN6zSO14ver71X4my77zuLavOSHihR89/8kf3AoN6nKK9/7kVrGI0onIxfqPAYolcLV+48kOg4ONPM9tGFdJtW0x7MY7AYLOWwAiVyneRvZCe0uhOEtB/T4E5uQHuBxuo+4z6mVHKsnEZSD5+fxpM6RxR/cDUKVvkZwnz4D+dycF6xLQMhk7KVdXmjBJ1gtHX49SYrgeOjZxsjnYCyOlL+mad++GknUaDkkQqeEnf6CXXAXeZwkUxxJSPv8Ofm7MlLfWzn1v46R9TmO0EwFhalJTX3fZnmooadHePVg41XyZgH87k8mH8kxOKbWULM7mJY+fO8m7GGjVNRxMNMzFRzoSX9zH5yEEGMvmu11OT1KeSvRTxsYLBkfvNAaayM2cR3cKTevChRLnPudKFCD5wewpc2Jd7JXC+xG/a3+BFzSCIHbkgn78eXcBdqg6s63+SQ4bpnQ8lju+4LjhNRhQk+HMGaMbWQmuKLhW3fj8zyg0yyuGfIusA+ROXvyqN3IwCetrP/1ssJca9qlquKNJ7Pz8YIqt4TpfXBuKB21GUKXAWycJMnly9Iaqs/vbCKcwTxR8wA09fPj6ezjAZ9dxLf/41ucQWsZIZsMncu3//ZTpuse4+cnUQNuXNimefcNBLwMrdrVlt0LC/0KE/IsSt3xJCyFycLlTutDP/kfnp88exj+OMJP8AHaJ+IJ/R6RX6jnmEfZ8fCGv+7Ovi/wZQSwMEFAACAAgAW3VuSVhO711MAAAAawAAABsAAAB1bml2ZXJzYWwvdW5pdmVyc2FsLnBuZy54bWyzsa/IzVEoSy0qzszPs1Uy1DNQsrfj5bIpKEoty0wtV6gAigEFIUBJodJWycQIwS3PTCnJAKkwMEAIZqRmpmeU2CpZGJnCBfWBZgIAUEsBAgAAFAACAAgAWnVuSRUOrShkBAAABxEAAB0AAAAAAAAAAQAAAAAAAAAAAHVuaXZlcnNhbC9jb21tb25fbWVzc2FnZXMubG5nUEsBAgAAFAACAAgAWnVuSb+mGY49BAAANBMAACcAAAAAAAAAAQAAAAAAnwQAAHVuaXZlcnNhbC9mbGFzaF9wdWJsaXNoaW5nX3NldHRpbmdzLnhtbFBLAQIAABQAAgAIAFp1bknYxnWJuAIAAE8KAAAhAAAAAAAAAAEAAAAAACEJAAB1bml2ZXJzYWwvZmxhc2hfc2tpbl9zZXR0aW5ncy54bWxQSwECAAAUAAIACABadW5J/aTWJBAEAABFEgAAJgAAAAAAAAABAAAAAAAYDAAAdW5pdmVyc2FsL2h0bWxfcHVibGlzaGluZ19zZXR0aW5ncy54bWxQSwECAAAUAAIACABadW5JWa6DGqEBAAAsBgAAHwAAAAAAAAABAAAAAABsEAAAdW5pdmVyc2FsL2h0bWxfc2tpbl9zZXR0aW5ncy5qc1BLAQIAABQAAgAIAFp1bkk9PC/RwQAAAOUBAAAaAAAAAAAAAAEAAAAAAEoSAAB1bml2ZXJzYWwvaTE4bl9wcmVzZXRzLnhtbFBLAQIAABQAAgAIAFp1bkkM0rasbgAAAG4AAAAcAAAAAAAAAAEAAAAAAEMTAAB1bml2ZXJzYWwvbG9jYWxfc2V0dGluZ3MueG1sUEsBAgAAFAACAAgARJRXRyO0Tvv7AgAAsAgAABQAAAAAAAAAAQAAAAAA6xMAAHVuaXZlcnNhbC9wbGF5ZXIueG1sUEsBAgAAFAACAAgAWnVuSTXb2a1oAQAA8wIAACkAAAAAAAAAAQAAAAAAGBcAAHVuaXZlcnNhbC9za2luX2N1c3RvbWl6YXRpb25fc2V0dGluZ3MueG1sUEsBAgAAFAACAAgAW3VuSRKquFdGFgAACi4AABcAAAAAAAAAAAAAAAAAxxgAAHVuaXZlcnNhbC91bml2ZXJzYWwucG5nUEsBAgAAFAACAAgAW3VuSVhO711MAAAAawAAABsAAAAAAAAAAQAAAAAAQi8AAHVuaXZlcnNhbC91bml2ZXJzYWwucG5nLnhtbFBLBQYAAAAACwALAEkDAADHLwAAAAA="/>
  <p:tag name="ISPRING_PRESENTATION_TITLE" val="www.33ppt.com"/>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1"/>
</p:tagLst>
</file>

<file path=ppt/tags/tag15.xml><?xml version="1.0" encoding="utf-8"?>
<p:tagLst xmlns:a="http://schemas.openxmlformats.org/drawingml/2006/main" xmlns:r="http://schemas.openxmlformats.org/officeDocument/2006/relationships" xmlns:p="http://schemas.openxmlformats.org/presentationml/2006/main">
  <p:tag name="PA" val="v3.0.1"/>
</p:tagLst>
</file>

<file path=ppt/tags/tag16.xml><?xml version="1.0" encoding="utf-8"?>
<p:tagLst xmlns:a="http://schemas.openxmlformats.org/drawingml/2006/main" xmlns:r="http://schemas.openxmlformats.org/officeDocument/2006/relationships" xmlns:p="http://schemas.openxmlformats.org/presentationml/2006/main">
  <p:tag name="PA" val="v3.0.1"/>
</p:tagLst>
</file>

<file path=ppt/tags/tag17.xml><?xml version="1.0" encoding="utf-8"?>
<p:tagLst xmlns:a="http://schemas.openxmlformats.org/drawingml/2006/main" xmlns:r="http://schemas.openxmlformats.org/officeDocument/2006/relationships" xmlns:p="http://schemas.openxmlformats.org/presentationml/2006/main">
  <p:tag name="PA" val="v3.0.1"/>
</p:tagLst>
</file>

<file path=ppt/tags/tag18.xml><?xml version="1.0" encoding="utf-8"?>
<p:tagLst xmlns:a="http://schemas.openxmlformats.org/drawingml/2006/main" xmlns:r="http://schemas.openxmlformats.org/officeDocument/2006/relationships" xmlns:p="http://schemas.openxmlformats.org/presentationml/2006/main">
  <p:tag name="PA" val="v3.0.1"/>
</p:tagLst>
</file>

<file path=ppt/tags/tag19.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20.xml><?xml version="1.0" encoding="utf-8"?>
<p:tagLst xmlns:a="http://schemas.openxmlformats.org/drawingml/2006/main" xmlns:r="http://schemas.openxmlformats.org/officeDocument/2006/relationships" xmlns:p="http://schemas.openxmlformats.org/presentationml/2006/main">
  <p:tag name="PA" val="v3.0.1"/>
</p:tagLst>
</file>

<file path=ppt/tags/tag21.xml><?xml version="1.0" encoding="utf-8"?>
<p:tagLst xmlns:a="http://schemas.openxmlformats.org/drawingml/2006/main" xmlns:r="http://schemas.openxmlformats.org/officeDocument/2006/relationships" xmlns:p="http://schemas.openxmlformats.org/presentationml/2006/main">
  <p:tag name="PA" val="v3.0.1"/>
</p:tagLst>
</file>

<file path=ppt/tags/tag22.xml><?xml version="1.0" encoding="utf-8"?>
<p:tagLst xmlns:a="http://schemas.openxmlformats.org/drawingml/2006/main" xmlns:r="http://schemas.openxmlformats.org/officeDocument/2006/relationships" xmlns:p="http://schemas.openxmlformats.org/presentationml/2006/main">
  <p:tag name="PA" val="v3.0.1"/>
</p:tagLst>
</file>

<file path=ppt/tags/tag23.xml><?xml version="1.0" encoding="utf-8"?>
<p:tagLst xmlns:a="http://schemas.openxmlformats.org/drawingml/2006/main" xmlns:r="http://schemas.openxmlformats.org/officeDocument/2006/relationships" xmlns:p="http://schemas.openxmlformats.org/presentationml/2006/main">
  <p:tag name="PA" val="v3.0.1"/>
</p:tagLst>
</file>

<file path=ppt/tags/tag24.xml><?xml version="1.0" encoding="utf-8"?>
<p:tagLst xmlns:a="http://schemas.openxmlformats.org/drawingml/2006/main" xmlns:r="http://schemas.openxmlformats.org/officeDocument/2006/relationships" xmlns:p="http://schemas.openxmlformats.org/presentationml/2006/main">
  <p:tag name="PA" val="v3.0.1"/>
</p:tagLst>
</file>

<file path=ppt/tags/tag25.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26.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27.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28.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29.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30.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31.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32.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33.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34.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35.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36.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37.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38.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39.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40.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41.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42.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43.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44.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45.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46.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47.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48.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49.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50.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51.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52.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53.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54.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55.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56.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57.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58.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59.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60.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de8f15af37104599f3add7ae5eba26619448decf"/>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www.33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385</TotalTime>
  <Words>2739</Words>
  <Application>Microsoft Office PowerPoint</Application>
  <PresentationFormat>宽屏</PresentationFormat>
  <Paragraphs>1265</Paragraphs>
  <Slides>37</Slides>
  <Notes>37</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37</vt:i4>
      </vt:variant>
    </vt:vector>
  </HeadingPairs>
  <TitlesOfParts>
    <vt:vector size="48" baseType="lpstr">
      <vt:lpstr>方正粗倩简体</vt:lpstr>
      <vt:lpstr>迷你简准圆</vt:lpstr>
      <vt:lpstr>宋体</vt:lpstr>
      <vt:lpstr>微软雅黑</vt:lpstr>
      <vt:lpstr>Arial</vt:lpstr>
      <vt:lpstr>Calibri</vt:lpstr>
      <vt:lpstr>Calibri Light</vt:lpstr>
      <vt:lpstr>Impact</vt:lpstr>
      <vt:lpstr>Times New Roman</vt:lpstr>
      <vt:lpstr>Wingdings</vt:lpstr>
      <vt:lpstr>www.33ppt.com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www.33ppt.com</dc:title>
  <dc:subject>www.33ppt.com</dc:subject>
  <dc:creator/>
  <cp:lastModifiedBy>pc</cp:lastModifiedBy>
  <cp:revision>2</cp:revision>
  <dcterms:created xsi:type="dcterms:W3CDTF">2016-05-10T07:37:00Z</dcterms:created>
  <dcterms:modified xsi:type="dcterms:W3CDTF">2017-06-19T07:03:25Z</dcterms:modified>
</cp:coreProperties>
</file>