
<file path=[Content_Types].xml><?xml version="1.0" encoding="utf-8"?>
<Types xmlns="http://schemas.openxmlformats.org/package/2006/content-types">
  <Default Extension="jpeg" ContentType="image/jpeg"/>
  <Default Extension="png" ContentType="image/png"/>
  <Default Extension="m4a" ContentType="audi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61" r:id="rId7"/>
    <p:sldId id="262" r:id="rId8"/>
    <p:sldId id="264" r:id="rId9"/>
    <p:sldId id="267" r:id="rId10"/>
    <p:sldId id="265" r:id="rId11"/>
    <p:sldId id="266" r:id="rId12"/>
    <p:sldId id="268" r:id="rId13"/>
    <p:sldId id="272" r:id="rId14"/>
    <p:sldId id="269" r:id="rId15"/>
    <p:sldId id="270" r:id="rId16"/>
    <p:sldId id="271" r:id="rId17"/>
    <p:sldId id="273" r:id="rId18"/>
    <p:sldId id="274" r:id="rId19"/>
    <p:sldId id="275" r:id="rId20"/>
    <p:sldId id="277" r:id="rId21"/>
    <p:sldId id="276" r:id="rId22"/>
    <p:sldId id="278" r:id="rId23"/>
    <p:sldId id="281" r:id="rId24"/>
    <p:sldId id="282" r:id="rId25"/>
    <p:sldId id="279" r:id="rId26"/>
    <p:sldId id="280" r:id="rId27"/>
    <p:sldId id="283" r:id="rId28"/>
    <p:sldId id="284" r:id="rId29"/>
    <p:sldId id="285" r:id="rId30"/>
    <p:sldId id="310" r:id="rId31"/>
    <p:sldId id="286" r:id="rId32"/>
    <p:sldId id="287" r:id="rId33"/>
    <p:sldId id="289" r:id="rId34"/>
    <p:sldId id="291" r:id="rId35"/>
    <p:sldId id="288" r:id="rId36"/>
    <p:sldId id="290" r:id="rId37"/>
    <p:sldId id="292" r:id="rId38"/>
    <p:sldId id="293" r:id="rId39"/>
    <p:sldId id="294" r:id="rId40"/>
    <p:sldId id="295" r:id="rId41"/>
    <p:sldId id="297" r:id="rId42"/>
    <p:sldId id="296" r:id="rId43"/>
    <p:sldId id="298" r:id="rId44"/>
    <p:sldId id="299" r:id="rId45"/>
    <p:sldId id="301" r:id="rId46"/>
    <p:sldId id="300" r:id="rId47"/>
    <p:sldId id="302" r:id="rId48"/>
    <p:sldId id="304" r:id="rId49"/>
    <p:sldId id="303" r:id="rId50"/>
    <p:sldId id="305" r:id="rId51"/>
    <p:sldId id="306" r:id="rId52"/>
    <p:sldId id="309" r:id="rId53"/>
    <p:sldId id="307" r:id="rId54"/>
    <p:sldId id="312" r:id="rId55"/>
    <p:sldId id="311" r:id="rId56"/>
    <p:sldId id="313" r:id="rId57"/>
  </p:sldIdLst>
  <p:sldSz cx="12193270" cy="6858000"/>
  <p:notesSz cx="6858000" cy="9144000"/>
  <p:defaultTextStyle>
    <a:defPPr>
      <a:defRPr lang="zh-CN"/>
    </a:defPPr>
    <a:lvl1pPr marL="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165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365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565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65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965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6903A"/>
    <a:srgbClr val="08386E"/>
    <a:srgbClr val="FCFCFC"/>
    <a:srgbClr val="E9EAE5"/>
    <a:srgbClr val="7AC5C0"/>
    <a:srgbClr val="8BBDE2"/>
    <a:srgbClr val="8D86BA"/>
    <a:srgbClr val="7A801D"/>
    <a:srgbClr val="F3AD00"/>
    <a:srgbClr val="0303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19" autoAdjust="0"/>
    <p:restoredTop sz="94660"/>
  </p:normalViewPr>
  <p:slideViewPr>
    <p:cSldViewPr snapToGrid="0">
      <p:cViewPr>
        <p:scale>
          <a:sx n="75" d="100"/>
          <a:sy n="75" d="100"/>
        </p:scale>
        <p:origin x="1434" y="9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327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0" Type="http://schemas.openxmlformats.org/officeDocument/2006/relationships/tableStyles" Target="tableStyles.xml"/><Relationship Id="rId6" Type="http://schemas.openxmlformats.org/officeDocument/2006/relationships/slide" Target="slides/slide3.xml"/><Relationship Id="rId59" Type="http://schemas.openxmlformats.org/officeDocument/2006/relationships/viewProps" Target="viewProps.xml"/><Relationship Id="rId58" Type="http://schemas.openxmlformats.org/officeDocument/2006/relationships/presProps" Target="presProps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5A5268-FB0C-450E-96E9-03F93123780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56156D-592E-4B4D-8772-D689FB057AF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6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2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165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765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365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5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565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53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更多模板请关注：https://haosc.taobao.com</a:t>
            </a:r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519" y="2130429"/>
            <a:ext cx="1036455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9038" y="3886200"/>
            <a:ext cx="8535512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64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5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44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40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2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79" y="6356352"/>
            <a:ext cx="2845171" cy="365125"/>
          </a:xfrm>
          <a:prstGeom prst="rect">
            <a:avLst/>
          </a:prstGeom>
        </p:spPr>
        <p:txBody>
          <a:bodyPr/>
          <a:lstStyle/>
          <a:p>
            <a:fld id="{B95FC270-55C9-4A20-A67A-3DE973D1FE9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6144" y="6356352"/>
            <a:ext cx="3861303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8738" y="6356352"/>
            <a:ext cx="2845171" cy="365125"/>
          </a:xfrm>
          <a:prstGeom prst="rect">
            <a:avLst/>
          </a:prstGeom>
        </p:spPr>
        <p:txBody>
          <a:bodyPr/>
          <a:lstStyle/>
          <a:p>
            <a:fld id="{8961FD41-A0E4-414C-A973-C8EC8DF1BF61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793" y="-90517"/>
            <a:ext cx="1064305" cy="9923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793" y="-90517"/>
            <a:ext cx="1064305" cy="9923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81" y="274640"/>
            <a:ext cx="10974229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81" y="1600200"/>
            <a:ext cx="10974229" cy="45259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81" y="6356352"/>
            <a:ext cx="2845171" cy="365125"/>
          </a:xfrm>
          <a:prstGeom prst="rect">
            <a:avLst/>
          </a:prstGeom>
        </p:spPr>
        <p:txBody>
          <a:bodyPr/>
          <a:lstStyle/>
          <a:p>
            <a:fld id="{8B35F0B1-53A2-4F58-A419-9B6A1424FB57}" type="datetimeFigureOut">
              <a:rPr lang="zh-CN" altLang="en-US" smtClean="0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6144" y="6356352"/>
            <a:ext cx="3861302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8738" y="6356352"/>
            <a:ext cx="2845171" cy="365125"/>
          </a:xfrm>
          <a:prstGeom prst="rect">
            <a:avLst/>
          </a:prstGeom>
        </p:spPr>
        <p:txBody>
          <a:bodyPr/>
          <a:lstStyle/>
          <a:p>
            <a:fld id="{18EBF4EF-A2BF-4103-B2B4-2A3D5169DA7D}" type="slidenum">
              <a:rPr lang="zh-CN" altLang="en-US" smtClean="0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209" y="4406901"/>
            <a:ext cx="10364550" cy="1362075"/>
          </a:xfrm>
          <a:prstGeom prst="rect">
            <a:avLst/>
          </a:prstGeom>
        </p:spPr>
        <p:txBody>
          <a:bodyPr anchor="t"/>
          <a:lstStyle>
            <a:lvl1pPr algn="l">
              <a:defRPr sz="533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209" y="2906713"/>
            <a:ext cx="10364550" cy="150018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896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93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753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6495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546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4425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4025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299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79" y="6356352"/>
            <a:ext cx="2845171" cy="365125"/>
          </a:xfrm>
          <a:prstGeom prst="rect">
            <a:avLst/>
          </a:prstGeom>
        </p:spPr>
        <p:txBody>
          <a:bodyPr/>
          <a:lstStyle/>
          <a:p>
            <a:fld id="{B95FC270-55C9-4A20-A67A-3DE973D1FE9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6144" y="6356352"/>
            <a:ext cx="3861303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8738" y="6356352"/>
            <a:ext cx="2845171" cy="365125"/>
          </a:xfrm>
          <a:prstGeom prst="rect">
            <a:avLst/>
          </a:prstGeom>
        </p:spPr>
        <p:txBody>
          <a:bodyPr/>
          <a:lstStyle/>
          <a:p>
            <a:fld id="{8961FD41-A0E4-414C-A973-C8EC8DF1BF61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81" y="274640"/>
            <a:ext cx="10974229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81" y="1200152"/>
            <a:ext cx="5385501" cy="3394075"/>
          </a:xfrm>
          <a:prstGeom prst="rect">
            <a:avLst/>
          </a:prstGeom>
        </p:spPr>
        <p:txBody>
          <a:bodyPr/>
          <a:lstStyle>
            <a:lvl1pPr>
              <a:defRPr sz="3730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8407" y="1200152"/>
            <a:ext cx="5385501" cy="3394075"/>
          </a:xfrm>
          <a:prstGeom prst="rect">
            <a:avLst/>
          </a:prstGeom>
        </p:spPr>
        <p:txBody>
          <a:bodyPr/>
          <a:lstStyle>
            <a:lvl1pPr>
              <a:defRPr sz="3730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79" y="6356352"/>
            <a:ext cx="2845171" cy="365125"/>
          </a:xfrm>
          <a:prstGeom prst="rect">
            <a:avLst/>
          </a:prstGeom>
        </p:spPr>
        <p:txBody>
          <a:bodyPr/>
          <a:lstStyle/>
          <a:p>
            <a:fld id="{B95FC270-55C9-4A20-A67A-3DE973D1FE9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6144" y="6356352"/>
            <a:ext cx="3861303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8738" y="6356352"/>
            <a:ext cx="2845171" cy="365125"/>
          </a:xfrm>
          <a:prstGeom prst="rect">
            <a:avLst/>
          </a:prstGeom>
        </p:spPr>
        <p:txBody>
          <a:bodyPr/>
          <a:lstStyle/>
          <a:p>
            <a:fld id="{8961FD41-A0E4-414C-A973-C8EC8DF1BF61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81" y="274640"/>
            <a:ext cx="10974229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79" y="1535114"/>
            <a:ext cx="5387619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8965" indent="0">
              <a:buNone/>
              <a:defRPr sz="2665" b="1"/>
            </a:lvl2pPr>
            <a:lvl3pPr marL="1217930" indent="0">
              <a:buNone/>
              <a:defRPr sz="2400" b="1"/>
            </a:lvl3pPr>
            <a:lvl4pPr marL="1827530" indent="0">
              <a:buNone/>
              <a:defRPr sz="2135" b="1"/>
            </a:lvl4pPr>
            <a:lvl5pPr marL="2436495" indent="0">
              <a:buNone/>
              <a:defRPr sz="2135" b="1"/>
            </a:lvl5pPr>
            <a:lvl6pPr marL="3045460" indent="0">
              <a:buNone/>
              <a:defRPr sz="2135" b="1"/>
            </a:lvl6pPr>
            <a:lvl7pPr marL="3654425" indent="0">
              <a:buNone/>
              <a:defRPr sz="2135" b="1"/>
            </a:lvl7pPr>
            <a:lvl8pPr marL="4264025" indent="0">
              <a:buNone/>
              <a:defRPr sz="2135" b="1"/>
            </a:lvl8pPr>
            <a:lvl9pPr marL="4872990" indent="0">
              <a:buNone/>
              <a:defRPr sz="21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79" y="2174877"/>
            <a:ext cx="5387619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4179" y="1535114"/>
            <a:ext cx="538973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8965" indent="0">
              <a:buNone/>
              <a:defRPr sz="2665" b="1"/>
            </a:lvl2pPr>
            <a:lvl3pPr marL="1217930" indent="0">
              <a:buNone/>
              <a:defRPr sz="2400" b="1"/>
            </a:lvl3pPr>
            <a:lvl4pPr marL="1827530" indent="0">
              <a:buNone/>
              <a:defRPr sz="2135" b="1"/>
            </a:lvl4pPr>
            <a:lvl5pPr marL="2436495" indent="0">
              <a:buNone/>
              <a:defRPr sz="2135" b="1"/>
            </a:lvl5pPr>
            <a:lvl6pPr marL="3045460" indent="0">
              <a:buNone/>
              <a:defRPr sz="2135" b="1"/>
            </a:lvl6pPr>
            <a:lvl7pPr marL="3654425" indent="0">
              <a:buNone/>
              <a:defRPr sz="2135" b="1"/>
            </a:lvl7pPr>
            <a:lvl8pPr marL="4264025" indent="0">
              <a:buNone/>
              <a:defRPr sz="2135" b="1"/>
            </a:lvl8pPr>
            <a:lvl9pPr marL="4872990" indent="0">
              <a:buNone/>
              <a:defRPr sz="21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4179" y="2174877"/>
            <a:ext cx="5389735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79" y="6356352"/>
            <a:ext cx="2845171" cy="365125"/>
          </a:xfrm>
          <a:prstGeom prst="rect">
            <a:avLst/>
          </a:prstGeom>
        </p:spPr>
        <p:txBody>
          <a:bodyPr/>
          <a:lstStyle/>
          <a:p>
            <a:fld id="{B95FC270-55C9-4A20-A67A-3DE973D1FE9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6144" y="6356352"/>
            <a:ext cx="3861303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8738" y="6356352"/>
            <a:ext cx="2845171" cy="365125"/>
          </a:xfrm>
          <a:prstGeom prst="rect">
            <a:avLst/>
          </a:prstGeom>
        </p:spPr>
        <p:txBody>
          <a:bodyPr/>
          <a:lstStyle/>
          <a:p>
            <a:fld id="{8961FD41-A0E4-414C-A973-C8EC8DF1BF61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81" y="274640"/>
            <a:ext cx="10974229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79" y="6356352"/>
            <a:ext cx="2845171" cy="365125"/>
          </a:xfrm>
          <a:prstGeom prst="rect">
            <a:avLst/>
          </a:prstGeom>
        </p:spPr>
        <p:txBody>
          <a:bodyPr/>
          <a:lstStyle/>
          <a:p>
            <a:fld id="{B95FC270-55C9-4A20-A67A-3DE973D1FE9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6144" y="6356352"/>
            <a:ext cx="3861303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8738" y="6356352"/>
            <a:ext cx="2845171" cy="365125"/>
          </a:xfrm>
          <a:prstGeom prst="rect">
            <a:avLst/>
          </a:prstGeom>
        </p:spPr>
        <p:txBody>
          <a:bodyPr/>
          <a:lstStyle/>
          <a:p>
            <a:fld id="{8961FD41-A0E4-414C-A973-C8EC8DF1BF61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84" y="273053"/>
            <a:ext cx="4011606" cy="1162051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354" y="273053"/>
            <a:ext cx="6816554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0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84" y="1435103"/>
            <a:ext cx="4011606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8965" indent="0">
              <a:buNone/>
              <a:defRPr sz="1600"/>
            </a:lvl2pPr>
            <a:lvl3pPr marL="1217930" indent="0">
              <a:buNone/>
              <a:defRPr sz="1335"/>
            </a:lvl3pPr>
            <a:lvl4pPr marL="1827530" indent="0">
              <a:buNone/>
              <a:defRPr sz="1200"/>
            </a:lvl4pPr>
            <a:lvl5pPr marL="2436495" indent="0">
              <a:buNone/>
              <a:defRPr sz="1200"/>
            </a:lvl5pPr>
            <a:lvl6pPr marL="3045460" indent="0">
              <a:buNone/>
              <a:defRPr sz="1200"/>
            </a:lvl6pPr>
            <a:lvl7pPr marL="3654425" indent="0">
              <a:buNone/>
              <a:defRPr sz="1200"/>
            </a:lvl7pPr>
            <a:lvl8pPr marL="4264025" indent="0">
              <a:buNone/>
              <a:defRPr sz="1200"/>
            </a:lvl8pPr>
            <a:lvl9pPr marL="4872990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79" y="6356352"/>
            <a:ext cx="2845171" cy="365125"/>
          </a:xfrm>
          <a:prstGeom prst="rect">
            <a:avLst/>
          </a:prstGeom>
        </p:spPr>
        <p:txBody>
          <a:bodyPr/>
          <a:lstStyle/>
          <a:p>
            <a:fld id="{B95FC270-55C9-4A20-A67A-3DE973D1FE9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6144" y="6356352"/>
            <a:ext cx="3861303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8738" y="6356352"/>
            <a:ext cx="2845171" cy="365125"/>
          </a:xfrm>
          <a:prstGeom prst="rect">
            <a:avLst/>
          </a:prstGeom>
        </p:spPr>
        <p:txBody>
          <a:bodyPr/>
          <a:lstStyle/>
          <a:p>
            <a:fld id="{8961FD41-A0E4-414C-A973-C8EC8DF1BF61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028" y="4800601"/>
            <a:ext cx="7316153" cy="566738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028" y="612778"/>
            <a:ext cx="7316153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8965" indent="0">
              <a:buNone/>
              <a:defRPr sz="3730"/>
            </a:lvl2pPr>
            <a:lvl3pPr marL="1217930" indent="0">
              <a:buNone/>
              <a:defRPr sz="3200"/>
            </a:lvl3pPr>
            <a:lvl4pPr marL="1827530" indent="0">
              <a:buNone/>
              <a:defRPr sz="2665"/>
            </a:lvl4pPr>
            <a:lvl5pPr marL="2436495" indent="0">
              <a:buNone/>
              <a:defRPr sz="2665"/>
            </a:lvl5pPr>
            <a:lvl6pPr marL="3045460" indent="0">
              <a:buNone/>
              <a:defRPr sz="2665"/>
            </a:lvl6pPr>
            <a:lvl7pPr marL="3654425" indent="0">
              <a:buNone/>
              <a:defRPr sz="2665"/>
            </a:lvl7pPr>
            <a:lvl8pPr marL="4264025" indent="0">
              <a:buNone/>
              <a:defRPr sz="2665"/>
            </a:lvl8pPr>
            <a:lvl9pPr marL="487299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028" y="5367339"/>
            <a:ext cx="7316153" cy="804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8965" indent="0">
              <a:buNone/>
              <a:defRPr sz="1600"/>
            </a:lvl2pPr>
            <a:lvl3pPr marL="1217930" indent="0">
              <a:buNone/>
              <a:defRPr sz="1335"/>
            </a:lvl3pPr>
            <a:lvl4pPr marL="1827530" indent="0">
              <a:buNone/>
              <a:defRPr sz="1200"/>
            </a:lvl4pPr>
            <a:lvl5pPr marL="2436495" indent="0">
              <a:buNone/>
              <a:defRPr sz="1200"/>
            </a:lvl5pPr>
            <a:lvl6pPr marL="3045460" indent="0">
              <a:buNone/>
              <a:defRPr sz="1200"/>
            </a:lvl6pPr>
            <a:lvl7pPr marL="3654425" indent="0">
              <a:buNone/>
              <a:defRPr sz="1200"/>
            </a:lvl7pPr>
            <a:lvl8pPr marL="4264025" indent="0">
              <a:buNone/>
              <a:defRPr sz="1200"/>
            </a:lvl8pPr>
            <a:lvl9pPr marL="4872990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79" y="6356352"/>
            <a:ext cx="2845171" cy="365125"/>
          </a:xfrm>
          <a:prstGeom prst="rect">
            <a:avLst/>
          </a:prstGeom>
        </p:spPr>
        <p:txBody>
          <a:bodyPr/>
          <a:lstStyle/>
          <a:p>
            <a:fld id="{B95FC270-55C9-4A20-A67A-3DE973D1FE9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6144" y="6356352"/>
            <a:ext cx="3861303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8738" y="6356352"/>
            <a:ext cx="2845171" cy="365125"/>
          </a:xfrm>
          <a:prstGeom prst="rect">
            <a:avLst/>
          </a:prstGeom>
        </p:spPr>
        <p:txBody>
          <a:bodyPr/>
          <a:lstStyle/>
          <a:p>
            <a:fld id="{8961FD41-A0E4-414C-A973-C8EC8DF1BF61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81" y="274640"/>
            <a:ext cx="10974229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81" y="1600203"/>
            <a:ext cx="10974229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79" y="6356352"/>
            <a:ext cx="2845171" cy="365125"/>
          </a:xfrm>
          <a:prstGeom prst="rect">
            <a:avLst/>
          </a:prstGeom>
        </p:spPr>
        <p:txBody>
          <a:bodyPr/>
          <a:lstStyle/>
          <a:p>
            <a:fld id="{B95FC270-55C9-4A20-A67A-3DE973D1FE9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6144" y="6356352"/>
            <a:ext cx="3861303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8738" y="6356352"/>
            <a:ext cx="2845171" cy="365125"/>
          </a:xfrm>
          <a:prstGeom prst="rect">
            <a:avLst/>
          </a:prstGeom>
        </p:spPr>
        <p:txBody>
          <a:bodyPr/>
          <a:lstStyle/>
          <a:p>
            <a:fld id="{8961FD41-A0E4-414C-A973-C8EC8DF1BF61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40351" y="206376"/>
            <a:ext cx="2743557" cy="438785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81" y="206376"/>
            <a:ext cx="8027445" cy="438785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79" y="6356352"/>
            <a:ext cx="2845171" cy="365125"/>
          </a:xfrm>
          <a:prstGeom prst="rect">
            <a:avLst/>
          </a:prstGeom>
        </p:spPr>
        <p:txBody>
          <a:bodyPr/>
          <a:lstStyle/>
          <a:p>
            <a:fld id="{B95FC270-55C9-4A20-A67A-3DE973D1FE9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6144" y="6356352"/>
            <a:ext cx="3861303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8738" y="6356352"/>
            <a:ext cx="2845171" cy="365125"/>
          </a:xfrm>
          <a:prstGeom prst="rect">
            <a:avLst/>
          </a:prstGeom>
        </p:spPr>
        <p:txBody>
          <a:bodyPr/>
          <a:lstStyle/>
          <a:p>
            <a:fld id="{8961FD41-A0E4-414C-A973-C8EC8DF1BF61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1217295" rtl="0" eaLnBrk="1" latinLnBrk="0" hangingPunct="1">
        <a:spcBef>
          <a:spcPct val="0"/>
        </a:spcBef>
        <a:buNone/>
        <a:defRPr sz="58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565" indent="-4565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89965" indent="-381000" algn="l" defTabSz="1217295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0" kern="1200">
          <a:solidFill>
            <a:schemeClr val="tx1"/>
          </a:solidFill>
          <a:latin typeface="+mn-lt"/>
          <a:ea typeface="+mn-ea"/>
          <a:cs typeface="+mn-cs"/>
        </a:defRPr>
      </a:lvl2pPr>
      <a:lvl3pPr marL="1522730" indent="-304800" algn="l" defTabSz="121729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1695" indent="-304800" algn="l" defTabSz="1217295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1295" indent="-304800" algn="l" defTabSz="1217295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0260" indent="-304800" algn="l" defTabSz="12172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59225" indent="-304800" algn="l" defTabSz="12172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68190" indent="-304800" algn="l" defTabSz="12172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77155" indent="-304800" algn="l" defTabSz="12172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965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930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530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6495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5460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4425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4025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2990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microsoft.com/office/2007/relationships/media" Target="../media/media1.m4a"/><Relationship Id="rId7" Type="http://schemas.openxmlformats.org/officeDocument/2006/relationships/audio" Target="NULL" TargetMode="Externa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52.png"/><Relationship Id="rId3" Type="http://schemas.openxmlformats.org/officeDocument/2006/relationships/image" Target="../media/image51.png"/><Relationship Id="rId2" Type="http://schemas.openxmlformats.org/officeDocument/2006/relationships/image" Target="../media/image5.png"/><Relationship Id="rId1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6.png"/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16.png"/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16.png"/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16.png"/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16.png"/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16.png"/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52.png"/><Relationship Id="rId3" Type="http://schemas.openxmlformats.org/officeDocument/2006/relationships/image" Target="../media/image51.png"/><Relationship Id="rId2" Type="http://schemas.openxmlformats.org/officeDocument/2006/relationships/image" Target="../media/image5.png"/><Relationship Id="rId1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16.png"/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16.png"/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6" Type="http://schemas.openxmlformats.org/officeDocument/2006/relationships/image" Target="../media/image61.png"/><Relationship Id="rId5" Type="http://schemas.openxmlformats.org/officeDocument/2006/relationships/image" Target="../media/image62.jpeg"/><Relationship Id="rId4" Type="http://schemas.openxmlformats.org/officeDocument/2006/relationships/image" Target="../media/image16.png"/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6" Type="http://schemas.openxmlformats.org/officeDocument/2006/relationships/image" Target="../media/image61.png"/><Relationship Id="rId5" Type="http://schemas.openxmlformats.org/officeDocument/2006/relationships/image" Target="../media/image63.jpeg"/><Relationship Id="rId4" Type="http://schemas.openxmlformats.org/officeDocument/2006/relationships/image" Target="../media/image16.png"/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68.jpeg"/><Relationship Id="rId8" Type="http://schemas.openxmlformats.org/officeDocument/2006/relationships/image" Target="../media/image67.jpeg"/><Relationship Id="rId7" Type="http://schemas.openxmlformats.org/officeDocument/2006/relationships/image" Target="../media/image66.jpeg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16.png"/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16.png"/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6.png"/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16.png"/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image" Target="../media/image2.jpeg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16.png"/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image" Target="../media/image2.jpeg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52.png"/><Relationship Id="rId3" Type="http://schemas.openxmlformats.org/officeDocument/2006/relationships/image" Target="../media/image51.png"/><Relationship Id="rId2" Type="http://schemas.openxmlformats.org/officeDocument/2006/relationships/image" Target="../media/image5.png"/><Relationship Id="rId1" Type="http://schemas.openxmlformats.org/officeDocument/2006/relationships/image" Target="../media/image2.jpeg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16.png"/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16.png"/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image" Target="../media/image2.jpeg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6.png"/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image" Target="../media/image2.jpeg"/></Relationships>
</file>

<file path=ppt/slides/_rels/slide3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52.png"/><Relationship Id="rId3" Type="http://schemas.openxmlformats.org/officeDocument/2006/relationships/image" Target="../media/image51.png"/><Relationship Id="rId2" Type="http://schemas.openxmlformats.org/officeDocument/2006/relationships/image" Target="../media/image5.png"/><Relationship Id="rId1" Type="http://schemas.openxmlformats.org/officeDocument/2006/relationships/image" Target="../media/image2.jpeg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image" Target="../media/image76.png"/><Relationship Id="rId8" Type="http://schemas.openxmlformats.org/officeDocument/2006/relationships/image" Target="../media/image75.png"/><Relationship Id="rId7" Type="http://schemas.openxmlformats.org/officeDocument/2006/relationships/image" Target="../media/image74.png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16.png"/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75.png"/><Relationship Id="rId7" Type="http://schemas.openxmlformats.org/officeDocument/2006/relationships/image" Target="../media/image74.png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16.png"/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image" Target="../media/image2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79.png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16.png"/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image" Target="../media/image2.jpeg"/></Relationships>
</file>

<file path=ppt/slides/_rels/slide3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jpeg"/><Relationship Id="rId4" Type="http://schemas.openxmlformats.org/officeDocument/2006/relationships/image" Target="../media/image16.png"/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image" Target="../media/image2.jpeg"/></Relationships>
</file>

<file path=ppt/slides/_rels/slide3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png"/><Relationship Id="rId4" Type="http://schemas.openxmlformats.org/officeDocument/2006/relationships/image" Target="../media/image16.png"/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image" Target="../media/image2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83.png"/><Relationship Id="rId6" Type="http://schemas.openxmlformats.org/officeDocument/2006/relationships/image" Target="../media/image77.png"/><Relationship Id="rId5" Type="http://schemas.openxmlformats.org/officeDocument/2006/relationships/image" Target="../media/image79.png"/><Relationship Id="rId4" Type="http://schemas.openxmlformats.org/officeDocument/2006/relationships/image" Target="../media/image16.png"/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image" Target="../media/image2.jpeg"/></Relationships>
</file>

<file path=ppt/slides/_rels/slide3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84.jpeg"/><Relationship Id="rId4" Type="http://schemas.openxmlformats.org/officeDocument/2006/relationships/image" Target="../media/image16.png"/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5.png"/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85.jpeg"/><Relationship Id="rId4" Type="http://schemas.openxmlformats.org/officeDocument/2006/relationships/image" Target="../media/image16.png"/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image" Target="../media/image2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59.png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16.png"/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image" Target="../media/image2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59.png"/><Relationship Id="rId6" Type="http://schemas.openxmlformats.org/officeDocument/2006/relationships/image" Target="../media/image88.jpeg"/><Relationship Id="rId5" Type="http://schemas.openxmlformats.org/officeDocument/2006/relationships/image" Target="../media/image87.png"/><Relationship Id="rId4" Type="http://schemas.openxmlformats.org/officeDocument/2006/relationships/image" Target="../media/image16.png"/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image" Target="../media/image2.jpeg"/></Relationships>
</file>

<file path=ppt/slides/_rels/slide4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16.png"/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image" Target="../media/image2.jpeg"/></Relationships>
</file>

<file path=ppt/slides/_rels/slide4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89.png"/><Relationship Id="rId4" Type="http://schemas.openxmlformats.org/officeDocument/2006/relationships/image" Target="../media/image16.png"/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image" Target="../media/image2.jpeg"/></Relationships>
</file>

<file path=ppt/slides/_rels/slide4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89.png"/><Relationship Id="rId4" Type="http://schemas.openxmlformats.org/officeDocument/2006/relationships/image" Target="../media/image16.png"/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image" Target="../media/image2.jpeg"/></Relationships>
</file>

<file path=ppt/slides/_rels/slide4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93.png"/><Relationship Id="rId4" Type="http://schemas.openxmlformats.org/officeDocument/2006/relationships/image" Target="../media/image16.png"/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image" Target="../media/image2.jpeg"/></Relationships>
</file>

<file path=ppt/slides/_rels/slide4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6.png"/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image" Target="../media/image2.jpeg"/></Relationships>
</file>

<file path=ppt/slides/_rels/slide4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openxmlformats.org/officeDocument/2006/relationships/image" Target="../media/image99.png"/><Relationship Id="rId7" Type="http://schemas.openxmlformats.org/officeDocument/2006/relationships/image" Target="../media/image98.jpeg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4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00.png"/><Relationship Id="rId4" Type="http://schemas.openxmlformats.org/officeDocument/2006/relationships/image" Target="../media/image16.png"/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image" Target="../media/image2.jpeg"/></Relationships>
</file>

<file path=ppt/slides/_rels/slide5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52.png"/><Relationship Id="rId3" Type="http://schemas.openxmlformats.org/officeDocument/2006/relationships/image" Target="../media/image51.png"/><Relationship Id="rId2" Type="http://schemas.openxmlformats.org/officeDocument/2006/relationships/image" Target="../media/image5.png"/><Relationship Id="rId1" Type="http://schemas.openxmlformats.org/officeDocument/2006/relationships/image" Target="../media/image2.jpeg"/></Relationships>
</file>

<file path=ppt/slides/_rels/slide5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01.png"/><Relationship Id="rId4" Type="http://schemas.openxmlformats.org/officeDocument/2006/relationships/image" Target="../media/image16.png"/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image" Target="../media/image2.jpeg"/></Relationships>
</file>

<file path=ppt/slides/_rels/slide5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02.png"/><Relationship Id="rId4" Type="http://schemas.openxmlformats.org/officeDocument/2006/relationships/image" Target="../media/image16.png"/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image" Target="../media/image2.jpeg"/></Relationships>
</file>

<file path=ppt/slides/_rels/slide5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03.png"/><Relationship Id="rId4" Type="http://schemas.openxmlformats.org/officeDocument/2006/relationships/image" Target="../media/image16.png"/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image" Target="../media/image2.jpeg"/></Relationships>
</file>

<file path=ppt/slides/_rels/slide5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png"/><Relationship Id="rId8" Type="http://schemas.openxmlformats.org/officeDocument/2006/relationships/image" Target="../media/image21.png"/><Relationship Id="rId7" Type="http://schemas.openxmlformats.org/officeDocument/2006/relationships/image" Target="../media/image20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6.png"/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8" Type="http://schemas.openxmlformats.org/officeDocument/2006/relationships/slideLayout" Target="../slideLayouts/slideLayout2.xml"/><Relationship Id="rId17" Type="http://schemas.openxmlformats.org/officeDocument/2006/relationships/image" Target="../media/image30.png"/><Relationship Id="rId16" Type="http://schemas.openxmlformats.org/officeDocument/2006/relationships/image" Target="../media/image29.png"/><Relationship Id="rId15" Type="http://schemas.openxmlformats.org/officeDocument/2006/relationships/image" Target="../media/image28.png"/><Relationship Id="rId14" Type="http://schemas.openxmlformats.org/officeDocument/2006/relationships/image" Target="../media/image27.png"/><Relationship Id="rId13" Type="http://schemas.openxmlformats.org/officeDocument/2006/relationships/image" Target="../media/image26.png"/><Relationship Id="rId12" Type="http://schemas.openxmlformats.org/officeDocument/2006/relationships/image" Target="../media/image25.png"/><Relationship Id="rId11" Type="http://schemas.openxmlformats.org/officeDocument/2006/relationships/image" Target="../media/image24.png"/><Relationship Id="rId10" Type="http://schemas.openxmlformats.org/officeDocument/2006/relationships/image" Target="../media/image23.png"/><Relationship Id="rId1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4.png"/><Relationship Id="rId8" Type="http://schemas.openxmlformats.org/officeDocument/2006/relationships/image" Target="../media/image33.png"/><Relationship Id="rId7" Type="http://schemas.openxmlformats.org/officeDocument/2006/relationships/image" Target="../media/image32.png"/><Relationship Id="rId6" Type="http://schemas.openxmlformats.org/officeDocument/2006/relationships/image" Target="../media/image31.png"/><Relationship Id="rId5" Type="http://schemas.openxmlformats.org/officeDocument/2006/relationships/image" Target="../media/image18.png"/><Relationship Id="rId4" Type="http://schemas.openxmlformats.org/officeDocument/2006/relationships/image" Target="../media/image16.png"/><Relationship Id="rId3" Type="http://schemas.openxmlformats.org/officeDocument/2006/relationships/image" Target="../media/image11.png"/><Relationship Id="rId22" Type="http://schemas.openxmlformats.org/officeDocument/2006/relationships/slideLayout" Target="../slideLayouts/slideLayout2.xml"/><Relationship Id="rId21" Type="http://schemas.openxmlformats.org/officeDocument/2006/relationships/image" Target="../media/image46.png"/><Relationship Id="rId20" Type="http://schemas.openxmlformats.org/officeDocument/2006/relationships/image" Target="../media/image45.png"/><Relationship Id="rId2" Type="http://schemas.openxmlformats.org/officeDocument/2006/relationships/image" Target="../media/image5.png"/><Relationship Id="rId19" Type="http://schemas.openxmlformats.org/officeDocument/2006/relationships/image" Target="../media/image44.png"/><Relationship Id="rId18" Type="http://schemas.openxmlformats.org/officeDocument/2006/relationships/image" Target="../media/image43.png"/><Relationship Id="rId17" Type="http://schemas.openxmlformats.org/officeDocument/2006/relationships/image" Target="../media/image42.png"/><Relationship Id="rId16" Type="http://schemas.openxmlformats.org/officeDocument/2006/relationships/image" Target="../media/image41.png"/><Relationship Id="rId15" Type="http://schemas.openxmlformats.org/officeDocument/2006/relationships/image" Target="../media/image40.png"/><Relationship Id="rId14" Type="http://schemas.openxmlformats.org/officeDocument/2006/relationships/image" Target="../media/image39.png"/><Relationship Id="rId13" Type="http://schemas.openxmlformats.org/officeDocument/2006/relationships/image" Target="../media/image38.png"/><Relationship Id="rId12" Type="http://schemas.openxmlformats.org/officeDocument/2006/relationships/image" Target="../media/image37.png"/><Relationship Id="rId11" Type="http://schemas.openxmlformats.org/officeDocument/2006/relationships/image" Target="../media/image36.png"/><Relationship Id="rId10" Type="http://schemas.openxmlformats.org/officeDocument/2006/relationships/image" Target="../media/image35.png"/><Relationship Id="rId1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50.png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52.png"/><Relationship Id="rId3" Type="http://schemas.openxmlformats.org/officeDocument/2006/relationships/image" Target="../media/image51.png"/><Relationship Id="rId2" Type="http://schemas.openxmlformats.org/officeDocument/2006/relationships/image" Target="../media/image5.png"/><Relationship Id="rId1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751" y="916025"/>
            <a:ext cx="3376612" cy="591457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025" y="1569167"/>
            <a:ext cx="6651563" cy="526142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014" y="0"/>
            <a:ext cx="4948638" cy="280831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14" y="3900713"/>
            <a:ext cx="4180489" cy="2538734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20915" y="916025"/>
            <a:ext cx="66040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000" spc="-470" smtClean="0">
                <a:blipFill>
                  <a:blip r:embed="rId6"/>
                  <a:stretch>
                    <a:fillRect/>
                  </a:stretch>
                </a:blipFill>
                <a:latin typeface="禹卫书法行书简体" panose="02000603000000000000" pitchFamily="2" charset="-122"/>
                <a:ea typeface="禹卫书法行书简体" panose="02000603000000000000" pitchFamily="2" charset="-122"/>
              </a:rPr>
              <a:t>道德讲堂</a:t>
            </a:r>
            <a:endParaRPr lang="zh-CN" altLang="en-US" sz="13000" spc="-470">
              <a:blipFill>
                <a:blip r:embed="rId6"/>
                <a:stretch>
                  <a:fillRect/>
                </a:stretch>
              </a:blipFill>
              <a:latin typeface="禹卫书法行书简体" panose="02000603000000000000" pitchFamily="2" charset="-122"/>
              <a:ea typeface="禹卫书法行书简体" panose="02000603000000000000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45250" y="2986060"/>
            <a:ext cx="6599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smtClean="0">
                <a:latin typeface="华文行楷" panose="02010800040101010101" pitchFamily="2" charset="-122"/>
                <a:ea typeface="华文行楷" panose="02010800040101010101" pitchFamily="2" charset="-122"/>
              </a:rPr>
              <a:t>积善之家必有余庆，积恶之家必有余秧</a:t>
            </a:r>
            <a:endParaRPr lang="zh-CN" altLang="en-US" sz="2400"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pic>
        <p:nvPicPr>
          <p:cNvPr id="11" name="广陵散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>
                  <p14:trim st="4640.000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2712" y="-109887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014" y="0"/>
            <a:ext cx="4948638" cy="280831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7716" y="3706579"/>
            <a:ext cx="1683131" cy="294822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9" y="246969"/>
            <a:ext cx="4243912" cy="7905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04423" y="320840"/>
            <a:ext cx="2730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spc="600" smtClean="0">
                <a:solidFill>
                  <a:schemeClr val="bg1"/>
                </a:solidFill>
                <a:latin typeface="李旭科书法" panose="02000603000000000000" pitchFamily="2" charset="-122"/>
                <a:ea typeface="李旭科书法" panose="02000603000000000000" pitchFamily="2" charset="-122"/>
              </a:rPr>
              <a:t>道德讲堂</a:t>
            </a:r>
            <a:endParaRPr lang="zh-CN" altLang="en-US" sz="3200" spc="600" dirty="0">
              <a:solidFill>
                <a:schemeClr val="bg1"/>
              </a:solidFill>
              <a:latin typeface="李旭科书法" panose="02000603000000000000" pitchFamily="2" charset="-122"/>
              <a:ea typeface="李旭科书法" panose="02000603000000000000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338963" y="2808318"/>
            <a:ext cx="7942367" cy="3127321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r>
              <a:rPr lang="zh-CN" altLang="en-US" sz="1865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中国老百姓</a:t>
            </a:r>
            <a:endParaRPr lang="zh-CN" altLang="en-US" sz="1865" dirty="0">
              <a:latin typeface="方正古隶简体" panose="03000509000000000000" pitchFamily="65" charset="-122"/>
              <a:ea typeface="方正古隶简体" panose="03000509000000000000" pitchFamily="65" charset="-122"/>
            </a:endParaRPr>
          </a:p>
          <a:p>
            <a:r>
              <a:rPr lang="zh-CN" altLang="en-US" sz="1865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炎黄好儿孙</a:t>
            </a:r>
            <a:endParaRPr lang="zh-CN" altLang="en-US" sz="1865" dirty="0">
              <a:latin typeface="方正古隶简体" panose="03000509000000000000" pitchFamily="65" charset="-122"/>
              <a:ea typeface="方正古隶简体" panose="03000509000000000000" pitchFamily="65" charset="-122"/>
            </a:endParaRPr>
          </a:p>
          <a:p>
            <a:r>
              <a:rPr lang="zh-CN" altLang="en-US" sz="1865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重情重义重品行</a:t>
            </a:r>
            <a:endParaRPr lang="zh-CN" altLang="en-US" sz="1865" dirty="0">
              <a:latin typeface="方正古隶简体" panose="03000509000000000000" pitchFamily="65" charset="-122"/>
              <a:ea typeface="方正古隶简体" panose="03000509000000000000" pitchFamily="65" charset="-122"/>
            </a:endParaRPr>
          </a:p>
          <a:p>
            <a:r>
              <a:rPr lang="zh-CN" altLang="en-US" sz="1865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立志先立人</a:t>
            </a:r>
            <a:endParaRPr lang="zh-CN" altLang="en-US" sz="1865" dirty="0">
              <a:latin typeface="方正古隶简体" panose="03000509000000000000" pitchFamily="65" charset="-122"/>
              <a:ea typeface="方正古隶简体" panose="03000509000000000000" pitchFamily="65" charset="-122"/>
            </a:endParaRPr>
          </a:p>
          <a:p>
            <a:r>
              <a:rPr lang="zh-CN" altLang="en-US" sz="1865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爱国又守法</a:t>
            </a:r>
            <a:endParaRPr lang="zh-CN" altLang="en-US" sz="1865" dirty="0">
              <a:latin typeface="方正古隶简体" panose="03000509000000000000" pitchFamily="65" charset="-122"/>
              <a:ea typeface="方正古隶简体" panose="03000509000000000000" pitchFamily="65" charset="-122"/>
            </a:endParaRPr>
          </a:p>
          <a:p>
            <a:r>
              <a:rPr lang="zh-CN" altLang="en-US" sz="1865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盛世享太平</a:t>
            </a:r>
            <a:endParaRPr lang="zh-CN" altLang="en-US" sz="1865" dirty="0">
              <a:latin typeface="方正古隶简体" panose="03000509000000000000" pitchFamily="65" charset="-122"/>
              <a:ea typeface="方正古隶简体" panose="03000509000000000000" pitchFamily="65" charset="-122"/>
            </a:endParaRPr>
          </a:p>
          <a:p>
            <a:r>
              <a:rPr lang="zh-CN" altLang="en-US" sz="1865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明礼讲诚信</a:t>
            </a:r>
            <a:endParaRPr lang="zh-CN" altLang="en-US" sz="1865" dirty="0">
              <a:latin typeface="方正古隶简体" panose="03000509000000000000" pitchFamily="65" charset="-122"/>
              <a:ea typeface="方正古隶简体" panose="03000509000000000000" pitchFamily="65" charset="-122"/>
            </a:endParaRPr>
          </a:p>
          <a:p>
            <a:r>
              <a:rPr lang="zh-CN" altLang="en-US" sz="1865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不负天下人</a:t>
            </a:r>
            <a:endParaRPr lang="zh-CN" altLang="en-US" sz="1865" dirty="0">
              <a:latin typeface="方正古隶简体" panose="03000509000000000000" pitchFamily="65" charset="-122"/>
              <a:ea typeface="方正古隶简体" panose="03000509000000000000" pitchFamily="65" charset="-122"/>
            </a:endParaRPr>
          </a:p>
          <a:p>
            <a:r>
              <a:rPr lang="zh-CN" altLang="en-US" sz="1865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团结友善一家亲</a:t>
            </a:r>
            <a:endParaRPr lang="zh-CN" altLang="en-US" sz="1865" dirty="0">
              <a:latin typeface="方正古隶简体" panose="03000509000000000000" pitchFamily="65" charset="-122"/>
              <a:ea typeface="方正古隶简体" panose="03000509000000000000" pitchFamily="65" charset="-122"/>
            </a:endParaRPr>
          </a:p>
          <a:p>
            <a:r>
              <a:rPr lang="zh-CN" altLang="en-US" sz="1865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勤俭自强万事兴</a:t>
            </a:r>
            <a:endParaRPr lang="zh-CN" altLang="en-US" sz="1865" dirty="0">
              <a:latin typeface="方正古隶简体" panose="03000509000000000000" pitchFamily="65" charset="-122"/>
              <a:ea typeface="方正古隶简体" panose="03000509000000000000" pitchFamily="65" charset="-122"/>
            </a:endParaRPr>
          </a:p>
          <a:p>
            <a:r>
              <a:rPr lang="zh-CN" altLang="en-US" sz="1865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道德重如山道德贵似金</a:t>
            </a:r>
            <a:endParaRPr lang="zh-CN" altLang="en-US" sz="1865" dirty="0">
              <a:latin typeface="方正古隶简体" panose="03000509000000000000" pitchFamily="65" charset="-122"/>
              <a:ea typeface="方正古隶简体" panose="03000509000000000000" pitchFamily="65" charset="-122"/>
            </a:endParaRPr>
          </a:p>
          <a:p>
            <a:r>
              <a:rPr lang="zh-CN" altLang="en-US" sz="1865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人生道路上有德才能行</a:t>
            </a:r>
            <a:endParaRPr lang="zh-CN" altLang="en-US" sz="1865" dirty="0">
              <a:latin typeface="方正古隶简体" panose="03000509000000000000" pitchFamily="65" charset="-122"/>
              <a:ea typeface="方正古隶简体" panose="03000509000000000000" pitchFamily="65" charset="-122"/>
            </a:endParaRPr>
          </a:p>
          <a:p>
            <a:r>
              <a:rPr lang="zh-CN" altLang="en-US" sz="1865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中国好传统</a:t>
            </a:r>
            <a:endParaRPr lang="zh-CN" altLang="en-US" sz="1865" dirty="0">
              <a:latin typeface="方正古隶简体" panose="03000509000000000000" pitchFamily="65" charset="-122"/>
              <a:ea typeface="方正古隶简体" panose="03000509000000000000" pitchFamily="65" charset="-122"/>
            </a:endParaRPr>
          </a:p>
          <a:p>
            <a:r>
              <a:rPr lang="zh-CN" altLang="en-US" sz="1865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大家来继承</a:t>
            </a:r>
            <a:endParaRPr lang="zh-CN" altLang="en-US" sz="1865" dirty="0">
              <a:latin typeface="方正古隶简体" panose="03000509000000000000" pitchFamily="65" charset="-122"/>
              <a:ea typeface="方正古隶简体" panose="03000509000000000000" pitchFamily="65" charset="-122"/>
            </a:endParaRPr>
          </a:p>
          <a:p>
            <a:r>
              <a:rPr lang="zh-CN" altLang="en-US" sz="1865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有爱有恨有责任</a:t>
            </a:r>
            <a:endParaRPr lang="zh-CN" altLang="en-US" sz="1865" dirty="0">
              <a:latin typeface="方正古隶简体" panose="03000509000000000000" pitchFamily="65" charset="-122"/>
              <a:ea typeface="方正古隶简体" panose="03000509000000000000" pitchFamily="65" charset="-122"/>
            </a:endParaRPr>
          </a:p>
          <a:p>
            <a:r>
              <a:rPr lang="zh-CN" altLang="en-US" sz="1865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是非两分明</a:t>
            </a:r>
            <a:endParaRPr lang="zh-CN" altLang="en-US" sz="1865" dirty="0">
              <a:latin typeface="方正古隶简体" panose="03000509000000000000" pitchFamily="65" charset="-122"/>
              <a:ea typeface="方正古隶简体" panose="03000509000000000000" pitchFamily="65" charset="-122"/>
            </a:endParaRPr>
          </a:p>
          <a:p>
            <a:r>
              <a:rPr lang="zh-CN" altLang="en-US" sz="1865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同唱道德歌文明向前进</a:t>
            </a:r>
            <a:endParaRPr lang="zh-CN" altLang="en-US" sz="1865" dirty="0">
              <a:latin typeface="方正古隶简体" panose="03000509000000000000" pitchFamily="65" charset="-122"/>
              <a:ea typeface="方正古隶简体" panose="03000509000000000000" pitchFamily="65" charset="-122"/>
            </a:endParaRPr>
          </a:p>
          <a:p>
            <a:r>
              <a:rPr lang="zh-CN" altLang="en-US" sz="1865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和谐社会中争当好公民</a:t>
            </a:r>
            <a:endParaRPr lang="zh-CN" altLang="en-US" sz="1865" dirty="0">
              <a:latin typeface="方正古隶简体" panose="03000509000000000000" pitchFamily="65" charset="-122"/>
              <a:ea typeface="方正古隶简体" panose="03000509000000000000" pitchFamily="65" charset="-122"/>
            </a:endParaRPr>
          </a:p>
          <a:p>
            <a:r>
              <a:rPr lang="zh-CN" altLang="en-US" sz="1865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敬业奉献勇创新</a:t>
            </a:r>
            <a:endParaRPr lang="zh-CN" altLang="en-US" sz="1865" dirty="0">
              <a:latin typeface="方正古隶简体" panose="03000509000000000000" pitchFamily="65" charset="-122"/>
              <a:ea typeface="方正古隶简体" panose="03000509000000000000" pitchFamily="65" charset="-122"/>
            </a:endParaRPr>
          </a:p>
          <a:p>
            <a:r>
              <a:rPr lang="zh-CN" altLang="en-US" sz="1865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建设祖国为人民</a:t>
            </a:r>
            <a:endParaRPr lang="zh-CN" altLang="en-US" sz="1865" dirty="0">
              <a:latin typeface="方正古隶简体" panose="03000509000000000000" pitchFamily="65" charset="-122"/>
              <a:ea typeface="方正古隶简体" panose="03000509000000000000" pitchFamily="65" charset="-122"/>
            </a:endParaRPr>
          </a:p>
          <a:p>
            <a:r>
              <a:rPr lang="zh-CN" altLang="en-US" sz="1865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道德重如山道德贵似金</a:t>
            </a:r>
            <a:endParaRPr lang="zh-CN" altLang="en-US" sz="1865" dirty="0">
              <a:latin typeface="方正古隶简体" panose="03000509000000000000" pitchFamily="65" charset="-122"/>
              <a:ea typeface="方正古隶简体" panose="03000509000000000000" pitchFamily="65" charset="-122"/>
            </a:endParaRPr>
          </a:p>
          <a:p>
            <a:r>
              <a:rPr lang="zh-CN" altLang="en-US" sz="1865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人生道路上有德才能行</a:t>
            </a:r>
            <a:endParaRPr lang="zh-CN" altLang="en-US" sz="1865" dirty="0">
              <a:latin typeface="方正古隶简体" panose="03000509000000000000" pitchFamily="65" charset="-122"/>
              <a:ea typeface="方正古隶简体" panose="03000509000000000000" pitchFamily="65" charset="-122"/>
            </a:endParaRPr>
          </a:p>
          <a:p>
            <a:r>
              <a:rPr lang="zh-CN" altLang="en-US" sz="1865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敬业奉献勇创新</a:t>
            </a:r>
            <a:endParaRPr lang="zh-CN" altLang="en-US" sz="1865" dirty="0">
              <a:latin typeface="方正古隶简体" panose="03000509000000000000" pitchFamily="65" charset="-122"/>
              <a:ea typeface="方正古隶简体" panose="03000509000000000000" pitchFamily="65" charset="-122"/>
            </a:endParaRPr>
          </a:p>
          <a:p>
            <a:r>
              <a:rPr lang="zh-CN" altLang="en-US" sz="1865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建设祖国为人民</a:t>
            </a:r>
            <a:endParaRPr lang="zh-CN" altLang="en-US" sz="1865" dirty="0">
              <a:latin typeface="方正古隶简体" panose="03000509000000000000" pitchFamily="65" charset="-122"/>
              <a:ea typeface="方正古隶简体" panose="03000509000000000000" pitchFamily="65" charset="-122"/>
            </a:endParaRPr>
          </a:p>
          <a:p>
            <a:r>
              <a:rPr lang="zh-CN" altLang="en-US" sz="1865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道德重如山道德贵似金</a:t>
            </a:r>
            <a:endParaRPr lang="zh-CN" altLang="en-US" sz="1865" dirty="0">
              <a:latin typeface="方正古隶简体" panose="03000509000000000000" pitchFamily="65" charset="-122"/>
              <a:ea typeface="方正古隶简体" panose="03000509000000000000" pitchFamily="65" charset="-122"/>
            </a:endParaRPr>
          </a:p>
          <a:p>
            <a:r>
              <a:rPr lang="zh-CN" altLang="en-US" sz="1865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人生道路上有德才能行</a:t>
            </a:r>
            <a:endParaRPr lang="zh-CN" altLang="en-US" sz="1865" dirty="0">
              <a:latin typeface="方正古隶简体" panose="03000509000000000000" pitchFamily="65" charset="-122"/>
              <a:ea typeface="方正古隶简体" panose="03000509000000000000" pitchFamily="65" charset="-122"/>
            </a:endParaRPr>
          </a:p>
          <a:p>
            <a:r>
              <a:rPr lang="zh-CN" altLang="en-US" sz="1865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人生道路上有德才能行</a:t>
            </a:r>
            <a:endParaRPr lang="zh-CN" altLang="en-US" sz="1865" dirty="0">
              <a:latin typeface="方正古隶简体" panose="03000509000000000000" pitchFamily="65" charset="-122"/>
              <a:ea typeface="方正古隶简体" panose="03000509000000000000" pitchFamily="65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4097957" y="1546905"/>
            <a:ext cx="3848160" cy="1281272"/>
            <a:chOff x="2142157" y="1490321"/>
            <a:chExt cx="3848160" cy="1281272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2157" y="1490321"/>
              <a:ext cx="3848160" cy="1281272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2740208" y="1765140"/>
              <a:ext cx="3048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spc="-200">
                  <a:solidFill>
                    <a:srgbClr val="C00000"/>
                  </a:solidFill>
                  <a:latin typeface="隶书" panose="02010509060101010101" pitchFamily="49" charset="-122"/>
                  <a:ea typeface="隶书" panose="02010509060101010101" pitchFamily="49" charset="-122"/>
                </a:rPr>
                <a:t>【</a:t>
              </a:r>
              <a:r>
                <a:rPr lang="zh-CN" altLang="en-US" sz="3200" spc="-200">
                  <a:solidFill>
                    <a:srgbClr val="C00000"/>
                  </a:solidFill>
                  <a:latin typeface="隶书" panose="02010509060101010101" pitchFamily="49" charset="-122"/>
                  <a:ea typeface="隶书" panose="02010509060101010101" pitchFamily="49" charset="-122"/>
                </a:rPr>
                <a:t>公民道德歌</a:t>
              </a:r>
              <a:r>
                <a:rPr lang="en-US" altLang="zh-CN" sz="3200" spc="-200">
                  <a:solidFill>
                    <a:srgbClr val="C00000"/>
                  </a:solidFill>
                  <a:latin typeface="隶书" panose="02010509060101010101" pitchFamily="49" charset="-122"/>
                  <a:ea typeface="隶书" panose="02010509060101010101" pitchFamily="49" charset="-122"/>
                </a:rPr>
                <a:t>】</a:t>
              </a:r>
              <a:endParaRPr lang="zh-CN" altLang="en-US" sz="3200" spc="-200" dirty="0">
                <a:solidFill>
                  <a:srgbClr val="C00000"/>
                </a:solidFill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7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014" y="0"/>
            <a:ext cx="4948638" cy="280831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393" y="841828"/>
            <a:ext cx="5002356" cy="3226734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099132" y="1740313"/>
            <a:ext cx="26468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800" smtClean="0">
                <a:latin typeface="方正榜书行简体" panose="02000000000000000000" pitchFamily="2" charset="-122"/>
                <a:ea typeface="方正榜书行简体" panose="02000000000000000000" pitchFamily="2" charset="-122"/>
              </a:rPr>
              <a:t>第二部分</a:t>
            </a:r>
            <a:endParaRPr lang="zh-CN" altLang="en-US" sz="4800" dirty="0">
              <a:latin typeface="方正榜书行简体" panose="02000000000000000000" pitchFamily="2" charset="-122"/>
              <a:ea typeface="方正榜书行简体" panose="02000000000000000000" pitchFamily="2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921393" y="3383590"/>
            <a:ext cx="5330305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2800" smtClean="0">
                <a:gradFill>
                  <a:gsLst>
                    <a:gs pos="26000">
                      <a:schemeClr val="tx1">
                        <a:lumMod val="95000"/>
                        <a:lumOff val="5000"/>
                      </a:schemeClr>
                    </a:gs>
                    <a:gs pos="86000">
                      <a:srgbClr val="FF0000"/>
                    </a:gs>
                  </a:gsLst>
                  <a:lin ang="13500000" scaled="1"/>
                </a:gradFill>
                <a:latin typeface="中山行书百年纪念版" panose="02010609000101010101" pitchFamily="49" charset="-122"/>
                <a:ea typeface="中山行书百年纪念版" panose="02010609000101010101" pitchFamily="49" charset="-122"/>
              </a:rPr>
              <a:t>学模范</a:t>
            </a:r>
            <a:endParaRPr lang="zh-CN" altLang="en-US" sz="12800" dirty="0">
              <a:gradFill>
                <a:gsLst>
                  <a:gs pos="26000">
                    <a:schemeClr val="tx1">
                      <a:lumMod val="95000"/>
                      <a:lumOff val="5000"/>
                    </a:schemeClr>
                  </a:gs>
                  <a:gs pos="86000">
                    <a:srgbClr val="FF0000"/>
                  </a:gs>
                </a:gsLst>
                <a:lin ang="13500000" scaled="1"/>
              </a:gradFill>
              <a:latin typeface="中山行书百年纪念版" panose="02010609000101010101" pitchFamily="49" charset="-122"/>
              <a:ea typeface="中山行书百年纪念版" panose="0201060900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179257"/>
            <a:ext cx="3745424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8229" y="3909779"/>
            <a:ext cx="1683131" cy="29482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014" y="0"/>
            <a:ext cx="4948638" cy="280831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7716" y="3706579"/>
            <a:ext cx="1683131" cy="294822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9" y="246969"/>
            <a:ext cx="4243912" cy="7905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04423" y="320840"/>
            <a:ext cx="2730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spc="600" smtClean="0">
                <a:solidFill>
                  <a:schemeClr val="bg1"/>
                </a:solidFill>
                <a:latin typeface="李旭科书法" panose="02000603000000000000" pitchFamily="2" charset="-122"/>
                <a:ea typeface="李旭科书法" panose="02000603000000000000" pitchFamily="2" charset="-122"/>
              </a:rPr>
              <a:t>道德讲堂</a:t>
            </a:r>
            <a:endParaRPr lang="zh-CN" altLang="en-US" sz="3200" spc="600" dirty="0">
              <a:solidFill>
                <a:schemeClr val="bg1"/>
              </a:solidFill>
              <a:latin typeface="李旭科书法" panose="02000603000000000000" pitchFamily="2" charset="-122"/>
              <a:ea typeface="李旭科书法" panose="02000603000000000000" pitchFamily="2" charset="-122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2775434" y="1576206"/>
            <a:ext cx="6575839" cy="99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5865" dirty="0">
                <a:solidFill>
                  <a:srgbClr val="C0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讲道德其实很容易 </a:t>
            </a:r>
            <a:endParaRPr lang="zh-CN" altLang="en-US" sz="5865" dirty="0">
              <a:solidFill>
                <a:srgbClr val="C0000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1458530" y="2687650"/>
            <a:ext cx="9274941" cy="255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135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</a:t>
            </a:r>
            <a:r>
              <a:rPr lang="zh-CN" altLang="en-US" sz="2135" dirty="0">
                <a:solidFill>
                  <a:schemeClr val="tx1">
                    <a:lumMod val="95000"/>
                    <a:lumOff val="5000"/>
                  </a:schemeClr>
                </a:solidFill>
                <a:latin typeface="方正古隶简体" panose="03000509000000000000" pitchFamily="65" charset="-122"/>
                <a:ea typeface="方正古隶简体" panose="03000509000000000000" pitchFamily="65" charset="-122"/>
              </a:rPr>
              <a:t>也许有人认为，道德这个概念这么大、这么宽泛、这么厚重，让我来传承道德、践行道德、弘扬道德，我是不是有点担当不起。其实我们大家可以不要这样认为，只需从身边人身边事做起，从一点一滴做起，从内心的本真做起。道德可以很大，胸怀天下、博爱万物；也可以很小，身边事、身边人，一句温暖的话、一个善意的眼神、一点小小的帮助。 </a:t>
            </a:r>
            <a:endParaRPr lang="zh-CN" altLang="en-US" sz="2135" dirty="0">
              <a:solidFill>
                <a:schemeClr val="tx1">
                  <a:lumMod val="95000"/>
                  <a:lumOff val="5000"/>
                </a:schemeClr>
              </a:solidFill>
              <a:latin typeface="方正古隶简体" panose="03000509000000000000" pitchFamily="65" charset="-122"/>
              <a:ea typeface="方正古隶简体" panose="03000509000000000000" pitchFamily="65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014" y="0"/>
            <a:ext cx="4948638" cy="280831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7716" y="3706579"/>
            <a:ext cx="1683131" cy="294822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9" y="246969"/>
            <a:ext cx="4243912" cy="7905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04423" y="320840"/>
            <a:ext cx="2730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spc="600" smtClean="0">
                <a:solidFill>
                  <a:schemeClr val="bg1"/>
                </a:solidFill>
                <a:latin typeface="李旭科书法" panose="02000603000000000000" pitchFamily="2" charset="-122"/>
                <a:ea typeface="李旭科书法" panose="02000603000000000000" pitchFamily="2" charset="-122"/>
              </a:rPr>
              <a:t>道德讲堂</a:t>
            </a:r>
            <a:endParaRPr lang="zh-CN" altLang="en-US" sz="3200" spc="600" dirty="0">
              <a:solidFill>
                <a:schemeClr val="bg1"/>
              </a:solidFill>
              <a:latin typeface="李旭科书法" panose="02000603000000000000" pitchFamily="2" charset="-122"/>
              <a:ea typeface="李旭科书法" panose="02000603000000000000" pitchFamily="2" charset="-122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119669" y="1504772"/>
            <a:ext cx="6001964" cy="913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5335" dirty="0">
                <a:solidFill>
                  <a:srgbClr val="C0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讲道德其实很容易 </a:t>
            </a:r>
            <a:endParaRPr lang="zh-CN" altLang="en-US" sz="5335" dirty="0">
              <a:solidFill>
                <a:srgbClr val="C0000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569607" y="2338196"/>
            <a:ext cx="6156371" cy="343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Bef>
                <a:spcPct val="50000"/>
              </a:spcBef>
            </a:pPr>
            <a:r>
              <a:rPr lang="en-US" altLang="zh-CN" sz="1735" dirty="0">
                <a:solidFill>
                  <a:schemeClr val="tx1">
                    <a:lumMod val="95000"/>
                    <a:lumOff val="5000"/>
                  </a:schemeClr>
                </a:solidFill>
                <a:latin typeface="方正古隶简体" panose="03000509000000000000" pitchFamily="65" charset="-122"/>
                <a:ea typeface="方正古隶简体" panose="03000509000000000000" pitchFamily="65" charset="-122"/>
              </a:rPr>
              <a:t>        2011</a:t>
            </a:r>
            <a:r>
              <a:rPr lang="zh-CN" altLang="en-US" sz="1735" dirty="0">
                <a:solidFill>
                  <a:schemeClr val="tx1">
                    <a:lumMod val="95000"/>
                    <a:lumOff val="5000"/>
                  </a:schemeClr>
                </a:solidFill>
                <a:latin typeface="方正古隶简体" panose="03000509000000000000" pitchFamily="65" charset="-122"/>
                <a:ea typeface="方正古隶简体" panose="03000509000000000000" pitchFamily="65" charset="-122"/>
              </a:rPr>
              <a:t>年</a:t>
            </a:r>
            <a:r>
              <a:rPr lang="en-US" altLang="zh-CN" sz="1735" dirty="0">
                <a:solidFill>
                  <a:schemeClr val="tx1">
                    <a:lumMod val="95000"/>
                    <a:lumOff val="5000"/>
                  </a:schemeClr>
                </a:solidFill>
                <a:latin typeface="方正古隶简体" panose="03000509000000000000" pitchFamily="65" charset="-122"/>
                <a:ea typeface="方正古隶简体" panose="03000509000000000000" pitchFamily="65" charset="-122"/>
              </a:rPr>
              <a:t>7</a:t>
            </a:r>
            <a:r>
              <a:rPr lang="zh-CN" altLang="en-US" sz="1735" dirty="0">
                <a:solidFill>
                  <a:schemeClr val="tx1">
                    <a:lumMod val="95000"/>
                    <a:lumOff val="5000"/>
                  </a:schemeClr>
                </a:solidFill>
                <a:latin typeface="方正古隶简体" panose="03000509000000000000" pitchFamily="65" charset="-122"/>
                <a:ea typeface="方正古隶简体" panose="03000509000000000000" pitchFamily="65" charset="-122"/>
              </a:rPr>
              <a:t>月</a:t>
            </a:r>
            <a:r>
              <a:rPr lang="en-US" altLang="zh-CN" sz="1735" dirty="0">
                <a:solidFill>
                  <a:schemeClr val="tx1">
                    <a:lumMod val="95000"/>
                    <a:lumOff val="5000"/>
                  </a:schemeClr>
                </a:solidFill>
                <a:latin typeface="方正古隶简体" panose="03000509000000000000" pitchFamily="65" charset="-122"/>
                <a:ea typeface="方正古隶简体" panose="03000509000000000000" pitchFamily="65" charset="-122"/>
              </a:rPr>
              <a:t>2</a:t>
            </a:r>
            <a:r>
              <a:rPr lang="zh-CN" altLang="en-US" sz="1735" dirty="0">
                <a:solidFill>
                  <a:schemeClr val="tx1">
                    <a:lumMod val="95000"/>
                    <a:lumOff val="5000"/>
                  </a:schemeClr>
                </a:solidFill>
                <a:latin typeface="方正古隶简体" panose="03000509000000000000" pitchFamily="65" charset="-122"/>
                <a:ea typeface="方正古隶简体" panose="03000509000000000000" pitchFamily="65" charset="-122"/>
              </a:rPr>
              <a:t>日，在杭州市滨江区白金海岸小区，两岁的妞妞趁奶奶不注意，爬上了窗台，一不小心从</a:t>
            </a:r>
            <a:r>
              <a:rPr lang="en-US" altLang="zh-CN" sz="1735" dirty="0">
                <a:solidFill>
                  <a:schemeClr val="tx1">
                    <a:lumMod val="95000"/>
                    <a:lumOff val="5000"/>
                  </a:schemeClr>
                </a:solidFill>
                <a:latin typeface="方正古隶简体" panose="03000509000000000000" pitchFamily="65" charset="-122"/>
                <a:ea typeface="方正古隶简体" panose="03000509000000000000" pitchFamily="65" charset="-122"/>
              </a:rPr>
              <a:t>10</a:t>
            </a:r>
            <a:r>
              <a:rPr lang="zh-CN" altLang="en-US" sz="1735" dirty="0">
                <a:solidFill>
                  <a:schemeClr val="tx1">
                    <a:lumMod val="95000"/>
                    <a:lumOff val="5000"/>
                  </a:schemeClr>
                </a:solidFill>
                <a:latin typeface="方正古隶简体" panose="03000509000000000000" pitchFamily="65" charset="-122"/>
                <a:ea typeface="方正古隶简体" panose="03000509000000000000" pitchFamily="65" charset="-122"/>
              </a:rPr>
              <a:t>楼的家中掉了下来。刚好从这里路过的吴菊萍在千钧一发之际踢掉高跟鞋，张开双臂冲过去接住了妞妞。被紧急送往医院后，吴菊萍被诊断为左手臂多处粉碎性骨折，尺桡骨断成三截，预计半年后才能康复。而逃过一劫的妞妞在</a:t>
            </a:r>
            <a:r>
              <a:rPr lang="en-US" altLang="zh-CN" sz="1735" dirty="0">
                <a:solidFill>
                  <a:schemeClr val="tx1">
                    <a:lumMod val="95000"/>
                    <a:lumOff val="5000"/>
                  </a:schemeClr>
                </a:solidFill>
                <a:latin typeface="方正古隶简体" panose="03000509000000000000" pitchFamily="65" charset="-122"/>
                <a:ea typeface="方正古隶简体" panose="03000509000000000000" pitchFamily="65" charset="-122"/>
              </a:rPr>
              <a:t>10</a:t>
            </a:r>
            <a:r>
              <a:rPr lang="zh-CN" altLang="en-US" sz="1735" dirty="0">
                <a:solidFill>
                  <a:schemeClr val="tx1">
                    <a:lumMod val="95000"/>
                    <a:lumOff val="5000"/>
                  </a:schemeClr>
                </a:solidFill>
                <a:latin typeface="方正古隶简体" panose="03000509000000000000" pitchFamily="65" charset="-122"/>
                <a:ea typeface="方正古隶简体" panose="03000509000000000000" pitchFamily="65" charset="-122"/>
              </a:rPr>
              <a:t>天后苏醒过来。事件发生时吴菊萍自己的孩子只有</a:t>
            </a:r>
            <a:r>
              <a:rPr lang="en-US" altLang="zh-CN" sz="1735" dirty="0">
                <a:solidFill>
                  <a:schemeClr val="tx1">
                    <a:lumMod val="95000"/>
                    <a:lumOff val="5000"/>
                  </a:schemeClr>
                </a:solidFill>
                <a:latin typeface="方正古隶简体" panose="03000509000000000000" pitchFamily="65" charset="-122"/>
                <a:ea typeface="方正古隶简体" panose="03000509000000000000" pitchFamily="65" charset="-122"/>
              </a:rPr>
              <a:t>7</a:t>
            </a:r>
            <a:r>
              <a:rPr lang="zh-CN" altLang="en-US" sz="1735" dirty="0">
                <a:solidFill>
                  <a:schemeClr val="tx1">
                    <a:lumMod val="95000"/>
                    <a:lumOff val="5000"/>
                  </a:schemeClr>
                </a:solidFill>
                <a:latin typeface="方正古隶简体" panose="03000509000000000000" pitchFamily="65" charset="-122"/>
                <a:ea typeface="方正古隶简体" panose="03000509000000000000" pitchFamily="65" charset="-122"/>
              </a:rPr>
              <a:t>个月大，尚在哺乳期。因为此事，吴菊萍被网友评为“最美妈妈”！因为吴菊萍的感人事迹，国家工艺美术大师韩美林专门创作了雕塑</a:t>
            </a:r>
            <a:r>
              <a:rPr lang="en-US" altLang="zh-CN" sz="1735" dirty="0">
                <a:solidFill>
                  <a:schemeClr val="tx1">
                    <a:lumMod val="95000"/>
                    <a:lumOff val="5000"/>
                  </a:schemeClr>
                </a:solidFill>
                <a:latin typeface="方正古隶简体" panose="03000509000000000000" pitchFamily="65" charset="-122"/>
                <a:ea typeface="方正古隶简体" panose="03000509000000000000" pitchFamily="65" charset="-122"/>
              </a:rPr>
              <a:t>《</a:t>
            </a:r>
            <a:r>
              <a:rPr lang="zh-CN" altLang="en-US" sz="1735" dirty="0">
                <a:solidFill>
                  <a:schemeClr val="tx1">
                    <a:lumMod val="95000"/>
                    <a:lumOff val="5000"/>
                  </a:schemeClr>
                </a:solidFill>
                <a:latin typeface="方正古隶简体" panose="03000509000000000000" pitchFamily="65" charset="-122"/>
                <a:ea typeface="方正古隶简体" panose="03000509000000000000" pitchFamily="65" charset="-122"/>
              </a:rPr>
              <a:t>妈妈的手</a:t>
            </a:r>
            <a:r>
              <a:rPr lang="en-US" altLang="zh-CN" sz="1735" dirty="0">
                <a:solidFill>
                  <a:schemeClr val="tx1">
                    <a:lumMod val="95000"/>
                    <a:lumOff val="5000"/>
                  </a:schemeClr>
                </a:solidFill>
                <a:latin typeface="方正古隶简体" panose="03000509000000000000" pitchFamily="65" charset="-122"/>
                <a:ea typeface="方正古隶简体" panose="03000509000000000000" pitchFamily="65" charset="-122"/>
              </a:rPr>
              <a:t>》</a:t>
            </a:r>
            <a:r>
              <a:rPr lang="zh-CN" altLang="en-US" sz="1735" dirty="0">
                <a:solidFill>
                  <a:schemeClr val="tx1">
                    <a:lumMod val="95000"/>
                    <a:lumOff val="5000"/>
                  </a:schemeClr>
                </a:solidFill>
                <a:latin typeface="方正古隶简体" panose="03000509000000000000" pitchFamily="65" charset="-122"/>
                <a:ea typeface="方正古隶简体" panose="03000509000000000000" pitchFamily="65" charset="-122"/>
              </a:rPr>
              <a:t>，矗立在杭州钱江新城青少年发展中心东北角的休憩广场，成为杭州著名的“爱心地标”。</a:t>
            </a:r>
            <a:endParaRPr lang="zh-CN" altLang="en-US" sz="1735" dirty="0">
              <a:solidFill>
                <a:schemeClr val="tx1">
                  <a:lumMod val="95000"/>
                  <a:lumOff val="5000"/>
                </a:schemeClr>
              </a:solidFill>
              <a:latin typeface="方正古隶简体" panose="03000509000000000000" pitchFamily="65" charset="-122"/>
              <a:ea typeface="方正古隶简体" panose="03000509000000000000" pitchFamily="65" charset="-122"/>
            </a:endParaRPr>
          </a:p>
        </p:txBody>
      </p:sp>
      <p:pic>
        <p:nvPicPr>
          <p:cNvPr id="9" name="Picture 2" descr="d:\users\pc\appdata\roaming\360se6\USERDA~1\Temp\107753~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1633" y="2217495"/>
            <a:ext cx="2371308" cy="3556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8" fill="hold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grpId="0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7" grpId="0"/>
          <p:bldP spid="8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7" grpId="0"/>
          <p:bldP spid="8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014" y="0"/>
            <a:ext cx="4948638" cy="280831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7716" y="3706579"/>
            <a:ext cx="1683131" cy="294822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9" y="246969"/>
            <a:ext cx="4243912" cy="7905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04423" y="320840"/>
            <a:ext cx="2730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spc="600" smtClean="0">
                <a:solidFill>
                  <a:schemeClr val="bg1"/>
                </a:solidFill>
                <a:latin typeface="李旭科书法" panose="02000603000000000000" pitchFamily="2" charset="-122"/>
                <a:ea typeface="李旭科书法" panose="02000603000000000000" pitchFamily="2" charset="-122"/>
              </a:rPr>
              <a:t>道德讲堂</a:t>
            </a:r>
            <a:endParaRPr lang="zh-CN" altLang="en-US" sz="3200" spc="600" dirty="0">
              <a:solidFill>
                <a:schemeClr val="bg1"/>
              </a:solidFill>
              <a:latin typeface="李旭科书法" panose="02000603000000000000" pitchFamily="2" charset="-122"/>
              <a:ea typeface="李旭科书法" panose="02000603000000000000" pitchFamily="2" charset="-122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249951" y="1484895"/>
            <a:ext cx="6001964" cy="913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5335" dirty="0">
                <a:solidFill>
                  <a:srgbClr val="C0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讲道德其实很容易 </a:t>
            </a:r>
            <a:endParaRPr lang="zh-CN" altLang="en-US" sz="5335" dirty="0">
              <a:solidFill>
                <a:srgbClr val="C0000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5743751" y="2545316"/>
            <a:ext cx="4608512" cy="3342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ct val="50000"/>
              </a:spcBef>
            </a:pP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方正古隶简体" panose="03000509000000000000" pitchFamily="65" charset="-122"/>
                <a:ea typeface="方正古隶简体" panose="03000509000000000000" pitchFamily="65" charset="-122"/>
              </a:rPr>
              <a:t>       </a:t>
            </a: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方正古隶简体" panose="03000509000000000000" pitchFamily="65" charset="-122"/>
                <a:ea typeface="方正古隶简体" panose="03000509000000000000" pitchFamily="65" charset="-122"/>
              </a:rPr>
              <a:t>孝顺女孩孟佩杰，</a:t>
            </a: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方正古隶简体" panose="03000509000000000000" pitchFamily="65" charset="-122"/>
                <a:ea typeface="方正古隶简体" panose="03000509000000000000" pitchFamily="65" charset="-122"/>
              </a:rPr>
              <a:t>5</a:t>
            </a: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方正古隶简体" panose="03000509000000000000" pitchFamily="65" charset="-122"/>
                <a:ea typeface="方正古隶简体" panose="03000509000000000000" pitchFamily="65" charset="-122"/>
              </a:rPr>
              <a:t>岁那年父亲遭遇车祸身亡，母亲将她送给别人领养，不久自己也因病去世。在新的家庭，孟佩杰还是没能过上幸福生活。养母刘芳英在三年后瘫痪在床，养父不堪生活压力，一走了之。孟佩杰从</a:t>
            </a: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方正古隶简体" panose="03000509000000000000" pitchFamily="65" charset="-122"/>
                <a:ea typeface="方正古隶简体" panose="03000509000000000000" pitchFamily="65" charset="-122"/>
              </a:rPr>
              <a:t>8</a:t>
            </a: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方正古隶简体" panose="03000509000000000000" pitchFamily="65" charset="-122"/>
                <a:ea typeface="方正古隶简体" panose="03000509000000000000" pitchFamily="65" charset="-122"/>
              </a:rPr>
              <a:t>岁时就独自上街买菜，每天给养母穿衣、刷牙洗脸、换尿布、喂饭，十余年如一日。</a:t>
            </a: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方正古隶简体" panose="03000509000000000000" pitchFamily="65" charset="-122"/>
                <a:ea typeface="方正古隶简体" panose="03000509000000000000" pitchFamily="65" charset="-122"/>
              </a:rPr>
              <a:t>2009</a:t>
            </a: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方正古隶简体" panose="03000509000000000000" pitchFamily="65" charset="-122"/>
                <a:ea typeface="方正古隶简体" panose="03000509000000000000" pitchFamily="65" charset="-122"/>
              </a:rPr>
              <a:t>年，孟佩杰考入山西师范大学临汾学院，为了照顾养母方便，孟佩杰在学校附近租了房子，带着养母一起去上大学。不少好心人知道了她的事迹，提出要帮助她，都被孟佩杰婉拒了，她坚持自己来照顾养母。</a:t>
            </a:r>
            <a:endParaRPr lang="zh-CN" altLang="en-US" sz="1600" dirty="0">
              <a:solidFill>
                <a:schemeClr val="tx1">
                  <a:lumMod val="95000"/>
                  <a:lumOff val="5000"/>
                </a:schemeClr>
              </a:solidFill>
              <a:latin typeface="方正古隶简体" panose="03000509000000000000" pitchFamily="65" charset="-122"/>
              <a:ea typeface="方正古隶简体" panose="03000509000000000000" pitchFamily="65" charset="-122"/>
            </a:endParaRPr>
          </a:p>
        </p:txBody>
      </p:sp>
      <p:pic>
        <p:nvPicPr>
          <p:cNvPr id="9" name="Picture 6" descr="131700383553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847" y="2763072"/>
            <a:ext cx="3461339" cy="29377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014" y="0"/>
            <a:ext cx="4948638" cy="280831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7716" y="3706579"/>
            <a:ext cx="1683131" cy="294822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9" y="246969"/>
            <a:ext cx="4243912" cy="7905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04423" y="320840"/>
            <a:ext cx="2730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spc="600" smtClean="0">
                <a:solidFill>
                  <a:schemeClr val="bg1"/>
                </a:solidFill>
                <a:latin typeface="李旭科书法" panose="02000603000000000000" pitchFamily="2" charset="-122"/>
                <a:ea typeface="李旭科书法" panose="02000603000000000000" pitchFamily="2" charset="-122"/>
              </a:rPr>
              <a:t>道德讲堂</a:t>
            </a:r>
            <a:endParaRPr lang="zh-CN" altLang="en-US" sz="3200" spc="600" dirty="0">
              <a:solidFill>
                <a:schemeClr val="bg1"/>
              </a:solidFill>
              <a:latin typeface="李旭科书法" panose="02000603000000000000" pitchFamily="2" charset="-122"/>
              <a:ea typeface="李旭科书法" panose="02000603000000000000" pitchFamily="2" charset="-122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323602" y="2519198"/>
            <a:ext cx="5376597" cy="3460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Bef>
                <a:spcPct val="50000"/>
              </a:spcBef>
            </a:pP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2012</a:t>
            </a: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晚，正当黑龙江省佳木斯市十九中学一群学生准备过马路时，一辆客车突然失控冲了过来，与前方停在路边的另一辆客车追尾相撞，被撞客车猛力冲向正要过马路的学生。危险瞬间，本可以躲开逃生的女教师张丽莉，奋不顾身去救学生，自己被卷入车轮下，双腿粉碎性骨折，高位截肢。张丽莉的事迹迅速传遍佳木斯市、黑龙江省、全国各地，她的伤情也牵动着人们的心，人们通过各种方式为这位“最美女教师”祈祷、祝福。中共中央政治局委员、国务委员刘延东到医院看望慰问张丽莉老师并夸她人长得美、心灵也美时，张丽莉回答：“我身上流淌着中国人的血，我们有中国人最美好的传统</a:t>
            </a: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善良，谢谢您。” </a:t>
            </a:r>
            <a:endParaRPr lang="zh-CN" altLang="en-US" sz="16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Picture 7" descr="f69c97830e3d442c0df4d2a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847" y="2519198"/>
            <a:ext cx="3167773" cy="32674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3244996" y="1593814"/>
            <a:ext cx="6001964" cy="913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5335" dirty="0">
                <a:solidFill>
                  <a:srgbClr val="C0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讲道德其实很容易 </a:t>
            </a:r>
            <a:endParaRPr lang="zh-CN" altLang="en-US" sz="5335" dirty="0">
              <a:solidFill>
                <a:srgbClr val="C0000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014" y="0"/>
            <a:ext cx="4948638" cy="280831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7716" y="3706579"/>
            <a:ext cx="1683131" cy="294822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9" y="246969"/>
            <a:ext cx="4243912" cy="7905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04423" y="320840"/>
            <a:ext cx="2730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spc="600" smtClean="0">
                <a:solidFill>
                  <a:schemeClr val="bg1"/>
                </a:solidFill>
                <a:latin typeface="李旭科书法" panose="02000603000000000000" pitchFamily="2" charset="-122"/>
                <a:ea typeface="李旭科书法" panose="02000603000000000000" pitchFamily="2" charset="-122"/>
              </a:rPr>
              <a:t>道德讲堂</a:t>
            </a:r>
            <a:endParaRPr lang="zh-CN" altLang="en-US" sz="3200" spc="600" dirty="0">
              <a:solidFill>
                <a:schemeClr val="bg1"/>
              </a:solidFill>
              <a:latin typeface="李旭科书法" panose="02000603000000000000" pitchFamily="2" charset="-122"/>
              <a:ea typeface="李旭科书法" panose="02000603000000000000" pitchFamily="2" charset="-122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770944" y="2517060"/>
            <a:ext cx="4431960" cy="3540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ct val="50000"/>
              </a:spcBef>
            </a:pPr>
            <a:r>
              <a:rPr lang="en-US" altLang="zh-CN" sz="1865" dirty="0">
                <a:solidFill>
                  <a:schemeClr val="tx1">
                    <a:lumMod val="95000"/>
                    <a:lumOff val="5000"/>
                  </a:schemeClr>
                </a:solidFill>
                <a:latin typeface="方正古隶简体" panose="03000509000000000000" pitchFamily="65" charset="-122"/>
                <a:ea typeface="方正古隶简体" panose="03000509000000000000" pitchFamily="65" charset="-122"/>
              </a:rPr>
              <a:t>        </a:t>
            </a:r>
            <a:r>
              <a:rPr lang="zh-CN" altLang="en-US" sz="1865" dirty="0">
                <a:solidFill>
                  <a:schemeClr val="tx1">
                    <a:lumMod val="95000"/>
                    <a:lumOff val="5000"/>
                  </a:schemeClr>
                </a:solidFill>
                <a:latin typeface="方正古隶简体" panose="03000509000000000000" pitchFamily="65" charset="-122"/>
                <a:ea typeface="方正古隶简体" panose="03000509000000000000" pitchFamily="65" charset="-122"/>
              </a:rPr>
              <a:t>杭州的普通大巴司机吴斌，</a:t>
            </a:r>
            <a:r>
              <a:rPr lang="en-US" altLang="zh-CN" sz="1865" dirty="0">
                <a:solidFill>
                  <a:schemeClr val="tx1">
                    <a:lumMod val="95000"/>
                    <a:lumOff val="5000"/>
                  </a:schemeClr>
                </a:solidFill>
                <a:latin typeface="方正古隶简体" panose="03000509000000000000" pitchFamily="65" charset="-122"/>
                <a:ea typeface="方正古隶简体" panose="03000509000000000000" pitchFamily="65" charset="-122"/>
              </a:rPr>
              <a:t>2012</a:t>
            </a:r>
            <a:r>
              <a:rPr lang="zh-CN" altLang="en-US" sz="1865" dirty="0">
                <a:solidFill>
                  <a:schemeClr val="tx1">
                    <a:lumMod val="95000"/>
                    <a:lumOff val="5000"/>
                  </a:schemeClr>
                </a:solidFill>
                <a:latin typeface="方正古隶简体" panose="03000509000000000000" pitchFamily="65" charset="-122"/>
                <a:ea typeface="方正古隶简体" panose="03000509000000000000" pitchFamily="65" charset="-122"/>
              </a:rPr>
              <a:t>年</a:t>
            </a:r>
            <a:r>
              <a:rPr lang="en-US" altLang="zh-CN" sz="1865" dirty="0">
                <a:solidFill>
                  <a:schemeClr val="tx1">
                    <a:lumMod val="95000"/>
                    <a:lumOff val="5000"/>
                  </a:schemeClr>
                </a:solidFill>
                <a:latin typeface="方正古隶简体" panose="03000509000000000000" pitchFamily="65" charset="-122"/>
                <a:ea typeface="方正古隶简体" panose="03000509000000000000" pitchFamily="65" charset="-122"/>
              </a:rPr>
              <a:t>5</a:t>
            </a:r>
            <a:r>
              <a:rPr lang="zh-CN" altLang="en-US" sz="1865" dirty="0">
                <a:solidFill>
                  <a:schemeClr val="tx1">
                    <a:lumMod val="95000"/>
                    <a:lumOff val="5000"/>
                  </a:schemeClr>
                </a:solidFill>
                <a:latin typeface="方正古隶简体" panose="03000509000000000000" pitchFamily="65" charset="-122"/>
                <a:ea typeface="方正古隶简体" panose="03000509000000000000" pitchFamily="65" charset="-122"/>
              </a:rPr>
              <a:t>月</a:t>
            </a:r>
            <a:r>
              <a:rPr lang="en-US" altLang="zh-CN" sz="1865" dirty="0">
                <a:solidFill>
                  <a:schemeClr val="tx1">
                    <a:lumMod val="95000"/>
                    <a:lumOff val="5000"/>
                  </a:schemeClr>
                </a:solidFill>
                <a:latin typeface="方正古隶简体" panose="03000509000000000000" pitchFamily="65" charset="-122"/>
                <a:ea typeface="方正古隶简体" panose="03000509000000000000" pitchFamily="65" charset="-122"/>
              </a:rPr>
              <a:t>29</a:t>
            </a:r>
            <a:r>
              <a:rPr lang="zh-CN" altLang="en-US" sz="1865" dirty="0">
                <a:solidFill>
                  <a:schemeClr val="tx1">
                    <a:lumMod val="95000"/>
                    <a:lumOff val="5000"/>
                  </a:schemeClr>
                </a:solidFill>
                <a:latin typeface="方正古隶简体" panose="03000509000000000000" pitchFamily="65" charset="-122"/>
                <a:ea typeface="方正古隶简体" panose="03000509000000000000" pitchFamily="65" charset="-122"/>
              </a:rPr>
              <a:t>日中午当他开车以每小时</a:t>
            </a:r>
            <a:r>
              <a:rPr lang="en-US" altLang="zh-CN" sz="1865" dirty="0">
                <a:solidFill>
                  <a:schemeClr val="tx1">
                    <a:lumMod val="95000"/>
                    <a:lumOff val="5000"/>
                  </a:schemeClr>
                </a:solidFill>
                <a:latin typeface="方正古隶简体" panose="03000509000000000000" pitchFamily="65" charset="-122"/>
                <a:ea typeface="方正古隶简体" panose="03000509000000000000" pitchFamily="65" charset="-122"/>
              </a:rPr>
              <a:t>90</a:t>
            </a:r>
            <a:r>
              <a:rPr lang="zh-CN" altLang="en-US" sz="1865" dirty="0">
                <a:solidFill>
                  <a:schemeClr val="tx1">
                    <a:lumMod val="95000"/>
                    <a:lumOff val="5000"/>
                  </a:schemeClr>
                </a:solidFill>
                <a:latin typeface="方正古隶简体" panose="03000509000000000000" pitchFamily="65" charset="-122"/>
                <a:ea typeface="方正古隶简体" panose="03000509000000000000" pitchFamily="65" charset="-122"/>
              </a:rPr>
              <a:t>公里的速度行驶在高速路上，一块数斤重的铁片从天而降，在击碎挡风玻璃后直接刺入吴斌的腹部，导致其整个肝脏破裂、多根肋骨折断。虽剧痛难忍，吴斌却仍完成了靠边停车、拉手刹、打开双闪灯等保障安全的动作，最后还挣扎着站起来对乘客说：“别乱跑，注意安全。”</a:t>
            </a:r>
            <a:r>
              <a:rPr lang="en-US" altLang="zh-CN" sz="1865" dirty="0">
                <a:solidFill>
                  <a:schemeClr val="tx1">
                    <a:lumMod val="95000"/>
                    <a:lumOff val="5000"/>
                  </a:schemeClr>
                </a:solidFill>
                <a:latin typeface="方正古隶简体" panose="03000509000000000000" pitchFamily="65" charset="-122"/>
                <a:ea typeface="方正古隶简体" panose="03000509000000000000" pitchFamily="65" charset="-122"/>
              </a:rPr>
              <a:t>6</a:t>
            </a:r>
            <a:r>
              <a:rPr lang="zh-CN" altLang="en-US" sz="1865" dirty="0">
                <a:solidFill>
                  <a:schemeClr val="tx1">
                    <a:lumMod val="95000"/>
                    <a:lumOff val="5000"/>
                  </a:schemeClr>
                </a:solidFill>
                <a:latin typeface="方正古隶简体" panose="03000509000000000000" pitchFamily="65" charset="-122"/>
                <a:ea typeface="方正古隶简体" panose="03000509000000000000" pitchFamily="65" charset="-122"/>
              </a:rPr>
              <a:t>月</a:t>
            </a:r>
            <a:r>
              <a:rPr lang="en-US" altLang="zh-CN" sz="1865" dirty="0">
                <a:solidFill>
                  <a:schemeClr val="tx1">
                    <a:lumMod val="95000"/>
                    <a:lumOff val="5000"/>
                  </a:schemeClr>
                </a:solidFill>
                <a:latin typeface="方正古隶简体" panose="03000509000000000000" pitchFamily="65" charset="-122"/>
                <a:ea typeface="方正古隶简体" panose="03000509000000000000" pitchFamily="65" charset="-122"/>
              </a:rPr>
              <a:t>1</a:t>
            </a:r>
            <a:r>
              <a:rPr lang="zh-CN" altLang="en-US" sz="1865" dirty="0">
                <a:solidFill>
                  <a:schemeClr val="tx1">
                    <a:lumMod val="95000"/>
                    <a:lumOff val="5000"/>
                  </a:schemeClr>
                </a:solidFill>
                <a:latin typeface="方正古隶简体" panose="03000509000000000000" pitchFamily="65" charset="-122"/>
                <a:ea typeface="方正古隶简体" panose="03000509000000000000" pitchFamily="65" charset="-122"/>
              </a:rPr>
              <a:t>日吴斌因伤重不幸去世。</a:t>
            </a:r>
            <a:endParaRPr lang="zh-CN" altLang="en-US" sz="1865" dirty="0">
              <a:solidFill>
                <a:schemeClr val="tx1">
                  <a:lumMod val="95000"/>
                  <a:lumOff val="5000"/>
                </a:schemeClr>
              </a:solidFill>
              <a:latin typeface="方正古隶简体" panose="03000509000000000000" pitchFamily="65" charset="-122"/>
              <a:ea typeface="方正古隶简体" panose="03000509000000000000" pitchFamily="65" charset="-122"/>
            </a:endParaRPr>
          </a:p>
        </p:txBody>
      </p:sp>
      <p:pic>
        <p:nvPicPr>
          <p:cNvPr id="12" name="Picture 6" descr="0K95G2M-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392" y="2517061"/>
            <a:ext cx="4301891" cy="35400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3360969" y="1619214"/>
            <a:ext cx="6001964" cy="913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5335" dirty="0">
                <a:solidFill>
                  <a:srgbClr val="C0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讲道德其实很容易 </a:t>
            </a:r>
            <a:endParaRPr lang="zh-CN" altLang="en-US" sz="5335" dirty="0">
              <a:solidFill>
                <a:srgbClr val="C0000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014" y="0"/>
            <a:ext cx="4948638" cy="280831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7716" y="3706579"/>
            <a:ext cx="1683131" cy="294822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9" y="246969"/>
            <a:ext cx="4243912" cy="7905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04423" y="320840"/>
            <a:ext cx="2730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spc="600" smtClean="0">
                <a:solidFill>
                  <a:schemeClr val="bg1"/>
                </a:solidFill>
                <a:latin typeface="李旭科书法" panose="02000603000000000000" pitchFamily="2" charset="-122"/>
                <a:ea typeface="李旭科书法" panose="02000603000000000000" pitchFamily="2" charset="-122"/>
              </a:rPr>
              <a:t>道德讲堂</a:t>
            </a:r>
            <a:endParaRPr lang="zh-CN" altLang="en-US" sz="3200" spc="600" dirty="0">
              <a:solidFill>
                <a:schemeClr val="bg1"/>
              </a:solidFill>
              <a:latin typeface="李旭科书法" panose="02000603000000000000" pitchFamily="2" charset="-122"/>
              <a:ea typeface="李旭科书法" panose="02000603000000000000" pitchFamily="2" charset="-122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335569" y="1443586"/>
            <a:ext cx="6001964" cy="913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5335" dirty="0">
                <a:solidFill>
                  <a:srgbClr val="C0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讲道德其实很容易 </a:t>
            </a:r>
            <a:endParaRPr lang="zh-CN" altLang="en-US" sz="5335" dirty="0">
              <a:solidFill>
                <a:srgbClr val="C0000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5255783" y="2596128"/>
            <a:ext cx="4710012" cy="3244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spcBef>
                <a:spcPct val="50000"/>
              </a:spcBef>
              <a:defRPr sz="160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2665" b="1" dirty="0">
                <a:solidFill>
                  <a:srgbClr val="C00000"/>
                </a:solidFill>
                <a:latin typeface="方正古隶简体" panose="03000509000000000000" pitchFamily="65" charset="-122"/>
                <a:ea typeface="方正古隶简体" panose="03000509000000000000" pitchFamily="65" charset="-122"/>
              </a:rPr>
              <a:t>“</a:t>
            </a:r>
            <a:r>
              <a:rPr lang="zh-CN" altLang="en-US" sz="2665" b="1" dirty="0">
                <a:solidFill>
                  <a:srgbClr val="C00000"/>
                </a:solidFill>
                <a:latin typeface="方正古隶简体" panose="03000509000000000000" pitchFamily="65" charset="-122"/>
                <a:ea typeface="方正古隶简体" panose="03000509000000000000" pitchFamily="65" charset="-122"/>
              </a:rPr>
              <a:t>草鞋书记”杨善洲 </a:t>
            </a:r>
            <a:r>
              <a:rPr lang="zh-CN" altLang="en-US" sz="2400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，原任保山地委书记、退休后主动放弃进省城安享晚年的机会，义无反顾扎根大亮山，义务植树造林，艰苦创业，一干就是</a:t>
            </a:r>
            <a:r>
              <a:rPr lang="en-US" altLang="zh-CN" sz="2400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22</a:t>
            </a:r>
            <a:r>
              <a:rPr lang="zh-CN" altLang="en-US" sz="2400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年，建成面积</a:t>
            </a:r>
            <a:r>
              <a:rPr lang="en-US" altLang="zh-CN" sz="2400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5.6</a:t>
            </a:r>
            <a:r>
              <a:rPr lang="zh-CN" altLang="en-US" sz="2400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万亩，价值</a:t>
            </a:r>
            <a:r>
              <a:rPr lang="en-US" altLang="zh-CN" sz="2400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3</a:t>
            </a:r>
            <a:r>
              <a:rPr lang="zh-CN" altLang="en-US" sz="2400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亿元的林场，并且将林场无偿上交给国家。</a:t>
            </a:r>
            <a:endParaRPr lang="zh-CN" altLang="en-US" sz="2400" dirty="0">
              <a:latin typeface="方正古隶简体" panose="03000509000000000000" pitchFamily="65" charset="-122"/>
              <a:ea typeface="方正古隶简体" panose="03000509000000000000" pitchFamily="65" charset="-122"/>
            </a:endParaRPr>
          </a:p>
        </p:txBody>
      </p:sp>
      <p:pic>
        <p:nvPicPr>
          <p:cNvPr id="9" name="Picture 7" descr="00262d3777850f4b79ac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452" y="2571747"/>
            <a:ext cx="2353699" cy="33573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8" presetClass="emph" presetSubtype="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-960000">
                                      <p:cBhvr>
                                        <p:cTn id="2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014" y="0"/>
            <a:ext cx="4948638" cy="280831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393" y="841828"/>
            <a:ext cx="5002356" cy="3226734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099132" y="1740313"/>
            <a:ext cx="26468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800" smtClean="0">
                <a:latin typeface="方正榜书行简体" panose="02000000000000000000" pitchFamily="2" charset="-122"/>
                <a:ea typeface="方正榜书行简体" panose="02000000000000000000" pitchFamily="2" charset="-122"/>
              </a:rPr>
              <a:t>第三部分</a:t>
            </a:r>
            <a:endParaRPr lang="zh-CN" altLang="en-US" sz="4800" dirty="0">
              <a:latin typeface="方正榜书行简体" panose="02000000000000000000" pitchFamily="2" charset="-122"/>
              <a:ea typeface="方正榜书行简体" panose="02000000000000000000" pitchFamily="2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921393" y="3383590"/>
            <a:ext cx="5330305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2800" smtClean="0">
                <a:gradFill>
                  <a:gsLst>
                    <a:gs pos="26000">
                      <a:schemeClr val="tx1">
                        <a:lumMod val="95000"/>
                        <a:lumOff val="5000"/>
                      </a:schemeClr>
                    </a:gs>
                    <a:gs pos="86000">
                      <a:srgbClr val="FF0000"/>
                    </a:gs>
                  </a:gsLst>
                  <a:lin ang="13500000" scaled="1"/>
                </a:gradFill>
                <a:latin typeface="中山行书百年纪念版" panose="02010609000101010101" pitchFamily="49" charset="-122"/>
                <a:ea typeface="中山行书百年纪念版" panose="02010609000101010101" pitchFamily="49" charset="-122"/>
              </a:rPr>
              <a:t>诵经典</a:t>
            </a:r>
            <a:endParaRPr lang="zh-CN" altLang="en-US" sz="12800" dirty="0">
              <a:gradFill>
                <a:gsLst>
                  <a:gs pos="26000">
                    <a:schemeClr val="tx1">
                      <a:lumMod val="95000"/>
                      <a:lumOff val="5000"/>
                    </a:schemeClr>
                  </a:gs>
                  <a:gs pos="86000">
                    <a:srgbClr val="FF0000"/>
                  </a:gs>
                </a:gsLst>
                <a:lin ang="13500000" scaled="1"/>
              </a:gradFill>
              <a:latin typeface="中山行书百年纪念版" panose="02010609000101010101" pitchFamily="49" charset="-122"/>
              <a:ea typeface="中山行书百年纪念版" panose="0201060900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179257"/>
            <a:ext cx="3745424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8229" y="3909779"/>
            <a:ext cx="1683131" cy="29482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014" y="0"/>
            <a:ext cx="4948638" cy="280831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7716" y="3706579"/>
            <a:ext cx="1683131" cy="294822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9" y="246969"/>
            <a:ext cx="4243912" cy="7905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04423" y="320840"/>
            <a:ext cx="2730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spc="600" smtClean="0">
                <a:solidFill>
                  <a:schemeClr val="bg1"/>
                </a:solidFill>
                <a:latin typeface="李旭科书法" panose="02000603000000000000" pitchFamily="2" charset="-122"/>
                <a:ea typeface="李旭科书法" panose="02000603000000000000" pitchFamily="2" charset="-122"/>
              </a:rPr>
              <a:t>道德讲堂</a:t>
            </a:r>
            <a:endParaRPr lang="zh-CN" altLang="en-US" sz="3200" spc="600" dirty="0">
              <a:solidFill>
                <a:schemeClr val="bg1"/>
              </a:solidFill>
              <a:latin typeface="李旭科书法" panose="02000603000000000000" pitchFamily="2" charset="-122"/>
              <a:ea typeface="李旭科书法" panose="02000603000000000000" pitchFamily="2" charset="-122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036359" y="1502090"/>
            <a:ext cx="5934638" cy="913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5335" dirty="0">
                <a:solidFill>
                  <a:srgbClr val="C0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中国的传统道德</a:t>
            </a:r>
            <a:r>
              <a:rPr lang="en-US" altLang="zh-CN" sz="5335" dirty="0">
                <a:solidFill>
                  <a:srgbClr val="C0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…</a:t>
            </a:r>
            <a:r>
              <a:rPr lang="zh-CN" altLang="en-US" sz="4265" dirty="0">
                <a:solidFill>
                  <a:srgbClr val="C0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 </a:t>
            </a:r>
            <a:endParaRPr lang="zh-CN" altLang="en-US" sz="4265" dirty="0">
              <a:solidFill>
                <a:srgbClr val="C0000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pic>
        <p:nvPicPr>
          <p:cNvPr id="9" name="Picture 6" descr="833025_151108525819_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252" y="2451101"/>
            <a:ext cx="2496277" cy="36651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332" y="2540800"/>
            <a:ext cx="5979006" cy="3485761"/>
          </a:xfrm>
          <a:prstGeom prst="rect">
            <a:avLst/>
          </a:prstGeom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5245786" y="3006151"/>
            <a:ext cx="4998098" cy="2555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665" b="1" dirty="0">
                <a:latin typeface="隶书" panose="02010509060101010101" pitchFamily="49" charset="-122"/>
                <a:ea typeface="隶书" panose="02010509060101010101" pitchFamily="49" charset="-122"/>
              </a:rPr>
              <a:t>四维</a:t>
            </a:r>
            <a:r>
              <a:rPr lang="zh-CN" altLang="en-US" sz="2665" dirty="0">
                <a:latin typeface="隶书" panose="02010509060101010101" pitchFamily="49" charset="-122"/>
                <a:ea typeface="隶书" panose="02010509060101010101" pitchFamily="49" charset="-122"/>
              </a:rPr>
              <a:t>（礼、义、廉、耻）</a:t>
            </a:r>
            <a:endParaRPr lang="zh-CN" altLang="en-US" sz="2665" dirty="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665" b="1" dirty="0">
                <a:latin typeface="隶书" panose="02010509060101010101" pitchFamily="49" charset="-122"/>
                <a:ea typeface="隶书" panose="02010509060101010101" pitchFamily="49" charset="-122"/>
              </a:rPr>
              <a:t>五常</a:t>
            </a:r>
            <a:r>
              <a:rPr lang="zh-CN" altLang="en-US" sz="2665" dirty="0">
                <a:latin typeface="隶书" panose="02010509060101010101" pitchFamily="49" charset="-122"/>
                <a:ea typeface="隶书" panose="02010509060101010101" pitchFamily="49" charset="-122"/>
              </a:rPr>
              <a:t>（仁、义、礼、智、信）</a:t>
            </a:r>
            <a:endParaRPr lang="zh-CN" altLang="en-US" sz="2665" dirty="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665" b="1" dirty="0">
                <a:latin typeface="隶书" panose="02010509060101010101" pitchFamily="49" charset="-122"/>
                <a:ea typeface="隶书" panose="02010509060101010101" pitchFamily="49" charset="-122"/>
              </a:rPr>
              <a:t>四字</a:t>
            </a:r>
            <a:r>
              <a:rPr lang="zh-CN" altLang="en-US" sz="2665" dirty="0">
                <a:latin typeface="隶书" panose="02010509060101010101" pitchFamily="49" charset="-122"/>
                <a:ea typeface="隶书" panose="02010509060101010101" pitchFamily="49" charset="-122"/>
              </a:rPr>
              <a:t>（忠、孝、节、义）</a:t>
            </a:r>
            <a:endParaRPr lang="zh-CN" altLang="en-US" sz="2665" dirty="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665" b="1" dirty="0">
                <a:latin typeface="隶书" panose="02010509060101010101" pitchFamily="49" charset="-122"/>
                <a:ea typeface="隶书" panose="02010509060101010101" pitchFamily="49" charset="-122"/>
              </a:rPr>
              <a:t>八德</a:t>
            </a:r>
            <a:r>
              <a:rPr lang="zh-CN" altLang="en-US" sz="2665" dirty="0">
                <a:latin typeface="隶书" panose="02010509060101010101" pitchFamily="49" charset="-122"/>
                <a:ea typeface="隶书" panose="02010509060101010101" pitchFamily="49" charset="-122"/>
              </a:rPr>
              <a:t>（忠孝、仁爱、信义、和平） </a:t>
            </a:r>
            <a:endParaRPr lang="zh-CN" altLang="en-US" sz="2665" dirty="0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99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899"/>
                            </p:stCondLst>
                            <p:childTnLst>
                              <p:par>
                                <p:cTn id="2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1" t="7973" r="19080" b="5413"/>
          <a:stretch>
            <a:fillRect/>
          </a:stretch>
        </p:blipFill>
        <p:spPr>
          <a:xfrm>
            <a:off x="1509487" y="1074057"/>
            <a:ext cx="2569028" cy="545737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014" y="0"/>
            <a:ext cx="4948638" cy="280831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1" t="7973" r="19080" b="5413"/>
          <a:stretch>
            <a:fillRect/>
          </a:stretch>
        </p:blipFill>
        <p:spPr>
          <a:xfrm>
            <a:off x="3701144" y="1074057"/>
            <a:ext cx="2569028" cy="545737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1" t="7973" r="19080" b="5413"/>
          <a:stretch>
            <a:fillRect/>
          </a:stretch>
        </p:blipFill>
        <p:spPr>
          <a:xfrm>
            <a:off x="5892801" y="1074057"/>
            <a:ext cx="2569028" cy="545737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1" t="7973" r="19080" b="5413"/>
          <a:stretch>
            <a:fillRect/>
          </a:stretch>
        </p:blipFill>
        <p:spPr>
          <a:xfrm>
            <a:off x="8084459" y="1074057"/>
            <a:ext cx="2569028" cy="545737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154" y="-543517"/>
            <a:ext cx="2267717" cy="389535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15" y="3909779"/>
            <a:ext cx="1683131" cy="2948221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8891120" y="1789191"/>
            <a:ext cx="923330" cy="388152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4800" dirty="0">
                <a:solidFill>
                  <a:schemeClr val="bg1"/>
                </a:solidFill>
                <a:latin typeface="中山行书百年纪念版" panose="02010609000101010101" pitchFamily="49" charset="-122"/>
                <a:ea typeface="中山行书百年纪念版" panose="02010609000101010101" pitchFamily="49" charset="-122"/>
              </a:rPr>
              <a:t>用嘴说出感谢</a:t>
            </a:r>
            <a:endParaRPr lang="zh-CN" altLang="en-US" sz="4800" dirty="0">
              <a:solidFill>
                <a:schemeClr val="bg1"/>
              </a:solidFill>
              <a:latin typeface="中山行书百年纪念版" panose="02010609000101010101" pitchFamily="49" charset="-122"/>
              <a:ea typeface="中山行书百年纪念版" panose="02010609000101010101" pitchFamily="49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615169" y="1777563"/>
            <a:ext cx="923330" cy="390478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4800" dirty="0">
                <a:solidFill>
                  <a:schemeClr val="bg1"/>
                </a:solidFill>
                <a:latin typeface="中山行书百年纪念版" panose="02010609000101010101" pitchFamily="49" charset="-122"/>
                <a:ea typeface="中山行书百年纪念版" panose="02010609000101010101" pitchFamily="49" charset="-122"/>
              </a:rPr>
              <a:t>用情传递感激</a:t>
            </a:r>
            <a:endParaRPr lang="zh-CN" altLang="en-US" sz="4800" dirty="0">
              <a:solidFill>
                <a:schemeClr val="bg1"/>
              </a:solidFill>
              <a:latin typeface="中山行书百年纪念版" panose="02010609000101010101" pitchFamily="49" charset="-122"/>
              <a:ea typeface="中山行书百年纪念版" panose="02010609000101010101" pitchFamily="49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431339" y="1783175"/>
            <a:ext cx="923330" cy="389355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4800" dirty="0">
                <a:solidFill>
                  <a:schemeClr val="bg1"/>
                </a:solidFill>
                <a:latin typeface="中山行书百年纪念版" panose="02010609000101010101" pitchFamily="49" charset="-122"/>
                <a:ea typeface="中山行书百年纪念版" panose="02010609000101010101" pitchFamily="49" charset="-122"/>
              </a:rPr>
              <a:t>用心表达感动</a:t>
            </a:r>
            <a:endParaRPr lang="zh-CN" altLang="en-US" sz="4800" dirty="0">
              <a:solidFill>
                <a:schemeClr val="bg1"/>
              </a:solidFill>
              <a:latin typeface="中山行书百年纪念版" panose="02010609000101010101" pitchFamily="49" charset="-122"/>
              <a:ea typeface="中山行书百年纪念版" panose="02010609000101010101" pitchFamily="49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290280" y="1645290"/>
            <a:ext cx="923330" cy="416932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4800" dirty="0" smtClean="0">
                <a:solidFill>
                  <a:schemeClr val="bg1"/>
                </a:solidFill>
                <a:latin typeface="中山行书百年纪念版" panose="02010609000101010101" pitchFamily="49" charset="-122"/>
                <a:ea typeface="中山行书百年纪念版" panose="02010609000101010101" pitchFamily="49" charset="-122"/>
              </a:rPr>
              <a:t>用行回报感恩</a:t>
            </a:r>
            <a:endParaRPr lang="zh-CN" altLang="en-US" sz="4800" dirty="0">
              <a:solidFill>
                <a:schemeClr val="bg1"/>
              </a:solidFill>
              <a:latin typeface="中山行书百年纪念版" panose="02010609000101010101" pitchFamily="49" charset="-122"/>
              <a:ea typeface="中山行书百年纪念版" panose="0201060900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014" y="0"/>
            <a:ext cx="4948638" cy="280831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7716" y="3706579"/>
            <a:ext cx="1683131" cy="294822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9" y="246969"/>
            <a:ext cx="4243912" cy="7905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04423" y="320840"/>
            <a:ext cx="2730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spc="600" smtClean="0">
                <a:solidFill>
                  <a:schemeClr val="bg1"/>
                </a:solidFill>
                <a:latin typeface="李旭科书法" panose="02000603000000000000" pitchFamily="2" charset="-122"/>
                <a:ea typeface="李旭科书法" panose="02000603000000000000" pitchFamily="2" charset="-122"/>
              </a:rPr>
              <a:t>道德讲堂</a:t>
            </a:r>
            <a:endParaRPr lang="zh-CN" altLang="en-US" sz="3200" spc="600" dirty="0">
              <a:solidFill>
                <a:schemeClr val="bg1"/>
              </a:solidFill>
              <a:latin typeface="李旭科书法" panose="02000603000000000000" pitchFamily="2" charset="-122"/>
              <a:ea typeface="李旭科书法" panose="02000603000000000000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803971" y="1404159"/>
            <a:ext cx="5623043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smtClean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         一</a:t>
            </a:r>
            <a:r>
              <a:rPr lang="zh-CN" altLang="en-US" sz="160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个晴朗的早晨，曾子的妻子梳洗完毕，换上一身干净整洁的蓝布新衣，准备去集市买一些东西。她出了家门没走多远，儿子就哭喊着从身后撵了上来，吵着闹着要跟着去。孩子不大，集市离家又远，带着他很不方便。因此曾子的妻子对儿子说：“你回去在家等着，我买了东西一会儿就回来。你不是爱吃酱汁烧的蹄子、猪肠炖的汤吗?我回来以后杀了猪就给你做。”这话倒也灵验。她儿子一听，立即安静下来，乖乖地望着妈妈一个人远去。</a:t>
            </a:r>
            <a:endParaRPr lang="zh-CN" altLang="en-US" sz="1600">
              <a:latin typeface="方正古隶简体" panose="03000509000000000000" pitchFamily="65" charset="-122"/>
              <a:ea typeface="方正古隶简体" panose="03000509000000000000" pitchFamily="65" charset="-122"/>
            </a:endParaRPr>
          </a:p>
          <a:p>
            <a:r>
              <a:rPr lang="zh-CN" altLang="en-US" sz="160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　　曾子的妻子从集市回来时，还没跨进家门就听见院子里捉猪的声音。她进门一看，原来是曾子正准备杀猪给儿子做好吃的东西。她急忙上前拦住丈大，说道：“家里只养了这几头猪，都是逢年过节时才杀的。你怎么拿我哄孩子的话当真呢?”曾子说：“在小孩面前是不能撒谎的。他们年幼无知，经常从父母那里学习知识，听取教诲。如果我们现在说一些欺骗他的话，等于是教他今后去欺骗别人。虽然做母亲的一时能哄得过孩子，但是过后他知道受了骗，就不会再相信妈妈的话。这样一来，你就很难再教育好自己的孩子了。”曾子的妻子觉得丈夫的话很有道理，于是地帮助曾子杀猪去毛、剔骨切肉。没过多久，曾子的妻子就为儿子做好了一顿丰盛的晚餐。</a:t>
            </a:r>
            <a:endParaRPr lang="zh-CN" altLang="en-US" sz="1600">
              <a:latin typeface="方正古隶简体" panose="03000509000000000000" pitchFamily="65" charset="-122"/>
              <a:ea typeface="方正古隶简体" panose="03000509000000000000" pitchFamily="65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820" y="3237128"/>
            <a:ext cx="4042729" cy="26243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grpSp>
        <p:nvGrpSpPr>
          <p:cNvPr id="8" name="组合 7"/>
          <p:cNvGrpSpPr/>
          <p:nvPr/>
        </p:nvGrpSpPr>
        <p:grpSpPr>
          <a:xfrm>
            <a:off x="452163" y="1601157"/>
            <a:ext cx="1448684" cy="4936701"/>
            <a:chOff x="6990361" y="779553"/>
            <a:chExt cx="1086513" cy="3702526"/>
          </a:xfrm>
        </p:grpSpPr>
        <p:pic>
          <p:nvPicPr>
            <p:cNvPr id="9" name="Picture 2" descr="C:\Users\Thinkpad\Desktop\PNG\1_0003_图层-9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98"/>
            <a:stretch>
              <a:fillRect/>
            </a:stretch>
          </p:blipFill>
          <p:spPr bwMode="auto">
            <a:xfrm rot="5400000">
              <a:off x="5682355" y="2087559"/>
              <a:ext cx="3702526" cy="10865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5"/>
            <p:cNvSpPr>
              <a:spLocks noChangeArrowheads="1"/>
            </p:cNvSpPr>
            <p:nvPr/>
          </p:nvSpPr>
          <p:spPr bwMode="auto">
            <a:xfrm>
              <a:off x="7206695" y="1087016"/>
              <a:ext cx="630991" cy="2759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square" anchor="ctr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4265" b="1" spc="-400" dirty="0">
                  <a:ln w="19050">
                    <a:noFill/>
                  </a:ln>
                  <a:solidFill>
                    <a:schemeClr val="bg1"/>
                  </a:solidFill>
                  <a:latin typeface="隶书" panose="02010509060101010101" pitchFamily="49" charset="-122"/>
                  <a:ea typeface="隶书" panose="02010509060101010101" pitchFamily="49" charset="-122"/>
                </a:rPr>
                <a:t>中国的传统道德</a:t>
              </a:r>
              <a:endParaRPr lang="zh-CN" altLang="en-US" sz="4265" b="1" spc="-400" dirty="0">
                <a:ln w="19050">
                  <a:noFill/>
                </a:ln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7659820" y="1851705"/>
            <a:ext cx="3848160" cy="1281272"/>
            <a:chOff x="2142157" y="1490321"/>
            <a:chExt cx="3848160" cy="1281272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2157" y="1490321"/>
              <a:ext cx="3848160" cy="1281272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2369037" y="1765140"/>
              <a:ext cx="341917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spc="-200" smtClean="0">
                  <a:solidFill>
                    <a:srgbClr val="C00000"/>
                  </a:solidFill>
                  <a:latin typeface="隶书" panose="02010509060101010101" pitchFamily="49" charset="-122"/>
                  <a:ea typeface="隶书" panose="02010509060101010101" pitchFamily="49" charset="-122"/>
                </a:rPr>
                <a:t>守信篇</a:t>
              </a:r>
              <a:r>
                <a:rPr lang="en-US" altLang="zh-CN" sz="3200" spc="-200" smtClean="0">
                  <a:solidFill>
                    <a:srgbClr val="C00000"/>
                  </a:solidFill>
                  <a:latin typeface="隶书" panose="02010509060101010101" pitchFamily="49" charset="-122"/>
                  <a:ea typeface="隶书" panose="02010509060101010101" pitchFamily="49" charset="-122"/>
                </a:rPr>
                <a:t>【</a:t>
              </a:r>
              <a:r>
                <a:rPr lang="zh-CN" altLang="en-US" sz="3200" spc="-200" smtClean="0">
                  <a:solidFill>
                    <a:srgbClr val="C00000"/>
                  </a:solidFill>
                  <a:latin typeface="隶书" panose="02010509060101010101" pitchFamily="49" charset="-122"/>
                  <a:ea typeface="隶书" panose="02010509060101010101" pitchFamily="49" charset="-122"/>
                </a:rPr>
                <a:t>曾子杀猪</a:t>
              </a:r>
              <a:r>
                <a:rPr lang="en-US" altLang="zh-CN" sz="3200" spc="-200" smtClean="0">
                  <a:solidFill>
                    <a:srgbClr val="C00000"/>
                  </a:solidFill>
                  <a:latin typeface="隶书" panose="02010509060101010101" pitchFamily="49" charset="-122"/>
                  <a:ea typeface="隶书" panose="02010509060101010101" pitchFamily="49" charset="-122"/>
                </a:rPr>
                <a:t>】</a:t>
              </a:r>
              <a:endParaRPr lang="zh-CN" altLang="en-US" sz="3200" spc="-200" dirty="0">
                <a:solidFill>
                  <a:srgbClr val="C00000"/>
                </a:solidFill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014" y="0"/>
            <a:ext cx="4948638" cy="280831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7716" y="3706579"/>
            <a:ext cx="1683131" cy="294822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9" y="246969"/>
            <a:ext cx="4243912" cy="7905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04423" y="320840"/>
            <a:ext cx="2730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spc="600" smtClean="0">
                <a:solidFill>
                  <a:schemeClr val="bg1"/>
                </a:solidFill>
                <a:latin typeface="李旭科书法" panose="02000603000000000000" pitchFamily="2" charset="-122"/>
                <a:ea typeface="李旭科书法" panose="02000603000000000000" pitchFamily="2" charset="-122"/>
              </a:rPr>
              <a:t>道德讲堂</a:t>
            </a:r>
            <a:endParaRPr lang="zh-CN" altLang="en-US" sz="3200" spc="600" dirty="0">
              <a:solidFill>
                <a:schemeClr val="bg1"/>
              </a:solidFill>
              <a:latin typeface="李旭科书法" panose="02000603000000000000" pitchFamily="2" charset="-122"/>
              <a:ea typeface="李旭科书法" panose="02000603000000000000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968811" y="2671726"/>
            <a:ext cx="562304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smtClean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         早</a:t>
            </a:r>
            <a:r>
              <a:rPr lang="zh-CN" altLang="en-US" sz="160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在公元前四世纪的春秋战国时代，郑国人列御寇在</a:t>
            </a:r>
            <a:r>
              <a:rPr lang="en-US" altLang="zh-CN" sz="160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《</a:t>
            </a:r>
            <a:r>
              <a:rPr lang="zh-CN" altLang="en-US" sz="160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列子</a:t>
            </a:r>
            <a:r>
              <a:rPr lang="en-US" altLang="zh-CN" sz="160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·</a:t>
            </a:r>
            <a:r>
              <a:rPr lang="zh-CN" altLang="en-US" sz="160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汤问</a:t>
            </a:r>
            <a:r>
              <a:rPr lang="en-US" altLang="zh-CN" sz="160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》</a:t>
            </a:r>
            <a:r>
              <a:rPr lang="zh-CN" altLang="en-US" sz="160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中记载，“伯牙善鼓琴，钟子期善听。伯牙鼓琴，志在高山，钟子期曰：‘善哉，峨峨兮若泰山。’志在流水，钟子期曰：‘善哉，洋洋兮若江河。’</a:t>
            </a:r>
            <a:r>
              <a:rPr lang="en-US" altLang="zh-CN" sz="160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……”</a:t>
            </a:r>
            <a:endParaRPr lang="en-US" altLang="zh-CN" sz="1600">
              <a:latin typeface="方正古隶简体" panose="03000509000000000000" pitchFamily="65" charset="-122"/>
              <a:ea typeface="方正古隶简体" panose="03000509000000000000" pitchFamily="65" charset="-122"/>
            </a:endParaRPr>
          </a:p>
          <a:p>
            <a:r>
              <a:rPr lang="zh-CN" altLang="en-US" sz="160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无论是“志在高山”，还是“志在流水”，伯牙在曲中每表现某一主题或意象时，钟子期必能领会其意。一日，伯牙与钟子期共游于泰山之阴，逢暴雨，二人止步于岩下。伯牙心情郁闷，于是弹奏了一会琴。琴曲起初表现的是雨落山涧的情景，接着模拟山流暴涨和岩土崩塌之音。每段曲弹奏完毕，钟子期“辄穷其趣”，把曲中意象说的穷极通透。伯牙于是离开琴而叹道：“善哉，善哉，阁下能听出曲中志趣，君所思即是我所思啊，我哪里能隐藏的了我的音声呢？”于是二人成为人生知己。但</a:t>
            </a:r>
            <a:r>
              <a:rPr lang="en-US" altLang="zh-CN" sz="160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《</a:t>
            </a:r>
            <a:r>
              <a:rPr lang="zh-CN" altLang="en-US" sz="160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列子</a:t>
            </a:r>
            <a:r>
              <a:rPr lang="en-US" altLang="zh-CN" sz="160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》</a:t>
            </a:r>
            <a:r>
              <a:rPr lang="zh-CN" altLang="en-US" sz="160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中并无伯牙因钟子期离世而从此不再鼓琴的内容。</a:t>
            </a:r>
            <a:endParaRPr lang="zh-CN" altLang="en-US" sz="1600">
              <a:latin typeface="方正古隶简体" panose="03000509000000000000" pitchFamily="65" charset="-122"/>
              <a:ea typeface="方正古隶简体" panose="03000509000000000000" pitchFamily="65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620" y="2287474"/>
            <a:ext cx="2858021" cy="36755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grpSp>
        <p:nvGrpSpPr>
          <p:cNvPr id="8" name="组合 7"/>
          <p:cNvGrpSpPr/>
          <p:nvPr/>
        </p:nvGrpSpPr>
        <p:grpSpPr>
          <a:xfrm>
            <a:off x="452163" y="1601157"/>
            <a:ext cx="1448684" cy="4936701"/>
            <a:chOff x="6990361" y="779553"/>
            <a:chExt cx="1086513" cy="3702526"/>
          </a:xfrm>
        </p:grpSpPr>
        <p:pic>
          <p:nvPicPr>
            <p:cNvPr id="9" name="Picture 2" descr="C:\Users\Thinkpad\Desktop\PNG\1_0003_图层-9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98"/>
            <a:stretch>
              <a:fillRect/>
            </a:stretch>
          </p:blipFill>
          <p:spPr bwMode="auto">
            <a:xfrm rot="5400000">
              <a:off x="5682355" y="2087559"/>
              <a:ext cx="3702526" cy="10865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5"/>
            <p:cNvSpPr>
              <a:spLocks noChangeArrowheads="1"/>
            </p:cNvSpPr>
            <p:nvPr/>
          </p:nvSpPr>
          <p:spPr bwMode="auto">
            <a:xfrm>
              <a:off x="7206695" y="1087016"/>
              <a:ext cx="630991" cy="2759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square" anchor="ctr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4265" b="1" spc="-400" dirty="0">
                  <a:ln w="19050">
                    <a:noFill/>
                  </a:ln>
                  <a:solidFill>
                    <a:schemeClr val="bg1"/>
                  </a:solidFill>
                  <a:latin typeface="隶书" panose="02010509060101010101" pitchFamily="49" charset="-122"/>
                  <a:ea typeface="隶书" panose="02010509060101010101" pitchFamily="49" charset="-122"/>
                </a:rPr>
                <a:t>中国的传统道德</a:t>
              </a:r>
              <a:endParaRPr lang="zh-CN" altLang="en-US" sz="4265" b="1" spc="-400" dirty="0">
                <a:ln w="19050">
                  <a:noFill/>
                </a:ln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2889806" y="1427880"/>
            <a:ext cx="5022293" cy="1281272"/>
            <a:chOff x="2142157" y="1490321"/>
            <a:chExt cx="4717162" cy="1281272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2157" y="1490321"/>
              <a:ext cx="4717162" cy="1281272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2369037" y="1765140"/>
              <a:ext cx="43763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spc="-200" smtClean="0">
                  <a:solidFill>
                    <a:srgbClr val="C00000"/>
                  </a:solidFill>
                  <a:latin typeface="隶书" panose="02010509060101010101" pitchFamily="49" charset="-122"/>
                  <a:ea typeface="隶书" panose="02010509060101010101" pitchFamily="49" charset="-122"/>
                </a:rPr>
                <a:t>重义篇</a:t>
              </a:r>
              <a:r>
                <a:rPr lang="en-US" altLang="zh-CN" sz="3200" spc="-200" smtClean="0">
                  <a:solidFill>
                    <a:srgbClr val="C00000"/>
                  </a:solidFill>
                  <a:latin typeface="隶书" panose="02010509060101010101" pitchFamily="49" charset="-122"/>
                  <a:ea typeface="隶书" panose="02010509060101010101" pitchFamily="49" charset="-122"/>
                </a:rPr>
                <a:t>【</a:t>
              </a:r>
              <a:r>
                <a:rPr lang="zh-CN" altLang="en-US" sz="3200" spc="-200" smtClean="0">
                  <a:solidFill>
                    <a:srgbClr val="C00000"/>
                  </a:solidFill>
                  <a:latin typeface="隶书" panose="02010509060101010101" pitchFamily="49" charset="-122"/>
                  <a:ea typeface="隶书" panose="02010509060101010101" pitchFamily="49" charset="-122"/>
                </a:rPr>
                <a:t>高山流水觅知间</a:t>
              </a:r>
              <a:r>
                <a:rPr lang="en-US" altLang="zh-CN" sz="3200" spc="-200" smtClean="0">
                  <a:solidFill>
                    <a:srgbClr val="C00000"/>
                  </a:solidFill>
                  <a:latin typeface="隶书" panose="02010509060101010101" pitchFamily="49" charset="-122"/>
                  <a:ea typeface="隶书" panose="02010509060101010101" pitchFamily="49" charset="-122"/>
                </a:rPr>
                <a:t>】</a:t>
              </a:r>
              <a:endParaRPr lang="zh-CN" altLang="en-US" sz="3200" spc="-200" dirty="0">
                <a:solidFill>
                  <a:srgbClr val="C00000"/>
                </a:solidFill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014" y="0"/>
            <a:ext cx="4948638" cy="280831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7716" y="3706579"/>
            <a:ext cx="1683131" cy="294822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9" y="246969"/>
            <a:ext cx="4243912" cy="7905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04423" y="320840"/>
            <a:ext cx="2730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spc="600" smtClean="0">
                <a:solidFill>
                  <a:schemeClr val="bg1"/>
                </a:solidFill>
                <a:latin typeface="李旭科书法" panose="02000603000000000000" pitchFamily="2" charset="-122"/>
                <a:ea typeface="李旭科书法" panose="02000603000000000000" pitchFamily="2" charset="-122"/>
              </a:rPr>
              <a:t>道德讲堂</a:t>
            </a:r>
            <a:endParaRPr lang="zh-CN" altLang="en-US" sz="3200" spc="600" dirty="0">
              <a:solidFill>
                <a:schemeClr val="bg1"/>
              </a:solidFill>
              <a:latin typeface="李旭科书法" panose="02000603000000000000" pitchFamily="2" charset="-122"/>
              <a:ea typeface="李旭科书法" panose="02000603000000000000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383365" y="2958925"/>
            <a:ext cx="562304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smtClean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         舜</a:t>
            </a:r>
            <a:r>
              <a:rPr lang="zh-CN" altLang="en-US" sz="160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，传说中的远古帝王，五帝之一，姓姚，名重华，号有虞氏，史称虞舜。相传他的父亲瞽叟及继母、异母弟象，多次想害死他：让舜修补谷仓仓顶时，从谷仓下纵火，舜手持两个斗笠跳下逃脱；让舜掘井时，瞽叟与象却下土填井，舜掘地道逃脱。事后舜毫不嫉恨，仍对父亲恭顺，对弟弟慈爱。他的孝行感动了天帝。舜在厉山耕种，大象替他耕地，鸟代他锄草。帝尧听说舜非常孝顺，有处理政事的才干，把两个女儿娥皇和女英嫁给他；经过多年观察和考验，选定舜做他的继承人。舜登天子位后，去看望父亲，仍然恭恭敬敬，并封象为诸侯。</a:t>
            </a:r>
            <a:endParaRPr lang="zh-CN" altLang="en-US" sz="1600">
              <a:latin typeface="方正古隶简体" panose="03000509000000000000" pitchFamily="65" charset="-122"/>
              <a:ea typeface="方正古隶简体" panose="03000509000000000000" pitchFamily="65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720" y="2981995"/>
            <a:ext cx="3327480" cy="25314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grpSp>
        <p:nvGrpSpPr>
          <p:cNvPr id="8" name="组合 7"/>
          <p:cNvGrpSpPr/>
          <p:nvPr/>
        </p:nvGrpSpPr>
        <p:grpSpPr>
          <a:xfrm>
            <a:off x="452163" y="1601157"/>
            <a:ext cx="1448684" cy="4936701"/>
            <a:chOff x="6990361" y="779553"/>
            <a:chExt cx="1086513" cy="3702526"/>
          </a:xfrm>
        </p:grpSpPr>
        <p:pic>
          <p:nvPicPr>
            <p:cNvPr id="9" name="Picture 2" descr="C:\Users\Thinkpad\Desktop\PNG\1_0003_图层-9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98"/>
            <a:stretch>
              <a:fillRect/>
            </a:stretch>
          </p:blipFill>
          <p:spPr bwMode="auto">
            <a:xfrm rot="5400000">
              <a:off x="5682355" y="2087559"/>
              <a:ext cx="3702526" cy="10865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5"/>
            <p:cNvSpPr>
              <a:spLocks noChangeArrowheads="1"/>
            </p:cNvSpPr>
            <p:nvPr/>
          </p:nvSpPr>
          <p:spPr bwMode="auto">
            <a:xfrm>
              <a:off x="7206695" y="1087016"/>
              <a:ext cx="630991" cy="2759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square" anchor="ctr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4265" b="1" spc="-400" dirty="0">
                  <a:ln w="19050">
                    <a:noFill/>
                  </a:ln>
                  <a:solidFill>
                    <a:schemeClr val="bg1"/>
                  </a:solidFill>
                  <a:latin typeface="隶书" panose="02010509060101010101" pitchFamily="49" charset="-122"/>
                  <a:ea typeface="隶书" panose="02010509060101010101" pitchFamily="49" charset="-122"/>
                </a:rPr>
                <a:t>中国的传统道德</a:t>
              </a:r>
              <a:endParaRPr lang="zh-CN" altLang="en-US" sz="4265" b="1" spc="-400" dirty="0">
                <a:ln w="19050">
                  <a:noFill/>
                </a:ln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2889806" y="1427880"/>
            <a:ext cx="5245113" cy="1281272"/>
            <a:chOff x="2142157" y="1490321"/>
            <a:chExt cx="4926442" cy="1281272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2157" y="1490321"/>
              <a:ext cx="4717162" cy="1281272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2692286" y="1754212"/>
              <a:ext cx="43763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spc="-200" smtClean="0">
                  <a:solidFill>
                    <a:srgbClr val="C00000"/>
                  </a:solidFill>
                  <a:latin typeface="隶书" panose="02010509060101010101" pitchFamily="49" charset="-122"/>
                  <a:ea typeface="隶书" panose="02010509060101010101" pitchFamily="49" charset="-122"/>
                </a:rPr>
                <a:t>敦亲篇</a:t>
              </a:r>
              <a:r>
                <a:rPr lang="en-US" altLang="zh-CN" sz="3200" spc="-200" smtClean="0">
                  <a:solidFill>
                    <a:srgbClr val="C00000"/>
                  </a:solidFill>
                  <a:latin typeface="隶书" panose="02010509060101010101" pitchFamily="49" charset="-122"/>
                  <a:ea typeface="隶书" panose="02010509060101010101" pitchFamily="49" charset="-122"/>
                </a:rPr>
                <a:t>【</a:t>
              </a:r>
              <a:r>
                <a:rPr lang="zh-CN" altLang="en-US" sz="3200" spc="-200" smtClean="0">
                  <a:solidFill>
                    <a:srgbClr val="C00000"/>
                  </a:solidFill>
                  <a:latin typeface="隶书" panose="02010509060101010101" pitchFamily="49" charset="-122"/>
                  <a:ea typeface="隶书" panose="02010509060101010101" pitchFamily="49" charset="-122"/>
                </a:rPr>
                <a:t>虞舜孝亲</a:t>
              </a:r>
              <a:r>
                <a:rPr lang="en-US" altLang="zh-CN" sz="3200" spc="-200" smtClean="0">
                  <a:solidFill>
                    <a:srgbClr val="C00000"/>
                  </a:solidFill>
                  <a:latin typeface="隶书" panose="02010509060101010101" pitchFamily="49" charset="-122"/>
                  <a:ea typeface="隶书" panose="02010509060101010101" pitchFamily="49" charset="-122"/>
                </a:rPr>
                <a:t>】</a:t>
              </a:r>
              <a:endParaRPr lang="zh-CN" altLang="en-US" sz="3200" spc="-200" dirty="0">
                <a:solidFill>
                  <a:srgbClr val="C00000"/>
                </a:solidFill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014" y="0"/>
            <a:ext cx="4948638" cy="280831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7716" y="3706579"/>
            <a:ext cx="1683131" cy="294822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9" y="246969"/>
            <a:ext cx="4243912" cy="7905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04423" y="320840"/>
            <a:ext cx="2730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spc="600" smtClean="0">
                <a:solidFill>
                  <a:schemeClr val="bg1"/>
                </a:solidFill>
                <a:latin typeface="李旭科书法" panose="02000603000000000000" pitchFamily="2" charset="-122"/>
                <a:ea typeface="李旭科书法" panose="02000603000000000000" pitchFamily="2" charset="-122"/>
              </a:rPr>
              <a:t>道德讲堂</a:t>
            </a:r>
            <a:endParaRPr lang="zh-CN" altLang="en-US" sz="3200" spc="600" dirty="0">
              <a:solidFill>
                <a:schemeClr val="bg1"/>
              </a:solidFill>
              <a:latin typeface="李旭科书法" panose="02000603000000000000" pitchFamily="2" charset="-122"/>
              <a:ea typeface="李旭科书法" panose="02000603000000000000" pitchFamily="2" charset="-122"/>
            </a:endParaRPr>
          </a:p>
        </p:txBody>
      </p:sp>
      <p:pic>
        <p:nvPicPr>
          <p:cNvPr id="12" name="Picture 19" descr="u=2222689352,1269343007&amp;fm=52&amp;gp=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028" y="2196404"/>
            <a:ext cx="2021669" cy="16903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1" descr="u=171110879,2324997539&amp;fm=52&amp;gp=0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482" y="2196406"/>
            <a:ext cx="2250086" cy="17220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2" descr="u=2805818044,2939649217&amp;fm=51&amp;gp=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487" y="2196405"/>
            <a:ext cx="2305756" cy="17220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23"/>
          <p:cNvSpPr>
            <a:spLocks noChangeArrowheads="1"/>
          </p:cNvSpPr>
          <p:nvPr/>
        </p:nvSpPr>
        <p:spPr bwMode="auto">
          <a:xfrm>
            <a:off x="7604814" y="4352361"/>
            <a:ext cx="3165957" cy="124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zh-CN" altLang="en-US" sz="3735" b="1" dirty="0">
                <a:solidFill>
                  <a:srgbClr val="C0000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怵目惊心的食品安全事件</a:t>
            </a:r>
            <a:endParaRPr lang="zh-CN" altLang="en-US" sz="3735" b="1" dirty="0">
              <a:solidFill>
                <a:srgbClr val="C00000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577193" y="1057585"/>
            <a:ext cx="7164219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6400" dirty="0">
                <a:solidFill>
                  <a:srgbClr val="C0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为什么要弘扬道德</a:t>
            </a:r>
            <a:r>
              <a:rPr lang="en-US" altLang="zh-CN" sz="6400" dirty="0">
                <a:solidFill>
                  <a:srgbClr val="C0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?</a:t>
            </a:r>
            <a:endParaRPr lang="zh-CN" altLang="en-US" sz="6400" dirty="0">
              <a:solidFill>
                <a:srgbClr val="C0000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pic>
        <p:nvPicPr>
          <p:cNvPr id="17" name="Picture 3" descr="Small_20116914522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028" y="4121425"/>
            <a:ext cx="2255008" cy="1866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20110413100716_I5ML50W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488" y="4121425"/>
            <a:ext cx="2305756" cy="1866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014" y="0"/>
            <a:ext cx="4948638" cy="280831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7716" y="3706579"/>
            <a:ext cx="1683131" cy="294822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9" y="246969"/>
            <a:ext cx="4243912" cy="7905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04423" y="320840"/>
            <a:ext cx="2730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spc="600" smtClean="0">
                <a:solidFill>
                  <a:schemeClr val="bg1"/>
                </a:solidFill>
                <a:latin typeface="李旭科书法" panose="02000603000000000000" pitchFamily="2" charset="-122"/>
                <a:ea typeface="李旭科书法" panose="02000603000000000000" pitchFamily="2" charset="-122"/>
              </a:rPr>
              <a:t>道德讲堂</a:t>
            </a:r>
            <a:endParaRPr lang="zh-CN" altLang="en-US" sz="3200" spc="600" dirty="0">
              <a:solidFill>
                <a:schemeClr val="bg1"/>
              </a:solidFill>
              <a:latin typeface="李旭科书法" panose="02000603000000000000" pitchFamily="2" charset="-122"/>
              <a:ea typeface="李旭科书法" panose="02000603000000000000" pitchFamily="2" charset="-122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768533" y="2808318"/>
            <a:ext cx="5142475" cy="2979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865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   这件事给国人带来了一场道德大地震</a:t>
            </a:r>
            <a:r>
              <a:rPr lang="en-US" altLang="zh-CN" sz="1865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,</a:t>
            </a:r>
            <a:r>
              <a:rPr lang="zh-CN" altLang="en-US" sz="1865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它揭示出我国事实上存在的公共道德危机。公共道德是托浮法律有效运作的境域</a:t>
            </a:r>
            <a:r>
              <a:rPr lang="en-US" altLang="zh-CN" sz="1865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,</a:t>
            </a:r>
            <a:r>
              <a:rPr lang="zh-CN" altLang="en-US" sz="1865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二者的辩证关系使法律对公共道德危机的干预成为可能。范跑跑</a:t>
            </a:r>
            <a:r>
              <a:rPr lang="en-US" altLang="zh-CN" sz="1865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"</a:t>
            </a:r>
            <a:r>
              <a:rPr lang="zh-CN" altLang="en-US" sz="1865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事例作为我国公共道德危机的征兆</a:t>
            </a:r>
            <a:r>
              <a:rPr lang="en-US" altLang="zh-CN" sz="1865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,</a:t>
            </a:r>
            <a:r>
              <a:rPr lang="zh-CN" altLang="en-US" sz="1865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是我国对公共道德进行反思和推动对话的机遇。</a:t>
            </a:r>
            <a:endParaRPr lang="zh-CN" altLang="en-US" sz="1865" dirty="0">
              <a:latin typeface="方正古隶简体" panose="03000509000000000000" pitchFamily="65" charset="-122"/>
              <a:ea typeface="方正古隶简体" panose="03000509000000000000" pitchFamily="65" charset="-122"/>
            </a:endParaRPr>
          </a:p>
          <a:p>
            <a:pPr>
              <a:lnSpc>
                <a:spcPct val="175000"/>
              </a:lnSpc>
              <a:spcBef>
                <a:spcPct val="50000"/>
              </a:spcBef>
            </a:pPr>
            <a:endParaRPr lang="en-US" altLang="zh-CN" sz="1865" dirty="0">
              <a:latin typeface="方正古隶简体" panose="03000509000000000000" pitchFamily="65" charset="-122"/>
              <a:ea typeface="方正古隶简体" panose="03000509000000000000" pitchFamily="65" charset="-122"/>
            </a:endParaRPr>
          </a:p>
        </p:txBody>
      </p:sp>
      <p:pic>
        <p:nvPicPr>
          <p:cNvPr id="8" name="Picture 2" descr="20080626083425746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014" y="1905902"/>
            <a:ext cx="3754603" cy="36013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8"/>
          <p:cNvSpPr/>
          <p:nvPr/>
        </p:nvSpPr>
        <p:spPr>
          <a:xfrm>
            <a:off x="1900847" y="1936281"/>
            <a:ext cx="28777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spc="-200" dirty="0">
                <a:solidFill>
                  <a:srgbClr val="C0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“</a:t>
            </a:r>
            <a:r>
              <a:rPr lang="zh-CN" altLang="en-US" sz="3200" spc="-200" dirty="0">
                <a:solidFill>
                  <a:srgbClr val="C0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范跑跑”事件</a:t>
            </a:r>
            <a:endParaRPr lang="zh-CN" altLang="en-US" sz="3200" spc="-200" dirty="0">
              <a:solidFill>
                <a:srgbClr val="C0000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014" y="0"/>
            <a:ext cx="4948638" cy="280831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7716" y="3706579"/>
            <a:ext cx="1683131" cy="294822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9" y="246969"/>
            <a:ext cx="4243912" cy="7905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04423" y="320840"/>
            <a:ext cx="2730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spc="600" smtClean="0">
                <a:solidFill>
                  <a:schemeClr val="bg1"/>
                </a:solidFill>
                <a:latin typeface="李旭科书法" panose="02000603000000000000" pitchFamily="2" charset="-122"/>
                <a:ea typeface="李旭科书法" panose="02000603000000000000" pitchFamily="2" charset="-122"/>
              </a:rPr>
              <a:t>道德讲堂</a:t>
            </a:r>
            <a:endParaRPr lang="zh-CN" altLang="en-US" sz="3200" spc="600" dirty="0">
              <a:solidFill>
                <a:schemeClr val="bg1"/>
              </a:solidFill>
              <a:latin typeface="李旭科书法" panose="02000603000000000000" pitchFamily="2" charset="-122"/>
              <a:ea typeface="李旭科书法" panose="02000603000000000000" pitchFamily="2" charset="-122"/>
            </a:endParaRPr>
          </a:p>
        </p:txBody>
      </p:sp>
      <p:sp>
        <p:nvSpPr>
          <p:cNvPr id="7" name="WordArt 2"/>
          <p:cNvSpPr>
            <a:spLocks noChangeArrowheads="1" noChangeShapeType="1" noTextEdit="1"/>
          </p:cNvSpPr>
          <p:nvPr/>
        </p:nvSpPr>
        <p:spPr bwMode="auto">
          <a:xfrm>
            <a:off x="2770755" y="1330146"/>
            <a:ext cx="5355092" cy="99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5865" dirty="0">
                <a:solidFill>
                  <a:srgbClr val="C0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当前道德现状</a:t>
            </a:r>
            <a:endParaRPr lang="zh-CN" altLang="en-US" sz="5865" dirty="0">
              <a:solidFill>
                <a:srgbClr val="C0000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558493" y="2392711"/>
            <a:ext cx="9100417" cy="1246512"/>
          </a:xfrm>
          <a:prstGeom prst="round2Diag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fontAlgn="base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altLang="zh-CN" sz="1865" dirty="0">
                <a:solidFill>
                  <a:schemeClr val="tx1"/>
                </a:solidFill>
                <a:latin typeface="方正古隶简体" panose="03000509000000000000" pitchFamily="65" charset="-122"/>
                <a:ea typeface="方正古隶简体" panose="03000509000000000000" pitchFamily="65" charset="-122"/>
              </a:rPr>
              <a:t>       </a:t>
            </a:r>
            <a:r>
              <a:rPr lang="zh-CN" altLang="en-US" sz="1865" dirty="0">
                <a:solidFill>
                  <a:schemeClr val="tx1"/>
                </a:solidFill>
                <a:latin typeface="方正古隶简体" panose="03000509000000000000" pitchFamily="65" charset="-122"/>
                <a:ea typeface="方正古隶简体" panose="03000509000000000000" pitchFamily="65" charset="-122"/>
              </a:rPr>
              <a:t>随着中华传统文化在当代中国的逐渐衰落以及西方文化的日益渗透，中国人的思维与行为模式发生了剧烈的变迁，尤其是在当今社会，仔细观察一些中国人的行为，我们惊奇地发现中国人变了！陌生了！</a:t>
            </a:r>
            <a:endParaRPr kumimoji="1" lang="en-US" altLang="zh-CN" sz="1865" dirty="0">
              <a:solidFill>
                <a:schemeClr val="tx1"/>
              </a:solidFill>
              <a:latin typeface="方正古隶简体" panose="03000509000000000000" pitchFamily="65" charset="-122"/>
              <a:ea typeface="方正古隶简体" panose="03000509000000000000" pitchFamily="65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770755" y="4128825"/>
            <a:ext cx="1837870" cy="1858675"/>
            <a:chOff x="2770755" y="4128825"/>
            <a:chExt cx="1837870" cy="1858675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0755" y="4128825"/>
              <a:ext cx="1837870" cy="1858675"/>
            </a:xfrm>
            <a:prstGeom prst="rect">
              <a:avLst/>
            </a:prstGeom>
          </p:spPr>
        </p:pic>
        <p:sp>
          <p:nvSpPr>
            <p:cNvPr id="17" name="Rectangle 23"/>
            <p:cNvSpPr>
              <a:spLocks noChangeArrowheads="1"/>
            </p:cNvSpPr>
            <p:nvPr/>
          </p:nvSpPr>
          <p:spPr bwMode="auto">
            <a:xfrm>
              <a:off x="2906802" y="4396441"/>
              <a:ext cx="1582979" cy="13234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algn="ctr"/>
              <a:r>
                <a:rPr lang="zh-CN" altLang="en-US" sz="4000" kern="10">
                  <a:ln w="19050">
                    <a:noFill/>
                    <a:miter lim="800000"/>
                  </a:ln>
                  <a:solidFill>
                    <a:schemeClr val="bg1"/>
                  </a:solidFill>
                  <a:latin typeface="华文行楷" panose="02010800040101010101" pitchFamily="2" charset="-122"/>
                  <a:ea typeface="华文行楷" panose="02010800040101010101" pitchFamily="2" charset="-122"/>
                </a:rPr>
                <a:t>拜金主义</a:t>
              </a:r>
              <a:endParaRPr lang="zh-CN" altLang="en-US" sz="4000" kern="10" dirty="0">
                <a:ln w="19050">
                  <a:noFill/>
                  <a:miter lim="800000"/>
                </a:ln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5189766" y="4173259"/>
            <a:ext cx="1837870" cy="1858675"/>
            <a:chOff x="5189766" y="4173259"/>
            <a:chExt cx="1837870" cy="1858675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9766" y="4173259"/>
              <a:ext cx="1837870" cy="1858675"/>
            </a:xfrm>
            <a:prstGeom prst="rect">
              <a:avLst/>
            </a:prstGeom>
          </p:spPr>
        </p:pic>
        <p:sp>
          <p:nvSpPr>
            <p:cNvPr id="18" name="Rectangle 23"/>
            <p:cNvSpPr>
              <a:spLocks noChangeArrowheads="1"/>
            </p:cNvSpPr>
            <p:nvPr/>
          </p:nvSpPr>
          <p:spPr bwMode="auto">
            <a:xfrm>
              <a:off x="5363933" y="4440876"/>
              <a:ext cx="1582979" cy="13234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algn="ctr"/>
              <a:r>
                <a:rPr lang="zh-CN" altLang="en-US" sz="4000" kern="10" smtClean="0">
                  <a:ln w="19050">
                    <a:noFill/>
                    <a:miter lim="800000"/>
                  </a:ln>
                  <a:solidFill>
                    <a:schemeClr val="bg1"/>
                  </a:solidFill>
                  <a:latin typeface="华文行楷" panose="02010800040101010101" pitchFamily="2" charset="-122"/>
                  <a:ea typeface="华文行楷" panose="02010800040101010101" pitchFamily="2" charset="-122"/>
                </a:rPr>
                <a:t>社会诚信</a:t>
              </a:r>
              <a:endParaRPr lang="zh-CN" altLang="en-US" sz="4000" kern="10" dirty="0">
                <a:ln w="19050">
                  <a:noFill/>
                  <a:miter lim="800000"/>
                </a:ln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7897544" y="4128824"/>
            <a:ext cx="1837870" cy="1858675"/>
            <a:chOff x="7897544" y="4128824"/>
            <a:chExt cx="1837870" cy="1858675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7544" y="4128824"/>
              <a:ext cx="1837870" cy="1858675"/>
            </a:xfrm>
            <a:prstGeom prst="rect">
              <a:avLst/>
            </a:prstGeom>
          </p:spPr>
        </p:pic>
        <p:sp>
          <p:nvSpPr>
            <p:cNvPr id="19" name="Rectangle 23"/>
            <p:cNvSpPr>
              <a:spLocks noChangeArrowheads="1"/>
            </p:cNvSpPr>
            <p:nvPr/>
          </p:nvSpPr>
          <p:spPr bwMode="auto">
            <a:xfrm>
              <a:off x="8024989" y="4391562"/>
              <a:ext cx="1582979" cy="13234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algn="ctr"/>
              <a:r>
                <a:rPr lang="zh-CN" altLang="en-US" sz="4000" kern="10" smtClean="0">
                  <a:ln w="19050">
                    <a:noFill/>
                    <a:miter lim="800000"/>
                  </a:ln>
                  <a:solidFill>
                    <a:schemeClr val="bg1"/>
                  </a:solidFill>
                  <a:latin typeface="华文行楷" panose="02010800040101010101" pitchFamily="2" charset="-122"/>
                  <a:ea typeface="华文行楷" panose="02010800040101010101" pitchFamily="2" charset="-122"/>
                </a:rPr>
                <a:t>冷漠心理</a:t>
              </a:r>
              <a:endParaRPr lang="zh-CN" altLang="en-US" sz="4000" kern="10" dirty="0">
                <a:ln w="19050">
                  <a:noFill/>
                  <a:miter lim="800000"/>
                </a:ln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014" y="0"/>
            <a:ext cx="4948638" cy="280831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7716" y="3706579"/>
            <a:ext cx="1683131" cy="294822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9" y="246969"/>
            <a:ext cx="4243912" cy="7905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04423" y="320840"/>
            <a:ext cx="2730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spc="600" smtClean="0">
                <a:solidFill>
                  <a:schemeClr val="bg1"/>
                </a:solidFill>
                <a:latin typeface="李旭科书法" panose="02000603000000000000" pitchFamily="2" charset="-122"/>
                <a:ea typeface="李旭科书法" panose="02000603000000000000" pitchFamily="2" charset="-122"/>
              </a:rPr>
              <a:t>道德讲堂</a:t>
            </a:r>
            <a:endParaRPr lang="zh-CN" altLang="en-US" sz="3200" spc="600" dirty="0">
              <a:solidFill>
                <a:schemeClr val="bg1"/>
              </a:solidFill>
              <a:latin typeface="李旭科书法" panose="02000603000000000000" pitchFamily="2" charset="-122"/>
              <a:ea typeface="李旭科书法" panose="02000603000000000000" pitchFamily="2" charset="-122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6018279" y="2408486"/>
            <a:ext cx="4224469" cy="3293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ct val="50000"/>
              </a:spcBef>
            </a:pPr>
            <a:r>
              <a:rPr lang="en-US" altLang="zh-CN" sz="2665" dirty="0">
                <a:solidFill>
                  <a:schemeClr val="tx1">
                    <a:lumMod val="95000"/>
                    <a:lumOff val="5000"/>
                  </a:schemeClr>
                </a:solidFill>
                <a:latin typeface="方正古隶简体" panose="03000509000000000000" pitchFamily="65" charset="-122"/>
                <a:ea typeface="方正古隶简体" panose="03000509000000000000" pitchFamily="65" charset="-122"/>
              </a:rPr>
              <a:t>        2001</a:t>
            </a:r>
            <a:r>
              <a:rPr lang="zh-CN" altLang="en-US" sz="2665" dirty="0">
                <a:solidFill>
                  <a:schemeClr val="tx1">
                    <a:lumMod val="95000"/>
                    <a:lumOff val="5000"/>
                  </a:schemeClr>
                </a:solidFill>
                <a:latin typeface="方正古隶简体" panose="03000509000000000000" pitchFamily="65" charset="-122"/>
                <a:ea typeface="方正古隶简体" panose="03000509000000000000" pitchFamily="65" charset="-122"/>
              </a:rPr>
              <a:t>年</a:t>
            </a:r>
            <a:r>
              <a:rPr lang="en-US" altLang="zh-CN" sz="2665" dirty="0">
                <a:solidFill>
                  <a:schemeClr val="tx1">
                    <a:lumMod val="95000"/>
                    <a:lumOff val="5000"/>
                  </a:schemeClr>
                </a:solidFill>
                <a:latin typeface="方正古隶简体" panose="03000509000000000000" pitchFamily="65" charset="-122"/>
                <a:ea typeface="方正古隶简体" panose="03000509000000000000" pitchFamily="65" charset="-122"/>
              </a:rPr>
              <a:t>10</a:t>
            </a:r>
            <a:r>
              <a:rPr lang="zh-CN" altLang="en-US" sz="2665" dirty="0">
                <a:solidFill>
                  <a:schemeClr val="tx1">
                    <a:lumMod val="95000"/>
                    <a:lumOff val="5000"/>
                  </a:schemeClr>
                </a:solidFill>
                <a:latin typeface="方正古隶简体" panose="03000509000000000000" pitchFamily="65" charset="-122"/>
                <a:ea typeface="方正古隶简体" panose="03000509000000000000" pitchFamily="65" charset="-122"/>
              </a:rPr>
              <a:t>月，国家发布了</a:t>
            </a:r>
            <a:r>
              <a:rPr lang="en-US" altLang="zh-CN" sz="2665" dirty="0">
                <a:solidFill>
                  <a:schemeClr val="tx1">
                    <a:lumMod val="95000"/>
                    <a:lumOff val="5000"/>
                  </a:schemeClr>
                </a:solidFill>
                <a:latin typeface="方正古隶简体" panose="03000509000000000000" pitchFamily="65" charset="-122"/>
                <a:ea typeface="方正古隶简体" panose="03000509000000000000" pitchFamily="65" charset="-122"/>
              </a:rPr>
              <a:t>《</a:t>
            </a:r>
            <a:r>
              <a:rPr lang="zh-CN" altLang="en-US" sz="2665" dirty="0">
                <a:solidFill>
                  <a:schemeClr val="tx1">
                    <a:lumMod val="95000"/>
                    <a:lumOff val="5000"/>
                  </a:schemeClr>
                </a:solidFill>
                <a:latin typeface="方正古隶简体" panose="03000509000000000000" pitchFamily="65" charset="-122"/>
                <a:ea typeface="方正古隶简体" panose="03000509000000000000" pitchFamily="65" charset="-122"/>
              </a:rPr>
              <a:t>公民道德建设实施纲要</a:t>
            </a:r>
            <a:r>
              <a:rPr lang="en-US" altLang="zh-CN" sz="2665" dirty="0">
                <a:solidFill>
                  <a:schemeClr val="tx1">
                    <a:lumMod val="95000"/>
                    <a:lumOff val="5000"/>
                  </a:schemeClr>
                </a:solidFill>
                <a:latin typeface="方正古隶简体" panose="03000509000000000000" pitchFamily="65" charset="-122"/>
                <a:ea typeface="方正古隶简体" panose="03000509000000000000" pitchFamily="65" charset="-122"/>
              </a:rPr>
              <a:t>》</a:t>
            </a:r>
            <a:r>
              <a:rPr lang="zh-CN" altLang="en-US" sz="2665" dirty="0">
                <a:solidFill>
                  <a:schemeClr val="tx1">
                    <a:lumMod val="95000"/>
                    <a:lumOff val="5000"/>
                  </a:schemeClr>
                </a:solidFill>
                <a:latin typeface="方正古隶简体" panose="03000509000000000000" pitchFamily="65" charset="-122"/>
                <a:ea typeface="方正古隶简体" panose="03000509000000000000" pitchFamily="65" charset="-122"/>
              </a:rPr>
              <a:t>，确定了公民基本道德规范，即：爱国守法、明礼诚信、团结友善、勤俭自强、敬业奉献。 </a:t>
            </a:r>
            <a:endParaRPr lang="zh-CN" altLang="en-US" sz="2665" dirty="0">
              <a:solidFill>
                <a:schemeClr val="tx1">
                  <a:lumMod val="95000"/>
                  <a:lumOff val="5000"/>
                </a:schemeClr>
              </a:solidFill>
              <a:latin typeface="方正古隶简体" panose="03000509000000000000" pitchFamily="65" charset="-122"/>
              <a:ea typeface="方正古隶简体" panose="03000509000000000000" pitchFamily="65" charset="-122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1730" y="3024832"/>
            <a:ext cx="3371668" cy="24090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3136901" y="1351430"/>
            <a:ext cx="5710018" cy="99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5865" dirty="0">
                <a:solidFill>
                  <a:srgbClr val="C0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怎样弘扬道德？</a:t>
            </a:r>
            <a:endParaRPr lang="zh-CN" altLang="en-US" sz="5865" dirty="0">
              <a:solidFill>
                <a:srgbClr val="C0000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014" y="0"/>
            <a:ext cx="4948638" cy="280831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7716" y="3706579"/>
            <a:ext cx="1683131" cy="294822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9" y="246969"/>
            <a:ext cx="4243912" cy="7905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04423" y="320840"/>
            <a:ext cx="2730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spc="600" smtClean="0">
                <a:solidFill>
                  <a:schemeClr val="bg1"/>
                </a:solidFill>
                <a:latin typeface="李旭科书法" panose="02000603000000000000" pitchFamily="2" charset="-122"/>
                <a:ea typeface="李旭科书法" panose="02000603000000000000" pitchFamily="2" charset="-122"/>
              </a:rPr>
              <a:t>道德讲堂</a:t>
            </a:r>
            <a:endParaRPr lang="zh-CN" altLang="en-US" sz="3200" spc="600" dirty="0">
              <a:solidFill>
                <a:schemeClr val="bg1"/>
              </a:solidFill>
              <a:latin typeface="李旭科书法" panose="02000603000000000000" pitchFamily="2" charset="-122"/>
              <a:ea typeface="李旭科书法" panose="02000603000000000000" pitchFamily="2" charset="-122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803401" y="1246698"/>
            <a:ext cx="5949392" cy="99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5865" dirty="0">
                <a:solidFill>
                  <a:srgbClr val="C0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怎样弘扬道德？</a:t>
            </a:r>
            <a:endParaRPr lang="zh-CN" altLang="en-US" sz="5865" dirty="0">
              <a:solidFill>
                <a:srgbClr val="C0000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58254" y="2581078"/>
            <a:ext cx="4826499" cy="29478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2372821" y="2451061"/>
            <a:ext cx="3933900" cy="3293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ct val="50000"/>
              </a:spcBef>
            </a:pP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方正古隶简体" panose="03000509000000000000" pitchFamily="65" charset="-122"/>
                <a:ea typeface="方正古隶简体" panose="03000509000000000000" pitchFamily="65" charset="-122"/>
              </a:rPr>
              <a:t>        2006</a:t>
            </a:r>
            <a:r>
              <a:rPr lang="zh-CN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方正古隶简体" panose="03000509000000000000" pitchFamily="65" charset="-122"/>
                <a:ea typeface="方正古隶简体" panose="03000509000000000000" pitchFamily="65" charset="-122"/>
              </a:rPr>
              <a:t>年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方正古隶简体" panose="03000509000000000000" pitchFamily="65" charset="-122"/>
                <a:ea typeface="方正古隶简体" panose="03000509000000000000" pitchFamily="65" charset="-122"/>
              </a:rPr>
              <a:t>3</a:t>
            </a:r>
            <a:r>
              <a:rPr lang="zh-CN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方正古隶简体" panose="03000509000000000000" pitchFamily="65" charset="-122"/>
                <a:ea typeface="方正古隶简体" panose="03000509000000000000" pitchFamily="65" charset="-122"/>
              </a:rPr>
              <a:t>月，胡锦涛总书记提出了“八荣八耻”，教导全国人民以什么为荣，以什么为耻。 </a:t>
            </a:r>
            <a:endParaRPr lang="zh-CN" altLang="en-US" sz="3200" dirty="0">
              <a:solidFill>
                <a:schemeClr val="tx1">
                  <a:lumMod val="95000"/>
                  <a:lumOff val="5000"/>
                </a:schemeClr>
              </a:solidFill>
              <a:latin typeface="方正古隶简体" panose="03000509000000000000" pitchFamily="65" charset="-122"/>
              <a:ea typeface="方正古隶简体" panose="03000509000000000000" pitchFamily="65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014" y="0"/>
            <a:ext cx="4948638" cy="280831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393" y="841828"/>
            <a:ext cx="5002356" cy="3226734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099132" y="1740313"/>
            <a:ext cx="26468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800" smtClean="0">
                <a:solidFill>
                  <a:srgbClr val="000000"/>
                </a:solidFill>
                <a:latin typeface="方正榜书行简体" panose="02000000000000000000" pitchFamily="2" charset="-122"/>
                <a:ea typeface="方正榜书行简体" panose="02000000000000000000" pitchFamily="2" charset="-122"/>
              </a:rPr>
              <a:t>第五部分</a:t>
            </a:r>
            <a:endParaRPr lang="zh-CN" altLang="en-US" sz="4800" dirty="0">
              <a:solidFill>
                <a:srgbClr val="000000"/>
              </a:solidFill>
              <a:latin typeface="方正榜书行简体" panose="02000000000000000000" pitchFamily="2" charset="-122"/>
              <a:ea typeface="方正榜书行简体" panose="02000000000000000000" pitchFamily="2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921393" y="3383590"/>
            <a:ext cx="5330305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2800" smtClean="0">
                <a:gradFill>
                  <a:gsLst>
                    <a:gs pos="26000">
                      <a:srgbClr val="000000">
                        <a:lumMod val="95000"/>
                        <a:lumOff val="5000"/>
                      </a:srgbClr>
                    </a:gs>
                    <a:gs pos="86000">
                      <a:srgbClr val="FF0000"/>
                    </a:gs>
                  </a:gsLst>
                  <a:lin ang="13500000" scaled="1"/>
                </a:gradFill>
                <a:latin typeface="中山行书百年纪念版" panose="02010609000101010101" pitchFamily="49" charset="-122"/>
                <a:ea typeface="中山行书百年纪念版" panose="02010609000101010101" pitchFamily="49" charset="-122"/>
              </a:rPr>
              <a:t>谈感悟</a:t>
            </a:r>
            <a:endParaRPr lang="zh-CN" altLang="en-US" sz="12800" dirty="0">
              <a:gradFill>
                <a:gsLst>
                  <a:gs pos="26000">
                    <a:srgbClr val="000000">
                      <a:lumMod val="95000"/>
                      <a:lumOff val="5000"/>
                    </a:srgbClr>
                  </a:gs>
                  <a:gs pos="86000">
                    <a:srgbClr val="FF0000"/>
                  </a:gs>
                </a:gsLst>
                <a:lin ang="13500000" scaled="1"/>
              </a:gradFill>
              <a:latin typeface="中山行书百年纪念版" panose="02010609000101010101" pitchFamily="49" charset="-122"/>
              <a:ea typeface="中山行书百年纪念版" panose="0201060900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179257"/>
            <a:ext cx="3745424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8229" y="3909779"/>
            <a:ext cx="1683131" cy="29482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014" y="0"/>
            <a:ext cx="4948638" cy="280831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7716" y="3706579"/>
            <a:ext cx="1683131" cy="294822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9" y="246969"/>
            <a:ext cx="4243912" cy="7905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04423" y="320840"/>
            <a:ext cx="2730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spc="600" smtClean="0">
                <a:solidFill>
                  <a:schemeClr val="bg1"/>
                </a:solidFill>
                <a:latin typeface="李旭科书法" panose="02000603000000000000" pitchFamily="2" charset="-122"/>
                <a:ea typeface="李旭科书法" panose="02000603000000000000" pitchFamily="2" charset="-122"/>
              </a:rPr>
              <a:t>道德讲堂</a:t>
            </a:r>
            <a:endParaRPr lang="zh-CN" altLang="en-US" sz="3200" spc="600" dirty="0">
              <a:solidFill>
                <a:schemeClr val="bg1"/>
              </a:solidFill>
              <a:latin typeface="李旭科书法" panose="02000603000000000000" pitchFamily="2" charset="-122"/>
              <a:ea typeface="李旭科书法" panose="02000603000000000000" pitchFamily="2" charset="-122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2569607" y="1409954"/>
            <a:ext cx="7702750" cy="99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ct val="50000"/>
              </a:spcBef>
            </a:pPr>
            <a:r>
              <a:rPr lang="zh-CN" altLang="en-US" sz="5865" dirty="0">
                <a:solidFill>
                  <a:srgbClr val="C0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+mn-cs"/>
              </a:rPr>
              <a:t>社会主义核心价值体系</a:t>
            </a:r>
            <a:endParaRPr lang="zh-CN" altLang="en-US" sz="5865" dirty="0">
              <a:solidFill>
                <a:srgbClr val="C00000"/>
              </a:solidFill>
              <a:latin typeface="隶书" panose="02010509060101010101" pitchFamily="49" charset="-122"/>
              <a:ea typeface="隶书" panose="02010509060101010101" pitchFamily="49" charset="-122"/>
              <a:cs typeface="+mn-cs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2447498"/>
            <a:ext cx="9890229" cy="3683345"/>
          </a:xfrm>
          <a:prstGeom prst="rect">
            <a:avLst/>
          </a:prstGeom>
        </p:spPr>
      </p:pic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2112122" y="2717726"/>
            <a:ext cx="8928992" cy="2973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just">
              <a:lnSpc>
                <a:spcPct val="130000"/>
              </a:lnSpc>
              <a:spcBef>
                <a:spcPct val="50000"/>
              </a:spcBef>
            </a:pPr>
            <a:r>
              <a:rPr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方正古隶简体" panose="03000509000000000000" pitchFamily="65" charset="-122"/>
                <a:ea typeface="方正古隶简体" panose="03000509000000000000" pitchFamily="65" charset="-122"/>
              </a:rPr>
              <a:t>党的十六届六中全会通过的</a:t>
            </a:r>
            <a:r>
              <a:rPr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方正古隶简体" panose="03000509000000000000" pitchFamily="65" charset="-122"/>
                <a:ea typeface="方正古隶简体" panose="03000509000000000000" pitchFamily="65" charset="-122"/>
              </a:rPr>
              <a:t>《</a:t>
            </a:r>
            <a:r>
              <a:rPr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方正古隶简体" panose="03000509000000000000" pitchFamily="65" charset="-122"/>
                <a:ea typeface="方正古隶简体" panose="03000509000000000000" pitchFamily="65" charset="-122"/>
              </a:rPr>
              <a:t>中共中央关于构建社会主义和谐社会若干重大问题的决定</a:t>
            </a:r>
            <a:r>
              <a:rPr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方正古隶简体" panose="03000509000000000000" pitchFamily="65" charset="-122"/>
                <a:ea typeface="方正古隶简体" panose="03000509000000000000" pitchFamily="65" charset="-122"/>
              </a:rPr>
              <a:t>》</a:t>
            </a:r>
            <a:r>
              <a:rPr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方正古隶简体" panose="03000509000000000000" pitchFamily="65" charset="-122"/>
                <a:ea typeface="方正古隶简体" panose="03000509000000000000" pitchFamily="65" charset="-122"/>
              </a:rPr>
              <a:t>深刻揭示了社会主义核心价值体系的内涵，明确提出了社会主义核心价值体系的内容。社会主义核心价值观是社会主义核心价值体系的内核最高抽象。</a:t>
            </a:r>
            <a:r>
              <a:rPr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方正古隶简体" panose="03000509000000000000" pitchFamily="65" charset="-122"/>
                <a:ea typeface="方正古隶简体" panose="03000509000000000000" pitchFamily="65" charset="-122"/>
              </a:rPr>
              <a:t>2006</a:t>
            </a:r>
            <a:r>
              <a:rPr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方正古隶简体" panose="03000509000000000000" pitchFamily="65" charset="-122"/>
                <a:ea typeface="方正古隶简体" panose="03000509000000000000" pitchFamily="65" charset="-122"/>
              </a:rPr>
              <a:t>年十六届六中全提出“社会主义核心价值体系”，学界对社会主义核心价值观的概括展开深入探讨。</a:t>
            </a:r>
            <a:endParaRPr lang="zh-CN" altLang="en-US" sz="2400" dirty="0">
              <a:solidFill>
                <a:schemeClr val="tx1">
                  <a:lumMod val="95000"/>
                  <a:lumOff val="5000"/>
                </a:schemeClr>
              </a:solidFill>
              <a:latin typeface="方正古隶简体" panose="03000509000000000000" pitchFamily="65" charset="-122"/>
              <a:ea typeface="方正古隶简体" panose="03000509000000000000" pitchFamily="65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014" y="0"/>
            <a:ext cx="4948638" cy="280831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154" y="-543517"/>
            <a:ext cx="2267717" cy="389535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15" y="3909779"/>
            <a:ext cx="1683131" cy="294822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519" y="1335318"/>
            <a:ext cx="3486972" cy="229140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112" y="3909779"/>
            <a:ext cx="3579562" cy="235225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116" y="1335318"/>
            <a:ext cx="3554999" cy="2336111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2979968" y="2026871"/>
            <a:ext cx="19715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spc="600" dirty="0" smtClean="0">
                <a:solidFill>
                  <a:schemeClr val="bg1"/>
                </a:solidFill>
                <a:latin typeface="李旭科书法" panose="02000603000000000000" pitchFamily="2" charset="-122"/>
                <a:ea typeface="李旭科书法" panose="02000603000000000000" pitchFamily="2" charset="-122"/>
              </a:rPr>
              <a:t>省心</a:t>
            </a:r>
            <a:endParaRPr lang="zh-CN" altLang="en-US" sz="6000" spc="600" dirty="0">
              <a:solidFill>
                <a:schemeClr val="bg1"/>
              </a:solidFill>
              <a:latin typeface="李旭科书法" panose="02000603000000000000" pitchFamily="2" charset="-122"/>
              <a:ea typeface="李旭科书法" panose="02000603000000000000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7754728" y="1654028"/>
            <a:ext cx="21411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spc="600" smtClean="0">
                <a:solidFill>
                  <a:schemeClr val="bg1"/>
                </a:solidFill>
                <a:latin typeface="李旭科书法" panose="02000603000000000000" pitchFamily="2" charset="-122"/>
                <a:ea typeface="李旭科书法" panose="02000603000000000000" pitchFamily="2" charset="-122"/>
              </a:rPr>
              <a:t>向德</a:t>
            </a:r>
            <a:endParaRPr lang="en-US" altLang="zh-CN" sz="5400" spc="600" smtClean="0">
              <a:solidFill>
                <a:schemeClr val="bg1"/>
              </a:solidFill>
              <a:latin typeface="李旭科书法" panose="02000603000000000000" pitchFamily="2" charset="-122"/>
              <a:ea typeface="李旭科书法" panose="02000603000000000000" pitchFamily="2" charset="-122"/>
            </a:endParaRPr>
          </a:p>
          <a:p>
            <a:r>
              <a:rPr lang="zh-CN" altLang="en-US" sz="5400" spc="600" smtClean="0">
                <a:solidFill>
                  <a:schemeClr val="bg1"/>
                </a:solidFill>
                <a:latin typeface="李旭科书法" panose="02000603000000000000" pitchFamily="2" charset="-122"/>
                <a:ea typeface="李旭科书法" panose="02000603000000000000" pitchFamily="2" charset="-122"/>
              </a:rPr>
              <a:t>鞠躬</a:t>
            </a:r>
            <a:endParaRPr lang="zh-CN" altLang="en-US" sz="5400" spc="600" dirty="0">
              <a:solidFill>
                <a:schemeClr val="bg1"/>
              </a:solidFill>
              <a:latin typeface="李旭科书法" panose="02000603000000000000" pitchFamily="2" charset="-122"/>
              <a:ea typeface="李旭科书法" panose="02000603000000000000" pitchFamily="2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563004" y="4203626"/>
            <a:ext cx="3733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spc="600" smtClean="0">
                <a:solidFill>
                  <a:schemeClr val="bg1"/>
                </a:solidFill>
                <a:latin typeface="李旭科书法" panose="02000603000000000000" pitchFamily="2" charset="-122"/>
                <a:ea typeface="李旭科书法" panose="02000603000000000000" pitchFamily="2" charset="-122"/>
              </a:rPr>
              <a:t>一堂</a:t>
            </a:r>
            <a:endParaRPr lang="en-US" altLang="zh-CN" sz="5400" spc="600" smtClean="0">
              <a:solidFill>
                <a:schemeClr val="bg1"/>
              </a:solidFill>
              <a:latin typeface="李旭科书法" panose="02000603000000000000" pitchFamily="2" charset="-122"/>
              <a:ea typeface="李旭科书法" panose="02000603000000000000" pitchFamily="2" charset="-122"/>
            </a:endParaRPr>
          </a:p>
          <a:p>
            <a:pPr algn="ctr"/>
            <a:r>
              <a:rPr lang="zh-CN" altLang="en-US" sz="5400" spc="600" smtClean="0">
                <a:solidFill>
                  <a:schemeClr val="bg1"/>
                </a:solidFill>
                <a:latin typeface="李旭科书法" panose="02000603000000000000" pitchFamily="2" charset="-122"/>
                <a:ea typeface="李旭科书法" panose="02000603000000000000" pitchFamily="2" charset="-122"/>
              </a:rPr>
              <a:t>一</a:t>
            </a:r>
            <a:r>
              <a:rPr lang="zh-CN" altLang="en-US" sz="5400" spc="600" dirty="0" smtClean="0">
                <a:solidFill>
                  <a:schemeClr val="bg1"/>
                </a:solidFill>
                <a:latin typeface="李旭科书法" panose="02000603000000000000" pitchFamily="2" charset="-122"/>
                <a:ea typeface="李旭科书法" panose="02000603000000000000" pitchFamily="2" charset="-122"/>
              </a:rPr>
              <a:t>善事</a:t>
            </a:r>
            <a:endParaRPr lang="zh-CN" altLang="en-US" sz="5400" spc="600" dirty="0">
              <a:solidFill>
                <a:schemeClr val="bg1"/>
              </a:solidFill>
              <a:latin typeface="李旭科书法" panose="02000603000000000000" pitchFamily="2" charset="-122"/>
              <a:ea typeface="李旭科书法" panose="02000603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1"/>
      <p:bldP spid="18" grpId="1"/>
      <p:bldP spid="1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014" y="0"/>
            <a:ext cx="4948638" cy="280831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7716" y="3706579"/>
            <a:ext cx="1683131" cy="294822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9" y="246969"/>
            <a:ext cx="4243912" cy="7905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04423" y="320840"/>
            <a:ext cx="2730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spc="600" smtClean="0">
                <a:solidFill>
                  <a:schemeClr val="bg1"/>
                </a:solidFill>
                <a:latin typeface="李旭科书法" panose="02000603000000000000" pitchFamily="2" charset="-122"/>
                <a:ea typeface="李旭科书法" panose="02000603000000000000" pitchFamily="2" charset="-122"/>
              </a:rPr>
              <a:t>道德讲堂</a:t>
            </a:r>
            <a:endParaRPr lang="zh-CN" altLang="en-US" sz="3200" spc="600" dirty="0">
              <a:solidFill>
                <a:schemeClr val="bg1"/>
              </a:solidFill>
              <a:latin typeface="李旭科书法" panose="02000603000000000000" pitchFamily="2" charset="-122"/>
              <a:ea typeface="李旭科书法" panose="02000603000000000000" pitchFamily="2" charset="-122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569607" y="1409954"/>
            <a:ext cx="7702750" cy="99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ct val="50000"/>
              </a:spcBef>
            </a:pPr>
            <a:r>
              <a:rPr lang="zh-CN" altLang="en-US" sz="5865" smtClean="0">
                <a:solidFill>
                  <a:srgbClr val="C0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+mn-cs"/>
              </a:rPr>
              <a:t>社会主义核心价值体系</a:t>
            </a:r>
            <a:endParaRPr lang="zh-CN" altLang="en-US" sz="5865" dirty="0">
              <a:solidFill>
                <a:srgbClr val="C00000"/>
              </a:solidFill>
              <a:latin typeface="隶书" panose="02010509060101010101" pitchFamily="49" charset="-122"/>
              <a:ea typeface="隶书" panose="02010509060101010101" pitchFamily="49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2447498"/>
            <a:ext cx="9890229" cy="3683345"/>
          </a:xfrm>
          <a:prstGeom prst="rect">
            <a:avLst/>
          </a:prstGeom>
        </p:spPr>
      </p:pic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2112122" y="3136406"/>
            <a:ext cx="8928992" cy="2012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just">
              <a:lnSpc>
                <a:spcPct val="130000"/>
              </a:lnSpc>
              <a:spcBef>
                <a:spcPct val="50000"/>
              </a:spcBef>
            </a:pPr>
            <a:r>
              <a:rPr lang="en-US" altLang="zh-CN" sz="2400">
                <a:solidFill>
                  <a:schemeClr val="tx1">
                    <a:lumMod val="95000"/>
                    <a:lumOff val="5000"/>
                  </a:schemeClr>
                </a:solidFill>
                <a:latin typeface="方正古隶简体" panose="03000509000000000000" pitchFamily="65" charset="-122"/>
                <a:ea typeface="方正古隶简体" panose="03000509000000000000" pitchFamily="65" charset="-122"/>
              </a:rPr>
              <a:t>2012</a:t>
            </a:r>
            <a:r>
              <a:rPr lang="zh-CN" alt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方正古隶简体" panose="03000509000000000000" pitchFamily="65" charset="-122"/>
                <a:ea typeface="方正古隶简体" panose="03000509000000000000" pitchFamily="65" charset="-122"/>
              </a:rPr>
              <a:t>年</a:t>
            </a:r>
            <a:r>
              <a:rPr lang="en-US" altLang="zh-CN" sz="2400">
                <a:solidFill>
                  <a:schemeClr val="tx1">
                    <a:lumMod val="95000"/>
                    <a:lumOff val="5000"/>
                  </a:schemeClr>
                </a:solidFill>
                <a:latin typeface="方正古隶简体" panose="03000509000000000000" pitchFamily="65" charset="-122"/>
                <a:ea typeface="方正古隶简体" panose="03000509000000000000" pitchFamily="65" charset="-122"/>
              </a:rPr>
              <a:t>11</a:t>
            </a:r>
            <a:r>
              <a:rPr lang="zh-CN" alt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方正古隶简体" panose="03000509000000000000" pitchFamily="65" charset="-122"/>
                <a:ea typeface="方正古隶简体" panose="03000509000000000000" pitchFamily="65" charset="-122"/>
              </a:rPr>
              <a:t>月</a:t>
            </a:r>
            <a:r>
              <a:rPr lang="en-US" altLang="zh-CN" sz="2400">
                <a:solidFill>
                  <a:schemeClr val="tx1">
                    <a:lumMod val="95000"/>
                    <a:lumOff val="5000"/>
                  </a:schemeClr>
                </a:solidFill>
                <a:latin typeface="方正古隶简体" panose="03000509000000000000" pitchFamily="65" charset="-122"/>
                <a:ea typeface="方正古隶简体" panose="03000509000000000000" pitchFamily="65" charset="-122"/>
              </a:rPr>
              <a:t>8</a:t>
            </a:r>
            <a:r>
              <a:rPr lang="zh-CN" alt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方正古隶简体" panose="03000509000000000000" pitchFamily="65" charset="-122"/>
                <a:ea typeface="方正古隶简体" panose="03000509000000000000" pitchFamily="65" charset="-122"/>
              </a:rPr>
              <a:t>日中共十八大报告，明确提出“三个倡导”，即“倡导富强、民主、文明、和谐，倡导自由、平等、公正、法治，倡导爱国、敬业、诚信、友善，积极培育社会主义核心价值观”，这是对社会主义核心价值观的最新概括。</a:t>
            </a:r>
            <a:endParaRPr lang="zh-CN" altLang="en-US" sz="2400" dirty="0">
              <a:solidFill>
                <a:schemeClr val="tx1">
                  <a:lumMod val="95000"/>
                  <a:lumOff val="5000"/>
                </a:schemeClr>
              </a:solidFill>
              <a:latin typeface="方正古隶简体" panose="03000509000000000000" pitchFamily="65" charset="-122"/>
              <a:ea typeface="方正古隶简体" panose="03000509000000000000" pitchFamily="65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014" y="0"/>
            <a:ext cx="4948638" cy="280831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7716" y="3706579"/>
            <a:ext cx="1683131" cy="294822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9" y="246969"/>
            <a:ext cx="4243912" cy="7905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04423" y="320840"/>
            <a:ext cx="2730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spc="600" smtClean="0">
                <a:solidFill>
                  <a:schemeClr val="bg1"/>
                </a:solidFill>
                <a:latin typeface="李旭科书法" panose="02000603000000000000" pitchFamily="2" charset="-122"/>
                <a:ea typeface="李旭科书法" panose="02000603000000000000" pitchFamily="2" charset="-122"/>
              </a:rPr>
              <a:t>道德讲堂</a:t>
            </a:r>
            <a:endParaRPr lang="zh-CN" altLang="en-US" sz="3200" spc="600" dirty="0">
              <a:solidFill>
                <a:schemeClr val="bg1"/>
              </a:solidFill>
              <a:latin typeface="李旭科书法" panose="02000603000000000000" pitchFamily="2" charset="-122"/>
              <a:ea typeface="李旭科书法" panose="02000603000000000000" pitchFamily="2" charset="-122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912794" y="2009268"/>
            <a:ext cx="7327647" cy="99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ct val="50000"/>
              </a:spcBef>
            </a:pPr>
            <a:r>
              <a:rPr lang="zh-CN" altLang="en-US" sz="5865">
                <a:solidFill>
                  <a:srgbClr val="C0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为什么要弘扬道德 ？</a:t>
            </a:r>
            <a:endParaRPr lang="zh-CN" altLang="en-US" sz="5865" dirty="0">
              <a:solidFill>
                <a:srgbClr val="C0000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2112122" y="3136406"/>
            <a:ext cx="8928992" cy="2012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0000"/>
              </a:lnSpc>
              <a:spcBef>
                <a:spcPct val="50000"/>
              </a:spcBef>
            </a:pPr>
            <a:r>
              <a:rPr lang="zh-CN" alt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方正古隶简体" panose="03000509000000000000" pitchFamily="65" charset="-122"/>
                <a:ea typeface="方正古隶简体" panose="03000509000000000000" pitchFamily="65" charset="-122"/>
              </a:rPr>
              <a:t>所有这些，目的只有一个，就是在整个社会营造出一种以德为荣、以德为美、健康向上的大环境、大气候，创建出一种人与人之间礼尚往来、以礼相待、和谐相处、和睦共存的良好的生存氛围和社会氛围。 </a:t>
            </a:r>
            <a:endParaRPr lang="zh-CN" altLang="en-US" sz="2400" dirty="0">
              <a:solidFill>
                <a:schemeClr val="tx1">
                  <a:lumMod val="95000"/>
                  <a:lumOff val="5000"/>
                </a:schemeClr>
              </a:solidFill>
              <a:latin typeface="方正古隶简体" panose="03000509000000000000" pitchFamily="65" charset="-122"/>
              <a:ea typeface="方正古隶简体" panose="03000509000000000000" pitchFamily="65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014" y="0"/>
            <a:ext cx="4948638" cy="280831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393" y="841828"/>
            <a:ext cx="5002356" cy="3226734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099132" y="1740313"/>
            <a:ext cx="26468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800" smtClean="0">
                <a:solidFill>
                  <a:srgbClr val="000000"/>
                </a:solidFill>
                <a:latin typeface="方正榜书行简体" panose="02000000000000000000" pitchFamily="2" charset="-122"/>
                <a:ea typeface="方正榜书行简体" panose="02000000000000000000" pitchFamily="2" charset="-122"/>
              </a:rPr>
              <a:t>第五部分</a:t>
            </a:r>
            <a:endParaRPr lang="zh-CN" altLang="en-US" sz="4800" dirty="0">
              <a:solidFill>
                <a:srgbClr val="000000"/>
              </a:solidFill>
              <a:latin typeface="方正榜书行简体" panose="02000000000000000000" pitchFamily="2" charset="-122"/>
              <a:ea typeface="方正榜书行简体" panose="02000000000000000000" pitchFamily="2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921393" y="3383590"/>
            <a:ext cx="5330305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2800" smtClean="0">
                <a:gradFill>
                  <a:gsLst>
                    <a:gs pos="26000">
                      <a:srgbClr val="000000">
                        <a:lumMod val="95000"/>
                        <a:lumOff val="5000"/>
                      </a:srgbClr>
                    </a:gs>
                    <a:gs pos="86000">
                      <a:srgbClr val="FF0000"/>
                    </a:gs>
                  </a:gsLst>
                  <a:lin ang="13500000" scaled="1"/>
                </a:gradFill>
                <a:latin typeface="中山行书百年纪念版" panose="02010609000101010101" pitchFamily="49" charset="-122"/>
                <a:ea typeface="中山行书百年纪念版" panose="02010609000101010101" pitchFamily="49" charset="-122"/>
              </a:rPr>
              <a:t>孝文化</a:t>
            </a:r>
            <a:endParaRPr lang="zh-CN" altLang="en-US" sz="12800" dirty="0">
              <a:gradFill>
                <a:gsLst>
                  <a:gs pos="26000">
                    <a:srgbClr val="000000">
                      <a:lumMod val="95000"/>
                      <a:lumOff val="5000"/>
                    </a:srgbClr>
                  </a:gs>
                  <a:gs pos="86000">
                    <a:srgbClr val="FF0000"/>
                  </a:gs>
                </a:gsLst>
                <a:lin ang="13500000" scaled="1"/>
              </a:gradFill>
              <a:latin typeface="中山行书百年纪念版" panose="02010609000101010101" pitchFamily="49" charset="-122"/>
              <a:ea typeface="中山行书百年纪念版" panose="0201060900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179257"/>
            <a:ext cx="3745424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8229" y="3909779"/>
            <a:ext cx="1683131" cy="29482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014" y="0"/>
            <a:ext cx="4948638" cy="280831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7716" y="3706579"/>
            <a:ext cx="1683131" cy="294822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9" y="246969"/>
            <a:ext cx="4243912" cy="7905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04423" y="320840"/>
            <a:ext cx="2730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spc="600" smtClean="0">
                <a:solidFill>
                  <a:schemeClr val="bg1"/>
                </a:solidFill>
                <a:latin typeface="李旭科书法" panose="02000603000000000000" pitchFamily="2" charset="-122"/>
                <a:ea typeface="李旭科书法" panose="02000603000000000000" pitchFamily="2" charset="-122"/>
              </a:rPr>
              <a:t>道德讲堂</a:t>
            </a:r>
            <a:endParaRPr lang="zh-CN" altLang="en-US" sz="3200" spc="600" dirty="0">
              <a:solidFill>
                <a:schemeClr val="bg1"/>
              </a:solidFill>
              <a:latin typeface="李旭科书法" panose="02000603000000000000" pitchFamily="2" charset="-122"/>
              <a:ea typeface="李旭科书法" panose="02000603000000000000" pitchFamily="2" charset="-122"/>
            </a:endParaRPr>
          </a:p>
        </p:txBody>
      </p:sp>
      <p:pic>
        <p:nvPicPr>
          <p:cNvPr id="8" name="Picture 3" descr="E:\ppt\南京诚仁敬\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9" y="2010024"/>
            <a:ext cx="3149335" cy="3149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4988090" y="2010024"/>
            <a:ext cx="5568619" cy="625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lnSpc>
                <a:spcPct val="130000"/>
              </a:lnSpc>
              <a:spcBef>
                <a:spcPct val="50000"/>
              </a:spcBef>
              <a:defRPr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3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665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</a:rPr>
              <a:t>首先</a:t>
            </a:r>
            <a:r>
              <a:rPr kumimoji="0" lang="en-US" altLang="zh-CN" sz="2665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</a:rPr>
              <a:t>,</a:t>
            </a:r>
            <a:r>
              <a:rPr kumimoji="0" lang="zh-CN" altLang="en-US" sz="2665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</a:rPr>
              <a:t>我们来看“孝” 这个字</a:t>
            </a:r>
            <a:endParaRPr kumimoji="0" lang="zh-CN" altLang="en-US" sz="2665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pic>
        <p:nvPicPr>
          <p:cNvPr id="11" name="Picture 4" descr="E:\ppt\南京诚仁敬\5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270" y="2154803"/>
            <a:ext cx="2441345" cy="2363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E:\ppt\南京诚仁敬\6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610" y="3130299"/>
            <a:ext cx="1503868" cy="1471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4972851" y="3348416"/>
            <a:ext cx="39052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/>
            <a:r>
              <a:rPr lang="zh-CN" altLang="en-US" sz="2400" dirty="0">
                <a:solidFill>
                  <a:srgbClr val="C00000"/>
                </a:solidFill>
                <a:latin typeface="方正古隶简体" panose="03000509000000000000" pitchFamily="65" charset="-122"/>
                <a:ea typeface="方正古隶简体" panose="03000509000000000000" pitchFamily="65" charset="-122"/>
              </a:rPr>
              <a:t>这个字上面是“老” 字头</a:t>
            </a:r>
            <a:endParaRPr lang="zh-CN" altLang="en-US" sz="2400" dirty="0">
              <a:solidFill>
                <a:srgbClr val="C00000"/>
              </a:solidFill>
              <a:latin typeface="方正古隶简体" panose="03000509000000000000" pitchFamily="65" charset="-122"/>
              <a:ea typeface="方正古隶简体" panose="03000509000000000000" pitchFamily="65" charset="-122"/>
            </a:endParaRPr>
          </a:p>
        </p:txBody>
      </p:sp>
      <p:sp>
        <p:nvSpPr>
          <p:cNvPr id="14" name="矩形 13"/>
          <p:cNvSpPr>
            <a:spLocks noChangeArrowheads="1"/>
          </p:cNvSpPr>
          <p:nvPr/>
        </p:nvSpPr>
        <p:spPr bwMode="auto">
          <a:xfrm>
            <a:off x="4988090" y="2618342"/>
            <a:ext cx="5856651" cy="519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400">
              <a:lnSpc>
                <a:spcPct val="130000"/>
              </a:lnSpc>
              <a:spcBef>
                <a:spcPct val="50000"/>
              </a:spcBef>
            </a:pPr>
            <a:r>
              <a:rPr lang="zh-CN" altLang="en-US" sz="2135" dirty="0">
                <a:solidFill>
                  <a:prstClr val="black">
                    <a:lumMod val="95000"/>
                    <a:lumOff val="5000"/>
                  </a:prstClr>
                </a:solidFill>
                <a:latin typeface="方正古隶简体" panose="03000509000000000000" pitchFamily="65" charset="-122"/>
                <a:ea typeface="方正古隶简体" panose="03000509000000000000" pitchFamily="65" charset="-122"/>
              </a:rPr>
              <a:t>孝，这个字，是会意字，是古人智慧的结晶，</a:t>
            </a:r>
            <a:endParaRPr lang="zh-CN" altLang="en-US" sz="2135" dirty="0">
              <a:solidFill>
                <a:prstClr val="black">
                  <a:lumMod val="95000"/>
                  <a:lumOff val="5000"/>
                </a:prstClr>
              </a:solidFill>
              <a:latin typeface="方正古隶简体" panose="03000509000000000000" pitchFamily="65" charset="-122"/>
              <a:ea typeface="方正古隶简体" panose="03000509000000000000" pitchFamily="65" charset="-122"/>
            </a:endParaRPr>
          </a:p>
        </p:txBody>
      </p:sp>
      <p:sp>
        <p:nvSpPr>
          <p:cNvPr id="15" name="矩形 14"/>
          <p:cNvSpPr>
            <a:spLocks noChangeArrowheads="1"/>
          </p:cNvSpPr>
          <p:nvPr/>
        </p:nvSpPr>
        <p:spPr bwMode="auto">
          <a:xfrm>
            <a:off x="4938983" y="3871728"/>
            <a:ext cx="14157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/>
            <a:r>
              <a:rPr lang="zh-CN" altLang="en-US" sz="2400">
                <a:solidFill>
                  <a:srgbClr val="C00000"/>
                </a:solidFill>
                <a:latin typeface="方正古隶简体" panose="03000509000000000000" pitchFamily="65" charset="-122"/>
                <a:ea typeface="方正古隶简体" panose="03000509000000000000" pitchFamily="65" charset="-122"/>
              </a:rPr>
              <a:t>下面是子</a:t>
            </a:r>
            <a:endParaRPr lang="zh-CN" altLang="en-US" sz="2400">
              <a:solidFill>
                <a:srgbClr val="C00000"/>
              </a:solidFill>
              <a:latin typeface="方正古隶简体" panose="03000509000000000000" pitchFamily="65" charset="-122"/>
              <a:ea typeface="方正古隶简体" panose="03000509000000000000" pitchFamily="65" charset="-122"/>
            </a:endParaRPr>
          </a:p>
        </p:txBody>
      </p:sp>
      <p:pic>
        <p:nvPicPr>
          <p:cNvPr id="16" name="Picture 6" descr="E:\ppt\南京诚仁敬\7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390" y="3348317"/>
            <a:ext cx="1412725" cy="1738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2"/>
          <p:cNvGrpSpPr/>
          <p:nvPr/>
        </p:nvGrpSpPr>
        <p:grpSpPr>
          <a:xfrm>
            <a:off x="4636824" y="4299964"/>
            <a:ext cx="6219829" cy="1525075"/>
            <a:chOff x="4636824" y="4299964"/>
            <a:chExt cx="6219829" cy="1525075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6824" y="4299964"/>
              <a:ext cx="6219829" cy="1525075"/>
            </a:xfrm>
            <a:prstGeom prst="rect">
              <a:avLst/>
            </a:prstGeom>
          </p:spPr>
        </p:pic>
        <p:sp>
          <p:nvSpPr>
            <p:cNvPr id="7" name="副标题 2"/>
            <p:cNvSpPr txBox="1"/>
            <p:nvPr/>
          </p:nvSpPr>
          <p:spPr bwMode="auto">
            <a:xfrm>
              <a:off x="5380564" y="4707768"/>
              <a:ext cx="4909840" cy="1047969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zh-CN" altLang="en-US" sz="2665" dirty="0">
                  <a:solidFill>
                    <a:schemeClr val="bg1"/>
                  </a:solidFill>
                  <a:latin typeface="方正古隶简体" panose="03000509000000000000" pitchFamily="65" charset="-122"/>
                  <a:ea typeface="方正古隶简体" panose="03000509000000000000" pitchFamily="65" charset="-122"/>
                </a:rPr>
                <a:t>说明老一代和子一代是融成一体的，这就是孝。</a:t>
              </a:r>
              <a:endParaRPr lang="zh-CN" altLang="en-US" sz="2665" dirty="0">
                <a:solidFill>
                  <a:schemeClr val="bg1"/>
                </a:solidFill>
                <a:latin typeface="方正古隶简体" panose="03000509000000000000" pitchFamily="65" charset="-122"/>
                <a:ea typeface="方正古隶简体" panose="03000509000000000000" pitchFamily="65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5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3" grpId="0"/>
      <p:bldP spid="14" grpId="0"/>
      <p:bldP spid="1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014" y="0"/>
            <a:ext cx="4948638" cy="280831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7716" y="3706579"/>
            <a:ext cx="1683131" cy="294822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9" y="246969"/>
            <a:ext cx="4243912" cy="7905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04423" y="320840"/>
            <a:ext cx="2730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spc="600" smtClean="0">
                <a:solidFill>
                  <a:schemeClr val="bg1"/>
                </a:solidFill>
                <a:latin typeface="李旭科书法" panose="02000603000000000000" pitchFamily="2" charset="-122"/>
                <a:ea typeface="李旭科书法" panose="02000603000000000000" pitchFamily="2" charset="-122"/>
              </a:rPr>
              <a:t>道德讲堂</a:t>
            </a:r>
            <a:endParaRPr lang="zh-CN" altLang="en-US" sz="3200" spc="600" dirty="0">
              <a:solidFill>
                <a:schemeClr val="bg1"/>
              </a:solidFill>
              <a:latin typeface="李旭科书法" panose="02000603000000000000" pitchFamily="2" charset="-122"/>
              <a:ea typeface="李旭科书法" panose="02000603000000000000" pitchFamily="2" charset="-122"/>
            </a:endParaRPr>
          </a:p>
        </p:txBody>
      </p:sp>
      <p:pic>
        <p:nvPicPr>
          <p:cNvPr id="7" name="Picture 3" descr="E:\ppt\南京诚仁敬\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589" y="2403724"/>
            <a:ext cx="3149335" cy="3149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E:\ppt\南京诚仁敬\5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6370" y="2548503"/>
            <a:ext cx="2441345" cy="2363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E:\ppt\南京诚仁敬\6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5710" y="3523999"/>
            <a:ext cx="1503868" cy="1471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E:\ppt\南京诚仁敬\7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6490" y="3742017"/>
            <a:ext cx="1412725" cy="1738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副标题 13"/>
          <p:cNvSpPr txBox="1"/>
          <p:nvPr/>
        </p:nvSpPr>
        <p:spPr bwMode="auto">
          <a:xfrm>
            <a:off x="2010067" y="1825380"/>
            <a:ext cx="5472608" cy="439264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/>
          <a:lstStyle>
            <a:defPPr>
              <a:defRPr lang="zh-CN"/>
            </a:defPPr>
            <a:lvl1pPr indent="0">
              <a:spcBef>
                <a:spcPct val="20000"/>
              </a:spcBef>
              <a:buFontTx/>
              <a:buNone/>
              <a:defRPr sz="2000"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 altLang="zh-CN" sz="2135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    </a:t>
            </a:r>
            <a:r>
              <a:rPr lang="zh-CN" altLang="en-US" sz="2135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我们再看，这个字就好象一个儿子背着一个老子</a:t>
            </a:r>
            <a:r>
              <a:rPr lang="en-US" altLang="zh-CN" sz="2135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.</a:t>
            </a:r>
            <a:endParaRPr lang="en-US" altLang="zh-CN" sz="2135" dirty="0">
              <a:latin typeface="方正古隶简体" panose="03000509000000000000" pitchFamily="65" charset="-122"/>
              <a:ea typeface="方正古隶简体" panose="03000509000000000000" pitchFamily="65" charset="-122"/>
            </a:endParaRPr>
          </a:p>
          <a:p>
            <a:r>
              <a:rPr lang="en-US" altLang="zh-CN" sz="2135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    </a:t>
            </a:r>
            <a:r>
              <a:rPr lang="zh-CN" altLang="en-US" sz="2135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所以上一代念念想着如何栽培好下一代，才能对他的父母、他的祖先有所交代，甚至于是对社会教出一个好孩子，也是对社会有所交代。</a:t>
            </a:r>
            <a:endParaRPr lang="zh-CN" altLang="en-US" sz="2135" dirty="0">
              <a:latin typeface="方正古隶简体" panose="03000509000000000000" pitchFamily="65" charset="-122"/>
              <a:ea typeface="方正古隶简体" panose="03000509000000000000" pitchFamily="65" charset="-122"/>
            </a:endParaRPr>
          </a:p>
          <a:p>
            <a:r>
              <a:rPr lang="zh-CN" altLang="en-US" sz="2135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    而孩子念念背着父母，也就是说念念把奉养父母的责任扛在肩上，时时想着父母，如何让父母更快乐，生活更圆满。</a:t>
            </a:r>
            <a:endParaRPr lang="zh-CN" altLang="en-US" sz="2135" dirty="0">
              <a:latin typeface="方正古隶简体" panose="03000509000000000000" pitchFamily="65" charset="-122"/>
              <a:ea typeface="方正古隶简体" panose="03000509000000000000" pitchFamily="65" charset="-122"/>
            </a:endParaRPr>
          </a:p>
          <a:p>
            <a:r>
              <a:rPr lang="zh-CN" altLang="en-US" sz="2135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    所以古人用字形就向我们诠释了“孝”字的真谛。</a:t>
            </a:r>
            <a:br>
              <a:rPr lang="zh-CN" altLang="en-US" sz="2135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</a:br>
            <a:endParaRPr lang="zh-CN" altLang="en-US" sz="2135" dirty="0">
              <a:latin typeface="方正古隶简体" panose="03000509000000000000" pitchFamily="65" charset="-122"/>
              <a:ea typeface="方正古隶简体" panose="03000509000000000000" pitchFamily="65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014" y="0"/>
            <a:ext cx="4948638" cy="280831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7716" y="3706579"/>
            <a:ext cx="1683131" cy="294822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9" y="246969"/>
            <a:ext cx="4243912" cy="7905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04423" y="320840"/>
            <a:ext cx="2730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spc="600" smtClean="0">
                <a:solidFill>
                  <a:schemeClr val="bg1"/>
                </a:solidFill>
                <a:latin typeface="李旭科书法" panose="02000603000000000000" pitchFamily="2" charset="-122"/>
                <a:ea typeface="李旭科书法" panose="02000603000000000000" pitchFamily="2" charset="-122"/>
              </a:rPr>
              <a:t>道德讲堂</a:t>
            </a:r>
            <a:endParaRPr lang="zh-CN" altLang="en-US" sz="3200" spc="600" dirty="0">
              <a:solidFill>
                <a:schemeClr val="bg1"/>
              </a:solidFill>
              <a:latin typeface="李旭科书法" panose="02000603000000000000" pitchFamily="2" charset="-122"/>
              <a:ea typeface="李旭科书法" panose="02000603000000000000" pitchFamily="2" charset="-122"/>
            </a:endParaRPr>
          </a:p>
        </p:txBody>
      </p:sp>
      <p:pic>
        <p:nvPicPr>
          <p:cNvPr id="13" name="Picture 2" descr="C:\Users\Thinkpad\Desktop\PNG\1_0004_图层-10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6" r="5288" b="6991"/>
          <a:stretch>
            <a:fillRect/>
          </a:stretch>
        </p:blipFill>
        <p:spPr bwMode="auto">
          <a:xfrm>
            <a:off x="937920" y="1556016"/>
            <a:ext cx="3148951" cy="2899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77816" y="3581956"/>
            <a:ext cx="2554614" cy="2818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7"/>
          <p:cNvSpPr txBox="1">
            <a:spLocks noChangeArrowheads="1"/>
          </p:cNvSpPr>
          <p:nvPr/>
        </p:nvSpPr>
        <p:spPr bwMode="auto">
          <a:xfrm>
            <a:off x="811429" y="1168936"/>
            <a:ext cx="2952749" cy="3518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2265" dirty="0">
                <a:solidFill>
                  <a:srgbClr val="C00000"/>
                </a:solidFill>
                <a:latin typeface="方正吕建德字体" panose="02010600010101010101" pitchFamily="2" charset="-122"/>
                <a:ea typeface="方正吕建德字体" panose="02010600010101010101" pitchFamily="2" charset="-122"/>
              </a:rPr>
              <a:t>古</a:t>
            </a:r>
            <a:endParaRPr lang="zh-CN" altLang="en-US" sz="22265" dirty="0">
              <a:solidFill>
                <a:srgbClr val="C00000"/>
              </a:solidFill>
              <a:latin typeface="方正吕建德字体" panose="02010600010101010101" pitchFamily="2" charset="-122"/>
              <a:ea typeface="方正吕建德字体" panose="02010600010101010101" pitchFamily="2" charset="-122"/>
            </a:endParaRPr>
          </a:p>
        </p:txBody>
      </p:sp>
      <p:sp>
        <p:nvSpPr>
          <p:cNvPr id="16" name="标题 1"/>
          <p:cNvSpPr txBox="1"/>
          <p:nvPr/>
        </p:nvSpPr>
        <p:spPr>
          <a:xfrm>
            <a:off x="2332454" y="4769564"/>
            <a:ext cx="4416137" cy="585513"/>
          </a:xfrm>
          <a:prstGeom prst="rect">
            <a:avLst/>
          </a:prstGeom>
        </p:spPr>
        <p:txBody>
          <a:bodyPr anchor="ctr">
            <a:normAutofit fontScale="92500"/>
          </a:bodyPr>
          <a:lstStyle/>
          <a:p>
            <a:pPr algn="ctr">
              <a:defRPr/>
            </a:pPr>
            <a:r>
              <a:rPr lang="en-US" altLang="zh-CN" sz="2400" dirty="0">
                <a:solidFill>
                  <a:srgbClr val="C0000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j-cs"/>
              </a:rPr>
              <a:t>-------</a:t>
            </a:r>
            <a:r>
              <a:rPr lang="zh-CN" altLang="en-US" sz="2400" dirty="0">
                <a:solidFill>
                  <a:srgbClr val="C0000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j-cs"/>
              </a:rPr>
              <a:t>看几个二十四孝中的故事</a:t>
            </a:r>
            <a:endParaRPr lang="zh-CN" altLang="en-US" sz="2400" dirty="0">
              <a:solidFill>
                <a:srgbClr val="C00000"/>
              </a:solidFill>
              <a:latin typeface="华文行楷" panose="02010800040101010101" pitchFamily="2" charset="-122"/>
              <a:ea typeface="华文行楷" panose="02010800040101010101" pitchFamily="2" charset="-122"/>
              <a:cs typeface="+mj-cs"/>
            </a:endParaRPr>
          </a:p>
        </p:txBody>
      </p:sp>
      <p:sp>
        <p:nvSpPr>
          <p:cNvPr id="17" name="矩形 14"/>
          <p:cNvSpPr>
            <a:spLocks noChangeArrowheads="1"/>
          </p:cNvSpPr>
          <p:nvPr/>
        </p:nvSpPr>
        <p:spPr bwMode="auto">
          <a:xfrm>
            <a:off x="4407416" y="2009628"/>
            <a:ext cx="4222949" cy="2225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ct val="50000"/>
              </a:spcBef>
            </a:pPr>
            <a:r>
              <a:rPr lang="en-US" altLang="zh-CN" sz="2135" dirty="0">
                <a:solidFill>
                  <a:schemeClr val="tx1">
                    <a:lumMod val="95000"/>
                    <a:lumOff val="5000"/>
                  </a:schemeClr>
                </a:solidFill>
                <a:latin typeface="方正古隶简体" panose="03000509000000000000" pitchFamily="65" charset="-122"/>
                <a:ea typeface="方正古隶简体" panose="03000509000000000000" pitchFamily="65" charset="-122"/>
              </a:rPr>
              <a:t>    </a:t>
            </a:r>
            <a:r>
              <a:rPr lang="zh-CN" altLang="en-US" sz="2135" dirty="0">
                <a:solidFill>
                  <a:schemeClr val="tx1">
                    <a:lumMod val="95000"/>
                    <a:lumOff val="5000"/>
                  </a:schemeClr>
                </a:solidFill>
                <a:latin typeface="方正古隶简体" panose="03000509000000000000" pitchFamily="65" charset="-122"/>
                <a:ea typeface="方正古隶简体" panose="03000509000000000000" pitchFamily="65" charset="-122"/>
              </a:rPr>
              <a:t>元代郭居敬辑录古代</a:t>
            </a:r>
            <a:r>
              <a:rPr lang="en-US" altLang="zh-CN" sz="2135" dirty="0">
                <a:solidFill>
                  <a:schemeClr val="tx1">
                    <a:lumMod val="95000"/>
                    <a:lumOff val="5000"/>
                  </a:schemeClr>
                </a:solidFill>
                <a:latin typeface="方正古隶简体" panose="03000509000000000000" pitchFamily="65" charset="-122"/>
                <a:ea typeface="方正古隶简体" panose="03000509000000000000" pitchFamily="65" charset="-122"/>
              </a:rPr>
              <a:t>24</a:t>
            </a:r>
            <a:r>
              <a:rPr lang="zh-CN" altLang="en-US" sz="2135" dirty="0">
                <a:solidFill>
                  <a:schemeClr val="tx1">
                    <a:lumMod val="95000"/>
                    <a:lumOff val="5000"/>
                  </a:schemeClr>
                </a:solidFill>
                <a:latin typeface="方正古隶简体" panose="03000509000000000000" pitchFamily="65" charset="-122"/>
                <a:ea typeface="方正古隶简体" panose="03000509000000000000" pitchFamily="65" charset="-122"/>
              </a:rPr>
              <a:t>个孝子的故事，编成</a:t>
            </a:r>
            <a:r>
              <a:rPr lang="en-US" altLang="zh-CN" sz="2135" dirty="0">
                <a:solidFill>
                  <a:schemeClr val="tx1">
                    <a:lumMod val="95000"/>
                    <a:lumOff val="5000"/>
                  </a:schemeClr>
                </a:solidFill>
                <a:latin typeface="方正古隶简体" panose="03000509000000000000" pitchFamily="65" charset="-122"/>
                <a:ea typeface="方正古隶简体" panose="03000509000000000000" pitchFamily="65" charset="-122"/>
              </a:rPr>
              <a:t>《</a:t>
            </a:r>
            <a:r>
              <a:rPr lang="zh-CN" altLang="en-US" sz="2135" dirty="0">
                <a:solidFill>
                  <a:schemeClr val="tx1">
                    <a:lumMod val="95000"/>
                    <a:lumOff val="5000"/>
                  </a:schemeClr>
                </a:solidFill>
                <a:latin typeface="方正古隶简体" panose="03000509000000000000" pitchFamily="65" charset="-122"/>
                <a:ea typeface="方正古隶简体" panose="03000509000000000000" pitchFamily="65" charset="-122"/>
              </a:rPr>
              <a:t>二十四孝</a:t>
            </a:r>
            <a:r>
              <a:rPr lang="en-US" altLang="zh-CN" sz="2135" dirty="0">
                <a:solidFill>
                  <a:schemeClr val="tx1">
                    <a:lumMod val="95000"/>
                    <a:lumOff val="5000"/>
                  </a:schemeClr>
                </a:solidFill>
                <a:latin typeface="方正古隶简体" panose="03000509000000000000" pitchFamily="65" charset="-122"/>
                <a:ea typeface="方正古隶简体" panose="03000509000000000000" pitchFamily="65" charset="-122"/>
              </a:rPr>
              <a:t>》</a:t>
            </a:r>
            <a:r>
              <a:rPr lang="zh-CN" altLang="en-US" sz="2135" dirty="0">
                <a:solidFill>
                  <a:schemeClr val="tx1">
                    <a:lumMod val="95000"/>
                    <a:lumOff val="5000"/>
                  </a:schemeClr>
                </a:solidFill>
                <a:latin typeface="方正古隶简体" panose="03000509000000000000" pitchFamily="65" charset="-122"/>
                <a:ea typeface="方正古隶简体" panose="03000509000000000000" pitchFamily="65" charset="-122"/>
              </a:rPr>
              <a:t>。后来的印本都配上图画，通称</a:t>
            </a:r>
            <a:r>
              <a:rPr lang="en-US" altLang="zh-CN" sz="2135" dirty="0">
                <a:solidFill>
                  <a:schemeClr val="tx1">
                    <a:lumMod val="95000"/>
                    <a:lumOff val="5000"/>
                  </a:schemeClr>
                </a:solidFill>
                <a:latin typeface="方正古隶简体" panose="03000509000000000000" pitchFamily="65" charset="-122"/>
                <a:ea typeface="方正古隶简体" panose="03000509000000000000" pitchFamily="65" charset="-122"/>
              </a:rPr>
              <a:t>《</a:t>
            </a:r>
            <a:r>
              <a:rPr lang="zh-CN" altLang="en-US" sz="2135" dirty="0">
                <a:solidFill>
                  <a:schemeClr val="tx1">
                    <a:lumMod val="95000"/>
                    <a:lumOff val="5000"/>
                  </a:schemeClr>
                </a:solidFill>
                <a:latin typeface="方正古隶简体" panose="03000509000000000000" pitchFamily="65" charset="-122"/>
                <a:ea typeface="方正古隶简体" panose="03000509000000000000" pitchFamily="65" charset="-122"/>
              </a:rPr>
              <a:t>二十四孝图</a:t>
            </a:r>
            <a:r>
              <a:rPr lang="en-US" altLang="zh-CN" sz="2135" dirty="0">
                <a:solidFill>
                  <a:schemeClr val="tx1">
                    <a:lumMod val="95000"/>
                    <a:lumOff val="5000"/>
                  </a:schemeClr>
                </a:solidFill>
                <a:latin typeface="方正古隶简体" panose="03000509000000000000" pitchFamily="65" charset="-122"/>
                <a:ea typeface="方正古隶简体" panose="03000509000000000000" pitchFamily="65" charset="-122"/>
              </a:rPr>
              <a:t>》</a:t>
            </a:r>
            <a:r>
              <a:rPr lang="zh-CN" altLang="en-US" sz="2135" dirty="0">
                <a:solidFill>
                  <a:schemeClr val="tx1">
                    <a:lumMod val="95000"/>
                    <a:lumOff val="5000"/>
                  </a:schemeClr>
                </a:solidFill>
                <a:latin typeface="方正古隶简体" panose="03000509000000000000" pitchFamily="65" charset="-122"/>
                <a:ea typeface="方正古隶简体" panose="03000509000000000000" pitchFamily="65" charset="-122"/>
              </a:rPr>
              <a:t>，成为宣扬孝道的通俗读物。</a:t>
            </a:r>
            <a:endParaRPr lang="zh-CN" altLang="en-US" sz="2135" dirty="0">
              <a:solidFill>
                <a:schemeClr val="tx1">
                  <a:lumMod val="95000"/>
                  <a:lumOff val="5000"/>
                </a:schemeClr>
              </a:solidFill>
              <a:latin typeface="方正古隶简体" panose="03000509000000000000" pitchFamily="65" charset="-122"/>
              <a:ea typeface="方正古隶简体" panose="03000509000000000000" pitchFamily="65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10579666" y="1491700"/>
            <a:ext cx="1484550" cy="5163100"/>
            <a:chOff x="762676" y="-88900"/>
            <a:chExt cx="1278000" cy="4444743"/>
          </a:xfrm>
        </p:grpSpPr>
        <p:pic>
          <p:nvPicPr>
            <p:cNvPr id="19" name="Picture 4" descr="C:\Users\Thinkpad\Desktop\245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820696" y="1494472"/>
              <a:ext cx="4444743" cy="127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1"/>
            <p:cNvSpPr txBox="1">
              <a:spLocks noChangeArrowheads="1"/>
            </p:cNvSpPr>
            <p:nvPr/>
          </p:nvSpPr>
          <p:spPr bwMode="auto">
            <a:xfrm>
              <a:off x="933124" y="725830"/>
              <a:ext cx="724265" cy="21977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4265" dirty="0">
                  <a:solidFill>
                    <a:schemeClr val="bg1"/>
                  </a:solidFill>
                  <a:latin typeface="中山行书百年纪念版" panose="02010609000101010101" pitchFamily="49" charset="-122"/>
                  <a:ea typeface="中山行书百年纪念版" panose="02010609000101010101" pitchFamily="49" charset="-122"/>
                </a:rPr>
                <a:t>古代孝子 </a:t>
              </a:r>
              <a:endParaRPr lang="zh-CN" altLang="en-US" sz="4265" dirty="0">
                <a:solidFill>
                  <a:schemeClr val="bg1"/>
                </a:solidFill>
                <a:latin typeface="中山行书百年纪念版" panose="02010609000101010101" pitchFamily="49" charset="-122"/>
                <a:ea typeface="中山行书百年纪念版" panose="02010609000101010101" pitchFamily="49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550"/>
                            </p:stCondLst>
                            <p:childTnLst>
                              <p:par>
                                <p:cTn id="3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55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16" grpId="0"/>
      <p:bldP spid="1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014" y="0"/>
            <a:ext cx="4948638" cy="280831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7716" y="3706579"/>
            <a:ext cx="1683131" cy="294822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9" y="246969"/>
            <a:ext cx="4243912" cy="7905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04423" y="320840"/>
            <a:ext cx="2730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spc="600" smtClean="0">
                <a:solidFill>
                  <a:schemeClr val="bg1"/>
                </a:solidFill>
                <a:latin typeface="李旭科书法" panose="02000603000000000000" pitchFamily="2" charset="-122"/>
                <a:ea typeface="李旭科书法" panose="02000603000000000000" pitchFamily="2" charset="-122"/>
              </a:rPr>
              <a:t>道德讲堂</a:t>
            </a:r>
            <a:endParaRPr lang="zh-CN" altLang="en-US" sz="3200" spc="600" dirty="0">
              <a:solidFill>
                <a:schemeClr val="bg1"/>
              </a:solidFill>
              <a:latin typeface="李旭科书法" panose="02000603000000000000" pitchFamily="2" charset="-122"/>
              <a:ea typeface="李旭科书法" panose="02000603000000000000" pitchFamily="2" charset="-122"/>
            </a:endParaRPr>
          </a:p>
        </p:txBody>
      </p:sp>
      <p:sp>
        <p:nvSpPr>
          <p:cNvPr id="20" name="TextBox 11"/>
          <p:cNvSpPr txBox="1">
            <a:spLocks noChangeArrowheads="1"/>
          </p:cNvSpPr>
          <p:nvPr/>
        </p:nvSpPr>
        <p:spPr bwMode="auto">
          <a:xfrm>
            <a:off x="10777662" y="2438106"/>
            <a:ext cx="841321" cy="2552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4265" dirty="0">
                <a:solidFill>
                  <a:schemeClr val="bg1"/>
                </a:solidFill>
                <a:latin typeface="中山行书百年纪念版" panose="02010609000101010101" pitchFamily="49" charset="-122"/>
                <a:ea typeface="中山行书百年纪念版" panose="02010609000101010101" pitchFamily="49" charset="-122"/>
              </a:rPr>
              <a:t>古代孝子 </a:t>
            </a:r>
            <a:endParaRPr lang="zh-CN" altLang="en-US" sz="4265" dirty="0">
              <a:solidFill>
                <a:schemeClr val="bg1"/>
              </a:solidFill>
              <a:latin typeface="中山行书百年纪念版" panose="02010609000101010101" pitchFamily="49" charset="-122"/>
              <a:ea typeface="中山行书百年纪念版" panose="02010609000101010101" pitchFamily="49" charset="-122"/>
            </a:endParaRPr>
          </a:p>
        </p:txBody>
      </p:sp>
      <p:pic>
        <p:nvPicPr>
          <p:cNvPr id="21" name="Picture 2" descr="E:\ppt\南京诚仁敬\20087118414294_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536" y="3094577"/>
            <a:ext cx="3479672" cy="27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组合 21"/>
          <p:cNvGrpSpPr/>
          <p:nvPr/>
        </p:nvGrpSpPr>
        <p:grpSpPr>
          <a:xfrm>
            <a:off x="7843557" y="2121474"/>
            <a:ext cx="3537856" cy="803190"/>
            <a:chOff x="261938" y="1428750"/>
            <a:chExt cx="4405312" cy="1000125"/>
          </a:xfrm>
        </p:grpSpPr>
        <p:pic>
          <p:nvPicPr>
            <p:cNvPr id="23" name="Picture 16" descr="F:\PPT\新建文件夹 (2)\p26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813" y="1428750"/>
              <a:ext cx="1000125" cy="1000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F:\PPT\新建文件夹 (2)\p26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625" y="1428750"/>
              <a:ext cx="1000125" cy="1000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F:\PPT\新建文件夹 (2)\p26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7438" y="1428750"/>
              <a:ext cx="1000125" cy="1000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6" descr="F:\PPT\新建文件夹 (2)\p26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3250" y="1428750"/>
              <a:ext cx="1000125" cy="1000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矩形 26"/>
            <p:cNvSpPr/>
            <p:nvPr/>
          </p:nvSpPr>
          <p:spPr>
            <a:xfrm rot="2715820">
              <a:off x="4438650" y="1833563"/>
              <a:ext cx="228600" cy="2286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/>
            </a:p>
          </p:txBody>
        </p:sp>
        <p:sp>
          <p:nvSpPr>
            <p:cNvPr id="28" name="矩形 27"/>
            <p:cNvSpPr/>
            <p:nvPr/>
          </p:nvSpPr>
          <p:spPr>
            <a:xfrm rot="2715820">
              <a:off x="4191000" y="1833563"/>
              <a:ext cx="228600" cy="2286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/>
            </a:p>
          </p:txBody>
        </p:sp>
        <p:sp>
          <p:nvSpPr>
            <p:cNvPr id="29" name="矩形 28"/>
            <p:cNvSpPr/>
            <p:nvPr/>
          </p:nvSpPr>
          <p:spPr>
            <a:xfrm rot="2715820">
              <a:off x="509588" y="1833563"/>
              <a:ext cx="228600" cy="2286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/>
            </a:p>
          </p:txBody>
        </p:sp>
        <p:sp>
          <p:nvSpPr>
            <p:cNvPr id="30" name="矩形 29"/>
            <p:cNvSpPr/>
            <p:nvPr/>
          </p:nvSpPr>
          <p:spPr>
            <a:xfrm rot="2715820">
              <a:off x="261938" y="1833563"/>
              <a:ext cx="228600" cy="2286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/>
            </a:p>
          </p:txBody>
        </p:sp>
        <p:sp>
          <p:nvSpPr>
            <p:cNvPr id="31" name="TextBox 27"/>
            <p:cNvSpPr txBox="1">
              <a:spLocks noChangeArrowheads="1"/>
            </p:cNvSpPr>
            <p:nvPr/>
          </p:nvSpPr>
          <p:spPr bwMode="auto">
            <a:xfrm>
              <a:off x="865433" y="1492555"/>
              <a:ext cx="3114234" cy="7536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3335" spc="-200" dirty="0">
                  <a:solidFill>
                    <a:srgbClr val="FFFFE5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涤   亲   溺   器</a:t>
              </a:r>
              <a:endParaRPr lang="zh-CN" altLang="en-US" sz="3335" spc="-200" dirty="0">
                <a:solidFill>
                  <a:srgbClr val="FFFFE5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sp>
        <p:nvSpPr>
          <p:cNvPr id="32" name="内容占位符 5"/>
          <p:cNvSpPr txBox="1"/>
          <p:nvPr/>
        </p:nvSpPr>
        <p:spPr>
          <a:xfrm>
            <a:off x="1651472" y="1852962"/>
            <a:ext cx="5376597" cy="1910711"/>
          </a:xfrm>
          <a:prstGeom prst="rect">
            <a:avLst/>
          </a:prstGeom>
          <a:noFill/>
          <a:ln>
            <a:noFill/>
            <a:miter lim="800000"/>
          </a:ln>
        </p:spPr>
        <p:txBody>
          <a:bodyPr/>
          <a:lstStyle>
            <a:defPPr>
              <a:defRPr lang="zh-CN"/>
            </a:defPPr>
            <a:lvl1pPr indent="0">
              <a:spcBef>
                <a:spcPct val="20000"/>
              </a:spcBef>
              <a:buFontTx/>
              <a:buNone/>
              <a:defRPr sz="1600"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zh-CN" altLang="en-US" sz="1935" b="1" dirty="0"/>
              <a:t>黄庭坚</a:t>
            </a:r>
            <a:endParaRPr lang="zh-CN" altLang="en-US" sz="1935" b="1" dirty="0"/>
          </a:p>
          <a:p>
            <a:r>
              <a:rPr lang="zh-CN" altLang="en-US" sz="1935" dirty="0"/>
              <a:t>    北宋分宁（今江西修水）人，著名诗人、书法家。虽身居高位，侍奉母亲却竭尽孝诚，每天晚上，都亲自为母亲洗涤溺器（便桶），没有一天忘记儿子应尽的职责。</a:t>
            </a:r>
            <a:endParaRPr lang="zh-CN" altLang="en-US" sz="1935" dirty="0"/>
          </a:p>
          <a:p>
            <a:br>
              <a:rPr lang="zh-CN" altLang="en-US" sz="1935" b="1" dirty="0"/>
            </a:br>
            <a:endParaRPr lang="zh-CN" altLang="en-US" sz="1935" b="1" dirty="0"/>
          </a:p>
        </p:txBody>
      </p:sp>
      <p:sp>
        <p:nvSpPr>
          <p:cNvPr id="33" name="矩形 18"/>
          <p:cNvSpPr>
            <a:spLocks noChangeArrowheads="1"/>
          </p:cNvSpPr>
          <p:nvPr/>
        </p:nvSpPr>
        <p:spPr bwMode="auto">
          <a:xfrm>
            <a:off x="1651472" y="3768243"/>
            <a:ext cx="5376597" cy="1825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ct val="50000"/>
              </a:spcBef>
            </a:pPr>
            <a:r>
              <a:rPr lang="zh-CN" altLang="en-US" sz="1735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孟子曰：“事孰为大？事亲为大。”意思是说，什么事最重大？侍奉父母最重大。为什么呢？古德说：水有源，木有本，父母者，人子之本源也。孝本于天性。黄庭坚成名和做官之后仍不忘本，所以他的事业才长久，名垂千古，正是有源头之水，有根本之木啊！</a:t>
            </a:r>
            <a:endParaRPr lang="zh-CN" altLang="en-US" sz="1735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2" grpId="0"/>
      <p:bldP spid="3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014" y="0"/>
            <a:ext cx="4948638" cy="280831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7716" y="3706579"/>
            <a:ext cx="1683131" cy="294822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9" y="246969"/>
            <a:ext cx="4243912" cy="7905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04423" y="320840"/>
            <a:ext cx="2730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spc="600" smtClean="0">
                <a:solidFill>
                  <a:schemeClr val="bg1"/>
                </a:solidFill>
                <a:latin typeface="李旭科书法" panose="02000603000000000000" pitchFamily="2" charset="-122"/>
                <a:ea typeface="李旭科书法" panose="02000603000000000000" pitchFamily="2" charset="-122"/>
              </a:rPr>
              <a:t>道德讲堂</a:t>
            </a:r>
            <a:endParaRPr lang="zh-CN" altLang="en-US" sz="3200" spc="600" dirty="0">
              <a:solidFill>
                <a:schemeClr val="bg1"/>
              </a:solidFill>
              <a:latin typeface="李旭科书法" panose="02000603000000000000" pitchFamily="2" charset="-122"/>
              <a:ea typeface="李旭科书法" panose="02000603000000000000" pitchFamily="2" charset="-122"/>
            </a:endParaRPr>
          </a:p>
        </p:txBody>
      </p:sp>
      <p:sp>
        <p:nvSpPr>
          <p:cNvPr id="20" name="TextBox 11"/>
          <p:cNvSpPr txBox="1">
            <a:spLocks noChangeArrowheads="1"/>
          </p:cNvSpPr>
          <p:nvPr/>
        </p:nvSpPr>
        <p:spPr bwMode="auto">
          <a:xfrm>
            <a:off x="10777662" y="2438106"/>
            <a:ext cx="841321" cy="2552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4265" dirty="0">
                <a:solidFill>
                  <a:schemeClr val="bg1"/>
                </a:solidFill>
                <a:latin typeface="中山行书百年纪念版" panose="02010609000101010101" pitchFamily="49" charset="-122"/>
                <a:ea typeface="中山行书百年纪念版" panose="02010609000101010101" pitchFamily="49" charset="-122"/>
              </a:rPr>
              <a:t>古代孝子 </a:t>
            </a:r>
            <a:endParaRPr lang="zh-CN" altLang="en-US" sz="4265" dirty="0">
              <a:solidFill>
                <a:schemeClr val="bg1"/>
              </a:solidFill>
              <a:latin typeface="中山行书百年纪念版" panose="02010609000101010101" pitchFamily="49" charset="-122"/>
              <a:ea typeface="中山行书百年纪念版" panose="02010609000101010101" pitchFamily="49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425827" y="1426850"/>
            <a:ext cx="3537856" cy="803190"/>
            <a:chOff x="261938" y="1428750"/>
            <a:chExt cx="4405312" cy="1000125"/>
          </a:xfrm>
        </p:grpSpPr>
        <p:pic>
          <p:nvPicPr>
            <p:cNvPr id="8" name="Picture 16" descr="F:\PPT\新建文件夹 (2)\p26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813" y="1428750"/>
              <a:ext cx="1000125" cy="1000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6" descr="F:\PPT\新建文件夹 (2)\p26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625" y="1428750"/>
              <a:ext cx="1000125" cy="1000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F:\PPT\新建文件夹 (2)\p26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7438" y="1428750"/>
              <a:ext cx="1000125" cy="1000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F:\PPT\新建文件夹 (2)\p26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3250" y="1428750"/>
              <a:ext cx="1000125" cy="1000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矩形 12"/>
            <p:cNvSpPr/>
            <p:nvPr/>
          </p:nvSpPr>
          <p:spPr>
            <a:xfrm rot="2715820">
              <a:off x="4438650" y="1833563"/>
              <a:ext cx="228600" cy="2286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/>
            </a:p>
          </p:txBody>
        </p:sp>
        <p:sp>
          <p:nvSpPr>
            <p:cNvPr id="14" name="矩形 13"/>
            <p:cNvSpPr/>
            <p:nvPr/>
          </p:nvSpPr>
          <p:spPr>
            <a:xfrm rot="2715820">
              <a:off x="4191000" y="1833563"/>
              <a:ext cx="228600" cy="2286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/>
            </a:p>
          </p:txBody>
        </p:sp>
        <p:sp>
          <p:nvSpPr>
            <p:cNvPr id="15" name="矩形 14"/>
            <p:cNvSpPr/>
            <p:nvPr/>
          </p:nvSpPr>
          <p:spPr>
            <a:xfrm rot="2715820">
              <a:off x="509588" y="1833563"/>
              <a:ext cx="228600" cy="2286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/>
            </a:p>
          </p:txBody>
        </p:sp>
        <p:sp>
          <p:nvSpPr>
            <p:cNvPr id="16" name="矩形 15"/>
            <p:cNvSpPr/>
            <p:nvPr/>
          </p:nvSpPr>
          <p:spPr>
            <a:xfrm rot="2715820">
              <a:off x="261938" y="1833563"/>
              <a:ext cx="228600" cy="2286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/>
            </a:p>
          </p:txBody>
        </p:sp>
        <p:sp>
          <p:nvSpPr>
            <p:cNvPr id="17" name="TextBox 27"/>
            <p:cNvSpPr txBox="1">
              <a:spLocks noChangeArrowheads="1"/>
            </p:cNvSpPr>
            <p:nvPr/>
          </p:nvSpPr>
          <p:spPr bwMode="auto">
            <a:xfrm>
              <a:off x="865433" y="1492555"/>
              <a:ext cx="3114234" cy="7536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3335" spc="-200" dirty="0">
                  <a:solidFill>
                    <a:srgbClr val="FFFFE5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亲   尝   汤   药</a:t>
              </a:r>
              <a:endParaRPr lang="zh-CN" altLang="en-US" sz="3335" spc="-200" dirty="0">
                <a:solidFill>
                  <a:srgbClr val="F5EE59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pic>
        <p:nvPicPr>
          <p:cNvPr id="18" name="Picture 2" descr="E:\ppt\南京诚仁敬\200874192142910_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906" y="2514614"/>
            <a:ext cx="3447764" cy="2720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内容占位符 5"/>
          <p:cNvSpPr txBox="1"/>
          <p:nvPr/>
        </p:nvSpPr>
        <p:spPr>
          <a:xfrm>
            <a:off x="5331614" y="1848490"/>
            <a:ext cx="5376597" cy="2866247"/>
          </a:xfrm>
          <a:prstGeom prst="rect">
            <a:avLst/>
          </a:prstGeom>
          <a:noFill/>
          <a:ln>
            <a:noFill/>
            <a:miter lim="800000"/>
          </a:ln>
        </p:spPr>
        <p:txBody>
          <a:bodyPr/>
          <a:lstStyle>
            <a:defPPr>
              <a:defRPr lang="zh-CN"/>
            </a:defPPr>
            <a:lvl1pPr indent="0">
              <a:spcBef>
                <a:spcPct val="20000"/>
              </a:spcBef>
              <a:buFontTx/>
              <a:buNone/>
              <a:defRPr sz="1600"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zh-CN" altLang="en-US" sz="1735" b="1" dirty="0"/>
              <a:t>汉文帝刘恒</a:t>
            </a:r>
            <a:endParaRPr lang="en-US" altLang="zh-CN" sz="1735" b="1" dirty="0"/>
          </a:p>
          <a:p>
            <a:r>
              <a:rPr lang="en-US" altLang="zh-CN" sz="1735" dirty="0"/>
              <a:t>       </a:t>
            </a:r>
            <a:r>
              <a:rPr lang="zh-CN" altLang="en-US" sz="1735" dirty="0"/>
              <a:t>汉高祖第三子，为薄太后所生。高后八年（前</a:t>
            </a:r>
            <a:r>
              <a:rPr lang="en-US" altLang="zh-CN" sz="1735" dirty="0"/>
              <a:t>180</a:t>
            </a:r>
            <a:r>
              <a:rPr lang="zh-CN" altLang="en-US" sz="1735" dirty="0"/>
              <a:t>）即帝位。他以仁孝之名，闻于天下，侍奉母亲从不懈怠。母亲卧病三年，他常常目不交睫，衣不解带；母亲所服的汤药，他亲口尝过后才放心让母亲服用。他在位</a:t>
            </a:r>
            <a:r>
              <a:rPr lang="en-US" altLang="zh-CN" sz="1735" dirty="0"/>
              <a:t>24</a:t>
            </a:r>
            <a:r>
              <a:rPr lang="zh-CN" altLang="en-US" sz="1735" dirty="0"/>
              <a:t>年，重德治，兴礼仪，注意发展农业，使西汉社会稳定，人丁兴旺，经济得到恢复和发展，他与汉景帝的统治时期被誉为“文景之治”。</a:t>
            </a:r>
            <a:br>
              <a:rPr lang="zh-CN" altLang="en-US" sz="1735" dirty="0"/>
            </a:br>
            <a:endParaRPr lang="zh-CN" altLang="en-US" sz="1735" dirty="0"/>
          </a:p>
        </p:txBody>
      </p:sp>
      <p:sp>
        <p:nvSpPr>
          <p:cNvPr id="21" name="矩形 18"/>
          <p:cNvSpPr>
            <a:spLocks noChangeArrowheads="1"/>
          </p:cNvSpPr>
          <p:nvPr/>
        </p:nvSpPr>
        <p:spPr bwMode="auto">
          <a:xfrm>
            <a:off x="5331614" y="4121905"/>
            <a:ext cx="5376597" cy="1479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ct val="50000"/>
              </a:spcBef>
            </a:pPr>
            <a:r>
              <a:rPr lang="en-US" altLang="zh-CN" sz="1735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</a:t>
            </a:r>
            <a:r>
              <a:rPr lang="zh-CN" altLang="en-US" sz="1735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汉文帝虽贵为天子，却成为久病床前的孝子。他的耐心、他的柔和、他的勤劳、他的体贴，真正做到</a:t>
            </a:r>
            <a:r>
              <a:rPr lang="en-US" altLang="zh-CN" sz="1735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735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弟子规</a:t>
            </a:r>
            <a:r>
              <a:rPr lang="en-US" altLang="zh-CN" sz="1735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735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的“亲有疾，药先尝，昼夜侍，不离床”。示范久病床前有孝子！</a:t>
            </a:r>
            <a:endParaRPr lang="zh-CN" altLang="en-US" sz="1735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9" grpId="0"/>
      <p:bldP spid="2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014" y="0"/>
            <a:ext cx="4948638" cy="280831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7716" y="3706579"/>
            <a:ext cx="1683131" cy="294822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9" y="246969"/>
            <a:ext cx="4243912" cy="7905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04423" y="320840"/>
            <a:ext cx="2730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spc="600" smtClean="0">
                <a:solidFill>
                  <a:schemeClr val="bg1"/>
                </a:solidFill>
                <a:latin typeface="李旭科书法" panose="02000603000000000000" pitchFamily="2" charset="-122"/>
                <a:ea typeface="李旭科书法" panose="02000603000000000000" pitchFamily="2" charset="-122"/>
              </a:rPr>
              <a:t>道德讲堂</a:t>
            </a:r>
            <a:endParaRPr lang="zh-CN" altLang="en-US" sz="3200" spc="600" dirty="0">
              <a:solidFill>
                <a:schemeClr val="bg1"/>
              </a:solidFill>
              <a:latin typeface="李旭科书法" panose="02000603000000000000" pitchFamily="2" charset="-122"/>
              <a:ea typeface="李旭科书法" panose="02000603000000000000" pitchFamily="2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10578468" y="1694900"/>
            <a:ext cx="1484550" cy="5163100"/>
            <a:chOff x="762676" y="-88900"/>
            <a:chExt cx="1278000" cy="4444743"/>
          </a:xfrm>
        </p:grpSpPr>
        <p:pic>
          <p:nvPicPr>
            <p:cNvPr id="23" name="Picture 4" descr="C:\Users\Thinkpad\Desktop\245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820696" y="1494472"/>
              <a:ext cx="4444743" cy="127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11"/>
            <p:cNvSpPr txBox="1">
              <a:spLocks noChangeArrowheads="1"/>
            </p:cNvSpPr>
            <p:nvPr/>
          </p:nvSpPr>
          <p:spPr bwMode="auto">
            <a:xfrm>
              <a:off x="933124" y="725830"/>
              <a:ext cx="724265" cy="21977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4265" dirty="0">
                  <a:solidFill>
                    <a:schemeClr val="bg1"/>
                  </a:solidFill>
                  <a:latin typeface="中山行书百年纪念版" panose="02010609000101010101" pitchFamily="49" charset="-122"/>
                  <a:ea typeface="中山行书百年纪念版" panose="02010609000101010101" pitchFamily="49" charset="-122"/>
                </a:rPr>
                <a:t>现代孝子 </a:t>
              </a:r>
              <a:endParaRPr lang="zh-CN" altLang="en-US" sz="4265" dirty="0">
                <a:solidFill>
                  <a:schemeClr val="bg1"/>
                </a:solidFill>
                <a:latin typeface="中山行书百年纪念版" panose="02010609000101010101" pitchFamily="49" charset="-122"/>
                <a:ea typeface="中山行书百年纪念版" panose="02010609000101010101" pitchFamily="49" charset="-122"/>
              </a:endParaRPr>
            </a:p>
          </p:txBody>
        </p:sp>
      </p:grpSp>
      <p:pic>
        <p:nvPicPr>
          <p:cNvPr id="25" name="Picture 2" descr="C:\Users\Thinkpad\Desktop\PNG\1_0004_图层-10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6" r="5288" b="6991"/>
          <a:stretch>
            <a:fillRect/>
          </a:stretch>
        </p:blipFill>
        <p:spPr bwMode="auto">
          <a:xfrm>
            <a:off x="1048762" y="1366566"/>
            <a:ext cx="3148951" cy="2899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17"/>
          <p:cNvSpPr txBox="1">
            <a:spLocks noChangeArrowheads="1"/>
          </p:cNvSpPr>
          <p:nvPr/>
        </p:nvSpPr>
        <p:spPr bwMode="auto">
          <a:xfrm>
            <a:off x="1204423" y="979486"/>
            <a:ext cx="2952749" cy="3518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2265" dirty="0">
                <a:solidFill>
                  <a:srgbClr val="C00000"/>
                </a:solidFill>
                <a:latin typeface="方正吕建德字体" panose="02010600010101010101" pitchFamily="2" charset="-122"/>
                <a:ea typeface="方正吕建德字体" panose="02010600010101010101" pitchFamily="2" charset="-122"/>
              </a:rPr>
              <a:t>今</a:t>
            </a:r>
            <a:endParaRPr lang="zh-CN" altLang="en-US" sz="22265" dirty="0">
              <a:solidFill>
                <a:srgbClr val="C00000"/>
              </a:solidFill>
              <a:latin typeface="方正吕建德字体" panose="02010600010101010101" pitchFamily="2" charset="-122"/>
              <a:ea typeface="方正吕建德字体" panose="02010600010101010101" pitchFamily="2" charset="-122"/>
            </a:endParaRPr>
          </a:p>
        </p:txBody>
      </p:sp>
      <p:sp>
        <p:nvSpPr>
          <p:cNvPr id="27" name="矩形 14"/>
          <p:cNvSpPr>
            <a:spLocks noChangeArrowheads="1"/>
          </p:cNvSpPr>
          <p:nvPr/>
        </p:nvSpPr>
        <p:spPr bwMode="auto">
          <a:xfrm>
            <a:off x="4610479" y="2364791"/>
            <a:ext cx="4222949" cy="2468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ct val="50000"/>
              </a:spcBef>
            </a:pP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--</a:t>
            </a:r>
            <a:r>
              <a:rPr lang="zh-CN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中国领袖的孝</a:t>
            </a:r>
            <a:endParaRPr lang="zh-CN" altLang="en-US" sz="3200" dirty="0">
              <a:solidFill>
                <a:schemeClr val="tx1">
                  <a:lumMod val="95000"/>
                  <a:lumOff val="5000"/>
                </a:schemeClr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  <a:p>
            <a:pPr>
              <a:lnSpc>
                <a:spcPct val="130000"/>
              </a:lnSpc>
              <a:spcBef>
                <a:spcPct val="50000"/>
              </a:spcBef>
            </a:pP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--</a:t>
            </a:r>
            <a:r>
              <a:rPr lang="zh-CN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现代人的孝</a:t>
            </a:r>
            <a:endParaRPr lang="zh-CN" altLang="en-US" sz="3200" dirty="0">
              <a:solidFill>
                <a:schemeClr val="tx1">
                  <a:lumMod val="95000"/>
                  <a:lumOff val="5000"/>
                </a:schemeClr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  <a:p>
            <a:pPr>
              <a:lnSpc>
                <a:spcPct val="130000"/>
              </a:lnSpc>
              <a:spcBef>
                <a:spcPct val="50000"/>
              </a:spcBef>
            </a:pPr>
            <a:endParaRPr lang="zh-CN" altLang="en-US" sz="3200" dirty="0">
              <a:solidFill>
                <a:schemeClr val="tx1">
                  <a:lumMod val="95000"/>
                  <a:lumOff val="5000"/>
                </a:schemeClr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3706579"/>
            <a:ext cx="3345893" cy="26231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65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6" grpId="0"/>
      <p:bldP spid="2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014" y="0"/>
            <a:ext cx="4948638" cy="280831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7716" y="3706579"/>
            <a:ext cx="1683131" cy="294822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9" y="246969"/>
            <a:ext cx="4243912" cy="7905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04423" y="320840"/>
            <a:ext cx="2730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spc="600" smtClean="0">
                <a:solidFill>
                  <a:schemeClr val="bg1"/>
                </a:solidFill>
                <a:latin typeface="李旭科书法" panose="02000603000000000000" pitchFamily="2" charset="-122"/>
                <a:ea typeface="李旭科书法" panose="02000603000000000000" pitchFamily="2" charset="-122"/>
              </a:rPr>
              <a:t>道德讲堂</a:t>
            </a:r>
            <a:endParaRPr lang="zh-CN" altLang="en-US" sz="3200" spc="600" dirty="0">
              <a:solidFill>
                <a:schemeClr val="bg1"/>
              </a:solidFill>
              <a:latin typeface="李旭科书法" panose="02000603000000000000" pitchFamily="2" charset="-122"/>
              <a:ea typeface="李旭科书法" panose="02000603000000000000" pitchFamily="2" charset="-122"/>
            </a:endParaRPr>
          </a:p>
        </p:txBody>
      </p:sp>
      <p:pic>
        <p:nvPicPr>
          <p:cNvPr id="7" name="Picture 2" descr="http://imgsrc.baidu.com/baike/pic/item/dbf554ed5f81019cb21cb11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4575" y="1942955"/>
            <a:ext cx="2939048" cy="3926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组合 12"/>
          <p:cNvGrpSpPr/>
          <p:nvPr/>
        </p:nvGrpSpPr>
        <p:grpSpPr>
          <a:xfrm>
            <a:off x="2303086" y="1339476"/>
            <a:ext cx="5810784" cy="1281272"/>
            <a:chOff x="2142157" y="1490321"/>
            <a:chExt cx="5457745" cy="1281272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2157" y="1490321"/>
              <a:ext cx="4717162" cy="1281272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3223589" y="1739054"/>
              <a:ext cx="43763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spc="-200" smtClean="0">
                  <a:solidFill>
                    <a:srgbClr val="C00000"/>
                  </a:solidFill>
                  <a:latin typeface="隶书" panose="02010509060101010101" pitchFamily="49" charset="-122"/>
                  <a:ea typeface="隶书" panose="02010509060101010101" pitchFamily="49" charset="-122"/>
                </a:rPr>
                <a:t>中国领袖的教</a:t>
              </a:r>
              <a:endParaRPr lang="zh-CN" altLang="en-US" sz="3200" spc="-200" dirty="0">
                <a:solidFill>
                  <a:srgbClr val="C00000"/>
                </a:solidFill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</p:grpSp>
      <p:sp>
        <p:nvSpPr>
          <p:cNvPr id="8" name="内容占位符 5"/>
          <p:cNvSpPr txBox="1"/>
          <p:nvPr/>
        </p:nvSpPr>
        <p:spPr>
          <a:xfrm>
            <a:off x="2172862" y="2723650"/>
            <a:ext cx="5568619" cy="314570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/>
          <a:lstStyle>
            <a:defPPr>
              <a:defRPr lang="zh-CN"/>
            </a:defPPr>
            <a:lvl1pPr indent="0">
              <a:spcBef>
                <a:spcPct val="20000"/>
              </a:spcBef>
              <a:buFontTx/>
              <a:buNone/>
              <a:defRPr sz="1600"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zh-CN" altLang="en-US" sz="1935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    毛泽东对母亲感情很深。</a:t>
            </a:r>
            <a:r>
              <a:rPr lang="en-US" altLang="zh-CN" sz="1935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1918</a:t>
            </a:r>
            <a:r>
              <a:rPr lang="zh-CN" altLang="en-US" sz="1935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年他从长沙赴北京前夕，十分挂念生病的母亲，特地请人开了一个药方寄给舅父。次年春特返回长沙，把母亲接来就医。</a:t>
            </a:r>
            <a:r>
              <a:rPr lang="en-US" altLang="zh-CN" sz="1935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10</a:t>
            </a:r>
            <a:r>
              <a:rPr lang="zh-CN" altLang="en-US" sz="1935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月</a:t>
            </a:r>
            <a:r>
              <a:rPr lang="en-US" altLang="zh-CN" sz="1935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5</a:t>
            </a:r>
            <a:r>
              <a:rPr lang="zh-CN" altLang="en-US" sz="1935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日，毛泽东的母亲病逝，终年五十二岁。毛泽东日夜兼程从长沙赶回韶山守灵，并和泪写下一篇情义深长的</a:t>
            </a:r>
            <a:r>
              <a:rPr lang="en-US" altLang="zh-CN" sz="1935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《</a:t>
            </a:r>
            <a:r>
              <a:rPr lang="zh-CN" altLang="en-US" sz="1935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祭母文</a:t>
            </a:r>
            <a:r>
              <a:rPr lang="en-US" altLang="zh-CN" sz="1935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》</a:t>
            </a:r>
            <a:r>
              <a:rPr lang="zh-CN" altLang="en-US" sz="1935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。</a:t>
            </a:r>
            <a:endParaRPr lang="zh-CN" altLang="en-US" sz="1935" dirty="0">
              <a:latin typeface="方正古隶简体" panose="03000509000000000000" pitchFamily="65" charset="-122"/>
              <a:ea typeface="方正古隶简体" panose="03000509000000000000" pitchFamily="65" charset="-122"/>
            </a:endParaRPr>
          </a:p>
          <a:p>
            <a:r>
              <a:rPr lang="zh-CN" altLang="en-US" sz="1935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    “吾母高风，首推博爱。 远近亲疏，一皆覆载。恺恻慈祥，感动庶汇。 爱力所及，原本真诚。不作诳言，不存欺</a:t>
            </a:r>
            <a:r>
              <a:rPr lang="en-US" altLang="zh-CN" sz="1935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…”</a:t>
            </a:r>
            <a:endParaRPr lang="zh-CN" altLang="en-US" sz="1935" dirty="0">
              <a:latin typeface="方正古隶简体" panose="03000509000000000000" pitchFamily="65" charset="-122"/>
              <a:ea typeface="方正古隶简体" panose="03000509000000000000" pitchFamily="65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014" y="0"/>
            <a:ext cx="4948638" cy="280831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7716" y="3706579"/>
            <a:ext cx="1683131" cy="294822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913" y="910673"/>
            <a:ext cx="3193145" cy="2530493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167262" y="1513677"/>
            <a:ext cx="22257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00" dirty="0" smtClean="0">
                <a:solidFill>
                  <a:schemeClr val="bg1"/>
                </a:solidFill>
                <a:latin typeface="李旭科书法" panose="02000603000000000000" pitchFamily="2" charset="-122"/>
                <a:ea typeface="李旭科书法" panose="02000603000000000000" pitchFamily="2" charset="-122"/>
              </a:rPr>
              <a:t>前言</a:t>
            </a:r>
            <a:endParaRPr lang="zh-CN" altLang="en-US" sz="6600" dirty="0">
              <a:solidFill>
                <a:schemeClr val="bg1"/>
              </a:solidFill>
              <a:latin typeface="李旭科书法" panose="02000603000000000000" pitchFamily="2" charset="-122"/>
              <a:ea typeface="李旭科书法" panose="02000603000000000000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805333" y="2469967"/>
            <a:ext cx="6096000" cy="2473224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821" tIns="54411" rIns="108821" bIns="54411" anchor="ctr">
            <a:spAutoFit/>
          </a:bodyPr>
          <a:lstStyle/>
          <a:p>
            <a:pPr defTabSz="1087755">
              <a:lnSpc>
                <a:spcPct val="120000"/>
              </a:lnSpc>
            </a:pPr>
            <a:r>
              <a:rPr lang="zh-CN" altLang="en-US" sz="2135" b="1" dirty="0">
                <a:latin typeface="Arial" panose="020B0604020202020204" pitchFamily="34" charset="0"/>
                <a:ea typeface="楷体" panose="02010609060101010101" pitchFamily="49" charset="-122"/>
              </a:rPr>
              <a:t>       “积善之家必有余庆，积恶之家必有余殃”、“但行好事，莫问前程”。如今“道德讲堂”在全国各地蓬勃开展，以“身边人讲身边事、身边人讲自己事、身边事教身边人”的形式，传播凡人善举，已成为群众易于参与、乐于参与道德建设的平台和载体。</a:t>
            </a:r>
            <a:endParaRPr lang="zh-CN" altLang="en-US" sz="2135" b="1" dirty="0">
              <a:latin typeface="Arial" panose="020B0604020202020204" pitchFamily="34" charset="0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014" y="0"/>
            <a:ext cx="4948638" cy="280831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7716" y="3706579"/>
            <a:ext cx="1683131" cy="294822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9" y="246969"/>
            <a:ext cx="4243912" cy="7905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04423" y="320840"/>
            <a:ext cx="2730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spc="600" smtClean="0">
                <a:solidFill>
                  <a:schemeClr val="bg1"/>
                </a:solidFill>
                <a:latin typeface="李旭科书法" panose="02000603000000000000" pitchFamily="2" charset="-122"/>
                <a:ea typeface="李旭科书法" panose="02000603000000000000" pitchFamily="2" charset="-122"/>
              </a:rPr>
              <a:t>道德讲堂</a:t>
            </a:r>
            <a:endParaRPr lang="zh-CN" altLang="en-US" sz="3200" spc="600" dirty="0">
              <a:solidFill>
                <a:schemeClr val="bg1"/>
              </a:solidFill>
              <a:latin typeface="李旭科书法" panose="02000603000000000000" pitchFamily="2" charset="-122"/>
              <a:ea typeface="李旭科书法" panose="02000603000000000000" pitchFamily="2" charset="-122"/>
            </a:endParaRPr>
          </a:p>
        </p:txBody>
      </p:sp>
      <p:sp>
        <p:nvSpPr>
          <p:cNvPr id="13" name="内容占位符 5"/>
          <p:cNvSpPr txBox="1"/>
          <p:nvPr/>
        </p:nvSpPr>
        <p:spPr>
          <a:xfrm>
            <a:off x="5292361" y="3045983"/>
            <a:ext cx="5568619" cy="3168352"/>
          </a:xfrm>
          <a:prstGeom prst="rect">
            <a:avLst/>
          </a:prstGeom>
          <a:noFill/>
          <a:ln>
            <a:noFill/>
            <a:miter lim="800000"/>
          </a:ln>
        </p:spPr>
        <p:txBody>
          <a:bodyPr/>
          <a:lstStyle>
            <a:defPPr>
              <a:defRPr lang="zh-CN"/>
            </a:defPPr>
            <a:lvl1pPr indent="0">
              <a:spcBef>
                <a:spcPct val="20000"/>
              </a:spcBef>
              <a:buFontTx/>
              <a:buNone/>
              <a:defRPr sz="1600"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zh-CN" altLang="en-US" sz="2000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     夏伯根是邓小平的继母，邓小平对正直、善良、勤劳、肯干的继母特别敬重和爱戴。邓小平调中央工作后，他把继母接到北京承担起赡养继母的义务，邓小平夫妇待她如亲母，从不分你我，在饮食、卫生、穿戴等生活的各个方面，十分周全的照顾老人、安抚老人、使她晚年心情愉快。夏伯根老人能够高寿，与邓小平夫妇对她几十年如一日的爱戴、敬重、关心、照顾是分不开的。</a:t>
            </a:r>
            <a:endParaRPr lang="zh-CN" altLang="en-US" sz="2000" dirty="0">
              <a:latin typeface="方正古隶简体" panose="03000509000000000000" pitchFamily="65" charset="-122"/>
              <a:ea typeface="方正古隶简体" panose="03000509000000000000" pitchFamily="65" charset="-122"/>
            </a:endParaRPr>
          </a:p>
        </p:txBody>
      </p:sp>
      <p:pic>
        <p:nvPicPr>
          <p:cNvPr id="14" name="Picture 2" descr="http://imgsrc.baidu.com/baike/pic/item/c856613e3056986870cf6c9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519" y="2087834"/>
            <a:ext cx="2753811" cy="39269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组合 17"/>
          <p:cNvGrpSpPr/>
          <p:nvPr/>
        </p:nvGrpSpPr>
        <p:grpSpPr>
          <a:xfrm>
            <a:off x="5630486" y="1872876"/>
            <a:ext cx="5810784" cy="1281272"/>
            <a:chOff x="2142157" y="1490321"/>
            <a:chExt cx="5457745" cy="1281272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2157" y="1490321"/>
              <a:ext cx="4717162" cy="1281272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3223589" y="1739054"/>
              <a:ext cx="43763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spc="-200" smtClean="0">
                  <a:solidFill>
                    <a:srgbClr val="C00000"/>
                  </a:solidFill>
                  <a:latin typeface="隶书" panose="02010509060101010101" pitchFamily="49" charset="-122"/>
                  <a:ea typeface="隶书" panose="02010509060101010101" pitchFamily="49" charset="-122"/>
                </a:rPr>
                <a:t>中国领袖的孝</a:t>
              </a:r>
              <a:endParaRPr lang="zh-CN" altLang="en-US" sz="3200" spc="-200" dirty="0">
                <a:solidFill>
                  <a:srgbClr val="C00000"/>
                </a:solidFill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014" y="0"/>
            <a:ext cx="4948638" cy="280831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7716" y="3706579"/>
            <a:ext cx="1683131" cy="294822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9" y="246969"/>
            <a:ext cx="4243912" cy="7905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04423" y="320840"/>
            <a:ext cx="2730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spc="600" smtClean="0">
                <a:solidFill>
                  <a:schemeClr val="bg1"/>
                </a:solidFill>
                <a:latin typeface="李旭科书法" panose="02000603000000000000" pitchFamily="2" charset="-122"/>
                <a:ea typeface="李旭科书法" panose="02000603000000000000" pitchFamily="2" charset="-122"/>
              </a:rPr>
              <a:t>道德讲堂</a:t>
            </a:r>
            <a:endParaRPr lang="zh-CN" altLang="en-US" sz="3200" spc="600" dirty="0">
              <a:solidFill>
                <a:schemeClr val="bg1"/>
              </a:solidFill>
              <a:latin typeface="李旭科书法" panose="02000603000000000000" pitchFamily="2" charset="-122"/>
              <a:ea typeface="李旭科书法" panose="02000603000000000000" pitchFamily="2" charset="-122"/>
            </a:endParaRPr>
          </a:p>
        </p:txBody>
      </p:sp>
      <p:pic>
        <p:nvPicPr>
          <p:cNvPr id="8" name="Picture 3" descr="E:\ppt\南京诚仁敬\BB15副本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250" y="3456763"/>
            <a:ext cx="4045085" cy="319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904206" y="1645998"/>
            <a:ext cx="718210" cy="160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/>
          <a:p>
            <a:pPr algn="ctr"/>
            <a:r>
              <a:rPr lang="zh-CN" altLang="en-US" sz="3465" dirty="0">
                <a:solidFill>
                  <a:srgbClr val="D50000"/>
                </a:solidFill>
                <a:latin typeface="方正华隶简体" pitchFamily="65" charset="-122"/>
                <a:ea typeface="方正华隶简体" pitchFamily="65" charset="-122"/>
              </a:rPr>
              <a:t>田世国</a:t>
            </a:r>
            <a:endParaRPr lang="zh-CN" altLang="en-US" sz="3465" dirty="0">
              <a:solidFill>
                <a:srgbClr val="D50000"/>
              </a:solidFill>
              <a:latin typeface="方正华隶简体" pitchFamily="65" charset="-122"/>
              <a:ea typeface="方正华隶简体" pitchFamily="65" charset="-122"/>
            </a:endParaRPr>
          </a:p>
        </p:txBody>
      </p:sp>
      <p:sp>
        <p:nvSpPr>
          <p:cNvPr id="11" name="TextBox 11"/>
          <p:cNvSpPr txBox="1">
            <a:spLocks noChangeArrowheads="1"/>
          </p:cNvSpPr>
          <p:nvPr/>
        </p:nvSpPr>
        <p:spPr bwMode="auto">
          <a:xfrm>
            <a:off x="1622416" y="4024729"/>
            <a:ext cx="6083029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13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600" b="1" dirty="0"/>
              <a:t>感动中国人物评选</a:t>
            </a:r>
            <a:r>
              <a:rPr lang="en-US" sz="1600" b="1" dirty="0"/>
              <a:t>”</a:t>
            </a:r>
            <a:r>
              <a:rPr lang="zh-CN" altLang="en-US" sz="1600" b="1" dirty="0"/>
              <a:t>委员会对田世国的评价是：</a:t>
            </a:r>
            <a:endParaRPr lang="zh-CN" altLang="en-US" sz="1600" b="1" dirty="0"/>
          </a:p>
          <a:p>
            <a:r>
              <a:rPr lang="zh-CN" altLang="en-US" sz="1600" dirty="0"/>
              <a:t>　　</a:t>
            </a:r>
            <a:r>
              <a:rPr lang="zh-CN" altLang="en-US" sz="1600" dirty="0">
                <a:solidFill>
                  <a:srgbClr val="EE0000"/>
                </a:solidFill>
              </a:rPr>
              <a:t>孝顺、孝心、孝道，是今天社会转型期人际间情感疏离的感召。小羊有跪乳之恩，乌鸦有反哺之义。捐肾救母，大亲、大情、大义。</a:t>
            </a:r>
            <a:endParaRPr lang="zh-CN" altLang="en-US" sz="1600" dirty="0">
              <a:solidFill>
                <a:srgbClr val="EE0000"/>
              </a:solidFill>
            </a:endParaRPr>
          </a:p>
          <a:p>
            <a:r>
              <a:rPr lang="zh-CN" altLang="en-US" sz="1600" dirty="0"/>
              <a:t>　　    中央电视台对这位元孝子的宣传、表彰报导，唤起全国人民的孝心。孝，在感动中国！</a:t>
            </a:r>
            <a:endParaRPr lang="zh-CN" altLang="en-US" sz="1600" dirty="0"/>
          </a:p>
          <a:p>
            <a:r>
              <a:rPr lang="zh-CN" altLang="en-US" sz="1600" dirty="0"/>
              <a:t>     孔子说：“教民亲爱，莫过于孝”（</a:t>
            </a:r>
            <a:r>
              <a:rPr lang="en-US" altLang="zh-CN" sz="1600" dirty="0"/>
              <a:t>《</a:t>
            </a:r>
            <a:r>
              <a:rPr lang="zh-CN" altLang="en-US" sz="1600" dirty="0"/>
              <a:t>孝经</a:t>
            </a:r>
            <a:r>
              <a:rPr lang="en-US" altLang="zh-CN" sz="1600" dirty="0"/>
              <a:t>·</a:t>
            </a:r>
            <a:r>
              <a:rPr lang="zh-CN" altLang="en-US" sz="1600" dirty="0"/>
              <a:t>广要道章</a:t>
            </a:r>
            <a:r>
              <a:rPr lang="en-US" altLang="zh-CN" sz="1600" dirty="0"/>
              <a:t>》</a:t>
            </a:r>
            <a:r>
              <a:rPr lang="zh-CN" altLang="en-US" sz="1600" dirty="0"/>
              <a:t>）意思是说，教人民相亲相爱，莫过于推行孝道了。</a:t>
            </a:r>
            <a:endParaRPr lang="zh-CN" altLang="en-US" sz="1600" dirty="0"/>
          </a:p>
          <a:p>
            <a:endParaRPr lang="en-US" altLang="zh-CN" sz="1600" dirty="0"/>
          </a:p>
        </p:txBody>
      </p:sp>
      <p:pic>
        <p:nvPicPr>
          <p:cNvPr id="12" name="Picture 4" descr="E:\PPT\PPT中国风元素\水墨祥云\水墨祥云\01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3151" y="3133024"/>
            <a:ext cx="1076891" cy="671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416" y="1360236"/>
            <a:ext cx="8814228" cy="2443923"/>
          </a:xfrm>
          <a:prstGeom prst="rect">
            <a:avLst/>
          </a:prstGeom>
        </p:spPr>
      </p:pic>
      <p:sp>
        <p:nvSpPr>
          <p:cNvPr id="7" name="TextBox 15"/>
          <p:cNvSpPr txBox="1">
            <a:spLocks noChangeArrowheads="1"/>
          </p:cNvSpPr>
          <p:nvPr/>
        </p:nvSpPr>
        <p:spPr bwMode="auto">
          <a:xfrm>
            <a:off x="1900847" y="1645998"/>
            <a:ext cx="8272157" cy="195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1735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    </a:t>
            </a:r>
            <a:r>
              <a:rPr lang="zh-CN" altLang="en-US" sz="1735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感动中国</a:t>
            </a:r>
            <a:r>
              <a:rPr lang="en-US" altLang="zh-CN" sz="1735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2004</a:t>
            </a:r>
            <a:r>
              <a:rPr lang="zh-CN" altLang="en-US" sz="1735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年度人物中有一位孝子，他的孝行感动全中国，他叫田世国，是一名广州市的律师，男，</a:t>
            </a:r>
            <a:r>
              <a:rPr lang="en-US" altLang="zh-CN" sz="1735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38</a:t>
            </a:r>
            <a:r>
              <a:rPr lang="zh-CN" altLang="en-US" sz="1735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岁。</a:t>
            </a:r>
            <a:r>
              <a:rPr lang="en-US" altLang="zh-CN" sz="1735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2004</a:t>
            </a:r>
            <a:r>
              <a:rPr lang="zh-CN" altLang="en-US" sz="1735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年他的母亲患尿毒症，他得知母亲最好的治疗方式是移植一个健康的肾脏，就毅然决定瞒著母亲，将自己的一个肾脏移植给妈妈。去年</a:t>
            </a:r>
            <a:r>
              <a:rPr lang="en-US" sz="1735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 </a:t>
            </a:r>
            <a:r>
              <a:rPr lang="en-US" altLang="zh-CN" sz="1735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9</a:t>
            </a:r>
            <a:r>
              <a:rPr lang="zh-CN" altLang="en-US" sz="1735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月</a:t>
            </a:r>
            <a:r>
              <a:rPr lang="en-US" altLang="zh-CN" sz="1735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29</a:t>
            </a:r>
            <a:r>
              <a:rPr lang="zh-CN" altLang="en-US" sz="1735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日，在上海医院，母植子肾手术成功，二人都已经康复出院。正是：“慈母身上肾，孝子一片心”。田世国，把生命的一部分回馈给病危的母亲，至今不让母亲知道，他的孝行，让天下所有的母亲含泪微笑，他的真情唤起天下所有儿女的孝心。</a:t>
            </a:r>
            <a:endParaRPr lang="en-US" altLang="zh-CN" sz="1735" dirty="0">
              <a:latin typeface="方正古隶简体" panose="03000509000000000000" pitchFamily="65" charset="-122"/>
              <a:ea typeface="方正古隶简体" panose="03000509000000000000" pitchFamily="65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1" grpId="0"/>
      <p:bldP spid="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014" y="0"/>
            <a:ext cx="4948638" cy="280831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7716" y="3706579"/>
            <a:ext cx="1683131" cy="294822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9" y="246969"/>
            <a:ext cx="4243912" cy="7905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04423" y="320840"/>
            <a:ext cx="2730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spc="600" smtClean="0">
                <a:solidFill>
                  <a:schemeClr val="bg1"/>
                </a:solidFill>
                <a:latin typeface="李旭科书法" panose="02000603000000000000" pitchFamily="2" charset="-122"/>
                <a:ea typeface="李旭科书法" panose="02000603000000000000" pitchFamily="2" charset="-122"/>
              </a:rPr>
              <a:t>道德讲堂</a:t>
            </a:r>
            <a:endParaRPr lang="zh-CN" altLang="en-US" sz="3200" spc="600" dirty="0">
              <a:solidFill>
                <a:schemeClr val="bg1"/>
              </a:solidFill>
              <a:latin typeface="李旭科书法" panose="02000603000000000000" pitchFamily="2" charset="-122"/>
              <a:ea typeface="李旭科书法" panose="02000603000000000000" pitchFamily="2" charset="-122"/>
            </a:endParaRPr>
          </a:p>
        </p:txBody>
      </p:sp>
      <p:sp>
        <p:nvSpPr>
          <p:cNvPr id="8" name="矩形 8"/>
          <p:cNvSpPr>
            <a:spLocks noChangeArrowheads="1"/>
          </p:cNvSpPr>
          <p:nvPr/>
        </p:nvSpPr>
        <p:spPr bwMode="auto">
          <a:xfrm>
            <a:off x="1045261" y="1301915"/>
            <a:ext cx="718210" cy="160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/>
          <a:p>
            <a:pPr algn="ctr"/>
            <a:r>
              <a:rPr lang="zh-CN" altLang="en-US" sz="3465" dirty="0">
                <a:solidFill>
                  <a:srgbClr val="D50000"/>
                </a:solidFill>
                <a:latin typeface="方正华隶简体" pitchFamily="65" charset="-122"/>
                <a:ea typeface="方正华隶简体" pitchFamily="65" charset="-122"/>
              </a:rPr>
              <a:t>李世同</a:t>
            </a:r>
            <a:endParaRPr lang="zh-CN" altLang="en-US" sz="3465" dirty="0">
              <a:solidFill>
                <a:srgbClr val="D50000"/>
              </a:solidFill>
              <a:latin typeface="方正华隶简体" pitchFamily="65" charset="-122"/>
              <a:ea typeface="方正华隶简体" pitchFamily="65" charset="-122"/>
            </a:endParaRPr>
          </a:p>
        </p:txBody>
      </p:sp>
      <p:sp>
        <p:nvSpPr>
          <p:cNvPr id="9" name="TextBox 11"/>
          <p:cNvSpPr txBox="1">
            <a:spLocks noChangeArrowheads="1"/>
          </p:cNvSpPr>
          <p:nvPr/>
        </p:nvSpPr>
        <p:spPr bwMode="auto">
          <a:xfrm>
            <a:off x="6087827" y="5372219"/>
            <a:ext cx="587911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13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600" dirty="0">
                <a:solidFill>
                  <a:srgbClr val="EE0000"/>
                </a:solidFill>
              </a:rPr>
              <a:t> 孔子在</a:t>
            </a:r>
            <a:r>
              <a:rPr lang="en-US" altLang="zh-CN" sz="1600" dirty="0">
                <a:solidFill>
                  <a:srgbClr val="EE0000"/>
                </a:solidFill>
              </a:rPr>
              <a:t>《</a:t>
            </a:r>
            <a:r>
              <a:rPr lang="zh-CN" altLang="en-US" sz="1600" dirty="0">
                <a:solidFill>
                  <a:srgbClr val="EE0000"/>
                </a:solidFill>
              </a:rPr>
              <a:t>孝经</a:t>
            </a:r>
            <a:r>
              <a:rPr lang="en-US" altLang="zh-CN" sz="1600" dirty="0">
                <a:solidFill>
                  <a:srgbClr val="EE0000"/>
                </a:solidFill>
              </a:rPr>
              <a:t>》</a:t>
            </a:r>
            <a:r>
              <a:rPr lang="zh-CN" altLang="en-US" sz="1600" dirty="0">
                <a:solidFill>
                  <a:srgbClr val="EE0000"/>
                </a:solidFill>
              </a:rPr>
              <a:t>中说：“教民亲爱，莫善于孝”。意思是说：教人民相亲相爱，莫过于推行孝道了。</a:t>
            </a:r>
            <a:endParaRPr lang="en-US" altLang="zh-CN" sz="1600" dirty="0">
              <a:solidFill>
                <a:srgbClr val="EE0000"/>
              </a:solidFill>
            </a:endParaRPr>
          </a:p>
        </p:txBody>
      </p:sp>
      <p:pic>
        <p:nvPicPr>
          <p:cNvPr id="11" name="Picture 4" descr="E:\PPT\PPT中国风元素\水墨祥云\水墨祥云\0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4206" y="2788941"/>
            <a:ext cx="1076891" cy="671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矩形 11"/>
          <p:cNvSpPr/>
          <p:nvPr/>
        </p:nvSpPr>
        <p:spPr>
          <a:xfrm>
            <a:off x="5991817" y="3968992"/>
            <a:ext cx="5975121" cy="1446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65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例如</a:t>
            </a:r>
            <a:r>
              <a:rPr lang="zh-CN" altLang="en-US" sz="1465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，举行“敬老孝老思想教育报告会”</a:t>
            </a:r>
            <a:r>
              <a:rPr lang="en-US" altLang="zh-CN" sz="1465" dirty="0">
                <a:latin typeface="微软雅黑" panose="020B0503020204020204" pitchFamily="34" charset="-122"/>
                <a:ea typeface="微软雅黑" panose="020B0503020204020204" pitchFamily="34" charset="-122"/>
              </a:rPr>
              <a:t>60</a:t>
            </a:r>
            <a:r>
              <a:rPr lang="zh-CN" altLang="en-US" sz="1465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多场</a:t>
            </a:r>
            <a:r>
              <a:rPr lang="zh-CN" altLang="en-US" sz="1465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en-US" sz="1465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直接受</a:t>
            </a:r>
            <a:r>
              <a:rPr lang="zh-CN" altLang="en-US" sz="1465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教育的群众 </a:t>
            </a:r>
            <a:r>
              <a:rPr lang="en-US" altLang="zh-CN" sz="1465" dirty="0"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sz="1465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万多人。他直接关怀帮助解决老人子女纠纷案件 </a:t>
            </a:r>
            <a:r>
              <a:rPr lang="en-US" altLang="zh-CN" sz="1465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200</a:t>
            </a:r>
            <a:r>
              <a:rPr lang="zh-CN" altLang="en-US" sz="1465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多起。发动开展“敬老孝老思想教育进万家”的活动等等。这位孝子，被称为精神文明建设的使者，老年人的贴心人，敬老孝老的楷模，爱心功臣。在他的带动下，敬老孝老志愿者队伍已发展到 </a:t>
            </a:r>
            <a:r>
              <a:rPr lang="en-US" altLang="zh-CN" sz="1465" dirty="0">
                <a:latin typeface="微软雅黑" panose="020B0503020204020204" pitchFamily="34" charset="-122"/>
                <a:ea typeface="微软雅黑" panose="020B0503020204020204" pitchFamily="34" charset="-122"/>
              </a:rPr>
              <a:t>300</a:t>
            </a:r>
            <a:r>
              <a:rPr lang="zh-CN" altLang="en-US" sz="1465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余人了。</a:t>
            </a:r>
            <a:endParaRPr lang="zh-CN" altLang="en-US" sz="1465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65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endParaRPr lang="zh-CN" altLang="en-US" sz="1465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Picture 2" descr="C:\Documents and Settings\Owner\桌面\20071010095627_2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081" y="3774071"/>
            <a:ext cx="3394511" cy="21604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461" y="1234654"/>
            <a:ext cx="8814228" cy="2443923"/>
          </a:xfrm>
          <a:prstGeom prst="rect">
            <a:avLst/>
          </a:prstGeom>
        </p:spPr>
      </p:pic>
      <p:sp>
        <p:nvSpPr>
          <p:cNvPr id="7" name="TextBox 15"/>
          <p:cNvSpPr txBox="1">
            <a:spLocks noChangeArrowheads="1"/>
          </p:cNvSpPr>
          <p:nvPr/>
        </p:nvSpPr>
        <p:spPr bwMode="auto">
          <a:xfrm>
            <a:off x="2184995" y="1660629"/>
            <a:ext cx="8433699" cy="1672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465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       古代的官员和读书人会孝敬父母，而带动当时的风气。而今</a:t>
            </a:r>
            <a:r>
              <a:rPr lang="en-US" altLang="zh-CN" sz="1465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2005</a:t>
            </a:r>
            <a:r>
              <a:rPr lang="zh-CN" altLang="en-US" sz="1465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年中国评出十大孝子。其中有一位，名叫李世同，文化程度：大学，是经济师。他担任河南省杞县政协副主席。这位孝子，他的爱心遍及全县的老人。几年来，他深入</a:t>
            </a:r>
            <a:r>
              <a:rPr lang="en-US" altLang="zh-CN" sz="1465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50</a:t>
            </a:r>
            <a:r>
              <a:rPr lang="zh-CN" altLang="en-US" sz="1465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多个行政村调查，了解乡村老人的真实生活状况</a:t>
            </a:r>
            <a:r>
              <a:rPr lang="en-US" altLang="zh-CN" sz="1465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,</a:t>
            </a:r>
            <a:r>
              <a:rPr lang="zh-CN" altLang="en-US" sz="1465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调查的资料达</a:t>
            </a:r>
            <a:r>
              <a:rPr lang="en-US" altLang="zh-CN" sz="1465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20</a:t>
            </a:r>
            <a:r>
              <a:rPr lang="zh-CN" altLang="en-US" sz="1465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多万字。他统计出，这些村子里的老人，生活愉快者占</a:t>
            </a:r>
            <a:r>
              <a:rPr lang="en-US" altLang="zh-CN" sz="1465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20%,</a:t>
            </a:r>
            <a:r>
              <a:rPr lang="zh-CN" altLang="en-US" sz="1465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一般情况者占</a:t>
            </a:r>
            <a:r>
              <a:rPr lang="en-US" altLang="zh-CN" sz="1465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20%</a:t>
            </a:r>
            <a:r>
              <a:rPr lang="zh-CN" altLang="en-US" sz="1465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，受委屈、招嫌弃者占</a:t>
            </a:r>
            <a:r>
              <a:rPr lang="en-US" altLang="zh-CN" sz="1465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40%</a:t>
            </a:r>
            <a:r>
              <a:rPr lang="zh-CN" altLang="en-US" sz="1465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，受虐待遗弃者占</a:t>
            </a:r>
            <a:r>
              <a:rPr lang="en-US" altLang="zh-CN" sz="1465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20%</a:t>
            </a:r>
            <a:r>
              <a:rPr lang="zh-CN" altLang="en-US" sz="1465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。他还统计出，这些农村老人，自己劳动养活自己的占 </a:t>
            </a:r>
            <a:r>
              <a:rPr lang="en-US" altLang="zh-CN" sz="1465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70%</a:t>
            </a:r>
            <a:r>
              <a:rPr lang="zh-CN" altLang="en-US" sz="1465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；一半靠自己一半靠子女供养的占</a:t>
            </a:r>
            <a:r>
              <a:rPr lang="en-US" altLang="zh-CN" sz="1465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20%</a:t>
            </a:r>
            <a:r>
              <a:rPr lang="zh-CN" altLang="en-US" sz="1465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；完全由子女养活的占</a:t>
            </a:r>
            <a:r>
              <a:rPr lang="en-US" altLang="zh-CN" sz="1465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10%</a:t>
            </a:r>
            <a:r>
              <a:rPr lang="zh-CN" altLang="en-US" sz="1465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。鉴于这种情况，他发起组织成立”敬老孝老志愿者活动协会”，开展多种形式的敬老孝老活动。</a:t>
            </a:r>
            <a:endParaRPr lang="en-US" altLang="zh-CN" sz="1465" dirty="0">
              <a:latin typeface="方正古隶简体" panose="03000509000000000000" pitchFamily="65" charset="-122"/>
              <a:ea typeface="方正古隶简体" panose="03000509000000000000" pitchFamily="65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00"/>
                            </p:stCondLst>
                            <p:childTnLst>
                              <p:par>
                                <p:cTn id="2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2" grpId="0"/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014" y="0"/>
            <a:ext cx="4948638" cy="280831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7716" y="3706579"/>
            <a:ext cx="1683131" cy="294822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9" y="246969"/>
            <a:ext cx="4243912" cy="7905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04423" y="320840"/>
            <a:ext cx="2730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spc="600" smtClean="0">
                <a:solidFill>
                  <a:schemeClr val="bg1"/>
                </a:solidFill>
                <a:latin typeface="李旭科书法" panose="02000603000000000000" pitchFamily="2" charset="-122"/>
                <a:ea typeface="李旭科书法" panose="02000603000000000000" pitchFamily="2" charset="-122"/>
              </a:rPr>
              <a:t>道德讲堂</a:t>
            </a:r>
            <a:endParaRPr lang="zh-CN" altLang="en-US" sz="3200" spc="600" dirty="0">
              <a:solidFill>
                <a:schemeClr val="bg1"/>
              </a:solidFill>
              <a:latin typeface="李旭科书法" panose="02000603000000000000" pitchFamily="2" charset="-122"/>
              <a:ea typeface="李旭科书法" panose="02000603000000000000" pitchFamily="2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0139322" y="1577681"/>
            <a:ext cx="1684380" cy="4520001"/>
            <a:chOff x="10139322" y="1577681"/>
            <a:chExt cx="1684380" cy="4520001"/>
          </a:xfrm>
        </p:grpSpPr>
        <p:pic>
          <p:nvPicPr>
            <p:cNvPr id="7" name="Picture 2" descr="E:\水墨图表素材\笔6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721511" y="2995492"/>
              <a:ext cx="4520001" cy="16843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矩形 8"/>
            <p:cNvSpPr>
              <a:spLocks noChangeArrowheads="1"/>
            </p:cNvSpPr>
            <p:nvPr/>
          </p:nvSpPr>
          <p:spPr bwMode="auto">
            <a:xfrm>
              <a:off x="10622406" y="2237243"/>
              <a:ext cx="718210" cy="2588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square">
              <a:spAutoFit/>
            </a:bodyPr>
            <a:lstStyle/>
            <a:p>
              <a:pPr algn="ctr"/>
              <a:r>
                <a:rPr lang="zh-CN" altLang="en-US" sz="3465" smtClean="0">
                  <a:solidFill>
                    <a:schemeClr val="bg1"/>
                  </a:solidFill>
                  <a:latin typeface="中山行书百年纪念版" panose="02010609000101010101" pitchFamily="49" charset="-122"/>
                  <a:ea typeface="中山行书百年纪念版" panose="02010609000101010101" pitchFamily="49" charset="-122"/>
                </a:rPr>
                <a:t>为何要孝</a:t>
              </a:r>
              <a:endParaRPr lang="zh-CN" altLang="en-US" sz="3465" dirty="0">
                <a:solidFill>
                  <a:schemeClr val="bg1"/>
                </a:solidFill>
                <a:latin typeface="中山行书百年纪念版" panose="02010609000101010101" pitchFamily="49" charset="-122"/>
                <a:ea typeface="中山行书百年纪念版" panose="02010609000101010101" pitchFamily="49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113" y="1652060"/>
            <a:ext cx="3350293" cy="495300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2037974" y="1577681"/>
            <a:ext cx="38779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dirty="0">
                <a:solidFill>
                  <a:srgbClr val="D5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儒家</a:t>
            </a:r>
            <a:r>
              <a:rPr lang="en-US" altLang="zh-CN" sz="3200" dirty="0">
                <a:solidFill>
                  <a:srgbClr val="D5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──</a:t>
            </a:r>
            <a:r>
              <a:rPr lang="zh-CN" altLang="en-US" sz="3200" dirty="0">
                <a:solidFill>
                  <a:srgbClr val="D5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晓之以要理</a:t>
            </a:r>
            <a:endParaRPr lang="zh-CN" altLang="en-US" sz="3200" dirty="0">
              <a:solidFill>
                <a:srgbClr val="D5000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927746" y="3232255"/>
            <a:ext cx="6048672" cy="2466773"/>
          </a:xfrm>
          <a:prstGeom prst="rect">
            <a:avLst/>
          </a:prstGeom>
          <a:noFill/>
          <a:ln>
            <a:noFill/>
            <a:miter lim="800000"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zh-CN" altLang="en-US" sz="1335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1335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两千多年前，在中国春秋时代，</a:t>
            </a:r>
            <a:r>
              <a:rPr lang="en-US" altLang="zh-CN" sz="1335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”</a:t>
            </a:r>
            <a:r>
              <a:rPr lang="zh-CN" altLang="en-US" sz="1335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至圣先师</a:t>
            </a:r>
            <a:r>
              <a:rPr lang="en-US" altLang="zh-CN" sz="1335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”</a:t>
            </a:r>
            <a:r>
              <a:rPr lang="zh-CN" altLang="en-US" sz="1335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孔子和他的学生们就讨论了这个问题。</a:t>
            </a:r>
            <a:endParaRPr lang="zh-CN" altLang="en-US" sz="1335" dirty="0">
              <a:latin typeface="方正古隶简体" panose="03000509000000000000" pitchFamily="65" charset="-122"/>
              <a:ea typeface="方正古隶简体" panose="03000509000000000000" pitchFamily="65" charset="-122"/>
            </a:endParaRPr>
          </a:p>
          <a:p>
            <a:pPr>
              <a:spcBef>
                <a:spcPct val="20000"/>
              </a:spcBef>
            </a:pPr>
            <a:r>
              <a:rPr lang="zh-CN" altLang="en-US" sz="1335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    一天，孔子闲坐著，他的学生曾参（曾参，就是曾子，</a:t>
            </a:r>
            <a:r>
              <a:rPr lang="en-US" altLang="zh-CN" sz="1335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《</a:t>
            </a:r>
            <a:r>
              <a:rPr lang="zh-CN" altLang="en-US" sz="1335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大学</a:t>
            </a:r>
            <a:r>
              <a:rPr lang="en-US" altLang="zh-CN" sz="1335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》</a:t>
            </a:r>
            <a:r>
              <a:rPr lang="zh-CN" altLang="en-US" sz="1335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的作者）在旁边侍奉。孔子问曾参：先王有至德要道，以顺天下，民用和睦，上下无怨，汝知之乎？</a:t>
            </a:r>
            <a:endParaRPr lang="en-US" altLang="zh-CN" sz="1335" dirty="0">
              <a:latin typeface="方正古隶简体" panose="03000509000000000000" pitchFamily="65" charset="-122"/>
              <a:ea typeface="方正古隶简体" panose="03000509000000000000" pitchFamily="65" charset="-122"/>
            </a:endParaRPr>
          </a:p>
          <a:p>
            <a:pPr>
              <a:spcBef>
                <a:spcPct val="20000"/>
              </a:spcBef>
            </a:pPr>
            <a:r>
              <a:rPr lang="zh-CN" altLang="en-US" sz="1335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意思是说，前代帝王有至高无上的德行，极为重要的道理，去教化天下百姓，使人民和睦，尊贵和卑微的人都能相安，没有怨言，你知道这个至德要道是什么吗？</a:t>
            </a:r>
            <a:endParaRPr lang="zh-CN" altLang="en-US" sz="1335" dirty="0">
              <a:latin typeface="方正古隶简体" panose="03000509000000000000" pitchFamily="65" charset="-122"/>
              <a:ea typeface="方正古隶简体" panose="03000509000000000000" pitchFamily="65" charset="-122"/>
            </a:endParaRPr>
          </a:p>
          <a:p>
            <a:pPr>
              <a:spcBef>
                <a:spcPct val="20000"/>
              </a:spcBef>
            </a:pPr>
            <a:r>
              <a:rPr lang="zh-CN" altLang="en-US" sz="1335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    曾参听到老师讲这么重要的问题，立刻恭恭敬敬地站起来，离开座位。他到孔子面前说：</a:t>
            </a:r>
            <a:r>
              <a:rPr lang="en-US" altLang="zh-CN" sz="1335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”</a:t>
            </a:r>
            <a:r>
              <a:rPr lang="zh-CN" altLang="en-US" sz="1335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弟子不聪敏，哪能知道这种至德要道呢！请夫子详细讲解。</a:t>
            </a:r>
            <a:r>
              <a:rPr lang="en-US" altLang="zh-CN" sz="1335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”</a:t>
            </a:r>
            <a:endParaRPr lang="en-US" altLang="zh-CN" sz="1335" dirty="0">
              <a:latin typeface="方正古隶简体" panose="03000509000000000000" pitchFamily="65" charset="-122"/>
              <a:ea typeface="方正古隶简体" panose="03000509000000000000" pitchFamily="65" charset="-122"/>
            </a:endParaRPr>
          </a:p>
          <a:p>
            <a:pPr>
              <a:spcBef>
                <a:spcPct val="20000"/>
              </a:spcBef>
            </a:pPr>
            <a:r>
              <a:rPr lang="zh-CN" altLang="en-US" sz="1335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    孔子这么一问，曾参这么一请教，就引出了宇宙的精华，做人的根本</a:t>
            </a:r>
            <a:r>
              <a:rPr lang="en-US" altLang="zh-CN" sz="1335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──</a:t>
            </a:r>
            <a:r>
              <a:rPr lang="zh-CN" altLang="en-US" sz="1335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孝。</a:t>
            </a:r>
            <a:endParaRPr lang="zh-CN" altLang="en-US" sz="1335" dirty="0">
              <a:latin typeface="方正古隶简体" panose="03000509000000000000" pitchFamily="65" charset="-122"/>
              <a:ea typeface="方正古隶简体" panose="03000509000000000000" pitchFamily="65" charset="-122"/>
            </a:endParaRPr>
          </a:p>
          <a:p>
            <a:pPr>
              <a:spcBef>
                <a:spcPct val="20000"/>
              </a:spcBef>
            </a:pPr>
            <a:endParaRPr lang="zh-CN" altLang="en-US" sz="1335" dirty="0">
              <a:latin typeface="方正古隶简体" panose="03000509000000000000" pitchFamily="65" charset="-122"/>
              <a:ea typeface="方正古隶简体" panose="03000509000000000000" pitchFamily="65" charset="-122"/>
            </a:endParaRPr>
          </a:p>
          <a:p>
            <a:pPr>
              <a:spcBef>
                <a:spcPct val="20000"/>
              </a:spcBef>
            </a:pPr>
            <a:endParaRPr lang="zh-CN" altLang="en-US" sz="1335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119767" y="2123775"/>
            <a:ext cx="6096000" cy="99540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1465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孝</a:t>
            </a:r>
            <a:r>
              <a:rPr lang="zh-CN" altLang="en-US" sz="1465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endParaRPr lang="en-US" altLang="zh-CN" sz="1465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defRPr/>
            </a:pPr>
            <a:r>
              <a:rPr lang="zh-CN" altLang="en-US" sz="1465" dirty="0">
                <a:latin typeface="微软雅黑" panose="020B0503020204020204" pitchFamily="34" charset="-122"/>
                <a:ea typeface="微软雅黑" panose="020B0503020204020204" pitchFamily="34" charset="-122"/>
              </a:rPr>
              <a:t>是儒家伦理思想的核心，</a:t>
            </a:r>
            <a:endParaRPr lang="en-US" altLang="zh-CN" sz="1465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defRPr/>
            </a:pPr>
            <a:r>
              <a:rPr lang="zh-CN" altLang="en-US" sz="1465" dirty="0">
                <a:latin typeface="微软雅黑" panose="020B0503020204020204" pitchFamily="34" charset="-122"/>
                <a:ea typeface="微软雅黑" panose="020B0503020204020204" pitchFamily="34" charset="-122"/>
              </a:rPr>
              <a:t>是千百年来中国社会维系家庭关系的道德准则，</a:t>
            </a:r>
            <a:endParaRPr lang="en-US" altLang="zh-CN" sz="1465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65" dirty="0">
                <a:latin typeface="微软雅黑" panose="020B0503020204020204" pitchFamily="34" charset="-122"/>
                <a:ea typeface="微软雅黑" panose="020B0503020204020204" pitchFamily="34" charset="-122"/>
              </a:rPr>
              <a:t>是中华民族的传统美德</a:t>
            </a:r>
            <a:r>
              <a:rPr lang="en-US" altLang="zh-CN" sz="1465" dirty="0"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1465" dirty="0">
                <a:latin typeface="微软雅黑" panose="020B0503020204020204" pitchFamily="34" charset="-122"/>
                <a:ea typeface="微软雅黑" panose="020B0503020204020204" pitchFamily="34" charset="-122"/>
              </a:rPr>
              <a:t>是我中华民族传统文化之精髓</a:t>
            </a:r>
            <a:endParaRPr lang="zh-CN" altLang="en-US" sz="1465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9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2" grpId="0"/>
      <p:bldP spid="1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014" y="0"/>
            <a:ext cx="4948638" cy="280831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7716" y="3706579"/>
            <a:ext cx="1683131" cy="294822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9" y="246969"/>
            <a:ext cx="4243912" cy="7905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04423" y="320840"/>
            <a:ext cx="2730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spc="600" smtClean="0">
                <a:solidFill>
                  <a:schemeClr val="bg1"/>
                </a:solidFill>
                <a:latin typeface="李旭科书法" panose="02000603000000000000" pitchFamily="2" charset="-122"/>
                <a:ea typeface="李旭科书法" panose="02000603000000000000" pitchFamily="2" charset="-122"/>
              </a:rPr>
              <a:t>道德讲堂</a:t>
            </a:r>
            <a:endParaRPr lang="zh-CN" altLang="en-US" sz="3200" spc="600" dirty="0">
              <a:solidFill>
                <a:schemeClr val="bg1"/>
              </a:solidFill>
              <a:latin typeface="李旭科书法" panose="02000603000000000000" pitchFamily="2" charset="-122"/>
              <a:ea typeface="李旭科书法" panose="02000603000000000000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0139322" y="1577681"/>
            <a:ext cx="1684380" cy="4520001"/>
            <a:chOff x="10139322" y="1577681"/>
            <a:chExt cx="1684380" cy="4520001"/>
          </a:xfrm>
        </p:grpSpPr>
        <p:pic>
          <p:nvPicPr>
            <p:cNvPr id="8" name="Picture 2" descr="E:\水墨图表素材\笔6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721511" y="2995492"/>
              <a:ext cx="4520001" cy="16843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矩形 8"/>
            <p:cNvSpPr>
              <a:spLocks noChangeArrowheads="1"/>
            </p:cNvSpPr>
            <p:nvPr/>
          </p:nvSpPr>
          <p:spPr bwMode="auto">
            <a:xfrm>
              <a:off x="10622406" y="2237243"/>
              <a:ext cx="718210" cy="2588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square">
              <a:spAutoFit/>
            </a:bodyPr>
            <a:lstStyle/>
            <a:p>
              <a:pPr algn="ctr"/>
              <a:r>
                <a:rPr lang="zh-CN" altLang="en-US" sz="3465" smtClean="0">
                  <a:solidFill>
                    <a:schemeClr val="bg1"/>
                  </a:solidFill>
                  <a:latin typeface="中山行书百年纪念版" panose="02010609000101010101" pitchFamily="49" charset="-122"/>
                  <a:ea typeface="中山行书百年纪念版" panose="02010609000101010101" pitchFamily="49" charset="-122"/>
                </a:rPr>
                <a:t>为何要孝</a:t>
              </a:r>
              <a:endParaRPr lang="zh-CN" altLang="en-US" sz="3465" dirty="0">
                <a:solidFill>
                  <a:schemeClr val="bg1"/>
                </a:solidFill>
                <a:latin typeface="中山行书百年纪念版" panose="02010609000101010101" pitchFamily="49" charset="-122"/>
                <a:ea typeface="中山行书百年纪念版" panose="02010609000101010101" pitchFamily="49" charset="-122"/>
              </a:endParaRPr>
            </a:p>
          </p:txBody>
        </p:sp>
      </p:grpSp>
      <p:sp>
        <p:nvSpPr>
          <p:cNvPr id="11" name="矩形 10"/>
          <p:cNvSpPr/>
          <p:nvPr/>
        </p:nvSpPr>
        <p:spPr>
          <a:xfrm>
            <a:off x="3376414" y="1547334"/>
            <a:ext cx="38779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dirty="0">
                <a:solidFill>
                  <a:srgbClr val="D5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佛家──述之以恩德</a:t>
            </a:r>
            <a:endParaRPr lang="zh-CN" altLang="en-US" sz="3200" dirty="0">
              <a:solidFill>
                <a:srgbClr val="D5000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940090" y="3439650"/>
            <a:ext cx="6048672" cy="2466773"/>
          </a:xfrm>
          <a:prstGeom prst="rect">
            <a:avLst/>
          </a:prstGeom>
          <a:noFill/>
          <a:ln>
            <a:noFill/>
            <a:miter lim="800000"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zh-CN" altLang="en-US" sz="2135" dirty="0">
                <a:latin typeface="楷体" panose="02010609060101010101" pitchFamily="49" charset="-122"/>
                <a:ea typeface="楷体" panose="02010609060101010101" pitchFamily="49" charset="-122"/>
              </a:rPr>
              <a:t>     </a:t>
            </a:r>
            <a:r>
              <a:rPr lang="zh-CN" altLang="en-US" sz="2135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释迦牟尼佛一生讲经说法</a:t>
            </a:r>
            <a:r>
              <a:rPr lang="en-US" altLang="zh-CN" sz="2135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49</a:t>
            </a:r>
            <a:r>
              <a:rPr lang="zh-CN" altLang="en-US" sz="2135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年，其中他讲了一部</a:t>
            </a:r>
            <a:r>
              <a:rPr lang="en-US" altLang="zh-CN" sz="2135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《</a:t>
            </a:r>
            <a:r>
              <a:rPr lang="zh-CN" altLang="en-US" sz="2135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父母恩重难报经</a:t>
            </a:r>
            <a:r>
              <a:rPr lang="en-US" altLang="zh-CN" sz="2135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》</a:t>
            </a:r>
            <a:r>
              <a:rPr lang="zh-CN" altLang="en-US" sz="2135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。这部不朽的经典，详细记述了妇女从怀胎一月至十月所经历的辛苦，胎儿吸收母亲精华生长的情况。释迦牟尼佛以佛眼观众生的疾苦，比现在Ｘ光透视更清楚。佛阐述父母对儿女的恩德，特别是以母亲为例，说出父母对子女的十种深厚恩德：</a:t>
            </a:r>
            <a:endParaRPr lang="zh-CN" altLang="en-US" sz="2135" dirty="0">
              <a:latin typeface="方正古隶简体" panose="03000509000000000000" pitchFamily="65" charset="-122"/>
              <a:ea typeface="方正古隶简体" panose="03000509000000000000" pitchFamily="65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940090" y="2331168"/>
            <a:ext cx="6096000" cy="9543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1865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释迦牟尼佛，原本是古印度迦毗罗卫国（即现在的尼泊尔）的太子，名叫悉达多。佛教，是释迦牟尼佛的教育，跟中国的儒家是孔夫子的教育一样。</a:t>
            </a:r>
            <a:endParaRPr lang="zh-CN" altLang="en-US" sz="1865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33201" y="2237243"/>
            <a:ext cx="2959453" cy="3915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899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99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2" grpId="0"/>
      <p:bldP spid="1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014" y="0"/>
            <a:ext cx="4948638" cy="280831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7716" y="3706579"/>
            <a:ext cx="1683131" cy="294822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9" y="246969"/>
            <a:ext cx="4243912" cy="7905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04423" y="320840"/>
            <a:ext cx="2730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spc="600" smtClean="0">
                <a:solidFill>
                  <a:schemeClr val="bg1"/>
                </a:solidFill>
                <a:latin typeface="李旭科书法" panose="02000603000000000000" pitchFamily="2" charset="-122"/>
                <a:ea typeface="李旭科书法" panose="02000603000000000000" pitchFamily="2" charset="-122"/>
              </a:rPr>
              <a:t>道德讲堂</a:t>
            </a:r>
            <a:endParaRPr lang="zh-CN" altLang="en-US" sz="3200" spc="600" dirty="0">
              <a:solidFill>
                <a:schemeClr val="bg1"/>
              </a:solidFill>
              <a:latin typeface="李旭科书法" panose="02000603000000000000" pitchFamily="2" charset="-122"/>
              <a:ea typeface="李旭科书法" panose="02000603000000000000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0139322" y="1577681"/>
            <a:ext cx="1684380" cy="4520001"/>
            <a:chOff x="10139322" y="1577681"/>
            <a:chExt cx="1684380" cy="4520001"/>
          </a:xfrm>
        </p:grpSpPr>
        <p:pic>
          <p:nvPicPr>
            <p:cNvPr id="8" name="Picture 2" descr="E:\水墨图表素材\笔6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721511" y="2995492"/>
              <a:ext cx="4520001" cy="16843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矩形 8"/>
            <p:cNvSpPr>
              <a:spLocks noChangeArrowheads="1"/>
            </p:cNvSpPr>
            <p:nvPr/>
          </p:nvSpPr>
          <p:spPr bwMode="auto">
            <a:xfrm>
              <a:off x="10622406" y="2237243"/>
              <a:ext cx="718210" cy="2588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square">
              <a:spAutoFit/>
            </a:bodyPr>
            <a:lstStyle/>
            <a:p>
              <a:pPr algn="ctr"/>
              <a:r>
                <a:rPr lang="zh-CN" altLang="en-US" sz="3465" smtClean="0">
                  <a:solidFill>
                    <a:schemeClr val="bg1"/>
                  </a:solidFill>
                  <a:latin typeface="中山行书百年纪念版" panose="02010609000101010101" pitchFamily="49" charset="-122"/>
                  <a:ea typeface="中山行书百年纪念版" panose="02010609000101010101" pitchFamily="49" charset="-122"/>
                </a:rPr>
                <a:t>为何要孝</a:t>
              </a:r>
              <a:endParaRPr lang="zh-CN" altLang="en-US" sz="3465" dirty="0">
                <a:solidFill>
                  <a:schemeClr val="bg1"/>
                </a:solidFill>
                <a:latin typeface="中山行书百年纪念版" panose="02010609000101010101" pitchFamily="49" charset="-122"/>
                <a:ea typeface="中山行书百年纪念版" panose="02010609000101010101" pitchFamily="49" charset="-122"/>
              </a:endParaRPr>
            </a:p>
          </p:txBody>
        </p:sp>
      </p:grpSp>
      <p:sp>
        <p:nvSpPr>
          <p:cNvPr id="11" name="矩形 10"/>
          <p:cNvSpPr/>
          <p:nvPr/>
        </p:nvSpPr>
        <p:spPr>
          <a:xfrm>
            <a:off x="3254343" y="1409305"/>
            <a:ext cx="38779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dirty="0">
                <a:solidFill>
                  <a:srgbClr val="D5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道家──明之以因果</a:t>
            </a:r>
            <a:endParaRPr lang="zh-CN" altLang="en-US" sz="3200" dirty="0">
              <a:solidFill>
                <a:srgbClr val="D5000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818019" y="2193140"/>
            <a:ext cx="6096000" cy="403187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1600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       道家的代表人物是老子，又称太上老君。老子与孔子都是周朝时代的人。孔子曾经向老子请教过”道德的本源”及礼乐制度。孔子对这位太上老君是十分尊敬的。</a:t>
            </a:r>
            <a:endParaRPr lang="en-US" altLang="zh-CN" sz="1600" dirty="0">
              <a:latin typeface="方正古隶简体" panose="03000509000000000000" pitchFamily="65" charset="-122"/>
              <a:ea typeface="方正古隶简体" panose="03000509000000000000" pitchFamily="65" charset="-122"/>
            </a:endParaRPr>
          </a:p>
          <a:p>
            <a:pPr>
              <a:defRPr/>
            </a:pPr>
            <a:endParaRPr lang="zh-CN" altLang="en-US" sz="1600" dirty="0">
              <a:latin typeface="方正古隶简体" panose="03000509000000000000" pitchFamily="65" charset="-122"/>
              <a:ea typeface="方正古隶简体" panose="03000509000000000000" pitchFamily="65" charset="-122"/>
            </a:endParaRPr>
          </a:p>
          <a:p>
            <a:pPr>
              <a:defRPr/>
            </a:pPr>
            <a:r>
              <a:rPr lang="zh-CN" altLang="en-US" sz="1600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       这位太上老君有一篇教人改恶行善的</a:t>
            </a:r>
            <a:r>
              <a:rPr lang="en-US" altLang="zh-CN" sz="1600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《</a:t>
            </a:r>
            <a:r>
              <a:rPr lang="zh-CN" altLang="en-US" sz="1600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太上感应篇</a:t>
            </a:r>
            <a:r>
              <a:rPr lang="en-US" altLang="zh-CN" sz="1600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》</a:t>
            </a:r>
            <a:r>
              <a:rPr lang="zh-CN" altLang="en-US" sz="1600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。文章中说道：”太上曰：祸福无门，惟人自召。善恶之报，如影随形。”这里指出善有善报，恶有恶报，福和祸都是自己造作，自己招来的。因此他教导人要”忠孝友悌，正己化人”。</a:t>
            </a:r>
            <a:endParaRPr lang="en-US" altLang="zh-CN" sz="1600" dirty="0">
              <a:latin typeface="方正古隶简体" panose="03000509000000000000" pitchFamily="65" charset="-122"/>
              <a:ea typeface="方正古隶简体" panose="03000509000000000000" pitchFamily="65" charset="-122"/>
            </a:endParaRPr>
          </a:p>
          <a:p>
            <a:pPr>
              <a:defRPr/>
            </a:pPr>
            <a:endParaRPr lang="zh-CN" altLang="en-US" sz="1600" dirty="0">
              <a:latin typeface="方正古隶简体" panose="03000509000000000000" pitchFamily="65" charset="-122"/>
              <a:ea typeface="方正古隶简体" panose="03000509000000000000" pitchFamily="65" charset="-122"/>
            </a:endParaRPr>
          </a:p>
          <a:p>
            <a:pPr>
              <a:defRPr/>
            </a:pPr>
            <a:r>
              <a:rPr lang="zh-CN" altLang="en-US" sz="1600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       太上老君还说：所谓善人，人皆敬之，天道佑之，福禄随之，众邪远之，神灵卫之，所作必成。意思是说，行善之人起码是忠孝友悌都做到（能忠效国家，孝敬父母，友爱兄弟姐妹）。这样的人，人人尊敬他，上天会保佑他，福禄不求自来，凶事会远避他，神灵会卫护他，他做任何事都能成功的。</a:t>
            </a:r>
            <a:endParaRPr lang="zh-CN" altLang="en-US" sz="1600" dirty="0">
              <a:latin typeface="方正古隶简体" panose="03000509000000000000" pitchFamily="65" charset="-122"/>
              <a:ea typeface="方正古隶简体" panose="03000509000000000000" pitchFamily="65" charset="-122"/>
            </a:endParaRPr>
          </a:p>
          <a:p>
            <a:pPr>
              <a:defRPr/>
            </a:pPr>
            <a:r>
              <a:rPr lang="zh-CN" altLang="en-US" sz="1600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       </a:t>
            </a:r>
            <a:endParaRPr lang="zh-CN" altLang="en-US" sz="1600" dirty="0">
              <a:latin typeface="方正古隶简体" panose="03000509000000000000" pitchFamily="65" charset="-122"/>
              <a:ea typeface="方正古隶简体" panose="03000509000000000000" pitchFamily="65" charset="-122"/>
            </a:endParaRPr>
          </a:p>
          <a:p>
            <a:pPr>
              <a:defRPr/>
            </a:pP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Picture 2" descr="E:\ppt\南京诚仁敬\497302_081638003_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5363" y="1892917"/>
            <a:ext cx="2428187" cy="4136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899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99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014" y="0"/>
            <a:ext cx="4948638" cy="280831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7716" y="3706579"/>
            <a:ext cx="1683131" cy="294822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9" y="246969"/>
            <a:ext cx="4243912" cy="7905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04423" y="320840"/>
            <a:ext cx="2730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spc="600" smtClean="0">
                <a:solidFill>
                  <a:schemeClr val="bg1"/>
                </a:solidFill>
                <a:latin typeface="李旭科书法" panose="02000603000000000000" pitchFamily="2" charset="-122"/>
                <a:ea typeface="李旭科书法" panose="02000603000000000000" pitchFamily="2" charset="-122"/>
              </a:rPr>
              <a:t>道德讲堂</a:t>
            </a:r>
            <a:endParaRPr lang="zh-CN" altLang="en-US" sz="3200" spc="600" dirty="0">
              <a:solidFill>
                <a:schemeClr val="bg1"/>
              </a:solidFill>
              <a:latin typeface="李旭科书法" panose="02000603000000000000" pitchFamily="2" charset="-122"/>
              <a:ea typeface="李旭科书法" panose="02000603000000000000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6" y="1751791"/>
            <a:ext cx="3206503" cy="1954788"/>
          </a:xfrm>
          <a:prstGeom prst="rect">
            <a:avLst/>
          </a:prstGeom>
        </p:spPr>
      </p:pic>
      <p:sp>
        <p:nvSpPr>
          <p:cNvPr id="8" name="TextBox 17"/>
          <p:cNvSpPr txBox="1">
            <a:spLocks noChangeArrowheads="1"/>
          </p:cNvSpPr>
          <p:nvPr/>
        </p:nvSpPr>
        <p:spPr bwMode="auto">
          <a:xfrm>
            <a:off x="1687023" y="2075573"/>
            <a:ext cx="136097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9600">
                <a:solidFill>
                  <a:schemeClr val="bg1"/>
                </a:solidFill>
                <a:latin typeface="方正吕建德字体" panose="02010600010101010101" pitchFamily="2" charset="-122"/>
                <a:ea typeface="方正吕建德字体" panose="02010600010101010101" pitchFamily="2" charset="-122"/>
              </a:rPr>
              <a:t>孝</a:t>
            </a:r>
            <a:endParaRPr lang="zh-CN" altLang="en-US" sz="9600" dirty="0">
              <a:solidFill>
                <a:schemeClr val="bg1"/>
              </a:solidFill>
              <a:latin typeface="方正吕建德字体" panose="02010600010101010101" pitchFamily="2" charset="-122"/>
              <a:ea typeface="方正吕建德字体" panose="02010600010101010101" pitchFamily="2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424219" y="1751791"/>
            <a:ext cx="5066633" cy="4196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665" dirty="0">
                <a:latin typeface="楷体" panose="02010609060101010101" pitchFamily="49" charset="-122"/>
                <a:ea typeface="楷体" panose="02010609060101010101" pitchFamily="49" charset="-122"/>
              </a:rPr>
              <a:t>     </a:t>
            </a:r>
            <a:r>
              <a:rPr lang="zh-CN" altLang="en-US" sz="2665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所以，吕祖</a:t>
            </a:r>
            <a:r>
              <a:rPr lang="en-US" altLang="zh-CN" sz="2665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(</a:t>
            </a:r>
            <a:r>
              <a:rPr lang="zh-CN" altLang="en-US" sz="2665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即吕洞宾</a:t>
            </a:r>
            <a:r>
              <a:rPr lang="en-US" altLang="zh-CN" sz="2665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)</a:t>
            </a:r>
            <a:r>
              <a:rPr lang="zh-CN" altLang="en-US" sz="2665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在著名的”劝孝文”中说：“我能孝，自无逆子。子能孝，自无逆孙，绳绳克继，叶叶永昌，善孰大焉，利孰厚焉。”意思是说，我能孝顺，给孩子做好榜样，自然没有不孝的儿子，儿子能孝顺，自然没有不孝的孙子。一代传一代，这是最大的善事。这是最丰厚的利益了。</a:t>
            </a:r>
            <a:endParaRPr lang="zh-CN" altLang="en-US" sz="2665" dirty="0">
              <a:latin typeface="方正古隶简体" panose="03000509000000000000" pitchFamily="65" charset="-122"/>
              <a:ea typeface="方正古隶简体" panose="03000509000000000000" pitchFamily="65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28" y="2298699"/>
            <a:ext cx="2197591" cy="34789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014" y="0"/>
            <a:ext cx="4948638" cy="280831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7716" y="3706579"/>
            <a:ext cx="1683131" cy="294822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9" y="246969"/>
            <a:ext cx="4243912" cy="7905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04423" y="320840"/>
            <a:ext cx="2730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spc="600" smtClean="0">
                <a:solidFill>
                  <a:schemeClr val="bg1"/>
                </a:solidFill>
                <a:latin typeface="李旭科书法" panose="02000603000000000000" pitchFamily="2" charset="-122"/>
                <a:ea typeface="李旭科书法" panose="02000603000000000000" pitchFamily="2" charset="-122"/>
              </a:rPr>
              <a:t>道德讲堂</a:t>
            </a:r>
            <a:endParaRPr lang="zh-CN" altLang="en-US" sz="3200" spc="600" dirty="0">
              <a:solidFill>
                <a:schemeClr val="bg1"/>
              </a:solidFill>
              <a:latin typeface="李旭科书法" panose="02000603000000000000" pitchFamily="2" charset="-122"/>
              <a:ea typeface="李旭科书法" panose="02000603000000000000" pitchFamily="2" charset="-122"/>
            </a:endParaRPr>
          </a:p>
        </p:txBody>
      </p:sp>
      <p:grpSp>
        <p:nvGrpSpPr>
          <p:cNvPr id="168" name="组合 167"/>
          <p:cNvGrpSpPr/>
          <p:nvPr/>
        </p:nvGrpSpPr>
        <p:grpSpPr>
          <a:xfrm rot="16200000">
            <a:off x="5564478" y="-1795220"/>
            <a:ext cx="1383612" cy="9083569"/>
            <a:chOff x="5122863" y="-25400"/>
            <a:chExt cx="1954213" cy="6908801"/>
          </a:xfrm>
          <a:solidFill>
            <a:srgbClr val="14141A"/>
          </a:solidFill>
        </p:grpSpPr>
        <p:sp>
          <p:nvSpPr>
            <p:cNvPr id="169" name="Freeform 5"/>
            <p:cNvSpPr/>
            <p:nvPr/>
          </p:nvSpPr>
          <p:spPr bwMode="auto">
            <a:xfrm>
              <a:off x="6303963" y="-25400"/>
              <a:ext cx="19050" cy="14288"/>
            </a:xfrm>
            <a:custGeom>
              <a:avLst/>
              <a:gdLst>
                <a:gd name="T0" fmla="*/ 4 w 5"/>
                <a:gd name="T1" fmla="*/ 4 h 4"/>
                <a:gd name="T2" fmla="*/ 4 w 5"/>
                <a:gd name="T3" fmla="*/ 1 h 4"/>
                <a:gd name="T4" fmla="*/ 3 w 5"/>
                <a:gd name="T5" fmla="*/ 0 h 4"/>
                <a:gd name="T6" fmla="*/ 4 w 5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4" y="4"/>
                  </a:moveTo>
                  <a:cubicBezTo>
                    <a:pt x="5" y="4"/>
                    <a:pt x="4" y="2"/>
                    <a:pt x="4" y="1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4" y="2"/>
                    <a:pt x="0" y="4"/>
                    <a:pt x="4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170" name="Freeform 6"/>
            <p:cNvSpPr/>
            <p:nvPr/>
          </p:nvSpPr>
          <p:spPr bwMode="auto">
            <a:xfrm>
              <a:off x="6315076" y="7938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171" name="Freeform 7"/>
            <p:cNvSpPr/>
            <p:nvPr/>
          </p:nvSpPr>
          <p:spPr bwMode="auto">
            <a:xfrm>
              <a:off x="6303963" y="-11113"/>
              <a:ext cx="14288" cy="26988"/>
            </a:xfrm>
            <a:custGeom>
              <a:avLst/>
              <a:gdLst>
                <a:gd name="T0" fmla="*/ 3 w 4"/>
                <a:gd name="T1" fmla="*/ 7 h 7"/>
                <a:gd name="T2" fmla="*/ 3 w 4"/>
                <a:gd name="T3" fmla="*/ 5 h 7"/>
                <a:gd name="T4" fmla="*/ 2 w 4"/>
                <a:gd name="T5" fmla="*/ 4 h 7"/>
                <a:gd name="T6" fmla="*/ 3 w 4"/>
                <a:gd name="T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7">
                  <a:moveTo>
                    <a:pt x="3" y="7"/>
                  </a:moveTo>
                  <a:cubicBezTo>
                    <a:pt x="3" y="6"/>
                    <a:pt x="3" y="6"/>
                    <a:pt x="3" y="5"/>
                  </a:cubicBezTo>
                  <a:cubicBezTo>
                    <a:pt x="3" y="5"/>
                    <a:pt x="2" y="5"/>
                    <a:pt x="2" y="4"/>
                  </a:cubicBezTo>
                  <a:cubicBezTo>
                    <a:pt x="4" y="0"/>
                    <a:pt x="0" y="7"/>
                    <a:pt x="3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172" name="Freeform 8"/>
            <p:cNvSpPr/>
            <p:nvPr/>
          </p:nvSpPr>
          <p:spPr bwMode="auto">
            <a:xfrm>
              <a:off x="6318251" y="1588"/>
              <a:ext cx="7938" cy="6350"/>
            </a:xfrm>
            <a:custGeom>
              <a:avLst/>
              <a:gdLst>
                <a:gd name="T0" fmla="*/ 1 w 2"/>
                <a:gd name="T1" fmla="*/ 0 h 2"/>
                <a:gd name="T2" fmla="*/ 0 w 2"/>
                <a:gd name="T3" fmla="*/ 2 h 2"/>
                <a:gd name="T4" fmla="*/ 1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0" y="0"/>
                    <a:pt x="1" y="1"/>
                    <a:pt x="0" y="2"/>
                  </a:cubicBezTo>
                  <a:cubicBezTo>
                    <a:pt x="1" y="2"/>
                    <a:pt x="2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173" name="Freeform 9"/>
            <p:cNvSpPr/>
            <p:nvPr/>
          </p:nvSpPr>
          <p:spPr bwMode="auto">
            <a:xfrm>
              <a:off x="6122988" y="5211763"/>
              <a:ext cx="11113" cy="3175"/>
            </a:xfrm>
            <a:custGeom>
              <a:avLst/>
              <a:gdLst>
                <a:gd name="T0" fmla="*/ 3 w 3"/>
                <a:gd name="T1" fmla="*/ 1 h 1"/>
                <a:gd name="T2" fmla="*/ 1 w 3"/>
                <a:gd name="T3" fmla="*/ 0 h 1"/>
                <a:gd name="T4" fmla="*/ 0 w 3"/>
                <a:gd name="T5" fmla="*/ 1 h 1"/>
                <a:gd name="T6" fmla="*/ 3 w 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">
                  <a:moveTo>
                    <a:pt x="3" y="1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1"/>
                    <a:pt x="0" y="1"/>
                  </a:cubicBezTo>
                  <a:cubicBezTo>
                    <a:pt x="1" y="1"/>
                    <a:pt x="2" y="1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174" name="Freeform 10"/>
            <p:cNvSpPr/>
            <p:nvPr/>
          </p:nvSpPr>
          <p:spPr bwMode="auto">
            <a:xfrm>
              <a:off x="6122988" y="52149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175" name="Freeform 11"/>
            <p:cNvSpPr/>
            <p:nvPr/>
          </p:nvSpPr>
          <p:spPr bwMode="auto">
            <a:xfrm>
              <a:off x="6122988" y="5200650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176" name="Freeform 12"/>
            <p:cNvSpPr/>
            <p:nvPr/>
          </p:nvSpPr>
          <p:spPr bwMode="auto">
            <a:xfrm>
              <a:off x="5172076" y="1588"/>
              <a:ext cx="1790700" cy="6881813"/>
            </a:xfrm>
            <a:custGeom>
              <a:avLst/>
              <a:gdLst>
                <a:gd name="T0" fmla="*/ 438 w 475"/>
                <a:gd name="T1" fmla="*/ 1101 h 1832"/>
                <a:gd name="T2" fmla="*/ 448 w 475"/>
                <a:gd name="T3" fmla="*/ 297 h 1832"/>
                <a:gd name="T4" fmla="*/ 463 w 475"/>
                <a:gd name="T5" fmla="*/ 248 h 1832"/>
                <a:gd name="T6" fmla="*/ 459 w 475"/>
                <a:gd name="T7" fmla="*/ 200 h 1832"/>
                <a:gd name="T8" fmla="*/ 423 w 475"/>
                <a:gd name="T9" fmla="*/ 30 h 1832"/>
                <a:gd name="T10" fmla="*/ 384 w 475"/>
                <a:gd name="T11" fmla="*/ 39 h 1832"/>
                <a:gd name="T12" fmla="*/ 374 w 475"/>
                <a:gd name="T13" fmla="*/ 82 h 1832"/>
                <a:gd name="T14" fmla="*/ 342 w 475"/>
                <a:gd name="T15" fmla="*/ 103 h 1832"/>
                <a:gd name="T16" fmla="*/ 298 w 475"/>
                <a:gd name="T17" fmla="*/ 107 h 1832"/>
                <a:gd name="T18" fmla="*/ 275 w 475"/>
                <a:gd name="T19" fmla="*/ 111 h 1832"/>
                <a:gd name="T20" fmla="*/ 254 w 475"/>
                <a:gd name="T21" fmla="*/ 48 h 1832"/>
                <a:gd name="T22" fmla="*/ 228 w 475"/>
                <a:gd name="T23" fmla="*/ 58 h 1832"/>
                <a:gd name="T24" fmla="*/ 240 w 475"/>
                <a:gd name="T25" fmla="*/ 117 h 1832"/>
                <a:gd name="T26" fmla="*/ 244 w 475"/>
                <a:gd name="T27" fmla="*/ 367 h 1832"/>
                <a:gd name="T28" fmla="*/ 231 w 475"/>
                <a:gd name="T29" fmla="*/ 453 h 1832"/>
                <a:gd name="T30" fmla="*/ 216 w 475"/>
                <a:gd name="T31" fmla="*/ 215 h 1832"/>
                <a:gd name="T32" fmla="*/ 200 w 475"/>
                <a:gd name="T33" fmla="*/ 77 h 1832"/>
                <a:gd name="T34" fmla="*/ 179 w 475"/>
                <a:gd name="T35" fmla="*/ 178 h 1832"/>
                <a:gd name="T36" fmla="*/ 169 w 475"/>
                <a:gd name="T37" fmla="*/ 252 h 1832"/>
                <a:gd name="T38" fmla="*/ 126 w 475"/>
                <a:gd name="T39" fmla="*/ 154 h 1832"/>
                <a:gd name="T40" fmla="*/ 120 w 475"/>
                <a:gd name="T41" fmla="*/ 192 h 1832"/>
                <a:gd name="T42" fmla="*/ 88 w 475"/>
                <a:gd name="T43" fmla="*/ 118 h 1832"/>
                <a:gd name="T44" fmla="*/ 48 w 475"/>
                <a:gd name="T45" fmla="*/ 62 h 1832"/>
                <a:gd name="T46" fmla="*/ 30 w 475"/>
                <a:gd name="T47" fmla="*/ 131 h 1832"/>
                <a:gd name="T48" fmla="*/ 12 w 475"/>
                <a:gd name="T49" fmla="*/ 394 h 1832"/>
                <a:gd name="T50" fmla="*/ 27 w 475"/>
                <a:gd name="T51" fmla="*/ 461 h 1832"/>
                <a:gd name="T52" fmla="*/ 30 w 475"/>
                <a:gd name="T53" fmla="*/ 497 h 1832"/>
                <a:gd name="T54" fmla="*/ 24 w 475"/>
                <a:gd name="T55" fmla="*/ 688 h 1832"/>
                <a:gd name="T56" fmla="*/ 8 w 475"/>
                <a:gd name="T57" fmla="*/ 805 h 1832"/>
                <a:gd name="T58" fmla="*/ 20 w 475"/>
                <a:gd name="T59" fmla="*/ 848 h 1832"/>
                <a:gd name="T60" fmla="*/ 7 w 475"/>
                <a:gd name="T61" fmla="*/ 914 h 1832"/>
                <a:gd name="T62" fmla="*/ 17 w 475"/>
                <a:gd name="T63" fmla="*/ 966 h 1832"/>
                <a:gd name="T64" fmla="*/ 10 w 475"/>
                <a:gd name="T65" fmla="*/ 1022 h 1832"/>
                <a:gd name="T66" fmla="*/ 1 w 475"/>
                <a:gd name="T67" fmla="*/ 1076 h 1832"/>
                <a:gd name="T68" fmla="*/ 17 w 475"/>
                <a:gd name="T69" fmla="*/ 1161 h 1832"/>
                <a:gd name="T70" fmla="*/ 16 w 475"/>
                <a:gd name="T71" fmla="*/ 1180 h 1832"/>
                <a:gd name="T72" fmla="*/ 15 w 475"/>
                <a:gd name="T73" fmla="*/ 1210 h 1832"/>
                <a:gd name="T74" fmla="*/ 10 w 475"/>
                <a:gd name="T75" fmla="*/ 1234 h 1832"/>
                <a:gd name="T76" fmla="*/ 20 w 475"/>
                <a:gd name="T77" fmla="*/ 1271 h 1832"/>
                <a:gd name="T78" fmla="*/ 21 w 475"/>
                <a:gd name="T79" fmla="*/ 1308 h 1832"/>
                <a:gd name="T80" fmla="*/ 7 w 475"/>
                <a:gd name="T81" fmla="*/ 1347 h 1832"/>
                <a:gd name="T82" fmla="*/ 12 w 475"/>
                <a:gd name="T83" fmla="*/ 1393 h 1832"/>
                <a:gd name="T84" fmla="*/ 10 w 475"/>
                <a:gd name="T85" fmla="*/ 1445 h 1832"/>
                <a:gd name="T86" fmla="*/ 5 w 475"/>
                <a:gd name="T87" fmla="*/ 1690 h 1832"/>
                <a:gd name="T88" fmla="*/ 48 w 475"/>
                <a:gd name="T89" fmla="*/ 1682 h 1832"/>
                <a:gd name="T90" fmla="*/ 93 w 475"/>
                <a:gd name="T91" fmla="*/ 1624 h 1832"/>
                <a:gd name="T92" fmla="*/ 93 w 475"/>
                <a:gd name="T93" fmla="*/ 1585 h 1832"/>
                <a:gd name="T94" fmla="*/ 91 w 475"/>
                <a:gd name="T95" fmla="*/ 1549 h 1832"/>
                <a:gd name="T96" fmla="*/ 176 w 475"/>
                <a:gd name="T97" fmla="*/ 1685 h 1832"/>
                <a:gd name="T98" fmla="*/ 253 w 475"/>
                <a:gd name="T99" fmla="*/ 1737 h 1832"/>
                <a:gd name="T100" fmla="*/ 259 w 475"/>
                <a:gd name="T101" fmla="*/ 1649 h 1832"/>
                <a:gd name="T102" fmla="*/ 258 w 475"/>
                <a:gd name="T103" fmla="*/ 1590 h 1832"/>
                <a:gd name="T104" fmla="*/ 256 w 475"/>
                <a:gd name="T105" fmla="*/ 1561 h 1832"/>
                <a:gd name="T106" fmla="*/ 256 w 475"/>
                <a:gd name="T107" fmla="*/ 1491 h 1832"/>
                <a:gd name="T108" fmla="*/ 253 w 475"/>
                <a:gd name="T109" fmla="*/ 1435 h 1832"/>
                <a:gd name="T110" fmla="*/ 252 w 475"/>
                <a:gd name="T111" fmla="*/ 1389 h 1832"/>
                <a:gd name="T112" fmla="*/ 273 w 475"/>
                <a:gd name="T113" fmla="*/ 1501 h 1832"/>
                <a:gd name="T114" fmla="*/ 314 w 475"/>
                <a:gd name="T115" fmla="*/ 1830 h 1832"/>
                <a:gd name="T116" fmla="*/ 346 w 475"/>
                <a:gd name="T117" fmla="*/ 1701 h 1832"/>
                <a:gd name="T118" fmla="*/ 347 w 475"/>
                <a:gd name="T119" fmla="*/ 1646 h 1832"/>
                <a:gd name="T120" fmla="*/ 379 w 475"/>
                <a:gd name="T121" fmla="*/ 1627 h 1832"/>
                <a:gd name="T122" fmla="*/ 402 w 475"/>
                <a:gd name="T123" fmla="*/ 1621 h 18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75" h="1832">
                  <a:moveTo>
                    <a:pt x="449" y="1477"/>
                  </a:moveTo>
                  <a:cubicBezTo>
                    <a:pt x="447" y="1453"/>
                    <a:pt x="444" y="1431"/>
                    <a:pt x="442" y="1407"/>
                  </a:cubicBezTo>
                  <a:cubicBezTo>
                    <a:pt x="442" y="1406"/>
                    <a:pt x="443" y="1405"/>
                    <a:pt x="443" y="1405"/>
                  </a:cubicBezTo>
                  <a:cubicBezTo>
                    <a:pt x="437" y="1379"/>
                    <a:pt x="442" y="1356"/>
                    <a:pt x="436" y="1333"/>
                  </a:cubicBezTo>
                  <a:cubicBezTo>
                    <a:pt x="437" y="1332"/>
                    <a:pt x="437" y="1331"/>
                    <a:pt x="438" y="1331"/>
                  </a:cubicBezTo>
                  <a:cubicBezTo>
                    <a:pt x="439" y="1326"/>
                    <a:pt x="438" y="1321"/>
                    <a:pt x="436" y="1317"/>
                  </a:cubicBezTo>
                  <a:cubicBezTo>
                    <a:pt x="436" y="1316"/>
                    <a:pt x="437" y="1315"/>
                    <a:pt x="438" y="1315"/>
                  </a:cubicBezTo>
                  <a:cubicBezTo>
                    <a:pt x="438" y="1308"/>
                    <a:pt x="438" y="1301"/>
                    <a:pt x="438" y="1294"/>
                  </a:cubicBezTo>
                  <a:cubicBezTo>
                    <a:pt x="438" y="1294"/>
                    <a:pt x="437" y="1294"/>
                    <a:pt x="437" y="1294"/>
                  </a:cubicBezTo>
                  <a:cubicBezTo>
                    <a:pt x="431" y="1233"/>
                    <a:pt x="437" y="1167"/>
                    <a:pt x="438" y="1101"/>
                  </a:cubicBezTo>
                  <a:cubicBezTo>
                    <a:pt x="437" y="1098"/>
                    <a:pt x="438" y="1092"/>
                    <a:pt x="440" y="1092"/>
                  </a:cubicBezTo>
                  <a:cubicBezTo>
                    <a:pt x="438" y="1103"/>
                    <a:pt x="443" y="1089"/>
                    <a:pt x="439" y="1091"/>
                  </a:cubicBezTo>
                  <a:cubicBezTo>
                    <a:pt x="438" y="941"/>
                    <a:pt x="442" y="817"/>
                    <a:pt x="438" y="675"/>
                  </a:cubicBezTo>
                  <a:cubicBezTo>
                    <a:pt x="439" y="674"/>
                    <a:pt x="438" y="672"/>
                    <a:pt x="439" y="671"/>
                  </a:cubicBezTo>
                  <a:cubicBezTo>
                    <a:pt x="437" y="619"/>
                    <a:pt x="439" y="563"/>
                    <a:pt x="441" y="506"/>
                  </a:cubicBezTo>
                  <a:cubicBezTo>
                    <a:pt x="441" y="503"/>
                    <a:pt x="444" y="501"/>
                    <a:pt x="444" y="498"/>
                  </a:cubicBezTo>
                  <a:cubicBezTo>
                    <a:pt x="446" y="500"/>
                    <a:pt x="447" y="502"/>
                    <a:pt x="448" y="503"/>
                  </a:cubicBezTo>
                  <a:cubicBezTo>
                    <a:pt x="448" y="500"/>
                    <a:pt x="450" y="495"/>
                    <a:pt x="446" y="496"/>
                  </a:cubicBezTo>
                  <a:cubicBezTo>
                    <a:pt x="451" y="480"/>
                    <a:pt x="446" y="465"/>
                    <a:pt x="448" y="448"/>
                  </a:cubicBezTo>
                  <a:cubicBezTo>
                    <a:pt x="440" y="398"/>
                    <a:pt x="447" y="347"/>
                    <a:pt x="448" y="297"/>
                  </a:cubicBezTo>
                  <a:cubicBezTo>
                    <a:pt x="452" y="298"/>
                    <a:pt x="450" y="301"/>
                    <a:pt x="453" y="303"/>
                  </a:cubicBezTo>
                  <a:cubicBezTo>
                    <a:pt x="455" y="296"/>
                    <a:pt x="446" y="298"/>
                    <a:pt x="448" y="291"/>
                  </a:cubicBezTo>
                  <a:cubicBezTo>
                    <a:pt x="450" y="287"/>
                    <a:pt x="451" y="292"/>
                    <a:pt x="453" y="292"/>
                  </a:cubicBezTo>
                  <a:cubicBezTo>
                    <a:pt x="450" y="285"/>
                    <a:pt x="448" y="276"/>
                    <a:pt x="450" y="267"/>
                  </a:cubicBezTo>
                  <a:cubicBezTo>
                    <a:pt x="451" y="267"/>
                    <a:pt x="453" y="266"/>
                    <a:pt x="452" y="264"/>
                  </a:cubicBezTo>
                  <a:cubicBezTo>
                    <a:pt x="448" y="259"/>
                    <a:pt x="454" y="263"/>
                    <a:pt x="451" y="257"/>
                  </a:cubicBezTo>
                  <a:cubicBezTo>
                    <a:pt x="450" y="256"/>
                    <a:pt x="451" y="253"/>
                    <a:pt x="452" y="255"/>
                  </a:cubicBezTo>
                  <a:cubicBezTo>
                    <a:pt x="453" y="251"/>
                    <a:pt x="451" y="246"/>
                    <a:pt x="451" y="241"/>
                  </a:cubicBezTo>
                  <a:cubicBezTo>
                    <a:pt x="456" y="239"/>
                    <a:pt x="453" y="250"/>
                    <a:pt x="458" y="251"/>
                  </a:cubicBezTo>
                  <a:cubicBezTo>
                    <a:pt x="459" y="247"/>
                    <a:pt x="465" y="254"/>
                    <a:pt x="463" y="248"/>
                  </a:cubicBezTo>
                  <a:cubicBezTo>
                    <a:pt x="464" y="233"/>
                    <a:pt x="466" y="223"/>
                    <a:pt x="467" y="209"/>
                  </a:cubicBezTo>
                  <a:cubicBezTo>
                    <a:pt x="469" y="210"/>
                    <a:pt x="470" y="209"/>
                    <a:pt x="468" y="208"/>
                  </a:cubicBezTo>
                  <a:cubicBezTo>
                    <a:pt x="467" y="201"/>
                    <a:pt x="468" y="199"/>
                    <a:pt x="470" y="195"/>
                  </a:cubicBezTo>
                  <a:cubicBezTo>
                    <a:pt x="467" y="192"/>
                    <a:pt x="475" y="178"/>
                    <a:pt x="464" y="178"/>
                  </a:cubicBezTo>
                  <a:cubicBezTo>
                    <a:pt x="465" y="178"/>
                    <a:pt x="469" y="175"/>
                    <a:pt x="472" y="176"/>
                  </a:cubicBezTo>
                  <a:cubicBezTo>
                    <a:pt x="470" y="175"/>
                    <a:pt x="468" y="173"/>
                    <a:pt x="465" y="173"/>
                  </a:cubicBezTo>
                  <a:cubicBezTo>
                    <a:pt x="465" y="173"/>
                    <a:pt x="465" y="173"/>
                    <a:pt x="465" y="173"/>
                  </a:cubicBezTo>
                  <a:cubicBezTo>
                    <a:pt x="465" y="176"/>
                    <a:pt x="461" y="178"/>
                    <a:pt x="464" y="180"/>
                  </a:cubicBezTo>
                  <a:cubicBezTo>
                    <a:pt x="461" y="185"/>
                    <a:pt x="460" y="192"/>
                    <a:pt x="462" y="198"/>
                  </a:cubicBezTo>
                  <a:cubicBezTo>
                    <a:pt x="461" y="199"/>
                    <a:pt x="460" y="200"/>
                    <a:pt x="459" y="200"/>
                  </a:cubicBezTo>
                  <a:cubicBezTo>
                    <a:pt x="458" y="199"/>
                    <a:pt x="458" y="199"/>
                    <a:pt x="459" y="198"/>
                  </a:cubicBezTo>
                  <a:cubicBezTo>
                    <a:pt x="460" y="195"/>
                    <a:pt x="458" y="192"/>
                    <a:pt x="455" y="191"/>
                  </a:cubicBezTo>
                  <a:cubicBezTo>
                    <a:pt x="454" y="186"/>
                    <a:pt x="453" y="176"/>
                    <a:pt x="458" y="176"/>
                  </a:cubicBezTo>
                  <a:cubicBezTo>
                    <a:pt x="459" y="174"/>
                    <a:pt x="461" y="173"/>
                    <a:pt x="458" y="172"/>
                  </a:cubicBezTo>
                  <a:cubicBezTo>
                    <a:pt x="464" y="150"/>
                    <a:pt x="455" y="125"/>
                    <a:pt x="453" y="101"/>
                  </a:cubicBezTo>
                  <a:cubicBezTo>
                    <a:pt x="450" y="98"/>
                    <a:pt x="454" y="89"/>
                    <a:pt x="446" y="90"/>
                  </a:cubicBezTo>
                  <a:cubicBezTo>
                    <a:pt x="438" y="85"/>
                    <a:pt x="444" y="79"/>
                    <a:pt x="441" y="73"/>
                  </a:cubicBezTo>
                  <a:cubicBezTo>
                    <a:pt x="443" y="69"/>
                    <a:pt x="440" y="59"/>
                    <a:pt x="440" y="52"/>
                  </a:cubicBezTo>
                  <a:cubicBezTo>
                    <a:pt x="436" y="49"/>
                    <a:pt x="432" y="55"/>
                    <a:pt x="428" y="55"/>
                  </a:cubicBezTo>
                  <a:cubicBezTo>
                    <a:pt x="429" y="45"/>
                    <a:pt x="421" y="39"/>
                    <a:pt x="423" y="30"/>
                  </a:cubicBezTo>
                  <a:cubicBezTo>
                    <a:pt x="420" y="25"/>
                    <a:pt x="413" y="25"/>
                    <a:pt x="411" y="19"/>
                  </a:cubicBezTo>
                  <a:cubicBezTo>
                    <a:pt x="407" y="22"/>
                    <a:pt x="408" y="15"/>
                    <a:pt x="404" y="16"/>
                  </a:cubicBezTo>
                  <a:cubicBezTo>
                    <a:pt x="405" y="11"/>
                    <a:pt x="402" y="11"/>
                    <a:pt x="399" y="15"/>
                  </a:cubicBezTo>
                  <a:cubicBezTo>
                    <a:pt x="396" y="12"/>
                    <a:pt x="397" y="7"/>
                    <a:pt x="394" y="6"/>
                  </a:cubicBezTo>
                  <a:cubicBezTo>
                    <a:pt x="394" y="0"/>
                    <a:pt x="390" y="10"/>
                    <a:pt x="388" y="5"/>
                  </a:cubicBezTo>
                  <a:cubicBezTo>
                    <a:pt x="386" y="7"/>
                    <a:pt x="384" y="9"/>
                    <a:pt x="383" y="12"/>
                  </a:cubicBezTo>
                  <a:cubicBezTo>
                    <a:pt x="382" y="16"/>
                    <a:pt x="382" y="24"/>
                    <a:pt x="383" y="26"/>
                  </a:cubicBezTo>
                  <a:cubicBezTo>
                    <a:pt x="384" y="28"/>
                    <a:pt x="381" y="30"/>
                    <a:pt x="384" y="30"/>
                  </a:cubicBezTo>
                  <a:cubicBezTo>
                    <a:pt x="388" y="33"/>
                    <a:pt x="382" y="37"/>
                    <a:pt x="381" y="36"/>
                  </a:cubicBezTo>
                  <a:cubicBezTo>
                    <a:pt x="382" y="37"/>
                    <a:pt x="385" y="36"/>
                    <a:pt x="384" y="39"/>
                  </a:cubicBezTo>
                  <a:cubicBezTo>
                    <a:pt x="390" y="37"/>
                    <a:pt x="382" y="45"/>
                    <a:pt x="388" y="45"/>
                  </a:cubicBezTo>
                  <a:cubicBezTo>
                    <a:pt x="388" y="46"/>
                    <a:pt x="388" y="47"/>
                    <a:pt x="388" y="47"/>
                  </a:cubicBezTo>
                  <a:cubicBezTo>
                    <a:pt x="385" y="43"/>
                    <a:pt x="388" y="48"/>
                    <a:pt x="386" y="50"/>
                  </a:cubicBezTo>
                  <a:cubicBezTo>
                    <a:pt x="390" y="50"/>
                    <a:pt x="388" y="55"/>
                    <a:pt x="390" y="58"/>
                  </a:cubicBezTo>
                  <a:cubicBezTo>
                    <a:pt x="387" y="63"/>
                    <a:pt x="388" y="56"/>
                    <a:pt x="386" y="56"/>
                  </a:cubicBezTo>
                  <a:cubicBezTo>
                    <a:pt x="386" y="58"/>
                    <a:pt x="387" y="63"/>
                    <a:pt x="388" y="65"/>
                  </a:cubicBezTo>
                  <a:cubicBezTo>
                    <a:pt x="389" y="68"/>
                    <a:pt x="387" y="69"/>
                    <a:pt x="385" y="71"/>
                  </a:cubicBezTo>
                  <a:cubicBezTo>
                    <a:pt x="384" y="72"/>
                    <a:pt x="380" y="73"/>
                    <a:pt x="383" y="75"/>
                  </a:cubicBezTo>
                  <a:cubicBezTo>
                    <a:pt x="381" y="77"/>
                    <a:pt x="381" y="75"/>
                    <a:pt x="380" y="79"/>
                  </a:cubicBezTo>
                  <a:cubicBezTo>
                    <a:pt x="378" y="81"/>
                    <a:pt x="376" y="86"/>
                    <a:pt x="374" y="82"/>
                  </a:cubicBezTo>
                  <a:cubicBezTo>
                    <a:pt x="374" y="85"/>
                    <a:pt x="374" y="86"/>
                    <a:pt x="376" y="88"/>
                  </a:cubicBezTo>
                  <a:cubicBezTo>
                    <a:pt x="374" y="92"/>
                    <a:pt x="374" y="99"/>
                    <a:pt x="369" y="100"/>
                  </a:cubicBezTo>
                  <a:cubicBezTo>
                    <a:pt x="371" y="105"/>
                    <a:pt x="371" y="109"/>
                    <a:pt x="371" y="113"/>
                  </a:cubicBezTo>
                  <a:cubicBezTo>
                    <a:pt x="370" y="115"/>
                    <a:pt x="369" y="119"/>
                    <a:pt x="366" y="119"/>
                  </a:cubicBezTo>
                  <a:cubicBezTo>
                    <a:pt x="364" y="118"/>
                    <a:pt x="364" y="117"/>
                    <a:pt x="364" y="115"/>
                  </a:cubicBezTo>
                  <a:cubicBezTo>
                    <a:pt x="365" y="115"/>
                    <a:pt x="365" y="114"/>
                    <a:pt x="366" y="114"/>
                  </a:cubicBezTo>
                  <a:cubicBezTo>
                    <a:pt x="361" y="114"/>
                    <a:pt x="365" y="111"/>
                    <a:pt x="366" y="109"/>
                  </a:cubicBezTo>
                  <a:cubicBezTo>
                    <a:pt x="365" y="111"/>
                    <a:pt x="365" y="104"/>
                    <a:pt x="364" y="109"/>
                  </a:cubicBezTo>
                  <a:cubicBezTo>
                    <a:pt x="364" y="110"/>
                    <a:pt x="363" y="110"/>
                    <a:pt x="363" y="109"/>
                  </a:cubicBezTo>
                  <a:cubicBezTo>
                    <a:pt x="360" y="99"/>
                    <a:pt x="348" y="103"/>
                    <a:pt x="342" y="103"/>
                  </a:cubicBezTo>
                  <a:cubicBezTo>
                    <a:pt x="339" y="77"/>
                    <a:pt x="339" y="48"/>
                    <a:pt x="332" y="22"/>
                  </a:cubicBezTo>
                  <a:cubicBezTo>
                    <a:pt x="327" y="17"/>
                    <a:pt x="323" y="8"/>
                    <a:pt x="315" y="11"/>
                  </a:cubicBezTo>
                  <a:cubicBezTo>
                    <a:pt x="308" y="22"/>
                    <a:pt x="311" y="34"/>
                    <a:pt x="311" y="47"/>
                  </a:cubicBezTo>
                  <a:cubicBezTo>
                    <a:pt x="309" y="53"/>
                    <a:pt x="305" y="47"/>
                    <a:pt x="302" y="47"/>
                  </a:cubicBezTo>
                  <a:cubicBezTo>
                    <a:pt x="285" y="48"/>
                    <a:pt x="300" y="64"/>
                    <a:pt x="295" y="72"/>
                  </a:cubicBezTo>
                  <a:cubicBezTo>
                    <a:pt x="297" y="73"/>
                    <a:pt x="298" y="70"/>
                    <a:pt x="299" y="73"/>
                  </a:cubicBezTo>
                  <a:cubicBezTo>
                    <a:pt x="300" y="74"/>
                    <a:pt x="299" y="74"/>
                    <a:pt x="298" y="75"/>
                  </a:cubicBezTo>
                  <a:cubicBezTo>
                    <a:pt x="292" y="74"/>
                    <a:pt x="297" y="83"/>
                    <a:pt x="295" y="87"/>
                  </a:cubicBezTo>
                  <a:cubicBezTo>
                    <a:pt x="296" y="87"/>
                    <a:pt x="296" y="88"/>
                    <a:pt x="297" y="89"/>
                  </a:cubicBezTo>
                  <a:cubicBezTo>
                    <a:pt x="294" y="95"/>
                    <a:pt x="303" y="102"/>
                    <a:pt x="298" y="107"/>
                  </a:cubicBezTo>
                  <a:cubicBezTo>
                    <a:pt x="299" y="109"/>
                    <a:pt x="294" y="112"/>
                    <a:pt x="298" y="113"/>
                  </a:cubicBezTo>
                  <a:cubicBezTo>
                    <a:pt x="295" y="115"/>
                    <a:pt x="300" y="123"/>
                    <a:pt x="297" y="125"/>
                  </a:cubicBezTo>
                  <a:cubicBezTo>
                    <a:pt x="294" y="126"/>
                    <a:pt x="296" y="130"/>
                    <a:pt x="295" y="132"/>
                  </a:cubicBezTo>
                  <a:cubicBezTo>
                    <a:pt x="295" y="137"/>
                    <a:pt x="288" y="134"/>
                    <a:pt x="290" y="139"/>
                  </a:cubicBezTo>
                  <a:cubicBezTo>
                    <a:pt x="283" y="145"/>
                    <a:pt x="291" y="133"/>
                    <a:pt x="284" y="132"/>
                  </a:cubicBezTo>
                  <a:cubicBezTo>
                    <a:pt x="283" y="132"/>
                    <a:pt x="283" y="131"/>
                    <a:pt x="283" y="130"/>
                  </a:cubicBezTo>
                  <a:cubicBezTo>
                    <a:pt x="284" y="129"/>
                    <a:pt x="288" y="130"/>
                    <a:pt x="289" y="132"/>
                  </a:cubicBezTo>
                  <a:cubicBezTo>
                    <a:pt x="290" y="130"/>
                    <a:pt x="287" y="129"/>
                    <a:pt x="287" y="127"/>
                  </a:cubicBezTo>
                  <a:cubicBezTo>
                    <a:pt x="280" y="128"/>
                    <a:pt x="285" y="118"/>
                    <a:pt x="281" y="115"/>
                  </a:cubicBezTo>
                  <a:cubicBezTo>
                    <a:pt x="282" y="107"/>
                    <a:pt x="277" y="115"/>
                    <a:pt x="275" y="111"/>
                  </a:cubicBezTo>
                  <a:cubicBezTo>
                    <a:pt x="274" y="108"/>
                    <a:pt x="278" y="109"/>
                    <a:pt x="277" y="107"/>
                  </a:cubicBezTo>
                  <a:cubicBezTo>
                    <a:pt x="270" y="105"/>
                    <a:pt x="276" y="99"/>
                    <a:pt x="275" y="97"/>
                  </a:cubicBezTo>
                  <a:cubicBezTo>
                    <a:pt x="273" y="91"/>
                    <a:pt x="270" y="95"/>
                    <a:pt x="270" y="88"/>
                  </a:cubicBezTo>
                  <a:cubicBezTo>
                    <a:pt x="268" y="85"/>
                    <a:pt x="277" y="83"/>
                    <a:pt x="270" y="83"/>
                  </a:cubicBezTo>
                  <a:cubicBezTo>
                    <a:pt x="269" y="84"/>
                    <a:pt x="268" y="83"/>
                    <a:pt x="268" y="81"/>
                  </a:cubicBezTo>
                  <a:cubicBezTo>
                    <a:pt x="274" y="78"/>
                    <a:pt x="259" y="75"/>
                    <a:pt x="268" y="71"/>
                  </a:cubicBezTo>
                  <a:cubicBezTo>
                    <a:pt x="267" y="71"/>
                    <a:pt x="266" y="71"/>
                    <a:pt x="266" y="71"/>
                  </a:cubicBezTo>
                  <a:cubicBezTo>
                    <a:pt x="265" y="69"/>
                    <a:pt x="264" y="66"/>
                    <a:pt x="266" y="66"/>
                  </a:cubicBezTo>
                  <a:cubicBezTo>
                    <a:pt x="266" y="60"/>
                    <a:pt x="248" y="59"/>
                    <a:pt x="258" y="52"/>
                  </a:cubicBezTo>
                  <a:cubicBezTo>
                    <a:pt x="257" y="51"/>
                    <a:pt x="253" y="51"/>
                    <a:pt x="254" y="48"/>
                  </a:cubicBezTo>
                  <a:cubicBezTo>
                    <a:pt x="255" y="48"/>
                    <a:pt x="255" y="47"/>
                    <a:pt x="256" y="47"/>
                  </a:cubicBezTo>
                  <a:cubicBezTo>
                    <a:pt x="256" y="47"/>
                    <a:pt x="256" y="45"/>
                    <a:pt x="255" y="45"/>
                  </a:cubicBezTo>
                  <a:cubicBezTo>
                    <a:pt x="253" y="44"/>
                    <a:pt x="254" y="42"/>
                    <a:pt x="254" y="41"/>
                  </a:cubicBezTo>
                  <a:cubicBezTo>
                    <a:pt x="250" y="39"/>
                    <a:pt x="251" y="42"/>
                    <a:pt x="248" y="43"/>
                  </a:cubicBezTo>
                  <a:cubicBezTo>
                    <a:pt x="248" y="44"/>
                    <a:pt x="246" y="50"/>
                    <a:pt x="250" y="51"/>
                  </a:cubicBezTo>
                  <a:cubicBezTo>
                    <a:pt x="250" y="52"/>
                    <a:pt x="250" y="54"/>
                    <a:pt x="248" y="55"/>
                  </a:cubicBezTo>
                  <a:cubicBezTo>
                    <a:pt x="242" y="52"/>
                    <a:pt x="240" y="63"/>
                    <a:pt x="239" y="62"/>
                  </a:cubicBezTo>
                  <a:cubicBezTo>
                    <a:pt x="247" y="65"/>
                    <a:pt x="236" y="66"/>
                    <a:pt x="238" y="69"/>
                  </a:cubicBezTo>
                  <a:cubicBezTo>
                    <a:pt x="235" y="72"/>
                    <a:pt x="235" y="65"/>
                    <a:pt x="233" y="66"/>
                  </a:cubicBezTo>
                  <a:cubicBezTo>
                    <a:pt x="227" y="65"/>
                    <a:pt x="230" y="59"/>
                    <a:pt x="228" y="58"/>
                  </a:cubicBezTo>
                  <a:cubicBezTo>
                    <a:pt x="226" y="61"/>
                    <a:pt x="224" y="57"/>
                    <a:pt x="223" y="58"/>
                  </a:cubicBezTo>
                  <a:cubicBezTo>
                    <a:pt x="222" y="61"/>
                    <a:pt x="226" y="62"/>
                    <a:pt x="227" y="64"/>
                  </a:cubicBezTo>
                  <a:cubicBezTo>
                    <a:pt x="224" y="66"/>
                    <a:pt x="225" y="69"/>
                    <a:pt x="224" y="71"/>
                  </a:cubicBezTo>
                  <a:cubicBezTo>
                    <a:pt x="224" y="71"/>
                    <a:pt x="226" y="71"/>
                    <a:pt x="226" y="71"/>
                  </a:cubicBezTo>
                  <a:cubicBezTo>
                    <a:pt x="228" y="73"/>
                    <a:pt x="233" y="72"/>
                    <a:pt x="232" y="75"/>
                  </a:cubicBezTo>
                  <a:cubicBezTo>
                    <a:pt x="231" y="75"/>
                    <a:pt x="230" y="75"/>
                    <a:pt x="230" y="74"/>
                  </a:cubicBezTo>
                  <a:cubicBezTo>
                    <a:pt x="230" y="77"/>
                    <a:pt x="228" y="79"/>
                    <a:pt x="228" y="81"/>
                  </a:cubicBezTo>
                  <a:cubicBezTo>
                    <a:pt x="235" y="84"/>
                    <a:pt x="232" y="96"/>
                    <a:pt x="237" y="103"/>
                  </a:cubicBezTo>
                  <a:cubicBezTo>
                    <a:pt x="235" y="107"/>
                    <a:pt x="240" y="109"/>
                    <a:pt x="241" y="111"/>
                  </a:cubicBezTo>
                  <a:cubicBezTo>
                    <a:pt x="241" y="114"/>
                    <a:pt x="244" y="117"/>
                    <a:pt x="240" y="117"/>
                  </a:cubicBezTo>
                  <a:cubicBezTo>
                    <a:pt x="240" y="127"/>
                    <a:pt x="246" y="135"/>
                    <a:pt x="245" y="144"/>
                  </a:cubicBezTo>
                  <a:cubicBezTo>
                    <a:pt x="241" y="139"/>
                    <a:pt x="235" y="136"/>
                    <a:pt x="230" y="136"/>
                  </a:cubicBezTo>
                  <a:cubicBezTo>
                    <a:pt x="221" y="149"/>
                    <a:pt x="228" y="162"/>
                    <a:pt x="227" y="177"/>
                  </a:cubicBezTo>
                  <a:cubicBezTo>
                    <a:pt x="229" y="165"/>
                    <a:pt x="222" y="153"/>
                    <a:pt x="234" y="146"/>
                  </a:cubicBezTo>
                  <a:cubicBezTo>
                    <a:pt x="238" y="144"/>
                    <a:pt x="242" y="146"/>
                    <a:pt x="244" y="148"/>
                  </a:cubicBezTo>
                  <a:cubicBezTo>
                    <a:pt x="251" y="162"/>
                    <a:pt x="252" y="179"/>
                    <a:pt x="254" y="194"/>
                  </a:cubicBezTo>
                  <a:cubicBezTo>
                    <a:pt x="256" y="197"/>
                    <a:pt x="252" y="201"/>
                    <a:pt x="255" y="203"/>
                  </a:cubicBezTo>
                  <a:cubicBezTo>
                    <a:pt x="249" y="233"/>
                    <a:pt x="247" y="268"/>
                    <a:pt x="244" y="296"/>
                  </a:cubicBezTo>
                  <a:cubicBezTo>
                    <a:pt x="248" y="312"/>
                    <a:pt x="245" y="332"/>
                    <a:pt x="244" y="348"/>
                  </a:cubicBezTo>
                  <a:cubicBezTo>
                    <a:pt x="243" y="354"/>
                    <a:pt x="240" y="362"/>
                    <a:pt x="244" y="367"/>
                  </a:cubicBezTo>
                  <a:cubicBezTo>
                    <a:pt x="246" y="369"/>
                    <a:pt x="247" y="367"/>
                    <a:pt x="249" y="369"/>
                  </a:cubicBezTo>
                  <a:cubicBezTo>
                    <a:pt x="249" y="394"/>
                    <a:pt x="245" y="419"/>
                    <a:pt x="245" y="445"/>
                  </a:cubicBezTo>
                  <a:cubicBezTo>
                    <a:pt x="246" y="448"/>
                    <a:pt x="249" y="442"/>
                    <a:pt x="249" y="447"/>
                  </a:cubicBezTo>
                  <a:cubicBezTo>
                    <a:pt x="248" y="447"/>
                    <a:pt x="245" y="449"/>
                    <a:pt x="244" y="447"/>
                  </a:cubicBezTo>
                  <a:cubicBezTo>
                    <a:pt x="244" y="439"/>
                    <a:pt x="241" y="439"/>
                    <a:pt x="241" y="433"/>
                  </a:cubicBezTo>
                  <a:cubicBezTo>
                    <a:pt x="241" y="429"/>
                    <a:pt x="242" y="425"/>
                    <a:pt x="237" y="426"/>
                  </a:cubicBezTo>
                  <a:cubicBezTo>
                    <a:pt x="237" y="424"/>
                    <a:pt x="236" y="422"/>
                    <a:pt x="238" y="421"/>
                  </a:cubicBezTo>
                  <a:cubicBezTo>
                    <a:pt x="234" y="419"/>
                    <a:pt x="238" y="415"/>
                    <a:pt x="237" y="414"/>
                  </a:cubicBezTo>
                  <a:cubicBezTo>
                    <a:pt x="233" y="416"/>
                    <a:pt x="238" y="421"/>
                    <a:pt x="235" y="423"/>
                  </a:cubicBezTo>
                  <a:cubicBezTo>
                    <a:pt x="231" y="431"/>
                    <a:pt x="233" y="444"/>
                    <a:pt x="231" y="453"/>
                  </a:cubicBezTo>
                  <a:cubicBezTo>
                    <a:pt x="229" y="430"/>
                    <a:pt x="226" y="405"/>
                    <a:pt x="225" y="380"/>
                  </a:cubicBezTo>
                  <a:cubicBezTo>
                    <a:pt x="226" y="396"/>
                    <a:pt x="226" y="414"/>
                    <a:pt x="228" y="430"/>
                  </a:cubicBezTo>
                  <a:cubicBezTo>
                    <a:pt x="228" y="434"/>
                    <a:pt x="225" y="440"/>
                    <a:pt x="229" y="441"/>
                  </a:cubicBezTo>
                  <a:cubicBezTo>
                    <a:pt x="228" y="445"/>
                    <a:pt x="229" y="449"/>
                    <a:pt x="228" y="451"/>
                  </a:cubicBezTo>
                  <a:cubicBezTo>
                    <a:pt x="230" y="456"/>
                    <a:pt x="223" y="459"/>
                    <a:pt x="227" y="463"/>
                  </a:cubicBezTo>
                  <a:cubicBezTo>
                    <a:pt x="229" y="465"/>
                    <a:pt x="226" y="466"/>
                    <a:pt x="224" y="465"/>
                  </a:cubicBezTo>
                  <a:cubicBezTo>
                    <a:pt x="222" y="419"/>
                    <a:pt x="219" y="367"/>
                    <a:pt x="218" y="315"/>
                  </a:cubicBezTo>
                  <a:cubicBezTo>
                    <a:pt x="223" y="307"/>
                    <a:pt x="219" y="296"/>
                    <a:pt x="218" y="286"/>
                  </a:cubicBezTo>
                  <a:cubicBezTo>
                    <a:pt x="222" y="273"/>
                    <a:pt x="221" y="253"/>
                    <a:pt x="221" y="241"/>
                  </a:cubicBezTo>
                  <a:cubicBezTo>
                    <a:pt x="221" y="230"/>
                    <a:pt x="223" y="224"/>
                    <a:pt x="216" y="215"/>
                  </a:cubicBezTo>
                  <a:cubicBezTo>
                    <a:pt x="215" y="216"/>
                    <a:pt x="214" y="219"/>
                    <a:pt x="212" y="216"/>
                  </a:cubicBezTo>
                  <a:cubicBezTo>
                    <a:pt x="214" y="207"/>
                    <a:pt x="210" y="200"/>
                    <a:pt x="209" y="191"/>
                  </a:cubicBezTo>
                  <a:cubicBezTo>
                    <a:pt x="201" y="179"/>
                    <a:pt x="207" y="165"/>
                    <a:pt x="203" y="153"/>
                  </a:cubicBezTo>
                  <a:cubicBezTo>
                    <a:pt x="204" y="144"/>
                    <a:pt x="204" y="133"/>
                    <a:pt x="203" y="122"/>
                  </a:cubicBezTo>
                  <a:cubicBezTo>
                    <a:pt x="206" y="112"/>
                    <a:pt x="205" y="101"/>
                    <a:pt x="204" y="93"/>
                  </a:cubicBezTo>
                  <a:cubicBezTo>
                    <a:pt x="204" y="93"/>
                    <a:pt x="210" y="92"/>
                    <a:pt x="206" y="90"/>
                  </a:cubicBezTo>
                  <a:cubicBezTo>
                    <a:pt x="204" y="88"/>
                    <a:pt x="208" y="85"/>
                    <a:pt x="206" y="85"/>
                  </a:cubicBezTo>
                  <a:cubicBezTo>
                    <a:pt x="204" y="84"/>
                    <a:pt x="206" y="83"/>
                    <a:pt x="207" y="81"/>
                  </a:cubicBezTo>
                  <a:cubicBezTo>
                    <a:pt x="208" y="82"/>
                    <a:pt x="206" y="79"/>
                    <a:pt x="205" y="80"/>
                  </a:cubicBezTo>
                  <a:cubicBezTo>
                    <a:pt x="206" y="69"/>
                    <a:pt x="200" y="85"/>
                    <a:pt x="200" y="77"/>
                  </a:cubicBezTo>
                  <a:cubicBezTo>
                    <a:pt x="197" y="80"/>
                    <a:pt x="195" y="78"/>
                    <a:pt x="196" y="83"/>
                  </a:cubicBezTo>
                  <a:cubicBezTo>
                    <a:pt x="188" y="86"/>
                    <a:pt x="200" y="87"/>
                    <a:pt x="192" y="90"/>
                  </a:cubicBezTo>
                  <a:cubicBezTo>
                    <a:pt x="194" y="96"/>
                    <a:pt x="189" y="96"/>
                    <a:pt x="191" y="102"/>
                  </a:cubicBezTo>
                  <a:cubicBezTo>
                    <a:pt x="190" y="110"/>
                    <a:pt x="189" y="112"/>
                    <a:pt x="188" y="121"/>
                  </a:cubicBezTo>
                  <a:cubicBezTo>
                    <a:pt x="185" y="124"/>
                    <a:pt x="188" y="129"/>
                    <a:pt x="185" y="132"/>
                  </a:cubicBezTo>
                  <a:cubicBezTo>
                    <a:pt x="187" y="135"/>
                    <a:pt x="182" y="139"/>
                    <a:pt x="185" y="140"/>
                  </a:cubicBezTo>
                  <a:cubicBezTo>
                    <a:pt x="182" y="143"/>
                    <a:pt x="184" y="146"/>
                    <a:pt x="183" y="147"/>
                  </a:cubicBezTo>
                  <a:cubicBezTo>
                    <a:pt x="187" y="150"/>
                    <a:pt x="180" y="154"/>
                    <a:pt x="182" y="157"/>
                  </a:cubicBezTo>
                  <a:cubicBezTo>
                    <a:pt x="181" y="165"/>
                    <a:pt x="182" y="166"/>
                    <a:pt x="180" y="175"/>
                  </a:cubicBezTo>
                  <a:cubicBezTo>
                    <a:pt x="180" y="177"/>
                    <a:pt x="175" y="177"/>
                    <a:pt x="179" y="178"/>
                  </a:cubicBezTo>
                  <a:cubicBezTo>
                    <a:pt x="175" y="182"/>
                    <a:pt x="182" y="194"/>
                    <a:pt x="171" y="191"/>
                  </a:cubicBezTo>
                  <a:cubicBezTo>
                    <a:pt x="168" y="197"/>
                    <a:pt x="166" y="203"/>
                    <a:pt x="164" y="209"/>
                  </a:cubicBezTo>
                  <a:cubicBezTo>
                    <a:pt x="166" y="208"/>
                    <a:pt x="164" y="205"/>
                    <a:pt x="167" y="205"/>
                  </a:cubicBezTo>
                  <a:cubicBezTo>
                    <a:pt x="168" y="207"/>
                    <a:pt x="168" y="207"/>
                    <a:pt x="167" y="209"/>
                  </a:cubicBezTo>
                  <a:cubicBezTo>
                    <a:pt x="167" y="212"/>
                    <a:pt x="170" y="207"/>
                    <a:pt x="172" y="210"/>
                  </a:cubicBezTo>
                  <a:cubicBezTo>
                    <a:pt x="172" y="211"/>
                    <a:pt x="170" y="217"/>
                    <a:pt x="169" y="219"/>
                  </a:cubicBezTo>
                  <a:cubicBezTo>
                    <a:pt x="168" y="221"/>
                    <a:pt x="166" y="226"/>
                    <a:pt x="169" y="221"/>
                  </a:cubicBezTo>
                  <a:cubicBezTo>
                    <a:pt x="173" y="230"/>
                    <a:pt x="173" y="242"/>
                    <a:pt x="173" y="251"/>
                  </a:cubicBezTo>
                  <a:cubicBezTo>
                    <a:pt x="172" y="251"/>
                    <a:pt x="172" y="252"/>
                    <a:pt x="171" y="252"/>
                  </a:cubicBezTo>
                  <a:cubicBezTo>
                    <a:pt x="170" y="252"/>
                    <a:pt x="169" y="252"/>
                    <a:pt x="169" y="252"/>
                  </a:cubicBezTo>
                  <a:cubicBezTo>
                    <a:pt x="169" y="252"/>
                    <a:pt x="168" y="252"/>
                    <a:pt x="168" y="252"/>
                  </a:cubicBezTo>
                  <a:cubicBezTo>
                    <a:pt x="168" y="252"/>
                    <a:pt x="168" y="252"/>
                    <a:pt x="168" y="252"/>
                  </a:cubicBezTo>
                  <a:cubicBezTo>
                    <a:pt x="161" y="252"/>
                    <a:pt x="165" y="243"/>
                    <a:pt x="163" y="237"/>
                  </a:cubicBezTo>
                  <a:cubicBezTo>
                    <a:pt x="157" y="235"/>
                    <a:pt x="165" y="230"/>
                    <a:pt x="159" y="227"/>
                  </a:cubicBezTo>
                  <a:cubicBezTo>
                    <a:pt x="158" y="221"/>
                    <a:pt x="156" y="212"/>
                    <a:pt x="153" y="206"/>
                  </a:cubicBezTo>
                  <a:cubicBezTo>
                    <a:pt x="150" y="207"/>
                    <a:pt x="145" y="209"/>
                    <a:pt x="143" y="207"/>
                  </a:cubicBezTo>
                  <a:cubicBezTo>
                    <a:pt x="142" y="194"/>
                    <a:pt x="139" y="181"/>
                    <a:pt x="140" y="167"/>
                  </a:cubicBezTo>
                  <a:cubicBezTo>
                    <a:pt x="137" y="166"/>
                    <a:pt x="134" y="164"/>
                    <a:pt x="132" y="163"/>
                  </a:cubicBezTo>
                  <a:cubicBezTo>
                    <a:pt x="128" y="161"/>
                    <a:pt x="130" y="153"/>
                    <a:pt x="126" y="153"/>
                  </a:cubicBezTo>
                  <a:cubicBezTo>
                    <a:pt x="126" y="154"/>
                    <a:pt x="126" y="155"/>
                    <a:pt x="126" y="154"/>
                  </a:cubicBezTo>
                  <a:cubicBezTo>
                    <a:pt x="128" y="157"/>
                    <a:pt x="124" y="156"/>
                    <a:pt x="123" y="159"/>
                  </a:cubicBezTo>
                  <a:cubicBezTo>
                    <a:pt x="124" y="162"/>
                    <a:pt x="122" y="165"/>
                    <a:pt x="122" y="167"/>
                  </a:cubicBezTo>
                  <a:cubicBezTo>
                    <a:pt x="133" y="190"/>
                    <a:pt x="125" y="225"/>
                    <a:pt x="132" y="248"/>
                  </a:cubicBezTo>
                  <a:cubicBezTo>
                    <a:pt x="130" y="248"/>
                    <a:pt x="127" y="253"/>
                    <a:pt x="127" y="248"/>
                  </a:cubicBezTo>
                  <a:cubicBezTo>
                    <a:pt x="123" y="244"/>
                    <a:pt x="128" y="242"/>
                    <a:pt x="129" y="238"/>
                  </a:cubicBezTo>
                  <a:cubicBezTo>
                    <a:pt x="128" y="236"/>
                    <a:pt x="126" y="236"/>
                    <a:pt x="123" y="235"/>
                  </a:cubicBezTo>
                  <a:cubicBezTo>
                    <a:pt x="122" y="234"/>
                    <a:pt x="123" y="232"/>
                    <a:pt x="125" y="233"/>
                  </a:cubicBezTo>
                  <a:cubicBezTo>
                    <a:pt x="126" y="224"/>
                    <a:pt x="123" y="229"/>
                    <a:pt x="122" y="220"/>
                  </a:cubicBezTo>
                  <a:cubicBezTo>
                    <a:pt x="129" y="220"/>
                    <a:pt x="119" y="217"/>
                    <a:pt x="118" y="216"/>
                  </a:cubicBezTo>
                  <a:cubicBezTo>
                    <a:pt x="124" y="208"/>
                    <a:pt x="122" y="202"/>
                    <a:pt x="120" y="192"/>
                  </a:cubicBezTo>
                  <a:cubicBezTo>
                    <a:pt x="117" y="188"/>
                    <a:pt x="122" y="184"/>
                    <a:pt x="118" y="181"/>
                  </a:cubicBezTo>
                  <a:cubicBezTo>
                    <a:pt x="122" y="178"/>
                    <a:pt x="119" y="179"/>
                    <a:pt x="117" y="181"/>
                  </a:cubicBezTo>
                  <a:cubicBezTo>
                    <a:pt x="115" y="180"/>
                    <a:pt x="116" y="179"/>
                    <a:pt x="116" y="177"/>
                  </a:cubicBezTo>
                  <a:cubicBezTo>
                    <a:pt x="116" y="176"/>
                    <a:pt x="117" y="175"/>
                    <a:pt x="118" y="176"/>
                  </a:cubicBezTo>
                  <a:cubicBezTo>
                    <a:pt x="118" y="171"/>
                    <a:pt x="115" y="173"/>
                    <a:pt x="112" y="170"/>
                  </a:cubicBezTo>
                  <a:cubicBezTo>
                    <a:pt x="112" y="155"/>
                    <a:pt x="106" y="140"/>
                    <a:pt x="104" y="127"/>
                  </a:cubicBezTo>
                  <a:cubicBezTo>
                    <a:pt x="103" y="123"/>
                    <a:pt x="102" y="121"/>
                    <a:pt x="97" y="117"/>
                  </a:cubicBezTo>
                  <a:cubicBezTo>
                    <a:pt x="95" y="121"/>
                    <a:pt x="91" y="126"/>
                    <a:pt x="90" y="130"/>
                  </a:cubicBezTo>
                  <a:cubicBezTo>
                    <a:pt x="88" y="129"/>
                    <a:pt x="86" y="130"/>
                    <a:pt x="86" y="128"/>
                  </a:cubicBezTo>
                  <a:cubicBezTo>
                    <a:pt x="88" y="125"/>
                    <a:pt x="87" y="123"/>
                    <a:pt x="88" y="118"/>
                  </a:cubicBezTo>
                  <a:cubicBezTo>
                    <a:pt x="83" y="116"/>
                    <a:pt x="83" y="122"/>
                    <a:pt x="80" y="122"/>
                  </a:cubicBezTo>
                  <a:cubicBezTo>
                    <a:pt x="82" y="121"/>
                    <a:pt x="83" y="123"/>
                    <a:pt x="85" y="125"/>
                  </a:cubicBezTo>
                  <a:cubicBezTo>
                    <a:pt x="87" y="130"/>
                    <a:pt x="82" y="124"/>
                    <a:pt x="80" y="127"/>
                  </a:cubicBezTo>
                  <a:cubicBezTo>
                    <a:pt x="83" y="129"/>
                    <a:pt x="79" y="132"/>
                    <a:pt x="82" y="134"/>
                  </a:cubicBezTo>
                  <a:cubicBezTo>
                    <a:pt x="80" y="131"/>
                    <a:pt x="77" y="139"/>
                    <a:pt x="75" y="134"/>
                  </a:cubicBezTo>
                  <a:cubicBezTo>
                    <a:pt x="76" y="123"/>
                    <a:pt x="74" y="112"/>
                    <a:pt x="73" y="102"/>
                  </a:cubicBezTo>
                  <a:cubicBezTo>
                    <a:pt x="71" y="97"/>
                    <a:pt x="65" y="97"/>
                    <a:pt x="63" y="93"/>
                  </a:cubicBezTo>
                  <a:cubicBezTo>
                    <a:pt x="62" y="91"/>
                    <a:pt x="62" y="85"/>
                    <a:pt x="58" y="82"/>
                  </a:cubicBezTo>
                  <a:cubicBezTo>
                    <a:pt x="62" y="76"/>
                    <a:pt x="57" y="73"/>
                    <a:pt x="58" y="66"/>
                  </a:cubicBezTo>
                  <a:cubicBezTo>
                    <a:pt x="56" y="63"/>
                    <a:pt x="53" y="59"/>
                    <a:pt x="48" y="62"/>
                  </a:cubicBezTo>
                  <a:cubicBezTo>
                    <a:pt x="39" y="68"/>
                    <a:pt x="49" y="78"/>
                    <a:pt x="48" y="86"/>
                  </a:cubicBezTo>
                  <a:cubicBezTo>
                    <a:pt x="48" y="88"/>
                    <a:pt x="45" y="93"/>
                    <a:pt x="49" y="91"/>
                  </a:cubicBezTo>
                  <a:cubicBezTo>
                    <a:pt x="50" y="98"/>
                    <a:pt x="53" y="104"/>
                    <a:pt x="52" y="111"/>
                  </a:cubicBezTo>
                  <a:cubicBezTo>
                    <a:pt x="46" y="118"/>
                    <a:pt x="50" y="124"/>
                    <a:pt x="46" y="131"/>
                  </a:cubicBezTo>
                  <a:cubicBezTo>
                    <a:pt x="44" y="129"/>
                    <a:pt x="44" y="125"/>
                    <a:pt x="41" y="122"/>
                  </a:cubicBezTo>
                  <a:cubicBezTo>
                    <a:pt x="40" y="123"/>
                    <a:pt x="39" y="126"/>
                    <a:pt x="37" y="126"/>
                  </a:cubicBezTo>
                  <a:cubicBezTo>
                    <a:pt x="36" y="126"/>
                    <a:pt x="36" y="125"/>
                    <a:pt x="37" y="125"/>
                  </a:cubicBezTo>
                  <a:cubicBezTo>
                    <a:pt x="36" y="123"/>
                    <a:pt x="36" y="120"/>
                    <a:pt x="34" y="121"/>
                  </a:cubicBezTo>
                  <a:cubicBezTo>
                    <a:pt x="34" y="125"/>
                    <a:pt x="35" y="128"/>
                    <a:pt x="32" y="132"/>
                  </a:cubicBezTo>
                  <a:cubicBezTo>
                    <a:pt x="31" y="133"/>
                    <a:pt x="31" y="132"/>
                    <a:pt x="30" y="131"/>
                  </a:cubicBezTo>
                  <a:cubicBezTo>
                    <a:pt x="32" y="126"/>
                    <a:pt x="28" y="134"/>
                    <a:pt x="29" y="135"/>
                  </a:cubicBezTo>
                  <a:cubicBezTo>
                    <a:pt x="22" y="146"/>
                    <a:pt x="21" y="161"/>
                    <a:pt x="23" y="173"/>
                  </a:cubicBezTo>
                  <a:cubicBezTo>
                    <a:pt x="21" y="176"/>
                    <a:pt x="18" y="177"/>
                    <a:pt x="16" y="177"/>
                  </a:cubicBezTo>
                  <a:cubicBezTo>
                    <a:pt x="9" y="193"/>
                    <a:pt x="14" y="209"/>
                    <a:pt x="14" y="227"/>
                  </a:cubicBezTo>
                  <a:cubicBezTo>
                    <a:pt x="9" y="241"/>
                    <a:pt x="10" y="256"/>
                    <a:pt x="10" y="270"/>
                  </a:cubicBezTo>
                  <a:cubicBezTo>
                    <a:pt x="10" y="271"/>
                    <a:pt x="11" y="271"/>
                    <a:pt x="11" y="272"/>
                  </a:cubicBezTo>
                  <a:cubicBezTo>
                    <a:pt x="8" y="306"/>
                    <a:pt x="12" y="337"/>
                    <a:pt x="12" y="370"/>
                  </a:cubicBezTo>
                  <a:cubicBezTo>
                    <a:pt x="9" y="375"/>
                    <a:pt x="11" y="382"/>
                    <a:pt x="10" y="388"/>
                  </a:cubicBezTo>
                  <a:cubicBezTo>
                    <a:pt x="11" y="388"/>
                    <a:pt x="12" y="387"/>
                    <a:pt x="12" y="387"/>
                  </a:cubicBezTo>
                  <a:cubicBezTo>
                    <a:pt x="14" y="388"/>
                    <a:pt x="13" y="393"/>
                    <a:pt x="12" y="394"/>
                  </a:cubicBezTo>
                  <a:cubicBezTo>
                    <a:pt x="13" y="393"/>
                    <a:pt x="13" y="393"/>
                    <a:pt x="13" y="391"/>
                  </a:cubicBezTo>
                  <a:cubicBezTo>
                    <a:pt x="21" y="391"/>
                    <a:pt x="12" y="399"/>
                    <a:pt x="13" y="401"/>
                  </a:cubicBezTo>
                  <a:cubicBezTo>
                    <a:pt x="18" y="393"/>
                    <a:pt x="16" y="407"/>
                    <a:pt x="16" y="408"/>
                  </a:cubicBezTo>
                  <a:cubicBezTo>
                    <a:pt x="14" y="409"/>
                    <a:pt x="17" y="415"/>
                    <a:pt x="13" y="413"/>
                  </a:cubicBezTo>
                  <a:cubicBezTo>
                    <a:pt x="14" y="414"/>
                    <a:pt x="13" y="416"/>
                    <a:pt x="16" y="415"/>
                  </a:cubicBezTo>
                  <a:cubicBezTo>
                    <a:pt x="17" y="427"/>
                    <a:pt x="17" y="439"/>
                    <a:pt x="16" y="453"/>
                  </a:cubicBezTo>
                  <a:cubicBezTo>
                    <a:pt x="16" y="453"/>
                    <a:pt x="16" y="453"/>
                    <a:pt x="16" y="452"/>
                  </a:cubicBezTo>
                  <a:cubicBezTo>
                    <a:pt x="19" y="454"/>
                    <a:pt x="20" y="458"/>
                    <a:pt x="22" y="460"/>
                  </a:cubicBezTo>
                  <a:cubicBezTo>
                    <a:pt x="18" y="462"/>
                    <a:pt x="25" y="467"/>
                    <a:pt x="25" y="469"/>
                  </a:cubicBezTo>
                  <a:cubicBezTo>
                    <a:pt x="27" y="471"/>
                    <a:pt x="22" y="461"/>
                    <a:pt x="27" y="461"/>
                  </a:cubicBezTo>
                  <a:cubicBezTo>
                    <a:pt x="26" y="465"/>
                    <a:pt x="32" y="470"/>
                    <a:pt x="28" y="470"/>
                  </a:cubicBezTo>
                  <a:cubicBezTo>
                    <a:pt x="27" y="472"/>
                    <a:pt x="23" y="472"/>
                    <a:pt x="23" y="475"/>
                  </a:cubicBezTo>
                  <a:cubicBezTo>
                    <a:pt x="26" y="478"/>
                    <a:pt x="26" y="477"/>
                    <a:pt x="27" y="474"/>
                  </a:cubicBezTo>
                  <a:cubicBezTo>
                    <a:pt x="28" y="475"/>
                    <a:pt x="28" y="476"/>
                    <a:pt x="28" y="478"/>
                  </a:cubicBezTo>
                  <a:cubicBezTo>
                    <a:pt x="33" y="477"/>
                    <a:pt x="24" y="473"/>
                    <a:pt x="30" y="470"/>
                  </a:cubicBezTo>
                  <a:cubicBezTo>
                    <a:pt x="35" y="474"/>
                    <a:pt x="30" y="479"/>
                    <a:pt x="31" y="484"/>
                  </a:cubicBezTo>
                  <a:cubicBezTo>
                    <a:pt x="26" y="486"/>
                    <a:pt x="32" y="478"/>
                    <a:pt x="26" y="480"/>
                  </a:cubicBezTo>
                  <a:cubicBezTo>
                    <a:pt x="23" y="481"/>
                    <a:pt x="26" y="482"/>
                    <a:pt x="25" y="483"/>
                  </a:cubicBezTo>
                  <a:cubicBezTo>
                    <a:pt x="31" y="476"/>
                    <a:pt x="25" y="491"/>
                    <a:pt x="33" y="489"/>
                  </a:cubicBezTo>
                  <a:cubicBezTo>
                    <a:pt x="31" y="492"/>
                    <a:pt x="34" y="495"/>
                    <a:pt x="30" y="497"/>
                  </a:cubicBezTo>
                  <a:cubicBezTo>
                    <a:pt x="33" y="503"/>
                    <a:pt x="32" y="507"/>
                    <a:pt x="31" y="512"/>
                  </a:cubicBezTo>
                  <a:cubicBezTo>
                    <a:pt x="29" y="515"/>
                    <a:pt x="31" y="517"/>
                    <a:pt x="30" y="521"/>
                  </a:cubicBezTo>
                  <a:cubicBezTo>
                    <a:pt x="29" y="523"/>
                    <a:pt x="24" y="523"/>
                    <a:pt x="25" y="524"/>
                  </a:cubicBezTo>
                  <a:cubicBezTo>
                    <a:pt x="34" y="522"/>
                    <a:pt x="29" y="531"/>
                    <a:pt x="30" y="537"/>
                  </a:cubicBezTo>
                  <a:cubicBezTo>
                    <a:pt x="28" y="537"/>
                    <a:pt x="25" y="539"/>
                    <a:pt x="26" y="542"/>
                  </a:cubicBezTo>
                  <a:cubicBezTo>
                    <a:pt x="28" y="543"/>
                    <a:pt x="28" y="541"/>
                    <a:pt x="30" y="543"/>
                  </a:cubicBezTo>
                  <a:cubicBezTo>
                    <a:pt x="30" y="553"/>
                    <a:pt x="28" y="566"/>
                    <a:pt x="29" y="577"/>
                  </a:cubicBezTo>
                  <a:cubicBezTo>
                    <a:pt x="27" y="586"/>
                    <a:pt x="25" y="607"/>
                    <a:pt x="27" y="610"/>
                  </a:cubicBezTo>
                  <a:cubicBezTo>
                    <a:pt x="25" y="629"/>
                    <a:pt x="24" y="648"/>
                    <a:pt x="24" y="668"/>
                  </a:cubicBezTo>
                  <a:cubicBezTo>
                    <a:pt x="22" y="673"/>
                    <a:pt x="25" y="683"/>
                    <a:pt x="24" y="688"/>
                  </a:cubicBezTo>
                  <a:cubicBezTo>
                    <a:pt x="21" y="688"/>
                    <a:pt x="26" y="697"/>
                    <a:pt x="22" y="698"/>
                  </a:cubicBezTo>
                  <a:cubicBezTo>
                    <a:pt x="26" y="705"/>
                    <a:pt x="21" y="716"/>
                    <a:pt x="24" y="724"/>
                  </a:cubicBezTo>
                  <a:cubicBezTo>
                    <a:pt x="24" y="729"/>
                    <a:pt x="20" y="728"/>
                    <a:pt x="23" y="733"/>
                  </a:cubicBezTo>
                  <a:cubicBezTo>
                    <a:pt x="25" y="736"/>
                    <a:pt x="18" y="737"/>
                    <a:pt x="23" y="739"/>
                  </a:cubicBezTo>
                  <a:cubicBezTo>
                    <a:pt x="22" y="768"/>
                    <a:pt x="22" y="799"/>
                    <a:pt x="20" y="829"/>
                  </a:cubicBezTo>
                  <a:cubicBezTo>
                    <a:pt x="20" y="831"/>
                    <a:pt x="19" y="835"/>
                    <a:pt x="16" y="833"/>
                  </a:cubicBezTo>
                  <a:cubicBezTo>
                    <a:pt x="15" y="813"/>
                    <a:pt x="16" y="810"/>
                    <a:pt x="15" y="792"/>
                  </a:cubicBezTo>
                  <a:cubicBezTo>
                    <a:pt x="10" y="789"/>
                    <a:pt x="16" y="786"/>
                    <a:pt x="12" y="784"/>
                  </a:cubicBezTo>
                  <a:cubicBezTo>
                    <a:pt x="12" y="791"/>
                    <a:pt x="9" y="797"/>
                    <a:pt x="10" y="805"/>
                  </a:cubicBezTo>
                  <a:cubicBezTo>
                    <a:pt x="8" y="804"/>
                    <a:pt x="8" y="801"/>
                    <a:pt x="8" y="805"/>
                  </a:cubicBezTo>
                  <a:cubicBezTo>
                    <a:pt x="8" y="806"/>
                    <a:pt x="8" y="809"/>
                    <a:pt x="9" y="807"/>
                  </a:cubicBezTo>
                  <a:cubicBezTo>
                    <a:pt x="15" y="809"/>
                    <a:pt x="4" y="812"/>
                    <a:pt x="6" y="817"/>
                  </a:cubicBezTo>
                  <a:cubicBezTo>
                    <a:pt x="7" y="818"/>
                    <a:pt x="10" y="819"/>
                    <a:pt x="7" y="820"/>
                  </a:cubicBezTo>
                  <a:cubicBezTo>
                    <a:pt x="8" y="823"/>
                    <a:pt x="5" y="829"/>
                    <a:pt x="10" y="830"/>
                  </a:cubicBezTo>
                  <a:cubicBezTo>
                    <a:pt x="6" y="835"/>
                    <a:pt x="9" y="830"/>
                    <a:pt x="10" y="836"/>
                  </a:cubicBezTo>
                  <a:cubicBezTo>
                    <a:pt x="9" y="838"/>
                    <a:pt x="8" y="835"/>
                    <a:pt x="7" y="836"/>
                  </a:cubicBezTo>
                  <a:cubicBezTo>
                    <a:pt x="6" y="836"/>
                    <a:pt x="5" y="854"/>
                    <a:pt x="9" y="841"/>
                  </a:cubicBezTo>
                  <a:cubicBezTo>
                    <a:pt x="10" y="843"/>
                    <a:pt x="14" y="843"/>
                    <a:pt x="11" y="846"/>
                  </a:cubicBezTo>
                  <a:cubicBezTo>
                    <a:pt x="21" y="847"/>
                    <a:pt x="6" y="849"/>
                    <a:pt x="11" y="850"/>
                  </a:cubicBezTo>
                  <a:cubicBezTo>
                    <a:pt x="14" y="848"/>
                    <a:pt x="18" y="850"/>
                    <a:pt x="20" y="848"/>
                  </a:cubicBezTo>
                  <a:cubicBezTo>
                    <a:pt x="20" y="853"/>
                    <a:pt x="22" y="863"/>
                    <a:pt x="18" y="868"/>
                  </a:cubicBezTo>
                  <a:cubicBezTo>
                    <a:pt x="18" y="867"/>
                    <a:pt x="16" y="867"/>
                    <a:pt x="16" y="865"/>
                  </a:cubicBezTo>
                  <a:cubicBezTo>
                    <a:pt x="20" y="863"/>
                    <a:pt x="13" y="861"/>
                    <a:pt x="17" y="858"/>
                  </a:cubicBezTo>
                  <a:cubicBezTo>
                    <a:pt x="16" y="859"/>
                    <a:pt x="16" y="861"/>
                    <a:pt x="14" y="862"/>
                  </a:cubicBezTo>
                  <a:cubicBezTo>
                    <a:pt x="10" y="861"/>
                    <a:pt x="13" y="858"/>
                    <a:pt x="14" y="857"/>
                  </a:cubicBezTo>
                  <a:cubicBezTo>
                    <a:pt x="8" y="857"/>
                    <a:pt x="11" y="866"/>
                    <a:pt x="7" y="865"/>
                  </a:cubicBezTo>
                  <a:cubicBezTo>
                    <a:pt x="5" y="867"/>
                    <a:pt x="7" y="869"/>
                    <a:pt x="9" y="869"/>
                  </a:cubicBezTo>
                  <a:cubicBezTo>
                    <a:pt x="6" y="876"/>
                    <a:pt x="10" y="882"/>
                    <a:pt x="9" y="890"/>
                  </a:cubicBezTo>
                  <a:cubicBezTo>
                    <a:pt x="8" y="891"/>
                    <a:pt x="7" y="894"/>
                    <a:pt x="6" y="893"/>
                  </a:cubicBezTo>
                  <a:cubicBezTo>
                    <a:pt x="6" y="897"/>
                    <a:pt x="2" y="907"/>
                    <a:pt x="7" y="914"/>
                  </a:cubicBezTo>
                  <a:cubicBezTo>
                    <a:pt x="2" y="915"/>
                    <a:pt x="8" y="921"/>
                    <a:pt x="5" y="924"/>
                  </a:cubicBezTo>
                  <a:cubicBezTo>
                    <a:pt x="7" y="926"/>
                    <a:pt x="4" y="934"/>
                    <a:pt x="10" y="931"/>
                  </a:cubicBezTo>
                  <a:cubicBezTo>
                    <a:pt x="11" y="933"/>
                    <a:pt x="11" y="937"/>
                    <a:pt x="7" y="935"/>
                  </a:cubicBezTo>
                  <a:cubicBezTo>
                    <a:pt x="7" y="936"/>
                    <a:pt x="4" y="943"/>
                    <a:pt x="7" y="939"/>
                  </a:cubicBezTo>
                  <a:cubicBezTo>
                    <a:pt x="10" y="943"/>
                    <a:pt x="11" y="948"/>
                    <a:pt x="10" y="953"/>
                  </a:cubicBezTo>
                  <a:cubicBezTo>
                    <a:pt x="8" y="953"/>
                    <a:pt x="10" y="958"/>
                    <a:pt x="6" y="957"/>
                  </a:cubicBezTo>
                  <a:cubicBezTo>
                    <a:pt x="4" y="957"/>
                    <a:pt x="4" y="961"/>
                    <a:pt x="6" y="962"/>
                  </a:cubicBezTo>
                  <a:cubicBezTo>
                    <a:pt x="6" y="962"/>
                    <a:pt x="8" y="963"/>
                    <a:pt x="8" y="961"/>
                  </a:cubicBezTo>
                  <a:cubicBezTo>
                    <a:pt x="10" y="961"/>
                    <a:pt x="11" y="959"/>
                    <a:pt x="12" y="961"/>
                  </a:cubicBezTo>
                  <a:cubicBezTo>
                    <a:pt x="11" y="967"/>
                    <a:pt x="14" y="963"/>
                    <a:pt x="17" y="966"/>
                  </a:cubicBezTo>
                  <a:cubicBezTo>
                    <a:pt x="18" y="970"/>
                    <a:pt x="12" y="969"/>
                    <a:pt x="14" y="973"/>
                  </a:cubicBezTo>
                  <a:cubicBezTo>
                    <a:pt x="20" y="975"/>
                    <a:pt x="12" y="980"/>
                    <a:pt x="19" y="982"/>
                  </a:cubicBezTo>
                  <a:cubicBezTo>
                    <a:pt x="20" y="986"/>
                    <a:pt x="16" y="986"/>
                    <a:pt x="16" y="989"/>
                  </a:cubicBezTo>
                  <a:cubicBezTo>
                    <a:pt x="18" y="997"/>
                    <a:pt x="22" y="1009"/>
                    <a:pt x="16" y="1015"/>
                  </a:cubicBezTo>
                  <a:cubicBezTo>
                    <a:pt x="17" y="1015"/>
                    <a:pt x="18" y="1015"/>
                    <a:pt x="20" y="1017"/>
                  </a:cubicBezTo>
                  <a:cubicBezTo>
                    <a:pt x="18" y="1019"/>
                    <a:pt x="19" y="1023"/>
                    <a:pt x="20" y="1024"/>
                  </a:cubicBezTo>
                  <a:cubicBezTo>
                    <a:pt x="16" y="1028"/>
                    <a:pt x="18" y="1031"/>
                    <a:pt x="20" y="1035"/>
                  </a:cubicBezTo>
                  <a:cubicBezTo>
                    <a:pt x="21" y="1038"/>
                    <a:pt x="18" y="1045"/>
                    <a:pt x="16" y="1039"/>
                  </a:cubicBezTo>
                  <a:cubicBezTo>
                    <a:pt x="13" y="1038"/>
                    <a:pt x="13" y="1030"/>
                    <a:pt x="10" y="1029"/>
                  </a:cubicBezTo>
                  <a:cubicBezTo>
                    <a:pt x="9" y="1027"/>
                    <a:pt x="10" y="1024"/>
                    <a:pt x="10" y="1022"/>
                  </a:cubicBezTo>
                  <a:cubicBezTo>
                    <a:pt x="9" y="1025"/>
                    <a:pt x="8" y="1015"/>
                    <a:pt x="8" y="1022"/>
                  </a:cubicBezTo>
                  <a:cubicBezTo>
                    <a:pt x="9" y="1025"/>
                    <a:pt x="5" y="1022"/>
                    <a:pt x="6" y="1025"/>
                  </a:cubicBezTo>
                  <a:cubicBezTo>
                    <a:pt x="4" y="1026"/>
                    <a:pt x="5" y="1029"/>
                    <a:pt x="2" y="1028"/>
                  </a:cubicBezTo>
                  <a:cubicBezTo>
                    <a:pt x="4" y="1031"/>
                    <a:pt x="4" y="1027"/>
                    <a:pt x="6" y="1027"/>
                  </a:cubicBezTo>
                  <a:cubicBezTo>
                    <a:pt x="7" y="1028"/>
                    <a:pt x="8" y="1029"/>
                    <a:pt x="8" y="1030"/>
                  </a:cubicBezTo>
                  <a:cubicBezTo>
                    <a:pt x="8" y="1030"/>
                    <a:pt x="7" y="1031"/>
                    <a:pt x="6" y="1031"/>
                  </a:cubicBezTo>
                  <a:cubicBezTo>
                    <a:pt x="8" y="1034"/>
                    <a:pt x="3" y="1038"/>
                    <a:pt x="8" y="1039"/>
                  </a:cubicBezTo>
                  <a:cubicBezTo>
                    <a:pt x="5" y="1047"/>
                    <a:pt x="8" y="1059"/>
                    <a:pt x="6" y="1070"/>
                  </a:cubicBezTo>
                  <a:cubicBezTo>
                    <a:pt x="3" y="1068"/>
                    <a:pt x="4" y="1063"/>
                    <a:pt x="5" y="1061"/>
                  </a:cubicBezTo>
                  <a:cubicBezTo>
                    <a:pt x="1" y="1068"/>
                    <a:pt x="6" y="1070"/>
                    <a:pt x="1" y="1076"/>
                  </a:cubicBezTo>
                  <a:cubicBezTo>
                    <a:pt x="1" y="1077"/>
                    <a:pt x="1" y="1081"/>
                    <a:pt x="3" y="1080"/>
                  </a:cubicBezTo>
                  <a:cubicBezTo>
                    <a:pt x="6" y="1083"/>
                    <a:pt x="0" y="1084"/>
                    <a:pt x="2" y="1087"/>
                  </a:cubicBezTo>
                  <a:cubicBezTo>
                    <a:pt x="6" y="1095"/>
                    <a:pt x="5" y="1085"/>
                    <a:pt x="6" y="1083"/>
                  </a:cubicBezTo>
                  <a:cubicBezTo>
                    <a:pt x="9" y="1086"/>
                    <a:pt x="8" y="1091"/>
                    <a:pt x="8" y="1096"/>
                  </a:cubicBezTo>
                  <a:cubicBezTo>
                    <a:pt x="8" y="1095"/>
                    <a:pt x="8" y="1095"/>
                    <a:pt x="7" y="1095"/>
                  </a:cubicBezTo>
                  <a:cubicBezTo>
                    <a:pt x="7" y="1087"/>
                    <a:pt x="5" y="1095"/>
                    <a:pt x="3" y="1097"/>
                  </a:cubicBezTo>
                  <a:cubicBezTo>
                    <a:pt x="6" y="1097"/>
                    <a:pt x="6" y="1097"/>
                    <a:pt x="8" y="1097"/>
                  </a:cubicBezTo>
                  <a:cubicBezTo>
                    <a:pt x="14" y="1101"/>
                    <a:pt x="4" y="1101"/>
                    <a:pt x="10" y="1105"/>
                  </a:cubicBezTo>
                  <a:cubicBezTo>
                    <a:pt x="11" y="1122"/>
                    <a:pt x="6" y="1145"/>
                    <a:pt x="14" y="1160"/>
                  </a:cubicBezTo>
                  <a:cubicBezTo>
                    <a:pt x="15" y="1158"/>
                    <a:pt x="16" y="1161"/>
                    <a:pt x="17" y="1161"/>
                  </a:cubicBezTo>
                  <a:cubicBezTo>
                    <a:pt x="18" y="1164"/>
                    <a:pt x="16" y="1164"/>
                    <a:pt x="15" y="1163"/>
                  </a:cubicBezTo>
                  <a:cubicBezTo>
                    <a:pt x="15" y="1164"/>
                    <a:pt x="14" y="1164"/>
                    <a:pt x="14" y="1164"/>
                  </a:cubicBezTo>
                  <a:cubicBezTo>
                    <a:pt x="10" y="1161"/>
                    <a:pt x="12" y="1164"/>
                    <a:pt x="14" y="1166"/>
                  </a:cubicBezTo>
                  <a:cubicBezTo>
                    <a:pt x="16" y="1166"/>
                    <a:pt x="17" y="1165"/>
                    <a:pt x="19" y="1164"/>
                  </a:cubicBezTo>
                  <a:cubicBezTo>
                    <a:pt x="22" y="1167"/>
                    <a:pt x="20" y="1169"/>
                    <a:pt x="18" y="1171"/>
                  </a:cubicBezTo>
                  <a:cubicBezTo>
                    <a:pt x="19" y="1171"/>
                    <a:pt x="19" y="1172"/>
                    <a:pt x="20" y="1172"/>
                  </a:cubicBezTo>
                  <a:cubicBezTo>
                    <a:pt x="20" y="1174"/>
                    <a:pt x="22" y="1178"/>
                    <a:pt x="20" y="1180"/>
                  </a:cubicBezTo>
                  <a:cubicBezTo>
                    <a:pt x="19" y="1179"/>
                    <a:pt x="18" y="1179"/>
                    <a:pt x="19" y="1178"/>
                  </a:cubicBezTo>
                  <a:cubicBezTo>
                    <a:pt x="19" y="1173"/>
                    <a:pt x="15" y="1177"/>
                    <a:pt x="13" y="1175"/>
                  </a:cubicBezTo>
                  <a:cubicBezTo>
                    <a:pt x="14" y="1177"/>
                    <a:pt x="15" y="1178"/>
                    <a:pt x="16" y="1180"/>
                  </a:cubicBezTo>
                  <a:cubicBezTo>
                    <a:pt x="16" y="1181"/>
                    <a:pt x="18" y="1185"/>
                    <a:pt x="20" y="1181"/>
                  </a:cubicBezTo>
                  <a:cubicBezTo>
                    <a:pt x="21" y="1184"/>
                    <a:pt x="20" y="1188"/>
                    <a:pt x="21" y="1190"/>
                  </a:cubicBezTo>
                  <a:cubicBezTo>
                    <a:pt x="17" y="1195"/>
                    <a:pt x="26" y="1206"/>
                    <a:pt x="18" y="1209"/>
                  </a:cubicBezTo>
                  <a:cubicBezTo>
                    <a:pt x="18" y="1210"/>
                    <a:pt x="19" y="1210"/>
                    <a:pt x="20" y="1209"/>
                  </a:cubicBezTo>
                  <a:cubicBezTo>
                    <a:pt x="21" y="1209"/>
                    <a:pt x="21" y="1210"/>
                    <a:pt x="22" y="1211"/>
                  </a:cubicBezTo>
                  <a:cubicBezTo>
                    <a:pt x="22" y="1225"/>
                    <a:pt x="23" y="1237"/>
                    <a:pt x="21" y="1251"/>
                  </a:cubicBezTo>
                  <a:cubicBezTo>
                    <a:pt x="20" y="1249"/>
                    <a:pt x="20" y="1245"/>
                    <a:pt x="19" y="1243"/>
                  </a:cubicBezTo>
                  <a:cubicBezTo>
                    <a:pt x="18" y="1246"/>
                    <a:pt x="16" y="1245"/>
                    <a:pt x="15" y="1243"/>
                  </a:cubicBezTo>
                  <a:cubicBezTo>
                    <a:pt x="17" y="1244"/>
                    <a:pt x="16" y="1238"/>
                    <a:pt x="19" y="1241"/>
                  </a:cubicBezTo>
                  <a:cubicBezTo>
                    <a:pt x="16" y="1229"/>
                    <a:pt x="18" y="1221"/>
                    <a:pt x="15" y="1210"/>
                  </a:cubicBezTo>
                  <a:cubicBezTo>
                    <a:pt x="14" y="1201"/>
                    <a:pt x="13" y="1195"/>
                    <a:pt x="12" y="1186"/>
                  </a:cubicBezTo>
                  <a:cubicBezTo>
                    <a:pt x="9" y="1180"/>
                    <a:pt x="11" y="1192"/>
                    <a:pt x="10" y="1195"/>
                  </a:cubicBezTo>
                  <a:cubicBezTo>
                    <a:pt x="10" y="1196"/>
                    <a:pt x="9" y="1196"/>
                    <a:pt x="8" y="1196"/>
                  </a:cubicBezTo>
                  <a:cubicBezTo>
                    <a:pt x="11" y="1197"/>
                    <a:pt x="8" y="1202"/>
                    <a:pt x="10" y="1204"/>
                  </a:cubicBezTo>
                  <a:cubicBezTo>
                    <a:pt x="10" y="1215"/>
                    <a:pt x="5" y="1203"/>
                    <a:pt x="6" y="1212"/>
                  </a:cubicBezTo>
                  <a:cubicBezTo>
                    <a:pt x="6" y="1216"/>
                    <a:pt x="4" y="1220"/>
                    <a:pt x="10" y="1221"/>
                  </a:cubicBezTo>
                  <a:cubicBezTo>
                    <a:pt x="9" y="1224"/>
                    <a:pt x="5" y="1222"/>
                    <a:pt x="5" y="1224"/>
                  </a:cubicBezTo>
                  <a:cubicBezTo>
                    <a:pt x="3" y="1224"/>
                    <a:pt x="4" y="1226"/>
                    <a:pt x="4" y="1227"/>
                  </a:cubicBezTo>
                  <a:cubicBezTo>
                    <a:pt x="5" y="1231"/>
                    <a:pt x="7" y="1227"/>
                    <a:pt x="9" y="1227"/>
                  </a:cubicBezTo>
                  <a:cubicBezTo>
                    <a:pt x="14" y="1231"/>
                    <a:pt x="4" y="1232"/>
                    <a:pt x="10" y="1234"/>
                  </a:cubicBezTo>
                  <a:cubicBezTo>
                    <a:pt x="2" y="1236"/>
                    <a:pt x="12" y="1233"/>
                    <a:pt x="6" y="1239"/>
                  </a:cubicBezTo>
                  <a:cubicBezTo>
                    <a:pt x="8" y="1240"/>
                    <a:pt x="8" y="1238"/>
                    <a:pt x="8" y="1236"/>
                  </a:cubicBezTo>
                  <a:cubicBezTo>
                    <a:pt x="11" y="1234"/>
                    <a:pt x="8" y="1239"/>
                    <a:pt x="10" y="1241"/>
                  </a:cubicBezTo>
                  <a:cubicBezTo>
                    <a:pt x="10" y="1242"/>
                    <a:pt x="10" y="1242"/>
                    <a:pt x="9" y="1242"/>
                  </a:cubicBezTo>
                  <a:cubicBezTo>
                    <a:pt x="11" y="1242"/>
                    <a:pt x="10" y="1247"/>
                    <a:pt x="11" y="1249"/>
                  </a:cubicBezTo>
                  <a:cubicBezTo>
                    <a:pt x="12" y="1253"/>
                    <a:pt x="15" y="1249"/>
                    <a:pt x="15" y="1253"/>
                  </a:cubicBezTo>
                  <a:cubicBezTo>
                    <a:pt x="15" y="1255"/>
                    <a:pt x="14" y="1259"/>
                    <a:pt x="17" y="1259"/>
                  </a:cubicBezTo>
                  <a:cubicBezTo>
                    <a:pt x="19" y="1262"/>
                    <a:pt x="22" y="1267"/>
                    <a:pt x="16" y="1268"/>
                  </a:cubicBezTo>
                  <a:cubicBezTo>
                    <a:pt x="16" y="1269"/>
                    <a:pt x="19" y="1267"/>
                    <a:pt x="19" y="1269"/>
                  </a:cubicBezTo>
                  <a:cubicBezTo>
                    <a:pt x="19" y="1270"/>
                    <a:pt x="19" y="1273"/>
                    <a:pt x="20" y="1271"/>
                  </a:cubicBezTo>
                  <a:cubicBezTo>
                    <a:pt x="22" y="1271"/>
                    <a:pt x="22" y="1272"/>
                    <a:pt x="23" y="1273"/>
                  </a:cubicBezTo>
                  <a:cubicBezTo>
                    <a:pt x="22" y="1276"/>
                    <a:pt x="24" y="1281"/>
                    <a:pt x="21" y="1283"/>
                  </a:cubicBezTo>
                  <a:cubicBezTo>
                    <a:pt x="20" y="1279"/>
                    <a:pt x="17" y="1284"/>
                    <a:pt x="15" y="1280"/>
                  </a:cubicBezTo>
                  <a:cubicBezTo>
                    <a:pt x="14" y="1279"/>
                    <a:pt x="12" y="1276"/>
                    <a:pt x="11" y="1277"/>
                  </a:cubicBezTo>
                  <a:cubicBezTo>
                    <a:pt x="8" y="1281"/>
                    <a:pt x="13" y="1289"/>
                    <a:pt x="14" y="1291"/>
                  </a:cubicBezTo>
                  <a:cubicBezTo>
                    <a:pt x="10" y="1290"/>
                    <a:pt x="14" y="1294"/>
                    <a:pt x="15" y="1291"/>
                  </a:cubicBezTo>
                  <a:cubicBezTo>
                    <a:pt x="18" y="1289"/>
                    <a:pt x="14" y="1286"/>
                    <a:pt x="19" y="1286"/>
                  </a:cubicBezTo>
                  <a:cubicBezTo>
                    <a:pt x="19" y="1291"/>
                    <a:pt x="25" y="1296"/>
                    <a:pt x="20" y="1301"/>
                  </a:cubicBezTo>
                  <a:cubicBezTo>
                    <a:pt x="21" y="1300"/>
                    <a:pt x="22" y="1301"/>
                    <a:pt x="22" y="1301"/>
                  </a:cubicBezTo>
                  <a:cubicBezTo>
                    <a:pt x="23" y="1304"/>
                    <a:pt x="17" y="1313"/>
                    <a:pt x="21" y="1308"/>
                  </a:cubicBezTo>
                  <a:cubicBezTo>
                    <a:pt x="23" y="1309"/>
                    <a:pt x="22" y="1310"/>
                    <a:pt x="22" y="1311"/>
                  </a:cubicBezTo>
                  <a:cubicBezTo>
                    <a:pt x="24" y="1313"/>
                    <a:pt x="19" y="1315"/>
                    <a:pt x="23" y="1315"/>
                  </a:cubicBezTo>
                  <a:cubicBezTo>
                    <a:pt x="24" y="1318"/>
                    <a:pt x="23" y="1321"/>
                    <a:pt x="22" y="1323"/>
                  </a:cubicBezTo>
                  <a:cubicBezTo>
                    <a:pt x="26" y="1343"/>
                    <a:pt x="24" y="1365"/>
                    <a:pt x="24" y="1387"/>
                  </a:cubicBezTo>
                  <a:cubicBezTo>
                    <a:pt x="23" y="1386"/>
                    <a:pt x="22" y="1385"/>
                    <a:pt x="21" y="1385"/>
                  </a:cubicBezTo>
                  <a:cubicBezTo>
                    <a:pt x="20" y="1375"/>
                    <a:pt x="17" y="1364"/>
                    <a:pt x="16" y="1355"/>
                  </a:cubicBezTo>
                  <a:cubicBezTo>
                    <a:pt x="14" y="1352"/>
                    <a:pt x="10" y="1346"/>
                    <a:pt x="11" y="1353"/>
                  </a:cubicBezTo>
                  <a:cubicBezTo>
                    <a:pt x="14" y="1355"/>
                    <a:pt x="7" y="1357"/>
                    <a:pt x="11" y="1359"/>
                  </a:cubicBezTo>
                  <a:cubicBezTo>
                    <a:pt x="11" y="1360"/>
                    <a:pt x="12" y="1361"/>
                    <a:pt x="10" y="1361"/>
                  </a:cubicBezTo>
                  <a:cubicBezTo>
                    <a:pt x="4" y="1359"/>
                    <a:pt x="8" y="1353"/>
                    <a:pt x="7" y="1347"/>
                  </a:cubicBezTo>
                  <a:cubicBezTo>
                    <a:pt x="7" y="1347"/>
                    <a:pt x="8" y="1347"/>
                    <a:pt x="8" y="1347"/>
                  </a:cubicBezTo>
                  <a:cubicBezTo>
                    <a:pt x="7" y="1347"/>
                    <a:pt x="6" y="1347"/>
                    <a:pt x="6" y="1347"/>
                  </a:cubicBezTo>
                  <a:cubicBezTo>
                    <a:pt x="6" y="1348"/>
                    <a:pt x="2" y="1349"/>
                    <a:pt x="5" y="1350"/>
                  </a:cubicBezTo>
                  <a:cubicBezTo>
                    <a:pt x="10" y="1360"/>
                    <a:pt x="3" y="1377"/>
                    <a:pt x="6" y="1392"/>
                  </a:cubicBezTo>
                  <a:cubicBezTo>
                    <a:pt x="7" y="1390"/>
                    <a:pt x="6" y="1388"/>
                    <a:pt x="7" y="1387"/>
                  </a:cubicBezTo>
                  <a:cubicBezTo>
                    <a:pt x="10" y="1389"/>
                    <a:pt x="14" y="1388"/>
                    <a:pt x="15" y="1393"/>
                  </a:cubicBezTo>
                  <a:cubicBezTo>
                    <a:pt x="14" y="1393"/>
                    <a:pt x="14" y="1393"/>
                    <a:pt x="13" y="1393"/>
                  </a:cubicBezTo>
                  <a:cubicBezTo>
                    <a:pt x="13" y="1391"/>
                    <a:pt x="10" y="1392"/>
                    <a:pt x="9" y="1392"/>
                  </a:cubicBezTo>
                  <a:cubicBezTo>
                    <a:pt x="9" y="1393"/>
                    <a:pt x="8" y="1397"/>
                    <a:pt x="10" y="1397"/>
                  </a:cubicBezTo>
                  <a:cubicBezTo>
                    <a:pt x="10" y="1395"/>
                    <a:pt x="11" y="1395"/>
                    <a:pt x="12" y="1393"/>
                  </a:cubicBezTo>
                  <a:cubicBezTo>
                    <a:pt x="9" y="1399"/>
                    <a:pt x="18" y="1394"/>
                    <a:pt x="15" y="1399"/>
                  </a:cubicBezTo>
                  <a:cubicBezTo>
                    <a:pt x="16" y="1401"/>
                    <a:pt x="16" y="1398"/>
                    <a:pt x="17" y="1398"/>
                  </a:cubicBezTo>
                  <a:cubicBezTo>
                    <a:pt x="22" y="1402"/>
                    <a:pt x="14" y="1408"/>
                    <a:pt x="18" y="1413"/>
                  </a:cubicBezTo>
                  <a:cubicBezTo>
                    <a:pt x="14" y="1418"/>
                    <a:pt x="22" y="1419"/>
                    <a:pt x="23" y="1425"/>
                  </a:cubicBezTo>
                  <a:cubicBezTo>
                    <a:pt x="22" y="1427"/>
                    <a:pt x="20" y="1429"/>
                    <a:pt x="19" y="1430"/>
                  </a:cubicBezTo>
                  <a:cubicBezTo>
                    <a:pt x="20" y="1432"/>
                    <a:pt x="19" y="1437"/>
                    <a:pt x="23" y="1437"/>
                  </a:cubicBezTo>
                  <a:cubicBezTo>
                    <a:pt x="24" y="1440"/>
                    <a:pt x="20" y="1439"/>
                    <a:pt x="20" y="1440"/>
                  </a:cubicBezTo>
                  <a:cubicBezTo>
                    <a:pt x="16" y="1438"/>
                    <a:pt x="18" y="1434"/>
                    <a:pt x="17" y="1432"/>
                  </a:cubicBezTo>
                  <a:cubicBezTo>
                    <a:pt x="17" y="1434"/>
                    <a:pt x="14" y="1443"/>
                    <a:pt x="13" y="1449"/>
                  </a:cubicBezTo>
                  <a:cubicBezTo>
                    <a:pt x="10" y="1449"/>
                    <a:pt x="12" y="1445"/>
                    <a:pt x="10" y="1445"/>
                  </a:cubicBezTo>
                  <a:cubicBezTo>
                    <a:pt x="10" y="1450"/>
                    <a:pt x="11" y="1454"/>
                    <a:pt x="8" y="1459"/>
                  </a:cubicBezTo>
                  <a:cubicBezTo>
                    <a:pt x="14" y="1457"/>
                    <a:pt x="7" y="1466"/>
                    <a:pt x="10" y="1466"/>
                  </a:cubicBezTo>
                  <a:cubicBezTo>
                    <a:pt x="15" y="1468"/>
                    <a:pt x="10" y="1469"/>
                    <a:pt x="9" y="1471"/>
                  </a:cubicBezTo>
                  <a:cubicBezTo>
                    <a:pt x="12" y="1484"/>
                    <a:pt x="7" y="1501"/>
                    <a:pt x="10" y="1515"/>
                  </a:cubicBezTo>
                  <a:cubicBezTo>
                    <a:pt x="8" y="1518"/>
                    <a:pt x="13" y="1525"/>
                    <a:pt x="8" y="1521"/>
                  </a:cubicBezTo>
                  <a:cubicBezTo>
                    <a:pt x="8" y="1523"/>
                    <a:pt x="8" y="1523"/>
                    <a:pt x="10" y="1523"/>
                  </a:cubicBezTo>
                  <a:cubicBezTo>
                    <a:pt x="11" y="1523"/>
                    <a:pt x="10" y="1525"/>
                    <a:pt x="10" y="1526"/>
                  </a:cubicBezTo>
                  <a:cubicBezTo>
                    <a:pt x="8" y="1532"/>
                    <a:pt x="12" y="1538"/>
                    <a:pt x="13" y="1543"/>
                  </a:cubicBezTo>
                  <a:cubicBezTo>
                    <a:pt x="11" y="1563"/>
                    <a:pt x="10" y="1584"/>
                    <a:pt x="10" y="1606"/>
                  </a:cubicBezTo>
                  <a:cubicBezTo>
                    <a:pt x="10" y="1632"/>
                    <a:pt x="6" y="1662"/>
                    <a:pt x="5" y="1690"/>
                  </a:cubicBezTo>
                  <a:cubicBezTo>
                    <a:pt x="7" y="1693"/>
                    <a:pt x="11" y="1693"/>
                    <a:pt x="15" y="1694"/>
                  </a:cubicBezTo>
                  <a:cubicBezTo>
                    <a:pt x="19" y="1693"/>
                    <a:pt x="29" y="1693"/>
                    <a:pt x="25" y="1686"/>
                  </a:cubicBezTo>
                  <a:cubicBezTo>
                    <a:pt x="26" y="1653"/>
                    <a:pt x="29" y="1616"/>
                    <a:pt x="30" y="1588"/>
                  </a:cubicBezTo>
                  <a:cubicBezTo>
                    <a:pt x="28" y="1581"/>
                    <a:pt x="35" y="1576"/>
                    <a:pt x="36" y="1571"/>
                  </a:cubicBezTo>
                  <a:cubicBezTo>
                    <a:pt x="43" y="1573"/>
                    <a:pt x="40" y="1583"/>
                    <a:pt x="42" y="1589"/>
                  </a:cubicBezTo>
                  <a:cubicBezTo>
                    <a:pt x="42" y="1595"/>
                    <a:pt x="41" y="1601"/>
                    <a:pt x="44" y="1607"/>
                  </a:cubicBezTo>
                  <a:cubicBezTo>
                    <a:pt x="41" y="1615"/>
                    <a:pt x="45" y="1624"/>
                    <a:pt x="44" y="1632"/>
                  </a:cubicBezTo>
                  <a:cubicBezTo>
                    <a:pt x="47" y="1644"/>
                    <a:pt x="41" y="1654"/>
                    <a:pt x="42" y="1666"/>
                  </a:cubicBezTo>
                  <a:cubicBezTo>
                    <a:pt x="44" y="1666"/>
                    <a:pt x="43" y="1662"/>
                    <a:pt x="46" y="1663"/>
                  </a:cubicBezTo>
                  <a:cubicBezTo>
                    <a:pt x="47" y="1670"/>
                    <a:pt x="48" y="1676"/>
                    <a:pt x="48" y="1682"/>
                  </a:cubicBezTo>
                  <a:cubicBezTo>
                    <a:pt x="50" y="1693"/>
                    <a:pt x="48" y="1705"/>
                    <a:pt x="53" y="1713"/>
                  </a:cubicBezTo>
                  <a:cubicBezTo>
                    <a:pt x="60" y="1717"/>
                    <a:pt x="66" y="1719"/>
                    <a:pt x="73" y="1715"/>
                  </a:cubicBezTo>
                  <a:cubicBezTo>
                    <a:pt x="86" y="1712"/>
                    <a:pt x="77" y="1699"/>
                    <a:pt x="84" y="1691"/>
                  </a:cubicBezTo>
                  <a:cubicBezTo>
                    <a:pt x="86" y="1687"/>
                    <a:pt x="82" y="1683"/>
                    <a:pt x="86" y="1681"/>
                  </a:cubicBezTo>
                  <a:cubicBezTo>
                    <a:pt x="85" y="1677"/>
                    <a:pt x="88" y="1675"/>
                    <a:pt x="89" y="1672"/>
                  </a:cubicBezTo>
                  <a:cubicBezTo>
                    <a:pt x="87" y="1669"/>
                    <a:pt x="89" y="1664"/>
                    <a:pt x="90" y="1660"/>
                  </a:cubicBezTo>
                  <a:cubicBezTo>
                    <a:pt x="91" y="1661"/>
                    <a:pt x="89" y="1659"/>
                    <a:pt x="89" y="1659"/>
                  </a:cubicBezTo>
                  <a:cubicBezTo>
                    <a:pt x="95" y="1653"/>
                    <a:pt x="87" y="1649"/>
                    <a:pt x="92" y="1644"/>
                  </a:cubicBezTo>
                  <a:cubicBezTo>
                    <a:pt x="94" y="1637"/>
                    <a:pt x="91" y="1629"/>
                    <a:pt x="94" y="1623"/>
                  </a:cubicBezTo>
                  <a:cubicBezTo>
                    <a:pt x="94" y="1623"/>
                    <a:pt x="94" y="1624"/>
                    <a:pt x="93" y="1624"/>
                  </a:cubicBezTo>
                  <a:cubicBezTo>
                    <a:pt x="92" y="1623"/>
                    <a:pt x="92" y="1623"/>
                    <a:pt x="92" y="1622"/>
                  </a:cubicBezTo>
                  <a:cubicBezTo>
                    <a:pt x="93" y="1622"/>
                    <a:pt x="93" y="1619"/>
                    <a:pt x="94" y="1621"/>
                  </a:cubicBezTo>
                  <a:cubicBezTo>
                    <a:pt x="94" y="1620"/>
                    <a:pt x="95" y="1618"/>
                    <a:pt x="94" y="1619"/>
                  </a:cubicBezTo>
                  <a:cubicBezTo>
                    <a:pt x="92" y="1619"/>
                    <a:pt x="93" y="1617"/>
                    <a:pt x="93" y="1616"/>
                  </a:cubicBezTo>
                  <a:cubicBezTo>
                    <a:pt x="98" y="1614"/>
                    <a:pt x="87" y="1613"/>
                    <a:pt x="94" y="1611"/>
                  </a:cubicBezTo>
                  <a:cubicBezTo>
                    <a:pt x="96" y="1606"/>
                    <a:pt x="94" y="1601"/>
                    <a:pt x="93" y="1598"/>
                  </a:cubicBezTo>
                  <a:cubicBezTo>
                    <a:pt x="94" y="1595"/>
                    <a:pt x="96" y="1598"/>
                    <a:pt x="96" y="1599"/>
                  </a:cubicBezTo>
                  <a:cubicBezTo>
                    <a:pt x="97" y="1597"/>
                    <a:pt x="93" y="1596"/>
                    <a:pt x="93" y="1593"/>
                  </a:cubicBezTo>
                  <a:cubicBezTo>
                    <a:pt x="93" y="1593"/>
                    <a:pt x="94" y="1593"/>
                    <a:pt x="94" y="1593"/>
                  </a:cubicBezTo>
                  <a:cubicBezTo>
                    <a:pt x="100" y="1592"/>
                    <a:pt x="96" y="1586"/>
                    <a:pt x="93" y="1585"/>
                  </a:cubicBezTo>
                  <a:cubicBezTo>
                    <a:pt x="91" y="1580"/>
                    <a:pt x="95" y="1583"/>
                    <a:pt x="96" y="1584"/>
                  </a:cubicBezTo>
                  <a:cubicBezTo>
                    <a:pt x="97" y="1581"/>
                    <a:pt x="95" y="1581"/>
                    <a:pt x="94" y="1580"/>
                  </a:cubicBezTo>
                  <a:cubicBezTo>
                    <a:pt x="93" y="1576"/>
                    <a:pt x="96" y="1580"/>
                    <a:pt x="97" y="1578"/>
                  </a:cubicBezTo>
                  <a:cubicBezTo>
                    <a:pt x="97" y="1573"/>
                    <a:pt x="96" y="1581"/>
                    <a:pt x="94" y="1577"/>
                  </a:cubicBezTo>
                  <a:cubicBezTo>
                    <a:pt x="96" y="1573"/>
                    <a:pt x="90" y="1569"/>
                    <a:pt x="90" y="1565"/>
                  </a:cubicBezTo>
                  <a:cubicBezTo>
                    <a:pt x="91" y="1564"/>
                    <a:pt x="91" y="1563"/>
                    <a:pt x="92" y="1564"/>
                  </a:cubicBezTo>
                  <a:cubicBezTo>
                    <a:pt x="93" y="1565"/>
                    <a:pt x="93" y="1565"/>
                    <a:pt x="93" y="1566"/>
                  </a:cubicBezTo>
                  <a:cubicBezTo>
                    <a:pt x="94" y="1566"/>
                    <a:pt x="98" y="1568"/>
                    <a:pt x="97" y="1565"/>
                  </a:cubicBezTo>
                  <a:cubicBezTo>
                    <a:pt x="94" y="1567"/>
                    <a:pt x="92" y="1563"/>
                    <a:pt x="90" y="1562"/>
                  </a:cubicBezTo>
                  <a:cubicBezTo>
                    <a:pt x="93" y="1558"/>
                    <a:pt x="87" y="1549"/>
                    <a:pt x="91" y="1549"/>
                  </a:cubicBezTo>
                  <a:cubicBezTo>
                    <a:pt x="92" y="1533"/>
                    <a:pt x="90" y="1514"/>
                    <a:pt x="92" y="1499"/>
                  </a:cubicBezTo>
                  <a:cubicBezTo>
                    <a:pt x="92" y="1496"/>
                    <a:pt x="92" y="1489"/>
                    <a:pt x="94" y="1486"/>
                  </a:cubicBezTo>
                  <a:cubicBezTo>
                    <a:pt x="96" y="1487"/>
                    <a:pt x="101" y="1483"/>
                    <a:pt x="104" y="1487"/>
                  </a:cubicBezTo>
                  <a:cubicBezTo>
                    <a:pt x="106" y="1492"/>
                    <a:pt x="110" y="1499"/>
                    <a:pt x="106" y="1505"/>
                  </a:cubicBezTo>
                  <a:cubicBezTo>
                    <a:pt x="110" y="1518"/>
                    <a:pt x="108" y="1531"/>
                    <a:pt x="111" y="1544"/>
                  </a:cubicBezTo>
                  <a:cubicBezTo>
                    <a:pt x="117" y="1602"/>
                    <a:pt x="119" y="1663"/>
                    <a:pt x="127" y="1719"/>
                  </a:cubicBezTo>
                  <a:cubicBezTo>
                    <a:pt x="129" y="1725"/>
                    <a:pt x="137" y="1724"/>
                    <a:pt x="142" y="1725"/>
                  </a:cubicBezTo>
                  <a:cubicBezTo>
                    <a:pt x="169" y="1724"/>
                    <a:pt x="148" y="1699"/>
                    <a:pt x="155" y="1687"/>
                  </a:cubicBezTo>
                  <a:cubicBezTo>
                    <a:pt x="155" y="1687"/>
                    <a:pt x="159" y="1681"/>
                    <a:pt x="155" y="1678"/>
                  </a:cubicBezTo>
                  <a:cubicBezTo>
                    <a:pt x="162" y="1679"/>
                    <a:pt x="168" y="1690"/>
                    <a:pt x="176" y="1685"/>
                  </a:cubicBezTo>
                  <a:cubicBezTo>
                    <a:pt x="179" y="1683"/>
                    <a:pt x="183" y="1679"/>
                    <a:pt x="184" y="1676"/>
                  </a:cubicBezTo>
                  <a:cubicBezTo>
                    <a:pt x="191" y="1671"/>
                    <a:pt x="185" y="1662"/>
                    <a:pt x="189" y="1657"/>
                  </a:cubicBezTo>
                  <a:cubicBezTo>
                    <a:pt x="194" y="1661"/>
                    <a:pt x="201" y="1669"/>
                    <a:pt x="210" y="1667"/>
                  </a:cubicBezTo>
                  <a:cubicBezTo>
                    <a:pt x="216" y="1666"/>
                    <a:pt x="218" y="1661"/>
                    <a:pt x="220" y="1657"/>
                  </a:cubicBezTo>
                  <a:cubicBezTo>
                    <a:pt x="221" y="1657"/>
                    <a:pt x="225" y="1659"/>
                    <a:pt x="226" y="1657"/>
                  </a:cubicBezTo>
                  <a:cubicBezTo>
                    <a:pt x="230" y="1675"/>
                    <a:pt x="230" y="1701"/>
                    <a:pt x="234" y="1721"/>
                  </a:cubicBezTo>
                  <a:cubicBezTo>
                    <a:pt x="230" y="1722"/>
                    <a:pt x="228" y="1726"/>
                    <a:pt x="230" y="1729"/>
                  </a:cubicBezTo>
                  <a:cubicBezTo>
                    <a:pt x="230" y="1726"/>
                    <a:pt x="231" y="1724"/>
                    <a:pt x="233" y="1723"/>
                  </a:cubicBezTo>
                  <a:cubicBezTo>
                    <a:pt x="234" y="1725"/>
                    <a:pt x="234" y="1726"/>
                    <a:pt x="234" y="1728"/>
                  </a:cubicBezTo>
                  <a:cubicBezTo>
                    <a:pt x="240" y="1732"/>
                    <a:pt x="245" y="1739"/>
                    <a:pt x="253" y="1737"/>
                  </a:cubicBezTo>
                  <a:cubicBezTo>
                    <a:pt x="259" y="1734"/>
                    <a:pt x="261" y="1729"/>
                    <a:pt x="265" y="1724"/>
                  </a:cubicBezTo>
                  <a:cubicBezTo>
                    <a:pt x="267" y="1719"/>
                    <a:pt x="264" y="1714"/>
                    <a:pt x="263" y="1709"/>
                  </a:cubicBezTo>
                  <a:cubicBezTo>
                    <a:pt x="262" y="1701"/>
                    <a:pt x="262" y="1693"/>
                    <a:pt x="263" y="1687"/>
                  </a:cubicBezTo>
                  <a:cubicBezTo>
                    <a:pt x="262" y="1687"/>
                    <a:pt x="261" y="1687"/>
                    <a:pt x="261" y="1687"/>
                  </a:cubicBezTo>
                  <a:cubicBezTo>
                    <a:pt x="261" y="1684"/>
                    <a:pt x="262" y="1679"/>
                    <a:pt x="261" y="1678"/>
                  </a:cubicBezTo>
                  <a:cubicBezTo>
                    <a:pt x="259" y="1675"/>
                    <a:pt x="259" y="1671"/>
                    <a:pt x="262" y="1667"/>
                  </a:cubicBezTo>
                  <a:cubicBezTo>
                    <a:pt x="260" y="1666"/>
                    <a:pt x="261" y="1664"/>
                    <a:pt x="258" y="1663"/>
                  </a:cubicBezTo>
                  <a:cubicBezTo>
                    <a:pt x="268" y="1665"/>
                    <a:pt x="252" y="1655"/>
                    <a:pt x="261" y="1656"/>
                  </a:cubicBezTo>
                  <a:cubicBezTo>
                    <a:pt x="260" y="1655"/>
                    <a:pt x="259" y="1655"/>
                    <a:pt x="259" y="1653"/>
                  </a:cubicBezTo>
                  <a:cubicBezTo>
                    <a:pt x="259" y="1652"/>
                    <a:pt x="263" y="1649"/>
                    <a:pt x="259" y="1649"/>
                  </a:cubicBezTo>
                  <a:cubicBezTo>
                    <a:pt x="256" y="1647"/>
                    <a:pt x="260" y="1645"/>
                    <a:pt x="262" y="1646"/>
                  </a:cubicBezTo>
                  <a:cubicBezTo>
                    <a:pt x="260" y="1644"/>
                    <a:pt x="260" y="1640"/>
                    <a:pt x="258" y="1639"/>
                  </a:cubicBezTo>
                  <a:cubicBezTo>
                    <a:pt x="264" y="1638"/>
                    <a:pt x="256" y="1633"/>
                    <a:pt x="261" y="1631"/>
                  </a:cubicBezTo>
                  <a:cubicBezTo>
                    <a:pt x="261" y="1627"/>
                    <a:pt x="252" y="1623"/>
                    <a:pt x="259" y="1621"/>
                  </a:cubicBezTo>
                  <a:cubicBezTo>
                    <a:pt x="258" y="1622"/>
                    <a:pt x="258" y="1621"/>
                    <a:pt x="258" y="1621"/>
                  </a:cubicBezTo>
                  <a:cubicBezTo>
                    <a:pt x="258" y="1620"/>
                    <a:pt x="258" y="1620"/>
                    <a:pt x="258" y="1620"/>
                  </a:cubicBezTo>
                  <a:cubicBezTo>
                    <a:pt x="257" y="1619"/>
                    <a:pt x="259" y="1615"/>
                    <a:pt x="258" y="1615"/>
                  </a:cubicBezTo>
                  <a:cubicBezTo>
                    <a:pt x="262" y="1612"/>
                    <a:pt x="256" y="1607"/>
                    <a:pt x="259" y="1603"/>
                  </a:cubicBezTo>
                  <a:cubicBezTo>
                    <a:pt x="256" y="1602"/>
                    <a:pt x="262" y="1597"/>
                    <a:pt x="256" y="1594"/>
                  </a:cubicBezTo>
                  <a:cubicBezTo>
                    <a:pt x="260" y="1594"/>
                    <a:pt x="254" y="1591"/>
                    <a:pt x="258" y="1590"/>
                  </a:cubicBezTo>
                  <a:cubicBezTo>
                    <a:pt x="259" y="1589"/>
                    <a:pt x="257" y="1590"/>
                    <a:pt x="256" y="1589"/>
                  </a:cubicBezTo>
                  <a:cubicBezTo>
                    <a:pt x="257" y="1587"/>
                    <a:pt x="255" y="1578"/>
                    <a:pt x="258" y="1585"/>
                  </a:cubicBezTo>
                  <a:cubicBezTo>
                    <a:pt x="260" y="1582"/>
                    <a:pt x="256" y="1583"/>
                    <a:pt x="256" y="1579"/>
                  </a:cubicBezTo>
                  <a:cubicBezTo>
                    <a:pt x="256" y="1580"/>
                    <a:pt x="256" y="1581"/>
                    <a:pt x="255" y="1580"/>
                  </a:cubicBezTo>
                  <a:cubicBezTo>
                    <a:pt x="254" y="1579"/>
                    <a:pt x="251" y="1578"/>
                    <a:pt x="252" y="1575"/>
                  </a:cubicBezTo>
                  <a:cubicBezTo>
                    <a:pt x="256" y="1574"/>
                    <a:pt x="253" y="1578"/>
                    <a:pt x="258" y="1575"/>
                  </a:cubicBezTo>
                  <a:cubicBezTo>
                    <a:pt x="258" y="1573"/>
                    <a:pt x="257" y="1572"/>
                    <a:pt x="256" y="1571"/>
                  </a:cubicBezTo>
                  <a:cubicBezTo>
                    <a:pt x="256" y="1571"/>
                    <a:pt x="257" y="1570"/>
                    <a:pt x="256" y="1570"/>
                  </a:cubicBezTo>
                  <a:cubicBezTo>
                    <a:pt x="252" y="1569"/>
                    <a:pt x="254" y="1565"/>
                    <a:pt x="258" y="1565"/>
                  </a:cubicBezTo>
                  <a:cubicBezTo>
                    <a:pt x="254" y="1562"/>
                    <a:pt x="262" y="1561"/>
                    <a:pt x="256" y="1561"/>
                  </a:cubicBezTo>
                  <a:cubicBezTo>
                    <a:pt x="259" y="1556"/>
                    <a:pt x="253" y="1558"/>
                    <a:pt x="256" y="1555"/>
                  </a:cubicBezTo>
                  <a:cubicBezTo>
                    <a:pt x="252" y="1555"/>
                    <a:pt x="256" y="1551"/>
                    <a:pt x="253" y="1549"/>
                  </a:cubicBezTo>
                  <a:cubicBezTo>
                    <a:pt x="257" y="1551"/>
                    <a:pt x="255" y="1543"/>
                    <a:pt x="256" y="1545"/>
                  </a:cubicBezTo>
                  <a:cubicBezTo>
                    <a:pt x="256" y="1542"/>
                    <a:pt x="257" y="1537"/>
                    <a:pt x="253" y="1539"/>
                  </a:cubicBezTo>
                  <a:cubicBezTo>
                    <a:pt x="261" y="1536"/>
                    <a:pt x="251" y="1524"/>
                    <a:pt x="256" y="1515"/>
                  </a:cubicBezTo>
                  <a:cubicBezTo>
                    <a:pt x="255" y="1511"/>
                    <a:pt x="254" y="1508"/>
                    <a:pt x="253" y="1504"/>
                  </a:cubicBezTo>
                  <a:cubicBezTo>
                    <a:pt x="253" y="1502"/>
                    <a:pt x="254" y="1501"/>
                    <a:pt x="255" y="1501"/>
                  </a:cubicBezTo>
                  <a:cubicBezTo>
                    <a:pt x="258" y="1495"/>
                    <a:pt x="253" y="1504"/>
                    <a:pt x="251" y="1500"/>
                  </a:cubicBezTo>
                  <a:cubicBezTo>
                    <a:pt x="251" y="1497"/>
                    <a:pt x="254" y="1499"/>
                    <a:pt x="255" y="1497"/>
                  </a:cubicBezTo>
                  <a:cubicBezTo>
                    <a:pt x="249" y="1496"/>
                    <a:pt x="256" y="1494"/>
                    <a:pt x="256" y="1491"/>
                  </a:cubicBezTo>
                  <a:cubicBezTo>
                    <a:pt x="245" y="1493"/>
                    <a:pt x="263" y="1487"/>
                    <a:pt x="252" y="1486"/>
                  </a:cubicBezTo>
                  <a:cubicBezTo>
                    <a:pt x="253" y="1484"/>
                    <a:pt x="255" y="1485"/>
                    <a:pt x="256" y="1485"/>
                  </a:cubicBezTo>
                  <a:cubicBezTo>
                    <a:pt x="252" y="1481"/>
                    <a:pt x="254" y="1475"/>
                    <a:pt x="255" y="1471"/>
                  </a:cubicBezTo>
                  <a:cubicBezTo>
                    <a:pt x="260" y="1469"/>
                    <a:pt x="251" y="1461"/>
                    <a:pt x="256" y="1460"/>
                  </a:cubicBezTo>
                  <a:cubicBezTo>
                    <a:pt x="256" y="1460"/>
                    <a:pt x="255" y="1461"/>
                    <a:pt x="254" y="1459"/>
                  </a:cubicBezTo>
                  <a:cubicBezTo>
                    <a:pt x="254" y="1459"/>
                    <a:pt x="254" y="1457"/>
                    <a:pt x="255" y="1457"/>
                  </a:cubicBezTo>
                  <a:cubicBezTo>
                    <a:pt x="256" y="1455"/>
                    <a:pt x="254" y="1451"/>
                    <a:pt x="252" y="1448"/>
                  </a:cubicBezTo>
                  <a:cubicBezTo>
                    <a:pt x="256" y="1445"/>
                    <a:pt x="254" y="1447"/>
                    <a:pt x="252" y="1445"/>
                  </a:cubicBezTo>
                  <a:cubicBezTo>
                    <a:pt x="255" y="1443"/>
                    <a:pt x="252" y="1441"/>
                    <a:pt x="255" y="1439"/>
                  </a:cubicBezTo>
                  <a:cubicBezTo>
                    <a:pt x="260" y="1441"/>
                    <a:pt x="251" y="1437"/>
                    <a:pt x="253" y="1435"/>
                  </a:cubicBezTo>
                  <a:cubicBezTo>
                    <a:pt x="255" y="1435"/>
                    <a:pt x="254" y="1432"/>
                    <a:pt x="254" y="1431"/>
                  </a:cubicBezTo>
                  <a:cubicBezTo>
                    <a:pt x="250" y="1424"/>
                    <a:pt x="258" y="1423"/>
                    <a:pt x="253" y="1419"/>
                  </a:cubicBezTo>
                  <a:cubicBezTo>
                    <a:pt x="252" y="1418"/>
                    <a:pt x="256" y="1415"/>
                    <a:pt x="254" y="1415"/>
                  </a:cubicBezTo>
                  <a:cubicBezTo>
                    <a:pt x="252" y="1414"/>
                    <a:pt x="254" y="1413"/>
                    <a:pt x="253" y="1412"/>
                  </a:cubicBezTo>
                  <a:cubicBezTo>
                    <a:pt x="244" y="1413"/>
                    <a:pt x="258" y="1406"/>
                    <a:pt x="250" y="1407"/>
                  </a:cubicBezTo>
                  <a:cubicBezTo>
                    <a:pt x="250" y="1405"/>
                    <a:pt x="252" y="1406"/>
                    <a:pt x="252" y="1403"/>
                  </a:cubicBezTo>
                  <a:cubicBezTo>
                    <a:pt x="253" y="1401"/>
                    <a:pt x="253" y="1405"/>
                    <a:pt x="254" y="1404"/>
                  </a:cubicBezTo>
                  <a:cubicBezTo>
                    <a:pt x="253" y="1403"/>
                    <a:pt x="252" y="1400"/>
                    <a:pt x="252" y="1398"/>
                  </a:cubicBezTo>
                  <a:cubicBezTo>
                    <a:pt x="248" y="1394"/>
                    <a:pt x="251" y="1392"/>
                    <a:pt x="255" y="1393"/>
                  </a:cubicBezTo>
                  <a:cubicBezTo>
                    <a:pt x="255" y="1390"/>
                    <a:pt x="252" y="1391"/>
                    <a:pt x="252" y="1389"/>
                  </a:cubicBezTo>
                  <a:cubicBezTo>
                    <a:pt x="252" y="1389"/>
                    <a:pt x="252" y="1388"/>
                    <a:pt x="252" y="1388"/>
                  </a:cubicBezTo>
                  <a:cubicBezTo>
                    <a:pt x="250" y="1389"/>
                    <a:pt x="251" y="1384"/>
                    <a:pt x="252" y="1384"/>
                  </a:cubicBezTo>
                  <a:cubicBezTo>
                    <a:pt x="248" y="1381"/>
                    <a:pt x="257" y="1381"/>
                    <a:pt x="254" y="1378"/>
                  </a:cubicBezTo>
                  <a:cubicBezTo>
                    <a:pt x="256" y="1378"/>
                    <a:pt x="258" y="1374"/>
                    <a:pt x="259" y="1375"/>
                  </a:cubicBezTo>
                  <a:cubicBezTo>
                    <a:pt x="258" y="1379"/>
                    <a:pt x="258" y="1382"/>
                    <a:pt x="262" y="1379"/>
                  </a:cubicBezTo>
                  <a:cubicBezTo>
                    <a:pt x="269" y="1382"/>
                    <a:pt x="264" y="1388"/>
                    <a:pt x="264" y="1393"/>
                  </a:cubicBezTo>
                  <a:cubicBezTo>
                    <a:pt x="270" y="1402"/>
                    <a:pt x="266" y="1412"/>
                    <a:pt x="267" y="1421"/>
                  </a:cubicBezTo>
                  <a:cubicBezTo>
                    <a:pt x="269" y="1425"/>
                    <a:pt x="267" y="1429"/>
                    <a:pt x="269" y="1432"/>
                  </a:cubicBezTo>
                  <a:cubicBezTo>
                    <a:pt x="267" y="1441"/>
                    <a:pt x="268" y="1449"/>
                    <a:pt x="271" y="1456"/>
                  </a:cubicBezTo>
                  <a:cubicBezTo>
                    <a:pt x="267" y="1473"/>
                    <a:pt x="276" y="1485"/>
                    <a:pt x="273" y="1501"/>
                  </a:cubicBezTo>
                  <a:cubicBezTo>
                    <a:pt x="272" y="1527"/>
                    <a:pt x="279" y="1545"/>
                    <a:pt x="277" y="1571"/>
                  </a:cubicBezTo>
                  <a:cubicBezTo>
                    <a:pt x="282" y="1576"/>
                    <a:pt x="278" y="1584"/>
                    <a:pt x="281" y="1589"/>
                  </a:cubicBezTo>
                  <a:cubicBezTo>
                    <a:pt x="280" y="1601"/>
                    <a:pt x="283" y="1611"/>
                    <a:pt x="283" y="1621"/>
                  </a:cubicBezTo>
                  <a:cubicBezTo>
                    <a:pt x="281" y="1630"/>
                    <a:pt x="287" y="1635"/>
                    <a:pt x="284" y="1644"/>
                  </a:cubicBezTo>
                  <a:cubicBezTo>
                    <a:pt x="277" y="1661"/>
                    <a:pt x="292" y="1671"/>
                    <a:pt x="290" y="1687"/>
                  </a:cubicBezTo>
                  <a:cubicBezTo>
                    <a:pt x="289" y="1693"/>
                    <a:pt x="290" y="1699"/>
                    <a:pt x="293" y="1705"/>
                  </a:cubicBezTo>
                  <a:cubicBezTo>
                    <a:pt x="292" y="1719"/>
                    <a:pt x="298" y="1733"/>
                    <a:pt x="294" y="1747"/>
                  </a:cubicBezTo>
                  <a:cubicBezTo>
                    <a:pt x="295" y="1760"/>
                    <a:pt x="290" y="1778"/>
                    <a:pt x="297" y="1790"/>
                  </a:cubicBezTo>
                  <a:cubicBezTo>
                    <a:pt x="302" y="1791"/>
                    <a:pt x="301" y="1786"/>
                    <a:pt x="304" y="1783"/>
                  </a:cubicBezTo>
                  <a:cubicBezTo>
                    <a:pt x="307" y="1798"/>
                    <a:pt x="308" y="1815"/>
                    <a:pt x="314" y="1830"/>
                  </a:cubicBezTo>
                  <a:cubicBezTo>
                    <a:pt x="319" y="1832"/>
                    <a:pt x="324" y="1830"/>
                    <a:pt x="329" y="1828"/>
                  </a:cubicBezTo>
                  <a:cubicBezTo>
                    <a:pt x="333" y="1827"/>
                    <a:pt x="332" y="1822"/>
                    <a:pt x="335" y="1821"/>
                  </a:cubicBezTo>
                  <a:cubicBezTo>
                    <a:pt x="334" y="1821"/>
                    <a:pt x="334" y="1820"/>
                    <a:pt x="333" y="1820"/>
                  </a:cubicBezTo>
                  <a:cubicBezTo>
                    <a:pt x="338" y="1805"/>
                    <a:pt x="341" y="1787"/>
                    <a:pt x="342" y="1770"/>
                  </a:cubicBezTo>
                  <a:cubicBezTo>
                    <a:pt x="342" y="1763"/>
                    <a:pt x="351" y="1764"/>
                    <a:pt x="353" y="1758"/>
                  </a:cubicBezTo>
                  <a:cubicBezTo>
                    <a:pt x="353" y="1744"/>
                    <a:pt x="348" y="1735"/>
                    <a:pt x="352" y="1722"/>
                  </a:cubicBezTo>
                  <a:cubicBezTo>
                    <a:pt x="349" y="1718"/>
                    <a:pt x="351" y="1716"/>
                    <a:pt x="352" y="1712"/>
                  </a:cubicBezTo>
                  <a:cubicBezTo>
                    <a:pt x="350" y="1710"/>
                    <a:pt x="350" y="1708"/>
                    <a:pt x="350" y="1706"/>
                  </a:cubicBezTo>
                  <a:cubicBezTo>
                    <a:pt x="354" y="1707"/>
                    <a:pt x="349" y="1704"/>
                    <a:pt x="349" y="1702"/>
                  </a:cubicBezTo>
                  <a:cubicBezTo>
                    <a:pt x="348" y="1703"/>
                    <a:pt x="347" y="1703"/>
                    <a:pt x="346" y="1701"/>
                  </a:cubicBezTo>
                  <a:cubicBezTo>
                    <a:pt x="345" y="1698"/>
                    <a:pt x="348" y="1697"/>
                    <a:pt x="350" y="1697"/>
                  </a:cubicBezTo>
                  <a:cubicBezTo>
                    <a:pt x="346" y="1697"/>
                    <a:pt x="351" y="1694"/>
                    <a:pt x="346" y="1693"/>
                  </a:cubicBezTo>
                  <a:cubicBezTo>
                    <a:pt x="346" y="1690"/>
                    <a:pt x="349" y="1691"/>
                    <a:pt x="350" y="1688"/>
                  </a:cubicBezTo>
                  <a:cubicBezTo>
                    <a:pt x="352" y="1685"/>
                    <a:pt x="348" y="1686"/>
                    <a:pt x="347" y="1683"/>
                  </a:cubicBezTo>
                  <a:cubicBezTo>
                    <a:pt x="346" y="1681"/>
                    <a:pt x="348" y="1679"/>
                    <a:pt x="350" y="1677"/>
                  </a:cubicBezTo>
                  <a:cubicBezTo>
                    <a:pt x="348" y="1677"/>
                    <a:pt x="350" y="1673"/>
                    <a:pt x="347" y="1674"/>
                  </a:cubicBezTo>
                  <a:cubicBezTo>
                    <a:pt x="343" y="1670"/>
                    <a:pt x="348" y="1667"/>
                    <a:pt x="346" y="1663"/>
                  </a:cubicBezTo>
                  <a:cubicBezTo>
                    <a:pt x="348" y="1661"/>
                    <a:pt x="346" y="1657"/>
                    <a:pt x="350" y="1658"/>
                  </a:cubicBezTo>
                  <a:cubicBezTo>
                    <a:pt x="349" y="1654"/>
                    <a:pt x="343" y="1649"/>
                    <a:pt x="349" y="1645"/>
                  </a:cubicBezTo>
                  <a:cubicBezTo>
                    <a:pt x="348" y="1643"/>
                    <a:pt x="346" y="1644"/>
                    <a:pt x="347" y="1646"/>
                  </a:cubicBezTo>
                  <a:cubicBezTo>
                    <a:pt x="346" y="1648"/>
                    <a:pt x="344" y="1646"/>
                    <a:pt x="343" y="1645"/>
                  </a:cubicBezTo>
                  <a:cubicBezTo>
                    <a:pt x="343" y="1645"/>
                    <a:pt x="343" y="1643"/>
                    <a:pt x="344" y="1643"/>
                  </a:cubicBezTo>
                  <a:cubicBezTo>
                    <a:pt x="347" y="1644"/>
                    <a:pt x="345" y="1641"/>
                    <a:pt x="346" y="1639"/>
                  </a:cubicBezTo>
                  <a:cubicBezTo>
                    <a:pt x="352" y="1639"/>
                    <a:pt x="344" y="1639"/>
                    <a:pt x="343" y="1638"/>
                  </a:cubicBezTo>
                  <a:cubicBezTo>
                    <a:pt x="344" y="1636"/>
                    <a:pt x="344" y="1635"/>
                    <a:pt x="346" y="1633"/>
                  </a:cubicBezTo>
                  <a:cubicBezTo>
                    <a:pt x="346" y="1630"/>
                    <a:pt x="346" y="1626"/>
                    <a:pt x="344" y="1626"/>
                  </a:cubicBezTo>
                  <a:cubicBezTo>
                    <a:pt x="344" y="1618"/>
                    <a:pt x="341" y="1615"/>
                    <a:pt x="343" y="1608"/>
                  </a:cubicBezTo>
                  <a:cubicBezTo>
                    <a:pt x="344" y="1617"/>
                    <a:pt x="355" y="1626"/>
                    <a:pt x="352" y="1631"/>
                  </a:cubicBezTo>
                  <a:cubicBezTo>
                    <a:pt x="356" y="1636"/>
                    <a:pt x="363" y="1640"/>
                    <a:pt x="370" y="1637"/>
                  </a:cubicBezTo>
                  <a:cubicBezTo>
                    <a:pt x="374" y="1635"/>
                    <a:pt x="379" y="1632"/>
                    <a:pt x="379" y="1627"/>
                  </a:cubicBezTo>
                  <a:cubicBezTo>
                    <a:pt x="377" y="1621"/>
                    <a:pt x="377" y="1615"/>
                    <a:pt x="378" y="1610"/>
                  </a:cubicBezTo>
                  <a:cubicBezTo>
                    <a:pt x="393" y="1606"/>
                    <a:pt x="381" y="1590"/>
                    <a:pt x="382" y="1582"/>
                  </a:cubicBezTo>
                  <a:cubicBezTo>
                    <a:pt x="385" y="1581"/>
                    <a:pt x="379" y="1575"/>
                    <a:pt x="383" y="1571"/>
                  </a:cubicBezTo>
                  <a:cubicBezTo>
                    <a:pt x="379" y="1570"/>
                    <a:pt x="385" y="1567"/>
                    <a:pt x="381" y="1565"/>
                  </a:cubicBezTo>
                  <a:cubicBezTo>
                    <a:pt x="384" y="1563"/>
                    <a:pt x="378" y="1560"/>
                    <a:pt x="383" y="1557"/>
                  </a:cubicBezTo>
                  <a:cubicBezTo>
                    <a:pt x="388" y="1558"/>
                    <a:pt x="381" y="1561"/>
                    <a:pt x="386" y="1562"/>
                  </a:cubicBezTo>
                  <a:cubicBezTo>
                    <a:pt x="383" y="1570"/>
                    <a:pt x="390" y="1567"/>
                    <a:pt x="394" y="1567"/>
                  </a:cubicBezTo>
                  <a:cubicBezTo>
                    <a:pt x="400" y="1572"/>
                    <a:pt x="399" y="1581"/>
                    <a:pt x="402" y="1589"/>
                  </a:cubicBezTo>
                  <a:cubicBezTo>
                    <a:pt x="403" y="1593"/>
                    <a:pt x="406" y="1601"/>
                    <a:pt x="402" y="1603"/>
                  </a:cubicBezTo>
                  <a:cubicBezTo>
                    <a:pt x="404" y="1610"/>
                    <a:pt x="404" y="1614"/>
                    <a:pt x="402" y="1621"/>
                  </a:cubicBezTo>
                  <a:cubicBezTo>
                    <a:pt x="403" y="1620"/>
                    <a:pt x="403" y="1619"/>
                    <a:pt x="403" y="1618"/>
                  </a:cubicBezTo>
                  <a:cubicBezTo>
                    <a:pt x="403" y="1615"/>
                    <a:pt x="406" y="1612"/>
                    <a:pt x="409" y="1615"/>
                  </a:cubicBezTo>
                  <a:cubicBezTo>
                    <a:pt x="409" y="1624"/>
                    <a:pt x="411" y="1631"/>
                    <a:pt x="420" y="1636"/>
                  </a:cubicBezTo>
                  <a:cubicBezTo>
                    <a:pt x="430" y="1646"/>
                    <a:pt x="438" y="1615"/>
                    <a:pt x="439" y="1634"/>
                  </a:cubicBezTo>
                  <a:cubicBezTo>
                    <a:pt x="445" y="1627"/>
                    <a:pt x="457" y="1627"/>
                    <a:pt x="461" y="1618"/>
                  </a:cubicBezTo>
                  <a:cubicBezTo>
                    <a:pt x="459" y="1571"/>
                    <a:pt x="451" y="1525"/>
                    <a:pt x="449" y="1480"/>
                  </a:cubicBezTo>
                  <a:cubicBezTo>
                    <a:pt x="451" y="1479"/>
                    <a:pt x="453" y="1476"/>
                    <a:pt x="449" y="147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177" name="Freeform 13"/>
            <p:cNvSpPr/>
            <p:nvPr/>
          </p:nvSpPr>
          <p:spPr bwMode="auto">
            <a:xfrm>
              <a:off x="6145213" y="6086475"/>
              <a:ext cx="7938" cy="0"/>
            </a:xfrm>
            <a:custGeom>
              <a:avLst/>
              <a:gdLst>
                <a:gd name="T0" fmla="*/ 2 w 2"/>
                <a:gd name="T1" fmla="*/ 0 w 2"/>
                <a:gd name="T2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178" name="Freeform 14"/>
            <p:cNvSpPr/>
            <p:nvPr/>
          </p:nvSpPr>
          <p:spPr bwMode="auto">
            <a:xfrm>
              <a:off x="5534026" y="59515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179" name="Freeform 15"/>
            <p:cNvSpPr/>
            <p:nvPr/>
          </p:nvSpPr>
          <p:spPr bwMode="auto">
            <a:xfrm>
              <a:off x="6491288" y="63769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180" name="Freeform 16"/>
            <p:cNvSpPr/>
            <p:nvPr/>
          </p:nvSpPr>
          <p:spPr bwMode="auto">
            <a:xfrm>
              <a:off x="6488113" y="639445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181" name="Freeform 17"/>
            <p:cNvSpPr/>
            <p:nvPr/>
          </p:nvSpPr>
          <p:spPr bwMode="auto">
            <a:xfrm>
              <a:off x="6491288" y="6391275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182" name="Freeform 18"/>
            <p:cNvSpPr/>
            <p:nvPr/>
          </p:nvSpPr>
          <p:spPr bwMode="auto">
            <a:xfrm>
              <a:off x="6488113" y="6394450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183" name="Freeform 19"/>
            <p:cNvSpPr/>
            <p:nvPr/>
          </p:nvSpPr>
          <p:spPr bwMode="auto">
            <a:xfrm>
              <a:off x="6491288" y="6388100"/>
              <a:ext cx="0" cy="3175"/>
            </a:xfrm>
            <a:custGeom>
              <a:avLst/>
              <a:gdLst>
                <a:gd name="T0" fmla="*/ 1 h 1"/>
                <a:gd name="T1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184" name="Freeform 20"/>
            <p:cNvSpPr/>
            <p:nvPr/>
          </p:nvSpPr>
          <p:spPr bwMode="auto">
            <a:xfrm>
              <a:off x="5205413" y="466725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185" name="Freeform 21"/>
            <p:cNvSpPr/>
            <p:nvPr/>
          </p:nvSpPr>
          <p:spPr bwMode="auto">
            <a:xfrm>
              <a:off x="5180013" y="4475163"/>
              <a:ext cx="22225" cy="41275"/>
            </a:xfrm>
            <a:custGeom>
              <a:avLst/>
              <a:gdLst>
                <a:gd name="T0" fmla="*/ 0 w 6"/>
                <a:gd name="T1" fmla="*/ 5 h 11"/>
                <a:gd name="T2" fmla="*/ 4 w 6"/>
                <a:gd name="T3" fmla="*/ 4 h 11"/>
                <a:gd name="T4" fmla="*/ 6 w 6"/>
                <a:gd name="T5" fmla="*/ 5 h 11"/>
                <a:gd name="T6" fmla="*/ 0 w 6"/>
                <a:gd name="T7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1">
                  <a:moveTo>
                    <a:pt x="0" y="5"/>
                  </a:moveTo>
                  <a:cubicBezTo>
                    <a:pt x="2" y="11"/>
                    <a:pt x="0" y="4"/>
                    <a:pt x="4" y="4"/>
                  </a:cubicBezTo>
                  <a:cubicBezTo>
                    <a:pt x="5" y="4"/>
                    <a:pt x="6" y="5"/>
                    <a:pt x="6" y="5"/>
                  </a:cubicBezTo>
                  <a:cubicBezTo>
                    <a:pt x="4" y="4"/>
                    <a:pt x="2" y="0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186" name="Freeform 22"/>
            <p:cNvSpPr/>
            <p:nvPr/>
          </p:nvSpPr>
          <p:spPr bwMode="auto">
            <a:xfrm>
              <a:off x="5202238" y="44942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187" name="Freeform 23"/>
            <p:cNvSpPr/>
            <p:nvPr/>
          </p:nvSpPr>
          <p:spPr bwMode="auto">
            <a:xfrm>
              <a:off x="6951663" y="661988"/>
              <a:ext cx="11113" cy="3175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1"/>
                    <a:pt x="2" y="1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188" name="Freeform 24"/>
            <p:cNvSpPr/>
            <p:nvPr/>
          </p:nvSpPr>
          <p:spPr bwMode="auto">
            <a:xfrm>
              <a:off x="5205413" y="5046663"/>
              <a:ext cx="15875" cy="14288"/>
            </a:xfrm>
            <a:custGeom>
              <a:avLst/>
              <a:gdLst>
                <a:gd name="T0" fmla="*/ 1 w 4"/>
                <a:gd name="T1" fmla="*/ 4 h 4"/>
                <a:gd name="T2" fmla="*/ 4 w 4"/>
                <a:gd name="T3" fmla="*/ 0 h 4"/>
                <a:gd name="T4" fmla="*/ 0 w 4"/>
                <a:gd name="T5" fmla="*/ 3 h 4"/>
                <a:gd name="T6" fmla="*/ 1 w 4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1" y="4"/>
                  </a:moveTo>
                  <a:cubicBezTo>
                    <a:pt x="1" y="2"/>
                    <a:pt x="4" y="3"/>
                    <a:pt x="4" y="0"/>
                  </a:cubicBezTo>
                  <a:cubicBezTo>
                    <a:pt x="2" y="0"/>
                    <a:pt x="1" y="2"/>
                    <a:pt x="0" y="3"/>
                  </a:cubicBezTo>
                  <a:cubicBezTo>
                    <a:pt x="0" y="3"/>
                    <a:pt x="0" y="3"/>
                    <a:pt x="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189" name="Freeform 25"/>
            <p:cNvSpPr/>
            <p:nvPr/>
          </p:nvSpPr>
          <p:spPr bwMode="auto">
            <a:xfrm>
              <a:off x="5180013" y="4662488"/>
              <a:ext cx="25400" cy="12700"/>
            </a:xfrm>
            <a:custGeom>
              <a:avLst/>
              <a:gdLst>
                <a:gd name="T0" fmla="*/ 4 w 7"/>
                <a:gd name="T1" fmla="*/ 0 h 3"/>
                <a:gd name="T2" fmla="*/ 4 w 7"/>
                <a:gd name="T3" fmla="*/ 3 h 3"/>
                <a:gd name="T4" fmla="*/ 7 w 7"/>
                <a:gd name="T5" fmla="*/ 1 h 3"/>
                <a:gd name="T6" fmla="*/ 4 w 7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3">
                  <a:moveTo>
                    <a:pt x="4" y="0"/>
                  </a:moveTo>
                  <a:cubicBezTo>
                    <a:pt x="2" y="2"/>
                    <a:pt x="0" y="3"/>
                    <a:pt x="4" y="3"/>
                  </a:cubicBezTo>
                  <a:cubicBezTo>
                    <a:pt x="5" y="2"/>
                    <a:pt x="6" y="1"/>
                    <a:pt x="7" y="1"/>
                  </a:cubicBezTo>
                  <a:cubicBezTo>
                    <a:pt x="6" y="1"/>
                    <a:pt x="5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190" name="Rectangle 26"/>
            <p:cNvSpPr>
              <a:spLocks noChangeArrowheads="1"/>
            </p:cNvSpPr>
            <p:nvPr/>
          </p:nvSpPr>
          <p:spPr bwMode="auto">
            <a:xfrm>
              <a:off x="5216526" y="1481138"/>
              <a:ext cx="1588" cy="15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191" name="Freeform 27"/>
            <p:cNvSpPr/>
            <p:nvPr/>
          </p:nvSpPr>
          <p:spPr bwMode="auto">
            <a:xfrm>
              <a:off x="5227638" y="4370388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192" name="Freeform 28"/>
            <p:cNvSpPr/>
            <p:nvPr/>
          </p:nvSpPr>
          <p:spPr bwMode="auto">
            <a:xfrm>
              <a:off x="6551613" y="425450"/>
              <a:ext cx="4763" cy="3175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193" name="Freeform 29"/>
            <p:cNvSpPr/>
            <p:nvPr/>
          </p:nvSpPr>
          <p:spPr bwMode="auto">
            <a:xfrm>
              <a:off x="6918326" y="636588"/>
              <a:ext cx="11113" cy="11113"/>
            </a:xfrm>
            <a:custGeom>
              <a:avLst/>
              <a:gdLst>
                <a:gd name="T0" fmla="*/ 0 w 3"/>
                <a:gd name="T1" fmla="*/ 2 h 3"/>
                <a:gd name="T2" fmla="*/ 1 w 3"/>
                <a:gd name="T3" fmla="*/ 3 h 3"/>
                <a:gd name="T4" fmla="*/ 0 w 3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0" y="2"/>
                    <a:pt x="1" y="2"/>
                    <a:pt x="1" y="3"/>
                  </a:cubicBezTo>
                  <a:cubicBezTo>
                    <a:pt x="1" y="1"/>
                    <a:pt x="3" y="0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194" name="Freeform 30"/>
            <p:cNvSpPr/>
            <p:nvPr/>
          </p:nvSpPr>
          <p:spPr bwMode="auto">
            <a:xfrm>
              <a:off x="6178551" y="252413"/>
              <a:ext cx="7938" cy="7938"/>
            </a:xfrm>
            <a:custGeom>
              <a:avLst/>
              <a:gdLst>
                <a:gd name="T0" fmla="*/ 0 w 2"/>
                <a:gd name="T1" fmla="*/ 2 h 2"/>
                <a:gd name="T2" fmla="*/ 0 w 2"/>
                <a:gd name="T3" fmla="*/ 0 h 2"/>
                <a:gd name="T4" fmla="*/ 0 w 2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cubicBezTo>
                    <a:pt x="2" y="1"/>
                    <a:pt x="1" y="0"/>
                    <a:pt x="0" y="0"/>
                  </a:cubicBezTo>
                  <a:cubicBezTo>
                    <a:pt x="0" y="0"/>
                    <a:pt x="0" y="1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195" name="Freeform 31"/>
            <p:cNvSpPr/>
            <p:nvPr/>
          </p:nvSpPr>
          <p:spPr bwMode="auto">
            <a:xfrm>
              <a:off x="6921501" y="647700"/>
              <a:ext cx="4763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0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196" name="Freeform 32"/>
            <p:cNvSpPr/>
            <p:nvPr/>
          </p:nvSpPr>
          <p:spPr bwMode="auto">
            <a:xfrm>
              <a:off x="6175376" y="249238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197" name="Freeform 33"/>
            <p:cNvSpPr/>
            <p:nvPr/>
          </p:nvSpPr>
          <p:spPr bwMode="auto">
            <a:xfrm>
              <a:off x="6551613" y="411163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198" name="Freeform 34"/>
            <p:cNvSpPr/>
            <p:nvPr/>
          </p:nvSpPr>
          <p:spPr bwMode="auto">
            <a:xfrm>
              <a:off x="6016626" y="1379538"/>
              <a:ext cx="3175" cy="49213"/>
            </a:xfrm>
            <a:custGeom>
              <a:avLst/>
              <a:gdLst>
                <a:gd name="T0" fmla="*/ 1 w 1"/>
                <a:gd name="T1" fmla="*/ 13 h 13"/>
                <a:gd name="T2" fmla="*/ 0 w 1"/>
                <a:gd name="T3" fmla="*/ 0 h 13"/>
                <a:gd name="T4" fmla="*/ 1 w 1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3">
                  <a:moveTo>
                    <a:pt x="1" y="13"/>
                  </a:moveTo>
                  <a:cubicBezTo>
                    <a:pt x="1" y="9"/>
                    <a:pt x="1" y="4"/>
                    <a:pt x="0" y="0"/>
                  </a:cubicBezTo>
                  <a:cubicBezTo>
                    <a:pt x="1" y="4"/>
                    <a:pt x="1" y="9"/>
                    <a:pt x="1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199" name="Freeform 35"/>
            <p:cNvSpPr/>
            <p:nvPr/>
          </p:nvSpPr>
          <p:spPr bwMode="auto">
            <a:xfrm>
              <a:off x="5202238" y="5057775"/>
              <a:ext cx="3175" cy="3175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200" name="Freeform 36"/>
            <p:cNvSpPr/>
            <p:nvPr/>
          </p:nvSpPr>
          <p:spPr bwMode="auto">
            <a:xfrm>
              <a:off x="6611938" y="155575"/>
              <a:ext cx="12700" cy="6350"/>
            </a:xfrm>
            <a:custGeom>
              <a:avLst/>
              <a:gdLst>
                <a:gd name="T0" fmla="*/ 1 w 3"/>
                <a:gd name="T1" fmla="*/ 1 h 2"/>
                <a:gd name="T2" fmla="*/ 2 w 3"/>
                <a:gd name="T3" fmla="*/ 2 h 2"/>
                <a:gd name="T4" fmla="*/ 1 w 3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1"/>
                  </a:moveTo>
                  <a:cubicBezTo>
                    <a:pt x="0" y="1"/>
                    <a:pt x="1" y="2"/>
                    <a:pt x="2" y="2"/>
                  </a:cubicBezTo>
                  <a:cubicBezTo>
                    <a:pt x="2" y="2"/>
                    <a:pt x="3" y="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201" name="Freeform 37"/>
            <p:cNvSpPr/>
            <p:nvPr/>
          </p:nvSpPr>
          <p:spPr bwMode="auto">
            <a:xfrm>
              <a:off x="6611938" y="180975"/>
              <a:ext cx="12700" cy="11113"/>
            </a:xfrm>
            <a:custGeom>
              <a:avLst/>
              <a:gdLst>
                <a:gd name="T0" fmla="*/ 3 w 3"/>
                <a:gd name="T1" fmla="*/ 1 h 3"/>
                <a:gd name="T2" fmla="*/ 2 w 3"/>
                <a:gd name="T3" fmla="*/ 0 h 3"/>
                <a:gd name="T4" fmla="*/ 3 w 3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3" y="1"/>
                  </a:moveTo>
                  <a:cubicBezTo>
                    <a:pt x="3" y="0"/>
                    <a:pt x="3" y="0"/>
                    <a:pt x="2" y="0"/>
                  </a:cubicBezTo>
                  <a:cubicBezTo>
                    <a:pt x="0" y="1"/>
                    <a:pt x="3" y="3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202" name="Freeform 38"/>
            <p:cNvSpPr/>
            <p:nvPr/>
          </p:nvSpPr>
          <p:spPr bwMode="auto">
            <a:xfrm>
              <a:off x="6567488" y="233363"/>
              <a:ext cx="26988" cy="52388"/>
            </a:xfrm>
            <a:custGeom>
              <a:avLst/>
              <a:gdLst>
                <a:gd name="T0" fmla="*/ 4 w 7"/>
                <a:gd name="T1" fmla="*/ 3 h 14"/>
                <a:gd name="T2" fmla="*/ 3 w 7"/>
                <a:gd name="T3" fmla="*/ 14 h 14"/>
                <a:gd name="T4" fmla="*/ 5 w 7"/>
                <a:gd name="T5" fmla="*/ 4 h 14"/>
                <a:gd name="T6" fmla="*/ 4 w 7"/>
                <a:gd name="T7" fmla="*/ 0 h 14"/>
                <a:gd name="T8" fmla="*/ 4 w 7"/>
                <a:gd name="T9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4">
                  <a:moveTo>
                    <a:pt x="4" y="3"/>
                  </a:moveTo>
                  <a:cubicBezTo>
                    <a:pt x="0" y="7"/>
                    <a:pt x="0" y="13"/>
                    <a:pt x="3" y="14"/>
                  </a:cubicBezTo>
                  <a:cubicBezTo>
                    <a:pt x="7" y="13"/>
                    <a:pt x="0" y="8"/>
                    <a:pt x="5" y="4"/>
                  </a:cubicBezTo>
                  <a:cubicBezTo>
                    <a:pt x="4" y="3"/>
                    <a:pt x="6" y="1"/>
                    <a:pt x="4" y="0"/>
                  </a:cubicBezTo>
                  <a:cubicBezTo>
                    <a:pt x="0" y="0"/>
                    <a:pt x="6" y="2"/>
                    <a:pt x="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203" name="Freeform 39"/>
            <p:cNvSpPr/>
            <p:nvPr/>
          </p:nvSpPr>
          <p:spPr bwMode="auto">
            <a:xfrm>
              <a:off x="6600826" y="268288"/>
              <a:ext cx="0" cy="6350"/>
            </a:xfrm>
            <a:custGeom>
              <a:avLst/>
              <a:gdLst>
                <a:gd name="T0" fmla="*/ 0 h 2"/>
                <a:gd name="T1" fmla="*/ 2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1"/>
                    <a:pt x="0" y="2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204" name="Freeform 40"/>
            <p:cNvSpPr/>
            <p:nvPr/>
          </p:nvSpPr>
          <p:spPr bwMode="auto">
            <a:xfrm>
              <a:off x="6932613" y="279400"/>
              <a:ext cx="7938" cy="14288"/>
            </a:xfrm>
            <a:custGeom>
              <a:avLst/>
              <a:gdLst>
                <a:gd name="T0" fmla="*/ 2 w 2"/>
                <a:gd name="T1" fmla="*/ 4 h 4"/>
                <a:gd name="T2" fmla="*/ 0 w 2"/>
                <a:gd name="T3" fmla="*/ 0 h 4"/>
                <a:gd name="T4" fmla="*/ 2 w 2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2" y="4"/>
                  </a:moveTo>
                  <a:cubicBezTo>
                    <a:pt x="1" y="3"/>
                    <a:pt x="1" y="1"/>
                    <a:pt x="0" y="0"/>
                  </a:cubicBezTo>
                  <a:cubicBezTo>
                    <a:pt x="1" y="4"/>
                    <a:pt x="1" y="4"/>
                    <a:pt x="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205" name="Freeform 41"/>
            <p:cNvSpPr/>
            <p:nvPr/>
          </p:nvSpPr>
          <p:spPr bwMode="auto">
            <a:xfrm>
              <a:off x="6559551" y="290513"/>
              <a:ext cx="26988" cy="44450"/>
            </a:xfrm>
            <a:custGeom>
              <a:avLst/>
              <a:gdLst>
                <a:gd name="T0" fmla="*/ 5 w 7"/>
                <a:gd name="T1" fmla="*/ 11 h 12"/>
                <a:gd name="T2" fmla="*/ 0 w 7"/>
                <a:gd name="T3" fmla="*/ 0 h 12"/>
                <a:gd name="T4" fmla="*/ 5 w 7"/>
                <a:gd name="T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12">
                  <a:moveTo>
                    <a:pt x="5" y="11"/>
                  </a:moveTo>
                  <a:cubicBezTo>
                    <a:pt x="2" y="6"/>
                    <a:pt x="7" y="2"/>
                    <a:pt x="0" y="0"/>
                  </a:cubicBezTo>
                  <a:cubicBezTo>
                    <a:pt x="2" y="4"/>
                    <a:pt x="0" y="12"/>
                    <a:pt x="5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206" name="Freeform 42"/>
            <p:cNvSpPr/>
            <p:nvPr/>
          </p:nvSpPr>
          <p:spPr bwMode="auto">
            <a:xfrm>
              <a:off x="5997576" y="293688"/>
              <a:ext cx="4763" cy="4763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207" name="Freeform 43"/>
            <p:cNvSpPr/>
            <p:nvPr/>
          </p:nvSpPr>
          <p:spPr bwMode="auto">
            <a:xfrm>
              <a:off x="6861176" y="285750"/>
              <a:ext cx="19050" cy="19050"/>
            </a:xfrm>
            <a:custGeom>
              <a:avLst/>
              <a:gdLst>
                <a:gd name="T0" fmla="*/ 2 w 5"/>
                <a:gd name="T1" fmla="*/ 5 h 5"/>
                <a:gd name="T2" fmla="*/ 0 w 5"/>
                <a:gd name="T3" fmla="*/ 3 h 5"/>
                <a:gd name="T4" fmla="*/ 2 w 5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5">
                  <a:moveTo>
                    <a:pt x="2" y="5"/>
                  </a:moveTo>
                  <a:cubicBezTo>
                    <a:pt x="5" y="0"/>
                    <a:pt x="3" y="5"/>
                    <a:pt x="0" y="3"/>
                  </a:cubicBezTo>
                  <a:cubicBezTo>
                    <a:pt x="0" y="5"/>
                    <a:pt x="1" y="5"/>
                    <a:pt x="2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208" name="Freeform 44"/>
            <p:cNvSpPr/>
            <p:nvPr/>
          </p:nvSpPr>
          <p:spPr bwMode="auto">
            <a:xfrm>
              <a:off x="6929438" y="304800"/>
              <a:ext cx="7938" cy="7938"/>
            </a:xfrm>
            <a:custGeom>
              <a:avLst/>
              <a:gdLst>
                <a:gd name="T0" fmla="*/ 2 w 2"/>
                <a:gd name="T1" fmla="*/ 2 h 2"/>
                <a:gd name="T2" fmla="*/ 1 w 2"/>
                <a:gd name="T3" fmla="*/ 0 h 2"/>
                <a:gd name="T4" fmla="*/ 2 w 2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2" y="1"/>
                    <a:pt x="2" y="1"/>
                    <a:pt x="1" y="0"/>
                  </a:cubicBezTo>
                  <a:cubicBezTo>
                    <a:pt x="0" y="1"/>
                    <a:pt x="1" y="2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209" name="Freeform 45"/>
            <p:cNvSpPr/>
            <p:nvPr/>
          </p:nvSpPr>
          <p:spPr bwMode="auto">
            <a:xfrm>
              <a:off x="6951663" y="309563"/>
              <a:ext cx="4763" cy="11113"/>
            </a:xfrm>
            <a:custGeom>
              <a:avLst/>
              <a:gdLst>
                <a:gd name="T0" fmla="*/ 1 w 1"/>
                <a:gd name="T1" fmla="*/ 3 h 3"/>
                <a:gd name="T2" fmla="*/ 0 w 1"/>
                <a:gd name="T3" fmla="*/ 0 h 3"/>
                <a:gd name="T4" fmla="*/ 1 w 1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3"/>
                  </a:moveTo>
                  <a:cubicBezTo>
                    <a:pt x="1" y="2"/>
                    <a:pt x="1" y="1"/>
                    <a:pt x="0" y="0"/>
                  </a:cubicBezTo>
                  <a:cubicBezTo>
                    <a:pt x="0" y="1"/>
                    <a:pt x="1" y="2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210" name="Freeform 46"/>
            <p:cNvSpPr/>
            <p:nvPr/>
          </p:nvSpPr>
          <p:spPr bwMode="auto">
            <a:xfrm>
              <a:off x="6918326" y="304800"/>
              <a:ext cx="90488" cy="203200"/>
            </a:xfrm>
            <a:custGeom>
              <a:avLst/>
              <a:gdLst>
                <a:gd name="T0" fmla="*/ 8 w 24"/>
                <a:gd name="T1" fmla="*/ 8 h 54"/>
                <a:gd name="T2" fmla="*/ 5 w 24"/>
                <a:gd name="T3" fmla="*/ 41 h 54"/>
                <a:gd name="T4" fmla="*/ 7 w 24"/>
                <a:gd name="T5" fmla="*/ 40 h 54"/>
                <a:gd name="T6" fmla="*/ 9 w 24"/>
                <a:gd name="T7" fmla="*/ 53 h 54"/>
                <a:gd name="T8" fmla="*/ 13 w 24"/>
                <a:gd name="T9" fmla="*/ 54 h 54"/>
                <a:gd name="T10" fmla="*/ 11 w 24"/>
                <a:gd name="T11" fmla="*/ 52 h 54"/>
                <a:gd name="T12" fmla="*/ 9 w 24"/>
                <a:gd name="T13" fmla="*/ 44 h 54"/>
                <a:gd name="T14" fmla="*/ 14 w 24"/>
                <a:gd name="T15" fmla="*/ 35 h 54"/>
                <a:gd name="T16" fmla="*/ 13 w 24"/>
                <a:gd name="T17" fmla="*/ 26 h 54"/>
                <a:gd name="T18" fmla="*/ 13 w 24"/>
                <a:gd name="T19" fmla="*/ 16 h 54"/>
                <a:gd name="T20" fmla="*/ 11 w 24"/>
                <a:gd name="T21" fmla="*/ 14 h 54"/>
                <a:gd name="T22" fmla="*/ 11 w 24"/>
                <a:gd name="T23" fmla="*/ 12 h 54"/>
                <a:gd name="T24" fmla="*/ 11 w 24"/>
                <a:gd name="T25" fmla="*/ 8 h 54"/>
                <a:gd name="T26" fmla="*/ 10 w 24"/>
                <a:gd name="T27" fmla="*/ 7 h 54"/>
                <a:gd name="T28" fmla="*/ 13 w 24"/>
                <a:gd name="T29" fmla="*/ 6 h 54"/>
                <a:gd name="T30" fmla="*/ 10 w 24"/>
                <a:gd name="T31" fmla="*/ 4 h 54"/>
                <a:gd name="T32" fmla="*/ 8 w 24"/>
                <a:gd name="T33" fmla="*/ 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" h="54">
                  <a:moveTo>
                    <a:pt x="8" y="8"/>
                  </a:moveTo>
                  <a:cubicBezTo>
                    <a:pt x="7" y="19"/>
                    <a:pt x="4" y="33"/>
                    <a:pt x="5" y="41"/>
                  </a:cubicBezTo>
                  <a:cubicBezTo>
                    <a:pt x="6" y="41"/>
                    <a:pt x="7" y="38"/>
                    <a:pt x="7" y="40"/>
                  </a:cubicBezTo>
                  <a:cubicBezTo>
                    <a:pt x="7" y="45"/>
                    <a:pt x="8" y="50"/>
                    <a:pt x="9" y="53"/>
                  </a:cubicBezTo>
                  <a:cubicBezTo>
                    <a:pt x="9" y="54"/>
                    <a:pt x="11" y="53"/>
                    <a:pt x="13" y="54"/>
                  </a:cubicBezTo>
                  <a:cubicBezTo>
                    <a:pt x="13" y="52"/>
                    <a:pt x="12" y="52"/>
                    <a:pt x="11" y="52"/>
                  </a:cubicBezTo>
                  <a:cubicBezTo>
                    <a:pt x="7" y="49"/>
                    <a:pt x="9" y="45"/>
                    <a:pt x="9" y="44"/>
                  </a:cubicBezTo>
                  <a:cubicBezTo>
                    <a:pt x="10" y="41"/>
                    <a:pt x="11" y="37"/>
                    <a:pt x="14" y="35"/>
                  </a:cubicBezTo>
                  <a:cubicBezTo>
                    <a:pt x="6" y="32"/>
                    <a:pt x="14" y="27"/>
                    <a:pt x="13" y="26"/>
                  </a:cubicBezTo>
                  <a:cubicBezTo>
                    <a:pt x="24" y="19"/>
                    <a:pt x="6" y="26"/>
                    <a:pt x="13" y="16"/>
                  </a:cubicBezTo>
                  <a:cubicBezTo>
                    <a:pt x="8" y="18"/>
                    <a:pt x="15" y="14"/>
                    <a:pt x="11" y="14"/>
                  </a:cubicBezTo>
                  <a:cubicBezTo>
                    <a:pt x="10" y="14"/>
                    <a:pt x="10" y="13"/>
                    <a:pt x="11" y="12"/>
                  </a:cubicBezTo>
                  <a:cubicBezTo>
                    <a:pt x="12" y="12"/>
                    <a:pt x="16" y="7"/>
                    <a:pt x="11" y="8"/>
                  </a:cubicBezTo>
                  <a:cubicBezTo>
                    <a:pt x="11" y="8"/>
                    <a:pt x="10" y="8"/>
                    <a:pt x="10" y="7"/>
                  </a:cubicBezTo>
                  <a:cubicBezTo>
                    <a:pt x="11" y="6"/>
                    <a:pt x="11" y="6"/>
                    <a:pt x="13" y="6"/>
                  </a:cubicBezTo>
                  <a:cubicBezTo>
                    <a:pt x="20" y="0"/>
                    <a:pt x="13" y="5"/>
                    <a:pt x="10" y="4"/>
                  </a:cubicBezTo>
                  <a:cubicBezTo>
                    <a:pt x="12" y="9"/>
                    <a:pt x="0" y="0"/>
                    <a:pt x="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211" name="Freeform 47"/>
            <p:cNvSpPr/>
            <p:nvPr/>
          </p:nvSpPr>
          <p:spPr bwMode="auto">
            <a:xfrm>
              <a:off x="6224588" y="304800"/>
              <a:ext cx="19050" cy="26988"/>
            </a:xfrm>
            <a:custGeom>
              <a:avLst/>
              <a:gdLst>
                <a:gd name="T0" fmla="*/ 3 w 5"/>
                <a:gd name="T1" fmla="*/ 6 h 7"/>
                <a:gd name="T2" fmla="*/ 1 w 5"/>
                <a:gd name="T3" fmla="*/ 2 h 7"/>
                <a:gd name="T4" fmla="*/ 3 w 5"/>
                <a:gd name="T5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7">
                  <a:moveTo>
                    <a:pt x="3" y="6"/>
                  </a:moveTo>
                  <a:cubicBezTo>
                    <a:pt x="3" y="6"/>
                    <a:pt x="5" y="0"/>
                    <a:pt x="1" y="2"/>
                  </a:cubicBezTo>
                  <a:cubicBezTo>
                    <a:pt x="2" y="4"/>
                    <a:pt x="0" y="7"/>
                    <a:pt x="3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212" name="Freeform 48"/>
            <p:cNvSpPr/>
            <p:nvPr/>
          </p:nvSpPr>
          <p:spPr bwMode="auto">
            <a:xfrm>
              <a:off x="6970713" y="368300"/>
              <a:ext cx="15875" cy="12700"/>
            </a:xfrm>
            <a:custGeom>
              <a:avLst/>
              <a:gdLst>
                <a:gd name="T0" fmla="*/ 4 w 4"/>
                <a:gd name="T1" fmla="*/ 1 h 3"/>
                <a:gd name="T2" fmla="*/ 2 w 4"/>
                <a:gd name="T3" fmla="*/ 0 h 3"/>
                <a:gd name="T4" fmla="*/ 4 w 4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4" y="1"/>
                  </a:moveTo>
                  <a:cubicBezTo>
                    <a:pt x="3" y="1"/>
                    <a:pt x="2" y="1"/>
                    <a:pt x="2" y="0"/>
                  </a:cubicBezTo>
                  <a:cubicBezTo>
                    <a:pt x="0" y="1"/>
                    <a:pt x="4" y="3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213" name="Freeform 49"/>
            <p:cNvSpPr/>
            <p:nvPr/>
          </p:nvSpPr>
          <p:spPr bwMode="auto">
            <a:xfrm>
              <a:off x="5322888" y="376238"/>
              <a:ext cx="14288" cy="22225"/>
            </a:xfrm>
            <a:custGeom>
              <a:avLst/>
              <a:gdLst>
                <a:gd name="T0" fmla="*/ 4 w 4"/>
                <a:gd name="T1" fmla="*/ 2 h 6"/>
                <a:gd name="T2" fmla="*/ 1 w 4"/>
                <a:gd name="T3" fmla="*/ 0 h 6"/>
                <a:gd name="T4" fmla="*/ 4 w 4"/>
                <a:gd name="T5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6">
                  <a:moveTo>
                    <a:pt x="4" y="2"/>
                  </a:moveTo>
                  <a:cubicBezTo>
                    <a:pt x="3" y="1"/>
                    <a:pt x="2" y="1"/>
                    <a:pt x="1" y="0"/>
                  </a:cubicBezTo>
                  <a:cubicBezTo>
                    <a:pt x="2" y="0"/>
                    <a:pt x="0" y="6"/>
                    <a:pt x="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214" name="Freeform 50"/>
            <p:cNvSpPr/>
            <p:nvPr/>
          </p:nvSpPr>
          <p:spPr bwMode="auto">
            <a:xfrm>
              <a:off x="5314951" y="406400"/>
              <a:ext cx="19050" cy="7938"/>
            </a:xfrm>
            <a:custGeom>
              <a:avLst/>
              <a:gdLst>
                <a:gd name="T0" fmla="*/ 1 w 5"/>
                <a:gd name="T1" fmla="*/ 0 h 2"/>
                <a:gd name="T2" fmla="*/ 0 w 5"/>
                <a:gd name="T3" fmla="*/ 2 h 2"/>
                <a:gd name="T4" fmla="*/ 0 w 5"/>
                <a:gd name="T5" fmla="*/ 2 h 2"/>
                <a:gd name="T6" fmla="*/ 1 w 5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2">
                  <a:moveTo>
                    <a:pt x="1" y="0"/>
                  </a:moveTo>
                  <a:cubicBezTo>
                    <a:pt x="1" y="1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1"/>
                    <a:pt x="5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215" name="Freeform 51"/>
            <p:cNvSpPr/>
            <p:nvPr/>
          </p:nvSpPr>
          <p:spPr bwMode="auto">
            <a:xfrm>
              <a:off x="5303838" y="414338"/>
              <a:ext cx="11113" cy="0"/>
            </a:xfrm>
            <a:custGeom>
              <a:avLst/>
              <a:gdLst>
                <a:gd name="T0" fmla="*/ 3 w 3"/>
                <a:gd name="T1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cubicBezTo>
                    <a:pt x="0" y="0"/>
                    <a:pt x="1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216" name="Freeform 52"/>
            <p:cNvSpPr/>
            <p:nvPr/>
          </p:nvSpPr>
          <p:spPr bwMode="auto">
            <a:xfrm>
              <a:off x="5337176" y="422275"/>
              <a:ext cx="7938" cy="11113"/>
            </a:xfrm>
            <a:custGeom>
              <a:avLst/>
              <a:gdLst>
                <a:gd name="T0" fmla="*/ 2 w 2"/>
                <a:gd name="T1" fmla="*/ 2 h 3"/>
                <a:gd name="T2" fmla="*/ 0 w 2"/>
                <a:gd name="T3" fmla="*/ 0 h 3"/>
                <a:gd name="T4" fmla="*/ 2 w 2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2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2" y="3"/>
                    <a:pt x="2" y="2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217" name="Freeform 53"/>
            <p:cNvSpPr/>
            <p:nvPr/>
          </p:nvSpPr>
          <p:spPr bwMode="auto">
            <a:xfrm>
              <a:off x="6959601" y="527050"/>
              <a:ext cx="7938" cy="3175"/>
            </a:xfrm>
            <a:custGeom>
              <a:avLst/>
              <a:gdLst>
                <a:gd name="T0" fmla="*/ 0 w 2"/>
                <a:gd name="T1" fmla="*/ 0 h 1"/>
                <a:gd name="T2" fmla="*/ 2 w 2"/>
                <a:gd name="T3" fmla="*/ 1 h 1"/>
                <a:gd name="T4" fmla="*/ 0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1" y="0"/>
                    <a:pt x="1" y="1"/>
                    <a:pt x="2" y="1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218" name="Freeform 54"/>
            <p:cNvSpPr/>
            <p:nvPr/>
          </p:nvSpPr>
          <p:spPr bwMode="auto">
            <a:xfrm>
              <a:off x="6940551" y="523875"/>
              <a:ext cx="19050" cy="22225"/>
            </a:xfrm>
            <a:custGeom>
              <a:avLst/>
              <a:gdLst>
                <a:gd name="T0" fmla="*/ 5 w 5"/>
                <a:gd name="T1" fmla="*/ 1 h 6"/>
                <a:gd name="T2" fmla="*/ 2 w 5"/>
                <a:gd name="T3" fmla="*/ 0 h 6"/>
                <a:gd name="T4" fmla="*/ 5 w 5"/>
                <a:gd name="T5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6">
                  <a:moveTo>
                    <a:pt x="5" y="1"/>
                  </a:moveTo>
                  <a:cubicBezTo>
                    <a:pt x="4" y="1"/>
                    <a:pt x="3" y="0"/>
                    <a:pt x="2" y="0"/>
                  </a:cubicBezTo>
                  <a:cubicBezTo>
                    <a:pt x="0" y="6"/>
                    <a:pt x="3" y="1"/>
                    <a:pt x="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219" name="Freeform 55"/>
            <p:cNvSpPr/>
            <p:nvPr/>
          </p:nvSpPr>
          <p:spPr bwMode="auto">
            <a:xfrm>
              <a:off x="5635626" y="557213"/>
              <a:ext cx="7938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2"/>
                    <a:pt x="2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220" name="Freeform 56"/>
            <p:cNvSpPr/>
            <p:nvPr/>
          </p:nvSpPr>
          <p:spPr bwMode="auto">
            <a:xfrm>
              <a:off x="6962776" y="565150"/>
              <a:ext cx="4763" cy="3175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221" name="Freeform 57"/>
            <p:cNvSpPr/>
            <p:nvPr/>
          </p:nvSpPr>
          <p:spPr bwMode="auto">
            <a:xfrm>
              <a:off x="7065963" y="669925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0" y="1"/>
                    <a:pt x="1" y="1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222" name="Freeform 58"/>
            <p:cNvSpPr/>
            <p:nvPr/>
          </p:nvSpPr>
          <p:spPr bwMode="auto">
            <a:xfrm>
              <a:off x="7042151" y="642938"/>
              <a:ext cx="34925" cy="49213"/>
            </a:xfrm>
            <a:custGeom>
              <a:avLst/>
              <a:gdLst>
                <a:gd name="T0" fmla="*/ 8 w 9"/>
                <a:gd name="T1" fmla="*/ 0 h 13"/>
                <a:gd name="T2" fmla="*/ 4 w 9"/>
                <a:gd name="T3" fmla="*/ 4 h 13"/>
                <a:gd name="T4" fmla="*/ 4 w 9"/>
                <a:gd name="T5" fmla="*/ 6 h 13"/>
                <a:gd name="T6" fmla="*/ 6 w 9"/>
                <a:gd name="T7" fmla="*/ 7 h 13"/>
                <a:gd name="T8" fmla="*/ 8 w 9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3">
                  <a:moveTo>
                    <a:pt x="8" y="0"/>
                  </a:moveTo>
                  <a:cubicBezTo>
                    <a:pt x="6" y="1"/>
                    <a:pt x="5" y="2"/>
                    <a:pt x="4" y="4"/>
                  </a:cubicBezTo>
                  <a:cubicBezTo>
                    <a:pt x="2" y="5"/>
                    <a:pt x="2" y="6"/>
                    <a:pt x="4" y="6"/>
                  </a:cubicBezTo>
                  <a:cubicBezTo>
                    <a:pt x="0" y="13"/>
                    <a:pt x="4" y="6"/>
                    <a:pt x="6" y="7"/>
                  </a:cubicBezTo>
                  <a:cubicBezTo>
                    <a:pt x="6" y="5"/>
                    <a:pt x="9" y="2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223" name="Freeform 59"/>
            <p:cNvSpPr/>
            <p:nvPr/>
          </p:nvSpPr>
          <p:spPr bwMode="auto">
            <a:xfrm>
              <a:off x="7005638" y="669925"/>
              <a:ext cx="14288" cy="14288"/>
            </a:xfrm>
            <a:custGeom>
              <a:avLst/>
              <a:gdLst>
                <a:gd name="T0" fmla="*/ 2 w 4"/>
                <a:gd name="T1" fmla="*/ 1 h 4"/>
                <a:gd name="T2" fmla="*/ 4 w 4"/>
                <a:gd name="T3" fmla="*/ 2 h 4"/>
                <a:gd name="T4" fmla="*/ 2 w 4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2" y="1"/>
                  </a:moveTo>
                  <a:cubicBezTo>
                    <a:pt x="3" y="1"/>
                    <a:pt x="4" y="4"/>
                    <a:pt x="4" y="2"/>
                  </a:cubicBezTo>
                  <a:cubicBezTo>
                    <a:pt x="4" y="0"/>
                    <a:pt x="0" y="0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224" name="Freeform 60"/>
            <p:cNvSpPr/>
            <p:nvPr/>
          </p:nvSpPr>
          <p:spPr bwMode="auto">
            <a:xfrm>
              <a:off x="6024563" y="654050"/>
              <a:ext cx="7938" cy="49213"/>
            </a:xfrm>
            <a:custGeom>
              <a:avLst/>
              <a:gdLst>
                <a:gd name="T0" fmla="*/ 2 w 2"/>
                <a:gd name="T1" fmla="*/ 9 h 13"/>
                <a:gd name="T2" fmla="*/ 2 w 2"/>
                <a:gd name="T3" fmla="*/ 13 h 13"/>
                <a:gd name="T4" fmla="*/ 2 w 2"/>
                <a:gd name="T5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3">
                  <a:moveTo>
                    <a:pt x="2" y="9"/>
                  </a:moveTo>
                  <a:cubicBezTo>
                    <a:pt x="0" y="0"/>
                    <a:pt x="0" y="11"/>
                    <a:pt x="2" y="13"/>
                  </a:cubicBezTo>
                  <a:cubicBezTo>
                    <a:pt x="2" y="11"/>
                    <a:pt x="2" y="10"/>
                    <a:pt x="2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225" name="Freeform 61"/>
            <p:cNvSpPr/>
            <p:nvPr/>
          </p:nvSpPr>
          <p:spPr bwMode="auto">
            <a:xfrm>
              <a:off x="5808663" y="703263"/>
              <a:ext cx="7938" cy="3175"/>
            </a:xfrm>
            <a:custGeom>
              <a:avLst/>
              <a:gdLst>
                <a:gd name="T0" fmla="*/ 1 w 2"/>
                <a:gd name="T1" fmla="*/ 0 h 1"/>
                <a:gd name="T2" fmla="*/ 0 w 2"/>
                <a:gd name="T3" fmla="*/ 0 h 1"/>
                <a:gd name="T4" fmla="*/ 1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2" y="1"/>
                    <a:pt x="2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226" name="Freeform 62"/>
            <p:cNvSpPr/>
            <p:nvPr/>
          </p:nvSpPr>
          <p:spPr bwMode="auto">
            <a:xfrm>
              <a:off x="5978526" y="790575"/>
              <a:ext cx="7938" cy="11113"/>
            </a:xfrm>
            <a:custGeom>
              <a:avLst/>
              <a:gdLst>
                <a:gd name="T0" fmla="*/ 2 w 2"/>
                <a:gd name="T1" fmla="*/ 3 h 3"/>
                <a:gd name="T2" fmla="*/ 1 w 2"/>
                <a:gd name="T3" fmla="*/ 0 h 3"/>
                <a:gd name="T4" fmla="*/ 2 w 2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3"/>
                  </a:moveTo>
                  <a:cubicBezTo>
                    <a:pt x="1" y="2"/>
                    <a:pt x="1" y="1"/>
                    <a:pt x="1" y="0"/>
                  </a:cubicBezTo>
                  <a:cubicBezTo>
                    <a:pt x="0" y="3"/>
                    <a:pt x="1" y="3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227" name="Freeform 63"/>
            <p:cNvSpPr/>
            <p:nvPr/>
          </p:nvSpPr>
          <p:spPr bwMode="auto">
            <a:xfrm>
              <a:off x="5797551" y="898525"/>
              <a:ext cx="7938" cy="7938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228" name="Freeform 64"/>
            <p:cNvSpPr/>
            <p:nvPr/>
          </p:nvSpPr>
          <p:spPr bwMode="auto">
            <a:xfrm>
              <a:off x="6891338" y="966788"/>
              <a:ext cx="7938" cy="63500"/>
            </a:xfrm>
            <a:custGeom>
              <a:avLst/>
              <a:gdLst>
                <a:gd name="T0" fmla="*/ 0 w 2"/>
                <a:gd name="T1" fmla="*/ 17 h 17"/>
                <a:gd name="T2" fmla="*/ 0 w 2"/>
                <a:gd name="T3" fmla="*/ 0 h 17"/>
                <a:gd name="T4" fmla="*/ 0 w 2"/>
                <a:gd name="T5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7">
                  <a:moveTo>
                    <a:pt x="0" y="17"/>
                  </a:moveTo>
                  <a:cubicBezTo>
                    <a:pt x="0" y="11"/>
                    <a:pt x="2" y="5"/>
                    <a:pt x="0" y="0"/>
                  </a:cubicBezTo>
                  <a:cubicBezTo>
                    <a:pt x="0" y="6"/>
                    <a:pt x="0" y="11"/>
                    <a:pt x="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229" name="Freeform 65"/>
            <p:cNvSpPr/>
            <p:nvPr/>
          </p:nvSpPr>
          <p:spPr bwMode="auto">
            <a:xfrm>
              <a:off x="6877051" y="1057275"/>
              <a:ext cx="3175" cy="6350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0 h 2"/>
                <a:gd name="T4" fmla="*/ 1 w 1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2"/>
                    <a:pt x="1" y="2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230" name="Freeform 66"/>
            <p:cNvSpPr/>
            <p:nvPr/>
          </p:nvSpPr>
          <p:spPr bwMode="auto">
            <a:xfrm>
              <a:off x="6926263" y="1060450"/>
              <a:ext cx="3175" cy="3175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231" name="Freeform 67"/>
            <p:cNvSpPr/>
            <p:nvPr/>
          </p:nvSpPr>
          <p:spPr bwMode="auto">
            <a:xfrm>
              <a:off x="6907213" y="1071563"/>
              <a:ext cx="0" cy="3175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232" name="Freeform 68"/>
            <p:cNvSpPr/>
            <p:nvPr/>
          </p:nvSpPr>
          <p:spPr bwMode="auto">
            <a:xfrm>
              <a:off x="6907213" y="1074738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233" name="Freeform 69"/>
            <p:cNvSpPr/>
            <p:nvPr/>
          </p:nvSpPr>
          <p:spPr bwMode="auto">
            <a:xfrm>
              <a:off x="6891338" y="1079500"/>
              <a:ext cx="49213" cy="66675"/>
            </a:xfrm>
            <a:custGeom>
              <a:avLst/>
              <a:gdLst>
                <a:gd name="T0" fmla="*/ 2 w 13"/>
                <a:gd name="T1" fmla="*/ 16 h 18"/>
                <a:gd name="T2" fmla="*/ 10 w 13"/>
                <a:gd name="T3" fmla="*/ 16 h 18"/>
                <a:gd name="T4" fmla="*/ 7 w 13"/>
                <a:gd name="T5" fmla="*/ 0 h 18"/>
                <a:gd name="T6" fmla="*/ 2 w 13"/>
                <a:gd name="T7" fmla="*/ 1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8">
                  <a:moveTo>
                    <a:pt x="2" y="16"/>
                  </a:moveTo>
                  <a:cubicBezTo>
                    <a:pt x="5" y="18"/>
                    <a:pt x="7" y="18"/>
                    <a:pt x="10" y="16"/>
                  </a:cubicBezTo>
                  <a:cubicBezTo>
                    <a:pt x="10" y="10"/>
                    <a:pt x="13" y="3"/>
                    <a:pt x="7" y="0"/>
                  </a:cubicBezTo>
                  <a:cubicBezTo>
                    <a:pt x="6" y="4"/>
                    <a:pt x="0" y="9"/>
                    <a:pt x="2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234" name="Freeform 70"/>
            <p:cNvSpPr/>
            <p:nvPr/>
          </p:nvSpPr>
          <p:spPr bwMode="auto">
            <a:xfrm>
              <a:off x="6877051" y="1169988"/>
              <a:ext cx="7938" cy="11113"/>
            </a:xfrm>
            <a:custGeom>
              <a:avLst/>
              <a:gdLst>
                <a:gd name="T0" fmla="*/ 0 w 2"/>
                <a:gd name="T1" fmla="*/ 0 h 3"/>
                <a:gd name="T2" fmla="*/ 2 w 2"/>
                <a:gd name="T3" fmla="*/ 2 h 3"/>
                <a:gd name="T4" fmla="*/ 0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2" y="3"/>
                    <a:pt x="2" y="2"/>
                    <a:pt x="2" y="2"/>
                  </a:cubicBezTo>
                  <a:cubicBezTo>
                    <a:pt x="1" y="1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235" name="Freeform 71"/>
            <p:cNvSpPr/>
            <p:nvPr/>
          </p:nvSpPr>
          <p:spPr bwMode="auto">
            <a:xfrm>
              <a:off x="6858001" y="1192213"/>
              <a:ext cx="19050" cy="14288"/>
            </a:xfrm>
            <a:custGeom>
              <a:avLst/>
              <a:gdLst>
                <a:gd name="T0" fmla="*/ 5 w 5"/>
                <a:gd name="T1" fmla="*/ 3 h 4"/>
                <a:gd name="T2" fmla="*/ 3 w 5"/>
                <a:gd name="T3" fmla="*/ 4 h 4"/>
                <a:gd name="T4" fmla="*/ 5 w 5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4">
                  <a:moveTo>
                    <a:pt x="5" y="3"/>
                  </a:moveTo>
                  <a:cubicBezTo>
                    <a:pt x="4" y="0"/>
                    <a:pt x="0" y="0"/>
                    <a:pt x="3" y="4"/>
                  </a:cubicBezTo>
                  <a:cubicBezTo>
                    <a:pt x="3" y="2"/>
                    <a:pt x="5" y="3"/>
                    <a:pt x="5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236" name="Freeform 72"/>
            <p:cNvSpPr/>
            <p:nvPr/>
          </p:nvSpPr>
          <p:spPr bwMode="auto">
            <a:xfrm>
              <a:off x="6978651" y="1195388"/>
              <a:ext cx="57150" cy="87313"/>
            </a:xfrm>
            <a:custGeom>
              <a:avLst/>
              <a:gdLst>
                <a:gd name="T0" fmla="*/ 6 w 15"/>
                <a:gd name="T1" fmla="*/ 23 h 23"/>
                <a:gd name="T2" fmla="*/ 11 w 15"/>
                <a:gd name="T3" fmla="*/ 22 h 23"/>
                <a:gd name="T4" fmla="*/ 12 w 15"/>
                <a:gd name="T5" fmla="*/ 0 h 23"/>
                <a:gd name="T6" fmla="*/ 6 w 15"/>
                <a:gd name="T7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23">
                  <a:moveTo>
                    <a:pt x="6" y="23"/>
                  </a:moveTo>
                  <a:cubicBezTo>
                    <a:pt x="8" y="23"/>
                    <a:pt x="9" y="23"/>
                    <a:pt x="11" y="22"/>
                  </a:cubicBezTo>
                  <a:cubicBezTo>
                    <a:pt x="13" y="16"/>
                    <a:pt x="15" y="5"/>
                    <a:pt x="12" y="0"/>
                  </a:cubicBezTo>
                  <a:cubicBezTo>
                    <a:pt x="8" y="8"/>
                    <a:pt x="0" y="13"/>
                    <a:pt x="6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237" name="Freeform 73"/>
            <p:cNvSpPr/>
            <p:nvPr/>
          </p:nvSpPr>
          <p:spPr bwMode="auto">
            <a:xfrm>
              <a:off x="6880226" y="1222375"/>
              <a:ext cx="4763" cy="6350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1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1" y="2"/>
                    <a:pt x="1" y="2"/>
                    <a:pt x="1" y="1"/>
                  </a:cubicBezTo>
                  <a:cubicBezTo>
                    <a:pt x="1" y="1"/>
                    <a:pt x="1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238" name="Freeform 74"/>
            <p:cNvSpPr/>
            <p:nvPr/>
          </p:nvSpPr>
          <p:spPr bwMode="auto">
            <a:xfrm>
              <a:off x="6907213" y="1222375"/>
              <a:ext cx="38100" cy="179388"/>
            </a:xfrm>
            <a:custGeom>
              <a:avLst/>
              <a:gdLst>
                <a:gd name="T0" fmla="*/ 10 w 10"/>
                <a:gd name="T1" fmla="*/ 17 h 48"/>
                <a:gd name="T2" fmla="*/ 9 w 10"/>
                <a:gd name="T3" fmla="*/ 14 h 48"/>
                <a:gd name="T4" fmla="*/ 4 w 10"/>
                <a:gd name="T5" fmla="*/ 0 h 48"/>
                <a:gd name="T6" fmla="*/ 5 w 10"/>
                <a:gd name="T7" fmla="*/ 14 h 48"/>
                <a:gd name="T8" fmla="*/ 2 w 10"/>
                <a:gd name="T9" fmla="*/ 21 h 48"/>
                <a:gd name="T10" fmla="*/ 3 w 10"/>
                <a:gd name="T11" fmla="*/ 24 h 48"/>
                <a:gd name="T12" fmla="*/ 0 w 10"/>
                <a:gd name="T13" fmla="*/ 27 h 48"/>
                <a:gd name="T14" fmla="*/ 3 w 10"/>
                <a:gd name="T15" fmla="*/ 48 h 48"/>
                <a:gd name="T16" fmla="*/ 6 w 10"/>
                <a:gd name="T17" fmla="*/ 46 h 48"/>
                <a:gd name="T18" fmla="*/ 4 w 10"/>
                <a:gd name="T19" fmla="*/ 46 h 48"/>
                <a:gd name="T20" fmla="*/ 6 w 10"/>
                <a:gd name="T21" fmla="*/ 38 h 48"/>
                <a:gd name="T22" fmla="*/ 8 w 10"/>
                <a:gd name="T23" fmla="*/ 42 h 48"/>
                <a:gd name="T24" fmla="*/ 7 w 10"/>
                <a:gd name="T25" fmla="*/ 39 h 48"/>
                <a:gd name="T26" fmla="*/ 10 w 10"/>
                <a:gd name="T27" fmla="*/ 1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" h="48">
                  <a:moveTo>
                    <a:pt x="10" y="17"/>
                  </a:moveTo>
                  <a:cubicBezTo>
                    <a:pt x="8" y="16"/>
                    <a:pt x="10" y="11"/>
                    <a:pt x="9" y="14"/>
                  </a:cubicBezTo>
                  <a:cubicBezTo>
                    <a:pt x="3" y="14"/>
                    <a:pt x="6" y="5"/>
                    <a:pt x="4" y="0"/>
                  </a:cubicBezTo>
                  <a:cubicBezTo>
                    <a:pt x="4" y="5"/>
                    <a:pt x="3" y="10"/>
                    <a:pt x="5" y="14"/>
                  </a:cubicBezTo>
                  <a:cubicBezTo>
                    <a:pt x="2" y="16"/>
                    <a:pt x="6" y="25"/>
                    <a:pt x="2" y="21"/>
                  </a:cubicBezTo>
                  <a:cubicBezTo>
                    <a:pt x="1" y="23"/>
                    <a:pt x="2" y="24"/>
                    <a:pt x="3" y="24"/>
                  </a:cubicBezTo>
                  <a:cubicBezTo>
                    <a:pt x="2" y="26"/>
                    <a:pt x="1" y="26"/>
                    <a:pt x="0" y="27"/>
                  </a:cubicBezTo>
                  <a:cubicBezTo>
                    <a:pt x="0" y="33"/>
                    <a:pt x="5" y="40"/>
                    <a:pt x="3" y="48"/>
                  </a:cubicBezTo>
                  <a:cubicBezTo>
                    <a:pt x="4" y="47"/>
                    <a:pt x="5" y="44"/>
                    <a:pt x="6" y="46"/>
                  </a:cubicBezTo>
                  <a:cubicBezTo>
                    <a:pt x="9" y="44"/>
                    <a:pt x="7" y="43"/>
                    <a:pt x="4" y="46"/>
                  </a:cubicBezTo>
                  <a:cubicBezTo>
                    <a:pt x="4" y="44"/>
                    <a:pt x="6" y="41"/>
                    <a:pt x="6" y="38"/>
                  </a:cubicBezTo>
                  <a:cubicBezTo>
                    <a:pt x="8" y="39"/>
                    <a:pt x="8" y="40"/>
                    <a:pt x="8" y="42"/>
                  </a:cubicBezTo>
                  <a:cubicBezTo>
                    <a:pt x="8" y="41"/>
                    <a:pt x="9" y="39"/>
                    <a:pt x="7" y="39"/>
                  </a:cubicBezTo>
                  <a:cubicBezTo>
                    <a:pt x="9" y="33"/>
                    <a:pt x="10" y="19"/>
                    <a:pt x="1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239" name="Freeform 75"/>
            <p:cNvSpPr/>
            <p:nvPr/>
          </p:nvSpPr>
          <p:spPr bwMode="auto">
            <a:xfrm>
              <a:off x="6869113" y="1277938"/>
              <a:ext cx="3175" cy="7938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0 h 2"/>
                <a:gd name="T4" fmla="*/ 1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240" name="Freeform 76"/>
            <p:cNvSpPr/>
            <p:nvPr/>
          </p:nvSpPr>
          <p:spPr bwMode="auto">
            <a:xfrm>
              <a:off x="6877051" y="1357313"/>
              <a:ext cx="0" cy="7938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241" name="Freeform 77"/>
            <p:cNvSpPr/>
            <p:nvPr/>
          </p:nvSpPr>
          <p:spPr bwMode="auto">
            <a:xfrm>
              <a:off x="6877051" y="1368425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0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1"/>
                    <a:pt x="1" y="1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242" name="Freeform 78"/>
            <p:cNvSpPr/>
            <p:nvPr/>
          </p:nvSpPr>
          <p:spPr bwMode="auto">
            <a:xfrm>
              <a:off x="6910388" y="1417638"/>
              <a:ext cx="30163" cy="112713"/>
            </a:xfrm>
            <a:custGeom>
              <a:avLst/>
              <a:gdLst>
                <a:gd name="T0" fmla="*/ 8 w 8"/>
                <a:gd name="T1" fmla="*/ 13 h 30"/>
                <a:gd name="T2" fmla="*/ 5 w 8"/>
                <a:gd name="T3" fmla="*/ 0 h 30"/>
                <a:gd name="T4" fmla="*/ 3 w 8"/>
                <a:gd name="T5" fmla="*/ 4 h 30"/>
                <a:gd name="T6" fmla="*/ 5 w 8"/>
                <a:gd name="T7" fmla="*/ 4 h 30"/>
                <a:gd name="T8" fmla="*/ 3 w 8"/>
                <a:gd name="T9" fmla="*/ 6 h 30"/>
                <a:gd name="T10" fmla="*/ 4 w 8"/>
                <a:gd name="T11" fmla="*/ 12 h 30"/>
                <a:gd name="T12" fmla="*/ 1 w 8"/>
                <a:gd name="T13" fmla="*/ 14 h 30"/>
                <a:gd name="T14" fmla="*/ 1 w 8"/>
                <a:gd name="T15" fmla="*/ 30 h 30"/>
                <a:gd name="T16" fmla="*/ 2 w 8"/>
                <a:gd name="T17" fmla="*/ 29 h 30"/>
                <a:gd name="T18" fmla="*/ 1 w 8"/>
                <a:gd name="T19" fmla="*/ 28 h 30"/>
                <a:gd name="T20" fmla="*/ 6 w 8"/>
                <a:gd name="T21" fmla="*/ 24 h 30"/>
                <a:gd name="T22" fmla="*/ 8 w 8"/>
                <a:gd name="T23" fmla="*/ 1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30">
                  <a:moveTo>
                    <a:pt x="8" y="13"/>
                  </a:moveTo>
                  <a:cubicBezTo>
                    <a:pt x="7" y="8"/>
                    <a:pt x="6" y="4"/>
                    <a:pt x="5" y="0"/>
                  </a:cubicBezTo>
                  <a:cubicBezTo>
                    <a:pt x="5" y="1"/>
                    <a:pt x="0" y="2"/>
                    <a:pt x="3" y="4"/>
                  </a:cubicBezTo>
                  <a:cubicBezTo>
                    <a:pt x="4" y="2"/>
                    <a:pt x="5" y="4"/>
                    <a:pt x="5" y="4"/>
                  </a:cubicBezTo>
                  <a:cubicBezTo>
                    <a:pt x="5" y="7"/>
                    <a:pt x="4" y="4"/>
                    <a:pt x="3" y="6"/>
                  </a:cubicBezTo>
                  <a:cubicBezTo>
                    <a:pt x="3" y="8"/>
                    <a:pt x="2" y="10"/>
                    <a:pt x="4" y="12"/>
                  </a:cubicBezTo>
                  <a:cubicBezTo>
                    <a:pt x="3" y="13"/>
                    <a:pt x="2" y="14"/>
                    <a:pt x="1" y="14"/>
                  </a:cubicBezTo>
                  <a:cubicBezTo>
                    <a:pt x="0" y="19"/>
                    <a:pt x="1" y="24"/>
                    <a:pt x="1" y="30"/>
                  </a:cubicBezTo>
                  <a:cubicBezTo>
                    <a:pt x="2" y="30"/>
                    <a:pt x="2" y="30"/>
                    <a:pt x="2" y="29"/>
                  </a:cubicBezTo>
                  <a:cubicBezTo>
                    <a:pt x="3" y="28"/>
                    <a:pt x="2" y="28"/>
                    <a:pt x="1" y="28"/>
                  </a:cubicBezTo>
                  <a:cubicBezTo>
                    <a:pt x="3" y="26"/>
                    <a:pt x="5" y="25"/>
                    <a:pt x="6" y="24"/>
                  </a:cubicBezTo>
                  <a:cubicBezTo>
                    <a:pt x="8" y="21"/>
                    <a:pt x="8" y="16"/>
                    <a:pt x="8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243" name="Freeform 79"/>
            <p:cNvSpPr/>
            <p:nvPr/>
          </p:nvSpPr>
          <p:spPr bwMode="auto">
            <a:xfrm>
              <a:off x="6865938" y="1503363"/>
              <a:ext cx="3175" cy="11113"/>
            </a:xfrm>
            <a:custGeom>
              <a:avLst/>
              <a:gdLst>
                <a:gd name="T0" fmla="*/ 1 w 1"/>
                <a:gd name="T1" fmla="*/ 3 h 3"/>
                <a:gd name="T2" fmla="*/ 0 w 1"/>
                <a:gd name="T3" fmla="*/ 0 h 3"/>
                <a:gd name="T4" fmla="*/ 1 w 1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3"/>
                  </a:moveTo>
                  <a:cubicBezTo>
                    <a:pt x="1" y="2"/>
                    <a:pt x="1" y="1"/>
                    <a:pt x="0" y="0"/>
                  </a:cubicBezTo>
                  <a:cubicBezTo>
                    <a:pt x="0" y="2"/>
                    <a:pt x="1" y="3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244" name="Freeform 80"/>
            <p:cNvSpPr/>
            <p:nvPr/>
          </p:nvSpPr>
          <p:spPr bwMode="auto">
            <a:xfrm>
              <a:off x="6978651" y="1508125"/>
              <a:ext cx="19050" cy="28575"/>
            </a:xfrm>
            <a:custGeom>
              <a:avLst/>
              <a:gdLst>
                <a:gd name="T0" fmla="*/ 2 w 5"/>
                <a:gd name="T1" fmla="*/ 2 h 8"/>
                <a:gd name="T2" fmla="*/ 5 w 5"/>
                <a:gd name="T3" fmla="*/ 5 h 8"/>
                <a:gd name="T4" fmla="*/ 2 w 5"/>
                <a:gd name="T5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8">
                  <a:moveTo>
                    <a:pt x="2" y="2"/>
                  </a:moveTo>
                  <a:cubicBezTo>
                    <a:pt x="0" y="4"/>
                    <a:pt x="2" y="8"/>
                    <a:pt x="5" y="5"/>
                  </a:cubicBezTo>
                  <a:cubicBezTo>
                    <a:pt x="5" y="3"/>
                    <a:pt x="3" y="0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245" name="Freeform 81"/>
            <p:cNvSpPr/>
            <p:nvPr/>
          </p:nvSpPr>
          <p:spPr bwMode="auto">
            <a:xfrm>
              <a:off x="6981826" y="1536700"/>
              <a:ext cx="15875" cy="15875"/>
            </a:xfrm>
            <a:custGeom>
              <a:avLst/>
              <a:gdLst>
                <a:gd name="T0" fmla="*/ 0 w 4"/>
                <a:gd name="T1" fmla="*/ 1 h 4"/>
                <a:gd name="T2" fmla="*/ 3 w 4"/>
                <a:gd name="T3" fmla="*/ 4 h 4"/>
                <a:gd name="T4" fmla="*/ 0 w 4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0" y="1"/>
                  </a:moveTo>
                  <a:cubicBezTo>
                    <a:pt x="0" y="2"/>
                    <a:pt x="1" y="4"/>
                    <a:pt x="3" y="4"/>
                  </a:cubicBezTo>
                  <a:cubicBezTo>
                    <a:pt x="4" y="4"/>
                    <a:pt x="2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246" name="Freeform 82"/>
            <p:cNvSpPr/>
            <p:nvPr/>
          </p:nvSpPr>
          <p:spPr bwMode="auto">
            <a:xfrm>
              <a:off x="6902451" y="1544638"/>
              <a:ext cx="19050" cy="22225"/>
            </a:xfrm>
            <a:custGeom>
              <a:avLst/>
              <a:gdLst>
                <a:gd name="T0" fmla="*/ 4 w 5"/>
                <a:gd name="T1" fmla="*/ 4 h 6"/>
                <a:gd name="T2" fmla="*/ 3 w 5"/>
                <a:gd name="T3" fmla="*/ 0 h 6"/>
                <a:gd name="T4" fmla="*/ 4 w 5"/>
                <a:gd name="T5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6">
                  <a:moveTo>
                    <a:pt x="4" y="4"/>
                  </a:moveTo>
                  <a:cubicBezTo>
                    <a:pt x="4" y="4"/>
                    <a:pt x="4" y="0"/>
                    <a:pt x="3" y="0"/>
                  </a:cubicBezTo>
                  <a:cubicBezTo>
                    <a:pt x="5" y="2"/>
                    <a:pt x="0" y="6"/>
                    <a:pt x="4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247" name="Freeform 83"/>
            <p:cNvSpPr/>
            <p:nvPr/>
          </p:nvSpPr>
          <p:spPr bwMode="auto">
            <a:xfrm>
              <a:off x="6899276" y="1566863"/>
              <a:ext cx="30163" cy="15875"/>
            </a:xfrm>
            <a:custGeom>
              <a:avLst/>
              <a:gdLst>
                <a:gd name="T0" fmla="*/ 8 w 8"/>
                <a:gd name="T1" fmla="*/ 3 h 4"/>
                <a:gd name="T2" fmla="*/ 4 w 8"/>
                <a:gd name="T3" fmla="*/ 1 h 4"/>
                <a:gd name="T4" fmla="*/ 8 w 8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4">
                  <a:moveTo>
                    <a:pt x="8" y="3"/>
                  </a:moveTo>
                  <a:cubicBezTo>
                    <a:pt x="7" y="2"/>
                    <a:pt x="7" y="0"/>
                    <a:pt x="4" y="1"/>
                  </a:cubicBezTo>
                  <a:cubicBezTo>
                    <a:pt x="0" y="4"/>
                    <a:pt x="5" y="3"/>
                    <a:pt x="8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248" name="Freeform 84"/>
            <p:cNvSpPr/>
            <p:nvPr/>
          </p:nvSpPr>
          <p:spPr bwMode="auto">
            <a:xfrm>
              <a:off x="6929438" y="1579563"/>
              <a:ext cx="3175" cy="6350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0 h 2"/>
                <a:gd name="T4" fmla="*/ 1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0"/>
                    <a:pt x="0" y="0"/>
                  </a:cubicBezTo>
                  <a:cubicBezTo>
                    <a:pt x="0" y="1"/>
                    <a:pt x="0" y="2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249" name="Freeform 85"/>
            <p:cNvSpPr/>
            <p:nvPr/>
          </p:nvSpPr>
          <p:spPr bwMode="auto">
            <a:xfrm>
              <a:off x="6899276" y="1608138"/>
              <a:ext cx="57150" cy="147638"/>
            </a:xfrm>
            <a:custGeom>
              <a:avLst/>
              <a:gdLst>
                <a:gd name="T0" fmla="*/ 13 w 15"/>
                <a:gd name="T1" fmla="*/ 23 h 39"/>
                <a:gd name="T2" fmla="*/ 8 w 15"/>
                <a:gd name="T3" fmla="*/ 22 h 39"/>
                <a:gd name="T4" fmla="*/ 13 w 15"/>
                <a:gd name="T5" fmla="*/ 12 h 39"/>
                <a:gd name="T6" fmla="*/ 10 w 15"/>
                <a:gd name="T7" fmla="*/ 9 h 39"/>
                <a:gd name="T8" fmla="*/ 8 w 15"/>
                <a:gd name="T9" fmla="*/ 8 h 39"/>
                <a:gd name="T10" fmla="*/ 2 w 15"/>
                <a:gd name="T11" fmla="*/ 4 h 39"/>
                <a:gd name="T12" fmla="*/ 1 w 15"/>
                <a:gd name="T13" fmla="*/ 29 h 39"/>
                <a:gd name="T14" fmla="*/ 8 w 15"/>
                <a:gd name="T15" fmla="*/ 39 h 39"/>
                <a:gd name="T16" fmla="*/ 14 w 15"/>
                <a:gd name="T17" fmla="*/ 34 h 39"/>
                <a:gd name="T18" fmla="*/ 13 w 15"/>
                <a:gd name="T19" fmla="*/ 23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39">
                  <a:moveTo>
                    <a:pt x="13" y="23"/>
                  </a:moveTo>
                  <a:cubicBezTo>
                    <a:pt x="10" y="28"/>
                    <a:pt x="11" y="20"/>
                    <a:pt x="8" y="22"/>
                  </a:cubicBezTo>
                  <a:cubicBezTo>
                    <a:pt x="9" y="15"/>
                    <a:pt x="10" y="15"/>
                    <a:pt x="13" y="12"/>
                  </a:cubicBezTo>
                  <a:cubicBezTo>
                    <a:pt x="11" y="11"/>
                    <a:pt x="12" y="7"/>
                    <a:pt x="10" y="9"/>
                  </a:cubicBezTo>
                  <a:cubicBezTo>
                    <a:pt x="9" y="10"/>
                    <a:pt x="8" y="8"/>
                    <a:pt x="8" y="8"/>
                  </a:cubicBezTo>
                  <a:cubicBezTo>
                    <a:pt x="12" y="0"/>
                    <a:pt x="3" y="7"/>
                    <a:pt x="2" y="4"/>
                  </a:cubicBezTo>
                  <a:cubicBezTo>
                    <a:pt x="4" y="13"/>
                    <a:pt x="0" y="19"/>
                    <a:pt x="1" y="29"/>
                  </a:cubicBezTo>
                  <a:cubicBezTo>
                    <a:pt x="5" y="32"/>
                    <a:pt x="5" y="36"/>
                    <a:pt x="8" y="39"/>
                  </a:cubicBezTo>
                  <a:cubicBezTo>
                    <a:pt x="12" y="39"/>
                    <a:pt x="10" y="33"/>
                    <a:pt x="14" y="34"/>
                  </a:cubicBezTo>
                  <a:cubicBezTo>
                    <a:pt x="13" y="30"/>
                    <a:pt x="15" y="25"/>
                    <a:pt x="13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250" name="Freeform 86"/>
            <p:cNvSpPr/>
            <p:nvPr/>
          </p:nvSpPr>
          <p:spPr bwMode="auto">
            <a:xfrm>
              <a:off x="6951663" y="1668463"/>
              <a:ext cx="34925" cy="109538"/>
            </a:xfrm>
            <a:custGeom>
              <a:avLst/>
              <a:gdLst>
                <a:gd name="T0" fmla="*/ 8 w 9"/>
                <a:gd name="T1" fmla="*/ 0 h 29"/>
                <a:gd name="T2" fmla="*/ 6 w 9"/>
                <a:gd name="T3" fmla="*/ 10 h 29"/>
                <a:gd name="T4" fmla="*/ 5 w 9"/>
                <a:gd name="T5" fmla="*/ 29 h 29"/>
                <a:gd name="T6" fmla="*/ 9 w 9"/>
                <a:gd name="T7" fmla="*/ 10 h 29"/>
                <a:gd name="T8" fmla="*/ 8 w 9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29">
                  <a:moveTo>
                    <a:pt x="8" y="0"/>
                  </a:moveTo>
                  <a:cubicBezTo>
                    <a:pt x="6" y="3"/>
                    <a:pt x="8" y="7"/>
                    <a:pt x="6" y="10"/>
                  </a:cubicBezTo>
                  <a:cubicBezTo>
                    <a:pt x="0" y="14"/>
                    <a:pt x="4" y="24"/>
                    <a:pt x="5" y="29"/>
                  </a:cubicBezTo>
                  <a:cubicBezTo>
                    <a:pt x="7" y="23"/>
                    <a:pt x="9" y="17"/>
                    <a:pt x="9" y="10"/>
                  </a:cubicBezTo>
                  <a:cubicBezTo>
                    <a:pt x="6" y="8"/>
                    <a:pt x="8" y="3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251" name="Freeform 87"/>
            <p:cNvSpPr/>
            <p:nvPr/>
          </p:nvSpPr>
          <p:spPr bwMode="auto">
            <a:xfrm>
              <a:off x="6877051" y="1778000"/>
              <a:ext cx="3175" cy="3175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1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252" name="Freeform 88"/>
            <p:cNvSpPr/>
            <p:nvPr/>
          </p:nvSpPr>
          <p:spPr bwMode="auto">
            <a:xfrm>
              <a:off x="6921501" y="1816100"/>
              <a:ext cx="7938" cy="36513"/>
            </a:xfrm>
            <a:custGeom>
              <a:avLst/>
              <a:gdLst>
                <a:gd name="T0" fmla="*/ 2 w 2"/>
                <a:gd name="T1" fmla="*/ 9 h 10"/>
                <a:gd name="T2" fmla="*/ 2 w 2"/>
                <a:gd name="T3" fmla="*/ 8 h 10"/>
                <a:gd name="T4" fmla="*/ 2 w 2"/>
                <a:gd name="T5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0">
                  <a:moveTo>
                    <a:pt x="2" y="9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1" y="0"/>
                    <a:pt x="0" y="10"/>
                    <a:pt x="2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253" name="Freeform 89"/>
            <p:cNvSpPr/>
            <p:nvPr/>
          </p:nvSpPr>
          <p:spPr bwMode="auto">
            <a:xfrm>
              <a:off x="6940551" y="1838325"/>
              <a:ext cx="4763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0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1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254" name="Freeform 90"/>
            <p:cNvSpPr/>
            <p:nvPr/>
          </p:nvSpPr>
          <p:spPr bwMode="auto">
            <a:xfrm>
              <a:off x="5243513" y="1868488"/>
              <a:ext cx="19050" cy="11113"/>
            </a:xfrm>
            <a:custGeom>
              <a:avLst/>
              <a:gdLst>
                <a:gd name="T0" fmla="*/ 1 w 5"/>
                <a:gd name="T1" fmla="*/ 0 h 3"/>
                <a:gd name="T2" fmla="*/ 2 w 5"/>
                <a:gd name="T3" fmla="*/ 1 h 3"/>
                <a:gd name="T4" fmla="*/ 1 w 5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3">
                  <a:moveTo>
                    <a:pt x="1" y="0"/>
                  </a:moveTo>
                  <a:cubicBezTo>
                    <a:pt x="0" y="2"/>
                    <a:pt x="3" y="3"/>
                    <a:pt x="2" y="1"/>
                  </a:cubicBezTo>
                  <a:cubicBezTo>
                    <a:pt x="5" y="0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255" name="Freeform 91"/>
            <p:cNvSpPr/>
            <p:nvPr/>
          </p:nvSpPr>
          <p:spPr bwMode="auto">
            <a:xfrm>
              <a:off x="6910388" y="1874838"/>
              <a:ext cx="60325" cy="112713"/>
            </a:xfrm>
            <a:custGeom>
              <a:avLst/>
              <a:gdLst>
                <a:gd name="T0" fmla="*/ 6 w 16"/>
                <a:gd name="T1" fmla="*/ 4 h 30"/>
                <a:gd name="T2" fmla="*/ 3 w 16"/>
                <a:gd name="T3" fmla="*/ 1 h 30"/>
                <a:gd name="T4" fmla="*/ 2 w 16"/>
                <a:gd name="T5" fmla="*/ 26 h 30"/>
                <a:gd name="T6" fmla="*/ 5 w 16"/>
                <a:gd name="T7" fmla="*/ 30 h 30"/>
                <a:gd name="T8" fmla="*/ 8 w 16"/>
                <a:gd name="T9" fmla="*/ 30 h 30"/>
                <a:gd name="T10" fmla="*/ 7 w 16"/>
                <a:gd name="T11" fmla="*/ 8 h 30"/>
                <a:gd name="T12" fmla="*/ 6 w 16"/>
                <a:gd name="T13" fmla="*/ 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30">
                  <a:moveTo>
                    <a:pt x="6" y="4"/>
                  </a:moveTo>
                  <a:cubicBezTo>
                    <a:pt x="3" y="6"/>
                    <a:pt x="6" y="0"/>
                    <a:pt x="3" y="1"/>
                  </a:cubicBezTo>
                  <a:cubicBezTo>
                    <a:pt x="0" y="10"/>
                    <a:pt x="5" y="17"/>
                    <a:pt x="2" y="26"/>
                  </a:cubicBezTo>
                  <a:cubicBezTo>
                    <a:pt x="3" y="28"/>
                    <a:pt x="4" y="29"/>
                    <a:pt x="5" y="30"/>
                  </a:cubicBezTo>
                  <a:cubicBezTo>
                    <a:pt x="5" y="29"/>
                    <a:pt x="7" y="30"/>
                    <a:pt x="8" y="30"/>
                  </a:cubicBezTo>
                  <a:cubicBezTo>
                    <a:pt x="9" y="23"/>
                    <a:pt x="10" y="15"/>
                    <a:pt x="7" y="8"/>
                  </a:cubicBezTo>
                  <a:cubicBezTo>
                    <a:pt x="16" y="7"/>
                    <a:pt x="3" y="5"/>
                    <a:pt x="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256" name="Freeform 92"/>
            <p:cNvSpPr/>
            <p:nvPr/>
          </p:nvSpPr>
          <p:spPr bwMode="auto">
            <a:xfrm>
              <a:off x="5224463" y="1898650"/>
              <a:ext cx="22225" cy="63500"/>
            </a:xfrm>
            <a:custGeom>
              <a:avLst/>
              <a:gdLst>
                <a:gd name="T0" fmla="*/ 2 w 6"/>
                <a:gd name="T1" fmla="*/ 4 h 17"/>
                <a:gd name="T2" fmla="*/ 4 w 6"/>
                <a:gd name="T3" fmla="*/ 15 h 17"/>
                <a:gd name="T4" fmla="*/ 4 w 6"/>
                <a:gd name="T5" fmla="*/ 5 h 17"/>
                <a:gd name="T6" fmla="*/ 6 w 6"/>
                <a:gd name="T7" fmla="*/ 1 h 17"/>
                <a:gd name="T8" fmla="*/ 2 w 6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7">
                  <a:moveTo>
                    <a:pt x="2" y="4"/>
                  </a:moveTo>
                  <a:cubicBezTo>
                    <a:pt x="1" y="8"/>
                    <a:pt x="1" y="17"/>
                    <a:pt x="4" y="15"/>
                  </a:cubicBezTo>
                  <a:cubicBezTo>
                    <a:pt x="0" y="11"/>
                    <a:pt x="6" y="9"/>
                    <a:pt x="4" y="5"/>
                  </a:cubicBezTo>
                  <a:cubicBezTo>
                    <a:pt x="2" y="3"/>
                    <a:pt x="5" y="1"/>
                    <a:pt x="6" y="1"/>
                  </a:cubicBezTo>
                  <a:cubicBezTo>
                    <a:pt x="5" y="0"/>
                    <a:pt x="2" y="3"/>
                    <a:pt x="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257" name="Freeform 93"/>
            <p:cNvSpPr/>
            <p:nvPr/>
          </p:nvSpPr>
          <p:spPr bwMode="auto">
            <a:xfrm>
              <a:off x="6869113" y="1909763"/>
              <a:ext cx="7938" cy="11113"/>
            </a:xfrm>
            <a:custGeom>
              <a:avLst/>
              <a:gdLst>
                <a:gd name="T0" fmla="*/ 2 w 2"/>
                <a:gd name="T1" fmla="*/ 0 h 3"/>
                <a:gd name="T2" fmla="*/ 1 w 2"/>
                <a:gd name="T3" fmla="*/ 3 h 3"/>
                <a:gd name="T4" fmla="*/ 2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0" y="3"/>
                    <a:pt x="0" y="3"/>
                    <a:pt x="1" y="3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258" name="Freeform 94"/>
            <p:cNvSpPr/>
            <p:nvPr/>
          </p:nvSpPr>
          <p:spPr bwMode="auto">
            <a:xfrm>
              <a:off x="6956426" y="1935163"/>
              <a:ext cx="19050" cy="46038"/>
            </a:xfrm>
            <a:custGeom>
              <a:avLst/>
              <a:gdLst>
                <a:gd name="T0" fmla="*/ 2 w 5"/>
                <a:gd name="T1" fmla="*/ 0 h 12"/>
                <a:gd name="T2" fmla="*/ 2 w 5"/>
                <a:gd name="T3" fmla="*/ 12 h 12"/>
                <a:gd name="T4" fmla="*/ 2 w 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2">
                  <a:moveTo>
                    <a:pt x="2" y="0"/>
                  </a:moveTo>
                  <a:cubicBezTo>
                    <a:pt x="0" y="4"/>
                    <a:pt x="1" y="8"/>
                    <a:pt x="2" y="12"/>
                  </a:cubicBezTo>
                  <a:cubicBezTo>
                    <a:pt x="2" y="8"/>
                    <a:pt x="5" y="2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259" name="Freeform 95"/>
            <p:cNvSpPr/>
            <p:nvPr/>
          </p:nvSpPr>
          <p:spPr bwMode="auto">
            <a:xfrm>
              <a:off x="6962776" y="1981200"/>
              <a:ext cx="4763" cy="6350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0 h 2"/>
                <a:gd name="T4" fmla="*/ 1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2"/>
                    <a:pt x="0" y="1"/>
                    <a:pt x="0" y="0"/>
                  </a:cubicBezTo>
                  <a:cubicBezTo>
                    <a:pt x="0" y="1"/>
                    <a:pt x="0" y="2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260" name="Freeform 96"/>
            <p:cNvSpPr/>
            <p:nvPr/>
          </p:nvSpPr>
          <p:spPr bwMode="auto">
            <a:xfrm>
              <a:off x="6850063" y="1951038"/>
              <a:ext cx="15875" cy="22225"/>
            </a:xfrm>
            <a:custGeom>
              <a:avLst/>
              <a:gdLst>
                <a:gd name="T0" fmla="*/ 3 w 4"/>
                <a:gd name="T1" fmla="*/ 2 h 6"/>
                <a:gd name="T2" fmla="*/ 1 w 4"/>
                <a:gd name="T3" fmla="*/ 0 h 6"/>
                <a:gd name="T4" fmla="*/ 3 w 4"/>
                <a:gd name="T5" fmla="*/ 6 h 6"/>
                <a:gd name="T6" fmla="*/ 3 w 4"/>
                <a:gd name="T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6">
                  <a:moveTo>
                    <a:pt x="3" y="2"/>
                  </a:moveTo>
                  <a:cubicBezTo>
                    <a:pt x="3" y="1"/>
                    <a:pt x="2" y="0"/>
                    <a:pt x="1" y="0"/>
                  </a:cubicBezTo>
                  <a:cubicBezTo>
                    <a:pt x="0" y="2"/>
                    <a:pt x="2" y="5"/>
                    <a:pt x="3" y="6"/>
                  </a:cubicBezTo>
                  <a:cubicBezTo>
                    <a:pt x="2" y="4"/>
                    <a:pt x="4" y="4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261" name="Freeform 97"/>
            <p:cNvSpPr/>
            <p:nvPr/>
          </p:nvSpPr>
          <p:spPr bwMode="auto">
            <a:xfrm>
              <a:off x="6915151" y="2078038"/>
              <a:ext cx="33338" cy="68263"/>
            </a:xfrm>
            <a:custGeom>
              <a:avLst/>
              <a:gdLst>
                <a:gd name="T0" fmla="*/ 8 w 9"/>
                <a:gd name="T1" fmla="*/ 5 h 18"/>
                <a:gd name="T2" fmla="*/ 4 w 9"/>
                <a:gd name="T3" fmla="*/ 0 h 18"/>
                <a:gd name="T4" fmla="*/ 3 w 9"/>
                <a:gd name="T5" fmla="*/ 6 h 18"/>
                <a:gd name="T6" fmla="*/ 6 w 9"/>
                <a:gd name="T7" fmla="*/ 17 h 18"/>
                <a:gd name="T8" fmla="*/ 8 w 9"/>
                <a:gd name="T9" fmla="*/ 3 h 18"/>
                <a:gd name="T10" fmla="*/ 8 w 9"/>
                <a:gd name="T11" fmla="*/ 5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8">
                  <a:moveTo>
                    <a:pt x="8" y="5"/>
                  </a:moveTo>
                  <a:cubicBezTo>
                    <a:pt x="3" y="8"/>
                    <a:pt x="7" y="0"/>
                    <a:pt x="4" y="0"/>
                  </a:cubicBezTo>
                  <a:cubicBezTo>
                    <a:pt x="3" y="2"/>
                    <a:pt x="2" y="4"/>
                    <a:pt x="3" y="6"/>
                  </a:cubicBezTo>
                  <a:cubicBezTo>
                    <a:pt x="5" y="9"/>
                    <a:pt x="0" y="18"/>
                    <a:pt x="6" y="17"/>
                  </a:cubicBezTo>
                  <a:cubicBezTo>
                    <a:pt x="8" y="12"/>
                    <a:pt x="9" y="8"/>
                    <a:pt x="8" y="3"/>
                  </a:cubicBezTo>
                  <a:cubicBezTo>
                    <a:pt x="8" y="4"/>
                    <a:pt x="8" y="4"/>
                    <a:pt x="8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262" name="Freeform 98"/>
            <p:cNvSpPr/>
            <p:nvPr/>
          </p:nvSpPr>
          <p:spPr bwMode="auto">
            <a:xfrm>
              <a:off x="6932613" y="2187575"/>
              <a:ext cx="4763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0" y="0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263" name="Freeform 99"/>
            <p:cNvSpPr/>
            <p:nvPr/>
          </p:nvSpPr>
          <p:spPr bwMode="auto">
            <a:xfrm>
              <a:off x="6921501" y="2171700"/>
              <a:ext cx="15875" cy="15875"/>
            </a:xfrm>
            <a:custGeom>
              <a:avLst/>
              <a:gdLst>
                <a:gd name="T0" fmla="*/ 2 w 4"/>
                <a:gd name="T1" fmla="*/ 1 h 4"/>
                <a:gd name="T2" fmla="*/ 3 w 4"/>
                <a:gd name="T3" fmla="*/ 4 h 4"/>
                <a:gd name="T4" fmla="*/ 2 w 4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2" y="1"/>
                  </a:moveTo>
                  <a:cubicBezTo>
                    <a:pt x="0" y="2"/>
                    <a:pt x="2" y="4"/>
                    <a:pt x="3" y="4"/>
                  </a:cubicBezTo>
                  <a:cubicBezTo>
                    <a:pt x="3" y="3"/>
                    <a:pt x="4" y="0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264" name="Freeform 100"/>
            <p:cNvSpPr/>
            <p:nvPr/>
          </p:nvSpPr>
          <p:spPr bwMode="auto">
            <a:xfrm>
              <a:off x="5240338" y="2206625"/>
              <a:ext cx="14288" cy="11113"/>
            </a:xfrm>
            <a:custGeom>
              <a:avLst/>
              <a:gdLst>
                <a:gd name="T0" fmla="*/ 2 w 4"/>
                <a:gd name="T1" fmla="*/ 3 h 3"/>
                <a:gd name="T2" fmla="*/ 0 w 4"/>
                <a:gd name="T3" fmla="*/ 1 h 3"/>
                <a:gd name="T4" fmla="*/ 2 w 4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2" y="3"/>
                  </a:moveTo>
                  <a:cubicBezTo>
                    <a:pt x="4" y="0"/>
                    <a:pt x="3" y="0"/>
                    <a:pt x="0" y="1"/>
                  </a:cubicBezTo>
                  <a:cubicBezTo>
                    <a:pt x="0" y="2"/>
                    <a:pt x="0" y="3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265" name="Freeform 101"/>
            <p:cNvSpPr/>
            <p:nvPr/>
          </p:nvSpPr>
          <p:spPr bwMode="auto">
            <a:xfrm>
              <a:off x="5221288" y="2195513"/>
              <a:ext cx="22225" cy="71438"/>
            </a:xfrm>
            <a:custGeom>
              <a:avLst/>
              <a:gdLst>
                <a:gd name="T0" fmla="*/ 1 w 6"/>
                <a:gd name="T1" fmla="*/ 12 h 19"/>
                <a:gd name="T2" fmla="*/ 6 w 6"/>
                <a:gd name="T3" fmla="*/ 11 h 19"/>
                <a:gd name="T4" fmla="*/ 4 w 6"/>
                <a:gd name="T5" fmla="*/ 8 h 19"/>
                <a:gd name="T6" fmla="*/ 1 w 6"/>
                <a:gd name="T7" fmla="*/ 1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9">
                  <a:moveTo>
                    <a:pt x="1" y="12"/>
                  </a:moveTo>
                  <a:cubicBezTo>
                    <a:pt x="3" y="12"/>
                    <a:pt x="4" y="13"/>
                    <a:pt x="6" y="11"/>
                  </a:cubicBezTo>
                  <a:cubicBezTo>
                    <a:pt x="4" y="10"/>
                    <a:pt x="5" y="9"/>
                    <a:pt x="4" y="8"/>
                  </a:cubicBezTo>
                  <a:cubicBezTo>
                    <a:pt x="3" y="19"/>
                    <a:pt x="0" y="0"/>
                    <a:pt x="1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266" name="Freeform 102"/>
            <p:cNvSpPr/>
            <p:nvPr/>
          </p:nvSpPr>
          <p:spPr bwMode="auto">
            <a:xfrm>
              <a:off x="6915151" y="2273300"/>
              <a:ext cx="30163" cy="120650"/>
            </a:xfrm>
            <a:custGeom>
              <a:avLst/>
              <a:gdLst>
                <a:gd name="T0" fmla="*/ 6 w 8"/>
                <a:gd name="T1" fmla="*/ 9 h 32"/>
                <a:gd name="T2" fmla="*/ 7 w 8"/>
                <a:gd name="T3" fmla="*/ 4 h 32"/>
                <a:gd name="T4" fmla="*/ 3 w 8"/>
                <a:gd name="T5" fmla="*/ 0 h 32"/>
                <a:gd name="T6" fmla="*/ 6 w 8"/>
                <a:gd name="T7" fmla="*/ 32 h 32"/>
                <a:gd name="T8" fmla="*/ 8 w 8"/>
                <a:gd name="T9" fmla="*/ 7 h 32"/>
                <a:gd name="T10" fmla="*/ 6 w 8"/>
                <a:gd name="T11" fmla="*/ 9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32">
                  <a:moveTo>
                    <a:pt x="6" y="9"/>
                  </a:moveTo>
                  <a:cubicBezTo>
                    <a:pt x="3" y="7"/>
                    <a:pt x="8" y="4"/>
                    <a:pt x="7" y="4"/>
                  </a:cubicBezTo>
                  <a:cubicBezTo>
                    <a:pt x="5" y="3"/>
                    <a:pt x="5" y="0"/>
                    <a:pt x="3" y="0"/>
                  </a:cubicBezTo>
                  <a:cubicBezTo>
                    <a:pt x="0" y="12"/>
                    <a:pt x="4" y="23"/>
                    <a:pt x="6" y="32"/>
                  </a:cubicBezTo>
                  <a:cubicBezTo>
                    <a:pt x="3" y="23"/>
                    <a:pt x="8" y="16"/>
                    <a:pt x="8" y="7"/>
                  </a:cubicBezTo>
                  <a:cubicBezTo>
                    <a:pt x="6" y="7"/>
                    <a:pt x="8" y="9"/>
                    <a:pt x="6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267" name="Freeform 103"/>
            <p:cNvSpPr/>
            <p:nvPr/>
          </p:nvSpPr>
          <p:spPr bwMode="auto">
            <a:xfrm>
              <a:off x="5216526" y="2341563"/>
              <a:ext cx="19050" cy="30163"/>
            </a:xfrm>
            <a:custGeom>
              <a:avLst/>
              <a:gdLst>
                <a:gd name="T0" fmla="*/ 4 w 5"/>
                <a:gd name="T1" fmla="*/ 6 h 8"/>
                <a:gd name="T2" fmla="*/ 2 w 5"/>
                <a:gd name="T3" fmla="*/ 0 h 8"/>
                <a:gd name="T4" fmla="*/ 3 w 5"/>
                <a:gd name="T5" fmla="*/ 6 h 8"/>
                <a:gd name="T6" fmla="*/ 4 w 5"/>
                <a:gd name="T7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8">
                  <a:moveTo>
                    <a:pt x="4" y="6"/>
                  </a:moveTo>
                  <a:cubicBezTo>
                    <a:pt x="3" y="4"/>
                    <a:pt x="5" y="1"/>
                    <a:pt x="2" y="0"/>
                  </a:cubicBezTo>
                  <a:cubicBezTo>
                    <a:pt x="2" y="3"/>
                    <a:pt x="2" y="3"/>
                    <a:pt x="3" y="6"/>
                  </a:cubicBezTo>
                  <a:cubicBezTo>
                    <a:pt x="0" y="8"/>
                    <a:pt x="4" y="6"/>
                    <a:pt x="4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268" name="Freeform 104"/>
            <p:cNvSpPr/>
            <p:nvPr/>
          </p:nvSpPr>
          <p:spPr bwMode="auto">
            <a:xfrm>
              <a:off x="5227638" y="2393950"/>
              <a:ext cx="7938" cy="15875"/>
            </a:xfrm>
            <a:custGeom>
              <a:avLst/>
              <a:gdLst>
                <a:gd name="T0" fmla="*/ 1 w 2"/>
                <a:gd name="T1" fmla="*/ 0 h 4"/>
                <a:gd name="T2" fmla="*/ 1 w 2"/>
                <a:gd name="T3" fmla="*/ 4 h 4"/>
                <a:gd name="T4" fmla="*/ 1 w 2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1" y="0"/>
                  </a:moveTo>
                  <a:cubicBezTo>
                    <a:pt x="1" y="1"/>
                    <a:pt x="0" y="3"/>
                    <a:pt x="1" y="4"/>
                  </a:cubicBezTo>
                  <a:cubicBezTo>
                    <a:pt x="1" y="3"/>
                    <a:pt x="2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269" name="Freeform 105"/>
            <p:cNvSpPr/>
            <p:nvPr/>
          </p:nvSpPr>
          <p:spPr bwMode="auto">
            <a:xfrm>
              <a:off x="6929438" y="2551113"/>
              <a:ext cx="15875" cy="76200"/>
            </a:xfrm>
            <a:custGeom>
              <a:avLst/>
              <a:gdLst>
                <a:gd name="T0" fmla="*/ 0 w 4"/>
                <a:gd name="T1" fmla="*/ 5 h 20"/>
                <a:gd name="T2" fmla="*/ 2 w 4"/>
                <a:gd name="T3" fmla="*/ 0 h 20"/>
                <a:gd name="T4" fmla="*/ 0 w 4"/>
                <a:gd name="T5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0">
                  <a:moveTo>
                    <a:pt x="0" y="5"/>
                  </a:moveTo>
                  <a:cubicBezTo>
                    <a:pt x="0" y="20"/>
                    <a:pt x="3" y="2"/>
                    <a:pt x="2" y="0"/>
                  </a:cubicBezTo>
                  <a:cubicBezTo>
                    <a:pt x="0" y="1"/>
                    <a:pt x="4" y="5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270" name="Freeform 106"/>
            <p:cNvSpPr/>
            <p:nvPr/>
          </p:nvSpPr>
          <p:spPr bwMode="auto">
            <a:xfrm>
              <a:off x="5232401" y="267176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271" name="Freeform 107"/>
            <p:cNvSpPr/>
            <p:nvPr/>
          </p:nvSpPr>
          <p:spPr bwMode="auto">
            <a:xfrm>
              <a:off x="5202238" y="2608263"/>
              <a:ext cx="82550" cy="93663"/>
            </a:xfrm>
            <a:custGeom>
              <a:avLst/>
              <a:gdLst>
                <a:gd name="T0" fmla="*/ 2 w 22"/>
                <a:gd name="T1" fmla="*/ 21 h 25"/>
                <a:gd name="T2" fmla="*/ 4 w 22"/>
                <a:gd name="T3" fmla="*/ 21 h 25"/>
                <a:gd name="T4" fmla="*/ 8 w 22"/>
                <a:gd name="T5" fmla="*/ 17 h 25"/>
                <a:gd name="T6" fmla="*/ 8 w 22"/>
                <a:gd name="T7" fmla="*/ 11 h 25"/>
                <a:gd name="T8" fmla="*/ 4 w 22"/>
                <a:gd name="T9" fmla="*/ 5 h 25"/>
                <a:gd name="T10" fmla="*/ 7 w 22"/>
                <a:gd name="T11" fmla="*/ 6 h 25"/>
                <a:gd name="T12" fmla="*/ 3 w 22"/>
                <a:gd name="T13" fmla="*/ 0 h 25"/>
                <a:gd name="T14" fmla="*/ 5 w 22"/>
                <a:gd name="T15" fmla="*/ 12 h 25"/>
                <a:gd name="T16" fmla="*/ 3 w 22"/>
                <a:gd name="T17" fmla="*/ 14 h 25"/>
                <a:gd name="T18" fmla="*/ 3 w 22"/>
                <a:gd name="T19" fmla="*/ 15 h 25"/>
                <a:gd name="T20" fmla="*/ 2 w 22"/>
                <a:gd name="T21" fmla="*/ 2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" h="25">
                  <a:moveTo>
                    <a:pt x="2" y="21"/>
                  </a:moveTo>
                  <a:cubicBezTo>
                    <a:pt x="2" y="25"/>
                    <a:pt x="4" y="23"/>
                    <a:pt x="4" y="21"/>
                  </a:cubicBezTo>
                  <a:cubicBezTo>
                    <a:pt x="9" y="23"/>
                    <a:pt x="2" y="12"/>
                    <a:pt x="8" y="17"/>
                  </a:cubicBezTo>
                  <a:cubicBezTo>
                    <a:pt x="8" y="16"/>
                    <a:pt x="12" y="12"/>
                    <a:pt x="8" y="11"/>
                  </a:cubicBezTo>
                  <a:cubicBezTo>
                    <a:pt x="22" y="7"/>
                    <a:pt x="3" y="10"/>
                    <a:pt x="4" y="5"/>
                  </a:cubicBezTo>
                  <a:cubicBezTo>
                    <a:pt x="5" y="3"/>
                    <a:pt x="6" y="5"/>
                    <a:pt x="7" y="6"/>
                  </a:cubicBezTo>
                  <a:cubicBezTo>
                    <a:pt x="13" y="2"/>
                    <a:pt x="6" y="0"/>
                    <a:pt x="3" y="0"/>
                  </a:cubicBezTo>
                  <a:cubicBezTo>
                    <a:pt x="3" y="4"/>
                    <a:pt x="0" y="12"/>
                    <a:pt x="5" y="12"/>
                  </a:cubicBezTo>
                  <a:cubicBezTo>
                    <a:pt x="5" y="13"/>
                    <a:pt x="4" y="13"/>
                    <a:pt x="3" y="14"/>
                  </a:cubicBezTo>
                  <a:cubicBezTo>
                    <a:pt x="2" y="14"/>
                    <a:pt x="3" y="15"/>
                    <a:pt x="3" y="15"/>
                  </a:cubicBezTo>
                  <a:cubicBezTo>
                    <a:pt x="5" y="17"/>
                    <a:pt x="5" y="20"/>
                    <a:pt x="2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272" name="Freeform 108"/>
            <p:cNvSpPr/>
            <p:nvPr/>
          </p:nvSpPr>
          <p:spPr bwMode="auto">
            <a:xfrm>
              <a:off x="5224463" y="2747963"/>
              <a:ext cx="7938" cy="14288"/>
            </a:xfrm>
            <a:custGeom>
              <a:avLst/>
              <a:gdLst>
                <a:gd name="T0" fmla="*/ 2 w 2"/>
                <a:gd name="T1" fmla="*/ 2 h 4"/>
                <a:gd name="T2" fmla="*/ 0 w 2"/>
                <a:gd name="T3" fmla="*/ 0 h 4"/>
                <a:gd name="T4" fmla="*/ 2 w 2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2" y="2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2" y="4"/>
                    <a:pt x="2" y="3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273" name="Freeform 109"/>
            <p:cNvSpPr/>
            <p:nvPr/>
          </p:nvSpPr>
          <p:spPr bwMode="auto">
            <a:xfrm>
              <a:off x="5227638" y="2776538"/>
              <a:ext cx="12700" cy="7938"/>
            </a:xfrm>
            <a:custGeom>
              <a:avLst/>
              <a:gdLst>
                <a:gd name="T0" fmla="*/ 3 w 3"/>
                <a:gd name="T1" fmla="*/ 0 h 2"/>
                <a:gd name="T2" fmla="*/ 2 w 3"/>
                <a:gd name="T3" fmla="*/ 0 h 2"/>
                <a:gd name="T4" fmla="*/ 3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cubicBezTo>
                    <a:pt x="3" y="0"/>
                    <a:pt x="3" y="0"/>
                    <a:pt x="2" y="0"/>
                  </a:cubicBezTo>
                  <a:cubicBezTo>
                    <a:pt x="0" y="0"/>
                    <a:pt x="3" y="2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274" name="Freeform 110"/>
            <p:cNvSpPr/>
            <p:nvPr/>
          </p:nvSpPr>
          <p:spPr bwMode="auto">
            <a:xfrm>
              <a:off x="5216526" y="2792413"/>
              <a:ext cx="4763" cy="7938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0 h 2"/>
                <a:gd name="T4" fmla="*/ 1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1"/>
                    <a:pt x="0" y="2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275" name="Freeform 111"/>
            <p:cNvSpPr/>
            <p:nvPr/>
          </p:nvSpPr>
          <p:spPr bwMode="auto">
            <a:xfrm>
              <a:off x="5191126" y="2806700"/>
              <a:ext cx="36513" cy="38100"/>
            </a:xfrm>
            <a:custGeom>
              <a:avLst/>
              <a:gdLst>
                <a:gd name="T0" fmla="*/ 8 w 10"/>
                <a:gd name="T1" fmla="*/ 10 h 10"/>
                <a:gd name="T2" fmla="*/ 7 w 10"/>
                <a:gd name="T3" fmla="*/ 0 h 10"/>
                <a:gd name="T4" fmla="*/ 8 w 10"/>
                <a:gd name="T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10">
                  <a:moveTo>
                    <a:pt x="8" y="10"/>
                  </a:moveTo>
                  <a:cubicBezTo>
                    <a:pt x="10" y="6"/>
                    <a:pt x="7" y="3"/>
                    <a:pt x="7" y="0"/>
                  </a:cubicBezTo>
                  <a:cubicBezTo>
                    <a:pt x="0" y="4"/>
                    <a:pt x="10" y="5"/>
                    <a:pt x="8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276" name="Freeform 112"/>
            <p:cNvSpPr/>
            <p:nvPr/>
          </p:nvSpPr>
          <p:spPr bwMode="auto">
            <a:xfrm>
              <a:off x="5205413" y="2894013"/>
              <a:ext cx="7938" cy="14288"/>
            </a:xfrm>
            <a:custGeom>
              <a:avLst/>
              <a:gdLst>
                <a:gd name="T0" fmla="*/ 1 w 2"/>
                <a:gd name="T1" fmla="*/ 4 h 4"/>
                <a:gd name="T2" fmla="*/ 1 w 2"/>
                <a:gd name="T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" h="4">
                  <a:moveTo>
                    <a:pt x="1" y="4"/>
                  </a:moveTo>
                  <a:cubicBezTo>
                    <a:pt x="2" y="2"/>
                    <a:pt x="0" y="0"/>
                    <a:pt x="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277" name="Freeform 113"/>
            <p:cNvSpPr/>
            <p:nvPr/>
          </p:nvSpPr>
          <p:spPr bwMode="auto">
            <a:xfrm>
              <a:off x="5205413" y="2908300"/>
              <a:ext cx="4763" cy="4763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0 h 1"/>
                <a:gd name="T4" fmla="*/ 0 w 1"/>
                <a:gd name="T5" fmla="*/ 1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278" name="Freeform 114"/>
            <p:cNvSpPr/>
            <p:nvPr/>
          </p:nvSpPr>
          <p:spPr bwMode="auto">
            <a:xfrm>
              <a:off x="5202238" y="2913063"/>
              <a:ext cx="3175" cy="3175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279" name="Freeform 115"/>
            <p:cNvSpPr/>
            <p:nvPr/>
          </p:nvSpPr>
          <p:spPr bwMode="auto">
            <a:xfrm>
              <a:off x="5221288" y="2905125"/>
              <a:ext cx="3175" cy="7938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0 h 2"/>
                <a:gd name="T4" fmla="*/ 1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2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280" name="Freeform 116"/>
            <p:cNvSpPr/>
            <p:nvPr/>
          </p:nvSpPr>
          <p:spPr bwMode="auto">
            <a:xfrm>
              <a:off x="5194301" y="3298825"/>
              <a:ext cx="0" cy="4763"/>
            </a:xfrm>
            <a:custGeom>
              <a:avLst/>
              <a:gdLst>
                <a:gd name="T0" fmla="*/ 0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281" name="Freeform 117"/>
            <p:cNvSpPr/>
            <p:nvPr/>
          </p:nvSpPr>
          <p:spPr bwMode="auto">
            <a:xfrm>
              <a:off x="5186363" y="3314700"/>
              <a:ext cx="11113" cy="11113"/>
            </a:xfrm>
            <a:custGeom>
              <a:avLst/>
              <a:gdLst>
                <a:gd name="T0" fmla="*/ 2 w 3"/>
                <a:gd name="T1" fmla="*/ 2 h 3"/>
                <a:gd name="T2" fmla="*/ 2 w 3"/>
                <a:gd name="T3" fmla="*/ 0 h 3"/>
                <a:gd name="T4" fmla="*/ 2 w 3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2" y="2"/>
                  </a:moveTo>
                  <a:cubicBezTo>
                    <a:pt x="2" y="1"/>
                    <a:pt x="3" y="0"/>
                    <a:pt x="2" y="0"/>
                  </a:cubicBezTo>
                  <a:cubicBezTo>
                    <a:pt x="0" y="0"/>
                    <a:pt x="0" y="3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282" name="Freeform 118"/>
            <p:cNvSpPr/>
            <p:nvPr/>
          </p:nvSpPr>
          <p:spPr bwMode="auto">
            <a:xfrm>
              <a:off x="5227638" y="3802063"/>
              <a:ext cx="4763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283" name="Freeform 119"/>
            <p:cNvSpPr/>
            <p:nvPr/>
          </p:nvSpPr>
          <p:spPr bwMode="auto">
            <a:xfrm>
              <a:off x="5202238" y="3806825"/>
              <a:ext cx="7938" cy="1111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2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2" y="3"/>
                    <a:pt x="2" y="2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284" name="Freeform 120"/>
            <p:cNvSpPr/>
            <p:nvPr/>
          </p:nvSpPr>
          <p:spPr bwMode="auto">
            <a:xfrm>
              <a:off x="5216526" y="3810000"/>
              <a:ext cx="4763" cy="4763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285" name="Freeform 121"/>
            <p:cNvSpPr/>
            <p:nvPr/>
          </p:nvSpPr>
          <p:spPr bwMode="auto">
            <a:xfrm>
              <a:off x="5221288" y="3825875"/>
              <a:ext cx="3175" cy="14288"/>
            </a:xfrm>
            <a:custGeom>
              <a:avLst/>
              <a:gdLst>
                <a:gd name="T0" fmla="*/ 1 w 1"/>
                <a:gd name="T1" fmla="*/ 4 h 4"/>
                <a:gd name="T2" fmla="*/ 1 w 1"/>
                <a:gd name="T3" fmla="*/ 0 h 4"/>
                <a:gd name="T4" fmla="*/ 1 w 1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4">
                  <a:moveTo>
                    <a:pt x="1" y="4"/>
                  </a:moveTo>
                  <a:cubicBezTo>
                    <a:pt x="1" y="3"/>
                    <a:pt x="1" y="1"/>
                    <a:pt x="1" y="0"/>
                  </a:cubicBezTo>
                  <a:cubicBezTo>
                    <a:pt x="0" y="4"/>
                    <a:pt x="1" y="4"/>
                    <a:pt x="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286" name="Freeform 122"/>
            <p:cNvSpPr/>
            <p:nvPr/>
          </p:nvSpPr>
          <p:spPr bwMode="auto">
            <a:xfrm>
              <a:off x="5175251" y="3873500"/>
              <a:ext cx="19050" cy="53975"/>
            </a:xfrm>
            <a:custGeom>
              <a:avLst/>
              <a:gdLst>
                <a:gd name="T0" fmla="*/ 2 w 5"/>
                <a:gd name="T1" fmla="*/ 14 h 14"/>
                <a:gd name="T2" fmla="*/ 3 w 5"/>
                <a:gd name="T3" fmla="*/ 0 h 14"/>
                <a:gd name="T4" fmla="*/ 2 w 5"/>
                <a:gd name="T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4">
                  <a:moveTo>
                    <a:pt x="2" y="14"/>
                  </a:moveTo>
                  <a:cubicBezTo>
                    <a:pt x="5" y="10"/>
                    <a:pt x="0" y="5"/>
                    <a:pt x="3" y="0"/>
                  </a:cubicBezTo>
                  <a:cubicBezTo>
                    <a:pt x="0" y="5"/>
                    <a:pt x="3" y="9"/>
                    <a:pt x="2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287" name="Freeform 123"/>
            <p:cNvSpPr/>
            <p:nvPr/>
          </p:nvSpPr>
          <p:spPr bwMode="auto">
            <a:xfrm>
              <a:off x="5232401" y="3873500"/>
              <a:ext cx="0" cy="7938"/>
            </a:xfrm>
            <a:custGeom>
              <a:avLst/>
              <a:gdLst>
                <a:gd name="T0" fmla="*/ 0 h 2"/>
                <a:gd name="T1" fmla="*/ 0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288" name="Freeform 124"/>
            <p:cNvSpPr/>
            <p:nvPr/>
          </p:nvSpPr>
          <p:spPr bwMode="auto">
            <a:xfrm>
              <a:off x="6835776" y="3944938"/>
              <a:ext cx="14288" cy="60325"/>
            </a:xfrm>
            <a:custGeom>
              <a:avLst/>
              <a:gdLst>
                <a:gd name="T0" fmla="*/ 2 w 4"/>
                <a:gd name="T1" fmla="*/ 0 h 16"/>
                <a:gd name="T2" fmla="*/ 1 w 4"/>
                <a:gd name="T3" fmla="*/ 16 h 16"/>
                <a:gd name="T4" fmla="*/ 2 w 4"/>
                <a:gd name="T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16">
                  <a:moveTo>
                    <a:pt x="2" y="0"/>
                  </a:moveTo>
                  <a:cubicBezTo>
                    <a:pt x="0" y="5"/>
                    <a:pt x="4" y="10"/>
                    <a:pt x="1" y="16"/>
                  </a:cubicBezTo>
                  <a:cubicBezTo>
                    <a:pt x="4" y="11"/>
                    <a:pt x="3" y="5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289" name="Freeform 125"/>
            <p:cNvSpPr/>
            <p:nvPr/>
          </p:nvSpPr>
          <p:spPr bwMode="auto">
            <a:xfrm>
              <a:off x="5180013" y="3949700"/>
              <a:ext cx="14288" cy="33338"/>
            </a:xfrm>
            <a:custGeom>
              <a:avLst/>
              <a:gdLst>
                <a:gd name="T0" fmla="*/ 1 w 4"/>
                <a:gd name="T1" fmla="*/ 0 h 9"/>
                <a:gd name="T2" fmla="*/ 1 w 4"/>
                <a:gd name="T3" fmla="*/ 9 h 9"/>
                <a:gd name="T4" fmla="*/ 1 w 4"/>
                <a:gd name="T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9">
                  <a:moveTo>
                    <a:pt x="1" y="0"/>
                  </a:moveTo>
                  <a:cubicBezTo>
                    <a:pt x="2" y="2"/>
                    <a:pt x="0" y="7"/>
                    <a:pt x="1" y="9"/>
                  </a:cubicBezTo>
                  <a:cubicBezTo>
                    <a:pt x="0" y="7"/>
                    <a:pt x="4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290" name="Freeform 126"/>
            <p:cNvSpPr/>
            <p:nvPr/>
          </p:nvSpPr>
          <p:spPr bwMode="auto">
            <a:xfrm>
              <a:off x="6835776" y="4070350"/>
              <a:ext cx="3175" cy="11113"/>
            </a:xfrm>
            <a:custGeom>
              <a:avLst/>
              <a:gdLst>
                <a:gd name="T0" fmla="*/ 1 w 1"/>
                <a:gd name="T1" fmla="*/ 0 h 3"/>
                <a:gd name="T2" fmla="*/ 0 w 1"/>
                <a:gd name="T3" fmla="*/ 1 h 3"/>
                <a:gd name="T4" fmla="*/ 1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2"/>
                    <a:pt x="0" y="3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291" name="Freeform 127"/>
            <p:cNvSpPr/>
            <p:nvPr/>
          </p:nvSpPr>
          <p:spPr bwMode="auto">
            <a:xfrm>
              <a:off x="5194301" y="4164013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0"/>
                    <a:pt x="0" y="0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292" name="Freeform 128"/>
            <p:cNvSpPr/>
            <p:nvPr/>
          </p:nvSpPr>
          <p:spPr bwMode="auto">
            <a:xfrm>
              <a:off x="5183188" y="4178300"/>
              <a:ext cx="19050" cy="7938"/>
            </a:xfrm>
            <a:custGeom>
              <a:avLst/>
              <a:gdLst>
                <a:gd name="T0" fmla="*/ 3 w 5"/>
                <a:gd name="T1" fmla="*/ 2 h 2"/>
                <a:gd name="T2" fmla="*/ 2 w 5"/>
                <a:gd name="T3" fmla="*/ 0 h 2"/>
                <a:gd name="T4" fmla="*/ 3 w 5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2">
                  <a:moveTo>
                    <a:pt x="3" y="2"/>
                  </a:moveTo>
                  <a:cubicBezTo>
                    <a:pt x="5" y="1"/>
                    <a:pt x="3" y="1"/>
                    <a:pt x="2" y="0"/>
                  </a:cubicBezTo>
                  <a:cubicBezTo>
                    <a:pt x="0" y="2"/>
                    <a:pt x="2" y="2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293" name="Freeform 129"/>
            <p:cNvSpPr/>
            <p:nvPr/>
          </p:nvSpPr>
          <p:spPr bwMode="auto">
            <a:xfrm>
              <a:off x="5175251" y="4194175"/>
              <a:ext cx="26988" cy="33338"/>
            </a:xfrm>
            <a:custGeom>
              <a:avLst/>
              <a:gdLst>
                <a:gd name="T0" fmla="*/ 1 w 7"/>
                <a:gd name="T1" fmla="*/ 2 h 9"/>
                <a:gd name="T2" fmla="*/ 2 w 7"/>
                <a:gd name="T3" fmla="*/ 9 h 9"/>
                <a:gd name="T4" fmla="*/ 4 w 7"/>
                <a:gd name="T5" fmla="*/ 4 h 9"/>
                <a:gd name="T6" fmla="*/ 5 w 7"/>
                <a:gd name="T7" fmla="*/ 9 h 9"/>
                <a:gd name="T8" fmla="*/ 6 w 7"/>
                <a:gd name="T9" fmla="*/ 0 h 9"/>
                <a:gd name="T10" fmla="*/ 1 w 7"/>
                <a:gd name="T11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9">
                  <a:moveTo>
                    <a:pt x="1" y="2"/>
                  </a:moveTo>
                  <a:cubicBezTo>
                    <a:pt x="0" y="4"/>
                    <a:pt x="1" y="7"/>
                    <a:pt x="2" y="9"/>
                  </a:cubicBezTo>
                  <a:cubicBezTo>
                    <a:pt x="1" y="7"/>
                    <a:pt x="3" y="6"/>
                    <a:pt x="4" y="4"/>
                  </a:cubicBezTo>
                  <a:cubicBezTo>
                    <a:pt x="5" y="5"/>
                    <a:pt x="6" y="7"/>
                    <a:pt x="5" y="9"/>
                  </a:cubicBezTo>
                  <a:cubicBezTo>
                    <a:pt x="7" y="7"/>
                    <a:pt x="3" y="3"/>
                    <a:pt x="6" y="0"/>
                  </a:cubicBezTo>
                  <a:cubicBezTo>
                    <a:pt x="5" y="1"/>
                    <a:pt x="3" y="2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294" name="Freeform 130"/>
            <p:cNvSpPr/>
            <p:nvPr/>
          </p:nvSpPr>
          <p:spPr bwMode="auto">
            <a:xfrm>
              <a:off x="5240338" y="4460875"/>
              <a:ext cx="0" cy="11113"/>
            </a:xfrm>
            <a:custGeom>
              <a:avLst/>
              <a:gdLst>
                <a:gd name="T0" fmla="*/ 2 h 3"/>
                <a:gd name="T1" fmla="*/ 0 h 3"/>
                <a:gd name="T2" fmla="*/ 2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2"/>
                  </a:moveTo>
                  <a:cubicBezTo>
                    <a:pt x="0" y="2"/>
                    <a:pt x="0" y="1"/>
                    <a:pt x="0" y="0"/>
                  </a:cubicBezTo>
                  <a:cubicBezTo>
                    <a:pt x="0" y="3"/>
                    <a:pt x="0" y="3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295" name="Freeform 131"/>
            <p:cNvSpPr/>
            <p:nvPr/>
          </p:nvSpPr>
          <p:spPr bwMode="auto">
            <a:xfrm>
              <a:off x="5194301" y="4467225"/>
              <a:ext cx="0" cy="7938"/>
            </a:xfrm>
            <a:custGeom>
              <a:avLst/>
              <a:gdLst>
                <a:gd name="T0" fmla="*/ 1 h 2"/>
                <a:gd name="T1" fmla="*/ 0 h 2"/>
                <a:gd name="T2" fmla="*/ 1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1"/>
                  </a:moveTo>
                  <a:cubicBezTo>
                    <a:pt x="0" y="2"/>
                    <a:pt x="0" y="2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296" name="Freeform 132"/>
            <p:cNvSpPr/>
            <p:nvPr/>
          </p:nvSpPr>
          <p:spPr bwMode="auto">
            <a:xfrm>
              <a:off x="5183188" y="4508500"/>
              <a:ext cx="19050" cy="15875"/>
            </a:xfrm>
            <a:custGeom>
              <a:avLst/>
              <a:gdLst>
                <a:gd name="T0" fmla="*/ 4 w 5"/>
                <a:gd name="T1" fmla="*/ 4 h 4"/>
                <a:gd name="T2" fmla="*/ 2 w 5"/>
                <a:gd name="T3" fmla="*/ 0 h 4"/>
                <a:gd name="T4" fmla="*/ 4 w 5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4">
                  <a:moveTo>
                    <a:pt x="4" y="4"/>
                  </a:moveTo>
                  <a:cubicBezTo>
                    <a:pt x="4" y="3"/>
                    <a:pt x="4" y="1"/>
                    <a:pt x="2" y="0"/>
                  </a:cubicBezTo>
                  <a:cubicBezTo>
                    <a:pt x="0" y="2"/>
                    <a:pt x="5" y="2"/>
                    <a:pt x="4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297" name="Freeform 133"/>
            <p:cNvSpPr/>
            <p:nvPr/>
          </p:nvSpPr>
          <p:spPr bwMode="auto">
            <a:xfrm>
              <a:off x="5175251" y="4557713"/>
              <a:ext cx="11113" cy="15875"/>
            </a:xfrm>
            <a:custGeom>
              <a:avLst/>
              <a:gdLst>
                <a:gd name="T0" fmla="*/ 2 w 3"/>
                <a:gd name="T1" fmla="*/ 4 h 4"/>
                <a:gd name="T2" fmla="*/ 1 w 3"/>
                <a:gd name="T3" fmla="*/ 0 h 4"/>
                <a:gd name="T4" fmla="*/ 2 w 3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4">
                  <a:moveTo>
                    <a:pt x="2" y="4"/>
                  </a:moveTo>
                  <a:cubicBezTo>
                    <a:pt x="2" y="2"/>
                    <a:pt x="3" y="0"/>
                    <a:pt x="1" y="0"/>
                  </a:cubicBezTo>
                  <a:cubicBezTo>
                    <a:pt x="1" y="2"/>
                    <a:pt x="0" y="4"/>
                    <a:pt x="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298" name="Freeform 134"/>
            <p:cNvSpPr/>
            <p:nvPr/>
          </p:nvSpPr>
          <p:spPr bwMode="auto">
            <a:xfrm>
              <a:off x="5175251" y="4675188"/>
              <a:ext cx="30163" cy="25400"/>
            </a:xfrm>
            <a:custGeom>
              <a:avLst/>
              <a:gdLst>
                <a:gd name="T0" fmla="*/ 5 w 8"/>
                <a:gd name="T1" fmla="*/ 4 h 7"/>
                <a:gd name="T2" fmla="*/ 3 w 8"/>
                <a:gd name="T3" fmla="*/ 4 h 7"/>
                <a:gd name="T4" fmla="*/ 5 w 8"/>
                <a:gd name="T5" fmla="*/ 5 h 7"/>
                <a:gd name="T6" fmla="*/ 8 w 8"/>
                <a:gd name="T7" fmla="*/ 5 h 7"/>
                <a:gd name="T8" fmla="*/ 5 w 8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5" y="4"/>
                  </a:moveTo>
                  <a:cubicBezTo>
                    <a:pt x="4" y="0"/>
                    <a:pt x="0" y="7"/>
                    <a:pt x="3" y="4"/>
                  </a:cubicBezTo>
                  <a:cubicBezTo>
                    <a:pt x="4" y="4"/>
                    <a:pt x="4" y="4"/>
                    <a:pt x="5" y="5"/>
                  </a:cubicBezTo>
                  <a:cubicBezTo>
                    <a:pt x="5" y="4"/>
                    <a:pt x="8" y="7"/>
                    <a:pt x="8" y="5"/>
                  </a:cubicBezTo>
                  <a:cubicBezTo>
                    <a:pt x="7" y="2"/>
                    <a:pt x="6" y="7"/>
                    <a:pt x="5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299" name="Freeform 135"/>
            <p:cNvSpPr/>
            <p:nvPr/>
          </p:nvSpPr>
          <p:spPr bwMode="auto">
            <a:xfrm>
              <a:off x="5205413" y="4711700"/>
              <a:ext cx="15875" cy="26988"/>
            </a:xfrm>
            <a:custGeom>
              <a:avLst/>
              <a:gdLst>
                <a:gd name="T0" fmla="*/ 3 w 4"/>
                <a:gd name="T1" fmla="*/ 5 h 7"/>
                <a:gd name="T2" fmla="*/ 0 w 4"/>
                <a:gd name="T3" fmla="*/ 3 h 7"/>
                <a:gd name="T4" fmla="*/ 3 w 4"/>
                <a:gd name="T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7">
                  <a:moveTo>
                    <a:pt x="3" y="5"/>
                  </a:moveTo>
                  <a:cubicBezTo>
                    <a:pt x="4" y="2"/>
                    <a:pt x="3" y="0"/>
                    <a:pt x="0" y="3"/>
                  </a:cubicBezTo>
                  <a:cubicBezTo>
                    <a:pt x="1" y="4"/>
                    <a:pt x="1" y="7"/>
                    <a:pt x="3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300" name="Freeform 136"/>
            <p:cNvSpPr/>
            <p:nvPr/>
          </p:nvSpPr>
          <p:spPr bwMode="auto">
            <a:xfrm>
              <a:off x="5216526" y="4903788"/>
              <a:ext cx="26988" cy="49213"/>
            </a:xfrm>
            <a:custGeom>
              <a:avLst/>
              <a:gdLst>
                <a:gd name="T0" fmla="*/ 1 w 7"/>
                <a:gd name="T1" fmla="*/ 6 h 13"/>
                <a:gd name="T2" fmla="*/ 7 w 7"/>
                <a:gd name="T3" fmla="*/ 13 h 13"/>
                <a:gd name="T4" fmla="*/ 5 w 7"/>
                <a:gd name="T5" fmla="*/ 0 h 13"/>
                <a:gd name="T6" fmla="*/ 4 w 7"/>
                <a:gd name="T7" fmla="*/ 6 h 13"/>
                <a:gd name="T8" fmla="*/ 1 w 7"/>
                <a:gd name="T9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3">
                  <a:moveTo>
                    <a:pt x="1" y="6"/>
                  </a:moveTo>
                  <a:cubicBezTo>
                    <a:pt x="0" y="11"/>
                    <a:pt x="5" y="9"/>
                    <a:pt x="7" y="13"/>
                  </a:cubicBezTo>
                  <a:cubicBezTo>
                    <a:pt x="6" y="8"/>
                    <a:pt x="4" y="4"/>
                    <a:pt x="5" y="0"/>
                  </a:cubicBezTo>
                  <a:cubicBezTo>
                    <a:pt x="2" y="0"/>
                    <a:pt x="0" y="5"/>
                    <a:pt x="4" y="6"/>
                  </a:cubicBezTo>
                  <a:cubicBezTo>
                    <a:pt x="3" y="8"/>
                    <a:pt x="2" y="8"/>
                    <a:pt x="1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301" name="Freeform 137"/>
            <p:cNvSpPr/>
            <p:nvPr/>
          </p:nvSpPr>
          <p:spPr bwMode="auto">
            <a:xfrm>
              <a:off x="5232401" y="4956175"/>
              <a:ext cx="3175" cy="7938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0 h 2"/>
                <a:gd name="T4" fmla="*/ 1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2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302" name="Freeform 138"/>
            <p:cNvSpPr/>
            <p:nvPr/>
          </p:nvSpPr>
          <p:spPr bwMode="auto">
            <a:xfrm>
              <a:off x="5235576" y="4989513"/>
              <a:ext cx="15875" cy="19050"/>
            </a:xfrm>
            <a:custGeom>
              <a:avLst/>
              <a:gdLst>
                <a:gd name="T0" fmla="*/ 3 w 4"/>
                <a:gd name="T1" fmla="*/ 5 h 5"/>
                <a:gd name="T2" fmla="*/ 2 w 4"/>
                <a:gd name="T3" fmla="*/ 0 h 5"/>
                <a:gd name="T4" fmla="*/ 3 w 4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5">
                  <a:moveTo>
                    <a:pt x="3" y="5"/>
                  </a:moveTo>
                  <a:cubicBezTo>
                    <a:pt x="4" y="5"/>
                    <a:pt x="1" y="2"/>
                    <a:pt x="2" y="0"/>
                  </a:cubicBezTo>
                  <a:cubicBezTo>
                    <a:pt x="0" y="1"/>
                    <a:pt x="2" y="4"/>
                    <a:pt x="3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303" name="Freeform 139"/>
            <p:cNvSpPr/>
            <p:nvPr/>
          </p:nvSpPr>
          <p:spPr bwMode="auto">
            <a:xfrm>
              <a:off x="6145213" y="5203825"/>
              <a:ext cx="14288" cy="26988"/>
            </a:xfrm>
            <a:custGeom>
              <a:avLst/>
              <a:gdLst>
                <a:gd name="T0" fmla="*/ 4 w 4"/>
                <a:gd name="T1" fmla="*/ 2 h 7"/>
                <a:gd name="T2" fmla="*/ 0 w 4"/>
                <a:gd name="T3" fmla="*/ 1 h 7"/>
                <a:gd name="T4" fmla="*/ 4 w 4"/>
                <a:gd name="T5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7">
                  <a:moveTo>
                    <a:pt x="4" y="2"/>
                  </a:moveTo>
                  <a:cubicBezTo>
                    <a:pt x="3" y="0"/>
                    <a:pt x="1" y="2"/>
                    <a:pt x="0" y="1"/>
                  </a:cubicBezTo>
                  <a:cubicBezTo>
                    <a:pt x="0" y="7"/>
                    <a:pt x="2" y="2"/>
                    <a:pt x="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304" name="Freeform 140"/>
            <p:cNvSpPr/>
            <p:nvPr/>
          </p:nvSpPr>
          <p:spPr bwMode="auto">
            <a:xfrm>
              <a:off x="6159501" y="5241925"/>
              <a:ext cx="4763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1" y="1"/>
                    <a:pt x="1" y="1"/>
                  </a:cubicBezTo>
                  <a:cubicBezTo>
                    <a:pt x="1" y="1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305" name="Freeform 141"/>
            <p:cNvSpPr/>
            <p:nvPr/>
          </p:nvSpPr>
          <p:spPr bwMode="auto">
            <a:xfrm>
              <a:off x="6145213" y="5222875"/>
              <a:ext cx="14288" cy="19050"/>
            </a:xfrm>
            <a:custGeom>
              <a:avLst/>
              <a:gdLst>
                <a:gd name="T0" fmla="*/ 4 w 4"/>
                <a:gd name="T1" fmla="*/ 5 h 5"/>
                <a:gd name="T2" fmla="*/ 4 w 4"/>
                <a:gd name="T3" fmla="*/ 1 h 5"/>
                <a:gd name="T4" fmla="*/ 0 w 4"/>
                <a:gd name="T5" fmla="*/ 3 h 5"/>
                <a:gd name="T6" fmla="*/ 4 w 4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5">
                  <a:moveTo>
                    <a:pt x="4" y="5"/>
                  </a:moveTo>
                  <a:cubicBezTo>
                    <a:pt x="3" y="4"/>
                    <a:pt x="4" y="2"/>
                    <a:pt x="4" y="1"/>
                  </a:cubicBezTo>
                  <a:cubicBezTo>
                    <a:pt x="2" y="0"/>
                    <a:pt x="2" y="3"/>
                    <a:pt x="0" y="3"/>
                  </a:cubicBezTo>
                  <a:cubicBezTo>
                    <a:pt x="1" y="3"/>
                    <a:pt x="3" y="4"/>
                    <a:pt x="4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306" name="Freeform 142"/>
            <p:cNvSpPr/>
            <p:nvPr/>
          </p:nvSpPr>
          <p:spPr bwMode="auto">
            <a:xfrm>
              <a:off x="6872288" y="5305425"/>
              <a:ext cx="12700" cy="3175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1"/>
                    <a:pt x="2" y="1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307" name="Freeform 143"/>
            <p:cNvSpPr/>
            <p:nvPr/>
          </p:nvSpPr>
          <p:spPr bwMode="auto">
            <a:xfrm>
              <a:off x="6137276" y="533558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0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2" y="1"/>
                    <a:pt x="2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308" name="Freeform 144"/>
            <p:cNvSpPr/>
            <p:nvPr/>
          </p:nvSpPr>
          <p:spPr bwMode="auto">
            <a:xfrm>
              <a:off x="5191126" y="5351463"/>
              <a:ext cx="30163" cy="28575"/>
            </a:xfrm>
            <a:custGeom>
              <a:avLst/>
              <a:gdLst>
                <a:gd name="T0" fmla="*/ 4 w 8"/>
                <a:gd name="T1" fmla="*/ 7 h 8"/>
                <a:gd name="T2" fmla="*/ 4 w 8"/>
                <a:gd name="T3" fmla="*/ 0 h 8"/>
                <a:gd name="T4" fmla="*/ 1 w 8"/>
                <a:gd name="T5" fmla="*/ 6 h 8"/>
                <a:gd name="T6" fmla="*/ 4 w 8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8">
                  <a:moveTo>
                    <a:pt x="4" y="7"/>
                  </a:moveTo>
                  <a:cubicBezTo>
                    <a:pt x="4" y="5"/>
                    <a:pt x="8" y="1"/>
                    <a:pt x="4" y="0"/>
                  </a:cubicBezTo>
                  <a:cubicBezTo>
                    <a:pt x="4" y="3"/>
                    <a:pt x="0" y="2"/>
                    <a:pt x="1" y="6"/>
                  </a:cubicBezTo>
                  <a:cubicBezTo>
                    <a:pt x="2" y="7"/>
                    <a:pt x="4" y="8"/>
                    <a:pt x="4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309" name="Freeform 145"/>
            <p:cNvSpPr/>
            <p:nvPr/>
          </p:nvSpPr>
          <p:spPr bwMode="auto">
            <a:xfrm>
              <a:off x="5167313" y="5594350"/>
              <a:ext cx="4763" cy="11113"/>
            </a:xfrm>
            <a:custGeom>
              <a:avLst/>
              <a:gdLst>
                <a:gd name="T0" fmla="*/ 1 w 1"/>
                <a:gd name="T1" fmla="*/ 3 h 3"/>
                <a:gd name="T2" fmla="*/ 1 w 1"/>
                <a:gd name="T3" fmla="*/ 0 h 3"/>
                <a:gd name="T4" fmla="*/ 1 w 1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3"/>
                  </a:moveTo>
                  <a:cubicBezTo>
                    <a:pt x="1" y="2"/>
                    <a:pt x="1" y="1"/>
                    <a:pt x="1" y="0"/>
                  </a:cubicBezTo>
                  <a:cubicBezTo>
                    <a:pt x="0" y="1"/>
                    <a:pt x="0" y="2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310" name="Freeform 146"/>
            <p:cNvSpPr/>
            <p:nvPr/>
          </p:nvSpPr>
          <p:spPr bwMode="auto">
            <a:xfrm>
              <a:off x="5167313" y="5553075"/>
              <a:ext cx="15875" cy="41275"/>
            </a:xfrm>
            <a:custGeom>
              <a:avLst/>
              <a:gdLst>
                <a:gd name="T0" fmla="*/ 3 w 4"/>
                <a:gd name="T1" fmla="*/ 5 h 11"/>
                <a:gd name="T2" fmla="*/ 1 w 4"/>
                <a:gd name="T3" fmla="*/ 11 h 11"/>
                <a:gd name="T4" fmla="*/ 4 w 4"/>
                <a:gd name="T5" fmla="*/ 6 h 11"/>
                <a:gd name="T6" fmla="*/ 3 w 4"/>
                <a:gd name="T7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1">
                  <a:moveTo>
                    <a:pt x="3" y="5"/>
                  </a:moveTo>
                  <a:cubicBezTo>
                    <a:pt x="0" y="5"/>
                    <a:pt x="0" y="8"/>
                    <a:pt x="1" y="11"/>
                  </a:cubicBezTo>
                  <a:cubicBezTo>
                    <a:pt x="2" y="9"/>
                    <a:pt x="3" y="8"/>
                    <a:pt x="4" y="6"/>
                  </a:cubicBezTo>
                  <a:cubicBezTo>
                    <a:pt x="4" y="5"/>
                    <a:pt x="1" y="0"/>
                    <a:pt x="3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311" name="Freeform 147"/>
            <p:cNvSpPr/>
            <p:nvPr/>
          </p:nvSpPr>
          <p:spPr bwMode="auto">
            <a:xfrm>
              <a:off x="5160963" y="5613400"/>
              <a:ext cx="30163" cy="22225"/>
            </a:xfrm>
            <a:custGeom>
              <a:avLst/>
              <a:gdLst>
                <a:gd name="T0" fmla="*/ 4 w 8"/>
                <a:gd name="T1" fmla="*/ 0 h 6"/>
                <a:gd name="T2" fmla="*/ 1 w 8"/>
                <a:gd name="T3" fmla="*/ 4 h 6"/>
                <a:gd name="T4" fmla="*/ 3 w 8"/>
                <a:gd name="T5" fmla="*/ 4 h 6"/>
                <a:gd name="T6" fmla="*/ 4 w 8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6">
                  <a:moveTo>
                    <a:pt x="4" y="0"/>
                  </a:moveTo>
                  <a:cubicBezTo>
                    <a:pt x="3" y="2"/>
                    <a:pt x="0" y="1"/>
                    <a:pt x="1" y="4"/>
                  </a:cubicBezTo>
                  <a:cubicBezTo>
                    <a:pt x="2" y="5"/>
                    <a:pt x="2" y="5"/>
                    <a:pt x="3" y="4"/>
                  </a:cubicBezTo>
                  <a:cubicBezTo>
                    <a:pt x="8" y="6"/>
                    <a:pt x="3" y="2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312" name="Freeform 148"/>
            <p:cNvSpPr/>
            <p:nvPr/>
          </p:nvSpPr>
          <p:spPr bwMode="auto">
            <a:xfrm>
              <a:off x="5156201" y="5715000"/>
              <a:ext cx="7938" cy="19050"/>
            </a:xfrm>
            <a:custGeom>
              <a:avLst/>
              <a:gdLst>
                <a:gd name="T0" fmla="*/ 0 w 2"/>
                <a:gd name="T1" fmla="*/ 3 h 5"/>
                <a:gd name="T2" fmla="*/ 2 w 2"/>
                <a:gd name="T3" fmla="*/ 5 h 5"/>
                <a:gd name="T4" fmla="*/ 0 w 2"/>
                <a:gd name="T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5">
                  <a:moveTo>
                    <a:pt x="0" y="3"/>
                  </a:moveTo>
                  <a:cubicBezTo>
                    <a:pt x="0" y="4"/>
                    <a:pt x="1" y="5"/>
                    <a:pt x="2" y="5"/>
                  </a:cubicBezTo>
                  <a:cubicBezTo>
                    <a:pt x="2" y="3"/>
                    <a:pt x="1" y="0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313" name="Freeform 149"/>
            <p:cNvSpPr/>
            <p:nvPr/>
          </p:nvSpPr>
          <p:spPr bwMode="auto">
            <a:xfrm>
              <a:off x="5145088" y="5745163"/>
              <a:ext cx="26988" cy="30163"/>
            </a:xfrm>
            <a:custGeom>
              <a:avLst/>
              <a:gdLst>
                <a:gd name="T0" fmla="*/ 3 w 7"/>
                <a:gd name="T1" fmla="*/ 0 h 8"/>
                <a:gd name="T2" fmla="*/ 3 w 7"/>
                <a:gd name="T3" fmla="*/ 6 h 8"/>
                <a:gd name="T4" fmla="*/ 3 w 7"/>
                <a:gd name="T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8">
                  <a:moveTo>
                    <a:pt x="3" y="0"/>
                  </a:moveTo>
                  <a:cubicBezTo>
                    <a:pt x="4" y="3"/>
                    <a:pt x="0" y="8"/>
                    <a:pt x="3" y="6"/>
                  </a:cubicBezTo>
                  <a:cubicBezTo>
                    <a:pt x="2" y="4"/>
                    <a:pt x="7" y="1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314" name="Freeform 150"/>
            <p:cNvSpPr/>
            <p:nvPr/>
          </p:nvSpPr>
          <p:spPr bwMode="auto">
            <a:xfrm>
              <a:off x="5522913" y="5865813"/>
              <a:ext cx="7938" cy="0"/>
            </a:xfrm>
            <a:custGeom>
              <a:avLst/>
              <a:gdLst>
                <a:gd name="T0" fmla="*/ 1 w 2"/>
                <a:gd name="T1" fmla="*/ 0 w 2"/>
                <a:gd name="T2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cubicBezTo>
                    <a:pt x="1" y="0"/>
                    <a:pt x="2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315" name="Freeform 151"/>
            <p:cNvSpPr/>
            <p:nvPr/>
          </p:nvSpPr>
          <p:spPr bwMode="auto">
            <a:xfrm>
              <a:off x="6477001" y="6135688"/>
              <a:ext cx="14288" cy="7938"/>
            </a:xfrm>
            <a:custGeom>
              <a:avLst/>
              <a:gdLst>
                <a:gd name="T0" fmla="*/ 3 w 4"/>
                <a:gd name="T1" fmla="*/ 2 h 2"/>
                <a:gd name="T2" fmla="*/ 3 w 4"/>
                <a:gd name="T3" fmla="*/ 0 h 2"/>
                <a:gd name="T4" fmla="*/ 3 w 4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">
                  <a:moveTo>
                    <a:pt x="3" y="2"/>
                  </a:moveTo>
                  <a:cubicBezTo>
                    <a:pt x="4" y="1"/>
                    <a:pt x="4" y="0"/>
                    <a:pt x="3" y="0"/>
                  </a:cubicBezTo>
                  <a:cubicBezTo>
                    <a:pt x="1" y="0"/>
                    <a:pt x="0" y="2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316" name="Freeform 152"/>
            <p:cNvSpPr/>
            <p:nvPr/>
          </p:nvSpPr>
          <p:spPr bwMode="auto">
            <a:xfrm>
              <a:off x="5122863" y="6146800"/>
              <a:ext cx="41275" cy="139700"/>
            </a:xfrm>
            <a:custGeom>
              <a:avLst/>
              <a:gdLst>
                <a:gd name="T0" fmla="*/ 8 w 11"/>
                <a:gd name="T1" fmla="*/ 16 h 37"/>
                <a:gd name="T2" fmla="*/ 5 w 11"/>
                <a:gd name="T3" fmla="*/ 0 h 37"/>
                <a:gd name="T4" fmla="*/ 1 w 11"/>
                <a:gd name="T5" fmla="*/ 19 h 37"/>
                <a:gd name="T6" fmla="*/ 7 w 11"/>
                <a:gd name="T7" fmla="*/ 29 h 37"/>
                <a:gd name="T8" fmla="*/ 9 w 11"/>
                <a:gd name="T9" fmla="*/ 13 h 37"/>
                <a:gd name="T10" fmla="*/ 8 w 11"/>
                <a:gd name="T11" fmla="*/ 1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37">
                  <a:moveTo>
                    <a:pt x="8" y="16"/>
                  </a:moveTo>
                  <a:cubicBezTo>
                    <a:pt x="7" y="11"/>
                    <a:pt x="3" y="7"/>
                    <a:pt x="5" y="0"/>
                  </a:cubicBezTo>
                  <a:cubicBezTo>
                    <a:pt x="4" y="7"/>
                    <a:pt x="0" y="13"/>
                    <a:pt x="1" y="19"/>
                  </a:cubicBezTo>
                  <a:cubicBezTo>
                    <a:pt x="3" y="23"/>
                    <a:pt x="0" y="37"/>
                    <a:pt x="7" y="29"/>
                  </a:cubicBezTo>
                  <a:cubicBezTo>
                    <a:pt x="9" y="24"/>
                    <a:pt x="11" y="17"/>
                    <a:pt x="9" y="13"/>
                  </a:cubicBezTo>
                  <a:cubicBezTo>
                    <a:pt x="9" y="14"/>
                    <a:pt x="9" y="15"/>
                    <a:pt x="8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317" name="Freeform 153"/>
            <p:cNvSpPr/>
            <p:nvPr/>
          </p:nvSpPr>
          <p:spPr bwMode="auto">
            <a:xfrm>
              <a:off x="6819901" y="6157913"/>
              <a:ext cx="57150" cy="65088"/>
            </a:xfrm>
            <a:custGeom>
              <a:avLst/>
              <a:gdLst>
                <a:gd name="T0" fmla="*/ 12 w 15"/>
                <a:gd name="T1" fmla="*/ 8 h 17"/>
                <a:gd name="T2" fmla="*/ 10 w 15"/>
                <a:gd name="T3" fmla="*/ 7 h 17"/>
                <a:gd name="T4" fmla="*/ 5 w 15"/>
                <a:gd name="T5" fmla="*/ 11 h 17"/>
                <a:gd name="T6" fmla="*/ 4 w 15"/>
                <a:gd name="T7" fmla="*/ 0 h 17"/>
                <a:gd name="T8" fmla="*/ 4 w 15"/>
                <a:gd name="T9" fmla="*/ 10 h 17"/>
                <a:gd name="T10" fmla="*/ 1 w 15"/>
                <a:gd name="T11" fmla="*/ 14 h 17"/>
                <a:gd name="T12" fmla="*/ 3 w 15"/>
                <a:gd name="T13" fmla="*/ 13 h 17"/>
                <a:gd name="T14" fmla="*/ 15 w 15"/>
                <a:gd name="T15" fmla="*/ 16 h 17"/>
                <a:gd name="T16" fmla="*/ 12 w 15"/>
                <a:gd name="T17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7">
                  <a:moveTo>
                    <a:pt x="12" y="8"/>
                  </a:moveTo>
                  <a:cubicBezTo>
                    <a:pt x="13" y="4"/>
                    <a:pt x="11" y="10"/>
                    <a:pt x="10" y="7"/>
                  </a:cubicBezTo>
                  <a:cubicBezTo>
                    <a:pt x="5" y="6"/>
                    <a:pt x="11" y="16"/>
                    <a:pt x="5" y="11"/>
                  </a:cubicBezTo>
                  <a:cubicBezTo>
                    <a:pt x="7" y="7"/>
                    <a:pt x="2" y="4"/>
                    <a:pt x="4" y="0"/>
                  </a:cubicBezTo>
                  <a:cubicBezTo>
                    <a:pt x="3" y="3"/>
                    <a:pt x="3" y="6"/>
                    <a:pt x="4" y="10"/>
                  </a:cubicBezTo>
                  <a:cubicBezTo>
                    <a:pt x="3" y="12"/>
                    <a:pt x="0" y="11"/>
                    <a:pt x="1" y="14"/>
                  </a:cubicBezTo>
                  <a:cubicBezTo>
                    <a:pt x="2" y="14"/>
                    <a:pt x="3" y="13"/>
                    <a:pt x="3" y="13"/>
                  </a:cubicBezTo>
                  <a:cubicBezTo>
                    <a:pt x="5" y="17"/>
                    <a:pt x="11" y="12"/>
                    <a:pt x="15" y="16"/>
                  </a:cubicBezTo>
                  <a:cubicBezTo>
                    <a:pt x="13" y="14"/>
                    <a:pt x="15" y="8"/>
                    <a:pt x="12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318" name="Freeform 154"/>
            <p:cNvSpPr/>
            <p:nvPr/>
          </p:nvSpPr>
          <p:spPr bwMode="auto">
            <a:xfrm>
              <a:off x="6824663" y="6184900"/>
              <a:ext cx="0" cy="3175"/>
            </a:xfrm>
            <a:custGeom>
              <a:avLst/>
              <a:gdLst>
                <a:gd name="T0" fmla="*/ 0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319" name="Freeform 155"/>
            <p:cNvSpPr/>
            <p:nvPr/>
          </p:nvSpPr>
          <p:spPr bwMode="auto">
            <a:xfrm>
              <a:off x="6797676" y="6207125"/>
              <a:ext cx="14288" cy="19050"/>
            </a:xfrm>
            <a:custGeom>
              <a:avLst/>
              <a:gdLst>
                <a:gd name="T0" fmla="*/ 0 w 4"/>
                <a:gd name="T1" fmla="*/ 4 h 5"/>
                <a:gd name="T2" fmla="*/ 4 w 4"/>
                <a:gd name="T3" fmla="*/ 1 h 5"/>
                <a:gd name="T4" fmla="*/ 0 w 4"/>
                <a:gd name="T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5">
                  <a:moveTo>
                    <a:pt x="0" y="4"/>
                  </a:moveTo>
                  <a:cubicBezTo>
                    <a:pt x="2" y="5"/>
                    <a:pt x="3" y="3"/>
                    <a:pt x="4" y="1"/>
                  </a:cubicBezTo>
                  <a:cubicBezTo>
                    <a:pt x="4" y="0"/>
                    <a:pt x="2" y="4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320" name="Freeform 156"/>
            <p:cNvSpPr/>
            <p:nvPr/>
          </p:nvSpPr>
          <p:spPr bwMode="auto">
            <a:xfrm>
              <a:off x="6789738" y="6218238"/>
              <a:ext cx="0" cy="1111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cubicBezTo>
                    <a:pt x="0" y="2"/>
                    <a:pt x="0" y="1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321" name="Freeform 157"/>
            <p:cNvSpPr/>
            <p:nvPr/>
          </p:nvSpPr>
          <p:spPr bwMode="auto">
            <a:xfrm>
              <a:off x="6888163" y="6223000"/>
              <a:ext cx="11113" cy="6350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0" y="1"/>
                    <a:pt x="1" y="2"/>
                    <a:pt x="2" y="2"/>
                  </a:cubicBezTo>
                  <a:cubicBezTo>
                    <a:pt x="3" y="1"/>
                    <a:pt x="2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322" name="Freeform 158"/>
            <p:cNvSpPr/>
            <p:nvPr/>
          </p:nvSpPr>
          <p:spPr bwMode="auto">
            <a:xfrm>
              <a:off x="6759576" y="6226175"/>
              <a:ext cx="15875" cy="19050"/>
            </a:xfrm>
            <a:custGeom>
              <a:avLst/>
              <a:gdLst>
                <a:gd name="T0" fmla="*/ 0 w 4"/>
                <a:gd name="T1" fmla="*/ 0 h 5"/>
                <a:gd name="T2" fmla="*/ 4 w 4"/>
                <a:gd name="T3" fmla="*/ 4 h 5"/>
                <a:gd name="T4" fmla="*/ 0 w 4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5">
                  <a:moveTo>
                    <a:pt x="0" y="0"/>
                  </a:moveTo>
                  <a:cubicBezTo>
                    <a:pt x="2" y="5"/>
                    <a:pt x="3" y="4"/>
                    <a:pt x="4" y="4"/>
                  </a:cubicBezTo>
                  <a:cubicBezTo>
                    <a:pt x="3" y="3"/>
                    <a:pt x="1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  <p:sp>
          <p:nvSpPr>
            <p:cNvPr id="323" name="Freeform 159"/>
            <p:cNvSpPr/>
            <p:nvPr/>
          </p:nvSpPr>
          <p:spPr bwMode="auto">
            <a:xfrm>
              <a:off x="6846888" y="6353175"/>
              <a:ext cx="25400" cy="71438"/>
            </a:xfrm>
            <a:custGeom>
              <a:avLst/>
              <a:gdLst>
                <a:gd name="T0" fmla="*/ 4 w 7"/>
                <a:gd name="T1" fmla="*/ 11 h 19"/>
                <a:gd name="T2" fmla="*/ 0 w 7"/>
                <a:gd name="T3" fmla="*/ 14 h 19"/>
                <a:gd name="T4" fmla="*/ 7 w 7"/>
                <a:gd name="T5" fmla="*/ 18 h 19"/>
                <a:gd name="T6" fmla="*/ 4 w 7"/>
                <a:gd name="T7" fmla="*/ 1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19">
                  <a:moveTo>
                    <a:pt x="4" y="11"/>
                  </a:moveTo>
                  <a:cubicBezTo>
                    <a:pt x="4" y="0"/>
                    <a:pt x="2" y="12"/>
                    <a:pt x="0" y="14"/>
                  </a:cubicBezTo>
                  <a:cubicBezTo>
                    <a:pt x="3" y="16"/>
                    <a:pt x="3" y="19"/>
                    <a:pt x="7" y="18"/>
                  </a:cubicBezTo>
                  <a:cubicBezTo>
                    <a:pt x="7" y="16"/>
                    <a:pt x="7" y="12"/>
                    <a:pt x="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南宋书局体" panose="02000000000000000000" pitchFamily="2" charset="-122"/>
              </a:endParaRPr>
            </a:p>
          </p:txBody>
        </p:sp>
      </p:grpSp>
      <p:sp>
        <p:nvSpPr>
          <p:cNvPr id="325" name="矩形 324"/>
          <p:cNvSpPr/>
          <p:nvPr/>
        </p:nvSpPr>
        <p:spPr>
          <a:xfrm>
            <a:off x="3262356" y="2242783"/>
            <a:ext cx="572464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800" dirty="0">
                <a:solidFill>
                  <a:srgbClr val="C0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佛家──述之以恩德</a:t>
            </a:r>
            <a:endParaRPr lang="zh-CN" altLang="en-US" sz="4800" dirty="0">
              <a:solidFill>
                <a:srgbClr val="C0000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326" name="矩形 325"/>
          <p:cNvSpPr/>
          <p:nvPr/>
        </p:nvSpPr>
        <p:spPr>
          <a:xfrm>
            <a:off x="3048162" y="3573922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81000" indent="-381000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隶书" panose="02010509060101010101" pitchFamily="49" charset="-122"/>
                <a:ea typeface="隶书" panose="02010509060101010101" pitchFamily="49" charset="-122"/>
              </a:rPr>
              <a:t>惰其四支，不顾父母之养，一不孝也；</a:t>
            </a:r>
            <a:endParaRPr lang="zh-CN" altLang="en-US" sz="2400" dirty="0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327" name="矩形 326"/>
          <p:cNvSpPr/>
          <p:nvPr/>
        </p:nvSpPr>
        <p:spPr>
          <a:xfrm>
            <a:off x="3048162" y="4051461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81000" indent="-381000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隶书" panose="02010509060101010101" pitchFamily="49" charset="-122"/>
                <a:ea typeface="隶书" panose="02010509060101010101" pitchFamily="49" charset="-122"/>
              </a:rPr>
              <a:t>博奕好饮酒，不顾父母之养，二不孝也；</a:t>
            </a:r>
            <a:endParaRPr lang="zh-CN" altLang="en-US" sz="2400" dirty="0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328" name="矩形 327"/>
          <p:cNvSpPr/>
          <p:nvPr/>
        </p:nvSpPr>
        <p:spPr>
          <a:xfrm>
            <a:off x="3048162" y="4529000"/>
            <a:ext cx="67207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indent="-381000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隶书" panose="02010509060101010101" pitchFamily="49" charset="-122"/>
                <a:ea typeface="隶书" panose="02010509060101010101" pitchFamily="49" charset="-122"/>
              </a:rPr>
              <a:t>好货财，私妻子，不顾父母之养，三不孝也；</a:t>
            </a:r>
            <a:endParaRPr lang="zh-CN" altLang="en-US" sz="2400" dirty="0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329" name="矩形 328"/>
          <p:cNvSpPr/>
          <p:nvPr/>
        </p:nvSpPr>
        <p:spPr>
          <a:xfrm>
            <a:off x="3048162" y="5006538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81000" indent="-381000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隶书" panose="02010509060101010101" pitchFamily="49" charset="-122"/>
                <a:ea typeface="隶书" panose="02010509060101010101" pitchFamily="49" charset="-122"/>
              </a:rPr>
              <a:t>从耳目之欲，以为父母戮，四不孝也；</a:t>
            </a:r>
            <a:endParaRPr lang="zh-CN" altLang="en-US" sz="2400" dirty="0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330" name="矩形 329"/>
          <p:cNvSpPr/>
          <p:nvPr/>
        </p:nvSpPr>
        <p:spPr>
          <a:xfrm>
            <a:off x="3048163" y="5484080"/>
            <a:ext cx="51860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00" indent="-381000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隶书" panose="02010509060101010101" pitchFamily="49" charset="-122"/>
                <a:ea typeface="隶书" panose="02010509060101010101" pitchFamily="49" charset="-122"/>
              </a:rPr>
              <a:t>好勇斗狠，以危父母，五不孝也。</a:t>
            </a:r>
            <a:endParaRPr lang="zh-CN" altLang="en-US" sz="2400" dirty="0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9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25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4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25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9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25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4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25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9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25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25" grpId="0"/>
      <p:bldP spid="326" grpId="0"/>
      <p:bldP spid="327" grpId="0"/>
      <p:bldP spid="328" grpId="0"/>
      <p:bldP spid="329" grpId="0"/>
      <p:bldP spid="33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014" y="0"/>
            <a:ext cx="4948638" cy="28083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9" y="246969"/>
            <a:ext cx="4243912" cy="7905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04423" y="320840"/>
            <a:ext cx="2730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spc="600" smtClean="0">
                <a:solidFill>
                  <a:schemeClr val="bg1"/>
                </a:solidFill>
                <a:latin typeface="李旭科书法" panose="02000603000000000000" pitchFamily="2" charset="-122"/>
                <a:ea typeface="李旭科书法" panose="02000603000000000000" pitchFamily="2" charset="-122"/>
              </a:rPr>
              <a:t>道德讲堂</a:t>
            </a:r>
            <a:endParaRPr lang="zh-CN" altLang="en-US" sz="3200" spc="600" dirty="0">
              <a:solidFill>
                <a:schemeClr val="bg1"/>
              </a:solidFill>
              <a:latin typeface="李旭科书法" panose="02000603000000000000" pitchFamily="2" charset="-122"/>
              <a:ea typeface="李旭科书法" panose="02000603000000000000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007435" y="1608564"/>
            <a:ext cx="2452159" cy="956341"/>
            <a:chOff x="1190997" y="1206422"/>
            <a:chExt cx="1839119" cy="717256"/>
          </a:xfrm>
        </p:grpSpPr>
        <p:pic>
          <p:nvPicPr>
            <p:cNvPr id="8" name="Picture 4" descr="F:\PPT\新建文件夹 (2)\p14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0997" y="1206422"/>
              <a:ext cx="1839119" cy="717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17"/>
            <p:cNvSpPr txBox="1">
              <a:spLocks noChangeArrowheads="1"/>
            </p:cNvSpPr>
            <p:nvPr/>
          </p:nvSpPr>
          <p:spPr bwMode="auto">
            <a:xfrm>
              <a:off x="1476747" y="1355643"/>
              <a:ext cx="1376350" cy="407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2935" dirty="0">
                  <a:solidFill>
                    <a:srgbClr val="D50100"/>
                  </a:solidFill>
                  <a:latin typeface="方正华隶简体" pitchFamily="65" charset="-122"/>
                  <a:ea typeface="方正华隶简体" pitchFamily="65" charset="-122"/>
                </a:rPr>
                <a:t>如何行孝</a:t>
              </a:r>
              <a:endParaRPr lang="zh-CN" altLang="en-US" sz="2935" dirty="0">
                <a:solidFill>
                  <a:srgbClr val="D50100"/>
                </a:solidFill>
                <a:latin typeface="方正华隶简体" pitchFamily="65" charset="-122"/>
                <a:ea typeface="方正华隶简体" pitchFamily="65" charset="-122"/>
              </a:endParaRPr>
            </a:p>
          </p:txBody>
        </p:sp>
      </p:grpSp>
      <p:sp>
        <p:nvSpPr>
          <p:cNvPr id="11" name="矩形 18"/>
          <p:cNvSpPr>
            <a:spLocks noChangeArrowheads="1"/>
          </p:cNvSpPr>
          <p:nvPr/>
        </p:nvSpPr>
        <p:spPr bwMode="auto">
          <a:xfrm>
            <a:off x="4427283" y="1679488"/>
            <a:ext cx="35702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400" dirty="0">
                <a:latin typeface="隶书" panose="02010509060101010101" pitchFamily="49" charset="-122"/>
                <a:ea typeface="隶书" panose="02010509060101010101" pitchFamily="49" charset="-122"/>
              </a:rPr>
              <a:t>对孝的实行归结为三条：</a:t>
            </a:r>
            <a:endParaRPr lang="zh-CN" altLang="en-US" sz="2400" dirty="0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064072" y="2565605"/>
            <a:ext cx="39411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spc="-400" dirty="0">
                <a:latin typeface="方正华隶简体" pitchFamily="65" charset="-122"/>
                <a:ea typeface="方正华隶简体" pitchFamily="65" charset="-122"/>
              </a:rPr>
              <a:t>一、孝养父母之身</a:t>
            </a:r>
            <a:endParaRPr lang="zh-CN" altLang="en-US" sz="3200" spc="-400" dirty="0">
              <a:latin typeface="方正华隶简体" pitchFamily="65" charset="-122"/>
              <a:ea typeface="方正华隶简体" pitchFamily="65" charset="-122"/>
            </a:endParaRPr>
          </a:p>
        </p:txBody>
      </p:sp>
      <p:pic>
        <p:nvPicPr>
          <p:cNvPr id="13" name="Picture 4" descr="E:\PPT\PPT中国风元素\水墨祥云\水墨祥云\0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322" y="2685959"/>
            <a:ext cx="780537" cy="486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毛笔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166" y="1391455"/>
            <a:ext cx="2179029" cy="1524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图片 41" descr="C_108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362" y="3119316"/>
            <a:ext cx="4174873" cy="127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矩形 15"/>
          <p:cNvSpPr/>
          <p:nvPr/>
        </p:nvSpPr>
        <p:spPr>
          <a:xfrm>
            <a:off x="5080840" y="3584097"/>
            <a:ext cx="39411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spc="-400" dirty="0">
                <a:latin typeface="方正华隶简体" pitchFamily="65" charset="-122"/>
                <a:ea typeface="方正华隶简体" pitchFamily="65" charset="-122"/>
              </a:rPr>
              <a:t>二、孝养父母之心</a:t>
            </a:r>
            <a:endParaRPr lang="zh-CN" altLang="en-US" sz="3200" spc="-400" dirty="0">
              <a:latin typeface="方正华隶简体" pitchFamily="65" charset="-122"/>
              <a:ea typeface="方正华隶简体" pitchFamily="65" charset="-122"/>
            </a:endParaRPr>
          </a:p>
        </p:txBody>
      </p:sp>
      <p:pic>
        <p:nvPicPr>
          <p:cNvPr id="17" name="Picture 4" descr="E:\PPT\PPT中国风元素\水墨祥云\水墨祥云\0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090" y="3704451"/>
            <a:ext cx="780537" cy="486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 descr="毛笔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934" y="2409947"/>
            <a:ext cx="2179029" cy="1524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图片 41" descr="C_108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130" y="4137808"/>
            <a:ext cx="4174873" cy="127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矩形 19"/>
          <p:cNvSpPr/>
          <p:nvPr/>
        </p:nvSpPr>
        <p:spPr>
          <a:xfrm>
            <a:off x="5080840" y="4701596"/>
            <a:ext cx="39411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spc="-400" dirty="0">
                <a:latin typeface="方正华隶简体" pitchFamily="65" charset="-122"/>
                <a:ea typeface="方正华隶简体" pitchFamily="65" charset="-122"/>
              </a:rPr>
              <a:t>三、孝养父母之志</a:t>
            </a:r>
            <a:endParaRPr lang="zh-CN" altLang="en-US" sz="3200" spc="-400" dirty="0">
              <a:latin typeface="方正华隶简体" pitchFamily="65" charset="-122"/>
              <a:ea typeface="方正华隶简体" pitchFamily="65" charset="-122"/>
            </a:endParaRPr>
          </a:p>
        </p:txBody>
      </p:sp>
      <p:pic>
        <p:nvPicPr>
          <p:cNvPr id="21" name="Picture 4" descr="E:\PPT\PPT中国风元素\水墨祥云\水墨祥云\0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090" y="4821949"/>
            <a:ext cx="780537" cy="486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5" descr="毛笔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934" y="3527446"/>
            <a:ext cx="2179029" cy="1524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图片 41" descr="C_108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130" y="5255307"/>
            <a:ext cx="4174873" cy="127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07" y="3441881"/>
            <a:ext cx="3157634" cy="3416119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0457" y="3934855"/>
            <a:ext cx="1683131" cy="29482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3.05556E-6 2.46914E-6 C 0.00121 0.01852 3.05556E-6 0.02407 0.00746 0.03055 C 0.01406 0.02623 0.01666 0.025 0.0217 0.01389 C 0.02361 0.00957 0.02743 2.46914E-6 0.02743 0.00031 C 0.02534 0.01481 0.02448 0.025 0.02066 0.03981 C 0.02014 0.04228 0.01805 0.04506 0.01875 0.04691 C 0.01909 0.04753 0.02743 0.04043 0.0283 0.03981 C 0.03107 0.03271 0.03368 0.02901 0.03576 0.02099 C 0.03472 0.03024 0.03333 0.03302 0.04062 0.02561 C 0.04479 0.02129 0.04878 0.01265 0.05191 0.00463 C 0.05243 0.00154 0.05295 -0.00772 0.05295 -0.00463 C 0.05295 0.00278 0.05139 0.01636 0.05 0.02345 C 0.04948 0.02592 0.04722 0.02901 0.04809 0.03055 C 0.04913 0.03179 0.05434 0.02685 0.05555 0.02561 C 0.05816 0.00987 0.05798 0.0287 0.0585 0.03518 C 0.06007 0.08086 0.05781 0.06666 0.06423 0.05154 C 0.06562 0.04043 0.07031 0.03302 0.07465 0.03055 C 0.07812 0.02191 0.07812 0.01605 0.08142 0.02808 C 0.08229 0.02716 0.08333 0.02407 0.08402 0.02561 C 0.0868 0.02994 0.08871 0.05247 0.0908 0.0608 C 0.10399 0.05833 0.10416 0.06358 0.10955 0.03981 C 0.10937 0.03426 0.10885 0.02901 0.10885 0.02345 C 0.10885 0.01882 0.10885 0.03302 0.10955 0.03734 C 0.11024 0.03981 0.11146 0.04043 0.1125 0.04197 C 0.11423 0.04043 0.11597 0.03981 0.11736 0.03734 C 0.11962 0.03333 0.11927 0.02654 0.12014 0.02099 C 0.1217 0.01049 0.12152 0.01265 0.125 0.0071 C 0.13055 0.01049 0.13541 0.01852 0.14097 0.02345 C 0.14375 0.03395 0.14496 0.04197 0.13906 0.04691 C 0.13576 0.05864 0.13837 0.05339 0.13524 0.04691 C 0.13455 0.04537 0.1335 0.04537 0.13246 0.04444 C 0.12916 0.04537 0.12604 0.04444 0.12291 0.04691 C 0.1217 0.04784 0.12725 0.04599 0.12673 0.04907 C 0.12552 0.05494 0.1217 0.05185 0.11927 0.0537 C 0.1184 0.05617 0.11649 0.05864 0.11736 0.0608 C 0.11857 0.0642 0.121 0.06358 0.12291 0.06327 C 0.12743 0.06265 0.13177 0.06018 0.13628 0.05833 C 0.13923 0.0571 0.14479 0.0537 0.14479 0.05401 C 0.14878 0.04876 0.15173 0.0466 0.15607 0.04444 C 0.16007 0.05957 0.16423 0.05586 0.17135 0.0537 C 0.17326 0.04629 0.1743 0.03858 0.17604 0.03055 C 0.17621 0.02747 0.17621 0.02407 0.17691 0.02099 C 0.17743 0.01821 0.17864 0.01111 0.17882 0.01389 C 0.18437 0.05 0.17534 0.03271 0.18264 0.04444 C 0.18333 0.04321 0.18854 0.03457 0.18923 0.03518 C 0.19045 0.03642 0.18993 0.04136 0.19027 0.04444 C 0.19114 0.06389 0.18958 0.07623 0.19687 0.05833 C 0.19861 0.04506 0.19652 0.0574 0.20069 0.04691 C 0.20139 0.04506 0.20243 0.03981 0.20243 0.04012 C 0.20312 0.03734 0.20399 0.03518 0.20434 0.03271 C 0.20486 0.03055 0.20434 0.02561 0.20538 0.02561 C 0.20746 0.02561 0.20573 0.03642 0.20729 0.03981 C 0.20937 0.04475 0.21284 0.04321 0.21562 0.04444 C 0.22187 0.04136 0.22465 0.03673 0.22899 0.02561 C 0.22934 0.02345 0.22899 0.01882 0.22986 0.01882 C 0.23107 0.01882 0.23125 0.02345 0.23177 0.02561 C 0.23385 0.0321 0.23385 0.03086 0.23767 0.03518 " pathEditMode="relative" rAng="0" ptsTypes="fffffffffffffffffffffffffffffffffffffffffffffffffffffffff">
                                      <p:cBhvr>
                                        <p:cTn id="42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75" y="3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5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2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1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2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0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4.16667E-6 -4.32099E-6 C 0.00121 0.01852 4.16667E-6 0.02408 0.00746 0.03056 C 0.01406 0.02624 0.01666 0.025 0.0217 0.01389 C 0.02361 0.00957 0.02743 -4.32099E-6 0.02743 0.00031 C 0.02534 0.01482 0.02448 0.025 0.02066 0.03982 C 0.02013 0.04229 0.01805 0.04507 0.01875 0.04692 C 0.01909 0.04754 0.02743 0.04044 0.02829 0.03982 C 0.03107 0.03272 0.03368 0.02902 0.03576 0.02099 C 0.03472 0.03025 0.03333 0.03303 0.04062 0.02562 C 0.04479 0.0213 0.04878 0.01266 0.05191 0.00463 C 0.05243 0.00155 0.05295 -0.00771 0.05295 -0.00463 C 0.05295 0.00278 0.05138 0.01636 0.05 0.02346 C 0.04948 0.02593 0.04722 0.02902 0.04809 0.03056 C 0.04913 0.03179 0.05434 0.02686 0.05555 0.02562 C 0.05816 0.00988 0.05798 0.02871 0.0585 0.03519 C 0.06007 0.08087 0.05781 0.06667 0.06423 0.05155 C 0.06562 0.04044 0.07031 0.03303 0.07465 0.03056 C 0.07812 0.02192 0.07812 0.01605 0.08142 0.02809 C 0.08229 0.02716 0.08333 0.02408 0.08402 0.02562 C 0.0868 0.02994 0.08871 0.05247 0.09079 0.06081 C 0.10399 0.05834 0.10416 0.06358 0.10954 0.03982 C 0.10937 0.03426 0.10885 0.02902 0.10885 0.02346 C 0.10885 0.01883 0.10885 0.03303 0.10954 0.03735 C 0.11024 0.03982 0.11145 0.04044 0.1125 0.04198 C 0.11423 0.04044 0.11597 0.03982 0.11736 0.03735 C 0.11961 0.03334 0.11927 0.02655 0.12013 0.02099 C 0.1217 0.0105 0.12152 0.01266 0.125 0.0071 C 0.13055 0.0105 0.13541 0.01852 0.14097 0.02346 C 0.14375 0.03395 0.14496 0.04198 0.13906 0.04692 C 0.13576 0.05865 0.13836 0.0534 0.13524 0.04692 C 0.13454 0.04537 0.1335 0.04537 0.13246 0.04445 C 0.12916 0.04537 0.12604 0.04445 0.12291 0.04692 C 0.1217 0.04784 0.12725 0.04599 0.12673 0.04908 C 0.12552 0.05494 0.1217 0.05186 0.11927 0.05371 C 0.1184 0.05618 0.11649 0.05865 0.11736 0.06081 C 0.11857 0.0642 0.121 0.06358 0.12291 0.06328 C 0.12743 0.06266 0.13177 0.06019 0.13628 0.05834 C 0.13923 0.0571 0.14479 0.05371 0.14479 0.05402 C 0.14878 0.04877 0.15173 0.04661 0.15607 0.04445 C 0.16007 0.05957 0.16423 0.05587 0.17135 0.05371 C 0.17326 0.0463 0.1743 0.03858 0.17604 0.03056 C 0.17621 0.02747 0.17621 0.02408 0.17691 0.02099 C 0.17743 0.01821 0.17864 0.01112 0.17882 0.01389 C 0.18437 0.05 0.17534 0.03272 0.18263 0.04445 C 0.18333 0.04321 0.18854 0.03457 0.18923 0.03519 C 0.19045 0.03642 0.18993 0.04136 0.19027 0.04445 C 0.19114 0.06389 0.18958 0.07624 0.19687 0.05834 C 0.19861 0.04507 0.19652 0.05741 0.20069 0.04692 C 0.20138 0.04507 0.20243 0.03982 0.20243 0.04013 C 0.20312 0.03735 0.20399 0.03519 0.20434 0.03272 C 0.20486 0.03056 0.20434 0.02562 0.20538 0.02562 C 0.20746 0.02562 0.20573 0.03642 0.20729 0.03982 C 0.20937 0.04476 0.21284 0.04321 0.21562 0.04445 C 0.22187 0.04136 0.22465 0.03673 0.22899 0.02562 C 0.22934 0.02346 0.22899 0.01883 0.22986 0.01883 C 0.23107 0.01883 0.23125 0.02346 0.23177 0.02562 C 0.23385 0.0321 0.23385 0.03087 0.23767 0.03519 " pathEditMode="relative" rAng="0" ptsTypes="fffffffffffffffffffffffffffffffffffffffffffffffffffffffff">
                                      <p:cBhvr>
                                        <p:cTn id="63" dur="2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75" y="3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5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300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2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0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4.16667E-6 2.71605E-6 C 0.00121 0.01852 4.16667E-6 0.02407 0.00746 0.03055 C 0.01406 0.02623 0.01666 0.025 0.0217 0.01389 C 0.02361 0.00957 0.02743 2.71605E-6 0.02743 0.00031 C 0.02534 0.01481 0.02448 0.025 0.02066 0.03981 C 0.02013 0.04228 0.01805 0.04506 0.01875 0.04691 C 0.01909 0.04753 0.02743 0.04043 0.02829 0.03981 C 0.03107 0.03271 0.03368 0.02901 0.03576 0.02098 C 0.03472 0.03024 0.03333 0.03302 0.04062 0.02561 C 0.04479 0.02129 0.04878 0.01265 0.05191 0.00463 C 0.05243 0.00154 0.05295 -0.00772 0.05295 -0.00463 C 0.05295 0.00278 0.05138 0.01636 0.05 0.02345 C 0.04948 0.02592 0.04722 0.02901 0.04809 0.03055 C 0.04913 0.03179 0.05434 0.02685 0.05555 0.02561 C 0.05816 0.00987 0.05798 0.0287 0.0585 0.03518 C 0.06007 0.08086 0.05781 0.06666 0.06423 0.05154 C 0.06562 0.04043 0.07031 0.03302 0.07465 0.03055 C 0.07812 0.02191 0.07812 0.01605 0.08142 0.02808 C 0.08229 0.02716 0.08333 0.02407 0.08402 0.02561 C 0.0868 0.02994 0.08871 0.05247 0.09079 0.0608 C 0.10399 0.05833 0.10416 0.06358 0.10954 0.03981 C 0.10937 0.03426 0.10885 0.02901 0.10885 0.02345 C 0.10885 0.01882 0.10885 0.03302 0.10954 0.03734 C 0.11024 0.03981 0.11145 0.04043 0.1125 0.04197 C 0.11423 0.04043 0.11597 0.03981 0.11736 0.03734 C 0.11961 0.03333 0.11927 0.02654 0.12013 0.02098 C 0.1217 0.01049 0.12152 0.01265 0.125 0.0071 C 0.13055 0.01049 0.13541 0.01852 0.14097 0.02345 C 0.14375 0.03395 0.14496 0.04197 0.13906 0.04691 C 0.13576 0.05864 0.13836 0.05339 0.13524 0.04691 C 0.13454 0.04537 0.1335 0.04537 0.13246 0.04444 C 0.12916 0.04537 0.12604 0.04444 0.12291 0.04691 C 0.1217 0.04784 0.12725 0.04598 0.12673 0.04907 C 0.12552 0.05494 0.1217 0.05185 0.11927 0.0537 C 0.1184 0.05617 0.11649 0.05864 0.11736 0.0608 C 0.11857 0.06419 0.121 0.06358 0.12291 0.06327 C 0.12743 0.06265 0.13177 0.06018 0.13628 0.05833 C 0.13923 0.0571 0.14479 0.0537 0.14479 0.05401 C 0.14878 0.04876 0.15173 0.0466 0.15607 0.04444 C 0.16007 0.05957 0.16423 0.05586 0.17135 0.0537 C 0.17326 0.04629 0.1743 0.03858 0.17604 0.03055 C 0.17621 0.02747 0.17621 0.02407 0.17691 0.02098 C 0.17743 0.01821 0.17864 0.01111 0.17882 0.01389 C 0.18437 0.05 0.17534 0.03271 0.18263 0.04444 C 0.18333 0.04321 0.18854 0.03457 0.18923 0.03518 C 0.19045 0.03642 0.18993 0.04136 0.19027 0.04444 C 0.19114 0.06389 0.18958 0.07623 0.19687 0.05833 C 0.19861 0.04506 0.19652 0.0574 0.20069 0.04691 C 0.20138 0.04506 0.20243 0.03981 0.20243 0.04012 C 0.20312 0.03734 0.20399 0.03518 0.20434 0.03271 C 0.20486 0.03055 0.20434 0.02561 0.20538 0.02561 C 0.20746 0.02561 0.20573 0.03642 0.20729 0.03981 C 0.20937 0.04475 0.21284 0.04321 0.21562 0.04444 C 0.22187 0.04136 0.22465 0.03673 0.22899 0.02561 C 0.22934 0.02345 0.22899 0.01882 0.22986 0.01882 C 0.23107 0.01882 0.23125 0.02345 0.23177 0.02561 C 0.23385 0.0321 0.23385 0.03086 0.23767 0.03518 " pathEditMode="relative" rAng="0" ptsTypes="fffffffffffffffffffffffffffffffffffffffffffffffffffffffff">
                                      <p:cBhvr>
                                        <p:cTn id="84" dur="2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75" y="3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6000"/>
                            </p:stCondLst>
                            <p:childTnLst>
                              <p:par>
                                <p:cTn id="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6500"/>
                            </p:stCondLst>
                            <p:childTnLst>
                              <p:par>
                                <p:cTn id="9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2" grpId="0"/>
      <p:bldP spid="16" grpId="0"/>
      <p:bldP spid="20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014" y="0"/>
            <a:ext cx="4948638" cy="280831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7716" y="3706579"/>
            <a:ext cx="1683131" cy="294822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9" y="246969"/>
            <a:ext cx="4243912" cy="7905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04423" y="320840"/>
            <a:ext cx="2730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spc="600" smtClean="0">
                <a:solidFill>
                  <a:schemeClr val="bg1"/>
                </a:solidFill>
                <a:latin typeface="李旭科书法" panose="02000603000000000000" pitchFamily="2" charset="-122"/>
                <a:ea typeface="李旭科书法" panose="02000603000000000000" pitchFamily="2" charset="-122"/>
              </a:rPr>
              <a:t>道德讲堂</a:t>
            </a:r>
            <a:endParaRPr lang="zh-CN" altLang="en-US" sz="3200" spc="600" dirty="0">
              <a:solidFill>
                <a:schemeClr val="bg1"/>
              </a:solidFill>
              <a:latin typeface="李旭科书法" panose="02000603000000000000" pitchFamily="2" charset="-122"/>
              <a:ea typeface="李旭科书法" panose="02000603000000000000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731" y="2545462"/>
            <a:ext cx="3786857" cy="3786857"/>
          </a:xfrm>
          <a:prstGeom prst="rect">
            <a:avLst/>
          </a:prstGeom>
        </p:spPr>
      </p:pic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1900847" y="2314590"/>
            <a:ext cx="7070923" cy="3162763"/>
          </a:xfrm>
          <a:prstGeom prst="rect">
            <a:avLst/>
          </a:prstGeom>
          <a:noFill/>
          <a:ln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zh-CN"/>
            </a:defPPr>
            <a:lvl1pPr>
              <a:spcBef>
                <a:spcPct val="20000"/>
              </a:spcBef>
              <a:defRPr sz="1600"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r>
              <a:rPr lang="zh-CN" altLang="en-US" sz="2665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    孝，是中华传统文化的精华，是一切圣贤教育的核心，是做人的根本，是家庭幸福的源泉。“忠臣出孝子之门”，国家的栋梁，来自于孝子。传承、弘扬孝道，是利国利世利民的事。</a:t>
            </a:r>
            <a:endParaRPr lang="en-US" altLang="zh-CN" sz="2665" dirty="0">
              <a:latin typeface="方正古隶简体" panose="03000509000000000000" pitchFamily="65" charset="-122"/>
              <a:ea typeface="方正古隶简体" panose="03000509000000000000" pitchFamily="65" charset="-122"/>
            </a:endParaRPr>
          </a:p>
          <a:p>
            <a:r>
              <a:rPr lang="zh-CN" altLang="en-US" sz="2665" dirty="0">
                <a:latin typeface="方正古隶简体" panose="03000509000000000000" pitchFamily="65" charset="-122"/>
                <a:ea typeface="方正古隶简体" panose="03000509000000000000" pitchFamily="65" charset="-122"/>
              </a:rPr>
              <a:t>    希望我们每一个人，都能成为孝子！</a:t>
            </a:r>
            <a:endParaRPr lang="zh-CN" altLang="en-US" sz="2665" dirty="0">
              <a:latin typeface="方正古隶简体" panose="03000509000000000000" pitchFamily="65" charset="-122"/>
              <a:ea typeface="方正古隶简体" panose="03000509000000000000" pitchFamily="65" charset="-122"/>
            </a:endParaRPr>
          </a:p>
          <a:p>
            <a:endParaRPr lang="en-US" altLang="zh-CN" sz="2665" dirty="0">
              <a:latin typeface="方正古隶简体" panose="03000509000000000000" pitchFamily="65" charset="-122"/>
              <a:ea typeface="方正古隶简体" panose="03000509000000000000" pitchFamily="65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014" y="0"/>
            <a:ext cx="4948638" cy="280831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7716" y="3706579"/>
            <a:ext cx="1683131" cy="294822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9" y="246969"/>
            <a:ext cx="4243912" cy="79057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059281" y="380646"/>
            <a:ext cx="2730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spc="600" smtClean="0">
                <a:solidFill>
                  <a:schemeClr val="bg1"/>
                </a:solidFill>
                <a:latin typeface="李旭科书法" panose="02000603000000000000" pitchFamily="2" charset="-122"/>
                <a:ea typeface="李旭科书法" panose="02000603000000000000" pitchFamily="2" charset="-122"/>
              </a:rPr>
              <a:t>什么是道德？</a:t>
            </a:r>
            <a:endParaRPr lang="zh-CN" altLang="en-US" sz="2800" spc="600" dirty="0">
              <a:solidFill>
                <a:schemeClr val="bg1"/>
              </a:solidFill>
              <a:latin typeface="李旭科书法" panose="02000603000000000000" pitchFamily="2" charset="-122"/>
              <a:ea typeface="李旭科书法" panose="02000603000000000000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142156" y="2781464"/>
            <a:ext cx="80323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spcBef>
                <a:spcPct val="0"/>
              </a:spcBef>
              <a:spcAft>
                <a:spcPts val="800"/>
              </a:spcAft>
            </a:pPr>
            <a:r>
              <a:rPr lang="zh-CN" altLang="en-US" sz="240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</a:t>
            </a:r>
            <a:r>
              <a:rPr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浅显明白的语言解释就是：道德是人类分辨善恶的标准。直白点就是区分好与坏的标准。知道什么是好，什么是坏；什么是对的，什么是错的。善恶美丑，是非好坏，很</a:t>
            </a:r>
            <a:r>
              <a:rPr lang="zh-CN" alt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简单</a:t>
            </a:r>
            <a:r>
              <a:rPr lang="zh-CN" altLang="en-US" sz="240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24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2142157" y="1490321"/>
            <a:ext cx="3848160" cy="1281272"/>
            <a:chOff x="2142157" y="1490321"/>
            <a:chExt cx="3848160" cy="1281272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2157" y="1490321"/>
              <a:ext cx="3848160" cy="1281272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/>
          </p:nvSpPr>
          <p:spPr>
            <a:xfrm>
              <a:off x="2930708" y="1838064"/>
              <a:ext cx="3048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rgbClr val="C00000"/>
                  </a:solidFill>
                  <a:latin typeface="方正宋黑简体" panose="02010601030101010101" pitchFamily="2" charset="-122"/>
                  <a:ea typeface="方正宋黑简体" panose="02010601030101010101" pitchFamily="2" charset="-122"/>
                </a:rPr>
                <a:t>什么是讲道德</a:t>
              </a:r>
              <a:r>
                <a:rPr lang="zh-CN" altLang="en-US" sz="2400" smtClean="0">
                  <a:solidFill>
                    <a:srgbClr val="C00000"/>
                  </a:solidFill>
                  <a:latin typeface="方正宋黑简体" panose="02010601030101010101" pitchFamily="2" charset="-122"/>
                  <a:ea typeface="方正宋黑简体" panose="02010601030101010101" pitchFamily="2" charset="-122"/>
                </a:rPr>
                <a:t>？</a:t>
              </a:r>
              <a:endParaRPr lang="en-US" altLang="zh-CN" sz="2400">
                <a:solidFill>
                  <a:srgbClr val="C00000"/>
                </a:solidFill>
                <a:latin typeface="方正宋黑简体" panose="02010601030101010101" pitchFamily="2" charset="-122"/>
                <a:ea typeface="方正宋黑简体" panose="02010601030101010101" pitchFamily="2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2310174" y="4508624"/>
            <a:ext cx="3848160" cy="1281272"/>
            <a:chOff x="7427014" y="4040852"/>
            <a:chExt cx="3848160" cy="1281272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7014" y="4040852"/>
              <a:ext cx="3848160" cy="1281272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8215565" y="4388595"/>
              <a:ext cx="3048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rgbClr val="C00000"/>
                  </a:solidFill>
                  <a:latin typeface="方正宋黑简体" panose="02010601030101010101" pitchFamily="2" charset="-122"/>
                  <a:ea typeface="方正宋黑简体" panose="02010601030101010101" pitchFamily="2" charset="-122"/>
                </a:rPr>
                <a:t>什么是讲</a:t>
              </a:r>
              <a:r>
                <a:rPr lang="zh-CN" altLang="en-US" sz="2400" smtClean="0">
                  <a:solidFill>
                    <a:srgbClr val="C00000"/>
                  </a:solidFill>
                  <a:latin typeface="方正宋黑简体" panose="02010601030101010101" pitchFamily="2" charset="-122"/>
                  <a:ea typeface="方正宋黑简体" panose="02010601030101010101" pitchFamily="2" charset="-122"/>
                </a:rPr>
                <a:t>道德？</a:t>
              </a:r>
              <a:endParaRPr lang="en-US" altLang="zh-CN" sz="2400">
                <a:solidFill>
                  <a:srgbClr val="C00000"/>
                </a:solidFill>
                <a:latin typeface="方正宋黑简体" panose="02010601030101010101" pitchFamily="2" charset="-122"/>
                <a:ea typeface="方正宋黑简体" panose="02010601030101010101" pitchFamily="2" charset="-122"/>
              </a:endParaRPr>
            </a:p>
          </p:txBody>
        </p:sp>
      </p:grpSp>
      <p:sp>
        <p:nvSpPr>
          <p:cNvPr id="15" name="矩形 14"/>
          <p:cNvSpPr/>
          <p:nvPr/>
        </p:nvSpPr>
        <p:spPr>
          <a:xfrm>
            <a:off x="6567661" y="4949856"/>
            <a:ext cx="41857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spcBef>
                <a:spcPct val="0"/>
              </a:spcBef>
              <a:spcAft>
                <a:spcPts val="800"/>
              </a:spcAft>
            </a:pPr>
            <a:r>
              <a:rPr lang="zh-CN" alt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我认为讲道德就是</a:t>
            </a:r>
            <a:r>
              <a:rPr lang="zh-CN" altLang="en-US" sz="240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与人为善。</a:t>
            </a:r>
            <a:endParaRPr lang="zh-CN" altLang="en-US" sz="24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349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849"/>
                            </p:stCondLst>
                            <p:childTnLst>
                              <p:par>
                                <p:cTn id="3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014" y="0"/>
            <a:ext cx="4948638" cy="280831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393" y="841828"/>
            <a:ext cx="5002356" cy="3226734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099132" y="1740313"/>
            <a:ext cx="26468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800" smtClean="0">
                <a:solidFill>
                  <a:srgbClr val="000000"/>
                </a:solidFill>
                <a:latin typeface="方正榜书行简体" panose="02000000000000000000" pitchFamily="2" charset="-122"/>
                <a:ea typeface="方正榜书行简体" panose="02000000000000000000" pitchFamily="2" charset="-122"/>
              </a:rPr>
              <a:t>第六部分</a:t>
            </a:r>
            <a:endParaRPr lang="zh-CN" altLang="en-US" sz="4800" dirty="0">
              <a:solidFill>
                <a:srgbClr val="000000"/>
              </a:solidFill>
              <a:latin typeface="方正榜书行简体" panose="02000000000000000000" pitchFamily="2" charset="-122"/>
              <a:ea typeface="方正榜书行简体" panose="02000000000000000000" pitchFamily="2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921393" y="3383590"/>
            <a:ext cx="5330305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2800" smtClean="0">
                <a:gradFill>
                  <a:gsLst>
                    <a:gs pos="26000">
                      <a:srgbClr val="000000">
                        <a:lumMod val="95000"/>
                        <a:lumOff val="5000"/>
                      </a:srgbClr>
                    </a:gs>
                    <a:gs pos="86000">
                      <a:srgbClr val="FF0000"/>
                    </a:gs>
                  </a:gsLst>
                  <a:lin ang="13500000" scaled="1"/>
                </a:gradFill>
                <a:latin typeface="中山行书百年纪念版" panose="02010609000101010101" pitchFamily="49" charset="-122"/>
                <a:ea typeface="中山行书百年纪念版" panose="02010609000101010101" pitchFamily="49" charset="-122"/>
              </a:rPr>
              <a:t>送吉祥</a:t>
            </a:r>
            <a:endParaRPr lang="zh-CN" altLang="en-US" sz="12800" dirty="0">
              <a:gradFill>
                <a:gsLst>
                  <a:gs pos="26000">
                    <a:srgbClr val="000000">
                      <a:lumMod val="95000"/>
                      <a:lumOff val="5000"/>
                    </a:srgbClr>
                  </a:gs>
                  <a:gs pos="86000">
                    <a:srgbClr val="FF0000"/>
                  </a:gs>
                </a:gsLst>
                <a:lin ang="13500000" scaled="1"/>
              </a:gradFill>
              <a:latin typeface="中山行书百年纪念版" panose="02010609000101010101" pitchFamily="49" charset="-122"/>
              <a:ea typeface="中山行书百年纪念版" panose="0201060900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179257"/>
            <a:ext cx="3745424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8229" y="3909779"/>
            <a:ext cx="1683131" cy="29482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014" y="0"/>
            <a:ext cx="4948638" cy="280831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7716" y="3706579"/>
            <a:ext cx="1683131" cy="294822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9" y="246969"/>
            <a:ext cx="4243912" cy="7905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04423" y="320840"/>
            <a:ext cx="2730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spc="600" smtClean="0">
                <a:solidFill>
                  <a:schemeClr val="bg1"/>
                </a:solidFill>
                <a:latin typeface="李旭科书法" panose="02000603000000000000" pitchFamily="2" charset="-122"/>
                <a:ea typeface="李旭科书法" panose="02000603000000000000" pitchFamily="2" charset="-122"/>
              </a:rPr>
              <a:t>道德讲堂</a:t>
            </a:r>
            <a:endParaRPr lang="zh-CN" altLang="en-US" sz="3200" spc="600" dirty="0">
              <a:solidFill>
                <a:schemeClr val="bg1"/>
              </a:solidFill>
              <a:latin typeface="李旭科书法" panose="02000603000000000000" pitchFamily="2" charset="-122"/>
              <a:ea typeface="李旭科书法" panose="02000603000000000000" pitchFamily="2" charset="-122"/>
            </a:endParaRPr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1630333" y="3416905"/>
            <a:ext cx="8984323" cy="1345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ct val="50000"/>
              </a:spcBef>
            </a:pP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en-US" altLang="zh-CN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665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2665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勿以善小而不为”</a:t>
            </a: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方正古隶简体" panose="03000509000000000000" pitchFamily="65" charset="-122"/>
                <a:ea typeface="方正古隶简体" panose="03000509000000000000" pitchFamily="65" charset="-122"/>
              </a:rPr>
              <a:t>只要我们大家都从小事做起、从自身做起，怀着对亲人、对他人、对社会的责任感和感恩之心，处处信仰道德、学习道德、传承道德、践行道德、实证道德，我们的国家和社会一定会越来越好，越来越美！ 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方正古隶简体" panose="03000509000000000000" pitchFamily="65" charset="-122"/>
              <a:ea typeface="方正古隶简体" panose="03000509000000000000" pitchFamily="65" charset="-122"/>
            </a:endParaRPr>
          </a:p>
        </p:txBody>
      </p:sp>
      <p:sp>
        <p:nvSpPr>
          <p:cNvPr id="26" name="Rectangle 5"/>
          <p:cNvSpPr>
            <a:spLocks noChangeArrowheads="1"/>
          </p:cNvSpPr>
          <p:nvPr/>
        </p:nvSpPr>
        <p:spPr bwMode="auto">
          <a:xfrm>
            <a:off x="3010468" y="2225535"/>
            <a:ext cx="6624659" cy="99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5865" dirty="0">
                <a:solidFill>
                  <a:srgbClr val="C0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讲道德其实很容易 </a:t>
            </a:r>
            <a:endParaRPr lang="zh-CN" altLang="en-US" sz="5865" dirty="0">
              <a:solidFill>
                <a:srgbClr val="C0000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043" y="4408414"/>
            <a:ext cx="2193226" cy="21888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5" grpId="0"/>
      <p:bldP spid="2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014" y="0"/>
            <a:ext cx="4948638" cy="280831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7716" y="3706579"/>
            <a:ext cx="1683131" cy="294822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9" y="246969"/>
            <a:ext cx="4243912" cy="7905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04423" y="320840"/>
            <a:ext cx="2730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spc="600" smtClean="0">
                <a:solidFill>
                  <a:schemeClr val="bg1"/>
                </a:solidFill>
                <a:latin typeface="李旭科书法" panose="02000603000000000000" pitchFamily="2" charset="-122"/>
                <a:ea typeface="李旭科书法" panose="02000603000000000000" pitchFamily="2" charset="-122"/>
              </a:rPr>
              <a:t>道德讲堂</a:t>
            </a:r>
            <a:endParaRPr lang="zh-CN" altLang="en-US" sz="3200" spc="600" dirty="0">
              <a:solidFill>
                <a:schemeClr val="bg1"/>
              </a:solidFill>
              <a:latin typeface="李旭科书法" panose="02000603000000000000" pitchFamily="2" charset="-122"/>
              <a:ea typeface="李旭科书法" panose="02000603000000000000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312817" y="2392952"/>
            <a:ext cx="8494633" cy="9784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zh-CN" altLang="en-US" sz="7200" dirty="0">
                <a:solidFill>
                  <a:srgbClr val="C00000"/>
                </a:solidFill>
                <a:effectLst>
                  <a:glow rad="101600">
                    <a:schemeClr val="bg1"/>
                  </a:glow>
                </a:effectLst>
                <a:latin typeface="隶书" panose="02010509060101010101" pitchFamily="49" charset="-122"/>
                <a:ea typeface="隶书" panose="02010509060101010101" pitchFamily="49" charset="-122"/>
              </a:rPr>
              <a:t>做一个有道德的人！</a:t>
            </a:r>
            <a:endParaRPr lang="en-US" altLang="zh-CN" sz="7200" dirty="0">
              <a:solidFill>
                <a:srgbClr val="C00000"/>
              </a:solidFill>
              <a:effectLst>
                <a:glow rad="101600">
                  <a:schemeClr val="bg1"/>
                </a:glo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659" y="1111415"/>
            <a:ext cx="11082929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014" y="0"/>
            <a:ext cx="4948638" cy="280831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7716" y="3706579"/>
            <a:ext cx="1683131" cy="294822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9" y="246969"/>
            <a:ext cx="4243912" cy="7905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04423" y="320840"/>
            <a:ext cx="2730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spc="600" smtClean="0">
                <a:solidFill>
                  <a:schemeClr val="bg1"/>
                </a:solidFill>
                <a:latin typeface="李旭科书法" panose="02000603000000000000" pitchFamily="2" charset="-122"/>
                <a:ea typeface="李旭科书法" panose="02000603000000000000" pitchFamily="2" charset="-122"/>
              </a:rPr>
              <a:t>道德讲堂</a:t>
            </a:r>
            <a:endParaRPr lang="zh-CN" altLang="en-US" sz="3200" spc="600" dirty="0">
              <a:solidFill>
                <a:schemeClr val="bg1"/>
              </a:solidFill>
              <a:latin typeface="李旭科书法" panose="02000603000000000000" pitchFamily="2" charset="-122"/>
              <a:ea typeface="李旭科书法" panose="02000603000000000000" pitchFamily="2" charset="-122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5343660" y="2428697"/>
            <a:ext cx="1063793" cy="2938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square" lIns="120384" tIns="60193" rIns="120384" bIns="60193">
            <a:spAutoFit/>
          </a:bodyPr>
          <a:lstStyle>
            <a:lvl1pPr defTabSz="90297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0850" defTabSz="90297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03605" defTabSz="90297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52550" defTabSz="90297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06575" defTabSz="90297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263775" defTabSz="90297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720975" defTabSz="90297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178175" defTabSz="90297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635375" defTabSz="90297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5335" dirty="0">
                <a:solidFill>
                  <a:srgbClr val="C0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对人守信</a:t>
            </a:r>
            <a:endParaRPr kumimoji="1" lang="zh-CN" altLang="en-US" sz="5335" dirty="0">
              <a:solidFill>
                <a:srgbClr val="C0000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001346" y="2428698"/>
            <a:ext cx="1075973" cy="2865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126415" tIns="63208" rIns="126415" bIns="63208">
            <a:spAutoFit/>
          </a:bodyPr>
          <a:lstStyle>
            <a:lvl1pPr defTabSz="94742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74980" defTabSz="94742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48055" defTabSz="94742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422400" defTabSz="94742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97380" defTabSz="94742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354580" defTabSz="94742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811780" defTabSz="94742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268980" defTabSz="94742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726180" defTabSz="94742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5335" dirty="0">
                <a:solidFill>
                  <a:srgbClr val="C0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认真践诺</a:t>
            </a:r>
            <a:endParaRPr kumimoji="1" lang="zh-CN" altLang="en-US" sz="5335" dirty="0">
              <a:solidFill>
                <a:srgbClr val="C0000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7562719" y="2428698"/>
            <a:ext cx="1063793" cy="2955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square" lIns="120384" tIns="60193" rIns="120384" bIns="60193">
            <a:spAutoFit/>
          </a:bodyPr>
          <a:lstStyle>
            <a:lvl1pPr defTabSz="90297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0850" defTabSz="90297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03605" defTabSz="90297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52550" defTabSz="90297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06575" defTabSz="90297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263775" defTabSz="90297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720975" defTabSz="90297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178175" defTabSz="90297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635375" defTabSz="90297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5335" dirty="0">
                <a:solidFill>
                  <a:srgbClr val="C0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以诚待人　</a:t>
            </a:r>
            <a:endParaRPr kumimoji="1" lang="zh-CN" altLang="en-US" sz="5335" dirty="0">
              <a:solidFill>
                <a:srgbClr val="C0000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513192" y="2428697"/>
            <a:ext cx="1005340" cy="2830262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r>
              <a:rPr kumimoji="1" lang="zh-CN" altLang="en-US" sz="5335" dirty="0">
                <a:solidFill>
                  <a:srgbClr val="C0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言而有信</a:t>
            </a:r>
            <a:endParaRPr kumimoji="1" lang="zh-CN" altLang="en-US" sz="5335" dirty="0">
              <a:solidFill>
                <a:srgbClr val="C0000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294136" y="2428697"/>
            <a:ext cx="1005340" cy="2830262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r>
              <a:rPr kumimoji="1" lang="zh-CN" altLang="en-US" sz="5335" dirty="0">
                <a:solidFill>
                  <a:srgbClr val="C0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对事负责</a:t>
            </a:r>
            <a:endParaRPr kumimoji="1" lang="zh-CN" altLang="en-US" sz="5335" dirty="0">
              <a:solidFill>
                <a:srgbClr val="C0000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183057" y="2428697"/>
            <a:ext cx="1005340" cy="2830262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r>
              <a:rPr kumimoji="1" lang="zh-CN" altLang="en-US" sz="5335" dirty="0">
                <a:solidFill>
                  <a:srgbClr val="C0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慎重许诺</a:t>
            </a:r>
            <a:endParaRPr lang="zh-CN" altLang="en-US" sz="5335" dirty="0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9520951" y="1744959"/>
            <a:ext cx="1448684" cy="4577359"/>
            <a:chOff x="6899468" y="840635"/>
            <a:chExt cx="1086513" cy="3433019"/>
          </a:xfrm>
        </p:grpSpPr>
        <p:pic>
          <p:nvPicPr>
            <p:cNvPr id="15" name="Picture 2" descr="C:\Users\Thinkpad\Desktop\PNG\1_0003_图层-9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98"/>
            <a:stretch>
              <a:fillRect/>
            </a:stretch>
          </p:blipFill>
          <p:spPr bwMode="auto">
            <a:xfrm rot="5400000">
              <a:off x="5726215" y="2013888"/>
              <a:ext cx="3433019" cy="10865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WordArt 2"/>
            <p:cNvSpPr>
              <a:spLocks noChangeArrowheads="1" noChangeShapeType="1" noTextEdit="1"/>
            </p:cNvSpPr>
            <p:nvPr/>
          </p:nvSpPr>
          <p:spPr bwMode="auto">
            <a:xfrm>
              <a:off x="7127019" y="1318415"/>
              <a:ext cx="692498" cy="2045423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r>
                <a:rPr lang="zh-CN" altLang="en-US" sz="4800" dirty="0">
                  <a:solidFill>
                    <a:schemeClr val="bg1"/>
                  </a:solidFill>
                  <a:latin typeface="中山行书百年纪念版" panose="02010609000101010101" pitchFamily="49" charset="-122"/>
                  <a:ea typeface="中山行书百年纪念版" panose="02010609000101010101" pitchFamily="49" charset="-122"/>
                </a:rPr>
                <a:t>温馨提醒</a:t>
              </a:r>
              <a:endParaRPr lang="zh-CN" altLang="en-US" sz="4800" dirty="0">
                <a:solidFill>
                  <a:schemeClr val="bg1"/>
                </a:solidFill>
                <a:latin typeface="中山行书百年纪念版" panose="02010609000101010101" pitchFamily="49" charset="-122"/>
                <a:ea typeface="中山行书百年纪念版" panose="02010609000101010101" pitchFamily="49" charset="-122"/>
              </a:endParaRPr>
            </a:p>
          </p:txBody>
        </p:sp>
      </p:grpSp>
      <p:cxnSp>
        <p:nvCxnSpPr>
          <p:cNvPr id="17" name="直接连接符 16"/>
          <p:cNvCxnSpPr/>
          <p:nvPr/>
        </p:nvCxnSpPr>
        <p:spPr>
          <a:xfrm>
            <a:off x="8641752" y="2459178"/>
            <a:ext cx="0" cy="2858903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>
            <a:off x="7531913" y="2459178"/>
            <a:ext cx="0" cy="2858903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6422075" y="2459178"/>
            <a:ext cx="0" cy="2858903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>
            <a:off x="5312236" y="2459178"/>
            <a:ext cx="0" cy="2858903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4202397" y="2459178"/>
            <a:ext cx="0" cy="2858903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>
            <a:off x="3092559" y="2459178"/>
            <a:ext cx="0" cy="2858903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9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149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3399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6649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9899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1" grpId="0"/>
      <p:bldP spid="12" grpId="0"/>
      <p:bldP spid="1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751" y="916025"/>
            <a:ext cx="3376612" cy="591457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025" y="1569167"/>
            <a:ext cx="6651563" cy="526142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014" y="0"/>
            <a:ext cx="4948638" cy="280831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14" y="3900713"/>
            <a:ext cx="4180489" cy="2538734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20915" y="916025"/>
            <a:ext cx="66040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000" spc="-470" smtClean="0">
                <a:blipFill>
                  <a:blip r:embed="rId6"/>
                  <a:stretch>
                    <a:fillRect/>
                  </a:stretch>
                </a:blipFill>
                <a:latin typeface="禹卫书法行书简体" panose="02000603000000000000" pitchFamily="2" charset="-122"/>
                <a:ea typeface="禹卫书法行书简体" panose="02000603000000000000" pitchFamily="2" charset="-122"/>
              </a:rPr>
              <a:t>演讲完毕</a:t>
            </a:r>
            <a:endParaRPr lang="zh-CN" altLang="en-US" sz="13000" spc="-470">
              <a:blipFill>
                <a:blip r:embed="rId6"/>
                <a:stretch>
                  <a:fillRect/>
                </a:stretch>
              </a:blipFill>
              <a:latin typeface="禹卫书法行书简体" panose="02000603000000000000" pitchFamily="2" charset="-122"/>
              <a:ea typeface="禹卫书法行书简体" panose="02000603000000000000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27314" y="3033312"/>
            <a:ext cx="6599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smtClean="0">
                <a:solidFill>
                  <a:srgbClr val="00000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讲道德故事 评道德道理 学道德模范 树道德新风</a:t>
            </a:r>
            <a:endParaRPr lang="zh-CN" altLang="en-US" sz="2000">
              <a:solidFill>
                <a:srgbClr val="000000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014" y="0"/>
            <a:ext cx="4948638" cy="280831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7716" y="3706579"/>
            <a:ext cx="1683131" cy="294822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9" y="246969"/>
            <a:ext cx="4243912" cy="7905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04423" y="320840"/>
            <a:ext cx="2730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spc="600" smtClean="0">
                <a:solidFill>
                  <a:schemeClr val="bg1"/>
                </a:solidFill>
                <a:latin typeface="李旭科书法" panose="02000603000000000000" pitchFamily="2" charset="-122"/>
                <a:ea typeface="李旭科书法" panose="02000603000000000000" pitchFamily="2" charset="-122"/>
              </a:rPr>
              <a:t>道德讲堂</a:t>
            </a:r>
            <a:endParaRPr lang="zh-CN" altLang="en-US" sz="3200" spc="600" dirty="0">
              <a:solidFill>
                <a:schemeClr val="bg1"/>
              </a:solidFill>
              <a:latin typeface="李旭科书法" panose="02000603000000000000" pitchFamily="2" charset="-122"/>
              <a:ea typeface="李旭科书法" panose="02000603000000000000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037" y="2530107"/>
            <a:ext cx="3119532" cy="3154847"/>
          </a:xfrm>
          <a:prstGeom prst="rect">
            <a:avLst/>
          </a:prstGeom>
        </p:spPr>
      </p:pic>
      <p:pic>
        <p:nvPicPr>
          <p:cNvPr id="9" name="Picture 17" descr="C:\Users\Thinkpad\Desktop\456.png"/>
          <p:cNvPicPr>
            <a:picLocks noChangeAspect="1" noChangeArrowheads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962" y="3466182"/>
            <a:ext cx="690033" cy="641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8" descr="C:\Users\Thinkpad\Desktop\234.png"/>
          <p:cNvPicPr>
            <a:picLocks noChangeAspect="1" noChangeArrowheads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962" y="3466182"/>
            <a:ext cx="690033" cy="641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C:\Users\Thinkpad\Desktop\道德讲堂\-_0000s_0004_图层-5.png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t="6789" r="8945"/>
          <a:stretch>
            <a:fillRect/>
          </a:stretch>
        </p:blipFill>
        <p:spPr bwMode="auto">
          <a:xfrm>
            <a:off x="9077346" y="2950202"/>
            <a:ext cx="799455" cy="816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Thinkpad\Desktop\道德讲堂\-_0000s_0000_图层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8263773" y="3528173"/>
            <a:ext cx="532640" cy="355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Thinkpad\Desktop\道德讲堂\-_0000s_0001_图层-2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8475" t="11707" r="27454" b="30311"/>
          <a:stretch>
            <a:fillRect/>
          </a:stretch>
        </p:blipFill>
        <p:spPr bwMode="auto">
          <a:xfrm>
            <a:off x="8218444" y="4041924"/>
            <a:ext cx="721517" cy="78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Thinkpad\Desktop\道德讲堂\-_0000s_0002_图层-3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2176" t="25912" r="4507" b="8281"/>
          <a:stretch>
            <a:fillRect/>
          </a:stretch>
        </p:blipFill>
        <p:spPr bwMode="auto">
          <a:xfrm>
            <a:off x="8530094" y="4672779"/>
            <a:ext cx="1905791" cy="502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C:\Users\Thinkpad\Desktop\道德讲堂\-_0000s_0003_图层-4.png"/>
          <p:cNvPicPr>
            <a:picLocks noChangeAspect="1" noChangeArrowheads="1"/>
          </p:cNvPicPr>
          <p:nvPr/>
        </p:nvPicPr>
        <p:blipFill rotWithShape="1">
          <a:blip r:embed="rId1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9853" t="11123"/>
          <a:stretch>
            <a:fillRect/>
          </a:stretch>
        </p:blipFill>
        <p:spPr bwMode="auto">
          <a:xfrm>
            <a:off x="8966405" y="2950202"/>
            <a:ext cx="731256" cy="474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C:\Users\Thinkpad\Desktop\道德讲堂\-_0000s_0006_图层-7.png"/>
          <p:cNvPicPr>
            <a:picLocks noChangeAspect="1" noChangeArrowheads="1"/>
          </p:cNvPicPr>
          <p:nvPr/>
        </p:nvPicPr>
        <p:blipFill rotWithShape="1">
          <a:blip r:embed="rId1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8911" t="4160" r="34606"/>
          <a:stretch>
            <a:fillRect/>
          </a:stretch>
        </p:blipFill>
        <p:spPr bwMode="auto">
          <a:xfrm>
            <a:off x="9132618" y="3917262"/>
            <a:ext cx="350371" cy="783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Thinkpad\Desktop\道德讲堂\-_0000s_0008_图层-9.png"/>
          <p:cNvPicPr>
            <a:picLocks noChangeAspect="1" noChangeArrowheads="1"/>
          </p:cNvPicPr>
          <p:nvPr/>
        </p:nvPicPr>
        <p:blipFill rotWithShape="1"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t="2461" r="15239" b="9767"/>
          <a:stretch>
            <a:fillRect/>
          </a:stretch>
        </p:blipFill>
        <p:spPr bwMode="auto">
          <a:xfrm>
            <a:off x="9439993" y="3705716"/>
            <a:ext cx="436809" cy="1155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Thinkpad\Desktop\道德讲堂\-_0000s_0009_图层-10.png"/>
          <p:cNvPicPr>
            <a:picLocks noChangeAspect="1" noChangeArrowheads="1"/>
          </p:cNvPicPr>
          <p:nvPr/>
        </p:nvPicPr>
        <p:blipFill rotWithShape="1">
          <a:blip r:embed="rId15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20494" r="33819" b="19317"/>
          <a:stretch>
            <a:fillRect/>
          </a:stretch>
        </p:blipFill>
        <p:spPr bwMode="auto">
          <a:xfrm>
            <a:off x="9257279" y="4107532"/>
            <a:ext cx="401117" cy="47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C:\Users\Thinkpad\Desktop\道德讲堂\-_0000s_0007_图层-8.png"/>
          <p:cNvPicPr>
            <a:picLocks noChangeAspect="1" noChangeArrowheads="1"/>
          </p:cNvPicPr>
          <p:nvPr/>
        </p:nvPicPr>
        <p:blipFill rotWithShape="1">
          <a:blip r:embed="rId16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13082" t="13475" b="32623"/>
          <a:stretch>
            <a:fillRect/>
          </a:stretch>
        </p:blipFill>
        <p:spPr bwMode="auto">
          <a:xfrm>
            <a:off x="9307803" y="3943705"/>
            <a:ext cx="389857" cy="241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C:\Users\Thinkpad\Desktop\道德讲堂\-_0000s_0010_图层-11.png"/>
          <p:cNvPicPr>
            <a:picLocks noChangeAspect="1" noChangeArrowheads="1"/>
          </p:cNvPicPr>
          <p:nvPr/>
        </p:nvPicPr>
        <p:blipFill rotWithShape="1">
          <a:blip r:embed="rId17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36843" t="33649" r="8945" b="14572"/>
          <a:stretch>
            <a:fillRect/>
          </a:stretch>
        </p:blipFill>
        <p:spPr bwMode="auto">
          <a:xfrm>
            <a:off x="9400825" y="4404572"/>
            <a:ext cx="475976" cy="45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文本框 16"/>
          <p:cNvSpPr txBox="1"/>
          <p:nvPr/>
        </p:nvSpPr>
        <p:spPr>
          <a:xfrm>
            <a:off x="2741632" y="3019835"/>
            <a:ext cx="460101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B70002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道路，</a:t>
            </a:r>
            <a:endParaRPr lang="en-US" altLang="zh-CN" sz="2800" dirty="0">
              <a:solidFill>
                <a:srgbClr val="B70002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  <a:p>
            <a:r>
              <a:rPr lang="zh-CN" altLang="en-US" sz="2800" dirty="0">
                <a:latin typeface="华文行楷" panose="02010800040101010101" pitchFamily="2" charset="-122"/>
                <a:ea typeface="华文行楷" panose="02010800040101010101" pitchFamily="2" charset="-122"/>
              </a:rPr>
              <a:t>引申为事物运动变化的规律或人们必须遵循的社会行为的</a:t>
            </a:r>
            <a:r>
              <a:rPr lang="zh-CN" altLang="en-US" sz="2800" dirty="0">
                <a:solidFill>
                  <a:srgbClr val="B70002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准则、规矩、规范。</a:t>
            </a:r>
            <a:endParaRPr lang="zh-CN" altLang="en-US" sz="2800" dirty="0"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23" name="文本框 21"/>
          <p:cNvSpPr txBox="1"/>
          <p:nvPr/>
        </p:nvSpPr>
        <p:spPr>
          <a:xfrm flipH="1">
            <a:off x="1623130" y="1982902"/>
            <a:ext cx="2101674" cy="24518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335" dirty="0">
                <a:solidFill>
                  <a:srgbClr val="B70002"/>
                </a:solidFill>
                <a:latin typeface="方正综艺简体" panose="02010601030101010101" pitchFamily="65" charset="-122"/>
                <a:ea typeface="方正综艺简体" panose="02010601030101010101" pitchFamily="65" charset="-122"/>
              </a:rPr>
              <a:t>“</a:t>
            </a:r>
            <a:endParaRPr lang="zh-CN" altLang="en-US" sz="15335" dirty="0">
              <a:solidFill>
                <a:srgbClr val="B70002"/>
              </a:solidFill>
              <a:latin typeface="方正综艺简体" panose="02010601030101010101" pitchFamily="65" charset="-122"/>
              <a:ea typeface="方正综艺简体" panose="02010601030101010101" pitchFamily="65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5" presetClass="entr" presetSubtype="0" fill="hold" grpId="0" nodeType="withEffect">
                                  <p:stCondLst>
                                    <p:cond delay="4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014" y="0"/>
            <a:ext cx="4948638" cy="280831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7716" y="3706579"/>
            <a:ext cx="1683131" cy="294822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9" y="246969"/>
            <a:ext cx="4243912" cy="7905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04423" y="320840"/>
            <a:ext cx="2730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spc="600" smtClean="0">
                <a:solidFill>
                  <a:schemeClr val="bg1"/>
                </a:solidFill>
                <a:latin typeface="李旭科书法" panose="02000603000000000000" pitchFamily="2" charset="-122"/>
                <a:ea typeface="李旭科书法" panose="02000603000000000000" pitchFamily="2" charset="-122"/>
              </a:rPr>
              <a:t>道德讲堂</a:t>
            </a:r>
            <a:endParaRPr lang="zh-CN" altLang="en-US" sz="3200" spc="600" dirty="0">
              <a:solidFill>
                <a:schemeClr val="bg1"/>
              </a:solidFill>
              <a:latin typeface="李旭科书法" panose="02000603000000000000" pitchFamily="2" charset="-122"/>
              <a:ea typeface="李旭科书法" panose="02000603000000000000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037" y="2530107"/>
            <a:ext cx="3119532" cy="3154847"/>
          </a:xfrm>
          <a:prstGeom prst="rect">
            <a:avLst/>
          </a:prstGeom>
        </p:spPr>
      </p:pic>
      <p:pic>
        <p:nvPicPr>
          <p:cNvPr id="24" name="Picture 9" descr="C:\Users\Thinkpad\Desktop\道德讲堂\-_0001s_0006_图层-19.png"/>
          <p:cNvPicPr>
            <a:picLocks noChangeAspect="1" noChangeArrowheads="1"/>
          </p:cNvPicPr>
          <p:nvPr/>
        </p:nvPicPr>
        <p:blipFill rotWithShape="1"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6716" t="21665" r="2783" b="3688"/>
          <a:stretch>
            <a:fillRect/>
          </a:stretch>
        </p:blipFill>
        <p:spPr bwMode="auto">
          <a:xfrm>
            <a:off x="9175210" y="3911946"/>
            <a:ext cx="898525" cy="47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Thinkpad\Desktop\道德讲堂\-_0001s_0014_图层-27.png"/>
          <p:cNvPicPr>
            <a:picLocks noChangeAspect="1" noChangeArrowheads="1"/>
          </p:cNvPicPr>
          <p:nvPr/>
        </p:nvPicPr>
        <p:blipFill rotWithShape="1"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8894397" y="4373892"/>
            <a:ext cx="438012" cy="88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Thinkpad\Desktop\道德讲堂\-_0001s_0000_图层-12.png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8287301" y="2974920"/>
            <a:ext cx="821235" cy="1259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Thinkpad\Desktop\道德讲堂\-_0001s_0001_图层-13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8287302" y="3844062"/>
            <a:ext cx="684964" cy="1016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5" descr="C:\Users\Thinkpad\Desktop\道德讲堂\-_0001s_0002_图层-14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8287301" y="4307376"/>
            <a:ext cx="529227" cy="752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:\Users\Thinkpad\Desktop\道德讲堂\-_0001s_0003_图层-15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9108537" y="3366349"/>
            <a:ext cx="788423" cy="44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7" descr="C:\Users\Thinkpad\Desktop\道德讲堂\-_0001s_0004_图层-16.png"/>
          <p:cNvPicPr>
            <a:picLocks noChangeAspect="1" noChangeArrowheads="1"/>
          </p:cNvPicPr>
          <p:nvPr/>
        </p:nvPicPr>
        <p:blipFill rotWithShape="1">
          <a:blip r:embed="rId1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8816529" y="2974921"/>
            <a:ext cx="788423" cy="1572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8" descr="C:\Users\Thinkpad\Desktop\道德讲堂\-_0001s_0005_图层-18.png"/>
          <p:cNvPicPr>
            <a:picLocks noChangeAspect="1" noChangeArrowheads="1"/>
          </p:cNvPicPr>
          <p:nvPr/>
        </p:nvPicPr>
        <p:blipFill rotWithShape="1">
          <a:blip r:embed="rId1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13751" t="24110" b="23046"/>
          <a:stretch>
            <a:fillRect/>
          </a:stretch>
        </p:blipFill>
        <p:spPr bwMode="auto">
          <a:xfrm>
            <a:off x="9245060" y="3783887"/>
            <a:ext cx="856304" cy="261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0" descr="C:\Users\Thinkpad\Desktop\道德讲堂\-_0001s_0007_图层-20.png"/>
          <p:cNvPicPr>
            <a:picLocks noChangeAspect="1" noChangeArrowheads="1"/>
          </p:cNvPicPr>
          <p:nvPr/>
        </p:nvPicPr>
        <p:blipFill rotWithShape="1"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22826" t="22330" r="30434" b="26128"/>
          <a:stretch>
            <a:fillRect/>
          </a:stretch>
        </p:blipFill>
        <p:spPr bwMode="auto">
          <a:xfrm>
            <a:off x="9210740" y="3984832"/>
            <a:ext cx="209272" cy="324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1" descr="C:\Users\Thinkpad\Desktop\道德讲堂\-_0001s_0008_图层-21.png"/>
          <p:cNvPicPr>
            <a:picLocks noChangeAspect="1" noChangeArrowheads="1"/>
          </p:cNvPicPr>
          <p:nvPr/>
        </p:nvPicPr>
        <p:blipFill rotWithShape="1">
          <a:blip r:embed="rId15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16592" t="14873" r="37489" b="13501"/>
          <a:stretch>
            <a:fillRect/>
          </a:stretch>
        </p:blipFill>
        <p:spPr bwMode="auto">
          <a:xfrm>
            <a:off x="9374176" y="3911946"/>
            <a:ext cx="250297" cy="47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2" descr="C:\Users\Thinkpad\Desktop\道德讲堂\-_0001s_0009_图层-22.png"/>
          <p:cNvPicPr>
            <a:picLocks noChangeAspect="1" noChangeArrowheads="1"/>
          </p:cNvPicPr>
          <p:nvPr/>
        </p:nvPicPr>
        <p:blipFill rotWithShape="1">
          <a:blip r:embed="rId16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22222" t="39972" r="21876" b="14490"/>
          <a:stretch>
            <a:fillRect/>
          </a:stretch>
        </p:blipFill>
        <p:spPr bwMode="auto">
          <a:xfrm>
            <a:off x="9283740" y="4209101"/>
            <a:ext cx="440744" cy="20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3" descr="C:\Users\Thinkpad\Desktop\道德讲堂\-_0001s_0010_图层-23.png"/>
          <p:cNvPicPr>
            <a:picLocks noChangeAspect="1" noChangeArrowheads="1"/>
          </p:cNvPicPr>
          <p:nvPr/>
        </p:nvPicPr>
        <p:blipFill rotWithShape="1">
          <a:blip r:embed="rId17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10617" t="10879" r="11784" b="6325"/>
          <a:stretch>
            <a:fillRect/>
          </a:stretch>
        </p:blipFill>
        <p:spPr bwMode="auto">
          <a:xfrm>
            <a:off x="9070435" y="4287038"/>
            <a:ext cx="717549" cy="39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4" descr="C:\Users\Thinkpad\Desktop\道德讲堂\-_0001s_0011_图层-24.png"/>
          <p:cNvPicPr>
            <a:picLocks noChangeAspect="1" noChangeArrowheads="1"/>
          </p:cNvPicPr>
          <p:nvPr/>
        </p:nvPicPr>
        <p:blipFill rotWithShape="1">
          <a:blip r:embed="rId18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13343" t="17254" r="11225" b="18169"/>
          <a:stretch>
            <a:fillRect/>
          </a:stretch>
        </p:blipFill>
        <p:spPr bwMode="auto">
          <a:xfrm>
            <a:off x="9429209" y="4929229"/>
            <a:ext cx="822327" cy="258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5" descr="C:\Users\Thinkpad\Desktop\道德讲堂\-_0001s_0012_图层-25.png"/>
          <p:cNvPicPr>
            <a:picLocks noChangeAspect="1" noChangeArrowheads="1"/>
          </p:cNvPicPr>
          <p:nvPr/>
        </p:nvPicPr>
        <p:blipFill rotWithShape="1">
          <a:blip r:embed="rId19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11283" t="15733" r="12828" b="22348"/>
          <a:stretch>
            <a:fillRect/>
          </a:stretch>
        </p:blipFill>
        <p:spPr bwMode="auto">
          <a:xfrm>
            <a:off x="9527635" y="4734684"/>
            <a:ext cx="723900" cy="38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6" descr="C:\Users\Thinkpad\Desktop\道德讲堂\-_0001s_0013_图层-26.png"/>
          <p:cNvPicPr>
            <a:picLocks noChangeAspect="1" noChangeArrowheads="1"/>
          </p:cNvPicPr>
          <p:nvPr/>
        </p:nvPicPr>
        <p:blipFill rotWithShape="1">
          <a:blip r:embed="rId20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t="4276" b="-2"/>
          <a:stretch>
            <a:fillRect/>
          </a:stretch>
        </p:blipFill>
        <p:spPr bwMode="auto">
          <a:xfrm>
            <a:off x="9374175" y="4373892"/>
            <a:ext cx="1135999" cy="486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507" y="3016080"/>
            <a:ext cx="2788668" cy="2788668"/>
          </a:xfrm>
          <a:prstGeom prst="rect">
            <a:avLst/>
          </a:prstGeom>
        </p:spPr>
      </p:pic>
      <p:sp>
        <p:nvSpPr>
          <p:cNvPr id="40" name="文本框 21"/>
          <p:cNvSpPr txBox="1"/>
          <p:nvPr/>
        </p:nvSpPr>
        <p:spPr>
          <a:xfrm>
            <a:off x="1502531" y="1783027"/>
            <a:ext cx="833941" cy="24518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335" dirty="0">
                <a:solidFill>
                  <a:srgbClr val="B70002"/>
                </a:solidFill>
                <a:latin typeface="方正综艺简体" panose="02010601030101010101" pitchFamily="65" charset="-122"/>
                <a:ea typeface="方正综艺简体" panose="02010601030101010101" pitchFamily="65" charset="-122"/>
              </a:rPr>
              <a:t>“</a:t>
            </a:r>
            <a:endParaRPr lang="zh-CN" altLang="en-US" sz="15335" dirty="0">
              <a:solidFill>
                <a:srgbClr val="B70002"/>
              </a:solidFill>
              <a:latin typeface="方正综艺简体" panose="02010601030101010101" pitchFamily="65" charset="-122"/>
              <a:ea typeface="方正综艺简体" panose="02010601030101010101" pitchFamily="65" charset="-122"/>
            </a:endParaRPr>
          </a:p>
        </p:txBody>
      </p:sp>
      <p:sp>
        <p:nvSpPr>
          <p:cNvPr id="41" name="文本框 16"/>
          <p:cNvSpPr txBox="1"/>
          <p:nvPr/>
        </p:nvSpPr>
        <p:spPr>
          <a:xfrm>
            <a:off x="2577606" y="2907808"/>
            <a:ext cx="484212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C0000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德者，得也，得事宜也。</a:t>
            </a:r>
            <a:endParaRPr lang="zh-CN" altLang="en-US" sz="2800" dirty="0">
              <a:solidFill>
                <a:srgbClr val="C00000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  <a:p>
            <a:r>
              <a:rPr lang="zh-CN" altLang="en-US" sz="2800" dirty="0">
                <a:latin typeface="华文行楷" panose="02010800040101010101" pitchFamily="2" charset="-122"/>
                <a:ea typeface="华文行楷" panose="02010800040101010101" pitchFamily="2" charset="-122"/>
              </a:rPr>
              <a:t>       </a:t>
            </a:r>
            <a:r>
              <a:rPr lang="en-US" altLang="zh-CN" sz="2800" dirty="0">
                <a:latin typeface="华文行楷" panose="02010800040101010101" pitchFamily="2" charset="-122"/>
                <a:ea typeface="华文行楷" panose="02010800040101010101" pitchFamily="2" charset="-122"/>
              </a:rPr>
              <a:t>——</a:t>
            </a:r>
            <a:r>
              <a:rPr lang="zh-CN" altLang="en-US" sz="2800" dirty="0">
                <a:latin typeface="华文行楷" panose="02010800040101010101" pitchFamily="2" charset="-122"/>
                <a:ea typeface="华文行楷" panose="02010800040101010101" pitchFamily="2" charset="-122"/>
              </a:rPr>
              <a:t>（东汉）刘熙 </a:t>
            </a:r>
            <a:endParaRPr lang="en-US" altLang="zh-CN" sz="2800" dirty="0">
              <a:latin typeface="华文行楷" panose="02010800040101010101" pitchFamily="2" charset="-122"/>
              <a:ea typeface="华文行楷" panose="02010800040101010101" pitchFamily="2" charset="-122"/>
            </a:endParaRPr>
          </a:p>
          <a:p>
            <a:endParaRPr lang="en-US" altLang="zh-CN" sz="2800" dirty="0">
              <a:solidFill>
                <a:srgbClr val="C00000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  <a:p>
            <a:endParaRPr lang="en-US" altLang="zh-CN" sz="2800" dirty="0">
              <a:solidFill>
                <a:srgbClr val="C00000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  <a:p>
            <a:r>
              <a:rPr lang="zh-CN" altLang="en-US" sz="2800" dirty="0">
                <a:solidFill>
                  <a:srgbClr val="C0000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德，外得于人，内得于已也。 </a:t>
            </a:r>
            <a:endParaRPr lang="zh-CN" altLang="en-US" sz="2800" dirty="0">
              <a:solidFill>
                <a:srgbClr val="C00000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  <a:p>
            <a:r>
              <a:rPr lang="zh-CN" altLang="en-US" sz="2800" dirty="0">
                <a:latin typeface="华文行楷" panose="02010800040101010101" pitchFamily="2" charset="-122"/>
                <a:ea typeface="华文行楷" panose="02010800040101010101" pitchFamily="2" charset="-122"/>
              </a:rPr>
              <a:t>            </a:t>
            </a:r>
            <a:r>
              <a:rPr lang="en-US" altLang="zh-CN" sz="2800" dirty="0">
                <a:latin typeface="华文行楷" panose="02010800040101010101" pitchFamily="2" charset="-122"/>
                <a:ea typeface="华文行楷" panose="02010800040101010101" pitchFamily="2" charset="-122"/>
              </a:rPr>
              <a:t>——</a:t>
            </a:r>
            <a:r>
              <a:rPr lang="zh-CN" altLang="en-US" sz="2800" dirty="0">
                <a:latin typeface="华文行楷" panose="02010800040101010101" pitchFamily="2" charset="-122"/>
                <a:ea typeface="华文行楷" panose="02010800040101010101" pitchFamily="2" charset="-122"/>
              </a:rPr>
              <a:t>（东汉）许慎</a:t>
            </a:r>
            <a:endParaRPr lang="zh-CN" altLang="en-US" sz="2800" dirty="0"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5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0"/>
                            </p:stCondLst>
                            <p:childTnLst>
                              <p:par>
                                <p:cTn id="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000"/>
                            </p:stCondLst>
                            <p:childTnLst>
                              <p:par>
                                <p:cTn id="7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500"/>
                            </p:stCondLst>
                            <p:childTnLst>
                              <p:par>
                                <p:cTn id="8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500"/>
                            </p:stCondLst>
                            <p:childTnLst>
                              <p:par>
                                <p:cTn id="8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500"/>
                            </p:stCondLst>
                            <p:childTnLst>
                              <p:par>
                                <p:cTn id="9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0" grpId="0"/>
      <p:bldP spid="4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014" y="0"/>
            <a:ext cx="4948638" cy="280831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7716" y="3706579"/>
            <a:ext cx="1683131" cy="2948221"/>
          </a:xfrm>
          <a:prstGeom prst="rect">
            <a:avLst/>
          </a:prstGeom>
        </p:spPr>
      </p:pic>
      <p:pic>
        <p:nvPicPr>
          <p:cNvPr id="7" name="Picture 5" descr="毛笔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364" y="1600378"/>
            <a:ext cx="1724251" cy="1206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毛笔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364" y="2839435"/>
            <a:ext cx="1724251" cy="1206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毛笔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364" y="4036458"/>
            <a:ext cx="1724251" cy="1206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毛笔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423" y="2839435"/>
            <a:ext cx="1724251" cy="1206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毛笔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423" y="4036458"/>
            <a:ext cx="1724251" cy="1206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毛笔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423" y="1600378"/>
            <a:ext cx="1724251" cy="1206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矩形 13"/>
          <p:cNvSpPr/>
          <p:nvPr/>
        </p:nvSpPr>
        <p:spPr>
          <a:xfrm>
            <a:off x="3772540" y="2591039"/>
            <a:ext cx="2541997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>
                <a:latin typeface="方正榜书行简体" panose="02000000000000000000" pitchFamily="2" charset="-122"/>
                <a:ea typeface="方正榜书行简体" panose="02000000000000000000" pitchFamily="2" charset="-122"/>
              </a:rPr>
              <a:t>一、</a:t>
            </a:r>
            <a:r>
              <a:rPr lang="zh-CN" altLang="en-US" sz="3735" dirty="0">
                <a:latin typeface="方正榜书行简体" panose="02000000000000000000" pitchFamily="2" charset="-122"/>
                <a:ea typeface="方正榜书行简体" panose="02000000000000000000" pitchFamily="2" charset="-122"/>
              </a:rPr>
              <a:t>唱歌曲</a:t>
            </a:r>
            <a:endParaRPr lang="zh-CN" altLang="en-US" sz="3735" dirty="0">
              <a:latin typeface="方正榜书行简体" panose="02000000000000000000" pitchFamily="2" charset="-122"/>
              <a:ea typeface="方正榜书行简体" panose="02000000000000000000" pitchFamily="2" charset="-122"/>
            </a:endParaRPr>
          </a:p>
        </p:txBody>
      </p:sp>
      <p:pic>
        <p:nvPicPr>
          <p:cNvPr id="15" name="Picture 4" descr="E:\PPT\PPT中国风元素\水墨祥云\水墨祥云\0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836" y="2726012"/>
            <a:ext cx="759280" cy="473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图片 41" descr="C_108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863" y="3170659"/>
            <a:ext cx="2640000" cy="80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C:\Users\Thinkpad\Desktop\PNG\1_0002_图层-5-副本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23" y="249424"/>
            <a:ext cx="3133732" cy="289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46"/>
          <p:cNvSpPr txBox="1"/>
          <p:nvPr/>
        </p:nvSpPr>
        <p:spPr>
          <a:xfrm>
            <a:off x="1050634" y="858032"/>
            <a:ext cx="2114682" cy="1200329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zh-CN" altLang="en-US" sz="7200" dirty="0">
                <a:solidFill>
                  <a:srgbClr val="C00000"/>
                </a:solidFill>
                <a:latin typeface="中山行书百年纪念版" panose="02010609000101010101" pitchFamily="49" charset="-122"/>
                <a:ea typeface="中山行书百年纪念版" panose="02010609000101010101" pitchFamily="49" charset="-122"/>
              </a:rPr>
              <a:t>目录</a:t>
            </a:r>
            <a:endParaRPr lang="zh-CN" altLang="en-US" sz="7200" dirty="0">
              <a:solidFill>
                <a:srgbClr val="C00000"/>
              </a:solidFill>
              <a:latin typeface="中山行书百年纪念版" panose="02010609000101010101" pitchFamily="49" charset="-122"/>
              <a:ea typeface="中山行书百年纪念版" panose="02010609000101010101" pitchFamily="49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3772540" y="3830096"/>
            <a:ext cx="2541997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>
                <a:latin typeface="方正榜书行简体" panose="02000000000000000000" pitchFamily="2" charset="-122"/>
                <a:ea typeface="方正榜书行简体" panose="02000000000000000000" pitchFamily="2" charset="-122"/>
              </a:rPr>
              <a:t>二、</a:t>
            </a:r>
            <a:r>
              <a:rPr lang="zh-CN" altLang="en-US" sz="3735" dirty="0">
                <a:latin typeface="方正榜书行简体" panose="02000000000000000000" pitchFamily="2" charset="-122"/>
                <a:ea typeface="方正榜书行简体" panose="02000000000000000000" pitchFamily="2" charset="-122"/>
              </a:rPr>
              <a:t>学模范</a:t>
            </a:r>
            <a:endParaRPr lang="zh-CN" altLang="en-US" sz="3735" dirty="0">
              <a:latin typeface="方正榜书行简体" panose="02000000000000000000" pitchFamily="2" charset="-122"/>
              <a:ea typeface="方正榜书行简体" panose="02000000000000000000" pitchFamily="2" charset="-122"/>
            </a:endParaRPr>
          </a:p>
        </p:txBody>
      </p:sp>
      <p:pic>
        <p:nvPicPr>
          <p:cNvPr id="20" name="Picture 4" descr="E:\PPT\PPT中国风元素\水墨祥云\水墨祥云\0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836" y="3965070"/>
            <a:ext cx="759280" cy="473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图片 41" descr="C_108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863" y="4409716"/>
            <a:ext cx="2640000" cy="80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矩形 21"/>
          <p:cNvSpPr/>
          <p:nvPr/>
        </p:nvSpPr>
        <p:spPr>
          <a:xfrm>
            <a:off x="3772540" y="5027119"/>
            <a:ext cx="2541997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>
                <a:latin typeface="方正榜书行简体" panose="02000000000000000000" pitchFamily="2" charset="-122"/>
                <a:ea typeface="方正榜书行简体" panose="02000000000000000000" pitchFamily="2" charset="-122"/>
              </a:rPr>
              <a:t>三、</a:t>
            </a:r>
            <a:r>
              <a:rPr lang="zh-CN" altLang="en-US" sz="3735" dirty="0">
                <a:latin typeface="方正榜书行简体" panose="02000000000000000000" pitchFamily="2" charset="-122"/>
                <a:ea typeface="方正榜书行简体" panose="02000000000000000000" pitchFamily="2" charset="-122"/>
              </a:rPr>
              <a:t>诵经典</a:t>
            </a:r>
            <a:endParaRPr lang="zh-CN" altLang="en-US" sz="3735" dirty="0">
              <a:latin typeface="方正榜书行简体" panose="02000000000000000000" pitchFamily="2" charset="-122"/>
              <a:ea typeface="方正榜书行简体" panose="02000000000000000000" pitchFamily="2" charset="-122"/>
            </a:endParaRPr>
          </a:p>
        </p:txBody>
      </p:sp>
      <p:pic>
        <p:nvPicPr>
          <p:cNvPr id="23" name="Picture 4" descr="E:\PPT\PPT中国风元素\水墨祥云\水墨祥云\0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836" y="5162092"/>
            <a:ext cx="759280" cy="473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图片 41" descr="C_108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863" y="5606739"/>
            <a:ext cx="2640000" cy="80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矩形 24"/>
          <p:cNvSpPr/>
          <p:nvPr/>
        </p:nvSpPr>
        <p:spPr>
          <a:xfrm>
            <a:off x="7157039" y="2564799"/>
            <a:ext cx="2541997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smtClean="0">
                <a:latin typeface="方正榜书行简体" panose="02000000000000000000" pitchFamily="2" charset="-122"/>
                <a:ea typeface="方正榜书行简体" panose="02000000000000000000" pitchFamily="2" charset="-122"/>
              </a:rPr>
              <a:t>四、</a:t>
            </a:r>
            <a:r>
              <a:rPr lang="zh-CN" altLang="en-US" sz="3735" smtClean="0">
                <a:latin typeface="方正榜书行简体" panose="02000000000000000000" pitchFamily="2" charset="-122"/>
                <a:ea typeface="方正榜书行简体" panose="02000000000000000000" pitchFamily="2" charset="-122"/>
              </a:rPr>
              <a:t>谈</a:t>
            </a:r>
            <a:r>
              <a:rPr lang="zh-CN" altLang="en-US" sz="3735" dirty="0">
                <a:latin typeface="方正榜书行简体" panose="02000000000000000000" pitchFamily="2" charset="-122"/>
                <a:ea typeface="方正榜书行简体" panose="02000000000000000000" pitchFamily="2" charset="-122"/>
              </a:rPr>
              <a:t>感悟</a:t>
            </a:r>
            <a:endParaRPr lang="zh-CN" altLang="en-US" sz="3735" dirty="0">
              <a:latin typeface="方正榜书行简体" panose="02000000000000000000" pitchFamily="2" charset="-122"/>
              <a:ea typeface="方正榜书行简体" panose="02000000000000000000" pitchFamily="2" charset="-122"/>
            </a:endParaRPr>
          </a:p>
        </p:txBody>
      </p:sp>
      <p:pic>
        <p:nvPicPr>
          <p:cNvPr id="26" name="Picture 4" descr="E:\PPT\PPT中国风元素\水墨祥云\水墨祥云\0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777" y="2726012"/>
            <a:ext cx="759280" cy="473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图片 41" descr="C_108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804" y="3170659"/>
            <a:ext cx="2640000" cy="80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矩形 27"/>
          <p:cNvSpPr/>
          <p:nvPr/>
        </p:nvSpPr>
        <p:spPr>
          <a:xfrm>
            <a:off x="7178482" y="3830096"/>
            <a:ext cx="2541997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>
                <a:latin typeface="方正榜书行简体" panose="02000000000000000000" pitchFamily="2" charset="-122"/>
                <a:ea typeface="方正榜书行简体" panose="02000000000000000000" pitchFamily="2" charset="-122"/>
              </a:rPr>
              <a:t>五、</a:t>
            </a:r>
            <a:r>
              <a:rPr lang="zh-CN" altLang="en-US" sz="3735" dirty="0">
                <a:latin typeface="方正榜书行简体" panose="02000000000000000000" pitchFamily="2" charset="-122"/>
                <a:ea typeface="方正榜书行简体" panose="02000000000000000000" pitchFamily="2" charset="-122"/>
              </a:rPr>
              <a:t>孝文化</a:t>
            </a:r>
            <a:endParaRPr lang="zh-CN" altLang="en-US" sz="3735" dirty="0">
              <a:latin typeface="方正榜书行简体" panose="02000000000000000000" pitchFamily="2" charset="-122"/>
              <a:ea typeface="方正榜书行简体" panose="02000000000000000000" pitchFamily="2" charset="-122"/>
            </a:endParaRPr>
          </a:p>
        </p:txBody>
      </p:sp>
      <p:pic>
        <p:nvPicPr>
          <p:cNvPr id="29" name="Picture 4" descr="E:\PPT\PPT中国风元素\水墨祥云\水墨祥云\0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777" y="3965070"/>
            <a:ext cx="759280" cy="473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图片 41" descr="C_108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804" y="4409716"/>
            <a:ext cx="2640000" cy="80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矩形 30"/>
          <p:cNvSpPr/>
          <p:nvPr/>
        </p:nvSpPr>
        <p:spPr>
          <a:xfrm>
            <a:off x="7178482" y="5027119"/>
            <a:ext cx="2541997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>
                <a:latin typeface="方正榜书行简体" panose="02000000000000000000" pitchFamily="2" charset="-122"/>
                <a:ea typeface="方正榜书行简体" panose="02000000000000000000" pitchFamily="2" charset="-122"/>
              </a:rPr>
              <a:t>六、</a:t>
            </a:r>
            <a:r>
              <a:rPr lang="zh-CN" altLang="en-US" sz="3735" dirty="0">
                <a:latin typeface="方正榜书行简体" panose="02000000000000000000" pitchFamily="2" charset="-122"/>
                <a:ea typeface="方正榜书行简体" panose="02000000000000000000" pitchFamily="2" charset="-122"/>
              </a:rPr>
              <a:t>送吉祥</a:t>
            </a:r>
            <a:endParaRPr lang="zh-CN" altLang="en-US" sz="3735" dirty="0">
              <a:latin typeface="方正榜书行简体" panose="02000000000000000000" pitchFamily="2" charset="-122"/>
              <a:ea typeface="方正榜书行简体" panose="02000000000000000000" pitchFamily="2" charset="-122"/>
            </a:endParaRPr>
          </a:p>
        </p:txBody>
      </p:sp>
      <p:pic>
        <p:nvPicPr>
          <p:cNvPr id="32" name="Picture 4" descr="E:\PPT\PPT中国风元素\水墨祥云\水墨祥云\0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777" y="5162092"/>
            <a:ext cx="759280" cy="473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图片 41" descr="C_108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804" y="5606739"/>
            <a:ext cx="2640000" cy="80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2.89025E-6 3.7037E-6 C 0.00052 0.01851 2.89025E-6 0.02407 0.00468 0.03055 C 0.00885 0.02615 0.01054 0.025 0.01367 0.01389 C 0.01497 0.00949 0.01731 3.7037E-6 0.01731 0.00023 C 0.01601 0.01481 0.01562 0.025 0.01315 0.03981 C 0.01289 0.04236 0.01145 0.04514 0.01197 0.04699 C 0.0121 0.04745 0.01731 0.04051 0.01809 0.03981 C 0.01979 0.03264 0.02148 0.02893 0.02291 0.02106 C 0.02226 0.03032 0.02135 0.0331 0.02591 0.02569 C 0.02864 0.02129 0.03124 0.01273 0.03333 0.00463 C 0.03346 0.00162 0.03385 -0.00764 0.03385 -0.00463 C 0.03385 0.00277 0.03281 0.01643 0.03189 0.02338 C 0.03163 0.02592 0.0302 0.02893 0.03085 0.03055 C 0.03137 0.03171 0.03476 0.02685 0.03554 0.02569 C 0.0371 0.00995 0.0371 0.0287 0.03736 0.03518 C 0.0384 0.08078 0.03697 0.06666 0.04114 0.05162 C 0.04205 0.04051 0.04491 0.0331 0.04791 0.03055 C 0.04999 0.02199 0.04999 0.01597 0.05194 0.02801 C 0.05259 0.02708 0.05325 0.02407 0.05403 0.02569 C 0.05559 0.02986 0.05676 0.05254 0.05819 0.06088 C 0.06666 0.05833 0.06666 0.06365 0.07017 0.03981 C 0.07017 0.03426 0.06965 0.02893 0.06965 0.02338 C 0.06965 0.01875 0.06965 0.0331 0.07017 0.03726 C 0.07043 0.03981 0.07147 0.04051 0.07186 0.04189 C 0.07303 0.04051 0.07434 0.03981 0.07499 0.03726 C 0.07655 0.03333 0.07642 0.02662 0.07707 0.02106 C 0.07798 0.01041 0.07772 0.01273 0.08006 0.00717 C 0.08371 0.01041 0.08657 0.01851 0.09022 0.02338 C 0.09217 0.03402 0.09269 0.04189 0.08905 0.04699 C 0.08696 0.05856 0.08892 0.05347 0.08644 0.04699 C 0.08605 0.04537 0.0854 0.04537 0.08475 0.04444 C 0.0828 0.04537 0.08059 0.04444 0.07863 0.04699 C 0.07772 0.04791 0.08163 0.04606 0.08124 0.04907 C 0.08033 0.05486 0.07772 0.05185 0.07616 0.0537 C 0.0759 0.05625 0.0746 0.05856 0.07499 0.06088 C 0.07603 0.06412 0.07759 0.06365 0.07863 0.06319 C 0.08163 0.06273 0.08436 0.06018 0.08736 0.05833 C 0.08905 0.05717 0.09269 0.0537 0.09269 0.05393 C 0.0953 0.04884 0.09738 0.04652 0.10011 0.04444 C 0.10259 0.05949 0.10519 0.05578 0.10949 0.0537 C 0.11105 0.04629 0.11183 0.03865 0.11261 0.03055 C 0.11287 0.02754 0.113 0.02407 0.11339 0.02106 C 0.11365 0.01828 0.11444 0.01111 0.1147 0.01389 C 0.11808 0.05 0.11235 0.03264 0.11704 0.04444 C 0.11756 0.04328 0.12068 0.03449 0.12121 0.03518 C 0.12199 0.03634 0.12147 0.04143 0.12186 0.04444 C 0.12238 0.06389 0.12147 0.07615 0.12615 0.05833 C 0.12719 0.04514 0.12589 0.0574 0.12863 0.04699 C 0.12915 0.04514 0.12967 0.03981 0.12967 0.04004 C 0.13006 0.03726 0.13071 0.03518 0.13084 0.03264 C 0.13123 0.03055 0.13084 0.02569 0.13162 0.02569 C 0.13279 0.02569 0.13201 0.03634 0.13279 0.03981 C 0.13422 0.04467 0.13644 0.04328 0.13826 0.04444 C 0.14217 0.04143 0.14386 0.0368 0.14672 0.02569 C 0.14685 0.02338 0.14672 0.01875 0.14737 0.01875 C 0.14802 0.01875 0.14829 0.02338 0.14855 0.02569 C 0.14985 0.03217 0.14985 0.03078 0.15245 0.03518 " pathEditMode="relative" rAng="0" ptsTypes="AAAAAAAAAAAAAAAAAAAAAAAAAAAAAAAAAAAAAAAAAAAAAAAAAAAAAAAAA">
                                      <p:cBhvr>
                                        <p:cTn id="30" dur="2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6" y="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0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2.89025E-6 -3.33333E-6 C 0.00052 0.01852 2.89025E-6 0.02408 0.00468 0.03056 C 0.00885 0.02616 0.01054 0.025 0.01367 0.01389 C 0.01497 0.00949 0.01731 -3.33333E-6 0.01731 0.00023 C 0.01601 0.01482 0.01562 0.025 0.01315 0.03982 C 0.01289 0.04236 0.01145 0.04514 0.01197 0.04699 C 0.0121 0.04746 0.01731 0.04051 0.01809 0.03982 C 0.01979 0.03264 0.02148 0.02894 0.02291 0.02107 C 0.02226 0.03033 0.02135 0.03311 0.02591 0.0257 C 0.02864 0.0213 0.03124 0.01273 0.03333 0.00463 C 0.03346 0.00162 0.03385 -0.00764 0.03385 -0.00463 C 0.03385 0.00278 0.03281 0.01644 0.03189 0.02338 C 0.03163 0.02593 0.0302 0.02894 0.03085 0.03056 C 0.03137 0.03172 0.03476 0.02686 0.03554 0.0257 C 0.0371 0.00996 0.0371 0.02871 0.03736 0.03519 C 0.0384 0.08079 0.03697 0.06667 0.04114 0.05162 C 0.04205 0.04051 0.04491 0.03311 0.04791 0.03056 C 0.04999 0.02199 0.04999 0.01598 0.05194 0.02801 C 0.05259 0.02709 0.05325 0.02408 0.05403 0.0257 C 0.05559 0.02986 0.05676 0.05255 0.05819 0.06088 C 0.06666 0.05834 0.06666 0.06366 0.07017 0.03982 C 0.07017 0.03426 0.06965 0.02894 0.06965 0.02338 C 0.06965 0.01875 0.06965 0.03311 0.07017 0.03727 C 0.07043 0.03982 0.07147 0.04051 0.07186 0.0419 C 0.07303 0.04051 0.07434 0.03982 0.07499 0.03727 C 0.07655 0.03334 0.07642 0.02662 0.07707 0.02107 C 0.07798 0.01042 0.07772 0.01273 0.08006 0.00718 C 0.08371 0.01042 0.08657 0.01852 0.09022 0.02338 C 0.09217 0.03403 0.09269 0.0419 0.08905 0.04699 C 0.08696 0.05857 0.08892 0.05348 0.08644 0.04699 C 0.08605 0.04537 0.0854 0.04537 0.08475 0.04445 C 0.0828 0.04537 0.08059 0.04445 0.07863 0.04699 C 0.07772 0.04792 0.08163 0.04607 0.08124 0.04908 C 0.08033 0.05486 0.07772 0.05186 0.07616 0.05371 C 0.0759 0.05625 0.0746 0.05857 0.07499 0.06088 C 0.07603 0.06412 0.07759 0.06366 0.07863 0.0632 C 0.08163 0.06273 0.08436 0.06019 0.08736 0.05834 C 0.08905 0.05718 0.09269 0.05371 0.09269 0.05394 C 0.0953 0.04885 0.09738 0.04653 0.10011 0.04445 C 0.10259 0.05949 0.10519 0.05579 0.10949 0.05371 C 0.11105 0.0463 0.11183 0.03866 0.11261 0.03056 C 0.11287 0.02755 0.113 0.02408 0.11339 0.02107 C 0.11365 0.01829 0.11444 0.01111 0.1147 0.01389 C 0.11808 0.05 0.11235 0.03264 0.11704 0.04445 C 0.11756 0.04329 0.12068 0.03449 0.12121 0.03519 C 0.12199 0.03635 0.12147 0.04144 0.12186 0.04445 C 0.12238 0.06389 0.12147 0.07616 0.12615 0.05834 C 0.12719 0.04514 0.12589 0.05741 0.12863 0.04699 C 0.12915 0.04514 0.12967 0.03982 0.12967 0.04005 C 0.13006 0.03727 0.13071 0.03519 0.13084 0.03264 C 0.13123 0.03056 0.13084 0.0257 0.13162 0.0257 C 0.13279 0.0257 0.13201 0.03635 0.13279 0.03982 C 0.13422 0.04468 0.13644 0.04329 0.13826 0.04445 C 0.14217 0.04144 0.14386 0.03681 0.14672 0.0257 C 0.14685 0.02338 0.14672 0.01875 0.14737 0.01875 C 0.14802 0.01875 0.14829 0.02338 0.14855 0.0257 C 0.14985 0.03218 0.14985 0.03079 0.15245 0.03519 " pathEditMode="relative" rAng="0" ptsTypes="AAAAAAAAAAAAAAAAAAAAAAAAAAAAAAAAAAAAAAAAAAAAAAAAAAAAAAAAA">
                                      <p:cBhvr>
                                        <p:cTn id="51" dur="2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6" y="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5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0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2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3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2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0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2.89025E-6 -3.7037E-7 C 0.00052 0.01852 2.89025E-6 0.02407 0.00468 0.03056 C 0.00885 0.02616 0.01054 0.025 0.01367 0.01389 C 0.01497 0.00949 0.01731 -3.7037E-7 0.01731 0.00023 C 0.01601 0.01482 0.01562 0.025 0.01315 0.03982 C 0.01289 0.04236 0.01145 0.04514 0.01197 0.04699 C 0.0121 0.04745 0.01731 0.04051 0.01809 0.03982 C 0.01979 0.03264 0.02148 0.02894 0.02291 0.02107 C 0.02226 0.03032 0.02135 0.0331 0.02591 0.02569 C 0.02864 0.0213 0.03124 0.01273 0.03333 0.00463 C 0.03346 0.00162 0.03385 -0.00764 0.03385 -0.00463 C 0.03385 0.00278 0.03281 0.01644 0.03189 0.02338 C 0.03163 0.02593 0.0302 0.02894 0.03085 0.03056 C 0.03137 0.03171 0.03476 0.02685 0.03554 0.02569 C 0.0371 0.00995 0.0371 0.0287 0.03736 0.03519 C 0.0384 0.08079 0.03697 0.06667 0.04114 0.05162 C 0.04205 0.04051 0.04491 0.0331 0.04791 0.03056 C 0.04999 0.02199 0.04999 0.01597 0.05194 0.02801 C 0.05259 0.02708 0.05325 0.02407 0.05403 0.02569 C 0.05559 0.02986 0.05676 0.05255 0.05819 0.06088 C 0.06666 0.05833 0.06666 0.06366 0.07017 0.03982 C 0.07017 0.03426 0.06965 0.02894 0.06965 0.02338 C 0.06965 0.01875 0.06965 0.0331 0.07017 0.03727 C 0.07043 0.03982 0.07147 0.04051 0.07186 0.0419 C 0.07303 0.04051 0.07434 0.03982 0.07499 0.03727 C 0.07655 0.03333 0.07642 0.02662 0.07707 0.02107 C 0.07798 0.01042 0.07772 0.01273 0.08006 0.00718 C 0.08371 0.01042 0.08657 0.01852 0.09022 0.02338 C 0.09217 0.03403 0.09269 0.0419 0.08905 0.04699 C 0.08696 0.05857 0.08892 0.05347 0.08644 0.04699 C 0.08605 0.04537 0.0854 0.04537 0.08475 0.04444 C 0.0828 0.04537 0.08059 0.04444 0.07863 0.04699 C 0.07772 0.04792 0.08163 0.04607 0.08124 0.04907 C 0.08033 0.05486 0.07772 0.05185 0.07616 0.0537 C 0.0759 0.05625 0.0746 0.05857 0.07499 0.06088 C 0.07603 0.06412 0.07759 0.06366 0.07863 0.06319 C 0.08163 0.06273 0.08436 0.06019 0.08736 0.05833 C 0.08905 0.05718 0.09269 0.0537 0.09269 0.05394 C 0.0953 0.04884 0.09738 0.04653 0.10011 0.04444 C 0.10259 0.05949 0.10519 0.05579 0.10949 0.0537 C 0.11105 0.0463 0.11183 0.03866 0.11261 0.03056 C 0.11287 0.02755 0.113 0.02407 0.11339 0.02107 C 0.11365 0.01829 0.11444 0.01111 0.1147 0.01389 C 0.11808 0.05 0.11235 0.03264 0.11704 0.04444 C 0.11756 0.04329 0.12068 0.03449 0.12121 0.03519 C 0.12199 0.03634 0.12147 0.04144 0.12186 0.04444 C 0.12238 0.06389 0.12147 0.07616 0.12615 0.05833 C 0.12719 0.04514 0.12589 0.05741 0.12863 0.04699 C 0.12915 0.04514 0.12967 0.03982 0.12967 0.04005 C 0.13006 0.03727 0.13071 0.03519 0.13084 0.03264 C 0.13123 0.03056 0.13084 0.02569 0.13162 0.02569 C 0.13279 0.02569 0.13201 0.03634 0.13279 0.03982 C 0.13422 0.04468 0.13644 0.04329 0.13826 0.04444 C 0.14217 0.04144 0.14386 0.03681 0.14672 0.02569 C 0.14685 0.02338 0.14672 0.01875 0.14737 0.01875 C 0.14802 0.01875 0.14829 0.02338 0.14855 0.02569 C 0.14985 0.03218 0.14985 0.03079 0.15245 0.03519 " pathEditMode="relative" rAng="0" ptsTypes="AAAAAAAAAAAAAAAAAAAAAAAAAAAAAAAAAAAAAAAAAAAAAAAAAAAAAAAAA">
                                      <p:cBhvr>
                                        <p:cTn id="72" dur="2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6" y="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40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5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500"/>
                            </p:stCondLst>
                            <p:childTnLst>
                              <p:par>
                                <p:cTn id="8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80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2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0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2.37729E-6 3.7037E-6 C 0.00052 0.01851 2.37729E-6 0.02407 0.00468 0.03055 C 0.00885 0.02615 0.01054 0.025 0.01367 0.01389 C 0.01497 0.00949 0.01731 3.7037E-6 0.01731 0.00023 C 0.01601 0.01481 0.01562 0.025 0.01315 0.03981 C 0.01289 0.04236 0.01145 0.04514 0.01198 0.04699 C 0.01211 0.04745 0.01731 0.04051 0.01809 0.03981 C 0.01979 0.03264 0.02148 0.02893 0.02291 0.02106 C 0.02226 0.03032 0.02135 0.0331 0.02591 0.02569 C 0.02864 0.02129 0.03124 0.01273 0.03333 0.00463 C 0.03346 0.00162 0.03385 -0.00764 0.03385 -0.00463 C 0.03385 0.00277 0.03281 0.01643 0.03189 0.02338 C 0.03163 0.02592 0.0302 0.02893 0.03085 0.03055 C 0.03137 0.03171 0.03476 0.02685 0.03554 0.02569 C 0.0371 0.00995 0.0371 0.0287 0.03736 0.03518 C 0.0384 0.08078 0.03697 0.06666 0.04114 0.05162 C 0.04205 0.04051 0.04491 0.0331 0.04791 0.03055 C 0.04999 0.02199 0.04999 0.01597 0.05194 0.02801 C 0.05259 0.02708 0.05325 0.02407 0.05403 0.02569 C 0.05559 0.02986 0.05676 0.05254 0.05819 0.06088 C 0.06666 0.05833 0.06666 0.06365 0.07017 0.03981 C 0.07017 0.03426 0.06965 0.02893 0.06965 0.02338 C 0.06965 0.01875 0.06965 0.0331 0.07017 0.03726 C 0.07043 0.03981 0.07147 0.04051 0.07186 0.04189 C 0.07303 0.04051 0.07434 0.03981 0.07499 0.03726 C 0.07655 0.03333 0.07642 0.02662 0.07707 0.02106 C 0.07798 0.01041 0.07772 0.01273 0.08007 0.00717 C 0.08371 0.01041 0.08657 0.01851 0.09022 0.02338 C 0.09217 0.03402 0.09269 0.04189 0.08905 0.04699 C 0.08697 0.05856 0.08892 0.05347 0.08644 0.04699 C 0.08605 0.04537 0.0854 0.04537 0.08475 0.04444 C 0.0828 0.04537 0.08059 0.04444 0.07863 0.04699 C 0.07772 0.04791 0.08163 0.04606 0.08124 0.04907 C 0.08033 0.05486 0.07772 0.05185 0.07616 0.0537 C 0.0759 0.05625 0.0746 0.05856 0.07499 0.06088 C 0.07603 0.06412 0.07759 0.06365 0.07863 0.06319 C 0.08163 0.06273 0.08436 0.06018 0.08736 0.05833 C 0.08905 0.05717 0.09269 0.0537 0.09269 0.05393 C 0.0953 0.04884 0.09738 0.04652 0.10011 0.04444 C 0.10259 0.05949 0.10519 0.05578 0.10949 0.0537 C 0.11105 0.04629 0.11183 0.03865 0.11261 0.03055 C 0.11287 0.02754 0.113 0.02407 0.11339 0.02106 C 0.11365 0.01828 0.11444 0.01111 0.1147 0.01389 C 0.11808 0.05 0.11235 0.03264 0.11704 0.04444 C 0.11756 0.04328 0.12069 0.03449 0.12121 0.03518 C 0.12199 0.03634 0.12147 0.04143 0.12186 0.04444 C 0.12238 0.06389 0.12147 0.07615 0.12615 0.05833 C 0.12719 0.04514 0.12589 0.0574 0.12863 0.04699 C 0.12915 0.04514 0.12967 0.03981 0.12967 0.04004 C 0.13006 0.03726 0.13071 0.03518 0.13084 0.03264 C 0.13123 0.03055 0.13084 0.02569 0.13162 0.02569 C 0.13279 0.02569 0.13201 0.03634 0.13279 0.03981 C 0.13422 0.04467 0.13644 0.04328 0.13826 0.04444 C 0.14217 0.04143 0.14386 0.0368 0.14672 0.02569 C 0.14685 0.02338 0.14672 0.01875 0.14737 0.01875 C 0.14803 0.01875 0.14829 0.02338 0.14855 0.02569 C 0.14985 0.03217 0.14985 0.03078 0.15245 0.03518 " pathEditMode="relative" rAng="0" ptsTypes="AAAAAAAAAAAAAAAAAAAAAAAAAAAAAAAAAAAAAAAAAAAAAAAAAAAAAAAAA">
                                      <p:cBhvr>
                                        <p:cTn id="93" dur="2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6" y="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8500"/>
                            </p:stCondLst>
                            <p:childTnLst>
                              <p:par>
                                <p:cTn id="9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90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0"/>
                            </p:stCondLst>
                            <p:childTnLst>
                              <p:par>
                                <p:cTn id="10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2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25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2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0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2.37729E-6 -3.33333E-6 C 0.00052 0.01852 2.37729E-6 0.02408 0.00468 0.03056 C 0.00885 0.02616 0.01054 0.025 0.01367 0.01389 C 0.01497 0.00949 0.01731 -3.33333E-6 0.01731 0.00023 C 0.01601 0.01482 0.01562 0.025 0.01315 0.03982 C 0.01289 0.04236 0.01145 0.04514 0.01198 0.04699 C 0.01211 0.04746 0.01731 0.04051 0.01809 0.03982 C 0.01979 0.03264 0.02148 0.02894 0.02291 0.02107 C 0.02226 0.03033 0.02135 0.03311 0.02591 0.0257 C 0.02864 0.0213 0.03124 0.01273 0.03333 0.00463 C 0.03346 0.00162 0.03385 -0.00764 0.03385 -0.00463 C 0.03385 0.00278 0.03281 0.01644 0.03189 0.02338 C 0.03163 0.02593 0.0302 0.02894 0.03085 0.03056 C 0.03137 0.03172 0.03476 0.02686 0.03554 0.0257 C 0.0371 0.00996 0.0371 0.02871 0.03736 0.03519 C 0.0384 0.08079 0.03697 0.06667 0.04114 0.05162 C 0.04205 0.04051 0.04491 0.03311 0.04791 0.03056 C 0.04999 0.02199 0.04999 0.01598 0.05194 0.02801 C 0.05259 0.02709 0.05325 0.02408 0.05403 0.0257 C 0.05559 0.02986 0.05676 0.05255 0.05819 0.06088 C 0.06666 0.05834 0.06666 0.06366 0.07017 0.03982 C 0.07017 0.03426 0.06965 0.02894 0.06965 0.02338 C 0.06965 0.01875 0.06965 0.03311 0.07017 0.03727 C 0.07043 0.03982 0.07147 0.04051 0.07186 0.0419 C 0.07303 0.04051 0.07434 0.03982 0.07499 0.03727 C 0.07655 0.03334 0.07642 0.02662 0.07707 0.02107 C 0.07798 0.01042 0.07772 0.01273 0.08007 0.00718 C 0.08371 0.01042 0.08657 0.01852 0.09022 0.02338 C 0.09217 0.03403 0.09269 0.0419 0.08905 0.04699 C 0.08697 0.05857 0.08892 0.05348 0.08644 0.04699 C 0.08605 0.04537 0.0854 0.04537 0.08475 0.04445 C 0.0828 0.04537 0.08059 0.04445 0.07863 0.04699 C 0.07772 0.04792 0.08163 0.04607 0.08124 0.04908 C 0.08033 0.05486 0.07772 0.05186 0.07616 0.05371 C 0.0759 0.05625 0.0746 0.05857 0.07499 0.06088 C 0.07603 0.06412 0.07759 0.06366 0.07863 0.0632 C 0.08163 0.06273 0.08436 0.06019 0.08736 0.05834 C 0.08905 0.05718 0.09269 0.05371 0.09269 0.05394 C 0.0953 0.04885 0.09738 0.04653 0.10011 0.04445 C 0.10259 0.05949 0.10519 0.05579 0.10949 0.05371 C 0.11105 0.0463 0.11183 0.03866 0.11261 0.03056 C 0.11287 0.02755 0.113 0.02408 0.11339 0.02107 C 0.11365 0.01829 0.11444 0.01111 0.1147 0.01389 C 0.11808 0.05 0.11235 0.03264 0.11704 0.04445 C 0.11756 0.04329 0.12069 0.03449 0.12121 0.03519 C 0.12199 0.03635 0.12147 0.04144 0.12186 0.04445 C 0.12238 0.06389 0.12147 0.07616 0.12615 0.05834 C 0.12719 0.04514 0.12589 0.05741 0.12863 0.04699 C 0.12915 0.04514 0.12967 0.03982 0.12967 0.04005 C 0.13006 0.03727 0.13071 0.03519 0.13084 0.03264 C 0.13123 0.03056 0.13084 0.0257 0.13162 0.0257 C 0.13279 0.0257 0.13201 0.03635 0.13279 0.03982 C 0.13422 0.04468 0.13644 0.04329 0.13826 0.04445 C 0.14217 0.04144 0.14386 0.03681 0.14672 0.0257 C 0.14685 0.02338 0.14672 0.01875 0.14737 0.01875 C 0.14803 0.01875 0.14829 0.02338 0.14855 0.0257 C 0.14985 0.03218 0.14985 0.03079 0.15245 0.03519 " pathEditMode="relative" rAng="0" ptsTypes="AAAAAAAAAAAAAAAAAAAAAAAAAAAAAAAAAAAAAAAAAAAAAAAAAAAAAAAAA">
                                      <p:cBhvr>
                                        <p:cTn id="114" dur="2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6" y="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3000"/>
                            </p:stCondLst>
                            <p:childTnLst>
                              <p:par>
                                <p:cTn id="1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3500"/>
                            </p:stCondLst>
                            <p:childTnLst>
                              <p:par>
                                <p:cTn id="1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4500"/>
                            </p:stCondLst>
                            <p:childTnLst>
                              <p:par>
                                <p:cTn id="1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2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7000"/>
                            </p:stCondLst>
                            <p:childTnLst>
                              <p:par>
                                <p:cTn id="1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2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0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2.37729E-6 -3.7037E-7 C 0.00052 0.01852 2.37729E-6 0.02407 0.00468 0.03056 C 0.00885 0.02616 0.01054 0.025 0.01367 0.01389 C 0.01497 0.00949 0.01731 -3.7037E-7 0.01731 0.00023 C 0.01601 0.01482 0.01562 0.025 0.01315 0.03982 C 0.01289 0.04236 0.01145 0.04514 0.01198 0.04699 C 0.01211 0.04745 0.01731 0.04051 0.01809 0.03982 C 0.01979 0.03264 0.02148 0.02894 0.02291 0.02107 C 0.02226 0.03032 0.02135 0.0331 0.02591 0.02569 C 0.02864 0.0213 0.03124 0.01273 0.03333 0.00463 C 0.03346 0.00162 0.03385 -0.00764 0.03385 -0.00463 C 0.03385 0.00278 0.03281 0.01644 0.03189 0.02338 C 0.03163 0.02593 0.0302 0.02894 0.03085 0.03056 C 0.03137 0.03171 0.03476 0.02685 0.03554 0.02569 C 0.0371 0.00995 0.0371 0.0287 0.03736 0.03519 C 0.0384 0.08079 0.03697 0.06667 0.04114 0.05162 C 0.04205 0.04051 0.04491 0.0331 0.04791 0.03056 C 0.04999 0.02199 0.04999 0.01597 0.05194 0.02801 C 0.05259 0.02708 0.05325 0.02407 0.05403 0.02569 C 0.05559 0.02986 0.05676 0.05255 0.05819 0.06088 C 0.06666 0.05833 0.06666 0.06366 0.07017 0.03982 C 0.07017 0.03426 0.06965 0.02894 0.06965 0.02338 C 0.06965 0.01875 0.06965 0.0331 0.07017 0.03727 C 0.07043 0.03982 0.07147 0.04051 0.07186 0.0419 C 0.07303 0.04051 0.07434 0.03982 0.07499 0.03727 C 0.07655 0.03333 0.07642 0.02662 0.07707 0.02107 C 0.07798 0.01042 0.07772 0.01273 0.08007 0.00718 C 0.08371 0.01042 0.08657 0.01852 0.09022 0.02338 C 0.09217 0.03403 0.09269 0.0419 0.08905 0.04699 C 0.08697 0.05857 0.08892 0.05347 0.08644 0.04699 C 0.08605 0.04537 0.0854 0.04537 0.08475 0.04444 C 0.0828 0.04537 0.08059 0.04444 0.07863 0.04699 C 0.07772 0.04792 0.08163 0.04607 0.08124 0.04907 C 0.08033 0.05486 0.07772 0.05185 0.07616 0.0537 C 0.0759 0.05625 0.0746 0.05857 0.07499 0.06088 C 0.07603 0.06412 0.07759 0.06366 0.07863 0.06319 C 0.08163 0.06273 0.08436 0.06019 0.08736 0.05833 C 0.08905 0.05718 0.09269 0.0537 0.09269 0.05394 C 0.0953 0.04884 0.09738 0.04653 0.10011 0.04444 C 0.10259 0.05949 0.10519 0.05579 0.10949 0.0537 C 0.11105 0.0463 0.11183 0.03866 0.11261 0.03056 C 0.11287 0.02755 0.113 0.02407 0.11339 0.02107 C 0.11365 0.01829 0.11444 0.01111 0.1147 0.01389 C 0.11808 0.05 0.11235 0.03264 0.11704 0.04444 C 0.11756 0.04329 0.12069 0.03449 0.12121 0.03519 C 0.12199 0.03634 0.12147 0.04144 0.12186 0.04444 C 0.12238 0.06389 0.12147 0.07616 0.12615 0.05833 C 0.12719 0.04514 0.12589 0.05741 0.12863 0.04699 C 0.12915 0.04514 0.12967 0.03982 0.12967 0.04005 C 0.13006 0.03727 0.13071 0.03519 0.13084 0.03264 C 0.13123 0.03056 0.13084 0.02569 0.13162 0.02569 C 0.13279 0.02569 0.13201 0.03634 0.13279 0.03982 C 0.13422 0.04468 0.13644 0.04329 0.13826 0.04444 C 0.14217 0.04144 0.14386 0.03681 0.14672 0.02569 C 0.14685 0.02338 0.14672 0.01875 0.14737 0.01875 C 0.14803 0.01875 0.14829 0.02338 0.14855 0.02569 C 0.14985 0.03218 0.14985 0.03079 0.15245 0.03519 " pathEditMode="relative" rAng="0" ptsTypes="AAAAAAAAAAAAAAAAAAAAAAAAAAAAAAAAAAAAAAAAAAAAAAAAAAAAAAAAA">
                                      <p:cBhvr>
                                        <p:cTn id="135" dur="2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6" y="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750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19" grpId="0"/>
      <p:bldP spid="22" grpId="0"/>
      <p:bldP spid="25" grpId="0"/>
      <p:bldP spid="28" grpId="0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014" y="0"/>
            <a:ext cx="4948638" cy="280831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393" y="841828"/>
            <a:ext cx="5002356" cy="3226734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099132" y="1740313"/>
            <a:ext cx="26468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800" dirty="0" smtClean="0">
                <a:latin typeface="方正榜书行简体" panose="02000000000000000000" pitchFamily="2" charset="-122"/>
                <a:ea typeface="方正榜书行简体" panose="02000000000000000000" pitchFamily="2" charset="-122"/>
              </a:rPr>
              <a:t>第一部分</a:t>
            </a:r>
            <a:endParaRPr lang="zh-CN" altLang="en-US" sz="4800" dirty="0">
              <a:latin typeface="方正榜书行简体" panose="02000000000000000000" pitchFamily="2" charset="-122"/>
              <a:ea typeface="方正榜书行简体" panose="02000000000000000000" pitchFamily="2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921393" y="3383590"/>
            <a:ext cx="5330305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2800" dirty="0" smtClean="0">
                <a:gradFill>
                  <a:gsLst>
                    <a:gs pos="26000">
                      <a:schemeClr val="tx1">
                        <a:lumMod val="95000"/>
                        <a:lumOff val="5000"/>
                      </a:schemeClr>
                    </a:gs>
                    <a:gs pos="86000">
                      <a:srgbClr val="FF0000"/>
                    </a:gs>
                  </a:gsLst>
                  <a:lin ang="13500000" scaled="1"/>
                </a:gradFill>
                <a:latin typeface="中山行书百年纪念版" panose="02010609000101010101" pitchFamily="49" charset="-122"/>
                <a:ea typeface="中山行书百年纪念版" panose="02010609000101010101" pitchFamily="49" charset="-122"/>
              </a:rPr>
              <a:t>唱歌曲</a:t>
            </a:r>
            <a:endParaRPr lang="zh-CN" altLang="en-US" sz="12800" dirty="0">
              <a:gradFill>
                <a:gsLst>
                  <a:gs pos="26000">
                    <a:schemeClr val="tx1">
                      <a:lumMod val="95000"/>
                      <a:lumOff val="5000"/>
                    </a:schemeClr>
                  </a:gs>
                  <a:gs pos="86000">
                    <a:srgbClr val="FF0000"/>
                  </a:gs>
                </a:gsLst>
                <a:lin ang="13500000" scaled="1"/>
              </a:gradFill>
              <a:latin typeface="中山行书百年纪念版" panose="02010609000101010101" pitchFamily="49" charset="-122"/>
              <a:ea typeface="中山行书百年纪念版" panose="0201060900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179257"/>
            <a:ext cx="3745424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8229" y="3909779"/>
            <a:ext cx="1683131" cy="29482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theme/theme1.xml><?xml version="1.0" encoding="utf-8"?>
<a:theme xmlns:a="http://schemas.openxmlformats.org/drawingml/2006/main" name="6_Office 主题​​">
  <a:themeElements>
    <a:clrScheme name="七色">
      <a:dk1>
        <a:srgbClr val="000000"/>
      </a:dk1>
      <a:lt1>
        <a:sysClr val="window" lastClr="FFFFFF"/>
      </a:lt1>
      <a:dk2>
        <a:srgbClr val="FEB554"/>
      </a:dk2>
      <a:lt2>
        <a:srgbClr val="18497E"/>
      </a:lt2>
      <a:accent1>
        <a:srgbClr val="C00000"/>
      </a:accent1>
      <a:accent2>
        <a:srgbClr val="FF0000"/>
      </a:accent2>
      <a:accent3>
        <a:srgbClr val="FFC000"/>
      </a:accent3>
      <a:accent4>
        <a:srgbClr val="92D050"/>
      </a:accent4>
      <a:accent5>
        <a:srgbClr val="00B050"/>
      </a:accent5>
      <a:accent6>
        <a:srgbClr val="00B0F0"/>
      </a:accent6>
      <a:hlink>
        <a:srgbClr val="0070C0"/>
      </a:hlink>
      <a:folHlink>
        <a:srgbClr val="002060"/>
      </a:folHlink>
    </a:clrScheme>
    <a:fontScheme name="微软雅黑">
      <a:majorFont>
        <a:latin typeface="Constantia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7771</Words>
  <Application>WPS 演示</Application>
  <PresentationFormat>自定义</PresentationFormat>
  <Paragraphs>457</Paragraphs>
  <Slides>54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54</vt:i4>
      </vt:variant>
    </vt:vector>
  </HeadingPairs>
  <TitlesOfParts>
    <vt:vector size="75" baseType="lpstr">
      <vt:lpstr>Arial</vt:lpstr>
      <vt:lpstr>宋体</vt:lpstr>
      <vt:lpstr>Wingdings</vt:lpstr>
      <vt:lpstr>禹卫书法行书简体</vt:lpstr>
      <vt:lpstr>华文行楷</vt:lpstr>
      <vt:lpstr>中山行书百年纪念版</vt:lpstr>
      <vt:lpstr>李旭科书法</vt:lpstr>
      <vt:lpstr>楷体</vt:lpstr>
      <vt:lpstr>微软雅黑</vt:lpstr>
      <vt:lpstr>方正宋黑简体</vt:lpstr>
      <vt:lpstr>方正综艺简体</vt:lpstr>
      <vt:lpstr>方正榜书行简体</vt:lpstr>
      <vt:lpstr>方正古隶简体</vt:lpstr>
      <vt:lpstr>隶书</vt:lpstr>
      <vt:lpstr>Constantia</vt:lpstr>
      <vt:lpstr>Calibri</vt:lpstr>
      <vt:lpstr>方正吕建德字体</vt:lpstr>
      <vt:lpstr>华文新魏</vt:lpstr>
      <vt:lpstr>方正华隶简体</vt:lpstr>
      <vt:lpstr>南宋书局体</vt:lpstr>
      <vt:lpstr>6_Office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情缘素材：https://haosc.taobao.com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Administrator</cp:lastModifiedBy>
  <cp:revision>304</cp:revision>
  <dcterms:created xsi:type="dcterms:W3CDTF">2017-01-14T09:35:00Z</dcterms:created>
  <dcterms:modified xsi:type="dcterms:W3CDTF">2017-05-04T07:34:37Z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2052-10.1.0.6393</vt:lpwstr>
  </property>
</Properties>
</file>