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65" r:id="rId3"/>
    <p:sldId id="285" r:id="rId5"/>
    <p:sldId id="295" r:id="rId6"/>
    <p:sldId id="296" r:id="rId7"/>
    <p:sldId id="270" r:id="rId8"/>
    <p:sldId id="297" r:id="rId9"/>
    <p:sldId id="299" r:id="rId10"/>
    <p:sldId id="300" r:id="rId11"/>
    <p:sldId id="273" r:id="rId12"/>
    <p:sldId id="301" r:id="rId13"/>
    <p:sldId id="302" r:id="rId14"/>
    <p:sldId id="303" r:id="rId15"/>
    <p:sldId id="304" r:id="rId16"/>
    <p:sldId id="288" r:id="rId17"/>
    <p:sldId id="289" r:id="rId18"/>
    <p:sldId id="305" r:id="rId19"/>
    <p:sldId id="279" r:id="rId20"/>
    <p:sldId id="291" r:id="rId21"/>
    <p:sldId id="281" r:id="rId22"/>
    <p:sldId id="292" r:id="rId23"/>
    <p:sldId id="282" r:id="rId24"/>
    <p:sldId id="284" r:id="rId25"/>
  </p:sldIdLst>
  <p:sldSz cx="12192000" cy="6858000"/>
  <p:notesSz cx="6858000" cy="9144000"/>
  <p:embeddedFontLst>
    <p:embeddedFont>
      <p:font typeface="方正兰亭粗黑_GBK" panose="02000000000000000000" pitchFamily="2" charset="-122"/>
      <p:regular r:id="rId29"/>
    </p:embeddedFont>
    <p:embeddedFont>
      <p:font typeface="微软雅黑" panose="020B0503020204020204" charset="-122"/>
      <p:regular r:id="rId30"/>
    </p:embeddedFont>
    <p:embeddedFont>
      <p:font typeface="黑体" panose="02010609060101010101" pitchFamily="49" charset="-122"/>
      <p:regular r:id="rId31"/>
    </p:embeddedFont>
    <p:embeddedFont>
      <p:font typeface="Calibri" panose="020F0502020204030204" charset="0"/>
      <p:regular r:id="rId32"/>
      <p:bold r:id="rId33"/>
      <p:italic r:id="rId34"/>
      <p:boldItalic r:id="rId35"/>
    </p:embeddedFont>
    <p:embeddedFont>
      <p:font typeface="Calibri Light" panose="020F0302020204030204" charset="0"/>
      <p:regular r:id="rId36"/>
      <p:italic r:id="rId3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C000"/>
    <a:srgbClr val="FFFF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1" autoAdjust="0"/>
    <p:restoredTop sz="94660"/>
  </p:normalViewPr>
  <p:slideViewPr>
    <p:cSldViewPr snapToGrid="0" showGuides="1">
      <p:cViewPr varScale="1">
        <p:scale>
          <a:sx n="70" d="100"/>
          <a:sy n="70" d="100"/>
        </p:scale>
        <p:origin x="588" y="78"/>
      </p:cViewPr>
      <p:guideLst>
        <p:guide orient="horz" pos="2069"/>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font" Target="fonts/font9.fntdata"/><Relationship Id="rId36" Type="http://schemas.openxmlformats.org/officeDocument/2006/relationships/font" Target="fonts/font8.fntdata"/><Relationship Id="rId35" Type="http://schemas.openxmlformats.org/officeDocument/2006/relationships/font" Target="fonts/font7.fntdata"/><Relationship Id="rId34" Type="http://schemas.openxmlformats.org/officeDocument/2006/relationships/font" Target="fonts/font6.fntdata"/><Relationship Id="rId33" Type="http://schemas.openxmlformats.org/officeDocument/2006/relationships/font" Target="fonts/font5.fntdata"/><Relationship Id="rId32" Type="http://schemas.openxmlformats.org/officeDocument/2006/relationships/font" Target="fonts/font4.fntdata"/><Relationship Id="rId31" Type="http://schemas.openxmlformats.org/officeDocument/2006/relationships/font" Target="fonts/font3.fntdata"/><Relationship Id="rId30" Type="http://schemas.openxmlformats.org/officeDocument/2006/relationships/font" Target="fonts/font2.fntdata"/><Relationship Id="rId3" Type="http://schemas.openxmlformats.org/officeDocument/2006/relationships/slide" Target="slides/slide1.xml"/><Relationship Id="rId29" Type="http://schemas.openxmlformats.org/officeDocument/2006/relationships/font" Target="fonts/font1.fntdata"/><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276BFBF-C793-4170-8BA8-CFBB4F3A21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773639-B321-4FA2-B86F-259395822D2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276BFBF-C793-4170-8BA8-CFBB4F3A21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773639-B321-4FA2-B86F-259395822D2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276BFBF-C793-4170-8BA8-CFBB4F3A21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773639-B321-4FA2-B86F-259395822D2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276BFBF-C793-4170-8BA8-CFBB4F3A21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773639-B321-4FA2-B86F-259395822D2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276BFBF-C793-4170-8BA8-CFBB4F3A21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773639-B321-4FA2-B86F-259395822D2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276BFBF-C793-4170-8BA8-CFBB4F3A211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773639-B321-4FA2-B86F-259395822D2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276BFBF-C793-4170-8BA8-CFBB4F3A211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9773639-B321-4FA2-B86F-259395822D2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276BFBF-C793-4170-8BA8-CFBB4F3A21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9773639-B321-4FA2-B86F-259395822D2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276BFBF-C793-4170-8BA8-CFBB4F3A211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9773639-B321-4FA2-B86F-259395822D2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276BFBF-C793-4170-8BA8-CFBB4F3A211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773639-B321-4FA2-B86F-259395822D2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276BFBF-C793-4170-8BA8-CFBB4F3A211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773639-B321-4FA2-B86F-259395822D2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6BFBF-C793-4170-8BA8-CFBB4F3A211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73639-B321-4FA2-B86F-259395822D2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0" y="0"/>
            <a:ext cx="12192000" cy="6886406"/>
          </a:xfrm>
          <a:prstGeom prst="rect">
            <a:avLst/>
          </a:prstGeom>
          <a:gradFill flip="none" rotWithShape="1">
            <a:gsLst>
              <a:gs pos="45000">
                <a:srgbClr val="C00000"/>
              </a:gs>
              <a:gs pos="100000">
                <a:srgbClr val="FF0000"/>
              </a:gs>
            </a:gsLst>
            <a:path path="circle">
              <a:fillToRect t="100000" r="100000"/>
            </a:path>
            <a:tileRect l="-100000" b="-100000"/>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ot="0" spcFirstLastPara="0" vertOverflow="overflow" horzOverflow="overflow" vert="horz" wrap="square" lIns="109728" tIns="54864" rIns="109728" bIns="54864" numCol="1" spcCol="0" rtlCol="0" fromWordArt="0" anchor="t" anchorCtr="0" forceAA="0" compatLnSpc="1">
            <a:noAutofit/>
          </a:bodyPr>
          <a:lstStyle/>
          <a:p>
            <a:pPr defTabSz="1097280" fontAlgn="base">
              <a:spcBef>
                <a:spcPct val="0"/>
              </a:spcBef>
              <a:spcAft>
                <a:spcPct val="0"/>
              </a:spcAft>
            </a:pPr>
            <a:endParaRPr lang="zh-CN" altLang="en-US" sz="2160">
              <a:latin typeface="Arial" panose="020B0604020202020204" pitchFamily="34" charset="0"/>
              <a:ea typeface="宋体" panose="02010600030101010101" pitchFamily="2" charset="-122"/>
            </a:endParaRPr>
          </a:p>
        </p:txBody>
      </p:sp>
      <p:sp>
        <p:nvSpPr>
          <p:cNvPr id="4" name="矩形 3"/>
          <p:cNvSpPr/>
          <p:nvPr/>
        </p:nvSpPr>
        <p:spPr bwMode="auto">
          <a:xfrm>
            <a:off x="0" y="1311965"/>
            <a:ext cx="12192000" cy="4234070"/>
          </a:xfrm>
          <a:prstGeom prst="rect">
            <a:avLst/>
          </a:prstGeom>
          <a:gradFill flip="none" rotWithShape="1">
            <a:gsLst>
              <a:gs pos="48000">
                <a:srgbClr val="FFC000"/>
              </a:gs>
              <a:gs pos="0">
                <a:srgbClr val="FFFF66"/>
              </a:gs>
            </a:gsLst>
            <a:path path="circle">
              <a:fillToRect l="50000" t="50000" r="50000" b="50000"/>
            </a:path>
            <a:tileRect/>
          </a:gradFill>
          <a:ln w="9525" cap="flat" cmpd="sng" algn="ctr">
            <a:noFill/>
            <a:prstDash val="solid"/>
            <a:round/>
            <a:headEnd type="none" w="med" len="med"/>
            <a:tailEnd type="none" w="med" len="med"/>
          </a:ln>
          <a:effectLst/>
        </p:spPr>
        <p:txBody>
          <a:bodyPr rot="0" spcFirstLastPara="0" vertOverflow="overflow" horzOverflow="overflow" vert="horz" wrap="square" lIns="109728" tIns="54864" rIns="109728" bIns="54864" numCol="1" spcCol="0" rtlCol="0" fromWordArt="0" anchor="t" anchorCtr="0" forceAA="0" compatLnSpc="1">
            <a:noAutofit/>
          </a:bodyPr>
          <a:lstStyle/>
          <a:p>
            <a:pPr defTabSz="1097280" fontAlgn="base">
              <a:spcBef>
                <a:spcPct val="0"/>
              </a:spcBef>
              <a:spcAft>
                <a:spcPct val="0"/>
              </a:spcAft>
            </a:pPr>
            <a:endParaRPr lang="zh-CN" altLang="en-US" sz="2160">
              <a:latin typeface="Arial" panose="020B0604020202020204" pitchFamily="34" charset="0"/>
              <a:ea typeface="宋体" panose="02010600030101010101" pitchFamily="2" charset="-122"/>
            </a:endParaRPr>
          </a:p>
        </p:txBody>
      </p:sp>
      <p:sp>
        <p:nvSpPr>
          <p:cNvPr id="6" name="矩形 5"/>
          <p:cNvSpPr/>
          <p:nvPr/>
        </p:nvSpPr>
        <p:spPr>
          <a:xfrm>
            <a:off x="1037771" y="882773"/>
            <a:ext cx="10116457" cy="3081164"/>
          </a:xfrm>
          <a:prstGeom prst="rect">
            <a:avLst/>
          </a:prstGeom>
          <a:effectLst/>
        </p:spPr>
        <p:txBody>
          <a:bodyPr wrap="square">
            <a:spAutoFit/>
          </a:bodyPr>
          <a:lstStyle/>
          <a:p>
            <a:pPr algn="ctr">
              <a:lnSpc>
                <a:spcPts val="12000"/>
              </a:lnSpc>
            </a:pPr>
            <a:r>
              <a:rPr lang="zh-CN" altLang="en-US" sz="3600" b="1" smtClean="0">
                <a:ln w="19050">
                  <a:solidFill>
                    <a:schemeClr val="bg1"/>
                  </a:solidFill>
                  <a:prstDash val="solid"/>
                </a:ln>
                <a:effectLst>
                  <a:outerShdw blurRad="38100" dist="22860" dir="5400000" algn="tl" rotWithShape="0">
                    <a:srgbClr val="000000">
                      <a:alpha val="30000"/>
                    </a:srgbClr>
                  </a:outerShdw>
                </a:effectLst>
                <a:latin typeface="方正兰亭粗黑_GBK" panose="02000000000000000000" pitchFamily="2" charset="-122"/>
                <a:ea typeface="方正兰亭粗黑_GBK" panose="02000000000000000000" pitchFamily="2" charset="-122"/>
              </a:rPr>
              <a:t>社会主义道德体系的基本原则</a:t>
            </a:r>
            <a:endParaRPr lang="en-US" altLang="zh-CN" sz="3600" b="1" smtClean="0">
              <a:ln w="19050">
                <a:solidFill>
                  <a:schemeClr val="bg1"/>
                </a:solidFill>
                <a:prstDash val="solid"/>
              </a:ln>
              <a:effectLst>
                <a:outerShdw blurRad="38100" dist="22860" dir="5400000" algn="tl" rotWithShape="0">
                  <a:srgbClr val="000000">
                    <a:alpha val="30000"/>
                  </a:srgbClr>
                </a:outerShdw>
              </a:effectLst>
              <a:latin typeface="方正兰亭粗黑_GBK" panose="02000000000000000000" pitchFamily="2" charset="-122"/>
              <a:ea typeface="方正兰亭粗黑_GBK" panose="02000000000000000000" pitchFamily="2" charset="-122"/>
            </a:endParaRPr>
          </a:p>
          <a:p>
            <a:pPr algn="ctr">
              <a:lnSpc>
                <a:spcPts val="12000"/>
              </a:lnSpc>
            </a:pPr>
            <a:r>
              <a:rPr lang="zh-CN" altLang="en-US" sz="8800" b="1" smtClean="0">
                <a:ln w="28575">
                  <a:solidFill>
                    <a:schemeClr val="bg1"/>
                  </a:solidFill>
                  <a:prstDash val="solid"/>
                </a:ln>
                <a:solidFill>
                  <a:srgbClr val="800000"/>
                </a:solidFill>
                <a:effectLst>
                  <a:outerShdw blurRad="38100" dist="22860" dir="5400000" algn="tl" rotWithShape="0">
                    <a:srgbClr val="000000">
                      <a:alpha val="30000"/>
                    </a:srgbClr>
                  </a:outerShdw>
                </a:effectLst>
                <a:latin typeface="方正兰亭粗黑_GBK" panose="02000000000000000000" pitchFamily="2" charset="-122"/>
                <a:ea typeface="方正兰亭粗黑_GBK" panose="02000000000000000000" pitchFamily="2" charset="-122"/>
              </a:rPr>
              <a:t>集体主义价值观</a:t>
            </a:r>
            <a:endParaRPr lang="zh-CN" altLang="en-US" sz="8800" b="1">
              <a:ln w="28575">
                <a:solidFill>
                  <a:schemeClr val="bg1"/>
                </a:solidFill>
                <a:prstDash val="solid"/>
              </a:ln>
              <a:solidFill>
                <a:srgbClr val="800000"/>
              </a:solidFill>
              <a:effectLst>
                <a:outerShdw blurRad="38100" dist="22860" dir="5400000" algn="tl" rotWithShape="0">
                  <a:srgbClr val="000000">
                    <a:alpha val="30000"/>
                  </a:srgbClr>
                </a:outerShdw>
              </a:effectLst>
              <a:latin typeface="方正兰亭粗黑_GBK" panose="02000000000000000000" pitchFamily="2" charset="-122"/>
              <a:ea typeface="方正兰亭粗黑_GBK" panose="02000000000000000000" pitchFamily="2" charset="-122"/>
            </a:endParaRPr>
          </a:p>
        </p:txBody>
      </p:sp>
      <p:grpSp>
        <p:nvGrpSpPr>
          <p:cNvPr id="7" name="组合 6"/>
          <p:cNvGrpSpPr/>
          <p:nvPr/>
        </p:nvGrpSpPr>
        <p:grpSpPr>
          <a:xfrm>
            <a:off x="4143350" y="4583057"/>
            <a:ext cx="3905299" cy="645948"/>
            <a:chOff x="5054199" y="1826209"/>
            <a:chExt cx="4914567" cy="645947"/>
          </a:xfrm>
        </p:grpSpPr>
        <p:sp>
          <p:nvSpPr>
            <p:cNvPr id="8" name="矩形: 圆角 24"/>
            <p:cNvSpPr/>
            <p:nvPr/>
          </p:nvSpPr>
          <p:spPr>
            <a:xfrm>
              <a:off x="5072465" y="1826209"/>
              <a:ext cx="4896301" cy="64537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chemeClr val="tx1"/>
                </a:solidFill>
                <a:cs typeface="+mn-ea"/>
                <a:sym typeface="+mn-lt"/>
              </a:endParaRPr>
            </a:p>
          </p:txBody>
        </p:sp>
        <p:sp>
          <p:nvSpPr>
            <p:cNvPr id="9" name="文本框 8"/>
            <p:cNvSpPr txBox="1"/>
            <p:nvPr/>
          </p:nvSpPr>
          <p:spPr>
            <a:xfrm>
              <a:off x="5054199" y="1826997"/>
              <a:ext cx="4896301" cy="645159"/>
            </a:xfrm>
            <a:prstGeom prst="rect">
              <a:avLst/>
            </a:prstGeom>
            <a:noFill/>
            <a:ln>
              <a:noFill/>
            </a:ln>
          </p:spPr>
          <p:txBody>
            <a:bodyPr wrap="square" rtlCol="0">
              <a:spAutoFit/>
            </a:bodyPr>
            <a:lstStyle/>
            <a:p>
              <a:pPr algn="ctr"/>
              <a:r>
                <a:rPr lang="zh-CN" altLang="en-US" sz="3600" b="1">
                  <a:ln w="12700">
                    <a:solidFill>
                      <a:schemeClr val="bg1"/>
                    </a:solidFill>
                    <a:prstDash val="solid"/>
                  </a:ln>
                  <a:effectLst>
                    <a:outerShdw blurRad="38100" dist="22860" dir="5400000" algn="tl" rotWithShape="0">
                      <a:srgbClr val="000000">
                        <a:alpha val="30000"/>
                      </a:srgbClr>
                    </a:outerShdw>
                  </a:effectLst>
                  <a:latin typeface="方正兰亭粗黑_GBK" panose="02000000000000000000" pitchFamily="2" charset="-122"/>
                  <a:ea typeface="方正兰亭粗黑_GBK" panose="02000000000000000000" pitchFamily="2" charset="-122"/>
                  <a:sym typeface="+mn-lt"/>
                </a:rPr>
                <a:t>授课人</a:t>
              </a:r>
              <a:r>
                <a:rPr lang="zh-CN" altLang="en-US" sz="3600" b="1" smtClean="0">
                  <a:ln w="12700">
                    <a:solidFill>
                      <a:schemeClr val="bg1"/>
                    </a:solidFill>
                    <a:prstDash val="solid"/>
                  </a:ln>
                  <a:effectLst>
                    <a:outerShdw blurRad="38100" dist="22860" dir="5400000" algn="tl" rotWithShape="0">
                      <a:srgbClr val="000000">
                        <a:alpha val="30000"/>
                      </a:srgbClr>
                    </a:outerShdw>
                  </a:effectLst>
                  <a:latin typeface="方正兰亭粗黑_GBK" panose="02000000000000000000" pitchFamily="2" charset="-122"/>
                  <a:ea typeface="方正兰亭粗黑_GBK" panose="02000000000000000000" pitchFamily="2" charset="-122"/>
                  <a:sym typeface="+mn-lt"/>
                </a:rPr>
                <a:t>：情缘素材</a:t>
              </a:r>
              <a:endParaRPr lang="zh-CN" altLang="en-US" sz="3600" b="1" smtClean="0">
                <a:ln w="12700">
                  <a:solidFill>
                    <a:schemeClr val="bg1"/>
                  </a:solidFill>
                  <a:prstDash val="solid"/>
                </a:ln>
                <a:effectLst>
                  <a:outerShdw blurRad="38100" dist="22860" dir="5400000" algn="tl" rotWithShape="0">
                    <a:srgbClr val="000000">
                      <a:alpha val="30000"/>
                    </a:srgbClr>
                  </a:outerShdw>
                </a:effectLst>
                <a:latin typeface="方正兰亭粗黑_GBK" panose="02000000000000000000" pitchFamily="2" charset="-122"/>
                <a:ea typeface="方正兰亭粗黑_GBK" panose="02000000000000000000" pitchFamily="2" charset="-122"/>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右箭头 10"/>
          <p:cNvSpPr/>
          <p:nvPr/>
        </p:nvSpPr>
        <p:spPr>
          <a:xfrm>
            <a:off x="2352449" y="1590480"/>
            <a:ext cx="5307033" cy="4625521"/>
          </a:xfrm>
          <a:custGeom>
            <a:avLst/>
            <a:gdLst>
              <a:gd name="connsiteX0" fmla="*/ 0 w 3293268"/>
              <a:gd name="connsiteY0" fmla="*/ 325099 h 1300395"/>
              <a:gd name="connsiteX1" fmla="*/ 2643071 w 3293268"/>
              <a:gd name="connsiteY1" fmla="*/ 325099 h 1300395"/>
              <a:gd name="connsiteX2" fmla="*/ 2643071 w 3293268"/>
              <a:gd name="connsiteY2" fmla="*/ 0 h 1300395"/>
              <a:gd name="connsiteX3" fmla="*/ 3293268 w 3293268"/>
              <a:gd name="connsiteY3" fmla="*/ 650198 h 1300395"/>
              <a:gd name="connsiteX4" fmla="*/ 2643071 w 3293268"/>
              <a:gd name="connsiteY4" fmla="*/ 1300395 h 1300395"/>
              <a:gd name="connsiteX5" fmla="*/ 2643071 w 3293268"/>
              <a:gd name="connsiteY5" fmla="*/ 975296 h 1300395"/>
              <a:gd name="connsiteX6" fmla="*/ 0 w 3293268"/>
              <a:gd name="connsiteY6" fmla="*/ 975296 h 1300395"/>
              <a:gd name="connsiteX7" fmla="*/ 0 w 3293268"/>
              <a:gd name="connsiteY7" fmla="*/ 325099 h 1300395"/>
              <a:gd name="connsiteX0-1" fmla="*/ 0 w 3335471"/>
              <a:gd name="connsiteY0-2" fmla="*/ 85949 h 1300395"/>
              <a:gd name="connsiteX1-3" fmla="*/ 2685274 w 3335471"/>
              <a:gd name="connsiteY1-4" fmla="*/ 325099 h 1300395"/>
              <a:gd name="connsiteX2-5" fmla="*/ 2685274 w 3335471"/>
              <a:gd name="connsiteY2-6" fmla="*/ 0 h 1300395"/>
              <a:gd name="connsiteX3-7" fmla="*/ 3335471 w 3335471"/>
              <a:gd name="connsiteY3-8" fmla="*/ 650198 h 1300395"/>
              <a:gd name="connsiteX4-9" fmla="*/ 2685274 w 3335471"/>
              <a:gd name="connsiteY4-10" fmla="*/ 1300395 h 1300395"/>
              <a:gd name="connsiteX5-11" fmla="*/ 2685274 w 3335471"/>
              <a:gd name="connsiteY5-12" fmla="*/ 975296 h 1300395"/>
              <a:gd name="connsiteX6-13" fmla="*/ 42203 w 3335471"/>
              <a:gd name="connsiteY6-14" fmla="*/ 975296 h 1300395"/>
              <a:gd name="connsiteX7-15" fmla="*/ 0 w 3335471"/>
              <a:gd name="connsiteY7-16" fmla="*/ 85949 h 1300395"/>
              <a:gd name="connsiteX0-17" fmla="*/ 0 w 3335471"/>
              <a:gd name="connsiteY0-18" fmla="*/ 85949 h 1312920"/>
              <a:gd name="connsiteX1-19" fmla="*/ 2685274 w 3335471"/>
              <a:gd name="connsiteY1-20" fmla="*/ 325099 h 1312920"/>
              <a:gd name="connsiteX2-21" fmla="*/ 2685274 w 3335471"/>
              <a:gd name="connsiteY2-22" fmla="*/ 0 h 1312920"/>
              <a:gd name="connsiteX3-23" fmla="*/ 3335471 w 3335471"/>
              <a:gd name="connsiteY3-24" fmla="*/ 650198 h 1312920"/>
              <a:gd name="connsiteX4-25" fmla="*/ 2685274 w 3335471"/>
              <a:gd name="connsiteY4-26" fmla="*/ 1300395 h 1312920"/>
              <a:gd name="connsiteX5-27" fmla="*/ 2685274 w 3335471"/>
              <a:gd name="connsiteY5-28" fmla="*/ 975296 h 1312920"/>
              <a:gd name="connsiteX6-29" fmla="*/ 56271 w 3335471"/>
              <a:gd name="connsiteY6-30" fmla="*/ 1312920 h 1312920"/>
              <a:gd name="connsiteX7-31" fmla="*/ 0 w 3335471"/>
              <a:gd name="connsiteY7-32" fmla="*/ 85949 h 1312920"/>
              <a:gd name="connsiteX0-33" fmla="*/ 0 w 3335471"/>
              <a:gd name="connsiteY0-34" fmla="*/ 85949 h 1312920"/>
              <a:gd name="connsiteX1-35" fmla="*/ 2685274 w 3335471"/>
              <a:gd name="connsiteY1-36" fmla="*/ 325099 h 1312920"/>
              <a:gd name="connsiteX2-37" fmla="*/ 2446124 w 3335471"/>
              <a:gd name="connsiteY2-38" fmla="*/ 0 h 1312920"/>
              <a:gd name="connsiteX3-39" fmla="*/ 3335471 w 3335471"/>
              <a:gd name="connsiteY3-40" fmla="*/ 650198 h 1312920"/>
              <a:gd name="connsiteX4-41" fmla="*/ 2685274 w 3335471"/>
              <a:gd name="connsiteY4-42" fmla="*/ 1300395 h 1312920"/>
              <a:gd name="connsiteX5-43" fmla="*/ 2685274 w 3335471"/>
              <a:gd name="connsiteY5-44" fmla="*/ 975296 h 1312920"/>
              <a:gd name="connsiteX6-45" fmla="*/ 56271 w 3335471"/>
              <a:gd name="connsiteY6-46" fmla="*/ 1312920 h 1312920"/>
              <a:gd name="connsiteX7-47" fmla="*/ 0 w 3335471"/>
              <a:gd name="connsiteY7-48" fmla="*/ 85949 h 1312920"/>
              <a:gd name="connsiteX0-49" fmla="*/ 0 w 3335471"/>
              <a:gd name="connsiteY0-50" fmla="*/ 85949 h 1328531"/>
              <a:gd name="connsiteX1-51" fmla="*/ 2685274 w 3335471"/>
              <a:gd name="connsiteY1-52" fmla="*/ 325099 h 1328531"/>
              <a:gd name="connsiteX2-53" fmla="*/ 2446124 w 3335471"/>
              <a:gd name="connsiteY2-54" fmla="*/ 0 h 1328531"/>
              <a:gd name="connsiteX3-55" fmla="*/ 3335471 w 3335471"/>
              <a:gd name="connsiteY3-56" fmla="*/ 650198 h 1328531"/>
              <a:gd name="connsiteX4-57" fmla="*/ 2516461 w 3335471"/>
              <a:gd name="connsiteY4-58" fmla="*/ 1328531 h 1328531"/>
              <a:gd name="connsiteX5-59" fmla="*/ 2685274 w 3335471"/>
              <a:gd name="connsiteY5-60" fmla="*/ 975296 h 1328531"/>
              <a:gd name="connsiteX6-61" fmla="*/ 56271 w 3335471"/>
              <a:gd name="connsiteY6-62" fmla="*/ 1312920 h 1328531"/>
              <a:gd name="connsiteX7-63" fmla="*/ 0 w 3335471"/>
              <a:gd name="connsiteY7-64" fmla="*/ 85949 h 1328531"/>
              <a:gd name="connsiteX0-65" fmla="*/ 0 w 3335471"/>
              <a:gd name="connsiteY0-66" fmla="*/ 85949 h 1384801"/>
              <a:gd name="connsiteX1-67" fmla="*/ 2685274 w 3335471"/>
              <a:gd name="connsiteY1-68" fmla="*/ 325099 h 1384801"/>
              <a:gd name="connsiteX2-69" fmla="*/ 2446124 w 3335471"/>
              <a:gd name="connsiteY2-70" fmla="*/ 0 h 1384801"/>
              <a:gd name="connsiteX3-71" fmla="*/ 3335471 w 3335471"/>
              <a:gd name="connsiteY3-72" fmla="*/ 650198 h 1384801"/>
              <a:gd name="connsiteX4-73" fmla="*/ 2488326 w 3335471"/>
              <a:gd name="connsiteY4-74" fmla="*/ 1384801 h 1384801"/>
              <a:gd name="connsiteX5-75" fmla="*/ 2685274 w 3335471"/>
              <a:gd name="connsiteY5-76" fmla="*/ 975296 h 1384801"/>
              <a:gd name="connsiteX6-77" fmla="*/ 56271 w 3335471"/>
              <a:gd name="connsiteY6-78" fmla="*/ 1312920 h 1384801"/>
              <a:gd name="connsiteX7-79" fmla="*/ 0 w 3335471"/>
              <a:gd name="connsiteY7-80" fmla="*/ 85949 h 1384801"/>
              <a:gd name="connsiteX0-81" fmla="*/ 0 w 3335471"/>
              <a:gd name="connsiteY0-82" fmla="*/ 114084 h 1412936"/>
              <a:gd name="connsiteX1-83" fmla="*/ 2685274 w 3335471"/>
              <a:gd name="connsiteY1-84" fmla="*/ 353234 h 1412936"/>
              <a:gd name="connsiteX2-85" fmla="*/ 2488327 w 3335471"/>
              <a:gd name="connsiteY2-86" fmla="*/ 0 h 1412936"/>
              <a:gd name="connsiteX3-87" fmla="*/ 3335471 w 3335471"/>
              <a:gd name="connsiteY3-88" fmla="*/ 678333 h 1412936"/>
              <a:gd name="connsiteX4-89" fmla="*/ 2488326 w 3335471"/>
              <a:gd name="connsiteY4-90" fmla="*/ 1412936 h 1412936"/>
              <a:gd name="connsiteX5-91" fmla="*/ 2685274 w 3335471"/>
              <a:gd name="connsiteY5-92" fmla="*/ 1003431 h 1412936"/>
              <a:gd name="connsiteX6-93" fmla="*/ 56271 w 3335471"/>
              <a:gd name="connsiteY6-94" fmla="*/ 1341055 h 1412936"/>
              <a:gd name="connsiteX7-95" fmla="*/ 0 w 3335471"/>
              <a:gd name="connsiteY7-96" fmla="*/ 114084 h 1412936"/>
              <a:gd name="connsiteX0-97" fmla="*/ 0 w 3335471"/>
              <a:gd name="connsiteY0-98" fmla="*/ 114084 h 1412936"/>
              <a:gd name="connsiteX1-99" fmla="*/ 2573202 w 3335471"/>
              <a:gd name="connsiteY1-100" fmla="*/ 368298 h 1412936"/>
              <a:gd name="connsiteX2-101" fmla="*/ 2488327 w 3335471"/>
              <a:gd name="connsiteY2-102" fmla="*/ 0 h 1412936"/>
              <a:gd name="connsiteX3-103" fmla="*/ 3335471 w 3335471"/>
              <a:gd name="connsiteY3-104" fmla="*/ 678333 h 1412936"/>
              <a:gd name="connsiteX4-105" fmla="*/ 2488326 w 3335471"/>
              <a:gd name="connsiteY4-106" fmla="*/ 1412936 h 1412936"/>
              <a:gd name="connsiteX5-107" fmla="*/ 2685274 w 3335471"/>
              <a:gd name="connsiteY5-108" fmla="*/ 1003431 h 1412936"/>
              <a:gd name="connsiteX6-109" fmla="*/ 56271 w 3335471"/>
              <a:gd name="connsiteY6-110" fmla="*/ 1341055 h 1412936"/>
              <a:gd name="connsiteX7-111" fmla="*/ 0 w 3335471"/>
              <a:gd name="connsiteY7-112" fmla="*/ 114084 h 1412936"/>
              <a:gd name="connsiteX0-113" fmla="*/ 0 w 3335471"/>
              <a:gd name="connsiteY0-114" fmla="*/ 114084 h 1412936"/>
              <a:gd name="connsiteX1-115" fmla="*/ 2573202 w 3335471"/>
              <a:gd name="connsiteY1-116" fmla="*/ 368298 h 1412936"/>
              <a:gd name="connsiteX2-117" fmla="*/ 2488327 w 3335471"/>
              <a:gd name="connsiteY2-118" fmla="*/ 0 h 1412936"/>
              <a:gd name="connsiteX3-119" fmla="*/ 3335471 w 3335471"/>
              <a:gd name="connsiteY3-120" fmla="*/ 678333 h 1412936"/>
              <a:gd name="connsiteX4-121" fmla="*/ 2488326 w 3335471"/>
              <a:gd name="connsiteY4-122" fmla="*/ 1412936 h 1412936"/>
              <a:gd name="connsiteX5-123" fmla="*/ 2643248 w 3335471"/>
              <a:gd name="connsiteY5-124" fmla="*/ 1009081 h 1412936"/>
              <a:gd name="connsiteX6-125" fmla="*/ 56271 w 3335471"/>
              <a:gd name="connsiteY6-126" fmla="*/ 1341055 h 1412936"/>
              <a:gd name="connsiteX7-127" fmla="*/ 0 w 3335471"/>
              <a:gd name="connsiteY7-128" fmla="*/ 114084 h 1412936"/>
              <a:gd name="connsiteX0-129" fmla="*/ 0 w 3335471"/>
              <a:gd name="connsiteY0-130" fmla="*/ 114084 h 1412936"/>
              <a:gd name="connsiteX1-131" fmla="*/ 2573202 w 3335471"/>
              <a:gd name="connsiteY1-132" fmla="*/ 368298 h 1412936"/>
              <a:gd name="connsiteX2-133" fmla="*/ 2488327 w 3335471"/>
              <a:gd name="connsiteY2-134" fmla="*/ 0 h 1412936"/>
              <a:gd name="connsiteX3-135" fmla="*/ 3335471 w 3335471"/>
              <a:gd name="connsiteY3-136" fmla="*/ 678333 h 1412936"/>
              <a:gd name="connsiteX4-137" fmla="*/ 2488326 w 3335471"/>
              <a:gd name="connsiteY4-138" fmla="*/ 1412936 h 1412936"/>
              <a:gd name="connsiteX5-139" fmla="*/ 2477112 w 3335471"/>
              <a:gd name="connsiteY5-140" fmla="*/ 1033478 h 1412936"/>
              <a:gd name="connsiteX6-141" fmla="*/ 56271 w 3335471"/>
              <a:gd name="connsiteY6-142" fmla="*/ 1341055 h 1412936"/>
              <a:gd name="connsiteX7-143" fmla="*/ 0 w 3335471"/>
              <a:gd name="connsiteY7-144" fmla="*/ 114084 h 1412936"/>
              <a:gd name="connsiteX0-145" fmla="*/ 0 w 3335471"/>
              <a:gd name="connsiteY0-146" fmla="*/ 114084 h 1412936"/>
              <a:gd name="connsiteX1-147" fmla="*/ 2525735 w 3335471"/>
              <a:gd name="connsiteY1-148" fmla="*/ 380497 h 1412936"/>
              <a:gd name="connsiteX2-149" fmla="*/ 2488327 w 3335471"/>
              <a:gd name="connsiteY2-150" fmla="*/ 0 h 1412936"/>
              <a:gd name="connsiteX3-151" fmla="*/ 3335471 w 3335471"/>
              <a:gd name="connsiteY3-152" fmla="*/ 678333 h 1412936"/>
              <a:gd name="connsiteX4-153" fmla="*/ 2488326 w 3335471"/>
              <a:gd name="connsiteY4-154" fmla="*/ 1412936 h 1412936"/>
              <a:gd name="connsiteX5-155" fmla="*/ 2477112 w 3335471"/>
              <a:gd name="connsiteY5-156" fmla="*/ 1033478 h 1412936"/>
              <a:gd name="connsiteX6-157" fmla="*/ 56271 w 3335471"/>
              <a:gd name="connsiteY6-158" fmla="*/ 1341055 h 1412936"/>
              <a:gd name="connsiteX7-159" fmla="*/ 0 w 3335471"/>
              <a:gd name="connsiteY7-160" fmla="*/ 114084 h 1412936"/>
              <a:gd name="connsiteX0-161" fmla="*/ 0 w 3335471"/>
              <a:gd name="connsiteY0-162" fmla="*/ 114084 h 1412936"/>
              <a:gd name="connsiteX1-163" fmla="*/ 2478268 w 3335471"/>
              <a:gd name="connsiteY1-164" fmla="*/ 368299 h 1412936"/>
              <a:gd name="connsiteX2-165" fmla="*/ 2488327 w 3335471"/>
              <a:gd name="connsiteY2-166" fmla="*/ 0 h 1412936"/>
              <a:gd name="connsiteX3-167" fmla="*/ 3335471 w 3335471"/>
              <a:gd name="connsiteY3-168" fmla="*/ 678333 h 1412936"/>
              <a:gd name="connsiteX4-169" fmla="*/ 2488326 w 3335471"/>
              <a:gd name="connsiteY4-170" fmla="*/ 1412936 h 1412936"/>
              <a:gd name="connsiteX5-171" fmla="*/ 2477112 w 3335471"/>
              <a:gd name="connsiteY5-172" fmla="*/ 1033478 h 1412936"/>
              <a:gd name="connsiteX6-173" fmla="*/ 56271 w 3335471"/>
              <a:gd name="connsiteY6-174" fmla="*/ 1341055 h 1412936"/>
              <a:gd name="connsiteX7-175" fmla="*/ 0 w 3335471"/>
              <a:gd name="connsiteY7-176" fmla="*/ 114084 h 1412936"/>
              <a:gd name="connsiteX0-177" fmla="*/ 0 w 3335471"/>
              <a:gd name="connsiteY0-178" fmla="*/ 0 h 1298852"/>
              <a:gd name="connsiteX1-179" fmla="*/ 2478268 w 3335471"/>
              <a:gd name="connsiteY1-180" fmla="*/ 254215 h 1298852"/>
              <a:gd name="connsiteX2-181" fmla="*/ 2526417 w 3335471"/>
              <a:gd name="connsiteY2-182" fmla="*/ 114584 h 1298852"/>
              <a:gd name="connsiteX3-183" fmla="*/ 3335471 w 3335471"/>
              <a:gd name="connsiteY3-184" fmla="*/ 564249 h 1298852"/>
              <a:gd name="connsiteX4-185" fmla="*/ 2488326 w 3335471"/>
              <a:gd name="connsiteY4-186" fmla="*/ 1298852 h 1298852"/>
              <a:gd name="connsiteX5-187" fmla="*/ 2477112 w 3335471"/>
              <a:gd name="connsiteY5-188" fmla="*/ 919394 h 1298852"/>
              <a:gd name="connsiteX6-189" fmla="*/ 56271 w 3335471"/>
              <a:gd name="connsiteY6-190" fmla="*/ 1226971 h 1298852"/>
              <a:gd name="connsiteX7-191" fmla="*/ 0 w 3335471"/>
              <a:gd name="connsiteY7-192" fmla="*/ 0 h 1298852"/>
              <a:gd name="connsiteX0-193" fmla="*/ 0 w 3335471"/>
              <a:gd name="connsiteY0-194" fmla="*/ 0 h 1226971"/>
              <a:gd name="connsiteX1-195" fmla="*/ 2478268 w 3335471"/>
              <a:gd name="connsiteY1-196" fmla="*/ 254215 h 1226971"/>
              <a:gd name="connsiteX2-197" fmla="*/ 2526417 w 3335471"/>
              <a:gd name="connsiteY2-198" fmla="*/ 114584 h 1226971"/>
              <a:gd name="connsiteX3-199" fmla="*/ 3335471 w 3335471"/>
              <a:gd name="connsiteY3-200" fmla="*/ 564249 h 1226971"/>
              <a:gd name="connsiteX4-201" fmla="*/ 2469281 w 3335471"/>
              <a:gd name="connsiteY4-202" fmla="*/ 1070184 h 1226971"/>
              <a:gd name="connsiteX5-203" fmla="*/ 2477112 w 3335471"/>
              <a:gd name="connsiteY5-204" fmla="*/ 919394 h 1226971"/>
              <a:gd name="connsiteX6-205" fmla="*/ 56271 w 3335471"/>
              <a:gd name="connsiteY6-206" fmla="*/ 1226971 h 1226971"/>
              <a:gd name="connsiteX7-207" fmla="*/ 0 w 3335471"/>
              <a:gd name="connsiteY7-208" fmla="*/ 0 h 1226971"/>
              <a:gd name="connsiteX0-209" fmla="*/ 0 w 3335471"/>
              <a:gd name="connsiteY0-210" fmla="*/ 0 h 1226971"/>
              <a:gd name="connsiteX1-211" fmla="*/ 2478268 w 3335471"/>
              <a:gd name="connsiteY1-212" fmla="*/ 254215 h 1226971"/>
              <a:gd name="connsiteX2-213" fmla="*/ 2478806 w 3335471"/>
              <a:gd name="connsiteY2-214" fmla="*/ 108721 h 1226971"/>
              <a:gd name="connsiteX3-215" fmla="*/ 3335471 w 3335471"/>
              <a:gd name="connsiteY3-216" fmla="*/ 564249 h 1226971"/>
              <a:gd name="connsiteX4-217" fmla="*/ 2469281 w 3335471"/>
              <a:gd name="connsiteY4-218" fmla="*/ 1070184 h 1226971"/>
              <a:gd name="connsiteX5-219" fmla="*/ 2477112 w 3335471"/>
              <a:gd name="connsiteY5-220" fmla="*/ 919394 h 1226971"/>
              <a:gd name="connsiteX6-221" fmla="*/ 56271 w 3335471"/>
              <a:gd name="connsiteY6-222" fmla="*/ 1226971 h 1226971"/>
              <a:gd name="connsiteX7-223" fmla="*/ 0 w 3335471"/>
              <a:gd name="connsiteY7-224" fmla="*/ 0 h 1226971"/>
              <a:gd name="connsiteX0-225" fmla="*/ 0 w 3326227"/>
              <a:gd name="connsiteY0-226" fmla="*/ 0 h 1644606"/>
              <a:gd name="connsiteX1-227" fmla="*/ 2469024 w 3326227"/>
              <a:gd name="connsiteY1-228" fmla="*/ 671850 h 1644606"/>
              <a:gd name="connsiteX2-229" fmla="*/ 2469562 w 3326227"/>
              <a:gd name="connsiteY2-230" fmla="*/ 526356 h 1644606"/>
              <a:gd name="connsiteX3-231" fmla="*/ 3326227 w 3326227"/>
              <a:gd name="connsiteY3-232" fmla="*/ 981884 h 1644606"/>
              <a:gd name="connsiteX4-233" fmla="*/ 2460037 w 3326227"/>
              <a:gd name="connsiteY4-234" fmla="*/ 1487819 h 1644606"/>
              <a:gd name="connsiteX5-235" fmla="*/ 2467868 w 3326227"/>
              <a:gd name="connsiteY5-236" fmla="*/ 1337029 h 1644606"/>
              <a:gd name="connsiteX6-237" fmla="*/ 47027 w 3326227"/>
              <a:gd name="connsiteY6-238" fmla="*/ 1644606 h 1644606"/>
              <a:gd name="connsiteX7-239" fmla="*/ 0 w 3326227"/>
              <a:gd name="connsiteY7-240" fmla="*/ 0 h 1644606"/>
              <a:gd name="connsiteX0-241" fmla="*/ 0 w 3326227"/>
              <a:gd name="connsiteY0-242" fmla="*/ 0 h 2057936"/>
              <a:gd name="connsiteX1-243" fmla="*/ 2469024 w 3326227"/>
              <a:gd name="connsiteY1-244" fmla="*/ 671850 h 2057936"/>
              <a:gd name="connsiteX2-245" fmla="*/ 2469562 w 3326227"/>
              <a:gd name="connsiteY2-246" fmla="*/ 526356 h 2057936"/>
              <a:gd name="connsiteX3-247" fmla="*/ 3326227 w 3326227"/>
              <a:gd name="connsiteY3-248" fmla="*/ 981884 h 2057936"/>
              <a:gd name="connsiteX4-249" fmla="*/ 2460037 w 3326227"/>
              <a:gd name="connsiteY4-250" fmla="*/ 1487819 h 2057936"/>
              <a:gd name="connsiteX5-251" fmla="*/ 2467868 w 3326227"/>
              <a:gd name="connsiteY5-252" fmla="*/ 1337029 h 2057936"/>
              <a:gd name="connsiteX6-253" fmla="*/ 84002 w 3326227"/>
              <a:gd name="connsiteY6-254" fmla="*/ 2057936 h 2057936"/>
              <a:gd name="connsiteX7-255" fmla="*/ 0 w 3326227"/>
              <a:gd name="connsiteY7-256" fmla="*/ 0 h 20579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326227" h="2057936">
                <a:moveTo>
                  <a:pt x="0" y="0"/>
                </a:moveTo>
                <a:lnTo>
                  <a:pt x="2469024" y="671850"/>
                </a:lnTo>
                <a:cubicBezTo>
                  <a:pt x="2469203" y="623352"/>
                  <a:pt x="2469383" y="574854"/>
                  <a:pt x="2469562" y="526356"/>
                </a:cubicBezTo>
                <a:lnTo>
                  <a:pt x="3326227" y="981884"/>
                </a:lnTo>
                <a:lnTo>
                  <a:pt x="2460037" y="1487819"/>
                </a:lnTo>
                <a:lnTo>
                  <a:pt x="2467868" y="1337029"/>
                </a:lnTo>
                <a:lnTo>
                  <a:pt x="84002" y="2057936"/>
                </a:lnTo>
                <a:lnTo>
                  <a:pt x="0" y="0"/>
                </a:lnTo>
                <a:close/>
              </a:path>
            </a:pathLst>
          </a:custGeom>
          <a:gradFill flip="none" rotWithShape="1">
            <a:gsLst>
              <a:gs pos="0">
                <a:schemeClr val="accent2">
                  <a:lumMod val="0"/>
                  <a:lumOff val="100000"/>
                  <a:alpha val="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 Box 8"/>
          <p:cNvSpPr txBox="1">
            <a:spLocks noChangeArrowheads="1"/>
          </p:cNvSpPr>
          <p:nvPr/>
        </p:nvSpPr>
        <p:spPr bwMode="auto">
          <a:xfrm>
            <a:off x="388033" y="266295"/>
            <a:ext cx="4212101" cy="52322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a:solidFill>
                  <a:schemeClr val="bg1"/>
                </a:solidFill>
              </a:rPr>
              <a:t>二、集体主义的定义</a:t>
            </a:r>
            <a:endParaRPr lang="zh-CN" altLang="en-US" sz="2800" b="1">
              <a:solidFill>
                <a:schemeClr val="bg1"/>
              </a:solidFill>
            </a:endParaRPr>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10535" r="17892"/>
          <a:stretch>
            <a:fillRect/>
          </a:stretch>
        </p:blipFill>
        <p:spPr>
          <a:xfrm>
            <a:off x="2274745" y="4043670"/>
            <a:ext cx="1687182" cy="1565227"/>
          </a:xfrm>
          <a:prstGeom prst="ellipse">
            <a:avLst/>
          </a:prstGeom>
          <a:solidFill>
            <a:srgbClr val="C00000"/>
          </a:solidFill>
          <a:ln w="82550" cmpd="thickThin">
            <a:solidFill>
              <a:schemeClr val="accent4">
                <a:lumMod val="60000"/>
                <a:lumOff val="40000"/>
              </a:schemeClr>
            </a:solidFill>
          </a:ln>
          <a:effectLst>
            <a:outerShdw blurRad="50800" dist="38100" dir="5400000" algn="t" rotWithShape="0">
              <a:prstClr val="black">
                <a:alpha val="40000"/>
              </a:prstClr>
            </a:outerShdw>
          </a:effectLst>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745" y="2003208"/>
            <a:ext cx="1687182" cy="1609383"/>
          </a:xfrm>
          <a:prstGeom prst="ellipse">
            <a:avLst/>
          </a:prstGeom>
          <a:solidFill>
            <a:srgbClr val="C00000"/>
          </a:solidFill>
          <a:ln w="82550" cmpd="thickThin">
            <a:solidFill>
              <a:schemeClr val="accent4">
                <a:lumMod val="60000"/>
                <a:lumOff val="40000"/>
              </a:schemeClr>
            </a:solidFill>
          </a:ln>
          <a:effectLst>
            <a:outerShdw blurRad="50800" dist="38100" dir="5400000" algn="t" rotWithShape="0">
              <a:prstClr val="black">
                <a:alpha val="40000"/>
              </a:prstClr>
            </a:outerShdw>
          </a:effectLst>
        </p:spPr>
      </p:pic>
      <p:grpSp>
        <p:nvGrpSpPr>
          <p:cNvPr id="3" name="组合 2"/>
          <p:cNvGrpSpPr/>
          <p:nvPr/>
        </p:nvGrpSpPr>
        <p:grpSpPr>
          <a:xfrm>
            <a:off x="7683734" y="2197335"/>
            <a:ext cx="2830513" cy="2830513"/>
            <a:chOff x="7683734" y="2197335"/>
            <a:chExt cx="2830513" cy="2830513"/>
          </a:xfrm>
        </p:grpSpPr>
        <p:sp>
          <p:nvSpPr>
            <p:cNvPr id="4" name="椭圆 3"/>
            <p:cNvSpPr/>
            <p:nvPr/>
          </p:nvSpPr>
          <p:spPr>
            <a:xfrm>
              <a:off x="7683734" y="2197335"/>
              <a:ext cx="2830513" cy="2830513"/>
            </a:xfrm>
            <a:prstGeom prst="ellipse">
              <a:avLst/>
            </a:prstGeom>
            <a:solidFill>
              <a:srgbClr val="C00000">
                <a:alpha val="17000"/>
              </a:srgbClr>
            </a:solidFill>
            <a:ln w="88900" cmpd="dbl">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rot="5400000">
              <a:off x="8790004" y="2581496"/>
              <a:ext cx="617974" cy="2025515"/>
            </a:xfrm>
            <a:prstGeom prst="round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sz="2800">
                  <a:latin typeface="黑体" panose="02010609060101010101" pitchFamily="49" charset="-122"/>
                  <a:ea typeface="黑体" panose="02010609060101010101" pitchFamily="49" charset="-122"/>
                </a:rPr>
                <a:t>集  体</a:t>
              </a:r>
              <a:endParaRPr lang="zh-CN" altLang="en-US" sz="2800" dirty="0">
                <a:latin typeface="黑体" panose="02010609060101010101" pitchFamily="49" charset="-122"/>
                <a:ea typeface="黑体" panose="02010609060101010101" pitchFamily="49" charset="-122"/>
              </a:endParaRPr>
            </a:p>
          </p:txBody>
        </p:sp>
        <p:sp>
          <p:nvSpPr>
            <p:cNvPr id="13" name="矩形 12"/>
            <p:cNvSpPr/>
            <p:nvPr/>
          </p:nvSpPr>
          <p:spPr>
            <a:xfrm>
              <a:off x="8188187" y="3903241"/>
              <a:ext cx="1821606" cy="800219"/>
            </a:xfrm>
            <a:prstGeom prst="rect">
              <a:avLst/>
            </a:prstGeom>
          </p:spPr>
          <p:txBody>
            <a:bodyPr wrap="square">
              <a:spAutoFit/>
            </a:bodyPr>
            <a:lstStyle/>
            <a:p>
              <a:pPr algn="ctr"/>
              <a:r>
                <a:rPr lang="zh-CN" altLang="en-US" sz="2300">
                  <a:latin typeface="微软雅黑" panose="020B0503020204020204" charset="-122"/>
                  <a:ea typeface="微软雅黑" panose="020B0503020204020204" charset="-122"/>
                </a:rPr>
                <a:t>具有共同利益和目标</a:t>
              </a:r>
              <a:endParaRPr lang="zh-CN" altLang="en-US" sz="2300">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右箭头 10"/>
          <p:cNvSpPr/>
          <p:nvPr/>
        </p:nvSpPr>
        <p:spPr>
          <a:xfrm rot="5400000">
            <a:off x="5213653" y="1668818"/>
            <a:ext cx="1837719" cy="1976283"/>
          </a:xfrm>
          <a:custGeom>
            <a:avLst/>
            <a:gdLst>
              <a:gd name="connsiteX0" fmla="*/ 0 w 3293268"/>
              <a:gd name="connsiteY0" fmla="*/ 325099 h 1300395"/>
              <a:gd name="connsiteX1" fmla="*/ 2643071 w 3293268"/>
              <a:gd name="connsiteY1" fmla="*/ 325099 h 1300395"/>
              <a:gd name="connsiteX2" fmla="*/ 2643071 w 3293268"/>
              <a:gd name="connsiteY2" fmla="*/ 0 h 1300395"/>
              <a:gd name="connsiteX3" fmla="*/ 3293268 w 3293268"/>
              <a:gd name="connsiteY3" fmla="*/ 650198 h 1300395"/>
              <a:gd name="connsiteX4" fmla="*/ 2643071 w 3293268"/>
              <a:gd name="connsiteY4" fmla="*/ 1300395 h 1300395"/>
              <a:gd name="connsiteX5" fmla="*/ 2643071 w 3293268"/>
              <a:gd name="connsiteY5" fmla="*/ 975296 h 1300395"/>
              <a:gd name="connsiteX6" fmla="*/ 0 w 3293268"/>
              <a:gd name="connsiteY6" fmla="*/ 975296 h 1300395"/>
              <a:gd name="connsiteX7" fmla="*/ 0 w 3293268"/>
              <a:gd name="connsiteY7" fmla="*/ 325099 h 1300395"/>
              <a:gd name="connsiteX0-1" fmla="*/ 0 w 3335471"/>
              <a:gd name="connsiteY0-2" fmla="*/ 85949 h 1300395"/>
              <a:gd name="connsiteX1-3" fmla="*/ 2685274 w 3335471"/>
              <a:gd name="connsiteY1-4" fmla="*/ 325099 h 1300395"/>
              <a:gd name="connsiteX2-5" fmla="*/ 2685274 w 3335471"/>
              <a:gd name="connsiteY2-6" fmla="*/ 0 h 1300395"/>
              <a:gd name="connsiteX3-7" fmla="*/ 3335471 w 3335471"/>
              <a:gd name="connsiteY3-8" fmla="*/ 650198 h 1300395"/>
              <a:gd name="connsiteX4-9" fmla="*/ 2685274 w 3335471"/>
              <a:gd name="connsiteY4-10" fmla="*/ 1300395 h 1300395"/>
              <a:gd name="connsiteX5-11" fmla="*/ 2685274 w 3335471"/>
              <a:gd name="connsiteY5-12" fmla="*/ 975296 h 1300395"/>
              <a:gd name="connsiteX6-13" fmla="*/ 42203 w 3335471"/>
              <a:gd name="connsiteY6-14" fmla="*/ 975296 h 1300395"/>
              <a:gd name="connsiteX7-15" fmla="*/ 0 w 3335471"/>
              <a:gd name="connsiteY7-16" fmla="*/ 85949 h 1300395"/>
              <a:gd name="connsiteX0-17" fmla="*/ 0 w 3335471"/>
              <a:gd name="connsiteY0-18" fmla="*/ 85949 h 1312920"/>
              <a:gd name="connsiteX1-19" fmla="*/ 2685274 w 3335471"/>
              <a:gd name="connsiteY1-20" fmla="*/ 325099 h 1312920"/>
              <a:gd name="connsiteX2-21" fmla="*/ 2685274 w 3335471"/>
              <a:gd name="connsiteY2-22" fmla="*/ 0 h 1312920"/>
              <a:gd name="connsiteX3-23" fmla="*/ 3335471 w 3335471"/>
              <a:gd name="connsiteY3-24" fmla="*/ 650198 h 1312920"/>
              <a:gd name="connsiteX4-25" fmla="*/ 2685274 w 3335471"/>
              <a:gd name="connsiteY4-26" fmla="*/ 1300395 h 1312920"/>
              <a:gd name="connsiteX5-27" fmla="*/ 2685274 w 3335471"/>
              <a:gd name="connsiteY5-28" fmla="*/ 975296 h 1312920"/>
              <a:gd name="connsiteX6-29" fmla="*/ 56271 w 3335471"/>
              <a:gd name="connsiteY6-30" fmla="*/ 1312920 h 1312920"/>
              <a:gd name="connsiteX7-31" fmla="*/ 0 w 3335471"/>
              <a:gd name="connsiteY7-32" fmla="*/ 85949 h 1312920"/>
              <a:gd name="connsiteX0-33" fmla="*/ 0 w 3335471"/>
              <a:gd name="connsiteY0-34" fmla="*/ 85949 h 1312920"/>
              <a:gd name="connsiteX1-35" fmla="*/ 2685274 w 3335471"/>
              <a:gd name="connsiteY1-36" fmla="*/ 325099 h 1312920"/>
              <a:gd name="connsiteX2-37" fmla="*/ 2446124 w 3335471"/>
              <a:gd name="connsiteY2-38" fmla="*/ 0 h 1312920"/>
              <a:gd name="connsiteX3-39" fmla="*/ 3335471 w 3335471"/>
              <a:gd name="connsiteY3-40" fmla="*/ 650198 h 1312920"/>
              <a:gd name="connsiteX4-41" fmla="*/ 2685274 w 3335471"/>
              <a:gd name="connsiteY4-42" fmla="*/ 1300395 h 1312920"/>
              <a:gd name="connsiteX5-43" fmla="*/ 2685274 w 3335471"/>
              <a:gd name="connsiteY5-44" fmla="*/ 975296 h 1312920"/>
              <a:gd name="connsiteX6-45" fmla="*/ 56271 w 3335471"/>
              <a:gd name="connsiteY6-46" fmla="*/ 1312920 h 1312920"/>
              <a:gd name="connsiteX7-47" fmla="*/ 0 w 3335471"/>
              <a:gd name="connsiteY7-48" fmla="*/ 85949 h 1312920"/>
              <a:gd name="connsiteX0-49" fmla="*/ 0 w 3335471"/>
              <a:gd name="connsiteY0-50" fmla="*/ 85949 h 1328531"/>
              <a:gd name="connsiteX1-51" fmla="*/ 2685274 w 3335471"/>
              <a:gd name="connsiteY1-52" fmla="*/ 325099 h 1328531"/>
              <a:gd name="connsiteX2-53" fmla="*/ 2446124 w 3335471"/>
              <a:gd name="connsiteY2-54" fmla="*/ 0 h 1328531"/>
              <a:gd name="connsiteX3-55" fmla="*/ 3335471 w 3335471"/>
              <a:gd name="connsiteY3-56" fmla="*/ 650198 h 1328531"/>
              <a:gd name="connsiteX4-57" fmla="*/ 2516461 w 3335471"/>
              <a:gd name="connsiteY4-58" fmla="*/ 1328531 h 1328531"/>
              <a:gd name="connsiteX5-59" fmla="*/ 2685274 w 3335471"/>
              <a:gd name="connsiteY5-60" fmla="*/ 975296 h 1328531"/>
              <a:gd name="connsiteX6-61" fmla="*/ 56271 w 3335471"/>
              <a:gd name="connsiteY6-62" fmla="*/ 1312920 h 1328531"/>
              <a:gd name="connsiteX7-63" fmla="*/ 0 w 3335471"/>
              <a:gd name="connsiteY7-64" fmla="*/ 85949 h 1328531"/>
              <a:gd name="connsiteX0-65" fmla="*/ 0 w 3335471"/>
              <a:gd name="connsiteY0-66" fmla="*/ 85949 h 1384801"/>
              <a:gd name="connsiteX1-67" fmla="*/ 2685274 w 3335471"/>
              <a:gd name="connsiteY1-68" fmla="*/ 325099 h 1384801"/>
              <a:gd name="connsiteX2-69" fmla="*/ 2446124 w 3335471"/>
              <a:gd name="connsiteY2-70" fmla="*/ 0 h 1384801"/>
              <a:gd name="connsiteX3-71" fmla="*/ 3335471 w 3335471"/>
              <a:gd name="connsiteY3-72" fmla="*/ 650198 h 1384801"/>
              <a:gd name="connsiteX4-73" fmla="*/ 2488326 w 3335471"/>
              <a:gd name="connsiteY4-74" fmla="*/ 1384801 h 1384801"/>
              <a:gd name="connsiteX5-75" fmla="*/ 2685274 w 3335471"/>
              <a:gd name="connsiteY5-76" fmla="*/ 975296 h 1384801"/>
              <a:gd name="connsiteX6-77" fmla="*/ 56271 w 3335471"/>
              <a:gd name="connsiteY6-78" fmla="*/ 1312920 h 1384801"/>
              <a:gd name="connsiteX7-79" fmla="*/ 0 w 3335471"/>
              <a:gd name="connsiteY7-80" fmla="*/ 85949 h 1384801"/>
              <a:gd name="connsiteX0-81" fmla="*/ 0 w 3335471"/>
              <a:gd name="connsiteY0-82" fmla="*/ 114084 h 1412936"/>
              <a:gd name="connsiteX1-83" fmla="*/ 2685274 w 3335471"/>
              <a:gd name="connsiteY1-84" fmla="*/ 353234 h 1412936"/>
              <a:gd name="connsiteX2-85" fmla="*/ 2488327 w 3335471"/>
              <a:gd name="connsiteY2-86" fmla="*/ 0 h 1412936"/>
              <a:gd name="connsiteX3-87" fmla="*/ 3335471 w 3335471"/>
              <a:gd name="connsiteY3-88" fmla="*/ 678333 h 1412936"/>
              <a:gd name="connsiteX4-89" fmla="*/ 2488326 w 3335471"/>
              <a:gd name="connsiteY4-90" fmla="*/ 1412936 h 1412936"/>
              <a:gd name="connsiteX5-91" fmla="*/ 2685274 w 3335471"/>
              <a:gd name="connsiteY5-92" fmla="*/ 1003431 h 1412936"/>
              <a:gd name="connsiteX6-93" fmla="*/ 56271 w 3335471"/>
              <a:gd name="connsiteY6-94" fmla="*/ 1341055 h 1412936"/>
              <a:gd name="connsiteX7-95" fmla="*/ 0 w 3335471"/>
              <a:gd name="connsiteY7-96" fmla="*/ 114084 h 1412936"/>
              <a:gd name="connsiteX0-97" fmla="*/ 0 w 3335471"/>
              <a:gd name="connsiteY0-98" fmla="*/ 114084 h 1412936"/>
              <a:gd name="connsiteX1-99" fmla="*/ 2573202 w 3335471"/>
              <a:gd name="connsiteY1-100" fmla="*/ 368298 h 1412936"/>
              <a:gd name="connsiteX2-101" fmla="*/ 2488327 w 3335471"/>
              <a:gd name="connsiteY2-102" fmla="*/ 0 h 1412936"/>
              <a:gd name="connsiteX3-103" fmla="*/ 3335471 w 3335471"/>
              <a:gd name="connsiteY3-104" fmla="*/ 678333 h 1412936"/>
              <a:gd name="connsiteX4-105" fmla="*/ 2488326 w 3335471"/>
              <a:gd name="connsiteY4-106" fmla="*/ 1412936 h 1412936"/>
              <a:gd name="connsiteX5-107" fmla="*/ 2685274 w 3335471"/>
              <a:gd name="connsiteY5-108" fmla="*/ 1003431 h 1412936"/>
              <a:gd name="connsiteX6-109" fmla="*/ 56271 w 3335471"/>
              <a:gd name="connsiteY6-110" fmla="*/ 1341055 h 1412936"/>
              <a:gd name="connsiteX7-111" fmla="*/ 0 w 3335471"/>
              <a:gd name="connsiteY7-112" fmla="*/ 114084 h 1412936"/>
              <a:gd name="connsiteX0-113" fmla="*/ 0 w 3335471"/>
              <a:gd name="connsiteY0-114" fmla="*/ 114084 h 1412936"/>
              <a:gd name="connsiteX1-115" fmla="*/ 2573202 w 3335471"/>
              <a:gd name="connsiteY1-116" fmla="*/ 368298 h 1412936"/>
              <a:gd name="connsiteX2-117" fmla="*/ 2488327 w 3335471"/>
              <a:gd name="connsiteY2-118" fmla="*/ 0 h 1412936"/>
              <a:gd name="connsiteX3-119" fmla="*/ 3335471 w 3335471"/>
              <a:gd name="connsiteY3-120" fmla="*/ 678333 h 1412936"/>
              <a:gd name="connsiteX4-121" fmla="*/ 2488326 w 3335471"/>
              <a:gd name="connsiteY4-122" fmla="*/ 1412936 h 1412936"/>
              <a:gd name="connsiteX5-123" fmla="*/ 2643248 w 3335471"/>
              <a:gd name="connsiteY5-124" fmla="*/ 1009081 h 1412936"/>
              <a:gd name="connsiteX6-125" fmla="*/ 56271 w 3335471"/>
              <a:gd name="connsiteY6-126" fmla="*/ 1341055 h 1412936"/>
              <a:gd name="connsiteX7-127" fmla="*/ 0 w 3335471"/>
              <a:gd name="connsiteY7-128" fmla="*/ 114084 h 1412936"/>
              <a:gd name="connsiteX0-129" fmla="*/ 0 w 3335471"/>
              <a:gd name="connsiteY0-130" fmla="*/ 114084 h 1412936"/>
              <a:gd name="connsiteX1-131" fmla="*/ 2573202 w 3335471"/>
              <a:gd name="connsiteY1-132" fmla="*/ 368298 h 1412936"/>
              <a:gd name="connsiteX2-133" fmla="*/ 2488327 w 3335471"/>
              <a:gd name="connsiteY2-134" fmla="*/ 0 h 1412936"/>
              <a:gd name="connsiteX3-135" fmla="*/ 3335471 w 3335471"/>
              <a:gd name="connsiteY3-136" fmla="*/ 678333 h 1412936"/>
              <a:gd name="connsiteX4-137" fmla="*/ 2488326 w 3335471"/>
              <a:gd name="connsiteY4-138" fmla="*/ 1412936 h 1412936"/>
              <a:gd name="connsiteX5-139" fmla="*/ 2477112 w 3335471"/>
              <a:gd name="connsiteY5-140" fmla="*/ 1033478 h 1412936"/>
              <a:gd name="connsiteX6-141" fmla="*/ 56271 w 3335471"/>
              <a:gd name="connsiteY6-142" fmla="*/ 1341055 h 1412936"/>
              <a:gd name="connsiteX7-143" fmla="*/ 0 w 3335471"/>
              <a:gd name="connsiteY7-144" fmla="*/ 114084 h 1412936"/>
              <a:gd name="connsiteX0-145" fmla="*/ 0 w 3335471"/>
              <a:gd name="connsiteY0-146" fmla="*/ 114084 h 1412936"/>
              <a:gd name="connsiteX1-147" fmla="*/ 2525735 w 3335471"/>
              <a:gd name="connsiteY1-148" fmla="*/ 380497 h 1412936"/>
              <a:gd name="connsiteX2-149" fmla="*/ 2488327 w 3335471"/>
              <a:gd name="connsiteY2-150" fmla="*/ 0 h 1412936"/>
              <a:gd name="connsiteX3-151" fmla="*/ 3335471 w 3335471"/>
              <a:gd name="connsiteY3-152" fmla="*/ 678333 h 1412936"/>
              <a:gd name="connsiteX4-153" fmla="*/ 2488326 w 3335471"/>
              <a:gd name="connsiteY4-154" fmla="*/ 1412936 h 1412936"/>
              <a:gd name="connsiteX5-155" fmla="*/ 2477112 w 3335471"/>
              <a:gd name="connsiteY5-156" fmla="*/ 1033478 h 1412936"/>
              <a:gd name="connsiteX6-157" fmla="*/ 56271 w 3335471"/>
              <a:gd name="connsiteY6-158" fmla="*/ 1341055 h 1412936"/>
              <a:gd name="connsiteX7-159" fmla="*/ 0 w 3335471"/>
              <a:gd name="connsiteY7-160" fmla="*/ 114084 h 1412936"/>
              <a:gd name="connsiteX0-161" fmla="*/ 0 w 3335471"/>
              <a:gd name="connsiteY0-162" fmla="*/ 114084 h 1412936"/>
              <a:gd name="connsiteX1-163" fmla="*/ 2478268 w 3335471"/>
              <a:gd name="connsiteY1-164" fmla="*/ 368299 h 1412936"/>
              <a:gd name="connsiteX2-165" fmla="*/ 2488327 w 3335471"/>
              <a:gd name="connsiteY2-166" fmla="*/ 0 h 1412936"/>
              <a:gd name="connsiteX3-167" fmla="*/ 3335471 w 3335471"/>
              <a:gd name="connsiteY3-168" fmla="*/ 678333 h 1412936"/>
              <a:gd name="connsiteX4-169" fmla="*/ 2488326 w 3335471"/>
              <a:gd name="connsiteY4-170" fmla="*/ 1412936 h 1412936"/>
              <a:gd name="connsiteX5-171" fmla="*/ 2477112 w 3335471"/>
              <a:gd name="connsiteY5-172" fmla="*/ 1033478 h 1412936"/>
              <a:gd name="connsiteX6-173" fmla="*/ 56271 w 3335471"/>
              <a:gd name="connsiteY6-174" fmla="*/ 1341055 h 1412936"/>
              <a:gd name="connsiteX7-175" fmla="*/ 0 w 3335471"/>
              <a:gd name="connsiteY7-176" fmla="*/ 114084 h 1412936"/>
              <a:gd name="connsiteX0-177" fmla="*/ 0 w 3335471"/>
              <a:gd name="connsiteY0-178" fmla="*/ 0 h 1298852"/>
              <a:gd name="connsiteX1-179" fmla="*/ 2478268 w 3335471"/>
              <a:gd name="connsiteY1-180" fmla="*/ 254215 h 1298852"/>
              <a:gd name="connsiteX2-181" fmla="*/ 2526417 w 3335471"/>
              <a:gd name="connsiteY2-182" fmla="*/ 114584 h 1298852"/>
              <a:gd name="connsiteX3-183" fmla="*/ 3335471 w 3335471"/>
              <a:gd name="connsiteY3-184" fmla="*/ 564249 h 1298852"/>
              <a:gd name="connsiteX4-185" fmla="*/ 2488326 w 3335471"/>
              <a:gd name="connsiteY4-186" fmla="*/ 1298852 h 1298852"/>
              <a:gd name="connsiteX5-187" fmla="*/ 2477112 w 3335471"/>
              <a:gd name="connsiteY5-188" fmla="*/ 919394 h 1298852"/>
              <a:gd name="connsiteX6-189" fmla="*/ 56271 w 3335471"/>
              <a:gd name="connsiteY6-190" fmla="*/ 1226971 h 1298852"/>
              <a:gd name="connsiteX7-191" fmla="*/ 0 w 3335471"/>
              <a:gd name="connsiteY7-192" fmla="*/ 0 h 1298852"/>
              <a:gd name="connsiteX0-193" fmla="*/ 0 w 3335471"/>
              <a:gd name="connsiteY0-194" fmla="*/ 0 h 1226971"/>
              <a:gd name="connsiteX1-195" fmla="*/ 2478268 w 3335471"/>
              <a:gd name="connsiteY1-196" fmla="*/ 254215 h 1226971"/>
              <a:gd name="connsiteX2-197" fmla="*/ 2526417 w 3335471"/>
              <a:gd name="connsiteY2-198" fmla="*/ 114584 h 1226971"/>
              <a:gd name="connsiteX3-199" fmla="*/ 3335471 w 3335471"/>
              <a:gd name="connsiteY3-200" fmla="*/ 564249 h 1226971"/>
              <a:gd name="connsiteX4-201" fmla="*/ 2469281 w 3335471"/>
              <a:gd name="connsiteY4-202" fmla="*/ 1070184 h 1226971"/>
              <a:gd name="connsiteX5-203" fmla="*/ 2477112 w 3335471"/>
              <a:gd name="connsiteY5-204" fmla="*/ 919394 h 1226971"/>
              <a:gd name="connsiteX6-205" fmla="*/ 56271 w 3335471"/>
              <a:gd name="connsiteY6-206" fmla="*/ 1226971 h 1226971"/>
              <a:gd name="connsiteX7-207" fmla="*/ 0 w 3335471"/>
              <a:gd name="connsiteY7-208" fmla="*/ 0 h 1226971"/>
              <a:gd name="connsiteX0-209" fmla="*/ 0 w 3335471"/>
              <a:gd name="connsiteY0-210" fmla="*/ 0 h 1226971"/>
              <a:gd name="connsiteX1-211" fmla="*/ 2478268 w 3335471"/>
              <a:gd name="connsiteY1-212" fmla="*/ 254215 h 1226971"/>
              <a:gd name="connsiteX2-213" fmla="*/ 2478806 w 3335471"/>
              <a:gd name="connsiteY2-214" fmla="*/ 108721 h 1226971"/>
              <a:gd name="connsiteX3-215" fmla="*/ 3335471 w 3335471"/>
              <a:gd name="connsiteY3-216" fmla="*/ 564249 h 1226971"/>
              <a:gd name="connsiteX4-217" fmla="*/ 2469281 w 3335471"/>
              <a:gd name="connsiteY4-218" fmla="*/ 1070184 h 1226971"/>
              <a:gd name="connsiteX5-219" fmla="*/ 2477112 w 3335471"/>
              <a:gd name="connsiteY5-220" fmla="*/ 919394 h 1226971"/>
              <a:gd name="connsiteX6-221" fmla="*/ 56271 w 3335471"/>
              <a:gd name="connsiteY6-222" fmla="*/ 1226971 h 1226971"/>
              <a:gd name="connsiteX7-223" fmla="*/ 0 w 3335471"/>
              <a:gd name="connsiteY7-224" fmla="*/ 0 h 1226971"/>
              <a:gd name="connsiteX0-225" fmla="*/ 0 w 3326227"/>
              <a:gd name="connsiteY0-226" fmla="*/ 0 h 1644606"/>
              <a:gd name="connsiteX1-227" fmla="*/ 2469024 w 3326227"/>
              <a:gd name="connsiteY1-228" fmla="*/ 671850 h 1644606"/>
              <a:gd name="connsiteX2-229" fmla="*/ 2469562 w 3326227"/>
              <a:gd name="connsiteY2-230" fmla="*/ 526356 h 1644606"/>
              <a:gd name="connsiteX3-231" fmla="*/ 3326227 w 3326227"/>
              <a:gd name="connsiteY3-232" fmla="*/ 981884 h 1644606"/>
              <a:gd name="connsiteX4-233" fmla="*/ 2460037 w 3326227"/>
              <a:gd name="connsiteY4-234" fmla="*/ 1487819 h 1644606"/>
              <a:gd name="connsiteX5-235" fmla="*/ 2467868 w 3326227"/>
              <a:gd name="connsiteY5-236" fmla="*/ 1337029 h 1644606"/>
              <a:gd name="connsiteX6-237" fmla="*/ 47027 w 3326227"/>
              <a:gd name="connsiteY6-238" fmla="*/ 1644606 h 1644606"/>
              <a:gd name="connsiteX7-239" fmla="*/ 0 w 3326227"/>
              <a:gd name="connsiteY7-240" fmla="*/ 0 h 1644606"/>
              <a:gd name="connsiteX0-241" fmla="*/ 0 w 3326227"/>
              <a:gd name="connsiteY0-242" fmla="*/ 0 h 2057936"/>
              <a:gd name="connsiteX1-243" fmla="*/ 2469024 w 3326227"/>
              <a:gd name="connsiteY1-244" fmla="*/ 671850 h 2057936"/>
              <a:gd name="connsiteX2-245" fmla="*/ 2469562 w 3326227"/>
              <a:gd name="connsiteY2-246" fmla="*/ 526356 h 2057936"/>
              <a:gd name="connsiteX3-247" fmla="*/ 3326227 w 3326227"/>
              <a:gd name="connsiteY3-248" fmla="*/ 981884 h 2057936"/>
              <a:gd name="connsiteX4-249" fmla="*/ 2460037 w 3326227"/>
              <a:gd name="connsiteY4-250" fmla="*/ 1487819 h 2057936"/>
              <a:gd name="connsiteX5-251" fmla="*/ 2467868 w 3326227"/>
              <a:gd name="connsiteY5-252" fmla="*/ 1337029 h 2057936"/>
              <a:gd name="connsiteX6-253" fmla="*/ 84002 w 3326227"/>
              <a:gd name="connsiteY6-254" fmla="*/ 2057936 h 2057936"/>
              <a:gd name="connsiteX7-255" fmla="*/ 0 w 3326227"/>
              <a:gd name="connsiteY7-256" fmla="*/ 0 h 20579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326227" h="2057936">
                <a:moveTo>
                  <a:pt x="0" y="0"/>
                </a:moveTo>
                <a:lnTo>
                  <a:pt x="2469024" y="671850"/>
                </a:lnTo>
                <a:cubicBezTo>
                  <a:pt x="2469203" y="623352"/>
                  <a:pt x="2469383" y="574854"/>
                  <a:pt x="2469562" y="526356"/>
                </a:cubicBezTo>
                <a:lnTo>
                  <a:pt x="3326227" y="981884"/>
                </a:lnTo>
                <a:lnTo>
                  <a:pt x="2460037" y="1487819"/>
                </a:lnTo>
                <a:lnTo>
                  <a:pt x="2467868" y="1337029"/>
                </a:lnTo>
                <a:lnTo>
                  <a:pt x="84002" y="2057936"/>
                </a:lnTo>
                <a:lnTo>
                  <a:pt x="0" y="0"/>
                </a:lnTo>
                <a:close/>
              </a:path>
            </a:pathLst>
          </a:custGeom>
          <a:gradFill flip="none" rotWithShape="1">
            <a:gsLst>
              <a:gs pos="0">
                <a:schemeClr val="accent2">
                  <a:lumMod val="0"/>
                  <a:lumOff val="100000"/>
                  <a:alpha val="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右箭头 10"/>
          <p:cNvSpPr/>
          <p:nvPr/>
        </p:nvSpPr>
        <p:spPr>
          <a:xfrm rot="1522991">
            <a:off x="2176025" y="3011861"/>
            <a:ext cx="2805371" cy="1976283"/>
          </a:xfrm>
          <a:custGeom>
            <a:avLst/>
            <a:gdLst>
              <a:gd name="connsiteX0" fmla="*/ 0 w 3293268"/>
              <a:gd name="connsiteY0" fmla="*/ 325099 h 1300395"/>
              <a:gd name="connsiteX1" fmla="*/ 2643071 w 3293268"/>
              <a:gd name="connsiteY1" fmla="*/ 325099 h 1300395"/>
              <a:gd name="connsiteX2" fmla="*/ 2643071 w 3293268"/>
              <a:gd name="connsiteY2" fmla="*/ 0 h 1300395"/>
              <a:gd name="connsiteX3" fmla="*/ 3293268 w 3293268"/>
              <a:gd name="connsiteY3" fmla="*/ 650198 h 1300395"/>
              <a:gd name="connsiteX4" fmla="*/ 2643071 w 3293268"/>
              <a:gd name="connsiteY4" fmla="*/ 1300395 h 1300395"/>
              <a:gd name="connsiteX5" fmla="*/ 2643071 w 3293268"/>
              <a:gd name="connsiteY5" fmla="*/ 975296 h 1300395"/>
              <a:gd name="connsiteX6" fmla="*/ 0 w 3293268"/>
              <a:gd name="connsiteY6" fmla="*/ 975296 h 1300395"/>
              <a:gd name="connsiteX7" fmla="*/ 0 w 3293268"/>
              <a:gd name="connsiteY7" fmla="*/ 325099 h 1300395"/>
              <a:gd name="connsiteX0-1" fmla="*/ 0 w 3335471"/>
              <a:gd name="connsiteY0-2" fmla="*/ 85949 h 1300395"/>
              <a:gd name="connsiteX1-3" fmla="*/ 2685274 w 3335471"/>
              <a:gd name="connsiteY1-4" fmla="*/ 325099 h 1300395"/>
              <a:gd name="connsiteX2-5" fmla="*/ 2685274 w 3335471"/>
              <a:gd name="connsiteY2-6" fmla="*/ 0 h 1300395"/>
              <a:gd name="connsiteX3-7" fmla="*/ 3335471 w 3335471"/>
              <a:gd name="connsiteY3-8" fmla="*/ 650198 h 1300395"/>
              <a:gd name="connsiteX4-9" fmla="*/ 2685274 w 3335471"/>
              <a:gd name="connsiteY4-10" fmla="*/ 1300395 h 1300395"/>
              <a:gd name="connsiteX5-11" fmla="*/ 2685274 w 3335471"/>
              <a:gd name="connsiteY5-12" fmla="*/ 975296 h 1300395"/>
              <a:gd name="connsiteX6-13" fmla="*/ 42203 w 3335471"/>
              <a:gd name="connsiteY6-14" fmla="*/ 975296 h 1300395"/>
              <a:gd name="connsiteX7-15" fmla="*/ 0 w 3335471"/>
              <a:gd name="connsiteY7-16" fmla="*/ 85949 h 1300395"/>
              <a:gd name="connsiteX0-17" fmla="*/ 0 w 3335471"/>
              <a:gd name="connsiteY0-18" fmla="*/ 85949 h 1312920"/>
              <a:gd name="connsiteX1-19" fmla="*/ 2685274 w 3335471"/>
              <a:gd name="connsiteY1-20" fmla="*/ 325099 h 1312920"/>
              <a:gd name="connsiteX2-21" fmla="*/ 2685274 w 3335471"/>
              <a:gd name="connsiteY2-22" fmla="*/ 0 h 1312920"/>
              <a:gd name="connsiteX3-23" fmla="*/ 3335471 w 3335471"/>
              <a:gd name="connsiteY3-24" fmla="*/ 650198 h 1312920"/>
              <a:gd name="connsiteX4-25" fmla="*/ 2685274 w 3335471"/>
              <a:gd name="connsiteY4-26" fmla="*/ 1300395 h 1312920"/>
              <a:gd name="connsiteX5-27" fmla="*/ 2685274 w 3335471"/>
              <a:gd name="connsiteY5-28" fmla="*/ 975296 h 1312920"/>
              <a:gd name="connsiteX6-29" fmla="*/ 56271 w 3335471"/>
              <a:gd name="connsiteY6-30" fmla="*/ 1312920 h 1312920"/>
              <a:gd name="connsiteX7-31" fmla="*/ 0 w 3335471"/>
              <a:gd name="connsiteY7-32" fmla="*/ 85949 h 1312920"/>
              <a:gd name="connsiteX0-33" fmla="*/ 0 w 3335471"/>
              <a:gd name="connsiteY0-34" fmla="*/ 85949 h 1312920"/>
              <a:gd name="connsiteX1-35" fmla="*/ 2685274 w 3335471"/>
              <a:gd name="connsiteY1-36" fmla="*/ 325099 h 1312920"/>
              <a:gd name="connsiteX2-37" fmla="*/ 2446124 w 3335471"/>
              <a:gd name="connsiteY2-38" fmla="*/ 0 h 1312920"/>
              <a:gd name="connsiteX3-39" fmla="*/ 3335471 w 3335471"/>
              <a:gd name="connsiteY3-40" fmla="*/ 650198 h 1312920"/>
              <a:gd name="connsiteX4-41" fmla="*/ 2685274 w 3335471"/>
              <a:gd name="connsiteY4-42" fmla="*/ 1300395 h 1312920"/>
              <a:gd name="connsiteX5-43" fmla="*/ 2685274 w 3335471"/>
              <a:gd name="connsiteY5-44" fmla="*/ 975296 h 1312920"/>
              <a:gd name="connsiteX6-45" fmla="*/ 56271 w 3335471"/>
              <a:gd name="connsiteY6-46" fmla="*/ 1312920 h 1312920"/>
              <a:gd name="connsiteX7-47" fmla="*/ 0 w 3335471"/>
              <a:gd name="connsiteY7-48" fmla="*/ 85949 h 1312920"/>
              <a:gd name="connsiteX0-49" fmla="*/ 0 w 3335471"/>
              <a:gd name="connsiteY0-50" fmla="*/ 85949 h 1328531"/>
              <a:gd name="connsiteX1-51" fmla="*/ 2685274 w 3335471"/>
              <a:gd name="connsiteY1-52" fmla="*/ 325099 h 1328531"/>
              <a:gd name="connsiteX2-53" fmla="*/ 2446124 w 3335471"/>
              <a:gd name="connsiteY2-54" fmla="*/ 0 h 1328531"/>
              <a:gd name="connsiteX3-55" fmla="*/ 3335471 w 3335471"/>
              <a:gd name="connsiteY3-56" fmla="*/ 650198 h 1328531"/>
              <a:gd name="connsiteX4-57" fmla="*/ 2516461 w 3335471"/>
              <a:gd name="connsiteY4-58" fmla="*/ 1328531 h 1328531"/>
              <a:gd name="connsiteX5-59" fmla="*/ 2685274 w 3335471"/>
              <a:gd name="connsiteY5-60" fmla="*/ 975296 h 1328531"/>
              <a:gd name="connsiteX6-61" fmla="*/ 56271 w 3335471"/>
              <a:gd name="connsiteY6-62" fmla="*/ 1312920 h 1328531"/>
              <a:gd name="connsiteX7-63" fmla="*/ 0 w 3335471"/>
              <a:gd name="connsiteY7-64" fmla="*/ 85949 h 1328531"/>
              <a:gd name="connsiteX0-65" fmla="*/ 0 w 3335471"/>
              <a:gd name="connsiteY0-66" fmla="*/ 85949 h 1384801"/>
              <a:gd name="connsiteX1-67" fmla="*/ 2685274 w 3335471"/>
              <a:gd name="connsiteY1-68" fmla="*/ 325099 h 1384801"/>
              <a:gd name="connsiteX2-69" fmla="*/ 2446124 w 3335471"/>
              <a:gd name="connsiteY2-70" fmla="*/ 0 h 1384801"/>
              <a:gd name="connsiteX3-71" fmla="*/ 3335471 w 3335471"/>
              <a:gd name="connsiteY3-72" fmla="*/ 650198 h 1384801"/>
              <a:gd name="connsiteX4-73" fmla="*/ 2488326 w 3335471"/>
              <a:gd name="connsiteY4-74" fmla="*/ 1384801 h 1384801"/>
              <a:gd name="connsiteX5-75" fmla="*/ 2685274 w 3335471"/>
              <a:gd name="connsiteY5-76" fmla="*/ 975296 h 1384801"/>
              <a:gd name="connsiteX6-77" fmla="*/ 56271 w 3335471"/>
              <a:gd name="connsiteY6-78" fmla="*/ 1312920 h 1384801"/>
              <a:gd name="connsiteX7-79" fmla="*/ 0 w 3335471"/>
              <a:gd name="connsiteY7-80" fmla="*/ 85949 h 1384801"/>
              <a:gd name="connsiteX0-81" fmla="*/ 0 w 3335471"/>
              <a:gd name="connsiteY0-82" fmla="*/ 114084 h 1412936"/>
              <a:gd name="connsiteX1-83" fmla="*/ 2685274 w 3335471"/>
              <a:gd name="connsiteY1-84" fmla="*/ 353234 h 1412936"/>
              <a:gd name="connsiteX2-85" fmla="*/ 2488327 w 3335471"/>
              <a:gd name="connsiteY2-86" fmla="*/ 0 h 1412936"/>
              <a:gd name="connsiteX3-87" fmla="*/ 3335471 w 3335471"/>
              <a:gd name="connsiteY3-88" fmla="*/ 678333 h 1412936"/>
              <a:gd name="connsiteX4-89" fmla="*/ 2488326 w 3335471"/>
              <a:gd name="connsiteY4-90" fmla="*/ 1412936 h 1412936"/>
              <a:gd name="connsiteX5-91" fmla="*/ 2685274 w 3335471"/>
              <a:gd name="connsiteY5-92" fmla="*/ 1003431 h 1412936"/>
              <a:gd name="connsiteX6-93" fmla="*/ 56271 w 3335471"/>
              <a:gd name="connsiteY6-94" fmla="*/ 1341055 h 1412936"/>
              <a:gd name="connsiteX7-95" fmla="*/ 0 w 3335471"/>
              <a:gd name="connsiteY7-96" fmla="*/ 114084 h 1412936"/>
              <a:gd name="connsiteX0-97" fmla="*/ 0 w 3335471"/>
              <a:gd name="connsiteY0-98" fmla="*/ 114084 h 1412936"/>
              <a:gd name="connsiteX1-99" fmla="*/ 2573202 w 3335471"/>
              <a:gd name="connsiteY1-100" fmla="*/ 368298 h 1412936"/>
              <a:gd name="connsiteX2-101" fmla="*/ 2488327 w 3335471"/>
              <a:gd name="connsiteY2-102" fmla="*/ 0 h 1412936"/>
              <a:gd name="connsiteX3-103" fmla="*/ 3335471 w 3335471"/>
              <a:gd name="connsiteY3-104" fmla="*/ 678333 h 1412936"/>
              <a:gd name="connsiteX4-105" fmla="*/ 2488326 w 3335471"/>
              <a:gd name="connsiteY4-106" fmla="*/ 1412936 h 1412936"/>
              <a:gd name="connsiteX5-107" fmla="*/ 2685274 w 3335471"/>
              <a:gd name="connsiteY5-108" fmla="*/ 1003431 h 1412936"/>
              <a:gd name="connsiteX6-109" fmla="*/ 56271 w 3335471"/>
              <a:gd name="connsiteY6-110" fmla="*/ 1341055 h 1412936"/>
              <a:gd name="connsiteX7-111" fmla="*/ 0 w 3335471"/>
              <a:gd name="connsiteY7-112" fmla="*/ 114084 h 1412936"/>
              <a:gd name="connsiteX0-113" fmla="*/ 0 w 3335471"/>
              <a:gd name="connsiteY0-114" fmla="*/ 114084 h 1412936"/>
              <a:gd name="connsiteX1-115" fmla="*/ 2573202 w 3335471"/>
              <a:gd name="connsiteY1-116" fmla="*/ 368298 h 1412936"/>
              <a:gd name="connsiteX2-117" fmla="*/ 2488327 w 3335471"/>
              <a:gd name="connsiteY2-118" fmla="*/ 0 h 1412936"/>
              <a:gd name="connsiteX3-119" fmla="*/ 3335471 w 3335471"/>
              <a:gd name="connsiteY3-120" fmla="*/ 678333 h 1412936"/>
              <a:gd name="connsiteX4-121" fmla="*/ 2488326 w 3335471"/>
              <a:gd name="connsiteY4-122" fmla="*/ 1412936 h 1412936"/>
              <a:gd name="connsiteX5-123" fmla="*/ 2643248 w 3335471"/>
              <a:gd name="connsiteY5-124" fmla="*/ 1009081 h 1412936"/>
              <a:gd name="connsiteX6-125" fmla="*/ 56271 w 3335471"/>
              <a:gd name="connsiteY6-126" fmla="*/ 1341055 h 1412936"/>
              <a:gd name="connsiteX7-127" fmla="*/ 0 w 3335471"/>
              <a:gd name="connsiteY7-128" fmla="*/ 114084 h 1412936"/>
              <a:gd name="connsiteX0-129" fmla="*/ 0 w 3335471"/>
              <a:gd name="connsiteY0-130" fmla="*/ 114084 h 1412936"/>
              <a:gd name="connsiteX1-131" fmla="*/ 2573202 w 3335471"/>
              <a:gd name="connsiteY1-132" fmla="*/ 368298 h 1412936"/>
              <a:gd name="connsiteX2-133" fmla="*/ 2488327 w 3335471"/>
              <a:gd name="connsiteY2-134" fmla="*/ 0 h 1412936"/>
              <a:gd name="connsiteX3-135" fmla="*/ 3335471 w 3335471"/>
              <a:gd name="connsiteY3-136" fmla="*/ 678333 h 1412936"/>
              <a:gd name="connsiteX4-137" fmla="*/ 2488326 w 3335471"/>
              <a:gd name="connsiteY4-138" fmla="*/ 1412936 h 1412936"/>
              <a:gd name="connsiteX5-139" fmla="*/ 2477112 w 3335471"/>
              <a:gd name="connsiteY5-140" fmla="*/ 1033478 h 1412936"/>
              <a:gd name="connsiteX6-141" fmla="*/ 56271 w 3335471"/>
              <a:gd name="connsiteY6-142" fmla="*/ 1341055 h 1412936"/>
              <a:gd name="connsiteX7-143" fmla="*/ 0 w 3335471"/>
              <a:gd name="connsiteY7-144" fmla="*/ 114084 h 1412936"/>
              <a:gd name="connsiteX0-145" fmla="*/ 0 w 3335471"/>
              <a:gd name="connsiteY0-146" fmla="*/ 114084 h 1412936"/>
              <a:gd name="connsiteX1-147" fmla="*/ 2525735 w 3335471"/>
              <a:gd name="connsiteY1-148" fmla="*/ 380497 h 1412936"/>
              <a:gd name="connsiteX2-149" fmla="*/ 2488327 w 3335471"/>
              <a:gd name="connsiteY2-150" fmla="*/ 0 h 1412936"/>
              <a:gd name="connsiteX3-151" fmla="*/ 3335471 w 3335471"/>
              <a:gd name="connsiteY3-152" fmla="*/ 678333 h 1412936"/>
              <a:gd name="connsiteX4-153" fmla="*/ 2488326 w 3335471"/>
              <a:gd name="connsiteY4-154" fmla="*/ 1412936 h 1412936"/>
              <a:gd name="connsiteX5-155" fmla="*/ 2477112 w 3335471"/>
              <a:gd name="connsiteY5-156" fmla="*/ 1033478 h 1412936"/>
              <a:gd name="connsiteX6-157" fmla="*/ 56271 w 3335471"/>
              <a:gd name="connsiteY6-158" fmla="*/ 1341055 h 1412936"/>
              <a:gd name="connsiteX7-159" fmla="*/ 0 w 3335471"/>
              <a:gd name="connsiteY7-160" fmla="*/ 114084 h 1412936"/>
              <a:gd name="connsiteX0-161" fmla="*/ 0 w 3335471"/>
              <a:gd name="connsiteY0-162" fmla="*/ 114084 h 1412936"/>
              <a:gd name="connsiteX1-163" fmla="*/ 2478268 w 3335471"/>
              <a:gd name="connsiteY1-164" fmla="*/ 368299 h 1412936"/>
              <a:gd name="connsiteX2-165" fmla="*/ 2488327 w 3335471"/>
              <a:gd name="connsiteY2-166" fmla="*/ 0 h 1412936"/>
              <a:gd name="connsiteX3-167" fmla="*/ 3335471 w 3335471"/>
              <a:gd name="connsiteY3-168" fmla="*/ 678333 h 1412936"/>
              <a:gd name="connsiteX4-169" fmla="*/ 2488326 w 3335471"/>
              <a:gd name="connsiteY4-170" fmla="*/ 1412936 h 1412936"/>
              <a:gd name="connsiteX5-171" fmla="*/ 2477112 w 3335471"/>
              <a:gd name="connsiteY5-172" fmla="*/ 1033478 h 1412936"/>
              <a:gd name="connsiteX6-173" fmla="*/ 56271 w 3335471"/>
              <a:gd name="connsiteY6-174" fmla="*/ 1341055 h 1412936"/>
              <a:gd name="connsiteX7-175" fmla="*/ 0 w 3335471"/>
              <a:gd name="connsiteY7-176" fmla="*/ 114084 h 1412936"/>
              <a:gd name="connsiteX0-177" fmla="*/ 0 w 3335471"/>
              <a:gd name="connsiteY0-178" fmla="*/ 0 h 1298852"/>
              <a:gd name="connsiteX1-179" fmla="*/ 2478268 w 3335471"/>
              <a:gd name="connsiteY1-180" fmla="*/ 254215 h 1298852"/>
              <a:gd name="connsiteX2-181" fmla="*/ 2526417 w 3335471"/>
              <a:gd name="connsiteY2-182" fmla="*/ 114584 h 1298852"/>
              <a:gd name="connsiteX3-183" fmla="*/ 3335471 w 3335471"/>
              <a:gd name="connsiteY3-184" fmla="*/ 564249 h 1298852"/>
              <a:gd name="connsiteX4-185" fmla="*/ 2488326 w 3335471"/>
              <a:gd name="connsiteY4-186" fmla="*/ 1298852 h 1298852"/>
              <a:gd name="connsiteX5-187" fmla="*/ 2477112 w 3335471"/>
              <a:gd name="connsiteY5-188" fmla="*/ 919394 h 1298852"/>
              <a:gd name="connsiteX6-189" fmla="*/ 56271 w 3335471"/>
              <a:gd name="connsiteY6-190" fmla="*/ 1226971 h 1298852"/>
              <a:gd name="connsiteX7-191" fmla="*/ 0 w 3335471"/>
              <a:gd name="connsiteY7-192" fmla="*/ 0 h 1298852"/>
              <a:gd name="connsiteX0-193" fmla="*/ 0 w 3335471"/>
              <a:gd name="connsiteY0-194" fmla="*/ 0 h 1226971"/>
              <a:gd name="connsiteX1-195" fmla="*/ 2478268 w 3335471"/>
              <a:gd name="connsiteY1-196" fmla="*/ 254215 h 1226971"/>
              <a:gd name="connsiteX2-197" fmla="*/ 2526417 w 3335471"/>
              <a:gd name="connsiteY2-198" fmla="*/ 114584 h 1226971"/>
              <a:gd name="connsiteX3-199" fmla="*/ 3335471 w 3335471"/>
              <a:gd name="connsiteY3-200" fmla="*/ 564249 h 1226971"/>
              <a:gd name="connsiteX4-201" fmla="*/ 2469281 w 3335471"/>
              <a:gd name="connsiteY4-202" fmla="*/ 1070184 h 1226971"/>
              <a:gd name="connsiteX5-203" fmla="*/ 2477112 w 3335471"/>
              <a:gd name="connsiteY5-204" fmla="*/ 919394 h 1226971"/>
              <a:gd name="connsiteX6-205" fmla="*/ 56271 w 3335471"/>
              <a:gd name="connsiteY6-206" fmla="*/ 1226971 h 1226971"/>
              <a:gd name="connsiteX7-207" fmla="*/ 0 w 3335471"/>
              <a:gd name="connsiteY7-208" fmla="*/ 0 h 1226971"/>
              <a:gd name="connsiteX0-209" fmla="*/ 0 w 3335471"/>
              <a:gd name="connsiteY0-210" fmla="*/ 0 h 1226971"/>
              <a:gd name="connsiteX1-211" fmla="*/ 2478268 w 3335471"/>
              <a:gd name="connsiteY1-212" fmla="*/ 254215 h 1226971"/>
              <a:gd name="connsiteX2-213" fmla="*/ 2478806 w 3335471"/>
              <a:gd name="connsiteY2-214" fmla="*/ 108721 h 1226971"/>
              <a:gd name="connsiteX3-215" fmla="*/ 3335471 w 3335471"/>
              <a:gd name="connsiteY3-216" fmla="*/ 564249 h 1226971"/>
              <a:gd name="connsiteX4-217" fmla="*/ 2469281 w 3335471"/>
              <a:gd name="connsiteY4-218" fmla="*/ 1070184 h 1226971"/>
              <a:gd name="connsiteX5-219" fmla="*/ 2477112 w 3335471"/>
              <a:gd name="connsiteY5-220" fmla="*/ 919394 h 1226971"/>
              <a:gd name="connsiteX6-221" fmla="*/ 56271 w 3335471"/>
              <a:gd name="connsiteY6-222" fmla="*/ 1226971 h 1226971"/>
              <a:gd name="connsiteX7-223" fmla="*/ 0 w 3335471"/>
              <a:gd name="connsiteY7-224" fmla="*/ 0 h 1226971"/>
              <a:gd name="connsiteX0-225" fmla="*/ 0 w 3326227"/>
              <a:gd name="connsiteY0-226" fmla="*/ 0 h 1644606"/>
              <a:gd name="connsiteX1-227" fmla="*/ 2469024 w 3326227"/>
              <a:gd name="connsiteY1-228" fmla="*/ 671850 h 1644606"/>
              <a:gd name="connsiteX2-229" fmla="*/ 2469562 w 3326227"/>
              <a:gd name="connsiteY2-230" fmla="*/ 526356 h 1644606"/>
              <a:gd name="connsiteX3-231" fmla="*/ 3326227 w 3326227"/>
              <a:gd name="connsiteY3-232" fmla="*/ 981884 h 1644606"/>
              <a:gd name="connsiteX4-233" fmla="*/ 2460037 w 3326227"/>
              <a:gd name="connsiteY4-234" fmla="*/ 1487819 h 1644606"/>
              <a:gd name="connsiteX5-235" fmla="*/ 2467868 w 3326227"/>
              <a:gd name="connsiteY5-236" fmla="*/ 1337029 h 1644606"/>
              <a:gd name="connsiteX6-237" fmla="*/ 47027 w 3326227"/>
              <a:gd name="connsiteY6-238" fmla="*/ 1644606 h 1644606"/>
              <a:gd name="connsiteX7-239" fmla="*/ 0 w 3326227"/>
              <a:gd name="connsiteY7-240" fmla="*/ 0 h 1644606"/>
              <a:gd name="connsiteX0-241" fmla="*/ 0 w 3326227"/>
              <a:gd name="connsiteY0-242" fmla="*/ 0 h 2057936"/>
              <a:gd name="connsiteX1-243" fmla="*/ 2469024 w 3326227"/>
              <a:gd name="connsiteY1-244" fmla="*/ 671850 h 2057936"/>
              <a:gd name="connsiteX2-245" fmla="*/ 2469562 w 3326227"/>
              <a:gd name="connsiteY2-246" fmla="*/ 526356 h 2057936"/>
              <a:gd name="connsiteX3-247" fmla="*/ 3326227 w 3326227"/>
              <a:gd name="connsiteY3-248" fmla="*/ 981884 h 2057936"/>
              <a:gd name="connsiteX4-249" fmla="*/ 2460037 w 3326227"/>
              <a:gd name="connsiteY4-250" fmla="*/ 1487819 h 2057936"/>
              <a:gd name="connsiteX5-251" fmla="*/ 2467868 w 3326227"/>
              <a:gd name="connsiteY5-252" fmla="*/ 1337029 h 2057936"/>
              <a:gd name="connsiteX6-253" fmla="*/ 84002 w 3326227"/>
              <a:gd name="connsiteY6-254" fmla="*/ 2057936 h 2057936"/>
              <a:gd name="connsiteX7-255" fmla="*/ 0 w 3326227"/>
              <a:gd name="connsiteY7-256" fmla="*/ 0 h 20579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326227" h="2057936">
                <a:moveTo>
                  <a:pt x="0" y="0"/>
                </a:moveTo>
                <a:lnTo>
                  <a:pt x="2469024" y="671850"/>
                </a:lnTo>
                <a:cubicBezTo>
                  <a:pt x="2469203" y="623352"/>
                  <a:pt x="2469383" y="574854"/>
                  <a:pt x="2469562" y="526356"/>
                </a:cubicBezTo>
                <a:lnTo>
                  <a:pt x="3326227" y="981884"/>
                </a:lnTo>
                <a:lnTo>
                  <a:pt x="2460037" y="1487819"/>
                </a:lnTo>
                <a:lnTo>
                  <a:pt x="2467868" y="1337029"/>
                </a:lnTo>
                <a:lnTo>
                  <a:pt x="84002" y="2057936"/>
                </a:lnTo>
                <a:lnTo>
                  <a:pt x="0" y="0"/>
                </a:lnTo>
                <a:close/>
              </a:path>
            </a:pathLst>
          </a:custGeom>
          <a:gradFill flip="none" rotWithShape="1">
            <a:gsLst>
              <a:gs pos="0">
                <a:schemeClr val="accent2">
                  <a:lumMod val="0"/>
                  <a:lumOff val="100000"/>
                  <a:alpha val="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 Box 8"/>
          <p:cNvSpPr txBox="1">
            <a:spLocks noChangeArrowheads="1"/>
          </p:cNvSpPr>
          <p:nvPr/>
        </p:nvSpPr>
        <p:spPr bwMode="auto">
          <a:xfrm>
            <a:off x="388033" y="266295"/>
            <a:ext cx="4212101" cy="52322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a:solidFill>
                  <a:schemeClr val="bg1"/>
                </a:solidFill>
              </a:rPr>
              <a:t>二、集体主义的定义</a:t>
            </a:r>
            <a:endParaRPr lang="zh-CN" altLang="en-US" sz="2800" b="1">
              <a:solidFill>
                <a:schemeClr val="bg1"/>
              </a:solidFill>
            </a:endParaRPr>
          </a:p>
        </p:txBody>
      </p:sp>
      <p:sp>
        <p:nvSpPr>
          <p:cNvPr id="3" name="椭圆 2"/>
          <p:cNvSpPr/>
          <p:nvPr/>
        </p:nvSpPr>
        <p:spPr>
          <a:xfrm>
            <a:off x="4836544" y="3506453"/>
            <a:ext cx="2735192" cy="2735192"/>
          </a:xfrm>
          <a:prstGeom prst="ellipse">
            <a:avLst/>
          </a:prstGeom>
          <a:solidFill>
            <a:srgbClr val="C00000">
              <a:alpha val="17000"/>
            </a:srgbClr>
          </a:solidFill>
          <a:ln w="88900" cmpd="dbl">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rot="5400000">
            <a:off x="5888531" y="3552305"/>
            <a:ext cx="617974" cy="202551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sz="2800" smtClean="0">
                <a:latin typeface="黑体" panose="02010609060101010101" pitchFamily="49" charset="-122"/>
                <a:ea typeface="黑体" panose="02010609060101010101" pitchFamily="49" charset="-122"/>
              </a:rPr>
              <a:t>群  体</a:t>
            </a:r>
            <a:endParaRPr lang="zh-CN" altLang="en-US" sz="2800" dirty="0">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86437" y="2700637"/>
            <a:ext cx="1687182" cy="1611632"/>
          </a:xfrm>
          <a:prstGeom prst="ellipse">
            <a:avLst/>
          </a:prstGeom>
          <a:solidFill>
            <a:srgbClr val="C00000"/>
          </a:solidFill>
          <a:ln w="82550" cmpd="thickThin">
            <a:solidFill>
              <a:schemeClr val="accent4">
                <a:lumMod val="60000"/>
                <a:lumOff val="40000"/>
              </a:schemeClr>
            </a:solidFill>
          </a:ln>
          <a:effectLst>
            <a:outerShdw blurRad="50800" dist="38100" dir="5400000" algn="t" rotWithShape="0">
              <a:prstClr val="black">
                <a:alpha val="40000"/>
              </a:prstClr>
            </a:outerShdw>
          </a:effectLst>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4661" y="2877527"/>
            <a:ext cx="1687182" cy="1550754"/>
          </a:xfrm>
          <a:prstGeom prst="ellipse">
            <a:avLst/>
          </a:prstGeom>
          <a:solidFill>
            <a:srgbClr val="C00000"/>
          </a:solidFill>
          <a:ln w="82550" cmpd="thickThin">
            <a:solidFill>
              <a:schemeClr val="accent4">
                <a:lumMod val="60000"/>
                <a:lumOff val="40000"/>
              </a:schemeClr>
            </a:solidFill>
          </a:ln>
          <a:effectLst>
            <a:outerShdw blurRad="50800" dist="38100" dir="5400000" algn="t" rotWithShape="0">
              <a:prstClr val="black">
                <a:alpha val="40000"/>
              </a:prstClr>
            </a:outerShdw>
          </a:effectLst>
        </p:spPr>
      </p:pic>
      <p:sp>
        <p:nvSpPr>
          <p:cNvPr id="8" name="矩形 7"/>
          <p:cNvSpPr/>
          <p:nvPr/>
        </p:nvSpPr>
        <p:spPr>
          <a:xfrm>
            <a:off x="5178951" y="5048170"/>
            <a:ext cx="2031326" cy="830997"/>
          </a:xfrm>
          <a:prstGeom prst="rect">
            <a:avLst/>
          </a:prstGeom>
        </p:spPr>
        <p:txBody>
          <a:bodyPr wrap="none">
            <a:spAutoFit/>
          </a:bodyPr>
          <a:lstStyle/>
          <a:p>
            <a:pPr algn="ctr"/>
            <a:r>
              <a:rPr lang="zh-CN" altLang="en-US" sz="2300">
                <a:latin typeface="微软雅黑" panose="020B0503020204020204" charset="-122"/>
                <a:ea typeface="微软雅黑" panose="020B0503020204020204" charset="-122"/>
              </a:rPr>
              <a:t>以血缘为纽带</a:t>
            </a:r>
            <a:endParaRPr lang="en-US" altLang="zh-CN" sz="2300">
              <a:latin typeface="微软雅黑" panose="020B0503020204020204" charset="-122"/>
              <a:ea typeface="微软雅黑" panose="020B0503020204020204" charset="-122"/>
            </a:endParaRPr>
          </a:p>
          <a:p>
            <a:pPr algn="ctr"/>
            <a:r>
              <a:rPr lang="zh-CN" altLang="en-US" sz="2300">
                <a:latin typeface="微软雅黑" panose="020B0503020204020204" charset="-122"/>
                <a:ea typeface="微软雅黑" panose="020B0503020204020204" charset="-122"/>
              </a:rPr>
              <a:t>氏族共同体</a:t>
            </a:r>
            <a:endParaRPr lang="zh-CN" altLang="en-US" sz="2300">
              <a:latin typeface="微软雅黑" panose="020B0503020204020204" charset="-122"/>
              <a:ea typeface="微软雅黑" panose="020B0503020204020204" charset="-122"/>
            </a:endParaRPr>
          </a:p>
        </p:txBody>
      </p:sp>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3430" t="3497" r="-3430" b="17636"/>
          <a:stretch>
            <a:fillRect/>
          </a:stretch>
        </p:blipFill>
        <p:spPr>
          <a:xfrm>
            <a:off x="5269569" y="1087716"/>
            <a:ext cx="1805390" cy="1768353"/>
          </a:xfrm>
          <a:prstGeom prst="ellipse">
            <a:avLst/>
          </a:prstGeom>
          <a:solidFill>
            <a:srgbClr val="C00000"/>
          </a:solidFill>
          <a:ln w="82550" cmpd="thickThin">
            <a:solidFill>
              <a:schemeClr val="accent4">
                <a:lumMod val="60000"/>
                <a:lumOff val="40000"/>
              </a:schemeClr>
            </a:solidFill>
          </a:ln>
          <a:effectLst>
            <a:outerShdw blurRad="50800" dist="38100" dir="5400000" algn="t" rotWithShape="0">
              <a:prstClr val="black">
                <a:alpha val="40000"/>
              </a:prstClr>
            </a:outerShdw>
          </a:effectLst>
        </p:spPr>
      </p:pic>
      <p:sp>
        <p:nvSpPr>
          <p:cNvPr id="11" name="右箭头 10"/>
          <p:cNvSpPr/>
          <p:nvPr/>
        </p:nvSpPr>
        <p:spPr>
          <a:xfrm rot="9581629">
            <a:off x="7466022" y="3062013"/>
            <a:ext cx="2805371" cy="1976283"/>
          </a:xfrm>
          <a:custGeom>
            <a:avLst/>
            <a:gdLst>
              <a:gd name="connsiteX0" fmla="*/ 0 w 3293268"/>
              <a:gd name="connsiteY0" fmla="*/ 325099 h 1300395"/>
              <a:gd name="connsiteX1" fmla="*/ 2643071 w 3293268"/>
              <a:gd name="connsiteY1" fmla="*/ 325099 h 1300395"/>
              <a:gd name="connsiteX2" fmla="*/ 2643071 w 3293268"/>
              <a:gd name="connsiteY2" fmla="*/ 0 h 1300395"/>
              <a:gd name="connsiteX3" fmla="*/ 3293268 w 3293268"/>
              <a:gd name="connsiteY3" fmla="*/ 650198 h 1300395"/>
              <a:gd name="connsiteX4" fmla="*/ 2643071 w 3293268"/>
              <a:gd name="connsiteY4" fmla="*/ 1300395 h 1300395"/>
              <a:gd name="connsiteX5" fmla="*/ 2643071 w 3293268"/>
              <a:gd name="connsiteY5" fmla="*/ 975296 h 1300395"/>
              <a:gd name="connsiteX6" fmla="*/ 0 w 3293268"/>
              <a:gd name="connsiteY6" fmla="*/ 975296 h 1300395"/>
              <a:gd name="connsiteX7" fmla="*/ 0 w 3293268"/>
              <a:gd name="connsiteY7" fmla="*/ 325099 h 1300395"/>
              <a:gd name="connsiteX0-1" fmla="*/ 0 w 3335471"/>
              <a:gd name="connsiteY0-2" fmla="*/ 85949 h 1300395"/>
              <a:gd name="connsiteX1-3" fmla="*/ 2685274 w 3335471"/>
              <a:gd name="connsiteY1-4" fmla="*/ 325099 h 1300395"/>
              <a:gd name="connsiteX2-5" fmla="*/ 2685274 w 3335471"/>
              <a:gd name="connsiteY2-6" fmla="*/ 0 h 1300395"/>
              <a:gd name="connsiteX3-7" fmla="*/ 3335471 w 3335471"/>
              <a:gd name="connsiteY3-8" fmla="*/ 650198 h 1300395"/>
              <a:gd name="connsiteX4-9" fmla="*/ 2685274 w 3335471"/>
              <a:gd name="connsiteY4-10" fmla="*/ 1300395 h 1300395"/>
              <a:gd name="connsiteX5-11" fmla="*/ 2685274 w 3335471"/>
              <a:gd name="connsiteY5-12" fmla="*/ 975296 h 1300395"/>
              <a:gd name="connsiteX6-13" fmla="*/ 42203 w 3335471"/>
              <a:gd name="connsiteY6-14" fmla="*/ 975296 h 1300395"/>
              <a:gd name="connsiteX7-15" fmla="*/ 0 w 3335471"/>
              <a:gd name="connsiteY7-16" fmla="*/ 85949 h 1300395"/>
              <a:gd name="connsiteX0-17" fmla="*/ 0 w 3335471"/>
              <a:gd name="connsiteY0-18" fmla="*/ 85949 h 1312920"/>
              <a:gd name="connsiteX1-19" fmla="*/ 2685274 w 3335471"/>
              <a:gd name="connsiteY1-20" fmla="*/ 325099 h 1312920"/>
              <a:gd name="connsiteX2-21" fmla="*/ 2685274 w 3335471"/>
              <a:gd name="connsiteY2-22" fmla="*/ 0 h 1312920"/>
              <a:gd name="connsiteX3-23" fmla="*/ 3335471 w 3335471"/>
              <a:gd name="connsiteY3-24" fmla="*/ 650198 h 1312920"/>
              <a:gd name="connsiteX4-25" fmla="*/ 2685274 w 3335471"/>
              <a:gd name="connsiteY4-26" fmla="*/ 1300395 h 1312920"/>
              <a:gd name="connsiteX5-27" fmla="*/ 2685274 w 3335471"/>
              <a:gd name="connsiteY5-28" fmla="*/ 975296 h 1312920"/>
              <a:gd name="connsiteX6-29" fmla="*/ 56271 w 3335471"/>
              <a:gd name="connsiteY6-30" fmla="*/ 1312920 h 1312920"/>
              <a:gd name="connsiteX7-31" fmla="*/ 0 w 3335471"/>
              <a:gd name="connsiteY7-32" fmla="*/ 85949 h 1312920"/>
              <a:gd name="connsiteX0-33" fmla="*/ 0 w 3335471"/>
              <a:gd name="connsiteY0-34" fmla="*/ 85949 h 1312920"/>
              <a:gd name="connsiteX1-35" fmla="*/ 2685274 w 3335471"/>
              <a:gd name="connsiteY1-36" fmla="*/ 325099 h 1312920"/>
              <a:gd name="connsiteX2-37" fmla="*/ 2446124 w 3335471"/>
              <a:gd name="connsiteY2-38" fmla="*/ 0 h 1312920"/>
              <a:gd name="connsiteX3-39" fmla="*/ 3335471 w 3335471"/>
              <a:gd name="connsiteY3-40" fmla="*/ 650198 h 1312920"/>
              <a:gd name="connsiteX4-41" fmla="*/ 2685274 w 3335471"/>
              <a:gd name="connsiteY4-42" fmla="*/ 1300395 h 1312920"/>
              <a:gd name="connsiteX5-43" fmla="*/ 2685274 w 3335471"/>
              <a:gd name="connsiteY5-44" fmla="*/ 975296 h 1312920"/>
              <a:gd name="connsiteX6-45" fmla="*/ 56271 w 3335471"/>
              <a:gd name="connsiteY6-46" fmla="*/ 1312920 h 1312920"/>
              <a:gd name="connsiteX7-47" fmla="*/ 0 w 3335471"/>
              <a:gd name="connsiteY7-48" fmla="*/ 85949 h 1312920"/>
              <a:gd name="connsiteX0-49" fmla="*/ 0 w 3335471"/>
              <a:gd name="connsiteY0-50" fmla="*/ 85949 h 1328531"/>
              <a:gd name="connsiteX1-51" fmla="*/ 2685274 w 3335471"/>
              <a:gd name="connsiteY1-52" fmla="*/ 325099 h 1328531"/>
              <a:gd name="connsiteX2-53" fmla="*/ 2446124 w 3335471"/>
              <a:gd name="connsiteY2-54" fmla="*/ 0 h 1328531"/>
              <a:gd name="connsiteX3-55" fmla="*/ 3335471 w 3335471"/>
              <a:gd name="connsiteY3-56" fmla="*/ 650198 h 1328531"/>
              <a:gd name="connsiteX4-57" fmla="*/ 2516461 w 3335471"/>
              <a:gd name="connsiteY4-58" fmla="*/ 1328531 h 1328531"/>
              <a:gd name="connsiteX5-59" fmla="*/ 2685274 w 3335471"/>
              <a:gd name="connsiteY5-60" fmla="*/ 975296 h 1328531"/>
              <a:gd name="connsiteX6-61" fmla="*/ 56271 w 3335471"/>
              <a:gd name="connsiteY6-62" fmla="*/ 1312920 h 1328531"/>
              <a:gd name="connsiteX7-63" fmla="*/ 0 w 3335471"/>
              <a:gd name="connsiteY7-64" fmla="*/ 85949 h 1328531"/>
              <a:gd name="connsiteX0-65" fmla="*/ 0 w 3335471"/>
              <a:gd name="connsiteY0-66" fmla="*/ 85949 h 1384801"/>
              <a:gd name="connsiteX1-67" fmla="*/ 2685274 w 3335471"/>
              <a:gd name="connsiteY1-68" fmla="*/ 325099 h 1384801"/>
              <a:gd name="connsiteX2-69" fmla="*/ 2446124 w 3335471"/>
              <a:gd name="connsiteY2-70" fmla="*/ 0 h 1384801"/>
              <a:gd name="connsiteX3-71" fmla="*/ 3335471 w 3335471"/>
              <a:gd name="connsiteY3-72" fmla="*/ 650198 h 1384801"/>
              <a:gd name="connsiteX4-73" fmla="*/ 2488326 w 3335471"/>
              <a:gd name="connsiteY4-74" fmla="*/ 1384801 h 1384801"/>
              <a:gd name="connsiteX5-75" fmla="*/ 2685274 w 3335471"/>
              <a:gd name="connsiteY5-76" fmla="*/ 975296 h 1384801"/>
              <a:gd name="connsiteX6-77" fmla="*/ 56271 w 3335471"/>
              <a:gd name="connsiteY6-78" fmla="*/ 1312920 h 1384801"/>
              <a:gd name="connsiteX7-79" fmla="*/ 0 w 3335471"/>
              <a:gd name="connsiteY7-80" fmla="*/ 85949 h 1384801"/>
              <a:gd name="connsiteX0-81" fmla="*/ 0 w 3335471"/>
              <a:gd name="connsiteY0-82" fmla="*/ 114084 h 1412936"/>
              <a:gd name="connsiteX1-83" fmla="*/ 2685274 w 3335471"/>
              <a:gd name="connsiteY1-84" fmla="*/ 353234 h 1412936"/>
              <a:gd name="connsiteX2-85" fmla="*/ 2488327 w 3335471"/>
              <a:gd name="connsiteY2-86" fmla="*/ 0 h 1412936"/>
              <a:gd name="connsiteX3-87" fmla="*/ 3335471 w 3335471"/>
              <a:gd name="connsiteY3-88" fmla="*/ 678333 h 1412936"/>
              <a:gd name="connsiteX4-89" fmla="*/ 2488326 w 3335471"/>
              <a:gd name="connsiteY4-90" fmla="*/ 1412936 h 1412936"/>
              <a:gd name="connsiteX5-91" fmla="*/ 2685274 w 3335471"/>
              <a:gd name="connsiteY5-92" fmla="*/ 1003431 h 1412936"/>
              <a:gd name="connsiteX6-93" fmla="*/ 56271 w 3335471"/>
              <a:gd name="connsiteY6-94" fmla="*/ 1341055 h 1412936"/>
              <a:gd name="connsiteX7-95" fmla="*/ 0 w 3335471"/>
              <a:gd name="connsiteY7-96" fmla="*/ 114084 h 1412936"/>
              <a:gd name="connsiteX0-97" fmla="*/ 0 w 3335471"/>
              <a:gd name="connsiteY0-98" fmla="*/ 114084 h 1412936"/>
              <a:gd name="connsiteX1-99" fmla="*/ 2573202 w 3335471"/>
              <a:gd name="connsiteY1-100" fmla="*/ 368298 h 1412936"/>
              <a:gd name="connsiteX2-101" fmla="*/ 2488327 w 3335471"/>
              <a:gd name="connsiteY2-102" fmla="*/ 0 h 1412936"/>
              <a:gd name="connsiteX3-103" fmla="*/ 3335471 w 3335471"/>
              <a:gd name="connsiteY3-104" fmla="*/ 678333 h 1412936"/>
              <a:gd name="connsiteX4-105" fmla="*/ 2488326 w 3335471"/>
              <a:gd name="connsiteY4-106" fmla="*/ 1412936 h 1412936"/>
              <a:gd name="connsiteX5-107" fmla="*/ 2685274 w 3335471"/>
              <a:gd name="connsiteY5-108" fmla="*/ 1003431 h 1412936"/>
              <a:gd name="connsiteX6-109" fmla="*/ 56271 w 3335471"/>
              <a:gd name="connsiteY6-110" fmla="*/ 1341055 h 1412936"/>
              <a:gd name="connsiteX7-111" fmla="*/ 0 w 3335471"/>
              <a:gd name="connsiteY7-112" fmla="*/ 114084 h 1412936"/>
              <a:gd name="connsiteX0-113" fmla="*/ 0 w 3335471"/>
              <a:gd name="connsiteY0-114" fmla="*/ 114084 h 1412936"/>
              <a:gd name="connsiteX1-115" fmla="*/ 2573202 w 3335471"/>
              <a:gd name="connsiteY1-116" fmla="*/ 368298 h 1412936"/>
              <a:gd name="connsiteX2-117" fmla="*/ 2488327 w 3335471"/>
              <a:gd name="connsiteY2-118" fmla="*/ 0 h 1412936"/>
              <a:gd name="connsiteX3-119" fmla="*/ 3335471 w 3335471"/>
              <a:gd name="connsiteY3-120" fmla="*/ 678333 h 1412936"/>
              <a:gd name="connsiteX4-121" fmla="*/ 2488326 w 3335471"/>
              <a:gd name="connsiteY4-122" fmla="*/ 1412936 h 1412936"/>
              <a:gd name="connsiteX5-123" fmla="*/ 2643248 w 3335471"/>
              <a:gd name="connsiteY5-124" fmla="*/ 1009081 h 1412936"/>
              <a:gd name="connsiteX6-125" fmla="*/ 56271 w 3335471"/>
              <a:gd name="connsiteY6-126" fmla="*/ 1341055 h 1412936"/>
              <a:gd name="connsiteX7-127" fmla="*/ 0 w 3335471"/>
              <a:gd name="connsiteY7-128" fmla="*/ 114084 h 1412936"/>
              <a:gd name="connsiteX0-129" fmla="*/ 0 w 3335471"/>
              <a:gd name="connsiteY0-130" fmla="*/ 114084 h 1412936"/>
              <a:gd name="connsiteX1-131" fmla="*/ 2573202 w 3335471"/>
              <a:gd name="connsiteY1-132" fmla="*/ 368298 h 1412936"/>
              <a:gd name="connsiteX2-133" fmla="*/ 2488327 w 3335471"/>
              <a:gd name="connsiteY2-134" fmla="*/ 0 h 1412936"/>
              <a:gd name="connsiteX3-135" fmla="*/ 3335471 w 3335471"/>
              <a:gd name="connsiteY3-136" fmla="*/ 678333 h 1412936"/>
              <a:gd name="connsiteX4-137" fmla="*/ 2488326 w 3335471"/>
              <a:gd name="connsiteY4-138" fmla="*/ 1412936 h 1412936"/>
              <a:gd name="connsiteX5-139" fmla="*/ 2477112 w 3335471"/>
              <a:gd name="connsiteY5-140" fmla="*/ 1033478 h 1412936"/>
              <a:gd name="connsiteX6-141" fmla="*/ 56271 w 3335471"/>
              <a:gd name="connsiteY6-142" fmla="*/ 1341055 h 1412936"/>
              <a:gd name="connsiteX7-143" fmla="*/ 0 w 3335471"/>
              <a:gd name="connsiteY7-144" fmla="*/ 114084 h 1412936"/>
              <a:gd name="connsiteX0-145" fmla="*/ 0 w 3335471"/>
              <a:gd name="connsiteY0-146" fmla="*/ 114084 h 1412936"/>
              <a:gd name="connsiteX1-147" fmla="*/ 2525735 w 3335471"/>
              <a:gd name="connsiteY1-148" fmla="*/ 380497 h 1412936"/>
              <a:gd name="connsiteX2-149" fmla="*/ 2488327 w 3335471"/>
              <a:gd name="connsiteY2-150" fmla="*/ 0 h 1412936"/>
              <a:gd name="connsiteX3-151" fmla="*/ 3335471 w 3335471"/>
              <a:gd name="connsiteY3-152" fmla="*/ 678333 h 1412936"/>
              <a:gd name="connsiteX4-153" fmla="*/ 2488326 w 3335471"/>
              <a:gd name="connsiteY4-154" fmla="*/ 1412936 h 1412936"/>
              <a:gd name="connsiteX5-155" fmla="*/ 2477112 w 3335471"/>
              <a:gd name="connsiteY5-156" fmla="*/ 1033478 h 1412936"/>
              <a:gd name="connsiteX6-157" fmla="*/ 56271 w 3335471"/>
              <a:gd name="connsiteY6-158" fmla="*/ 1341055 h 1412936"/>
              <a:gd name="connsiteX7-159" fmla="*/ 0 w 3335471"/>
              <a:gd name="connsiteY7-160" fmla="*/ 114084 h 1412936"/>
              <a:gd name="connsiteX0-161" fmla="*/ 0 w 3335471"/>
              <a:gd name="connsiteY0-162" fmla="*/ 114084 h 1412936"/>
              <a:gd name="connsiteX1-163" fmla="*/ 2478268 w 3335471"/>
              <a:gd name="connsiteY1-164" fmla="*/ 368299 h 1412936"/>
              <a:gd name="connsiteX2-165" fmla="*/ 2488327 w 3335471"/>
              <a:gd name="connsiteY2-166" fmla="*/ 0 h 1412936"/>
              <a:gd name="connsiteX3-167" fmla="*/ 3335471 w 3335471"/>
              <a:gd name="connsiteY3-168" fmla="*/ 678333 h 1412936"/>
              <a:gd name="connsiteX4-169" fmla="*/ 2488326 w 3335471"/>
              <a:gd name="connsiteY4-170" fmla="*/ 1412936 h 1412936"/>
              <a:gd name="connsiteX5-171" fmla="*/ 2477112 w 3335471"/>
              <a:gd name="connsiteY5-172" fmla="*/ 1033478 h 1412936"/>
              <a:gd name="connsiteX6-173" fmla="*/ 56271 w 3335471"/>
              <a:gd name="connsiteY6-174" fmla="*/ 1341055 h 1412936"/>
              <a:gd name="connsiteX7-175" fmla="*/ 0 w 3335471"/>
              <a:gd name="connsiteY7-176" fmla="*/ 114084 h 1412936"/>
              <a:gd name="connsiteX0-177" fmla="*/ 0 w 3335471"/>
              <a:gd name="connsiteY0-178" fmla="*/ 0 h 1298852"/>
              <a:gd name="connsiteX1-179" fmla="*/ 2478268 w 3335471"/>
              <a:gd name="connsiteY1-180" fmla="*/ 254215 h 1298852"/>
              <a:gd name="connsiteX2-181" fmla="*/ 2526417 w 3335471"/>
              <a:gd name="connsiteY2-182" fmla="*/ 114584 h 1298852"/>
              <a:gd name="connsiteX3-183" fmla="*/ 3335471 w 3335471"/>
              <a:gd name="connsiteY3-184" fmla="*/ 564249 h 1298852"/>
              <a:gd name="connsiteX4-185" fmla="*/ 2488326 w 3335471"/>
              <a:gd name="connsiteY4-186" fmla="*/ 1298852 h 1298852"/>
              <a:gd name="connsiteX5-187" fmla="*/ 2477112 w 3335471"/>
              <a:gd name="connsiteY5-188" fmla="*/ 919394 h 1298852"/>
              <a:gd name="connsiteX6-189" fmla="*/ 56271 w 3335471"/>
              <a:gd name="connsiteY6-190" fmla="*/ 1226971 h 1298852"/>
              <a:gd name="connsiteX7-191" fmla="*/ 0 w 3335471"/>
              <a:gd name="connsiteY7-192" fmla="*/ 0 h 1298852"/>
              <a:gd name="connsiteX0-193" fmla="*/ 0 w 3335471"/>
              <a:gd name="connsiteY0-194" fmla="*/ 0 h 1226971"/>
              <a:gd name="connsiteX1-195" fmla="*/ 2478268 w 3335471"/>
              <a:gd name="connsiteY1-196" fmla="*/ 254215 h 1226971"/>
              <a:gd name="connsiteX2-197" fmla="*/ 2526417 w 3335471"/>
              <a:gd name="connsiteY2-198" fmla="*/ 114584 h 1226971"/>
              <a:gd name="connsiteX3-199" fmla="*/ 3335471 w 3335471"/>
              <a:gd name="connsiteY3-200" fmla="*/ 564249 h 1226971"/>
              <a:gd name="connsiteX4-201" fmla="*/ 2469281 w 3335471"/>
              <a:gd name="connsiteY4-202" fmla="*/ 1070184 h 1226971"/>
              <a:gd name="connsiteX5-203" fmla="*/ 2477112 w 3335471"/>
              <a:gd name="connsiteY5-204" fmla="*/ 919394 h 1226971"/>
              <a:gd name="connsiteX6-205" fmla="*/ 56271 w 3335471"/>
              <a:gd name="connsiteY6-206" fmla="*/ 1226971 h 1226971"/>
              <a:gd name="connsiteX7-207" fmla="*/ 0 w 3335471"/>
              <a:gd name="connsiteY7-208" fmla="*/ 0 h 1226971"/>
              <a:gd name="connsiteX0-209" fmla="*/ 0 w 3335471"/>
              <a:gd name="connsiteY0-210" fmla="*/ 0 h 1226971"/>
              <a:gd name="connsiteX1-211" fmla="*/ 2478268 w 3335471"/>
              <a:gd name="connsiteY1-212" fmla="*/ 254215 h 1226971"/>
              <a:gd name="connsiteX2-213" fmla="*/ 2478806 w 3335471"/>
              <a:gd name="connsiteY2-214" fmla="*/ 108721 h 1226971"/>
              <a:gd name="connsiteX3-215" fmla="*/ 3335471 w 3335471"/>
              <a:gd name="connsiteY3-216" fmla="*/ 564249 h 1226971"/>
              <a:gd name="connsiteX4-217" fmla="*/ 2469281 w 3335471"/>
              <a:gd name="connsiteY4-218" fmla="*/ 1070184 h 1226971"/>
              <a:gd name="connsiteX5-219" fmla="*/ 2477112 w 3335471"/>
              <a:gd name="connsiteY5-220" fmla="*/ 919394 h 1226971"/>
              <a:gd name="connsiteX6-221" fmla="*/ 56271 w 3335471"/>
              <a:gd name="connsiteY6-222" fmla="*/ 1226971 h 1226971"/>
              <a:gd name="connsiteX7-223" fmla="*/ 0 w 3335471"/>
              <a:gd name="connsiteY7-224" fmla="*/ 0 h 1226971"/>
              <a:gd name="connsiteX0-225" fmla="*/ 0 w 3326227"/>
              <a:gd name="connsiteY0-226" fmla="*/ 0 h 1644606"/>
              <a:gd name="connsiteX1-227" fmla="*/ 2469024 w 3326227"/>
              <a:gd name="connsiteY1-228" fmla="*/ 671850 h 1644606"/>
              <a:gd name="connsiteX2-229" fmla="*/ 2469562 w 3326227"/>
              <a:gd name="connsiteY2-230" fmla="*/ 526356 h 1644606"/>
              <a:gd name="connsiteX3-231" fmla="*/ 3326227 w 3326227"/>
              <a:gd name="connsiteY3-232" fmla="*/ 981884 h 1644606"/>
              <a:gd name="connsiteX4-233" fmla="*/ 2460037 w 3326227"/>
              <a:gd name="connsiteY4-234" fmla="*/ 1487819 h 1644606"/>
              <a:gd name="connsiteX5-235" fmla="*/ 2467868 w 3326227"/>
              <a:gd name="connsiteY5-236" fmla="*/ 1337029 h 1644606"/>
              <a:gd name="connsiteX6-237" fmla="*/ 47027 w 3326227"/>
              <a:gd name="connsiteY6-238" fmla="*/ 1644606 h 1644606"/>
              <a:gd name="connsiteX7-239" fmla="*/ 0 w 3326227"/>
              <a:gd name="connsiteY7-240" fmla="*/ 0 h 1644606"/>
              <a:gd name="connsiteX0-241" fmla="*/ 0 w 3326227"/>
              <a:gd name="connsiteY0-242" fmla="*/ 0 h 2057936"/>
              <a:gd name="connsiteX1-243" fmla="*/ 2469024 w 3326227"/>
              <a:gd name="connsiteY1-244" fmla="*/ 671850 h 2057936"/>
              <a:gd name="connsiteX2-245" fmla="*/ 2469562 w 3326227"/>
              <a:gd name="connsiteY2-246" fmla="*/ 526356 h 2057936"/>
              <a:gd name="connsiteX3-247" fmla="*/ 3326227 w 3326227"/>
              <a:gd name="connsiteY3-248" fmla="*/ 981884 h 2057936"/>
              <a:gd name="connsiteX4-249" fmla="*/ 2460037 w 3326227"/>
              <a:gd name="connsiteY4-250" fmla="*/ 1487819 h 2057936"/>
              <a:gd name="connsiteX5-251" fmla="*/ 2467868 w 3326227"/>
              <a:gd name="connsiteY5-252" fmla="*/ 1337029 h 2057936"/>
              <a:gd name="connsiteX6-253" fmla="*/ 84002 w 3326227"/>
              <a:gd name="connsiteY6-254" fmla="*/ 2057936 h 2057936"/>
              <a:gd name="connsiteX7-255" fmla="*/ 0 w 3326227"/>
              <a:gd name="connsiteY7-256" fmla="*/ 0 h 20579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326227" h="2057936">
                <a:moveTo>
                  <a:pt x="0" y="0"/>
                </a:moveTo>
                <a:lnTo>
                  <a:pt x="2469024" y="671850"/>
                </a:lnTo>
                <a:cubicBezTo>
                  <a:pt x="2469203" y="623352"/>
                  <a:pt x="2469383" y="574854"/>
                  <a:pt x="2469562" y="526356"/>
                </a:cubicBezTo>
                <a:lnTo>
                  <a:pt x="3326227" y="981884"/>
                </a:lnTo>
                <a:lnTo>
                  <a:pt x="2460037" y="1487819"/>
                </a:lnTo>
                <a:lnTo>
                  <a:pt x="2467868" y="1337029"/>
                </a:lnTo>
                <a:lnTo>
                  <a:pt x="84002" y="2057936"/>
                </a:lnTo>
                <a:lnTo>
                  <a:pt x="0" y="0"/>
                </a:lnTo>
                <a:close/>
              </a:path>
            </a:pathLst>
          </a:custGeom>
          <a:gradFill flip="none" rotWithShape="1">
            <a:gsLst>
              <a:gs pos="0">
                <a:schemeClr val="accent2">
                  <a:lumMod val="0"/>
                  <a:lumOff val="100000"/>
                  <a:alpha val="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47"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3" grpId="0" animBg="1"/>
      <p:bldP spid="4" grpId="0" animBg="1"/>
      <p:bldP spid="8"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388033" y="266295"/>
            <a:ext cx="4212101" cy="52322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a:solidFill>
                  <a:schemeClr val="bg1"/>
                </a:solidFill>
              </a:rPr>
              <a:t>二、集体主义的定义</a:t>
            </a:r>
            <a:endParaRPr lang="zh-CN" altLang="en-US" sz="2800" b="1">
              <a:solidFill>
                <a:schemeClr val="bg1"/>
              </a:solidFill>
            </a:endParaRPr>
          </a:p>
        </p:txBody>
      </p:sp>
      <p:grpSp>
        <p:nvGrpSpPr>
          <p:cNvPr id="59" name="组合 58"/>
          <p:cNvGrpSpPr/>
          <p:nvPr/>
        </p:nvGrpSpPr>
        <p:grpSpPr>
          <a:xfrm>
            <a:off x="2891259" y="1299970"/>
            <a:ext cx="6506953" cy="5069976"/>
            <a:chOff x="2891259" y="1299970"/>
            <a:chExt cx="6506953" cy="5069976"/>
          </a:xfrm>
        </p:grpSpPr>
        <p:sp>
          <p:nvSpPr>
            <p:cNvPr id="58" name="弧形 57"/>
            <p:cNvSpPr/>
            <p:nvPr/>
          </p:nvSpPr>
          <p:spPr>
            <a:xfrm>
              <a:off x="3672375" y="1440108"/>
              <a:ext cx="4929838" cy="4929838"/>
            </a:xfrm>
            <a:prstGeom prst="arc">
              <a:avLst>
                <a:gd name="adj1" fmla="val 16200000"/>
                <a:gd name="adj2" fmla="val 16136483"/>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7" name="椭圆 46"/>
            <p:cNvSpPr/>
            <p:nvPr/>
          </p:nvSpPr>
          <p:spPr>
            <a:xfrm>
              <a:off x="4764917" y="2510889"/>
              <a:ext cx="2735192" cy="2735192"/>
            </a:xfrm>
            <a:prstGeom prst="ellipse">
              <a:avLst/>
            </a:prstGeom>
            <a:solidFill>
              <a:srgbClr val="C00000">
                <a:alpha val="17000"/>
              </a:srgbClr>
            </a:solidFill>
            <a:ln w="88900" cmpd="dbl">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rot="5400000">
              <a:off x="5816904" y="2513214"/>
              <a:ext cx="617974" cy="2025515"/>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sz="2800">
                  <a:latin typeface="黑体" panose="02010609060101010101" pitchFamily="49" charset="-122"/>
                  <a:ea typeface="黑体" panose="02010609060101010101" pitchFamily="49" charset="-122"/>
                </a:rPr>
                <a:t>整  体</a:t>
              </a:r>
              <a:endParaRPr lang="zh-CN" altLang="en-US" sz="2800">
                <a:latin typeface="黑体" panose="02010609060101010101" pitchFamily="49" charset="-122"/>
                <a:ea typeface="黑体" panose="02010609060101010101" pitchFamily="49" charset="-122"/>
              </a:endParaRPr>
            </a:p>
          </p:txBody>
        </p:sp>
        <p:sp>
          <p:nvSpPr>
            <p:cNvPr id="49" name="矩形 48"/>
            <p:cNvSpPr/>
            <p:nvPr/>
          </p:nvSpPr>
          <p:spPr>
            <a:xfrm>
              <a:off x="5145796" y="4009079"/>
              <a:ext cx="1954381" cy="446276"/>
            </a:xfrm>
            <a:prstGeom prst="rect">
              <a:avLst/>
            </a:prstGeom>
          </p:spPr>
          <p:txBody>
            <a:bodyPr wrap="none">
              <a:spAutoFit/>
            </a:bodyPr>
            <a:lstStyle/>
            <a:p>
              <a:pPr algn="ctr"/>
              <a:r>
                <a:rPr lang="zh-CN" altLang="en-US" sz="2300">
                  <a:latin typeface="微软雅黑" panose="020B0503020204020204" charset="-122"/>
                  <a:ea typeface="微软雅黑" panose="020B0503020204020204" charset="-122"/>
                </a:rPr>
                <a:t>人的依赖关系</a:t>
              </a:r>
              <a:endParaRPr lang="zh-CN" altLang="en-US" sz="2300">
                <a:latin typeface="微软雅黑" panose="020B0503020204020204" charset="-122"/>
                <a:ea typeface="微软雅黑" panose="020B0503020204020204" charset="-122"/>
              </a:endParaRPr>
            </a:p>
          </p:txBody>
        </p:sp>
        <p:pic>
          <p:nvPicPr>
            <p:cNvPr id="51" name="图片 5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315200" y="1299970"/>
              <a:ext cx="1287014" cy="1210919"/>
            </a:xfrm>
            <a:prstGeom prst="ellipse">
              <a:avLst/>
            </a:prstGeom>
            <a:solidFill>
              <a:srgbClr val="C00000"/>
            </a:solidFill>
            <a:ln w="82550" cmpd="thickThin">
              <a:solidFill>
                <a:schemeClr val="accent4">
                  <a:lumMod val="60000"/>
                  <a:lumOff val="40000"/>
                </a:schemeClr>
              </a:solidFill>
            </a:ln>
            <a:effectLst>
              <a:outerShdw blurRad="50800" dist="38100" dir="5400000" algn="t" rotWithShape="0">
                <a:prstClr val="black">
                  <a:alpha val="40000"/>
                </a:prstClr>
              </a:outerShdw>
            </a:effectLst>
          </p:spPr>
        </p:pic>
        <p:pic>
          <p:nvPicPr>
            <p:cNvPr id="53" name="图片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1177" y="4679686"/>
              <a:ext cx="1235006" cy="1124731"/>
            </a:xfrm>
            <a:prstGeom prst="ellipse">
              <a:avLst/>
            </a:prstGeom>
            <a:solidFill>
              <a:srgbClr val="C00000"/>
            </a:solidFill>
            <a:ln w="82550" cmpd="thickThin">
              <a:solidFill>
                <a:schemeClr val="accent4">
                  <a:lumMod val="60000"/>
                  <a:lumOff val="40000"/>
                </a:schemeClr>
              </a:solidFill>
            </a:ln>
            <a:effectLst>
              <a:outerShdw blurRad="50800" dist="38100" dir="5400000" algn="t" rotWithShape="0">
                <a:prstClr val="black">
                  <a:alpha val="40000"/>
                </a:prstClr>
              </a:outerShdw>
            </a:effectLst>
          </p:spPr>
        </p:pic>
        <p:pic>
          <p:nvPicPr>
            <p:cNvPr id="54" name="图片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2375" y="1299970"/>
              <a:ext cx="1275050" cy="1210920"/>
            </a:xfrm>
            <a:prstGeom prst="ellipse">
              <a:avLst/>
            </a:prstGeom>
            <a:solidFill>
              <a:srgbClr val="C00000"/>
            </a:solidFill>
            <a:ln w="82550" cmpd="thickThin">
              <a:solidFill>
                <a:schemeClr val="accent4">
                  <a:lumMod val="60000"/>
                  <a:lumOff val="40000"/>
                </a:schemeClr>
              </a:solidFill>
            </a:ln>
            <a:effectLst>
              <a:outerShdw blurRad="50800" dist="38100" dir="5400000" algn="t" rotWithShape="0">
                <a:prstClr val="black">
                  <a:alpha val="40000"/>
                </a:prstClr>
              </a:outerShdw>
            </a:effectLst>
          </p:spPr>
        </p:pic>
        <p:pic>
          <p:nvPicPr>
            <p:cNvPr id="55" name="图片 54"/>
            <p:cNvPicPr>
              <a:picLocks noChangeAspect="1"/>
            </p:cNvPicPr>
            <p:nvPr/>
          </p:nvPicPr>
          <p:blipFill rotWithShape="1">
            <a:blip r:embed="rId4" cstate="print">
              <a:extLst>
                <a:ext uri="{28A0092B-C50C-407E-A947-70E740481C1C}">
                  <a14:useLocalDpi xmlns:a14="http://schemas.microsoft.com/office/drawing/2010/main" val="0"/>
                </a:ext>
              </a:extLst>
            </a:blip>
            <a:srcRect r="27336"/>
            <a:stretch>
              <a:fillRect/>
            </a:stretch>
          </p:blipFill>
          <p:spPr>
            <a:xfrm>
              <a:off x="2891259" y="2968995"/>
              <a:ext cx="1300722" cy="1188514"/>
            </a:xfrm>
            <a:prstGeom prst="ellipse">
              <a:avLst/>
            </a:prstGeom>
            <a:solidFill>
              <a:srgbClr val="C00000"/>
            </a:solidFill>
            <a:ln w="82550" cmpd="thickThin">
              <a:solidFill>
                <a:schemeClr val="accent4">
                  <a:lumMod val="60000"/>
                  <a:lumOff val="40000"/>
                </a:schemeClr>
              </a:solidFill>
            </a:ln>
            <a:effectLst>
              <a:outerShdw blurRad="50800" dist="38100" dir="5400000" algn="t" rotWithShape="0">
                <a:prstClr val="black">
                  <a:alpha val="40000"/>
                </a:prstClr>
              </a:outerShdw>
            </a:effectLst>
          </p:spPr>
        </p:pic>
        <p:pic>
          <p:nvPicPr>
            <p:cNvPr id="56" name="图片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2261" y="4679686"/>
              <a:ext cx="1272656" cy="1124731"/>
            </a:xfrm>
            <a:prstGeom prst="ellipse">
              <a:avLst/>
            </a:prstGeom>
            <a:solidFill>
              <a:srgbClr val="C00000"/>
            </a:solidFill>
            <a:ln w="82550" cmpd="thickThin">
              <a:solidFill>
                <a:schemeClr val="accent4">
                  <a:lumMod val="60000"/>
                  <a:lumOff val="40000"/>
                </a:schemeClr>
              </a:solidFill>
            </a:ln>
            <a:effectLst>
              <a:outerShdw blurRad="50800" dist="38100" dir="5400000" algn="t" rotWithShape="0">
                <a:prstClr val="black">
                  <a:alpha val="40000"/>
                </a:prstClr>
              </a:outerShdw>
            </a:effectLst>
          </p:spPr>
        </p:pic>
        <p:pic>
          <p:nvPicPr>
            <p:cNvPr id="57" name="图片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6866" y="2968995"/>
              <a:ext cx="1401346" cy="1252585"/>
            </a:xfrm>
            <a:prstGeom prst="ellipse">
              <a:avLst/>
            </a:prstGeom>
            <a:solidFill>
              <a:srgbClr val="C00000"/>
            </a:solidFill>
            <a:ln w="82550" cmpd="thickThin">
              <a:solidFill>
                <a:schemeClr val="accent4">
                  <a:lumMod val="60000"/>
                  <a:lumOff val="40000"/>
                </a:schemeClr>
              </a:solidFill>
            </a:ln>
            <a:effectLst>
              <a:outerShdw blurRad="50800" dist="38100" dir="5400000" algn="t" rotWithShape="0">
                <a:prstClr val="black">
                  <a:alpha val="40000"/>
                </a:prst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0" y="1030513"/>
            <a:ext cx="6132513" cy="544285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 Box 8"/>
          <p:cNvSpPr txBox="1">
            <a:spLocks noChangeArrowheads="1"/>
          </p:cNvSpPr>
          <p:nvPr/>
        </p:nvSpPr>
        <p:spPr bwMode="auto">
          <a:xfrm>
            <a:off x="388033" y="266295"/>
            <a:ext cx="4212101" cy="52322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a:solidFill>
                  <a:schemeClr val="bg1"/>
                </a:solidFill>
              </a:rPr>
              <a:t>二、集体主义的定义</a:t>
            </a:r>
            <a:endParaRPr lang="zh-CN" altLang="en-US" sz="2800" b="1">
              <a:solidFill>
                <a:schemeClr val="bg1"/>
              </a:solidFill>
            </a:endParaRPr>
          </a:p>
        </p:txBody>
      </p:sp>
      <p:sp>
        <p:nvSpPr>
          <p:cNvPr id="5" name="椭圆 4"/>
          <p:cNvSpPr/>
          <p:nvPr/>
        </p:nvSpPr>
        <p:spPr>
          <a:xfrm>
            <a:off x="1464462" y="1512833"/>
            <a:ext cx="3352706" cy="3352706"/>
          </a:xfrm>
          <a:prstGeom prst="ellipse">
            <a:avLst/>
          </a:prstGeom>
          <a:solidFill>
            <a:schemeClr val="bg1">
              <a:lumMod val="75000"/>
              <a:alpha val="43000"/>
            </a:schemeClr>
          </a:solidFill>
          <a:ln w="88900" cmpd="dbl">
            <a:noFill/>
          </a:ln>
          <a:effectLst>
            <a:outerShdw blurRad="63500" sx="102000" sy="102000" algn="ctr"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993506" y="2297679"/>
            <a:ext cx="2111455" cy="1796081"/>
            <a:chOff x="5743134" y="2416476"/>
            <a:chExt cx="2111455" cy="1796081"/>
          </a:xfrm>
          <a:solidFill>
            <a:schemeClr val="bg1">
              <a:lumMod val="75000"/>
            </a:schemeClr>
          </a:solidFill>
        </p:grpSpPr>
        <p:grpSp>
          <p:nvGrpSpPr>
            <p:cNvPr id="7" name="组合 6"/>
            <p:cNvGrpSpPr/>
            <p:nvPr/>
          </p:nvGrpSpPr>
          <p:grpSpPr>
            <a:xfrm>
              <a:off x="5743134" y="2416476"/>
              <a:ext cx="350009" cy="891507"/>
              <a:chOff x="5727647" y="994777"/>
              <a:chExt cx="959754" cy="2444583"/>
            </a:xfrm>
            <a:grpFill/>
          </p:grpSpPr>
          <p:sp>
            <p:nvSpPr>
              <p:cNvPr id="35" name="Freeform 5"/>
              <p:cNvSpPr/>
              <p:nvPr/>
            </p:nvSpPr>
            <p:spPr bwMode="auto">
              <a:xfrm>
                <a:off x="5727647" y="1406375"/>
                <a:ext cx="959754" cy="2032985"/>
              </a:xfrm>
              <a:custGeom>
                <a:avLst/>
                <a:gdLst>
                  <a:gd name="T0" fmla="*/ 91 w 119"/>
                  <a:gd name="T1" fmla="*/ 1 h 252"/>
                  <a:gd name="T2" fmla="*/ 31 w 119"/>
                  <a:gd name="T3" fmla="*/ 0 h 252"/>
                  <a:gd name="T4" fmla="*/ 0 w 119"/>
                  <a:gd name="T5" fmla="*/ 25 h 252"/>
                  <a:gd name="T6" fmla="*/ 0 w 119"/>
                  <a:gd name="T7" fmla="*/ 26 h 252"/>
                  <a:gd name="T8" fmla="*/ 0 w 119"/>
                  <a:gd name="T9" fmla="*/ 30 h 252"/>
                  <a:gd name="T10" fmla="*/ 0 w 119"/>
                  <a:gd name="T11" fmla="*/ 114 h 252"/>
                  <a:gd name="T12" fmla="*/ 10 w 119"/>
                  <a:gd name="T13" fmla="*/ 124 h 252"/>
                  <a:gd name="T14" fmla="*/ 20 w 119"/>
                  <a:gd name="T15" fmla="*/ 114 h 252"/>
                  <a:gd name="T16" fmla="*/ 20 w 119"/>
                  <a:gd name="T17" fmla="*/ 41 h 252"/>
                  <a:gd name="T18" fmla="*/ 28 w 119"/>
                  <a:gd name="T19" fmla="*/ 41 h 252"/>
                  <a:gd name="T20" fmla="*/ 28 w 119"/>
                  <a:gd name="T21" fmla="*/ 111 h 252"/>
                  <a:gd name="T22" fmla="*/ 29 w 119"/>
                  <a:gd name="T23" fmla="*/ 113 h 252"/>
                  <a:gd name="T24" fmla="*/ 29 w 119"/>
                  <a:gd name="T25" fmla="*/ 238 h 252"/>
                  <a:gd name="T26" fmla="*/ 42 w 119"/>
                  <a:gd name="T27" fmla="*/ 252 h 252"/>
                  <a:gd name="T28" fmla="*/ 56 w 119"/>
                  <a:gd name="T29" fmla="*/ 238 h 252"/>
                  <a:gd name="T30" fmla="*/ 56 w 119"/>
                  <a:gd name="T31" fmla="*/ 128 h 252"/>
                  <a:gd name="T32" fmla="*/ 63 w 119"/>
                  <a:gd name="T33" fmla="*/ 128 h 252"/>
                  <a:gd name="T34" fmla="*/ 63 w 119"/>
                  <a:gd name="T35" fmla="*/ 238 h 252"/>
                  <a:gd name="T36" fmla="*/ 77 w 119"/>
                  <a:gd name="T37" fmla="*/ 252 h 252"/>
                  <a:gd name="T38" fmla="*/ 91 w 119"/>
                  <a:gd name="T39" fmla="*/ 238 h 252"/>
                  <a:gd name="T40" fmla="*/ 91 w 119"/>
                  <a:gd name="T41" fmla="*/ 111 h 252"/>
                  <a:gd name="T42" fmla="*/ 91 w 119"/>
                  <a:gd name="T43" fmla="*/ 110 h 252"/>
                  <a:gd name="T44" fmla="*/ 91 w 119"/>
                  <a:gd name="T45" fmla="*/ 41 h 252"/>
                  <a:gd name="T46" fmla="*/ 98 w 119"/>
                  <a:gd name="T47" fmla="*/ 41 h 252"/>
                  <a:gd name="T48" fmla="*/ 98 w 119"/>
                  <a:gd name="T49" fmla="*/ 114 h 252"/>
                  <a:gd name="T50" fmla="*/ 109 w 119"/>
                  <a:gd name="T51" fmla="*/ 124 h 252"/>
                  <a:gd name="T52" fmla="*/ 119 w 119"/>
                  <a:gd name="T53" fmla="*/ 114 h 252"/>
                  <a:gd name="T54" fmla="*/ 119 w 119"/>
                  <a:gd name="T55" fmla="*/ 30 h 252"/>
                  <a:gd name="T56" fmla="*/ 119 w 119"/>
                  <a:gd name="T57" fmla="*/ 26 h 252"/>
                  <a:gd name="T58" fmla="*/ 119 w 119"/>
                  <a:gd name="T59" fmla="*/ 24 h 252"/>
                  <a:gd name="T60" fmla="*/ 91 w 119"/>
                  <a:gd name="T6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9" h="252">
                    <a:moveTo>
                      <a:pt x="91" y="1"/>
                    </a:moveTo>
                    <a:cubicBezTo>
                      <a:pt x="31" y="0"/>
                      <a:pt x="31" y="0"/>
                      <a:pt x="31" y="0"/>
                    </a:cubicBezTo>
                    <a:cubicBezTo>
                      <a:pt x="8" y="1"/>
                      <a:pt x="0" y="19"/>
                      <a:pt x="0" y="25"/>
                    </a:cubicBezTo>
                    <a:cubicBezTo>
                      <a:pt x="0" y="26"/>
                      <a:pt x="0" y="26"/>
                      <a:pt x="0" y="26"/>
                    </a:cubicBezTo>
                    <a:cubicBezTo>
                      <a:pt x="0" y="30"/>
                      <a:pt x="0" y="30"/>
                      <a:pt x="0" y="30"/>
                    </a:cubicBezTo>
                    <a:cubicBezTo>
                      <a:pt x="0" y="114"/>
                      <a:pt x="0" y="114"/>
                      <a:pt x="0" y="114"/>
                    </a:cubicBezTo>
                    <a:cubicBezTo>
                      <a:pt x="0" y="119"/>
                      <a:pt x="5" y="124"/>
                      <a:pt x="10" y="124"/>
                    </a:cubicBezTo>
                    <a:cubicBezTo>
                      <a:pt x="15" y="124"/>
                      <a:pt x="20" y="119"/>
                      <a:pt x="20" y="114"/>
                    </a:cubicBezTo>
                    <a:cubicBezTo>
                      <a:pt x="20" y="41"/>
                      <a:pt x="20" y="41"/>
                      <a:pt x="20" y="41"/>
                    </a:cubicBezTo>
                    <a:cubicBezTo>
                      <a:pt x="28" y="41"/>
                      <a:pt x="28" y="41"/>
                      <a:pt x="28" y="41"/>
                    </a:cubicBezTo>
                    <a:cubicBezTo>
                      <a:pt x="28" y="111"/>
                      <a:pt x="28" y="111"/>
                      <a:pt x="28" y="111"/>
                    </a:cubicBezTo>
                    <a:cubicBezTo>
                      <a:pt x="28" y="112"/>
                      <a:pt x="28" y="112"/>
                      <a:pt x="29" y="113"/>
                    </a:cubicBezTo>
                    <a:cubicBezTo>
                      <a:pt x="29" y="238"/>
                      <a:pt x="29" y="238"/>
                      <a:pt x="29" y="238"/>
                    </a:cubicBezTo>
                    <a:cubicBezTo>
                      <a:pt x="29" y="246"/>
                      <a:pt x="35" y="252"/>
                      <a:pt x="42" y="252"/>
                    </a:cubicBezTo>
                    <a:cubicBezTo>
                      <a:pt x="50" y="252"/>
                      <a:pt x="56" y="246"/>
                      <a:pt x="56" y="238"/>
                    </a:cubicBezTo>
                    <a:cubicBezTo>
                      <a:pt x="56" y="128"/>
                      <a:pt x="56" y="128"/>
                      <a:pt x="56" y="128"/>
                    </a:cubicBezTo>
                    <a:cubicBezTo>
                      <a:pt x="63" y="128"/>
                      <a:pt x="63" y="128"/>
                      <a:pt x="63" y="128"/>
                    </a:cubicBezTo>
                    <a:cubicBezTo>
                      <a:pt x="63" y="238"/>
                      <a:pt x="63" y="238"/>
                      <a:pt x="63" y="238"/>
                    </a:cubicBezTo>
                    <a:cubicBezTo>
                      <a:pt x="63" y="246"/>
                      <a:pt x="69" y="252"/>
                      <a:pt x="77" y="252"/>
                    </a:cubicBezTo>
                    <a:cubicBezTo>
                      <a:pt x="84" y="252"/>
                      <a:pt x="91" y="246"/>
                      <a:pt x="91" y="238"/>
                    </a:cubicBezTo>
                    <a:cubicBezTo>
                      <a:pt x="91" y="111"/>
                      <a:pt x="91" y="111"/>
                      <a:pt x="91" y="111"/>
                    </a:cubicBezTo>
                    <a:cubicBezTo>
                      <a:pt x="91" y="110"/>
                      <a:pt x="91" y="110"/>
                      <a:pt x="91" y="110"/>
                    </a:cubicBezTo>
                    <a:cubicBezTo>
                      <a:pt x="91" y="41"/>
                      <a:pt x="91" y="41"/>
                      <a:pt x="91" y="41"/>
                    </a:cubicBezTo>
                    <a:cubicBezTo>
                      <a:pt x="98" y="41"/>
                      <a:pt x="98" y="41"/>
                      <a:pt x="98" y="41"/>
                    </a:cubicBezTo>
                    <a:cubicBezTo>
                      <a:pt x="98" y="114"/>
                      <a:pt x="98" y="114"/>
                      <a:pt x="98" y="114"/>
                    </a:cubicBezTo>
                    <a:cubicBezTo>
                      <a:pt x="98" y="119"/>
                      <a:pt x="103" y="124"/>
                      <a:pt x="109" y="124"/>
                    </a:cubicBezTo>
                    <a:cubicBezTo>
                      <a:pt x="114" y="124"/>
                      <a:pt x="119" y="119"/>
                      <a:pt x="119" y="114"/>
                    </a:cubicBezTo>
                    <a:cubicBezTo>
                      <a:pt x="119" y="30"/>
                      <a:pt x="119" y="30"/>
                      <a:pt x="119" y="30"/>
                    </a:cubicBezTo>
                    <a:cubicBezTo>
                      <a:pt x="119" y="26"/>
                      <a:pt x="119" y="26"/>
                      <a:pt x="119" y="26"/>
                    </a:cubicBezTo>
                    <a:cubicBezTo>
                      <a:pt x="119" y="24"/>
                      <a:pt x="119" y="24"/>
                      <a:pt x="119" y="24"/>
                    </a:cubicBezTo>
                    <a:cubicBezTo>
                      <a:pt x="119" y="16"/>
                      <a:pt x="109" y="1"/>
                      <a:pt x="9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Oval 6"/>
              <p:cNvSpPr>
                <a:spLocks noChangeArrowheads="1"/>
              </p:cNvSpPr>
              <p:nvPr/>
            </p:nvSpPr>
            <p:spPr bwMode="auto">
              <a:xfrm>
                <a:off x="6018074" y="994777"/>
                <a:ext cx="386595" cy="3789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p:nvGrpSpPr>
          <p:grpSpPr>
            <a:xfrm>
              <a:off x="6173653" y="2416476"/>
              <a:ext cx="350009" cy="891507"/>
              <a:chOff x="5727647" y="994777"/>
              <a:chExt cx="959754" cy="2444583"/>
            </a:xfrm>
            <a:grpFill/>
          </p:grpSpPr>
          <p:sp>
            <p:nvSpPr>
              <p:cNvPr id="33" name="Freeform 5"/>
              <p:cNvSpPr/>
              <p:nvPr/>
            </p:nvSpPr>
            <p:spPr bwMode="auto">
              <a:xfrm>
                <a:off x="5727647" y="1406375"/>
                <a:ext cx="959754" cy="2032985"/>
              </a:xfrm>
              <a:custGeom>
                <a:avLst/>
                <a:gdLst>
                  <a:gd name="T0" fmla="*/ 91 w 119"/>
                  <a:gd name="T1" fmla="*/ 1 h 252"/>
                  <a:gd name="T2" fmla="*/ 31 w 119"/>
                  <a:gd name="T3" fmla="*/ 0 h 252"/>
                  <a:gd name="T4" fmla="*/ 0 w 119"/>
                  <a:gd name="T5" fmla="*/ 25 h 252"/>
                  <a:gd name="T6" fmla="*/ 0 w 119"/>
                  <a:gd name="T7" fmla="*/ 26 h 252"/>
                  <a:gd name="T8" fmla="*/ 0 w 119"/>
                  <a:gd name="T9" fmla="*/ 30 h 252"/>
                  <a:gd name="T10" fmla="*/ 0 w 119"/>
                  <a:gd name="T11" fmla="*/ 114 h 252"/>
                  <a:gd name="T12" fmla="*/ 10 w 119"/>
                  <a:gd name="T13" fmla="*/ 124 h 252"/>
                  <a:gd name="T14" fmla="*/ 20 w 119"/>
                  <a:gd name="T15" fmla="*/ 114 h 252"/>
                  <a:gd name="T16" fmla="*/ 20 w 119"/>
                  <a:gd name="T17" fmla="*/ 41 h 252"/>
                  <a:gd name="T18" fmla="*/ 28 w 119"/>
                  <a:gd name="T19" fmla="*/ 41 h 252"/>
                  <a:gd name="T20" fmla="*/ 28 w 119"/>
                  <a:gd name="T21" fmla="*/ 111 h 252"/>
                  <a:gd name="T22" fmla="*/ 29 w 119"/>
                  <a:gd name="T23" fmla="*/ 113 h 252"/>
                  <a:gd name="T24" fmla="*/ 29 w 119"/>
                  <a:gd name="T25" fmla="*/ 238 h 252"/>
                  <a:gd name="T26" fmla="*/ 42 w 119"/>
                  <a:gd name="T27" fmla="*/ 252 h 252"/>
                  <a:gd name="T28" fmla="*/ 56 w 119"/>
                  <a:gd name="T29" fmla="*/ 238 h 252"/>
                  <a:gd name="T30" fmla="*/ 56 w 119"/>
                  <a:gd name="T31" fmla="*/ 128 h 252"/>
                  <a:gd name="T32" fmla="*/ 63 w 119"/>
                  <a:gd name="T33" fmla="*/ 128 h 252"/>
                  <a:gd name="T34" fmla="*/ 63 w 119"/>
                  <a:gd name="T35" fmla="*/ 238 h 252"/>
                  <a:gd name="T36" fmla="*/ 77 w 119"/>
                  <a:gd name="T37" fmla="*/ 252 h 252"/>
                  <a:gd name="T38" fmla="*/ 91 w 119"/>
                  <a:gd name="T39" fmla="*/ 238 h 252"/>
                  <a:gd name="T40" fmla="*/ 91 w 119"/>
                  <a:gd name="T41" fmla="*/ 111 h 252"/>
                  <a:gd name="T42" fmla="*/ 91 w 119"/>
                  <a:gd name="T43" fmla="*/ 110 h 252"/>
                  <a:gd name="T44" fmla="*/ 91 w 119"/>
                  <a:gd name="T45" fmla="*/ 41 h 252"/>
                  <a:gd name="T46" fmla="*/ 98 w 119"/>
                  <a:gd name="T47" fmla="*/ 41 h 252"/>
                  <a:gd name="T48" fmla="*/ 98 w 119"/>
                  <a:gd name="T49" fmla="*/ 114 h 252"/>
                  <a:gd name="T50" fmla="*/ 109 w 119"/>
                  <a:gd name="T51" fmla="*/ 124 h 252"/>
                  <a:gd name="T52" fmla="*/ 119 w 119"/>
                  <a:gd name="T53" fmla="*/ 114 h 252"/>
                  <a:gd name="T54" fmla="*/ 119 w 119"/>
                  <a:gd name="T55" fmla="*/ 30 h 252"/>
                  <a:gd name="T56" fmla="*/ 119 w 119"/>
                  <a:gd name="T57" fmla="*/ 26 h 252"/>
                  <a:gd name="T58" fmla="*/ 119 w 119"/>
                  <a:gd name="T59" fmla="*/ 24 h 252"/>
                  <a:gd name="T60" fmla="*/ 91 w 119"/>
                  <a:gd name="T6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9" h="252">
                    <a:moveTo>
                      <a:pt x="91" y="1"/>
                    </a:moveTo>
                    <a:cubicBezTo>
                      <a:pt x="31" y="0"/>
                      <a:pt x="31" y="0"/>
                      <a:pt x="31" y="0"/>
                    </a:cubicBezTo>
                    <a:cubicBezTo>
                      <a:pt x="8" y="1"/>
                      <a:pt x="0" y="19"/>
                      <a:pt x="0" y="25"/>
                    </a:cubicBezTo>
                    <a:cubicBezTo>
                      <a:pt x="0" y="26"/>
                      <a:pt x="0" y="26"/>
                      <a:pt x="0" y="26"/>
                    </a:cubicBezTo>
                    <a:cubicBezTo>
                      <a:pt x="0" y="30"/>
                      <a:pt x="0" y="30"/>
                      <a:pt x="0" y="30"/>
                    </a:cubicBezTo>
                    <a:cubicBezTo>
                      <a:pt x="0" y="114"/>
                      <a:pt x="0" y="114"/>
                      <a:pt x="0" y="114"/>
                    </a:cubicBezTo>
                    <a:cubicBezTo>
                      <a:pt x="0" y="119"/>
                      <a:pt x="5" y="124"/>
                      <a:pt x="10" y="124"/>
                    </a:cubicBezTo>
                    <a:cubicBezTo>
                      <a:pt x="15" y="124"/>
                      <a:pt x="20" y="119"/>
                      <a:pt x="20" y="114"/>
                    </a:cubicBezTo>
                    <a:cubicBezTo>
                      <a:pt x="20" y="41"/>
                      <a:pt x="20" y="41"/>
                      <a:pt x="20" y="41"/>
                    </a:cubicBezTo>
                    <a:cubicBezTo>
                      <a:pt x="28" y="41"/>
                      <a:pt x="28" y="41"/>
                      <a:pt x="28" y="41"/>
                    </a:cubicBezTo>
                    <a:cubicBezTo>
                      <a:pt x="28" y="111"/>
                      <a:pt x="28" y="111"/>
                      <a:pt x="28" y="111"/>
                    </a:cubicBezTo>
                    <a:cubicBezTo>
                      <a:pt x="28" y="112"/>
                      <a:pt x="28" y="112"/>
                      <a:pt x="29" y="113"/>
                    </a:cubicBezTo>
                    <a:cubicBezTo>
                      <a:pt x="29" y="238"/>
                      <a:pt x="29" y="238"/>
                      <a:pt x="29" y="238"/>
                    </a:cubicBezTo>
                    <a:cubicBezTo>
                      <a:pt x="29" y="246"/>
                      <a:pt x="35" y="252"/>
                      <a:pt x="42" y="252"/>
                    </a:cubicBezTo>
                    <a:cubicBezTo>
                      <a:pt x="50" y="252"/>
                      <a:pt x="56" y="246"/>
                      <a:pt x="56" y="238"/>
                    </a:cubicBezTo>
                    <a:cubicBezTo>
                      <a:pt x="56" y="128"/>
                      <a:pt x="56" y="128"/>
                      <a:pt x="56" y="128"/>
                    </a:cubicBezTo>
                    <a:cubicBezTo>
                      <a:pt x="63" y="128"/>
                      <a:pt x="63" y="128"/>
                      <a:pt x="63" y="128"/>
                    </a:cubicBezTo>
                    <a:cubicBezTo>
                      <a:pt x="63" y="238"/>
                      <a:pt x="63" y="238"/>
                      <a:pt x="63" y="238"/>
                    </a:cubicBezTo>
                    <a:cubicBezTo>
                      <a:pt x="63" y="246"/>
                      <a:pt x="69" y="252"/>
                      <a:pt x="77" y="252"/>
                    </a:cubicBezTo>
                    <a:cubicBezTo>
                      <a:pt x="84" y="252"/>
                      <a:pt x="91" y="246"/>
                      <a:pt x="91" y="238"/>
                    </a:cubicBezTo>
                    <a:cubicBezTo>
                      <a:pt x="91" y="111"/>
                      <a:pt x="91" y="111"/>
                      <a:pt x="91" y="111"/>
                    </a:cubicBezTo>
                    <a:cubicBezTo>
                      <a:pt x="91" y="110"/>
                      <a:pt x="91" y="110"/>
                      <a:pt x="91" y="110"/>
                    </a:cubicBezTo>
                    <a:cubicBezTo>
                      <a:pt x="91" y="41"/>
                      <a:pt x="91" y="41"/>
                      <a:pt x="91" y="41"/>
                    </a:cubicBezTo>
                    <a:cubicBezTo>
                      <a:pt x="98" y="41"/>
                      <a:pt x="98" y="41"/>
                      <a:pt x="98" y="41"/>
                    </a:cubicBezTo>
                    <a:cubicBezTo>
                      <a:pt x="98" y="114"/>
                      <a:pt x="98" y="114"/>
                      <a:pt x="98" y="114"/>
                    </a:cubicBezTo>
                    <a:cubicBezTo>
                      <a:pt x="98" y="119"/>
                      <a:pt x="103" y="124"/>
                      <a:pt x="109" y="124"/>
                    </a:cubicBezTo>
                    <a:cubicBezTo>
                      <a:pt x="114" y="124"/>
                      <a:pt x="119" y="119"/>
                      <a:pt x="119" y="114"/>
                    </a:cubicBezTo>
                    <a:cubicBezTo>
                      <a:pt x="119" y="30"/>
                      <a:pt x="119" y="30"/>
                      <a:pt x="119" y="30"/>
                    </a:cubicBezTo>
                    <a:cubicBezTo>
                      <a:pt x="119" y="26"/>
                      <a:pt x="119" y="26"/>
                      <a:pt x="119" y="26"/>
                    </a:cubicBezTo>
                    <a:cubicBezTo>
                      <a:pt x="119" y="24"/>
                      <a:pt x="119" y="24"/>
                      <a:pt x="119" y="24"/>
                    </a:cubicBezTo>
                    <a:cubicBezTo>
                      <a:pt x="119" y="16"/>
                      <a:pt x="109" y="1"/>
                      <a:pt x="9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Oval 6"/>
              <p:cNvSpPr>
                <a:spLocks noChangeArrowheads="1"/>
              </p:cNvSpPr>
              <p:nvPr/>
            </p:nvSpPr>
            <p:spPr bwMode="auto">
              <a:xfrm>
                <a:off x="6018074" y="994777"/>
                <a:ext cx="386595" cy="3789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 name="组合 8"/>
            <p:cNvGrpSpPr/>
            <p:nvPr/>
          </p:nvGrpSpPr>
          <p:grpSpPr>
            <a:xfrm>
              <a:off x="6604172" y="2416476"/>
              <a:ext cx="350009" cy="891507"/>
              <a:chOff x="5727647" y="994777"/>
              <a:chExt cx="959754" cy="2444583"/>
            </a:xfrm>
            <a:grpFill/>
          </p:grpSpPr>
          <p:sp>
            <p:nvSpPr>
              <p:cNvPr id="31" name="Freeform 5"/>
              <p:cNvSpPr/>
              <p:nvPr/>
            </p:nvSpPr>
            <p:spPr bwMode="auto">
              <a:xfrm>
                <a:off x="5727647" y="1406375"/>
                <a:ext cx="959754" cy="2032985"/>
              </a:xfrm>
              <a:custGeom>
                <a:avLst/>
                <a:gdLst>
                  <a:gd name="T0" fmla="*/ 91 w 119"/>
                  <a:gd name="T1" fmla="*/ 1 h 252"/>
                  <a:gd name="T2" fmla="*/ 31 w 119"/>
                  <a:gd name="T3" fmla="*/ 0 h 252"/>
                  <a:gd name="T4" fmla="*/ 0 w 119"/>
                  <a:gd name="T5" fmla="*/ 25 h 252"/>
                  <a:gd name="T6" fmla="*/ 0 w 119"/>
                  <a:gd name="T7" fmla="*/ 26 h 252"/>
                  <a:gd name="T8" fmla="*/ 0 w 119"/>
                  <a:gd name="T9" fmla="*/ 30 h 252"/>
                  <a:gd name="T10" fmla="*/ 0 w 119"/>
                  <a:gd name="T11" fmla="*/ 114 h 252"/>
                  <a:gd name="T12" fmla="*/ 10 w 119"/>
                  <a:gd name="T13" fmla="*/ 124 h 252"/>
                  <a:gd name="T14" fmla="*/ 20 w 119"/>
                  <a:gd name="T15" fmla="*/ 114 h 252"/>
                  <a:gd name="T16" fmla="*/ 20 w 119"/>
                  <a:gd name="T17" fmla="*/ 41 h 252"/>
                  <a:gd name="T18" fmla="*/ 28 w 119"/>
                  <a:gd name="T19" fmla="*/ 41 h 252"/>
                  <a:gd name="T20" fmla="*/ 28 w 119"/>
                  <a:gd name="T21" fmla="*/ 111 h 252"/>
                  <a:gd name="T22" fmla="*/ 29 w 119"/>
                  <a:gd name="T23" fmla="*/ 113 h 252"/>
                  <a:gd name="T24" fmla="*/ 29 w 119"/>
                  <a:gd name="T25" fmla="*/ 238 h 252"/>
                  <a:gd name="T26" fmla="*/ 42 w 119"/>
                  <a:gd name="T27" fmla="*/ 252 h 252"/>
                  <a:gd name="T28" fmla="*/ 56 w 119"/>
                  <a:gd name="T29" fmla="*/ 238 h 252"/>
                  <a:gd name="T30" fmla="*/ 56 w 119"/>
                  <a:gd name="T31" fmla="*/ 128 h 252"/>
                  <a:gd name="T32" fmla="*/ 63 w 119"/>
                  <a:gd name="T33" fmla="*/ 128 h 252"/>
                  <a:gd name="T34" fmla="*/ 63 w 119"/>
                  <a:gd name="T35" fmla="*/ 238 h 252"/>
                  <a:gd name="T36" fmla="*/ 77 w 119"/>
                  <a:gd name="T37" fmla="*/ 252 h 252"/>
                  <a:gd name="T38" fmla="*/ 91 w 119"/>
                  <a:gd name="T39" fmla="*/ 238 h 252"/>
                  <a:gd name="T40" fmla="*/ 91 w 119"/>
                  <a:gd name="T41" fmla="*/ 111 h 252"/>
                  <a:gd name="T42" fmla="*/ 91 w 119"/>
                  <a:gd name="T43" fmla="*/ 110 h 252"/>
                  <a:gd name="T44" fmla="*/ 91 w 119"/>
                  <a:gd name="T45" fmla="*/ 41 h 252"/>
                  <a:gd name="T46" fmla="*/ 98 w 119"/>
                  <a:gd name="T47" fmla="*/ 41 h 252"/>
                  <a:gd name="T48" fmla="*/ 98 w 119"/>
                  <a:gd name="T49" fmla="*/ 114 h 252"/>
                  <a:gd name="T50" fmla="*/ 109 w 119"/>
                  <a:gd name="T51" fmla="*/ 124 h 252"/>
                  <a:gd name="T52" fmla="*/ 119 w 119"/>
                  <a:gd name="T53" fmla="*/ 114 h 252"/>
                  <a:gd name="T54" fmla="*/ 119 w 119"/>
                  <a:gd name="T55" fmla="*/ 30 h 252"/>
                  <a:gd name="T56" fmla="*/ 119 w 119"/>
                  <a:gd name="T57" fmla="*/ 26 h 252"/>
                  <a:gd name="T58" fmla="*/ 119 w 119"/>
                  <a:gd name="T59" fmla="*/ 24 h 252"/>
                  <a:gd name="T60" fmla="*/ 91 w 119"/>
                  <a:gd name="T6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9" h="252">
                    <a:moveTo>
                      <a:pt x="91" y="1"/>
                    </a:moveTo>
                    <a:cubicBezTo>
                      <a:pt x="31" y="0"/>
                      <a:pt x="31" y="0"/>
                      <a:pt x="31" y="0"/>
                    </a:cubicBezTo>
                    <a:cubicBezTo>
                      <a:pt x="8" y="1"/>
                      <a:pt x="0" y="19"/>
                      <a:pt x="0" y="25"/>
                    </a:cubicBezTo>
                    <a:cubicBezTo>
                      <a:pt x="0" y="26"/>
                      <a:pt x="0" y="26"/>
                      <a:pt x="0" y="26"/>
                    </a:cubicBezTo>
                    <a:cubicBezTo>
                      <a:pt x="0" y="30"/>
                      <a:pt x="0" y="30"/>
                      <a:pt x="0" y="30"/>
                    </a:cubicBezTo>
                    <a:cubicBezTo>
                      <a:pt x="0" y="114"/>
                      <a:pt x="0" y="114"/>
                      <a:pt x="0" y="114"/>
                    </a:cubicBezTo>
                    <a:cubicBezTo>
                      <a:pt x="0" y="119"/>
                      <a:pt x="5" y="124"/>
                      <a:pt x="10" y="124"/>
                    </a:cubicBezTo>
                    <a:cubicBezTo>
                      <a:pt x="15" y="124"/>
                      <a:pt x="20" y="119"/>
                      <a:pt x="20" y="114"/>
                    </a:cubicBezTo>
                    <a:cubicBezTo>
                      <a:pt x="20" y="41"/>
                      <a:pt x="20" y="41"/>
                      <a:pt x="20" y="41"/>
                    </a:cubicBezTo>
                    <a:cubicBezTo>
                      <a:pt x="28" y="41"/>
                      <a:pt x="28" y="41"/>
                      <a:pt x="28" y="41"/>
                    </a:cubicBezTo>
                    <a:cubicBezTo>
                      <a:pt x="28" y="111"/>
                      <a:pt x="28" y="111"/>
                      <a:pt x="28" y="111"/>
                    </a:cubicBezTo>
                    <a:cubicBezTo>
                      <a:pt x="28" y="112"/>
                      <a:pt x="28" y="112"/>
                      <a:pt x="29" y="113"/>
                    </a:cubicBezTo>
                    <a:cubicBezTo>
                      <a:pt x="29" y="238"/>
                      <a:pt x="29" y="238"/>
                      <a:pt x="29" y="238"/>
                    </a:cubicBezTo>
                    <a:cubicBezTo>
                      <a:pt x="29" y="246"/>
                      <a:pt x="35" y="252"/>
                      <a:pt x="42" y="252"/>
                    </a:cubicBezTo>
                    <a:cubicBezTo>
                      <a:pt x="50" y="252"/>
                      <a:pt x="56" y="246"/>
                      <a:pt x="56" y="238"/>
                    </a:cubicBezTo>
                    <a:cubicBezTo>
                      <a:pt x="56" y="128"/>
                      <a:pt x="56" y="128"/>
                      <a:pt x="56" y="128"/>
                    </a:cubicBezTo>
                    <a:cubicBezTo>
                      <a:pt x="63" y="128"/>
                      <a:pt x="63" y="128"/>
                      <a:pt x="63" y="128"/>
                    </a:cubicBezTo>
                    <a:cubicBezTo>
                      <a:pt x="63" y="238"/>
                      <a:pt x="63" y="238"/>
                      <a:pt x="63" y="238"/>
                    </a:cubicBezTo>
                    <a:cubicBezTo>
                      <a:pt x="63" y="246"/>
                      <a:pt x="69" y="252"/>
                      <a:pt x="77" y="252"/>
                    </a:cubicBezTo>
                    <a:cubicBezTo>
                      <a:pt x="84" y="252"/>
                      <a:pt x="91" y="246"/>
                      <a:pt x="91" y="238"/>
                    </a:cubicBezTo>
                    <a:cubicBezTo>
                      <a:pt x="91" y="111"/>
                      <a:pt x="91" y="111"/>
                      <a:pt x="91" y="111"/>
                    </a:cubicBezTo>
                    <a:cubicBezTo>
                      <a:pt x="91" y="110"/>
                      <a:pt x="91" y="110"/>
                      <a:pt x="91" y="110"/>
                    </a:cubicBezTo>
                    <a:cubicBezTo>
                      <a:pt x="91" y="41"/>
                      <a:pt x="91" y="41"/>
                      <a:pt x="91" y="41"/>
                    </a:cubicBezTo>
                    <a:cubicBezTo>
                      <a:pt x="98" y="41"/>
                      <a:pt x="98" y="41"/>
                      <a:pt x="98" y="41"/>
                    </a:cubicBezTo>
                    <a:cubicBezTo>
                      <a:pt x="98" y="114"/>
                      <a:pt x="98" y="114"/>
                      <a:pt x="98" y="114"/>
                    </a:cubicBezTo>
                    <a:cubicBezTo>
                      <a:pt x="98" y="119"/>
                      <a:pt x="103" y="124"/>
                      <a:pt x="109" y="124"/>
                    </a:cubicBezTo>
                    <a:cubicBezTo>
                      <a:pt x="114" y="124"/>
                      <a:pt x="119" y="119"/>
                      <a:pt x="119" y="114"/>
                    </a:cubicBezTo>
                    <a:cubicBezTo>
                      <a:pt x="119" y="30"/>
                      <a:pt x="119" y="30"/>
                      <a:pt x="119" y="30"/>
                    </a:cubicBezTo>
                    <a:cubicBezTo>
                      <a:pt x="119" y="26"/>
                      <a:pt x="119" y="26"/>
                      <a:pt x="119" y="26"/>
                    </a:cubicBezTo>
                    <a:cubicBezTo>
                      <a:pt x="119" y="24"/>
                      <a:pt x="119" y="24"/>
                      <a:pt x="119" y="24"/>
                    </a:cubicBezTo>
                    <a:cubicBezTo>
                      <a:pt x="119" y="16"/>
                      <a:pt x="109" y="1"/>
                      <a:pt x="9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Oval 6"/>
              <p:cNvSpPr>
                <a:spLocks noChangeArrowheads="1"/>
              </p:cNvSpPr>
              <p:nvPr/>
            </p:nvSpPr>
            <p:spPr bwMode="auto">
              <a:xfrm>
                <a:off x="6018074" y="994777"/>
                <a:ext cx="386595" cy="3789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 name="组合 9"/>
            <p:cNvGrpSpPr/>
            <p:nvPr/>
          </p:nvGrpSpPr>
          <p:grpSpPr>
            <a:xfrm>
              <a:off x="7034691" y="2416476"/>
              <a:ext cx="350009" cy="891507"/>
              <a:chOff x="5727647" y="994777"/>
              <a:chExt cx="959754" cy="2444583"/>
            </a:xfrm>
            <a:grpFill/>
          </p:grpSpPr>
          <p:sp>
            <p:nvSpPr>
              <p:cNvPr id="29" name="Freeform 5"/>
              <p:cNvSpPr/>
              <p:nvPr/>
            </p:nvSpPr>
            <p:spPr bwMode="auto">
              <a:xfrm>
                <a:off x="5727647" y="1406375"/>
                <a:ext cx="959754" cy="2032985"/>
              </a:xfrm>
              <a:custGeom>
                <a:avLst/>
                <a:gdLst>
                  <a:gd name="T0" fmla="*/ 91 w 119"/>
                  <a:gd name="T1" fmla="*/ 1 h 252"/>
                  <a:gd name="T2" fmla="*/ 31 w 119"/>
                  <a:gd name="T3" fmla="*/ 0 h 252"/>
                  <a:gd name="T4" fmla="*/ 0 w 119"/>
                  <a:gd name="T5" fmla="*/ 25 h 252"/>
                  <a:gd name="T6" fmla="*/ 0 w 119"/>
                  <a:gd name="T7" fmla="*/ 26 h 252"/>
                  <a:gd name="T8" fmla="*/ 0 w 119"/>
                  <a:gd name="T9" fmla="*/ 30 h 252"/>
                  <a:gd name="T10" fmla="*/ 0 w 119"/>
                  <a:gd name="T11" fmla="*/ 114 h 252"/>
                  <a:gd name="T12" fmla="*/ 10 w 119"/>
                  <a:gd name="T13" fmla="*/ 124 h 252"/>
                  <a:gd name="T14" fmla="*/ 20 w 119"/>
                  <a:gd name="T15" fmla="*/ 114 h 252"/>
                  <a:gd name="T16" fmla="*/ 20 w 119"/>
                  <a:gd name="T17" fmla="*/ 41 h 252"/>
                  <a:gd name="T18" fmla="*/ 28 w 119"/>
                  <a:gd name="T19" fmla="*/ 41 h 252"/>
                  <a:gd name="T20" fmla="*/ 28 w 119"/>
                  <a:gd name="T21" fmla="*/ 111 h 252"/>
                  <a:gd name="T22" fmla="*/ 29 w 119"/>
                  <a:gd name="T23" fmla="*/ 113 h 252"/>
                  <a:gd name="T24" fmla="*/ 29 w 119"/>
                  <a:gd name="T25" fmla="*/ 238 h 252"/>
                  <a:gd name="T26" fmla="*/ 42 w 119"/>
                  <a:gd name="T27" fmla="*/ 252 h 252"/>
                  <a:gd name="T28" fmla="*/ 56 w 119"/>
                  <a:gd name="T29" fmla="*/ 238 h 252"/>
                  <a:gd name="T30" fmla="*/ 56 w 119"/>
                  <a:gd name="T31" fmla="*/ 128 h 252"/>
                  <a:gd name="T32" fmla="*/ 63 w 119"/>
                  <a:gd name="T33" fmla="*/ 128 h 252"/>
                  <a:gd name="T34" fmla="*/ 63 w 119"/>
                  <a:gd name="T35" fmla="*/ 238 h 252"/>
                  <a:gd name="T36" fmla="*/ 77 w 119"/>
                  <a:gd name="T37" fmla="*/ 252 h 252"/>
                  <a:gd name="T38" fmla="*/ 91 w 119"/>
                  <a:gd name="T39" fmla="*/ 238 h 252"/>
                  <a:gd name="T40" fmla="*/ 91 w 119"/>
                  <a:gd name="T41" fmla="*/ 111 h 252"/>
                  <a:gd name="T42" fmla="*/ 91 w 119"/>
                  <a:gd name="T43" fmla="*/ 110 h 252"/>
                  <a:gd name="T44" fmla="*/ 91 w 119"/>
                  <a:gd name="T45" fmla="*/ 41 h 252"/>
                  <a:gd name="T46" fmla="*/ 98 w 119"/>
                  <a:gd name="T47" fmla="*/ 41 h 252"/>
                  <a:gd name="T48" fmla="*/ 98 w 119"/>
                  <a:gd name="T49" fmla="*/ 114 h 252"/>
                  <a:gd name="T50" fmla="*/ 109 w 119"/>
                  <a:gd name="T51" fmla="*/ 124 h 252"/>
                  <a:gd name="T52" fmla="*/ 119 w 119"/>
                  <a:gd name="T53" fmla="*/ 114 h 252"/>
                  <a:gd name="T54" fmla="*/ 119 w 119"/>
                  <a:gd name="T55" fmla="*/ 30 h 252"/>
                  <a:gd name="T56" fmla="*/ 119 w 119"/>
                  <a:gd name="T57" fmla="*/ 26 h 252"/>
                  <a:gd name="T58" fmla="*/ 119 w 119"/>
                  <a:gd name="T59" fmla="*/ 24 h 252"/>
                  <a:gd name="T60" fmla="*/ 91 w 119"/>
                  <a:gd name="T6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9" h="252">
                    <a:moveTo>
                      <a:pt x="91" y="1"/>
                    </a:moveTo>
                    <a:cubicBezTo>
                      <a:pt x="31" y="0"/>
                      <a:pt x="31" y="0"/>
                      <a:pt x="31" y="0"/>
                    </a:cubicBezTo>
                    <a:cubicBezTo>
                      <a:pt x="8" y="1"/>
                      <a:pt x="0" y="19"/>
                      <a:pt x="0" y="25"/>
                    </a:cubicBezTo>
                    <a:cubicBezTo>
                      <a:pt x="0" y="26"/>
                      <a:pt x="0" y="26"/>
                      <a:pt x="0" y="26"/>
                    </a:cubicBezTo>
                    <a:cubicBezTo>
                      <a:pt x="0" y="30"/>
                      <a:pt x="0" y="30"/>
                      <a:pt x="0" y="30"/>
                    </a:cubicBezTo>
                    <a:cubicBezTo>
                      <a:pt x="0" y="114"/>
                      <a:pt x="0" y="114"/>
                      <a:pt x="0" y="114"/>
                    </a:cubicBezTo>
                    <a:cubicBezTo>
                      <a:pt x="0" y="119"/>
                      <a:pt x="5" y="124"/>
                      <a:pt x="10" y="124"/>
                    </a:cubicBezTo>
                    <a:cubicBezTo>
                      <a:pt x="15" y="124"/>
                      <a:pt x="20" y="119"/>
                      <a:pt x="20" y="114"/>
                    </a:cubicBezTo>
                    <a:cubicBezTo>
                      <a:pt x="20" y="41"/>
                      <a:pt x="20" y="41"/>
                      <a:pt x="20" y="41"/>
                    </a:cubicBezTo>
                    <a:cubicBezTo>
                      <a:pt x="28" y="41"/>
                      <a:pt x="28" y="41"/>
                      <a:pt x="28" y="41"/>
                    </a:cubicBezTo>
                    <a:cubicBezTo>
                      <a:pt x="28" y="111"/>
                      <a:pt x="28" y="111"/>
                      <a:pt x="28" y="111"/>
                    </a:cubicBezTo>
                    <a:cubicBezTo>
                      <a:pt x="28" y="112"/>
                      <a:pt x="28" y="112"/>
                      <a:pt x="29" y="113"/>
                    </a:cubicBezTo>
                    <a:cubicBezTo>
                      <a:pt x="29" y="238"/>
                      <a:pt x="29" y="238"/>
                      <a:pt x="29" y="238"/>
                    </a:cubicBezTo>
                    <a:cubicBezTo>
                      <a:pt x="29" y="246"/>
                      <a:pt x="35" y="252"/>
                      <a:pt x="42" y="252"/>
                    </a:cubicBezTo>
                    <a:cubicBezTo>
                      <a:pt x="50" y="252"/>
                      <a:pt x="56" y="246"/>
                      <a:pt x="56" y="238"/>
                    </a:cubicBezTo>
                    <a:cubicBezTo>
                      <a:pt x="56" y="128"/>
                      <a:pt x="56" y="128"/>
                      <a:pt x="56" y="128"/>
                    </a:cubicBezTo>
                    <a:cubicBezTo>
                      <a:pt x="63" y="128"/>
                      <a:pt x="63" y="128"/>
                      <a:pt x="63" y="128"/>
                    </a:cubicBezTo>
                    <a:cubicBezTo>
                      <a:pt x="63" y="238"/>
                      <a:pt x="63" y="238"/>
                      <a:pt x="63" y="238"/>
                    </a:cubicBezTo>
                    <a:cubicBezTo>
                      <a:pt x="63" y="246"/>
                      <a:pt x="69" y="252"/>
                      <a:pt x="77" y="252"/>
                    </a:cubicBezTo>
                    <a:cubicBezTo>
                      <a:pt x="84" y="252"/>
                      <a:pt x="91" y="246"/>
                      <a:pt x="91" y="238"/>
                    </a:cubicBezTo>
                    <a:cubicBezTo>
                      <a:pt x="91" y="111"/>
                      <a:pt x="91" y="111"/>
                      <a:pt x="91" y="111"/>
                    </a:cubicBezTo>
                    <a:cubicBezTo>
                      <a:pt x="91" y="110"/>
                      <a:pt x="91" y="110"/>
                      <a:pt x="91" y="110"/>
                    </a:cubicBezTo>
                    <a:cubicBezTo>
                      <a:pt x="91" y="41"/>
                      <a:pt x="91" y="41"/>
                      <a:pt x="91" y="41"/>
                    </a:cubicBezTo>
                    <a:cubicBezTo>
                      <a:pt x="98" y="41"/>
                      <a:pt x="98" y="41"/>
                      <a:pt x="98" y="41"/>
                    </a:cubicBezTo>
                    <a:cubicBezTo>
                      <a:pt x="98" y="114"/>
                      <a:pt x="98" y="114"/>
                      <a:pt x="98" y="114"/>
                    </a:cubicBezTo>
                    <a:cubicBezTo>
                      <a:pt x="98" y="119"/>
                      <a:pt x="103" y="124"/>
                      <a:pt x="109" y="124"/>
                    </a:cubicBezTo>
                    <a:cubicBezTo>
                      <a:pt x="114" y="124"/>
                      <a:pt x="119" y="119"/>
                      <a:pt x="119" y="114"/>
                    </a:cubicBezTo>
                    <a:cubicBezTo>
                      <a:pt x="119" y="30"/>
                      <a:pt x="119" y="30"/>
                      <a:pt x="119" y="30"/>
                    </a:cubicBezTo>
                    <a:cubicBezTo>
                      <a:pt x="119" y="26"/>
                      <a:pt x="119" y="26"/>
                      <a:pt x="119" y="26"/>
                    </a:cubicBezTo>
                    <a:cubicBezTo>
                      <a:pt x="119" y="24"/>
                      <a:pt x="119" y="24"/>
                      <a:pt x="119" y="24"/>
                    </a:cubicBezTo>
                    <a:cubicBezTo>
                      <a:pt x="119" y="16"/>
                      <a:pt x="109" y="1"/>
                      <a:pt x="9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Oval 6"/>
              <p:cNvSpPr>
                <a:spLocks noChangeArrowheads="1"/>
              </p:cNvSpPr>
              <p:nvPr/>
            </p:nvSpPr>
            <p:spPr bwMode="auto">
              <a:xfrm>
                <a:off x="6018074" y="994777"/>
                <a:ext cx="386595" cy="3789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7465210" y="2416476"/>
              <a:ext cx="350009" cy="891507"/>
              <a:chOff x="5727647" y="994777"/>
              <a:chExt cx="959754" cy="2444583"/>
            </a:xfrm>
            <a:grpFill/>
          </p:grpSpPr>
          <p:sp>
            <p:nvSpPr>
              <p:cNvPr id="27" name="Freeform 5"/>
              <p:cNvSpPr/>
              <p:nvPr/>
            </p:nvSpPr>
            <p:spPr bwMode="auto">
              <a:xfrm>
                <a:off x="5727647" y="1406375"/>
                <a:ext cx="959754" cy="2032985"/>
              </a:xfrm>
              <a:custGeom>
                <a:avLst/>
                <a:gdLst>
                  <a:gd name="T0" fmla="*/ 91 w 119"/>
                  <a:gd name="T1" fmla="*/ 1 h 252"/>
                  <a:gd name="T2" fmla="*/ 31 w 119"/>
                  <a:gd name="T3" fmla="*/ 0 h 252"/>
                  <a:gd name="T4" fmla="*/ 0 w 119"/>
                  <a:gd name="T5" fmla="*/ 25 h 252"/>
                  <a:gd name="T6" fmla="*/ 0 w 119"/>
                  <a:gd name="T7" fmla="*/ 26 h 252"/>
                  <a:gd name="T8" fmla="*/ 0 w 119"/>
                  <a:gd name="T9" fmla="*/ 30 h 252"/>
                  <a:gd name="T10" fmla="*/ 0 w 119"/>
                  <a:gd name="T11" fmla="*/ 114 h 252"/>
                  <a:gd name="T12" fmla="*/ 10 w 119"/>
                  <a:gd name="T13" fmla="*/ 124 h 252"/>
                  <a:gd name="T14" fmla="*/ 20 w 119"/>
                  <a:gd name="T15" fmla="*/ 114 h 252"/>
                  <a:gd name="T16" fmla="*/ 20 w 119"/>
                  <a:gd name="T17" fmla="*/ 41 h 252"/>
                  <a:gd name="T18" fmla="*/ 28 w 119"/>
                  <a:gd name="T19" fmla="*/ 41 h 252"/>
                  <a:gd name="T20" fmla="*/ 28 w 119"/>
                  <a:gd name="T21" fmla="*/ 111 h 252"/>
                  <a:gd name="T22" fmla="*/ 29 w 119"/>
                  <a:gd name="T23" fmla="*/ 113 h 252"/>
                  <a:gd name="T24" fmla="*/ 29 w 119"/>
                  <a:gd name="T25" fmla="*/ 238 h 252"/>
                  <a:gd name="T26" fmla="*/ 42 w 119"/>
                  <a:gd name="T27" fmla="*/ 252 h 252"/>
                  <a:gd name="T28" fmla="*/ 56 w 119"/>
                  <a:gd name="T29" fmla="*/ 238 h 252"/>
                  <a:gd name="T30" fmla="*/ 56 w 119"/>
                  <a:gd name="T31" fmla="*/ 128 h 252"/>
                  <a:gd name="T32" fmla="*/ 63 w 119"/>
                  <a:gd name="T33" fmla="*/ 128 h 252"/>
                  <a:gd name="T34" fmla="*/ 63 w 119"/>
                  <a:gd name="T35" fmla="*/ 238 h 252"/>
                  <a:gd name="T36" fmla="*/ 77 w 119"/>
                  <a:gd name="T37" fmla="*/ 252 h 252"/>
                  <a:gd name="T38" fmla="*/ 91 w 119"/>
                  <a:gd name="T39" fmla="*/ 238 h 252"/>
                  <a:gd name="T40" fmla="*/ 91 w 119"/>
                  <a:gd name="T41" fmla="*/ 111 h 252"/>
                  <a:gd name="T42" fmla="*/ 91 w 119"/>
                  <a:gd name="T43" fmla="*/ 110 h 252"/>
                  <a:gd name="T44" fmla="*/ 91 w 119"/>
                  <a:gd name="T45" fmla="*/ 41 h 252"/>
                  <a:gd name="T46" fmla="*/ 98 w 119"/>
                  <a:gd name="T47" fmla="*/ 41 h 252"/>
                  <a:gd name="T48" fmla="*/ 98 w 119"/>
                  <a:gd name="T49" fmla="*/ 114 h 252"/>
                  <a:gd name="T50" fmla="*/ 109 w 119"/>
                  <a:gd name="T51" fmla="*/ 124 h 252"/>
                  <a:gd name="T52" fmla="*/ 119 w 119"/>
                  <a:gd name="T53" fmla="*/ 114 h 252"/>
                  <a:gd name="T54" fmla="*/ 119 w 119"/>
                  <a:gd name="T55" fmla="*/ 30 h 252"/>
                  <a:gd name="T56" fmla="*/ 119 w 119"/>
                  <a:gd name="T57" fmla="*/ 26 h 252"/>
                  <a:gd name="T58" fmla="*/ 119 w 119"/>
                  <a:gd name="T59" fmla="*/ 24 h 252"/>
                  <a:gd name="T60" fmla="*/ 91 w 119"/>
                  <a:gd name="T6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9" h="252">
                    <a:moveTo>
                      <a:pt x="91" y="1"/>
                    </a:moveTo>
                    <a:cubicBezTo>
                      <a:pt x="31" y="0"/>
                      <a:pt x="31" y="0"/>
                      <a:pt x="31" y="0"/>
                    </a:cubicBezTo>
                    <a:cubicBezTo>
                      <a:pt x="8" y="1"/>
                      <a:pt x="0" y="19"/>
                      <a:pt x="0" y="25"/>
                    </a:cubicBezTo>
                    <a:cubicBezTo>
                      <a:pt x="0" y="26"/>
                      <a:pt x="0" y="26"/>
                      <a:pt x="0" y="26"/>
                    </a:cubicBezTo>
                    <a:cubicBezTo>
                      <a:pt x="0" y="30"/>
                      <a:pt x="0" y="30"/>
                      <a:pt x="0" y="30"/>
                    </a:cubicBezTo>
                    <a:cubicBezTo>
                      <a:pt x="0" y="114"/>
                      <a:pt x="0" y="114"/>
                      <a:pt x="0" y="114"/>
                    </a:cubicBezTo>
                    <a:cubicBezTo>
                      <a:pt x="0" y="119"/>
                      <a:pt x="5" y="124"/>
                      <a:pt x="10" y="124"/>
                    </a:cubicBezTo>
                    <a:cubicBezTo>
                      <a:pt x="15" y="124"/>
                      <a:pt x="20" y="119"/>
                      <a:pt x="20" y="114"/>
                    </a:cubicBezTo>
                    <a:cubicBezTo>
                      <a:pt x="20" y="41"/>
                      <a:pt x="20" y="41"/>
                      <a:pt x="20" y="41"/>
                    </a:cubicBezTo>
                    <a:cubicBezTo>
                      <a:pt x="28" y="41"/>
                      <a:pt x="28" y="41"/>
                      <a:pt x="28" y="41"/>
                    </a:cubicBezTo>
                    <a:cubicBezTo>
                      <a:pt x="28" y="111"/>
                      <a:pt x="28" y="111"/>
                      <a:pt x="28" y="111"/>
                    </a:cubicBezTo>
                    <a:cubicBezTo>
                      <a:pt x="28" y="112"/>
                      <a:pt x="28" y="112"/>
                      <a:pt x="29" y="113"/>
                    </a:cubicBezTo>
                    <a:cubicBezTo>
                      <a:pt x="29" y="238"/>
                      <a:pt x="29" y="238"/>
                      <a:pt x="29" y="238"/>
                    </a:cubicBezTo>
                    <a:cubicBezTo>
                      <a:pt x="29" y="246"/>
                      <a:pt x="35" y="252"/>
                      <a:pt x="42" y="252"/>
                    </a:cubicBezTo>
                    <a:cubicBezTo>
                      <a:pt x="50" y="252"/>
                      <a:pt x="56" y="246"/>
                      <a:pt x="56" y="238"/>
                    </a:cubicBezTo>
                    <a:cubicBezTo>
                      <a:pt x="56" y="128"/>
                      <a:pt x="56" y="128"/>
                      <a:pt x="56" y="128"/>
                    </a:cubicBezTo>
                    <a:cubicBezTo>
                      <a:pt x="63" y="128"/>
                      <a:pt x="63" y="128"/>
                      <a:pt x="63" y="128"/>
                    </a:cubicBezTo>
                    <a:cubicBezTo>
                      <a:pt x="63" y="238"/>
                      <a:pt x="63" y="238"/>
                      <a:pt x="63" y="238"/>
                    </a:cubicBezTo>
                    <a:cubicBezTo>
                      <a:pt x="63" y="246"/>
                      <a:pt x="69" y="252"/>
                      <a:pt x="77" y="252"/>
                    </a:cubicBezTo>
                    <a:cubicBezTo>
                      <a:pt x="84" y="252"/>
                      <a:pt x="91" y="246"/>
                      <a:pt x="91" y="238"/>
                    </a:cubicBezTo>
                    <a:cubicBezTo>
                      <a:pt x="91" y="111"/>
                      <a:pt x="91" y="111"/>
                      <a:pt x="91" y="111"/>
                    </a:cubicBezTo>
                    <a:cubicBezTo>
                      <a:pt x="91" y="110"/>
                      <a:pt x="91" y="110"/>
                      <a:pt x="91" y="110"/>
                    </a:cubicBezTo>
                    <a:cubicBezTo>
                      <a:pt x="91" y="41"/>
                      <a:pt x="91" y="41"/>
                      <a:pt x="91" y="41"/>
                    </a:cubicBezTo>
                    <a:cubicBezTo>
                      <a:pt x="98" y="41"/>
                      <a:pt x="98" y="41"/>
                      <a:pt x="98" y="41"/>
                    </a:cubicBezTo>
                    <a:cubicBezTo>
                      <a:pt x="98" y="114"/>
                      <a:pt x="98" y="114"/>
                      <a:pt x="98" y="114"/>
                    </a:cubicBezTo>
                    <a:cubicBezTo>
                      <a:pt x="98" y="119"/>
                      <a:pt x="103" y="124"/>
                      <a:pt x="109" y="124"/>
                    </a:cubicBezTo>
                    <a:cubicBezTo>
                      <a:pt x="114" y="124"/>
                      <a:pt x="119" y="119"/>
                      <a:pt x="119" y="114"/>
                    </a:cubicBezTo>
                    <a:cubicBezTo>
                      <a:pt x="119" y="30"/>
                      <a:pt x="119" y="30"/>
                      <a:pt x="119" y="30"/>
                    </a:cubicBezTo>
                    <a:cubicBezTo>
                      <a:pt x="119" y="26"/>
                      <a:pt x="119" y="26"/>
                      <a:pt x="119" y="26"/>
                    </a:cubicBezTo>
                    <a:cubicBezTo>
                      <a:pt x="119" y="24"/>
                      <a:pt x="119" y="24"/>
                      <a:pt x="119" y="24"/>
                    </a:cubicBezTo>
                    <a:cubicBezTo>
                      <a:pt x="119" y="16"/>
                      <a:pt x="109" y="1"/>
                      <a:pt x="9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Oval 6"/>
              <p:cNvSpPr>
                <a:spLocks noChangeArrowheads="1"/>
              </p:cNvSpPr>
              <p:nvPr/>
            </p:nvSpPr>
            <p:spPr bwMode="auto">
              <a:xfrm>
                <a:off x="6018074" y="994777"/>
                <a:ext cx="386595" cy="3789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组合 11"/>
            <p:cNvGrpSpPr/>
            <p:nvPr/>
          </p:nvGrpSpPr>
          <p:grpSpPr>
            <a:xfrm>
              <a:off x="5782504" y="3321050"/>
              <a:ext cx="350009" cy="891507"/>
              <a:chOff x="5727647" y="994777"/>
              <a:chExt cx="959754" cy="2444583"/>
            </a:xfrm>
            <a:grpFill/>
          </p:grpSpPr>
          <p:sp>
            <p:nvSpPr>
              <p:cNvPr id="25" name="Freeform 5"/>
              <p:cNvSpPr/>
              <p:nvPr/>
            </p:nvSpPr>
            <p:spPr bwMode="auto">
              <a:xfrm>
                <a:off x="5727647" y="1406375"/>
                <a:ext cx="959754" cy="2032985"/>
              </a:xfrm>
              <a:custGeom>
                <a:avLst/>
                <a:gdLst>
                  <a:gd name="T0" fmla="*/ 91 w 119"/>
                  <a:gd name="T1" fmla="*/ 1 h 252"/>
                  <a:gd name="T2" fmla="*/ 31 w 119"/>
                  <a:gd name="T3" fmla="*/ 0 h 252"/>
                  <a:gd name="T4" fmla="*/ 0 w 119"/>
                  <a:gd name="T5" fmla="*/ 25 h 252"/>
                  <a:gd name="T6" fmla="*/ 0 w 119"/>
                  <a:gd name="T7" fmla="*/ 26 h 252"/>
                  <a:gd name="T8" fmla="*/ 0 w 119"/>
                  <a:gd name="T9" fmla="*/ 30 h 252"/>
                  <a:gd name="T10" fmla="*/ 0 w 119"/>
                  <a:gd name="T11" fmla="*/ 114 h 252"/>
                  <a:gd name="T12" fmla="*/ 10 w 119"/>
                  <a:gd name="T13" fmla="*/ 124 h 252"/>
                  <a:gd name="T14" fmla="*/ 20 w 119"/>
                  <a:gd name="T15" fmla="*/ 114 h 252"/>
                  <a:gd name="T16" fmla="*/ 20 w 119"/>
                  <a:gd name="T17" fmla="*/ 41 h 252"/>
                  <a:gd name="T18" fmla="*/ 28 w 119"/>
                  <a:gd name="T19" fmla="*/ 41 h 252"/>
                  <a:gd name="T20" fmla="*/ 28 w 119"/>
                  <a:gd name="T21" fmla="*/ 111 h 252"/>
                  <a:gd name="T22" fmla="*/ 29 w 119"/>
                  <a:gd name="T23" fmla="*/ 113 h 252"/>
                  <a:gd name="T24" fmla="*/ 29 w 119"/>
                  <a:gd name="T25" fmla="*/ 238 h 252"/>
                  <a:gd name="T26" fmla="*/ 42 w 119"/>
                  <a:gd name="T27" fmla="*/ 252 h 252"/>
                  <a:gd name="T28" fmla="*/ 56 w 119"/>
                  <a:gd name="T29" fmla="*/ 238 h 252"/>
                  <a:gd name="T30" fmla="*/ 56 w 119"/>
                  <a:gd name="T31" fmla="*/ 128 h 252"/>
                  <a:gd name="T32" fmla="*/ 63 w 119"/>
                  <a:gd name="T33" fmla="*/ 128 h 252"/>
                  <a:gd name="T34" fmla="*/ 63 w 119"/>
                  <a:gd name="T35" fmla="*/ 238 h 252"/>
                  <a:gd name="T36" fmla="*/ 77 w 119"/>
                  <a:gd name="T37" fmla="*/ 252 h 252"/>
                  <a:gd name="T38" fmla="*/ 91 w 119"/>
                  <a:gd name="T39" fmla="*/ 238 h 252"/>
                  <a:gd name="T40" fmla="*/ 91 w 119"/>
                  <a:gd name="T41" fmla="*/ 111 h 252"/>
                  <a:gd name="T42" fmla="*/ 91 w 119"/>
                  <a:gd name="T43" fmla="*/ 110 h 252"/>
                  <a:gd name="T44" fmla="*/ 91 w 119"/>
                  <a:gd name="T45" fmla="*/ 41 h 252"/>
                  <a:gd name="T46" fmla="*/ 98 w 119"/>
                  <a:gd name="T47" fmla="*/ 41 h 252"/>
                  <a:gd name="T48" fmla="*/ 98 w 119"/>
                  <a:gd name="T49" fmla="*/ 114 h 252"/>
                  <a:gd name="T50" fmla="*/ 109 w 119"/>
                  <a:gd name="T51" fmla="*/ 124 h 252"/>
                  <a:gd name="T52" fmla="*/ 119 w 119"/>
                  <a:gd name="T53" fmla="*/ 114 h 252"/>
                  <a:gd name="T54" fmla="*/ 119 w 119"/>
                  <a:gd name="T55" fmla="*/ 30 h 252"/>
                  <a:gd name="T56" fmla="*/ 119 w 119"/>
                  <a:gd name="T57" fmla="*/ 26 h 252"/>
                  <a:gd name="T58" fmla="*/ 119 w 119"/>
                  <a:gd name="T59" fmla="*/ 24 h 252"/>
                  <a:gd name="T60" fmla="*/ 91 w 119"/>
                  <a:gd name="T6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9" h="252">
                    <a:moveTo>
                      <a:pt x="91" y="1"/>
                    </a:moveTo>
                    <a:cubicBezTo>
                      <a:pt x="31" y="0"/>
                      <a:pt x="31" y="0"/>
                      <a:pt x="31" y="0"/>
                    </a:cubicBezTo>
                    <a:cubicBezTo>
                      <a:pt x="8" y="1"/>
                      <a:pt x="0" y="19"/>
                      <a:pt x="0" y="25"/>
                    </a:cubicBezTo>
                    <a:cubicBezTo>
                      <a:pt x="0" y="26"/>
                      <a:pt x="0" y="26"/>
                      <a:pt x="0" y="26"/>
                    </a:cubicBezTo>
                    <a:cubicBezTo>
                      <a:pt x="0" y="30"/>
                      <a:pt x="0" y="30"/>
                      <a:pt x="0" y="30"/>
                    </a:cubicBezTo>
                    <a:cubicBezTo>
                      <a:pt x="0" y="114"/>
                      <a:pt x="0" y="114"/>
                      <a:pt x="0" y="114"/>
                    </a:cubicBezTo>
                    <a:cubicBezTo>
                      <a:pt x="0" y="119"/>
                      <a:pt x="5" y="124"/>
                      <a:pt x="10" y="124"/>
                    </a:cubicBezTo>
                    <a:cubicBezTo>
                      <a:pt x="15" y="124"/>
                      <a:pt x="20" y="119"/>
                      <a:pt x="20" y="114"/>
                    </a:cubicBezTo>
                    <a:cubicBezTo>
                      <a:pt x="20" y="41"/>
                      <a:pt x="20" y="41"/>
                      <a:pt x="20" y="41"/>
                    </a:cubicBezTo>
                    <a:cubicBezTo>
                      <a:pt x="28" y="41"/>
                      <a:pt x="28" y="41"/>
                      <a:pt x="28" y="41"/>
                    </a:cubicBezTo>
                    <a:cubicBezTo>
                      <a:pt x="28" y="111"/>
                      <a:pt x="28" y="111"/>
                      <a:pt x="28" y="111"/>
                    </a:cubicBezTo>
                    <a:cubicBezTo>
                      <a:pt x="28" y="112"/>
                      <a:pt x="28" y="112"/>
                      <a:pt x="29" y="113"/>
                    </a:cubicBezTo>
                    <a:cubicBezTo>
                      <a:pt x="29" y="238"/>
                      <a:pt x="29" y="238"/>
                      <a:pt x="29" y="238"/>
                    </a:cubicBezTo>
                    <a:cubicBezTo>
                      <a:pt x="29" y="246"/>
                      <a:pt x="35" y="252"/>
                      <a:pt x="42" y="252"/>
                    </a:cubicBezTo>
                    <a:cubicBezTo>
                      <a:pt x="50" y="252"/>
                      <a:pt x="56" y="246"/>
                      <a:pt x="56" y="238"/>
                    </a:cubicBezTo>
                    <a:cubicBezTo>
                      <a:pt x="56" y="128"/>
                      <a:pt x="56" y="128"/>
                      <a:pt x="56" y="128"/>
                    </a:cubicBezTo>
                    <a:cubicBezTo>
                      <a:pt x="63" y="128"/>
                      <a:pt x="63" y="128"/>
                      <a:pt x="63" y="128"/>
                    </a:cubicBezTo>
                    <a:cubicBezTo>
                      <a:pt x="63" y="238"/>
                      <a:pt x="63" y="238"/>
                      <a:pt x="63" y="238"/>
                    </a:cubicBezTo>
                    <a:cubicBezTo>
                      <a:pt x="63" y="246"/>
                      <a:pt x="69" y="252"/>
                      <a:pt x="77" y="252"/>
                    </a:cubicBezTo>
                    <a:cubicBezTo>
                      <a:pt x="84" y="252"/>
                      <a:pt x="91" y="246"/>
                      <a:pt x="91" y="238"/>
                    </a:cubicBezTo>
                    <a:cubicBezTo>
                      <a:pt x="91" y="111"/>
                      <a:pt x="91" y="111"/>
                      <a:pt x="91" y="111"/>
                    </a:cubicBezTo>
                    <a:cubicBezTo>
                      <a:pt x="91" y="110"/>
                      <a:pt x="91" y="110"/>
                      <a:pt x="91" y="110"/>
                    </a:cubicBezTo>
                    <a:cubicBezTo>
                      <a:pt x="91" y="41"/>
                      <a:pt x="91" y="41"/>
                      <a:pt x="91" y="41"/>
                    </a:cubicBezTo>
                    <a:cubicBezTo>
                      <a:pt x="98" y="41"/>
                      <a:pt x="98" y="41"/>
                      <a:pt x="98" y="41"/>
                    </a:cubicBezTo>
                    <a:cubicBezTo>
                      <a:pt x="98" y="114"/>
                      <a:pt x="98" y="114"/>
                      <a:pt x="98" y="114"/>
                    </a:cubicBezTo>
                    <a:cubicBezTo>
                      <a:pt x="98" y="119"/>
                      <a:pt x="103" y="124"/>
                      <a:pt x="109" y="124"/>
                    </a:cubicBezTo>
                    <a:cubicBezTo>
                      <a:pt x="114" y="124"/>
                      <a:pt x="119" y="119"/>
                      <a:pt x="119" y="114"/>
                    </a:cubicBezTo>
                    <a:cubicBezTo>
                      <a:pt x="119" y="30"/>
                      <a:pt x="119" y="30"/>
                      <a:pt x="119" y="30"/>
                    </a:cubicBezTo>
                    <a:cubicBezTo>
                      <a:pt x="119" y="26"/>
                      <a:pt x="119" y="26"/>
                      <a:pt x="119" y="26"/>
                    </a:cubicBezTo>
                    <a:cubicBezTo>
                      <a:pt x="119" y="24"/>
                      <a:pt x="119" y="24"/>
                      <a:pt x="119" y="24"/>
                    </a:cubicBezTo>
                    <a:cubicBezTo>
                      <a:pt x="119" y="16"/>
                      <a:pt x="109" y="1"/>
                      <a:pt x="9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Oval 6"/>
              <p:cNvSpPr>
                <a:spLocks noChangeArrowheads="1"/>
              </p:cNvSpPr>
              <p:nvPr/>
            </p:nvSpPr>
            <p:spPr bwMode="auto">
              <a:xfrm>
                <a:off x="6018074" y="994777"/>
                <a:ext cx="386595" cy="3789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 name="组合 12"/>
            <p:cNvGrpSpPr/>
            <p:nvPr/>
          </p:nvGrpSpPr>
          <p:grpSpPr>
            <a:xfrm>
              <a:off x="6213023" y="3321050"/>
              <a:ext cx="350009" cy="891507"/>
              <a:chOff x="5727647" y="994777"/>
              <a:chExt cx="959754" cy="2444583"/>
            </a:xfrm>
            <a:grpFill/>
          </p:grpSpPr>
          <p:sp>
            <p:nvSpPr>
              <p:cNvPr id="23" name="Freeform 5"/>
              <p:cNvSpPr/>
              <p:nvPr/>
            </p:nvSpPr>
            <p:spPr bwMode="auto">
              <a:xfrm>
                <a:off x="5727647" y="1406375"/>
                <a:ext cx="959754" cy="2032985"/>
              </a:xfrm>
              <a:custGeom>
                <a:avLst/>
                <a:gdLst>
                  <a:gd name="T0" fmla="*/ 91 w 119"/>
                  <a:gd name="T1" fmla="*/ 1 h 252"/>
                  <a:gd name="T2" fmla="*/ 31 w 119"/>
                  <a:gd name="T3" fmla="*/ 0 h 252"/>
                  <a:gd name="T4" fmla="*/ 0 w 119"/>
                  <a:gd name="T5" fmla="*/ 25 h 252"/>
                  <a:gd name="T6" fmla="*/ 0 w 119"/>
                  <a:gd name="T7" fmla="*/ 26 h 252"/>
                  <a:gd name="T8" fmla="*/ 0 w 119"/>
                  <a:gd name="T9" fmla="*/ 30 h 252"/>
                  <a:gd name="T10" fmla="*/ 0 w 119"/>
                  <a:gd name="T11" fmla="*/ 114 h 252"/>
                  <a:gd name="T12" fmla="*/ 10 w 119"/>
                  <a:gd name="T13" fmla="*/ 124 h 252"/>
                  <a:gd name="T14" fmla="*/ 20 w 119"/>
                  <a:gd name="T15" fmla="*/ 114 h 252"/>
                  <a:gd name="T16" fmla="*/ 20 w 119"/>
                  <a:gd name="T17" fmla="*/ 41 h 252"/>
                  <a:gd name="T18" fmla="*/ 28 w 119"/>
                  <a:gd name="T19" fmla="*/ 41 h 252"/>
                  <a:gd name="T20" fmla="*/ 28 w 119"/>
                  <a:gd name="T21" fmla="*/ 111 h 252"/>
                  <a:gd name="T22" fmla="*/ 29 w 119"/>
                  <a:gd name="T23" fmla="*/ 113 h 252"/>
                  <a:gd name="T24" fmla="*/ 29 w 119"/>
                  <a:gd name="T25" fmla="*/ 238 h 252"/>
                  <a:gd name="T26" fmla="*/ 42 w 119"/>
                  <a:gd name="T27" fmla="*/ 252 h 252"/>
                  <a:gd name="T28" fmla="*/ 56 w 119"/>
                  <a:gd name="T29" fmla="*/ 238 h 252"/>
                  <a:gd name="T30" fmla="*/ 56 w 119"/>
                  <a:gd name="T31" fmla="*/ 128 h 252"/>
                  <a:gd name="T32" fmla="*/ 63 w 119"/>
                  <a:gd name="T33" fmla="*/ 128 h 252"/>
                  <a:gd name="T34" fmla="*/ 63 w 119"/>
                  <a:gd name="T35" fmla="*/ 238 h 252"/>
                  <a:gd name="T36" fmla="*/ 77 w 119"/>
                  <a:gd name="T37" fmla="*/ 252 h 252"/>
                  <a:gd name="T38" fmla="*/ 91 w 119"/>
                  <a:gd name="T39" fmla="*/ 238 h 252"/>
                  <a:gd name="T40" fmla="*/ 91 w 119"/>
                  <a:gd name="T41" fmla="*/ 111 h 252"/>
                  <a:gd name="T42" fmla="*/ 91 w 119"/>
                  <a:gd name="T43" fmla="*/ 110 h 252"/>
                  <a:gd name="T44" fmla="*/ 91 w 119"/>
                  <a:gd name="T45" fmla="*/ 41 h 252"/>
                  <a:gd name="T46" fmla="*/ 98 w 119"/>
                  <a:gd name="T47" fmla="*/ 41 h 252"/>
                  <a:gd name="T48" fmla="*/ 98 w 119"/>
                  <a:gd name="T49" fmla="*/ 114 h 252"/>
                  <a:gd name="T50" fmla="*/ 109 w 119"/>
                  <a:gd name="T51" fmla="*/ 124 h 252"/>
                  <a:gd name="T52" fmla="*/ 119 w 119"/>
                  <a:gd name="T53" fmla="*/ 114 h 252"/>
                  <a:gd name="T54" fmla="*/ 119 w 119"/>
                  <a:gd name="T55" fmla="*/ 30 h 252"/>
                  <a:gd name="T56" fmla="*/ 119 w 119"/>
                  <a:gd name="T57" fmla="*/ 26 h 252"/>
                  <a:gd name="T58" fmla="*/ 119 w 119"/>
                  <a:gd name="T59" fmla="*/ 24 h 252"/>
                  <a:gd name="T60" fmla="*/ 91 w 119"/>
                  <a:gd name="T6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9" h="252">
                    <a:moveTo>
                      <a:pt x="91" y="1"/>
                    </a:moveTo>
                    <a:cubicBezTo>
                      <a:pt x="31" y="0"/>
                      <a:pt x="31" y="0"/>
                      <a:pt x="31" y="0"/>
                    </a:cubicBezTo>
                    <a:cubicBezTo>
                      <a:pt x="8" y="1"/>
                      <a:pt x="0" y="19"/>
                      <a:pt x="0" y="25"/>
                    </a:cubicBezTo>
                    <a:cubicBezTo>
                      <a:pt x="0" y="26"/>
                      <a:pt x="0" y="26"/>
                      <a:pt x="0" y="26"/>
                    </a:cubicBezTo>
                    <a:cubicBezTo>
                      <a:pt x="0" y="30"/>
                      <a:pt x="0" y="30"/>
                      <a:pt x="0" y="30"/>
                    </a:cubicBezTo>
                    <a:cubicBezTo>
                      <a:pt x="0" y="114"/>
                      <a:pt x="0" y="114"/>
                      <a:pt x="0" y="114"/>
                    </a:cubicBezTo>
                    <a:cubicBezTo>
                      <a:pt x="0" y="119"/>
                      <a:pt x="5" y="124"/>
                      <a:pt x="10" y="124"/>
                    </a:cubicBezTo>
                    <a:cubicBezTo>
                      <a:pt x="15" y="124"/>
                      <a:pt x="20" y="119"/>
                      <a:pt x="20" y="114"/>
                    </a:cubicBezTo>
                    <a:cubicBezTo>
                      <a:pt x="20" y="41"/>
                      <a:pt x="20" y="41"/>
                      <a:pt x="20" y="41"/>
                    </a:cubicBezTo>
                    <a:cubicBezTo>
                      <a:pt x="28" y="41"/>
                      <a:pt x="28" y="41"/>
                      <a:pt x="28" y="41"/>
                    </a:cubicBezTo>
                    <a:cubicBezTo>
                      <a:pt x="28" y="111"/>
                      <a:pt x="28" y="111"/>
                      <a:pt x="28" y="111"/>
                    </a:cubicBezTo>
                    <a:cubicBezTo>
                      <a:pt x="28" y="112"/>
                      <a:pt x="28" y="112"/>
                      <a:pt x="29" y="113"/>
                    </a:cubicBezTo>
                    <a:cubicBezTo>
                      <a:pt x="29" y="238"/>
                      <a:pt x="29" y="238"/>
                      <a:pt x="29" y="238"/>
                    </a:cubicBezTo>
                    <a:cubicBezTo>
                      <a:pt x="29" y="246"/>
                      <a:pt x="35" y="252"/>
                      <a:pt x="42" y="252"/>
                    </a:cubicBezTo>
                    <a:cubicBezTo>
                      <a:pt x="50" y="252"/>
                      <a:pt x="56" y="246"/>
                      <a:pt x="56" y="238"/>
                    </a:cubicBezTo>
                    <a:cubicBezTo>
                      <a:pt x="56" y="128"/>
                      <a:pt x="56" y="128"/>
                      <a:pt x="56" y="128"/>
                    </a:cubicBezTo>
                    <a:cubicBezTo>
                      <a:pt x="63" y="128"/>
                      <a:pt x="63" y="128"/>
                      <a:pt x="63" y="128"/>
                    </a:cubicBezTo>
                    <a:cubicBezTo>
                      <a:pt x="63" y="238"/>
                      <a:pt x="63" y="238"/>
                      <a:pt x="63" y="238"/>
                    </a:cubicBezTo>
                    <a:cubicBezTo>
                      <a:pt x="63" y="246"/>
                      <a:pt x="69" y="252"/>
                      <a:pt x="77" y="252"/>
                    </a:cubicBezTo>
                    <a:cubicBezTo>
                      <a:pt x="84" y="252"/>
                      <a:pt x="91" y="246"/>
                      <a:pt x="91" y="238"/>
                    </a:cubicBezTo>
                    <a:cubicBezTo>
                      <a:pt x="91" y="111"/>
                      <a:pt x="91" y="111"/>
                      <a:pt x="91" y="111"/>
                    </a:cubicBezTo>
                    <a:cubicBezTo>
                      <a:pt x="91" y="110"/>
                      <a:pt x="91" y="110"/>
                      <a:pt x="91" y="110"/>
                    </a:cubicBezTo>
                    <a:cubicBezTo>
                      <a:pt x="91" y="41"/>
                      <a:pt x="91" y="41"/>
                      <a:pt x="91" y="41"/>
                    </a:cubicBezTo>
                    <a:cubicBezTo>
                      <a:pt x="98" y="41"/>
                      <a:pt x="98" y="41"/>
                      <a:pt x="98" y="41"/>
                    </a:cubicBezTo>
                    <a:cubicBezTo>
                      <a:pt x="98" y="114"/>
                      <a:pt x="98" y="114"/>
                      <a:pt x="98" y="114"/>
                    </a:cubicBezTo>
                    <a:cubicBezTo>
                      <a:pt x="98" y="119"/>
                      <a:pt x="103" y="124"/>
                      <a:pt x="109" y="124"/>
                    </a:cubicBezTo>
                    <a:cubicBezTo>
                      <a:pt x="114" y="124"/>
                      <a:pt x="119" y="119"/>
                      <a:pt x="119" y="114"/>
                    </a:cubicBezTo>
                    <a:cubicBezTo>
                      <a:pt x="119" y="30"/>
                      <a:pt x="119" y="30"/>
                      <a:pt x="119" y="30"/>
                    </a:cubicBezTo>
                    <a:cubicBezTo>
                      <a:pt x="119" y="26"/>
                      <a:pt x="119" y="26"/>
                      <a:pt x="119" y="26"/>
                    </a:cubicBezTo>
                    <a:cubicBezTo>
                      <a:pt x="119" y="24"/>
                      <a:pt x="119" y="24"/>
                      <a:pt x="119" y="24"/>
                    </a:cubicBezTo>
                    <a:cubicBezTo>
                      <a:pt x="119" y="16"/>
                      <a:pt x="109" y="1"/>
                      <a:pt x="9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Oval 6"/>
              <p:cNvSpPr>
                <a:spLocks noChangeArrowheads="1"/>
              </p:cNvSpPr>
              <p:nvPr/>
            </p:nvSpPr>
            <p:spPr bwMode="auto">
              <a:xfrm>
                <a:off x="6018074" y="994777"/>
                <a:ext cx="386595" cy="3789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组合 13"/>
            <p:cNvGrpSpPr/>
            <p:nvPr/>
          </p:nvGrpSpPr>
          <p:grpSpPr>
            <a:xfrm>
              <a:off x="6643542" y="3321050"/>
              <a:ext cx="350009" cy="891507"/>
              <a:chOff x="5727647" y="994777"/>
              <a:chExt cx="959754" cy="2444583"/>
            </a:xfrm>
            <a:grpFill/>
          </p:grpSpPr>
          <p:sp>
            <p:nvSpPr>
              <p:cNvPr id="21" name="Freeform 5"/>
              <p:cNvSpPr/>
              <p:nvPr/>
            </p:nvSpPr>
            <p:spPr bwMode="auto">
              <a:xfrm>
                <a:off x="5727647" y="1406375"/>
                <a:ext cx="959754" cy="2032985"/>
              </a:xfrm>
              <a:custGeom>
                <a:avLst/>
                <a:gdLst>
                  <a:gd name="T0" fmla="*/ 91 w 119"/>
                  <a:gd name="T1" fmla="*/ 1 h 252"/>
                  <a:gd name="T2" fmla="*/ 31 w 119"/>
                  <a:gd name="T3" fmla="*/ 0 h 252"/>
                  <a:gd name="T4" fmla="*/ 0 w 119"/>
                  <a:gd name="T5" fmla="*/ 25 h 252"/>
                  <a:gd name="T6" fmla="*/ 0 w 119"/>
                  <a:gd name="T7" fmla="*/ 26 h 252"/>
                  <a:gd name="T8" fmla="*/ 0 w 119"/>
                  <a:gd name="T9" fmla="*/ 30 h 252"/>
                  <a:gd name="T10" fmla="*/ 0 w 119"/>
                  <a:gd name="T11" fmla="*/ 114 h 252"/>
                  <a:gd name="T12" fmla="*/ 10 w 119"/>
                  <a:gd name="T13" fmla="*/ 124 h 252"/>
                  <a:gd name="T14" fmla="*/ 20 w 119"/>
                  <a:gd name="T15" fmla="*/ 114 h 252"/>
                  <a:gd name="T16" fmla="*/ 20 w 119"/>
                  <a:gd name="T17" fmla="*/ 41 h 252"/>
                  <a:gd name="T18" fmla="*/ 28 w 119"/>
                  <a:gd name="T19" fmla="*/ 41 h 252"/>
                  <a:gd name="T20" fmla="*/ 28 w 119"/>
                  <a:gd name="T21" fmla="*/ 111 h 252"/>
                  <a:gd name="T22" fmla="*/ 29 w 119"/>
                  <a:gd name="T23" fmla="*/ 113 h 252"/>
                  <a:gd name="T24" fmla="*/ 29 w 119"/>
                  <a:gd name="T25" fmla="*/ 238 h 252"/>
                  <a:gd name="T26" fmla="*/ 42 w 119"/>
                  <a:gd name="T27" fmla="*/ 252 h 252"/>
                  <a:gd name="T28" fmla="*/ 56 w 119"/>
                  <a:gd name="T29" fmla="*/ 238 h 252"/>
                  <a:gd name="T30" fmla="*/ 56 w 119"/>
                  <a:gd name="T31" fmla="*/ 128 h 252"/>
                  <a:gd name="T32" fmla="*/ 63 w 119"/>
                  <a:gd name="T33" fmla="*/ 128 h 252"/>
                  <a:gd name="T34" fmla="*/ 63 w 119"/>
                  <a:gd name="T35" fmla="*/ 238 h 252"/>
                  <a:gd name="T36" fmla="*/ 77 w 119"/>
                  <a:gd name="T37" fmla="*/ 252 h 252"/>
                  <a:gd name="T38" fmla="*/ 91 w 119"/>
                  <a:gd name="T39" fmla="*/ 238 h 252"/>
                  <a:gd name="T40" fmla="*/ 91 w 119"/>
                  <a:gd name="T41" fmla="*/ 111 h 252"/>
                  <a:gd name="T42" fmla="*/ 91 w 119"/>
                  <a:gd name="T43" fmla="*/ 110 h 252"/>
                  <a:gd name="T44" fmla="*/ 91 w 119"/>
                  <a:gd name="T45" fmla="*/ 41 h 252"/>
                  <a:gd name="T46" fmla="*/ 98 w 119"/>
                  <a:gd name="T47" fmla="*/ 41 h 252"/>
                  <a:gd name="T48" fmla="*/ 98 w 119"/>
                  <a:gd name="T49" fmla="*/ 114 h 252"/>
                  <a:gd name="T50" fmla="*/ 109 w 119"/>
                  <a:gd name="T51" fmla="*/ 124 h 252"/>
                  <a:gd name="T52" fmla="*/ 119 w 119"/>
                  <a:gd name="T53" fmla="*/ 114 h 252"/>
                  <a:gd name="T54" fmla="*/ 119 w 119"/>
                  <a:gd name="T55" fmla="*/ 30 h 252"/>
                  <a:gd name="T56" fmla="*/ 119 w 119"/>
                  <a:gd name="T57" fmla="*/ 26 h 252"/>
                  <a:gd name="T58" fmla="*/ 119 w 119"/>
                  <a:gd name="T59" fmla="*/ 24 h 252"/>
                  <a:gd name="T60" fmla="*/ 91 w 119"/>
                  <a:gd name="T6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9" h="252">
                    <a:moveTo>
                      <a:pt x="91" y="1"/>
                    </a:moveTo>
                    <a:cubicBezTo>
                      <a:pt x="31" y="0"/>
                      <a:pt x="31" y="0"/>
                      <a:pt x="31" y="0"/>
                    </a:cubicBezTo>
                    <a:cubicBezTo>
                      <a:pt x="8" y="1"/>
                      <a:pt x="0" y="19"/>
                      <a:pt x="0" y="25"/>
                    </a:cubicBezTo>
                    <a:cubicBezTo>
                      <a:pt x="0" y="26"/>
                      <a:pt x="0" y="26"/>
                      <a:pt x="0" y="26"/>
                    </a:cubicBezTo>
                    <a:cubicBezTo>
                      <a:pt x="0" y="30"/>
                      <a:pt x="0" y="30"/>
                      <a:pt x="0" y="30"/>
                    </a:cubicBezTo>
                    <a:cubicBezTo>
                      <a:pt x="0" y="114"/>
                      <a:pt x="0" y="114"/>
                      <a:pt x="0" y="114"/>
                    </a:cubicBezTo>
                    <a:cubicBezTo>
                      <a:pt x="0" y="119"/>
                      <a:pt x="5" y="124"/>
                      <a:pt x="10" y="124"/>
                    </a:cubicBezTo>
                    <a:cubicBezTo>
                      <a:pt x="15" y="124"/>
                      <a:pt x="20" y="119"/>
                      <a:pt x="20" y="114"/>
                    </a:cubicBezTo>
                    <a:cubicBezTo>
                      <a:pt x="20" y="41"/>
                      <a:pt x="20" y="41"/>
                      <a:pt x="20" y="41"/>
                    </a:cubicBezTo>
                    <a:cubicBezTo>
                      <a:pt x="28" y="41"/>
                      <a:pt x="28" y="41"/>
                      <a:pt x="28" y="41"/>
                    </a:cubicBezTo>
                    <a:cubicBezTo>
                      <a:pt x="28" y="111"/>
                      <a:pt x="28" y="111"/>
                      <a:pt x="28" y="111"/>
                    </a:cubicBezTo>
                    <a:cubicBezTo>
                      <a:pt x="28" y="112"/>
                      <a:pt x="28" y="112"/>
                      <a:pt x="29" y="113"/>
                    </a:cubicBezTo>
                    <a:cubicBezTo>
                      <a:pt x="29" y="238"/>
                      <a:pt x="29" y="238"/>
                      <a:pt x="29" y="238"/>
                    </a:cubicBezTo>
                    <a:cubicBezTo>
                      <a:pt x="29" y="246"/>
                      <a:pt x="35" y="252"/>
                      <a:pt x="42" y="252"/>
                    </a:cubicBezTo>
                    <a:cubicBezTo>
                      <a:pt x="50" y="252"/>
                      <a:pt x="56" y="246"/>
                      <a:pt x="56" y="238"/>
                    </a:cubicBezTo>
                    <a:cubicBezTo>
                      <a:pt x="56" y="128"/>
                      <a:pt x="56" y="128"/>
                      <a:pt x="56" y="128"/>
                    </a:cubicBezTo>
                    <a:cubicBezTo>
                      <a:pt x="63" y="128"/>
                      <a:pt x="63" y="128"/>
                      <a:pt x="63" y="128"/>
                    </a:cubicBezTo>
                    <a:cubicBezTo>
                      <a:pt x="63" y="238"/>
                      <a:pt x="63" y="238"/>
                      <a:pt x="63" y="238"/>
                    </a:cubicBezTo>
                    <a:cubicBezTo>
                      <a:pt x="63" y="246"/>
                      <a:pt x="69" y="252"/>
                      <a:pt x="77" y="252"/>
                    </a:cubicBezTo>
                    <a:cubicBezTo>
                      <a:pt x="84" y="252"/>
                      <a:pt x="91" y="246"/>
                      <a:pt x="91" y="238"/>
                    </a:cubicBezTo>
                    <a:cubicBezTo>
                      <a:pt x="91" y="111"/>
                      <a:pt x="91" y="111"/>
                      <a:pt x="91" y="111"/>
                    </a:cubicBezTo>
                    <a:cubicBezTo>
                      <a:pt x="91" y="110"/>
                      <a:pt x="91" y="110"/>
                      <a:pt x="91" y="110"/>
                    </a:cubicBezTo>
                    <a:cubicBezTo>
                      <a:pt x="91" y="41"/>
                      <a:pt x="91" y="41"/>
                      <a:pt x="91" y="41"/>
                    </a:cubicBezTo>
                    <a:cubicBezTo>
                      <a:pt x="98" y="41"/>
                      <a:pt x="98" y="41"/>
                      <a:pt x="98" y="41"/>
                    </a:cubicBezTo>
                    <a:cubicBezTo>
                      <a:pt x="98" y="114"/>
                      <a:pt x="98" y="114"/>
                      <a:pt x="98" y="114"/>
                    </a:cubicBezTo>
                    <a:cubicBezTo>
                      <a:pt x="98" y="119"/>
                      <a:pt x="103" y="124"/>
                      <a:pt x="109" y="124"/>
                    </a:cubicBezTo>
                    <a:cubicBezTo>
                      <a:pt x="114" y="124"/>
                      <a:pt x="119" y="119"/>
                      <a:pt x="119" y="114"/>
                    </a:cubicBezTo>
                    <a:cubicBezTo>
                      <a:pt x="119" y="30"/>
                      <a:pt x="119" y="30"/>
                      <a:pt x="119" y="30"/>
                    </a:cubicBezTo>
                    <a:cubicBezTo>
                      <a:pt x="119" y="26"/>
                      <a:pt x="119" y="26"/>
                      <a:pt x="119" y="26"/>
                    </a:cubicBezTo>
                    <a:cubicBezTo>
                      <a:pt x="119" y="24"/>
                      <a:pt x="119" y="24"/>
                      <a:pt x="119" y="24"/>
                    </a:cubicBezTo>
                    <a:cubicBezTo>
                      <a:pt x="119" y="16"/>
                      <a:pt x="109" y="1"/>
                      <a:pt x="9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Oval 6"/>
              <p:cNvSpPr>
                <a:spLocks noChangeArrowheads="1"/>
              </p:cNvSpPr>
              <p:nvPr/>
            </p:nvSpPr>
            <p:spPr bwMode="auto">
              <a:xfrm>
                <a:off x="6018074" y="994777"/>
                <a:ext cx="386595" cy="3789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 name="组合 14"/>
            <p:cNvGrpSpPr/>
            <p:nvPr/>
          </p:nvGrpSpPr>
          <p:grpSpPr>
            <a:xfrm>
              <a:off x="7074061" y="3321050"/>
              <a:ext cx="350009" cy="891507"/>
              <a:chOff x="5727647" y="994777"/>
              <a:chExt cx="959754" cy="2444583"/>
            </a:xfrm>
            <a:grpFill/>
          </p:grpSpPr>
          <p:sp>
            <p:nvSpPr>
              <p:cNvPr id="19" name="Freeform 5"/>
              <p:cNvSpPr/>
              <p:nvPr/>
            </p:nvSpPr>
            <p:spPr bwMode="auto">
              <a:xfrm>
                <a:off x="5727647" y="1406375"/>
                <a:ext cx="959754" cy="2032985"/>
              </a:xfrm>
              <a:custGeom>
                <a:avLst/>
                <a:gdLst>
                  <a:gd name="T0" fmla="*/ 91 w 119"/>
                  <a:gd name="T1" fmla="*/ 1 h 252"/>
                  <a:gd name="T2" fmla="*/ 31 w 119"/>
                  <a:gd name="T3" fmla="*/ 0 h 252"/>
                  <a:gd name="T4" fmla="*/ 0 w 119"/>
                  <a:gd name="T5" fmla="*/ 25 h 252"/>
                  <a:gd name="T6" fmla="*/ 0 w 119"/>
                  <a:gd name="T7" fmla="*/ 26 h 252"/>
                  <a:gd name="T8" fmla="*/ 0 w 119"/>
                  <a:gd name="T9" fmla="*/ 30 h 252"/>
                  <a:gd name="T10" fmla="*/ 0 w 119"/>
                  <a:gd name="T11" fmla="*/ 114 h 252"/>
                  <a:gd name="T12" fmla="*/ 10 w 119"/>
                  <a:gd name="T13" fmla="*/ 124 h 252"/>
                  <a:gd name="T14" fmla="*/ 20 w 119"/>
                  <a:gd name="T15" fmla="*/ 114 h 252"/>
                  <a:gd name="T16" fmla="*/ 20 w 119"/>
                  <a:gd name="T17" fmla="*/ 41 h 252"/>
                  <a:gd name="T18" fmla="*/ 28 w 119"/>
                  <a:gd name="T19" fmla="*/ 41 h 252"/>
                  <a:gd name="T20" fmla="*/ 28 w 119"/>
                  <a:gd name="T21" fmla="*/ 111 h 252"/>
                  <a:gd name="T22" fmla="*/ 29 w 119"/>
                  <a:gd name="T23" fmla="*/ 113 h 252"/>
                  <a:gd name="T24" fmla="*/ 29 w 119"/>
                  <a:gd name="T25" fmla="*/ 238 h 252"/>
                  <a:gd name="T26" fmla="*/ 42 w 119"/>
                  <a:gd name="T27" fmla="*/ 252 h 252"/>
                  <a:gd name="T28" fmla="*/ 56 w 119"/>
                  <a:gd name="T29" fmla="*/ 238 h 252"/>
                  <a:gd name="T30" fmla="*/ 56 w 119"/>
                  <a:gd name="T31" fmla="*/ 128 h 252"/>
                  <a:gd name="T32" fmla="*/ 63 w 119"/>
                  <a:gd name="T33" fmla="*/ 128 h 252"/>
                  <a:gd name="T34" fmla="*/ 63 w 119"/>
                  <a:gd name="T35" fmla="*/ 238 h 252"/>
                  <a:gd name="T36" fmla="*/ 77 w 119"/>
                  <a:gd name="T37" fmla="*/ 252 h 252"/>
                  <a:gd name="T38" fmla="*/ 91 w 119"/>
                  <a:gd name="T39" fmla="*/ 238 h 252"/>
                  <a:gd name="T40" fmla="*/ 91 w 119"/>
                  <a:gd name="T41" fmla="*/ 111 h 252"/>
                  <a:gd name="T42" fmla="*/ 91 w 119"/>
                  <a:gd name="T43" fmla="*/ 110 h 252"/>
                  <a:gd name="T44" fmla="*/ 91 w 119"/>
                  <a:gd name="T45" fmla="*/ 41 h 252"/>
                  <a:gd name="T46" fmla="*/ 98 w 119"/>
                  <a:gd name="T47" fmla="*/ 41 h 252"/>
                  <a:gd name="T48" fmla="*/ 98 w 119"/>
                  <a:gd name="T49" fmla="*/ 114 h 252"/>
                  <a:gd name="T50" fmla="*/ 109 w 119"/>
                  <a:gd name="T51" fmla="*/ 124 h 252"/>
                  <a:gd name="T52" fmla="*/ 119 w 119"/>
                  <a:gd name="T53" fmla="*/ 114 h 252"/>
                  <a:gd name="T54" fmla="*/ 119 w 119"/>
                  <a:gd name="T55" fmla="*/ 30 h 252"/>
                  <a:gd name="T56" fmla="*/ 119 w 119"/>
                  <a:gd name="T57" fmla="*/ 26 h 252"/>
                  <a:gd name="T58" fmla="*/ 119 w 119"/>
                  <a:gd name="T59" fmla="*/ 24 h 252"/>
                  <a:gd name="T60" fmla="*/ 91 w 119"/>
                  <a:gd name="T6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9" h="252">
                    <a:moveTo>
                      <a:pt x="91" y="1"/>
                    </a:moveTo>
                    <a:cubicBezTo>
                      <a:pt x="31" y="0"/>
                      <a:pt x="31" y="0"/>
                      <a:pt x="31" y="0"/>
                    </a:cubicBezTo>
                    <a:cubicBezTo>
                      <a:pt x="8" y="1"/>
                      <a:pt x="0" y="19"/>
                      <a:pt x="0" y="25"/>
                    </a:cubicBezTo>
                    <a:cubicBezTo>
                      <a:pt x="0" y="26"/>
                      <a:pt x="0" y="26"/>
                      <a:pt x="0" y="26"/>
                    </a:cubicBezTo>
                    <a:cubicBezTo>
                      <a:pt x="0" y="30"/>
                      <a:pt x="0" y="30"/>
                      <a:pt x="0" y="30"/>
                    </a:cubicBezTo>
                    <a:cubicBezTo>
                      <a:pt x="0" y="114"/>
                      <a:pt x="0" y="114"/>
                      <a:pt x="0" y="114"/>
                    </a:cubicBezTo>
                    <a:cubicBezTo>
                      <a:pt x="0" y="119"/>
                      <a:pt x="5" y="124"/>
                      <a:pt x="10" y="124"/>
                    </a:cubicBezTo>
                    <a:cubicBezTo>
                      <a:pt x="15" y="124"/>
                      <a:pt x="20" y="119"/>
                      <a:pt x="20" y="114"/>
                    </a:cubicBezTo>
                    <a:cubicBezTo>
                      <a:pt x="20" y="41"/>
                      <a:pt x="20" y="41"/>
                      <a:pt x="20" y="41"/>
                    </a:cubicBezTo>
                    <a:cubicBezTo>
                      <a:pt x="28" y="41"/>
                      <a:pt x="28" y="41"/>
                      <a:pt x="28" y="41"/>
                    </a:cubicBezTo>
                    <a:cubicBezTo>
                      <a:pt x="28" y="111"/>
                      <a:pt x="28" y="111"/>
                      <a:pt x="28" y="111"/>
                    </a:cubicBezTo>
                    <a:cubicBezTo>
                      <a:pt x="28" y="112"/>
                      <a:pt x="28" y="112"/>
                      <a:pt x="29" y="113"/>
                    </a:cubicBezTo>
                    <a:cubicBezTo>
                      <a:pt x="29" y="238"/>
                      <a:pt x="29" y="238"/>
                      <a:pt x="29" y="238"/>
                    </a:cubicBezTo>
                    <a:cubicBezTo>
                      <a:pt x="29" y="246"/>
                      <a:pt x="35" y="252"/>
                      <a:pt x="42" y="252"/>
                    </a:cubicBezTo>
                    <a:cubicBezTo>
                      <a:pt x="50" y="252"/>
                      <a:pt x="56" y="246"/>
                      <a:pt x="56" y="238"/>
                    </a:cubicBezTo>
                    <a:cubicBezTo>
                      <a:pt x="56" y="128"/>
                      <a:pt x="56" y="128"/>
                      <a:pt x="56" y="128"/>
                    </a:cubicBezTo>
                    <a:cubicBezTo>
                      <a:pt x="63" y="128"/>
                      <a:pt x="63" y="128"/>
                      <a:pt x="63" y="128"/>
                    </a:cubicBezTo>
                    <a:cubicBezTo>
                      <a:pt x="63" y="238"/>
                      <a:pt x="63" y="238"/>
                      <a:pt x="63" y="238"/>
                    </a:cubicBezTo>
                    <a:cubicBezTo>
                      <a:pt x="63" y="246"/>
                      <a:pt x="69" y="252"/>
                      <a:pt x="77" y="252"/>
                    </a:cubicBezTo>
                    <a:cubicBezTo>
                      <a:pt x="84" y="252"/>
                      <a:pt x="91" y="246"/>
                      <a:pt x="91" y="238"/>
                    </a:cubicBezTo>
                    <a:cubicBezTo>
                      <a:pt x="91" y="111"/>
                      <a:pt x="91" y="111"/>
                      <a:pt x="91" y="111"/>
                    </a:cubicBezTo>
                    <a:cubicBezTo>
                      <a:pt x="91" y="110"/>
                      <a:pt x="91" y="110"/>
                      <a:pt x="91" y="110"/>
                    </a:cubicBezTo>
                    <a:cubicBezTo>
                      <a:pt x="91" y="41"/>
                      <a:pt x="91" y="41"/>
                      <a:pt x="91" y="41"/>
                    </a:cubicBezTo>
                    <a:cubicBezTo>
                      <a:pt x="98" y="41"/>
                      <a:pt x="98" y="41"/>
                      <a:pt x="98" y="41"/>
                    </a:cubicBezTo>
                    <a:cubicBezTo>
                      <a:pt x="98" y="114"/>
                      <a:pt x="98" y="114"/>
                      <a:pt x="98" y="114"/>
                    </a:cubicBezTo>
                    <a:cubicBezTo>
                      <a:pt x="98" y="119"/>
                      <a:pt x="103" y="124"/>
                      <a:pt x="109" y="124"/>
                    </a:cubicBezTo>
                    <a:cubicBezTo>
                      <a:pt x="114" y="124"/>
                      <a:pt x="119" y="119"/>
                      <a:pt x="119" y="114"/>
                    </a:cubicBezTo>
                    <a:cubicBezTo>
                      <a:pt x="119" y="30"/>
                      <a:pt x="119" y="30"/>
                      <a:pt x="119" y="30"/>
                    </a:cubicBezTo>
                    <a:cubicBezTo>
                      <a:pt x="119" y="26"/>
                      <a:pt x="119" y="26"/>
                      <a:pt x="119" y="26"/>
                    </a:cubicBezTo>
                    <a:cubicBezTo>
                      <a:pt x="119" y="24"/>
                      <a:pt x="119" y="24"/>
                      <a:pt x="119" y="24"/>
                    </a:cubicBezTo>
                    <a:cubicBezTo>
                      <a:pt x="119" y="16"/>
                      <a:pt x="109" y="1"/>
                      <a:pt x="9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Oval 6"/>
              <p:cNvSpPr>
                <a:spLocks noChangeArrowheads="1"/>
              </p:cNvSpPr>
              <p:nvPr/>
            </p:nvSpPr>
            <p:spPr bwMode="auto">
              <a:xfrm>
                <a:off x="6018074" y="994777"/>
                <a:ext cx="386595" cy="3789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6" name="组合 15"/>
            <p:cNvGrpSpPr/>
            <p:nvPr/>
          </p:nvGrpSpPr>
          <p:grpSpPr>
            <a:xfrm>
              <a:off x="7504580" y="3321050"/>
              <a:ext cx="350009" cy="891507"/>
              <a:chOff x="5727647" y="994777"/>
              <a:chExt cx="959754" cy="2444583"/>
            </a:xfrm>
            <a:grpFill/>
          </p:grpSpPr>
          <p:sp>
            <p:nvSpPr>
              <p:cNvPr id="17" name="Freeform 5"/>
              <p:cNvSpPr/>
              <p:nvPr/>
            </p:nvSpPr>
            <p:spPr bwMode="auto">
              <a:xfrm>
                <a:off x="5727647" y="1406375"/>
                <a:ext cx="959754" cy="2032985"/>
              </a:xfrm>
              <a:custGeom>
                <a:avLst/>
                <a:gdLst>
                  <a:gd name="T0" fmla="*/ 91 w 119"/>
                  <a:gd name="T1" fmla="*/ 1 h 252"/>
                  <a:gd name="T2" fmla="*/ 31 w 119"/>
                  <a:gd name="T3" fmla="*/ 0 h 252"/>
                  <a:gd name="T4" fmla="*/ 0 w 119"/>
                  <a:gd name="T5" fmla="*/ 25 h 252"/>
                  <a:gd name="T6" fmla="*/ 0 w 119"/>
                  <a:gd name="T7" fmla="*/ 26 h 252"/>
                  <a:gd name="T8" fmla="*/ 0 w 119"/>
                  <a:gd name="T9" fmla="*/ 30 h 252"/>
                  <a:gd name="T10" fmla="*/ 0 w 119"/>
                  <a:gd name="T11" fmla="*/ 114 h 252"/>
                  <a:gd name="T12" fmla="*/ 10 w 119"/>
                  <a:gd name="T13" fmla="*/ 124 h 252"/>
                  <a:gd name="T14" fmla="*/ 20 w 119"/>
                  <a:gd name="T15" fmla="*/ 114 h 252"/>
                  <a:gd name="T16" fmla="*/ 20 w 119"/>
                  <a:gd name="T17" fmla="*/ 41 h 252"/>
                  <a:gd name="T18" fmla="*/ 28 w 119"/>
                  <a:gd name="T19" fmla="*/ 41 h 252"/>
                  <a:gd name="T20" fmla="*/ 28 w 119"/>
                  <a:gd name="T21" fmla="*/ 111 h 252"/>
                  <a:gd name="T22" fmla="*/ 29 w 119"/>
                  <a:gd name="T23" fmla="*/ 113 h 252"/>
                  <a:gd name="T24" fmla="*/ 29 w 119"/>
                  <a:gd name="T25" fmla="*/ 238 h 252"/>
                  <a:gd name="T26" fmla="*/ 42 w 119"/>
                  <a:gd name="T27" fmla="*/ 252 h 252"/>
                  <a:gd name="T28" fmla="*/ 56 w 119"/>
                  <a:gd name="T29" fmla="*/ 238 h 252"/>
                  <a:gd name="T30" fmla="*/ 56 w 119"/>
                  <a:gd name="T31" fmla="*/ 128 h 252"/>
                  <a:gd name="T32" fmla="*/ 63 w 119"/>
                  <a:gd name="T33" fmla="*/ 128 h 252"/>
                  <a:gd name="T34" fmla="*/ 63 w 119"/>
                  <a:gd name="T35" fmla="*/ 238 h 252"/>
                  <a:gd name="T36" fmla="*/ 77 w 119"/>
                  <a:gd name="T37" fmla="*/ 252 h 252"/>
                  <a:gd name="T38" fmla="*/ 91 w 119"/>
                  <a:gd name="T39" fmla="*/ 238 h 252"/>
                  <a:gd name="T40" fmla="*/ 91 w 119"/>
                  <a:gd name="T41" fmla="*/ 111 h 252"/>
                  <a:gd name="T42" fmla="*/ 91 w 119"/>
                  <a:gd name="T43" fmla="*/ 110 h 252"/>
                  <a:gd name="T44" fmla="*/ 91 w 119"/>
                  <a:gd name="T45" fmla="*/ 41 h 252"/>
                  <a:gd name="T46" fmla="*/ 98 w 119"/>
                  <a:gd name="T47" fmla="*/ 41 h 252"/>
                  <a:gd name="T48" fmla="*/ 98 w 119"/>
                  <a:gd name="T49" fmla="*/ 114 h 252"/>
                  <a:gd name="T50" fmla="*/ 109 w 119"/>
                  <a:gd name="T51" fmla="*/ 124 h 252"/>
                  <a:gd name="T52" fmla="*/ 119 w 119"/>
                  <a:gd name="T53" fmla="*/ 114 h 252"/>
                  <a:gd name="T54" fmla="*/ 119 w 119"/>
                  <a:gd name="T55" fmla="*/ 30 h 252"/>
                  <a:gd name="T56" fmla="*/ 119 w 119"/>
                  <a:gd name="T57" fmla="*/ 26 h 252"/>
                  <a:gd name="T58" fmla="*/ 119 w 119"/>
                  <a:gd name="T59" fmla="*/ 24 h 252"/>
                  <a:gd name="T60" fmla="*/ 91 w 119"/>
                  <a:gd name="T6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9" h="252">
                    <a:moveTo>
                      <a:pt x="91" y="1"/>
                    </a:moveTo>
                    <a:cubicBezTo>
                      <a:pt x="31" y="0"/>
                      <a:pt x="31" y="0"/>
                      <a:pt x="31" y="0"/>
                    </a:cubicBezTo>
                    <a:cubicBezTo>
                      <a:pt x="8" y="1"/>
                      <a:pt x="0" y="19"/>
                      <a:pt x="0" y="25"/>
                    </a:cubicBezTo>
                    <a:cubicBezTo>
                      <a:pt x="0" y="26"/>
                      <a:pt x="0" y="26"/>
                      <a:pt x="0" y="26"/>
                    </a:cubicBezTo>
                    <a:cubicBezTo>
                      <a:pt x="0" y="30"/>
                      <a:pt x="0" y="30"/>
                      <a:pt x="0" y="30"/>
                    </a:cubicBezTo>
                    <a:cubicBezTo>
                      <a:pt x="0" y="114"/>
                      <a:pt x="0" y="114"/>
                      <a:pt x="0" y="114"/>
                    </a:cubicBezTo>
                    <a:cubicBezTo>
                      <a:pt x="0" y="119"/>
                      <a:pt x="5" y="124"/>
                      <a:pt x="10" y="124"/>
                    </a:cubicBezTo>
                    <a:cubicBezTo>
                      <a:pt x="15" y="124"/>
                      <a:pt x="20" y="119"/>
                      <a:pt x="20" y="114"/>
                    </a:cubicBezTo>
                    <a:cubicBezTo>
                      <a:pt x="20" y="41"/>
                      <a:pt x="20" y="41"/>
                      <a:pt x="20" y="41"/>
                    </a:cubicBezTo>
                    <a:cubicBezTo>
                      <a:pt x="28" y="41"/>
                      <a:pt x="28" y="41"/>
                      <a:pt x="28" y="41"/>
                    </a:cubicBezTo>
                    <a:cubicBezTo>
                      <a:pt x="28" y="111"/>
                      <a:pt x="28" y="111"/>
                      <a:pt x="28" y="111"/>
                    </a:cubicBezTo>
                    <a:cubicBezTo>
                      <a:pt x="28" y="112"/>
                      <a:pt x="28" y="112"/>
                      <a:pt x="29" y="113"/>
                    </a:cubicBezTo>
                    <a:cubicBezTo>
                      <a:pt x="29" y="238"/>
                      <a:pt x="29" y="238"/>
                      <a:pt x="29" y="238"/>
                    </a:cubicBezTo>
                    <a:cubicBezTo>
                      <a:pt x="29" y="246"/>
                      <a:pt x="35" y="252"/>
                      <a:pt x="42" y="252"/>
                    </a:cubicBezTo>
                    <a:cubicBezTo>
                      <a:pt x="50" y="252"/>
                      <a:pt x="56" y="246"/>
                      <a:pt x="56" y="238"/>
                    </a:cubicBezTo>
                    <a:cubicBezTo>
                      <a:pt x="56" y="128"/>
                      <a:pt x="56" y="128"/>
                      <a:pt x="56" y="128"/>
                    </a:cubicBezTo>
                    <a:cubicBezTo>
                      <a:pt x="63" y="128"/>
                      <a:pt x="63" y="128"/>
                      <a:pt x="63" y="128"/>
                    </a:cubicBezTo>
                    <a:cubicBezTo>
                      <a:pt x="63" y="238"/>
                      <a:pt x="63" y="238"/>
                      <a:pt x="63" y="238"/>
                    </a:cubicBezTo>
                    <a:cubicBezTo>
                      <a:pt x="63" y="246"/>
                      <a:pt x="69" y="252"/>
                      <a:pt x="77" y="252"/>
                    </a:cubicBezTo>
                    <a:cubicBezTo>
                      <a:pt x="84" y="252"/>
                      <a:pt x="91" y="246"/>
                      <a:pt x="91" y="238"/>
                    </a:cubicBezTo>
                    <a:cubicBezTo>
                      <a:pt x="91" y="111"/>
                      <a:pt x="91" y="111"/>
                      <a:pt x="91" y="111"/>
                    </a:cubicBezTo>
                    <a:cubicBezTo>
                      <a:pt x="91" y="110"/>
                      <a:pt x="91" y="110"/>
                      <a:pt x="91" y="110"/>
                    </a:cubicBezTo>
                    <a:cubicBezTo>
                      <a:pt x="91" y="41"/>
                      <a:pt x="91" y="41"/>
                      <a:pt x="91" y="41"/>
                    </a:cubicBezTo>
                    <a:cubicBezTo>
                      <a:pt x="98" y="41"/>
                      <a:pt x="98" y="41"/>
                      <a:pt x="98" y="41"/>
                    </a:cubicBezTo>
                    <a:cubicBezTo>
                      <a:pt x="98" y="114"/>
                      <a:pt x="98" y="114"/>
                      <a:pt x="98" y="114"/>
                    </a:cubicBezTo>
                    <a:cubicBezTo>
                      <a:pt x="98" y="119"/>
                      <a:pt x="103" y="124"/>
                      <a:pt x="109" y="124"/>
                    </a:cubicBezTo>
                    <a:cubicBezTo>
                      <a:pt x="114" y="124"/>
                      <a:pt x="119" y="119"/>
                      <a:pt x="119" y="114"/>
                    </a:cubicBezTo>
                    <a:cubicBezTo>
                      <a:pt x="119" y="30"/>
                      <a:pt x="119" y="30"/>
                      <a:pt x="119" y="30"/>
                    </a:cubicBezTo>
                    <a:cubicBezTo>
                      <a:pt x="119" y="26"/>
                      <a:pt x="119" y="26"/>
                      <a:pt x="119" y="26"/>
                    </a:cubicBezTo>
                    <a:cubicBezTo>
                      <a:pt x="119" y="24"/>
                      <a:pt x="119" y="24"/>
                      <a:pt x="119" y="24"/>
                    </a:cubicBezTo>
                    <a:cubicBezTo>
                      <a:pt x="119" y="16"/>
                      <a:pt x="109" y="1"/>
                      <a:pt x="9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Oval 6"/>
              <p:cNvSpPr>
                <a:spLocks noChangeArrowheads="1"/>
              </p:cNvSpPr>
              <p:nvPr/>
            </p:nvSpPr>
            <p:spPr bwMode="auto">
              <a:xfrm>
                <a:off x="6018074" y="994777"/>
                <a:ext cx="386595" cy="3789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pic>
        <p:nvPicPr>
          <p:cNvPr id="37" name="图片 36"/>
          <p:cNvPicPr>
            <a:picLocks noChangeAspect="1"/>
          </p:cNvPicPr>
          <p:nvPr/>
        </p:nvPicPr>
        <p:blipFill rotWithShape="1">
          <a:blip r:embed="rId1">
            <a:extLst>
              <a:ext uri="{28A0092B-C50C-407E-A947-70E740481C1C}">
                <a14:useLocalDpi xmlns:a14="http://schemas.microsoft.com/office/drawing/2010/main" val="0"/>
              </a:ext>
            </a:extLst>
          </a:blip>
          <a:srcRect l="28196" t="28995" r="26573" b="29159"/>
          <a:stretch>
            <a:fillRect/>
          </a:stretch>
        </p:blipFill>
        <p:spPr>
          <a:xfrm>
            <a:off x="7452899" y="1512833"/>
            <a:ext cx="3470988" cy="3352706"/>
          </a:xfrm>
          <a:prstGeom prst="ellipse">
            <a:avLst/>
          </a:prstGeom>
          <a:effectLst>
            <a:outerShdw blurRad="63500" sx="102000" sy="102000" algn="ctr" rotWithShape="0">
              <a:prstClr val="black">
                <a:alpha val="40000"/>
              </a:prstClr>
            </a:outerShdw>
          </a:effectLst>
        </p:spPr>
      </p:pic>
      <p:sp>
        <p:nvSpPr>
          <p:cNvPr id="38" name="圆角矩形 37"/>
          <p:cNvSpPr/>
          <p:nvPr/>
        </p:nvSpPr>
        <p:spPr>
          <a:xfrm>
            <a:off x="7924162" y="4945793"/>
            <a:ext cx="2757693" cy="704592"/>
          </a:xfrm>
          <a:prstGeom prst="round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r>
              <a:rPr lang="zh-CN" altLang="en-US" sz="2800" smtClean="0">
                <a:latin typeface="黑体" panose="02010609060101010101" pitchFamily="49" charset="-122"/>
                <a:ea typeface="黑体" panose="02010609060101010101" pitchFamily="49" charset="-122"/>
              </a:rPr>
              <a:t>真实</a:t>
            </a:r>
            <a:r>
              <a:rPr lang="zh-CN" altLang="en-US" sz="2800">
                <a:latin typeface="黑体" panose="02010609060101010101" pitchFamily="49" charset="-122"/>
                <a:ea typeface="黑体" panose="02010609060101010101" pitchFamily="49" charset="-122"/>
              </a:rPr>
              <a:t>的集体</a:t>
            </a:r>
            <a:endParaRPr lang="zh-CN" altLang="en-US" sz="2800" dirty="0">
              <a:latin typeface="黑体" panose="02010609060101010101" pitchFamily="49" charset="-122"/>
              <a:ea typeface="黑体" panose="02010609060101010101" pitchFamily="49" charset="-122"/>
            </a:endParaRPr>
          </a:p>
        </p:txBody>
      </p:sp>
      <p:sp>
        <p:nvSpPr>
          <p:cNvPr id="39" name="圆角矩形 38"/>
          <p:cNvSpPr/>
          <p:nvPr/>
        </p:nvSpPr>
        <p:spPr>
          <a:xfrm>
            <a:off x="1761968" y="4945793"/>
            <a:ext cx="2757693" cy="704592"/>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r>
              <a:rPr lang="zh-CN" altLang="en-US" sz="2800" smtClean="0">
                <a:latin typeface="黑体" panose="02010609060101010101" pitchFamily="49" charset="-122"/>
                <a:ea typeface="黑体" panose="02010609060101010101" pitchFamily="49" charset="-122"/>
              </a:rPr>
              <a:t>虚假</a:t>
            </a:r>
            <a:r>
              <a:rPr lang="zh-CN" altLang="en-US" sz="2800">
                <a:latin typeface="黑体" panose="02010609060101010101" pitchFamily="49" charset="-122"/>
                <a:ea typeface="黑体" panose="02010609060101010101" pitchFamily="49" charset="-122"/>
              </a:rPr>
              <a:t>的</a:t>
            </a:r>
            <a:r>
              <a:rPr lang="zh-CN" altLang="en-US" sz="2800" smtClean="0">
                <a:latin typeface="黑体" panose="02010609060101010101" pitchFamily="49" charset="-122"/>
                <a:ea typeface="黑体" panose="02010609060101010101" pitchFamily="49" charset="-122"/>
              </a:rPr>
              <a:t>集体</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 grpId="0" animBg="1"/>
      <p:bldP spid="38" grpId="0" animBg="1"/>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3991823" y="3249612"/>
            <a:ext cx="4440197" cy="1886837"/>
          </a:xfrm>
          <a:prstGeom prst="triangle">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Text Box 8"/>
          <p:cNvSpPr txBox="1">
            <a:spLocks noChangeArrowheads="1"/>
          </p:cNvSpPr>
          <p:nvPr/>
        </p:nvSpPr>
        <p:spPr bwMode="auto">
          <a:xfrm>
            <a:off x="388033" y="266295"/>
            <a:ext cx="4212101" cy="52322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a:solidFill>
                  <a:schemeClr val="bg1"/>
                </a:solidFill>
              </a:rPr>
              <a:t>二、集体主义的定义</a:t>
            </a:r>
            <a:endParaRPr lang="zh-CN" altLang="en-US" sz="2800" b="1">
              <a:solidFill>
                <a:schemeClr val="bg1"/>
              </a:solidFill>
            </a:endParaRPr>
          </a:p>
        </p:txBody>
      </p:sp>
      <p:sp>
        <p:nvSpPr>
          <p:cNvPr id="19" name="椭圆 18"/>
          <p:cNvSpPr/>
          <p:nvPr/>
        </p:nvSpPr>
        <p:spPr>
          <a:xfrm>
            <a:off x="1859497" y="4070286"/>
            <a:ext cx="2132326" cy="2132326"/>
          </a:xfrm>
          <a:prstGeom prst="ellipse">
            <a:avLst/>
          </a:prstGeom>
          <a:solidFill>
            <a:schemeClr val="accent1">
              <a:lumMod val="50000"/>
            </a:schemeClr>
          </a:solidFill>
          <a:ln w="88900" cmpd="dbl">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zh-CN" altLang="en-US" sz="2000" b="1">
                <a:solidFill>
                  <a:schemeClr val="bg1"/>
                </a:solidFill>
              </a:rPr>
              <a:t>集体利益的优先性和首要性</a:t>
            </a:r>
            <a:endParaRPr lang="zh-CN" altLang="en-US" sz="2000" b="1">
              <a:solidFill>
                <a:schemeClr val="bg1"/>
              </a:solidFill>
            </a:endParaRPr>
          </a:p>
        </p:txBody>
      </p:sp>
      <p:sp>
        <p:nvSpPr>
          <p:cNvPr id="20" name="椭圆 19"/>
          <p:cNvSpPr/>
          <p:nvPr/>
        </p:nvSpPr>
        <p:spPr>
          <a:xfrm>
            <a:off x="5204008" y="1117287"/>
            <a:ext cx="2132326" cy="2132326"/>
          </a:xfrm>
          <a:prstGeom prst="ellipse">
            <a:avLst/>
          </a:prstGeom>
          <a:solidFill>
            <a:schemeClr val="accent1">
              <a:lumMod val="50000"/>
            </a:schemeClr>
          </a:solidFill>
          <a:ln w="88900" cmpd="dbl">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zh-CN" altLang="en-US" sz="2000" b="1">
                <a:solidFill>
                  <a:schemeClr val="bg1"/>
                </a:solidFill>
              </a:rPr>
              <a:t>个人利益的正当性和合理性</a:t>
            </a:r>
            <a:endParaRPr lang="zh-CN" altLang="en-US" sz="2000" b="1">
              <a:solidFill>
                <a:schemeClr val="bg1"/>
              </a:solidFill>
            </a:endParaRPr>
          </a:p>
        </p:txBody>
      </p:sp>
      <p:sp>
        <p:nvSpPr>
          <p:cNvPr id="21" name="椭圆 20"/>
          <p:cNvSpPr/>
          <p:nvPr/>
        </p:nvSpPr>
        <p:spPr>
          <a:xfrm>
            <a:off x="8432020" y="4056576"/>
            <a:ext cx="2132326" cy="2132326"/>
          </a:xfrm>
          <a:prstGeom prst="ellipse">
            <a:avLst/>
          </a:prstGeom>
          <a:solidFill>
            <a:schemeClr val="accent1">
              <a:lumMod val="50000"/>
            </a:schemeClr>
          </a:solidFill>
          <a:ln w="88900" cmpd="dbl">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zh-CN" altLang="en-US" sz="2000" b="1">
                <a:solidFill>
                  <a:schemeClr val="bg1"/>
                </a:solidFill>
              </a:rPr>
              <a:t>个人利益和集体利益的协调性和结合性</a:t>
            </a:r>
            <a:endParaRPr lang="zh-CN" altLang="en-US" sz="2000" b="1">
              <a:solidFill>
                <a:schemeClr val="bg1"/>
              </a:solidFill>
            </a:endParaRPr>
          </a:p>
        </p:txBody>
      </p:sp>
      <p:sp>
        <p:nvSpPr>
          <p:cNvPr id="23" name="圆角矩形 22"/>
          <p:cNvSpPr/>
          <p:nvPr/>
        </p:nvSpPr>
        <p:spPr>
          <a:xfrm>
            <a:off x="5137773" y="4193030"/>
            <a:ext cx="2148296" cy="704592"/>
          </a:xfrm>
          <a:prstGeom prst="round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r>
              <a:rPr lang="zh-CN" altLang="en-US" sz="2800" smtClean="0">
                <a:latin typeface="黑体" panose="02010609060101010101" pitchFamily="49" charset="-122"/>
                <a:ea typeface="黑体" panose="02010609060101010101" pitchFamily="49" charset="-122"/>
              </a:rPr>
              <a:t>相互关系</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0" grpId="0" animBg="1"/>
      <p:bldP spid="21"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388032" y="266295"/>
            <a:ext cx="5707967" cy="52322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smtClean="0">
                <a:solidFill>
                  <a:schemeClr val="bg1"/>
                </a:solidFill>
              </a:rPr>
              <a:t>三、集体主义</a:t>
            </a:r>
            <a:r>
              <a:rPr lang="zh-CN" altLang="en-US" sz="2800" b="1">
                <a:solidFill>
                  <a:schemeClr val="bg1"/>
                </a:solidFill>
              </a:rPr>
              <a:t>道德原则的价值内涵</a:t>
            </a:r>
            <a:endParaRPr lang="zh-CN" altLang="en-US" sz="2800" b="1">
              <a:solidFill>
                <a:schemeClr val="bg1"/>
              </a:solidFill>
            </a:endParaRPr>
          </a:p>
        </p:txBody>
      </p:sp>
      <p:sp>
        <p:nvSpPr>
          <p:cNvPr id="5" name="圆角矩形 4"/>
          <p:cNvSpPr/>
          <p:nvPr/>
        </p:nvSpPr>
        <p:spPr>
          <a:xfrm rot="5400000">
            <a:off x="5732071" y="-560696"/>
            <a:ext cx="800883" cy="4967361"/>
          </a:xfrm>
          <a:prstGeom prst="round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sz="2800">
                <a:latin typeface="黑体" panose="02010609060101010101" pitchFamily="49" charset="-122"/>
                <a:ea typeface="黑体" panose="02010609060101010101" pitchFamily="49" charset="-122"/>
              </a:rPr>
              <a:t>集体利益的优先性和首要性</a:t>
            </a:r>
            <a:endParaRPr lang="zh-CN" altLang="en-US" sz="2800">
              <a:latin typeface="黑体" panose="02010609060101010101" pitchFamily="49" charset="-122"/>
              <a:ea typeface="黑体" panose="02010609060101010101" pitchFamily="49" charset="-122"/>
            </a:endParaRPr>
          </a:p>
        </p:txBody>
      </p:sp>
      <p:cxnSp>
        <p:nvCxnSpPr>
          <p:cNvPr id="11" name="Straight Connector 212"/>
          <p:cNvCxnSpPr>
            <a:endCxn id="22" idx="6"/>
          </p:cNvCxnSpPr>
          <p:nvPr/>
        </p:nvCxnSpPr>
        <p:spPr>
          <a:xfrm flipH="1">
            <a:off x="4333717" y="4065036"/>
            <a:ext cx="555085" cy="1"/>
          </a:xfrm>
          <a:prstGeom prst="line">
            <a:avLst/>
          </a:prstGeom>
          <a:ln w="19050">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3" name="Arc 214"/>
          <p:cNvSpPr/>
          <p:nvPr/>
        </p:nvSpPr>
        <p:spPr>
          <a:xfrm>
            <a:off x="4888802" y="2857840"/>
            <a:ext cx="2414393" cy="2414393"/>
          </a:xfrm>
          <a:prstGeom prst="arc">
            <a:avLst>
              <a:gd name="adj1" fmla="val 21578092"/>
              <a:gd name="adj2" fmla="val 21479725"/>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219"/>
          <p:cNvCxnSpPr/>
          <p:nvPr/>
        </p:nvCxnSpPr>
        <p:spPr>
          <a:xfrm flipH="1">
            <a:off x="1991322" y="4065037"/>
            <a:ext cx="562856" cy="0"/>
          </a:xfrm>
          <a:prstGeom prst="line">
            <a:avLst/>
          </a:prstGeom>
          <a:ln w="19050">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220"/>
          <p:cNvCxnSpPr/>
          <p:nvPr/>
        </p:nvCxnSpPr>
        <p:spPr>
          <a:xfrm flipH="1">
            <a:off x="7303195" y="4065037"/>
            <a:ext cx="562856" cy="0"/>
          </a:xfrm>
          <a:prstGeom prst="line">
            <a:avLst/>
          </a:prstGeom>
          <a:ln w="19050">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224"/>
          <p:cNvCxnSpPr/>
          <p:nvPr/>
        </p:nvCxnSpPr>
        <p:spPr>
          <a:xfrm flipH="1">
            <a:off x="9637585" y="4065037"/>
            <a:ext cx="562856" cy="0"/>
          </a:xfrm>
          <a:prstGeom prst="line">
            <a:avLst/>
          </a:prstGeom>
          <a:ln w="19050">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7" name="Oval 189"/>
          <p:cNvSpPr/>
          <p:nvPr/>
        </p:nvSpPr>
        <p:spPr>
          <a:xfrm>
            <a:off x="754399" y="3493072"/>
            <a:ext cx="1143933" cy="114393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b="1" smtClean="0">
                <a:solidFill>
                  <a:schemeClr val="bg1"/>
                </a:solidFill>
              </a:rPr>
              <a:t>经济</a:t>
            </a:r>
            <a:endParaRPr lang="zh-CN" altLang="en-US" b="1">
              <a:solidFill>
                <a:schemeClr val="bg1"/>
              </a:solidFill>
            </a:endParaRPr>
          </a:p>
        </p:txBody>
      </p:sp>
      <p:sp>
        <p:nvSpPr>
          <p:cNvPr id="18" name="Oval 209"/>
          <p:cNvSpPr/>
          <p:nvPr/>
        </p:nvSpPr>
        <p:spPr>
          <a:xfrm>
            <a:off x="661412" y="3400085"/>
            <a:ext cx="1329910" cy="1329907"/>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5"/>
          <p:cNvSpPr>
            <a:spLocks noEditPoints="1"/>
          </p:cNvSpPr>
          <p:nvPr/>
        </p:nvSpPr>
        <p:spPr bwMode="auto">
          <a:xfrm>
            <a:off x="5381896" y="3176617"/>
            <a:ext cx="1501234" cy="177418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rgbClr val="C00000"/>
          </a:solidFill>
          <a:ln w="9525">
            <a:noFill/>
            <a:round/>
          </a:ln>
        </p:spPr>
        <p:txBody>
          <a:bodyPr vert="horz" wrap="square" lIns="91440" tIns="45720" rIns="91440" bIns="45720" numCol="1" anchor="t" anchorCtr="0" compatLnSpc="1"/>
          <a:lstStyle/>
          <a:p>
            <a:endParaRPr lang="en-US"/>
          </a:p>
        </p:txBody>
      </p:sp>
      <p:grpSp>
        <p:nvGrpSpPr>
          <p:cNvPr id="20" name="组合 19"/>
          <p:cNvGrpSpPr/>
          <p:nvPr/>
        </p:nvGrpSpPr>
        <p:grpSpPr>
          <a:xfrm>
            <a:off x="2562184" y="3179270"/>
            <a:ext cx="1771533" cy="1771533"/>
            <a:chOff x="3184603" y="2778522"/>
            <a:chExt cx="1456091" cy="1456091"/>
          </a:xfrm>
        </p:grpSpPr>
        <p:sp>
          <p:nvSpPr>
            <p:cNvPr id="21" name="Oval 195"/>
            <p:cNvSpPr/>
            <p:nvPr/>
          </p:nvSpPr>
          <p:spPr>
            <a:xfrm>
              <a:off x="3296647" y="2890566"/>
              <a:ext cx="1232004" cy="123200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800" b="1" smtClean="0">
                  <a:solidFill>
                    <a:schemeClr val="bg1"/>
                  </a:solidFill>
                </a:rPr>
                <a:t>政治</a:t>
              </a:r>
              <a:endParaRPr lang="zh-CN" altLang="en-US" sz="2800" b="1">
                <a:solidFill>
                  <a:schemeClr val="bg1"/>
                </a:solidFill>
              </a:endParaRPr>
            </a:p>
          </p:txBody>
        </p:sp>
        <p:sp>
          <p:nvSpPr>
            <p:cNvPr id="22" name="Oval 208"/>
            <p:cNvSpPr/>
            <p:nvPr/>
          </p:nvSpPr>
          <p:spPr>
            <a:xfrm>
              <a:off x="3184603" y="2778522"/>
              <a:ext cx="1456091" cy="1456091"/>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pSp>
        <p:nvGrpSpPr>
          <p:cNvPr id="24" name="组合 23"/>
          <p:cNvGrpSpPr/>
          <p:nvPr/>
        </p:nvGrpSpPr>
        <p:grpSpPr>
          <a:xfrm>
            <a:off x="7868302" y="3179270"/>
            <a:ext cx="1771533" cy="1771533"/>
            <a:chOff x="7550443" y="2778522"/>
            <a:chExt cx="1456091" cy="1456091"/>
          </a:xfrm>
        </p:grpSpPr>
        <p:sp>
          <p:nvSpPr>
            <p:cNvPr id="25" name="Oval 222"/>
            <p:cNvSpPr/>
            <p:nvPr/>
          </p:nvSpPr>
          <p:spPr>
            <a:xfrm>
              <a:off x="7662487" y="2890566"/>
              <a:ext cx="1232004" cy="123200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rPr>
                <a:t>精神</a:t>
              </a:r>
              <a:endParaRPr lang="en-US" sz="2800" dirty="0"/>
            </a:p>
          </p:txBody>
        </p:sp>
        <p:sp>
          <p:nvSpPr>
            <p:cNvPr id="26" name="Oval 223"/>
            <p:cNvSpPr/>
            <p:nvPr/>
          </p:nvSpPr>
          <p:spPr>
            <a:xfrm>
              <a:off x="7550443" y="2778522"/>
              <a:ext cx="1456091" cy="1456091"/>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sp>
        <p:nvSpPr>
          <p:cNvPr id="32" name="Oval 226"/>
          <p:cNvSpPr/>
          <p:nvPr/>
        </p:nvSpPr>
        <p:spPr>
          <a:xfrm>
            <a:off x="10293428" y="3493072"/>
            <a:ext cx="1143933" cy="114393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b="1" smtClean="0">
                <a:solidFill>
                  <a:schemeClr val="bg1"/>
                </a:solidFill>
              </a:rPr>
              <a:t>文化</a:t>
            </a:r>
            <a:endParaRPr lang="en-US" dirty="0"/>
          </a:p>
        </p:txBody>
      </p:sp>
      <p:sp>
        <p:nvSpPr>
          <p:cNvPr id="33" name="Oval 227"/>
          <p:cNvSpPr/>
          <p:nvPr/>
        </p:nvSpPr>
        <p:spPr>
          <a:xfrm>
            <a:off x="10200440" y="3400085"/>
            <a:ext cx="1329910" cy="1329907"/>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500"/>
                                        <p:tgtEl>
                                          <p:spTgt spid="1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heel(1)">
                                      <p:cBhvr>
                                        <p:cTn id="20" dur="500"/>
                                        <p:tgtEl>
                                          <p:spTgt spid="19"/>
                                        </p:tgtEl>
                                      </p:cBhvr>
                                    </p:animEffect>
                                  </p:childTnLst>
                                </p:cTn>
                              </p:par>
                              <p:par>
                                <p:cTn id="21" presetID="22" presetClass="entr" presetSubtype="2"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1500"/>
                            </p:stCondLst>
                            <p:childTnLst>
                              <p:par>
                                <p:cTn id="25" presetID="21" presetClass="entr" presetSubtype="1"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heel(1)">
                                      <p:cBhvr>
                                        <p:cTn id="27" dur="500"/>
                                        <p:tgtEl>
                                          <p:spTgt spid="20"/>
                                        </p:tgtEl>
                                      </p:cBhvr>
                                    </p:animEffect>
                                  </p:childTnLst>
                                </p:cTn>
                              </p:par>
                              <p:par>
                                <p:cTn id="28" presetID="21" presetClass="entr" presetSubtype="1"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heel(1)">
                                      <p:cBhvr>
                                        <p:cTn id="30" dur="500"/>
                                        <p:tgtEl>
                                          <p:spTgt spid="24"/>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2" presetClass="entr" presetSubtype="8"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2500"/>
                            </p:stCondLst>
                            <p:childTnLst>
                              <p:par>
                                <p:cTn id="39" presetID="21" presetClass="entr" presetSubtype="1"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heel(1)">
                                      <p:cBhvr>
                                        <p:cTn id="41" dur="500"/>
                                        <p:tgtEl>
                                          <p:spTgt spid="32"/>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heel(1)">
                                      <p:cBhvr>
                                        <p:cTn id="44" dur="500"/>
                                        <p:tgtEl>
                                          <p:spTgt spid="33"/>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heel(1)">
                                      <p:cBhvr>
                                        <p:cTn id="47" dur="500"/>
                                        <p:tgtEl>
                                          <p:spTgt spid="17"/>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heel(1)">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7" grpId="0" animBg="1"/>
      <p:bldP spid="18" grpId="0" animBg="1"/>
      <p:bldP spid="19" grpId="0" animBg="1"/>
      <p:bldP spid="32"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rot="5400000">
            <a:off x="5732071" y="-560696"/>
            <a:ext cx="800883" cy="4967361"/>
          </a:xfrm>
          <a:prstGeom prst="round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sz="2800">
                <a:latin typeface="黑体" panose="02010609060101010101" pitchFamily="49" charset="-122"/>
                <a:ea typeface="黑体" panose="02010609060101010101" pitchFamily="49" charset="-122"/>
              </a:rPr>
              <a:t>个人利益的合理性和正当性</a:t>
            </a:r>
            <a:endParaRPr lang="zh-CN" altLang="en-US" sz="2800">
              <a:latin typeface="黑体" panose="02010609060101010101" pitchFamily="49" charset="-122"/>
              <a:ea typeface="黑体" panose="02010609060101010101" pitchFamily="49" charset="-122"/>
            </a:endParaRPr>
          </a:p>
        </p:txBody>
      </p:sp>
      <p:sp>
        <p:nvSpPr>
          <p:cNvPr id="5" name="Text Box 8"/>
          <p:cNvSpPr txBox="1">
            <a:spLocks noChangeArrowheads="1"/>
          </p:cNvSpPr>
          <p:nvPr/>
        </p:nvSpPr>
        <p:spPr bwMode="auto">
          <a:xfrm>
            <a:off x="388032" y="266295"/>
            <a:ext cx="5707967" cy="52322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smtClean="0">
                <a:solidFill>
                  <a:schemeClr val="bg1"/>
                </a:solidFill>
              </a:rPr>
              <a:t>三、集体主义</a:t>
            </a:r>
            <a:r>
              <a:rPr lang="zh-CN" altLang="en-US" sz="2800" b="1">
                <a:solidFill>
                  <a:schemeClr val="bg1"/>
                </a:solidFill>
              </a:rPr>
              <a:t>道德原则的价值内涵</a:t>
            </a:r>
            <a:endParaRPr lang="zh-CN" altLang="en-US" sz="2800" b="1">
              <a:solidFill>
                <a:schemeClr val="bg1"/>
              </a:solidFill>
            </a:endParaRPr>
          </a:p>
        </p:txBody>
      </p:sp>
      <p:sp>
        <p:nvSpPr>
          <p:cNvPr id="7" name="椭圆 6"/>
          <p:cNvSpPr/>
          <p:nvPr/>
        </p:nvSpPr>
        <p:spPr>
          <a:xfrm>
            <a:off x="4240156" y="2626961"/>
            <a:ext cx="3711685" cy="3711685"/>
          </a:xfrm>
          <a:prstGeom prst="ellipse">
            <a:avLst/>
          </a:prstGeom>
          <a:solidFill>
            <a:srgbClr val="C00000"/>
          </a:solidFill>
          <a:ln w="88900" cmpd="dbl">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zh-CN" altLang="en-US" sz="2800" b="1" smtClean="0">
                <a:solidFill>
                  <a:schemeClr val="bg1"/>
                </a:solidFill>
              </a:rPr>
              <a:t>集体利益</a:t>
            </a:r>
            <a:endParaRPr lang="en-US" altLang="zh-CN" sz="2800" b="1" smtClean="0">
              <a:solidFill>
                <a:schemeClr val="bg1"/>
              </a:solidFill>
            </a:endParaRPr>
          </a:p>
          <a:p>
            <a:pPr lvl="0" algn="ctr">
              <a:lnSpc>
                <a:spcPct val="150000"/>
              </a:lnSpc>
            </a:pPr>
            <a:endParaRPr lang="en-US" altLang="zh-CN" sz="2000" b="1">
              <a:solidFill>
                <a:schemeClr val="bg1"/>
              </a:solidFill>
            </a:endParaRPr>
          </a:p>
          <a:p>
            <a:pPr lvl="0" algn="ctr">
              <a:lnSpc>
                <a:spcPct val="150000"/>
              </a:lnSpc>
            </a:pPr>
            <a:endParaRPr lang="en-US" altLang="zh-CN" sz="2000" b="1" smtClean="0">
              <a:solidFill>
                <a:schemeClr val="bg1"/>
              </a:solidFill>
            </a:endParaRPr>
          </a:p>
          <a:p>
            <a:pPr lvl="0" algn="ctr">
              <a:lnSpc>
                <a:spcPct val="150000"/>
              </a:lnSpc>
            </a:pPr>
            <a:endParaRPr lang="en-US" altLang="zh-CN" sz="2000" b="1">
              <a:solidFill>
                <a:schemeClr val="bg1"/>
              </a:solidFill>
            </a:endParaRPr>
          </a:p>
          <a:p>
            <a:pPr lvl="0" algn="ctr">
              <a:lnSpc>
                <a:spcPct val="150000"/>
              </a:lnSpc>
            </a:pPr>
            <a:endParaRPr lang="zh-CN" altLang="en-US" sz="2000" b="1">
              <a:solidFill>
                <a:schemeClr val="bg1"/>
              </a:solidFill>
            </a:endParaRPr>
          </a:p>
        </p:txBody>
      </p:sp>
      <p:sp>
        <p:nvSpPr>
          <p:cNvPr id="6" name="椭圆 5"/>
          <p:cNvSpPr/>
          <p:nvPr/>
        </p:nvSpPr>
        <p:spPr>
          <a:xfrm>
            <a:off x="4802892" y="4201081"/>
            <a:ext cx="1820247" cy="1820247"/>
          </a:xfrm>
          <a:prstGeom prst="ellipse">
            <a:avLst/>
          </a:prstGeom>
          <a:solidFill>
            <a:srgbClr val="C00000"/>
          </a:solidFill>
          <a:ln w="88900" cmpd="dbl">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zh-CN" altLang="en-US" sz="2000" b="1" smtClean="0">
                <a:solidFill>
                  <a:schemeClr val="bg1"/>
                </a:solidFill>
              </a:rPr>
              <a:t>个人利益</a:t>
            </a:r>
            <a:endParaRPr lang="zh-CN" altLang="en-US"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8"/>
          <p:cNvSpPr txBox="1">
            <a:spLocks noChangeArrowheads="1"/>
          </p:cNvSpPr>
          <p:nvPr/>
        </p:nvSpPr>
        <p:spPr bwMode="auto">
          <a:xfrm>
            <a:off x="388032" y="266295"/>
            <a:ext cx="5707967" cy="52322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smtClean="0">
                <a:solidFill>
                  <a:schemeClr val="bg1"/>
                </a:solidFill>
              </a:rPr>
              <a:t>三、集体主义</a:t>
            </a:r>
            <a:r>
              <a:rPr lang="zh-CN" altLang="en-US" sz="2800" b="1">
                <a:solidFill>
                  <a:schemeClr val="bg1"/>
                </a:solidFill>
              </a:rPr>
              <a:t>道德原则的价值内涵</a:t>
            </a:r>
            <a:endParaRPr lang="zh-CN" altLang="en-US" sz="2800" b="1">
              <a:solidFill>
                <a:schemeClr val="bg1"/>
              </a:solidFill>
            </a:endParaRPr>
          </a:p>
        </p:txBody>
      </p:sp>
      <p:grpSp>
        <p:nvGrpSpPr>
          <p:cNvPr id="6" name="组合 5"/>
          <p:cNvGrpSpPr/>
          <p:nvPr/>
        </p:nvGrpSpPr>
        <p:grpSpPr>
          <a:xfrm>
            <a:off x="723217" y="1586130"/>
            <a:ext cx="3078937" cy="4206796"/>
            <a:chOff x="733408" y="1874437"/>
            <a:chExt cx="3374568" cy="3994106"/>
          </a:xfrm>
        </p:grpSpPr>
        <p:grpSp>
          <p:nvGrpSpPr>
            <p:cNvPr id="2" name="组合 1"/>
            <p:cNvGrpSpPr/>
            <p:nvPr/>
          </p:nvGrpSpPr>
          <p:grpSpPr>
            <a:xfrm>
              <a:off x="733408" y="1874437"/>
              <a:ext cx="3374568" cy="3994106"/>
              <a:chOff x="733408" y="1628776"/>
              <a:chExt cx="3374568" cy="3994106"/>
            </a:xfrm>
          </p:grpSpPr>
          <p:sp>
            <p:nvSpPr>
              <p:cNvPr id="14" name="矩形 13"/>
              <p:cNvSpPr/>
              <p:nvPr/>
            </p:nvSpPr>
            <p:spPr>
              <a:xfrm rot="5400000">
                <a:off x="423640" y="1938546"/>
                <a:ext cx="3994104" cy="3374568"/>
              </a:xfrm>
              <a:prstGeom prst="rect">
                <a:avLst/>
              </a:prstGeom>
              <a:solidFill>
                <a:srgbClr val="FFC000"/>
              </a:solidFill>
              <a:ln>
                <a:solidFill>
                  <a:srgbClr val="A8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4341" name="Text Box 5"/>
              <p:cNvSpPr txBox="1">
                <a:spLocks noChangeArrowheads="1"/>
              </p:cNvSpPr>
              <p:nvPr/>
            </p:nvSpPr>
            <p:spPr bwMode="auto">
              <a:xfrm>
                <a:off x="921337" y="1628776"/>
                <a:ext cx="3063809" cy="3730252"/>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150000"/>
                  </a:lnSpc>
                </a:pPr>
                <a:r>
                  <a:rPr lang="zh-CN" altLang="en-US" sz="3200" b="1" smtClean="0">
                    <a:solidFill>
                      <a:srgbClr val="C00000"/>
                    </a:solidFill>
                  </a:rPr>
                  <a:t>个人主义</a:t>
                </a:r>
                <a:endParaRPr lang="zh-CN" altLang="en-US" sz="2000" b="1">
                  <a:solidFill>
                    <a:srgbClr val="C00000"/>
                  </a:solidFill>
                </a:endParaRPr>
              </a:p>
              <a:p>
                <a:pPr>
                  <a:lnSpc>
                    <a:spcPct val="150000"/>
                  </a:lnSpc>
                </a:pPr>
                <a:r>
                  <a:rPr lang="zh-CN" altLang="en-US" sz="2160" smtClean="0"/>
                  <a:t>       </a:t>
                </a:r>
                <a:r>
                  <a:rPr lang="zh-CN" altLang="en-US" sz="2000">
                    <a:latin typeface="微软雅黑" panose="020B0503020204020204" charset="-122"/>
                    <a:ea typeface="微软雅黑" panose="020B0503020204020204" charset="-122"/>
                  </a:rPr>
                  <a:t>个人主义乃是一种以个人为中心，一切从个人出发，以达到个人目的为最高指向的资产阶级思想体系和价值观，它本质上就是一种利己主义。</a:t>
                </a:r>
                <a:endParaRPr lang="zh-CN" altLang="en-US" sz="2000">
                  <a:latin typeface="微软雅黑" panose="020B0503020204020204" charset="-122"/>
                  <a:ea typeface="微软雅黑" panose="020B0503020204020204" charset="-122"/>
                </a:endParaRPr>
              </a:p>
            </p:txBody>
          </p:sp>
        </p:grpSp>
        <p:cxnSp>
          <p:nvCxnSpPr>
            <p:cNvPr id="4" name="直接连接符 3"/>
            <p:cNvCxnSpPr/>
            <p:nvPr/>
          </p:nvCxnSpPr>
          <p:spPr>
            <a:xfrm>
              <a:off x="999754" y="2634018"/>
              <a:ext cx="2906974" cy="0"/>
            </a:xfrm>
            <a:prstGeom prst="line">
              <a:avLst/>
            </a:prstGeom>
            <a:ln>
              <a:solidFill>
                <a:srgbClr val="FFFFFF"/>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21" name="圆角矩形 20"/>
          <p:cNvSpPr/>
          <p:nvPr/>
        </p:nvSpPr>
        <p:spPr>
          <a:xfrm rot="5400000">
            <a:off x="3934875" y="1644016"/>
            <a:ext cx="1255356" cy="1139585"/>
          </a:xfrm>
          <a:prstGeom prst="roundRect">
            <a:avLst>
              <a:gd name="adj" fmla="val 0"/>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CN" sz="6000" smtClean="0">
                <a:latin typeface="黑体" panose="02010609060101010101" pitchFamily="49" charset="-122"/>
                <a:ea typeface="黑体" panose="02010609060101010101" pitchFamily="49" charset="-122"/>
              </a:rPr>
              <a:t>01</a:t>
            </a:r>
            <a:endParaRPr lang="zh-CN" altLang="en-US" sz="6000">
              <a:latin typeface="黑体" panose="02010609060101010101" pitchFamily="49" charset="-122"/>
              <a:ea typeface="黑体" panose="02010609060101010101" pitchFamily="49" charset="-122"/>
            </a:endParaRPr>
          </a:p>
        </p:txBody>
      </p:sp>
      <p:sp>
        <p:nvSpPr>
          <p:cNvPr id="22" name="圆角矩形 21"/>
          <p:cNvSpPr/>
          <p:nvPr/>
        </p:nvSpPr>
        <p:spPr>
          <a:xfrm rot="5400000">
            <a:off x="3934874" y="3155976"/>
            <a:ext cx="1255356" cy="1139585"/>
          </a:xfrm>
          <a:prstGeom prst="roundRect">
            <a:avLst>
              <a:gd name="adj" fmla="val 0"/>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CN" sz="6000" smtClean="0">
                <a:latin typeface="黑体" panose="02010609060101010101" pitchFamily="49" charset="-122"/>
                <a:ea typeface="黑体" panose="02010609060101010101" pitchFamily="49" charset="-122"/>
              </a:rPr>
              <a:t>02</a:t>
            </a:r>
            <a:endParaRPr lang="zh-CN" altLang="en-US" sz="6000">
              <a:latin typeface="黑体" panose="02010609060101010101" pitchFamily="49" charset="-122"/>
              <a:ea typeface="黑体" panose="02010609060101010101" pitchFamily="49" charset="-122"/>
            </a:endParaRPr>
          </a:p>
        </p:txBody>
      </p:sp>
      <p:sp>
        <p:nvSpPr>
          <p:cNvPr id="23" name="圆角矩形 22"/>
          <p:cNvSpPr/>
          <p:nvPr/>
        </p:nvSpPr>
        <p:spPr>
          <a:xfrm rot="5400000">
            <a:off x="3916929" y="4667935"/>
            <a:ext cx="1255355" cy="1139585"/>
          </a:xfrm>
          <a:prstGeom prst="roundRect">
            <a:avLst>
              <a:gd name="adj" fmla="val 0"/>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CN" sz="6000" smtClean="0">
                <a:latin typeface="黑体" panose="02010609060101010101" pitchFamily="49" charset="-122"/>
                <a:ea typeface="黑体" panose="02010609060101010101" pitchFamily="49" charset="-122"/>
              </a:rPr>
              <a:t>03</a:t>
            </a:r>
            <a:endParaRPr lang="zh-CN" altLang="en-US" sz="6000">
              <a:latin typeface="黑体" panose="02010609060101010101" pitchFamily="49" charset="-122"/>
              <a:ea typeface="黑体" panose="02010609060101010101" pitchFamily="49" charset="-122"/>
            </a:endParaRPr>
          </a:p>
        </p:txBody>
      </p:sp>
      <p:grpSp>
        <p:nvGrpSpPr>
          <p:cNvPr id="8" name="组合 7"/>
          <p:cNvGrpSpPr/>
          <p:nvPr/>
        </p:nvGrpSpPr>
        <p:grpSpPr>
          <a:xfrm>
            <a:off x="5322950" y="1586130"/>
            <a:ext cx="6395064" cy="1236986"/>
            <a:chOff x="5228826" y="1411959"/>
            <a:chExt cx="6395064" cy="1236986"/>
          </a:xfrm>
        </p:grpSpPr>
        <p:sp>
          <p:nvSpPr>
            <p:cNvPr id="27" name="Text Box 16"/>
            <p:cNvSpPr txBox="1">
              <a:spLocks noChangeArrowheads="1"/>
            </p:cNvSpPr>
            <p:nvPr/>
          </p:nvSpPr>
          <p:spPr bwMode="auto">
            <a:xfrm>
              <a:off x="5340897" y="1487183"/>
              <a:ext cx="6153932" cy="1015663"/>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2000" smtClean="0">
                  <a:latin typeface="微软雅黑" panose="020B0503020204020204" charset="-122"/>
                  <a:ea typeface="微软雅黑" panose="020B0503020204020204" charset="-122"/>
                </a:rPr>
                <a:t>作为</a:t>
              </a:r>
              <a:r>
                <a:rPr lang="zh-CN" altLang="en-US" sz="2000">
                  <a:latin typeface="微软雅黑" panose="020B0503020204020204" charset="-122"/>
                  <a:ea typeface="微软雅黑" panose="020B0503020204020204" charset="-122"/>
                </a:rPr>
                <a:t>一种价值目标，个人主义认为人本身就是目的，人</a:t>
              </a:r>
              <a:r>
                <a:rPr lang="zh-CN" altLang="en-US" sz="2000" smtClean="0">
                  <a:latin typeface="微软雅黑" panose="020B0503020204020204" charset="-122"/>
                  <a:ea typeface="微软雅黑" panose="020B0503020204020204" charset="-122"/>
                </a:rPr>
                <a:t>具有</a:t>
              </a:r>
              <a:r>
                <a:rPr lang="zh-CN" altLang="en-US" sz="2000">
                  <a:latin typeface="微软雅黑" panose="020B0503020204020204" charset="-122"/>
                  <a:ea typeface="微软雅黑" panose="020B0503020204020204" charset="-122"/>
                </a:rPr>
                <a:t>最高的价值，而社会只是达到这个目的的</a:t>
              </a:r>
              <a:r>
                <a:rPr lang="zh-CN" altLang="en-US" sz="2000" smtClean="0">
                  <a:latin typeface="微软雅黑" panose="020B0503020204020204" charset="-122"/>
                  <a:ea typeface="微软雅黑" panose="020B0503020204020204" charset="-122"/>
                </a:rPr>
                <a:t>手段</a:t>
              </a:r>
              <a:endParaRPr lang="zh-CN" altLang="en-US" sz="2000">
                <a:latin typeface="微软雅黑" panose="020B0503020204020204" charset="-122"/>
                <a:ea typeface="微软雅黑" panose="020B0503020204020204" charset="-122"/>
              </a:endParaRPr>
            </a:p>
          </p:txBody>
        </p:sp>
        <p:sp>
          <p:nvSpPr>
            <p:cNvPr id="28" name="矩形 27"/>
            <p:cNvSpPr/>
            <p:nvPr/>
          </p:nvSpPr>
          <p:spPr>
            <a:xfrm rot="5400000">
              <a:off x="7807865" y="-1167080"/>
              <a:ext cx="1236986" cy="6395064"/>
            </a:xfrm>
            <a:prstGeom prst="rect">
              <a:avLst/>
            </a:prstGeom>
            <a:noFill/>
            <a:ln>
              <a:solidFill>
                <a:srgbClr val="A8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nvGrpSpPr>
          <p:cNvPr id="30" name="组合 29"/>
          <p:cNvGrpSpPr/>
          <p:nvPr/>
        </p:nvGrpSpPr>
        <p:grpSpPr>
          <a:xfrm>
            <a:off x="5322950" y="3098090"/>
            <a:ext cx="6395064" cy="1236986"/>
            <a:chOff x="5228826" y="1411959"/>
            <a:chExt cx="6395064" cy="1236986"/>
          </a:xfrm>
        </p:grpSpPr>
        <p:sp>
          <p:nvSpPr>
            <p:cNvPr id="31" name="Text Box 16"/>
            <p:cNvSpPr txBox="1">
              <a:spLocks noChangeArrowheads="1"/>
            </p:cNvSpPr>
            <p:nvPr/>
          </p:nvSpPr>
          <p:spPr bwMode="auto">
            <a:xfrm>
              <a:off x="5340897" y="1487183"/>
              <a:ext cx="6153932" cy="1015663"/>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2000" smtClean="0">
                  <a:latin typeface="微软雅黑" panose="020B0503020204020204" charset="-122"/>
                  <a:ea typeface="微软雅黑" panose="020B0503020204020204" charset="-122"/>
                </a:rPr>
                <a:t>作为</a:t>
              </a:r>
              <a:r>
                <a:rPr lang="zh-CN" altLang="en-US" sz="2000">
                  <a:latin typeface="微软雅黑" panose="020B0503020204020204" charset="-122"/>
                  <a:ea typeface="微软雅黑" panose="020B0503020204020204" charset="-122"/>
                </a:rPr>
                <a:t>一种政治民主思想，个人主义强调个人的民主和</a:t>
              </a:r>
              <a:r>
                <a:rPr lang="zh-CN" altLang="en-US" sz="2000" smtClean="0">
                  <a:latin typeface="微软雅黑" panose="020B0503020204020204" charset="-122"/>
                  <a:ea typeface="微软雅黑" panose="020B0503020204020204" charset="-122"/>
                </a:rPr>
                <a:t>自由</a:t>
              </a:r>
              <a:endParaRPr lang="zh-CN" altLang="en-US" sz="2000">
                <a:latin typeface="微软雅黑" panose="020B0503020204020204" charset="-122"/>
                <a:ea typeface="微软雅黑" panose="020B0503020204020204" charset="-122"/>
              </a:endParaRPr>
            </a:p>
          </p:txBody>
        </p:sp>
        <p:sp>
          <p:nvSpPr>
            <p:cNvPr id="32" name="矩形 31"/>
            <p:cNvSpPr/>
            <p:nvPr/>
          </p:nvSpPr>
          <p:spPr>
            <a:xfrm rot="5400000">
              <a:off x="7807865" y="-1167080"/>
              <a:ext cx="1236986" cy="6395064"/>
            </a:xfrm>
            <a:prstGeom prst="rect">
              <a:avLst/>
            </a:prstGeom>
            <a:noFill/>
            <a:ln>
              <a:solidFill>
                <a:srgbClr val="A8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nvGrpSpPr>
          <p:cNvPr id="33" name="组合 32"/>
          <p:cNvGrpSpPr/>
          <p:nvPr/>
        </p:nvGrpSpPr>
        <p:grpSpPr>
          <a:xfrm>
            <a:off x="5322950" y="4610050"/>
            <a:ext cx="6395064" cy="1236986"/>
            <a:chOff x="5228826" y="1411959"/>
            <a:chExt cx="6395064" cy="1236986"/>
          </a:xfrm>
        </p:grpSpPr>
        <p:sp>
          <p:nvSpPr>
            <p:cNvPr id="34" name="Text Box 16"/>
            <p:cNvSpPr txBox="1">
              <a:spLocks noChangeArrowheads="1"/>
            </p:cNvSpPr>
            <p:nvPr/>
          </p:nvSpPr>
          <p:spPr bwMode="auto">
            <a:xfrm>
              <a:off x="5305006" y="1753453"/>
              <a:ext cx="6153932" cy="553998"/>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2000" smtClean="0">
                  <a:latin typeface="微软雅黑" panose="020B0503020204020204" charset="-122"/>
                  <a:ea typeface="微软雅黑" panose="020B0503020204020204" charset="-122"/>
                </a:rPr>
                <a:t>作为</a:t>
              </a:r>
              <a:r>
                <a:rPr lang="zh-CN" altLang="en-US" sz="2000">
                  <a:latin typeface="微软雅黑" panose="020B0503020204020204" charset="-122"/>
                  <a:ea typeface="微软雅黑" panose="020B0503020204020204" charset="-122"/>
                </a:rPr>
                <a:t>一种财产制度，个人主义主张维护</a:t>
              </a:r>
              <a:r>
                <a:rPr lang="zh-CN" altLang="en-US" sz="2000" smtClean="0">
                  <a:latin typeface="微软雅黑" panose="020B0503020204020204" charset="-122"/>
                  <a:ea typeface="微软雅黑" panose="020B0503020204020204" charset="-122"/>
                </a:rPr>
                <a:t>私有财产</a:t>
              </a:r>
              <a:endParaRPr lang="zh-CN" altLang="en-US" sz="2000">
                <a:latin typeface="微软雅黑" panose="020B0503020204020204" charset="-122"/>
                <a:ea typeface="微软雅黑" panose="020B0503020204020204" charset="-122"/>
              </a:endParaRPr>
            </a:p>
          </p:txBody>
        </p:sp>
        <p:sp>
          <p:nvSpPr>
            <p:cNvPr id="35" name="矩形 34"/>
            <p:cNvSpPr/>
            <p:nvPr/>
          </p:nvSpPr>
          <p:spPr>
            <a:xfrm rot="5400000">
              <a:off x="7807865" y="-1167080"/>
              <a:ext cx="1236986" cy="6395064"/>
            </a:xfrm>
            <a:prstGeom prst="rect">
              <a:avLst/>
            </a:prstGeom>
            <a:noFill/>
            <a:ln>
              <a:solidFill>
                <a:srgbClr val="A8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2"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1+#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fill="hold"/>
                                        <p:tgtEl>
                                          <p:spTgt spid="30"/>
                                        </p:tgtEl>
                                        <p:attrNameLst>
                                          <p:attrName>ppt_x</p:attrName>
                                        </p:attrNameLst>
                                      </p:cBhvr>
                                      <p:tavLst>
                                        <p:tav tm="0">
                                          <p:val>
                                            <p:strVal val="1+#ppt_w/2"/>
                                          </p:val>
                                        </p:tav>
                                        <p:tav tm="100000">
                                          <p:val>
                                            <p:strVal val="#ppt_x"/>
                                          </p:val>
                                        </p:tav>
                                      </p:tavLst>
                                    </p:anim>
                                    <p:anim calcmode="lin" valueType="num">
                                      <p:cBhvr additive="base">
                                        <p:cTn id="31" dur="500" fill="hold"/>
                                        <p:tgtEl>
                                          <p:spTgt spid="30"/>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500" fill="hold"/>
                                        <p:tgtEl>
                                          <p:spTgt spid="33"/>
                                        </p:tgtEl>
                                        <p:attrNameLst>
                                          <p:attrName>ppt_x</p:attrName>
                                        </p:attrNameLst>
                                      </p:cBhvr>
                                      <p:tavLst>
                                        <p:tav tm="0">
                                          <p:val>
                                            <p:strVal val="1+#ppt_w/2"/>
                                          </p:val>
                                        </p:tav>
                                        <p:tav tm="100000">
                                          <p:val>
                                            <p:strVal val="#ppt_x"/>
                                          </p:val>
                                        </p:tav>
                                      </p:tavLst>
                                    </p:anim>
                                    <p:anim calcmode="lin" valueType="num">
                                      <p:cBhvr additive="base">
                                        <p:cTn id="35"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388032" y="266295"/>
            <a:ext cx="5707967" cy="52322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smtClean="0">
                <a:solidFill>
                  <a:schemeClr val="bg1"/>
                </a:solidFill>
              </a:rPr>
              <a:t>三、集体主义</a:t>
            </a:r>
            <a:r>
              <a:rPr lang="zh-CN" altLang="en-US" sz="2800" b="1">
                <a:solidFill>
                  <a:schemeClr val="bg1"/>
                </a:solidFill>
              </a:rPr>
              <a:t>道德原则的价值内涵</a:t>
            </a:r>
            <a:endParaRPr lang="zh-CN" altLang="en-US" sz="2800" b="1">
              <a:solidFill>
                <a:schemeClr val="bg1"/>
              </a:solidFill>
            </a:endParaRPr>
          </a:p>
        </p:txBody>
      </p:sp>
      <p:sp>
        <p:nvSpPr>
          <p:cNvPr id="6" name="圆角矩形 5"/>
          <p:cNvSpPr/>
          <p:nvPr/>
        </p:nvSpPr>
        <p:spPr>
          <a:xfrm rot="5400000">
            <a:off x="5728598" y="-1062577"/>
            <a:ext cx="734805" cy="6325204"/>
          </a:xfrm>
          <a:prstGeom prst="round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just"/>
            <a:r>
              <a:rPr lang="zh-CN" altLang="en-US" sz="2800">
                <a:latin typeface="黑体" panose="02010609060101010101" pitchFamily="49" charset="-122"/>
                <a:ea typeface="黑体" panose="02010609060101010101" pitchFamily="49" charset="-122"/>
              </a:rPr>
              <a:t>个人利益同集体利益的协调性和结合性</a:t>
            </a:r>
            <a:endParaRPr lang="zh-CN" altLang="en-US" sz="2800">
              <a:latin typeface="黑体" panose="02010609060101010101" pitchFamily="49" charset="-122"/>
              <a:ea typeface="黑体" panose="02010609060101010101" pitchFamily="49" charset="-122"/>
            </a:endParaRPr>
          </a:p>
        </p:txBody>
      </p:sp>
      <p:grpSp>
        <p:nvGrpSpPr>
          <p:cNvPr id="8" name="组合 7"/>
          <p:cNvGrpSpPr/>
          <p:nvPr/>
        </p:nvGrpSpPr>
        <p:grpSpPr>
          <a:xfrm>
            <a:off x="1124857" y="2703730"/>
            <a:ext cx="9942286" cy="2593987"/>
            <a:chOff x="4468730" y="1411959"/>
            <a:chExt cx="9942286" cy="2593987"/>
          </a:xfrm>
        </p:grpSpPr>
        <p:sp>
          <p:nvSpPr>
            <p:cNvPr id="9" name="Text Box 16"/>
            <p:cNvSpPr txBox="1">
              <a:spLocks noChangeArrowheads="1"/>
            </p:cNvSpPr>
            <p:nvPr/>
          </p:nvSpPr>
          <p:spPr bwMode="auto">
            <a:xfrm>
              <a:off x="4642902" y="1487183"/>
              <a:ext cx="9593943" cy="2400657"/>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2000">
                  <a:latin typeface="微软雅黑" panose="020B0503020204020204" charset="-122"/>
                  <a:ea typeface="微软雅黑" panose="020B0503020204020204" charset="-122"/>
                </a:rPr>
                <a:t> </a:t>
              </a:r>
              <a:r>
                <a:rPr lang="zh-CN" altLang="en-US" sz="2000" smtClean="0">
                  <a:latin typeface="微软雅黑" panose="020B0503020204020204" charset="-122"/>
                  <a:ea typeface="微软雅黑" panose="020B0503020204020204" charset="-122"/>
                </a:rPr>
                <a:t>      人们</a:t>
              </a:r>
              <a:r>
                <a:rPr lang="zh-CN" altLang="en-US" sz="2000">
                  <a:latin typeface="微软雅黑" panose="020B0503020204020204" charset="-122"/>
                  <a:ea typeface="微软雅黑" panose="020B0503020204020204" charset="-122"/>
                </a:rPr>
                <a:t>的个人利益和社会集体利益在根本上是一致的，们在生产和生活的各个领域的一切活动既是一个增进社会集体利益的过程，又是一个满足和实现正当的个人利益的过   程，两者之间并不是在任何时候、任何事情上都会产生矛盾，出现冲突，这是必须肯定的。努力把个人利益和社会利益协调起来，结合起来，就是集体主义又一个重要的价值规定和价值要求。</a:t>
              </a:r>
              <a:endParaRPr lang="zh-CN" altLang="en-US" sz="2000">
                <a:latin typeface="微软雅黑" panose="020B0503020204020204" charset="-122"/>
                <a:ea typeface="微软雅黑" panose="020B0503020204020204" charset="-122"/>
              </a:endParaRPr>
            </a:p>
          </p:txBody>
        </p:sp>
        <p:sp>
          <p:nvSpPr>
            <p:cNvPr id="10" name="矩形 9"/>
            <p:cNvSpPr/>
            <p:nvPr/>
          </p:nvSpPr>
          <p:spPr>
            <a:xfrm rot="5400000">
              <a:off x="8142879" y="-2262190"/>
              <a:ext cx="2593987" cy="9942286"/>
            </a:xfrm>
            <a:prstGeom prst="rect">
              <a:avLst/>
            </a:prstGeom>
            <a:noFill/>
            <a:ln>
              <a:solidFill>
                <a:srgbClr val="A8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6" presetClass="entr" presetSubtype="37"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out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8"/>
          <p:cNvSpPr txBox="1">
            <a:spLocks noChangeArrowheads="1"/>
          </p:cNvSpPr>
          <p:nvPr/>
        </p:nvSpPr>
        <p:spPr bwMode="auto">
          <a:xfrm>
            <a:off x="388032" y="266295"/>
            <a:ext cx="5707967" cy="52322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smtClean="0">
                <a:solidFill>
                  <a:schemeClr val="bg1"/>
                </a:solidFill>
              </a:rPr>
              <a:t>三、集体主义</a:t>
            </a:r>
            <a:r>
              <a:rPr lang="zh-CN" altLang="en-US" sz="2800" b="1">
                <a:solidFill>
                  <a:schemeClr val="bg1"/>
                </a:solidFill>
              </a:rPr>
              <a:t>道德原则的价值内涵</a:t>
            </a:r>
            <a:endParaRPr lang="zh-CN" altLang="en-US" sz="2800" b="1">
              <a:solidFill>
                <a:schemeClr val="bg1"/>
              </a:solidFill>
            </a:endParaRPr>
          </a:p>
        </p:txBody>
      </p:sp>
      <p:sp>
        <p:nvSpPr>
          <p:cNvPr id="11" name="圆角矩形 10"/>
          <p:cNvSpPr/>
          <p:nvPr/>
        </p:nvSpPr>
        <p:spPr>
          <a:xfrm rot="5400000">
            <a:off x="5593834" y="-1853558"/>
            <a:ext cx="1004332" cy="7778149"/>
          </a:xfrm>
          <a:prstGeom prst="round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sz="2800">
                <a:latin typeface="黑体" panose="02010609060101010101" pitchFamily="49" charset="-122"/>
                <a:ea typeface="黑体" panose="02010609060101010101" pitchFamily="49" charset="-122"/>
              </a:rPr>
              <a:t> 如何维护和实现集体主义所要求的</a:t>
            </a:r>
            <a:endParaRPr lang="zh-CN" altLang="en-US" sz="2800">
              <a:latin typeface="黑体" panose="02010609060101010101" pitchFamily="49" charset="-122"/>
              <a:ea typeface="黑体" panose="02010609060101010101" pitchFamily="49" charset="-122"/>
            </a:endParaRPr>
          </a:p>
          <a:p>
            <a:pPr algn="ctr"/>
            <a:r>
              <a:rPr lang="zh-CN" altLang="en-US" sz="2800">
                <a:latin typeface="黑体" panose="02010609060101010101" pitchFamily="49" charset="-122"/>
                <a:ea typeface="黑体" panose="02010609060101010101" pitchFamily="49" charset="-122"/>
              </a:rPr>
              <a:t>社会集体利益和个人利益的协调性和结合性？</a:t>
            </a:r>
            <a:endParaRPr lang="zh-CN" altLang="en-US" sz="2800">
              <a:latin typeface="黑体" panose="02010609060101010101" pitchFamily="49" charset="-122"/>
              <a:ea typeface="黑体" panose="02010609060101010101" pitchFamily="49" charset="-122"/>
            </a:endParaRPr>
          </a:p>
        </p:txBody>
      </p:sp>
      <p:sp>
        <p:nvSpPr>
          <p:cNvPr id="12" name="椭圆 11"/>
          <p:cNvSpPr/>
          <p:nvPr/>
        </p:nvSpPr>
        <p:spPr>
          <a:xfrm>
            <a:off x="2344812" y="3160990"/>
            <a:ext cx="619845" cy="60904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charset="-122"/>
                <a:ea typeface="微软雅黑" panose="020B0503020204020204" charset="-122"/>
              </a:rPr>
              <a:t>1</a:t>
            </a:r>
            <a:endParaRPr lang="zh-CN" altLang="en-US" sz="2800" dirty="0">
              <a:solidFill>
                <a:schemeClr val="bg1"/>
              </a:solidFill>
              <a:latin typeface="微软雅黑" panose="020B0503020204020204" charset="-122"/>
              <a:ea typeface="微软雅黑" panose="020B0503020204020204" charset="-122"/>
            </a:endParaRPr>
          </a:p>
        </p:txBody>
      </p:sp>
      <p:sp>
        <p:nvSpPr>
          <p:cNvPr id="13" name="椭圆 12"/>
          <p:cNvSpPr/>
          <p:nvPr/>
        </p:nvSpPr>
        <p:spPr>
          <a:xfrm>
            <a:off x="7702345" y="3160990"/>
            <a:ext cx="619845" cy="60904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smtClean="0">
                <a:solidFill>
                  <a:schemeClr val="bg1"/>
                </a:solidFill>
                <a:latin typeface="微软雅黑" panose="020B0503020204020204" charset="-122"/>
                <a:ea typeface="微软雅黑" panose="020B0503020204020204" charset="-122"/>
              </a:rPr>
              <a:t>2</a:t>
            </a:r>
            <a:endParaRPr lang="zh-CN" altLang="en-US" sz="2800" dirty="0">
              <a:solidFill>
                <a:schemeClr val="bg1"/>
              </a:solidFill>
              <a:latin typeface="微软雅黑" panose="020B0503020204020204" charset="-122"/>
              <a:ea typeface="微软雅黑" panose="020B0503020204020204" charset="-122"/>
            </a:endParaRPr>
          </a:p>
        </p:txBody>
      </p:sp>
      <p:grpSp>
        <p:nvGrpSpPr>
          <p:cNvPr id="14" name="组合 13"/>
          <p:cNvGrpSpPr/>
          <p:nvPr/>
        </p:nvGrpSpPr>
        <p:grpSpPr>
          <a:xfrm>
            <a:off x="1282830" y="3637729"/>
            <a:ext cx="2924629" cy="1055889"/>
            <a:chOff x="4468730" y="1411959"/>
            <a:chExt cx="9942286" cy="2593987"/>
          </a:xfrm>
        </p:grpSpPr>
        <p:sp>
          <p:nvSpPr>
            <p:cNvPr id="15" name="Text Box 16"/>
            <p:cNvSpPr txBox="1">
              <a:spLocks noChangeArrowheads="1"/>
            </p:cNvSpPr>
            <p:nvPr/>
          </p:nvSpPr>
          <p:spPr bwMode="auto">
            <a:xfrm>
              <a:off x="4642902" y="1487183"/>
              <a:ext cx="9593943" cy="499624"/>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2000">
                  <a:latin typeface="微软雅黑" panose="020B0503020204020204" charset="-122"/>
                  <a:ea typeface="微软雅黑" panose="020B0503020204020204" charset="-122"/>
                </a:rPr>
                <a:t>要努力找到集体利益同个人利益的最佳结合点</a:t>
              </a:r>
              <a:endParaRPr lang="zh-CN" altLang="en-US" sz="2000">
                <a:latin typeface="微软雅黑" panose="020B0503020204020204" charset="-122"/>
                <a:ea typeface="微软雅黑" panose="020B0503020204020204" charset="-122"/>
              </a:endParaRPr>
            </a:p>
          </p:txBody>
        </p:sp>
        <p:sp>
          <p:nvSpPr>
            <p:cNvPr id="16" name="矩形 15"/>
            <p:cNvSpPr/>
            <p:nvPr/>
          </p:nvSpPr>
          <p:spPr>
            <a:xfrm rot="5400000">
              <a:off x="8142879" y="-2262190"/>
              <a:ext cx="2593987" cy="9942286"/>
            </a:xfrm>
            <a:prstGeom prst="rect">
              <a:avLst/>
            </a:prstGeom>
            <a:noFill/>
            <a:ln>
              <a:solidFill>
                <a:srgbClr val="A8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nvGrpSpPr>
          <p:cNvPr id="17" name="组合 16"/>
          <p:cNvGrpSpPr/>
          <p:nvPr/>
        </p:nvGrpSpPr>
        <p:grpSpPr>
          <a:xfrm>
            <a:off x="4750502" y="3637728"/>
            <a:ext cx="6135916" cy="2376903"/>
            <a:chOff x="4468730" y="1411959"/>
            <a:chExt cx="9942286" cy="5839303"/>
          </a:xfrm>
        </p:grpSpPr>
        <p:sp>
          <p:nvSpPr>
            <p:cNvPr id="18" name="Text Box 16"/>
            <p:cNvSpPr txBox="1">
              <a:spLocks noChangeArrowheads="1"/>
            </p:cNvSpPr>
            <p:nvPr/>
          </p:nvSpPr>
          <p:spPr bwMode="auto">
            <a:xfrm>
              <a:off x="4642904" y="1487183"/>
              <a:ext cx="9593942" cy="5764079"/>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2000">
                  <a:latin typeface="微软雅黑" panose="020B0503020204020204" charset="-122"/>
                  <a:ea typeface="微软雅黑" panose="020B0503020204020204" charset="-122"/>
                </a:rPr>
                <a:t>要制订切实可行的约束集体和个人以维护集体利益和个人利 益和谐发展的具体行为规范和法律、法规 </a:t>
              </a:r>
              <a:endParaRPr lang="zh-CN" altLang="en-US" sz="2000">
                <a:latin typeface="微软雅黑" panose="020B0503020204020204" charset="-122"/>
                <a:ea typeface="微软雅黑" panose="020B0503020204020204" charset="-122"/>
              </a:endParaRPr>
            </a:p>
          </p:txBody>
        </p:sp>
        <p:sp>
          <p:nvSpPr>
            <p:cNvPr id="19" name="矩形 18"/>
            <p:cNvSpPr/>
            <p:nvPr/>
          </p:nvSpPr>
          <p:spPr>
            <a:xfrm rot="5400000">
              <a:off x="8142879" y="-2262190"/>
              <a:ext cx="2593987" cy="9942286"/>
            </a:xfrm>
            <a:prstGeom prst="rect">
              <a:avLst/>
            </a:prstGeom>
            <a:noFill/>
            <a:ln>
              <a:solidFill>
                <a:srgbClr val="A8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 presetClass="entr" presetSubtype="1" accel="6000" fill="hold" grpId="0" nodeType="afterEffect" p14:presetBounceEnd="38000">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14:bounceEnd="38000">
                                          <p:cBhvr additive="base">
                                            <p:cTn id="13" dur="500" fill="hold"/>
                                            <p:tgtEl>
                                              <p:spTgt spid="12"/>
                                            </p:tgtEl>
                                            <p:attrNameLst>
                                              <p:attrName>ppt_x</p:attrName>
                                            </p:attrNameLst>
                                          </p:cBhvr>
                                          <p:tavLst>
                                            <p:tav tm="0">
                                              <p:val>
                                                <p:strVal val="#ppt_x"/>
                                              </p:val>
                                            </p:tav>
                                            <p:tav tm="100000">
                                              <p:val>
                                                <p:strVal val="#ppt_x"/>
                                              </p:val>
                                            </p:tav>
                                          </p:tavLst>
                                        </p:anim>
                                        <p:anim calcmode="lin" valueType="num" p14:bounceEnd="38000">
                                          <p:cBhvr additive="base">
                                            <p:cTn id="14" dur="500" fill="hold"/>
                                            <p:tgtEl>
                                              <p:spTgt spid="12"/>
                                            </p:tgtEl>
                                            <p:attrNameLst>
                                              <p:attrName>ppt_y</p:attrName>
                                            </p:attrNameLst>
                                          </p:cBhvr>
                                          <p:tavLst>
                                            <p:tav tm="0">
                                              <p:val>
                                                <p:strVal val="0-#ppt_h/2"/>
                                              </p:val>
                                            </p:tav>
                                            <p:tav tm="100000">
                                              <p:val>
                                                <p:strVal val="#ppt_y"/>
                                              </p:val>
                                            </p:tav>
                                          </p:tavLst>
                                        </p:anim>
                                      </p:childTnLst>
                                    </p:cTn>
                                  </p:par>
                                  <p:par>
                                    <p:cTn id="15" presetID="2" presetClass="entr" presetSubtype="1" accel="6000" fill="hold" grpId="0" nodeType="withEffect" p14:presetBounceEnd="38000">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14:bounceEnd="38000">
                                          <p:cBhvr additive="base">
                                            <p:cTn id="17" dur="500" fill="hold"/>
                                            <p:tgtEl>
                                              <p:spTgt spid="13"/>
                                            </p:tgtEl>
                                            <p:attrNameLst>
                                              <p:attrName>ppt_x</p:attrName>
                                            </p:attrNameLst>
                                          </p:cBhvr>
                                          <p:tavLst>
                                            <p:tav tm="0">
                                              <p:val>
                                                <p:strVal val="#ppt_x"/>
                                              </p:val>
                                            </p:tav>
                                            <p:tav tm="100000">
                                              <p:val>
                                                <p:strVal val="#ppt_x"/>
                                              </p:val>
                                            </p:tav>
                                          </p:tavLst>
                                        </p:anim>
                                        <p:anim calcmode="lin" valueType="num" p14:bounceEnd="38000">
                                          <p:cBhvr additive="base">
                                            <p:cTn id="18" dur="500" fill="hold"/>
                                            <p:tgtEl>
                                              <p:spTgt spid="13"/>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 presetClass="entr" presetSubtype="1" accel="600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par>
                                    <p:cTn id="15" presetID="2" presetClass="entr" presetSubtype="1" accel="600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圆角 24"/>
          <p:cNvSpPr/>
          <p:nvPr/>
        </p:nvSpPr>
        <p:spPr>
          <a:xfrm>
            <a:off x="1259963" y="2488238"/>
            <a:ext cx="2790948" cy="2141295"/>
          </a:xfrm>
          <a:prstGeom prst="roundRect">
            <a:avLst>
              <a:gd name="adj" fmla="val 1529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chemeClr val="bg1"/>
              </a:solidFill>
              <a:cs typeface="+mn-ea"/>
              <a:sym typeface="+mn-lt"/>
            </a:endParaRPr>
          </a:p>
        </p:txBody>
      </p:sp>
      <p:sp>
        <p:nvSpPr>
          <p:cNvPr id="2" name="矩形: 圆角 25"/>
          <p:cNvSpPr/>
          <p:nvPr/>
        </p:nvSpPr>
        <p:spPr>
          <a:xfrm>
            <a:off x="4323851" y="1623186"/>
            <a:ext cx="867257" cy="865052"/>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chemeClr val="bg1"/>
                </a:solidFill>
                <a:cs typeface="+mn-ea"/>
                <a:sym typeface="+mn-lt"/>
              </a:rPr>
              <a:t>1</a:t>
            </a:r>
            <a:endParaRPr lang="zh-CN" altLang="en-US" sz="4800" b="1" dirty="0">
              <a:solidFill>
                <a:schemeClr val="bg1"/>
              </a:solidFill>
              <a:cs typeface="+mn-ea"/>
              <a:sym typeface="+mn-lt"/>
            </a:endParaRPr>
          </a:p>
        </p:txBody>
      </p:sp>
      <p:sp>
        <p:nvSpPr>
          <p:cNvPr id="3" name="文本框 2"/>
          <p:cNvSpPr txBox="1"/>
          <p:nvPr/>
        </p:nvSpPr>
        <p:spPr>
          <a:xfrm>
            <a:off x="1815857" y="2726542"/>
            <a:ext cx="1936749" cy="1015663"/>
          </a:xfrm>
          <a:prstGeom prst="rect">
            <a:avLst/>
          </a:prstGeom>
          <a:noFill/>
          <a:ln>
            <a:noFill/>
          </a:ln>
        </p:spPr>
        <p:txBody>
          <a:bodyPr wrap="none" rtlCol="0">
            <a:spAutoFit/>
          </a:bodyPr>
          <a:lstStyle/>
          <a:p>
            <a:r>
              <a:rPr lang="zh-CN" altLang="en-US" sz="6000" b="1" dirty="0" smtClean="0">
                <a:solidFill>
                  <a:schemeClr val="bg1"/>
                </a:solidFill>
                <a:effectLst>
                  <a:outerShdw dist="25400" sx="1000" sy="1000" algn="ctr" rotWithShape="0">
                    <a:srgbClr val="000000"/>
                  </a:outerShdw>
                </a:effectLst>
                <a:cs typeface="+mn-ea"/>
                <a:sym typeface="+mn-lt"/>
              </a:rPr>
              <a:t>目 录</a:t>
            </a:r>
            <a:endParaRPr lang="en-US" sz="6000" b="1" dirty="0">
              <a:solidFill>
                <a:schemeClr val="bg1"/>
              </a:solidFill>
              <a:effectLst>
                <a:outerShdw dist="25400" sx="1000" sy="1000" algn="ctr" rotWithShape="0">
                  <a:srgbClr val="000000"/>
                </a:outerShdw>
              </a:effectLst>
              <a:cs typeface="+mn-ea"/>
              <a:sym typeface="+mn-lt"/>
            </a:endParaRPr>
          </a:p>
        </p:txBody>
      </p:sp>
      <p:grpSp>
        <p:nvGrpSpPr>
          <p:cNvPr id="4" name="组合 3"/>
          <p:cNvGrpSpPr/>
          <p:nvPr/>
        </p:nvGrpSpPr>
        <p:grpSpPr>
          <a:xfrm>
            <a:off x="5312485" y="1623186"/>
            <a:ext cx="6039854" cy="862297"/>
            <a:chOff x="5072465" y="1826209"/>
            <a:chExt cx="4896301" cy="478124"/>
          </a:xfrm>
          <a:solidFill>
            <a:srgbClr val="C00000"/>
          </a:solidFill>
        </p:grpSpPr>
        <p:sp>
          <p:nvSpPr>
            <p:cNvPr id="5" name="矩形: 圆角 24"/>
            <p:cNvSpPr/>
            <p:nvPr/>
          </p:nvSpPr>
          <p:spPr>
            <a:xfrm>
              <a:off x="5072465" y="1826209"/>
              <a:ext cx="4896301" cy="478124"/>
            </a:xfrm>
            <a:prstGeom prst="roundRect">
              <a:avLst>
                <a:gd name="adj" fmla="val 34820"/>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chemeClr val="bg1"/>
                </a:solidFill>
                <a:cs typeface="+mn-ea"/>
                <a:sym typeface="+mn-lt"/>
              </a:endParaRPr>
            </a:p>
          </p:txBody>
        </p:sp>
        <p:sp>
          <p:nvSpPr>
            <p:cNvPr id="6" name="文本框 5"/>
            <p:cNvSpPr txBox="1"/>
            <p:nvPr/>
          </p:nvSpPr>
          <p:spPr>
            <a:xfrm>
              <a:off x="5408035" y="1895824"/>
              <a:ext cx="4560731" cy="290114"/>
            </a:xfrm>
            <a:prstGeom prst="rect">
              <a:avLst/>
            </a:prstGeom>
            <a:noFill/>
            <a:ln>
              <a:noFill/>
            </a:ln>
          </p:spPr>
          <p:txBody>
            <a:bodyPr wrap="square" rtlCol="0">
              <a:spAutoFit/>
            </a:bodyPr>
            <a:lstStyle/>
            <a:p>
              <a:r>
                <a:rPr lang="zh-CN" altLang="en-US" sz="2800" b="1" smtClean="0">
                  <a:solidFill>
                    <a:schemeClr val="bg1"/>
                  </a:solidFill>
                  <a:effectLst>
                    <a:outerShdw dist="25400" sx="1000" sy="1000" algn="ctr" rotWithShape="0">
                      <a:srgbClr val="000000"/>
                    </a:outerShdw>
                  </a:effectLst>
                  <a:cs typeface="+mn-ea"/>
                  <a:sym typeface="+mn-lt"/>
                </a:rPr>
                <a:t>集体主义概念的由来</a:t>
              </a:r>
              <a:endParaRPr lang="zh-CN" altLang="en-US" sz="2800" b="1" dirty="0" smtClean="0">
                <a:solidFill>
                  <a:schemeClr val="bg1"/>
                </a:solidFill>
                <a:effectLst>
                  <a:outerShdw dist="25400" sx="1000" sy="1000" algn="ctr" rotWithShape="0">
                    <a:srgbClr val="000000"/>
                  </a:outerShdw>
                </a:effectLst>
                <a:cs typeface="+mn-ea"/>
                <a:sym typeface="+mn-lt"/>
              </a:endParaRPr>
            </a:p>
          </p:txBody>
        </p:sp>
      </p:grpSp>
      <p:sp>
        <p:nvSpPr>
          <p:cNvPr id="7" name="文本框 6"/>
          <p:cNvSpPr txBox="1"/>
          <p:nvPr/>
        </p:nvSpPr>
        <p:spPr>
          <a:xfrm>
            <a:off x="1380765" y="3610783"/>
            <a:ext cx="2387192" cy="584775"/>
          </a:xfrm>
          <a:prstGeom prst="rect">
            <a:avLst/>
          </a:prstGeom>
          <a:noFill/>
          <a:ln>
            <a:noFill/>
          </a:ln>
        </p:spPr>
        <p:txBody>
          <a:bodyPr wrap="none" rtlCol="0">
            <a:spAutoFit/>
          </a:bodyPr>
          <a:lstStyle/>
          <a:p>
            <a:r>
              <a:rPr lang="en-US" altLang="zh-CN" sz="3200" b="1" dirty="0" smtClean="0">
                <a:solidFill>
                  <a:schemeClr val="bg1"/>
                </a:solidFill>
                <a:effectLst>
                  <a:outerShdw dist="25400" sx="1000" sy="1000" algn="ctr" rotWithShape="0">
                    <a:srgbClr val="000000"/>
                  </a:outerShdw>
                </a:effectLst>
                <a:cs typeface="+mn-ea"/>
                <a:sym typeface="+mn-lt"/>
              </a:rPr>
              <a:t>C O N T E N T</a:t>
            </a:r>
            <a:endParaRPr lang="en-US" sz="3200" b="1" dirty="0">
              <a:solidFill>
                <a:schemeClr val="bg1"/>
              </a:solidFill>
              <a:effectLst>
                <a:outerShdw dist="25400" sx="1000" sy="1000" algn="ctr" rotWithShape="0">
                  <a:srgbClr val="000000"/>
                </a:outerShdw>
              </a:effectLst>
              <a:cs typeface="+mn-ea"/>
              <a:sym typeface="+mn-lt"/>
            </a:endParaRPr>
          </a:p>
        </p:txBody>
      </p:sp>
      <p:sp>
        <p:nvSpPr>
          <p:cNvPr id="8" name="矩形: 圆角 25"/>
          <p:cNvSpPr/>
          <p:nvPr/>
        </p:nvSpPr>
        <p:spPr>
          <a:xfrm>
            <a:off x="4323851" y="2723616"/>
            <a:ext cx="867257" cy="865052"/>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smtClean="0">
                <a:solidFill>
                  <a:schemeClr val="bg1"/>
                </a:solidFill>
                <a:cs typeface="+mn-ea"/>
                <a:sym typeface="+mn-lt"/>
              </a:rPr>
              <a:t>2</a:t>
            </a:r>
            <a:endParaRPr lang="zh-CN" altLang="en-US" sz="4800" b="1" dirty="0">
              <a:solidFill>
                <a:schemeClr val="bg1"/>
              </a:solidFill>
              <a:cs typeface="+mn-ea"/>
              <a:sym typeface="+mn-lt"/>
            </a:endParaRPr>
          </a:p>
        </p:txBody>
      </p:sp>
      <p:grpSp>
        <p:nvGrpSpPr>
          <p:cNvPr id="9" name="组合 8"/>
          <p:cNvGrpSpPr/>
          <p:nvPr/>
        </p:nvGrpSpPr>
        <p:grpSpPr>
          <a:xfrm>
            <a:off x="5312485" y="2704595"/>
            <a:ext cx="6039854" cy="862297"/>
            <a:chOff x="5072465" y="1826209"/>
            <a:chExt cx="4896301" cy="478124"/>
          </a:xfrm>
          <a:solidFill>
            <a:srgbClr val="C00000"/>
          </a:solidFill>
        </p:grpSpPr>
        <p:sp>
          <p:nvSpPr>
            <p:cNvPr id="10" name="矩形: 圆角 24"/>
            <p:cNvSpPr/>
            <p:nvPr/>
          </p:nvSpPr>
          <p:spPr>
            <a:xfrm>
              <a:off x="5072465" y="1826209"/>
              <a:ext cx="4896301" cy="478124"/>
            </a:xfrm>
            <a:prstGeom prst="roundRect">
              <a:avLst>
                <a:gd name="adj" fmla="val 30072"/>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chemeClr val="bg1"/>
                </a:solidFill>
                <a:cs typeface="+mn-ea"/>
                <a:sym typeface="+mn-lt"/>
              </a:endParaRPr>
            </a:p>
          </p:txBody>
        </p:sp>
        <p:sp>
          <p:nvSpPr>
            <p:cNvPr id="11" name="文本框 10"/>
            <p:cNvSpPr txBox="1"/>
            <p:nvPr/>
          </p:nvSpPr>
          <p:spPr>
            <a:xfrm>
              <a:off x="5408035" y="1895824"/>
              <a:ext cx="4406013" cy="290114"/>
            </a:xfrm>
            <a:prstGeom prst="rect">
              <a:avLst/>
            </a:prstGeom>
            <a:noFill/>
            <a:ln>
              <a:noFill/>
            </a:ln>
          </p:spPr>
          <p:txBody>
            <a:bodyPr wrap="square" rtlCol="0">
              <a:spAutoFit/>
            </a:bodyPr>
            <a:lstStyle/>
            <a:p>
              <a:r>
                <a:rPr lang="zh-CN" altLang="en-US" sz="2800" b="1" smtClean="0">
                  <a:solidFill>
                    <a:schemeClr val="bg1"/>
                  </a:solidFill>
                  <a:effectLst>
                    <a:outerShdw dist="25400" sx="1000" sy="1000" algn="ctr" rotWithShape="0">
                      <a:srgbClr val="000000"/>
                    </a:outerShdw>
                  </a:effectLst>
                  <a:cs typeface="+mn-ea"/>
                  <a:sym typeface="+mn-lt"/>
                </a:rPr>
                <a:t>集体主义的定义</a:t>
              </a:r>
              <a:endParaRPr lang="zh-CN" altLang="en-US" sz="2800" b="1" dirty="0" smtClean="0">
                <a:solidFill>
                  <a:schemeClr val="bg1"/>
                </a:solidFill>
                <a:effectLst>
                  <a:outerShdw dist="25400" sx="1000" sy="1000" algn="ctr" rotWithShape="0">
                    <a:srgbClr val="000000"/>
                  </a:outerShdw>
                </a:effectLst>
                <a:cs typeface="+mn-ea"/>
                <a:sym typeface="+mn-lt"/>
              </a:endParaRPr>
            </a:p>
          </p:txBody>
        </p:sp>
      </p:grpSp>
      <p:sp>
        <p:nvSpPr>
          <p:cNvPr id="12" name="矩形: 圆角 25"/>
          <p:cNvSpPr/>
          <p:nvPr/>
        </p:nvSpPr>
        <p:spPr>
          <a:xfrm>
            <a:off x="4323851" y="3824046"/>
            <a:ext cx="867257" cy="865052"/>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smtClean="0">
                <a:solidFill>
                  <a:schemeClr val="bg1"/>
                </a:solidFill>
                <a:cs typeface="+mn-ea"/>
                <a:sym typeface="+mn-lt"/>
              </a:rPr>
              <a:t>3</a:t>
            </a:r>
            <a:endParaRPr lang="zh-CN" altLang="en-US" sz="4800" b="1" dirty="0">
              <a:solidFill>
                <a:schemeClr val="bg1"/>
              </a:solidFill>
              <a:cs typeface="+mn-ea"/>
              <a:sym typeface="+mn-lt"/>
            </a:endParaRPr>
          </a:p>
        </p:txBody>
      </p:sp>
      <p:grpSp>
        <p:nvGrpSpPr>
          <p:cNvPr id="13" name="组合 12"/>
          <p:cNvGrpSpPr/>
          <p:nvPr/>
        </p:nvGrpSpPr>
        <p:grpSpPr>
          <a:xfrm>
            <a:off x="5312485" y="3824046"/>
            <a:ext cx="6039854" cy="862297"/>
            <a:chOff x="5072465" y="1826209"/>
            <a:chExt cx="4896300" cy="478124"/>
          </a:xfrm>
          <a:solidFill>
            <a:srgbClr val="C00000"/>
          </a:solidFill>
        </p:grpSpPr>
        <p:sp>
          <p:nvSpPr>
            <p:cNvPr id="14" name="矩形: 圆角 24"/>
            <p:cNvSpPr/>
            <p:nvPr/>
          </p:nvSpPr>
          <p:spPr>
            <a:xfrm>
              <a:off x="5072465" y="1826209"/>
              <a:ext cx="4896300" cy="478124"/>
            </a:xfrm>
            <a:prstGeom prst="roundRect">
              <a:avLst>
                <a:gd name="adj" fmla="val 23741"/>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chemeClr val="bg1"/>
                </a:solidFill>
                <a:cs typeface="+mn-ea"/>
                <a:sym typeface="+mn-lt"/>
              </a:endParaRPr>
            </a:p>
          </p:txBody>
        </p:sp>
        <p:sp>
          <p:nvSpPr>
            <p:cNvPr id="15" name="文本框 14"/>
            <p:cNvSpPr txBox="1"/>
            <p:nvPr/>
          </p:nvSpPr>
          <p:spPr>
            <a:xfrm>
              <a:off x="5408035" y="1895195"/>
              <a:ext cx="4560730" cy="290114"/>
            </a:xfrm>
            <a:prstGeom prst="rect">
              <a:avLst/>
            </a:prstGeom>
            <a:noFill/>
            <a:ln>
              <a:noFill/>
            </a:ln>
          </p:spPr>
          <p:txBody>
            <a:bodyPr wrap="square" rtlCol="0">
              <a:spAutoFit/>
            </a:bodyPr>
            <a:lstStyle/>
            <a:p>
              <a:r>
                <a:rPr lang="zh-CN" altLang="en-US" sz="2800" b="1" smtClean="0">
                  <a:solidFill>
                    <a:schemeClr val="bg1"/>
                  </a:solidFill>
                  <a:effectLst>
                    <a:outerShdw dist="25400" sx="1000" sy="1000" algn="ctr" rotWithShape="0">
                      <a:srgbClr val="000000"/>
                    </a:outerShdw>
                  </a:effectLst>
                  <a:cs typeface="+mn-ea"/>
                  <a:sym typeface="+mn-lt"/>
                </a:rPr>
                <a:t>集体主义道德原则的价值内涵</a:t>
              </a:r>
              <a:endParaRPr lang="zh-CN" altLang="en-US" sz="2800" b="1" dirty="0" smtClean="0">
                <a:solidFill>
                  <a:schemeClr val="bg1"/>
                </a:solidFill>
                <a:effectLst>
                  <a:outerShdw dist="25400" sx="1000" sy="1000" algn="ctr" rotWithShape="0">
                    <a:srgbClr val="000000"/>
                  </a:outerShdw>
                </a:effectLst>
                <a:cs typeface="+mn-ea"/>
                <a:sym typeface="+mn-lt"/>
              </a:endParaRPr>
            </a:p>
          </p:txBody>
        </p:sp>
      </p:grpSp>
      <p:sp>
        <p:nvSpPr>
          <p:cNvPr id="16" name="矩形: 圆角 25"/>
          <p:cNvSpPr/>
          <p:nvPr/>
        </p:nvSpPr>
        <p:spPr>
          <a:xfrm>
            <a:off x="4323851" y="4924477"/>
            <a:ext cx="867257" cy="865052"/>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smtClean="0">
                <a:solidFill>
                  <a:schemeClr val="bg1"/>
                </a:solidFill>
                <a:cs typeface="+mn-ea"/>
                <a:sym typeface="+mn-lt"/>
              </a:rPr>
              <a:t>4</a:t>
            </a:r>
            <a:endParaRPr lang="zh-CN" altLang="en-US" sz="4800" b="1" dirty="0">
              <a:solidFill>
                <a:schemeClr val="bg1"/>
              </a:solidFill>
              <a:cs typeface="+mn-ea"/>
              <a:sym typeface="+mn-lt"/>
            </a:endParaRPr>
          </a:p>
        </p:txBody>
      </p:sp>
      <p:grpSp>
        <p:nvGrpSpPr>
          <p:cNvPr id="17" name="组合 16"/>
          <p:cNvGrpSpPr/>
          <p:nvPr/>
        </p:nvGrpSpPr>
        <p:grpSpPr>
          <a:xfrm>
            <a:off x="5312485" y="4907768"/>
            <a:ext cx="6039854" cy="862297"/>
            <a:chOff x="5072465" y="1826209"/>
            <a:chExt cx="4896301" cy="478124"/>
          </a:xfrm>
          <a:solidFill>
            <a:srgbClr val="C00000"/>
          </a:solidFill>
        </p:grpSpPr>
        <p:sp>
          <p:nvSpPr>
            <p:cNvPr id="18" name="矩形: 圆角 24"/>
            <p:cNvSpPr/>
            <p:nvPr/>
          </p:nvSpPr>
          <p:spPr>
            <a:xfrm>
              <a:off x="5072465" y="1826209"/>
              <a:ext cx="4896301" cy="478124"/>
            </a:xfrm>
            <a:prstGeom prst="roundRect">
              <a:avLst>
                <a:gd name="adj" fmla="val 23741"/>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chemeClr val="bg1"/>
                </a:solidFill>
                <a:cs typeface="+mn-ea"/>
                <a:sym typeface="+mn-lt"/>
              </a:endParaRPr>
            </a:p>
          </p:txBody>
        </p:sp>
        <p:sp>
          <p:nvSpPr>
            <p:cNvPr id="19" name="文本框 18"/>
            <p:cNvSpPr txBox="1"/>
            <p:nvPr/>
          </p:nvSpPr>
          <p:spPr>
            <a:xfrm>
              <a:off x="5408034" y="1930242"/>
              <a:ext cx="4406013" cy="290114"/>
            </a:xfrm>
            <a:prstGeom prst="rect">
              <a:avLst/>
            </a:prstGeom>
            <a:noFill/>
            <a:ln>
              <a:noFill/>
            </a:ln>
          </p:spPr>
          <p:txBody>
            <a:bodyPr wrap="square" rtlCol="0">
              <a:spAutoFit/>
            </a:bodyPr>
            <a:lstStyle/>
            <a:p>
              <a:r>
                <a:rPr lang="zh-CN" altLang="en-US" sz="2800" b="1" smtClean="0">
                  <a:solidFill>
                    <a:schemeClr val="bg1"/>
                  </a:solidFill>
                  <a:effectLst>
                    <a:outerShdw dist="25400" sx="1000" sy="1000" algn="ctr" rotWithShape="0">
                      <a:srgbClr val="000000"/>
                    </a:outerShdw>
                  </a:effectLst>
                  <a:cs typeface="+mn-ea"/>
                  <a:sym typeface="+mn-lt"/>
                </a:rPr>
                <a:t>集体主义原则的重大意义</a:t>
              </a:r>
              <a:endParaRPr lang="zh-CN" altLang="en-US" sz="2800" b="1" dirty="0" smtClean="0">
                <a:solidFill>
                  <a:schemeClr val="bg1"/>
                </a:solidFill>
                <a:effectLst>
                  <a:outerShdw dist="25400" sx="1000" sy="1000" algn="ctr" rotWithShape="0">
                    <a:srgbClr val="000000"/>
                  </a:outerShdw>
                </a:effectLst>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par>
                                <p:cTn id="19" presetID="2" presetClass="entr" presetSubtype="2" decel="5600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750" fill="hold"/>
                                        <p:tgtEl>
                                          <p:spTgt spid="4"/>
                                        </p:tgtEl>
                                        <p:attrNameLst>
                                          <p:attrName>ppt_x</p:attrName>
                                        </p:attrNameLst>
                                      </p:cBhvr>
                                      <p:tavLst>
                                        <p:tav tm="0">
                                          <p:val>
                                            <p:strVal val="1+#ppt_w/2"/>
                                          </p:val>
                                        </p:tav>
                                        <p:tav tm="100000">
                                          <p:val>
                                            <p:strVal val="#ppt_x"/>
                                          </p:val>
                                        </p:tav>
                                      </p:tavLst>
                                    </p:anim>
                                    <p:anim calcmode="lin" valueType="num">
                                      <p:cBhvr additive="base">
                                        <p:cTn id="22" dur="750" fill="hold"/>
                                        <p:tgtEl>
                                          <p:spTgt spid="4"/>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2" presetClass="entr" presetSubtype="2" decel="5600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750" fill="hold"/>
                                        <p:tgtEl>
                                          <p:spTgt spid="9"/>
                                        </p:tgtEl>
                                        <p:attrNameLst>
                                          <p:attrName>ppt_x</p:attrName>
                                        </p:attrNameLst>
                                      </p:cBhvr>
                                      <p:tavLst>
                                        <p:tav tm="0">
                                          <p:val>
                                            <p:strVal val="1+#ppt_w/2"/>
                                          </p:val>
                                        </p:tav>
                                        <p:tav tm="100000">
                                          <p:val>
                                            <p:strVal val="#ppt_x"/>
                                          </p:val>
                                        </p:tav>
                                      </p:tavLst>
                                    </p:anim>
                                    <p:anim calcmode="lin" valueType="num">
                                      <p:cBhvr additive="base">
                                        <p:cTn id="31" dur="750" fill="hold"/>
                                        <p:tgtEl>
                                          <p:spTgt spid="9"/>
                                        </p:tgtEl>
                                        <p:attrNameLst>
                                          <p:attrName>ppt_y</p:attrName>
                                        </p:attrNameLst>
                                      </p:cBhvr>
                                      <p:tavLst>
                                        <p:tav tm="0">
                                          <p:val>
                                            <p:strVal val="#ppt_y"/>
                                          </p:val>
                                        </p:tav>
                                        <p:tav tm="100000">
                                          <p:val>
                                            <p:strVal val="#ppt_y"/>
                                          </p:val>
                                        </p:tav>
                                      </p:tavLst>
                                    </p:anim>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2" presetClass="entr" presetSubtype="2" decel="5600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750" fill="hold"/>
                                        <p:tgtEl>
                                          <p:spTgt spid="13"/>
                                        </p:tgtEl>
                                        <p:attrNameLst>
                                          <p:attrName>ppt_x</p:attrName>
                                        </p:attrNameLst>
                                      </p:cBhvr>
                                      <p:tavLst>
                                        <p:tav tm="0">
                                          <p:val>
                                            <p:strVal val="1+#ppt_w/2"/>
                                          </p:val>
                                        </p:tav>
                                        <p:tav tm="100000">
                                          <p:val>
                                            <p:strVal val="#ppt_x"/>
                                          </p:val>
                                        </p:tav>
                                      </p:tavLst>
                                    </p:anim>
                                    <p:anim calcmode="lin" valueType="num">
                                      <p:cBhvr additive="base">
                                        <p:cTn id="40" dur="750" fill="hold"/>
                                        <p:tgtEl>
                                          <p:spTgt spid="13"/>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par>
                                <p:cTn id="46" presetID="2" presetClass="entr" presetSubtype="2" decel="5600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750" fill="hold"/>
                                        <p:tgtEl>
                                          <p:spTgt spid="17"/>
                                        </p:tgtEl>
                                        <p:attrNameLst>
                                          <p:attrName>ppt_x</p:attrName>
                                        </p:attrNameLst>
                                      </p:cBhvr>
                                      <p:tavLst>
                                        <p:tav tm="0">
                                          <p:val>
                                            <p:strVal val="1+#ppt_w/2"/>
                                          </p:val>
                                        </p:tav>
                                        <p:tav tm="100000">
                                          <p:val>
                                            <p:strVal val="#ppt_x"/>
                                          </p:val>
                                        </p:tav>
                                      </p:tavLst>
                                    </p:anim>
                                    <p:anim calcmode="lin" valueType="num">
                                      <p:cBhvr additive="base">
                                        <p:cTn id="49"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animBg="1"/>
      <p:bldP spid="12"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388032" y="266295"/>
            <a:ext cx="5707967" cy="52322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smtClean="0">
                <a:solidFill>
                  <a:schemeClr val="bg1"/>
                </a:solidFill>
              </a:rPr>
              <a:t>三、集体主义</a:t>
            </a:r>
            <a:r>
              <a:rPr lang="zh-CN" altLang="en-US" sz="2800" b="1">
                <a:solidFill>
                  <a:schemeClr val="bg1"/>
                </a:solidFill>
              </a:rPr>
              <a:t>道德原则的价值内涵</a:t>
            </a:r>
            <a:endParaRPr lang="zh-CN" altLang="en-US" sz="2800" b="1">
              <a:solidFill>
                <a:schemeClr val="bg1"/>
              </a:solidFill>
            </a:endParaRPr>
          </a:p>
        </p:txBody>
      </p:sp>
      <p:grpSp>
        <p:nvGrpSpPr>
          <p:cNvPr id="7" name="组合 6"/>
          <p:cNvGrpSpPr/>
          <p:nvPr/>
        </p:nvGrpSpPr>
        <p:grpSpPr>
          <a:xfrm>
            <a:off x="634999" y="2103206"/>
            <a:ext cx="10922000" cy="3247117"/>
            <a:chOff x="4468730" y="1411959"/>
            <a:chExt cx="9942286" cy="2593987"/>
          </a:xfrm>
        </p:grpSpPr>
        <p:sp>
          <p:nvSpPr>
            <p:cNvPr id="9" name="矩形 8"/>
            <p:cNvSpPr/>
            <p:nvPr/>
          </p:nvSpPr>
          <p:spPr>
            <a:xfrm rot="5400000">
              <a:off x="8142879" y="-2262190"/>
              <a:ext cx="2593987" cy="9942286"/>
            </a:xfrm>
            <a:prstGeom prst="rect">
              <a:avLst/>
            </a:prstGeom>
            <a:solidFill>
              <a:srgbClr val="FFC000"/>
            </a:solidFill>
            <a:ln>
              <a:solidFill>
                <a:srgbClr val="A8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 name="Text Box 16"/>
            <p:cNvSpPr txBox="1">
              <a:spLocks noChangeArrowheads="1"/>
            </p:cNvSpPr>
            <p:nvPr/>
          </p:nvSpPr>
          <p:spPr bwMode="auto">
            <a:xfrm>
              <a:off x="4642902" y="1487182"/>
              <a:ext cx="9593943" cy="2430357"/>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20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lnSpc>
                  <a:spcPct val="150000"/>
                </a:lnSpc>
              </a:pPr>
              <a:r>
                <a:rPr lang="zh-CN" altLang="en-US"/>
                <a:t>       </a:t>
              </a:r>
              <a:r>
                <a:rPr lang="zh-CN" altLang="en-US" smtClean="0"/>
                <a:t>   </a:t>
              </a:r>
              <a:r>
                <a:rPr lang="zh-CN" altLang="en-US" sz="2400" smtClean="0">
                  <a:solidFill>
                    <a:schemeClr val="tx1"/>
                  </a:solidFill>
                  <a:latin typeface="微软雅黑" panose="020B0503020204020204" charset="-122"/>
                  <a:ea typeface="微软雅黑" panose="020B0503020204020204" charset="-122"/>
                </a:rPr>
                <a:t>总之</a:t>
              </a:r>
              <a:r>
                <a:rPr lang="zh-CN" altLang="en-US" sz="2400">
                  <a:solidFill>
                    <a:schemeClr val="tx1"/>
                  </a:solidFill>
                  <a:latin typeface="微软雅黑" panose="020B0503020204020204" charset="-122"/>
                  <a:ea typeface="微软雅黑" panose="020B0503020204020204" charset="-122"/>
                </a:rPr>
                <a:t>，坚持集体主义的基本原则，是进行社会主义道德建设的重大任务，这是一个社会系统工程。它不仅需要完善集体内部的各种机制，还需要有良好的外部环境，只有不断优化整个社会环境，使社会的经济、政治、法律、教育、文学、艺术、新闻媒体等各个方面相互配合，才能使集体利益同个人利益协调发展。</a:t>
              </a:r>
              <a:endParaRPr lang="zh-CN" altLang="en-US" sz="2400">
                <a:solidFill>
                  <a:schemeClr val="tx1"/>
                </a:solidFill>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3"/>
          <p:cNvSpPr>
            <a:spLocks noChangeArrowheads="1"/>
          </p:cNvSpPr>
          <p:nvPr/>
        </p:nvSpPr>
        <p:spPr bwMode="auto">
          <a:xfrm>
            <a:off x="609601" y="-212366"/>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60"/>
          </a:p>
        </p:txBody>
      </p:sp>
      <p:sp>
        <p:nvSpPr>
          <p:cNvPr id="17411" name="Rectangle 25"/>
          <p:cNvSpPr>
            <a:spLocks noChangeArrowheads="1"/>
          </p:cNvSpPr>
          <p:nvPr/>
        </p:nvSpPr>
        <p:spPr bwMode="auto">
          <a:xfrm>
            <a:off x="609601" y="-212366"/>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60"/>
          </a:p>
        </p:txBody>
      </p:sp>
      <p:sp>
        <p:nvSpPr>
          <p:cNvPr id="17412" name="Rectangle 27"/>
          <p:cNvSpPr>
            <a:spLocks noChangeArrowheads="1"/>
          </p:cNvSpPr>
          <p:nvPr/>
        </p:nvSpPr>
        <p:spPr bwMode="auto">
          <a:xfrm>
            <a:off x="609601" y="-212366"/>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60"/>
          </a:p>
        </p:txBody>
      </p:sp>
      <p:sp>
        <p:nvSpPr>
          <p:cNvPr id="17413" name="Rectangle 29"/>
          <p:cNvSpPr>
            <a:spLocks noChangeArrowheads="1"/>
          </p:cNvSpPr>
          <p:nvPr/>
        </p:nvSpPr>
        <p:spPr bwMode="auto">
          <a:xfrm>
            <a:off x="609601" y="-212366"/>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60"/>
          </a:p>
        </p:txBody>
      </p:sp>
      <p:sp>
        <p:nvSpPr>
          <p:cNvPr id="17414" name="Rectangle 31"/>
          <p:cNvSpPr>
            <a:spLocks noChangeArrowheads="1"/>
          </p:cNvSpPr>
          <p:nvPr/>
        </p:nvSpPr>
        <p:spPr bwMode="auto">
          <a:xfrm>
            <a:off x="609601" y="-212366"/>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60"/>
          </a:p>
        </p:txBody>
      </p:sp>
      <p:sp>
        <p:nvSpPr>
          <p:cNvPr id="17415" name="Rectangle 8"/>
          <p:cNvSpPr>
            <a:spLocks noChangeArrowheads="1"/>
          </p:cNvSpPr>
          <p:nvPr/>
        </p:nvSpPr>
        <p:spPr bwMode="auto">
          <a:xfrm>
            <a:off x="609601" y="-212366"/>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60"/>
          </a:p>
        </p:txBody>
      </p:sp>
      <p:sp>
        <p:nvSpPr>
          <p:cNvPr id="17416" name="Rectangle 10"/>
          <p:cNvSpPr>
            <a:spLocks noChangeArrowheads="1"/>
          </p:cNvSpPr>
          <p:nvPr/>
        </p:nvSpPr>
        <p:spPr bwMode="auto">
          <a:xfrm>
            <a:off x="609601" y="-212366"/>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60"/>
          </a:p>
        </p:txBody>
      </p:sp>
      <p:sp>
        <p:nvSpPr>
          <p:cNvPr id="17417" name="Rectangle 12"/>
          <p:cNvSpPr>
            <a:spLocks noChangeArrowheads="1"/>
          </p:cNvSpPr>
          <p:nvPr/>
        </p:nvSpPr>
        <p:spPr bwMode="auto">
          <a:xfrm>
            <a:off x="609601" y="-212366"/>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60"/>
          </a:p>
        </p:txBody>
      </p:sp>
      <p:sp>
        <p:nvSpPr>
          <p:cNvPr id="17418" name="Rectangle 14"/>
          <p:cNvSpPr>
            <a:spLocks noChangeArrowheads="1"/>
          </p:cNvSpPr>
          <p:nvPr/>
        </p:nvSpPr>
        <p:spPr bwMode="auto">
          <a:xfrm>
            <a:off x="609601" y="-212366"/>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60"/>
          </a:p>
        </p:txBody>
      </p:sp>
      <p:sp>
        <p:nvSpPr>
          <p:cNvPr id="17419" name="Rectangle 16"/>
          <p:cNvSpPr>
            <a:spLocks noChangeArrowheads="1"/>
          </p:cNvSpPr>
          <p:nvPr/>
        </p:nvSpPr>
        <p:spPr bwMode="auto">
          <a:xfrm>
            <a:off x="609601" y="-212366"/>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60"/>
          </a:p>
        </p:txBody>
      </p:sp>
      <p:sp>
        <p:nvSpPr>
          <p:cNvPr id="17420" name="Rectangle 8"/>
          <p:cNvSpPr>
            <a:spLocks noChangeArrowheads="1"/>
          </p:cNvSpPr>
          <p:nvPr/>
        </p:nvSpPr>
        <p:spPr bwMode="auto">
          <a:xfrm>
            <a:off x="609601" y="-212366"/>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60"/>
          </a:p>
        </p:txBody>
      </p:sp>
      <p:sp>
        <p:nvSpPr>
          <p:cNvPr id="17421" name="Rectangle 10"/>
          <p:cNvSpPr>
            <a:spLocks noChangeArrowheads="1"/>
          </p:cNvSpPr>
          <p:nvPr/>
        </p:nvSpPr>
        <p:spPr bwMode="auto">
          <a:xfrm>
            <a:off x="609601" y="-212366"/>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60"/>
          </a:p>
        </p:txBody>
      </p:sp>
      <p:sp>
        <p:nvSpPr>
          <p:cNvPr id="17427" name="Text Box 19"/>
          <p:cNvSpPr txBox="1">
            <a:spLocks noChangeArrowheads="1"/>
          </p:cNvSpPr>
          <p:nvPr/>
        </p:nvSpPr>
        <p:spPr bwMode="auto">
          <a:xfrm>
            <a:off x="3012803" y="4072655"/>
            <a:ext cx="6309360" cy="424732"/>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endParaRPr lang="zh-CN" altLang="en-US" sz="2160">
              <a:solidFill>
                <a:schemeClr val="bg1"/>
              </a:solidFill>
              <a:latin typeface="宋体" panose="02010600030101010101" pitchFamily="2" charset="-122"/>
            </a:endParaRPr>
          </a:p>
        </p:txBody>
      </p:sp>
      <p:sp>
        <p:nvSpPr>
          <p:cNvPr id="21" name="Text Box 8"/>
          <p:cNvSpPr txBox="1">
            <a:spLocks noChangeArrowheads="1"/>
          </p:cNvSpPr>
          <p:nvPr/>
        </p:nvSpPr>
        <p:spPr bwMode="auto">
          <a:xfrm>
            <a:off x="388032" y="266295"/>
            <a:ext cx="5707967" cy="52322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a:solidFill>
                  <a:schemeClr val="bg1"/>
                </a:solidFill>
              </a:rPr>
              <a:t>四、集体主义原则的重大意义</a:t>
            </a:r>
            <a:endParaRPr lang="zh-CN" altLang="en-US" sz="2800" b="1">
              <a:solidFill>
                <a:schemeClr val="bg1"/>
              </a:solidFill>
            </a:endParaRPr>
          </a:p>
        </p:txBody>
      </p:sp>
      <p:grpSp>
        <p:nvGrpSpPr>
          <p:cNvPr id="5" name="组合 4"/>
          <p:cNvGrpSpPr/>
          <p:nvPr/>
        </p:nvGrpSpPr>
        <p:grpSpPr>
          <a:xfrm>
            <a:off x="2520970" y="1980397"/>
            <a:ext cx="6576350" cy="655552"/>
            <a:chOff x="2813338" y="2139834"/>
            <a:chExt cx="6576350" cy="655552"/>
          </a:xfrm>
        </p:grpSpPr>
        <p:cxnSp>
          <p:nvCxnSpPr>
            <p:cNvPr id="22" name="直接连接符 21"/>
            <p:cNvCxnSpPr/>
            <p:nvPr/>
          </p:nvCxnSpPr>
          <p:spPr>
            <a:xfrm>
              <a:off x="3588328" y="2786165"/>
              <a:ext cx="5791892" cy="9221"/>
            </a:xfrm>
            <a:prstGeom prst="line">
              <a:avLst/>
            </a:prstGeom>
            <a:ln>
              <a:solidFill>
                <a:srgbClr val="C0000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813338" y="2139834"/>
              <a:ext cx="765522" cy="646332"/>
              <a:chOff x="3312992" y="1490656"/>
              <a:chExt cx="765522" cy="646332"/>
            </a:xfrm>
          </p:grpSpPr>
          <p:sp>
            <p:nvSpPr>
              <p:cNvPr id="3" name="六边形 2"/>
              <p:cNvSpPr/>
              <p:nvPr/>
            </p:nvSpPr>
            <p:spPr>
              <a:xfrm>
                <a:off x="3312992" y="1533536"/>
                <a:ext cx="765522" cy="603452"/>
              </a:xfrm>
              <a:prstGeom prst="hexagon">
                <a:avLst/>
              </a:prstGeom>
              <a:solidFill>
                <a:srgbClr val="FFFFFF"/>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 Box 8"/>
              <p:cNvSpPr txBox="1">
                <a:spLocks noChangeArrowheads="1"/>
              </p:cNvSpPr>
              <p:nvPr/>
            </p:nvSpPr>
            <p:spPr bwMode="auto">
              <a:xfrm>
                <a:off x="3487936" y="1490656"/>
                <a:ext cx="488205" cy="646331"/>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600" b="1" smtClean="0">
                    <a:solidFill>
                      <a:srgbClr val="C00000"/>
                    </a:solidFill>
                    <a:latin typeface="黑体" panose="02010609060101010101" pitchFamily="49" charset="-122"/>
                    <a:ea typeface="黑体" panose="02010609060101010101" pitchFamily="49" charset="-122"/>
                  </a:rPr>
                  <a:t>1</a:t>
                </a:r>
                <a:endParaRPr lang="zh-CN" altLang="en-US" sz="3600" b="1">
                  <a:solidFill>
                    <a:srgbClr val="C00000"/>
                  </a:solidFill>
                  <a:latin typeface="黑体" panose="02010609060101010101" pitchFamily="49" charset="-122"/>
                  <a:ea typeface="黑体" panose="02010609060101010101" pitchFamily="49" charset="-122"/>
                </a:endParaRPr>
              </a:p>
            </p:txBody>
          </p:sp>
        </p:grpSp>
        <p:sp>
          <p:nvSpPr>
            <p:cNvPr id="27" name="Text Box 16"/>
            <p:cNvSpPr txBox="1">
              <a:spLocks noChangeArrowheads="1"/>
            </p:cNvSpPr>
            <p:nvPr/>
          </p:nvSpPr>
          <p:spPr bwMode="auto">
            <a:xfrm>
              <a:off x="3654380" y="2152551"/>
              <a:ext cx="5735308" cy="581057"/>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2400">
                  <a:latin typeface="微软雅黑" panose="020B0503020204020204" charset="-122"/>
                  <a:ea typeface="微软雅黑" panose="020B0503020204020204" charset="-122"/>
                </a:rPr>
                <a:t>集体主义是促进社会公正的精神动因</a:t>
              </a:r>
              <a:endParaRPr lang="zh-CN" altLang="en-US" sz="2400">
                <a:latin typeface="微软雅黑" panose="020B0503020204020204" charset="-122"/>
                <a:ea typeface="微软雅黑" panose="020B0503020204020204" charset="-122"/>
              </a:endParaRPr>
            </a:p>
          </p:txBody>
        </p:sp>
      </p:grpSp>
      <p:grpSp>
        <p:nvGrpSpPr>
          <p:cNvPr id="29" name="组合 28"/>
          <p:cNvGrpSpPr/>
          <p:nvPr/>
        </p:nvGrpSpPr>
        <p:grpSpPr>
          <a:xfrm>
            <a:off x="2530438" y="3207785"/>
            <a:ext cx="6576350" cy="655552"/>
            <a:chOff x="2813338" y="2139834"/>
            <a:chExt cx="6576350" cy="655552"/>
          </a:xfrm>
        </p:grpSpPr>
        <p:cxnSp>
          <p:nvCxnSpPr>
            <p:cNvPr id="30" name="直接连接符 29"/>
            <p:cNvCxnSpPr/>
            <p:nvPr/>
          </p:nvCxnSpPr>
          <p:spPr>
            <a:xfrm>
              <a:off x="3588328" y="2786165"/>
              <a:ext cx="5791892" cy="9221"/>
            </a:xfrm>
            <a:prstGeom prst="line">
              <a:avLst/>
            </a:prstGeom>
            <a:ln>
              <a:solidFill>
                <a:srgbClr val="C0000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2813338" y="2139834"/>
              <a:ext cx="765522" cy="646332"/>
              <a:chOff x="3312992" y="1490656"/>
              <a:chExt cx="765522" cy="646332"/>
            </a:xfrm>
          </p:grpSpPr>
          <p:sp>
            <p:nvSpPr>
              <p:cNvPr id="33" name="六边形 32"/>
              <p:cNvSpPr/>
              <p:nvPr/>
            </p:nvSpPr>
            <p:spPr>
              <a:xfrm>
                <a:off x="3312992" y="1533536"/>
                <a:ext cx="765522" cy="603452"/>
              </a:xfrm>
              <a:prstGeom prst="hexagon">
                <a:avLst/>
              </a:prstGeom>
              <a:solidFill>
                <a:srgbClr val="FFFFFF"/>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 Box 8"/>
              <p:cNvSpPr txBox="1">
                <a:spLocks noChangeArrowheads="1"/>
              </p:cNvSpPr>
              <p:nvPr/>
            </p:nvSpPr>
            <p:spPr bwMode="auto">
              <a:xfrm>
                <a:off x="3487936" y="1490656"/>
                <a:ext cx="488205" cy="646331"/>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600" b="1" smtClean="0">
                    <a:solidFill>
                      <a:srgbClr val="C00000"/>
                    </a:solidFill>
                    <a:latin typeface="黑体" panose="02010609060101010101" pitchFamily="49" charset="-122"/>
                    <a:ea typeface="黑体" panose="02010609060101010101" pitchFamily="49" charset="-122"/>
                  </a:rPr>
                  <a:t>2</a:t>
                </a:r>
                <a:endParaRPr lang="zh-CN" altLang="en-US" sz="3600" b="1">
                  <a:solidFill>
                    <a:srgbClr val="C00000"/>
                  </a:solidFill>
                  <a:latin typeface="黑体" panose="02010609060101010101" pitchFamily="49" charset="-122"/>
                  <a:ea typeface="黑体" panose="02010609060101010101" pitchFamily="49" charset="-122"/>
                </a:endParaRPr>
              </a:p>
            </p:txBody>
          </p:sp>
        </p:grpSp>
        <p:sp>
          <p:nvSpPr>
            <p:cNvPr id="32" name="Text Box 16"/>
            <p:cNvSpPr txBox="1">
              <a:spLocks noChangeArrowheads="1"/>
            </p:cNvSpPr>
            <p:nvPr/>
          </p:nvSpPr>
          <p:spPr bwMode="auto">
            <a:xfrm>
              <a:off x="3654380" y="2152551"/>
              <a:ext cx="5735308" cy="581057"/>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2400" smtClean="0">
                  <a:latin typeface="微软雅黑" panose="020B0503020204020204" charset="-122"/>
                  <a:ea typeface="微软雅黑" panose="020B0503020204020204" charset="-122"/>
                </a:rPr>
                <a:t>集体主义</a:t>
              </a:r>
              <a:r>
                <a:rPr lang="zh-CN" altLang="en-US" sz="2400">
                  <a:latin typeface="微软雅黑" panose="020B0503020204020204" charset="-122"/>
                  <a:ea typeface="微软雅黑" panose="020B0503020204020204" charset="-122"/>
                </a:rPr>
                <a:t>是实现人的价值的道义保证</a:t>
              </a:r>
              <a:endParaRPr lang="zh-CN" altLang="en-US" sz="2400">
                <a:latin typeface="微软雅黑" panose="020B0503020204020204" charset="-122"/>
                <a:ea typeface="微软雅黑" panose="020B0503020204020204" charset="-122"/>
              </a:endParaRPr>
            </a:p>
          </p:txBody>
        </p:sp>
      </p:grpSp>
      <p:grpSp>
        <p:nvGrpSpPr>
          <p:cNvPr id="35" name="组合 34"/>
          <p:cNvGrpSpPr/>
          <p:nvPr/>
        </p:nvGrpSpPr>
        <p:grpSpPr>
          <a:xfrm>
            <a:off x="2520970" y="4466481"/>
            <a:ext cx="7274090" cy="659048"/>
            <a:chOff x="2813338" y="2139834"/>
            <a:chExt cx="7274090" cy="659048"/>
          </a:xfrm>
        </p:grpSpPr>
        <p:sp>
          <p:nvSpPr>
            <p:cNvPr id="38" name="Text Box 16"/>
            <p:cNvSpPr txBox="1">
              <a:spLocks noChangeArrowheads="1"/>
            </p:cNvSpPr>
            <p:nvPr/>
          </p:nvSpPr>
          <p:spPr bwMode="auto">
            <a:xfrm>
              <a:off x="3654379" y="2152551"/>
              <a:ext cx="6433049" cy="646331"/>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2400" smtClean="0">
                  <a:latin typeface="微软雅黑" panose="020B0503020204020204" charset="-122"/>
                  <a:ea typeface="微软雅黑" panose="020B0503020204020204" charset="-122"/>
                </a:rPr>
                <a:t>集体主义</a:t>
              </a:r>
              <a:r>
                <a:rPr lang="zh-CN" altLang="en-US" sz="2400">
                  <a:latin typeface="微软雅黑" panose="020B0503020204020204" charset="-122"/>
                  <a:ea typeface="微软雅黑" panose="020B0503020204020204" charset="-122"/>
                </a:rPr>
                <a:t>是促进人的自由全面发展的现实途径</a:t>
              </a:r>
              <a:endParaRPr lang="zh-CN" altLang="en-US" sz="2400">
                <a:latin typeface="微软雅黑" panose="020B0503020204020204" charset="-122"/>
                <a:ea typeface="微软雅黑" panose="020B0503020204020204" charset="-122"/>
              </a:endParaRPr>
            </a:p>
          </p:txBody>
        </p:sp>
        <p:cxnSp>
          <p:nvCxnSpPr>
            <p:cNvPr id="36" name="直接连接符 35"/>
            <p:cNvCxnSpPr/>
            <p:nvPr/>
          </p:nvCxnSpPr>
          <p:spPr>
            <a:xfrm>
              <a:off x="3588328" y="2786165"/>
              <a:ext cx="6499100" cy="12717"/>
            </a:xfrm>
            <a:prstGeom prst="line">
              <a:avLst/>
            </a:prstGeom>
            <a:ln>
              <a:solidFill>
                <a:srgbClr val="C0000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2813338" y="2139834"/>
              <a:ext cx="765522" cy="646332"/>
              <a:chOff x="3312992" y="1490656"/>
              <a:chExt cx="765522" cy="646332"/>
            </a:xfrm>
          </p:grpSpPr>
          <p:sp>
            <p:nvSpPr>
              <p:cNvPr id="39" name="六边形 38"/>
              <p:cNvSpPr/>
              <p:nvPr/>
            </p:nvSpPr>
            <p:spPr>
              <a:xfrm>
                <a:off x="3312992" y="1533536"/>
                <a:ext cx="765522" cy="603452"/>
              </a:xfrm>
              <a:prstGeom prst="hexagon">
                <a:avLst/>
              </a:prstGeom>
              <a:solidFill>
                <a:srgbClr val="FFFFFF"/>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 Box 8"/>
              <p:cNvSpPr txBox="1">
                <a:spLocks noChangeArrowheads="1"/>
              </p:cNvSpPr>
              <p:nvPr/>
            </p:nvSpPr>
            <p:spPr bwMode="auto">
              <a:xfrm>
                <a:off x="3487936" y="1490656"/>
                <a:ext cx="488205" cy="646331"/>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600" b="1" smtClean="0">
                    <a:solidFill>
                      <a:srgbClr val="C00000"/>
                    </a:solidFill>
                    <a:latin typeface="黑体" panose="02010609060101010101" pitchFamily="49" charset="-122"/>
                    <a:ea typeface="黑体" panose="02010609060101010101" pitchFamily="49" charset="-122"/>
                  </a:rPr>
                  <a:t>3</a:t>
                </a:r>
                <a:endParaRPr lang="zh-CN" altLang="en-US" sz="3600" b="1">
                  <a:solidFill>
                    <a:srgbClr val="C00000"/>
                  </a:solidFill>
                  <a:latin typeface="黑体" panose="02010609060101010101" pitchFamily="49" charset="-122"/>
                  <a:ea typeface="黑体" panose="02010609060101010101" pitchFamily="49"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 fill="hold" nodeType="after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75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accel="4000" fill="hold" nodeType="withEffect" p14:presetBounceEnd="40000">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14:bounceEnd="40000">
                                          <p:cBhvr additive="base">
                                            <p:cTn id="11" dur="750" fill="hold"/>
                                            <p:tgtEl>
                                              <p:spTgt spid="29"/>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accel="4000" fill="hold" nodeType="withEffect" p14:presetBounceEnd="40000">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14:bounceEnd="40000">
                                          <p:cBhvr additive="base">
                                            <p:cTn id="15" dur="750" fill="hold"/>
                                            <p:tgtEl>
                                              <p:spTgt spid="35"/>
                                            </p:tgtEl>
                                            <p:attrNameLst>
                                              <p:attrName>ppt_x</p:attrName>
                                            </p:attrNameLst>
                                          </p:cBhvr>
                                          <p:tavLst>
                                            <p:tav tm="0">
                                              <p:val>
                                                <p:strVal val="1+#ppt_w/2"/>
                                              </p:val>
                                            </p:tav>
                                            <p:tav tm="100000">
                                              <p:val>
                                                <p:strVal val="#ppt_x"/>
                                              </p:val>
                                            </p:tav>
                                          </p:tavLst>
                                        </p:anim>
                                        <p:anim calcmode="lin" valueType="num" p14:bounceEnd="40000">
                                          <p:cBhvr additive="base">
                                            <p:cTn id="16" dur="75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accel="400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750" fill="hold"/>
                                            <p:tgtEl>
                                              <p:spTgt spid="29"/>
                                            </p:tgtEl>
                                            <p:attrNameLst>
                                              <p:attrName>ppt_x</p:attrName>
                                            </p:attrNameLst>
                                          </p:cBhvr>
                                          <p:tavLst>
                                            <p:tav tm="0">
                                              <p:val>
                                                <p:strVal val="1+#ppt_w/2"/>
                                              </p:val>
                                            </p:tav>
                                            <p:tav tm="100000">
                                              <p:val>
                                                <p:strVal val="#ppt_x"/>
                                              </p:val>
                                            </p:tav>
                                          </p:tavLst>
                                        </p:anim>
                                        <p:anim calcmode="lin" valueType="num">
                                          <p:cBhvr additive="base">
                                            <p:cTn id="12" dur="75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accel="400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1+#ppt_w/2"/>
                                              </p:val>
                                            </p:tav>
                                            <p:tav tm="100000">
                                              <p:val>
                                                <p:strVal val="#ppt_x"/>
                                              </p:val>
                                            </p:tav>
                                          </p:tavLst>
                                        </p:anim>
                                        <p:anim calcmode="lin" valueType="num">
                                          <p:cBhvr additive="base">
                                            <p:cTn id="16" dur="75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4057605" y="2622732"/>
            <a:ext cx="4076790" cy="1089529"/>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zh-CN" altLang="en-US" sz="6480" b="1" smtClean="0"/>
              <a:t>谢谢大家！</a:t>
            </a:r>
            <a:endParaRPr lang="zh-CN" altLang="en-US" sz="6480" b="1"/>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p:cTn id="7" dur="500" fill="hold"/>
                                        <p:tgtEl>
                                          <p:spTgt spid="19459"/>
                                        </p:tgtEl>
                                        <p:attrNameLst>
                                          <p:attrName>ppt_w</p:attrName>
                                        </p:attrNameLst>
                                      </p:cBhvr>
                                      <p:tavLst>
                                        <p:tav tm="0">
                                          <p:val>
                                            <p:fltVal val="0"/>
                                          </p:val>
                                        </p:tav>
                                        <p:tav tm="100000">
                                          <p:val>
                                            <p:strVal val="#ppt_w"/>
                                          </p:val>
                                        </p:tav>
                                      </p:tavLst>
                                    </p:anim>
                                    <p:anim calcmode="lin" valueType="num">
                                      <p:cBhvr>
                                        <p:cTn id="8" dur="500" fill="hold"/>
                                        <p:tgtEl>
                                          <p:spTgt spid="19459"/>
                                        </p:tgtEl>
                                        <p:attrNameLst>
                                          <p:attrName>ppt_h</p:attrName>
                                        </p:attrNameLst>
                                      </p:cBhvr>
                                      <p:tavLst>
                                        <p:tav tm="0">
                                          <p:val>
                                            <p:fltVal val="0"/>
                                          </p:val>
                                        </p:tav>
                                        <p:tav tm="100000">
                                          <p:val>
                                            <p:strVal val="#ppt_h"/>
                                          </p:val>
                                        </p:tav>
                                      </p:tavLst>
                                    </p:anim>
                                    <p:animEffect transition="in" filter="fade">
                                      <p:cBhvr>
                                        <p:cTn id="9"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388033" y="266295"/>
            <a:ext cx="4212101" cy="52322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a:solidFill>
                  <a:schemeClr val="bg1"/>
                </a:solidFill>
              </a:rPr>
              <a:t>一、集体主义概念的由来</a:t>
            </a:r>
            <a:endParaRPr lang="zh-CN" altLang="en-US" sz="2800" b="1">
              <a:solidFill>
                <a:schemeClr val="bg1"/>
              </a:solidFill>
            </a:endParaRPr>
          </a:p>
        </p:txBody>
      </p:sp>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l="8081" r="18625"/>
          <a:stretch>
            <a:fillRect/>
          </a:stretch>
        </p:blipFill>
        <p:spPr>
          <a:xfrm>
            <a:off x="525566" y="4299942"/>
            <a:ext cx="2099694" cy="1902217"/>
          </a:xfrm>
          <a:prstGeom prst="ellipse">
            <a:avLst/>
          </a:prstGeom>
          <a:solidFill>
            <a:srgbClr val="C00000"/>
          </a:solidFill>
          <a:ln w="82550" cmpd="thickThin">
            <a:solidFill>
              <a:srgbClr val="C00000"/>
            </a:solidFill>
          </a:ln>
          <a:effectLst>
            <a:outerShdw blurRad="50800" dist="38100" dir="5400000" algn="t" rotWithShape="0">
              <a:prstClr val="black">
                <a:alpha val="40000"/>
              </a:prstClr>
            </a:outerShdw>
          </a:effectLst>
        </p:spPr>
      </p:pic>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l="10535" r="17892"/>
          <a:stretch>
            <a:fillRect/>
          </a:stretch>
        </p:blipFill>
        <p:spPr>
          <a:xfrm>
            <a:off x="2978107" y="4299942"/>
            <a:ext cx="1552480" cy="1440262"/>
          </a:xfrm>
          <a:prstGeom prst="ellipse">
            <a:avLst/>
          </a:prstGeom>
          <a:solidFill>
            <a:srgbClr val="C00000"/>
          </a:solidFill>
          <a:ln w="82550" cmpd="thickThin">
            <a:solidFill>
              <a:srgbClr val="C00000"/>
            </a:solidFill>
          </a:ln>
          <a:effectLst>
            <a:outerShdw blurRad="50800" dist="38100" dir="5400000" algn="t" rotWithShape="0">
              <a:prstClr val="black">
                <a:alpha val="40000"/>
              </a:prstClr>
            </a:outerShdw>
          </a:effectLst>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3102421"/>
            <a:ext cx="1217013" cy="1110663"/>
          </a:xfrm>
          <a:prstGeom prst="ellipse">
            <a:avLst/>
          </a:prstGeom>
          <a:solidFill>
            <a:srgbClr val="C00000"/>
          </a:solidFill>
          <a:ln w="82550" cmpd="thickThin">
            <a:solidFill>
              <a:srgbClr val="C00000"/>
            </a:solidFill>
          </a:ln>
          <a:effectLst>
            <a:outerShdw blurRad="50800" dist="38100" dir="5400000" algn="t" rotWithShape="0">
              <a:prstClr val="black">
                <a:alpha val="40000"/>
              </a:prstClr>
            </a:outerShdw>
          </a:effectLst>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8804" y="3119562"/>
            <a:ext cx="900202" cy="808326"/>
          </a:xfrm>
          <a:prstGeom prst="ellipse">
            <a:avLst/>
          </a:prstGeom>
          <a:solidFill>
            <a:srgbClr val="C00000"/>
          </a:solidFill>
          <a:ln w="82550" cmpd="thickThin">
            <a:solidFill>
              <a:srgbClr val="C00000"/>
            </a:solidFill>
          </a:ln>
          <a:effectLst>
            <a:outerShdw blurRad="50800" dist="38100" dir="5400000" algn="t" rotWithShape="0">
              <a:prstClr val="black">
                <a:alpha val="40000"/>
              </a:prstClr>
            </a:outerShdw>
          </a:effectLst>
        </p:spPr>
      </p:pic>
      <p:sp>
        <p:nvSpPr>
          <p:cNvPr id="24" name="矩形 23"/>
          <p:cNvSpPr/>
          <p:nvPr/>
        </p:nvSpPr>
        <p:spPr>
          <a:xfrm>
            <a:off x="5399722" y="2684890"/>
            <a:ext cx="45719" cy="3517270"/>
          </a:xfrm>
          <a:prstGeom prst="rect">
            <a:avLst/>
          </a:prstGeom>
          <a:gradFill flip="none" rotWithShape="1">
            <a:gsLst>
              <a:gs pos="0">
                <a:schemeClr val="accent2">
                  <a:lumMod val="0"/>
                  <a:lumOff val="100000"/>
                  <a:alpha val="45000"/>
                </a:schemeClr>
              </a:gs>
              <a:gs pos="100000">
                <a:schemeClr val="accent2">
                  <a:lumMod val="0"/>
                  <a:lumOff val="100000"/>
                  <a:alpha val="46000"/>
                </a:schemeClr>
              </a:gs>
              <a:gs pos="54000">
                <a:srgbClr val="FF00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p>
        </p:txBody>
      </p:sp>
      <p:sp>
        <p:nvSpPr>
          <p:cNvPr id="25" name="椭圆 24"/>
          <p:cNvSpPr/>
          <p:nvPr/>
        </p:nvSpPr>
        <p:spPr>
          <a:xfrm>
            <a:off x="5220724" y="2948641"/>
            <a:ext cx="403714" cy="3966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charset="-122"/>
                <a:ea typeface="微软雅黑" panose="020B0503020204020204" charset="-122"/>
              </a:rPr>
              <a:t>1</a:t>
            </a:r>
            <a:endParaRPr lang="zh-CN" altLang="en-US" dirty="0">
              <a:solidFill>
                <a:schemeClr val="bg1"/>
              </a:solidFill>
              <a:latin typeface="微软雅黑" panose="020B0503020204020204" charset="-122"/>
              <a:ea typeface="微软雅黑" panose="020B0503020204020204" charset="-122"/>
            </a:endParaRPr>
          </a:p>
        </p:txBody>
      </p:sp>
      <p:sp>
        <p:nvSpPr>
          <p:cNvPr id="26" name="Text Box 10"/>
          <p:cNvSpPr txBox="1">
            <a:spLocks noChangeArrowheads="1"/>
          </p:cNvSpPr>
          <p:nvPr/>
        </p:nvSpPr>
        <p:spPr bwMode="auto">
          <a:xfrm>
            <a:off x="5631232" y="2840052"/>
            <a:ext cx="6150220" cy="553998"/>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smtClean="0">
                <a:latin typeface="微软雅黑" panose="020B0503020204020204" charset="-122"/>
                <a:ea typeface="微软雅黑" panose="020B0503020204020204" charset="-122"/>
              </a:rPr>
              <a:t>在</a:t>
            </a:r>
            <a:r>
              <a:rPr lang="zh-CN" altLang="en-US" sz="2000">
                <a:latin typeface="微软雅黑" panose="020B0503020204020204" charset="-122"/>
                <a:ea typeface="微软雅黑" panose="020B0503020204020204" charset="-122"/>
              </a:rPr>
              <a:t>人类走入近代社会时由资产阶级的思想家提出来</a:t>
            </a:r>
            <a:r>
              <a:rPr lang="zh-CN" altLang="en-US" sz="2000" smtClean="0">
                <a:latin typeface="微软雅黑" panose="020B0503020204020204" charset="-122"/>
                <a:ea typeface="微软雅黑" panose="020B0503020204020204" charset="-122"/>
              </a:rPr>
              <a:t>的</a:t>
            </a:r>
            <a:endParaRPr lang="zh-CN" altLang="en-US" sz="2000">
              <a:latin typeface="微软雅黑" panose="020B0503020204020204" charset="-122"/>
              <a:ea typeface="微软雅黑" panose="020B0503020204020204" charset="-122"/>
            </a:endParaRPr>
          </a:p>
        </p:txBody>
      </p:sp>
      <p:sp>
        <p:nvSpPr>
          <p:cNvPr id="27" name="椭圆 26"/>
          <p:cNvSpPr/>
          <p:nvPr/>
        </p:nvSpPr>
        <p:spPr>
          <a:xfrm>
            <a:off x="5220724" y="3927888"/>
            <a:ext cx="403714" cy="3966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latin typeface="微软雅黑" panose="020B0503020204020204" charset="-122"/>
                <a:ea typeface="微软雅黑" panose="020B0503020204020204" charset="-122"/>
              </a:rPr>
              <a:t>2</a:t>
            </a:r>
            <a:endParaRPr lang="zh-CN" altLang="en-US" dirty="0">
              <a:solidFill>
                <a:schemeClr val="bg1"/>
              </a:solidFill>
              <a:latin typeface="微软雅黑" panose="020B0503020204020204" charset="-122"/>
              <a:ea typeface="微软雅黑" panose="020B0503020204020204" charset="-122"/>
            </a:endParaRPr>
          </a:p>
        </p:txBody>
      </p:sp>
      <p:sp>
        <p:nvSpPr>
          <p:cNvPr id="28" name="Text Box 10"/>
          <p:cNvSpPr txBox="1">
            <a:spLocks noChangeArrowheads="1"/>
          </p:cNvSpPr>
          <p:nvPr/>
        </p:nvSpPr>
        <p:spPr bwMode="auto">
          <a:xfrm>
            <a:off x="5631232" y="3819299"/>
            <a:ext cx="6150220" cy="961289"/>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a:latin typeface="微软雅黑" panose="020B0503020204020204" charset="-122"/>
                <a:ea typeface="微软雅黑" panose="020B0503020204020204" charset="-122"/>
              </a:rPr>
              <a:t>最初作为一个立法原则而提出来的，它强调一切立法都要</a:t>
            </a:r>
            <a:r>
              <a:rPr lang="zh-CN" altLang="en-US" sz="2000" smtClean="0">
                <a:latin typeface="微软雅黑" panose="020B0503020204020204" charset="-122"/>
                <a:ea typeface="微软雅黑" panose="020B0503020204020204" charset="-122"/>
              </a:rPr>
              <a:t>以服从</a:t>
            </a:r>
            <a:r>
              <a:rPr lang="zh-CN" altLang="en-US" sz="2000">
                <a:latin typeface="微软雅黑" panose="020B0503020204020204" charset="-122"/>
                <a:ea typeface="微软雅黑" panose="020B0503020204020204" charset="-122"/>
              </a:rPr>
              <a:t>国家利益为原则。</a:t>
            </a:r>
            <a:endParaRPr lang="zh-CN" altLang="en-US" sz="2000">
              <a:latin typeface="微软雅黑" panose="020B0503020204020204" charset="-122"/>
              <a:ea typeface="微软雅黑" panose="020B0503020204020204" charset="-122"/>
            </a:endParaRPr>
          </a:p>
        </p:txBody>
      </p:sp>
      <p:sp>
        <p:nvSpPr>
          <p:cNvPr id="29" name="椭圆 28"/>
          <p:cNvSpPr/>
          <p:nvPr/>
        </p:nvSpPr>
        <p:spPr>
          <a:xfrm>
            <a:off x="5220724" y="5158260"/>
            <a:ext cx="403714" cy="3966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solidFill>
                  <a:schemeClr val="bg1"/>
                </a:solidFill>
                <a:latin typeface="微软雅黑" panose="020B0503020204020204" charset="-122"/>
                <a:ea typeface="微软雅黑" panose="020B0503020204020204" charset="-122"/>
              </a:rPr>
              <a:t>3</a:t>
            </a:r>
            <a:endParaRPr lang="zh-CN" altLang="en-US" dirty="0">
              <a:solidFill>
                <a:schemeClr val="bg1"/>
              </a:solidFill>
              <a:latin typeface="微软雅黑" panose="020B0503020204020204" charset="-122"/>
              <a:ea typeface="微软雅黑" panose="020B0503020204020204" charset="-122"/>
            </a:endParaRPr>
          </a:p>
        </p:txBody>
      </p:sp>
      <p:sp>
        <p:nvSpPr>
          <p:cNvPr id="30" name="Text Box 10"/>
          <p:cNvSpPr txBox="1">
            <a:spLocks noChangeArrowheads="1"/>
          </p:cNvSpPr>
          <p:nvPr/>
        </p:nvSpPr>
        <p:spPr bwMode="auto">
          <a:xfrm>
            <a:off x="5631232" y="5138239"/>
            <a:ext cx="6150220" cy="961289"/>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a:latin typeface="微软雅黑" panose="020B0503020204020204" charset="-122"/>
                <a:ea typeface="微软雅黑" panose="020B0503020204020204" charset="-122"/>
              </a:rPr>
              <a:t>解决在立法中国家的普遍意志同个人的存在与自由的关系问题</a:t>
            </a:r>
            <a:endParaRPr lang="zh-CN" altLang="en-US" sz="2000">
              <a:latin typeface="微软雅黑" panose="020B0503020204020204" charset="-122"/>
              <a:ea typeface="微软雅黑" panose="020B0503020204020204" charset="-122"/>
            </a:endParaRPr>
          </a:p>
        </p:txBody>
      </p:sp>
      <p:grpSp>
        <p:nvGrpSpPr>
          <p:cNvPr id="31" name="组合 30"/>
          <p:cNvGrpSpPr/>
          <p:nvPr/>
        </p:nvGrpSpPr>
        <p:grpSpPr>
          <a:xfrm>
            <a:off x="3771869" y="1441324"/>
            <a:ext cx="4501940" cy="672530"/>
            <a:chOff x="898376" y="3075806"/>
            <a:chExt cx="7277295" cy="411184"/>
          </a:xfrm>
          <a:solidFill>
            <a:srgbClr val="C00000"/>
          </a:solidFill>
        </p:grpSpPr>
        <p:sp>
          <p:nvSpPr>
            <p:cNvPr id="32" name="五边形 31"/>
            <p:cNvSpPr/>
            <p:nvPr/>
          </p:nvSpPr>
          <p:spPr>
            <a:xfrm>
              <a:off x="3603672" y="3075806"/>
              <a:ext cx="4571999" cy="411184"/>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
          <p:nvSpPr>
            <p:cNvPr id="33" name="五边形 32"/>
            <p:cNvSpPr/>
            <p:nvPr/>
          </p:nvSpPr>
          <p:spPr>
            <a:xfrm flipH="1">
              <a:off x="898376" y="3075806"/>
              <a:ext cx="4571999" cy="411184"/>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grpSp>
      <p:sp>
        <p:nvSpPr>
          <p:cNvPr id="34" name="Text Box 8"/>
          <p:cNvSpPr txBox="1">
            <a:spLocks noChangeArrowheads="1"/>
          </p:cNvSpPr>
          <p:nvPr/>
        </p:nvSpPr>
        <p:spPr bwMode="auto">
          <a:xfrm>
            <a:off x="4274885" y="1441324"/>
            <a:ext cx="3490481" cy="646331"/>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600" b="1" smtClean="0">
                <a:solidFill>
                  <a:schemeClr val="bg1"/>
                </a:solidFill>
              </a:rPr>
              <a:t>何为集体主义？</a:t>
            </a:r>
            <a:endParaRPr lang="zh-CN" altLang="en-US" sz="36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1+#ppt_w/2"/>
                                          </p:val>
                                        </p:tav>
                                        <p:tav tm="100000">
                                          <p:val>
                                            <p:strVal val="#ppt_x"/>
                                          </p:val>
                                        </p:tav>
                                      </p:tavLst>
                                    </p:anim>
                                    <p:anim calcmode="lin" valueType="num">
                                      <p:cBhvr additive="base">
                                        <p:cTn id="41" dur="5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3500"/>
                            </p:stCondLst>
                            <p:childTnLst>
                              <p:par>
                                <p:cTn id="47" presetID="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ppt_y"/>
                                          </p:val>
                                        </p:tav>
                                        <p:tav tm="100000">
                                          <p:val>
                                            <p:strVal val="#ppt_y"/>
                                          </p:val>
                                        </p:tav>
                                      </p:tavLst>
                                    </p:anim>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childTnLst>
                          </p:cTn>
                        </p:par>
                        <p:par>
                          <p:cTn id="55" fill="hold">
                            <p:stCondLst>
                              <p:cond delay="4500"/>
                            </p:stCondLst>
                            <p:childTnLst>
                              <p:par>
                                <p:cTn id="56" presetID="2" presetClass="entr" presetSubtype="2"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fill="hold"/>
                                        <p:tgtEl>
                                          <p:spTgt spid="30"/>
                                        </p:tgtEl>
                                        <p:attrNameLst>
                                          <p:attrName>ppt_x</p:attrName>
                                        </p:attrNameLst>
                                      </p:cBhvr>
                                      <p:tavLst>
                                        <p:tav tm="0">
                                          <p:val>
                                            <p:strVal val="1+#ppt_w/2"/>
                                          </p:val>
                                        </p:tav>
                                        <p:tav tm="100000">
                                          <p:val>
                                            <p:strVal val="#ppt_x"/>
                                          </p:val>
                                        </p:tav>
                                      </p:tavLst>
                                    </p:anim>
                                    <p:anim calcmode="lin" valueType="num">
                                      <p:cBhvr additive="base">
                                        <p:cTn id="59"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p:bldP spid="27" grpId="0" animBg="1"/>
      <p:bldP spid="28" grpId="0"/>
      <p:bldP spid="29" grpId="0" animBg="1"/>
      <p:bldP spid="30"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flipH="1">
            <a:off x="3162300" y="2433352"/>
            <a:ext cx="2970213" cy="887698"/>
          </a:xfrm>
          <a:prstGeom prst="line">
            <a:avLst/>
          </a:prstGeom>
          <a:ln w="76200">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6132513" y="2446109"/>
            <a:ext cx="3426618" cy="849598"/>
          </a:xfrm>
          <a:prstGeom prst="line">
            <a:avLst/>
          </a:prstGeom>
          <a:ln w="76200">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6132512" y="2471452"/>
            <a:ext cx="1" cy="1719548"/>
          </a:xfrm>
          <a:prstGeom prst="line">
            <a:avLst/>
          </a:prstGeom>
          <a:ln w="76200">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ext Box 8"/>
          <p:cNvSpPr txBox="1">
            <a:spLocks noChangeArrowheads="1"/>
          </p:cNvSpPr>
          <p:nvPr/>
        </p:nvSpPr>
        <p:spPr bwMode="auto">
          <a:xfrm>
            <a:off x="388033" y="266295"/>
            <a:ext cx="4212101" cy="52322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a:solidFill>
                  <a:schemeClr val="bg1"/>
                </a:solidFill>
              </a:rPr>
              <a:t>一、集体主义概念的由来</a:t>
            </a:r>
            <a:endParaRPr lang="zh-CN" altLang="en-US" sz="2800" b="1">
              <a:solidFill>
                <a:schemeClr val="bg1"/>
              </a:solidFill>
            </a:endParaRPr>
          </a:p>
        </p:txBody>
      </p:sp>
      <p:grpSp>
        <p:nvGrpSpPr>
          <p:cNvPr id="17" name="组合 16"/>
          <p:cNvGrpSpPr/>
          <p:nvPr/>
        </p:nvGrpSpPr>
        <p:grpSpPr>
          <a:xfrm>
            <a:off x="2088325" y="3187863"/>
            <a:ext cx="2169136" cy="2206293"/>
            <a:chOff x="2024825" y="2933863"/>
            <a:chExt cx="2169136" cy="2206293"/>
          </a:xfrm>
        </p:grpSpPr>
        <p:sp>
          <p:nvSpPr>
            <p:cNvPr id="12" name="矩形 11"/>
            <p:cNvSpPr/>
            <p:nvPr/>
          </p:nvSpPr>
          <p:spPr>
            <a:xfrm>
              <a:off x="2024825" y="2933863"/>
              <a:ext cx="2035559" cy="2206293"/>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 Box 8"/>
            <p:cNvSpPr txBox="1">
              <a:spLocks noChangeArrowheads="1"/>
            </p:cNvSpPr>
            <p:nvPr/>
          </p:nvSpPr>
          <p:spPr bwMode="auto">
            <a:xfrm>
              <a:off x="2043510" y="4200870"/>
              <a:ext cx="2150451" cy="40011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smtClean="0">
                  <a:latin typeface="微软雅黑" panose="020B0503020204020204" charset="-122"/>
                  <a:ea typeface="微软雅黑" panose="020B0503020204020204" charset="-122"/>
                </a:rPr>
                <a:t>集体主义的内涵</a:t>
              </a:r>
              <a:endParaRPr lang="zh-CN" altLang="en-US" sz="2000">
                <a:latin typeface="微软雅黑" panose="020B0503020204020204" charset="-122"/>
                <a:ea typeface="微软雅黑" panose="020B0503020204020204" charset="-122"/>
              </a:endParaRPr>
            </a:p>
          </p:txBody>
        </p:sp>
        <p:sp>
          <p:nvSpPr>
            <p:cNvPr id="9" name="矩形: 圆角 25"/>
            <p:cNvSpPr/>
            <p:nvPr/>
          </p:nvSpPr>
          <p:spPr>
            <a:xfrm>
              <a:off x="2024826" y="2947643"/>
              <a:ext cx="2035559" cy="865052"/>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smtClean="0">
                  <a:solidFill>
                    <a:schemeClr val="bg1"/>
                  </a:solidFill>
                  <a:cs typeface="+mn-ea"/>
                  <a:sym typeface="+mn-lt"/>
                </a:rPr>
                <a:t>1</a:t>
              </a:r>
              <a:endParaRPr lang="zh-CN" altLang="en-US" sz="4800" b="1" dirty="0">
                <a:solidFill>
                  <a:schemeClr val="bg1"/>
                </a:solidFill>
                <a:cs typeface="+mn-ea"/>
                <a:sym typeface="+mn-lt"/>
              </a:endParaRPr>
            </a:p>
          </p:txBody>
        </p:sp>
      </p:grpSp>
      <p:grpSp>
        <p:nvGrpSpPr>
          <p:cNvPr id="16" name="组合 15"/>
          <p:cNvGrpSpPr/>
          <p:nvPr/>
        </p:nvGrpSpPr>
        <p:grpSpPr>
          <a:xfrm>
            <a:off x="5114733" y="3873662"/>
            <a:ext cx="2035559" cy="2237228"/>
            <a:chOff x="5043639" y="2933862"/>
            <a:chExt cx="2035559" cy="2237228"/>
          </a:xfrm>
        </p:grpSpPr>
        <p:sp>
          <p:nvSpPr>
            <p:cNvPr id="7" name="Text Box 8"/>
            <p:cNvSpPr txBox="1">
              <a:spLocks noChangeArrowheads="1"/>
            </p:cNvSpPr>
            <p:nvPr/>
          </p:nvSpPr>
          <p:spPr bwMode="auto">
            <a:xfrm>
              <a:off x="5062689" y="3847651"/>
              <a:ext cx="2016509" cy="1323439"/>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2000" smtClean="0">
                  <a:latin typeface="微软雅黑" panose="020B0503020204020204" charset="-122"/>
                  <a:ea typeface="微软雅黑" panose="020B0503020204020204" charset="-122"/>
                </a:rPr>
                <a:t>集体主义原则与个人主义原则谁能更好地实现个人的利益</a:t>
              </a:r>
              <a:endParaRPr lang="zh-CN" altLang="en-US" sz="2000">
                <a:latin typeface="微软雅黑" panose="020B0503020204020204" charset="-122"/>
                <a:ea typeface="微软雅黑" panose="020B0503020204020204" charset="-122"/>
              </a:endParaRPr>
            </a:p>
          </p:txBody>
        </p:sp>
        <p:sp>
          <p:nvSpPr>
            <p:cNvPr id="10" name="矩形: 圆角 25"/>
            <p:cNvSpPr/>
            <p:nvPr/>
          </p:nvSpPr>
          <p:spPr>
            <a:xfrm>
              <a:off x="5043639" y="2947643"/>
              <a:ext cx="2035559" cy="865052"/>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smtClean="0">
                  <a:solidFill>
                    <a:schemeClr val="bg1"/>
                  </a:solidFill>
                  <a:cs typeface="+mn-ea"/>
                  <a:sym typeface="+mn-lt"/>
                </a:rPr>
                <a:t>2</a:t>
              </a:r>
              <a:endParaRPr lang="zh-CN" altLang="en-US" sz="4800" b="1" dirty="0">
                <a:solidFill>
                  <a:schemeClr val="bg1"/>
                </a:solidFill>
                <a:cs typeface="+mn-ea"/>
                <a:sym typeface="+mn-lt"/>
              </a:endParaRPr>
            </a:p>
          </p:txBody>
        </p:sp>
        <p:sp>
          <p:nvSpPr>
            <p:cNvPr id="13" name="矩形 12"/>
            <p:cNvSpPr/>
            <p:nvPr/>
          </p:nvSpPr>
          <p:spPr>
            <a:xfrm>
              <a:off x="5043639" y="2933862"/>
              <a:ext cx="2035559" cy="2206293"/>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8520168" y="3187861"/>
            <a:ext cx="2035559" cy="2243410"/>
            <a:chOff x="8456668" y="2933861"/>
            <a:chExt cx="2035559" cy="2243410"/>
          </a:xfrm>
        </p:grpSpPr>
        <p:sp>
          <p:nvSpPr>
            <p:cNvPr id="8" name="Text Box 8"/>
            <p:cNvSpPr txBox="1">
              <a:spLocks noChangeArrowheads="1"/>
            </p:cNvSpPr>
            <p:nvPr/>
          </p:nvSpPr>
          <p:spPr bwMode="auto">
            <a:xfrm>
              <a:off x="8456668" y="3754317"/>
              <a:ext cx="2035559" cy="1422954"/>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2000" smtClean="0">
                  <a:latin typeface="微软雅黑" panose="020B0503020204020204" charset="-122"/>
                  <a:ea typeface="微软雅黑" panose="020B0503020204020204" charset="-122"/>
                </a:rPr>
                <a:t>集体主义道德原则的价值内涵和现实意义</a:t>
              </a:r>
              <a:endParaRPr lang="zh-CN" altLang="en-US" sz="2000">
                <a:latin typeface="微软雅黑" panose="020B0503020204020204" charset="-122"/>
                <a:ea typeface="微软雅黑" panose="020B0503020204020204" charset="-122"/>
              </a:endParaRPr>
            </a:p>
          </p:txBody>
        </p:sp>
        <p:sp>
          <p:nvSpPr>
            <p:cNvPr id="11" name="矩形: 圆角 25"/>
            <p:cNvSpPr/>
            <p:nvPr/>
          </p:nvSpPr>
          <p:spPr>
            <a:xfrm>
              <a:off x="8456668" y="2947643"/>
              <a:ext cx="2035559" cy="865052"/>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smtClean="0">
                  <a:solidFill>
                    <a:schemeClr val="bg1"/>
                  </a:solidFill>
                  <a:cs typeface="+mn-ea"/>
                  <a:sym typeface="+mn-lt"/>
                </a:rPr>
                <a:t>3</a:t>
              </a:r>
              <a:endParaRPr lang="zh-CN" altLang="en-US" sz="4800" b="1" dirty="0">
                <a:solidFill>
                  <a:schemeClr val="bg1"/>
                </a:solidFill>
                <a:cs typeface="+mn-ea"/>
                <a:sym typeface="+mn-lt"/>
              </a:endParaRPr>
            </a:p>
          </p:txBody>
        </p:sp>
        <p:sp>
          <p:nvSpPr>
            <p:cNvPr id="14" name="矩形 13"/>
            <p:cNvSpPr/>
            <p:nvPr/>
          </p:nvSpPr>
          <p:spPr>
            <a:xfrm>
              <a:off x="8456668" y="2933861"/>
              <a:ext cx="2035559" cy="2206293"/>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圆角 25"/>
          <p:cNvSpPr/>
          <p:nvPr/>
        </p:nvSpPr>
        <p:spPr>
          <a:xfrm>
            <a:off x="2684710" y="1559859"/>
            <a:ext cx="6853237" cy="865052"/>
          </a:xfrm>
          <a:prstGeom prst="roundRect">
            <a:avLst>
              <a:gd name="adj" fmla="val 0"/>
            </a:avLst>
          </a:prstGeom>
          <a:solidFill>
            <a:srgbClr val="C00000"/>
          </a:solidFill>
          <a:ln w="3175" cmpd="sng">
            <a:noFill/>
          </a:ln>
          <a:effectLst>
            <a:outerShdw blurRad="177800" dist="1143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bg1"/>
                </a:solidFill>
                <a:cs typeface="+mn-ea"/>
                <a:sym typeface="+mn-lt"/>
              </a:rPr>
              <a:t>社会主义道德以集体主义为原则</a:t>
            </a:r>
            <a:endParaRPr lang="zh-CN" altLang="en-US" sz="3200" b="1">
              <a:solidFill>
                <a:schemeClr val="bg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Text Box 8"/>
          <p:cNvSpPr txBox="1">
            <a:spLocks noChangeArrowheads="1"/>
          </p:cNvSpPr>
          <p:nvPr/>
        </p:nvSpPr>
        <p:spPr bwMode="auto">
          <a:xfrm>
            <a:off x="388033" y="266295"/>
            <a:ext cx="4212101" cy="52322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a:solidFill>
                  <a:schemeClr val="bg1"/>
                </a:solidFill>
              </a:rPr>
              <a:t>一、集体主义概念的由来</a:t>
            </a:r>
            <a:endParaRPr lang="zh-CN" altLang="en-US" sz="2800" b="1">
              <a:solidFill>
                <a:schemeClr val="bg1"/>
              </a:solidFill>
            </a:endParaRPr>
          </a:p>
        </p:txBody>
      </p:sp>
      <p:sp>
        <p:nvSpPr>
          <p:cNvPr id="16" name="圆角矩形 15"/>
          <p:cNvSpPr/>
          <p:nvPr/>
        </p:nvSpPr>
        <p:spPr>
          <a:xfrm rot="5400000">
            <a:off x="1860119" y="2788442"/>
            <a:ext cx="1301562" cy="1423993"/>
          </a:xfrm>
          <a:prstGeom prst="roundRect">
            <a:avLst>
              <a:gd name="adj" fmla="val 50000"/>
            </a:avLst>
          </a:prstGeom>
          <a:solidFill>
            <a:srgbClr val="A80000"/>
          </a:solidFill>
          <a:ln w="76200">
            <a:solidFill>
              <a:srgbClr val="FFFFFF"/>
            </a:solidFill>
          </a:ln>
          <a:effectLst>
            <a:outerShdw blurRad="190500" dist="177800" dir="5400000" algn="t" rotWithShape="0">
              <a:prstClr val="black">
                <a:alpha val="40000"/>
              </a:prstClr>
            </a:out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sz="3600">
                <a:latin typeface="黑体" panose="02010609060101010101" pitchFamily="49" charset="-122"/>
                <a:ea typeface="黑体" panose="02010609060101010101" pitchFamily="49" charset="-122"/>
              </a:rPr>
              <a:t>利益</a:t>
            </a:r>
            <a:endParaRPr lang="zh-CN" altLang="en-US" sz="3600" dirty="0">
              <a:latin typeface="黑体" panose="02010609060101010101" pitchFamily="49" charset="-122"/>
              <a:ea typeface="黑体" panose="02010609060101010101" pitchFamily="49" charset="-122"/>
            </a:endParaRPr>
          </a:p>
        </p:txBody>
      </p:sp>
      <p:sp>
        <p:nvSpPr>
          <p:cNvPr id="17" name="圆角矩形 16"/>
          <p:cNvSpPr/>
          <p:nvPr/>
        </p:nvSpPr>
        <p:spPr>
          <a:xfrm rot="5400000">
            <a:off x="9044591" y="2790861"/>
            <a:ext cx="1297250" cy="1439839"/>
          </a:xfrm>
          <a:prstGeom prst="roundRect">
            <a:avLst>
              <a:gd name="adj" fmla="val 50000"/>
            </a:avLst>
          </a:prstGeom>
          <a:solidFill>
            <a:srgbClr val="A80000"/>
          </a:solidFill>
          <a:ln w="76200">
            <a:solidFill>
              <a:srgbClr val="FFFFFF"/>
            </a:solidFill>
          </a:ln>
          <a:effectLst>
            <a:outerShdw blurRad="190500" dist="177800" dir="5400000" algn="t" rotWithShape="0">
              <a:prstClr val="black">
                <a:alpha val="40000"/>
              </a:prstClr>
            </a:out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sz="3600">
                <a:latin typeface="黑体" panose="02010609060101010101" pitchFamily="49" charset="-122"/>
                <a:ea typeface="黑体" panose="02010609060101010101" pitchFamily="49" charset="-122"/>
              </a:rPr>
              <a:t>矛盾</a:t>
            </a:r>
            <a:endParaRPr lang="zh-CN" altLang="en-US" sz="4000" dirty="0">
              <a:latin typeface="黑体" panose="02010609060101010101" pitchFamily="49" charset="-122"/>
              <a:ea typeface="黑体" panose="02010609060101010101" pitchFamily="49" charset="-122"/>
            </a:endParaRPr>
          </a:p>
        </p:txBody>
      </p:sp>
      <p:grpSp>
        <p:nvGrpSpPr>
          <p:cNvPr id="51" name="组合 50"/>
          <p:cNvGrpSpPr/>
          <p:nvPr/>
        </p:nvGrpSpPr>
        <p:grpSpPr>
          <a:xfrm>
            <a:off x="4504454" y="1486571"/>
            <a:ext cx="3183091" cy="754106"/>
            <a:chOff x="4504454" y="1486571"/>
            <a:chExt cx="3183091" cy="754106"/>
          </a:xfrm>
        </p:grpSpPr>
        <p:sp>
          <p:nvSpPr>
            <p:cNvPr id="52" name="梯形 51"/>
            <p:cNvSpPr/>
            <p:nvPr/>
          </p:nvSpPr>
          <p:spPr>
            <a:xfrm>
              <a:off x="4504454" y="1547195"/>
              <a:ext cx="3183091" cy="693482"/>
            </a:xfrm>
            <a:prstGeom prst="trapezoid">
              <a:avLst>
                <a:gd name="adj" fmla="val 66428"/>
              </a:avLst>
            </a:prstGeom>
            <a:solidFill>
              <a:srgbClr val="C0000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圆角矩形 9"/>
            <p:cNvSpPr/>
            <p:nvPr/>
          </p:nvSpPr>
          <p:spPr>
            <a:xfrm rot="5400000">
              <a:off x="5817722" y="395524"/>
              <a:ext cx="617974" cy="2800068"/>
            </a:xfrm>
            <a:prstGeom prst="roundRect">
              <a:avLst/>
            </a:prstGeom>
            <a:noFill/>
            <a:ln>
              <a:noFill/>
            </a:ln>
            <a:effectLst>
              <a:outerShdw blurRad="63500" sx="102000" sy="102000" algn="ctr" rotWithShape="0">
                <a:prstClr val="black">
                  <a:alpha val="40000"/>
                </a:prstClr>
              </a:out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sz="4000" smtClean="0">
                  <a:latin typeface="黑体" panose="02010609060101010101" pitchFamily="49" charset="-122"/>
                  <a:ea typeface="黑体" panose="02010609060101010101" pitchFamily="49" charset="-122"/>
                </a:rPr>
                <a:t>集体主义</a:t>
              </a:r>
              <a:endParaRPr lang="zh-CN" altLang="en-US" sz="4000" dirty="0">
                <a:latin typeface="黑体" panose="02010609060101010101" pitchFamily="49" charset="-122"/>
                <a:ea typeface="黑体" panose="02010609060101010101" pitchFamily="49" charset="-122"/>
              </a:endParaRPr>
            </a:p>
          </p:txBody>
        </p:sp>
      </p:grpSp>
      <p:grpSp>
        <p:nvGrpSpPr>
          <p:cNvPr id="54" name="组合 53"/>
          <p:cNvGrpSpPr/>
          <p:nvPr/>
        </p:nvGrpSpPr>
        <p:grpSpPr>
          <a:xfrm>
            <a:off x="4600134" y="4741001"/>
            <a:ext cx="3183091" cy="754106"/>
            <a:chOff x="4504454" y="1486571"/>
            <a:chExt cx="3183091" cy="754106"/>
          </a:xfrm>
        </p:grpSpPr>
        <p:sp>
          <p:nvSpPr>
            <p:cNvPr id="55" name="梯形 54"/>
            <p:cNvSpPr/>
            <p:nvPr/>
          </p:nvSpPr>
          <p:spPr>
            <a:xfrm>
              <a:off x="4504454" y="1547195"/>
              <a:ext cx="3183091" cy="693482"/>
            </a:xfrm>
            <a:prstGeom prst="trapezoid">
              <a:avLst>
                <a:gd name="adj" fmla="val 66428"/>
              </a:avLst>
            </a:prstGeom>
            <a:solidFill>
              <a:srgbClr val="C0000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圆角矩形 55"/>
            <p:cNvSpPr/>
            <p:nvPr/>
          </p:nvSpPr>
          <p:spPr>
            <a:xfrm rot="5400000">
              <a:off x="5817722" y="395524"/>
              <a:ext cx="617974" cy="2800068"/>
            </a:xfrm>
            <a:prstGeom prst="roundRect">
              <a:avLst/>
            </a:prstGeom>
            <a:noFill/>
            <a:ln>
              <a:noFill/>
            </a:ln>
            <a:effectLst>
              <a:outerShdw blurRad="63500" sx="102000" sy="102000" algn="ctr" rotWithShape="0">
                <a:prstClr val="black">
                  <a:alpha val="40000"/>
                </a:prstClr>
              </a:out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sz="4000" smtClean="0">
                  <a:latin typeface="黑体" panose="02010609060101010101" pitchFamily="49" charset="-122"/>
                  <a:ea typeface="黑体" panose="02010609060101010101" pitchFamily="49" charset="-122"/>
                </a:rPr>
                <a:t>个人主义</a:t>
              </a:r>
              <a:endParaRPr lang="zh-CN" altLang="en-US" sz="4000" dirty="0">
                <a:latin typeface="黑体" panose="02010609060101010101" pitchFamily="49" charset="-122"/>
                <a:ea typeface="黑体" panose="02010609060101010101" pitchFamily="49" charset="-122"/>
              </a:endParaRPr>
            </a:p>
          </p:txBody>
        </p:sp>
      </p:grpSp>
      <p:cxnSp>
        <p:nvCxnSpPr>
          <p:cNvPr id="57" name="直接连接符 11"/>
          <p:cNvCxnSpPr/>
          <p:nvPr/>
        </p:nvCxnSpPr>
        <p:spPr>
          <a:xfrm flipH="1">
            <a:off x="3206079" y="2240677"/>
            <a:ext cx="1185875" cy="751058"/>
          </a:xfrm>
          <a:prstGeom prst="line">
            <a:avLst/>
          </a:prstGeom>
          <a:ln w="76200">
            <a:solidFill>
              <a:schemeClr val="accent5">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直接连接符 11"/>
          <p:cNvCxnSpPr/>
          <p:nvPr/>
        </p:nvCxnSpPr>
        <p:spPr>
          <a:xfrm>
            <a:off x="7800045" y="2215901"/>
            <a:ext cx="1170592" cy="799012"/>
          </a:xfrm>
          <a:prstGeom prst="line">
            <a:avLst/>
          </a:prstGeom>
          <a:ln w="76200">
            <a:solidFill>
              <a:schemeClr val="accent5">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直接连接符 11"/>
          <p:cNvCxnSpPr/>
          <p:nvPr/>
        </p:nvCxnSpPr>
        <p:spPr>
          <a:xfrm flipH="1">
            <a:off x="7800045" y="4323962"/>
            <a:ext cx="1395240" cy="1012945"/>
          </a:xfrm>
          <a:prstGeom prst="line">
            <a:avLst/>
          </a:prstGeom>
          <a:ln w="76200">
            <a:solidFill>
              <a:schemeClr val="accent5">
                <a:lumMod val="60000"/>
                <a:lumOff val="4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直接连接符 11"/>
          <p:cNvCxnSpPr/>
          <p:nvPr/>
        </p:nvCxnSpPr>
        <p:spPr>
          <a:xfrm>
            <a:off x="3070746" y="4322609"/>
            <a:ext cx="1467969" cy="1012945"/>
          </a:xfrm>
          <a:prstGeom prst="line">
            <a:avLst/>
          </a:prstGeom>
          <a:ln w="76200">
            <a:solidFill>
              <a:schemeClr val="accent5">
                <a:lumMod val="60000"/>
                <a:lumOff val="4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mb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椭圆 80"/>
          <p:cNvSpPr/>
          <p:nvPr/>
        </p:nvSpPr>
        <p:spPr>
          <a:xfrm>
            <a:off x="3659844" y="1264116"/>
            <a:ext cx="4942993" cy="4942993"/>
          </a:xfrm>
          <a:prstGeom prst="ellipse">
            <a:avLst/>
          </a:prstGeom>
          <a:solidFill>
            <a:srgbClr val="C00000">
              <a:alpha val="17000"/>
            </a:srgbClr>
          </a:solidFill>
          <a:ln w="88900" cmpd="dbl">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 Box 8"/>
          <p:cNvSpPr txBox="1">
            <a:spLocks noChangeArrowheads="1"/>
          </p:cNvSpPr>
          <p:nvPr/>
        </p:nvSpPr>
        <p:spPr bwMode="auto">
          <a:xfrm>
            <a:off x="388033" y="266295"/>
            <a:ext cx="4212101" cy="52322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a:solidFill>
                  <a:schemeClr val="bg1"/>
                </a:solidFill>
              </a:rPr>
              <a:t>一、集体主义概念的由来</a:t>
            </a:r>
            <a:endParaRPr lang="zh-CN" altLang="en-US" sz="2800" b="1">
              <a:solidFill>
                <a:schemeClr val="bg1"/>
              </a:solidFill>
            </a:endParaRPr>
          </a:p>
        </p:txBody>
      </p:sp>
      <p:sp>
        <p:nvSpPr>
          <p:cNvPr id="7" name="矩形: 圆角 25"/>
          <p:cNvSpPr/>
          <p:nvPr/>
        </p:nvSpPr>
        <p:spPr>
          <a:xfrm>
            <a:off x="574162" y="1429779"/>
            <a:ext cx="1724097" cy="57263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u"/>
            </a:pPr>
            <a:r>
              <a:rPr lang="zh-CN" altLang="en-US" sz="2400" b="1" smtClean="0">
                <a:solidFill>
                  <a:sysClr val="windowText" lastClr="000000"/>
                </a:solidFill>
                <a:cs typeface="+mn-ea"/>
                <a:sym typeface="+mn-lt"/>
              </a:rPr>
              <a:t>斯大林</a:t>
            </a:r>
            <a:endParaRPr lang="zh-CN" altLang="en-US" sz="2400" b="1">
              <a:solidFill>
                <a:sysClr val="windowText" lastClr="000000"/>
              </a:solidFill>
              <a:cs typeface="+mn-ea"/>
              <a:sym typeface="+mn-lt"/>
            </a:endParaRPr>
          </a:p>
        </p:txBody>
      </p:sp>
      <p:grpSp>
        <p:nvGrpSpPr>
          <p:cNvPr id="80" name="组合 79"/>
          <p:cNvGrpSpPr/>
          <p:nvPr/>
        </p:nvGrpSpPr>
        <p:grpSpPr>
          <a:xfrm>
            <a:off x="2298259" y="2320357"/>
            <a:ext cx="2830513" cy="2830513"/>
            <a:chOff x="2298257" y="2204243"/>
            <a:chExt cx="2830513" cy="2830513"/>
          </a:xfrm>
        </p:grpSpPr>
        <p:sp>
          <p:nvSpPr>
            <p:cNvPr id="48" name="椭圆 47"/>
            <p:cNvSpPr/>
            <p:nvPr/>
          </p:nvSpPr>
          <p:spPr>
            <a:xfrm>
              <a:off x="2298257" y="2204243"/>
              <a:ext cx="2830513" cy="2830513"/>
            </a:xfrm>
            <a:prstGeom prst="ellipse">
              <a:avLst/>
            </a:prstGeom>
            <a:solidFill>
              <a:srgbClr val="C00000">
                <a:alpha val="17000"/>
              </a:srgbClr>
            </a:solidFill>
            <a:ln w="88900" cmpd="dbl">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203134" y="2482112"/>
              <a:ext cx="967319" cy="2463855"/>
              <a:chOff x="5727647" y="994777"/>
              <a:chExt cx="959754" cy="2444583"/>
            </a:xfrm>
            <a:solidFill>
              <a:srgbClr val="C00000"/>
            </a:solidFill>
          </p:grpSpPr>
          <p:sp>
            <p:nvSpPr>
              <p:cNvPr id="9" name="Freeform 5"/>
              <p:cNvSpPr/>
              <p:nvPr/>
            </p:nvSpPr>
            <p:spPr bwMode="auto">
              <a:xfrm>
                <a:off x="5727647" y="1406375"/>
                <a:ext cx="959754" cy="2032985"/>
              </a:xfrm>
              <a:custGeom>
                <a:avLst/>
                <a:gdLst>
                  <a:gd name="T0" fmla="*/ 91 w 119"/>
                  <a:gd name="T1" fmla="*/ 1 h 252"/>
                  <a:gd name="T2" fmla="*/ 31 w 119"/>
                  <a:gd name="T3" fmla="*/ 0 h 252"/>
                  <a:gd name="T4" fmla="*/ 0 w 119"/>
                  <a:gd name="T5" fmla="*/ 25 h 252"/>
                  <a:gd name="T6" fmla="*/ 0 w 119"/>
                  <a:gd name="T7" fmla="*/ 26 h 252"/>
                  <a:gd name="T8" fmla="*/ 0 w 119"/>
                  <a:gd name="T9" fmla="*/ 30 h 252"/>
                  <a:gd name="T10" fmla="*/ 0 w 119"/>
                  <a:gd name="T11" fmla="*/ 114 h 252"/>
                  <a:gd name="T12" fmla="*/ 10 w 119"/>
                  <a:gd name="T13" fmla="*/ 124 h 252"/>
                  <a:gd name="T14" fmla="*/ 20 w 119"/>
                  <a:gd name="T15" fmla="*/ 114 h 252"/>
                  <a:gd name="T16" fmla="*/ 20 w 119"/>
                  <a:gd name="T17" fmla="*/ 41 h 252"/>
                  <a:gd name="T18" fmla="*/ 28 w 119"/>
                  <a:gd name="T19" fmla="*/ 41 h 252"/>
                  <a:gd name="T20" fmla="*/ 28 w 119"/>
                  <a:gd name="T21" fmla="*/ 111 h 252"/>
                  <a:gd name="T22" fmla="*/ 29 w 119"/>
                  <a:gd name="T23" fmla="*/ 113 h 252"/>
                  <a:gd name="T24" fmla="*/ 29 w 119"/>
                  <a:gd name="T25" fmla="*/ 238 h 252"/>
                  <a:gd name="T26" fmla="*/ 42 w 119"/>
                  <a:gd name="T27" fmla="*/ 252 h 252"/>
                  <a:gd name="T28" fmla="*/ 56 w 119"/>
                  <a:gd name="T29" fmla="*/ 238 h 252"/>
                  <a:gd name="T30" fmla="*/ 56 w 119"/>
                  <a:gd name="T31" fmla="*/ 128 h 252"/>
                  <a:gd name="T32" fmla="*/ 63 w 119"/>
                  <a:gd name="T33" fmla="*/ 128 h 252"/>
                  <a:gd name="T34" fmla="*/ 63 w 119"/>
                  <a:gd name="T35" fmla="*/ 238 h 252"/>
                  <a:gd name="T36" fmla="*/ 77 w 119"/>
                  <a:gd name="T37" fmla="*/ 252 h 252"/>
                  <a:gd name="T38" fmla="*/ 91 w 119"/>
                  <a:gd name="T39" fmla="*/ 238 h 252"/>
                  <a:gd name="T40" fmla="*/ 91 w 119"/>
                  <a:gd name="T41" fmla="*/ 111 h 252"/>
                  <a:gd name="T42" fmla="*/ 91 w 119"/>
                  <a:gd name="T43" fmla="*/ 110 h 252"/>
                  <a:gd name="T44" fmla="*/ 91 w 119"/>
                  <a:gd name="T45" fmla="*/ 41 h 252"/>
                  <a:gd name="T46" fmla="*/ 98 w 119"/>
                  <a:gd name="T47" fmla="*/ 41 h 252"/>
                  <a:gd name="T48" fmla="*/ 98 w 119"/>
                  <a:gd name="T49" fmla="*/ 114 h 252"/>
                  <a:gd name="T50" fmla="*/ 109 w 119"/>
                  <a:gd name="T51" fmla="*/ 124 h 252"/>
                  <a:gd name="T52" fmla="*/ 119 w 119"/>
                  <a:gd name="T53" fmla="*/ 114 h 252"/>
                  <a:gd name="T54" fmla="*/ 119 w 119"/>
                  <a:gd name="T55" fmla="*/ 30 h 252"/>
                  <a:gd name="T56" fmla="*/ 119 w 119"/>
                  <a:gd name="T57" fmla="*/ 26 h 252"/>
                  <a:gd name="T58" fmla="*/ 119 w 119"/>
                  <a:gd name="T59" fmla="*/ 24 h 252"/>
                  <a:gd name="T60" fmla="*/ 91 w 119"/>
                  <a:gd name="T6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9" h="252">
                    <a:moveTo>
                      <a:pt x="91" y="1"/>
                    </a:moveTo>
                    <a:cubicBezTo>
                      <a:pt x="31" y="0"/>
                      <a:pt x="31" y="0"/>
                      <a:pt x="31" y="0"/>
                    </a:cubicBezTo>
                    <a:cubicBezTo>
                      <a:pt x="8" y="1"/>
                      <a:pt x="0" y="19"/>
                      <a:pt x="0" y="25"/>
                    </a:cubicBezTo>
                    <a:cubicBezTo>
                      <a:pt x="0" y="26"/>
                      <a:pt x="0" y="26"/>
                      <a:pt x="0" y="26"/>
                    </a:cubicBezTo>
                    <a:cubicBezTo>
                      <a:pt x="0" y="30"/>
                      <a:pt x="0" y="30"/>
                      <a:pt x="0" y="30"/>
                    </a:cubicBezTo>
                    <a:cubicBezTo>
                      <a:pt x="0" y="114"/>
                      <a:pt x="0" y="114"/>
                      <a:pt x="0" y="114"/>
                    </a:cubicBezTo>
                    <a:cubicBezTo>
                      <a:pt x="0" y="119"/>
                      <a:pt x="5" y="124"/>
                      <a:pt x="10" y="124"/>
                    </a:cubicBezTo>
                    <a:cubicBezTo>
                      <a:pt x="15" y="124"/>
                      <a:pt x="20" y="119"/>
                      <a:pt x="20" y="114"/>
                    </a:cubicBezTo>
                    <a:cubicBezTo>
                      <a:pt x="20" y="41"/>
                      <a:pt x="20" y="41"/>
                      <a:pt x="20" y="41"/>
                    </a:cubicBezTo>
                    <a:cubicBezTo>
                      <a:pt x="28" y="41"/>
                      <a:pt x="28" y="41"/>
                      <a:pt x="28" y="41"/>
                    </a:cubicBezTo>
                    <a:cubicBezTo>
                      <a:pt x="28" y="111"/>
                      <a:pt x="28" y="111"/>
                      <a:pt x="28" y="111"/>
                    </a:cubicBezTo>
                    <a:cubicBezTo>
                      <a:pt x="28" y="112"/>
                      <a:pt x="28" y="112"/>
                      <a:pt x="29" y="113"/>
                    </a:cubicBezTo>
                    <a:cubicBezTo>
                      <a:pt x="29" y="238"/>
                      <a:pt x="29" y="238"/>
                      <a:pt x="29" y="238"/>
                    </a:cubicBezTo>
                    <a:cubicBezTo>
                      <a:pt x="29" y="246"/>
                      <a:pt x="35" y="252"/>
                      <a:pt x="42" y="252"/>
                    </a:cubicBezTo>
                    <a:cubicBezTo>
                      <a:pt x="50" y="252"/>
                      <a:pt x="56" y="246"/>
                      <a:pt x="56" y="238"/>
                    </a:cubicBezTo>
                    <a:cubicBezTo>
                      <a:pt x="56" y="128"/>
                      <a:pt x="56" y="128"/>
                      <a:pt x="56" y="128"/>
                    </a:cubicBezTo>
                    <a:cubicBezTo>
                      <a:pt x="63" y="128"/>
                      <a:pt x="63" y="128"/>
                      <a:pt x="63" y="128"/>
                    </a:cubicBezTo>
                    <a:cubicBezTo>
                      <a:pt x="63" y="238"/>
                      <a:pt x="63" y="238"/>
                      <a:pt x="63" y="238"/>
                    </a:cubicBezTo>
                    <a:cubicBezTo>
                      <a:pt x="63" y="246"/>
                      <a:pt x="69" y="252"/>
                      <a:pt x="77" y="252"/>
                    </a:cubicBezTo>
                    <a:cubicBezTo>
                      <a:pt x="84" y="252"/>
                      <a:pt x="91" y="246"/>
                      <a:pt x="91" y="238"/>
                    </a:cubicBezTo>
                    <a:cubicBezTo>
                      <a:pt x="91" y="111"/>
                      <a:pt x="91" y="111"/>
                      <a:pt x="91" y="111"/>
                    </a:cubicBezTo>
                    <a:cubicBezTo>
                      <a:pt x="91" y="110"/>
                      <a:pt x="91" y="110"/>
                      <a:pt x="91" y="110"/>
                    </a:cubicBezTo>
                    <a:cubicBezTo>
                      <a:pt x="91" y="41"/>
                      <a:pt x="91" y="41"/>
                      <a:pt x="91" y="41"/>
                    </a:cubicBezTo>
                    <a:cubicBezTo>
                      <a:pt x="98" y="41"/>
                      <a:pt x="98" y="41"/>
                      <a:pt x="98" y="41"/>
                    </a:cubicBezTo>
                    <a:cubicBezTo>
                      <a:pt x="98" y="114"/>
                      <a:pt x="98" y="114"/>
                      <a:pt x="98" y="114"/>
                    </a:cubicBezTo>
                    <a:cubicBezTo>
                      <a:pt x="98" y="119"/>
                      <a:pt x="103" y="124"/>
                      <a:pt x="109" y="124"/>
                    </a:cubicBezTo>
                    <a:cubicBezTo>
                      <a:pt x="114" y="124"/>
                      <a:pt x="119" y="119"/>
                      <a:pt x="119" y="114"/>
                    </a:cubicBezTo>
                    <a:cubicBezTo>
                      <a:pt x="119" y="30"/>
                      <a:pt x="119" y="30"/>
                      <a:pt x="119" y="30"/>
                    </a:cubicBezTo>
                    <a:cubicBezTo>
                      <a:pt x="119" y="26"/>
                      <a:pt x="119" y="26"/>
                      <a:pt x="119" y="26"/>
                    </a:cubicBezTo>
                    <a:cubicBezTo>
                      <a:pt x="119" y="24"/>
                      <a:pt x="119" y="24"/>
                      <a:pt x="119" y="24"/>
                    </a:cubicBezTo>
                    <a:cubicBezTo>
                      <a:pt x="119" y="16"/>
                      <a:pt x="109" y="1"/>
                      <a:pt x="9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Oval 6"/>
              <p:cNvSpPr>
                <a:spLocks noChangeArrowheads="1"/>
              </p:cNvSpPr>
              <p:nvPr/>
            </p:nvSpPr>
            <p:spPr bwMode="auto">
              <a:xfrm>
                <a:off x="6018074" y="994777"/>
                <a:ext cx="386595" cy="3789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3" name="组合 42"/>
          <p:cNvGrpSpPr/>
          <p:nvPr/>
        </p:nvGrpSpPr>
        <p:grpSpPr>
          <a:xfrm>
            <a:off x="7154616" y="2320357"/>
            <a:ext cx="2830513" cy="2830513"/>
            <a:chOff x="6913319" y="2146350"/>
            <a:chExt cx="2830513" cy="2830513"/>
          </a:xfrm>
        </p:grpSpPr>
        <p:sp>
          <p:nvSpPr>
            <p:cNvPr id="42" name="椭圆 41"/>
            <p:cNvSpPr/>
            <p:nvPr/>
          </p:nvSpPr>
          <p:spPr>
            <a:xfrm>
              <a:off x="6913319" y="2146350"/>
              <a:ext cx="2830513" cy="2830513"/>
            </a:xfrm>
            <a:prstGeom prst="ellipse">
              <a:avLst/>
            </a:prstGeom>
            <a:solidFill>
              <a:srgbClr val="C00000">
                <a:alpha val="17000"/>
              </a:srgbClr>
            </a:solidFill>
            <a:ln w="88900" cmpd="dbl">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7292534" y="2671286"/>
              <a:ext cx="2111455" cy="1796081"/>
              <a:chOff x="5743134" y="2416476"/>
              <a:chExt cx="2111455" cy="1796081"/>
            </a:xfrm>
          </p:grpSpPr>
          <p:grpSp>
            <p:nvGrpSpPr>
              <p:cNvPr id="11" name="组合 10"/>
              <p:cNvGrpSpPr/>
              <p:nvPr/>
            </p:nvGrpSpPr>
            <p:grpSpPr>
              <a:xfrm>
                <a:off x="5743134" y="2416476"/>
                <a:ext cx="350009" cy="891507"/>
                <a:chOff x="5727647" y="994777"/>
                <a:chExt cx="959754" cy="2444583"/>
              </a:xfrm>
              <a:solidFill>
                <a:srgbClr val="C00000"/>
              </a:solidFill>
            </p:grpSpPr>
            <p:sp>
              <p:nvSpPr>
                <p:cNvPr id="12" name="Freeform 5"/>
                <p:cNvSpPr/>
                <p:nvPr/>
              </p:nvSpPr>
              <p:spPr bwMode="auto">
                <a:xfrm>
                  <a:off x="5727647" y="1406375"/>
                  <a:ext cx="959754" cy="2032985"/>
                </a:xfrm>
                <a:custGeom>
                  <a:avLst/>
                  <a:gdLst>
                    <a:gd name="T0" fmla="*/ 91 w 119"/>
                    <a:gd name="T1" fmla="*/ 1 h 252"/>
                    <a:gd name="T2" fmla="*/ 31 w 119"/>
                    <a:gd name="T3" fmla="*/ 0 h 252"/>
                    <a:gd name="T4" fmla="*/ 0 w 119"/>
                    <a:gd name="T5" fmla="*/ 25 h 252"/>
                    <a:gd name="T6" fmla="*/ 0 w 119"/>
                    <a:gd name="T7" fmla="*/ 26 h 252"/>
                    <a:gd name="T8" fmla="*/ 0 w 119"/>
                    <a:gd name="T9" fmla="*/ 30 h 252"/>
                    <a:gd name="T10" fmla="*/ 0 w 119"/>
                    <a:gd name="T11" fmla="*/ 114 h 252"/>
                    <a:gd name="T12" fmla="*/ 10 w 119"/>
                    <a:gd name="T13" fmla="*/ 124 h 252"/>
                    <a:gd name="T14" fmla="*/ 20 w 119"/>
                    <a:gd name="T15" fmla="*/ 114 h 252"/>
                    <a:gd name="T16" fmla="*/ 20 w 119"/>
                    <a:gd name="T17" fmla="*/ 41 h 252"/>
                    <a:gd name="T18" fmla="*/ 28 w 119"/>
                    <a:gd name="T19" fmla="*/ 41 h 252"/>
                    <a:gd name="T20" fmla="*/ 28 w 119"/>
                    <a:gd name="T21" fmla="*/ 111 h 252"/>
                    <a:gd name="T22" fmla="*/ 29 w 119"/>
                    <a:gd name="T23" fmla="*/ 113 h 252"/>
                    <a:gd name="T24" fmla="*/ 29 w 119"/>
                    <a:gd name="T25" fmla="*/ 238 h 252"/>
                    <a:gd name="T26" fmla="*/ 42 w 119"/>
                    <a:gd name="T27" fmla="*/ 252 h 252"/>
                    <a:gd name="T28" fmla="*/ 56 w 119"/>
                    <a:gd name="T29" fmla="*/ 238 h 252"/>
                    <a:gd name="T30" fmla="*/ 56 w 119"/>
                    <a:gd name="T31" fmla="*/ 128 h 252"/>
                    <a:gd name="T32" fmla="*/ 63 w 119"/>
                    <a:gd name="T33" fmla="*/ 128 h 252"/>
                    <a:gd name="T34" fmla="*/ 63 w 119"/>
                    <a:gd name="T35" fmla="*/ 238 h 252"/>
                    <a:gd name="T36" fmla="*/ 77 w 119"/>
                    <a:gd name="T37" fmla="*/ 252 h 252"/>
                    <a:gd name="T38" fmla="*/ 91 w 119"/>
                    <a:gd name="T39" fmla="*/ 238 h 252"/>
                    <a:gd name="T40" fmla="*/ 91 w 119"/>
                    <a:gd name="T41" fmla="*/ 111 h 252"/>
                    <a:gd name="T42" fmla="*/ 91 w 119"/>
                    <a:gd name="T43" fmla="*/ 110 h 252"/>
                    <a:gd name="T44" fmla="*/ 91 w 119"/>
                    <a:gd name="T45" fmla="*/ 41 h 252"/>
                    <a:gd name="T46" fmla="*/ 98 w 119"/>
                    <a:gd name="T47" fmla="*/ 41 h 252"/>
                    <a:gd name="T48" fmla="*/ 98 w 119"/>
                    <a:gd name="T49" fmla="*/ 114 h 252"/>
                    <a:gd name="T50" fmla="*/ 109 w 119"/>
                    <a:gd name="T51" fmla="*/ 124 h 252"/>
                    <a:gd name="T52" fmla="*/ 119 w 119"/>
                    <a:gd name="T53" fmla="*/ 114 h 252"/>
                    <a:gd name="T54" fmla="*/ 119 w 119"/>
                    <a:gd name="T55" fmla="*/ 30 h 252"/>
                    <a:gd name="T56" fmla="*/ 119 w 119"/>
                    <a:gd name="T57" fmla="*/ 26 h 252"/>
                    <a:gd name="T58" fmla="*/ 119 w 119"/>
                    <a:gd name="T59" fmla="*/ 24 h 252"/>
                    <a:gd name="T60" fmla="*/ 91 w 119"/>
                    <a:gd name="T6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9" h="252">
                      <a:moveTo>
                        <a:pt x="91" y="1"/>
                      </a:moveTo>
                      <a:cubicBezTo>
                        <a:pt x="31" y="0"/>
                        <a:pt x="31" y="0"/>
                        <a:pt x="31" y="0"/>
                      </a:cubicBezTo>
                      <a:cubicBezTo>
                        <a:pt x="8" y="1"/>
                        <a:pt x="0" y="19"/>
                        <a:pt x="0" y="25"/>
                      </a:cubicBezTo>
                      <a:cubicBezTo>
                        <a:pt x="0" y="26"/>
                        <a:pt x="0" y="26"/>
                        <a:pt x="0" y="26"/>
                      </a:cubicBezTo>
                      <a:cubicBezTo>
                        <a:pt x="0" y="30"/>
                        <a:pt x="0" y="30"/>
                        <a:pt x="0" y="30"/>
                      </a:cubicBezTo>
                      <a:cubicBezTo>
                        <a:pt x="0" y="114"/>
                        <a:pt x="0" y="114"/>
                        <a:pt x="0" y="114"/>
                      </a:cubicBezTo>
                      <a:cubicBezTo>
                        <a:pt x="0" y="119"/>
                        <a:pt x="5" y="124"/>
                        <a:pt x="10" y="124"/>
                      </a:cubicBezTo>
                      <a:cubicBezTo>
                        <a:pt x="15" y="124"/>
                        <a:pt x="20" y="119"/>
                        <a:pt x="20" y="114"/>
                      </a:cubicBezTo>
                      <a:cubicBezTo>
                        <a:pt x="20" y="41"/>
                        <a:pt x="20" y="41"/>
                        <a:pt x="20" y="41"/>
                      </a:cubicBezTo>
                      <a:cubicBezTo>
                        <a:pt x="28" y="41"/>
                        <a:pt x="28" y="41"/>
                        <a:pt x="28" y="41"/>
                      </a:cubicBezTo>
                      <a:cubicBezTo>
                        <a:pt x="28" y="111"/>
                        <a:pt x="28" y="111"/>
                        <a:pt x="28" y="111"/>
                      </a:cubicBezTo>
                      <a:cubicBezTo>
                        <a:pt x="28" y="112"/>
                        <a:pt x="28" y="112"/>
                        <a:pt x="29" y="113"/>
                      </a:cubicBezTo>
                      <a:cubicBezTo>
                        <a:pt x="29" y="238"/>
                        <a:pt x="29" y="238"/>
                        <a:pt x="29" y="238"/>
                      </a:cubicBezTo>
                      <a:cubicBezTo>
                        <a:pt x="29" y="246"/>
                        <a:pt x="35" y="252"/>
                        <a:pt x="42" y="252"/>
                      </a:cubicBezTo>
                      <a:cubicBezTo>
                        <a:pt x="50" y="252"/>
                        <a:pt x="56" y="246"/>
                        <a:pt x="56" y="238"/>
                      </a:cubicBezTo>
                      <a:cubicBezTo>
                        <a:pt x="56" y="128"/>
                        <a:pt x="56" y="128"/>
                        <a:pt x="56" y="128"/>
                      </a:cubicBezTo>
                      <a:cubicBezTo>
                        <a:pt x="63" y="128"/>
                        <a:pt x="63" y="128"/>
                        <a:pt x="63" y="128"/>
                      </a:cubicBezTo>
                      <a:cubicBezTo>
                        <a:pt x="63" y="238"/>
                        <a:pt x="63" y="238"/>
                        <a:pt x="63" y="238"/>
                      </a:cubicBezTo>
                      <a:cubicBezTo>
                        <a:pt x="63" y="246"/>
                        <a:pt x="69" y="252"/>
                        <a:pt x="77" y="252"/>
                      </a:cubicBezTo>
                      <a:cubicBezTo>
                        <a:pt x="84" y="252"/>
                        <a:pt x="91" y="246"/>
                        <a:pt x="91" y="238"/>
                      </a:cubicBezTo>
                      <a:cubicBezTo>
                        <a:pt x="91" y="111"/>
                        <a:pt x="91" y="111"/>
                        <a:pt x="91" y="111"/>
                      </a:cubicBezTo>
                      <a:cubicBezTo>
                        <a:pt x="91" y="110"/>
                        <a:pt x="91" y="110"/>
                        <a:pt x="91" y="110"/>
                      </a:cubicBezTo>
                      <a:cubicBezTo>
                        <a:pt x="91" y="41"/>
                        <a:pt x="91" y="41"/>
                        <a:pt x="91" y="41"/>
                      </a:cubicBezTo>
                      <a:cubicBezTo>
                        <a:pt x="98" y="41"/>
                        <a:pt x="98" y="41"/>
                        <a:pt x="98" y="41"/>
                      </a:cubicBezTo>
                      <a:cubicBezTo>
                        <a:pt x="98" y="114"/>
                        <a:pt x="98" y="114"/>
                        <a:pt x="98" y="114"/>
                      </a:cubicBezTo>
                      <a:cubicBezTo>
                        <a:pt x="98" y="119"/>
                        <a:pt x="103" y="124"/>
                        <a:pt x="109" y="124"/>
                      </a:cubicBezTo>
                      <a:cubicBezTo>
                        <a:pt x="114" y="124"/>
                        <a:pt x="119" y="119"/>
                        <a:pt x="119" y="114"/>
                      </a:cubicBezTo>
                      <a:cubicBezTo>
                        <a:pt x="119" y="30"/>
                        <a:pt x="119" y="30"/>
                        <a:pt x="119" y="30"/>
                      </a:cubicBezTo>
                      <a:cubicBezTo>
                        <a:pt x="119" y="26"/>
                        <a:pt x="119" y="26"/>
                        <a:pt x="119" y="26"/>
                      </a:cubicBezTo>
                      <a:cubicBezTo>
                        <a:pt x="119" y="24"/>
                        <a:pt x="119" y="24"/>
                        <a:pt x="119" y="24"/>
                      </a:cubicBezTo>
                      <a:cubicBezTo>
                        <a:pt x="119" y="16"/>
                        <a:pt x="109" y="1"/>
                        <a:pt x="9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Oval 6"/>
                <p:cNvSpPr>
                  <a:spLocks noChangeArrowheads="1"/>
                </p:cNvSpPr>
                <p:nvPr/>
              </p:nvSpPr>
              <p:spPr bwMode="auto">
                <a:xfrm>
                  <a:off x="6018074" y="994777"/>
                  <a:ext cx="386595" cy="3789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组合 13"/>
              <p:cNvGrpSpPr/>
              <p:nvPr/>
            </p:nvGrpSpPr>
            <p:grpSpPr>
              <a:xfrm>
                <a:off x="6173653" y="2416476"/>
                <a:ext cx="350009" cy="891507"/>
                <a:chOff x="5727647" y="994777"/>
                <a:chExt cx="959754" cy="2444583"/>
              </a:xfrm>
              <a:solidFill>
                <a:srgbClr val="C00000"/>
              </a:solidFill>
            </p:grpSpPr>
            <p:sp>
              <p:nvSpPr>
                <p:cNvPr id="15" name="Freeform 5"/>
                <p:cNvSpPr/>
                <p:nvPr/>
              </p:nvSpPr>
              <p:spPr bwMode="auto">
                <a:xfrm>
                  <a:off x="5727647" y="1406375"/>
                  <a:ext cx="959754" cy="2032985"/>
                </a:xfrm>
                <a:custGeom>
                  <a:avLst/>
                  <a:gdLst>
                    <a:gd name="T0" fmla="*/ 91 w 119"/>
                    <a:gd name="T1" fmla="*/ 1 h 252"/>
                    <a:gd name="T2" fmla="*/ 31 w 119"/>
                    <a:gd name="T3" fmla="*/ 0 h 252"/>
                    <a:gd name="T4" fmla="*/ 0 w 119"/>
                    <a:gd name="T5" fmla="*/ 25 h 252"/>
                    <a:gd name="T6" fmla="*/ 0 w 119"/>
                    <a:gd name="T7" fmla="*/ 26 h 252"/>
                    <a:gd name="T8" fmla="*/ 0 w 119"/>
                    <a:gd name="T9" fmla="*/ 30 h 252"/>
                    <a:gd name="T10" fmla="*/ 0 w 119"/>
                    <a:gd name="T11" fmla="*/ 114 h 252"/>
                    <a:gd name="T12" fmla="*/ 10 w 119"/>
                    <a:gd name="T13" fmla="*/ 124 h 252"/>
                    <a:gd name="T14" fmla="*/ 20 w 119"/>
                    <a:gd name="T15" fmla="*/ 114 h 252"/>
                    <a:gd name="T16" fmla="*/ 20 w 119"/>
                    <a:gd name="T17" fmla="*/ 41 h 252"/>
                    <a:gd name="T18" fmla="*/ 28 w 119"/>
                    <a:gd name="T19" fmla="*/ 41 h 252"/>
                    <a:gd name="T20" fmla="*/ 28 w 119"/>
                    <a:gd name="T21" fmla="*/ 111 h 252"/>
                    <a:gd name="T22" fmla="*/ 29 w 119"/>
                    <a:gd name="T23" fmla="*/ 113 h 252"/>
                    <a:gd name="T24" fmla="*/ 29 w 119"/>
                    <a:gd name="T25" fmla="*/ 238 h 252"/>
                    <a:gd name="T26" fmla="*/ 42 w 119"/>
                    <a:gd name="T27" fmla="*/ 252 h 252"/>
                    <a:gd name="T28" fmla="*/ 56 w 119"/>
                    <a:gd name="T29" fmla="*/ 238 h 252"/>
                    <a:gd name="T30" fmla="*/ 56 w 119"/>
                    <a:gd name="T31" fmla="*/ 128 h 252"/>
                    <a:gd name="T32" fmla="*/ 63 w 119"/>
                    <a:gd name="T33" fmla="*/ 128 h 252"/>
                    <a:gd name="T34" fmla="*/ 63 w 119"/>
                    <a:gd name="T35" fmla="*/ 238 h 252"/>
                    <a:gd name="T36" fmla="*/ 77 w 119"/>
                    <a:gd name="T37" fmla="*/ 252 h 252"/>
                    <a:gd name="T38" fmla="*/ 91 w 119"/>
                    <a:gd name="T39" fmla="*/ 238 h 252"/>
                    <a:gd name="T40" fmla="*/ 91 w 119"/>
                    <a:gd name="T41" fmla="*/ 111 h 252"/>
                    <a:gd name="T42" fmla="*/ 91 w 119"/>
                    <a:gd name="T43" fmla="*/ 110 h 252"/>
                    <a:gd name="T44" fmla="*/ 91 w 119"/>
                    <a:gd name="T45" fmla="*/ 41 h 252"/>
                    <a:gd name="T46" fmla="*/ 98 w 119"/>
                    <a:gd name="T47" fmla="*/ 41 h 252"/>
                    <a:gd name="T48" fmla="*/ 98 w 119"/>
                    <a:gd name="T49" fmla="*/ 114 h 252"/>
                    <a:gd name="T50" fmla="*/ 109 w 119"/>
                    <a:gd name="T51" fmla="*/ 124 h 252"/>
                    <a:gd name="T52" fmla="*/ 119 w 119"/>
                    <a:gd name="T53" fmla="*/ 114 h 252"/>
                    <a:gd name="T54" fmla="*/ 119 w 119"/>
                    <a:gd name="T55" fmla="*/ 30 h 252"/>
                    <a:gd name="T56" fmla="*/ 119 w 119"/>
                    <a:gd name="T57" fmla="*/ 26 h 252"/>
                    <a:gd name="T58" fmla="*/ 119 w 119"/>
                    <a:gd name="T59" fmla="*/ 24 h 252"/>
                    <a:gd name="T60" fmla="*/ 91 w 119"/>
                    <a:gd name="T6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9" h="252">
                      <a:moveTo>
                        <a:pt x="91" y="1"/>
                      </a:moveTo>
                      <a:cubicBezTo>
                        <a:pt x="31" y="0"/>
                        <a:pt x="31" y="0"/>
                        <a:pt x="31" y="0"/>
                      </a:cubicBezTo>
                      <a:cubicBezTo>
                        <a:pt x="8" y="1"/>
                        <a:pt x="0" y="19"/>
                        <a:pt x="0" y="25"/>
                      </a:cubicBezTo>
                      <a:cubicBezTo>
                        <a:pt x="0" y="26"/>
                        <a:pt x="0" y="26"/>
                        <a:pt x="0" y="26"/>
                      </a:cubicBezTo>
                      <a:cubicBezTo>
                        <a:pt x="0" y="30"/>
                        <a:pt x="0" y="30"/>
                        <a:pt x="0" y="30"/>
                      </a:cubicBezTo>
                      <a:cubicBezTo>
                        <a:pt x="0" y="114"/>
                        <a:pt x="0" y="114"/>
                        <a:pt x="0" y="114"/>
                      </a:cubicBezTo>
                      <a:cubicBezTo>
                        <a:pt x="0" y="119"/>
                        <a:pt x="5" y="124"/>
                        <a:pt x="10" y="124"/>
                      </a:cubicBezTo>
                      <a:cubicBezTo>
                        <a:pt x="15" y="124"/>
                        <a:pt x="20" y="119"/>
                        <a:pt x="20" y="114"/>
                      </a:cubicBezTo>
                      <a:cubicBezTo>
                        <a:pt x="20" y="41"/>
                        <a:pt x="20" y="41"/>
                        <a:pt x="20" y="41"/>
                      </a:cubicBezTo>
                      <a:cubicBezTo>
                        <a:pt x="28" y="41"/>
                        <a:pt x="28" y="41"/>
                        <a:pt x="28" y="41"/>
                      </a:cubicBezTo>
                      <a:cubicBezTo>
                        <a:pt x="28" y="111"/>
                        <a:pt x="28" y="111"/>
                        <a:pt x="28" y="111"/>
                      </a:cubicBezTo>
                      <a:cubicBezTo>
                        <a:pt x="28" y="112"/>
                        <a:pt x="28" y="112"/>
                        <a:pt x="29" y="113"/>
                      </a:cubicBezTo>
                      <a:cubicBezTo>
                        <a:pt x="29" y="238"/>
                        <a:pt x="29" y="238"/>
                        <a:pt x="29" y="238"/>
                      </a:cubicBezTo>
                      <a:cubicBezTo>
                        <a:pt x="29" y="246"/>
                        <a:pt x="35" y="252"/>
                        <a:pt x="42" y="252"/>
                      </a:cubicBezTo>
                      <a:cubicBezTo>
                        <a:pt x="50" y="252"/>
                        <a:pt x="56" y="246"/>
                        <a:pt x="56" y="238"/>
                      </a:cubicBezTo>
                      <a:cubicBezTo>
                        <a:pt x="56" y="128"/>
                        <a:pt x="56" y="128"/>
                        <a:pt x="56" y="128"/>
                      </a:cubicBezTo>
                      <a:cubicBezTo>
                        <a:pt x="63" y="128"/>
                        <a:pt x="63" y="128"/>
                        <a:pt x="63" y="128"/>
                      </a:cubicBezTo>
                      <a:cubicBezTo>
                        <a:pt x="63" y="238"/>
                        <a:pt x="63" y="238"/>
                        <a:pt x="63" y="238"/>
                      </a:cubicBezTo>
                      <a:cubicBezTo>
                        <a:pt x="63" y="246"/>
                        <a:pt x="69" y="252"/>
                        <a:pt x="77" y="252"/>
                      </a:cubicBezTo>
                      <a:cubicBezTo>
                        <a:pt x="84" y="252"/>
                        <a:pt x="91" y="246"/>
                        <a:pt x="91" y="238"/>
                      </a:cubicBezTo>
                      <a:cubicBezTo>
                        <a:pt x="91" y="111"/>
                        <a:pt x="91" y="111"/>
                        <a:pt x="91" y="111"/>
                      </a:cubicBezTo>
                      <a:cubicBezTo>
                        <a:pt x="91" y="110"/>
                        <a:pt x="91" y="110"/>
                        <a:pt x="91" y="110"/>
                      </a:cubicBezTo>
                      <a:cubicBezTo>
                        <a:pt x="91" y="41"/>
                        <a:pt x="91" y="41"/>
                        <a:pt x="91" y="41"/>
                      </a:cubicBezTo>
                      <a:cubicBezTo>
                        <a:pt x="98" y="41"/>
                        <a:pt x="98" y="41"/>
                        <a:pt x="98" y="41"/>
                      </a:cubicBezTo>
                      <a:cubicBezTo>
                        <a:pt x="98" y="114"/>
                        <a:pt x="98" y="114"/>
                        <a:pt x="98" y="114"/>
                      </a:cubicBezTo>
                      <a:cubicBezTo>
                        <a:pt x="98" y="119"/>
                        <a:pt x="103" y="124"/>
                        <a:pt x="109" y="124"/>
                      </a:cubicBezTo>
                      <a:cubicBezTo>
                        <a:pt x="114" y="124"/>
                        <a:pt x="119" y="119"/>
                        <a:pt x="119" y="114"/>
                      </a:cubicBezTo>
                      <a:cubicBezTo>
                        <a:pt x="119" y="30"/>
                        <a:pt x="119" y="30"/>
                        <a:pt x="119" y="30"/>
                      </a:cubicBezTo>
                      <a:cubicBezTo>
                        <a:pt x="119" y="26"/>
                        <a:pt x="119" y="26"/>
                        <a:pt x="119" y="26"/>
                      </a:cubicBezTo>
                      <a:cubicBezTo>
                        <a:pt x="119" y="24"/>
                        <a:pt x="119" y="24"/>
                        <a:pt x="119" y="24"/>
                      </a:cubicBezTo>
                      <a:cubicBezTo>
                        <a:pt x="119" y="16"/>
                        <a:pt x="109" y="1"/>
                        <a:pt x="9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Oval 6"/>
                <p:cNvSpPr>
                  <a:spLocks noChangeArrowheads="1"/>
                </p:cNvSpPr>
                <p:nvPr/>
              </p:nvSpPr>
              <p:spPr bwMode="auto">
                <a:xfrm>
                  <a:off x="6018074" y="994777"/>
                  <a:ext cx="386595" cy="3789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 name="组合 16"/>
              <p:cNvGrpSpPr/>
              <p:nvPr/>
            </p:nvGrpSpPr>
            <p:grpSpPr>
              <a:xfrm>
                <a:off x="6604172" y="2416476"/>
                <a:ext cx="350009" cy="891507"/>
                <a:chOff x="5727647" y="994777"/>
                <a:chExt cx="959754" cy="2444583"/>
              </a:xfrm>
              <a:solidFill>
                <a:srgbClr val="C00000"/>
              </a:solidFill>
            </p:grpSpPr>
            <p:sp>
              <p:nvSpPr>
                <p:cNvPr id="18" name="Freeform 5"/>
                <p:cNvSpPr/>
                <p:nvPr/>
              </p:nvSpPr>
              <p:spPr bwMode="auto">
                <a:xfrm>
                  <a:off x="5727647" y="1406375"/>
                  <a:ext cx="959754" cy="2032985"/>
                </a:xfrm>
                <a:custGeom>
                  <a:avLst/>
                  <a:gdLst>
                    <a:gd name="T0" fmla="*/ 91 w 119"/>
                    <a:gd name="T1" fmla="*/ 1 h 252"/>
                    <a:gd name="T2" fmla="*/ 31 w 119"/>
                    <a:gd name="T3" fmla="*/ 0 h 252"/>
                    <a:gd name="T4" fmla="*/ 0 w 119"/>
                    <a:gd name="T5" fmla="*/ 25 h 252"/>
                    <a:gd name="T6" fmla="*/ 0 w 119"/>
                    <a:gd name="T7" fmla="*/ 26 h 252"/>
                    <a:gd name="T8" fmla="*/ 0 w 119"/>
                    <a:gd name="T9" fmla="*/ 30 h 252"/>
                    <a:gd name="T10" fmla="*/ 0 w 119"/>
                    <a:gd name="T11" fmla="*/ 114 h 252"/>
                    <a:gd name="T12" fmla="*/ 10 w 119"/>
                    <a:gd name="T13" fmla="*/ 124 h 252"/>
                    <a:gd name="T14" fmla="*/ 20 w 119"/>
                    <a:gd name="T15" fmla="*/ 114 h 252"/>
                    <a:gd name="T16" fmla="*/ 20 w 119"/>
                    <a:gd name="T17" fmla="*/ 41 h 252"/>
                    <a:gd name="T18" fmla="*/ 28 w 119"/>
                    <a:gd name="T19" fmla="*/ 41 h 252"/>
                    <a:gd name="T20" fmla="*/ 28 w 119"/>
                    <a:gd name="T21" fmla="*/ 111 h 252"/>
                    <a:gd name="T22" fmla="*/ 29 w 119"/>
                    <a:gd name="T23" fmla="*/ 113 h 252"/>
                    <a:gd name="T24" fmla="*/ 29 w 119"/>
                    <a:gd name="T25" fmla="*/ 238 h 252"/>
                    <a:gd name="T26" fmla="*/ 42 w 119"/>
                    <a:gd name="T27" fmla="*/ 252 h 252"/>
                    <a:gd name="T28" fmla="*/ 56 w 119"/>
                    <a:gd name="T29" fmla="*/ 238 h 252"/>
                    <a:gd name="T30" fmla="*/ 56 w 119"/>
                    <a:gd name="T31" fmla="*/ 128 h 252"/>
                    <a:gd name="T32" fmla="*/ 63 w 119"/>
                    <a:gd name="T33" fmla="*/ 128 h 252"/>
                    <a:gd name="T34" fmla="*/ 63 w 119"/>
                    <a:gd name="T35" fmla="*/ 238 h 252"/>
                    <a:gd name="T36" fmla="*/ 77 w 119"/>
                    <a:gd name="T37" fmla="*/ 252 h 252"/>
                    <a:gd name="T38" fmla="*/ 91 w 119"/>
                    <a:gd name="T39" fmla="*/ 238 h 252"/>
                    <a:gd name="T40" fmla="*/ 91 w 119"/>
                    <a:gd name="T41" fmla="*/ 111 h 252"/>
                    <a:gd name="T42" fmla="*/ 91 w 119"/>
                    <a:gd name="T43" fmla="*/ 110 h 252"/>
                    <a:gd name="T44" fmla="*/ 91 w 119"/>
                    <a:gd name="T45" fmla="*/ 41 h 252"/>
                    <a:gd name="T46" fmla="*/ 98 w 119"/>
                    <a:gd name="T47" fmla="*/ 41 h 252"/>
                    <a:gd name="T48" fmla="*/ 98 w 119"/>
                    <a:gd name="T49" fmla="*/ 114 h 252"/>
                    <a:gd name="T50" fmla="*/ 109 w 119"/>
                    <a:gd name="T51" fmla="*/ 124 h 252"/>
                    <a:gd name="T52" fmla="*/ 119 w 119"/>
                    <a:gd name="T53" fmla="*/ 114 h 252"/>
                    <a:gd name="T54" fmla="*/ 119 w 119"/>
                    <a:gd name="T55" fmla="*/ 30 h 252"/>
                    <a:gd name="T56" fmla="*/ 119 w 119"/>
                    <a:gd name="T57" fmla="*/ 26 h 252"/>
                    <a:gd name="T58" fmla="*/ 119 w 119"/>
                    <a:gd name="T59" fmla="*/ 24 h 252"/>
                    <a:gd name="T60" fmla="*/ 91 w 119"/>
                    <a:gd name="T6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9" h="252">
                      <a:moveTo>
                        <a:pt x="91" y="1"/>
                      </a:moveTo>
                      <a:cubicBezTo>
                        <a:pt x="31" y="0"/>
                        <a:pt x="31" y="0"/>
                        <a:pt x="31" y="0"/>
                      </a:cubicBezTo>
                      <a:cubicBezTo>
                        <a:pt x="8" y="1"/>
                        <a:pt x="0" y="19"/>
                        <a:pt x="0" y="25"/>
                      </a:cubicBezTo>
                      <a:cubicBezTo>
                        <a:pt x="0" y="26"/>
                        <a:pt x="0" y="26"/>
                        <a:pt x="0" y="26"/>
                      </a:cubicBezTo>
                      <a:cubicBezTo>
                        <a:pt x="0" y="30"/>
                        <a:pt x="0" y="30"/>
                        <a:pt x="0" y="30"/>
                      </a:cubicBezTo>
                      <a:cubicBezTo>
                        <a:pt x="0" y="114"/>
                        <a:pt x="0" y="114"/>
                        <a:pt x="0" y="114"/>
                      </a:cubicBezTo>
                      <a:cubicBezTo>
                        <a:pt x="0" y="119"/>
                        <a:pt x="5" y="124"/>
                        <a:pt x="10" y="124"/>
                      </a:cubicBezTo>
                      <a:cubicBezTo>
                        <a:pt x="15" y="124"/>
                        <a:pt x="20" y="119"/>
                        <a:pt x="20" y="114"/>
                      </a:cubicBezTo>
                      <a:cubicBezTo>
                        <a:pt x="20" y="41"/>
                        <a:pt x="20" y="41"/>
                        <a:pt x="20" y="41"/>
                      </a:cubicBezTo>
                      <a:cubicBezTo>
                        <a:pt x="28" y="41"/>
                        <a:pt x="28" y="41"/>
                        <a:pt x="28" y="41"/>
                      </a:cubicBezTo>
                      <a:cubicBezTo>
                        <a:pt x="28" y="111"/>
                        <a:pt x="28" y="111"/>
                        <a:pt x="28" y="111"/>
                      </a:cubicBezTo>
                      <a:cubicBezTo>
                        <a:pt x="28" y="112"/>
                        <a:pt x="28" y="112"/>
                        <a:pt x="29" y="113"/>
                      </a:cubicBezTo>
                      <a:cubicBezTo>
                        <a:pt x="29" y="238"/>
                        <a:pt x="29" y="238"/>
                        <a:pt x="29" y="238"/>
                      </a:cubicBezTo>
                      <a:cubicBezTo>
                        <a:pt x="29" y="246"/>
                        <a:pt x="35" y="252"/>
                        <a:pt x="42" y="252"/>
                      </a:cubicBezTo>
                      <a:cubicBezTo>
                        <a:pt x="50" y="252"/>
                        <a:pt x="56" y="246"/>
                        <a:pt x="56" y="238"/>
                      </a:cubicBezTo>
                      <a:cubicBezTo>
                        <a:pt x="56" y="128"/>
                        <a:pt x="56" y="128"/>
                        <a:pt x="56" y="128"/>
                      </a:cubicBezTo>
                      <a:cubicBezTo>
                        <a:pt x="63" y="128"/>
                        <a:pt x="63" y="128"/>
                        <a:pt x="63" y="128"/>
                      </a:cubicBezTo>
                      <a:cubicBezTo>
                        <a:pt x="63" y="238"/>
                        <a:pt x="63" y="238"/>
                        <a:pt x="63" y="238"/>
                      </a:cubicBezTo>
                      <a:cubicBezTo>
                        <a:pt x="63" y="246"/>
                        <a:pt x="69" y="252"/>
                        <a:pt x="77" y="252"/>
                      </a:cubicBezTo>
                      <a:cubicBezTo>
                        <a:pt x="84" y="252"/>
                        <a:pt x="91" y="246"/>
                        <a:pt x="91" y="238"/>
                      </a:cubicBezTo>
                      <a:cubicBezTo>
                        <a:pt x="91" y="111"/>
                        <a:pt x="91" y="111"/>
                        <a:pt x="91" y="111"/>
                      </a:cubicBezTo>
                      <a:cubicBezTo>
                        <a:pt x="91" y="110"/>
                        <a:pt x="91" y="110"/>
                        <a:pt x="91" y="110"/>
                      </a:cubicBezTo>
                      <a:cubicBezTo>
                        <a:pt x="91" y="41"/>
                        <a:pt x="91" y="41"/>
                        <a:pt x="91" y="41"/>
                      </a:cubicBezTo>
                      <a:cubicBezTo>
                        <a:pt x="98" y="41"/>
                        <a:pt x="98" y="41"/>
                        <a:pt x="98" y="41"/>
                      </a:cubicBezTo>
                      <a:cubicBezTo>
                        <a:pt x="98" y="114"/>
                        <a:pt x="98" y="114"/>
                        <a:pt x="98" y="114"/>
                      </a:cubicBezTo>
                      <a:cubicBezTo>
                        <a:pt x="98" y="119"/>
                        <a:pt x="103" y="124"/>
                        <a:pt x="109" y="124"/>
                      </a:cubicBezTo>
                      <a:cubicBezTo>
                        <a:pt x="114" y="124"/>
                        <a:pt x="119" y="119"/>
                        <a:pt x="119" y="114"/>
                      </a:cubicBezTo>
                      <a:cubicBezTo>
                        <a:pt x="119" y="30"/>
                        <a:pt x="119" y="30"/>
                        <a:pt x="119" y="30"/>
                      </a:cubicBezTo>
                      <a:cubicBezTo>
                        <a:pt x="119" y="26"/>
                        <a:pt x="119" y="26"/>
                        <a:pt x="119" y="26"/>
                      </a:cubicBezTo>
                      <a:cubicBezTo>
                        <a:pt x="119" y="24"/>
                        <a:pt x="119" y="24"/>
                        <a:pt x="119" y="24"/>
                      </a:cubicBezTo>
                      <a:cubicBezTo>
                        <a:pt x="119" y="16"/>
                        <a:pt x="109" y="1"/>
                        <a:pt x="9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Oval 6"/>
                <p:cNvSpPr>
                  <a:spLocks noChangeArrowheads="1"/>
                </p:cNvSpPr>
                <p:nvPr/>
              </p:nvSpPr>
              <p:spPr bwMode="auto">
                <a:xfrm>
                  <a:off x="6018074" y="994777"/>
                  <a:ext cx="386595" cy="3789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 name="组合 19"/>
              <p:cNvGrpSpPr/>
              <p:nvPr/>
            </p:nvGrpSpPr>
            <p:grpSpPr>
              <a:xfrm>
                <a:off x="7034691" y="2416476"/>
                <a:ext cx="350009" cy="891507"/>
                <a:chOff x="5727647" y="994777"/>
                <a:chExt cx="959754" cy="2444583"/>
              </a:xfrm>
              <a:solidFill>
                <a:srgbClr val="C00000"/>
              </a:solidFill>
            </p:grpSpPr>
            <p:sp>
              <p:nvSpPr>
                <p:cNvPr id="21" name="Freeform 5"/>
                <p:cNvSpPr/>
                <p:nvPr/>
              </p:nvSpPr>
              <p:spPr bwMode="auto">
                <a:xfrm>
                  <a:off x="5727647" y="1406375"/>
                  <a:ext cx="959754" cy="2032985"/>
                </a:xfrm>
                <a:custGeom>
                  <a:avLst/>
                  <a:gdLst>
                    <a:gd name="T0" fmla="*/ 91 w 119"/>
                    <a:gd name="T1" fmla="*/ 1 h 252"/>
                    <a:gd name="T2" fmla="*/ 31 w 119"/>
                    <a:gd name="T3" fmla="*/ 0 h 252"/>
                    <a:gd name="T4" fmla="*/ 0 w 119"/>
                    <a:gd name="T5" fmla="*/ 25 h 252"/>
                    <a:gd name="T6" fmla="*/ 0 w 119"/>
                    <a:gd name="T7" fmla="*/ 26 h 252"/>
                    <a:gd name="T8" fmla="*/ 0 w 119"/>
                    <a:gd name="T9" fmla="*/ 30 h 252"/>
                    <a:gd name="T10" fmla="*/ 0 w 119"/>
                    <a:gd name="T11" fmla="*/ 114 h 252"/>
                    <a:gd name="T12" fmla="*/ 10 w 119"/>
                    <a:gd name="T13" fmla="*/ 124 h 252"/>
                    <a:gd name="T14" fmla="*/ 20 w 119"/>
                    <a:gd name="T15" fmla="*/ 114 h 252"/>
                    <a:gd name="T16" fmla="*/ 20 w 119"/>
                    <a:gd name="T17" fmla="*/ 41 h 252"/>
                    <a:gd name="T18" fmla="*/ 28 w 119"/>
                    <a:gd name="T19" fmla="*/ 41 h 252"/>
                    <a:gd name="T20" fmla="*/ 28 w 119"/>
                    <a:gd name="T21" fmla="*/ 111 h 252"/>
                    <a:gd name="T22" fmla="*/ 29 w 119"/>
                    <a:gd name="T23" fmla="*/ 113 h 252"/>
                    <a:gd name="T24" fmla="*/ 29 w 119"/>
                    <a:gd name="T25" fmla="*/ 238 h 252"/>
                    <a:gd name="T26" fmla="*/ 42 w 119"/>
                    <a:gd name="T27" fmla="*/ 252 h 252"/>
                    <a:gd name="T28" fmla="*/ 56 w 119"/>
                    <a:gd name="T29" fmla="*/ 238 h 252"/>
                    <a:gd name="T30" fmla="*/ 56 w 119"/>
                    <a:gd name="T31" fmla="*/ 128 h 252"/>
                    <a:gd name="T32" fmla="*/ 63 w 119"/>
                    <a:gd name="T33" fmla="*/ 128 h 252"/>
                    <a:gd name="T34" fmla="*/ 63 w 119"/>
                    <a:gd name="T35" fmla="*/ 238 h 252"/>
                    <a:gd name="T36" fmla="*/ 77 w 119"/>
                    <a:gd name="T37" fmla="*/ 252 h 252"/>
                    <a:gd name="T38" fmla="*/ 91 w 119"/>
                    <a:gd name="T39" fmla="*/ 238 h 252"/>
                    <a:gd name="T40" fmla="*/ 91 w 119"/>
                    <a:gd name="T41" fmla="*/ 111 h 252"/>
                    <a:gd name="T42" fmla="*/ 91 w 119"/>
                    <a:gd name="T43" fmla="*/ 110 h 252"/>
                    <a:gd name="T44" fmla="*/ 91 w 119"/>
                    <a:gd name="T45" fmla="*/ 41 h 252"/>
                    <a:gd name="T46" fmla="*/ 98 w 119"/>
                    <a:gd name="T47" fmla="*/ 41 h 252"/>
                    <a:gd name="T48" fmla="*/ 98 w 119"/>
                    <a:gd name="T49" fmla="*/ 114 h 252"/>
                    <a:gd name="T50" fmla="*/ 109 w 119"/>
                    <a:gd name="T51" fmla="*/ 124 h 252"/>
                    <a:gd name="T52" fmla="*/ 119 w 119"/>
                    <a:gd name="T53" fmla="*/ 114 h 252"/>
                    <a:gd name="T54" fmla="*/ 119 w 119"/>
                    <a:gd name="T55" fmla="*/ 30 h 252"/>
                    <a:gd name="T56" fmla="*/ 119 w 119"/>
                    <a:gd name="T57" fmla="*/ 26 h 252"/>
                    <a:gd name="T58" fmla="*/ 119 w 119"/>
                    <a:gd name="T59" fmla="*/ 24 h 252"/>
                    <a:gd name="T60" fmla="*/ 91 w 119"/>
                    <a:gd name="T6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9" h="252">
                      <a:moveTo>
                        <a:pt x="91" y="1"/>
                      </a:moveTo>
                      <a:cubicBezTo>
                        <a:pt x="31" y="0"/>
                        <a:pt x="31" y="0"/>
                        <a:pt x="31" y="0"/>
                      </a:cubicBezTo>
                      <a:cubicBezTo>
                        <a:pt x="8" y="1"/>
                        <a:pt x="0" y="19"/>
                        <a:pt x="0" y="25"/>
                      </a:cubicBezTo>
                      <a:cubicBezTo>
                        <a:pt x="0" y="26"/>
                        <a:pt x="0" y="26"/>
                        <a:pt x="0" y="26"/>
                      </a:cubicBezTo>
                      <a:cubicBezTo>
                        <a:pt x="0" y="30"/>
                        <a:pt x="0" y="30"/>
                        <a:pt x="0" y="30"/>
                      </a:cubicBezTo>
                      <a:cubicBezTo>
                        <a:pt x="0" y="114"/>
                        <a:pt x="0" y="114"/>
                        <a:pt x="0" y="114"/>
                      </a:cubicBezTo>
                      <a:cubicBezTo>
                        <a:pt x="0" y="119"/>
                        <a:pt x="5" y="124"/>
                        <a:pt x="10" y="124"/>
                      </a:cubicBezTo>
                      <a:cubicBezTo>
                        <a:pt x="15" y="124"/>
                        <a:pt x="20" y="119"/>
                        <a:pt x="20" y="114"/>
                      </a:cubicBezTo>
                      <a:cubicBezTo>
                        <a:pt x="20" y="41"/>
                        <a:pt x="20" y="41"/>
                        <a:pt x="20" y="41"/>
                      </a:cubicBezTo>
                      <a:cubicBezTo>
                        <a:pt x="28" y="41"/>
                        <a:pt x="28" y="41"/>
                        <a:pt x="28" y="41"/>
                      </a:cubicBezTo>
                      <a:cubicBezTo>
                        <a:pt x="28" y="111"/>
                        <a:pt x="28" y="111"/>
                        <a:pt x="28" y="111"/>
                      </a:cubicBezTo>
                      <a:cubicBezTo>
                        <a:pt x="28" y="112"/>
                        <a:pt x="28" y="112"/>
                        <a:pt x="29" y="113"/>
                      </a:cubicBezTo>
                      <a:cubicBezTo>
                        <a:pt x="29" y="238"/>
                        <a:pt x="29" y="238"/>
                        <a:pt x="29" y="238"/>
                      </a:cubicBezTo>
                      <a:cubicBezTo>
                        <a:pt x="29" y="246"/>
                        <a:pt x="35" y="252"/>
                        <a:pt x="42" y="252"/>
                      </a:cubicBezTo>
                      <a:cubicBezTo>
                        <a:pt x="50" y="252"/>
                        <a:pt x="56" y="246"/>
                        <a:pt x="56" y="238"/>
                      </a:cubicBezTo>
                      <a:cubicBezTo>
                        <a:pt x="56" y="128"/>
                        <a:pt x="56" y="128"/>
                        <a:pt x="56" y="128"/>
                      </a:cubicBezTo>
                      <a:cubicBezTo>
                        <a:pt x="63" y="128"/>
                        <a:pt x="63" y="128"/>
                        <a:pt x="63" y="128"/>
                      </a:cubicBezTo>
                      <a:cubicBezTo>
                        <a:pt x="63" y="238"/>
                        <a:pt x="63" y="238"/>
                        <a:pt x="63" y="238"/>
                      </a:cubicBezTo>
                      <a:cubicBezTo>
                        <a:pt x="63" y="246"/>
                        <a:pt x="69" y="252"/>
                        <a:pt x="77" y="252"/>
                      </a:cubicBezTo>
                      <a:cubicBezTo>
                        <a:pt x="84" y="252"/>
                        <a:pt x="91" y="246"/>
                        <a:pt x="91" y="238"/>
                      </a:cubicBezTo>
                      <a:cubicBezTo>
                        <a:pt x="91" y="111"/>
                        <a:pt x="91" y="111"/>
                        <a:pt x="91" y="111"/>
                      </a:cubicBezTo>
                      <a:cubicBezTo>
                        <a:pt x="91" y="110"/>
                        <a:pt x="91" y="110"/>
                        <a:pt x="91" y="110"/>
                      </a:cubicBezTo>
                      <a:cubicBezTo>
                        <a:pt x="91" y="41"/>
                        <a:pt x="91" y="41"/>
                        <a:pt x="91" y="41"/>
                      </a:cubicBezTo>
                      <a:cubicBezTo>
                        <a:pt x="98" y="41"/>
                        <a:pt x="98" y="41"/>
                        <a:pt x="98" y="41"/>
                      </a:cubicBezTo>
                      <a:cubicBezTo>
                        <a:pt x="98" y="114"/>
                        <a:pt x="98" y="114"/>
                        <a:pt x="98" y="114"/>
                      </a:cubicBezTo>
                      <a:cubicBezTo>
                        <a:pt x="98" y="119"/>
                        <a:pt x="103" y="124"/>
                        <a:pt x="109" y="124"/>
                      </a:cubicBezTo>
                      <a:cubicBezTo>
                        <a:pt x="114" y="124"/>
                        <a:pt x="119" y="119"/>
                        <a:pt x="119" y="114"/>
                      </a:cubicBezTo>
                      <a:cubicBezTo>
                        <a:pt x="119" y="30"/>
                        <a:pt x="119" y="30"/>
                        <a:pt x="119" y="30"/>
                      </a:cubicBezTo>
                      <a:cubicBezTo>
                        <a:pt x="119" y="26"/>
                        <a:pt x="119" y="26"/>
                        <a:pt x="119" y="26"/>
                      </a:cubicBezTo>
                      <a:cubicBezTo>
                        <a:pt x="119" y="24"/>
                        <a:pt x="119" y="24"/>
                        <a:pt x="119" y="24"/>
                      </a:cubicBezTo>
                      <a:cubicBezTo>
                        <a:pt x="119" y="16"/>
                        <a:pt x="109" y="1"/>
                        <a:pt x="9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Oval 6"/>
                <p:cNvSpPr>
                  <a:spLocks noChangeArrowheads="1"/>
                </p:cNvSpPr>
                <p:nvPr/>
              </p:nvSpPr>
              <p:spPr bwMode="auto">
                <a:xfrm>
                  <a:off x="6018074" y="994777"/>
                  <a:ext cx="386595" cy="3789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7465210" y="2416476"/>
                <a:ext cx="350009" cy="891507"/>
                <a:chOff x="5727647" y="994777"/>
                <a:chExt cx="959754" cy="2444583"/>
              </a:xfrm>
              <a:solidFill>
                <a:srgbClr val="C00000"/>
              </a:solidFill>
            </p:grpSpPr>
            <p:sp>
              <p:nvSpPr>
                <p:cNvPr id="24" name="Freeform 5"/>
                <p:cNvSpPr/>
                <p:nvPr/>
              </p:nvSpPr>
              <p:spPr bwMode="auto">
                <a:xfrm>
                  <a:off x="5727647" y="1406375"/>
                  <a:ext cx="959754" cy="2032985"/>
                </a:xfrm>
                <a:custGeom>
                  <a:avLst/>
                  <a:gdLst>
                    <a:gd name="T0" fmla="*/ 91 w 119"/>
                    <a:gd name="T1" fmla="*/ 1 h 252"/>
                    <a:gd name="T2" fmla="*/ 31 w 119"/>
                    <a:gd name="T3" fmla="*/ 0 h 252"/>
                    <a:gd name="T4" fmla="*/ 0 w 119"/>
                    <a:gd name="T5" fmla="*/ 25 h 252"/>
                    <a:gd name="T6" fmla="*/ 0 w 119"/>
                    <a:gd name="T7" fmla="*/ 26 h 252"/>
                    <a:gd name="T8" fmla="*/ 0 w 119"/>
                    <a:gd name="T9" fmla="*/ 30 h 252"/>
                    <a:gd name="T10" fmla="*/ 0 w 119"/>
                    <a:gd name="T11" fmla="*/ 114 h 252"/>
                    <a:gd name="T12" fmla="*/ 10 w 119"/>
                    <a:gd name="T13" fmla="*/ 124 h 252"/>
                    <a:gd name="T14" fmla="*/ 20 w 119"/>
                    <a:gd name="T15" fmla="*/ 114 h 252"/>
                    <a:gd name="T16" fmla="*/ 20 w 119"/>
                    <a:gd name="T17" fmla="*/ 41 h 252"/>
                    <a:gd name="T18" fmla="*/ 28 w 119"/>
                    <a:gd name="T19" fmla="*/ 41 h 252"/>
                    <a:gd name="T20" fmla="*/ 28 w 119"/>
                    <a:gd name="T21" fmla="*/ 111 h 252"/>
                    <a:gd name="T22" fmla="*/ 29 w 119"/>
                    <a:gd name="T23" fmla="*/ 113 h 252"/>
                    <a:gd name="T24" fmla="*/ 29 w 119"/>
                    <a:gd name="T25" fmla="*/ 238 h 252"/>
                    <a:gd name="T26" fmla="*/ 42 w 119"/>
                    <a:gd name="T27" fmla="*/ 252 h 252"/>
                    <a:gd name="T28" fmla="*/ 56 w 119"/>
                    <a:gd name="T29" fmla="*/ 238 h 252"/>
                    <a:gd name="T30" fmla="*/ 56 w 119"/>
                    <a:gd name="T31" fmla="*/ 128 h 252"/>
                    <a:gd name="T32" fmla="*/ 63 w 119"/>
                    <a:gd name="T33" fmla="*/ 128 h 252"/>
                    <a:gd name="T34" fmla="*/ 63 w 119"/>
                    <a:gd name="T35" fmla="*/ 238 h 252"/>
                    <a:gd name="T36" fmla="*/ 77 w 119"/>
                    <a:gd name="T37" fmla="*/ 252 h 252"/>
                    <a:gd name="T38" fmla="*/ 91 w 119"/>
                    <a:gd name="T39" fmla="*/ 238 h 252"/>
                    <a:gd name="T40" fmla="*/ 91 w 119"/>
                    <a:gd name="T41" fmla="*/ 111 h 252"/>
                    <a:gd name="T42" fmla="*/ 91 w 119"/>
                    <a:gd name="T43" fmla="*/ 110 h 252"/>
                    <a:gd name="T44" fmla="*/ 91 w 119"/>
                    <a:gd name="T45" fmla="*/ 41 h 252"/>
                    <a:gd name="T46" fmla="*/ 98 w 119"/>
                    <a:gd name="T47" fmla="*/ 41 h 252"/>
                    <a:gd name="T48" fmla="*/ 98 w 119"/>
                    <a:gd name="T49" fmla="*/ 114 h 252"/>
                    <a:gd name="T50" fmla="*/ 109 w 119"/>
                    <a:gd name="T51" fmla="*/ 124 h 252"/>
                    <a:gd name="T52" fmla="*/ 119 w 119"/>
                    <a:gd name="T53" fmla="*/ 114 h 252"/>
                    <a:gd name="T54" fmla="*/ 119 w 119"/>
                    <a:gd name="T55" fmla="*/ 30 h 252"/>
                    <a:gd name="T56" fmla="*/ 119 w 119"/>
                    <a:gd name="T57" fmla="*/ 26 h 252"/>
                    <a:gd name="T58" fmla="*/ 119 w 119"/>
                    <a:gd name="T59" fmla="*/ 24 h 252"/>
                    <a:gd name="T60" fmla="*/ 91 w 119"/>
                    <a:gd name="T6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9" h="252">
                      <a:moveTo>
                        <a:pt x="91" y="1"/>
                      </a:moveTo>
                      <a:cubicBezTo>
                        <a:pt x="31" y="0"/>
                        <a:pt x="31" y="0"/>
                        <a:pt x="31" y="0"/>
                      </a:cubicBezTo>
                      <a:cubicBezTo>
                        <a:pt x="8" y="1"/>
                        <a:pt x="0" y="19"/>
                        <a:pt x="0" y="25"/>
                      </a:cubicBezTo>
                      <a:cubicBezTo>
                        <a:pt x="0" y="26"/>
                        <a:pt x="0" y="26"/>
                        <a:pt x="0" y="26"/>
                      </a:cubicBezTo>
                      <a:cubicBezTo>
                        <a:pt x="0" y="30"/>
                        <a:pt x="0" y="30"/>
                        <a:pt x="0" y="30"/>
                      </a:cubicBezTo>
                      <a:cubicBezTo>
                        <a:pt x="0" y="114"/>
                        <a:pt x="0" y="114"/>
                        <a:pt x="0" y="114"/>
                      </a:cubicBezTo>
                      <a:cubicBezTo>
                        <a:pt x="0" y="119"/>
                        <a:pt x="5" y="124"/>
                        <a:pt x="10" y="124"/>
                      </a:cubicBezTo>
                      <a:cubicBezTo>
                        <a:pt x="15" y="124"/>
                        <a:pt x="20" y="119"/>
                        <a:pt x="20" y="114"/>
                      </a:cubicBezTo>
                      <a:cubicBezTo>
                        <a:pt x="20" y="41"/>
                        <a:pt x="20" y="41"/>
                        <a:pt x="20" y="41"/>
                      </a:cubicBezTo>
                      <a:cubicBezTo>
                        <a:pt x="28" y="41"/>
                        <a:pt x="28" y="41"/>
                        <a:pt x="28" y="41"/>
                      </a:cubicBezTo>
                      <a:cubicBezTo>
                        <a:pt x="28" y="111"/>
                        <a:pt x="28" y="111"/>
                        <a:pt x="28" y="111"/>
                      </a:cubicBezTo>
                      <a:cubicBezTo>
                        <a:pt x="28" y="112"/>
                        <a:pt x="28" y="112"/>
                        <a:pt x="29" y="113"/>
                      </a:cubicBezTo>
                      <a:cubicBezTo>
                        <a:pt x="29" y="238"/>
                        <a:pt x="29" y="238"/>
                        <a:pt x="29" y="238"/>
                      </a:cubicBezTo>
                      <a:cubicBezTo>
                        <a:pt x="29" y="246"/>
                        <a:pt x="35" y="252"/>
                        <a:pt x="42" y="252"/>
                      </a:cubicBezTo>
                      <a:cubicBezTo>
                        <a:pt x="50" y="252"/>
                        <a:pt x="56" y="246"/>
                        <a:pt x="56" y="238"/>
                      </a:cubicBezTo>
                      <a:cubicBezTo>
                        <a:pt x="56" y="128"/>
                        <a:pt x="56" y="128"/>
                        <a:pt x="56" y="128"/>
                      </a:cubicBezTo>
                      <a:cubicBezTo>
                        <a:pt x="63" y="128"/>
                        <a:pt x="63" y="128"/>
                        <a:pt x="63" y="128"/>
                      </a:cubicBezTo>
                      <a:cubicBezTo>
                        <a:pt x="63" y="238"/>
                        <a:pt x="63" y="238"/>
                        <a:pt x="63" y="238"/>
                      </a:cubicBezTo>
                      <a:cubicBezTo>
                        <a:pt x="63" y="246"/>
                        <a:pt x="69" y="252"/>
                        <a:pt x="77" y="252"/>
                      </a:cubicBezTo>
                      <a:cubicBezTo>
                        <a:pt x="84" y="252"/>
                        <a:pt x="91" y="246"/>
                        <a:pt x="91" y="238"/>
                      </a:cubicBezTo>
                      <a:cubicBezTo>
                        <a:pt x="91" y="111"/>
                        <a:pt x="91" y="111"/>
                        <a:pt x="91" y="111"/>
                      </a:cubicBezTo>
                      <a:cubicBezTo>
                        <a:pt x="91" y="110"/>
                        <a:pt x="91" y="110"/>
                        <a:pt x="91" y="110"/>
                      </a:cubicBezTo>
                      <a:cubicBezTo>
                        <a:pt x="91" y="41"/>
                        <a:pt x="91" y="41"/>
                        <a:pt x="91" y="41"/>
                      </a:cubicBezTo>
                      <a:cubicBezTo>
                        <a:pt x="98" y="41"/>
                        <a:pt x="98" y="41"/>
                        <a:pt x="98" y="41"/>
                      </a:cubicBezTo>
                      <a:cubicBezTo>
                        <a:pt x="98" y="114"/>
                        <a:pt x="98" y="114"/>
                        <a:pt x="98" y="114"/>
                      </a:cubicBezTo>
                      <a:cubicBezTo>
                        <a:pt x="98" y="119"/>
                        <a:pt x="103" y="124"/>
                        <a:pt x="109" y="124"/>
                      </a:cubicBezTo>
                      <a:cubicBezTo>
                        <a:pt x="114" y="124"/>
                        <a:pt x="119" y="119"/>
                        <a:pt x="119" y="114"/>
                      </a:cubicBezTo>
                      <a:cubicBezTo>
                        <a:pt x="119" y="30"/>
                        <a:pt x="119" y="30"/>
                        <a:pt x="119" y="30"/>
                      </a:cubicBezTo>
                      <a:cubicBezTo>
                        <a:pt x="119" y="26"/>
                        <a:pt x="119" y="26"/>
                        <a:pt x="119" y="26"/>
                      </a:cubicBezTo>
                      <a:cubicBezTo>
                        <a:pt x="119" y="24"/>
                        <a:pt x="119" y="24"/>
                        <a:pt x="119" y="24"/>
                      </a:cubicBezTo>
                      <a:cubicBezTo>
                        <a:pt x="119" y="16"/>
                        <a:pt x="109" y="1"/>
                        <a:pt x="9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Oval 6"/>
                <p:cNvSpPr>
                  <a:spLocks noChangeArrowheads="1"/>
                </p:cNvSpPr>
                <p:nvPr/>
              </p:nvSpPr>
              <p:spPr bwMode="auto">
                <a:xfrm>
                  <a:off x="6018074" y="994777"/>
                  <a:ext cx="386595" cy="3789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 name="组合 25"/>
              <p:cNvGrpSpPr/>
              <p:nvPr/>
            </p:nvGrpSpPr>
            <p:grpSpPr>
              <a:xfrm>
                <a:off x="5782504" y="3321050"/>
                <a:ext cx="350009" cy="891507"/>
                <a:chOff x="5727647" y="994777"/>
                <a:chExt cx="959754" cy="2444583"/>
              </a:xfrm>
              <a:solidFill>
                <a:srgbClr val="C00000"/>
              </a:solidFill>
            </p:grpSpPr>
            <p:sp>
              <p:nvSpPr>
                <p:cNvPr id="27" name="Freeform 5"/>
                <p:cNvSpPr/>
                <p:nvPr/>
              </p:nvSpPr>
              <p:spPr bwMode="auto">
                <a:xfrm>
                  <a:off x="5727647" y="1406375"/>
                  <a:ext cx="959754" cy="2032985"/>
                </a:xfrm>
                <a:custGeom>
                  <a:avLst/>
                  <a:gdLst>
                    <a:gd name="T0" fmla="*/ 91 w 119"/>
                    <a:gd name="T1" fmla="*/ 1 h 252"/>
                    <a:gd name="T2" fmla="*/ 31 w 119"/>
                    <a:gd name="T3" fmla="*/ 0 h 252"/>
                    <a:gd name="T4" fmla="*/ 0 w 119"/>
                    <a:gd name="T5" fmla="*/ 25 h 252"/>
                    <a:gd name="T6" fmla="*/ 0 w 119"/>
                    <a:gd name="T7" fmla="*/ 26 h 252"/>
                    <a:gd name="T8" fmla="*/ 0 w 119"/>
                    <a:gd name="T9" fmla="*/ 30 h 252"/>
                    <a:gd name="T10" fmla="*/ 0 w 119"/>
                    <a:gd name="T11" fmla="*/ 114 h 252"/>
                    <a:gd name="T12" fmla="*/ 10 w 119"/>
                    <a:gd name="T13" fmla="*/ 124 h 252"/>
                    <a:gd name="T14" fmla="*/ 20 w 119"/>
                    <a:gd name="T15" fmla="*/ 114 h 252"/>
                    <a:gd name="T16" fmla="*/ 20 w 119"/>
                    <a:gd name="T17" fmla="*/ 41 h 252"/>
                    <a:gd name="T18" fmla="*/ 28 w 119"/>
                    <a:gd name="T19" fmla="*/ 41 h 252"/>
                    <a:gd name="T20" fmla="*/ 28 w 119"/>
                    <a:gd name="T21" fmla="*/ 111 h 252"/>
                    <a:gd name="T22" fmla="*/ 29 w 119"/>
                    <a:gd name="T23" fmla="*/ 113 h 252"/>
                    <a:gd name="T24" fmla="*/ 29 w 119"/>
                    <a:gd name="T25" fmla="*/ 238 h 252"/>
                    <a:gd name="T26" fmla="*/ 42 w 119"/>
                    <a:gd name="T27" fmla="*/ 252 h 252"/>
                    <a:gd name="T28" fmla="*/ 56 w 119"/>
                    <a:gd name="T29" fmla="*/ 238 h 252"/>
                    <a:gd name="T30" fmla="*/ 56 w 119"/>
                    <a:gd name="T31" fmla="*/ 128 h 252"/>
                    <a:gd name="T32" fmla="*/ 63 w 119"/>
                    <a:gd name="T33" fmla="*/ 128 h 252"/>
                    <a:gd name="T34" fmla="*/ 63 w 119"/>
                    <a:gd name="T35" fmla="*/ 238 h 252"/>
                    <a:gd name="T36" fmla="*/ 77 w 119"/>
                    <a:gd name="T37" fmla="*/ 252 h 252"/>
                    <a:gd name="T38" fmla="*/ 91 w 119"/>
                    <a:gd name="T39" fmla="*/ 238 h 252"/>
                    <a:gd name="T40" fmla="*/ 91 w 119"/>
                    <a:gd name="T41" fmla="*/ 111 h 252"/>
                    <a:gd name="T42" fmla="*/ 91 w 119"/>
                    <a:gd name="T43" fmla="*/ 110 h 252"/>
                    <a:gd name="T44" fmla="*/ 91 w 119"/>
                    <a:gd name="T45" fmla="*/ 41 h 252"/>
                    <a:gd name="T46" fmla="*/ 98 w 119"/>
                    <a:gd name="T47" fmla="*/ 41 h 252"/>
                    <a:gd name="T48" fmla="*/ 98 w 119"/>
                    <a:gd name="T49" fmla="*/ 114 h 252"/>
                    <a:gd name="T50" fmla="*/ 109 w 119"/>
                    <a:gd name="T51" fmla="*/ 124 h 252"/>
                    <a:gd name="T52" fmla="*/ 119 w 119"/>
                    <a:gd name="T53" fmla="*/ 114 h 252"/>
                    <a:gd name="T54" fmla="*/ 119 w 119"/>
                    <a:gd name="T55" fmla="*/ 30 h 252"/>
                    <a:gd name="T56" fmla="*/ 119 w 119"/>
                    <a:gd name="T57" fmla="*/ 26 h 252"/>
                    <a:gd name="T58" fmla="*/ 119 w 119"/>
                    <a:gd name="T59" fmla="*/ 24 h 252"/>
                    <a:gd name="T60" fmla="*/ 91 w 119"/>
                    <a:gd name="T6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9" h="252">
                      <a:moveTo>
                        <a:pt x="91" y="1"/>
                      </a:moveTo>
                      <a:cubicBezTo>
                        <a:pt x="31" y="0"/>
                        <a:pt x="31" y="0"/>
                        <a:pt x="31" y="0"/>
                      </a:cubicBezTo>
                      <a:cubicBezTo>
                        <a:pt x="8" y="1"/>
                        <a:pt x="0" y="19"/>
                        <a:pt x="0" y="25"/>
                      </a:cubicBezTo>
                      <a:cubicBezTo>
                        <a:pt x="0" y="26"/>
                        <a:pt x="0" y="26"/>
                        <a:pt x="0" y="26"/>
                      </a:cubicBezTo>
                      <a:cubicBezTo>
                        <a:pt x="0" y="30"/>
                        <a:pt x="0" y="30"/>
                        <a:pt x="0" y="30"/>
                      </a:cubicBezTo>
                      <a:cubicBezTo>
                        <a:pt x="0" y="114"/>
                        <a:pt x="0" y="114"/>
                        <a:pt x="0" y="114"/>
                      </a:cubicBezTo>
                      <a:cubicBezTo>
                        <a:pt x="0" y="119"/>
                        <a:pt x="5" y="124"/>
                        <a:pt x="10" y="124"/>
                      </a:cubicBezTo>
                      <a:cubicBezTo>
                        <a:pt x="15" y="124"/>
                        <a:pt x="20" y="119"/>
                        <a:pt x="20" y="114"/>
                      </a:cubicBezTo>
                      <a:cubicBezTo>
                        <a:pt x="20" y="41"/>
                        <a:pt x="20" y="41"/>
                        <a:pt x="20" y="41"/>
                      </a:cubicBezTo>
                      <a:cubicBezTo>
                        <a:pt x="28" y="41"/>
                        <a:pt x="28" y="41"/>
                        <a:pt x="28" y="41"/>
                      </a:cubicBezTo>
                      <a:cubicBezTo>
                        <a:pt x="28" y="111"/>
                        <a:pt x="28" y="111"/>
                        <a:pt x="28" y="111"/>
                      </a:cubicBezTo>
                      <a:cubicBezTo>
                        <a:pt x="28" y="112"/>
                        <a:pt x="28" y="112"/>
                        <a:pt x="29" y="113"/>
                      </a:cubicBezTo>
                      <a:cubicBezTo>
                        <a:pt x="29" y="238"/>
                        <a:pt x="29" y="238"/>
                        <a:pt x="29" y="238"/>
                      </a:cubicBezTo>
                      <a:cubicBezTo>
                        <a:pt x="29" y="246"/>
                        <a:pt x="35" y="252"/>
                        <a:pt x="42" y="252"/>
                      </a:cubicBezTo>
                      <a:cubicBezTo>
                        <a:pt x="50" y="252"/>
                        <a:pt x="56" y="246"/>
                        <a:pt x="56" y="238"/>
                      </a:cubicBezTo>
                      <a:cubicBezTo>
                        <a:pt x="56" y="128"/>
                        <a:pt x="56" y="128"/>
                        <a:pt x="56" y="128"/>
                      </a:cubicBezTo>
                      <a:cubicBezTo>
                        <a:pt x="63" y="128"/>
                        <a:pt x="63" y="128"/>
                        <a:pt x="63" y="128"/>
                      </a:cubicBezTo>
                      <a:cubicBezTo>
                        <a:pt x="63" y="238"/>
                        <a:pt x="63" y="238"/>
                        <a:pt x="63" y="238"/>
                      </a:cubicBezTo>
                      <a:cubicBezTo>
                        <a:pt x="63" y="246"/>
                        <a:pt x="69" y="252"/>
                        <a:pt x="77" y="252"/>
                      </a:cubicBezTo>
                      <a:cubicBezTo>
                        <a:pt x="84" y="252"/>
                        <a:pt x="91" y="246"/>
                        <a:pt x="91" y="238"/>
                      </a:cubicBezTo>
                      <a:cubicBezTo>
                        <a:pt x="91" y="111"/>
                        <a:pt x="91" y="111"/>
                        <a:pt x="91" y="111"/>
                      </a:cubicBezTo>
                      <a:cubicBezTo>
                        <a:pt x="91" y="110"/>
                        <a:pt x="91" y="110"/>
                        <a:pt x="91" y="110"/>
                      </a:cubicBezTo>
                      <a:cubicBezTo>
                        <a:pt x="91" y="41"/>
                        <a:pt x="91" y="41"/>
                        <a:pt x="91" y="41"/>
                      </a:cubicBezTo>
                      <a:cubicBezTo>
                        <a:pt x="98" y="41"/>
                        <a:pt x="98" y="41"/>
                        <a:pt x="98" y="41"/>
                      </a:cubicBezTo>
                      <a:cubicBezTo>
                        <a:pt x="98" y="114"/>
                        <a:pt x="98" y="114"/>
                        <a:pt x="98" y="114"/>
                      </a:cubicBezTo>
                      <a:cubicBezTo>
                        <a:pt x="98" y="119"/>
                        <a:pt x="103" y="124"/>
                        <a:pt x="109" y="124"/>
                      </a:cubicBezTo>
                      <a:cubicBezTo>
                        <a:pt x="114" y="124"/>
                        <a:pt x="119" y="119"/>
                        <a:pt x="119" y="114"/>
                      </a:cubicBezTo>
                      <a:cubicBezTo>
                        <a:pt x="119" y="30"/>
                        <a:pt x="119" y="30"/>
                        <a:pt x="119" y="30"/>
                      </a:cubicBezTo>
                      <a:cubicBezTo>
                        <a:pt x="119" y="26"/>
                        <a:pt x="119" y="26"/>
                        <a:pt x="119" y="26"/>
                      </a:cubicBezTo>
                      <a:cubicBezTo>
                        <a:pt x="119" y="24"/>
                        <a:pt x="119" y="24"/>
                        <a:pt x="119" y="24"/>
                      </a:cubicBezTo>
                      <a:cubicBezTo>
                        <a:pt x="119" y="16"/>
                        <a:pt x="109" y="1"/>
                        <a:pt x="9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Oval 6"/>
                <p:cNvSpPr>
                  <a:spLocks noChangeArrowheads="1"/>
                </p:cNvSpPr>
                <p:nvPr/>
              </p:nvSpPr>
              <p:spPr bwMode="auto">
                <a:xfrm>
                  <a:off x="6018074" y="994777"/>
                  <a:ext cx="386595" cy="3789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 name="组合 28"/>
              <p:cNvGrpSpPr/>
              <p:nvPr/>
            </p:nvGrpSpPr>
            <p:grpSpPr>
              <a:xfrm>
                <a:off x="6213023" y="3321050"/>
                <a:ext cx="350009" cy="891507"/>
                <a:chOff x="5727647" y="994777"/>
                <a:chExt cx="959754" cy="2444583"/>
              </a:xfrm>
              <a:solidFill>
                <a:srgbClr val="C00000"/>
              </a:solidFill>
            </p:grpSpPr>
            <p:sp>
              <p:nvSpPr>
                <p:cNvPr id="30" name="Freeform 5"/>
                <p:cNvSpPr/>
                <p:nvPr/>
              </p:nvSpPr>
              <p:spPr bwMode="auto">
                <a:xfrm>
                  <a:off x="5727647" y="1406375"/>
                  <a:ext cx="959754" cy="2032985"/>
                </a:xfrm>
                <a:custGeom>
                  <a:avLst/>
                  <a:gdLst>
                    <a:gd name="T0" fmla="*/ 91 w 119"/>
                    <a:gd name="T1" fmla="*/ 1 h 252"/>
                    <a:gd name="T2" fmla="*/ 31 w 119"/>
                    <a:gd name="T3" fmla="*/ 0 h 252"/>
                    <a:gd name="T4" fmla="*/ 0 w 119"/>
                    <a:gd name="T5" fmla="*/ 25 h 252"/>
                    <a:gd name="T6" fmla="*/ 0 w 119"/>
                    <a:gd name="T7" fmla="*/ 26 h 252"/>
                    <a:gd name="T8" fmla="*/ 0 w 119"/>
                    <a:gd name="T9" fmla="*/ 30 h 252"/>
                    <a:gd name="T10" fmla="*/ 0 w 119"/>
                    <a:gd name="T11" fmla="*/ 114 h 252"/>
                    <a:gd name="T12" fmla="*/ 10 w 119"/>
                    <a:gd name="T13" fmla="*/ 124 h 252"/>
                    <a:gd name="T14" fmla="*/ 20 w 119"/>
                    <a:gd name="T15" fmla="*/ 114 h 252"/>
                    <a:gd name="T16" fmla="*/ 20 w 119"/>
                    <a:gd name="T17" fmla="*/ 41 h 252"/>
                    <a:gd name="T18" fmla="*/ 28 w 119"/>
                    <a:gd name="T19" fmla="*/ 41 h 252"/>
                    <a:gd name="T20" fmla="*/ 28 w 119"/>
                    <a:gd name="T21" fmla="*/ 111 h 252"/>
                    <a:gd name="T22" fmla="*/ 29 w 119"/>
                    <a:gd name="T23" fmla="*/ 113 h 252"/>
                    <a:gd name="T24" fmla="*/ 29 w 119"/>
                    <a:gd name="T25" fmla="*/ 238 h 252"/>
                    <a:gd name="T26" fmla="*/ 42 w 119"/>
                    <a:gd name="T27" fmla="*/ 252 h 252"/>
                    <a:gd name="T28" fmla="*/ 56 w 119"/>
                    <a:gd name="T29" fmla="*/ 238 h 252"/>
                    <a:gd name="T30" fmla="*/ 56 w 119"/>
                    <a:gd name="T31" fmla="*/ 128 h 252"/>
                    <a:gd name="T32" fmla="*/ 63 w 119"/>
                    <a:gd name="T33" fmla="*/ 128 h 252"/>
                    <a:gd name="T34" fmla="*/ 63 w 119"/>
                    <a:gd name="T35" fmla="*/ 238 h 252"/>
                    <a:gd name="T36" fmla="*/ 77 w 119"/>
                    <a:gd name="T37" fmla="*/ 252 h 252"/>
                    <a:gd name="T38" fmla="*/ 91 w 119"/>
                    <a:gd name="T39" fmla="*/ 238 h 252"/>
                    <a:gd name="T40" fmla="*/ 91 w 119"/>
                    <a:gd name="T41" fmla="*/ 111 h 252"/>
                    <a:gd name="T42" fmla="*/ 91 w 119"/>
                    <a:gd name="T43" fmla="*/ 110 h 252"/>
                    <a:gd name="T44" fmla="*/ 91 w 119"/>
                    <a:gd name="T45" fmla="*/ 41 h 252"/>
                    <a:gd name="T46" fmla="*/ 98 w 119"/>
                    <a:gd name="T47" fmla="*/ 41 h 252"/>
                    <a:gd name="T48" fmla="*/ 98 w 119"/>
                    <a:gd name="T49" fmla="*/ 114 h 252"/>
                    <a:gd name="T50" fmla="*/ 109 w 119"/>
                    <a:gd name="T51" fmla="*/ 124 h 252"/>
                    <a:gd name="T52" fmla="*/ 119 w 119"/>
                    <a:gd name="T53" fmla="*/ 114 h 252"/>
                    <a:gd name="T54" fmla="*/ 119 w 119"/>
                    <a:gd name="T55" fmla="*/ 30 h 252"/>
                    <a:gd name="T56" fmla="*/ 119 w 119"/>
                    <a:gd name="T57" fmla="*/ 26 h 252"/>
                    <a:gd name="T58" fmla="*/ 119 w 119"/>
                    <a:gd name="T59" fmla="*/ 24 h 252"/>
                    <a:gd name="T60" fmla="*/ 91 w 119"/>
                    <a:gd name="T6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9" h="252">
                      <a:moveTo>
                        <a:pt x="91" y="1"/>
                      </a:moveTo>
                      <a:cubicBezTo>
                        <a:pt x="31" y="0"/>
                        <a:pt x="31" y="0"/>
                        <a:pt x="31" y="0"/>
                      </a:cubicBezTo>
                      <a:cubicBezTo>
                        <a:pt x="8" y="1"/>
                        <a:pt x="0" y="19"/>
                        <a:pt x="0" y="25"/>
                      </a:cubicBezTo>
                      <a:cubicBezTo>
                        <a:pt x="0" y="26"/>
                        <a:pt x="0" y="26"/>
                        <a:pt x="0" y="26"/>
                      </a:cubicBezTo>
                      <a:cubicBezTo>
                        <a:pt x="0" y="30"/>
                        <a:pt x="0" y="30"/>
                        <a:pt x="0" y="30"/>
                      </a:cubicBezTo>
                      <a:cubicBezTo>
                        <a:pt x="0" y="114"/>
                        <a:pt x="0" y="114"/>
                        <a:pt x="0" y="114"/>
                      </a:cubicBezTo>
                      <a:cubicBezTo>
                        <a:pt x="0" y="119"/>
                        <a:pt x="5" y="124"/>
                        <a:pt x="10" y="124"/>
                      </a:cubicBezTo>
                      <a:cubicBezTo>
                        <a:pt x="15" y="124"/>
                        <a:pt x="20" y="119"/>
                        <a:pt x="20" y="114"/>
                      </a:cubicBezTo>
                      <a:cubicBezTo>
                        <a:pt x="20" y="41"/>
                        <a:pt x="20" y="41"/>
                        <a:pt x="20" y="41"/>
                      </a:cubicBezTo>
                      <a:cubicBezTo>
                        <a:pt x="28" y="41"/>
                        <a:pt x="28" y="41"/>
                        <a:pt x="28" y="41"/>
                      </a:cubicBezTo>
                      <a:cubicBezTo>
                        <a:pt x="28" y="111"/>
                        <a:pt x="28" y="111"/>
                        <a:pt x="28" y="111"/>
                      </a:cubicBezTo>
                      <a:cubicBezTo>
                        <a:pt x="28" y="112"/>
                        <a:pt x="28" y="112"/>
                        <a:pt x="29" y="113"/>
                      </a:cubicBezTo>
                      <a:cubicBezTo>
                        <a:pt x="29" y="238"/>
                        <a:pt x="29" y="238"/>
                        <a:pt x="29" y="238"/>
                      </a:cubicBezTo>
                      <a:cubicBezTo>
                        <a:pt x="29" y="246"/>
                        <a:pt x="35" y="252"/>
                        <a:pt x="42" y="252"/>
                      </a:cubicBezTo>
                      <a:cubicBezTo>
                        <a:pt x="50" y="252"/>
                        <a:pt x="56" y="246"/>
                        <a:pt x="56" y="238"/>
                      </a:cubicBezTo>
                      <a:cubicBezTo>
                        <a:pt x="56" y="128"/>
                        <a:pt x="56" y="128"/>
                        <a:pt x="56" y="128"/>
                      </a:cubicBezTo>
                      <a:cubicBezTo>
                        <a:pt x="63" y="128"/>
                        <a:pt x="63" y="128"/>
                        <a:pt x="63" y="128"/>
                      </a:cubicBezTo>
                      <a:cubicBezTo>
                        <a:pt x="63" y="238"/>
                        <a:pt x="63" y="238"/>
                        <a:pt x="63" y="238"/>
                      </a:cubicBezTo>
                      <a:cubicBezTo>
                        <a:pt x="63" y="246"/>
                        <a:pt x="69" y="252"/>
                        <a:pt x="77" y="252"/>
                      </a:cubicBezTo>
                      <a:cubicBezTo>
                        <a:pt x="84" y="252"/>
                        <a:pt x="91" y="246"/>
                        <a:pt x="91" y="238"/>
                      </a:cubicBezTo>
                      <a:cubicBezTo>
                        <a:pt x="91" y="111"/>
                        <a:pt x="91" y="111"/>
                        <a:pt x="91" y="111"/>
                      </a:cubicBezTo>
                      <a:cubicBezTo>
                        <a:pt x="91" y="110"/>
                        <a:pt x="91" y="110"/>
                        <a:pt x="91" y="110"/>
                      </a:cubicBezTo>
                      <a:cubicBezTo>
                        <a:pt x="91" y="41"/>
                        <a:pt x="91" y="41"/>
                        <a:pt x="91" y="41"/>
                      </a:cubicBezTo>
                      <a:cubicBezTo>
                        <a:pt x="98" y="41"/>
                        <a:pt x="98" y="41"/>
                        <a:pt x="98" y="41"/>
                      </a:cubicBezTo>
                      <a:cubicBezTo>
                        <a:pt x="98" y="114"/>
                        <a:pt x="98" y="114"/>
                        <a:pt x="98" y="114"/>
                      </a:cubicBezTo>
                      <a:cubicBezTo>
                        <a:pt x="98" y="119"/>
                        <a:pt x="103" y="124"/>
                        <a:pt x="109" y="124"/>
                      </a:cubicBezTo>
                      <a:cubicBezTo>
                        <a:pt x="114" y="124"/>
                        <a:pt x="119" y="119"/>
                        <a:pt x="119" y="114"/>
                      </a:cubicBezTo>
                      <a:cubicBezTo>
                        <a:pt x="119" y="30"/>
                        <a:pt x="119" y="30"/>
                        <a:pt x="119" y="30"/>
                      </a:cubicBezTo>
                      <a:cubicBezTo>
                        <a:pt x="119" y="26"/>
                        <a:pt x="119" y="26"/>
                        <a:pt x="119" y="26"/>
                      </a:cubicBezTo>
                      <a:cubicBezTo>
                        <a:pt x="119" y="24"/>
                        <a:pt x="119" y="24"/>
                        <a:pt x="119" y="24"/>
                      </a:cubicBezTo>
                      <a:cubicBezTo>
                        <a:pt x="119" y="16"/>
                        <a:pt x="109" y="1"/>
                        <a:pt x="9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Oval 6"/>
                <p:cNvSpPr>
                  <a:spLocks noChangeArrowheads="1"/>
                </p:cNvSpPr>
                <p:nvPr/>
              </p:nvSpPr>
              <p:spPr bwMode="auto">
                <a:xfrm>
                  <a:off x="6018074" y="994777"/>
                  <a:ext cx="386595" cy="3789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2" name="组合 31"/>
              <p:cNvGrpSpPr/>
              <p:nvPr/>
            </p:nvGrpSpPr>
            <p:grpSpPr>
              <a:xfrm>
                <a:off x="6643542" y="3321050"/>
                <a:ext cx="350009" cy="891507"/>
                <a:chOff x="5727647" y="994777"/>
                <a:chExt cx="959754" cy="2444583"/>
              </a:xfrm>
              <a:solidFill>
                <a:srgbClr val="C00000"/>
              </a:solidFill>
            </p:grpSpPr>
            <p:sp>
              <p:nvSpPr>
                <p:cNvPr id="33" name="Freeform 5"/>
                <p:cNvSpPr/>
                <p:nvPr/>
              </p:nvSpPr>
              <p:spPr bwMode="auto">
                <a:xfrm>
                  <a:off x="5727647" y="1406375"/>
                  <a:ext cx="959754" cy="2032985"/>
                </a:xfrm>
                <a:custGeom>
                  <a:avLst/>
                  <a:gdLst>
                    <a:gd name="T0" fmla="*/ 91 w 119"/>
                    <a:gd name="T1" fmla="*/ 1 h 252"/>
                    <a:gd name="T2" fmla="*/ 31 w 119"/>
                    <a:gd name="T3" fmla="*/ 0 h 252"/>
                    <a:gd name="T4" fmla="*/ 0 w 119"/>
                    <a:gd name="T5" fmla="*/ 25 h 252"/>
                    <a:gd name="T6" fmla="*/ 0 w 119"/>
                    <a:gd name="T7" fmla="*/ 26 h 252"/>
                    <a:gd name="T8" fmla="*/ 0 w 119"/>
                    <a:gd name="T9" fmla="*/ 30 h 252"/>
                    <a:gd name="T10" fmla="*/ 0 w 119"/>
                    <a:gd name="T11" fmla="*/ 114 h 252"/>
                    <a:gd name="T12" fmla="*/ 10 w 119"/>
                    <a:gd name="T13" fmla="*/ 124 h 252"/>
                    <a:gd name="T14" fmla="*/ 20 w 119"/>
                    <a:gd name="T15" fmla="*/ 114 h 252"/>
                    <a:gd name="T16" fmla="*/ 20 w 119"/>
                    <a:gd name="T17" fmla="*/ 41 h 252"/>
                    <a:gd name="T18" fmla="*/ 28 w 119"/>
                    <a:gd name="T19" fmla="*/ 41 h 252"/>
                    <a:gd name="T20" fmla="*/ 28 w 119"/>
                    <a:gd name="T21" fmla="*/ 111 h 252"/>
                    <a:gd name="T22" fmla="*/ 29 w 119"/>
                    <a:gd name="T23" fmla="*/ 113 h 252"/>
                    <a:gd name="T24" fmla="*/ 29 w 119"/>
                    <a:gd name="T25" fmla="*/ 238 h 252"/>
                    <a:gd name="T26" fmla="*/ 42 w 119"/>
                    <a:gd name="T27" fmla="*/ 252 h 252"/>
                    <a:gd name="T28" fmla="*/ 56 w 119"/>
                    <a:gd name="T29" fmla="*/ 238 h 252"/>
                    <a:gd name="T30" fmla="*/ 56 w 119"/>
                    <a:gd name="T31" fmla="*/ 128 h 252"/>
                    <a:gd name="T32" fmla="*/ 63 w 119"/>
                    <a:gd name="T33" fmla="*/ 128 h 252"/>
                    <a:gd name="T34" fmla="*/ 63 w 119"/>
                    <a:gd name="T35" fmla="*/ 238 h 252"/>
                    <a:gd name="T36" fmla="*/ 77 w 119"/>
                    <a:gd name="T37" fmla="*/ 252 h 252"/>
                    <a:gd name="T38" fmla="*/ 91 w 119"/>
                    <a:gd name="T39" fmla="*/ 238 h 252"/>
                    <a:gd name="T40" fmla="*/ 91 w 119"/>
                    <a:gd name="T41" fmla="*/ 111 h 252"/>
                    <a:gd name="T42" fmla="*/ 91 w 119"/>
                    <a:gd name="T43" fmla="*/ 110 h 252"/>
                    <a:gd name="T44" fmla="*/ 91 w 119"/>
                    <a:gd name="T45" fmla="*/ 41 h 252"/>
                    <a:gd name="T46" fmla="*/ 98 w 119"/>
                    <a:gd name="T47" fmla="*/ 41 h 252"/>
                    <a:gd name="T48" fmla="*/ 98 w 119"/>
                    <a:gd name="T49" fmla="*/ 114 h 252"/>
                    <a:gd name="T50" fmla="*/ 109 w 119"/>
                    <a:gd name="T51" fmla="*/ 124 h 252"/>
                    <a:gd name="T52" fmla="*/ 119 w 119"/>
                    <a:gd name="T53" fmla="*/ 114 h 252"/>
                    <a:gd name="T54" fmla="*/ 119 w 119"/>
                    <a:gd name="T55" fmla="*/ 30 h 252"/>
                    <a:gd name="T56" fmla="*/ 119 w 119"/>
                    <a:gd name="T57" fmla="*/ 26 h 252"/>
                    <a:gd name="T58" fmla="*/ 119 w 119"/>
                    <a:gd name="T59" fmla="*/ 24 h 252"/>
                    <a:gd name="T60" fmla="*/ 91 w 119"/>
                    <a:gd name="T6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9" h="252">
                      <a:moveTo>
                        <a:pt x="91" y="1"/>
                      </a:moveTo>
                      <a:cubicBezTo>
                        <a:pt x="31" y="0"/>
                        <a:pt x="31" y="0"/>
                        <a:pt x="31" y="0"/>
                      </a:cubicBezTo>
                      <a:cubicBezTo>
                        <a:pt x="8" y="1"/>
                        <a:pt x="0" y="19"/>
                        <a:pt x="0" y="25"/>
                      </a:cubicBezTo>
                      <a:cubicBezTo>
                        <a:pt x="0" y="26"/>
                        <a:pt x="0" y="26"/>
                        <a:pt x="0" y="26"/>
                      </a:cubicBezTo>
                      <a:cubicBezTo>
                        <a:pt x="0" y="30"/>
                        <a:pt x="0" y="30"/>
                        <a:pt x="0" y="30"/>
                      </a:cubicBezTo>
                      <a:cubicBezTo>
                        <a:pt x="0" y="114"/>
                        <a:pt x="0" y="114"/>
                        <a:pt x="0" y="114"/>
                      </a:cubicBezTo>
                      <a:cubicBezTo>
                        <a:pt x="0" y="119"/>
                        <a:pt x="5" y="124"/>
                        <a:pt x="10" y="124"/>
                      </a:cubicBezTo>
                      <a:cubicBezTo>
                        <a:pt x="15" y="124"/>
                        <a:pt x="20" y="119"/>
                        <a:pt x="20" y="114"/>
                      </a:cubicBezTo>
                      <a:cubicBezTo>
                        <a:pt x="20" y="41"/>
                        <a:pt x="20" y="41"/>
                        <a:pt x="20" y="41"/>
                      </a:cubicBezTo>
                      <a:cubicBezTo>
                        <a:pt x="28" y="41"/>
                        <a:pt x="28" y="41"/>
                        <a:pt x="28" y="41"/>
                      </a:cubicBezTo>
                      <a:cubicBezTo>
                        <a:pt x="28" y="111"/>
                        <a:pt x="28" y="111"/>
                        <a:pt x="28" y="111"/>
                      </a:cubicBezTo>
                      <a:cubicBezTo>
                        <a:pt x="28" y="112"/>
                        <a:pt x="28" y="112"/>
                        <a:pt x="29" y="113"/>
                      </a:cubicBezTo>
                      <a:cubicBezTo>
                        <a:pt x="29" y="238"/>
                        <a:pt x="29" y="238"/>
                        <a:pt x="29" y="238"/>
                      </a:cubicBezTo>
                      <a:cubicBezTo>
                        <a:pt x="29" y="246"/>
                        <a:pt x="35" y="252"/>
                        <a:pt x="42" y="252"/>
                      </a:cubicBezTo>
                      <a:cubicBezTo>
                        <a:pt x="50" y="252"/>
                        <a:pt x="56" y="246"/>
                        <a:pt x="56" y="238"/>
                      </a:cubicBezTo>
                      <a:cubicBezTo>
                        <a:pt x="56" y="128"/>
                        <a:pt x="56" y="128"/>
                        <a:pt x="56" y="128"/>
                      </a:cubicBezTo>
                      <a:cubicBezTo>
                        <a:pt x="63" y="128"/>
                        <a:pt x="63" y="128"/>
                        <a:pt x="63" y="128"/>
                      </a:cubicBezTo>
                      <a:cubicBezTo>
                        <a:pt x="63" y="238"/>
                        <a:pt x="63" y="238"/>
                        <a:pt x="63" y="238"/>
                      </a:cubicBezTo>
                      <a:cubicBezTo>
                        <a:pt x="63" y="246"/>
                        <a:pt x="69" y="252"/>
                        <a:pt x="77" y="252"/>
                      </a:cubicBezTo>
                      <a:cubicBezTo>
                        <a:pt x="84" y="252"/>
                        <a:pt x="91" y="246"/>
                        <a:pt x="91" y="238"/>
                      </a:cubicBezTo>
                      <a:cubicBezTo>
                        <a:pt x="91" y="111"/>
                        <a:pt x="91" y="111"/>
                        <a:pt x="91" y="111"/>
                      </a:cubicBezTo>
                      <a:cubicBezTo>
                        <a:pt x="91" y="110"/>
                        <a:pt x="91" y="110"/>
                        <a:pt x="91" y="110"/>
                      </a:cubicBezTo>
                      <a:cubicBezTo>
                        <a:pt x="91" y="41"/>
                        <a:pt x="91" y="41"/>
                        <a:pt x="91" y="41"/>
                      </a:cubicBezTo>
                      <a:cubicBezTo>
                        <a:pt x="98" y="41"/>
                        <a:pt x="98" y="41"/>
                        <a:pt x="98" y="41"/>
                      </a:cubicBezTo>
                      <a:cubicBezTo>
                        <a:pt x="98" y="114"/>
                        <a:pt x="98" y="114"/>
                        <a:pt x="98" y="114"/>
                      </a:cubicBezTo>
                      <a:cubicBezTo>
                        <a:pt x="98" y="119"/>
                        <a:pt x="103" y="124"/>
                        <a:pt x="109" y="124"/>
                      </a:cubicBezTo>
                      <a:cubicBezTo>
                        <a:pt x="114" y="124"/>
                        <a:pt x="119" y="119"/>
                        <a:pt x="119" y="114"/>
                      </a:cubicBezTo>
                      <a:cubicBezTo>
                        <a:pt x="119" y="30"/>
                        <a:pt x="119" y="30"/>
                        <a:pt x="119" y="30"/>
                      </a:cubicBezTo>
                      <a:cubicBezTo>
                        <a:pt x="119" y="26"/>
                        <a:pt x="119" y="26"/>
                        <a:pt x="119" y="26"/>
                      </a:cubicBezTo>
                      <a:cubicBezTo>
                        <a:pt x="119" y="24"/>
                        <a:pt x="119" y="24"/>
                        <a:pt x="119" y="24"/>
                      </a:cubicBezTo>
                      <a:cubicBezTo>
                        <a:pt x="119" y="16"/>
                        <a:pt x="109" y="1"/>
                        <a:pt x="9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Oval 6"/>
                <p:cNvSpPr>
                  <a:spLocks noChangeArrowheads="1"/>
                </p:cNvSpPr>
                <p:nvPr/>
              </p:nvSpPr>
              <p:spPr bwMode="auto">
                <a:xfrm>
                  <a:off x="6018074" y="994777"/>
                  <a:ext cx="386595" cy="3789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5" name="组合 34"/>
              <p:cNvGrpSpPr/>
              <p:nvPr/>
            </p:nvGrpSpPr>
            <p:grpSpPr>
              <a:xfrm>
                <a:off x="7074061" y="3321050"/>
                <a:ext cx="350009" cy="891507"/>
                <a:chOff x="5727647" y="994777"/>
                <a:chExt cx="959754" cy="2444583"/>
              </a:xfrm>
              <a:solidFill>
                <a:srgbClr val="C00000"/>
              </a:solidFill>
            </p:grpSpPr>
            <p:sp>
              <p:nvSpPr>
                <p:cNvPr id="36" name="Freeform 5"/>
                <p:cNvSpPr/>
                <p:nvPr/>
              </p:nvSpPr>
              <p:spPr bwMode="auto">
                <a:xfrm>
                  <a:off x="5727647" y="1406375"/>
                  <a:ext cx="959754" cy="2032985"/>
                </a:xfrm>
                <a:custGeom>
                  <a:avLst/>
                  <a:gdLst>
                    <a:gd name="T0" fmla="*/ 91 w 119"/>
                    <a:gd name="T1" fmla="*/ 1 h 252"/>
                    <a:gd name="T2" fmla="*/ 31 w 119"/>
                    <a:gd name="T3" fmla="*/ 0 h 252"/>
                    <a:gd name="T4" fmla="*/ 0 w 119"/>
                    <a:gd name="T5" fmla="*/ 25 h 252"/>
                    <a:gd name="T6" fmla="*/ 0 w 119"/>
                    <a:gd name="T7" fmla="*/ 26 h 252"/>
                    <a:gd name="T8" fmla="*/ 0 w 119"/>
                    <a:gd name="T9" fmla="*/ 30 h 252"/>
                    <a:gd name="T10" fmla="*/ 0 w 119"/>
                    <a:gd name="T11" fmla="*/ 114 h 252"/>
                    <a:gd name="T12" fmla="*/ 10 w 119"/>
                    <a:gd name="T13" fmla="*/ 124 h 252"/>
                    <a:gd name="T14" fmla="*/ 20 w 119"/>
                    <a:gd name="T15" fmla="*/ 114 h 252"/>
                    <a:gd name="T16" fmla="*/ 20 w 119"/>
                    <a:gd name="T17" fmla="*/ 41 h 252"/>
                    <a:gd name="T18" fmla="*/ 28 w 119"/>
                    <a:gd name="T19" fmla="*/ 41 h 252"/>
                    <a:gd name="T20" fmla="*/ 28 w 119"/>
                    <a:gd name="T21" fmla="*/ 111 h 252"/>
                    <a:gd name="T22" fmla="*/ 29 w 119"/>
                    <a:gd name="T23" fmla="*/ 113 h 252"/>
                    <a:gd name="T24" fmla="*/ 29 w 119"/>
                    <a:gd name="T25" fmla="*/ 238 h 252"/>
                    <a:gd name="T26" fmla="*/ 42 w 119"/>
                    <a:gd name="T27" fmla="*/ 252 h 252"/>
                    <a:gd name="T28" fmla="*/ 56 w 119"/>
                    <a:gd name="T29" fmla="*/ 238 h 252"/>
                    <a:gd name="T30" fmla="*/ 56 w 119"/>
                    <a:gd name="T31" fmla="*/ 128 h 252"/>
                    <a:gd name="T32" fmla="*/ 63 w 119"/>
                    <a:gd name="T33" fmla="*/ 128 h 252"/>
                    <a:gd name="T34" fmla="*/ 63 w 119"/>
                    <a:gd name="T35" fmla="*/ 238 h 252"/>
                    <a:gd name="T36" fmla="*/ 77 w 119"/>
                    <a:gd name="T37" fmla="*/ 252 h 252"/>
                    <a:gd name="T38" fmla="*/ 91 w 119"/>
                    <a:gd name="T39" fmla="*/ 238 h 252"/>
                    <a:gd name="T40" fmla="*/ 91 w 119"/>
                    <a:gd name="T41" fmla="*/ 111 h 252"/>
                    <a:gd name="T42" fmla="*/ 91 w 119"/>
                    <a:gd name="T43" fmla="*/ 110 h 252"/>
                    <a:gd name="T44" fmla="*/ 91 w 119"/>
                    <a:gd name="T45" fmla="*/ 41 h 252"/>
                    <a:gd name="T46" fmla="*/ 98 w 119"/>
                    <a:gd name="T47" fmla="*/ 41 h 252"/>
                    <a:gd name="T48" fmla="*/ 98 w 119"/>
                    <a:gd name="T49" fmla="*/ 114 h 252"/>
                    <a:gd name="T50" fmla="*/ 109 w 119"/>
                    <a:gd name="T51" fmla="*/ 124 h 252"/>
                    <a:gd name="T52" fmla="*/ 119 w 119"/>
                    <a:gd name="T53" fmla="*/ 114 h 252"/>
                    <a:gd name="T54" fmla="*/ 119 w 119"/>
                    <a:gd name="T55" fmla="*/ 30 h 252"/>
                    <a:gd name="T56" fmla="*/ 119 w 119"/>
                    <a:gd name="T57" fmla="*/ 26 h 252"/>
                    <a:gd name="T58" fmla="*/ 119 w 119"/>
                    <a:gd name="T59" fmla="*/ 24 h 252"/>
                    <a:gd name="T60" fmla="*/ 91 w 119"/>
                    <a:gd name="T6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9" h="252">
                      <a:moveTo>
                        <a:pt x="91" y="1"/>
                      </a:moveTo>
                      <a:cubicBezTo>
                        <a:pt x="31" y="0"/>
                        <a:pt x="31" y="0"/>
                        <a:pt x="31" y="0"/>
                      </a:cubicBezTo>
                      <a:cubicBezTo>
                        <a:pt x="8" y="1"/>
                        <a:pt x="0" y="19"/>
                        <a:pt x="0" y="25"/>
                      </a:cubicBezTo>
                      <a:cubicBezTo>
                        <a:pt x="0" y="26"/>
                        <a:pt x="0" y="26"/>
                        <a:pt x="0" y="26"/>
                      </a:cubicBezTo>
                      <a:cubicBezTo>
                        <a:pt x="0" y="30"/>
                        <a:pt x="0" y="30"/>
                        <a:pt x="0" y="30"/>
                      </a:cubicBezTo>
                      <a:cubicBezTo>
                        <a:pt x="0" y="114"/>
                        <a:pt x="0" y="114"/>
                        <a:pt x="0" y="114"/>
                      </a:cubicBezTo>
                      <a:cubicBezTo>
                        <a:pt x="0" y="119"/>
                        <a:pt x="5" y="124"/>
                        <a:pt x="10" y="124"/>
                      </a:cubicBezTo>
                      <a:cubicBezTo>
                        <a:pt x="15" y="124"/>
                        <a:pt x="20" y="119"/>
                        <a:pt x="20" y="114"/>
                      </a:cubicBezTo>
                      <a:cubicBezTo>
                        <a:pt x="20" y="41"/>
                        <a:pt x="20" y="41"/>
                        <a:pt x="20" y="41"/>
                      </a:cubicBezTo>
                      <a:cubicBezTo>
                        <a:pt x="28" y="41"/>
                        <a:pt x="28" y="41"/>
                        <a:pt x="28" y="41"/>
                      </a:cubicBezTo>
                      <a:cubicBezTo>
                        <a:pt x="28" y="111"/>
                        <a:pt x="28" y="111"/>
                        <a:pt x="28" y="111"/>
                      </a:cubicBezTo>
                      <a:cubicBezTo>
                        <a:pt x="28" y="112"/>
                        <a:pt x="28" y="112"/>
                        <a:pt x="29" y="113"/>
                      </a:cubicBezTo>
                      <a:cubicBezTo>
                        <a:pt x="29" y="238"/>
                        <a:pt x="29" y="238"/>
                        <a:pt x="29" y="238"/>
                      </a:cubicBezTo>
                      <a:cubicBezTo>
                        <a:pt x="29" y="246"/>
                        <a:pt x="35" y="252"/>
                        <a:pt x="42" y="252"/>
                      </a:cubicBezTo>
                      <a:cubicBezTo>
                        <a:pt x="50" y="252"/>
                        <a:pt x="56" y="246"/>
                        <a:pt x="56" y="238"/>
                      </a:cubicBezTo>
                      <a:cubicBezTo>
                        <a:pt x="56" y="128"/>
                        <a:pt x="56" y="128"/>
                        <a:pt x="56" y="128"/>
                      </a:cubicBezTo>
                      <a:cubicBezTo>
                        <a:pt x="63" y="128"/>
                        <a:pt x="63" y="128"/>
                        <a:pt x="63" y="128"/>
                      </a:cubicBezTo>
                      <a:cubicBezTo>
                        <a:pt x="63" y="238"/>
                        <a:pt x="63" y="238"/>
                        <a:pt x="63" y="238"/>
                      </a:cubicBezTo>
                      <a:cubicBezTo>
                        <a:pt x="63" y="246"/>
                        <a:pt x="69" y="252"/>
                        <a:pt x="77" y="252"/>
                      </a:cubicBezTo>
                      <a:cubicBezTo>
                        <a:pt x="84" y="252"/>
                        <a:pt x="91" y="246"/>
                        <a:pt x="91" y="238"/>
                      </a:cubicBezTo>
                      <a:cubicBezTo>
                        <a:pt x="91" y="111"/>
                        <a:pt x="91" y="111"/>
                        <a:pt x="91" y="111"/>
                      </a:cubicBezTo>
                      <a:cubicBezTo>
                        <a:pt x="91" y="110"/>
                        <a:pt x="91" y="110"/>
                        <a:pt x="91" y="110"/>
                      </a:cubicBezTo>
                      <a:cubicBezTo>
                        <a:pt x="91" y="41"/>
                        <a:pt x="91" y="41"/>
                        <a:pt x="91" y="41"/>
                      </a:cubicBezTo>
                      <a:cubicBezTo>
                        <a:pt x="98" y="41"/>
                        <a:pt x="98" y="41"/>
                        <a:pt x="98" y="41"/>
                      </a:cubicBezTo>
                      <a:cubicBezTo>
                        <a:pt x="98" y="114"/>
                        <a:pt x="98" y="114"/>
                        <a:pt x="98" y="114"/>
                      </a:cubicBezTo>
                      <a:cubicBezTo>
                        <a:pt x="98" y="119"/>
                        <a:pt x="103" y="124"/>
                        <a:pt x="109" y="124"/>
                      </a:cubicBezTo>
                      <a:cubicBezTo>
                        <a:pt x="114" y="124"/>
                        <a:pt x="119" y="119"/>
                        <a:pt x="119" y="114"/>
                      </a:cubicBezTo>
                      <a:cubicBezTo>
                        <a:pt x="119" y="30"/>
                        <a:pt x="119" y="30"/>
                        <a:pt x="119" y="30"/>
                      </a:cubicBezTo>
                      <a:cubicBezTo>
                        <a:pt x="119" y="26"/>
                        <a:pt x="119" y="26"/>
                        <a:pt x="119" y="26"/>
                      </a:cubicBezTo>
                      <a:cubicBezTo>
                        <a:pt x="119" y="24"/>
                        <a:pt x="119" y="24"/>
                        <a:pt x="119" y="24"/>
                      </a:cubicBezTo>
                      <a:cubicBezTo>
                        <a:pt x="119" y="16"/>
                        <a:pt x="109" y="1"/>
                        <a:pt x="9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Oval 6"/>
                <p:cNvSpPr>
                  <a:spLocks noChangeArrowheads="1"/>
                </p:cNvSpPr>
                <p:nvPr/>
              </p:nvSpPr>
              <p:spPr bwMode="auto">
                <a:xfrm>
                  <a:off x="6018074" y="994777"/>
                  <a:ext cx="386595" cy="3789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 name="组合 37"/>
              <p:cNvGrpSpPr/>
              <p:nvPr/>
            </p:nvGrpSpPr>
            <p:grpSpPr>
              <a:xfrm>
                <a:off x="7504580" y="3321050"/>
                <a:ext cx="350009" cy="891507"/>
                <a:chOff x="5727647" y="994777"/>
                <a:chExt cx="959754" cy="2444583"/>
              </a:xfrm>
              <a:solidFill>
                <a:srgbClr val="C00000"/>
              </a:solidFill>
            </p:grpSpPr>
            <p:sp>
              <p:nvSpPr>
                <p:cNvPr id="39" name="Freeform 5"/>
                <p:cNvSpPr/>
                <p:nvPr/>
              </p:nvSpPr>
              <p:spPr bwMode="auto">
                <a:xfrm>
                  <a:off x="5727647" y="1406375"/>
                  <a:ext cx="959754" cy="2032985"/>
                </a:xfrm>
                <a:custGeom>
                  <a:avLst/>
                  <a:gdLst>
                    <a:gd name="T0" fmla="*/ 91 w 119"/>
                    <a:gd name="T1" fmla="*/ 1 h 252"/>
                    <a:gd name="T2" fmla="*/ 31 w 119"/>
                    <a:gd name="T3" fmla="*/ 0 h 252"/>
                    <a:gd name="T4" fmla="*/ 0 w 119"/>
                    <a:gd name="T5" fmla="*/ 25 h 252"/>
                    <a:gd name="T6" fmla="*/ 0 w 119"/>
                    <a:gd name="T7" fmla="*/ 26 h 252"/>
                    <a:gd name="T8" fmla="*/ 0 w 119"/>
                    <a:gd name="T9" fmla="*/ 30 h 252"/>
                    <a:gd name="T10" fmla="*/ 0 w 119"/>
                    <a:gd name="T11" fmla="*/ 114 h 252"/>
                    <a:gd name="T12" fmla="*/ 10 w 119"/>
                    <a:gd name="T13" fmla="*/ 124 h 252"/>
                    <a:gd name="T14" fmla="*/ 20 w 119"/>
                    <a:gd name="T15" fmla="*/ 114 h 252"/>
                    <a:gd name="T16" fmla="*/ 20 w 119"/>
                    <a:gd name="T17" fmla="*/ 41 h 252"/>
                    <a:gd name="T18" fmla="*/ 28 w 119"/>
                    <a:gd name="T19" fmla="*/ 41 h 252"/>
                    <a:gd name="T20" fmla="*/ 28 w 119"/>
                    <a:gd name="T21" fmla="*/ 111 h 252"/>
                    <a:gd name="T22" fmla="*/ 29 w 119"/>
                    <a:gd name="T23" fmla="*/ 113 h 252"/>
                    <a:gd name="T24" fmla="*/ 29 w 119"/>
                    <a:gd name="T25" fmla="*/ 238 h 252"/>
                    <a:gd name="T26" fmla="*/ 42 w 119"/>
                    <a:gd name="T27" fmla="*/ 252 h 252"/>
                    <a:gd name="T28" fmla="*/ 56 w 119"/>
                    <a:gd name="T29" fmla="*/ 238 h 252"/>
                    <a:gd name="T30" fmla="*/ 56 w 119"/>
                    <a:gd name="T31" fmla="*/ 128 h 252"/>
                    <a:gd name="T32" fmla="*/ 63 w 119"/>
                    <a:gd name="T33" fmla="*/ 128 h 252"/>
                    <a:gd name="T34" fmla="*/ 63 w 119"/>
                    <a:gd name="T35" fmla="*/ 238 h 252"/>
                    <a:gd name="T36" fmla="*/ 77 w 119"/>
                    <a:gd name="T37" fmla="*/ 252 h 252"/>
                    <a:gd name="T38" fmla="*/ 91 w 119"/>
                    <a:gd name="T39" fmla="*/ 238 h 252"/>
                    <a:gd name="T40" fmla="*/ 91 w 119"/>
                    <a:gd name="T41" fmla="*/ 111 h 252"/>
                    <a:gd name="T42" fmla="*/ 91 w 119"/>
                    <a:gd name="T43" fmla="*/ 110 h 252"/>
                    <a:gd name="T44" fmla="*/ 91 w 119"/>
                    <a:gd name="T45" fmla="*/ 41 h 252"/>
                    <a:gd name="T46" fmla="*/ 98 w 119"/>
                    <a:gd name="T47" fmla="*/ 41 h 252"/>
                    <a:gd name="T48" fmla="*/ 98 w 119"/>
                    <a:gd name="T49" fmla="*/ 114 h 252"/>
                    <a:gd name="T50" fmla="*/ 109 w 119"/>
                    <a:gd name="T51" fmla="*/ 124 h 252"/>
                    <a:gd name="T52" fmla="*/ 119 w 119"/>
                    <a:gd name="T53" fmla="*/ 114 h 252"/>
                    <a:gd name="T54" fmla="*/ 119 w 119"/>
                    <a:gd name="T55" fmla="*/ 30 h 252"/>
                    <a:gd name="T56" fmla="*/ 119 w 119"/>
                    <a:gd name="T57" fmla="*/ 26 h 252"/>
                    <a:gd name="T58" fmla="*/ 119 w 119"/>
                    <a:gd name="T59" fmla="*/ 24 h 252"/>
                    <a:gd name="T60" fmla="*/ 91 w 119"/>
                    <a:gd name="T6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9" h="252">
                      <a:moveTo>
                        <a:pt x="91" y="1"/>
                      </a:moveTo>
                      <a:cubicBezTo>
                        <a:pt x="31" y="0"/>
                        <a:pt x="31" y="0"/>
                        <a:pt x="31" y="0"/>
                      </a:cubicBezTo>
                      <a:cubicBezTo>
                        <a:pt x="8" y="1"/>
                        <a:pt x="0" y="19"/>
                        <a:pt x="0" y="25"/>
                      </a:cubicBezTo>
                      <a:cubicBezTo>
                        <a:pt x="0" y="26"/>
                        <a:pt x="0" y="26"/>
                        <a:pt x="0" y="26"/>
                      </a:cubicBezTo>
                      <a:cubicBezTo>
                        <a:pt x="0" y="30"/>
                        <a:pt x="0" y="30"/>
                        <a:pt x="0" y="30"/>
                      </a:cubicBezTo>
                      <a:cubicBezTo>
                        <a:pt x="0" y="114"/>
                        <a:pt x="0" y="114"/>
                        <a:pt x="0" y="114"/>
                      </a:cubicBezTo>
                      <a:cubicBezTo>
                        <a:pt x="0" y="119"/>
                        <a:pt x="5" y="124"/>
                        <a:pt x="10" y="124"/>
                      </a:cubicBezTo>
                      <a:cubicBezTo>
                        <a:pt x="15" y="124"/>
                        <a:pt x="20" y="119"/>
                        <a:pt x="20" y="114"/>
                      </a:cubicBezTo>
                      <a:cubicBezTo>
                        <a:pt x="20" y="41"/>
                        <a:pt x="20" y="41"/>
                        <a:pt x="20" y="41"/>
                      </a:cubicBezTo>
                      <a:cubicBezTo>
                        <a:pt x="28" y="41"/>
                        <a:pt x="28" y="41"/>
                        <a:pt x="28" y="41"/>
                      </a:cubicBezTo>
                      <a:cubicBezTo>
                        <a:pt x="28" y="111"/>
                        <a:pt x="28" y="111"/>
                        <a:pt x="28" y="111"/>
                      </a:cubicBezTo>
                      <a:cubicBezTo>
                        <a:pt x="28" y="112"/>
                        <a:pt x="28" y="112"/>
                        <a:pt x="29" y="113"/>
                      </a:cubicBezTo>
                      <a:cubicBezTo>
                        <a:pt x="29" y="238"/>
                        <a:pt x="29" y="238"/>
                        <a:pt x="29" y="238"/>
                      </a:cubicBezTo>
                      <a:cubicBezTo>
                        <a:pt x="29" y="246"/>
                        <a:pt x="35" y="252"/>
                        <a:pt x="42" y="252"/>
                      </a:cubicBezTo>
                      <a:cubicBezTo>
                        <a:pt x="50" y="252"/>
                        <a:pt x="56" y="246"/>
                        <a:pt x="56" y="238"/>
                      </a:cubicBezTo>
                      <a:cubicBezTo>
                        <a:pt x="56" y="128"/>
                        <a:pt x="56" y="128"/>
                        <a:pt x="56" y="128"/>
                      </a:cubicBezTo>
                      <a:cubicBezTo>
                        <a:pt x="63" y="128"/>
                        <a:pt x="63" y="128"/>
                        <a:pt x="63" y="128"/>
                      </a:cubicBezTo>
                      <a:cubicBezTo>
                        <a:pt x="63" y="238"/>
                        <a:pt x="63" y="238"/>
                        <a:pt x="63" y="238"/>
                      </a:cubicBezTo>
                      <a:cubicBezTo>
                        <a:pt x="63" y="246"/>
                        <a:pt x="69" y="252"/>
                        <a:pt x="77" y="252"/>
                      </a:cubicBezTo>
                      <a:cubicBezTo>
                        <a:pt x="84" y="252"/>
                        <a:pt x="91" y="246"/>
                        <a:pt x="91" y="238"/>
                      </a:cubicBezTo>
                      <a:cubicBezTo>
                        <a:pt x="91" y="111"/>
                        <a:pt x="91" y="111"/>
                        <a:pt x="91" y="111"/>
                      </a:cubicBezTo>
                      <a:cubicBezTo>
                        <a:pt x="91" y="110"/>
                        <a:pt x="91" y="110"/>
                        <a:pt x="91" y="110"/>
                      </a:cubicBezTo>
                      <a:cubicBezTo>
                        <a:pt x="91" y="41"/>
                        <a:pt x="91" y="41"/>
                        <a:pt x="91" y="41"/>
                      </a:cubicBezTo>
                      <a:cubicBezTo>
                        <a:pt x="98" y="41"/>
                        <a:pt x="98" y="41"/>
                        <a:pt x="98" y="41"/>
                      </a:cubicBezTo>
                      <a:cubicBezTo>
                        <a:pt x="98" y="114"/>
                        <a:pt x="98" y="114"/>
                        <a:pt x="98" y="114"/>
                      </a:cubicBezTo>
                      <a:cubicBezTo>
                        <a:pt x="98" y="119"/>
                        <a:pt x="103" y="124"/>
                        <a:pt x="109" y="124"/>
                      </a:cubicBezTo>
                      <a:cubicBezTo>
                        <a:pt x="114" y="124"/>
                        <a:pt x="119" y="119"/>
                        <a:pt x="119" y="114"/>
                      </a:cubicBezTo>
                      <a:cubicBezTo>
                        <a:pt x="119" y="30"/>
                        <a:pt x="119" y="30"/>
                        <a:pt x="119" y="30"/>
                      </a:cubicBezTo>
                      <a:cubicBezTo>
                        <a:pt x="119" y="26"/>
                        <a:pt x="119" y="26"/>
                        <a:pt x="119" y="26"/>
                      </a:cubicBezTo>
                      <a:cubicBezTo>
                        <a:pt x="119" y="24"/>
                        <a:pt x="119" y="24"/>
                        <a:pt x="119" y="24"/>
                      </a:cubicBezTo>
                      <a:cubicBezTo>
                        <a:pt x="119" y="16"/>
                        <a:pt x="109" y="1"/>
                        <a:pt x="9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Oval 6"/>
                <p:cNvSpPr>
                  <a:spLocks noChangeArrowheads="1"/>
                </p:cNvSpPr>
                <p:nvPr/>
              </p:nvSpPr>
              <p:spPr bwMode="auto">
                <a:xfrm>
                  <a:off x="6018074" y="994777"/>
                  <a:ext cx="386595" cy="3789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sp>
        <p:nvSpPr>
          <p:cNvPr id="45" name="矩形: 圆角 25"/>
          <p:cNvSpPr/>
          <p:nvPr/>
        </p:nvSpPr>
        <p:spPr>
          <a:xfrm>
            <a:off x="2824746" y="4187329"/>
            <a:ext cx="1724097" cy="572637"/>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mtClean="0">
                <a:solidFill>
                  <a:schemeClr val="bg1"/>
                </a:solidFill>
                <a:cs typeface="+mn-ea"/>
                <a:sym typeface="+mn-lt"/>
              </a:rPr>
              <a:t>个人利益</a:t>
            </a:r>
            <a:endParaRPr lang="zh-CN" altLang="en-US" sz="2400" b="1">
              <a:solidFill>
                <a:schemeClr val="bg1"/>
              </a:solidFill>
              <a:cs typeface="+mn-ea"/>
              <a:sym typeface="+mn-lt"/>
            </a:endParaRPr>
          </a:p>
        </p:txBody>
      </p:sp>
      <p:sp>
        <p:nvSpPr>
          <p:cNvPr id="46" name="矩形: 圆角 25"/>
          <p:cNvSpPr/>
          <p:nvPr/>
        </p:nvSpPr>
        <p:spPr>
          <a:xfrm>
            <a:off x="7708835" y="4157516"/>
            <a:ext cx="1724097" cy="572637"/>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cs typeface="+mn-ea"/>
                <a:sym typeface="+mn-lt"/>
              </a:rPr>
              <a:t>集体</a:t>
            </a:r>
            <a:r>
              <a:rPr lang="zh-CN" altLang="en-US" sz="2400" b="1" smtClean="0">
                <a:solidFill>
                  <a:schemeClr val="bg1"/>
                </a:solidFill>
                <a:cs typeface="+mn-ea"/>
                <a:sym typeface="+mn-lt"/>
              </a:rPr>
              <a:t>利益</a:t>
            </a:r>
            <a:endParaRPr lang="zh-CN" altLang="en-US" sz="2400" b="1">
              <a:solidFill>
                <a:schemeClr val="bg1"/>
              </a:solidFill>
              <a:cs typeface="+mn-ea"/>
              <a:sym typeface="+mn-lt"/>
            </a:endParaRPr>
          </a:p>
        </p:txBody>
      </p:sp>
      <p:sp>
        <p:nvSpPr>
          <p:cNvPr id="82" name="矩形: 圆角 25"/>
          <p:cNvSpPr/>
          <p:nvPr/>
        </p:nvSpPr>
        <p:spPr>
          <a:xfrm>
            <a:off x="5281516" y="3366098"/>
            <a:ext cx="1724097" cy="572637"/>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mtClean="0">
                <a:solidFill>
                  <a:schemeClr val="bg1"/>
                </a:solidFill>
                <a:cs typeface="+mn-ea"/>
                <a:sym typeface="+mn-lt"/>
              </a:rPr>
              <a:t>结合起来</a:t>
            </a:r>
            <a:endParaRPr lang="zh-CN" altLang="en-US" sz="2400" b="1">
              <a:solidFill>
                <a:schemeClr val="bg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animEffect transition="in" filter="fade">
                                      <p:cBhvr>
                                        <p:cTn id="9" dur="500"/>
                                        <p:tgtEl>
                                          <p:spTgt spid="81"/>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500"/>
                                        <p:tgtEl>
                                          <p:spTgt spid="82"/>
                                        </p:tgtEl>
                                      </p:cBhvr>
                                    </p:animEffect>
                                  </p:childTnLst>
                                </p:cTn>
                              </p:par>
                              <p:par>
                                <p:cTn id="13" presetID="53" presetClass="entr" presetSubtype="16"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p:cTn id="15" dur="500" fill="hold"/>
                                        <p:tgtEl>
                                          <p:spTgt spid="80"/>
                                        </p:tgtEl>
                                        <p:attrNameLst>
                                          <p:attrName>ppt_w</p:attrName>
                                        </p:attrNameLst>
                                      </p:cBhvr>
                                      <p:tavLst>
                                        <p:tav tm="0">
                                          <p:val>
                                            <p:fltVal val="0"/>
                                          </p:val>
                                        </p:tav>
                                        <p:tav tm="100000">
                                          <p:val>
                                            <p:strVal val="#ppt_w"/>
                                          </p:val>
                                        </p:tav>
                                      </p:tavLst>
                                    </p:anim>
                                    <p:anim calcmode="lin" valueType="num">
                                      <p:cBhvr>
                                        <p:cTn id="16" dur="500" fill="hold"/>
                                        <p:tgtEl>
                                          <p:spTgt spid="80"/>
                                        </p:tgtEl>
                                        <p:attrNameLst>
                                          <p:attrName>ppt_h</p:attrName>
                                        </p:attrNameLst>
                                      </p:cBhvr>
                                      <p:tavLst>
                                        <p:tav tm="0">
                                          <p:val>
                                            <p:fltVal val="0"/>
                                          </p:val>
                                        </p:tav>
                                        <p:tav tm="100000">
                                          <p:val>
                                            <p:strVal val="#ppt_h"/>
                                          </p:val>
                                        </p:tav>
                                      </p:tavLst>
                                    </p:anim>
                                    <p:animEffect transition="in" filter="fade">
                                      <p:cBhvr>
                                        <p:cTn id="17" dur="500"/>
                                        <p:tgtEl>
                                          <p:spTgt spid="80"/>
                                        </p:tgtEl>
                                      </p:cBhvr>
                                    </p:animEffect>
                                  </p:childTnLst>
                                </p:cTn>
                              </p:par>
                              <p:par>
                                <p:cTn id="18" presetID="53" presetClass="entr" presetSubtype="16"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p:cTn id="25" dur="500" fill="hold"/>
                                        <p:tgtEl>
                                          <p:spTgt spid="45"/>
                                        </p:tgtEl>
                                        <p:attrNameLst>
                                          <p:attrName>ppt_w</p:attrName>
                                        </p:attrNameLst>
                                      </p:cBhvr>
                                      <p:tavLst>
                                        <p:tav tm="0">
                                          <p:val>
                                            <p:fltVal val="0"/>
                                          </p:val>
                                        </p:tav>
                                        <p:tav tm="100000">
                                          <p:val>
                                            <p:strVal val="#ppt_w"/>
                                          </p:val>
                                        </p:tav>
                                      </p:tavLst>
                                    </p:anim>
                                    <p:anim calcmode="lin" valueType="num">
                                      <p:cBhvr>
                                        <p:cTn id="26" dur="500" fill="hold"/>
                                        <p:tgtEl>
                                          <p:spTgt spid="45"/>
                                        </p:tgtEl>
                                        <p:attrNameLst>
                                          <p:attrName>ppt_h</p:attrName>
                                        </p:attrNameLst>
                                      </p:cBhvr>
                                      <p:tavLst>
                                        <p:tav tm="0">
                                          <p:val>
                                            <p:fltVal val="0"/>
                                          </p:val>
                                        </p:tav>
                                        <p:tav tm="100000">
                                          <p:val>
                                            <p:strVal val="#ppt_h"/>
                                          </p:val>
                                        </p:tav>
                                      </p:tavLst>
                                    </p:anim>
                                    <p:animEffect transition="in" filter="fade">
                                      <p:cBhvr>
                                        <p:cTn id="27" dur="500"/>
                                        <p:tgtEl>
                                          <p:spTgt spid="4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Effect transition="in" filter="fade">
                                      <p:cBhvr>
                                        <p:cTn id="3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45" grpId="0" animBg="1"/>
      <p:bldP spid="46" grpId="0" animBg="1"/>
      <p:bldP spid="8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5812616" y="2440002"/>
            <a:ext cx="620202" cy="2605162"/>
          </a:xfrm>
          <a:prstGeom prst="roundRect">
            <a:avLst>
              <a:gd name="adj" fmla="val 4750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梯形 1"/>
          <p:cNvSpPr/>
          <p:nvPr/>
        </p:nvSpPr>
        <p:spPr>
          <a:xfrm>
            <a:off x="3635608" y="4351682"/>
            <a:ext cx="4993809" cy="859220"/>
          </a:xfrm>
          <a:prstGeom prst="trapezoid">
            <a:avLst>
              <a:gd name="adj" fmla="val 66428"/>
            </a:avLst>
          </a:prstGeom>
          <a:solidFill>
            <a:srgbClr val="C0000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角矩形 2"/>
          <p:cNvSpPr/>
          <p:nvPr/>
        </p:nvSpPr>
        <p:spPr>
          <a:xfrm rot="5400000">
            <a:off x="5823525" y="2470818"/>
            <a:ext cx="617974" cy="4379702"/>
          </a:xfrm>
          <a:prstGeom prst="roundRect">
            <a:avLst/>
          </a:prstGeom>
          <a:noFill/>
          <a:ln>
            <a:noFill/>
          </a:ln>
          <a:effectLst>
            <a:outerShdw blurRad="63500" sx="102000" sy="102000" algn="ctr" rotWithShape="0">
              <a:prstClr val="black">
                <a:alpha val="40000"/>
              </a:prstClr>
            </a:out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sz="4000" smtClean="0">
                <a:latin typeface="黑体" panose="02010609060101010101" pitchFamily="49" charset="-122"/>
                <a:ea typeface="黑体" panose="02010609060101010101" pitchFamily="49" charset="-122"/>
              </a:rPr>
              <a:t>社会主义精神</a:t>
            </a:r>
            <a:endParaRPr lang="zh-CN" altLang="en-US" sz="4000" dirty="0">
              <a:latin typeface="黑体" panose="02010609060101010101" pitchFamily="49" charset="-122"/>
              <a:ea typeface="黑体" panose="02010609060101010101" pitchFamily="49" charset="-122"/>
            </a:endParaRPr>
          </a:p>
        </p:txBody>
      </p:sp>
      <p:sp>
        <p:nvSpPr>
          <p:cNvPr id="4" name="弧形 3"/>
          <p:cNvSpPr/>
          <p:nvPr/>
        </p:nvSpPr>
        <p:spPr>
          <a:xfrm>
            <a:off x="5588726" y="2336110"/>
            <a:ext cx="1046786" cy="1046786"/>
          </a:xfrm>
          <a:prstGeom prst="arc">
            <a:avLst>
              <a:gd name="adj1" fmla="val 10763542"/>
              <a:gd name="adj2" fmla="val 21561892"/>
            </a:avLst>
          </a:prstGeom>
          <a:no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7" name="直接连接符 6"/>
          <p:cNvCxnSpPr/>
          <p:nvPr/>
        </p:nvCxnSpPr>
        <p:spPr>
          <a:xfrm>
            <a:off x="6635512" y="2834441"/>
            <a:ext cx="250012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088606" y="2856887"/>
            <a:ext cx="250012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矩形: 圆角 25"/>
          <p:cNvSpPr/>
          <p:nvPr/>
        </p:nvSpPr>
        <p:spPr>
          <a:xfrm>
            <a:off x="3550384" y="2208742"/>
            <a:ext cx="1724097" cy="572637"/>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mtClean="0">
                <a:solidFill>
                  <a:schemeClr val="bg1"/>
                </a:solidFill>
                <a:cs typeface="+mn-ea"/>
                <a:sym typeface="+mn-lt"/>
              </a:rPr>
              <a:t>个人利益</a:t>
            </a:r>
            <a:endParaRPr lang="zh-CN" altLang="en-US" sz="2400" b="1">
              <a:solidFill>
                <a:schemeClr val="bg1"/>
              </a:solidFill>
              <a:cs typeface="+mn-ea"/>
              <a:sym typeface="+mn-lt"/>
            </a:endParaRPr>
          </a:p>
        </p:txBody>
      </p:sp>
      <p:sp>
        <p:nvSpPr>
          <p:cNvPr id="11" name="矩形: 圆角 25"/>
          <p:cNvSpPr/>
          <p:nvPr/>
        </p:nvSpPr>
        <p:spPr>
          <a:xfrm>
            <a:off x="6949757" y="2208741"/>
            <a:ext cx="1724097" cy="572637"/>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cs typeface="+mn-ea"/>
                <a:sym typeface="+mn-lt"/>
              </a:rPr>
              <a:t>集体</a:t>
            </a:r>
            <a:r>
              <a:rPr lang="zh-CN" altLang="en-US" sz="2400" b="1" smtClean="0">
                <a:solidFill>
                  <a:schemeClr val="bg1"/>
                </a:solidFill>
                <a:cs typeface="+mn-ea"/>
                <a:sym typeface="+mn-lt"/>
              </a:rPr>
              <a:t>利益</a:t>
            </a:r>
            <a:endParaRPr lang="zh-CN" altLang="en-US" sz="2400" b="1">
              <a:solidFill>
                <a:schemeClr val="bg1"/>
              </a:solidFill>
              <a:cs typeface="+mn-ea"/>
              <a:sym typeface="+mn-lt"/>
            </a:endParaRPr>
          </a:p>
        </p:txBody>
      </p:sp>
      <p:sp>
        <p:nvSpPr>
          <p:cNvPr id="12" name="Text Box 8"/>
          <p:cNvSpPr txBox="1">
            <a:spLocks noChangeArrowheads="1"/>
          </p:cNvSpPr>
          <p:nvPr/>
        </p:nvSpPr>
        <p:spPr bwMode="auto">
          <a:xfrm>
            <a:off x="388033" y="266295"/>
            <a:ext cx="4212101" cy="52322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a:solidFill>
                  <a:schemeClr val="bg1"/>
                </a:solidFill>
              </a:rPr>
              <a:t>一、集体主义概念的由来</a:t>
            </a:r>
            <a:endParaRPr lang="zh-CN" altLang="en-US" sz="2800" b="1">
              <a:solidFill>
                <a:schemeClr val="bg1"/>
              </a:solidFill>
            </a:endParaRPr>
          </a:p>
        </p:txBody>
      </p:sp>
      <p:sp>
        <p:nvSpPr>
          <p:cNvPr id="13" name="矩形: 圆角 25"/>
          <p:cNvSpPr/>
          <p:nvPr/>
        </p:nvSpPr>
        <p:spPr>
          <a:xfrm>
            <a:off x="574162" y="1429779"/>
            <a:ext cx="1724097" cy="57263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u"/>
            </a:pPr>
            <a:r>
              <a:rPr lang="zh-CN" altLang="en-US" sz="2400" b="1" smtClean="0">
                <a:solidFill>
                  <a:sysClr val="windowText" lastClr="000000"/>
                </a:solidFill>
                <a:cs typeface="+mn-ea"/>
                <a:sym typeface="+mn-lt"/>
              </a:rPr>
              <a:t>毛泽东</a:t>
            </a:r>
            <a:endParaRPr lang="zh-CN" altLang="en-US" sz="2400" b="1">
              <a:solidFill>
                <a:sysClr val="windowText" lastClr="000000"/>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p:bldP spid="4"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169408" y="2339827"/>
            <a:ext cx="3341119" cy="3493426"/>
            <a:chOff x="5169408" y="2339827"/>
            <a:chExt cx="3341119" cy="3493426"/>
          </a:xfrm>
        </p:grpSpPr>
        <p:cxnSp>
          <p:nvCxnSpPr>
            <p:cNvPr id="15" name="直接连接符 14"/>
            <p:cNvCxnSpPr/>
            <p:nvPr/>
          </p:nvCxnSpPr>
          <p:spPr>
            <a:xfrm>
              <a:off x="7488524" y="2348760"/>
              <a:ext cx="12031" cy="3484493"/>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474251" y="4295258"/>
              <a:ext cx="1036276"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464279" y="5833253"/>
              <a:ext cx="1036276"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927793" y="4295258"/>
              <a:ext cx="1560731"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169408" y="3242267"/>
              <a:ext cx="2331147"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169408" y="2339827"/>
              <a:ext cx="2331147" cy="0"/>
            </a:xfrm>
            <a:prstGeom prst="line">
              <a:avLst/>
            </a:prstGeom>
            <a:ln w="38100">
              <a:solidFill>
                <a:schemeClr val="accent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2" name="等腰三角形 11"/>
          <p:cNvSpPr/>
          <p:nvPr/>
        </p:nvSpPr>
        <p:spPr>
          <a:xfrm>
            <a:off x="2966051" y="1277028"/>
            <a:ext cx="2289793" cy="1551501"/>
          </a:xfrm>
          <a:prstGeom prst="triangle">
            <a:avLst/>
          </a:prstGeom>
          <a:solidFill>
            <a:srgbClr val="C0000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8" name="梯形 7"/>
          <p:cNvSpPr/>
          <p:nvPr/>
        </p:nvSpPr>
        <p:spPr>
          <a:xfrm>
            <a:off x="2262109" y="2973362"/>
            <a:ext cx="3502453" cy="859220"/>
          </a:xfrm>
          <a:prstGeom prst="trapezoid">
            <a:avLst>
              <a:gd name="adj" fmla="val 66428"/>
            </a:avLst>
          </a:prstGeom>
          <a:solidFill>
            <a:srgbClr val="C0000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6" name="梯形 5"/>
          <p:cNvSpPr/>
          <p:nvPr/>
        </p:nvSpPr>
        <p:spPr>
          <a:xfrm>
            <a:off x="1652507" y="3970461"/>
            <a:ext cx="4659688" cy="859220"/>
          </a:xfrm>
          <a:prstGeom prst="trapezoid">
            <a:avLst>
              <a:gd name="adj" fmla="val 66428"/>
            </a:avLst>
          </a:prstGeom>
          <a:solidFill>
            <a:srgbClr val="C0000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 name="Text Box 8"/>
          <p:cNvSpPr txBox="1">
            <a:spLocks noChangeArrowheads="1"/>
          </p:cNvSpPr>
          <p:nvPr/>
        </p:nvSpPr>
        <p:spPr bwMode="auto">
          <a:xfrm>
            <a:off x="388033" y="266295"/>
            <a:ext cx="4212101" cy="52322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a:solidFill>
                  <a:schemeClr val="bg1"/>
                </a:solidFill>
              </a:rPr>
              <a:t>一、集体主义概念的由来</a:t>
            </a:r>
            <a:endParaRPr lang="zh-CN" altLang="en-US" sz="2800" b="1">
              <a:solidFill>
                <a:schemeClr val="bg1"/>
              </a:solidFill>
            </a:endParaRPr>
          </a:p>
        </p:txBody>
      </p:sp>
      <p:sp>
        <p:nvSpPr>
          <p:cNvPr id="4" name="梯形 3"/>
          <p:cNvSpPr/>
          <p:nvPr/>
        </p:nvSpPr>
        <p:spPr>
          <a:xfrm>
            <a:off x="857447" y="5038800"/>
            <a:ext cx="5959229" cy="859220"/>
          </a:xfrm>
          <a:prstGeom prst="trapezoid">
            <a:avLst>
              <a:gd name="adj" fmla="val 66428"/>
            </a:avLst>
          </a:prstGeom>
          <a:solidFill>
            <a:srgbClr val="C0000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5" name="圆角矩形 4"/>
          <p:cNvSpPr/>
          <p:nvPr/>
        </p:nvSpPr>
        <p:spPr>
          <a:xfrm rot="5400000">
            <a:off x="3709322" y="2831239"/>
            <a:ext cx="617974" cy="5226401"/>
          </a:xfrm>
          <a:prstGeom prst="roundRect">
            <a:avLst/>
          </a:prstGeom>
          <a:noFill/>
          <a:ln>
            <a:noFill/>
          </a:ln>
          <a:effectLst>
            <a:outerShdw blurRad="63500" sx="102000" sy="102000" algn="ctr" rotWithShape="0">
              <a:prstClr val="black">
                <a:alpha val="40000"/>
              </a:prstClr>
            </a:out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sz="2800">
                <a:latin typeface="微软雅黑" panose="020B0503020204020204" charset="-122"/>
                <a:ea typeface="微软雅黑" panose="020B0503020204020204" charset="-122"/>
              </a:rPr>
              <a:t>无产阶级的道德原则</a:t>
            </a:r>
            <a:endParaRPr lang="zh-CN" altLang="en-US" sz="2800" dirty="0">
              <a:latin typeface="微软雅黑" panose="020B0503020204020204" charset="-122"/>
              <a:ea typeface="微软雅黑" panose="020B0503020204020204" charset="-122"/>
            </a:endParaRPr>
          </a:p>
        </p:txBody>
      </p:sp>
      <p:sp>
        <p:nvSpPr>
          <p:cNvPr id="7" name="圆角矩形 6"/>
          <p:cNvSpPr/>
          <p:nvPr/>
        </p:nvSpPr>
        <p:spPr>
          <a:xfrm rot="5400000">
            <a:off x="3536297" y="2190769"/>
            <a:ext cx="617974" cy="4208979"/>
          </a:xfrm>
          <a:prstGeom prst="roundRect">
            <a:avLst/>
          </a:prstGeom>
          <a:noFill/>
          <a:ln>
            <a:noFill/>
          </a:ln>
          <a:effectLst>
            <a:outerShdw blurRad="63500" sx="102000" sy="102000" algn="ctr" rotWithShape="0">
              <a:prstClr val="black">
                <a:alpha val="40000"/>
              </a:prstClr>
            </a:out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sz="2800">
                <a:latin typeface="微软雅黑" panose="020B0503020204020204" charset="-122"/>
                <a:ea typeface="微软雅黑" panose="020B0503020204020204" charset="-122"/>
              </a:rPr>
              <a:t>一切言论行动的标准</a:t>
            </a:r>
            <a:endParaRPr lang="zh-CN" altLang="en-US" sz="2800" dirty="0">
              <a:latin typeface="微软雅黑" panose="020B0503020204020204" charset="-122"/>
              <a:ea typeface="微软雅黑" panose="020B0503020204020204" charset="-122"/>
            </a:endParaRPr>
          </a:p>
        </p:txBody>
      </p:sp>
      <p:sp>
        <p:nvSpPr>
          <p:cNvPr id="9" name="圆角矩形 8"/>
          <p:cNvSpPr/>
          <p:nvPr/>
        </p:nvSpPr>
        <p:spPr>
          <a:xfrm rot="5400000">
            <a:off x="3803201" y="1720158"/>
            <a:ext cx="617974" cy="3304747"/>
          </a:xfrm>
          <a:prstGeom prst="roundRect">
            <a:avLst/>
          </a:prstGeom>
          <a:noFill/>
          <a:ln>
            <a:noFill/>
          </a:ln>
          <a:effectLst>
            <a:outerShdw blurRad="63500" sx="102000" sy="102000" algn="ctr" rotWithShape="0">
              <a:prstClr val="black">
                <a:alpha val="40000"/>
              </a:prstClr>
            </a:out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sz="2800">
                <a:latin typeface="微软雅黑" panose="020B0503020204020204" charset="-122"/>
                <a:ea typeface="微软雅黑" panose="020B0503020204020204" charset="-122"/>
              </a:rPr>
              <a:t>社会主义</a:t>
            </a:r>
            <a:r>
              <a:rPr lang="zh-CN" altLang="en-US" sz="2800" smtClean="0">
                <a:latin typeface="微软雅黑" panose="020B0503020204020204" charset="-122"/>
                <a:ea typeface="微软雅黑" panose="020B0503020204020204" charset="-122"/>
              </a:rPr>
              <a:t>道德</a:t>
            </a:r>
            <a:endParaRPr lang="zh-CN" altLang="en-US" sz="2800" dirty="0">
              <a:latin typeface="黑体" panose="02010609060101010101" pitchFamily="49" charset="-122"/>
              <a:ea typeface="黑体" panose="02010609060101010101" pitchFamily="49" charset="-122"/>
            </a:endParaRPr>
          </a:p>
        </p:txBody>
      </p:sp>
      <p:sp>
        <p:nvSpPr>
          <p:cNvPr id="3" name="矩形: 圆角 25"/>
          <p:cNvSpPr/>
          <p:nvPr/>
        </p:nvSpPr>
        <p:spPr>
          <a:xfrm>
            <a:off x="3174172" y="1857118"/>
            <a:ext cx="1873550" cy="120642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bg1"/>
                </a:solidFill>
                <a:cs typeface="+mn-ea"/>
                <a:sym typeface="+mn-lt"/>
              </a:rPr>
              <a:t> </a:t>
            </a:r>
            <a:r>
              <a:rPr lang="zh-CN" altLang="en-US" sz="3200">
                <a:latin typeface="微软雅黑" panose="020B0503020204020204" charset="-122"/>
                <a:ea typeface="微软雅黑" panose="020B0503020204020204" charset="-122"/>
                <a:sym typeface="+mn-lt"/>
              </a:rPr>
              <a:t>集体主义</a:t>
            </a:r>
            <a:endParaRPr lang="zh-CN" altLang="en-US" sz="3200">
              <a:latin typeface="微软雅黑" panose="020B0503020204020204" charset="-122"/>
              <a:ea typeface="微软雅黑" panose="020B0503020204020204" charset="-122"/>
              <a:sym typeface="+mn-lt"/>
            </a:endParaRPr>
          </a:p>
        </p:txBody>
      </p:sp>
      <p:grpSp>
        <p:nvGrpSpPr>
          <p:cNvPr id="31" name="组合 30"/>
          <p:cNvGrpSpPr/>
          <p:nvPr/>
        </p:nvGrpSpPr>
        <p:grpSpPr>
          <a:xfrm>
            <a:off x="8390576" y="2815287"/>
            <a:ext cx="2889486" cy="2922866"/>
            <a:chOff x="8689303" y="2629573"/>
            <a:chExt cx="2889486" cy="2922866"/>
          </a:xfrm>
        </p:grpSpPr>
        <p:grpSp>
          <p:nvGrpSpPr>
            <p:cNvPr id="30" name="组合 29"/>
            <p:cNvGrpSpPr/>
            <p:nvPr/>
          </p:nvGrpSpPr>
          <p:grpSpPr>
            <a:xfrm>
              <a:off x="8689303" y="2629573"/>
              <a:ext cx="2889486" cy="2922866"/>
              <a:chOff x="8592804" y="2692852"/>
              <a:chExt cx="2889486" cy="2922866"/>
            </a:xfrm>
          </p:grpSpPr>
          <p:sp>
            <p:nvSpPr>
              <p:cNvPr id="29" name="弦形 28"/>
              <p:cNvSpPr/>
              <p:nvPr/>
            </p:nvSpPr>
            <p:spPr>
              <a:xfrm>
                <a:off x="8602290" y="2696397"/>
                <a:ext cx="2880000" cy="2880000"/>
              </a:xfrm>
              <a:prstGeom prst="chord">
                <a:avLst>
                  <a:gd name="adj1" fmla="val 10944849"/>
                  <a:gd name="adj2" fmla="val 10152528"/>
                </a:avLst>
              </a:prstGeom>
              <a:noFill/>
              <a:ln w="76200">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弦形 26"/>
              <p:cNvSpPr/>
              <p:nvPr/>
            </p:nvSpPr>
            <p:spPr>
              <a:xfrm>
                <a:off x="8592804" y="2692852"/>
                <a:ext cx="2880000" cy="2880000"/>
              </a:xfrm>
              <a:prstGeom prst="chord">
                <a:avLst>
                  <a:gd name="adj1" fmla="val 21572067"/>
                  <a:gd name="adj2" fmla="val 1085494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弦形 27"/>
              <p:cNvSpPr/>
              <p:nvPr/>
            </p:nvSpPr>
            <p:spPr>
              <a:xfrm>
                <a:off x="8592804" y="2735718"/>
                <a:ext cx="2880000" cy="2880000"/>
              </a:xfrm>
              <a:prstGeom prst="chord">
                <a:avLst>
                  <a:gd name="adj1" fmla="val 10944849"/>
                  <a:gd name="adj2" fmla="val 2149680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圆角 25"/>
            <p:cNvSpPr/>
            <p:nvPr/>
          </p:nvSpPr>
          <p:spPr>
            <a:xfrm>
              <a:off x="8784718" y="4334330"/>
              <a:ext cx="2789328" cy="6888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mtClean="0">
                  <a:solidFill>
                    <a:schemeClr val="bg1"/>
                  </a:solidFill>
                  <a:cs typeface="+mn-ea"/>
                  <a:sym typeface="+mn-lt"/>
                </a:rPr>
                <a:t>个人利益</a:t>
              </a:r>
              <a:endParaRPr lang="zh-CN" altLang="en-US" sz="2400" b="1">
                <a:solidFill>
                  <a:schemeClr val="bg1"/>
                </a:solidFill>
                <a:cs typeface="+mn-ea"/>
                <a:sym typeface="+mn-lt"/>
              </a:endParaRPr>
            </a:p>
          </p:txBody>
        </p:sp>
        <p:sp>
          <p:nvSpPr>
            <p:cNvPr id="14" name="矩形: 圆角 25"/>
            <p:cNvSpPr/>
            <p:nvPr/>
          </p:nvSpPr>
          <p:spPr>
            <a:xfrm>
              <a:off x="8775375" y="3074354"/>
              <a:ext cx="2789328" cy="81874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mtClean="0">
                  <a:solidFill>
                    <a:srgbClr val="C00000"/>
                  </a:solidFill>
                  <a:cs typeface="+mn-ea"/>
                  <a:sym typeface="+mn-lt"/>
                </a:rPr>
                <a:t>集体利益</a:t>
              </a:r>
              <a:endParaRPr lang="zh-CN" altLang="en-US" sz="2400" b="1">
                <a:solidFill>
                  <a:srgbClr val="C00000"/>
                </a:solidFill>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par>
                          <p:cTn id="41" fill="hold">
                            <p:stCondLst>
                              <p:cond delay="1000"/>
                            </p:stCondLst>
                            <p:childTnLst>
                              <p:par>
                                <p:cTn id="42" presetID="22" presetClass="entr" presetSubtype="2"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right)">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6" grpId="0" animBg="1"/>
      <p:bldP spid="4" grpId="0" animBg="1"/>
      <p:bldP spid="5" grpId="0"/>
      <p:bldP spid="7" grpId="0"/>
      <p:bldP spid="9"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3"/>
          <p:cNvSpPr>
            <a:spLocks noChangeArrowheads="1"/>
          </p:cNvSpPr>
          <p:nvPr/>
        </p:nvSpPr>
        <p:spPr bwMode="auto">
          <a:xfrm>
            <a:off x="609601" y="-212366"/>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60"/>
          </a:p>
        </p:txBody>
      </p:sp>
      <p:sp>
        <p:nvSpPr>
          <p:cNvPr id="8195" name="Rectangle 25"/>
          <p:cNvSpPr>
            <a:spLocks noChangeArrowheads="1"/>
          </p:cNvSpPr>
          <p:nvPr/>
        </p:nvSpPr>
        <p:spPr bwMode="auto">
          <a:xfrm>
            <a:off x="609601" y="-212366"/>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60"/>
          </a:p>
        </p:txBody>
      </p:sp>
      <p:sp>
        <p:nvSpPr>
          <p:cNvPr id="8196" name="Rectangle 27"/>
          <p:cNvSpPr>
            <a:spLocks noChangeArrowheads="1"/>
          </p:cNvSpPr>
          <p:nvPr/>
        </p:nvSpPr>
        <p:spPr bwMode="auto">
          <a:xfrm>
            <a:off x="609601" y="-212366"/>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60"/>
          </a:p>
        </p:txBody>
      </p:sp>
      <p:sp>
        <p:nvSpPr>
          <p:cNvPr id="8197" name="Rectangle 29"/>
          <p:cNvSpPr>
            <a:spLocks noChangeArrowheads="1"/>
          </p:cNvSpPr>
          <p:nvPr/>
        </p:nvSpPr>
        <p:spPr bwMode="auto">
          <a:xfrm>
            <a:off x="609601" y="-212366"/>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60"/>
          </a:p>
        </p:txBody>
      </p:sp>
      <p:sp>
        <p:nvSpPr>
          <p:cNvPr id="8198" name="Rectangle 31"/>
          <p:cNvSpPr>
            <a:spLocks noChangeArrowheads="1"/>
          </p:cNvSpPr>
          <p:nvPr/>
        </p:nvSpPr>
        <p:spPr bwMode="auto">
          <a:xfrm>
            <a:off x="609601" y="-212366"/>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60"/>
          </a:p>
        </p:txBody>
      </p:sp>
      <p:sp>
        <p:nvSpPr>
          <p:cNvPr id="8199" name="Rectangle 8"/>
          <p:cNvSpPr>
            <a:spLocks noChangeArrowheads="1"/>
          </p:cNvSpPr>
          <p:nvPr/>
        </p:nvSpPr>
        <p:spPr bwMode="auto">
          <a:xfrm>
            <a:off x="609601" y="-212366"/>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60"/>
          </a:p>
        </p:txBody>
      </p:sp>
      <p:sp>
        <p:nvSpPr>
          <p:cNvPr id="8200" name="Rectangle 10"/>
          <p:cNvSpPr>
            <a:spLocks noChangeArrowheads="1"/>
          </p:cNvSpPr>
          <p:nvPr/>
        </p:nvSpPr>
        <p:spPr bwMode="auto">
          <a:xfrm>
            <a:off x="609601" y="-212366"/>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60"/>
          </a:p>
        </p:txBody>
      </p:sp>
      <p:sp>
        <p:nvSpPr>
          <p:cNvPr id="8201" name="Rectangle 12"/>
          <p:cNvSpPr>
            <a:spLocks noChangeArrowheads="1"/>
          </p:cNvSpPr>
          <p:nvPr/>
        </p:nvSpPr>
        <p:spPr bwMode="auto">
          <a:xfrm>
            <a:off x="609601" y="-212366"/>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60"/>
          </a:p>
        </p:txBody>
      </p:sp>
      <p:sp>
        <p:nvSpPr>
          <p:cNvPr id="8202" name="Rectangle 14"/>
          <p:cNvSpPr>
            <a:spLocks noChangeArrowheads="1"/>
          </p:cNvSpPr>
          <p:nvPr/>
        </p:nvSpPr>
        <p:spPr bwMode="auto">
          <a:xfrm>
            <a:off x="609601" y="-212366"/>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60"/>
          </a:p>
        </p:txBody>
      </p:sp>
      <p:sp>
        <p:nvSpPr>
          <p:cNvPr id="8203" name="Rectangle 16"/>
          <p:cNvSpPr>
            <a:spLocks noChangeArrowheads="1"/>
          </p:cNvSpPr>
          <p:nvPr/>
        </p:nvSpPr>
        <p:spPr bwMode="auto">
          <a:xfrm>
            <a:off x="609601" y="-212366"/>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60"/>
          </a:p>
        </p:txBody>
      </p:sp>
      <p:sp>
        <p:nvSpPr>
          <p:cNvPr id="8204" name="Rectangle 8"/>
          <p:cNvSpPr>
            <a:spLocks noChangeArrowheads="1"/>
          </p:cNvSpPr>
          <p:nvPr/>
        </p:nvSpPr>
        <p:spPr bwMode="auto">
          <a:xfrm>
            <a:off x="609601" y="-212366"/>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60"/>
          </a:p>
        </p:txBody>
      </p:sp>
      <p:sp>
        <p:nvSpPr>
          <p:cNvPr id="8205" name="Rectangle 10"/>
          <p:cNvSpPr>
            <a:spLocks noChangeArrowheads="1"/>
          </p:cNvSpPr>
          <p:nvPr/>
        </p:nvSpPr>
        <p:spPr bwMode="auto">
          <a:xfrm>
            <a:off x="609601" y="-212366"/>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60"/>
          </a:p>
        </p:txBody>
      </p:sp>
      <p:grpSp>
        <p:nvGrpSpPr>
          <p:cNvPr id="6" name="组合 5"/>
          <p:cNvGrpSpPr/>
          <p:nvPr/>
        </p:nvGrpSpPr>
        <p:grpSpPr>
          <a:xfrm>
            <a:off x="844987" y="1717674"/>
            <a:ext cx="10502025" cy="3277408"/>
            <a:chOff x="844987" y="1717674"/>
            <a:chExt cx="10502025" cy="3277408"/>
          </a:xfrm>
        </p:grpSpPr>
        <p:sp>
          <p:nvSpPr>
            <p:cNvPr id="20" name="Text Box 16"/>
            <p:cNvSpPr txBox="1">
              <a:spLocks noChangeArrowheads="1"/>
            </p:cNvSpPr>
            <p:nvPr/>
          </p:nvSpPr>
          <p:spPr bwMode="auto">
            <a:xfrm>
              <a:off x="844987" y="2485330"/>
              <a:ext cx="10502025" cy="2153475"/>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300" smtClean="0">
                  <a:latin typeface="微软雅黑" panose="020B0503020204020204" charset="-122"/>
                  <a:ea typeface="微软雅黑" panose="020B0503020204020204" charset="-122"/>
                </a:rPr>
                <a:t>      集体主义</a:t>
              </a:r>
              <a:r>
                <a:rPr lang="zh-CN" altLang="en-US" sz="2300">
                  <a:latin typeface="微软雅黑" panose="020B0503020204020204" charset="-122"/>
                  <a:ea typeface="微软雅黑" panose="020B0503020204020204" charset="-122"/>
                </a:rPr>
                <a:t>道德原则，就是要正确处理集体利益和个人利益的关系，在努力维护集体利益的前提下，把个人利益和集体利益结合起来，当个人利益和集体利益发生冲突时候，能够顾全大局，作出必要的自我节制和牺牲，以维护集体利益和个人利益的和谐一致的发展。</a:t>
              </a:r>
              <a:endParaRPr lang="zh-CN" altLang="en-US" sz="2300">
                <a:latin typeface="微软雅黑" panose="020B0503020204020204" charset="-122"/>
                <a:ea typeface="微软雅黑" panose="020B0503020204020204" charset="-122"/>
              </a:endParaRPr>
            </a:p>
          </p:txBody>
        </p:sp>
        <p:cxnSp>
          <p:nvCxnSpPr>
            <p:cNvPr id="3" name="直接连接符 2"/>
            <p:cNvCxnSpPr/>
            <p:nvPr/>
          </p:nvCxnSpPr>
          <p:spPr>
            <a:xfrm>
              <a:off x="1023582" y="2060813"/>
              <a:ext cx="10099343"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046328" y="4995082"/>
              <a:ext cx="10099343"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 name="圆角矩形 18"/>
            <p:cNvSpPr/>
            <p:nvPr/>
          </p:nvSpPr>
          <p:spPr>
            <a:xfrm rot="5400000">
              <a:off x="5786566" y="531242"/>
              <a:ext cx="617974" cy="2990837"/>
            </a:xfrm>
            <a:prstGeom prst="round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sz="2800">
                  <a:latin typeface="黑体" panose="02010609060101010101" pitchFamily="49" charset="-122"/>
                  <a:ea typeface="黑体" panose="02010609060101010101" pitchFamily="49" charset="-122"/>
                </a:rPr>
                <a:t>集体主义</a:t>
              </a:r>
              <a:r>
                <a:rPr lang="zh-CN" altLang="en-US" sz="2800" smtClean="0">
                  <a:latin typeface="黑体" panose="02010609060101010101" pitchFamily="49" charset="-122"/>
                  <a:ea typeface="黑体" panose="02010609060101010101" pitchFamily="49" charset="-122"/>
                </a:rPr>
                <a:t>概念</a:t>
              </a:r>
              <a:endParaRPr lang="zh-CN" altLang="en-US" sz="2800" dirty="0">
                <a:latin typeface="黑体" panose="02010609060101010101" pitchFamily="49" charset="-122"/>
                <a:ea typeface="黑体" panose="02010609060101010101" pitchFamily="49" charset="-122"/>
              </a:endParaRPr>
            </a:p>
          </p:txBody>
        </p:sp>
      </p:grpSp>
      <p:sp>
        <p:nvSpPr>
          <p:cNvPr id="27" name="Text Box 8"/>
          <p:cNvSpPr txBox="1">
            <a:spLocks noChangeArrowheads="1"/>
          </p:cNvSpPr>
          <p:nvPr/>
        </p:nvSpPr>
        <p:spPr bwMode="auto">
          <a:xfrm>
            <a:off x="388033" y="266295"/>
            <a:ext cx="4212101" cy="52322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a:solidFill>
                  <a:schemeClr val="bg1"/>
                </a:solidFill>
              </a:rPr>
              <a:t>二、集体主义的定义</a:t>
            </a:r>
            <a:endParaRPr lang="zh-CN" altLang="en-US" sz="2800" b="1">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C00000"/>
        </a:solidFill>
        <a:ln w="9525">
          <a:noFill/>
          <a:round/>
        </a:ln>
      </a:spPr>
      <a:bodyPr vert="horz" wrap="square" lIns="91440" tIns="45720" rIns="91440" bIns="45720" numCol="1" anchor="t" anchorCtr="0" compatLnSpc="1"/>
      <a:lstStyle>
        <a:defPPr>
          <a:defRPr dirty="0"/>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1484</Words>
  <Application>WPS 演示</Application>
  <PresentationFormat>宽屏</PresentationFormat>
  <Paragraphs>222</Paragraphs>
  <Slides>22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Arial</vt:lpstr>
      <vt:lpstr>宋体</vt:lpstr>
      <vt:lpstr>Wingdings</vt:lpstr>
      <vt:lpstr>方正兰亭粗黑_GBK</vt:lpstr>
      <vt:lpstr>微软雅黑</vt:lpstr>
      <vt:lpstr>黑体</vt:lpstr>
      <vt:lpstr>Calibri</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Administrator</cp:lastModifiedBy>
  <cp:revision>85</cp:revision>
  <dcterms:created xsi:type="dcterms:W3CDTF">2017-05-23T01:05:00Z</dcterms:created>
  <dcterms:modified xsi:type="dcterms:W3CDTF">2017-09-10T14:52:48Z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