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14" r:id="rId5"/>
    <p:sldId id="266" r:id="rId6"/>
    <p:sldId id="315" r:id="rId7"/>
    <p:sldId id="267" r:id="rId8"/>
    <p:sldId id="259" r:id="rId9"/>
    <p:sldId id="268" r:id="rId10"/>
    <p:sldId id="260" r:id="rId11"/>
    <p:sldId id="269" r:id="rId12"/>
    <p:sldId id="261" r:id="rId13"/>
    <p:sldId id="270" r:id="rId14"/>
    <p:sldId id="271" r:id="rId15"/>
    <p:sldId id="272" r:id="rId16"/>
    <p:sldId id="273" r:id="rId17"/>
    <p:sldId id="274" r:id="rId18"/>
    <p:sldId id="316" r:id="rId19"/>
    <p:sldId id="276" r:id="rId20"/>
    <p:sldId id="317" r:id="rId21"/>
    <p:sldId id="277" r:id="rId22"/>
    <p:sldId id="263" r:id="rId23"/>
    <p:sldId id="279" r:id="rId24"/>
    <p:sldId id="265" r:id="rId25"/>
    <p:sldId id="291" r:id="rId26"/>
    <p:sldId id="280" r:id="rId27"/>
    <p:sldId id="292" r:id="rId28"/>
    <p:sldId id="293" r:id="rId29"/>
    <p:sldId id="294" r:id="rId30"/>
    <p:sldId id="284" r:id="rId31"/>
    <p:sldId id="295" r:id="rId32"/>
    <p:sldId id="285" r:id="rId33"/>
    <p:sldId id="296" r:id="rId34"/>
    <p:sldId id="286" r:id="rId35"/>
    <p:sldId id="297" r:id="rId36"/>
    <p:sldId id="288" r:id="rId37"/>
    <p:sldId id="300" r:id="rId38"/>
    <p:sldId id="290" r:id="rId39"/>
    <p:sldId id="309" r:id="rId40"/>
    <p:sldId id="308" r:id="rId41"/>
    <p:sldId id="311" r:id="rId42"/>
    <p:sldId id="312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01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900"/>
    <a:srgbClr val="4D2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6" y="-234"/>
      </p:cViewPr>
      <p:guideLst>
        <p:guide orient="horz" pos="2160"/>
        <p:guide pos="3840"/>
        <p:guide orient="horz" pos="7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6CE45-68FB-4826-8D4C-AA69E9AF93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BD42-B956-4626-A766-94BE75FA5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26020-C6DE-4500-A8F8-900CE2D7DB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EF2C2-76D8-4EF6-A21B-B516D1588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 rot="10800000" flipH="1">
            <a:off x="10838400" y="5758070"/>
            <a:ext cx="1353600" cy="109993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 rot="10800000">
            <a:off x="0" y="5758070"/>
            <a:ext cx="1351721" cy="109993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H="1">
            <a:off x="0" y="0"/>
            <a:ext cx="1353600" cy="109993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0840278" y="0"/>
            <a:ext cx="1351721" cy="109993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9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412" y="3240505"/>
            <a:ext cx="6060325" cy="4094813"/>
          </a:xfrm>
          <a:prstGeom prst="rect">
            <a:avLst/>
          </a:prstGeom>
          <a:effectLst>
            <a:softEdge rad="12700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9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2" y="3952036"/>
            <a:ext cx="3516796" cy="2187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002298" y="2017832"/>
            <a:ext cx="1018740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中国诗词大汇</a:t>
            </a:r>
            <a:endParaRPr lang="zh-CN" altLang="en-US" sz="13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0341" y="4404220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sz="7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pic>
        <p:nvPicPr>
          <p:cNvPr id="10" name="韩庭贵 - 春江花月夜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166811"/>
            <a:ext cx="609600" cy="609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8529849" y="2920167"/>
            <a:ext cx="3835021" cy="433703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72560" y="1417983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中国文化宝库</a:t>
            </a:r>
            <a:endParaRPr lang="zh-CN" altLang="en-US" sz="32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7">
                <p:cTn id="3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979222" y="1905506"/>
            <a:ext cx="8233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李白坐上小船刚刚要离开，忽然听到岸上传来告别的歌声。即使桃花潭水有一千尺那么深，也不及汪伦送别我的一片情深。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4994" y="2327608"/>
            <a:ext cx="7460578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众鸟高飞尽，孤云独去闲。</a:t>
            </a:r>
            <a:b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相看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两不厌，只有敬亭山。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26362" y="415642"/>
            <a:ext cx="77260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独坐敬亭山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898225" y="1887139"/>
            <a:ext cx="8613913" cy="352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鸟儿们飞得没有了踪迹，天上飘浮的孤云也不愿意留下，慢慢向远处飘去。只有我看着高高的敬亭山，敬亭山也默默无语地注视着我，我们谁也不会觉得满足。谁能理解我此时寂寞的心情，只有这高大的敬亭山了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1356" y="2327608"/>
            <a:ext cx="9369287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故人西辞黄鹤楼，烟花三月下扬州。</a:t>
            </a:r>
            <a:b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孤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帆远影碧空尽，惟见长江天际流。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52072" y="479207"/>
            <a:ext cx="88878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黄鹤楼送孟浩然之广陵</a:t>
            </a:r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4210" y="2004730"/>
            <a:ext cx="8898340" cy="326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老朋友在西面的黄鹤楼与我辞别，在三月份柳絮如烟、繁花似锦的春天去古扬州。孤船的帆影渐渐远去消失在碧空的尽头，只看见长江浩浩荡荡地向天边流去。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51588" y="2327608"/>
            <a:ext cx="10671461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朝辞白帝彩云间，千里江陵一日还。</a:t>
            </a:r>
            <a:b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两岸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猿声啼不住，轻舟已过万重山。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26362" y="415642"/>
            <a:ext cx="77260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早发白帝城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14903" y="1735972"/>
            <a:ext cx="940330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清晨朝霞满天，我就要踏上归程。从江上往高处看，可以看见白帝城彩云缭绕，如在云间，景色绚丽！千里之遥的江陵，一天之间就已经到达。两岸猿猴的啼声不断，回荡不绝。猿猴的啼声还回荡在耳边时，轻快的小船已驶过连绵不绝的万重山峦。</a:t>
            </a:r>
            <a:b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03376" y="2327608"/>
            <a:ext cx="8468138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白发三千丈，缘愁似个长。</a:t>
            </a:r>
            <a:b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不知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明镜里，何处得秋霜？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0995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秋浦歌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8552" y="1940689"/>
            <a:ext cx="9403306" cy="270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2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（我）头上的白发足足有三千丈（长），只因愁思无穷无尽也像这样长。不知道在明亮的镜子里的我，从什么地方得来这满头苍苍白发。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92071" y="2327608"/>
            <a:ext cx="9635320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天门中断楚江开，碧水东流至此回。</a:t>
            </a:r>
            <a:b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两岸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青山相对出，孤帆一片日边来。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0995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望天门山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6049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04673" y="1125538"/>
            <a:ext cx="81654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李白（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701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年－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762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zh-CN" altLang="en-US" sz="2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 ，字太白，号青莲居士，又号“谪仙人”，是唐代伟大的浪漫主义诗人，被后人誉为“诗仙”，与杜甫并称为“李杜”，为了与另两位诗人李商隐与杜牧即</a:t>
            </a:r>
            <a:r>
              <a:rPr lang="zh-CN" altLang="en-US" sz="2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“小李杜”区别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，杜甫与李白又合称“大李杜”</a:t>
            </a:r>
            <a:r>
              <a:rPr lang="en-US" altLang="zh-CN" sz="2600" baseline="30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[3]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  。其人爽朗大方，爱饮酒作诗，喜交友。</a:t>
            </a:r>
            <a:endParaRPr lang="zh-CN" altLang="en-US" sz="2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/>
            <a:r>
              <a:rPr lang="zh-CN" altLang="en-US" sz="2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李白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深受黄老列庄思想影响，有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李太白集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传世，诗作中多以醉时写的，代表作有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望庐山瀑布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行路难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蜀道难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将进酒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梁甫吟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早发白帝城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等多首。</a:t>
            </a:r>
            <a:endParaRPr lang="zh-CN" altLang="en-US" sz="2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/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李白所作词赋，宋人已有传记（如文莹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湘山野录</a:t>
            </a:r>
            <a:r>
              <a:rPr lang="en-US" altLang="zh-CN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卷上），就其开创意义及艺术成就而言，“李白词”享有极为崇高的地位。</a:t>
            </a:r>
            <a:endParaRPr lang="zh-CN" altLang="en-US" sz="2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377394" y="475229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0" y="2081463"/>
            <a:ext cx="1701800" cy="245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33265" y="1683659"/>
            <a:ext cx="9089409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天门山（似乎是由于水流的冲击而）从中间豁然断开，江水从断口奔涌而出。浩浩荡荡的长江东流到此（被天门山阻挡），激起滔天的波浪，回旋着向北流去。两岸边的青山，相对着不断现出，（令人有两岸青山迎面扑来的感觉）。我（仿佛乘坐）着一艘小船（从天边）披着阳光顺流而下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39219" y="2105851"/>
            <a:ext cx="8042031" cy="264629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危楼高百尺，手可摘星辰。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不敢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高声语，恐惊天上人。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0995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夜宿山寺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64184" y="1779830"/>
            <a:ext cx="8061501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山上寺院的高楼真高啊，好像有一百尺的样子，人在楼上一伸手就可以摘下天上的星星。在这里我不敢大声说话，恐怕（害怕）惊动天上的神仙。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36431" y="2327608"/>
            <a:ext cx="10041681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峨嵋山月半轮秋，影入平羌江水流。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夜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发清溪向三峡，思君不见下渝州。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66229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峨眉山月歌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33489" y="1651590"/>
            <a:ext cx="852502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峨眉山的秋月，恰是一弯琼舟，航行在天空，月光用温柔的嘴唇吻入嘉陵江激情的水中。沐浴在这多情的月光里，我乘舟离开清溪与月儿一起驶向三峡，本想与你握别，可不知为什么你没有来，我只好悻悻顺流下重庆了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22365" y="2327608"/>
            <a:ext cx="9816598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谁家玉笛暗飞声，散入东风满洛城。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夜曲中闻折柳，何人不起故园情。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66229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春夜洛城闻笛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27981" y="1955102"/>
            <a:ext cx="8736037" cy="294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阵阵悠扬的玉笛声，是从谁家中飘出的？随着春风飘扬，传遍洛阳全城。就在今夜的曲中，听到令人哀伤的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折杨柳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，有谁的思乡之情不会油然而生呢。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5913" y="2308386"/>
            <a:ext cx="75139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渡远荆门外，来从楚国游。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山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随平野尽，江入大荒流。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下飞天镜，云生结海楼。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仍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怜故乡水，万里送行舟。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66229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渡荆门送别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17490" y="1680017"/>
            <a:ext cx="8575482" cy="410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在荆门之外的西蜀沿江东下，我来到了楚地准备尽情游览。崇山随着荒野出现渐渐逝尽，长江流进了广阔无际的原野。月影倒映江中像是飞来天镜，云层缔构城外幻出海市蜃楼。我依然怜爱这来自故乡之水，行程万里继续漂送我的行舟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53489" y="2201553"/>
            <a:ext cx="89717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吾爱孟夫子，风流天下闻。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红颜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弃轩冕，白首卧松云。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醉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月频中圣，迷花不事君。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高山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安可仰，徒此揖清芬。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52161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赠孟浩然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23252" y="402391"/>
            <a:ext cx="45454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静夜思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15403" y="2195681"/>
            <a:ext cx="8352430" cy="24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床前明月光，疑是地上霜。</a:t>
            </a:r>
            <a:br>
              <a:rPr lang="zh-CN" altLang="en-US" sz="5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5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举头</a:t>
            </a:r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望明月，低头思故乡。</a:t>
            </a:r>
            <a:endParaRPr lang="zh-CN" altLang="en-US" sz="5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6258" y="1609693"/>
            <a:ext cx="8759483" cy="410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我敬重孟先生的庄重潇洒，他为人高尚风流倜傥闻名天下。少年时鄙视功名不爱官冕车马，高龄白首又归隐山林摒弃尘杂。明月夜常常饮酒醉得非凡高雅，他不事君王迷恋花草胸怀豁达。高山似的品格怎么能仰望着他？只在此揖敬他芬芳的道德光华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36937" y="2200533"/>
            <a:ext cx="10031284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杨花落尽子规啼，闻道龙标过五溪。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寄愁心与明月，随风直到夜郎西。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1035" y="479207"/>
            <a:ext cx="103699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闻王昌龄左迁龙标遥有此寄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57643" y="1955102"/>
            <a:ext cx="8876714" cy="294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树上杨花落尽，杜鹃在不停地啼叫，听说你被贬到龙标去了，那里地方偏远要经过五溪。让我把对你的忧愁与思念托付给天上的明月吧，伴随着你一直走到那夜郎以西。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33713" y="2232950"/>
            <a:ext cx="7679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青山横北郭，白水绕东城。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此地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一为别，孤蓬万里征。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浮云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游子意，落日故人情。</a:t>
            </a:r>
            <a:b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挥手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自兹去，萧萧班马鸣。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7621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送友人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杜甫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0503" y="1469263"/>
            <a:ext cx="9990993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青山横亘在城郭的北侧，明净的河水环绕在城郭的东方。我们即将在这里离别，你就要像孤飞的蓬草一样踏上万里征程。空中的白云飘浮不定，仿佛你行无定踪的心绪，即将落山的太阳不忍沉没，亦似我对你的依恋之情。我们挥手告别，从这里各奔前程，两匹马似乎也懂得主人的心情，不忍离别同伴而萧萧长鸣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45921" y="1949151"/>
            <a:ext cx="102553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金樽清酒斗十千，玉盘珍羞直万钱。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停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杯投箸不能食，拔剑四顾心茫然。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欲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渡黄河冰塞川，将登太行雪满山。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闲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来垂钓碧溪上，忽复乘舟梦日边。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行路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难！行路难！多歧路，今安在？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长风破浪会有时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，直挂云帆济沧海。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7621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行路难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8745" y="1226840"/>
            <a:ext cx="98713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金杯中的美酒一斗价高十千，玉盘里的佳肴则值万钱。但是我放下杯子，放下筷子，不能下咽，抽出宝剑，环顾四周，心中一片茫然。 想渡过黄河，冰雪却冻封了河川；准备登上太行山，大雪又堆满了山。闲来垂钓向往有姜太公般的机遇，又想象是伊尹梦见驾船经过太阳的旁边。行路难啊！行路难！岔路又多，如今的道路又在哪里？总会有一天，我能乘长风破万里浪，高挂着风帆渡过茫茫大海，到达理想彼岸。</a:t>
            </a: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80298" y="2057411"/>
            <a:ext cx="8281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弃我去者，昨日之日不可留；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乱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我心者，今日之日多烦忧。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风万里送秋雁，对此可以酣高楼。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蓬莱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文章建安骨，中间小谢又清发。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俱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怀逸兴壮思飞，欲上青天揽明月。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抽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刀断水水更流，举杯销愁愁更愁。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人生在世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不称意，明朝散发弄扁舟。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83829" y="479207"/>
            <a:ext cx="96243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宣州谢</a:t>
            </a:r>
            <a:r>
              <a:rPr lang="zh-CN" altLang="en-US" sz="6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朓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楼饯别校书叔云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3791" y="1481348"/>
            <a:ext cx="10164418" cy="487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36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弃我而去的昨天已不可挽留，扰乱我心绪的今天使我极为烦忧。万里长风吹送南归的鸿雁，面对此景，正可以登上高楼开怀畅饮。你的文章就像蓬莱宫中储藏的仙文一样高深渊博，同时还兼具建安文学的风骨。而我的诗风，也像谢朓那样清新秀丽、飘逸豪放。我们都满怀豪情逸兴，飞跃的神思像要腾空而上高高的青天，去摘取那皎洁的明月。然而每当想起人生的际遇，就忧从中来，好像抽出宝刀去砍流水一样，水不但没有被斩断，反而流得更猛了。我举起酒杯痛饮，本想借酒排遣烦忧，结果反倒愁上加愁。啊！人生在世竟然如此不称心如意，还不如明天就披散了头发，乘一只小舟在江湖之上自在地漂流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18928" y="1825911"/>
            <a:ext cx="73322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君不见，黄河之水天上来，奔流到海不复回。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君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不见，高堂明镜悲白发，朝如青丝暮成雪。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人生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得意须尽欢，莫使金樽空对月。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天生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我材必有用，千金散尽还复来。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烹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羊宰牛且为乐，会须一饮三百杯。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岑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夫子，丹丘生，将进酒，杯莫停。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君歌一曲，请君为我侧耳听。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钟鼓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馔玉不足贵，但愿长醉不复醒。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古来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圣贤皆寂寞，惟有饮者留其名。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陈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王昔时宴平乐，斗酒十千恣欢谑。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主人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何为言少钱，径须沽取对君酌。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五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花马、千金裘，</a:t>
            </a:r>
            <a:b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呼</a:t>
            </a:r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儿将出换美酒，与尔同销万古愁。</a:t>
            </a:r>
            <a:endParaRPr lang="zh-CN" altLang="en-US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529" y="476217"/>
            <a:ext cx="8772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将进酒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733264" y="1956646"/>
            <a:ext cx="8939285" cy="326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明亮的月光洒在床前的窗户纸上，好像地上泛起了一层霜。我禁不住抬起头来，看那天窗外空中的一轮明月，不由得低头沉思，想起远方的家乡。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7181" y="1756285"/>
            <a:ext cx="5809040" cy="4564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你没见那黄河之水从天上奔腾而来，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波涛翻滚直奔东海，再也没有回来。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你没见那年迈的父母，对着明镜感叹自己的白发，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年轻时候的满头青丝如今已是雪白一片。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人生得意之时应当纵情欢乐，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莫要让这金杯无酒空对明月。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每个人只要生下来就必有用处，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黄金千两一挥而尽还能够再来。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我们烹羊宰牛姑且作乐，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一次痛饮三百杯也不为多！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岑夫子和丹丘生啊！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快喝吧！别停下杯子。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</a:t>
            </a:r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愁！</a:t>
            </a:r>
            <a:endParaRPr lang="zh-CN" altLang="en-US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13230" y="2030329"/>
            <a:ext cx="6096000" cy="39229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我为你们高歌一曲，请你们都来侧耳倾听：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钟鸣馔（</a:t>
            </a:r>
            <a:r>
              <a:rPr lang="en-US" altLang="zh-CN" dirty="0" err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zhuàn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）食的豪华生活有何珍贵，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只希望长驻醉乡不再清醒。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自古以来圣贤无不是寂寞的，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只有那喝酒的人才能够留传美名。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陈王曹植当年宴设平乐观你可知道，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斗酒万千也豪饮宾主尽情欢乐。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主人呀，你为何说我的钱不多？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快快去买酒来让我们一起喝个够。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牵来名贵的五花马，取出价钱昂贵的千金裘，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统统用来换美酒，</a:t>
            </a:r>
            <a:b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让我们共同来消融这无穷无尽的万古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9778" y="1924386"/>
            <a:ext cx="73322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暮从碧山下，山月随人归。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却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顾所来径，苍苍横翠微。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携及田家，童稚开荆扉。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绿竹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入幽径，青萝拂行衣。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欢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言得所憩，美酒聊共挥。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歌吟松风，曲尽河星稀。</a:t>
            </a:r>
            <a:b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醉君复乐，陶然共忘机。</a:t>
            </a:r>
            <a:endParaRPr lang="zh-CN" altLang="en-US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下终南山过斛斯山人宿置酒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0054" y="1503066"/>
            <a:ext cx="8918001" cy="468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傍晚时从终南山上走下来，山月一路跟着我归来。回头望望刚才走过的山间小路，苍苍茫茫笼罩在一片青翠中。与斛斯山人携手到他的田家，孩童出来打开柴门。走进绿竹掩映的幽静小路，青萝的枝叶时时拂着我们的衣裳。欢言笑谈中得到了真正放松休息，畅饮着美酒，宾主频频举杯。放声高歌松风曲，歌罢银河的星星已经稀少。我喝醉了但主人非常高兴，欢乐得忘了人间的奸诈心机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2191" y="2109524"/>
            <a:ext cx="9312811" cy="3134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凤凰台上凤凰游，凤去台空江自流。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吴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宫花草埋幽径，晋代衣冠成古丘。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山半落青天外，二水中分白鹭洲。</a:t>
            </a:r>
            <a:b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总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为浮云能蔽日，长安不见使人愁。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登金陵凤凰台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1918" y="1503066"/>
            <a:ext cx="8918001" cy="456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凤凰台上曾经有凤凰鸟来这里游憩，而今凤凰鸟已经飞走了，只留下这座空台，伴着江水，仍径自东流不息。当年华丽的吴王宫殿及其中的千花百草，如今都已埋没在荒凉幽僻的小径中，晋代的达官显贵们，就算曾经有过辉煌的功业，如今也长眠于古坟里了，早已化为一抔黄土。我站在台上，看着远处的三山，依然耸立在青天之外，白鹭洲把秦淮河隔成两条水道。天上的浮云随风飘荡，有时把太阳遮住，使我看不见长安城，而不禁感到非常忧愁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31853" y="2053253"/>
            <a:ext cx="92143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若耶溪傍采莲女，笑隔荷花共人语。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日照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新妆水底明，风飘香袂空中举。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岸上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谁家游冶郎，三三五五映垂杨。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紫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骝嘶入落花去，见此踟蹰空断肠。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采莲曲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36999" y="1601576"/>
            <a:ext cx="8918001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夏日的若耶溪傍，美丽的采莲女三三俩俩采莲子。 隔着荷花共人笑语，人面荷花相映红。阳光照耀采莲女的新妆，水底也显现一片光明。风吹起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衣袂空中举，荷香体香共飘荡。那岸上谁家游冶郎在游荡？三三五五躺在垂杨的柳阴里。身边的紫骝马的嘶叫隆隆，落花纷纷飞去。见此美景，骚人踟蹰，愁肠空断。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15440" y="2264268"/>
            <a:ext cx="9214338" cy="2026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贾生西望忆京华，湘浦南迁莫怨嗟。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圣</a:t>
            </a:r>
            <a:r>
              <a:rPr lang="zh-CN" altLang="en-US" sz="4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主恩深汉文帝，怜君不遣到长沙。</a:t>
            </a:r>
            <a:endParaRPr lang="zh-CN" altLang="en-US" sz="4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巴陵赠贾舍人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458" y="1756320"/>
            <a:ext cx="8918001" cy="3141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贾生回首西望，忆起繁华的京城，以及在朝廷为官时的无限荣光；现在，纵是被贬到湘浦之南，也莫要悲叹。当今皇帝对你的恩宠，深过了汉文帝之于贾谊；皇帝怜惜你，只把你贬到岳州，而未像贾谊那样，被贬至长沙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01705" y="2264268"/>
            <a:ext cx="7430086" cy="2942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楼观岳阳尽，川迥洞庭开。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6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雁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引愁心去，山衔好月来。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6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云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间连下榻，天上接行杯。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6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醉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后凉风起，吹人舞袖回。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与夏十二登岳阳楼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16391" y="2015054"/>
            <a:ext cx="6287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小时不识月，呼作白玉盘。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疑瑶台镜，飞在青云端。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仙人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垂两足，桂树和团团。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白兔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捣药成，问言与谁餐？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蟾蜍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蚀圆影，大明夜已残。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羿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昔落九乌，天人清且安。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阴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精此沦惑，去去不足观。</a:t>
            </a:r>
            <a:b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忧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来其如何？凄怆摧心肝。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23252" y="481904"/>
            <a:ext cx="45454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《</a:t>
            </a:r>
            <a:r>
              <a:rPr lang="zh-CN" altLang="en-US" sz="6000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古朗月行</a:t>
            </a:r>
            <a:r>
              <a:rPr lang="en-US" altLang="zh-CN" sz="6000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》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458" y="1756320"/>
            <a:ext cx="8918001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登上岳阳楼，远望天岳山南面一带，无边景色尽收眼底。江水流向茫茫远方，洞庭湖面浩荡开阔，＊＊无际。雁儿高飞，带走了忧愁苦闷之心；月出山口，仿佛是君山衔来了团圆美好之月。在岳阳楼上住宿、饮酒，仿佛在天上云间一般。楼高风急，高处不胜寒。醉后凉风四起，凉风习习吹人，衣袖翩翩飘舞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95754" y="2327608"/>
            <a:ext cx="9397219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霜落荆门江树空，布帆无恙挂秋风。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此行</a:t>
            </a:r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不为鲈鱼鲙，自爱名山入剡中。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7311" y="479207"/>
            <a:ext cx="106773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秋下荆门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36999" y="1925132"/>
            <a:ext cx="8918001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秋霜落在荆门，树叶零落。由于山空，使得江面也很开阔，秋风也为我送行，使我的旅途平安。这次远离家乡，不是为了鲈鱼鲙，因为我向往游玩名山，才想去剡中。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9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60" y="1832968"/>
            <a:ext cx="5395241" cy="3355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464784" y="292840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感谢观看</a:t>
            </a:r>
            <a:endParaRPr lang="zh-CN" altLang="en-US" sz="6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8529849" y="2920167"/>
            <a:ext cx="3835021" cy="433703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310184" y="1670044"/>
            <a:ext cx="9844982" cy="468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小时候不认识月亮， 把它称为白玉盘。又怀疑是瑶台仙镜，飞在夜空青云之上。月中的仙人是垂着双脚吗？月中的桂树为什么长得圆圆的？玉兔捣成的仙药，到底是给谁吃的呢？蟾蜍把圆月啃食得残缺不全，皎洁的月儿因此晦暗不明。后羿射下了九个太阳，免却灾难清明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安宁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月亮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已经沦没而迷惑不清，没有什么可看的不如远远走开吧。心怀忧虑啊又何忍一走了之，凄惨悲伤让我肝肠寸断。</a:t>
            </a:r>
            <a:b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44369" y="2327608"/>
            <a:ext cx="9703262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日照香炉生紫烟，遥看瀑布挂前川。</a:t>
            </a:r>
            <a:endParaRPr lang="zh-CN" altLang="en-US" sz="48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飞流直下三千尺，疑是银河落九天。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71001" y="470631"/>
            <a:ext cx="54481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望庐山瀑布</a:t>
            </a:r>
            <a:r>
              <a:rPr lang="en-US" altLang="zh-CN" sz="6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0337" y="554143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作品赏析</a:t>
            </a:r>
            <a:endParaRPr lang="zh-CN" altLang="en-US" sz="3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18" y="241429"/>
            <a:ext cx="3308902" cy="1349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689652" y="1985665"/>
            <a:ext cx="8812696" cy="359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翻译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b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香炉峰在阳光的照射下生起紫色烟霞，远远望见瀑布似白色绢绸悬挂在山前。高崖上飞腾直落的瀑布好像有三千尺，让人恍惚以为银河从天上泻落到人间。</a:t>
            </a:r>
            <a:br>
              <a:rPr lang="zh-CN" altLang="en-US" sz="32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lang="zh-CN" alt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49546" y="2327608"/>
            <a:ext cx="9492908" cy="220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李白乘舟将欲行，忽闻岸上踏歌声。</a:t>
            </a:r>
            <a:endParaRPr lang="zh-CN" altLang="en-US" sz="48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桃花潭水深千尺，不及汪伦送我情。</a:t>
            </a:r>
            <a:endParaRPr lang="zh-CN" altLang="en-US" sz="4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26362" y="415642"/>
            <a:ext cx="77260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赠汪伦</a:t>
            </a:r>
            <a:r>
              <a:rPr lang="en-US" altLang="zh-CN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en-US" altLang="zh-CN" sz="6000" dirty="0" smtClean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年代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</a:t>
            </a:r>
            <a:r>
              <a:rPr lang="zh-CN" altLang="en-US" b="0" i="0" u="none" strike="noStrike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唐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      作者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: 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经典特宋简" panose="02010609010101010101" pitchFamily="49" charset="-122"/>
              </a:rPr>
              <a:t>李白</a:t>
            </a:r>
            <a:endParaRPr lang="zh-CN" altLang="en-US" b="0" i="0" dirty="0">
              <a:solidFill>
                <a:schemeClr val="bg1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  <a:cs typeface="经典特宋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670" y="7315200"/>
            <a:ext cx="4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5742</Words>
  <Application>WPS 演示</Application>
  <PresentationFormat>宽屏</PresentationFormat>
  <Paragraphs>383</Paragraphs>
  <Slides>53</Slides>
  <Notes>53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5" baseType="lpstr">
      <vt:lpstr>Arial</vt:lpstr>
      <vt:lpstr>宋体</vt:lpstr>
      <vt:lpstr>Wingdings</vt:lpstr>
      <vt:lpstr>华文隶书</vt:lpstr>
      <vt:lpstr>经典特宋简</vt:lpstr>
      <vt:lpstr>华文行楷</vt:lpstr>
      <vt:lpstr>华文楷体</vt:lpstr>
      <vt:lpstr>Calibri</vt:lpstr>
      <vt:lpstr>微软雅黑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49</cp:revision>
  <dcterms:created xsi:type="dcterms:W3CDTF">2017-02-28T09:23:00Z</dcterms:created>
  <dcterms:modified xsi:type="dcterms:W3CDTF">2017-09-10T14:54:05Z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