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70" r:id="rId2"/>
    <p:sldId id="339" r:id="rId3"/>
    <p:sldId id="363" r:id="rId4"/>
    <p:sldId id="340" r:id="rId5"/>
    <p:sldId id="341" r:id="rId6"/>
    <p:sldId id="342" r:id="rId7"/>
    <p:sldId id="343" r:id="rId8"/>
    <p:sldId id="364" r:id="rId9"/>
    <p:sldId id="344" r:id="rId10"/>
    <p:sldId id="365" r:id="rId11"/>
    <p:sldId id="345" r:id="rId12"/>
    <p:sldId id="366" r:id="rId13"/>
    <p:sldId id="346" r:id="rId14"/>
    <p:sldId id="350" r:id="rId15"/>
    <p:sldId id="351" r:id="rId16"/>
    <p:sldId id="352" r:id="rId17"/>
    <p:sldId id="353" r:id="rId18"/>
    <p:sldId id="358" r:id="rId19"/>
    <p:sldId id="354" r:id="rId20"/>
    <p:sldId id="355" r:id="rId21"/>
    <p:sldId id="367" r:id="rId22"/>
    <p:sldId id="356" r:id="rId23"/>
    <p:sldId id="368" r:id="rId24"/>
    <p:sldId id="357" r:id="rId25"/>
    <p:sldId id="362" r:id="rId26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微软雅黑 Light" panose="02010600030101010101" charset="-122"/>
      <p:regular r:id="rId33"/>
    </p:embeddedFont>
    <p:embeddedFont>
      <p:font typeface="Lao UI" panose="020B0502040204020203" pitchFamily="34" charset="0"/>
      <p:regular r:id="rId34"/>
      <p:bold r:id="rId35"/>
    </p:embeddedFont>
    <p:embeddedFont>
      <p:font typeface="方正兰亭粗黑简体" panose="02000000000000000000" pitchFamily="2" charset="-122"/>
      <p:regular r:id="rId36"/>
    </p:embeddedFont>
    <p:embeddedFont>
      <p:font typeface="Mongolian Baiti" panose="03000500000000000000" pitchFamily="66" charset="0"/>
      <p:regular r:id="rId37"/>
    </p:embeddedFont>
    <p:embeddedFont>
      <p:font typeface="微软雅黑" panose="020B0503020204020204" pitchFamily="34" charset="-122"/>
      <p:regular r:id="rId38"/>
      <p:bold r:id="rId39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234"/>
    <a:srgbClr val="3D9A57"/>
    <a:srgbClr val="414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25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03107-0A21-4975-BD4E-9E3FA1571653}" type="datetimeFigureOut">
              <a:rPr lang="zh-CN" altLang="en-US" smtClean="0"/>
              <a:t>2017/5/20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51D9C-74F3-4A50-80CE-FCA0A04698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71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22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305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33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988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876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87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175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062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144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829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1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709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992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48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135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239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919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2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35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26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065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9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488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75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51D9C-74F3-4A50-80CE-FCA0A046984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3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42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505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3807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D16D-63B5-4F0E-9AE2-7A8064D55709}" type="datetimeFigureOut">
              <a:rPr lang="zh-CN" altLang="en-US" smtClean="0"/>
              <a:t>2017/5/20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7F21E-FE76-4E28-A5CE-5B9C9B887E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20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3086143" y="3485281"/>
            <a:ext cx="2486803" cy="422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汇报人：情缘素材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954459" y="2573465"/>
            <a:ext cx="475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| 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信息话教学  </a:t>
            </a:r>
            <a:r>
              <a:rPr lang="en-US" altLang="zh-CN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| 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公开课  </a:t>
            </a:r>
            <a:r>
              <a:rPr lang="en-US" altLang="zh-CN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|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  示范课  </a:t>
            </a:r>
            <a:r>
              <a:rPr lang="en-US" altLang="zh-CN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| 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说课微课 </a:t>
            </a:r>
            <a:r>
              <a:rPr lang="en-US" altLang="zh-CN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|</a:t>
            </a:r>
            <a:r>
              <a:rPr lang="zh-CN" altLang="en-US" sz="18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096307" y="1398592"/>
            <a:ext cx="646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说课</a:t>
            </a:r>
            <a:r>
              <a:rPr lang="zh-CN" altLang="en-US" sz="60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公开课</a:t>
            </a:r>
            <a:r>
              <a:rPr lang="zh-CN" altLang="en-US" sz="6000" dirty="0" smtClean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模板</a:t>
            </a:r>
            <a:endParaRPr lang="zh-CN" altLang="en-US" sz="6000" dirty="0">
              <a:solidFill>
                <a:schemeClr val="accent1"/>
              </a:solidFill>
              <a:latin typeface="造字工房悦黑（非商用）常规体" pitchFamily="2" charset="-122"/>
              <a:ea typeface="造字工房悦黑（非商用）常规体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040038" y="4137008"/>
            <a:ext cx="2579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时间：</a:t>
            </a:r>
            <a:r>
              <a:rPr lang="en-US" altLang="zh-CN" sz="2000" dirty="0" smtClean="0">
                <a:solidFill>
                  <a:schemeClr val="accent1"/>
                </a:solidFill>
                <a:latin typeface="造字工房悦黑（非商用）常规体" pitchFamily="2" charset="-122"/>
                <a:ea typeface="造字工房悦黑（非商用）常规体" pitchFamily="2" charset="-122"/>
              </a:rPr>
              <a:t>2017.12.16</a:t>
            </a:r>
            <a:endParaRPr lang="zh-CN" altLang="en-US" sz="2000" dirty="0">
              <a:solidFill>
                <a:schemeClr val="accent1"/>
              </a:solidFill>
              <a:latin typeface="造字工房悦黑（非商用）常规体" pitchFamily="2" charset="-122"/>
              <a:ea typeface="造字工房悦黑（非商用）常规体" pitchFamily="2" charset="-122"/>
            </a:endParaRPr>
          </a:p>
        </p:txBody>
      </p:sp>
      <p:pic>
        <p:nvPicPr>
          <p:cNvPr id="3" name="BeaTsGOy - 旋律、节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2587" y="-702827"/>
            <a:ext cx="609600" cy="60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341">
            <a:off x="-41414" y="5218382"/>
            <a:ext cx="786385" cy="7901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61" y="5582928"/>
            <a:ext cx="675615" cy="528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学法分析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705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学法指导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H="1">
            <a:off x="4327394" y="1552576"/>
            <a:ext cx="4762" cy="2547938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ltGray">
          <a:xfrm>
            <a:off x="5069624" y="1501776"/>
            <a:ext cx="299337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读中学：探索发现。 </a:t>
            </a: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ltGray">
          <a:xfrm>
            <a:off x="5069624" y="2282826"/>
            <a:ext cx="302097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问中学：思考质疑。 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ltGray">
          <a:xfrm>
            <a:off x="5069624" y="3017839"/>
            <a:ext cx="299217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动中学：锻炼能力。 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ltGray">
          <a:xfrm>
            <a:off x="5069623" y="3757614"/>
            <a:ext cx="291059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练中学：巩固提高。 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ltGray">
          <a:xfrm>
            <a:off x="1686661" y="2535239"/>
            <a:ext cx="1200051" cy="9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乐学 会学</a:t>
            </a:r>
          </a:p>
          <a:p>
            <a:pPr eaLnBrk="1" hangingPunct="1">
              <a:lnSpc>
                <a:spcPct val="14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善学 志学</a:t>
            </a:r>
          </a:p>
          <a:p>
            <a:pPr eaLnBrk="1" hangingPunct="1">
              <a:lnSpc>
                <a:spcPct val="140000"/>
              </a:lnSpc>
            </a:pP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800365" y="1218902"/>
            <a:ext cx="2985056" cy="2985056"/>
          </a:xfrm>
          <a:custGeom>
            <a:avLst/>
            <a:gdLst>
              <a:gd name="connsiteX0" fmla="*/ 1492527 w 2985056"/>
              <a:gd name="connsiteY0" fmla="*/ 538527 h 2985056"/>
              <a:gd name="connsiteX1" fmla="*/ 538527 w 2985056"/>
              <a:gd name="connsiteY1" fmla="*/ 1492527 h 2985056"/>
              <a:gd name="connsiteX2" fmla="*/ 1492527 w 2985056"/>
              <a:gd name="connsiteY2" fmla="*/ 2446527 h 2985056"/>
              <a:gd name="connsiteX3" fmla="*/ 2446527 w 2985056"/>
              <a:gd name="connsiteY3" fmla="*/ 1492527 h 2985056"/>
              <a:gd name="connsiteX4" fmla="*/ 1492527 w 2985056"/>
              <a:gd name="connsiteY4" fmla="*/ 538527 h 2985056"/>
              <a:gd name="connsiteX5" fmla="*/ 1492528 w 2985056"/>
              <a:gd name="connsiteY5" fmla="*/ 0 h 2985056"/>
              <a:gd name="connsiteX6" fmla="*/ 2985056 w 2985056"/>
              <a:gd name="connsiteY6" fmla="*/ 1492528 h 2985056"/>
              <a:gd name="connsiteX7" fmla="*/ 1492528 w 2985056"/>
              <a:gd name="connsiteY7" fmla="*/ 2985056 h 2985056"/>
              <a:gd name="connsiteX8" fmla="*/ 0 w 2985056"/>
              <a:gd name="connsiteY8" fmla="*/ 1492528 h 2985056"/>
              <a:gd name="connsiteX9" fmla="*/ 1492528 w 2985056"/>
              <a:gd name="connsiteY9" fmla="*/ 0 h 298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056" h="2985056">
                <a:moveTo>
                  <a:pt x="1492527" y="538527"/>
                </a:moveTo>
                <a:cubicBezTo>
                  <a:pt x="965647" y="538527"/>
                  <a:pt x="538527" y="965647"/>
                  <a:pt x="538527" y="1492527"/>
                </a:cubicBezTo>
                <a:cubicBezTo>
                  <a:pt x="538527" y="2019407"/>
                  <a:pt x="965647" y="2446527"/>
                  <a:pt x="1492527" y="2446527"/>
                </a:cubicBezTo>
                <a:cubicBezTo>
                  <a:pt x="2019407" y="2446527"/>
                  <a:pt x="2446527" y="2019407"/>
                  <a:pt x="2446527" y="1492527"/>
                </a:cubicBezTo>
                <a:cubicBezTo>
                  <a:pt x="2446527" y="965647"/>
                  <a:pt x="2019407" y="538527"/>
                  <a:pt x="1492527" y="538527"/>
                </a:cubicBezTo>
                <a:close/>
                <a:moveTo>
                  <a:pt x="1492528" y="0"/>
                </a:moveTo>
                <a:cubicBezTo>
                  <a:pt x="2316828" y="0"/>
                  <a:pt x="2985056" y="668228"/>
                  <a:pt x="2985056" y="1492528"/>
                </a:cubicBezTo>
                <a:cubicBezTo>
                  <a:pt x="2985056" y="2316828"/>
                  <a:pt x="2316828" y="2985056"/>
                  <a:pt x="1492528" y="2985056"/>
                </a:cubicBezTo>
                <a:cubicBezTo>
                  <a:pt x="668228" y="2985056"/>
                  <a:pt x="0" y="2316828"/>
                  <a:pt x="0" y="1492528"/>
                </a:cubicBezTo>
                <a:cubicBezTo>
                  <a:pt x="0" y="668228"/>
                  <a:pt x="668228" y="0"/>
                  <a:pt x="14925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WordArt 12"/>
          <p:cNvSpPr>
            <a:spLocks noChangeArrowheads="1" noChangeShapeType="1" noTextEdit="1"/>
          </p:cNvSpPr>
          <p:nvPr/>
        </p:nvSpPr>
        <p:spPr bwMode="ltGray">
          <a:xfrm rot="18801467">
            <a:off x="1050074" y="1928816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chemeClr val="bg1"/>
                </a:solidFill>
                <a:latin typeface="+mn-ea"/>
              </a:rPr>
              <a:t>读中学</a:t>
            </a:r>
          </a:p>
        </p:txBody>
      </p:sp>
      <p:sp>
        <p:nvSpPr>
          <p:cNvPr id="16" name="WordArt 13"/>
          <p:cNvSpPr>
            <a:spLocks noChangeArrowheads="1" noChangeShapeType="1" noTextEdit="1"/>
          </p:cNvSpPr>
          <p:nvPr/>
        </p:nvSpPr>
        <p:spPr bwMode="ltGray">
          <a:xfrm rot="2899341">
            <a:off x="2578836" y="1895336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chemeClr val="bg1"/>
                </a:solidFill>
                <a:latin typeface="+mn-ea"/>
              </a:rPr>
              <a:t>问中学</a:t>
            </a:r>
          </a:p>
        </p:txBody>
      </p:sp>
      <p:sp>
        <p:nvSpPr>
          <p:cNvPr id="17" name="WordArt 14"/>
          <p:cNvSpPr>
            <a:spLocks noChangeArrowheads="1" noChangeShapeType="1" noTextEdit="1"/>
          </p:cNvSpPr>
          <p:nvPr/>
        </p:nvSpPr>
        <p:spPr bwMode="ltGray">
          <a:xfrm rot="18793077">
            <a:off x="2678849" y="3438383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chemeClr val="bg1"/>
                </a:solidFill>
                <a:latin typeface="+mn-ea"/>
              </a:rPr>
              <a:t>动中学</a:t>
            </a:r>
          </a:p>
        </p:txBody>
      </p:sp>
      <p:sp>
        <p:nvSpPr>
          <p:cNvPr id="18" name="WordArt 15"/>
          <p:cNvSpPr>
            <a:spLocks noChangeArrowheads="1" noChangeShapeType="1" noTextEdit="1"/>
          </p:cNvSpPr>
          <p:nvPr/>
        </p:nvSpPr>
        <p:spPr bwMode="ltGray">
          <a:xfrm rot="2899341">
            <a:off x="1054838" y="3473741"/>
            <a:ext cx="903288" cy="146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zh-CN" altLang="en-US" sz="2800" kern="10" dirty="0">
                <a:solidFill>
                  <a:schemeClr val="bg1"/>
                </a:solidFill>
                <a:latin typeface="+mn-ea"/>
              </a:rPr>
              <a:t>练中学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ltGray">
          <a:xfrm>
            <a:off x="1881780" y="2149476"/>
            <a:ext cx="822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目 的</a:t>
            </a:r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>
            <a:off x="1829971" y="2560639"/>
            <a:ext cx="936000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教学过程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477983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导入新课</a:t>
            </a:r>
          </a:p>
          <a:p>
            <a:pPr algn="ctr"/>
            <a:r>
              <a:rPr lang="en-US" altLang="zh-CN" sz="1800">
                <a:solidFill>
                  <a:schemeClr val="bg1"/>
                </a:solidFill>
                <a:latin typeface="+mn-ea"/>
              </a:rPr>
              <a:t>(</a:t>
            </a:r>
            <a:r>
              <a:rPr lang="zh-CN" altLang="en-US" sz="1800">
                <a:solidFill>
                  <a:schemeClr val="bg1"/>
                </a:solidFill>
                <a:latin typeface="+mn-ea"/>
              </a:rPr>
              <a:t>２分钟</a:t>
            </a:r>
            <a:r>
              <a:rPr lang="en-US" altLang="zh-CN" sz="1800">
                <a:solidFill>
                  <a:schemeClr val="bg1"/>
                </a:solidFill>
                <a:latin typeface="+mn-ea"/>
              </a:rPr>
              <a:t>)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685520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rgbClr val="F29234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出示目标</a:t>
            </a: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（２分钟）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893056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自主学习</a:t>
            </a: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bg1"/>
                </a:solidFill>
                <a:latin typeface="+mn-ea"/>
              </a:rPr>
              <a:t>10</a:t>
            </a: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分钟）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7100592" y="1748350"/>
            <a:ext cx="1394234" cy="697117"/>
          </a:xfrm>
          <a:prstGeom prst="roundRect">
            <a:avLst>
              <a:gd name="adj" fmla="val 16667"/>
            </a:avLst>
          </a:prstGeom>
          <a:solidFill>
            <a:srgbClr val="F29234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合作探究</a:t>
            </a: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（１５分钟）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7147793" y="3147408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达标测评</a:t>
            </a:r>
          </a:p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（１</a:t>
            </a:r>
            <a:r>
              <a:rPr lang="en-US" altLang="zh-CN" sz="180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800">
                <a:solidFill>
                  <a:schemeClr val="bg1"/>
                </a:solidFill>
                <a:latin typeface="+mn-ea"/>
              </a:rPr>
              <a:t>分钟）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4940257" y="3147408"/>
            <a:ext cx="1394234" cy="697117"/>
          </a:xfrm>
          <a:prstGeom prst="roundRect">
            <a:avLst>
              <a:gd name="adj" fmla="val 16667"/>
            </a:avLst>
          </a:prstGeom>
          <a:solidFill>
            <a:srgbClr val="F29234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课堂总结</a:t>
            </a:r>
          </a:p>
          <a:p>
            <a:pPr algn="ctr"/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（</a:t>
            </a:r>
            <a:r>
              <a:rPr lang="en-US" altLang="zh-CN" sz="1800" dirty="0">
                <a:solidFill>
                  <a:schemeClr val="bg1"/>
                </a:solidFill>
                <a:latin typeface="+mn-ea"/>
              </a:rPr>
              <a:t>2</a:t>
            </a: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分钟）</a:t>
            </a: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4195939" y="3433048"/>
            <a:ext cx="744318" cy="137971"/>
          </a:xfrm>
          <a:prstGeom prst="leftArrow">
            <a:avLst>
              <a:gd name="adj1" fmla="val 50000"/>
              <a:gd name="adj2" fmla="val 134868"/>
            </a:avLst>
          </a:prstGeom>
          <a:solidFill>
            <a:srgbClr val="F29234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6334490" y="3495966"/>
            <a:ext cx="744318" cy="137971"/>
          </a:xfrm>
          <a:prstGeom prst="leftArrow">
            <a:avLst>
              <a:gd name="adj1" fmla="val 50000"/>
              <a:gd name="adj2" fmla="val 134868"/>
            </a:avLst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1872217" y="2013400"/>
            <a:ext cx="806042" cy="167017"/>
          </a:xfrm>
          <a:prstGeom prst="rightArrow">
            <a:avLst>
              <a:gd name="adj1" fmla="val 50000"/>
              <a:gd name="adj2" fmla="val 120652"/>
            </a:avLst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4079754" y="2013400"/>
            <a:ext cx="806042" cy="167017"/>
          </a:xfrm>
          <a:prstGeom prst="rightArrow">
            <a:avLst>
              <a:gd name="adj1" fmla="val 50000"/>
              <a:gd name="adj2" fmla="val 120652"/>
            </a:avLst>
          </a:prstGeom>
          <a:solidFill>
            <a:srgbClr val="F29234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2796260" y="3161949"/>
            <a:ext cx="1394234" cy="6971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布置作业</a:t>
            </a:r>
          </a:p>
          <a:p>
            <a:pPr algn="ctr"/>
            <a:r>
              <a:rPr lang="zh-CN" altLang="en-US" sz="1800">
                <a:solidFill>
                  <a:schemeClr val="bg1"/>
                </a:solidFill>
                <a:latin typeface="+mn-ea"/>
              </a:rPr>
              <a:t>（２分钟）</a:t>
            </a:r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auto">
          <a:xfrm>
            <a:off x="7739616" y="2445467"/>
            <a:ext cx="137971" cy="716482"/>
          </a:xfrm>
          <a:prstGeom prst="downArrow">
            <a:avLst>
              <a:gd name="adj1" fmla="val 50000"/>
              <a:gd name="adj2" fmla="val 129825"/>
            </a:avLst>
          </a:prstGeom>
          <a:solidFill>
            <a:srgbClr val="F29234"/>
          </a:solidFill>
          <a:ln w="9525">
            <a:noFill/>
            <a:miter lim="800000"/>
          </a:ln>
          <a:effectLst/>
        </p:spPr>
        <p:txBody>
          <a:bodyPr vert="eaVert"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6294550" y="2013400"/>
            <a:ext cx="806042" cy="167017"/>
          </a:xfrm>
          <a:prstGeom prst="rightArrow">
            <a:avLst>
              <a:gd name="adj1" fmla="val 50000"/>
              <a:gd name="adj2" fmla="val 120652"/>
            </a:avLst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 sz="11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9659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教学过程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61329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导入新课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2515" y="1122708"/>
            <a:ext cx="4358879" cy="258603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34021" y="2380008"/>
            <a:ext cx="2227660" cy="132873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33118" y="2380008"/>
            <a:ext cx="2227659" cy="132873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74524" y="3852762"/>
            <a:ext cx="7647483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为了激发学生探究的好奇心和学习的兴趣，引起注意，让学生在轻松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的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气氛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中进入到本课的学习</a:t>
            </a: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4573434" y="1640956"/>
            <a:ext cx="1734738" cy="500063"/>
            <a:chOff x="75334" y="990778"/>
            <a:chExt cx="2787972" cy="667045"/>
          </a:xfrm>
        </p:grpSpPr>
        <p:sp>
          <p:nvSpPr>
            <p:cNvPr id="8" name="文本框 30"/>
            <p:cNvSpPr txBox="1">
              <a:spLocks noChangeArrowheads="1"/>
            </p:cNvSpPr>
            <p:nvPr/>
          </p:nvSpPr>
          <p:spPr bwMode="auto">
            <a:xfrm>
              <a:off x="75334" y="1101804"/>
              <a:ext cx="2787972" cy="49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创设情境</a:t>
              </a:r>
              <a:endPara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98098" y="990778"/>
              <a:ext cx="1905446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98098" y="1657823"/>
              <a:ext cx="2605698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13705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出示目标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7101" y="1289446"/>
            <a:ext cx="1278731" cy="1747837"/>
            <a:chOff x="1047101" y="1289446"/>
            <a:chExt cx="1278731" cy="1747837"/>
          </a:xfrm>
        </p:grpSpPr>
        <p:cxnSp>
          <p:nvCxnSpPr>
            <p:cNvPr id="13" name="直接箭头连接符 7"/>
            <p:cNvCxnSpPr>
              <a:cxnSpLocks noChangeShapeType="1"/>
            </p:cNvCxnSpPr>
            <p:nvPr/>
          </p:nvCxnSpPr>
          <p:spPr bwMode="auto">
            <a:xfrm>
              <a:off x="1686467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chemeClr val="accent1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环形箭头 14"/>
            <p:cNvSpPr/>
            <p:nvPr/>
          </p:nvSpPr>
          <p:spPr>
            <a:xfrm flipH="1">
              <a:off x="1047101" y="1289446"/>
              <a:ext cx="127873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lt"/>
                </a:rPr>
                <a:t>标题</a:t>
              </a:r>
            </a:p>
          </p:txBody>
        </p:sp>
      </p:grpSp>
      <p:sp>
        <p:nvSpPr>
          <p:cNvPr id="16" name="TextBox 31"/>
          <p:cNvSpPr txBox="1"/>
          <p:nvPr/>
        </p:nvSpPr>
        <p:spPr>
          <a:xfrm>
            <a:off x="964948" y="3047999"/>
            <a:ext cx="1409700" cy="108491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</a:t>
            </a:r>
            <a:r>
              <a:rPr lang="zh-CN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保留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127015" y="1289446"/>
            <a:ext cx="1278731" cy="1747837"/>
            <a:chOff x="3127015" y="1289446"/>
            <a:chExt cx="1278731" cy="1747837"/>
          </a:xfrm>
        </p:grpSpPr>
        <p:cxnSp>
          <p:nvCxnSpPr>
            <p:cNvPr id="11" name="直接箭头连接符 5"/>
            <p:cNvCxnSpPr>
              <a:cxnSpLocks noChangeShapeType="1"/>
            </p:cNvCxnSpPr>
            <p:nvPr/>
          </p:nvCxnSpPr>
          <p:spPr bwMode="auto">
            <a:xfrm>
              <a:off x="3765190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rgbClr val="F29234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环形箭头 16"/>
            <p:cNvSpPr/>
            <p:nvPr/>
          </p:nvSpPr>
          <p:spPr>
            <a:xfrm flipH="1">
              <a:off x="3127015" y="1289446"/>
              <a:ext cx="127873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rgbClr val="F29234"/>
              </a:solidFill>
              <a:miter lim="800000"/>
            </a:ln>
            <a:effectLst/>
          </p:spPr>
          <p:txBody>
            <a:bodyPr wrap="none"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lt"/>
                </a:rPr>
                <a:t>标题</a:t>
              </a:r>
            </a:p>
          </p:txBody>
        </p:sp>
      </p:grpSp>
      <p:sp>
        <p:nvSpPr>
          <p:cNvPr id="18" name="TextBox 31"/>
          <p:cNvSpPr txBox="1"/>
          <p:nvPr/>
        </p:nvSpPr>
        <p:spPr>
          <a:xfrm>
            <a:off x="3044862" y="3047999"/>
            <a:ext cx="1408509" cy="108491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929838" y="1289446"/>
            <a:ext cx="1277541" cy="1747837"/>
            <a:chOff x="4929838" y="1289446"/>
            <a:chExt cx="1277541" cy="1747837"/>
          </a:xfrm>
        </p:grpSpPr>
        <p:cxnSp>
          <p:nvCxnSpPr>
            <p:cNvPr id="14" name="直接箭头连接符 8"/>
            <p:cNvCxnSpPr>
              <a:cxnSpLocks noChangeShapeType="1"/>
            </p:cNvCxnSpPr>
            <p:nvPr/>
          </p:nvCxnSpPr>
          <p:spPr bwMode="auto">
            <a:xfrm>
              <a:off x="5568013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chemeClr val="accent1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环形箭头 18"/>
            <p:cNvSpPr/>
            <p:nvPr/>
          </p:nvSpPr>
          <p:spPr>
            <a:xfrm flipH="1">
              <a:off x="4929838" y="1289446"/>
              <a:ext cx="127754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lt"/>
                </a:rPr>
                <a:t>标题</a:t>
              </a:r>
            </a:p>
          </p:txBody>
        </p:sp>
      </p:grpSp>
      <p:sp>
        <p:nvSpPr>
          <p:cNvPr id="20" name="TextBox 31"/>
          <p:cNvSpPr txBox="1"/>
          <p:nvPr/>
        </p:nvSpPr>
        <p:spPr>
          <a:xfrm>
            <a:off x="4846494" y="3047999"/>
            <a:ext cx="1409700" cy="105612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876943" y="1289446"/>
            <a:ext cx="1278731" cy="1747837"/>
            <a:chOff x="6876943" y="1289446"/>
            <a:chExt cx="1278731" cy="1747837"/>
          </a:xfrm>
        </p:grpSpPr>
        <p:cxnSp>
          <p:nvCxnSpPr>
            <p:cNvPr id="12" name="直接箭头连接符 6"/>
            <p:cNvCxnSpPr>
              <a:cxnSpLocks noChangeShapeType="1"/>
            </p:cNvCxnSpPr>
            <p:nvPr/>
          </p:nvCxnSpPr>
          <p:spPr bwMode="auto">
            <a:xfrm>
              <a:off x="7516308" y="2451495"/>
              <a:ext cx="0" cy="585788"/>
            </a:xfrm>
            <a:prstGeom prst="straightConnector1">
              <a:avLst/>
            </a:prstGeom>
            <a:noFill/>
            <a:ln w="19050" algn="ctr">
              <a:solidFill>
                <a:srgbClr val="F29234"/>
              </a:solidFill>
              <a:prstDash val="sysDash"/>
              <a:miter lim="800000"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环形箭头 20"/>
            <p:cNvSpPr/>
            <p:nvPr/>
          </p:nvSpPr>
          <p:spPr>
            <a:xfrm flipH="1">
              <a:off x="6876943" y="1289446"/>
              <a:ext cx="1278731" cy="12787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noFill/>
            <a:ln w="12700">
              <a:solidFill>
                <a:srgbClr val="F2923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lt"/>
                </a:rPr>
                <a:t>标题</a:t>
              </a:r>
            </a:p>
          </p:txBody>
        </p:sp>
      </p:grpSp>
      <p:sp>
        <p:nvSpPr>
          <p:cNvPr id="22" name="TextBox 31"/>
          <p:cNvSpPr txBox="1"/>
          <p:nvPr/>
        </p:nvSpPr>
        <p:spPr>
          <a:xfrm>
            <a:off x="6794789" y="3047999"/>
            <a:ext cx="1409700" cy="105612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8961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自主学习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>
            <a:off x="4011613" y="1725613"/>
            <a:ext cx="1149350" cy="1149350"/>
            <a:chOff x="4010892" y="1724892"/>
            <a:chExt cx="1149926" cy="1149926"/>
          </a:xfrm>
        </p:grpSpPr>
        <p:sp>
          <p:nvSpPr>
            <p:cNvPr id="7" name="椭圆 6"/>
            <p:cNvSpPr/>
            <p:nvPr/>
          </p:nvSpPr>
          <p:spPr>
            <a:xfrm>
              <a:off x="4010892" y="1724892"/>
              <a:ext cx="1149926" cy="11499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110954" y="1886898"/>
              <a:ext cx="949801" cy="8314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400" dirty="0" smtClean="0">
                  <a:solidFill>
                    <a:schemeClr val="bg1"/>
                  </a:solidFill>
                  <a:latin typeface="+mn-ea"/>
                  <a:ea typeface="+mn-ea"/>
                </a:rPr>
                <a:t>自主学习</a:t>
              </a:r>
              <a:endParaRPr lang="zh-CN" altLang="en-US" sz="2400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 bwMode="auto">
          <a:xfrm>
            <a:off x="527050" y="1474788"/>
            <a:ext cx="3227388" cy="1643062"/>
            <a:chOff x="526473" y="1475511"/>
            <a:chExt cx="3228110" cy="1641763"/>
          </a:xfrm>
        </p:grpSpPr>
        <p:sp>
          <p:nvSpPr>
            <p:cNvPr id="10" name="右箭头 9"/>
            <p:cNvSpPr/>
            <p:nvPr/>
          </p:nvSpPr>
          <p:spPr>
            <a:xfrm>
              <a:off x="588400" y="1475511"/>
              <a:ext cx="3166183" cy="1641763"/>
            </a:xfrm>
            <a:prstGeom prst="rightArrow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6473" y="1943453"/>
              <a:ext cx="2735875" cy="7380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使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传授知识和培养能力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融为一体</a:t>
              </a:r>
              <a:endPara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扩展练习学生能力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 bwMode="auto">
          <a:xfrm>
            <a:off x="5416550" y="1468438"/>
            <a:ext cx="3228975" cy="1641475"/>
            <a:chOff x="5417127" y="1468582"/>
            <a:chExt cx="3228111" cy="1641763"/>
          </a:xfrm>
        </p:grpSpPr>
        <p:sp>
          <p:nvSpPr>
            <p:cNvPr id="13" name="右箭头 12"/>
            <p:cNvSpPr/>
            <p:nvPr/>
          </p:nvSpPr>
          <p:spPr>
            <a:xfrm flipH="1">
              <a:off x="5417127" y="1468582"/>
              <a:ext cx="3166216" cy="1641763"/>
            </a:xfrm>
            <a:prstGeom prst="rightArrow">
              <a:avLst/>
            </a:prstGeom>
            <a:noFill/>
            <a:ln w="95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77394" y="2011602"/>
              <a:ext cx="2867844" cy="6095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本着专业基础课为专业课服务的原则，贯穿“够用、必需”的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思想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412875" y="4076700"/>
            <a:ext cx="6318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效果测试：学生抢答和个别提问相结合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705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合作探究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1330325" y="1960562"/>
            <a:ext cx="1884365" cy="1892301"/>
            <a:chOff x="1385455" y="2299854"/>
            <a:chExt cx="1745674" cy="1752600"/>
          </a:xfrm>
        </p:grpSpPr>
        <p:sp>
          <p:nvSpPr>
            <p:cNvPr id="4" name="弧形 3"/>
            <p:cNvSpPr/>
            <p:nvPr/>
          </p:nvSpPr>
          <p:spPr>
            <a:xfrm rot="16200000">
              <a:off x="1385669" y="2299642"/>
              <a:ext cx="1745247" cy="1745672"/>
            </a:xfrm>
            <a:prstGeom prst="arc">
              <a:avLst>
                <a:gd name="adj1" fmla="val 16200000"/>
                <a:gd name="adj2" fmla="val 5345723"/>
              </a:avLst>
            </a:prstGeom>
            <a:ln w="101600">
              <a:solidFill>
                <a:srgbClr val="F29234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弧形 4"/>
            <p:cNvSpPr/>
            <p:nvPr/>
          </p:nvSpPr>
          <p:spPr>
            <a:xfrm rot="16200000" flipH="1" flipV="1">
              <a:off x="1385667" y="2306994"/>
              <a:ext cx="1745248" cy="1745672"/>
            </a:xfrm>
            <a:prstGeom prst="arc">
              <a:avLst>
                <a:gd name="adj1" fmla="val 16200000"/>
                <a:gd name="adj2" fmla="val 5345723"/>
              </a:avLst>
            </a:prstGeom>
            <a:ln w="1016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89050" y="2627891"/>
            <a:ext cx="19875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合作探究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2906713" y="1801813"/>
            <a:ext cx="579437" cy="360362"/>
            <a:chOff x="2847109" y="2029691"/>
            <a:chExt cx="569919" cy="297873"/>
          </a:xfrm>
        </p:grpSpPr>
        <p:cxnSp>
          <p:nvCxnSpPr>
            <p:cNvPr id="8" name="直接连接符 7"/>
            <p:cNvCxnSpPr/>
            <p:nvPr/>
          </p:nvCxnSpPr>
          <p:spPr>
            <a:xfrm flipV="1">
              <a:off x="2847109" y="2029691"/>
              <a:ext cx="249828" cy="297873"/>
            </a:xfrm>
            <a:prstGeom prst="line">
              <a:avLst/>
            </a:prstGeom>
            <a:ln w="12700">
              <a:solidFill>
                <a:schemeClr val="accent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3092252" y="2029691"/>
              <a:ext cx="324776" cy="0"/>
            </a:xfrm>
            <a:prstGeom prst="line">
              <a:avLst/>
            </a:prstGeom>
            <a:ln w="12700">
              <a:solidFill>
                <a:schemeClr val="accent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3486150" y="1657350"/>
            <a:ext cx="1785938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合作的基本方式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354638" y="1635125"/>
            <a:ext cx="0" cy="273685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5313363" y="1766888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37188" y="1654175"/>
            <a:ext cx="178593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合作探究方式一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313363" y="2309813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37188" y="2197100"/>
            <a:ext cx="21336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方式二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313363" y="2852738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37188" y="2740025"/>
            <a:ext cx="20510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方式三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313363" y="3395663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37188" y="3282950"/>
            <a:ext cx="17859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方式四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313363" y="3938588"/>
            <a:ext cx="82550" cy="825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37188" y="3825875"/>
            <a:ext cx="30765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合作探究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方式五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2317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达标测试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07492" y="1570482"/>
            <a:ext cx="3819906" cy="21328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784598" y="1570482"/>
            <a:ext cx="3819906" cy="213283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Text Placeholder 4"/>
          <p:cNvSpPr txBox="1"/>
          <p:nvPr/>
        </p:nvSpPr>
        <p:spPr>
          <a:xfrm>
            <a:off x="445770" y="905257"/>
            <a:ext cx="8215884" cy="5074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在这个环节中，就本出现的知识进行测评</a:t>
            </a:r>
            <a:endParaRPr lang="en-US" altLang="zh-CN" sz="1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9" name="TextBox 15"/>
          <p:cNvSpPr txBox="1"/>
          <p:nvPr/>
        </p:nvSpPr>
        <p:spPr>
          <a:xfrm>
            <a:off x="4846320" y="4097239"/>
            <a:ext cx="3746754" cy="767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点击输入简要文字内容，文字内容概括精炼，不用多余的文字修饰，言短意赅的说明该项内容。点击输入简要文字内容文字内容</a:t>
            </a:r>
            <a:endParaRPr lang="en-US" altLang="zh-CN" sz="975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概括精炼，不用多余的文字修饰</a:t>
            </a:r>
            <a:endParaRPr lang="en-US" altLang="zh-CN" sz="975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0" name="TextBox 16"/>
          <p:cNvSpPr txBox="1"/>
          <p:nvPr/>
        </p:nvSpPr>
        <p:spPr>
          <a:xfrm>
            <a:off x="6054344" y="3785617"/>
            <a:ext cx="1330707" cy="23384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华文黑体" pitchFamily="2" charset="-122"/>
              </a:rPr>
              <a:t>点击添加标题</a:t>
            </a:r>
          </a:p>
        </p:txBody>
      </p:sp>
      <p:sp>
        <p:nvSpPr>
          <p:cNvPr id="41" name="TextBox 15"/>
          <p:cNvSpPr txBox="1"/>
          <p:nvPr/>
        </p:nvSpPr>
        <p:spPr>
          <a:xfrm>
            <a:off x="522986" y="4097239"/>
            <a:ext cx="3746754" cy="767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点击输入简要文字内容，文字内容概括精炼，不用多余的文字修饰，言短意赅的说明该项内容。点击输入简要文字内容文字内容</a:t>
            </a:r>
            <a:endParaRPr lang="en-US" altLang="zh-CN" sz="975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97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概括精炼，不用多余的文字修饰</a:t>
            </a:r>
            <a:endParaRPr lang="en-US" altLang="zh-CN" sz="975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2" name="TextBox 16"/>
          <p:cNvSpPr txBox="1"/>
          <p:nvPr/>
        </p:nvSpPr>
        <p:spPr>
          <a:xfrm>
            <a:off x="1731010" y="3785617"/>
            <a:ext cx="1330707" cy="23384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1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华文黑体" pitchFamily="2" charset="-122"/>
              </a:rPr>
              <a:t>点击添加标题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2317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课题总结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48110" y="2494995"/>
            <a:ext cx="636196" cy="636164"/>
            <a:chOff x="848110" y="2494995"/>
            <a:chExt cx="636196" cy="636164"/>
          </a:xfrm>
          <a:solidFill>
            <a:srgbClr val="F29234"/>
          </a:solidFill>
        </p:grpSpPr>
        <p:sp>
          <p:nvSpPr>
            <p:cNvPr id="4" name="Rectangle 22"/>
            <p:cNvSpPr/>
            <p:nvPr/>
          </p:nvSpPr>
          <p:spPr>
            <a:xfrm>
              <a:off x="848110" y="2494995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5" name="Freeform 23"/>
            <p:cNvSpPr>
              <a:spLocks noEditPoints="1"/>
            </p:cNvSpPr>
            <p:nvPr/>
          </p:nvSpPr>
          <p:spPr bwMode="auto">
            <a:xfrm>
              <a:off x="968176" y="2655623"/>
              <a:ext cx="389082" cy="322810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8110" y="1423425"/>
            <a:ext cx="636196" cy="636164"/>
            <a:chOff x="848110" y="1423425"/>
            <a:chExt cx="636196" cy="636164"/>
          </a:xfrm>
          <a:solidFill>
            <a:schemeClr val="accent1"/>
          </a:solidFill>
        </p:grpSpPr>
        <p:sp>
          <p:nvSpPr>
            <p:cNvPr id="7" name="Rectangle 13"/>
            <p:cNvSpPr/>
            <p:nvPr/>
          </p:nvSpPr>
          <p:spPr>
            <a:xfrm>
              <a:off x="848110" y="1423425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8" name="Freeform 100"/>
            <p:cNvSpPr/>
            <p:nvPr/>
          </p:nvSpPr>
          <p:spPr bwMode="auto">
            <a:xfrm>
              <a:off x="990986" y="1566301"/>
              <a:ext cx="303570" cy="342050"/>
            </a:xfrm>
            <a:custGeom>
              <a:avLst/>
              <a:gdLst/>
              <a:ahLst/>
              <a:cxnLst>
                <a:cxn ang="0">
                  <a:pos x="230" y="212"/>
                </a:cxn>
                <a:cxn ang="0">
                  <a:pos x="212" y="216"/>
                </a:cxn>
                <a:cxn ang="0">
                  <a:pos x="197" y="223"/>
                </a:cxn>
                <a:cxn ang="0">
                  <a:pos x="105" y="169"/>
                </a:cxn>
                <a:cxn ang="0">
                  <a:pos x="105" y="160"/>
                </a:cxn>
                <a:cxn ang="0">
                  <a:pos x="197" y="96"/>
                </a:cxn>
                <a:cxn ang="0">
                  <a:pos x="204" y="100"/>
                </a:cxn>
                <a:cxn ang="0">
                  <a:pos x="221" y="105"/>
                </a:cxn>
                <a:cxn ang="0">
                  <a:pos x="230" y="107"/>
                </a:cxn>
                <a:cxn ang="0">
                  <a:pos x="250" y="102"/>
                </a:cxn>
                <a:cxn ang="0">
                  <a:pos x="266" y="91"/>
                </a:cxn>
                <a:cxn ang="0">
                  <a:pos x="277" y="75"/>
                </a:cxn>
                <a:cxn ang="0">
                  <a:pos x="282" y="53"/>
                </a:cxn>
                <a:cxn ang="0">
                  <a:pos x="281" y="44"/>
                </a:cxn>
                <a:cxn ang="0">
                  <a:pos x="273" y="24"/>
                </a:cxn>
                <a:cxn ang="0">
                  <a:pos x="259" y="9"/>
                </a:cxn>
                <a:cxn ang="0">
                  <a:pos x="239" y="2"/>
                </a:cxn>
                <a:cxn ang="0">
                  <a:pos x="230" y="0"/>
                </a:cxn>
                <a:cxn ang="0">
                  <a:pos x="208" y="4"/>
                </a:cxn>
                <a:cxn ang="0">
                  <a:pos x="192" y="17"/>
                </a:cxn>
                <a:cxn ang="0">
                  <a:pos x="181" y="33"/>
                </a:cxn>
                <a:cxn ang="0">
                  <a:pos x="175" y="53"/>
                </a:cxn>
                <a:cxn ang="0">
                  <a:pos x="177" y="62"/>
                </a:cxn>
                <a:cxn ang="0">
                  <a:pos x="85" y="118"/>
                </a:cxn>
                <a:cxn ang="0">
                  <a:pos x="68" y="109"/>
                </a:cxn>
                <a:cxn ang="0">
                  <a:pos x="52" y="107"/>
                </a:cxn>
                <a:cxn ang="0">
                  <a:pos x="41" y="107"/>
                </a:cxn>
                <a:cxn ang="0">
                  <a:pos x="23" y="116"/>
                </a:cxn>
                <a:cxn ang="0">
                  <a:pos x="9" y="131"/>
                </a:cxn>
                <a:cxn ang="0">
                  <a:pos x="0" y="149"/>
                </a:cxn>
                <a:cxn ang="0">
                  <a:pos x="0" y="160"/>
                </a:cxn>
                <a:cxn ang="0">
                  <a:pos x="3" y="180"/>
                </a:cxn>
                <a:cxn ang="0">
                  <a:pos x="14" y="198"/>
                </a:cxn>
                <a:cxn ang="0">
                  <a:pos x="30" y="209"/>
                </a:cxn>
                <a:cxn ang="0">
                  <a:pos x="52" y="212"/>
                </a:cxn>
                <a:cxn ang="0">
                  <a:pos x="61" y="212"/>
                </a:cxn>
                <a:cxn ang="0">
                  <a:pos x="78" y="207"/>
                </a:cxn>
                <a:cxn ang="0">
                  <a:pos x="177" y="258"/>
                </a:cxn>
                <a:cxn ang="0">
                  <a:pos x="175" y="267"/>
                </a:cxn>
                <a:cxn ang="0">
                  <a:pos x="177" y="278"/>
                </a:cxn>
                <a:cxn ang="0">
                  <a:pos x="184" y="296"/>
                </a:cxn>
                <a:cxn ang="0">
                  <a:pos x="199" y="310"/>
                </a:cxn>
                <a:cxn ang="0">
                  <a:pos x="219" y="318"/>
                </a:cxn>
                <a:cxn ang="0">
                  <a:pos x="230" y="319"/>
                </a:cxn>
                <a:cxn ang="0">
                  <a:pos x="250" y="316"/>
                </a:cxn>
                <a:cxn ang="0">
                  <a:pos x="266" y="303"/>
                </a:cxn>
                <a:cxn ang="0">
                  <a:pos x="277" y="287"/>
                </a:cxn>
                <a:cxn ang="0">
                  <a:pos x="282" y="267"/>
                </a:cxn>
                <a:cxn ang="0">
                  <a:pos x="281" y="256"/>
                </a:cxn>
                <a:cxn ang="0">
                  <a:pos x="273" y="236"/>
                </a:cxn>
                <a:cxn ang="0">
                  <a:pos x="259" y="221"/>
                </a:cxn>
                <a:cxn ang="0">
                  <a:pos x="239" y="214"/>
                </a:cxn>
                <a:cxn ang="0">
                  <a:pos x="230" y="212"/>
                </a:cxn>
              </a:cxnLst>
              <a:rect l="0" t="0" r="r" b="b"/>
              <a:pathLst>
                <a:path w="282" h="319">
                  <a:moveTo>
                    <a:pt x="230" y="212"/>
                  </a:moveTo>
                  <a:lnTo>
                    <a:pt x="230" y="212"/>
                  </a:lnTo>
                  <a:lnTo>
                    <a:pt x="221" y="214"/>
                  </a:lnTo>
                  <a:lnTo>
                    <a:pt x="212" y="216"/>
                  </a:lnTo>
                  <a:lnTo>
                    <a:pt x="204" y="220"/>
                  </a:lnTo>
                  <a:lnTo>
                    <a:pt x="197" y="22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0"/>
                  </a:lnTo>
                  <a:lnTo>
                    <a:pt x="105" y="160"/>
                  </a:lnTo>
                  <a:lnTo>
                    <a:pt x="105" y="151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204" y="100"/>
                  </a:lnTo>
                  <a:lnTo>
                    <a:pt x="212" y="104"/>
                  </a:lnTo>
                  <a:lnTo>
                    <a:pt x="221" y="105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9" y="105"/>
                  </a:lnTo>
                  <a:lnTo>
                    <a:pt x="250" y="102"/>
                  </a:lnTo>
                  <a:lnTo>
                    <a:pt x="259" y="98"/>
                  </a:lnTo>
                  <a:lnTo>
                    <a:pt x="266" y="91"/>
                  </a:lnTo>
                  <a:lnTo>
                    <a:pt x="273" y="84"/>
                  </a:lnTo>
                  <a:lnTo>
                    <a:pt x="277" y="75"/>
                  </a:lnTo>
                  <a:lnTo>
                    <a:pt x="281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81" y="44"/>
                  </a:lnTo>
                  <a:lnTo>
                    <a:pt x="277" y="33"/>
                  </a:lnTo>
                  <a:lnTo>
                    <a:pt x="273" y="24"/>
                  </a:lnTo>
                  <a:lnTo>
                    <a:pt x="266" y="17"/>
                  </a:lnTo>
                  <a:lnTo>
                    <a:pt x="259" y="9"/>
                  </a:lnTo>
                  <a:lnTo>
                    <a:pt x="250" y="4"/>
                  </a:lnTo>
                  <a:lnTo>
                    <a:pt x="239" y="2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9" y="2"/>
                  </a:lnTo>
                  <a:lnTo>
                    <a:pt x="208" y="4"/>
                  </a:lnTo>
                  <a:lnTo>
                    <a:pt x="199" y="9"/>
                  </a:lnTo>
                  <a:lnTo>
                    <a:pt x="192" y="17"/>
                  </a:lnTo>
                  <a:lnTo>
                    <a:pt x="184" y="24"/>
                  </a:lnTo>
                  <a:lnTo>
                    <a:pt x="181" y="33"/>
                  </a:lnTo>
                  <a:lnTo>
                    <a:pt x="177" y="4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7" y="62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78" y="113"/>
                  </a:lnTo>
                  <a:lnTo>
                    <a:pt x="68" y="109"/>
                  </a:lnTo>
                  <a:lnTo>
                    <a:pt x="61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1" y="107"/>
                  </a:lnTo>
                  <a:lnTo>
                    <a:pt x="30" y="111"/>
                  </a:lnTo>
                  <a:lnTo>
                    <a:pt x="23" y="116"/>
                  </a:lnTo>
                  <a:lnTo>
                    <a:pt x="14" y="122"/>
                  </a:lnTo>
                  <a:lnTo>
                    <a:pt x="9" y="13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3" y="180"/>
                  </a:lnTo>
                  <a:lnTo>
                    <a:pt x="9" y="189"/>
                  </a:lnTo>
                  <a:lnTo>
                    <a:pt x="14" y="198"/>
                  </a:lnTo>
                  <a:lnTo>
                    <a:pt x="23" y="203"/>
                  </a:lnTo>
                  <a:lnTo>
                    <a:pt x="30" y="209"/>
                  </a:lnTo>
                  <a:lnTo>
                    <a:pt x="41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61" y="212"/>
                  </a:lnTo>
                  <a:lnTo>
                    <a:pt x="68" y="211"/>
                  </a:lnTo>
                  <a:lnTo>
                    <a:pt x="78" y="207"/>
                  </a:lnTo>
                  <a:lnTo>
                    <a:pt x="85" y="202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7" y="278"/>
                  </a:lnTo>
                  <a:lnTo>
                    <a:pt x="181" y="287"/>
                  </a:lnTo>
                  <a:lnTo>
                    <a:pt x="184" y="296"/>
                  </a:lnTo>
                  <a:lnTo>
                    <a:pt x="192" y="303"/>
                  </a:lnTo>
                  <a:lnTo>
                    <a:pt x="199" y="310"/>
                  </a:lnTo>
                  <a:lnTo>
                    <a:pt x="208" y="316"/>
                  </a:lnTo>
                  <a:lnTo>
                    <a:pt x="219" y="318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9" y="318"/>
                  </a:lnTo>
                  <a:lnTo>
                    <a:pt x="250" y="316"/>
                  </a:lnTo>
                  <a:lnTo>
                    <a:pt x="259" y="310"/>
                  </a:lnTo>
                  <a:lnTo>
                    <a:pt x="266" y="303"/>
                  </a:lnTo>
                  <a:lnTo>
                    <a:pt x="273" y="296"/>
                  </a:lnTo>
                  <a:lnTo>
                    <a:pt x="277" y="287"/>
                  </a:lnTo>
                  <a:lnTo>
                    <a:pt x="281" y="278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81" y="256"/>
                  </a:lnTo>
                  <a:lnTo>
                    <a:pt x="277" y="245"/>
                  </a:lnTo>
                  <a:lnTo>
                    <a:pt x="273" y="236"/>
                  </a:lnTo>
                  <a:lnTo>
                    <a:pt x="266" y="229"/>
                  </a:lnTo>
                  <a:lnTo>
                    <a:pt x="259" y="221"/>
                  </a:lnTo>
                  <a:lnTo>
                    <a:pt x="250" y="218"/>
                  </a:lnTo>
                  <a:lnTo>
                    <a:pt x="239" y="214"/>
                  </a:lnTo>
                  <a:lnTo>
                    <a:pt x="230" y="212"/>
                  </a:lnTo>
                  <a:lnTo>
                    <a:pt x="230" y="2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n>
                  <a:solidFill>
                    <a:schemeClr val="accent1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937249" y="3638003"/>
            <a:ext cx="636196" cy="636164"/>
            <a:chOff x="4937249" y="3638003"/>
            <a:chExt cx="636196" cy="636164"/>
          </a:xfrm>
          <a:solidFill>
            <a:schemeClr val="accent1"/>
          </a:solidFill>
        </p:grpSpPr>
        <p:sp>
          <p:nvSpPr>
            <p:cNvPr id="10" name="Rectangle 27"/>
            <p:cNvSpPr/>
            <p:nvPr/>
          </p:nvSpPr>
          <p:spPr>
            <a:xfrm>
              <a:off x="4937249" y="3638003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11" name="Freeform 107"/>
            <p:cNvSpPr>
              <a:spLocks noEditPoints="1"/>
            </p:cNvSpPr>
            <p:nvPr/>
          </p:nvSpPr>
          <p:spPr bwMode="auto">
            <a:xfrm>
              <a:off x="5080125" y="3780879"/>
              <a:ext cx="365566" cy="314258"/>
            </a:xfrm>
            <a:custGeom>
              <a:avLst/>
              <a:gdLst/>
              <a:ahLst/>
              <a:cxnLst>
                <a:cxn ang="0">
                  <a:pos x="337" y="165"/>
                </a:cxn>
                <a:cxn ang="0">
                  <a:pos x="170" y="0"/>
                </a:cxn>
                <a:cxn ang="0">
                  <a:pos x="5" y="165"/>
                </a:cxn>
                <a:cxn ang="0">
                  <a:pos x="5" y="165"/>
                </a:cxn>
                <a:cxn ang="0">
                  <a:pos x="0" y="172"/>
                </a:cxn>
                <a:cxn ang="0">
                  <a:pos x="0" y="181"/>
                </a:cxn>
                <a:cxn ang="0">
                  <a:pos x="0" y="189"/>
                </a:cxn>
                <a:cxn ang="0">
                  <a:pos x="5" y="196"/>
                </a:cxn>
                <a:cxn ang="0">
                  <a:pos x="5" y="196"/>
                </a:cxn>
                <a:cxn ang="0">
                  <a:pos x="13" y="201"/>
                </a:cxn>
                <a:cxn ang="0">
                  <a:pos x="20" y="201"/>
                </a:cxn>
                <a:cxn ang="0">
                  <a:pos x="29" y="201"/>
                </a:cxn>
                <a:cxn ang="0">
                  <a:pos x="36" y="196"/>
                </a:cxn>
                <a:cxn ang="0">
                  <a:pos x="42" y="189"/>
                </a:cxn>
                <a:cxn ang="0">
                  <a:pos x="42" y="294"/>
                </a:cxn>
                <a:cxn ang="0">
                  <a:pos x="301" y="294"/>
                </a:cxn>
                <a:cxn ang="0">
                  <a:pos x="301" y="189"/>
                </a:cxn>
                <a:cxn ang="0">
                  <a:pos x="306" y="196"/>
                </a:cxn>
                <a:cxn ang="0">
                  <a:pos x="306" y="196"/>
                </a:cxn>
                <a:cxn ang="0">
                  <a:pos x="314" y="201"/>
                </a:cxn>
                <a:cxn ang="0">
                  <a:pos x="321" y="201"/>
                </a:cxn>
                <a:cxn ang="0">
                  <a:pos x="321" y="201"/>
                </a:cxn>
                <a:cxn ang="0">
                  <a:pos x="330" y="201"/>
                </a:cxn>
                <a:cxn ang="0">
                  <a:pos x="337" y="196"/>
                </a:cxn>
                <a:cxn ang="0">
                  <a:pos x="337" y="196"/>
                </a:cxn>
                <a:cxn ang="0">
                  <a:pos x="341" y="189"/>
                </a:cxn>
                <a:cxn ang="0">
                  <a:pos x="343" y="181"/>
                </a:cxn>
                <a:cxn ang="0">
                  <a:pos x="341" y="172"/>
                </a:cxn>
                <a:cxn ang="0">
                  <a:pos x="337" y="165"/>
                </a:cxn>
                <a:cxn ang="0">
                  <a:pos x="337" y="165"/>
                </a:cxn>
                <a:cxn ang="0">
                  <a:pos x="279" y="272"/>
                </a:cxn>
                <a:cxn ang="0">
                  <a:pos x="214" y="272"/>
                </a:cxn>
                <a:cxn ang="0">
                  <a:pos x="214" y="187"/>
                </a:cxn>
                <a:cxn ang="0">
                  <a:pos x="129" y="187"/>
                </a:cxn>
                <a:cxn ang="0">
                  <a:pos x="129" y="272"/>
                </a:cxn>
                <a:cxn ang="0">
                  <a:pos x="63" y="272"/>
                </a:cxn>
                <a:cxn ang="0">
                  <a:pos x="63" y="169"/>
                </a:cxn>
                <a:cxn ang="0">
                  <a:pos x="170" y="60"/>
                </a:cxn>
                <a:cxn ang="0">
                  <a:pos x="279" y="169"/>
                </a:cxn>
                <a:cxn ang="0">
                  <a:pos x="279" y="272"/>
                </a:cxn>
              </a:cxnLst>
              <a:rect l="0" t="0" r="r" b="b"/>
              <a:pathLst>
                <a:path w="343" h="294">
                  <a:moveTo>
                    <a:pt x="337" y="165"/>
                  </a:moveTo>
                  <a:lnTo>
                    <a:pt x="170" y="0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0" y="172"/>
                  </a:lnTo>
                  <a:lnTo>
                    <a:pt x="0" y="181"/>
                  </a:lnTo>
                  <a:lnTo>
                    <a:pt x="0" y="189"/>
                  </a:lnTo>
                  <a:lnTo>
                    <a:pt x="5" y="196"/>
                  </a:lnTo>
                  <a:lnTo>
                    <a:pt x="5" y="196"/>
                  </a:lnTo>
                  <a:lnTo>
                    <a:pt x="13" y="201"/>
                  </a:lnTo>
                  <a:lnTo>
                    <a:pt x="20" y="201"/>
                  </a:lnTo>
                  <a:lnTo>
                    <a:pt x="29" y="201"/>
                  </a:lnTo>
                  <a:lnTo>
                    <a:pt x="36" y="196"/>
                  </a:lnTo>
                  <a:lnTo>
                    <a:pt x="42" y="189"/>
                  </a:lnTo>
                  <a:lnTo>
                    <a:pt x="42" y="294"/>
                  </a:lnTo>
                  <a:lnTo>
                    <a:pt x="301" y="294"/>
                  </a:lnTo>
                  <a:lnTo>
                    <a:pt x="301" y="189"/>
                  </a:lnTo>
                  <a:lnTo>
                    <a:pt x="306" y="196"/>
                  </a:lnTo>
                  <a:lnTo>
                    <a:pt x="306" y="196"/>
                  </a:lnTo>
                  <a:lnTo>
                    <a:pt x="314" y="201"/>
                  </a:lnTo>
                  <a:lnTo>
                    <a:pt x="321" y="201"/>
                  </a:lnTo>
                  <a:lnTo>
                    <a:pt x="321" y="201"/>
                  </a:lnTo>
                  <a:lnTo>
                    <a:pt x="330" y="201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41" y="189"/>
                  </a:lnTo>
                  <a:lnTo>
                    <a:pt x="343" y="181"/>
                  </a:lnTo>
                  <a:lnTo>
                    <a:pt x="341" y="172"/>
                  </a:lnTo>
                  <a:lnTo>
                    <a:pt x="337" y="165"/>
                  </a:lnTo>
                  <a:lnTo>
                    <a:pt x="337" y="165"/>
                  </a:lnTo>
                  <a:close/>
                  <a:moveTo>
                    <a:pt x="279" y="272"/>
                  </a:moveTo>
                  <a:lnTo>
                    <a:pt x="214" y="272"/>
                  </a:lnTo>
                  <a:lnTo>
                    <a:pt x="214" y="187"/>
                  </a:lnTo>
                  <a:lnTo>
                    <a:pt x="129" y="187"/>
                  </a:lnTo>
                  <a:lnTo>
                    <a:pt x="129" y="272"/>
                  </a:lnTo>
                  <a:lnTo>
                    <a:pt x="63" y="272"/>
                  </a:lnTo>
                  <a:lnTo>
                    <a:pt x="63" y="169"/>
                  </a:lnTo>
                  <a:lnTo>
                    <a:pt x="170" y="60"/>
                  </a:lnTo>
                  <a:lnTo>
                    <a:pt x="279" y="169"/>
                  </a:lnTo>
                  <a:lnTo>
                    <a:pt x="279" y="27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48110" y="3638003"/>
            <a:ext cx="636196" cy="636164"/>
            <a:chOff x="848110" y="3638003"/>
            <a:chExt cx="636196" cy="636164"/>
          </a:xfrm>
          <a:solidFill>
            <a:schemeClr val="accent1"/>
          </a:solidFill>
        </p:grpSpPr>
        <p:sp>
          <p:nvSpPr>
            <p:cNvPr id="13" name="Rectangle 26"/>
            <p:cNvSpPr/>
            <p:nvPr/>
          </p:nvSpPr>
          <p:spPr>
            <a:xfrm>
              <a:off x="848110" y="3638003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grpSp>
          <p:nvGrpSpPr>
            <p:cNvPr id="14" name="Group 67"/>
            <p:cNvGrpSpPr/>
            <p:nvPr/>
          </p:nvGrpSpPr>
          <p:grpSpPr>
            <a:xfrm>
              <a:off x="919548" y="3852317"/>
              <a:ext cx="503238" cy="177800"/>
              <a:chOff x="1441430" y="4357700"/>
              <a:chExt cx="503238" cy="177800"/>
            </a:xfrm>
            <a:grpFill/>
          </p:grpSpPr>
          <p:sp>
            <p:nvSpPr>
              <p:cNvPr id="15" name="Freeform 19"/>
              <p:cNvSpPr/>
              <p:nvPr/>
            </p:nvSpPr>
            <p:spPr bwMode="auto">
              <a:xfrm>
                <a:off x="1441430" y="4357700"/>
                <a:ext cx="231775" cy="177800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203" y="0"/>
                  </a:cxn>
                  <a:cxn ang="0">
                    <a:pos x="225" y="5"/>
                  </a:cxn>
                  <a:cxn ang="0">
                    <a:pos x="245" y="13"/>
                  </a:cxn>
                  <a:cxn ang="0">
                    <a:pos x="262" y="26"/>
                  </a:cxn>
                  <a:cxn ang="0">
                    <a:pos x="271" y="32"/>
                  </a:cxn>
                  <a:cxn ang="0">
                    <a:pos x="282" y="47"/>
                  </a:cxn>
                  <a:cxn ang="0">
                    <a:pos x="292" y="63"/>
                  </a:cxn>
                  <a:cxn ang="0">
                    <a:pos x="232" y="63"/>
                  </a:cxn>
                  <a:cxn ang="0">
                    <a:pos x="213" y="53"/>
                  </a:cxn>
                  <a:cxn ang="0">
                    <a:pos x="192" y="49"/>
                  </a:cxn>
                  <a:cxn ang="0">
                    <a:pos x="112" y="49"/>
                  </a:cxn>
                  <a:cxn ang="0">
                    <a:pos x="88" y="54"/>
                  </a:cxn>
                  <a:cxn ang="0">
                    <a:pos x="68" y="68"/>
                  </a:cxn>
                  <a:cxn ang="0">
                    <a:pos x="61" y="77"/>
                  </a:cxn>
                  <a:cxn ang="0">
                    <a:pos x="51" y="99"/>
                  </a:cxn>
                  <a:cxn ang="0">
                    <a:pos x="50" y="111"/>
                  </a:cxn>
                  <a:cxn ang="0">
                    <a:pos x="51" y="124"/>
                  </a:cxn>
                  <a:cxn ang="0">
                    <a:pos x="61" y="146"/>
                  </a:cxn>
                  <a:cxn ang="0">
                    <a:pos x="68" y="154"/>
                  </a:cxn>
                  <a:cxn ang="0">
                    <a:pos x="88" y="168"/>
                  </a:cxn>
                  <a:cxn ang="0">
                    <a:pos x="112" y="173"/>
                  </a:cxn>
                  <a:cxn ang="0">
                    <a:pos x="192" y="173"/>
                  </a:cxn>
                  <a:cxn ang="0">
                    <a:pos x="213" y="169"/>
                  </a:cxn>
                  <a:cxn ang="0">
                    <a:pos x="232" y="158"/>
                  </a:cxn>
                  <a:cxn ang="0">
                    <a:pos x="292" y="158"/>
                  </a:cxn>
                  <a:cxn ang="0">
                    <a:pos x="282" y="175"/>
                  </a:cxn>
                  <a:cxn ang="0">
                    <a:pos x="271" y="189"/>
                  </a:cxn>
                  <a:cxn ang="0">
                    <a:pos x="262" y="196"/>
                  </a:cxn>
                  <a:cxn ang="0">
                    <a:pos x="245" y="209"/>
                  </a:cxn>
                  <a:cxn ang="0">
                    <a:pos x="225" y="217"/>
                  </a:cxn>
                  <a:cxn ang="0">
                    <a:pos x="203" y="221"/>
                  </a:cxn>
                  <a:cxn ang="0">
                    <a:pos x="112" y="222"/>
                  </a:cxn>
                  <a:cxn ang="0">
                    <a:pos x="100" y="221"/>
                  </a:cxn>
                  <a:cxn ang="0">
                    <a:pos x="78" y="217"/>
                  </a:cxn>
                  <a:cxn ang="0">
                    <a:pos x="58" y="209"/>
                  </a:cxn>
                  <a:cxn ang="0">
                    <a:pos x="41" y="196"/>
                  </a:cxn>
                  <a:cxn ang="0">
                    <a:pos x="34" y="189"/>
                  </a:cxn>
                  <a:cxn ang="0">
                    <a:pos x="20" y="173"/>
                  </a:cxn>
                  <a:cxn ang="0">
                    <a:pos x="9" y="154"/>
                  </a:cxn>
                  <a:cxn ang="0">
                    <a:pos x="3" y="133"/>
                  </a:cxn>
                  <a:cxn ang="0">
                    <a:pos x="0" y="111"/>
                  </a:cxn>
                  <a:cxn ang="0">
                    <a:pos x="0" y="111"/>
                  </a:cxn>
                  <a:cxn ang="0">
                    <a:pos x="3" y="89"/>
                  </a:cxn>
                  <a:cxn ang="0">
                    <a:pos x="9" y="68"/>
                  </a:cxn>
                  <a:cxn ang="0">
                    <a:pos x="20" y="49"/>
                  </a:cxn>
                  <a:cxn ang="0">
                    <a:pos x="34" y="32"/>
                  </a:cxn>
                  <a:cxn ang="0">
                    <a:pos x="41" y="26"/>
                  </a:cxn>
                  <a:cxn ang="0">
                    <a:pos x="58" y="13"/>
                  </a:cxn>
                  <a:cxn ang="0">
                    <a:pos x="78" y="5"/>
                  </a:cxn>
                  <a:cxn ang="0">
                    <a:pos x="100" y="0"/>
                  </a:cxn>
                  <a:cxn ang="0">
                    <a:pos x="112" y="0"/>
                  </a:cxn>
                </a:cxnLst>
                <a:rect l="0" t="0" r="r" b="b"/>
                <a:pathLst>
                  <a:path w="292" h="222">
                    <a:moveTo>
                      <a:pt x="112" y="0"/>
                    </a:moveTo>
                    <a:lnTo>
                      <a:pt x="192" y="0"/>
                    </a:lnTo>
                    <a:lnTo>
                      <a:pt x="192" y="0"/>
                    </a:lnTo>
                    <a:lnTo>
                      <a:pt x="203" y="0"/>
                    </a:lnTo>
                    <a:lnTo>
                      <a:pt x="214" y="2"/>
                    </a:lnTo>
                    <a:lnTo>
                      <a:pt x="225" y="5"/>
                    </a:lnTo>
                    <a:lnTo>
                      <a:pt x="235" y="9"/>
                    </a:lnTo>
                    <a:lnTo>
                      <a:pt x="245" y="13"/>
                    </a:lnTo>
                    <a:lnTo>
                      <a:pt x="254" y="18"/>
                    </a:lnTo>
                    <a:lnTo>
                      <a:pt x="262" y="26"/>
                    </a:lnTo>
                    <a:lnTo>
                      <a:pt x="271" y="32"/>
                    </a:lnTo>
                    <a:lnTo>
                      <a:pt x="271" y="32"/>
                    </a:lnTo>
                    <a:lnTo>
                      <a:pt x="277" y="39"/>
                    </a:lnTo>
                    <a:lnTo>
                      <a:pt x="282" y="47"/>
                    </a:lnTo>
                    <a:lnTo>
                      <a:pt x="288" y="56"/>
                    </a:lnTo>
                    <a:lnTo>
                      <a:pt x="292" y="63"/>
                    </a:lnTo>
                    <a:lnTo>
                      <a:pt x="232" y="63"/>
                    </a:lnTo>
                    <a:lnTo>
                      <a:pt x="232" y="63"/>
                    </a:lnTo>
                    <a:lnTo>
                      <a:pt x="223" y="58"/>
                    </a:lnTo>
                    <a:lnTo>
                      <a:pt x="213" y="53"/>
                    </a:lnTo>
                    <a:lnTo>
                      <a:pt x="203" y="51"/>
                    </a:lnTo>
                    <a:lnTo>
                      <a:pt x="192" y="49"/>
                    </a:lnTo>
                    <a:lnTo>
                      <a:pt x="112" y="49"/>
                    </a:lnTo>
                    <a:lnTo>
                      <a:pt x="112" y="49"/>
                    </a:lnTo>
                    <a:lnTo>
                      <a:pt x="99" y="51"/>
                    </a:lnTo>
                    <a:lnTo>
                      <a:pt x="88" y="54"/>
                    </a:lnTo>
                    <a:lnTo>
                      <a:pt x="77" y="60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1" y="77"/>
                    </a:lnTo>
                    <a:lnTo>
                      <a:pt x="55" y="86"/>
                    </a:lnTo>
                    <a:lnTo>
                      <a:pt x="51" y="99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1" y="124"/>
                    </a:lnTo>
                    <a:lnTo>
                      <a:pt x="55" y="135"/>
                    </a:lnTo>
                    <a:lnTo>
                      <a:pt x="61" y="146"/>
                    </a:lnTo>
                    <a:lnTo>
                      <a:pt x="68" y="154"/>
                    </a:lnTo>
                    <a:lnTo>
                      <a:pt x="68" y="154"/>
                    </a:lnTo>
                    <a:lnTo>
                      <a:pt x="77" y="162"/>
                    </a:lnTo>
                    <a:lnTo>
                      <a:pt x="88" y="168"/>
                    </a:lnTo>
                    <a:lnTo>
                      <a:pt x="99" y="172"/>
                    </a:lnTo>
                    <a:lnTo>
                      <a:pt x="112" y="173"/>
                    </a:lnTo>
                    <a:lnTo>
                      <a:pt x="192" y="173"/>
                    </a:lnTo>
                    <a:lnTo>
                      <a:pt x="192" y="173"/>
                    </a:lnTo>
                    <a:lnTo>
                      <a:pt x="203" y="172"/>
                    </a:lnTo>
                    <a:lnTo>
                      <a:pt x="213" y="169"/>
                    </a:lnTo>
                    <a:lnTo>
                      <a:pt x="223" y="164"/>
                    </a:lnTo>
                    <a:lnTo>
                      <a:pt x="232" y="158"/>
                    </a:lnTo>
                    <a:lnTo>
                      <a:pt x="292" y="158"/>
                    </a:lnTo>
                    <a:lnTo>
                      <a:pt x="292" y="158"/>
                    </a:lnTo>
                    <a:lnTo>
                      <a:pt x="288" y="167"/>
                    </a:lnTo>
                    <a:lnTo>
                      <a:pt x="282" y="175"/>
                    </a:lnTo>
                    <a:lnTo>
                      <a:pt x="277" y="183"/>
                    </a:lnTo>
                    <a:lnTo>
                      <a:pt x="271" y="189"/>
                    </a:lnTo>
                    <a:lnTo>
                      <a:pt x="271" y="189"/>
                    </a:lnTo>
                    <a:lnTo>
                      <a:pt x="262" y="196"/>
                    </a:lnTo>
                    <a:lnTo>
                      <a:pt x="254" y="203"/>
                    </a:lnTo>
                    <a:lnTo>
                      <a:pt x="245" y="209"/>
                    </a:lnTo>
                    <a:lnTo>
                      <a:pt x="235" y="214"/>
                    </a:lnTo>
                    <a:lnTo>
                      <a:pt x="225" y="217"/>
                    </a:lnTo>
                    <a:lnTo>
                      <a:pt x="214" y="220"/>
                    </a:lnTo>
                    <a:lnTo>
                      <a:pt x="203" y="221"/>
                    </a:lnTo>
                    <a:lnTo>
                      <a:pt x="192" y="222"/>
                    </a:lnTo>
                    <a:lnTo>
                      <a:pt x="112" y="222"/>
                    </a:lnTo>
                    <a:lnTo>
                      <a:pt x="112" y="222"/>
                    </a:lnTo>
                    <a:lnTo>
                      <a:pt x="100" y="221"/>
                    </a:lnTo>
                    <a:lnTo>
                      <a:pt x="89" y="220"/>
                    </a:lnTo>
                    <a:lnTo>
                      <a:pt x="78" y="217"/>
                    </a:lnTo>
                    <a:lnTo>
                      <a:pt x="68" y="214"/>
                    </a:lnTo>
                    <a:lnTo>
                      <a:pt x="58" y="209"/>
                    </a:lnTo>
                    <a:lnTo>
                      <a:pt x="50" y="203"/>
                    </a:lnTo>
                    <a:lnTo>
                      <a:pt x="41" y="196"/>
                    </a:lnTo>
                    <a:lnTo>
                      <a:pt x="34" y="189"/>
                    </a:lnTo>
                    <a:lnTo>
                      <a:pt x="34" y="189"/>
                    </a:lnTo>
                    <a:lnTo>
                      <a:pt x="26" y="182"/>
                    </a:lnTo>
                    <a:lnTo>
                      <a:pt x="20" y="173"/>
                    </a:lnTo>
                    <a:lnTo>
                      <a:pt x="14" y="164"/>
                    </a:lnTo>
                    <a:lnTo>
                      <a:pt x="9" y="154"/>
                    </a:lnTo>
                    <a:lnTo>
                      <a:pt x="5" y="143"/>
                    </a:lnTo>
                    <a:lnTo>
                      <a:pt x="3" y="133"/>
                    </a:lnTo>
                    <a:lnTo>
                      <a:pt x="2" y="122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2" y="100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9" y="68"/>
                    </a:lnTo>
                    <a:lnTo>
                      <a:pt x="14" y="58"/>
                    </a:lnTo>
                    <a:lnTo>
                      <a:pt x="20" y="49"/>
                    </a:lnTo>
                    <a:lnTo>
                      <a:pt x="26" y="41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41" y="26"/>
                    </a:lnTo>
                    <a:lnTo>
                      <a:pt x="50" y="18"/>
                    </a:lnTo>
                    <a:lnTo>
                      <a:pt x="58" y="13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9" y="2"/>
                    </a:lnTo>
                    <a:lnTo>
                      <a:pt x="100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16" name="Freeform 20"/>
              <p:cNvSpPr/>
              <p:nvPr/>
            </p:nvSpPr>
            <p:spPr bwMode="auto">
              <a:xfrm>
                <a:off x="1714480" y="4357700"/>
                <a:ext cx="230188" cy="177800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92" y="0"/>
                  </a:cxn>
                  <a:cxn ang="0">
                    <a:pos x="213" y="5"/>
                  </a:cxn>
                  <a:cxn ang="0">
                    <a:pos x="234" y="13"/>
                  </a:cxn>
                  <a:cxn ang="0">
                    <a:pos x="251" y="26"/>
                  </a:cxn>
                  <a:cxn ang="0">
                    <a:pos x="258" y="32"/>
                  </a:cxn>
                  <a:cxn ang="0">
                    <a:pos x="272" y="49"/>
                  </a:cxn>
                  <a:cxn ang="0">
                    <a:pos x="283" y="68"/>
                  </a:cxn>
                  <a:cxn ang="0">
                    <a:pos x="289" y="89"/>
                  </a:cxn>
                  <a:cxn ang="0">
                    <a:pos x="292" y="111"/>
                  </a:cxn>
                  <a:cxn ang="0">
                    <a:pos x="292" y="111"/>
                  </a:cxn>
                  <a:cxn ang="0">
                    <a:pos x="289" y="133"/>
                  </a:cxn>
                  <a:cxn ang="0">
                    <a:pos x="283" y="154"/>
                  </a:cxn>
                  <a:cxn ang="0">
                    <a:pos x="272" y="173"/>
                  </a:cxn>
                  <a:cxn ang="0">
                    <a:pos x="258" y="189"/>
                  </a:cxn>
                  <a:cxn ang="0">
                    <a:pos x="251" y="196"/>
                  </a:cxn>
                  <a:cxn ang="0">
                    <a:pos x="234" y="209"/>
                  </a:cxn>
                  <a:cxn ang="0">
                    <a:pos x="213" y="217"/>
                  </a:cxn>
                  <a:cxn ang="0">
                    <a:pos x="192" y="221"/>
                  </a:cxn>
                  <a:cxn ang="0">
                    <a:pos x="100" y="222"/>
                  </a:cxn>
                  <a:cxn ang="0">
                    <a:pos x="89" y="221"/>
                  </a:cxn>
                  <a:cxn ang="0">
                    <a:pos x="67" y="217"/>
                  </a:cxn>
                  <a:cxn ang="0">
                    <a:pos x="47" y="209"/>
                  </a:cxn>
                  <a:cxn ang="0">
                    <a:pos x="30" y="196"/>
                  </a:cxn>
                  <a:cxn ang="0">
                    <a:pos x="21" y="189"/>
                  </a:cxn>
                  <a:cxn ang="0">
                    <a:pos x="9" y="175"/>
                  </a:cxn>
                  <a:cxn ang="0">
                    <a:pos x="0" y="158"/>
                  </a:cxn>
                  <a:cxn ang="0">
                    <a:pos x="61" y="158"/>
                  </a:cxn>
                  <a:cxn ang="0">
                    <a:pos x="79" y="169"/>
                  </a:cxn>
                  <a:cxn ang="0">
                    <a:pos x="100" y="173"/>
                  </a:cxn>
                  <a:cxn ang="0">
                    <a:pos x="181" y="173"/>
                  </a:cxn>
                  <a:cxn ang="0">
                    <a:pos x="204" y="168"/>
                  </a:cxn>
                  <a:cxn ang="0">
                    <a:pos x="224" y="154"/>
                  </a:cxn>
                  <a:cxn ang="0">
                    <a:pos x="231" y="146"/>
                  </a:cxn>
                  <a:cxn ang="0">
                    <a:pos x="241" y="124"/>
                  </a:cxn>
                  <a:cxn ang="0">
                    <a:pos x="242" y="111"/>
                  </a:cxn>
                  <a:cxn ang="0">
                    <a:pos x="241" y="99"/>
                  </a:cxn>
                  <a:cxn ang="0">
                    <a:pos x="231" y="77"/>
                  </a:cxn>
                  <a:cxn ang="0">
                    <a:pos x="224" y="68"/>
                  </a:cxn>
                  <a:cxn ang="0">
                    <a:pos x="204" y="54"/>
                  </a:cxn>
                  <a:cxn ang="0">
                    <a:pos x="181" y="49"/>
                  </a:cxn>
                  <a:cxn ang="0">
                    <a:pos x="100" y="49"/>
                  </a:cxn>
                  <a:cxn ang="0">
                    <a:pos x="79" y="53"/>
                  </a:cxn>
                  <a:cxn ang="0">
                    <a:pos x="61" y="63"/>
                  </a:cxn>
                  <a:cxn ang="0">
                    <a:pos x="0" y="63"/>
                  </a:cxn>
                  <a:cxn ang="0">
                    <a:pos x="9" y="47"/>
                  </a:cxn>
                  <a:cxn ang="0">
                    <a:pos x="21" y="32"/>
                  </a:cxn>
                  <a:cxn ang="0">
                    <a:pos x="30" y="26"/>
                  </a:cxn>
                  <a:cxn ang="0">
                    <a:pos x="47" y="13"/>
                  </a:cxn>
                  <a:cxn ang="0">
                    <a:pos x="67" y="5"/>
                  </a:cxn>
                  <a:cxn ang="0">
                    <a:pos x="89" y="0"/>
                  </a:cxn>
                  <a:cxn ang="0">
                    <a:pos x="100" y="0"/>
                  </a:cxn>
                </a:cxnLst>
                <a:rect l="0" t="0" r="r" b="b"/>
                <a:pathLst>
                  <a:path w="292" h="222">
                    <a:moveTo>
                      <a:pt x="100" y="0"/>
                    </a:moveTo>
                    <a:lnTo>
                      <a:pt x="181" y="0"/>
                    </a:lnTo>
                    <a:lnTo>
                      <a:pt x="181" y="0"/>
                    </a:lnTo>
                    <a:lnTo>
                      <a:pt x="192" y="0"/>
                    </a:lnTo>
                    <a:lnTo>
                      <a:pt x="203" y="2"/>
                    </a:lnTo>
                    <a:lnTo>
                      <a:pt x="213" y="5"/>
                    </a:lnTo>
                    <a:lnTo>
                      <a:pt x="224" y="9"/>
                    </a:lnTo>
                    <a:lnTo>
                      <a:pt x="234" y="13"/>
                    </a:lnTo>
                    <a:lnTo>
                      <a:pt x="242" y="18"/>
                    </a:lnTo>
                    <a:lnTo>
                      <a:pt x="251" y="26"/>
                    </a:lnTo>
                    <a:lnTo>
                      <a:pt x="258" y="32"/>
                    </a:lnTo>
                    <a:lnTo>
                      <a:pt x="258" y="32"/>
                    </a:lnTo>
                    <a:lnTo>
                      <a:pt x="266" y="41"/>
                    </a:lnTo>
                    <a:lnTo>
                      <a:pt x="272" y="49"/>
                    </a:lnTo>
                    <a:lnTo>
                      <a:pt x="278" y="58"/>
                    </a:lnTo>
                    <a:lnTo>
                      <a:pt x="283" y="68"/>
                    </a:lnTo>
                    <a:lnTo>
                      <a:pt x="287" y="78"/>
                    </a:lnTo>
                    <a:lnTo>
                      <a:pt x="289" y="89"/>
                    </a:lnTo>
                    <a:lnTo>
                      <a:pt x="291" y="100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1" y="122"/>
                    </a:lnTo>
                    <a:lnTo>
                      <a:pt x="289" y="133"/>
                    </a:lnTo>
                    <a:lnTo>
                      <a:pt x="287" y="143"/>
                    </a:lnTo>
                    <a:lnTo>
                      <a:pt x="283" y="154"/>
                    </a:lnTo>
                    <a:lnTo>
                      <a:pt x="278" y="164"/>
                    </a:lnTo>
                    <a:lnTo>
                      <a:pt x="272" y="173"/>
                    </a:lnTo>
                    <a:lnTo>
                      <a:pt x="266" y="182"/>
                    </a:lnTo>
                    <a:lnTo>
                      <a:pt x="258" y="189"/>
                    </a:lnTo>
                    <a:lnTo>
                      <a:pt x="258" y="189"/>
                    </a:lnTo>
                    <a:lnTo>
                      <a:pt x="251" y="196"/>
                    </a:lnTo>
                    <a:lnTo>
                      <a:pt x="242" y="203"/>
                    </a:lnTo>
                    <a:lnTo>
                      <a:pt x="234" y="209"/>
                    </a:lnTo>
                    <a:lnTo>
                      <a:pt x="224" y="214"/>
                    </a:lnTo>
                    <a:lnTo>
                      <a:pt x="213" y="217"/>
                    </a:lnTo>
                    <a:lnTo>
                      <a:pt x="203" y="220"/>
                    </a:lnTo>
                    <a:lnTo>
                      <a:pt x="192" y="221"/>
                    </a:lnTo>
                    <a:lnTo>
                      <a:pt x="181" y="222"/>
                    </a:lnTo>
                    <a:lnTo>
                      <a:pt x="100" y="222"/>
                    </a:lnTo>
                    <a:lnTo>
                      <a:pt x="100" y="222"/>
                    </a:lnTo>
                    <a:lnTo>
                      <a:pt x="89" y="221"/>
                    </a:lnTo>
                    <a:lnTo>
                      <a:pt x="78" y="220"/>
                    </a:lnTo>
                    <a:lnTo>
                      <a:pt x="67" y="217"/>
                    </a:lnTo>
                    <a:lnTo>
                      <a:pt x="57" y="214"/>
                    </a:lnTo>
                    <a:lnTo>
                      <a:pt x="47" y="209"/>
                    </a:lnTo>
                    <a:lnTo>
                      <a:pt x="38" y="203"/>
                    </a:lnTo>
                    <a:lnTo>
                      <a:pt x="30" y="196"/>
                    </a:lnTo>
                    <a:lnTo>
                      <a:pt x="21" y="189"/>
                    </a:lnTo>
                    <a:lnTo>
                      <a:pt x="21" y="189"/>
                    </a:lnTo>
                    <a:lnTo>
                      <a:pt x="15" y="183"/>
                    </a:lnTo>
                    <a:lnTo>
                      <a:pt x="9" y="175"/>
                    </a:lnTo>
                    <a:lnTo>
                      <a:pt x="4" y="167"/>
                    </a:lnTo>
                    <a:lnTo>
                      <a:pt x="0" y="158"/>
                    </a:lnTo>
                    <a:lnTo>
                      <a:pt x="61" y="158"/>
                    </a:lnTo>
                    <a:lnTo>
                      <a:pt x="61" y="158"/>
                    </a:lnTo>
                    <a:lnTo>
                      <a:pt x="69" y="164"/>
                    </a:lnTo>
                    <a:lnTo>
                      <a:pt x="79" y="169"/>
                    </a:lnTo>
                    <a:lnTo>
                      <a:pt x="89" y="172"/>
                    </a:lnTo>
                    <a:lnTo>
                      <a:pt x="100" y="173"/>
                    </a:lnTo>
                    <a:lnTo>
                      <a:pt x="181" y="173"/>
                    </a:lnTo>
                    <a:lnTo>
                      <a:pt x="181" y="173"/>
                    </a:lnTo>
                    <a:lnTo>
                      <a:pt x="193" y="172"/>
                    </a:lnTo>
                    <a:lnTo>
                      <a:pt x="204" y="168"/>
                    </a:lnTo>
                    <a:lnTo>
                      <a:pt x="215" y="162"/>
                    </a:lnTo>
                    <a:lnTo>
                      <a:pt x="224" y="154"/>
                    </a:lnTo>
                    <a:lnTo>
                      <a:pt x="224" y="154"/>
                    </a:lnTo>
                    <a:lnTo>
                      <a:pt x="231" y="146"/>
                    </a:lnTo>
                    <a:lnTo>
                      <a:pt x="237" y="135"/>
                    </a:lnTo>
                    <a:lnTo>
                      <a:pt x="241" y="124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1" y="99"/>
                    </a:lnTo>
                    <a:lnTo>
                      <a:pt x="237" y="86"/>
                    </a:lnTo>
                    <a:lnTo>
                      <a:pt x="231" y="77"/>
                    </a:lnTo>
                    <a:lnTo>
                      <a:pt x="224" y="68"/>
                    </a:lnTo>
                    <a:lnTo>
                      <a:pt x="224" y="68"/>
                    </a:lnTo>
                    <a:lnTo>
                      <a:pt x="215" y="60"/>
                    </a:lnTo>
                    <a:lnTo>
                      <a:pt x="204" y="54"/>
                    </a:lnTo>
                    <a:lnTo>
                      <a:pt x="193" y="51"/>
                    </a:lnTo>
                    <a:lnTo>
                      <a:pt x="181" y="49"/>
                    </a:lnTo>
                    <a:lnTo>
                      <a:pt x="100" y="49"/>
                    </a:lnTo>
                    <a:lnTo>
                      <a:pt x="100" y="49"/>
                    </a:lnTo>
                    <a:lnTo>
                      <a:pt x="89" y="51"/>
                    </a:lnTo>
                    <a:lnTo>
                      <a:pt x="79" y="53"/>
                    </a:lnTo>
                    <a:lnTo>
                      <a:pt x="69" y="58"/>
                    </a:lnTo>
                    <a:lnTo>
                      <a:pt x="61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4" y="56"/>
                    </a:lnTo>
                    <a:lnTo>
                      <a:pt x="9" y="47"/>
                    </a:lnTo>
                    <a:lnTo>
                      <a:pt x="15" y="39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30" y="26"/>
                    </a:lnTo>
                    <a:lnTo>
                      <a:pt x="38" y="18"/>
                    </a:lnTo>
                    <a:lnTo>
                      <a:pt x="47" y="13"/>
                    </a:lnTo>
                    <a:lnTo>
                      <a:pt x="57" y="9"/>
                    </a:lnTo>
                    <a:lnTo>
                      <a:pt x="67" y="5"/>
                    </a:lnTo>
                    <a:lnTo>
                      <a:pt x="78" y="2"/>
                    </a:lnTo>
                    <a:lnTo>
                      <a:pt x="89" y="0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  <p:sp>
            <p:nvSpPr>
              <p:cNvPr id="17" name="Freeform 21"/>
              <p:cNvSpPr/>
              <p:nvPr/>
            </p:nvSpPr>
            <p:spPr bwMode="auto">
              <a:xfrm>
                <a:off x="1601767" y="4427550"/>
                <a:ext cx="195263" cy="36513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24" y="0"/>
                  </a:cxn>
                  <a:cxn ang="0">
                    <a:pos x="224" y="0"/>
                  </a:cxn>
                  <a:cxn ang="0">
                    <a:pos x="229" y="1"/>
                  </a:cxn>
                  <a:cxn ang="0">
                    <a:pos x="233" y="2"/>
                  </a:cxn>
                  <a:cxn ang="0">
                    <a:pos x="236" y="5"/>
                  </a:cxn>
                  <a:cxn ang="0">
                    <a:pos x="240" y="7"/>
                  </a:cxn>
                  <a:cxn ang="0">
                    <a:pos x="242" y="11"/>
                  </a:cxn>
                  <a:cxn ang="0">
                    <a:pos x="245" y="14"/>
                  </a:cxn>
                  <a:cxn ang="0">
                    <a:pos x="246" y="18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3"/>
                  </a:cxn>
                  <a:cxn ang="0">
                    <a:pos x="246" y="28"/>
                  </a:cxn>
                  <a:cxn ang="0">
                    <a:pos x="245" y="32"/>
                  </a:cxn>
                  <a:cxn ang="0">
                    <a:pos x="242" y="36"/>
                  </a:cxn>
                  <a:cxn ang="0">
                    <a:pos x="240" y="39"/>
                  </a:cxn>
                  <a:cxn ang="0">
                    <a:pos x="236" y="42"/>
                  </a:cxn>
                  <a:cxn ang="0">
                    <a:pos x="233" y="44"/>
                  </a:cxn>
                  <a:cxn ang="0">
                    <a:pos x="229" y="45"/>
                  </a:cxn>
                  <a:cxn ang="0">
                    <a:pos x="224" y="45"/>
                  </a:cxn>
                  <a:cxn ang="0">
                    <a:pos x="24" y="45"/>
                  </a:cxn>
                  <a:cxn ang="0">
                    <a:pos x="24" y="45"/>
                  </a:cxn>
                  <a:cxn ang="0">
                    <a:pos x="19" y="45"/>
                  </a:cxn>
                  <a:cxn ang="0">
                    <a:pos x="14" y="44"/>
                  </a:cxn>
                  <a:cxn ang="0">
                    <a:pos x="10" y="42"/>
                  </a:cxn>
                  <a:cxn ang="0">
                    <a:pos x="6" y="39"/>
                  </a:cxn>
                  <a:cxn ang="0">
                    <a:pos x="4" y="36"/>
                  </a:cxn>
                  <a:cxn ang="0">
                    <a:pos x="3" y="32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3" y="14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10" y="5"/>
                  </a:cxn>
                  <a:cxn ang="0">
                    <a:pos x="14" y="2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46" h="45">
                    <a:moveTo>
                      <a:pt x="24" y="0"/>
                    </a:moveTo>
                    <a:lnTo>
                      <a:pt x="224" y="0"/>
                    </a:lnTo>
                    <a:lnTo>
                      <a:pt x="224" y="0"/>
                    </a:lnTo>
                    <a:lnTo>
                      <a:pt x="229" y="1"/>
                    </a:lnTo>
                    <a:lnTo>
                      <a:pt x="233" y="2"/>
                    </a:lnTo>
                    <a:lnTo>
                      <a:pt x="236" y="5"/>
                    </a:lnTo>
                    <a:lnTo>
                      <a:pt x="240" y="7"/>
                    </a:lnTo>
                    <a:lnTo>
                      <a:pt x="242" y="11"/>
                    </a:lnTo>
                    <a:lnTo>
                      <a:pt x="245" y="14"/>
                    </a:lnTo>
                    <a:lnTo>
                      <a:pt x="246" y="18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8"/>
                    </a:lnTo>
                    <a:lnTo>
                      <a:pt x="245" y="32"/>
                    </a:lnTo>
                    <a:lnTo>
                      <a:pt x="242" y="36"/>
                    </a:lnTo>
                    <a:lnTo>
                      <a:pt x="240" y="39"/>
                    </a:lnTo>
                    <a:lnTo>
                      <a:pt x="236" y="42"/>
                    </a:lnTo>
                    <a:lnTo>
                      <a:pt x="233" y="44"/>
                    </a:lnTo>
                    <a:lnTo>
                      <a:pt x="229" y="45"/>
                    </a:lnTo>
                    <a:lnTo>
                      <a:pt x="2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19" y="45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3" y="14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Lao UI" panose="020B0502040204020203" pitchFamily="34" charset="0"/>
                  <a:cs typeface="Lao UI" panose="020B0502040204020203" pitchFamily="34" charset="0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4937249" y="2494995"/>
            <a:ext cx="636196" cy="636164"/>
            <a:chOff x="4937249" y="2494995"/>
            <a:chExt cx="636196" cy="636164"/>
          </a:xfrm>
          <a:solidFill>
            <a:srgbClr val="F29234"/>
          </a:solidFill>
        </p:grpSpPr>
        <p:sp>
          <p:nvSpPr>
            <p:cNvPr id="19" name="Rectangle 23"/>
            <p:cNvSpPr/>
            <p:nvPr/>
          </p:nvSpPr>
          <p:spPr>
            <a:xfrm>
              <a:off x="4937249" y="2494995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20" name="Freeform 63"/>
            <p:cNvSpPr>
              <a:spLocks noEditPoints="1"/>
            </p:cNvSpPr>
            <p:nvPr/>
          </p:nvSpPr>
          <p:spPr bwMode="auto">
            <a:xfrm>
              <a:off x="5115758" y="2684685"/>
              <a:ext cx="302600" cy="259373"/>
            </a:xfrm>
            <a:custGeom>
              <a:avLst/>
              <a:gdLst/>
              <a:ahLst/>
              <a:cxnLst>
                <a:cxn ang="0">
                  <a:pos x="15" y="2"/>
                </a:cxn>
                <a:cxn ang="0">
                  <a:pos x="0" y="4"/>
                </a:cxn>
                <a:cxn ang="0">
                  <a:pos x="0" y="62"/>
                </a:cxn>
                <a:cxn ang="0">
                  <a:pos x="9" y="71"/>
                </a:cxn>
                <a:cxn ang="0">
                  <a:pos x="53" y="45"/>
                </a:cxn>
                <a:cxn ang="0">
                  <a:pos x="58" y="31"/>
                </a:cxn>
                <a:cxn ang="0">
                  <a:pos x="307" y="11"/>
                </a:cxn>
                <a:cxn ang="0">
                  <a:pos x="95" y="11"/>
                </a:cxn>
                <a:cxn ang="0">
                  <a:pos x="85" y="27"/>
                </a:cxn>
                <a:cxn ang="0">
                  <a:pos x="85" y="51"/>
                </a:cxn>
                <a:cxn ang="0">
                  <a:pos x="102" y="62"/>
                </a:cxn>
                <a:cxn ang="0">
                  <a:pos x="314" y="60"/>
                </a:cxn>
                <a:cxn ang="0">
                  <a:pos x="323" y="43"/>
                </a:cxn>
                <a:cxn ang="0">
                  <a:pos x="323" y="20"/>
                </a:cxn>
                <a:cxn ang="0">
                  <a:pos x="307" y="11"/>
                </a:cxn>
                <a:cxn ang="0">
                  <a:pos x="53" y="147"/>
                </a:cxn>
                <a:cxn ang="0">
                  <a:pos x="60" y="138"/>
                </a:cxn>
                <a:cxn ang="0">
                  <a:pos x="15" y="112"/>
                </a:cxn>
                <a:cxn ang="0">
                  <a:pos x="4" y="111"/>
                </a:cxn>
                <a:cxn ang="0">
                  <a:pos x="0" y="163"/>
                </a:cxn>
                <a:cxn ang="0">
                  <a:pos x="4" y="172"/>
                </a:cxn>
                <a:cxn ang="0">
                  <a:pos x="15" y="172"/>
                </a:cxn>
                <a:cxn ang="0">
                  <a:pos x="102" y="112"/>
                </a:cxn>
                <a:cxn ang="0">
                  <a:pos x="85" y="123"/>
                </a:cxn>
                <a:cxn ang="0">
                  <a:pos x="85" y="147"/>
                </a:cxn>
                <a:cxn ang="0">
                  <a:pos x="95" y="163"/>
                </a:cxn>
                <a:cxn ang="0">
                  <a:pos x="307" y="163"/>
                </a:cxn>
                <a:cxn ang="0">
                  <a:pos x="323" y="154"/>
                </a:cxn>
                <a:cxn ang="0">
                  <a:pos x="323" y="129"/>
                </a:cxn>
                <a:cxn ang="0">
                  <a:pos x="314" y="114"/>
                </a:cxn>
                <a:cxn ang="0">
                  <a:pos x="53" y="232"/>
                </a:cxn>
                <a:cxn ang="0">
                  <a:pos x="9" y="205"/>
                </a:cxn>
                <a:cxn ang="0">
                  <a:pos x="0" y="214"/>
                </a:cxn>
                <a:cxn ang="0">
                  <a:pos x="0" y="272"/>
                </a:cxn>
                <a:cxn ang="0">
                  <a:pos x="15" y="274"/>
                </a:cxn>
                <a:cxn ang="0">
                  <a:pos x="58" y="245"/>
                </a:cxn>
                <a:cxn ang="0">
                  <a:pos x="53" y="232"/>
                </a:cxn>
                <a:cxn ang="0">
                  <a:pos x="102" y="214"/>
                </a:cxn>
                <a:cxn ang="0">
                  <a:pos x="91" y="219"/>
                </a:cxn>
                <a:cxn ang="0">
                  <a:pos x="85" y="248"/>
                </a:cxn>
                <a:cxn ang="0">
                  <a:pos x="91" y="261"/>
                </a:cxn>
                <a:cxn ang="0">
                  <a:pos x="307" y="266"/>
                </a:cxn>
                <a:cxn ang="0">
                  <a:pos x="319" y="261"/>
                </a:cxn>
                <a:cxn ang="0">
                  <a:pos x="323" y="232"/>
                </a:cxn>
                <a:cxn ang="0">
                  <a:pos x="319" y="219"/>
                </a:cxn>
                <a:cxn ang="0">
                  <a:pos x="307" y="214"/>
                </a:cxn>
              </a:cxnLst>
              <a:rect l="0" t="0" r="r" b="b"/>
              <a:pathLst>
                <a:path w="323" h="275">
                  <a:moveTo>
                    <a:pt x="53" y="27"/>
                  </a:moveTo>
                  <a:lnTo>
                    <a:pt x="15" y="2"/>
                  </a:lnTo>
                  <a:lnTo>
                    <a:pt x="15" y="2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9" y="71"/>
                  </a:lnTo>
                  <a:lnTo>
                    <a:pt x="15" y="69"/>
                  </a:lnTo>
                  <a:lnTo>
                    <a:pt x="53" y="45"/>
                  </a:lnTo>
                  <a:lnTo>
                    <a:pt x="53" y="45"/>
                  </a:lnTo>
                  <a:lnTo>
                    <a:pt x="58" y="40"/>
                  </a:lnTo>
                  <a:lnTo>
                    <a:pt x="60" y="36"/>
                  </a:lnTo>
                  <a:lnTo>
                    <a:pt x="58" y="31"/>
                  </a:lnTo>
                  <a:lnTo>
                    <a:pt x="53" y="27"/>
                  </a:lnTo>
                  <a:lnTo>
                    <a:pt x="53" y="27"/>
                  </a:lnTo>
                  <a:close/>
                  <a:moveTo>
                    <a:pt x="307" y="11"/>
                  </a:moveTo>
                  <a:lnTo>
                    <a:pt x="102" y="11"/>
                  </a:lnTo>
                  <a:lnTo>
                    <a:pt x="102" y="11"/>
                  </a:lnTo>
                  <a:lnTo>
                    <a:pt x="95" y="11"/>
                  </a:lnTo>
                  <a:lnTo>
                    <a:pt x="91" y="14"/>
                  </a:lnTo>
                  <a:lnTo>
                    <a:pt x="85" y="20"/>
                  </a:lnTo>
                  <a:lnTo>
                    <a:pt x="85" y="27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91" y="56"/>
                  </a:lnTo>
                  <a:lnTo>
                    <a:pt x="95" y="60"/>
                  </a:lnTo>
                  <a:lnTo>
                    <a:pt x="102" y="62"/>
                  </a:lnTo>
                  <a:lnTo>
                    <a:pt x="307" y="62"/>
                  </a:lnTo>
                  <a:lnTo>
                    <a:pt x="307" y="62"/>
                  </a:lnTo>
                  <a:lnTo>
                    <a:pt x="314" y="60"/>
                  </a:lnTo>
                  <a:lnTo>
                    <a:pt x="319" y="56"/>
                  </a:lnTo>
                  <a:lnTo>
                    <a:pt x="323" y="51"/>
                  </a:lnTo>
                  <a:lnTo>
                    <a:pt x="323" y="43"/>
                  </a:lnTo>
                  <a:lnTo>
                    <a:pt x="323" y="27"/>
                  </a:lnTo>
                  <a:lnTo>
                    <a:pt x="323" y="27"/>
                  </a:lnTo>
                  <a:lnTo>
                    <a:pt x="323" y="20"/>
                  </a:lnTo>
                  <a:lnTo>
                    <a:pt x="319" y="14"/>
                  </a:lnTo>
                  <a:lnTo>
                    <a:pt x="314" y="11"/>
                  </a:lnTo>
                  <a:lnTo>
                    <a:pt x="307" y="11"/>
                  </a:lnTo>
                  <a:lnTo>
                    <a:pt x="307" y="11"/>
                  </a:lnTo>
                  <a:close/>
                  <a:moveTo>
                    <a:pt x="15" y="172"/>
                  </a:moveTo>
                  <a:lnTo>
                    <a:pt x="53" y="147"/>
                  </a:lnTo>
                  <a:lnTo>
                    <a:pt x="53" y="147"/>
                  </a:lnTo>
                  <a:lnTo>
                    <a:pt x="58" y="143"/>
                  </a:lnTo>
                  <a:lnTo>
                    <a:pt x="60" y="138"/>
                  </a:lnTo>
                  <a:lnTo>
                    <a:pt x="58" y="134"/>
                  </a:lnTo>
                  <a:lnTo>
                    <a:pt x="53" y="130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9" y="111"/>
                  </a:lnTo>
                  <a:lnTo>
                    <a:pt x="4" y="111"/>
                  </a:lnTo>
                  <a:lnTo>
                    <a:pt x="0" y="114"/>
                  </a:lnTo>
                  <a:lnTo>
                    <a:pt x="0" y="121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70"/>
                  </a:lnTo>
                  <a:lnTo>
                    <a:pt x="4" y="172"/>
                  </a:lnTo>
                  <a:lnTo>
                    <a:pt x="9" y="174"/>
                  </a:lnTo>
                  <a:lnTo>
                    <a:pt x="15" y="172"/>
                  </a:lnTo>
                  <a:lnTo>
                    <a:pt x="15" y="172"/>
                  </a:lnTo>
                  <a:close/>
                  <a:moveTo>
                    <a:pt x="307" y="112"/>
                  </a:moveTo>
                  <a:lnTo>
                    <a:pt x="102" y="112"/>
                  </a:lnTo>
                  <a:lnTo>
                    <a:pt x="102" y="112"/>
                  </a:lnTo>
                  <a:lnTo>
                    <a:pt x="95" y="114"/>
                  </a:lnTo>
                  <a:lnTo>
                    <a:pt x="91" y="118"/>
                  </a:lnTo>
                  <a:lnTo>
                    <a:pt x="85" y="123"/>
                  </a:lnTo>
                  <a:lnTo>
                    <a:pt x="85" y="129"/>
                  </a:lnTo>
                  <a:lnTo>
                    <a:pt x="85" y="147"/>
                  </a:lnTo>
                  <a:lnTo>
                    <a:pt x="85" y="147"/>
                  </a:lnTo>
                  <a:lnTo>
                    <a:pt x="85" y="154"/>
                  </a:lnTo>
                  <a:lnTo>
                    <a:pt x="91" y="159"/>
                  </a:lnTo>
                  <a:lnTo>
                    <a:pt x="95" y="163"/>
                  </a:lnTo>
                  <a:lnTo>
                    <a:pt x="102" y="163"/>
                  </a:lnTo>
                  <a:lnTo>
                    <a:pt x="307" y="163"/>
                  </a:lnTo>
                  <a:lnTo>
                    <a:pt x="307" y="163"/>
                  </a:lnTo>
                  <a:lnTo>
                    <a:pt x="314" y="163"/>
                  </a:lnTo>
                  <a:lnTo>
                    <a:pt x="319" y="159"/>
                  </a:lnTo>
                  <a:lnTo>
                    <a:pt x="323" y="154"/>
                  </a:lnTo>
                  <a:lnTo>
                    <a:pt x="323" y="147"/>
                  </a:lnTo>
                  <a:lnTo>
                    <a:pt x="323" y="129"/>
                  </a:lnTo>
                  <a:lnTo>
                    <a:pt x="323" y="129"/>
                  </a:lnTo>
                  <a:lnTo>
                    <a:pt x="323" y="123"/>
                  </a:lnTo>
                  <a:lnTo>
                    <a:pt x="319" y="118"/>
                  </a:lnTo>
                  <a:lnTo>
                    <a:pt x="314" y="114"/>
                  </a:lnTo>
                  <a:lnTo>
                    <a:pt x="307" y="112"/>
                  </a:lnTo>
                  <a:lnTo>
                    <a:pt x="307" y="112"/>
                  </a:lnTo>
                  <a:close/>
                  <a:moveTo>
                    <a:pt x="53" y="232"/>
                  </a:moveTo>
                  <a:lnTo>
                    <a:pt x="15" y="207"/>
                  </a:lnTo>
                  <a:lnTo>
                    <a:pt x="15" y="207"/>
                  </a:lnTo>
                  <a:lnTo>
                    <a:pt x="9" y="205"/>
                  </a:lnTo>
                  <a:lnTo>
                    <a:pt x="4" y="205"/>
                  </a:lnTo>
                  <a:lnTo>
                    <a:pt x="0" y="208"/>
                  </a:lnTo>
                  <a:lnTo>
                    <a:pt x="0" y="214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72"/>
                  </a:lnTo>
                  <a:lnTo>
                    <a:pt x="4" y="275"/>
                  </a:lnTo>
                  <a:lnTo>
                    <a:pt x="9" y="275"/>
                  </a:lnTo>
                  <a:lnTo>
                    <a:pt x="15" y="274"/>
                  </a:lnTo>
                  <a:lnTo>
                    <a:pt x="53" y="250"/>
                  </a:lnTo>
                  <a:lnTo>
                    <a:pt x="53" y="250"/>
                  </a:lnTo>
                  <a:lnTo>
                    <a:pt x="58" y="245"/>
                  </a:lnTo>
                  <a:lnTo>
                    <a:pt x="60" y="241"/>
                  </a:lnTo>
                  <a:lnTo>
                    <a:pt x="58" y="236"/>
                  </a:lnTo>
                  <a:lnTo>
                    <a:pt x="53" y="232"/>
                  </a:lnTo>
                  <a:lnTo>
                    <a:pt x="53" y="232"/>
                  </a:lnTo>
                  <a:close/>
                  <a:moveTo>
                    <a:pt x="307" y="214"/>
                  </a:moveTo>
                  <a:lnTo>
                    <a:pt x="102" y="214"/>
                  </a:lnTo>
                  <a:lnTo>
                    <a:pt x="102" y="214"/>
                  </a:lnTo>
                  <a:lnTo>
                    <a:pt x="95" y="216"/>
                  </a:lnTo>
                  <a:lnTo>
                    <a:pt x="91" y="219"/>
                  </a:lnTo>
                  <a:lnTo>
                    <a:pt x="85" y="225"/>
                  </a:lnTo>
                  <a:lnTo>
                    <a:pt x="85" y="232"/>
                  </a:lnTo>
                  <a:lnTo>
                    <a:pt x="85" y="248"/>
                  </a:lnTo>
                  <a:lnTo>
                    <a:pt x="85" y="248"/>
                  </a:lnTo>
                  <a:lnTo>
                    <a:pt x="85" y="256"/>
                  </a:lnTo>
                  <a:lnTo>
                    <a:pt x="91" y="261"/>
                  </a:lnTo>
                  <a:lnTo>
                    <a:pt x="95" y="265"/>
                  </a:lnTo>
                  <a:lnTo>
                    <a:pt x="102" y="266"/>
                  </a:lnTo>
                  <a:lnTo>
                    <a:pt x="307" y="266"/>
                  </a:lnTo>
                  <a:lnTo>
                    <a:pt x="307" y="266"/>
                  </a:lnTo>
                  <a:lnTo>
                    <a:pt x="314" y="265"/>
                  </a:lnTo>
                  <a:lnTo>
                    <a:pt x="319" y="261"/>
                  </a:lnTo>
                  <a:lnTo>
                    <a:pt x="323" y="256"/>
                  </a:lnTo>
                  <a:lnTo>
                    <a:pt x="323" y="248"/>
                  </a:lnTo>
                  <a:lnTo>
                    <a:pt x="323" y="232"/>
                  </a:lnTo>
                  <a:lnTo>
                    <a:pt x="323" y="232"/>
                  </a:lnTo>
                  <a:lnTo>
                    <a:pt x="323" y="225"/>
                  </a:lnTo>
                  <a:lnTo>
                    <a:pt x="319" y="219"/>
                  </a:lnTo>
                  <a:lnTo>
                    <a:pt x="314" y="216"/>
                  </a:lnTo>
                  <a:lnTo>
                    <a:pt x="307" y="214"/>
                  </a:lnTo>
                  <a:lnTo>
                    <a:pt x="307" y="21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37249" y="1423425"/>
            <a:ext cx="636196" cy="636164"/>
            <a:chOff x="4937249" y="1423425"/>
            <a:chExt cx="636196" cy="636164"/>
          </a:xfrm>
          <a:solidFill>
            <a:schemeClr val="accent1"/>
          </a:solidFill>
        </p:grpSpPr>
        <p:sp>
          <p:nvSpPr>
            <p:cNvPr id="22" name="Rectangle 16"/>
            <p:cNvSpPr/>
            <p:nvPr/>
          </p:nvSpPr>
          <p:spPr>
            <a:xfrm>
              <a:off x="4937249" y="1423425"/>
              <a:ext cx="636196" cy="636164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cs typeface="Lao UI" panose="020B0502040204020203" pitchFamily="34" charset="0"/>
              </a:endParaRPr>
            </a:p>
          </p:txBody>
        </p:sp>
        <p:sp>
          <p:nvSpPr>
            <p:cNvPr id="23" name="Freeform 108"/>
            <p:cNvSpPr>
              <a:spLocks noChangeAspect="1" noEditPoints="1"/>
            </p:cNvSpPr>
            <p:nvPr/>
          </p:nvSpPr>
          <p:spPr bwMode="auto">
            <a:xfrm>
              <a:off x="5110014" y="1561319"/>
              <a:ext cx="288000" cy="382739"/>
            </a:xfrm>
            <a:custGeom>
              <a:avLst/>
              <a:gdLst/>
              <a:ahLst/>
              <a:cxnLst>
                <a:cxn ang="0">
                  <a:pos x="136" y="2"/>
                </a:cxn>
                <a:cxn ang="0">
                  <a:pos x="92" y="13"/>
                </a:cxn>
                <a:cxn ang="0">
                  <a:pos x="56" y="35"/>
                </a:cxn>
                <a:cxn ang="0">
                  <a:pos x="25" y="67"/>
                </a:cxn>
                <a:cxn ang="0">
                  <a:pos x="7" y="107"/>
                </a:cxn>
                <a:cxn ang="0">
                  <a:pos x="0" y="153"/>
                </a:cxn>
                <a:cxn ang="0">
                  <a:pos x="5" y="187"/>
                </a:cxn>
                <a:cxn ang="0">
                  <a:pos x="25" y="236"/>
                </a:cxn>
                <a:cxn ang="0">
                  <a:pos x="63" y="274"/>
                </a:cxn>
                <a:cxn ang="0">
                  <a:pos x="69" y="278"/>
                </a:cxn>
                <a:cxn ang="0">
                  <a:pos x="76" y="301"/>
                </a:cxn>
                <a:cxn ang="0">
                  <a:pos x="76" y="354"/>
                </a:cxn>
                <a:cxn ang="0">
                  <a:pos x="83" y="372"/>
                </a:cxn>
                <a:cxn ang="0">
                  <a:pos x="140" y="401"/>
                </a:cxn>
                <a:cxn ang="0">
                  <a:pos x="150" y="405"/>
                </a:cxn>
                <a:cxn ang="0">
                  <a:pos x="214" y="376"/>
                </a:cxn>
                <a:cxn ang="0">
                  <a:pos x="225" y="367"/>
                </a:cxn>
                <a:cxn ang="0">
                  <a:pos x="228" y="303"/>
                </a:cxn>
                <a:cxn ang="0">
                  <a:pos x="230" y="289"/>
                </a:cxn>
                <a:cxn ang="0">
                  <a:pos x="243" y="270"/>
                </a:cxn>
                <a:cxn ang="0">
                  <a:pos x="261" y="256"/>
                </a:cxn>
                <a:cxn ang="0">
                  <a:pos x="288" y="216"/>
                </a:cxn>
                <a:cxn ang="0">
                  <a:pos x="301" y="169"/>
                </a:cxn>
                <a:cxn ang="0">
                  <a:pos x="301" y="136"/>
                </a:cxn>
                <a:cxn ang="0">
                  <a:pos x="290" y="93"/>
                </a:cxn>
                <a:cxn ang="0">
                  <a:pos x="268" y="57"/>
                </a:cxn>
                <a:cxn ang="0">
                  <a:pos x="236" y="28"/>
                </a:cxn>
                <a:cxn ang="0">
                  <a:pos x="196" y="8"/>
                </a:cxn>
                <a:cxn ang="0">
                  <a:pos x="150" y="0"/>
                </a:cxn>
                <a:cxn ang="0">
                  <a:pos x="100" y="354"/>
                </a:cxn>
                <a:cxn ang="0">
                  <a:pos x="203" y="303"/>
                </a:cxn>
                <a:cxn ang="0">
                  <a:pos x="100" y="303"/>
                </a:cxn>
                <a:cxn ang="0">
                  <a:pos x="203" y="303"/>
                </a:cxn>
                <a:cxn ang="0">
                  <a:pos x="230" y="249"/>
                </a:cxn>
                <a:cxn ang="0">
                  <a:pos x="210" y="270"/>
                </a:cxn>
                <a:cxn ang="0">
                  <a:pos x="96" y="278"/>
                </a:cxn>
                <a:cxn ang="0">
                  <a:pos x="85" y="260"/>
                </a:cxn>
                <a:cxn ang="0">
                  <a:pos x="67" y="245"/>
                </a:cxn>
                <a:cxn ang="0">
                  <a:pos x="40" y="211"/>
                </a:cxn>
                <a:cxn ang="0">
                  <a:pos x="27" y="167"/>
                </a:cxn>
                <a:cxn ang="0">
                  <a:pos x="25" y="140"/>
                </a:cxn>
                <a:cxn ang="0">
                  <a:pos x="36" y="104"/>
                </a:cxn>
                <a:cxn ang="0">
                  <a:pos x="54" y="71"/>
                </a:cxn>
                <a:cxn ang="0">
                  <a:pos x="82" y="47"/>
                </a:cxn>
                <a:cxn ang="0">
                  <a:pos x="114" y="31"/>
                </a:cxn>
                <a:cxn ang="0">
                  <a:pos x="150" y="26"/>
                </a:cxn>
                <a:cxn ang="0">
                  <a:pos x="176" y="29"/>
                </a:cxn>
                <a:cxn ang="0">
                  <a:pos x="212" y="42"/>
                </a:cxn>
                <a:cxn ang="0">
                  <a:pos x="239" y="64"/>
                </a:cxn>
                <a:cxn ang="0">
                  <a:pos x="261" y="93"/>
                </a:cxn>
                <a:cxn ang="0">
                  <a:pos x="274" y="127"/>
                </a:cxn>
                <a:cxn ang="0">
                  <a:pos x="277" y="153"/>
                </a:cxn>
                <a:cxn ang="0">
                  <a:pos x="270" y="192"/>
                </a:cxn>
                <a:cxn ang="0">
                  <a:pos x="250" y="229"/>
                </a:cxn>
                <a:cxn ang="0">
                  <a:pos x="232" y="249"/>
                </a:cxn>
              </a:cxnLst>
              <a:rect l="0" t="0" r="r" b="b"/>
              <a:pathLst>
                <a:path w="303" h="405">
                  <a:moveTo>
                    <a:pt x="150" y="0"/>
                  </a:moveTo>
                  <a:lnTo>
                    <a:pt x="150" y="0"/>
                  </a:lnTo>
                  <a:lnTo>
                    <a:pt x="136" y="2"/>
                  </a:lnTo>
                  <a:lnTo>
                    <a:pt x="121" y="4"/>
                  </a:lnTo>
                  <a:lnTo>
                    <a:pt x="107" y="8"/>
                  </a:lnTo>
                  <a:lnTo>
                    <a:pt x="92" y="13"/>
                  </a:lnTo>
                  <a:lnTo>
                    <a:pt x="80" y="18"/>
                  </a:lnTo>
                  <a:lnTo>
                    <a:pt x="67" y="28"/>
                  </a:lnTo>
                  <a:lnTo>
                    <a:pt x="56" y="35"/>
                  </a:lnTo>
                  <a:lnTo>
                    <a:pt x="45" y="46"/>
                  </a:lnTo>
                  <a:lnTo>
                    <a:pt x="34" y="57"/>
                  </a:lnTo>
                  <a:lnTo>
                    <a:pt x="25" y="67"/>
                  </a:lnTo>
                  <a:lnTo>
                    <a:pt x="18" y="80"/>
                  </a:lnTo>
                  <a:lnTo>
                    <a:pt x="13" y="93"/>
                  </a:lnTo>
                  <a:lnTo>
                    <a:pt x="7" y="107"/>
                  </a:lnTo>
                  <a:lnTo>
                    <a:pt x="4" y="122"/>
                  </a:lnTo>
                  <a:lnTo>
                    <a:pt x="2" y="136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2" y="171"/>
                  </a:lnTo>
                  <a:lnTo>
                    <a:pt x="5" y="187"/>
                  </a:lnTo>
                  <a:lnTo>
                    <a:pt x="9" y="205"/>
                  </a:lnTo>
                  <a:lnTo>
                    <a:pt x="16" y="221"/>
                  </a:lnTo>
                  <a:lnTo>
                    <a:pt x="25" y="236"/>
                  </a:lnTo>
                  <a:lnTo>
                    <a:pt x="36" y="251"/>
                  </a:lnTo>
                  <a:lnTo>
                    <a:pt x="49" y="263"/>
                  </a:lnTo>
                  <a:lnTo>
                    <a:pt x="63" y="274"/>
                  </a:lnTo>
                  <a:lnTo>
                    <a:pt x="65" y="276"/>
                  </a:lnTo>
                  <a:lnTo>
                    <a:pt x="65" y="276"/>
                  </a:lnTo>
                  <a:lnTo>
                    <a:pt x="69" y="278"/>
                  </a:lnTo>
                  <a:lnTo>
                    <a:pt x="71" y="281"/>
                  </a:lnTo>
                  <a:lnTo>
                    <a:pt x="74" y="290"/>
                  </a:lnTo>
                  <a:lnTo>
                    <a:pt x="76" y="301"/>
                  </a:lnTo>
                  <a:lnTo>
                    <a:pt x="76" y="303"/>
                  </a:lnTo>
                  <a:lnTo>
                    <a:pt x="76" y="354"/>
                  </a:lnTo>
                  <a:lnTo>
                    <a:pt x="76" y="354"/>
                  </a:lnTo>
                  <a:lnTo>
                    <a:pt x="76" y="359"/>
                  </a:lnTo>
                  <a:lnTo>
                    <a:pt x="80" y="367"/>
                  </a:lnTo>
                  <a:lnTo>
                    <a:pt x="83" y="372"/>
                  </a:lnTo>
                  <a:lnTo>
                    <a:pt x="89" y="376"/>
                  </a:lnTo>
                  <a:lnTo>
                    <a:pt x="140" y="401"/>
                  </a:lnTo>
                  <a:lnTo>
                    <a:pt x="140" y="401"/>
                  </a:lnTo>
                  <a:lnTo>
                    <a:pt x="145" y="403"/>
                  </a:lnTo>
                  <a:lnTo>
                    <a:pt x="150" y="405"/>
                  </a:lnTo>
                  <a:lnTo>
                    <a:pt x="150" y="405"/>
                  </a:lnTo>
                  <a:lnTo>
                    <a:pt x="158" y="403"/>
                  </a:lnTo>
                  <a:lnTo>
                    <a:pt x="163" y="401"/>
                  </a:lnTo>
                  <a:lnTo>
                    <a:pt x="214" y="376"/>
                  </a:lnTo>
                  <a:lnTo>
                    <a:pt x="214" y="376"/>
                  </a:lnTo>
                  <a:lnTo>
                    <a:pt x="219" y="372"/>
                  </a:lnTo>
                  <a:lnTo>
                    <a:pt x="225" y="367"/>
                  </a:lnTo>
                  <a:lnTo>
                    <a:pt x="227" y="359"/>
                  </a:lnTo>
                  <a:lnTo>
                    <a:pt x="228" y="354"/>
                  </a:lnTo>
                  <a:lnTo>
                    <a:pt x="228" y="303"/>
                  </a:lnTo>
                  <a:lnTo>
                    <a:pt x="228" y="303"/>
                  </a:lnTo>
                  <a:lnTo>
                    <a:pt x="228" y="296"/>
                  </a:lnTo>
                  <a:lnTo>
                    <a:pt x="230" y="289"/>
                  </a:lnTo>
                  <a:lnTo>
                    <a:pt x="236" y="278"/>
                  </a:lnTo>
                  <a:lnTo>
                    <a:pt x="241" y="272"/>
                  </a:lnTo>
                  <a:lnTo>
                    <a:pt x="243" y="270"/>
                  </a:lnTo>
                  <a:lnTo>
                    <a:pt x="248" y="267"/>
                  </a:lnTo>
                  <a:lnTo>
                    <a:pt x="248" y="267"/>
                  </a:lnTo>
                  <a:lnTo>
                    <a:pt x="261" y="256"/>
                  </a:lnTo>
                  <a:lnTo>
                    <a:pt x="272" y="243"/>
                  </a:lnTo>
                  <a:lnTo>
                    <a:pt x="281" y="231"/>
                  </a:lnTo>
                  <a:lnTo>
                    <a:pt x="288" y="216"/>
                  </a:lnTo>
                  <a:lnTo>
                    <a:pt x="294" y="200"/>
                  </a:lnTo>
                  <a:lnTo>
                    <a:pt x="299" y="185"/>
                  </a:lnTo>
                  <a:lnTo>
                    <a:pt x="301" y="169"/>
                  </a:lnTo>
                  <a:lnTo>
                    <a:pt x="303" y="153"/>
                  </a:lnTo>
                  <a:lnTo>
                    <a:pt x="303" y="153"/>
                  </a:lnTo>
                  <a:lnTo>
                    <a:pt x="301" y="136"/>
                  </a:lnTo>
                  <a:lnTo>
                    <a:pt x="299" y="122"/>
                  </a:lnTo>
                  <a:lnTo>
                    <a:pt x="295" y="107"/>
                  </a:lnTo>
                  <a:lnTo>
                    <a:pt x="290" y="93"/>
                  </a:lnTo>
                  <a:lnTo>
                    <a:pt x="285" y="80"/>
                  </a:lnTo>
                  <a:lnTo>
                    <a:pt x="275" y="67"/>
                  </a:lnTo>
                  <a:lnTo>
                    <a:pt x="268" y="57"/>
                  </a:lnTo>
                  <a:lnTo>
                    <a:pt x="257" y="46"/>
                  </a:lnTo>
                  <a:lnTo>
                    <a:pt x="246" y="35"/>
                  </a:lnTo>
                  <a:lnTo>
                    <a:pt x="236" y="28"/>
                  </a:lnTo>
                  <a:lnTo>
                    <a:pt x="223" y="18"/>
                  </a:lnTo>
                  <a:lnTo>
                    <a:pt x="210" y="13"/>
                  </a:lnTo>
                  <a:lnTo>
                    <a:pt x="196" y="8"/>
                  </a:lnTo>
                  <a:lnTo>
                    <a:pt x="181" y="4"/>
                  </a:lnTo>
                  <a:lnTo>
                    <a:pt x="167" y="2"/>
                  </a:lnTo>
                  <a:lnTo>
                    <a:pt x="150" y="0"/>
                  </a:lnTo>
                  <a:lnTo>
                    <a:pt x="150" y="0"/>
                  </a:lnTo>
                  <a:close/>
                  <a:moveTo>
                    <a:pt x="150" y="379"/>
                  </a:moveTo>
                  <a:lnTo>
                    <a:pt x="100" y="354"/>
                  </a:lnTo>
                  <a:lnTo>
                    <a:pt x="203" y="354"/>
                  </a:lnTo>
                  <a:lnTo>
                    <a:pt x="150" y="379"/>
                  </a:lnTo>
                  <a:close/>
                  <a:moveTo>
                    <a:pt x="203" y="303"/>
                  </a:moveTo>
                  <a:lnTo>
                    <a:pt x="203" y="328"/>
                  </a:lnTo>
                  <a:lnTo>
                    <a:pt x="100" y="328"/>
                  </a:lnTo>
                  <a:lnTo>
                    <a:pt x="100" y="303"/>
                  </a:lnTo>
                  <a:lnTo>
                    <a:pt x="100" y="303"/>
                  </a:lnTo>
                  <a:lnTo>
                    <a:pt x="203" y="303"/>
                  </a:lnTo>
                  <a:lnTo>
                    <a:pt x="203" y="303"/>
                  </a:lnTo>
                  <a:close/>
                  <a:moveTo>
                    <a:pt x="232" y="249"/>
                  </a:moveTo>
                  <a:lnTo>
                    <a:pt x="232" y="249"/>
                  </a:lnTo>
                  <a:lnTo>
                    <a:pt x="230" y="249"/>
                  </a:lnTo>
                  <a:lnTo>
                    <a:pt x="223" y="254"/>
                  </a:lnTo>
                  <a:lnTo>
                    <a:pt x="214" y="263"/>
                  </a:lnTo>
                  <a:lnTo>
                    <a:pt x="210" y="270"/>
                  </a:lnTo>
                  <a:lnTo>
                    <a:pt x="207" y="278"/>
                  </a:lnTo>
                  <a:lnTo>
                    <a:pt x="96" y="278"/>
                  </a:lnTo>
                  <a:lnTo>
                    <a:pt x="96" y="278"/>
                  </a:lnTo>
                  <a:lnTo>
                    <a:pt x="94" y="270"/>
                  </a:lnTo>
                  <a:lnTo>
                    <a:pt x="91" y="265"/>
                  </a:lnTo>
                  <a:lnTo>
                    <a:pt x="85" y="260"/>
                  </a:lnTo>
                  <a:lnTo>
                    <a:pt x="78" y="254"/>
                  </a:lnTo>
                  <a:lnTo>
                    <a:pt x="78" y="254"/>
                  </a:lnTo>
                  <a:lnTo>
                    <a:pt x="67" y="245"/>
                  </a:lnTo>
                  <a:lnTo>
                    <a:pt x="56" y="234"/>
                  </a:lnTo>
                  <a:lnTo>
                    <a:pt x="47" y="223"/>
                  </a:lnTo>
                  <a:lnTo>
                    <a:pt x="40" y="211"/>
                  </a:lnTo>
                  <a:lnTo>
                    <a:pt x="34" y="196"/>
                  </a:lnTo>
                  <a:lnTo>
                    <a:pt x="29" y="182"/>
                  </a:lnTo>
                  <a:lnTo>
                    <a:pt x="27" y="167"/>
                  </a:lnTo>
                  <a:lnTo>
                    <a:pt x="25" y="153"/>
                  </a:lnTo>
                  <a:lnTo>
                    <a:pt x="25" y="153"/>
                  </a:lnTo>
                  <a:lnTo>
                    <a:pt x="25" y="140"/>
                  </a:lnTo>
                  <a:lnTo>
                    <a:pt x="27" y="127"/>
                  </a:lnTo>
                  <a:lnTo>
                    <a:pt x="31" y="115"/>
                  </a:lnTo>
                  <a:lnTo>
                    <a:pt x="36" y="104"/>
                  </a:lnTo>
                  <a:lnTo>
                    <a:pt x="40" y="93"/>
                  </a:lnTo>
                  <a:lnTo>
                    <a:pt x="47" y="82"/>
                  </a:lnTo>
                  <a:lnTo>
                    <a:pt x="54" y="71"/>
                  </a:lnTo>
                  <a:lnTo>
                    <a:pt x="62" y="64"/>
                  </a:lnTo>
                  <a:lnTo>
                    <a:pt x="71" y="55"/>
                  </a:lnTo>
                  <a:lnTo>
                    <a:pt x="82" y="47"/>
                  </a:lnTo>
                  <a:lnTo>
                    <a:pt x="91" y="42"/>
                  </a:lnTo>
                  <a:lnTo>
                    <a:pt x="101" y="37"/>
                  </a:lnTo>
                  <a:lnTo>
                    <a:pt x="114" y="31"/>
                  </a:lnTo>
                  <a:lnTo>
                    <a:pt x="125" y="29"/>
                  </a:lnTo>
                  <a:lnTo>
                    <a:pt x="138" y="28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165" y="28"/>
                  </a:lnTo>
                  <a:lnTo>
                    <a:pt x="176" y="29"/>
                  </a:lnTo>
                  <a:lnTo>
                    <a:pt x="188" y="31"/>
                  </a:lnTo>
                  <a:lnTo>
                    <a:pt x="199" y="37"/>
                  </a:lnTo>
                  <a:lnTo>
                    <a:pt x="212" y="42"/>
                  </a:lnTo>
                  <a:lnTo>
                    <a:pt x="221" y="47"/>
                  </a:lnTo>
                  <a:lnTo>
                    <a:pt x="232" y="55"/>
                  </a:lnTo>
                  <a:lnTo>
                    <a:pt x="239" y="64"/>
                  </a:lnTo>
                  <a:lnTo>
                    <a:pt x="248" y="71"/>
                  </a:lnTo>
                  <a:lnTo>
                    <a:pt x="256" y="82"/>
                  </a:lnTo>
                  <a:lnTo>
                    <a:pt x="261" y="93"/>
                  </a:lnTo>
                  <a:lnTo>
                    <a:pt x="266" y="104"/>
                  </a:lnTo>
                  <a:lnTo>
                    <a:pt x="272" y="115"/>
                  </a:lnTo>
                  <a:lnTo>
                    <a:pt x="274" y="127"/>
                  </a:lnTo>
                  <a:lnTo>
                    <a:pt x="275" y="140"/>
                  </a:lnTo>
                  <a:lnTo>
                    <a:pt x="277" y="153"/>
                  </a:lnTo>
                  <a:lnTo>
                    <a:pt x="277" y="153"/>
                  </a:lnTo>
                  <a:lnTo>
                    <a:pt x="275" y="165"/>
                  </a:lnTo>
                  <a:lnTo>
                    <a:pt x="274" y="180"/>
                  </a:lnTo>
                  <a:lnTo>
                    <a:pt x="270" y="192"/>
                  </a:lnTo>
                  <a:lnTo>
                    <a:pt x="265" y="205"/>
                  </a:lnTo>
                  <a:lnTo>
                    <a:pt x="259" y="218"/>
                  </a:lnTo>
                  <a:lnTo>
                    <a:pt x="250" y="229"/>
                  </a:lnTo>
                  <a:lnTo>
                    <a:pt x="243" y="240"/>
                  </a:lnTo>
                  <a:lnTo>
                    <a:pt x="232" y="249"/>
                  </a:lnTo>
                  <a:lnTo>
                    <a:pt x="232" y="24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72182" y="1429104"/>
            <a:ext cx="2780621" cy="723124"/>
            <a:chOff x="1572182" y="1429104"/>
            <a:chExt cx="2780621" cy="723124"/>
          </a:xfrm>
        </p:grpSpPr>
        <p:sp>
          <p:nvSpPr>
            <p:cNvPr id="25" name="文本框 24"/>
            <p:cNvSpPr txBox="1"/>
            <p:nvPr/>
          </p:nvSpPr>
          <p:spPr>
            <a:xfrm>
              <a:off x="1572182" y="1429104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示例一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6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</a:t>
              </a:r>
              <a:r>
                <a:rPr lang="zh-CN" alt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内容打</a:t>
              </a: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在</a:t>
              </a:r>
              <a:r>
                <a:rPr lang="zh-CN" alt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572182" y="2486759"/>
            <a:ext cx="2780621" cy="736376"/>
            <a:chOff x="1572182" y="1415852"/>
            <a:chExt cx="2780621" cy="736376"/>
          </a:xfrm>
        </p:grpSpPr>
        <p:sp>
          <p:nvSpPr>
            <p:cNvPr id="28" name="文本框 27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示例二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9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572182" y="3638003"/>
            <a:ext cx="2780621" cy="736376"/>
            <a:chOff x="1572182" y="1415852"/>
            <a:chExt cx="2780621" cy="736376"/>
          </a:xfrm>
        </p:grpSpPr>
        <p:sp>
          <p:nvSpPr>
            <p:cNvPr id="31" name="文本框 30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示例三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2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716321" y="1481648"/>
            <a:ext cx="2780621" cy="723124"/>
            <a:chOff x="1572182" y="1415852"/>
            <a:chExt cx="2780621" cy="723124"/>
          </a:xfrm>
        </p:grpSpPr>
        <p:sp>
          <p:nvSpPr>
            <p:cNvPr id="34" name="文本框 33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示例四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Rectangle 37"/>
            <p:cNvSpPr/>
            <p:nvPr/>
          </p:nvSpPr>
          <p:spPr>
            <a:xfrm>
              <a:off x="1572182" y="1655126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16321" y="2552555"/>
            <a:ext cx="2780621" cy="736376"/>
            <a:chOff x="1572182" y="1415852"/>
            <a:chExt cx="2780621" cy="736376"/>
          </a:xfrm>
        </p:grpSpPr>
        <p:sp>
          <p:nvSpPr>
            <p:cNvPr id="37" name="文本框 36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示例五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716321" y="3703799"/>
            <a:ext cx="2780621" cy="736376"/>
            <a:chOff x="1572182" y="1415852"/>
            <a:chExt cx="2780621" cy="736376"/>
          </a:xfrm>
        </p:grpSpPr>
        <p:sp>
          <p:nvSpPr>
            <p:cNvPr id="40" name="文本框 39"/>
            <p:cNvSpPr txBox="1"/>
            <p:nvPr/>
          </p:nvSpPr>
          <p:spPr>
            <a:xfrm>
              <a:off x="1572182" y="1415852"/>
              <a:ext cx="179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示例六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Rectangle 37"/>
            <p:cNvSpPr/>
            <p:nvPr/>
          </p:nvSpPr>
          <p:spPr>
            <a:xfrm>
              <a:off x="1572182" y="1668378"/>
              <a:ext cx="2780621" cy="48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您的内容打在这里，或者通过复制您的文本后在此框中选择粘贴，并选择只保留您的内容打在这里</a:t>
              </a:r>
              <a:endPara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>
          <a:xfrm>
            <a:off x="660339" y="1465016"/>
            <a:ext cx="2754122" cy="959001"/>
            <a:chOff x="230993" y="1976522"/>
            <a:chExt cx="2754122" cy="959001"/>
          </a:xfrm>
        </p:grpSpPr>
        <p:sp>
          <p:nvSpPr>
            <p:cNvPr id="69" name="文本框 38"/>
            <p:cNvSpPr txBox="1"/>
            <p:nvPr/>
          </p:nvSpPr>
          <p:spPr>
            <a:xfrm>
              <a:off x="230993" y="2473858"/>
              <a:ext cx="27411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dirty="0">
                  <a:solidFill>
                    <a:schemeClr val="accent1"/>
                  </a:solidFill>
                  <a:cs typeface="Mongolian Baiti" panose="03000500000000000000" pitchFamily="66" charset="0"/>
                </a:rPr>
                <a:t>Lessons Process</a:t>
              </a:r>
              <a:endParaRPr lang="zh-CN" altLang="en-US" sz="2400" dirty="0">
                <a:solidFill>
                  <a:schemeClr val="accent1"/>
                </a:solidFill>
                <a:cs typeface="Mongolian Baiti" panose="03000500000000000000" pitchFamily="66" charset="0"/>
              </a:endParaRPr>
            </a:p>
          </p:txBody>
        </p:sp>
        <p:sp>
          <p:nvSpPr>
            <p:cNvPr id="70" name="文本框 11"/>
            <p:cNvSpPr txBox="1"/>
            <p:nvPr/>
          </p:nvSpPr>
          <p:spPr>
            <a:xfrm>
              <a:off x="833014" y="1976522"/>
              <a:ext cx="21521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3200" dirty="0" smtClean="0">
                  <a:solidFill>
                    <a:schemeClr val="accent1"/>
                  </a:solidFill>
                  <a:latin typeface="+mn-ea"/>
                </a:rPr>
                <a:t>说课过程</a:t>
              </a:r>
              <a:endParaRPr lang="zh-CN" altLang="en-US" sz="32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sp>
        <p:nvSpPr>
          <p:cNvPr id="71" name="文本框 18"/>
          <p:cNvSpPr txBox="1"/>
          <p:nvPr/>
        </p:nvSpPr>
        <p:spPr>
          <a:xfrm>
            <a:off x="4419610" y="1602814"/>
            <a:ext cx="140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教学背景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3982197" y="1536262"/>
            <a:ext cx="430236" cy="523220"/>
            <a:chOff x="3552851" y="2047768"/>
            <a:chExt cx="430236" cy="523220"/>
          </a:xfrm>
        </p:grpSpPr>
        <p:sp>
          <p:nvSpPr>
            <p:cNvPr id="73" name="文本框 16"/>
            <p:cNvSpPr txBox="1"/>
            <p:nvPr/>
          </p:nvSpPr>
          <p:spPr>
            <a:xfrm>
              <a:off x="3552851" y="2047768"/>
              <a:ext cx="3225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1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 flipH="1">
              <a:off x="3736631" y="2227402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本框 21"/>
          <p:cNvSpPr txBox="1"/>
          <p:nvPr/>
        </p:nvSpPr>
        <p:spPr>
          <a:xfrm>
            <a:off x="6639150" y="1627591"/>
            <a:ext cx="141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教学过程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6130481" y="1546480"/>
            <a:ext cx="502448" cy="523220"/>
            <a:chOff x="6068278" y="2057986"/>
            <a:chExt cx="502448" cy="523220"/>
          </a:xfrm>
        </p:grpSpPr>
        <p:sp>
          <p:nvSpPr>
            <p:cNvPr id="77" name="文本框 20"/>
            <p:cNvSpPr txBox="1"/>
            <p:nvPr/>
          </p:nvSpPr>
          <p:spPr>
            <a:xfrm>
              <a:off x="6068278" y="2057986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4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 flipH="1">
              <a:off x="6324270" y="2227402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文本框 24"/>
          <p:cNvSpPr txBox="1"/>
          <p:nvPr/>
        </p:nvSpPr>
        <p:spPr>
          <a:xfrm>
            <a:off x="4419610" y="2418791"/>
            <a:ext cx="140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教学分析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3950938" y="2352239"/>
            <a:ext cx="461495" cy="523220"/>
            <a:chOff x="3521592" y="2627150"/>
            <a:chExt cx="461495" cy="523220"/>
          </a:xfrm>
        </p:grpSpPr>
        <p:sp>
          <p:nvSpPr>
            <p:cNvPr id="81" name="文本框 23"/>
            <p:cNvSpPr txBox="1"/>
            <p:nvPr/>
          </p:nvSpPr>
          <p:spPr>
            <a:xfrm>
              <a:off x="3521592" y="262715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2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 flipH="1">
              <a:off x="3736631" y="2806784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文本框 27"/>
          <p:cNvSpPr txBox="1"/>
          <p:nvPr/>
        </p:nvSpPr>
        <p:spPr>
          <a:xfrm>
            <a:off x="6639150" y="2443568"/>
            <a:ext cx="141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板书设计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6140100" y="2362457"/>
            <a:ext cx="492829" cy="523220"/>
            <a:chOff x="6077897" y="2637368"/>
            <a:chExt cx="492829" cy="523220"/>
          </a:xfrm>
        </p:grpSpPr>
        <p:sp>
          <p:nvSpPr>
            <p:cNvPr id="85" name="文本框 26"/>
            <p:cNvSpPr txBox="1"/>
            <p:nvPr/>
          </p:nvSpPr>
          <p:spPr>
            <a:xfrm>
              <a:off x="6077897" y="2637368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5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86" name="直接连接符 85"/>
            <p:cNvCxnSpPr/>
            <p:nvPr/>
          </p:nvCxnSpPr>
          <p:spPr>
            <a:xfrm flipH="1">
              <a:off x="6324270" y="2806784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直接连接符 94"/>
          <p:cNvCxnSpPr/>
          <p:nvPr/>
        </p:nvCxnSpPr>
        <p:spPr>
          <a:xfrm>
            <a:off x="3707806" y="1621371"/>
            <a:ext cx="0" cy="205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24"/>
          <p:cNvSpPr txBox="1"/>
          <p:nvPr/>
        </p:nvSpPr>
        <p:spPr>
          <a:xfrm>
            <a:off x="4419610" y="3178434"/>
            <a:ext cx="140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学法分析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950938" y="3111882"/>
            <a:ext cx="461495" cy="523220"/>
            <a:chOff x="3521592" y="2627150"/>
            <a:chExt cx="461495" cy="523220"/>
          </a:xfrm>
        </p:grpSpPr>
        <p:sp>
          <p:nvSpPr>
            <p:cNvPr id="44" name="文本框 23"/>
            <p:cNvSpPr txBox="1"/>
            <p:nvPr/>
          </p:nvSpPr>
          <p:spPr>
            <a:xfrm>
              <a:off x="3521592" y="262715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3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 flipH="1">
              <a:off x="3736631" y="2806784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27"/>
          <p:cNvSpPr txBox="1"/>
          <p:nvPr/>
        </p:nvSpPr>
        <p:spPr>
          <a:xfrm>
            <a:off x="6639150" y="3203211"/>
            <a:ext cx="1417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  <a:latin typeface="+mn-ea"/>
              </a:rPr>
              <a:t>教学效果</a:t>
            </a:r>
            <a:endParaRPr lang="zh-CN" altLang="en-US" sz="20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140100" y="3122100"/>
            <a:ext cx="492829" cy="523220"/>
            <a:chOff x="6077897" y="2637368"/>
            <a:chExt cx="492829" cy="523220"/>
          </a:xfrm>
        </p:grpSpPr>
        <p:sp>
          <p:nvSpPr>
            <p:cNvPr id="48" name="文本框 26"/>
            <p:cNvSpPr txBox="1"/>
            <p:nvPr/>
          </p:nvSpPr>
          <p:spPr>
            <a:xfrm>
              <a:off x="6077897" y="2637368"/>
              <a:ext cx="3850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accent1"/>
                  </a:solidFill>
                  <a:latin typeface="+mn-ea"/>
                </a:rPr>
                <a:t>6</a:t>
              </a:r>
              <a:endParaRPr lang="zh-CN" altLang="en-US" sz="2800" dirty="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 flipH="1">
              <a:off x="6324270" y="2806784"/>
              <a:ext cx="246456" cy="246456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659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布置作业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32931" y="1505189"/>
            <a:ext cx="1673087" cy="1400975"/>
            <a:chOff x="1032931" y="1505189"/>
            <a:chExt cx="1673087" cy="1400975"/>
          </a:xfrm>
        </p:grpSpPr>
        <p:sp>
          <p:nvSpPr>
            <p:cNvPr id="3" name="MH_Other_1"/>
            <p:cNvSpPr/>
            <p:nvPr>
              <p:custDataLst>
                <p:tags r:id="rId7"/>
              </p:custDataLst>
            </p:nvPr>
          </p:nvSpPr>
          <p:spPr bwMode="auto">
            <a:xfrm>
              <a:off x="1032931" y="1505189"/>
              <a:ext cx="1651534" cy="1379422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MH_Other_2"/>
            <p:cNvSpPr/>
            <p:nvPr>
              <p:custDataLst>
                <p:tags r:id="rId8"/>
              </p:custDataLst>
            </p:nvPr>
          </p:nvSpPr>
          <p:spPr bwMode="auto">
            <a:xfrm>
              <a:off x="1067955" y="1684352"/>
              <a:ext cx="1638063" cy="122181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MH_SubTitle_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73724" y="2139669"/>
              <a:ext cx="1361129" cy="74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您的内容打在这里，或者通过复制您的文本后，在此框中选择</a:t>
              </a:r>
              <a:r>
                <a:rPr lang="zh-CN" alt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粘贴</a:t>
              </a:r>
              <a:endParaRPr lang="zh-CN" altLang="en-US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613160" y="1813673"/>
            <a:ext cx="1673088" cy="1400975"/>
            <a:chOff x="3613160" y="1813673"/>
            <a:chExt cx="1673088" cy="1400975"/>
          </a:xfrm>
          <a:solidFill>
            <a:srgbClr val="F29234"/>
          </a:solidFill>
        </p:grpSpPr>
        <p:sp>
          <p:nvSpPr>
            <p:cNvPr id="6" name="MH_Other_3"/>
            <p:cNvSpPr/>
            <p:nvPr>
              <p:custDataLst>
                <p:tags r:id="rId4"/>
              </p:custDataLst>
            </p:nvPr>
          </p:nvSpPr>
          <p:spPr bwMode="auto">
            <a:xfrm>
              <a:off x="3613160" y="1813673"/>
              <a:ext cx="1651534" cy="1379422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algn="ctr"/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MH_Other_4"/>
            <p:cNvSpPr/>
            <p:nvPr>
              <p:custDataLst>
                <p:tags r:id="rId5"/>
              </p:custDataLst>
            </p:nvPr>
          </p:nvSpPr>
          <p:spPr bwMode="auto">
            <a:xfrm>
              <a:off x="3648185" y="1992836"/>
              <a:ext cx="1638063" cy="122181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ctr"/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MH_SubTitle_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786651" y="2457583"/>
              <a:ext cx="1361129" cy="74494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您的内容打在这里，或者通过复制您的文本后，在此框中选择</a:t>
              </a:r>
              <a:r>
                <a:rPr lang="zh-CN" alt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粘贴</a:t>
              </a:r>
              <a:endParaRPr lang="zh-CN" altLang="en-US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79534" y="1505189"/>
            <a:ext cx="1673087" cy="1400975"/>
            <a:chOff x="6179534" y="1505189"/>
            <a:chExt cx="1673087" cy="1400975"/>
          </a:xfrm>
        </p:grpSpPr>
        <p:sp>
          <p:nvSpPr>
            <p:cNvPr id="8" name="MH_Other_5"/>
            <p:cNvSpPr/>
            <p:nvPr>
              <p:custDataLst>
                <p:tags r:id="rId1"/>
              </p:custDataLst>
            </p:nvPr>
          </p:nvSpPr>
          <p:spPr bwMode="auto">
            <a:xfrm>
              <a:off x="6179534" y="1505189"/>
              <a:ext cx="1651534" cy="1379422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MH_Other_6"/>
            <p:cNvSpPr/>
            <p:nvPr>
              <p:custDataLst>
                <p:tags r:id="rId2"/>
              </p:custDataLst>
            </p:nvPr>
          </p:nvSpPr>
          <p:spPr bwMode="auto">
            <a:xfrm>
              <a:off x="6214558" y="1684352"/>
              <a:ext cx="1638063" cy="122181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MH_SubTitle_1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353024" y="2130913"/>
              <a:ext cx="1361129" cy="74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zh-CN" alt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您的内容打在这里，或者通过复制您的文本后，在此框中选择</a:t>
              </a:r>
              <a:r>
                <a:rPr lang="zh-CN" alt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粘贴</a:t>
              </a:r>
              <a:endParaRPr lang="zh-CN" altLang="en-US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557646" y="3986646"/>
            <a:ext cx="8028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整理预习笔记，熟练记忆操作步骤，复习巩固所需知识，为展示课作准备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板书设计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7053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板书设计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3" name="Picture 25" descr="图片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/>
          <a:stretch>
            <a:fillRect/>
          </a:stretch>
        </p:blipFill>
        <p:spPr bwMode="auto">
          <a:xfrm>
            <a:off x="1092817" y="978787"/>
            <a:ext cx="6935892" cy="408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教学效果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 bwMode="auto">
          <a:xfrm>
            <a:off x="1054100" y="1439863"/>
            <a:ext cx="7088188" cy="479425"/>
          </a:xfrm>
          <a:prstGeom prst="rect">
            <a:avLst/>
          </a:prstGeom>
          <a:solidFill>
            <a:schemeClr val="accent1"/>
          </a:solidFill>
        </p:spPr>
        <p:txBody>
          <a:bodyPr lIns="137172" tIns="137172" rIns="137172" bIns="137172" anchor="ctr"/>
          <a:lstStyle/>
          <a:p>
            <a:pPr algn="ctr">
              <a:defRPr/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必须用符合学生认知特点的教学方法，才能提高教学效果。 </a:t>
            </a: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1027113" y="1931677"/>
            <a:ext cx="1982787" cy="2705409"/>
            <a:chOff x="1026467" y="1932104"/>
            <a:chExt cx="1983139" cy="2704945"/>
          </a:xfrm>
        </p:grpSpPr>
        <p:sp>
          <p:nvSpPr>
            <p:cNvPr id="4" name="Rectangle 4"/>
            <p:cNvSpPr/>
            <p:nvPr/>
          </p:nvSpPr>
          <p:spPr bwMode="auto">
            <a:xfrm>
              <a:off x="1026467" y="2324458"/>
              <a:ext cx="1983139" cy="2312591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137172" tIns="137172" rIns="137172" bIns="137172"/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解决问题为目的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5" name="Up Arrow 7"/>
            <p:cNvSpPr/>
            <p:nvPr/>
          </p:nvSpPr>
          <p:spPr bwMode="auto">
            <a:xfrm>
              <a:off x="1699686" y="1932104"/>
              <a:ext cx="636700" cy="382521"/>
            </a:xfrm>
            <a:prstGeom prst="upArrow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68586" tIns="68586" rIns="68586" bIns="68586" anchor="ctr"/>
            <a:lstStyle/>
            <a:p>
              <a:pPr algn="ctr">
                <a:lnSpc>
                  <a:spcPct val="90000"/>
                </a:lnSpc>
                <a:defRPr/>
              </a:pP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Semibold" pitchFamily="34" charset="0"/>
              </a:endParaRPr>
            </a:p>
          </p:txBody>
        </p:sp>
        <p:sp>
          <p:nvSpPr>
            <p:cNvPr id="6" name="TextBox 10"/>
            <p:cNvSpPr txBox="1"/>
            <p:nvPr/>
          </p:nvSpPr>
          <p:spPr>
            <a:xfrm>
              <a:off x="1026467" y="2756184"/>
              <a:ext cx="1983139" cy="1283208"/>
            </a:xfrm>
            <a:prstGeom prst="rect">
              <a:avLst/>
            </a:prstGeom>
            <a:noFill/>
          </p:spPr>
          <p:txBody>
            <a:bodyPr lIns="137172" tIns="0" rIns="137172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</a:t>
              </a: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保留</a:t>
              </a:r>
              <a:endParaRPr lang="en-US" altLang="zh-CN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的内容打在这里</a:t>
              </a: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  <a:p>
              <a:pPr algn="ctr">
                <a:lnSpc>
                  <a:spcPct val="90000"/>
                </a:lnSpc>
                <a:spcBef>
                  <a:spcPts val="900"/>
                </a:spcBef>
                <a:defRPr/>
              </a:pPr>
              <a:endPara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3567113" y="1931677"/>
            <a:ext cx="1984375" cy="2705409"/>
            <a:chOff x="3567555" y="1932099"/>
            <a:chExt cx="1983139" cy="2704949"/>
          </a:xfrm>
        </p:grpSpPr>
        <p:sp>
          <p:nvSpPr>
            <p:cNvPr id="8" name="Rectangle 5"/>
            <p:cNvSpPr/>
            <p:nvPr/>
          </p:nvSpPr>
          <p:spPr bwMode="auto">
            <a:xfrm>
              <a:off x="3567555" y="2324454"/>
              <a:ext cx="1983139" cy="231259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137172" tIns="137172" rIns="137172" bIns="137172"/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独立思考为前提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9" name="Up Arrow 8"/>
            <p:cNvSpPr/>
            <p:nvPr/>
          </p:nvSpPr>
          <p:spPr bwMode="auto">
            <a:xfrm>
              <a:off x="4240236" y="1932099"/>
              <a:ext cx="637778" cy="382522"/>
            </a:xfrm>
            <a:prstGeom prst="upArrow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68586" tIns="68586" rIns="68586" bIns="68586" anchor="ctr"/>
            <a:lstStyle/>
            <a:p>
              <a:pPr algn="ctr">
                <a:lnSpc>
                  <a:spcPct val="90000"/>
                </a:lnSpc>
                <a:defRPr/>
              </a:pP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Semibold" pitchFamily="34" charset="0"/>
              </a:endParaRP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3567555" y="2756180"/>
              <a:ext cx="1983139" cy="1015490"/>
            </a:xfrm>
            <a:prstGeom prst="rect">
              <a:avLst/>
            </a:prstGeom>
            <a:noFill/>
          </p:spPr>
          <p:txBody>
            <a:bodyPr lIns="137172" tIns="0" rIns="137172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</a:t>
              </a: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保留</a:t>
              </a:r>
              <a:endParaRPr lang="en-US" altLang="zh-CN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的内容打在这里</a:t>
              </a: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6092825" y="1931677"/>
            <a:ext cx="2124075" cy="2705409"/>
            <a:chOff x="6778276" y="1898480"/>
            <a:chExt cx="1983139" cy="2704948"/>
          </a:xfrm>
        </p:grpSpPr>
        <p:sp>
          <p:nvSpPr>
            <p:cNvPr id="12" name="Rectangle 13"/>
            <p:cNvSpPr/>
            <p:nvPr/>
          </p:nvSpPr>
          <p:spPr bwMode="auto">
            <a:xfrm>
              <a:off x="6821259" y="2290835"/>
              <a:ext cx="1920888" cy="231259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137172" tIns="137172" rIns="137172" bIns="137172"/>
            <a:lstStyle/>
            <a:p>
              <a:pPr algn="ctr">
                <a:lnSpc>
                  <a:spcPct val="90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rPr>
                <a:t>小组合作为基础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13" name="Up Arrow 14"/>
            <p:cNvSpPr/>
            <p:nvPr/>
          </p:nvSpPr>
          <p:spPr bwMode="auto">
            <a:xfrm>
              <a:off x="7451180" y="1898480"/>
              <a:ext cx="637332" cy="382522"/>
            </a:xfrm>
            <a:prstGeom prst="upArrow">
              <a:avLst/>
            </a:prstGeom>
            <a:noFill/>
            <a:ln w="9525">
              <a:solidFill>
                <a:schemeClr val="accent1"/>
              </a:solidFill>
            </a:ln>
          </p:spPr>
          <p:txBody>
            <a:bodyPr lIns="68586" tIns="68586" rIns="68586" bIns="68586" anchor="ctr"/>
            <a:lstStyle/>
            <a:p>
              <a:pPr algn="ctr">
                <a:lnSpc>
                  <a:spcPct val="90000"/>
                </a:lnSpc>
                <a:defRPr/>
              </a:pP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14" name="TextBox 15"/>
            <p:cNvSpPr txBox="1"/>
            <p:nvPr/>
          </p:nvSpPr>
          <p:spPr>
            <a:xfrm>
              <a:off x="6778276" y="2662246"/>
              <a:ext cx="1983139" cy="1184738"/>
            </a:xfrm>
            <a:prstGeom prst="rect">
              <a:avLst/>
            </a:prstGeom>
            <a:noFill/>
          </p:spPr>
          <p:txBody>
            <a:bodyPr lIns="137172" tIns="0" rIns="137172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您的内容打在这里，或者通过复制您的文本后在此框中选择粘贴，并选择只保留</a:t>
              </a: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您</a:t>
              </a:r>
              <a:endParaRPr lang="en-US" altLang="zh-CN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的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</a:rPr>
                <a:t>内容打在这里</a:t>
              </a: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o UI" panose="020B0502040204020203" pitchFamily="34" charset="0"/>
                <a:ea typeface="Open Sans Light" pitchFamily="34" charset="0"/>
                <a:cs typeface="Lao UI" panose="020B0502040204020203" pitchFamily="34" charset="0"/>
              </a:endParaRPr>
            </a:p>
            <a:p>
              <a:pPr algn="ctr">
                <a:defRPr/>
              </a:pPr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072317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教学效果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文本框 208"/>
          <p:cNvSpPr txBox="1">
            <a:spLocks noChangeArrowheads="1"/>
          </p:cNvSpPr>
          <p:nvPr/>
        </p:nvSpPr>
        <p:spPr bwMode="auto">
          <a:xfrm>
            <a:off x="2758031" y="1543725"/>
            <a:ext cx="36279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9pPr>
          </a:lstStyle>
          <a:p>
            <a:pPr algn="ctr" eaLnBrk="1" hangingPunct="1"/>
            <a:r>
              <a:rPr lang="zh-CN" altLang="en-US" sz="5400" dirty="0" smtClean="0">
                <a:ln w="12700">
                  <a:noFill/>
                </a:ln>
                <a:solidFill>
                  <a:schemeClr val="accent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谢谢大家</a:t>
            </a:r>
            <a:endParaRPr lang="zh-CN" altLang="en-US" sz="5400" dirty="0">
              <a:ln w="12700">
                <a:noFill/>
              </a:ln>
              <a:solidFill>
                <a:schemeClr val="accent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ltGray">
          <a:xfrm>
            <a:off x="1600736" y="2586515"/>
            <a:ext cx="5942528" cy="8038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/>
          <a:lstStyle/>
          <a:p>
            <a:pPr algn="ctr"/>
            <a:r>
              <a:rPr lang="zh-CN" altLang="en-US" sz="2800" kern="10" dirty="0">
                <a:solidFill>
                  <a:schemeClr val="accent1"/>
                </a:solidFill>
                <a:latin typeface="黑体" panose="02010609060101010101" pitchFamily="49" charset="-122"/>
              </a:rPr>
              <a:t>希望各位评委老师给予批评和指导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341">
            <a:off x="-41414" y="5218382"/>
            <a:ext cx="786385" cy="7901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61" y="5582928"/>
            <a:ext cx="675615" cy="528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教学背景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5809" y="222272"/>
            <a:ext cx="3523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在教材中的地位和作用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9625" y="1519173"/>
            <a:ext cx="3764426" cy="234878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463258" y="1603637"/>
            <a:ext cx="4492245" cy="2264321"/>
            <a:chOff x="4578925" y="1582650"/>
            <a:chExt cx="4492245" cy="2264321"/>
          </a:xfrm>
        </p:grpSpPr>
        <p:sp>
          <p:nvSpPr>
            <p:cNvPr id="9" name="文本框 8"/>
            <p:cNvSpPr txBox="1"/>
            <p:nvPr/>
          </p:nvSpPr>
          <p:spPr>
            <a:xfrm>
              <a:off x="4578926" y="1582650"/>
              <a:ext cx="3449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地位和作用</a:t>
              </a:r>
              <a:endParaRPr lang="zh-CN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578926" y="1914257"/>
              <a:ext cx="4433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高等教育出版社出版。中等职业教育课程改革国家规划新教材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《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机械制图 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》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（多学时）中的第三章第二节截切体和相贯体 。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78925" y="2646642"/>
              <a:ext cx="44922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高等教育出版社出版。中等职业教育课程改革国家规划新教材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《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机械制图 </a:t>
              </a:r>
              <a:r>
                <a: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》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（多学时）中的第三章第二节截切体和相贯体 。 “ 圆柱的截交线 ”是第二节中的重点内容。培养学生分析解决问题的能力和空间想像能力，在知识的体系上有承上启下的作用。 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69429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学情分析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303144" y="1182873"/>
            <a:ext cx="7937" cy="286200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228001" y="1182873"/>
            <a:ext cx="6350" cy="286200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890355" y="1587872"/>
            <a:ext cx="1946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一、学习状况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8" name="文本框 92"/>
          <p:cNvSpPr txBox="1">
            <a:spLocks noChangeArrowheads="1"/>
          </p:cNvSpPr>
          <p:nvPr/>
        </p:nvSpPr>
        <p:spPr bwMode="auto">
          <a:xfrm>
            <a:off x="3762394" y="1549772"/>
            <a:ext cx="183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eaLnBrk="1" hangingPunct="1"/>
            <a:r>
              <a:rPr lang="zh-CN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二、学生情况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9" name="文本框 94"/>
          <p:cNvSpPr txBox="1">
            <a:spLocks noChangeArrowheads="1"/>
          </p:cNvSpPr>
          <p:nvPr/>
        </p:nvSpPr>
        <p:spPr bwMode="auto">
          <a:xfrm>
            <a:off x="6588014" y="1571997"/>
            <a:ext cx="24346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eaLnBrk="1" hangingPunct="1"/>
            <a:r>
              <a:rPr lang="zh-CN" alt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三、解决对策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74715" y="1983201"/>
            <a:ext cx="21066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、学生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已经学习了截交线的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性质</a:t>
            </a:r>
            <a:endParaRPr lang="en-US" altLang="zh-CN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、特点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和平面立体截交线的画法。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779248" y="1957802"/>
            <a:ext cx="2212343" cy="2031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、化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安班，专业课以管工和冷作工为主。</a:t>
            </a: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、学生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学习抽象理论知识存在为难的情绪，</a:t>
            </a: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、学生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思维活跃，尝试欲望强烈。 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598595" y="1968914"/>
            <a:ext cx="220496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、营造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氛围  </a:t>
            </a: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、激发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兴趣  </a:t>
            </a:r>
          </a:p>
          <a:p>
            <a:pPr defTabSz="761365">
              <a:lnSpc>
                <a:spcPct val="150000"/>
              </a:lnSpc>
              <a:buClr>
                <a:srgbClr val="E84E2D"/>
              </a:buClr>
              <a:defRPr/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、分层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兼顾</a:t>
            </a:r>
            <a:endParaRPr lang="zh-CN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632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教学目标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ltGray">
          <a:xfrm>
            <a:off x="1449824" y="1595949"/>
            <a:ext cx="0" cy="3024187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Line 18"/>
          <p:cNvSpPr>
            <a:spLocks noChangeShapeType="1"/>
          </p:cNvSpPr>
          <p:nvPr/>
        </p:nvSpPr>
        <p:spPr bwMode="auto">
          <a:xfrm flipV="1">
            <a:off x="1565711" y="2008699"/>
            <a:ext cx="6696075" cy="17462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Line 19"/>
          <p:cNvSpPr>
            <a:spLocks noChangeShapeType="1"/>
          </p:cNvSpPr>
          <p:nvPr/>
        </p:nvSpPr>
        <p:spPr bwMode="auto">
          <a:xfrm flipV="1">
            <a:off x="1543486" y="3323149"/>
            <a:ext cx="6718300" cy="1905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 flipV="1">
            <a:off x="1564124" y="4691574"/>
            <a:ext cx="6718300" cy="0"/>
          </a:xfrm>
          <a:prstGeom prst="line">
            <a:avLst/>
          </a:prstGeom>
          <a:noFill/>
          <a:ln w="12700" cap="rnd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95749" y="2478599"/>
            <a:ext cx="1724025" cy="423863"/>
            <a:chOff x="595749" y="2478599"/>
            <a:chExt cx="1724025" cy="423863"/>
          </a:xfrm>
        </p:grpSpPr>
        <p:sp>
          <p:nvSpPr>
            <p:cNvPr id="8" name="Rectangle 17"/>
            <p:cNvSpPr>
              <a:spLocks noChangeArrowheads="1"/>
            </p:cNvSpPr>
            <p:nvPr/>
          </p:nvSpPr>
          <p:spPr bwMode="gray">
            <a:xfrm>
              <a:off x="595749" y="2478599"/>
              <a:ext cx="1724025" cy="423863"/>
            </a:xfrm>
            <a:prstGeom prst="rect">
              <a:avLst/>
            </a:prstGeom>
            <a:solidFill>
              <a:srgbClr val="F29234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invGray">
            <a:xfrm>
              <a:off x="837049" y="2496237"/>
              <a:ext cx="124907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chemeClr val="bg1"/>
                  </a:solidFill>
                  <a:latin typeface="+mn-ea"/>
                  <a:ea typeface="+mn-ea"/>
                </a:rPr>
                <a:t>能力目标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5749" y="3694624"/>
            <a:ext cx="1724025" cy="435151"/>
            <a:chOff x="595749" y="3694624"/>
            <a:chExt cx="1724025" cy="435151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gray">
            <a:xfrm>
              <a:off x="595749" y="3694624"/>
              <a:ext cx="1724025" cy="423862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Text Box 23"/>
            <p:cNvSpPr txBox="1">
              <a:spLocks noChangeArrowheads="1"/>
            </p:cNvSpPr>
            <p:nvPr/>
          </p:nvSpPr>
          <p:spPr bwMode="invGray">
            <a:xfrm>
              <a:off x="860861" y="3732900"/>
              <a:ext cx="124907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chemeClr val="bg1"/>
                  </a:solidFill>
                  <a:latin typeface="+mn-ea"/>
                  <a:ea typeface="+mn-ea"/>
                </a:rPr>
                <a:t>情感目标</a:t>
              </a:r>
            </a:p>
          </p:txBody>
        </p:sp>
      </p:grpSp>
      <p:sp>
        <p:nvSpPr>
          <p:cNvPr id="13" name="Rectangle 24"/>
          <p:cNvSpPr>
            <a:spLocks noChangeArrowheads="1"/>
          </p:cNvSpPr>
          <p:nvPr/>
        </p:nvSpPr>
        <p:spPr bwMode="invGray">
          <a:xfrm>
            <a:off x="2429311" y="1348233"/>
            <a:ext cx="549288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掌握圆柱截交线的画法，了解圆柱展开图的相关知识。</a:t>
            </a: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invGray">
          <a:xfrm>
            <a:off x="2429311" y="2446848"/>
            <a:ext cx="5239567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通过本课题的学习，提高学生分析、解决问题的能力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，为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以后学习组合体的知识和专业课打下基础。</a:t>
            </a: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invGray">
          <a:xfrm>
            <a:off x="2429311" y="3635871"/>
            <a:ext cx="5312813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通过课堂交流，培养学生的创新精神、合作意识以及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严谨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踏实的学习习惯和精益求精的工作态度。 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595749" y="1257811"/>
            <a:ext cx="1724025" cy="423863"/>
            <a:chOff x="595749" y="1257811"/>
            <a:chExt cx="1724025" cy="423863"/>
          </a:xfrm>
        </p:grpSpPr>
        <p:sp>
          <p:nvSpPr>
            <p:cNvPr id="17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invGray">
            <a:xfrm>
              <a:off x="829111" y="1270687"/>
              <a:ext cx="124907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r>
                <a:rPr lang="zh-CN" altLang="en-US" sz="2000" dirty="0">
                  <a:solidFill>
                    <a:schemeClr val="bg1"/>
                  </a:solidFill>
                  <a:latin typeface="+mn-ea"/>
                  <a:ea typeface="+mn-ea"/>
                </a:rPr>
                <a:t>知识目标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35815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教学重点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080173" y="1403004"/>
            <a:ext cx="5629537" cy="597288"/>
            <a:chOff x="3080173" y="1403004"/>
            <a:chExt cx="5629537" cy="597288"/>
          </a:xfrm>
        </p:grpSpPr>
        <p:sp>
          <p:nvSpPr>
            <p:cNvPr id="4" name="圆角矩形 3"/>
            <p:cNvSpPr/>
            <p:nvPr/>
          </p:nvSpPr>
          <p:spPr bwMode="auto">
            <a:xfrm>
              <a:off x="3080173" y="1403004"/>
              <a:ext cx="5629537" cy="59728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 bwMode="auto">
            <a:xfrm>
              <a:off x="3342053" y="1448759"/>
              <a:ext cx="4354148" cy="432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CC0000"/>
                </a:buClr>
                <a:buSzPct val="85000"/>
              </a:pPr>
              <a:r>
                <a:rPr lang="zh-CN" altLang="en-US" sz="2000" dirty="0">
                  <a:solidFill>
                    <a:schemeClr val="bg1"/>
                  </a:solidFill>
                  <a:latin typeface="+mn-ea"/>
                </a:rPr>
                <a:t>圆柱截交线的分析方法及画法。 </a:t>
              </a:r>
              <a:endParaRPr lang="en-US" altLang="zh-CN" sz="2000" b="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010904" y="2458356"/>
            <a:ext cx="5629538" cy="599319"/>
            <a:chOff x="3010904" y="2458356"/>
            <a:chExt cx="5629538" cy="599319"/>
          </a:xfrm>
        </p:grpSpPr>
        <p:sp>
          <p:nvSpPr>
            <p:cNvPr id="9" name="圆角矩形 8"/>
            <p:cNvSpPr/>
            <p:nvPr/>
          </p:nvSpPr>
          <p:spPr bwMode="auto">
            <a:xfrm>
              <a:off x="3010904" y="2458356"/>
              <a:ext cx="5629538" cy="599319"/>
            </a:xfrm>
            <a:prstGeom prst="roundRect">
              <a:avLst/>
            </a:prstGeom>
            <a:solidFill>
              <a:srgbClr val="F2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文本框 11"/>
            <p:cNvSpPr txBox="1"/>
            <p:nvPr/>
          </p:nvSpPr>
          <p:spPr bwMode="auto">
            <a:xfrm>
              <a:off x="3325801" y="2506054"/>
              <a:ext cx="5070054" cy="43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CC0000"/>
                </a:buClr>
                <a:buSzPct val="85000"/>
              </a:pPr>
              <a:r>
                <a:rPr lang="zh-CN" altLang="en-US" sz="2000" dirty="0">
                  <a:solidFill>
                    <a:schemeClr val="bg1"/>
                  </a:solidFill>
                </a:rPr>
                <a:t>截平面倾斜于圆柱轴线时截交线的画法。 </a:t>
              </a:r>
              <a:endParaRPr lang="zh-CN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3764" y="1402848"/>
            <a:ext cx="1188000" cy="597600"/>
            <a:chOff x="1123764" y="1402848"/>
            <a:chExt cx="1188000" cy="597600"/>
          </a:xfrm>
        </p:grpSpPr>
        <p:sp>
          <p:nvSpPr>
            <p:cNvPr id="5" name="圆角矩形 4"/>
            <p:cNvSpPr/>
            <p:nvPr/>
          </p:nvSpPr>
          <p:spPr bwMode="auto">
            <a:xfrm>
              <a:off x="1123764" y="1402848"/>
              <a:ext cx="1188000" cy="597600"/>
            </a:xfrm>
            <a:prstGeom prst="roundRect">
              <a:avLst/>
            </a:prstGeom>
            <a:solidFill>
              <a:schemeClr val="accent1">
                <a:alpha val="94000"/>
              </a:schemeClr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1238024" y="1486205"/>
              <a:ext cx="976923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dirty="0" smtClean="0">
                  <a:solidFill>
                    <a:schemeClr val="bg1"/>
                  </a:solidFill>
                  <a:latin typeface="+mn-ea"/>
                </a:rPr>
                <a:t>重点</a:t>
              </a:r>
              <a:endParaRPr lang="zh-CN" altLang="en-US" sz="2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123764" y="2459215"/>
            <a:ext cx="1188000" cy="597600"/>
            <a:chOff x="1123764" y="2459215"/>
            <a:chExt cx="1188000" cy="597600"/>
          </a:xfrm>
        </p:grpSpPr>
        <p:sp>
          <p:nvSpPr>
            <p:cNvPr id="10" name="圆角矩形 9"/>
            <p:cNvSpPr/>
            <p:nvPr/>
          </p:nvSpPr>
          <p:spPr bwMode="auto">
            <a:xfrm>
              <a:off x="1123764" y="2459215"/>
              <a:ext cx="1188000" cy="597600"/>
            </a:xfrm>
            <a:prstGeom prst="roundRect">
              <a:avLst/>
            </a:prstGeom>
            <a:solidFill>
              <a:srgbClr val="F29234">
                <a:alpha val="94000"/>
              </a:srgbClr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 bwMode="auto">
            <a:xfrm>
              <a:off x="1226598" y="2542572"/>
              <a:ext cx="975495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dirty="0" smtClean="0">
                  <a:solidFill>
                    <a:schemeClr val="bg1"/>
                  </a:solidFill>
                  <a:latin typeface="+mn-ea"/>
                </a:rPr>
                <a:t>难点</a:t>
              </a:r>
              <a:endParaRPr lang="zh-CN" altLang="en-US" sz="2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23764" y="3515667"/>
            <a:ext cx="1196874" cy="597600"/>
            <a:chOff x="1123764" y="3515667"/>
            <a:chExt cx="1196874" cy="597600"/>
          </a:xfrm>
        </p:grpSpPr>
        <p:sp>
          <p:nvSpPr>
            <p:cNvPr id="15" name="圆角矩形 14"/>
            <p:cNvSpPr/>
            <p:nvPr/>
          </p:nvSpPr>
          <p:spPr bwMode="auto">
            <a:xfrm>
              <a:off x="1123764" y="3515667"/>
              <a:ext cx="1188000" cy="597600"/>
            </a:xfrm>
            <a:prstGeom prst="roundRect">
              <a:avLst/>
            </a:prstGeom>
            <a:solidFill>
              <a:schemeClr val="accent1">
                <a:alpha val="94000"/>
              </a:schemeClr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 bwMode="auto">
            <a:xfrm>
              <a:off x="1123764" y="3599024"/>
              <a:ext cx="1196874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200" dirty="0" smtClean="0">
                  <a:solidFill>
                    <a:schemeClr val="bg1"/>
                  </a:solidFill>
                  <a:latin typeface="+mn-ea"/>
                </a:rPr>
                <a:t>关键</a:t>
              </a:r>
              <a:endParaRPr lang="zh-CN" altLang="en-US" sz="22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010904" y="3515824"/>
            <a:ext cx="5629538" cy="597287"/>
            <a:chOff x="3010904" y="3515824"/>
            <a:chExt cx="5629538" cy="597287"/>
          </a:xfrm>
        </p:grpSpPr>
        <p:sp>
          <p:nvSpPr>
            <p:cNvPr id="14" name="圆角矩形 13"/>
            <p:cNvSpPr/>
            <p:nvPr/>
          </p:nvSpPr>
          <p:spPr bwMode="auto">
            <a:xfrm>
              <a:off x="3010904" y="3515824"/>
              <a:ext cx="5629538" cy="59728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3325801" y="3613386"/>
              <a:ext cx="5314641" cy="3983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通过对模型的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+mn-ea"/>
                </a:rPr>
                <a:t>观察及动手</a:t>
              </a: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操作，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+mn-ea"/>
                </a:rPr>
                <a:t>加深对投影</a:t>
              </a:r>
              <a:r>
                <a:rPr lang="zh-CN" altLang="en-US" sz="1800" dirty="0">
                  <a:solidFill>
                    <a:schemeClr val="bg1"/>
                  </a:solidFill>
                  <a:latin typeface="+mn-ea"/>
                </a:rPr>
                <a:t>的理解。 </a:t>
              </a:r>
            </a:p>
          </p:txBody>
        </p:sp>
      </p:grpSp>
      <p:cxnSp>
        <p:nvCxnSpPr>
          <p:cNvPr id="22" name="直接箭头连接符 21"/>
          <p:cNvCxnSpPr>
            <a:stCxn id="5" idx="3"/>
            <a:endCxn id="4" idx="1"/>
          </p:cNvCxnSpPr>
          <p:nvPr/>
        </p:nvCxnSpPr>
        <p:spPr>
          <a:xfrm>
            <a:off x="2311764" y="1701648"/>
            <a:ext cx="768409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0" idx="3"/>
            <a:endCxn id="9" idx="1"/>
          </p:cNvCxnSpPr>
          <p:nvPr/>
        </p:nvCxnSpPr>
        <p:spPr>
          <a:xfrm>
            <a:off x="2311764" y="2758015"/>
            <a:ext cx="699140" cy="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16" idx="3"/>
            <a:endCxn id="14" idx="1"/>
          </p:cNvCxnSpPr>
          <p:nvPr/>
        </p:nvCxnSpPr>
        <p:spPr>
          <a:xfrm>
            <a:off x="2320638" y="3814468"/>
            <a:ext cx="690266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644487" y="1536176"/>
            <a:ext cx="3855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</a:rPr>
              <a:t>教法分析</a:t>
            </a:r>
            <a:endParaRPr lang="zh-CN" altLang="en-US" sz="5400" dirty="0">
              <a:solidFill>
                <a:schemeClr val="accent1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816000" y="2592498"/>
            <a:ext cx="151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2021490" y="2715647"/>
            <a:ext cx="5101019" cy="6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您的内容打在这里，或者通过复制您的文本后，在此框中选择粘贴，并选择只保留文字。您的内容打在这里，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或者通过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复制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您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2317" y="222272"/>
            <a:ext cx="202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教法分析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44839" y="2215485"/>
            <a:ext cx="1103313" cy="1103312"/>
            <a:chOff x="844839" y="2215485"/>
            <a:chExt cx="1103313" cy="1103312"/>
          </a:xfrm>
        </p:grpSpPr>
        <p:sp>
          <p:nvSpPr>
            <p:cNvPr id="3" name="椭圆 3"/>
            <p:cNvSpPr>
              <a:spLocks noChangeArrowheads="1"/>
            </p:cNvSpPr>
            <p:nvPr/>
          </p:nvSpPr>
          <p:spPr bwMode="auto">
            <a:xfrm>
              <a:off x="844839" y="2215485"/>
              <a:ext cx="1103313" cy="110331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7" name="文本框 4"/>
            <p:cNvSpPr txBox="1">
              <a:spLocks noChangeArrowheads="1"/>
            </p:cNvSpPr>
            <p:nvPr/>
          </p:nvSpPr>
          <p:spPr bwMode="auto">
            <a:xfrm>
              <a:off x="844839" y="2415219"/>
              <a:ext cx="110331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形势</a:t>
              </a:r>
              <a:endParaRPr lang="en-US" altLang="zh-CN" sz="2000" dirty="0" smtClean="0">
                <a:solidFill>
                  <a:schemeClr val="accent1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新颖</a:t>
              </a:r>
              <a:endParaRPr lang="zh-CN" altLang="en-US" sz="20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908589" y="2215485"/>
            <a:ext cx="1103313" cy="1103312"/>
            <a:chOff x="2908589" y="2215485"/>
            <a:chExt cx="1103313" cy="1103312"/>
          </a:xfrm>
        </p:grpSpPr>
        <p:sp>
          <p:nvSpPr>
            <p:cNvPr id="4" name="椭圆 8"/>
            <p:cNvSpPr>
              <a:spLocks noChangeArrowheads="1"/>
            </p:cNvSpPr>
            <p:nvPr/>
          </p:nvSpPr>
          <p:spPr bwMode="auto">
            <a:xfrm>
              <a:off x="2908589" y="2215485"/>
              <a:ext cx="1103313" cy="1103312"/>
            </a:xfrm>
            <a:prstGeom prst="ellipse">
              <a:avLst/>
            </a:prstGeom>
            <a:noFill/>
            <a:ln w="12700">
              <a:solidFill>
                <a:srgbClr val="F29234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8" name="文本框 12"/>
            <p:cNvSpPr txBox="1">
              <a:spLocks noChangeArrowheads="1"/>
            </p:cNvSpPr>
            <p:nvPr/>
          </p:nvSpPr>
          <p:spPr bwMode="auto">
            <a:xfrm>
              <a:off x="2908589" y="2415219"/>
              <a:ext cx="110331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因材</a:t>
              </a:r>
              <a:endParaRPr lang="en-US" altLang="zh-CN" sz="2000" dirty="0" smtClean="0">
                <a:solidFill>
                  <a:schemeClr val="accent2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施教</a:t>
              </a:r>
              <a:endParaRPr lang="zh-CN" altLang="en-US" sz="2000" dirty="0">
                <a:solidFill>
                  <a:schemeClr val="accent2"/>
                </a:solidFill>
                <a:latin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73927" y="2215485"/>
            <a:ext cx="1101725" cy="1103312"/>
            <a:chOff x="4973927" y="2215485"/>
            <a:chExt cx="1101725" cy="1103312"/>
          </a:xfrm>
        </p:grpSpPr>
        <p:sp>
          <p:nvSpPr>
            <p:cNvPr id="5" name="椭圆 9"/>
            <p:cNvSpPr>
              <a:spLocks noChangeArrowheads="1"/>
            </p:cNvSpPr>
            <p:nvPr/>
          </p:nvSpPr>
          <p:spPr bwMode="auto">
            <a:xfrm>
              <a:off x="4973927" y="2215485"/>
              <a:ext cx="1101725" cy="1103312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9" name="文本框 13"/>
            <p:cNvSpPr txBox="1">
              <a:spLocks noChangeArrowheads="1"/>
            </p:cNvSpPr>
            <p:nvPr/>
          </p:nvSpPr>
          <p:spPr bwMode="auto">
            <a:xfrm>
              <a:off x="4973927" y="2415219"/>
              <a:ext cx="110172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循序</a:t>
              </a:r>
              <a:endParaRPr lang="en-US" altLang="zh-CN" sz="2000" dirty="0" smtClean="0">
                <a:solidFill>
                  <a:schemeClr val="accent1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1"/>
                  </a:solidFill>
                  <a:latin typeface="+mn-ea"/>
                </a:rPr>
                <a:t>渐进</a:t>
              </a:r>
              <a:endParaRPr lang="zh-CN" altLang="en-US" sz="20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037677" y="2215485"/>
            <a:ext cx="1103312" cy="1103312"/>
            <a:chOff x="7037677" y="2215485"/>
            <a:chExt cx="1103312" cy="1103312"/>
          </a:xfrm>
        </p:grpSpPr>
        <p:sp>
          <p:nvSpPr>
            <p:cNvPr id="6" name="椭圆 10"/>
            <p:cNvSpPr>
              <a:spLocks noChangeArrowheads="1"/>
            </p:cNvSpPr>
            <p:nvPr/>
          </p:nvSpPr>
          <p:spPr bwMode="auto">
            <a:xfrm>
              <a:off x="7037677" y="2215485"/>
              <a:ext cx="1103312" cy="1103312"/>
            </a:xfrm>
            <a:prstGeom prst="ellipse">
              <a:avLst/>
            </a:prstGeom>
            <a:noFill/>
            <a:ln w="12700">
              <a:solidFill>
                <a:srgbClr val="F29234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endParaRPr lang="zh-CN" altLang="en-US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10" name="文本框 14"/>
            <p:cNvSpPr txBox="1">
              <a:spLocks noChangeArrowheads="1"/>
            </p:cNvSpPr>
            <p:nvPr/>
          </p:nvSpPr>
          <p:spPr bwMode="auto">
            <a:xfrm>
              <a:off x="7037677" y="2415219"/>
              <a:ext cx="110331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分层</a:t>
              </a:r>
              <a:endParaRPr lang="en-US" altLang="zh-CN" sz="2000" dirty="0" smtClean="0">
                <a:solidFill>
                  <a:schemeClr val="accent2"/>
                </a:solidFill>
                <a:latin typeface="+mn-ea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accent2"/>
                  </a:solidFill>
                  <a:latin typeface="+mn-ea"/>
                </a:rPr>
                <a:t>兼顾</a:t>
              </a:r>
              <a:endParaRPr lang="zh-CN" altLang="en-US" sz="2000" dirty="0">
                <a:solidFill>
                  <a:schemeClr val="accent2"/>
                </a:solidFill>
                <a:latin typeface="+mn-ea"/>
              </a:endParaRPr>
            </a:p>
          </p:txBody>
        </p:sp>
      </p:grpSp>
      <p:sp>
        <p:nvSpPr>
          <p:cNvPr id="11" name="文本框 15"/>
          <p:cNvSpPr txBox="1">
            <a:spLocks noChangeArrowheads="1"/>
          </p:cNvSpPr>
          <p:nvPr/>
        </p:nvSpPr>
        <p:spPr bwMode="auto">
          <a:xfrm>
            <a:off x="1948152" y="2271789"/>
            <a:ext cx="912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400" dirty="0">
                <a:solidFill>
                  <a:schemeClr val="accent1"/>
                </a:solidFill>
                <a:latin typeface="+mn-ea"/>
              </a:rPr>
              <a:t>+</a:t>
            </a:r>
            <a:endParaRPr lang="zh-CN" altLang="en-US" sz="5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2" name="文本框 16"/>
          <p:cNvSpPr txBox="1">
            <a:spLocks noChangeArrowheads="1"/>
          </p:cNvSpPr>
          <p:nvPr/>
        </p:nvSpPr>
        <p:spPr bwMode="auto">
          <a:xfrm>
            <a:off x="4034127" y="2306714"/>
            <a:ext cx="91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400">
                <a:solidFill>
                  <a:schemeClr val="accent1"/>
                </a:solidFill>
                <a:latin typeface="+mn-ea"/>
              </a:rPr>
              <a:t>+</a:t>
            </a:r>
            <a:endParaRPr lang="zh-CN" altLang="en-US" sz="54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3" name="文本框 17"/>
          <p:cNvSpPr txBox="1">
            <a:spLocks noChangeArrowheads="1"/>
          </p:cNvSpPr>
          <p:nvPr/>
        </p:nvSpPr>
        <p:spPr bwMode="auto">
          <a:xfrm>
            <a:off x="6121689" y="2252739"/>
            <a:ext cx="912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400" dirty="0">
                <a:solidFill>
                  <a:schemeClr val="accent1"/>
                </a:solidFill>
                <a:latin typeface="+mn-ea"/>
              </a:rPr>
              <a:t>+</a:t>
            </a:r>
            <a:endParaRPr lang="zh-CN" altLang="en-US" sz="5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invGray">
          <a:xfrm>
            <a:off x="711003" y="1112539"/>
            <a:ext cx="7802271" cy="50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三段式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教学法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=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尝试法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+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演示法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+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任务驱动法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082100" cy="1364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peelOff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00445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00445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00445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00445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00445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00445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00445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00445"/>
  <p:tag name="MH_LIBRARY" val="GRAPHIC"/>
  <p:tag name="MH_TYPE" val="Other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200445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那拉提草原的天空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4A7B29"/>
      </a:accent1>
      <a:accent2>
        <a:srgbClr val="F29234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1462</Words>
  <Application>Microsoft Office PowerPoint</Application>
  <PresentationFormat>全屏显示(16:9)</PresentationFormat>
  <Paragraphs>195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Segoe Semibold</vt:lpstr>
      <vt:lpstr>Arial</vt:lpstr>
      <vt:lpstr>黑体</vt:lpstr>
      <vt:lpstr>Calibri</vt:lpstr>
      <vt:lpstr>微软雅黑 Light</vt:lpstr>
      <vt:lpstr>Open Sans Light</vt:lpstr>
      <vt:lpstr>Lao UI</vt:lpstr>
      <vt:lpstr>华文黑体</vt:lpstr>
      <vt:lpstr>方正兰亭粗黑简体</vt:lpstr>
      <vt:lpstr>宋体</vt:lpstr>
      <vt:lpstr>造字工房悦黑（非商用）常规体</vt:lpstr>
      <vt:lpstr>Mongolian Baiti</vt:lpstr>
      <vt:lpstr>Wingdings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</cp:lastModifiedBy>
  <cp:revision>97</cp:revision>
  <dcterms:created xsi:type="dcterms:W3CDTF">2015-03-31T05:49:00Z</dcterms:created>
  <dcterms:modified xsi:type="dcterms:W3CDTF">2017-05-19T16:31:05Z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