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83" r:id="rId14"/>
    <p:sldId id="284" r:id="rId15"/>
    <p:sldId id="285" r:id="rId16"/>
    <p:sldId id="282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embeddedFontLst>
    <p:embeddedFont>
      <p:font typeface="张海山锐线体简" panose="02000000000000000000" pitchFamily="2" charset="-122"/>
      <p:regular r:id="rId35"/>
    </p:embeddedFont>
    <p:embeddedFont>
      <p:font typeface="方正兰亭细黑_GBK" panose="02000000000000000000" pitchFamily="2" charset="-122"/>
      <p:regular r:id="rId36"/>
    </p:embeddedFont>
    <p:embeddedFont>
      <p:font typeface="Watford DB" pitchFamily="2" charset="0"/>
      <p:regular r:id="rId37"/>
    </p:embeddedFont>
    <p:embeddedFont>
      <p:font typeface="方正兰亭细黑_GBK_M" panose="02010600010101010101" pitchFamily="2" charset="2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  <p:embeddedFont>
      <p:font typeface="微软雅黑" panose="020B0503020204020204" charset="-122"/>
      <p:regular r:id="rId43"/>
    </p:embeddedFont>
    <p:embeddedFont>
      <p:font typeface="Earth" panose="020B0500000000000000" pitchFamily="34" charset="0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4660"/>
  </p:normalViewPr>
  <p:slideViewPr>
    <p:cSldViewPr snapToGrid="0">
      <p:cViewPr>
        <p:scale>
          <a:sx n="75" d="100"/>
          <a:sy n="75" d="100"/>
        </p:scale>
        <p:origin x="104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577482" y="1751017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78143" y="17444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866931" y="125493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51043" y="1810661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99462" y="212351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38726" y="108554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5321204" y="222761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25606" y="156662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07737" y="1451971"/>
            <a:ext cx="452191" cy="45219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08787" y="2886625"/>
            <a:ext cx="6810579" cy="125879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144992" y="2169861"/>
            <a:ext cx="379661" cy="37966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5878652" y="175519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59356" y="207859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306201" y="130801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5524639" y="192158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821639" y="1655283"/>
            <a:ext cx="727904" cy="72790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79228" y="17220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898691" y="178133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2009510" y="2964044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时尚风格论文答辩模板</a:t>
            </a:r>
            <a:endParaRPr lang="zh-CN" altLang="en-US" sz="44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7637" y="3676867"/>
            <a:ext cx="54717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X</a:t>
            </a:r>
            <a:r>
              <a:rPr lang="zh-CN" altLang="en-US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学院</a:t>
            </a:r>
            <a:r>
              <a:rPr lang="en-US" altLang="zh-CN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X</a:t>
            </a:r>
            <a:r>
              <a:rPr lang="zh-CN" altLang="en-US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系</a:t>
            </a:r>
            <a:r>
              <a:rPr lang="en-US" altLang="zh-CN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X</a:t>
            </a:r>
            <a:r>
              <a:rPr lang="zh-CN" altLang="en-US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级</a:t>
            </a:r>
            <a:r>
              <a:rPr lang="en-US" altLang="zh-CN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X</a:t>
            </a:r>
            <a:r>
              <a:rPr lang="zh-CN" altLang="en-US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班        答辩人：</a:t>
            </a:r>
            <a:r>
              <a:rPr lang="en-US" altLang="zh-CN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情缘素材</a:t>
            </a:r>
            <a:r>
              <a:rPr lang="zh-CN" altLang="en-US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导师：</a:t>
            </a:r>
            <a:r>
              <a:rPr lang="en-US" altLang="zh-CN" sz="1600" dirty="0" smtClean="0">
                <a:solidFill>
                  <a:schemeClr val="tx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情缘素材</a:t>
            </a:r>
            <a:endParaRPr lang="en-US" altLang="zh-CN" sz="1600" dirty="0" smtClean="0">
              <a:solidFill>
                <a:schemeClr val="tx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48811" y="84533"/>
            <a:ext cx="1870428" cy="1870428"/>
            <a:chOff x="1747814" y="846409"/>
            <a:chExt cx="1870428" cy="1870428"/>
          </a:xfrm>
        </p:grpSpPr>
        <p:grpSp>
          <p:nvGrpSpPr>
            <p:cNvPr id="4" name="组合 3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6" name="Picture 2" descr="F:\0PPT素材\北京大学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26" y="1010356"/>
              <a:ext cx="1556005" cy="154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77298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8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75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100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9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8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27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9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8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42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56" dur="5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"/>
                            </p:stCondLst>
                            <p:childTnLst>
                              <p:par>
                                <p:cTn id="1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9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9" showWhenStopped="0">
                <p:cTn id="18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5" grpId="2" animBg="1"/>
      <p:bldP spid="56" grpId="0"/>
      <p:bldP spid="57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发展情况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DEVELOPMENT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983063" y="1942692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893756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713253" y="1398942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>
            <a:off x="1271338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090836" y="1413230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56629" y="2779935"/>
            <a:ext cx="8782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2014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7838" y="2779935"/>
            <a:ext cx="87693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2015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1747" y="2779935"/>
            <a:ext cx="8782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2016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15655" y="2779935"/>
            <a:ext cx="87693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2017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57487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圆角矩形 4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68696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79905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1113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圆角矩形 5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05927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7134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68343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66851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 animBg="1"/>
      <p:bldP spid="34" grpId="0" animBg="1"/>
      <p:bldP spid="38" grpId="0"/>
      <p:bldP spid="39" grpId="0"/>
      <p:bldP spid="40" grpId="0"/>
      <p:bldP spid="41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研究过程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PROCESS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3" name="椭圆 34"/>
          <p:cNvSpPr/>
          <p:nvPr/>
        </p:nvSpPr>
        <p:spPr>
          <a:xfrm rot="5400000">
            <a:off x="3073872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446958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椭圆 34"/>
          <p:cNvSpPr/>
          <p:nvPr/>
        </p:nvSpPr>
        <p:spPr>
          <a:xfrm rot="5400000">
            <a:off x="6343669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 rot="5400000">
            <a:off x="4716755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7320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4013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481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25622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研究过程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213637" y="3195069"/>
            <a:ext cx="1721136" cy="1224902"/>
            <a:chOff x="3213637" y="3195069"/>
            <a:chExt cx="1721136" cy="1224902"/>
          </a:xfrm>
        </p:grpSpPr>
        <p:grpSp>
          <p:nvGrpSpPr>
            <p:cNvPr id="16" name="组合 15"/>
            <p:cNvGrpSpPr/>
            <p:nvPr/>
          </p:nvGrpSpPr>
          <p:grpSpPr>
            <a:xfrm>
              <a:off x="3213637" y="3195069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圆角矩形 1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286982" y="360046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文字</a:t>
              </a:r>
              <a:r>
                <a:rPr lang="zh-CN" altLang="en-US" sz="1200" dirty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内容。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46272" y="3215046"/>
            <a:ext cx="1721136" cy="1224902"/>
            <a:chOff x="6646272" y="3215046"/>
            <a:chExt cx="1721136" cy="1224902"/>
          </a:xfrm>
        </p:grpSpPr>
        <p:grpSp>
          <p:nvGrpSpPr>
            <p:cNvPr id="32" name="组合 31"/>
            <p:cNvGrpSpPr/>
            <p:nvPr/>
          </p:nvGrpSpPr>
          <p:grpSpPr>
            <a:xfrm>
              <a:off x="6646272" y="3215046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3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726172" y="360909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文字</a:t>
              </a:r>
              <a:r>
                <a:rPr lang="zh-CN" altLang="en-US" sz="1200" dirty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内容。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53035" y="1860420"/>
            <a:ext cx="1721136" cy="1224902"/>
            <a:chOff x="1453035" y="1860420"/>
            <a:chExt cx="1721136" cy="1224902"/>
          </a:xfrm>
        </p:grpSpPr>
        <p:grpSp>
          <p:nvGrpSpPr>
            <p:cNvPr id="13" name="组合 12"/>
            <p:cNvGrpSpPr/>
            <p:nvPr/>
          </p:nvGrpSpPr>
          <p:grpSpPr>
            <a:xfrm>
              <a:off x="1453035" y="1860420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07784" y="2164433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文字</a:t>
              </a:r>
              <a:r>
                <a:rPr lang="zh-CN" altLang="en-US" sz="1200" dirty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内容。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85670" y="1880397"/>
            <a:ext cx="1721136" cy="1224902"/>
            <a:chOff x="4885670" y="1880397"/>
            <a:chExt cx="1721136" cy="1224902"/>
          </a:xfrm>
        </p:grpSpPr>
        <p:grpSp>
          <p:nvGrpSpPr>
            <p:cNvPr id="23" name="组合 22"/>
            <p:cNvGrpSpPr/>
            <p:nvPr/>
          </p:nvGrpSpPr>
          <p:grpSpPr>
            <a:xfrm>
              <a:off x="4885670" y="1880397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946974" y="220208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  <a:p>
              <a:r>
                <a:rPr lang="zh-CN" altLang="en-US" sz="1200" dirty="0" smtClean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文字</a:t>
              </a:r>
              <a:r>
                <a:rPr lang="zh-CN" altLang="en-US" sz="1200" dirty="0">
                  <a:latin typeface="方正兰亭细黑_GBK_M" panose="02010600010101010101" pitchFamily="2" charset="2"/>
                  <a:ea typeface="方正兰亭细黑_GBK_M" panose="02010600010101010101" pitchFamily="2" charset="2"/>
                  <a:cs typeface="方正兰亭细黑_GBK_M" panose="02010600010101010101" pitchFamily="2" charset="2"/>
                </a:rPr>
                <a:t>内容。</a:t>
              </a:r>
              <a:endParaRPr lang="en-US" altLang="zh-CN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93618" y="1120015"/>
            <a:ext cx="1118835" cy="1118835"/>
            <a:chOff x="893618" y="1120015"/>
            <a:chExt cx="1118835" cy="1118835"/>
          </a:xfrm>
        </p:grpSpPr>
        <p:sp>
          <p:nvSpPr>
            <p:cNvPr id="9" name="椭圆 8"/>
            <p:cNvSpPr/>
            <p:nvPr/>
          </p:nvSpPr>
          <p:spPr>
            <a:xfrm>
              <a:off x="893618" y="1120015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79937" y="1343502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26253" y="1139992"/>
            <a:ext cx="1118835" cy="1118835"/>
            <a:chOff x="4326253" y="1139992"/>
            <a:chExt cx="1118835" cy="1118835"/>
          </a:xfrm>
        </p:grpSpPr>
        <p:sp>
          <p:nvSpPr>
            <p:cNvPr id="31" name="椭圆 30"/>
            <p:cNvSpPr/>
            <p:nvPr/>
          </p:nvSpPr>
          <p:spPr>
            <a:xfrm>
              <a:off x="4326253" y="1139992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1600" y="1392507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62509" y="2571750"/>
            <a:ext cx="1102257" cy="1102257"/>
            <a:chOff x="2662509" y="2571750"/>
            <a:chExt cx="1102257" cy="1102257"/>
          </a:xfrm>
        </p:grpSpPr>
        <p:grpSp>
          <p:nvGrpSpPr>
            <p:cNvPr id="10" name="组合 9"/>
            <p:cNvGrpSpPr/>
            <p:nvPr/>
          </p:nvGrpSpPr>
          <p:grpSpPr>
            <a:xfrm>
              <a:off x="2662509" y="2571750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966682" y="2830490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5144" y="2591727"/>
            <a:ext cx="1102257" cy="1102257"/>
            <a:chOff x="6095144" y="2591727"/>
            <a:chExt cx="1102257" cy="1102257"/>
          </a:xfrm>
        </p:grpSpPr>
        <p:grpSp>
          <p:nvGrpSpPr>
            <p:cNvPr id="35" name="组合 34"/>
            <p:cNvGrpSpPr/>
            <p:nvPr/>
          </p:nvGrpSpPr>
          <p:grpSpPr>
            <a:xfrm>
              <a:off x="6095144" y="2591727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413831" y="2821439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85435" y="15031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5435" y="1915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5435" y="23285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案例分析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85435" y="27412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问题评估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4501" y="1580883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4501" y="1989205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DIFFICULTIES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64501" y="2397527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ANALYSIS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4501" y="2805849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ASSESSMENT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223167" y="1873561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814736" y="1503159"/>
            <a:ext cx="0" cy="20201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91547" y="15306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91547" y="196802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91547" y="2405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91547" y="28427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85435" y="3154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研究成果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501" y="3214173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ACHIEVEMENTS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091546" y="32012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4" grpId="0"/>
      <p:bldP spid="25" grpId="0"/>
      <p:bldP spid="2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6363" y="1350240"/>
            <a:ext cx="3052789" cy="3052789"/>
            <a:chOff x="1076363" y="1350240"/>
            <a:chExt cx="3052789" cy="3052789"/>
          </a:xfrm>
        </p:grpSpPr>
        <p:grpSp>
          <p:nvGrpSpPr>
            <p:cNvPr id="42" name="组合 41"/>
            <p:cNvGrpSpPr/>
            <p:nvPr/>
          </p:nvGrpSpPr>
          <p:grpSpPr>
            <a:xfrm>
              <a:off x="1076363" y="1350240"/>
              <a:ext cx="3052789" cy="305278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032353" y="3209065"/>
              <a:ext cx="6591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249566" y="1312088"/>
            <a:ext cx="2338385" cy="2443165"/>
            <a:chOff x="1249566" y="1312088"/>
            <a:chExt cx="2338385" cy="2443165"/>
          </a:xfrm>
        </p:grpSpPr>
        <p:sp>
          <p:nvSpPr>
            <p:cNvPr id="45" name="椭圆 44"/>
            <p:cNvSpPr/>
            <p:nvPr/>
          </p:nvSpPr>
          <p:spPr>
            <a:xfrm>
              <a:off x="1249566" y="1416868"/>
              <a:ext cx="2338385" cy="233838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44857" y="1312088"/>
              <a:ext cx="63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25442" y="2047960"/>
            <a:ext cx="1611782" cy="1611782"/>
            <a:chOff x="1825442" y="2047960"/>
            <a:chExt cx="1611782" cy="1611782"/>
          </a:xfrm>
        </p:grpSpPr>
        <p:grpSp>
          <p:nvGrpSpPr>
            <p:cNvPr id="47" name="组合 46"/>
            <p:cNvGrpSpPr/>
            <p:nvPr/>
          </p:nvGrpSpPr>
          <p:grpSpPr>
            <a:xfrm>
              <a:off x="1825442" y="2047960"/>
              <a:ext cx="1611782" cy="16117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86003" y="2461135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47659" y="1598714"/>
            <a:ext cx="620695" cy="620695"/>
            <a:chOff x="1647659" y="1598714"/>
            <a:chExt cx="620695" cy="620695"/>
          </a:xfrm>
        </p:grpSpPr>
        <p:grpSp>
          <p:nvGrpSpPr>
            <p:cNvPr id="65" name="组合 64"/>
            <p:cNvGrpSpPr/>
            <p:nvPr/>
          </p:nvGrpSpPr>
          <p:grpSpPr>
            <a:xfrm>
              <a:off x="1647659" y="1598714"/>
              <a:ext cx="620695" cy="62069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781732" y="1658808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31991" y="3821070"/>
            <a:ext cx="717066" cy="717066"/>
            <a:chOff x="4946295" y="3821070"/>
            <a:chExt cx="717066" cy="717066"/>
          </a:xfrm>
        </p:grpSpPr>
        <p:grpSp>
          <p:nvGrpSpPr>
            <p:cNvPr id="80" name="组合 79"/>
            <p:cNvGrpSpPr/>
            <p:nvPr/>
          </p:nvGrpSpPr>
          <p:grpSpPr>
            <a:xfrm>
              <a:off x="4946295" y="3821070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098681" y="3920194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31991" y="2978203"/>
            <a:ext cx="717066" cy="717066"/>
            <a:chOff x="4946295" y="2978203"/>
            <a:chExt cx="717066" cy="717066"/>
          </a:xfrm>
        </p:grpSpPr>
        <p:grpSp>
          <p:nvGrpSpPr>
            <p:cNvPr id="77" name="组合 76"/>
            <p:cNvGrpSpPr/>
            <p:nvPr/>
          </p:nvGrpSpPr>
          <p:grpSpPr>
            <a:xfrm>
              <a:off x="4946295" y="2978203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5098681" y="3105902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31991" y="1281682"/>
            <a:ext cx="717066" cy="717066"/>
            <a:chOff x="4946295" y="1281682"/>
            <a:chExt cx="717066" cy="717066"/>
          </a:xfrm>
        </p:grpSpPr>
        <p:grpSp>
          <p:nvGrpSpPr>
            <p:cNvPr id="73" name="组合 72"/>
            <p:cNvGrpSpPr/>
            <p:nvPr/>
          </p:nvGrpSpPr>
          <p:grpSpPr>
            <a:xfrm>
              <a:off x="4946295" y="1281682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5098681" y="1409382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26599" y="2124550"/>
            <a:ext cx="727851" cy="727851"/>
            <a:chOff x="4940903" y="2124550"/>
            <a:chExt cx="727851" cy="727851"/>
          </a:xfrm>
        </p:grpSpPr>
        <p:sp>
          <p:nvSpPr>
            <p:cNvPr id="72" name="椭圆 71"/>
            <p:cNvSpPr/>
            <p:nvPr/>
          </p:nvSpPr>
          <p:spPr>
            <a:xfrm>
              <a:off x="4940903" y="2124550"/>
              <a:ext cx="727851" cy="7278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98682" y="2257642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916449" y="133684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16449" y="14961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787828" y="1346831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916449" y="21959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16449" y="23552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787828" y="220590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16449" y="303876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16449" y="31980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787828" y="304875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16449" y="388074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16449" y="404006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5787828" y="3890735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 rot="5400000">
            <a:off x="2044393" y="2982310"/>
            <a:ext cx="2093533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658150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032223" y="1943488"/>
            <a:ext cx="1161081" cy="2666129"/>
            <a:chOff x="4013612" y="985436"/>
            <a:chExt cx="1443428" cy="3314468"/>
          </a:xfrm>
        </p:grpSpPr>
        <p:sp>
          <p:nvSpPr>
            <p:cNvPr id="105" name="圆角矩形 10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1170705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/>
        </p:nvSpPr>
        <p:spPr>
          <a:xfrm rot="5400000">
            <a:off x="4760286" y="2741411"/>
            <a:ext cx="2575331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5619703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989015" y="1943488"/>
            <a:ext cx="1161081" cy="2666129"/>
            <a:chOff x="4013612" y="985436"/>
            <a:chExt cx="1443428" cy="3314468"/>
          </a:xfrm>
        </p:grpSpPr>
        <p:sp>
          <p:nvSpPr>
            <p:cNvPr id="113" name="圆角矩形 11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圆角矩形 11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4132259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945807" y="1370413"/>
            <a:ext cx="1161081" cy="3239204"/>
            <a:chOff x="4013613" y="985437"/>
            <a:chExt cx="1443428" cy="3314468"/>
          </a:xfrm>
        </p:grpSpPr>
        <p:sp>
          <p:nvSpPr>
            <p:cNvPr id="121" name="圆角矩形 120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name="adj" fmla="val 46172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name="adj" fmla="val 48249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椭圆 122"/>
          <p:cNvSpPr/>
          <p:nvPr/>
        </p:nvSpPr>
        <p:spPr>
          <a:xfrm>
            <a:off x="7093813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77330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6276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38884" y="180168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45%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58150" y="286250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9054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65437" y="9075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65437" y="10668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1036816" y="91754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126470" y="1921438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832059" y="1921438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888282" y="1921438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38662" y="1921438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4538662" y="1921438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538662" y="1921438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2476990" y="3123937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533213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750752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830907" y="310409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20817" y="232368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771401" y="224166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3837483" y="1220259"/>
            <a:ext cx="1402358" cy="1402358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99140" y="171039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488612" y="240505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03782" y="322832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2219" y="389041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8251" y="237647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6349" y="326683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34678" y="389041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</p:grpSpPr>
        <p:sp>
          <p:nvSpPr>
            <p:cNvPr id="35" name="椭圆 34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8957" y="2627556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36" name="组合 35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84500" y="3587733"/>
              <a:ext cx="7521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6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32" name="组合 31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088748" y="15654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</p:grpSpPr>
        <p:sp>
          <p:nvSpPr>
            <p:cNvPr id="31" name="椭圆 30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08937" y="1049342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</p:grpSpPr>
        <p:sp>
          <p:nvSpPr>
            <p:cNvPr id="39" name="椭圆 38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9886" y="1997410"/>
              <a:ext cx="9140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000656" y="2271917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TITLE</a:t>
            </a:r>
            <a:endParaRPr lang="zh-CN" altLang="en-US" sz="3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39384" y="1180443"/>
            <a:ext cx="20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RESEARCH MENTALITY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AND THE PROCESS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878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课题背景及内容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课题现状及发展情况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62754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研究思路及过程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19304" y="4128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实验数据结果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49336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解决方案及总结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55132" y="116593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BACKGROUND OF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SUBJECT AND CONTENT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94106" y="444512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 SITUATION AND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DEVELOPMENT OF SUBJECT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61799" y="4417978"/>
            <a:ext cx="157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RESULTS OF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EXPRIMENTAL DATA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71117" y="117117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SOLUTIONS </a:t>
            </a:r>
            <a:endParaRPr lang="en-US" altLang="zh-CN" sz="1200" dirty="0" smtClean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AND SUMMARY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107" grpId="0"/>
      <p:bldP spid="35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6573" y="267886"/>
            <a:ext cx="139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DIFFICULTIES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7708" y="396471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实验难点二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4622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实验难点三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4622" y="260702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实验难点四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59209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实验难点一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34"/>
          <p:cNvSpPr/>
          <p:nvPr/>
        </p:nvSpPr>
        <p:spPr>
          <a:xfrm>
            <a:off x="4720609" y="3176237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案例分析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9665" y="267886"/>
            <a:ext cx="1084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ANALYSIS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3880762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629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72690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82423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21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2686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分析内容一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3094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分析内容二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8221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分析内容三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524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分析内容四</a:t>
            </a:r>
            <a:endParaRPr lang="zh-CN" altLang="en-US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575050" y="3090427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717380" y="331473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552263" y="331509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255929" y="343343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75518" y="33197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62244" y="331225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553278" y="344365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50333" y="3346863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726981" y="331345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151556" y="332151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359742" y="33706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900741" y="31309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2070359" y="344394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506355" y="31670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206031" y="3258897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75958" y="331163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206867" y="331496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21657" y="344619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772349" y="313169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690644" y="336803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193490" y="317424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730460" y="330567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问题评估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611" y="267886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ASSESSMENT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55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18190" y="3274864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739259" y="19424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</a:t>
            </a:r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一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82620" y="2835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评估内容三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96587" y="4259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评估内容五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14495" y="29167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评估内容二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66971" y="43355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评估内容四</a:t>
            </a:r>
            <a:endParaRPr lang="zh-CN" altLang="en-US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7" grpId="0"/>
      <p:bldP spid="53" grpId="0" animBg="1"/>
      <p:bldP spid="59" grpId="0" animBg="1"/>
      <p:bldP spid="64" grpId="0" animBg="1"/>
      <p:bldP spid="65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研究成果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7793" y="267886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ACHIEVEMENTS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91714" y="215790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标题一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2149829" y="2623322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90724" y="25875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469441" y="283224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404100" y="25840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034054" y="28001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56772" y="2827510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731988" y="309126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51991" y="26030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890095" y="26107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17976" y="2610215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33186" y="30624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标题二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3991301" y="352788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5" name="同心圆 2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932196" y="34921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8" name="同心圆 2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3310913" y="37368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1" name="同心圆 2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245572" y="34886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4" name="同心圆 2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椭圆 2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98244" y="373207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7" name="同心圆 2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573460" y="399582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0" name="同心圆 2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31567" y="35153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3" name="同心圆 2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059448" y="351477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4848410" y="21347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标题三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5806525" y="260020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747420" y="25644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060796" y="25609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690750" y="27770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311868" y="285519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545785" y="28615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08687" y="257988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8" name="同心圆 2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546791" y="258763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1" name="同心圆 2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874672" y="258709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4" name="同心圆 2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6537510" y="30912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标题四</a:t>
            </a:r>
            <a:endParaRPr lang="zh-CN" altLang="en-US" sz="3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257" name="组合 256"/>
          <p:cNvGrpSpPr/>
          <p:nvPr/>
        </p:nvGrpSpPr>
        <p:grpSpPr>
          <a:xfrm>
            <a:off x="6436520" y="35209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815237" y="3765598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749896" y="35174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79850" y="373353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102568" y="3760867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7235891" y="3544111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3" name="同心圆 2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椭圆 2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563772" y="3543572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6" name="同心圆 2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136532" y="290600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9" name="同心圆 2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椭圆 2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875526" y="370473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2" name="同心圆 2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393463" y="350756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5" name="同心圆 2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495625" y="355667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8" name="同心圆 2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7077784" y="40246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1" name="同心圆 2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6897787" y="3536359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4" name="同心圆 2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方案评估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补救措施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总结陈述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8034" y="1793299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SOLUTION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8034" y="2241067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PROJECT EVALUATION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8034" y="2688835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REMEDIAL MEASURES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8034" y="313660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SUMMARY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解决方案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8545" y="26788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SOLUTION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138" name="组合 137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0" name="同心圆 1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charset="-122"/>
                  <a:ea typeface="微软雅黑" panose="020B0503020204020204" charset="-122"/>
                </a:rPr>
                <a:t>STE1</a:t>
              </a:r>
              <a:endParaRPr lang="en-US" altLang="zh-CN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143" name="组合 142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5" name="同心圆 1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微软雅黑" panose="020B0503020204020204" charset="-122"/>
                  <a:ea typeface="微软雅黑" panose="020B0503020204020204" charset="-122"/>
                </a:rPr>
                <a:t>STE2</a:t>
              </a:r>
              <a:endParaRPr lang="en-US" altLang="zh-CN" sz="24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148" name="组合 147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0" name="同心圆 1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4625922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微软雅黑" panose="020B0503020204020204" charset="-122"/>
                  <a:ea typeface="微软雅黑" panose="020B0503020204020204" charset="-122"/>
                </a:rPr>
                <a:t>STE3</a:t>
              </a:r>
              <a:endParaRPr lang="en-US" altLang="zh-CN" sz="32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5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629968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微软雅黑" panose="020B0503020204020204" charset="-122"/>
                  <a:ea typeface="微软雅黑" panose="020B0503020204020204" charset="-122"/>
                </a:rPr>
                <a:t>STE4</a:t>
              </a:r>
              <a:endParaRPr lang="en-US" altLang="zh-CN" sz="40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3786" y="401052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4612" y="325583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9781" y="27274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4287" y="350357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方案评估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8284" y="267886"/>
            <a:ext cx="22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PROJECT EVALUATION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34" name="组合 33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圆角矩形 4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4" name="组合 43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圆角矩形 4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圆角矩形 5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4" name="组合 53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椭圆 54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90354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添加标题一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16060" y="3390665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添加标题二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94012" y="2890094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添加标题三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62560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添加标题四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02888" y="182782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添加标题五</a:t>
            </a:r>
            <a:endParaRPr lang="zh-CN" altLang="en-US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椭圆 65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椭圆 76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967479" y="238752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椭圆 81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1568" y="277149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椭圆 86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补救措施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3836" y="267886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REMEDIAL MEASURES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709236" y="1894300"/>
            <a:ext cx="1200324" cy="1200324"/>
            <a:chOff x="6709236" y="1850758"/>
            <a:chExt cx="1200324" cy="1200324"/>
          </a:xfrm>
        </p:grpSpPr>
        <p:grpSp>
          <p:nvGrpSpPr>
            <p:cNvPr id="89" name="组合 8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47760" y="22970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225509" y="1879832"/>
            <a:ext cx="1200324" cy="1200324"/>
            <a:chOff x="1225509" y="1836290"/>
            <a:chExt cx="1200324" cy="1200324"/>
          </a:xfrm>
        </p:grpSpPr>
        <p:grpSp>
          <p:nvGrpSpPr>
            <p:cNvPr id="95" name="组合 94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4033" y="228256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234214" y="2096862"/>
            <a:ext cx="1668414" cy="1668414"/>
            <a:chOff x="5234214" y="2053320"/>
            <a:chExt cx="1668414" cy="16684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591368" y="268747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措施三</a:t>
              </a:r>
              <a:endPara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98327" y="2090113"/>
            <a:ext cx="1668414" cy="1668414"/>
            <a:chOff x="2198327" y="2046571"/>
            <a:chExt cx="1668414" cy="1668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555481" y="268072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措施二</a:t>
              </a:r>
              <a:endPara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481448" y="2381591"/>
            <a:ext cx="2181104" cy="2181104"/>
            <a:chOff x="3481448" y="2338049"/>
            <a:chExt cx="2181104" cy="218110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941057" y="31669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措施一</a:t>
              </a:r>
              <a:endParaRPr lang="zh-CN" altLang="en-US" sz="28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总结陈述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718" y="26788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SUMMARY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70522" y="202356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900880" y="18453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3778083" y="425304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87522" y="164401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840360" y="21911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894270" y="280508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988603" y="406474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853355" y="41563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50252" y="447227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椭圆 52"/>
          <p:cNvSpPr/>
          <p:nvPr/>
        </p:nvSpPr>
        <p:spPr>
          <a:xfrm>
            <a:off x="4437991" y="43783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681906" y="288640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椭圆 56"/>
          <p:cNvSpPr/>
          <p:nvPr/>
        </p:nvSpPr>
        <p:spPr>
          <a:xfrm>
            <a:off x="4175759" y="3266216"/>
            <a:ext cx="401213" cy="40121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2517608" y="175700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5316343" y="3049989"/>
            <a:ext cx="305724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大学时光即将结束，在此，我要</a:t>
            </a:r>
            <a:endParaRPr lang="en-US" altLang="zh-CN" sz="16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感谢各位老师的教导，和同学们</a:t>
            </a:r>
            <a:endParaRPr lang="en-US" altLang="zh-CN" sz="16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的陪伴，本文能顺利能顺利完成</a:t>
            </a:r>
            <a:endParaRPr lang="en-US" altLang="zh-CN" sz="16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，感谢杨镇宁导师的指导！</a:t>
            </a:r>
            <a:endParaRPr lang="zh-CN" altLang="en-US" sz="1600" dirty="0" smtClean="0">
              <a:solidFill>
                <a:srgbClr val="2D2A19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69760" y="4195759"/>
            <a:ext cx="32624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谢谢各位老师的收看！</a:t>
            </a:r>
            <a:endParaRPr lang="zh-CN" altLang="en-US" sz="2400" dirty="0" smtClean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37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00"/>
                            </p:stCondLst>
                            <p:childTnLst>
                              <p:par>
                                <p:cTn id="14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95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95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9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5" grpId="0"/>
      <p:bldP spid="45" grpId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课题背景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研究综述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理论基础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179329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BACKGROUND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241067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2248" y="26888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REVIEW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2248" y="3136604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课题背景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8080" y="267886"/>
            <a:ext cx="1935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BACKGROUND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0PPT素材\991863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84" y="3529047"/>
            <a:ext cx="1898901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PPT素材\ce4FaCfURkdJ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77" y="2269047"/>
            <a:ext cx="1627119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PPT素材\5104bce8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666244" y="3655158"/>
            <a:ext cx="1773818" cy="914863"/>
            <a:chOff x="6854925" y="3607126"/>
            <a:chExt cx="3260213" cy="914863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96175" y="369420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96175" y="400959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96175" y="430917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题所展示的内容。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602109" y="2358208"/>
            <a:ext cx="1773818" cy="914863"/>
            <a:chOff x="6854925" y="3607126"/>
            <a:chExt cx="3260213" cy="914863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532040" y="239725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32040" y="271264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32040" y="301222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题所展示的内容。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839350" y="1140756"/>
            <a:ext cx="1773818" cy="914863"/>
            <a:chOff x="6854925" y="3607126"/>
            <a:chExt cx="3260213" cy="914863"/>
          </a:xfrm>
        </p:grpSpPr>
        <p:cxnSp>
          <p:nvCxnSpPr>
            <p:cNvPr id="80" name="直接连接符 79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2769281" y="117979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69281" y="1495196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69281" y="179477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题所展示的内容。</a:t>
            </a:r>
            <a:endParaRPr lang="en-US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8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8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6" grpId="0"/>
      <p:bldP spid="69" grpId="0"/>
      <p:bldP spid="70" grpId="0"/>
      <p:bldP spid="76" grpId="0"/>
      <p:bldP spid="77" grpId="0"/>
      <p:bldP spid="78" grpId="0"/>
      <p:bldP spid="84" grpId="0"/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研究意义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0522" y="267886"/>
            <a:ext cx="189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SIGNIFICANCE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5070429" y="1446424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5418885" y="1967819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348969" y="2670322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4577444" y="3227443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216951" y="3010755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481944" y="1534398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870905" y="149293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71771" y="158527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第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一点内容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4237" y="217952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13580" y="227185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第二点内容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49647" y="29003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69527" y="299264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第三点内容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8427" y="36786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32624" y="37646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第四点内容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34871" y="365472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530" y="374705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第五点内容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66478" y="21078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容。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390" y="217773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第六点内容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 flipV="1">
            <a:off x="6838174" y="154374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7428108" y="29591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7277561" y="223932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6783027" y="3723080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1788744" y="37216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1345873" y="2159183"/>
            <a:ext cx="0" cy="3547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研究综述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117" y="267886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RESEARCH REVIEW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1409155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577489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添加标题内容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79701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TITLE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2678808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563201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106777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275111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添加标题内容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77323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TITLE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6376430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60823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409155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577489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添加标题内容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79701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TITLE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 flipV="1">
            <a:off x="2678808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563201" y="377150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106777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275111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添加标题内容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77323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TITLE</a:t>
            </a:r>
            <a:endParaRPr lang="en-US" altLang="zh-CN" sz="1200" dirty="0" smtClean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6376430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60823" y="377150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9" grpId="0"/>
          <p:bldP spid="81" grpId="0"/>
          <p:bldP spid="83" grpId="0"/>
          <p:bldP spid="87" grpId="0"/>
          <p:bldP spid="88" grpId="0"/>
          <p:bldP spid="90" grpId="0"/>
          <p:bldP spid="96" grpId="0"/>
          <p:bldP spid="97" grpId="0"/>
          <p:bldP spid="99" grpId="0"/>
          <p:bldP spid="104" grpId="0"/>
          <p:bldP spid="105" grpId="0"/>
          <p:bldP spid="107" grpId="0"/>
          <p:bldP spid="1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9" grpId="0"/>
          <p:bldP spid="81" grpId="0"/>
          <p:bldP spid="83" grpId="0"/>
          <p:bldP spid="87" grpId="0"/>
          <p:bldP spid="88" grpId="0"/>
          <p:bldP spid="90" grpId="0"/>
          <p:bldP spid="96" grpId="0"/>
          <p:bldP spid="97" grpId="0"/>
          <p:bldP spid="99" grpId="0"/>
          <p:bldP spid="104" grpId="0"/>
          <p:bldP spid="105" grpId="0"/>
          <p:bldP spid="107" grpId="0"/>
          <p:bldP spid="11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理论基础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THEORETICAL BASIS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404" y="394294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51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35" grpId="0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发展情况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57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 SITUATION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DEVELOPMENT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课题现状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5100" y="976391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681" y="1833259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39737" y="2733874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9966" y="3737055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0085" y="162342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7339" y="338239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23198" y="438976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6191" y="248610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15199" y="1048961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28354" y="1952437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607513" y="2842044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32098" y="3745521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Fallback>
  </mc:AlternateContent>
</p:sld>
</file>

<file path=ppt/tags/tag1.xml><?xml version="1.0" encoding="utf-8"?>
<p:tagLst xmlns:p="http://schemas.openxmlformats.org/presentationml/2006/main">
  <p:tag name="SELECTED" val="True"/>
</p:tagLst>
</file>

<file path=ppt/tags/tag10.xml><?xml version="1.0" encoding="utf-8"?>
<p:tagLst xmlns:p="http://schemas.openxmlformats.org/presentationml/2006/main">
  <p:tag name="SELECTED" val="True"/>
</p:tagLst>
</file>

<file path=ppt/tags/tag11.xml><?xml version="1.0" encoding="utf-8"?>
<p:tagLst xmlns:p="http://schemas.openxmlformats.org/presentationml/2006/main">
  <p:tag name="SELECTED" val="True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SELECTED" val="True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SELECTED" val="True"/>
</p:tagLst>
</file>

<file path=ppt/tags/tag19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20.xml><?xml version="1.0" encoding="utf-8"?>
<p:tagLst xmlns:p="http://schemas.openxmlformats.org/presentationml/2006/main">
  <p:tag name="SELECTED" val="True"/>
</p:tagLst>
</file>

<file path=ppt/tags/tag21.xml><?xml version="1.0" encoding="utf-8"?>
<p:tagLst xmlns:p="http://schemas.openxmlformats.org/presentationml/2006/main">
  <p:tag name="SELECTED" val="True"/>
</p:tagLst>
</file>

<file path=ppt/tags/tag22.xml><?xml version="1.0" encoding="utf-8"?>
<p:tagLst xmlns:p="http://schemas.openxmlformats.org/presentationml/2006/main">
  <p:tag name="SELECTED" val="True"/>
</p:tagLst>
</file>

<file path=ppt/tags/tag23.xml><?xml version="1.0" encoding="utf-8"?>
<p:tagLst xmlns:p="http://schemas.openxmlformats.org/presentationml/2006/main">
  <p:tag name="SELECTED" val="True"/>
</p:tagLst>
</file>

<file path=ppt/tags/tag24.xml><?xml version="1.0" encoding="utf-8"?>
<p:tagLst xmlns:p="http://schemas.openxmlformats.org/presentationml/2006/main">
  <p:tag name="SELECTED" val="True"/>
</p:tagLst>
</file>

<file path=ppt/tags/tag25.xml><?xml version="1.0" encoding="utf-8"?>
<p:tagLst xmlns:p="http://schemas.openxmlformats.org/presentationml/2006/main">
  <p:tag name="SELECTED" val="True"/>
</p:tagLst>
</file>

<file path=ppt/tags/tag26.xml><?xml version="1.0" encoding="utf-8"?>
<p:tagLst xmlns:p="http://schemas.openxmlformats.org/presentationml/2006/main">
  <p:tag name="SELECTED" val="True"/>
</p:tagLst>
</file>

<file path=ppt/tags/tag27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SELECTED" val="True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0</TotalTime>
  <Words>3903</Words>
  <Application>WPS 演示</Application>
  <PresentationFormat>全屏显示(16:9)</PresentationFormat>
  <Paragraphs>689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张海山锐线体简</vt:lpstr>
      <vt:lpstr>方正兰亭细黑_GBK</vt:lpstr>
      <vt:lpstr>Kozuka Gothic Pro R</vt:lpstr>
      <vt:lpstr>Watford DB</vt:lpstr>
      <vt:lpstr>造字工房劲黑（非商用）常规体</vt:lpstr>
      <vt:lpstr>方正兰亭细黑_GBK_M</vt:lpstr>
      <vt:lpstr>Calibri</vt:lpstr>
      <vt:lpstr>微软雅黑</vt:lpstr>
      <vt:lpstr>ITC Avant Garde Pro Md</vt:lpstr>
      <vt:lpstr>Gulim</vt:lpstr>
      <vt:lpstr>Earth</vt:lpstr>
      <vt:lpstr>造字工房俊雅锐宋体验版常规体</vt:lpstr>
      <vt:lpstr>黑体</vt:lpstr>
      <vt:lpstr>GoodVibrationsROB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41</cp:revision>
  <dcterms:created xsi:type="dcterms:W3CDTF">2015-01-23T04:02:00Z</dcterms:created>
  <dcterms:modified xsi:type="dcterms:W3CDTF">2017-06-06T13:10:46Z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