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59"/>
  </p:handoutMasterIdLst>
  <p:sldIdLst>
    <p:sldId id="256" r:id="rId4"/>
    <p:sldId id="324" r:id="rId6"/>
    <p:sldId id="337" r:id="rId7"/>
    <p:sldId id="259" r:id="rId8"/>
    <p:sldId id="260" r:id="rId9"/>
    <p:sldId id="262" r:id="rId10"/>
    <p:sldId id="263" r:id="rId11"/>
    <p:sldId id="346" r:id="rId12"/>
    <p:sldId id="300" r:id="rId13"/>
    <p:sldId id="339" r:id="rId14"/>
    <p:sldId id="284" r:id="rId15"/>
    <p:sldId id="288" r:id="rId16"/>
    <p:sldId id="289" r:id="rId17"/>
    <p:sldId id="290" r:id="rId18"/>
    <p:sldId id="291" r:id="rId19"/>
    <p:sldId id="321" r:id="rId20"/>
    <p:sldId id="322" r:id="rId21"/>
    <p:sldId id="302" r:id="rId22"/>
    <p:sldId id="279" r:id="rId23"/>
    <p:sldId id="347" r:id="rId24"/>
    <p:sldId id="293" r:id="rId25"/>
    <p:sldId id="294" r:id="rId26"/>
    <p:sldId id="298" r:id="rId27"/>
    <p:sldId id="299" r:id="rId28"/>
    <p:sldId id="303" r:id="rId29"/>
    <p:sldId id="313" r:id="rId30"/>
    <p:sldId id="340" r:id="rId31"/>
    <p:sldId id="273" r:id="rId32"/>
    <p:sldId id="274" r:id="rId33"/>
    <p:sldId id="275" r:id="rId34"/>
    <p:sldId id="276" r:id="rId35"/>
    <p:sldId id="277" r:id="rId36"/>
    <p:sldId id="278" r:id="rId37"/>
    <p:sldId id="280" r:id="rId38"/>
    <p:sldId id="281" r:id="rId39"/>
    <p:sldId id="283" r:id="rId40"/>
    <p:sldId id="309" r:id="rId41"/>
    <p:sldId id="323" r:id="rId42"/>
    <p:sldId id="341" r:id="rId43"/>
    <p:sldId id="266" r:id="rId44"/>
    <p:sldId id="327" r:id="rId45"/>
    <p:sldId id="332" r:id="rId46"/>
    <p:sldId id="333" r:id="rId47"/>
    <p:sldId id="331" r:id="rId48"/>
    <p:sldId id="329" r:id="rId49"/>
    <p:sldId id="330" r:id="rId50"/>
    <p:sldId id="315" r:id="rId51"/>
    <p:sldId id="317" r:id="rId52"/>
    <p:sldId id="318" r:id="rId53"/>
    <p:sldId id="319" r:id="rId54"/>
    <p:sldId id="334" r:id="rId55"/>
    <p:sldId id="335" r:id="rId56"/>
    <p:sldId id="310" r:id="rId57"/>
    <p:sldId id="344" r:id="rId5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5A63"/>
    <a:srgbClr val="679EE5"/>
    <a:srgbClr val="55BAE8"/>
    <a:srgbClr val="6FB879"/>
    <a:srgbClr val="FE7563"/>
    <a:srgbClr val="E7C239"/>
    <a:srgbClr val="44ADCB"/>
    <a:srgbClr val="DDB7ED"/>
    <a:srgbClr val="A7C7F2"/>
    <a:srgbClr val="B77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8" autoAdjust="0"/>
    <p:restoredTop sz="94153" autoAdjust="0"/>
  </p:normalViewPr>
  <p:slideViewPr>
    <p:cSldViewPr snapToGrid="0" showGuides="1">
      <p:cViewPr varScale="1">
        <p:scale>
          <a:sx n="104" d="100"/>
          <a:sy n="104" d="100"/>
        </p:scale>
        <p:origin x="-156" y="-78"/>
      </p:cViewPr>
      <p:guideLst>
        <p:guide orient="horz" pos="2183"/>
        <p:guide orient="horz" pos="3453"/>
        <p:guide pos="36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2.xml"/><Relationship Id="rId59" Type="http://schemas.openxmlformats.org/officeDocument/2006/relationships/handoutMaster" Target="handoutMasters/handoutMaster1.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solidFill>
                <a:srgbClr val="6FB879"/>
              </a:solidFill>
              <a:ln>
                <a:noFill/>
              </a:ln>
              <a:effectLst/>
            </c:spPr>
          </c:dPt>
          <c:dLbls>
            <c:delete val="1"/>
          </c:dLbls>
          <c:cat>
            <c:strRef>
              <c:f>Sheet1!$A$2</c:f>
              <c:strCache>
                <c:ptCount val="1"/>
                <c:pt idx="0">
                  <c:v>医院总收入</c:v>
                </c:pt>
              </c:strCache>
            </c:strRef>
          </c:cat>
          <c:val>
            <c:numRef>
              <c:f>Sheet1!$B$2</c:f>
              <c:numCache>
                <c:formatCode>General</c:formatCode>
                <c:ptCount val="1"/>
                <c:pt idx="0">
                  <c:v>2.6</c:v>
                </c:pt>
              </c:numCache>
            </c:numRef>
          </c:val>
        </c:ser>
        <c:dLbls>
          <c:showLegendKey val="0"/>
          <c:showVal val="0"/>
          <c:showCatName val="0"/>
          <c:showSerName val="0"/>
          <c:showPercent val="0"/>
          <c:showBubbleSize val="0"/>
        </c:dLbls>
        <c:gapWidth val="199"/>
        <c:axId val="185329152"/>
        <c:axId val="153791296"/>
      </c:barChart>
      <c:catAx>
        <c:axId val="185329152"/>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cap="none" spc="0" normalizeH="0" baseline="0">
                <a:solidFill>
                  <a:schemeClr val="tx1">
                    <a:lumMod val="65000"/>
                    <a:lumOff val="35000"/>
                  </a:schemeClr>
                </a:solidFill>
                <a:latin typeface="+mn-lt"/>
                <a:ea typeface="+mn-ea"/>
                <a:cs typeface="+mn-cs"/>
              </a:defRPr>
            </a:pPr>
          </a:p>
        </c:txPr>
        <c:crossAx val="153791296"/>
        <c:crosses val="autoZero"/>
        <c:auto val="1"/>
        <c:lblAlgn val="ctr"/>
        <c:lblOffset val="100"/>
        <c:noMultiLvlLbl val="0"/>
      </c:catAx>
      <c:valAx>
        <c:axId val="15379129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8532915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lang="zh-CN" sz="2160" b="1" i="0" u="none" strike="noStrike" kern="1200" baseline="0">
                <a:solidFill>
                  <a:schemeClr val="tx2"/>
                </a:solidFill>
                <a:latin typeface="微软雅黑" panose="020B0503020204020204" pitchFamily="34" charset="-122"/>
                <a:ea typeface="微软雅黑" panose="020B0503020204020204" pitchFamily="34" charset="-122"/>
                <a:cs typeface="+mn-cs"/>
              </a:defRPr>
            </a:pPr>
            <a:r>
              <a:rPr lang="en-US" dirty="0" smtClean="0">
                <a:solidFill>
                  <a:schemeClr val="tx2"/>
                </a:solidFill>
                <a:latin typeface="微软雅黑" panose="020B0503020204020204" pitchFamily="34" charset="-122"/>
                <a:ea typeface="微软雅黑" panose="020B0503020204020204" pitchFamily="34" charset="-122"/>
              </a:rPr>
              <a:t>20xx</a:t>
            </a:r>
            <a:r>
              <a:rPr lang="zh-CN" dirty="0" smtClean="0">
                <a:solidFill>
                  <a:schemeClr val="tx2"/>
                </a:solidFill>
                <a:latin typeface="微软雅黑" panose="020B0503020204020204" pitchFamily="34" charset="-122"/>
                <a:ea typeface="微软雅黑" panose="020B0503020204020204" pitchFamily="34" charset="-122"/>
              </a:rPr>
              <a:t>年</a:t>
            </a:r>
            <a:r>
              <a:rPr lang="zh-CN" dirty="0">
                <a:solidFill>
                  <a:schemeClr val="tx2"/>
                </a:solidFill>
                <a:latin typeface="微软雅黑" panose="020B0503020204020204" pitchFamily="34" charset="-122"/>
                <a:ea typeface="微软雅黑" panose="020B0503020204020204" pitchFamily="34" charset="-122"/>
              </a:rPr>
              <a:t>各科业务</a:t>
            </a:r>
            <a:r>
              <a:rPr lang="zh-CN" dirty="0" smtClean="0">
                <a:solidFill>
                  <a:schemeClr val="tx2"/>
                </a:solidFill>
                <a:latin typeface="微软雅黑" panose="020B0503020204020204" pitchFamily="34" charset="-122"/>
                <a:ea typeface="微软雅黑" panose="020B0503020204020204" pitchFamily="34" charset="-122"/>
              </a:rPr>
              <a:t>收入</a:t>
            </a:r>
            <a:r>
              <a:rPr lang="zh-CN" altLang="en-US" dirty="0" smtClean="0">
                <a:solidFill>
                  <a:schemeClr val="tx2"/>
                </a:solidFill>
                <a:latin typeface="微软雅黑" panose="020B0503020204020204" pitchFamily="34" charset="-122"/>
                <a:ea typeface="微软雅黑" panose="020B0503020204020204" pitchFamily="34" charset="-122"/>
              </a:rPr>
              <a:t>指标规划</a:t>
            </a:r>
            <a:endParaRPr lang="zh-CN" dirty="0">
              <a:solidFill>
                <a:srgbClr val="C00000"/>
              </a:solidFill>
              <a:latin typeface="微软雅黑" panose="020B0503020204020204" pitchFamily="34" charset="-122"/>
              <a:ea typeface="微软雅黑" panose="020B0503020204020204" pitchFamily="34" charset="-122"/>
            </a:endParaRPr>
          </a:p>
        </c:rich>
      </c:tx>
      <c:layout>
        <c:manualLayout>
          <c:xMode val="edge"/>
          <c:yMode val="edge"/>
          <c:x val="0.351106249511813"/>
          <c:y val="0.0264825816399538"/>
        </c:manualLayout>
      </c:layout>
      <c:overlay val="0"/>
      <c:spPr>
        <a:noFill/>
        <a:ln>
          <a:noFill/>
        </a:ln>
        <a:effectLst/>
      </c:spPr>
    </c:title>
    <c:autoTitleDeleted val="0"/>
    <c:plotArea>
      <c:layout>
        <c:manualLayout>
          <c:layoutTarget val="inner"/>
          <c:xMode val="edge"/>
          <c:yMode val="edge"/>
          <c:x val="0.0597214725284043"/>
          <c:y val="0.171425896900035"/>
          <c:w val="0.90266633320351"/>
          <c:h val="0.754774686520379"/>
        </c:manualLayout>
      </c:layout>
      <c:barChart>
        <c:barDir val="col"/>
        <c:grouping val="clustered"/>
        <c:varyColors val="0"/>
        <c:ser>
          <c:idx val="0"/>
          <c:order val="0"/>
          <c:tx>
            <c:strRef>
              <c:f>收入汇总!$N$5</c:f>
              <c:strCache>
                <c:ptCount val="1"/>
                <c:pt idx="0">
                  <c:v>业务收入（万元）</c:v>
                </c:pt>
              </c:strCache>
            </c:strRef>
          </c:tx>
          <c:spPr>
            <a:solidFill>
              <a:srgbClr val="6FB879"/>
            </a:solidFill>
            <a:ln w="6350" cap="flat" cmpd="sng" algn="ctr">
              <a:solidFill>
                <a:schemeClr val="lt1"/>
              </a:solidFill>
              <a:prstDash val="solid"/>
              <a:round/>
            </a:ln>
            <a:effectLst/>
          </c:spPr>
          <c:invertIfNegative val="0"/>
          <c:dLbls>
            <c:spPr>
              <a:noFill/>
              <a:ln>
                <a:noFill/>
              </a:ln>
              <a:effectLst/>
            </c:spPr>
            <c:txPr>
              <a:bodyPr rot="0" spcFirstLastPara="1" vertOverflow="ellipsis" vert="horz" wrap="square" lIns="38100" tIns="19050" rIns="38100" bIns="19050" anchor="ctr" anchorCtr="1"/>
              <a:lstStyle/>
              <a:p>
                <a:pPr>
                  <a:defRPr lang="zh-CN" sz="1800" b="0" i="0" u="none" strike="noStrike" kern="1200" baseline="0">
                    <a:solidFill>
                      <a:schemeClr val="bg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6350" cap="flat" cmpd="sng" algn="ctr">
                      <a:solidFill>
                        <a:schemeClr val="tx1"/>
                      </a:solidFill>
                      <a:prstDash val="solid"/>
                      <a:round/>
                    </a:ln>
                    <a:effectLst/>
                  </c:spPr>
                </c15:leaderLines>
              </c:ext>
            </c:extLst>
          </c:dLbls>
          <c:cat>
            <c:strRef>
              <c:f>收入汇总!$V$4:$Z$4</c:f>
              <c:strCache>
                <c:ptCount val="5"/>
                <c:pt idx="0">
                  <c:v>妇产科</c:v>
                </c:pt>
                <c:pt idx="1">
                  <c:v>康复科</c:v>
                </c:pt>
                <c:pt idx="2">
                  <c:v>肿瘤科</c:v>
                </c:pt>
                <c:pt idx="3">
                  <c:v>内科</c:v>
                </c:pt>
                <c:pt idx="4">
                  <c:v>外科</c:v>
                </c:pt>
              </c:strCache>
            </c:strRef>
          </c:cat>
          <c:val>
            <c:numRef>
              <c:f>收入汇总!$V$5:$Z$5</c:f>
              <c:numCache>
                <c:formatCode>0_ </c:formatCode>
                <c:ptCount val="5"/>
                <c:pt idx="0">
                  <c:v>10352</c:v>
                </c:pt>
                <c:pt idx="1">
                  <c:v>13544</c:v>
                </c:pt>
                <c:pt idx="2">
                  <c:v>23000</c:v>
                </c:pt>
                <c:pt idx="3">
                  <c:v>31502</c:v>
                </c:pt>
                <c:pt idx="4">
                  <c:v>35004</c:v>
                </c:pt>
              </c:numCache>
            </c:numRef>
          </c:val>
        </c:ser>
        <c:dLbls>
          <c:showLegendKey val="0"/>
          <c:showVal val="0"/>
          <c:showCatName val="0"/>
          <c:showSerName val="0"/>
          <c:showPercent val="0"/>
          <c:showBubbleSize val="0"/>
        </c:dLbls>
        <c:gapWidth val="150"/>
        <c:axId val="185554432"/>
        <c:axId val="153795904"/>
      </c:barChart>
      <c:catAx>
        <c:axId val="185554432"/>
        <c:scaling>
          <c:orientation val="minMax"/>
        </c:scaling>
        <c:delete val="0"/>
        <c:axPos val="b"/>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lang="zh-CN" sz="1800" b="1" i="0" u="none" strike="noStrike" kern="1200" baseline="0">
                <a:solidFill>
                  <a:schemeClr val="tx2"/>
                </a:solidFill>
                <a:latin typeface="+mn-lt"/>
                <a:ea typeface="+mn-ea"/>
                <a:cs typeface="+mn-cs"/>
              </a:defRPr>
            </a:pPr>
          </a:p>
        </c:txPr>
        <c:crossAx val="153795904"/>
        <c:crosses val="autoZero"/>
        <c:auto val="1"/>
        <c:lblAlgn val="ctr"/>
        <c:lblOffset val="100"/>
        <c:noMultiLvlLbl val="0"/>
      </c:catAx>
      <c:valAx>
        <c:axId val="153795904"/>
        <c:scaling>
          <c:orientation val="minMax"/>
        </c:scaling>
        <c:delete val="0"/>
        <c:axPos val="l"/>
        <c:majorGridlines>
          <c:spPr>
            <a:ln w="6350" cap="flat" cmpd="sng" algn="ctr">
              <a:solidFill>
                <a:schemeClr val="bg1">
                  <a:lumMod val="75000"/>
                </a:schemeClr>
              </a:solidFill>
              <a:prstDash val="sysDash"/>
              <a:round/>
            </a:ln>
            <a:effectLst/>
          </c:spPr>
        </c:majorGridlines>
        <c:numFmt formatCode="0_ " sourceLinked="1"/>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lang="zh-CN" sz="1800" b="1" i="0" u="none" strike="noStrike" kern="1200" baseline="0">
                <a:solidFill>
                  <a:schemeClr val="tx2"/>
                </a:solidFill>
                <a:latin typeface="+mn-lt"/>
                <a:ea typeface="+mn-ea"/>
                <a:cs typeface="+mn-cs"/>
              </a:defRPr>
            </a:pPr>
          </a:p>
        </c:txPr>
        <c:crossAx val="185554432"/>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lang="zh-CN"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35618848425197"/>
          <c:y val="0.0448648732772427"/>
          <c:w val="0.92300676607729"/>
          <c:h val="0.868388446641672"/>
        </c:manualLayout>
      </c:layout>
      <c:barChart>
        <c:barDir val="col"/>
        <c:grouping val="clustered"/>
        <c:varyColors val="0"/>
        <c:ser>
          <c:idx val="0"/>
          <c:order val="0"/>
          <c:tx>
            <c:strRef>
              <c:f>Sheet1!$B$1</c:f>
              <c:strCache>
                <c:ptCount val="1"/>
                <c:pt idx="0">
                  <c:v>系列 1</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Sheet1!$A$2:$A$6</c:f>
              <c:strCache>
                <c:ptCount val="5"/>
                <c:pt idx="0">
                  <c:v>儿科</c:v>
                </c:pt>
                <c:pt idx="1">
                  <c:v>妇科</c:v>
                </c:pt>
                <c:pt idx="2">
                  <c:v>内科</c:v>
                </c:pt>
                <c:pt idx="3">
                  <c:v>外科</c:v>
                </c:pt>
                <c:pt idx="4">
                  <c:v>肿瘤科</c:v>
                </c:pt>
              </c:strCache>
            </c:strRef>
          </c:cat>
          <c:val>
            <c:numRef>
              <c:f>Sheet1!$B$2:$B$6</c:f>
              <c:numCache>
                <c:formatCode>0%</c:formatCode>
                <c:ptCount val="5"/>
                <c:pt idx="0">
                  <c:v>0.42</c:v>
                </c:pt>
                <c:pt idx="1">
                  <c:v>0.38</c:v>
                </c:pt>
                <c:pt idx="2">
                  <c:v>0.47</c:v>
                </c:pt>
                <c:pt idx="3" c:formatCode="0.00%">
                  <c:v>0.365</c:v>
                </c:pt>
                <c:pt idx="4">
                  <c:v>0.54</c:v>
                </c:pt>
              </c:numCache>
            </c:numRef>
          </c:val>
        </c:ser>
        <c:dLbls>
          <c:showLegendKey val="0"/>
          <c:showVal val="0"/>
          <c:showCatName val="0"/>
          <c:showSerName val="0"/>
          <c:showPercent val="0"/>
          <c:showBubbleSize val="0"/>
        </c:dLbls>
        <c:gapWidth val="164"/>
        <c:overlap val="-22"/>
        <c:axId val="192322048"/>
        <c:axId val="182161344"/>
      </c:barChart>
      <c:catAx>
        <c:axId val="19232204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82161344"/>
        <c:crosses val="autoZero"/>
        <c:auto val="1"/>
        <c:lblAlgn val="ctr"/>
        <c:lblOffset val="100"/>
        <c:noMultiLvlLbl val="0"/>
      </c:catAx>
      <c:valAx>
        <c:axId val="1821613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9232204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5"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1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5"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5"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diagrams/_rels/data3.xml.rels><?xml version="1.0" encoding="UTF-8" standalone="yes"?>
<Relationships xmlns="http://schemas.openxmlformats.org/package/2006/relationships"><Relationship Id="rId4" Type="http://schemas.openxmlformats.org/officeDocument/2006/relationships/image" Target="../media/image74.jpe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diagrams/_rels/drawing1.xml.rels><?xml version="1.0" encoding="UTF-8" standalone="yes"?>
<Relationships xmlns="http://schemas.openxmlformats.org/package/2006/relationships"><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diagrams/_rels/drawing3.xml.rels><?xml version="1.0" encoding="UTF-8" standalone="yes"?>
<Relationships xmlns="http://schemas.openxmlformats.org/package/2006/relationships"><Relationship Id="rId4" Type="http://schemas.openxmlformats.org/officeDocument/2006/relationships/image" Target="../media/image74.jpe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0">
    <dgm:fillClrLst meth="repeat">
      <a:schemeClr val="accent1">
        <a:shade val="80000"/>
      </a:schemeClr>
    </dgm:fillClrLst>
    <dgm:linClrLst meth="repeat">
      <a:schemeClr val="lt1"/>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89E506B-316C-45E7-BCB0-59734CF30601}" type="doc">
      <dgm:prSet loTypeId="urn:microsoft.com/office/officeart/2008/layout/TitlePictureLineup" loCatId="picture" qsTypeId="urn:microsoft.com/office/officeart/2005/8/quickstyle/simple1" qsCatId="simple" csTypeId="urn:microsoft.com/office/officeart/2005/8/colors/accent1_3" csCatId="accent1" phldr="1"/>
      <dgm:spPr/>
      <dgm:t>
        <a:bodyPr/>
        <a:lstStyle/>
        <a:p>
          <a:endParaRPr lang="zh-CN" altLang="en-US"/>
        </a:p>
      </dgm:t>
    </dgm:pt>
    <dgm:pt modelId="{D065B7A9-9AFB-4E0C-B2BF-6BB6A96156D0}">
      <dgm:prSet phldrT="[文本]" custT="1"/>
      <dgm:spPr>
        <a:solidFill>
          <a:srgbClr val="679EE5"/>
        </a:solidFill>
      </dgm:spPr>
      <dgm:t>
        <a:bodyPr/>
        <a:lstStyle/>
        <a:p>
          <a:r>
            <a:rPr lang="zh-CN" altLang="en-US" sz="1800" b="1" dirty="0" smtClean="0">
              <a:solidFill>
                <a:schemeClr val="bg1"/>
              </a:solidFill>
              <a:latin typeface="Impact" panose="020B0806030902050204" pitchFamily="34" charset="0"/>
              <a:ea typeface="微软雅黑" panose="020B0503020204020204" pitchFamily="34" charset="-122"/>
            </a:rPr>
            <a:t>开发测评项目</a:t>
          </a:r>
          <a:endParaRPr lang="zh-CN" altLang="en-US" sz="1800" dirty="0">
            <a:solidFill>
              <a:schemeClr val="bg1"/>
            </a:solidFill>
          </a:endParaRPr>
        </a:p>
      </dgm:t>
    </dgm:pt>
    <dgm:pt modelId="{49A523E9-4703-4DF0-ABE4-BFEA1E22AAA0}" cxnId="{03A50FA6-8D6A-4EFB-A839-90C8D71BD24D}" type="parTrans">
      <dgm:prSet/>
      <dgm:spPr/>
      <dgm:t>
        <a:bodyPr/>
        <a:lstStyle/>
        <a:p>
          <a:endParaRPr lang="zh-CN" altLang="en-US"/>
        </a:p>
      </dgm:t>
    </dgm:pt>
    <dgm:pt modelId="{6F890F33-1562-4112-80E9-3D173AD97DE0}" cxnId="{03A50FA6-8D6A-4EFB-A839-90C8D71BD24D}" type="sibTrans">
      <dgm:prSet/>
      <dgm:spPr/>
      <dgm:t>
        <a:bodyPr/>
        <a:lstStyle/>
        <a:p>
          <a:endParaRPr lang="zh-CN" altLang="en-US"/>
        </a:p>
      </dgm:t>
    </dgm:pt>
    <dgm:pt modelId="{8FC536C4-BD38-455C-B3C2-BC4B44A62E35}">
      <dgm:prSet phldrT="[文本]" custT="1"/>
      <dgm:spPr>
        <a:solidFill>
          <a:srgbClr val="679EE5"/>
        </a:solidFill>
      </dgm:spPr>
      <dgm:t>
        <a:bodyPr/>
        <a:lstStyle/>
        <a:p>
          <a:r>
            <a:rPr lang="zh-CN" altLang="en-US" sz="1800" b="1" dirty="0" smtClean="0">
              <a:solidFill>
                <a:schemeClr val="bg1"/>
              </a:solidFill>
              <a:latin typeface="Impact" panose="020B0806030902050204" pitchFamily="34" charset="0"/>
              <a:ea typeface="微软雅黑" panose="020B0503020204020204" pitchFamily="34" charset="-122"/>
            </a:rPr>
            <a:t>调查分析</a:t>
          </a:r>
          <a:endParaRPr lang="zh-CN" altLang="en-US" sz="1800" b="1" dirty="0">
            <a:solidFill>
              <a:schemeClr val="bg1"/>
            </a:solidFill>
            <a:latin typeface="Impact" panose="020B0806030902050204" pitchFamily="34" charset="0"/>
            <a:ea typeface="微软雅黑" panose="020B0503020204020204" pitchFamily="34" charset="-122"/>
          </a:endParaRPr>
        </a:p>
      </dgm:t>
    </dgm:pt>
    <dgm:pt modelId="{5C3D020D-4A80-4B0D-ACF5-82D8B4EA03F5}" cxnId="{E435104B-93B9-459E-9FC7-62A1A9E634B6}" type="parTrans">
      <dgm:prSet/>
      <dgm:spPr/>
      <dgm:t>
        <a:bodyPr/>
        <a:lstStyle/>
        <a:p>
          <a:endParaRPr lang="zh-CN" altLang="en-US"/>
        </a:p>
      </dgm:t>
    </dgm:pt>
    <dgm:pt modelId="{5DD53BDD-710B-416C-80EC-3F0A5FB7027C}" cxnId="{E435104B-93B9-459E-9FC7-62A1A9E634B6}" type="sibTrans">
      <dgm:prSet/>
      <dgm:spPr/>
      <dgm:t>
        <a:bodyPr/>
        <a:lstStyle/>
        <a:p>
          <a:endParaRPr lang="zh-CN" altLang="en-US"/>
        </a:p>
      </dgm:t>
    </dgm:pt>
    <dgm:pt modelId="{C8BD670E-8E44-436F-8CCC-DA34DC4BE43D}">
      <dgm:prSet phldrT="[文本]" custT="1"/>
      <dgm:spPr>
        <a:solidFill>
          <a:srgbClr val="679EE5"/>
        </a:solidFill>
      </dgm:spPr>
      <dgm:t>
        <a:bodyPr/>
        <a:lstStyle/>
        <a:p>
          <a:r>
            <a:rPr lang="zh-CN" altLang="en-US" sz="1800" b="1" dirty="0" smtClean="0">
              <a:solidFill>
                <a:schemeClr val="bg1"/>
              </a:solidFill>
              <a:latin typeface="Impact" panose="020B0806030902050204" pitchFamily="34" charset="0"/>
              <a:ea typeface="微软雅黑" panose="020B0503020204020204" pitchFamily="34" charset="-122"/>
            </a:rPr>
            <a:t>满意度体系建立</a:t>
          </a:r>
          <a:endParaRPr lang="zh-CN" altLang="en-US" sz="1800" b="1" dirty="0">
            <a:solidFill>
              <a:schemeClr val="bg1"/>
            </a:solidFill>
            <a:latin typeface="Impact" panose="020B0806030902050204" pitchFamily="34" charset="0"/>
            <a:ea typeface="微软雅黑" panose="020B0503020204020204" pitchFamily="34" charset="-122"/>
          </a:endParaRPr>
        </a:p>
      </dgm:t>
    </dgm:pt>
    <dgm:pt modelId="{0D89245D-6AE7-4B38-96C1-D3A85056364E}" cxnId="{47635646-28C9-40E6-BF37-8BA7430A820E}" type="parTrans">
      <dgm:prSet/>
      <dgm:spPr/>
      <dgm:t>
        <a:bodyPr/>
        <a:lstStyle/>
        <a:p>
          <a:endParaRPr lang="zh-CN" altLang="en-US"/>
        </a:p>
      </dgm:t>
    </dgm:pt>
    <dgm:pt modelId="{EA0B4236-67C5-4534-BE80-8FED4D0C721D}" cxnId="{47635646-28C9-40E6-BF37-8BA7430A820E}" type="sibTrans">
      <dgm:prSet/>
      <dgm:spPr/>
      <dgm:t>
        <a:bodyPr/>
        <a:lstStyle/>
        <a:p>
          <a:endParaRPr lang="zh-CN" altLang="en-US"/>
        </a:p>
      </dgm:t>
    </dgm:pt>
    <dgm:pt modelId="{DAEF3ABE-E282-4DED-B299-317C7BBF376F}">
      <dgm:prSet/>
      <dgm:spPr>
        <a:solidFill>
          <a:srgbClr val="679EE5"/>
        </a:solidFill>
      </dgm:spPr>
      <dgm:t>
        <a:bodyPr/>
        <a:lstStyle/>
        <a:p>
          <a:endParaRPr lang="zh-CN" altLang="en-US"/>
        </a:p>
      </dgm:t>
    </dgm:pt>
    <dgm:pt modelId="{69273FC4-8E08-4DFA-9BF9-78DDC5DB3380}" cxnId="{61846C99-E6AE-4D2D-A099-5A323C2BCBA9}" type="parTrans">
      <dgm:prSet/>
      <dgm:spPr/>
      <dgm:t>
        <a:bodyPr/>
        <a:lstStyle/>
        <a:p>
          <a:endParaRPr lang="zh-CN" altLang="en-US"/>
        </a:p>
      </dgm:t>
    </dgm:pt>
    <dgm:pt modelId="{BA12359C-DA1D-44AC-B854-30CB0E9947CC}" cxnId="{61846C99-E6AE-4D2D-A099-5A323C2BCBA9}" type="sibTrans">
      <dgm:prSet/>
      <dgm:spPr/>
      <dgm:t>
        <a:bodyPr/>
        <a:lstStyle/>
        <a:p>
          <a:endParaRPr lang="zh-CN" altLang="en-US"/>
        </a:p>
      </dgm:t>
    </dgm:pt>
    <dgm:pt modelId="{987B1B93-A64E-4746-8FFF-C5422E8EFC97}" type="pres">
      <dgm:prSet presAssocID="{589E506B-316C-45E7-BCB0-59734CF30601}" presName="Name0" presStyleCnt="0">
        <dgm:presLayoutVars>
          <dgm:dir/>
        </dgm:presLayoutVars>
      </dgm:prSet>
      <dgm:spPr/>
      <dgm:t>
        <a:bodyPr/>
        <a:lstStyle/>
        <a:p>
          <a:endParaRPr lang="zh-CN" altLang="en-US"/>
        </a:p>
      </dgm:t>
    </dgm:pt>
    <dgm:pt modelId="{5F726E94-2A7E-46EC-86E6-2DD197FDC349}" type="pres">
      <dgm:prSet presAssocID="{D065B7A9-9AFB-4E0C-B2BF-6BB6A96156D0}" presName="composite" presStyleCnt="0"/>
      <dgm:spPr/>
    </dgm:pt>
    <dgm:pt modelId="{65A01336-CC0E-4909-8D8A-47E50515CC8D}" type="pres">
      <dgm:prSet presAssocID="{D065B7A9-9AFB-4E0C-B2BF-6BB6A96156D0}" presName="Accent" presStyleLbl="alignAcc1" presStyleIdx="0" presStyleCnt="4"/>
      <dgm:spPr/>
    </dgm:pt>
    <dgm:pt modelId="{5485D903-7D68-48E1-9B66-6D53AAB5526A}" type="pres">
      <dgm:prSet presAssocID="{D065B7A9-9AFB-4E0C-B2BF-6BB6A96156D0}" presName="Imag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19050">
          <a:solidFill>
            <a:srgbClr val="679EE5"/>
          </a:solidFill>
        </a:ln>
      </dgm:spPr>
    </dgm:pt>
    <dgm:pt modelId="{54A04667-ADA4-4286-9671-106A3076B1C9}" type="pres">
      <dgm:prSet presAssocID="{D065B7A9-9AFB-4E0C-B2BF-6BB6A96156D0}" presName="Child" presStyleLbl="revTx" presStyleIdx="0" presStyleCnt="4">
        <dgm:presLayoutVars>
          <dgm:bulletEnabled val="1"/>
        </dgm:presLayoutVars>
      </dgm:prSet>
      <dgm:spPr/>
      <dgm:t>
        <a:bodyPr/>
        <a:lstStyle/>
        <a:p>
          <a:endParaRPr lang="zh-CN" altLang="en-US"/>
        </a:p>
      </dgm:t>
    </dgm:pt>
    <dgm:pt modelId="{004627F8-3BCC-467D-983A-318775B5B2D2}" type="pres">
      <dgm:prSet presAssocID="{D065B7A9-9AFB-4E0C-B2BF-6BB6A96156D0}" presName="Parent" presStyleLbl="alignNode1" presStyleIdx="0" presStyleCnt="4">
        <dgm:presLayoutVars>
          <dgm:bulletEnabled val="1"/>
        </dgm:presLayoutVars>
      </dgm:prSet>
      <dgm:spPr/>
      <dgm:t>
        <a:bodyPr/>
        <a:lstStyle/>
        <a:p>
          <a:endParaRPr lang="zh-CN" altLang="en-US"/>
        </a:p>
      </dgm:t>
    </dgm:pt>
    <dgm:pt modelId="{F8FF2927-6C4A-4F3A-9BD3-11874CD0B6C9}" type="pres">
      <dgm:prSet presAssocID="{6F890F33-1562-4112-80E9-3D173AD97DE0}" presName="sibTrans" presStyleCnt="0"/>
      <dgm:spPr/>
    </dgm:pt>
    <dgm:pt modelId="{09DADD2C-0318-4CDD-89DC-DE5E2F7E8088}" type="pres">
      <dgm:prSet presAssocID="{DAEF3ABE-E282-4DED-B299-317C7BBF376F}" presName="composite" presStyleCnt="0"/>
      <dgm:spPr/>
    </dgm:pt>
    <dgm:pt modelId="{E39AC58E-7A96-496D-A0C8-2B20600170A1}" type="pres">
      <dgm:prSet presAssocID="{DAEF3ABE-E282-4DED-B299-317C7BBF376F}" presName="Accent" presStyleLbl="alignAcc1" presStyleIdx="1" presStyleCnt="4"/>
      <dgm:spPr/>
    </dgm:pt>
    <dgm:pt modelId="{D20E2DDC-BCDD-4787-B900-4D5354139640}" type="pres">
      <dgm:prSet presAssocID="{DAEF3ABE-E282-4DED-B299-317C7BBF376F}" presName="Image"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19050">
          <a:solidFill>
            <a:srgbClr val="679EE5"/>
          </a:solidFill>
        </a:ln>
      </dgm:spPr>
    </dgm:pt>
    <dgm:pt modelId="{7357E97A-4F94-4B11-BE75-0B0C76663997}" type="pres">
      <dgm:prSet presAssocID="{DAEF3ABE-E282-4DED-B299-317C7BBF376F}" presName="Child" presStyleLbl="revTx" presStyleIdx="1" presStyleCnt="4">
        <dgm:presLayoutVars>
          <dgm:bulletEnabled val="1"/>
        </dgm:presLayoutVars>
      </dgm:prSet>
      <dgm:spPr/>
    </dgm:pt>
    <dgm:pt modelId="{E2AAB73B-B0C4-402A-AE6A-2CB05D3A2BC3}" type="pres">
      <dgm:prSet presAssocID="{DAEF3ABE-E282-4DED-B299-317C7BBF376F}" presName="Parent" presStyleLbl="alignNode1" presStyleIdx="1" presStyleCnt="4">
        <dgm:presLayoutVars>
          <dgm:bulletEnabled val="1"/>
        </dgm:presLayoutVars>
      </dgm:prSet>
      <dgm:spPr/>
      <dgm:t>
        <a:bodyPr/>
        <a:lstStyle/>
        <a:p>
          <a:endParaRPr lang="zh-CN" altLang="en-US"/>
        </a:p>
      </dgm:t>
    </dgm:pt>
    <dgm:pt modelId="{4ABC86FF-9CB1-498C-85B1-2FD5BE4C3066}" type="pres">
      <dgm:prSet presAssocID="{BA12359C-DA1D-44AC-B854-30CB0E9947CC}" presName="sibTrans" presStyleCnt="0"/>
      <dgm:spPr/>
    </dgm:pt>
    <dgm:pt modelId="{954FF80B-0500-405D-AAE1-0A9B5654A7CF}" type="pres">
      <dgm:prSet presAssocID="{8FC536C4-BD38-455C-B3C2-BC4B44A62E35}" presName="composite" presStyleCnt="0"/>
      <dgm:spPr/>
    </dgm:pt>
    <dgm:pt modelId="{D396F0F8-0D71-4F47-84F9-B468128A8556}" type="pres">
      <dgm:prSet presAssocID="{8FC536C4-BD38-455C-B3C2-BC4B44A62E35}" presName="Accent" presStyleLbl="alignAcc1" presStyleIdx="2" presStyleCnt="4"/>
      <dgm:spPr/>
    </dgm:pt>
    <dgm:pt modelId="{6E825665-F62D-438E-BF19-29795580DF43}" type="pres">
      <dgm:prSet presAssocID="{8FC536C4-BD38-455C-B3C2-BC4B44A62E35}" presName="Image"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w="19050">
          <a:solidFill>
            <a:srgbClr val="679EE5"/>
          </a:solidFill>
        </a:ln>
      </dgm:spPr>
    </dgm:pt>
    <dgm:pt modelId="{276D4540-6EB5-4D2E-8EC3-7EAD69800E43}" type="pres">
      <dgm:prSet presAssocID="{8FC536C4-BD38-455C-B3C2-BC4B44A62E35}" presName="Child" presStyleLbl="revTx" presStyleIdx="2" presStyleCnt="4">
        <dgm:presLayoutVars>
          <dgm:bulletEnabled val="1"/>
        </dgm:presLayoutVars>
      </dgm:prSet>
      <dgm:spPr/>
      <dgm:t>
        <a:bodyPr/>
        <a:lstStyle/>
        <a:p>
          <a:endParaRPr lang="zh-CN" altLang="en-US"/>
        </a:p>
      </dgm:t>
    </dgm:pt>
    <dgm:pt modelId="{FB41E62D-D44D-439B-98B5-683A28C2D2B3}" type="pres">
      <dgm:prSet presAssocID="{8FC536C4-BD38-455C-B3C2-BC4B44A62E35}" presName="Parent" presStyleLbl="alignNode1" presStyleIdx="2" presStyleCnt="4">
        <dgm:presLayoutVars>
          <dgm:bulletEnabled val="1"/>
        </dgm:presLayoutVars>
      </dgm:prSet>
      <dgm:spPr/>
      <dgm:t>
        <a:bodyPr/>
        <a:lstStyle/>
        <a:p>
          <a:endParaRPr lang="zh-CN" altLang="en-US"/>
        </a:p>
      </dgm:t>
    </dgm:pt>
    <dgm:pt modelId="{DFAA32E8-7EF5-4ADF-9259-DBB8D91BE874}" type="pres">
      <dgm:prSet presAssocID="{5DD53BDD-710B-416C-80EC-3F0A5FB7027C}" presName="sibTrans" presStyleCnt="0"/>
      <dgm:spPr/>
    </dgm:pt>
    <dgm:pt modelId="{FC7789D9-4BC7-4BB2-A074-32840044DF2E}" type="pres">
      <dgm:prSet presAssocID="{C8BD670E-8E44-436F-8CCC-DA34DC4BE43D}" presName="composite" presStyleCnt="0"/>
      <dgm:spPr/>
    </dgm:pt>
    <dgm:pt modelId="{85948163-A1CF-484A-BD17-4C2D9F8F8E3B}" type="pres">
      <dgm:prSet presAssocID="{C8BD670E-8E44-436F-8CCC-DA34DC4BE43D}" presName="Accent" presStyleLbl="alignAcc1" presStyleIdx="3" presStyleCnt="4"/>
      <dgm:spPr/>
    </dgm:pt>
    <dgm:pt modelId="{791161F8-6961-4764-84B3-243C404DFC78}" type="pres">
      <dgm:prSet presAssocID="{C8BD670E-8E44-436F-8CCC-DA34DC4BE43D}" presName="Image"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22225">
          <a:solidFill>
            <a:srgbClr val="679EE5"/>
          </a:solidFill>
        </a:ln>
      </dgm:spPr>
    </dgm:pt>
    <dgm:pt modelId="{846A3550-5017-40FB-A802-825BCB23D160}" type="pres">
      <dgm:prSet presAssocID="{C8BD670E-8E44-436F-8CCC-DA34DC4BE43D}" presName="Child" presStyleLbl="revTx" presStyleIdx="3" presStyleCnt="4">
        <dgm:presLayoutVars>
          <dgm:bulletEnabled val="1"/>
        </dgm:presLayoutVars>
      </dgm:prSet>
      <dgm:spPr/>
      <dgm:t>
        <a:bodyPr/>
        <a:lstStyle/>
        <a:p>
          <a:endParaRPr lang="zh-CN" altLang="en-US"/>
        </a:p>
      </dgm:t>
    </dgm:pt>
    <dgm:pt modelId="{477418D1-D010-4A7B-A428-02FE8B17A6E4}" type="pres">
      <dgm:prSet presAssocID="{C8BD670E-8E44-436F-8CCC-DA34DC4BE43D}" presName="Parent" presStyleLbl="alignNode1" presStyleIdx="3" presStyleCnt="4">
        <dgm:presLayoutVars>
          <dgm:bulletEnabled val="1"/>
        </dgm:presLayoutVars>
      </dgm:prSet>
      <dgm:spPr/>
      <dgm:t>
        <a:bodyPr/>
        <a:lstStyle/>
        <a:p>
          <a:endParaRPr lang="zh-CN" altLang="en-US"/>
        </a:p>
      </dgm:t>
    </dgm:pt>
  </dgm:ptLst>
  <dgm:cxnLst>
    <dgm:cxn modelId="{1EC0A08B-BC4E-40DA-BD2D-4A930070E02E}" type="presOf" srcId="{D065B7A9-9AFB-4E0C-B2BF-6BB6A96156D0}" destId="{004627F8-3BCC-467D-983A-318775B5B2D2}" srcOrd="0" destOrd="0" presId="urn:microsoft.com/office/officeart/2008/layout/TitlePictureLineup"/>
    <dgm:cxn modelId="{0E4A31DD-C73B-4C18-B20C-511384933C4F}" type="presOf" srcId="{8FC536C4-BD38-455C-B3C2-BC4B44A62E35}" destId="{FB41E62D-D44D-439B-98B5-683A28C2D2B3}" srcOrd="0" destOrd="0" presId="urn:microsoft.com/office/officeart/2008/layout/TitlePictureLineup"/>
    <dgm:cxn modelId="{8834E96F-634C-4C57-B2B1-14F371CE8E59}" type="presOf" srcId="{589E506B-316C-45E7-BCB0-59734CF30601}" destId="{987B1B93-A64E-4746-8FFF-C5422E8EFC97}" srcOrd="0" destOrd="0" presId="urn:microsoft.com/office/officeart/2008/layout/TitlePictureLineup"/>
    <dgm:cxn modelId="{4452A7DA-4947-409A-A18A-9333ECAC5C49}" type="presOf" srcId="{C8BD670E-8E44-436F-8CCC-DA34DC4BE43D}" destId="{477418D1-D010-4A7B-A428-02FE8B17A6E4}" srcOrd="0" destOrd="0" presId="urn:microsoft.com/office/officeart/2008/layout/TitlePictureLineup"/>
    <dgm:cxn modelId="{4FAF1E0B-C6C4-4D6D-B75A-61C81C10DC35}" type="presOf" srcId="{DAEF3ABE-E282-4DED-B299-317C7BBF376F}" destId="{E2AAB73B-B0C4-402A-AE6A-2CB05D3A2BC3}" srcOrd="0" destOrd="0" presId="urn:microsoft.com/office/officeart/2008/layout/TitlePictureLineup"/>
    <dgm:cxn modelId="{E435104B-93B9-459E-9FC7-62A1A9E634B6}" srcId="{589E506B-316C-45E7-BCB0-59734CF30601}" destId="{8FC536C4-BD38-455C-B3C2-BC4B44A62E35}" srcOrd="2" destOrd="0" parTransId="{5C3D020D-4A80-4B0D-ACF5-82D8B4EA03F5}" sibTransId="{5DD53BDD-710B-416C-80EC-3F0A5FB7027C}"/>
    <dgm:cxn modelId="{47635646-28C9-40E6-BF37-8BA7430A820E}" srcId="{589E506B-316C-45E7-BCB0-59734CF30601}" destId="{C8BD670E-8E44-436F-8CCC-DA34DC4BE43D}" srcOrd="3" destOrd="0" parTransId="{0D89245D-6AE7-4B38-96C1-D3A85056364E}" sibTransId="{EA0B4236-67C5-4534-BE80-8FED4D0C721D}"/>
    <dgm:cxn modelId="{61846C99-E6AE-4D2D-A099-5A323C2BCBA9}" srcId="{589E506B-316C-45E7-BCB0-59734CF30601}" destId="{DAEF3ABE-E282-4DED-B299-317C7BBF376F}" srcOrd="1" destOrd="0" parTransId="{69273FC4-8E08-4DFA-9BF9-78DDC5DB3380}" sibTransId="{BA12359C-DA1D-44AC-B854-30CB0E9947CC}"/>
    <dgm:cxn modelId="{03A50FA6-8D6A-4EFB-A839-90C8D71BD24D}" srcId="{589E506B-316C-45E7-BCB0-59734CF30601}" destId="{D065B7A9-9AFB-4E0C-B2BF-6BB6A96156D0}" srcOrd="0" destOrd="0" parTransId="{49A523E9-4703-4DF0-ABE4-BFEA1E22AAA0}" sibTransId="{6F890F33-1562-4112-80E9-3D173AD97DE0}"/>
    <dgm:cxn modelId="{959119A0-9ADC-4976-8B34-52E9009FD8FE}" type="presParOf" srcId="{987B1B93-A64E-4746-8FFF-C5422E8EFC97}" destId="{5F726E94-2A7E-46EC-86E6-2DD197FDC349}" srcOrd="0" destOrd="0" presId="urn:microsoft.com/office/officeart/2008/layout/TitlePictureLineup"/>
    <dgm:cxn modelId="{26911F43-B97B-4063-B92D-89DC73696DA7}" type="presParOf" srcId="{5F726E94-2A7E-46EC-86E6-2DD197FDC349}" destId="{65A01336-CC0E-4909-8D8A-47E50515CC8D}" srcOrd="0" destOrd="0" presId="urn:microsoft.com/office/officeart/2008/layout/TitlePictureLineup"/>
    <dgm:cxn modelId="{B883766C-BE29-483E-AB08-DAD3621F181E}" type="presParOf" srcId="{5F726E94-2A7E-46EC-86E6-2DD197FDC349}" destId="{5485D903-7D68-48E1-9B66-6D53AAB5526A}" srcOrd="1" destOrd="0" presId="urn:microsoft.com/office/officeart/2008/layout/TitlePictureLineup"/>
    <dgm:cxn modelId="{0E8DB81F-21F9-4F97-A6A4-61541DFF2F6C}" type="presParOf" srcId="{5F726E94-2A7E-46EC-86E6-2DD197FDC349}" destId="{54A04667-ADA4-4286-9671-106A3076B1C9}" srcOrd="2" destOrd="0" presId="urn:microsoft.com/office/officeart/2008/layout/TitlePictureLineup"/>
    <dgm:cxn modelId="{63D1637E-6448-4428-8F5E-E81D7B9208CC}" type="presParOf" srcId="{5F726E94-2A7E-46EC-86E6-2DD197FDC349}" destId="{004627F8-3BCC-467D-983A-318775B5B2D2}" srcOrd="3" destOrd="0" presId="urn:microsoft.com/office/officeart/2008/layout/TitlePictureLineup"/>
    <dgm:cxn modelId="{6FF4E3C2-DB70-45F3-90A0-74E5203DED4A}" type="presParOf" srcId="{987B1B93-A64E-4746-8FFF-C5422E8EFC97}" destId="{F8FF2927-6C4A-4F3A-9BD3-11874CD0B6C9}" srcOrd="1" destOrd="0" presId="urn:microsoft.com/office/officeart/2008/layout/TitlePictureLineup"/>
    <dgm:cxn modelId="{79E704CB-A152-4DFD-ACD9-B71211E22310}" type="presParOf" srcId="{987B1B93-A64E-4746-8FFF-C5422E8EFC97}" destId="{09DADD2C-0318-4CDD-89DC-DE5E2F7E8088}" srcOrd="2" destOrd="0" presId="urn:microsoft.com/office/officeart/2008/layout/TitlePictureLineup"/>
    <dgm:cxn modelId="{0146ACD6-9D07-404D-9EE5-6084A5890941}" type="presParOf" srcId="{09DADD2C-0318-4CDD-89DC-DE5E2F7E8088}" destId="{E39AC58E-7A96-496D-A0C8-2B20600170A1}" srcOrd="0" destOrd="0" presId="urn:microsoft.com/office/officeart/2008/layout/TitlePictureLineup"/>
    <dgm:cxn modelId="{EA058611-6156-41A2-A799-4BE90848DCF8}" type="presParOf" srcId="{09DADD2C-0318-4CDD-89DC-DE5E2F7E8088}" destId="{D20E2DDC-BCDD-4787-B900-4D5354139640}" srcOrd="1" destOrd="0" presId="urn:microsoft.com/office/officeart/2008/layout/TitlePictureLineup"/>
    <dgm:cxn modelId="{1F791531-5F62-4F24-8023-9294F0E3C9CE}" type="presParOf" srcId="{09DADD2C-0318-4CDD-89DC-DE5E2F7E8088}" destId="{7357E97A-4F94-4B11-BE75-0B0C76663997}" srcOrd="2" destOrd="0" presId="urn:microsoft.com/office/officeart/2008/layout/TitlePictureLineup"/>
    <dgm:cxn modelId="{EB3570D6-D6D6-480A-BC2F-F37BC1EDE1B6}" type="presParOf" srcId="{09DADD2C-0318-4CDD-89DC-DE5E2F7E8088}" destId="{E2AAB73B-B0C4-402A-AE6A-2CB05D3A2BC3}" srcOrd="3" destOrd="0" presId="urn:microsoft.com/office/officeart/2008/layout/TitlePictureLineup"/>
    <dgm:cxn modelId="{63384348-DBF7-4D01-9E35-5ED910F7DA07}" type="presParOf" srcId="{987B1B93-A64E-4746-8FFF-C5422E8EFC97}" destId="{4ABC86FF-9CB1-498C-85B1-2FD5BE4C3066}" srcOrd="3" destOrd="0" presId="urn:microsoft.com/office/officeart/2008/layout/TitlePictureLineup"/>
    <dgm:cxn modelId="{1E160BF2-B255-4C34-8576-AFA79B3D8F7F}" type="presParOf" srcId="{987B1B93-A64E-4746-8FFF-C5422E8EFC97}" destId="{954FF80B-0500-405D-AAE1-0A9B5654A7CF}" srcOrd="4" destOrd="0" presId="urn:microsoft.com/office/officeart/2008/layout/TitlePictureLineup"/>
    <dgm:cxn modelId="{EF814370-EBA3-4C92-93F2-CE3A4C62A3A2}" type="presParOf" srcId="{954FF80B-0500-405D-AAE1-0A9B5654A7CF}" destId="{D396F0F8-0D71-4F47-84F9-B468128A8556}" srcOrd="0" destOrd="0" presId="urn:microsoft.com/office/officeart/2008/layout/TitlePictureLineup"/>
    <dgm:cxn modelId="{8F93F33C-0C30-479A-A90D-07945E1043BC}" type="presParOf" srcId="{954FF80B-0500-405D-AAE1-0A9B5654A7CF}" destId="{6E825665-F62D-438E-BF19-29795580DF43}" srcOrd="1" destOrd="0" presId="urn:microsoft.com/office/officeart/2008/layout/TitlePictureLineup"/>
    <dgm:cxn modelId="{708D7111-70FD-49E1-8B60-BFD1A46FB9EB}" type="presParOf" srcId="{954FF80B-0500-405D-AAE1-0A9B5654A7CF}" destId="{276D4540-6EB5-4D2E-8EC3-7EAD69800E43}" srcOrd="2" destOrd="0" presId="urn:microsoft.com/office/officeart/2008/layout/TitlePictureLineup"/>
    <dgm:cxn modelId="{B8F38458-C105-4355-AEA5-1FE70779CD8B}" type="presParOf" srcId="{954FF80B-0500-405D-AAE1-0A9B5654A7CF}" destId="{FB41E62D-D44D-439B-98B5-683A28C2D2B3}" srcOrd="3" destOrd="0" presId="urn:microsoft.com/office/officeart/2008/layout/TitlePictureLineup"/>
    <dgm:cxn modelId="{54DF4D11-E39B-48D0-9F55-AAA2224E5879}" type="presParOf" srcId="{987B1B93-A64E-4746-8FFF-C5422E8EFC97}" destId="{DFAA32E8-7EF5-4ADF-9259-DBB8D91BE874}" srcOrd="5" destOrd="0" presId="urn:microsoft.com/office/officeart/2008/layout/TitlePictureLineup"/>
    <dgm:cxn modelId="{6B6897C4-E28B-4169-9C83-BDDD76193D8D}" type="presParOf" srcId="{987B1B93-A64E-4746-8FFF-C5422E8EFC97}" destId="{FC7789D9-4BC7-4BB2-A074-32840044DF2E}" srcOrd="6" destOrd="0" presId="urn:microsoft.com/office/officeart/2008/layout/TitlePictureLineup"/>
    <dgm:cxn modelId="{B3B8A061-C94B-420B-A1FE-8793363C3FF8}" type="presParOf" srcId="{FC7789D9-4BC7-4BB2-A074-32840044DF2E}" destId="{85948163-A1CF-484A-BD17-4C2D9F8F8E3B}" srcOrd="0" destOrd="0" presId="urn:microsoft.com/office/officeart/2008/layout/TitlePictureLineup"/>
    <dgm:cxn modelId="{5FB00987-A155-4B55-932A-B21BEBE56076}" type="presParOf" srcId="{FC7789D9-4BC7-4BB2-A074-32840044DF2E}" destId="{791161F8-6961-4764-84B3-243C404DFC78}" srcOrd="1" destOrd="0" presId="urn:microsoft.com/office/officeart/2008/layout/TitlePictureLineup"/>
    <dgm:cxn modelId="{E667D6E0-97AB-4432-9230-042CD315257A}" type="presParOf" srcId="{FC7789D9-4BC7-4BB2-A074-32840044DF2E}" destId="{846A3550-5017-40FB-A802-825BCB23D160}" srcOrd="2" destOrd="0" presId="urn:microsoft.com/office/officeart/2008/layout/TitlePictureLineup"/>
    <dgm:cxn modelId="{03C4AE26-928F-4FC5-9A02-28F957621B2D}" type="presParOf" srcId="{FC7789D9-4BC7-4BB2-A074-32840044DF2E}" destId="{477418D1-D010-4A7B-A428-02FE8B17A6E4}" srcOrd="3" destOrd="0" presId="urn:microsoft.com/office/officeart/2008/layout/TitlePictureLineup"/>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519A7D-C013-4F17-9A08-33E7BC48CC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zh-CN" altLang="en-US"/>
        </a:p>
      </dgm:t>
    </dgm:pt>
    <dgm:pt modelId="{E518BCD1-76DA-4EB9-9D44-721B13E07A26}">
      <dgm:prSet phldrT="[文本]" custT="1"/>
      <dgm:spPr/>
      <dgm:t>
        <a:bodyPr/>
        <a:lstStyle/>
        <a:p>
          <a:r>
            <a:rPr lang="zh-CN" altLang="en-US" sz="1400" b="1" dirty="0" smtClean="0">
              <a:latin typeface="微软雅黑" panose="020B0503020204020204" pitchFamily="34" charset="-122"/>
              <a:ea typeface="微软雅黑" panose="020B0503020204020204" pitchFamily="34" charset="-122"/>
            </a:rPr>
            <a:t>在</a:t>
          </a:r>
          <a:r>
            <a:rPr lang="en-US" altLang="zh-CN" sz="1400" b="1" dirty="0" smtClean="0">
              <a:latin typeface="微软雅黑" panose="020B0503020204020204" pitchFamily="34" charset="-122"/>
              <a:ea typeface="微软雅黑" panose="020B0503020204020204" pitchFamily="34" charset="-122"/>
            </a:rPr>
            <a:t>2015</a:t>
          </a:r>
          <a:r>
            <a:rPr lang="zh-CN" altLang="en-US" sz="1400" b="1" dirty="0" smtClean="0">
              <a:latin typeface="微软雅黑" panose="020B0503020204020204" pitchFamily="34" charset="-122"/>
              <a:ea typeface="微软雅黑" panose="020B0503020204020204" pitchFamily="34" charset="-122"/>
            </a:rPr>
            <a:t>年</a:t>
          </a:r>
          <a:r>
            <a:rPr lang="zh-CN" altLang="en-US" sz="1400" b="1" dirty="0" smtClean="0">
              <a:latin typeface="微软雅黑" panose="020B0503020204020204" pitchFamily="34" charset="-122"/>
              <a:ea typeface="微软雅黑" panose="020B0503020204020204" pitchFamily="34" charset="-122"/>
            </a:rPr>
            <a:t>的基础上，扩大临床路径病种，并严格按照</a:t>
          </a:r>
          <a:r>
            <a:rPr lang="en-US" altLang="zh-CN" sz="1400" b="1" dirty="0" smtClean="0">
              <a:latin typeface="微软雅黑" panose="020B0503020204020204" pitchFamily="34" charset="-122"/>
              <a:ea typeface="微软雅黑" panose="020B0503020204020204" pitchFamily="34" charset="-122"/>
            </a:rPr>
            <a:t>《</a:t>
          </a:r>
          <a:r>
            <a:rPr lang="zh-CN" altLang="en-US" sz="1400" b="1" dirty="0" smtClean="0">
              <a:latin typeface="微软雅黑" panose="020B0503020204020204" pitchFamily="34" charset="-122"/>
              <a:ea typeface="微软雅黑" panose="020B0503020204020204" pitchFamily="34" charset="-122"/>
            </a:rPr>
            <a:t>临床路径指导原则</a:t>
          </a:r>
          <a:r>
            <a:rPr lang="en-US" altLang="zh-CN" sz="1400" b="1" dirty="0" smtClean="0">
              <a:latin typeface="微软雅黑" panose="020B0503020204020204" pitchFamily="34" charset="-122"/>
              <a:ea typeface="微软雅黑" panose="020B0503020204020204" pitchFamily="34" charset="-122"/>
            </a:rPr>
            <a:t>》</a:t>
          </a:r>
          <a:r>
            <a:rPr lang="zh-CN" altLang="en-US" sz="1400" b="1" dirty="0" smtClean="0">
              <a:latin typeface="微软雅黑" panose="020B0503020204020204" pitchFamily="34" charset="-122"/>
              <a:ea typeface="微软雅黑" panose="020B0503020204020204" pitchFamily="34" charset="-122"/>
            </a:rPr>
            <a:t>进行病种管理</a:t>
          </a:r>
          <a:endParaRPr lang="zh-CN" altLang="en-US" sz="1400" b="1" dirty="0">
            <a:latin typeface="微软雅黑" panose="020B0503020204020204" pitchFamily="34" charset="-122"/>
            <a:ea typeface="微软雅黑" panose="020B0503020204020204" pitchFamily="34" charset="-122"/>
          </a:endParaRPr>
        </a:p>
      </dgm:t>
    </dgm:pt>
    <dgm:pt modelId="{8092B917-2E83-4372-B5D0-137D2848E159}" cxnId="{556A2E69-D7FA-465D-B4A7-773EC8C0F4DB}" type="parTrans">
      <dgm:prSet/>
      <dgm:spPr/>
      <dgm:t>
        <a:bodyPr/>
        <a:lstStyle/>
        <a:p>
          <a:endParaRPr lang="zh-CN" altLang="en-US"/>
        </a:p>
      </dgm:t>
    </dgm:pt>
    <dgm:pt modelId="{913AE4FA-5761-4FCC-B3AA-77376D3A950D}" cxnId="{556A2E69-D7FA-465D-B4A7-773EC8C0F4DB}" type="sibTrans">
      <dgm:prSet/>
      <dgm:spPr/>
      <dgm:t>
        <a:bodyPr/>
        <a:lstStyle/>
        <a:p>
          <a:endParaRPr lang="zh-CN" altLang="en-US"/>
        </a:p>
      </dgm:t>
    </dgm:pt>
    <dgm:pt modelId="{B9F1C12F-1185-4BCA-B87B-0F50BB9A952D}">
      <dgm:prSet phldrT="[文本]" custT="1"/>
      <dgm:spPr/>
      <dgm:t>
        <a:bodyPr/>
        <a:lstStyle/>
        <a:p>
          <a:r>
            <a:rPr lang="zh-CN" altLang="en-US" sz="1400" b="1" dirty="0" smtClean="0">
              <a:latin typeface="微软雅黑" panose="020B0503020204020204" pitchFamily="34" charset="-122"/>
              <a:ea typeface="微软雅黑" panose="020B0503020204020204" pitchFamily="34" charset="-122"/>
            </a:rPr>
            <a:t>加强临床路径质量控制：入组率≥</a:t>
          </a:r>
          <a:r>
            <a:rPr lang="en-US" altLang="zh-CN" sz="1400" b="1" dirty="0" smtClean="0">
              <a:latin typeface="微软雅黑" panose="020B0503020204020204" pitchFamily="34" charset="-122"/>
              <a:ea typeface="微软雅黑" panose="020B0503020204020204" pitchFamily="34" charset="-122"/>
            </a:rPr>
            <a:t>50%</a:t>
          </a:r>
          <a:r>
            <a:rPr lang="zh-CN" altLang="en-US" sz="1400" b="1" dirty="0" smtClean="0">
              <a:latin typeface="微软雅黑" panose="020B0503020204020204" pitchFamily="34" charset="-122"/>
              <a:ea typeface="微软雅黑" panose="020B0503020204020204" pitchFamily="34" charset="-122"/>
            </a:rPr>
            <a:t>，入组后完成率≥</a:t>
          </a:r>
          <a:r>
            <a:rPr lang="en-US" altLang="zh-CN" sz="1400" b="1" dirty="0" smtClean="0">
              <a:latin typeface="微软雅黑" panose="020B0503020204020204" pitchFamily="34" charset="-122"/>
              <a:ea typeface="微软雅黑" panose="020B0503020204020204" pitchFamily="34" charset="-122"/>
            </a:rPr>
            <a:t>70%</a:t>
          </a:r>
          <a:r>
            <a:rPr lang="zh-CN" altLang="en-US" sz="1400" b="1" dirty="0" smtClean="0">
              <a:latin typeface="微软雅黑" panose="020B0503020204020204" pitchFamily="34" charset="-122"/>
              <a:ea typeface="微软雅黑" panose="020B0503020204020204" pitchFamily="34" charset="-122"/>
            </a:rPr>
            <a:t>，变异率≤</a:t>
          </a:r>
          <a:r>
            <a:rPr lang="en-US" altLang="zh-CN" sz="1400" b="1" dirty="0" smtClean="0">
              <a:latin typeface="微软雅黑" panose="020B0503020204020204" pitchFamily="34" charset="-122"/>
              <a:ea typeface="微软雅黑" panose="020B0503020204020204" pitchFamily="34" charset="-122"/>
            </a:rPr>
            <a:t>15%</a:t>
          </a:r>
          <a:r>
            <a:rPr lang="zh-CN" altLang="en-US" sz="1400" b="1" dirty="0" smtClean="0">
              <a:latin typeface="微软雅黑" panose="020B0503020204020204" pitchFamily="34" charset="-122"/>
              <a:ea typeface="微软雅黑" panose="020B0503020204020204" pitchFamily="34" charset="-122"/>
            </a:rPr>
            <a:t>。</a:t>
          </a:r>
          <a:endParaRPr lang="zh-CN" altLang="en-US" sz="1400" b="1" dirty="0">
            <a:latin typeface="微软雅黑" panose="020B0503020204020204" pitchFamily="34" charset="-122"/>
            <a:ea typeface="微软雅黑" panose="020B0503020204020204" pitchFamily="34" charset="-122"/>
          </a:endParaRPr>
        </a:p>
      </dgm:t>
    </dgm:pt>
    <dgm:pt modelId="{6A22CC0E-CCD5-413E-AB9B-90E47DFC7896}" cxnId="{01AAD10A-CCBB-47BC-B8B1-890F3AFFE905}" type="parTrans">
      <dgm:prSet/>
      <dgm:spPr/>
      <dgm:t>
        <a:bodyPr/>
        <a:lstStyle/>
        <a:p>
          <a:endParaRPr lang="zh-CN" altLang="en-US"/>
        </a:p>
      </dgm:t>
    </dgm:pt>
    <dgm:pt modelId="{3E6DEDFE-2FBB-404B-B95C-B0703B5191E9}" cxnId="{01AAD10A-CCBB-47BC-B8B1-890F3AFFE905}" type="sibTrans">
      <dgm:prSet/>
      <dgm:spPr/>
      <dgm:t>
        <a:bodyPr/>
        <a:lstStyle/>
        <a:p>
          <a:endParaRPr lang="zh-CN" altLang="en-US"/>
        </a:p>
      </dgm:t>
    </dgm:pt>
    <dgm:pt modelId="{9EA45AE3-48CF-4652-A0D9-C1CC77736D5A}">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细化完善各病种临床路径及分路径</a:t>
          </a:r>
          <a:endParaRPr lang="zh-CN" altLang="en-US" sz="1600" b="1" dirty="0">
            <a:latin typeface="微软雅黑" panose="020B0503020204020204" pitchFamily="34" charset="-122"/>
            <a:ea typeface="微软雅黑" panose="020B0503020204020204" pitchFamily="34" charset="-122"/>
          </a:endParaRPr>
        </a:p>
      </dgm:t>
    </dgm:pt>
    <dgm:pt modelId="{345BC7B6-7928-4016-BBE4-1902A33F0B98}" cxnId="{A8760D2E-D6E4-4B4E-BA91-CC50F7361A40}" type="parTrans">
      <dgm:prSet/>
      <dgm:spPr/>
      <dgm:t>
        <a:bodyPr/>
        <a:lstStyle/>
        <a:p>
          <a:endParaRPr lang="zh-CN" altLang="en-US"/>
        </a:p>
      </dgm:t>
    </dgm:pt>
    <dgm:pt modelId="{B8F5EFF1-0B0A-44A7-8F35-98F685B616B7}" cxnId="{A8760D2E-D6E4-4B4E-BA91-CC50F7361A40}" type="sibTrans">
      <dgm:prSet/>
      <dgm:spPr/>
      <dgm:t>
        <a:bodyPr/>
        <a:lstStyle/>
        <a:p>
          <a:endParaRPr lang="zh-CN" altLang="en-US"/>
        </a:p>
      </dgm:t>
    </dgm:pt>
    <dgm:pt modelId="{AA0928B4-AC7C-4E2F-AA58-29C38DBF165E}">
      <dgm:prSet custT="1"/>
      <dgm:spPr/>
      <dgm:t>
        <a:bodyPr/>
        <a:lstStyle/>
        <a:p>
          <a:r>
            <a:rPr lang="zh-CN" altLang="en-US" sz="1600" b="1" dirty="0" smtClean="0">
              <a:solidFill>
                <a:prstClr val="white"/>
              </a:solidFill>
              <a:latin typeface="微软雅黑" panose="020B0503020204020204" pitchFamily="34" charset="-122"/>
              <a:ea typeface="微软雅黑" panose="020B0503020204020204" pitchFamily="34" charset="-122"/>
            </a:rPr>
            <a:t>利用信息化手段加强临床路径管理工作</a:t>
          </a:r>
          <a:endParaRPr lang="zh-CN" altLang="en-US" sz="1600" b="1" dirty="0">
            <a:solidFill>
              <a:prstClr val="white"/>
            </a:solidFill>
            <a:latin typeface="微软雅黑" panose="020B0503020204020204" pitchFamily="34" charset="-122"/>
            <a:ea typeface="微软雅黑" panose="020B0503020204020204" pitchFamily="34" charset="-122"/>
          </a:endParaRPr>
        </a:p>
      </dgm:t>
    </dgm:pt>
    <dgm:pt modelId="{D1D3D169-49A3-4F91-8786-BCBFCECDB9E2}" cxnId="{A982F10C-3E5B-4980-AF87-FE453CD65032}" type="parTrans">
      <dgm:prSet/>
      <dgm:spPr/>
      <dgm:t>
        <a:bodyPr/>
        <a:lstStyle/>
        <a:p>
          <a:endParaRPr lang="zh-CN" altLang="en-US"/>
        </a:p>
      </dgm:t>
    </dgm:pt>
    <dgm:pt modelId="{4C5EC915-DD28-49FC-84FC-F46158A208A4}" cxnId="{A982F10C-3E5B-4980-AF87-FE453CD65032}" type="sibTrans">
      <dgm:prSet/>
      <dgm:spPr/>
      <dgm:t>
        <a:bodyPr/>
        <a:lstStyle/>
        <a:p>
          <a:endParaRPr lang="zh-CN" altLang="en-US"/>
        </a:p>
      </dgm:t>
    </dgm:pt>
    <dgm:pt modelId="{B6E17281-1CBA-4C9A-85AB-2FFC8BF90228}">
      <dgm:prSet custT="1"/>
      <dgm:spPr/>
      <dgm:t>
        <a:bodyPr/>
        <a:lstStyle/>
        <a:p>
          <a:r>
            <a:rPr lang="zh-CN" altLang="en-US" sz="1600" b="1" dirty="0" smtClean="0">
              <a:solidFill>
                <a:prstClr val="white"/>
              </a:solidFill>
              <a:latin typeface="微软雅黑" panose="020B0503020204020204" pitchFamily="34" charset="-122"/>
              <a:ea typeface="微软雅黑" panose="020B0503020204020204" pitchFamily="34" charset="-122"/>
            </a:rPr>
            <a:t>临床路径管理与医疗质量考核相结合</a:t>
          </a:r>
          <a:endParaRPr lang="zh-CN" altLang="en-US" sz="1600" b="1" dirty="0">
            <a:solidFill>
              <a:prstClr val="white"/>
            </a:solidFill>
            <a:latin typeface="微软雅黑" panose="020B0503020204020204" pitchFamily="34" charset="-122"/>
            <a:ea typeface="微软雅黑" panose="020B0503020204020204" pitchFamily="34" charset="-122"/>
          </a:endParaRPr>
        </a:p>
      </dgm:t>
    </dgm:pt>
    <dgm:pt modelId="{FC9D7430-DF28-4A3D-BD20-341756416EC4}" cxnId="{D29BB292-F619-4BED-999F-177FA6BFC3B0}" type="parTrans">
      <dgm:prSet/>
      <dgm:spPr/>
      <dgm:t>
        <a:bodyPr/>
        <a:lstStyle/>
        <a:p>
          <a:endParaRPr lang="zh-CN" altLang="en-US"/>
        </a:p>
      </dgm:t>
    </dgm:pt>
    <dgm:pt modelId="{838B5C95-6183-4442-B4D4-914A782456B2}" cxnId="{D29BB292-F619-4BED-999F-177FA6BFC3B0}" type="sibTrans">
      <dgm:prSet/>
      <dgm:spPr/>
      <dgm:t>
        <a:bodyPr/>
        <a:lstStyle/>
        <a:p>
          <a:endParaRPr lang="zh-CN" altLang="en-US"/>
        </a:p>
      </dgm:t>
    </dgm:pt>
    <dgm:pt modelId="{1033EFBF-3699-4ABD-BDF7-BE14D0E6BF4C}">
      <dgm:prSet custT="1"/>
      <dgm:spPr/>
      <dgm:t>
        <a:bodyPr/>
        <a:lstStyle/>
        <a:p>
          <a:r>
            <a:rPr lang="zh-CN" altLang="en-US" sz="1600" b="1" dirty="0" smtClean="0">
              <a:solidFill>
                <a:prstClr val="white"/>
              </a:solidFill>
              <a:latin typeface="微软雅黑" panose="020B0503020204020204" pitchFamily="34" charset="-122"/>
              <a:ea typeface="微软雅黑" panose="020B0503020204020204" pitchFamily="34" charset="-122"/>
            </a:rPr>
            <a:t>探索单病种收费模式：通过临床路径管理，控制不合理医疗费用，为开展单病种付费、按疾病诊断相关组付费（</a:t>
          </a:r>
          <a:r>
            <a:rPr lang="en-US" altLang="zh-CN" sz="1600" b="1" dirty="0" smtClean="0">
              <a:solidFill>
                <a:prstClr val="white"/>
              </a:solidFill>
              <a:latin typeface="微软雅黑" panose="020B0503020204020204" pitchFamily="34" charset="-122"/>
              <a:ea typeface="微软雅黑" panose="020B0503020204020204" pitchFamily="34" charset="-122"/>
            </a:rPr>
            <a:t>DRGs</a:t>
          </a:r>
          <a:r>
            <a:rPr lang="zh-CN" altLang="en-US" sz="1600" b="1" dirty="0" smtClean="0">
              <a:solidFill>
                <a:prstClr val="white"/>
              </a:solidFill>
              <a:latin typeface="微软雅黑" panose="020B0503020204020204" pitchFamily="34" charset="-122"/>
              <a:ea typeface="微软雅黑" panose="020B0503020204020204" pitchFamily="34" charset="-122"/>
            </a:rPr>
            <a:t>）等付费方式改革奠定基础</a:t>
          </a:r>
          <a:endParaRPr lang="zh-CN" altLang="en-US" sz="1600" b="1" dirty="0">
            <a:solidFill>
              <a:prstClr val="white"/>
            </a:solidFill>
            <a:latin typeface="微软雅黑" panose="020B0503020204020204" pitchFamily="34" charset="-122"/>
            <a:ea typeface="微软雅黑" panose="020B0503020204020204" pitchFamily="34" charset="-122"/>
          </a:endParaRPr>
        </a:p>
      </dgm:t>
    </dgm:pt>
    <dgm:pt modelId="{3DBC16C2-828B-4C2F-AF6B-CD9BA3FFC400}" cxnId="{43086F2B-884C-4213-A898-E9CAC81E42AA}" type="parTrans">
      <dgm:prSet/>
      <dgm:spPr/>
      <dgm:t>
        <a:bodyPr/>
        <a:lstStyle/>
        <a:p>
          <a:endParaRPr lang="zh-CN" altLang="en-US"/>
        </a:p>
      </dgm:t>
    </dgm:pt>
    <dgm:pt modelId="{994D2741-57BD-4612-A4F0-76E87DC9FCB9}" cxnId="{43086F2B-884C-4213-A898-E9CAC81E42AA}" type="sibTrans">
      <dgm:prSet/>
      <dgm:spPr/>
      <dgm:t>
        <a:bodyPr/>
        <a:lstStyle/>
        <a:p>
          <a:endParaRPr lang="zh-CN" altLang="en-US"/>
        </a:p>
      </dgm:t>
    </dgm:pt>
    <dgm:pt modelId="{112DD9DD-6AD5-43A4-A5BA-2B6362943EA6}" type="pres">
      <dgm:prSet presAssocID="{21519A7D-C013-4F17-9A08-33E7BC48CCBB}" presName="CompostProcess" presStyleCnt="0">
        <dgm:presLayoutVars>
          <dgm:dir/>
          <dgm:resizeHandles val="exact"/>
        </dgm:presLayoutVars>
      </dgm:prSet>
      <dgm:spPr/>
      <dgm:t>
        <a:bodyPr/>
        <a:lstStyle/>
        <a:p>
          <a:endParaRPr lang="zh-CN" altLang="en-US"/>
        </a:p>
      </dgm:t>
    </dgm:pt>
    <dgm:pt modelId="{B017A74D-D105-44C2-876B-B2895D15F563}" type="pres">
      <dgm:prSet presAssocID="{21519A7D-C013-4F17-9A08-33E7BC48CCBB}" presName="arrow" presStyleLbl="bgShp" presStyleIdx="0" presStyleCnt="1"/>
      <dgm:spPr/>
    </dgm:pt>
    <dgm:pt modelId="{0CED4E83-4EF9-486E-8B14-5528AB0C7A09}" type="pres">
      <dgm:prSet presAssocID="{21519A7D-C013-4F17-9A08-33E7BC48CCBB}" presName="linearProcess" presStyleCnt="0"/>
      <dgm:spPr/>
    </dgm:pt>
    <dgm:pt modelId="{9C370987-B381-41BE-A4CA-D3480912F786}" type="pres">
      <dgm:prSet presAssocID="{E518BCD1-76DA-4EB9-9D44-721B13E07A26}" presName="textNode" presStyleLbl="node1" presStyleIdx="0" presStyleCnt="6" custScaleX="103511">
        <dgm:presLayoutVars>
          <dgm:bulletEnabled val="1"/>
        </dgm:presLayoutVars>
      </dgm:prSet>
      <dgm:spPr/>
      <dgm:t>
        <a:bodyPr/>
        <a:lstStyle/>
        <a:p>
          <a:endParaRPr lang="zh-CN" altLang="en-US"/>
        </a:p>
      </dgm:t>
    </dgm:pt>
    <dgm:pt modelId="{00A8F60E-4E65-4A63-BAB2-755B70D0AAE6}" type="pres">
      <dgm:prSet presAssocID="{913AE4FA-5761-4FCC-B3AA-77376D3A950D}" presName="sibTrans" presStyleCnt="0"/>
      <dgm:spPr/>
    </dgm:pt>
    <dgm:pt modelId="{99A04651-5B94-44F6-B8E6-6B5E76DFE9B6}" type="pres">
      <dgm:prSet presAssocID="{B9F1C12F-1185-4BCA-B87B-0F50BB9A952D}" presName="textNode" presStyleLbl="node1" presStyleIdx="1" presStyleCnt="6" custScaleX="94224" custLinFactNeighborX="-77451" custLinFactNeighborY="0">
        <dgm:presLayoutVars>
          <dgm:bulletEnabled val="1"/>
        </dgm:presLayoutVars>
      </dgm:prSet>
      <dgm:spPr/>
      <dgm:t>
        <a:bodyPr/>
        <a:lstStyle/>
        <a:p>
          <a:endParaRPr lang="zh-CN" altLang="en-US"/>
        </a:p>
      </dgm:t>
    </dgm:pt>
    <dgm:pt modelId="{D18191C5-367C-484C-882B-895F1DDA2B71}" type="pres">
      <dgm:prSet presAssocID="{3E6DEDFE-2FBB-404B-B95C-B0703B5191E9}" presName="sibTrans" presStyleCnt="0"/>
      <dgm:spPr/>
    </dgm:pt>
    <dgm:pt modelId="{441FF68C-D12E-43DB-B6DA-CCD68B4A5CB6}" type="pres">
      <dgm:prSet presAssocID="{9EA45AE3-48CF-4652-A0D9-C1CC77736D5A}" presName="textNode" presStyleLbl="node1" presStyleIdx="2" presStyleCnt="6" custScaleX="73022" custLinFactX="-10324" custLinFactNeighborX="-100000" custLinFactNeighborY="0">
        <dgm:presLayoutVars>
          <dgm:bulletEnabled val="1"/>
        </dgm:presLayoutVars>
      </dgm:prSet>
      <dgm:spPr/>
      <dgm:t>
        <a:bodyPr/>
        <a:lstStyle/>
        <a:p>
          <a:endParaRPr lang="zh-CN" altLang="en-US"/>
        </a:p>
      </dgm:t>
    </dgm:pt>
    <dgm:pt modelId="{2D468634-6347-49BE-88BE-374872F9D04F}" type="pres">
      <dgm:prSet presAssocID="{B8F5EFF1-0B0A-44A7-8F35-98F685B616B7}" presName="sibTrans" presStyleCnt="0"/>
      <dgm:spPr/>
    </dgm:pt>
    <dgm:pt modelId="{B0F6F3B1-2B90-442C-9B10-E7F1BA44D9F9}" type="pres">
      <dgm:prSet presAssocID="{AA0928B4-AC7C-4E2F-AA58-29C38DBF165E}" presName="textNode" presStyleLbl="node1" presStyleIdx="3" presStyleCnt="6" custScaleX="82368" custLinFactX="-24406" custLinFactNeighborX="-100000" custLinFactNeighborY="0">
        <dgm:presLayoutVars>
          <dgm:bulletEnabled val="1"/>
        </dgm:presLayoutVars>
      </dgm:prSet>
      <dgm:spPr/>
      <dgm:t>
        <a:bodyPr/>
        <a:lstStyle/>
        <a:p>
          <a:endParaRPr lang="zh-CN" altLang="en-US"/>
        </a:p>
      </dgm:t>
    </dgm:pt>
    <dgm:pt modelId="{10AB0160-C06B-4E8C-A98A-095FA910CAFE}" type="pres">
      <dgm:prSet presAssocID="{4C5EC915-DD28-49FC-84FC-F46158A208A4}" presName="sibTrans" presStyleCnt="0"/>
      <dgm:spPr/>
    </dgm:pt>
    <dgm:pt modelId="{81974A8A-DC99-4E42-B6F1-DC214F685510}" type="pres">
      <dgm:prSet presAssocID="{B6E17281-1CBA-4C9A-85AB-2FFC8BF90228}" presName="textNode" presStyleLbl="node1" presStyleIdx="4" presStyleCnt="6" custScaleX="100529" custLinFactX="-37314" custLinFactNeighborX="-100000" custLinFactNeighborY="0">
        <dgm:presLayoutVars>
          <dgm:bulletEnabled val="1"/>
        </dgm:presLayoutVars>
      </dgm:prSet>
      <dgm:spPr/>
      <dgm:t>
        <a:bodyPr/>
        <a:lstStyle/>
        <a:p>
          <a:endParaRPr lang="zh-CN" altLang="en-US"/>
        </a:p>
      </dgm:t>
    </dgm:pt>
    <dgm:pt modelId="{1A6684C6-CCC0-42FE-A28D-47737C9439DD}" type="pres">
      <dgm:prSet presAssocID="{838B5C95-6183-4442-B4D4-914A782456B2}" presName="sibTrans" presStyleCnt="0"/>
      <dgm:spPr/>
    </dgm:pt>
    <dgm:pt modelId="{1F8F3B45-73E1-4868-8658-084E60167C51}" type="pres">
      <dgm:prSet presAssocID="{1033EFBF-3699-4ABD-BDF7-BE14D0E6BF4C}" presName="textNode" presStyleLbl="node1" presStyleIdx="5" presStyleCnt="6" custScaleX="193966" custLinFactX="-50809" custLinFactNeighborX="-100000" custLinFactNeighborY="0">
        <dgm:presLayoutVars>
          <dgm:bulletEnabled val="1"/>
        </dgm:presLayoutVars>
      </dgm:prSet>
      <dgm:spPr/>
      <dgm:t>
        <a:bodyPr/>
        <a:lstStyle/>
        <a:p>
          <a:endParaRPr lang="zh-CN" altLang="en-US"/>
        </a:p>
      </dgm:t>
    </dgm:pt>
  </dgm:ptLst>
  <dgm:cxnLst>
    <dgm:cxn modelId="{43086F2B-884C-4213-A898-E9CAC81E42AA}" srcId="{21519A7D-C013-4F17-9A08-33E7BC48CCBB}" destId="{1033EFBF-3699-4ABD-BDF7-BE14D0E6BF4C}" srcOrd="5" destOrd="0" parTransId="{3DBC16C2-828B-4C2F-AF6B-CD9BA3FFC400}" sibTransId="{994D2741-57BD-4612-A4F0-76E87DC9FCB9}"/>
    <dgm:cxn modelId="{01AAD10A-CCBB-47BC-B8B1-890F3AFFE905}" srcId="{21519A7D-C013-4F17-9A08-33E7BC48CCBB}" destId="{B9F1C12F-1185-4BCA-B87B-0F50BB9A952D}" srcOrd="1" destOrd="0" parTransId="{6A22CC0E-CCD5-413E-AB9B-90E47DFC7896}" sibTransId="{3E6DEDFE-2FBB-404B-B95C-B0703B5191E9}"/>
    <dgm:cxn modelId="{A8760D2E-D6E4-4B4E-BA91-CC50F7361A40}" srcId="{21519A7D-C013-4F17-9A08-33E7BC48CCBB}" destId="{9EA45AE3-48CF-4652-A0D9-C1CC77736D5A}" srcOrd="2" destOrd="0" parTransId="{345BC7B6-7928-4016-BBE4-1902A33F0B98}" sibTransId="{B8F5EFF1-0B0A-44A7-8F35-98F685B616B7}"/>
    <dgm:cxn modelId="{8D71E824-FE53-4EBF-BC93-97602AF087E7}" type="presOf" srcId="{9EA45AE3-48CF-4652-A0D9-C1CC77736D5A}" destId="{441FF68C-D12E-43DB-B6DA-CCD68B4A5CB6}" srcOrd="0" destOrd="0" presId="urn:microsoft.com/office/officeart/2005/8/layout/hProcess9"/>
    <dgm:cxn modelId="{DB9682DF-395A-4807-B0C5-BACBE864C193}" type="presOf" srcId="{B6E17281-1CBA-4C9A-85AB-2FFC8BF90228}" destId="{81974A8A-DC99-4E42-B6F1-DC214F685510}" srcOrd="0" destOrd="0" presId="urn:microsoft.com/office/officeart/2005/8/layout/hProcess9"/>
    <dgm:cxn modelId="{4FD01C00-632F-4F88-A8E6-BF23E5EBCD44}" type="presOf" srcId="{AA0928B4-AC7C-4E2F-AA58-29C38DBF165E}" destId="{B0F6F3B1-2B90-442C-9B10-E7F1BA44D9F9}" srcOrd="0" destOrd="0" presId="urn:microsoft.com/office/officeart/2005/8/layout/hProcess9"/>
    <dgm:cxn modelId="{556A2E69-D7FA-465D-B4A7-773EC8C0F4DB}" srcId="{21519A7D-C013-4F17-9A08-33E7BC48CCBB}" destId="{E518BCD1-76DA-4EB9-9D44-721B13E07A26}" srcOrd="0" destOrd="0" parTransId="{8092B917-2E83-4372-B5D0-137D2848E159}" sibTransId="{913AE4FA-5761-4FCC-B3AA-77376D3A950D}"/>
    <dgm:cxn modelId="{D29BB292-F619-4BED-999F-177FA6BFC3B0}" srcId="{21519A7D-C013-4F17-9A08-33E7BC48CCBB}" destId="{B6E17281-1CBA-4C9A-85AB-2FFC8BF90228}" srcOrd="4" destOrd="0" parTransId="{FC9D7430-DF28-4A3D-BD20-341756416EC4}" sibTransId="{838B5C95-6183-4442-B4D4-914A782456B2}"/>
    <dgm:cxn modelId="{DE3D282C-E16B-46CF-B8F9-685D99B16921}" type="presOf" srcId="{21519A7D-C013-4F17-9A08-33E7BC48CCBB}" destId="{112DD9DD-6AD5-43A4-A5BA-2B6362943EA6}" srcOrd="0" destOrd="0" presId="urn:microsoft.com/office/officeart/2005/8/layout/hProcess9"/>
    <dgm:cxn modelId="{A982F10C-3E5B-4980-AF87-FE453CD65032}" srcId="{21519A7D-C013-4F17-9A08-33E7BC48CCBB}" destId="{AA0928B4-AC7C-4E2F-AA58-29C38DBF165E}" srcOrd="3" destOrd="0" parTransId="{D1D3D169-49A3-4F91-8786-BCBFCECDB9E2}" sibTransId="{4C5EC915-DD28-49FC-84FC-F46158A208A4}"/>
    <dgm:cxn modelId="{D9CE8530-0091-45CC-822B-0E2B59129A93}" type="presOf" srcId="{1033EFBF-3699-4ABD-BDF7-BE14D0E6BF4C}" destId="{1F8F3B45-73E1-4868-8658-084E60167C51}" srcOrd="0" destOrd="0" presId="urn:microsoft.com/office/officeart/2005/8/layout/hProcess9"/>
    <dgm:cxn modelId="{5B76A96E-58A1-4B6C-B513-1290894E1628}" type="presOf" srcId="{B9F1C12F-1185-4BCA-B87B-0F50BB9A952D}" destId="{99A04651-5B94-44F6-B8E6-6B5E76DFE9B6}" srcOrd="0" destOrd="0" presId="urn:microsoft.com/office/officeart/2005/8/layout/hProcess9"/>
    <dgm:cxn modelId="{18287C0C-5F8D-4370-84E0-6D528DA1864B}" type="presOf" srcId="{E518BCD1-76DA-4EB9-9D44-721B13E07A26}" destId="{9C370987-B381-41BE-A4CA-D3480912F786}" srcOrd="0" destOrd="0" presId="urn:microsoft.com/office/officeart/2005/8/layout/hProcess9"/>
    <dgm:cxn modelId="{74E802B0-3A7A-4983-8F16-34AB0357A538}" type="presParOf" srcId="{112DD9DD-6AD5-43A4-A5BA-2B6362943EA6}" destId="{B017A74D-D105-44C2-876B-B2895D15F563}" srcOrd="0" destOrd="0" presId="urn:microsoft.com/office/officeart/2005/8/layout/hProcess9"/>
    <dgm:cxn modelId="{ABF50F0E-71C7-4DCA-BEB9-6F7C5DF33617}" type="presParOf" srcId="{112DD9DD-6AD5-43A4-A5BA-2B6362943EA6}" destId="{0CED4E83-4EF9-486E-8B14-5528AB0C7A09}" srcOrd="1" destOrd="0" presId="urn:microsoft.com/office/officeart/2005/8/layout/hProcess9"/>
    <dgm:cxn modelId="{0DA05FC1-F404-47DF-A6BB-B54278410314}" type="presParOf" srcId="{0CED4E83-4EF9-486E-8B14-5528AB0C7A09}" destId="{9C370987-B381-41BE-A4CA-D3480912F786}" srcOrd="0" destOrd="0" presId="urn:microsoft.com/office/officeart/2005/8/layout/hProcess9"/>
    <dgm:cxn modelId="{E144E458-238A-4820-8C3C-6E778560B0AD}" type="presParOf" srcId="{0CED4E83-4EF9-486E-8B14-5528AB0C7A09}" destId="{00A8F60E-4E65-4A63-BAB2-755B70D0AAE6}" srcOrd="1" destOrd="0" presId="urn:microsoft.com/office/officeart/2005/8/layout/hProcess9"/>
    <dgm:cxn modelId="{97D03D33-996E-4290-AF6C-7F6E0BFBDC59}" type="presParOf" srcId="{0CED4E83-4EF9-486E-8B14-5528AB0C7A09}" destId="{99A04651-5B94-44F6-B8E6-6B5E76DFE9B6}" srcOrd="2" destOrd="0" presId="urn:microsoft.com/office/officeart/2005/8/layout/hProcess9"/>
    <dgm:cxn modelId="{EF2B3235-2ACA-495C-9ACA-1380A5DF758B}" type="presParOf" srcId="{0CED4E83-4EF9-486E-8B14-5528AB0C7A09}" destId="{D18191C5-367C-484C-882B-895F1DDA2B71}" srcOrd="3" destOrd="0" presId="urn:microsoft.com/office/officeart/2005/8/layout/hProcess9"/>
    <dgm:cxn modelId="{54F92E80-6DB2-44D9-97D9-17C24DACB515}" type="presParOf" srcId="{0CED4E83-4EF9-486E-8B14-5528AB0C7A09}" destId="{441FF68C-D12E-43DB-B6DA-CCD68B4A5CB6}" srcOrd="4" destOrd="0" presId="urn:microsoft.com/office/officeart/2005/8/layout/hProcess9"/>
    <dgm:cxn modelId="{BAA8B8CC-DC11-4E8B-9E39-7C980BD03C08}" type="presParOf" srcId="{0CED4E83-4EF9-486E-8B14-5528AB0C7A09}" destId="{2D468634-6347-49BE-88BE-374872F9D04F}" srcOrd="5" destOrd="0" presId="urn:microsoft.com/office/officeart/2005/8/layout/hProcess9"/>
    <dgm:cxn modelId="{E31463F5-E5DB-4897-9394-8B87FFAD4F5B}" type="presParOf" srcId="{0CED4E83-4EF9-486E-8B14-5528AB0C7A09}" destId="{B0F6F3B1-2B90-442C-9B10-E7F1BA44D9F9}" srcOrd="6" destOrd="0" presId="urn:microsoft.com/office/officeart/2005/8/layout/hProcess9"/>
    <dgm:cxn modelId="{288DF361-5717-4287-BA99-4CEC8AC3D13C}" type="presParOf" srcId="{0CED4E83-4EF9-486E-8B14-5528AB0C7A09}" destId="{10AB0160-C06B-4E8C-A98A-095FA910CAFE}" srcOrd="7" destOrd="0" presId="urn:microsoft.com/office/officeart/2005/8/layout/hProcess9"/>
    <dgm:cxn modelId="{CBF0CECD-E898-4405-B3C9-54481B67CE58}" type="presParOf" srcId="{0CED4E83-4EF9-486E-8B14-5528AB0C7A09}" destId="{81974A8A-DC99-4E42-B6F1-DC214F685510}" srcOrd="8" destOrd="0" presId="urn:microsoft.com/office/officeart/2005/8/layout/hProcess9"/>
    <dgm:cxn modelId="{D423BF1B-FADD-45B7-A659-E6CDD973392D}" type="presParOf" srcId="{0CED4E83-4EF9-486E-8B14-5528AB0C7A09}" destId="{1A6684C6-CCC0-42FE-A28D-47737C9439DD}" srcOrd="9" destOrd="0" presId="urn:microsoft.com/office/officeart/2005/8/layout/hProcess9"/>
    <dgm:cxn modelId="{E9446CE2-AFDD-4C0A-993F-05A141273C9A}" type="presParOf" srcId="{0CED4E83-4EF9-486E-8B14-5528AB0C7A09}" destId="{1F8F3B45-73E1-4868-8658-084E60167C51}"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979279-F486-4FD4-B3F8-96DF122E9C76}"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zh-CN" altLang="en-US"/>
        </a:p>
      </dgm:t>
    </dgm:pt>
    <dgm:pt modelId="{B3CB6B05-4B01-4CCC-8A05-FD03D26E80C8}">
      <dgm:prSet phldrT="[文本]" custT="1"/>
      <dgm:spPr/>
      <dgm:t>
        <a:bodyPr/>
        <a:lstStyle/>
        <a:p>
          <a:r>
            <a:rPr lang="zh-CN" altLang="en-US" sz="1400" b="1" dirty="0" smtClean="0">
              <a:solidFill>
                <a:srgbClr val="C00000"/>
              </a:solidFill>
              <a:latin typeface="微软雅黑" panose="020B0503020204020204" pitchFamily="34" charset="-122"/>
              <a:ea typeface="微软雅黑" panose="020B0503020204020204" pitchFamily="34" charset="-122"/>
            </a:rPr>
            <a:t>人气</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加强医院内部人员培训，规范内部管理制度，深化医院口碑营销</a:t>
          </a:r>
          <a:endParaRPr lang="zh-CN" altLang="en-US" sz="1200" dirty="0">
            <a:latin typeface="微软雅黑" panose="020B0503020204020204" pitchFamily="34" charset="-122"/>
            <a:ea typeface="微软雅黑" panose="020B0503020204020204" pitchFamily="34" charset="-122"/>
          </a:endParaRPr>
        </a:p>
      </dgm:t>
    </dgm:pt>
    <dgm:pt modelId="{DE7D46F8-B2E0-4C14-A273-A0D525383D37}" cxnId="{C39930A5-D6BA-4CEA-8E45-533BF953648D}" type="parTrans">
      <dgm:prSet/>
      <dgm:spPr/>
      <dgm:t>
        <a:bodyPr/>
        <a:lstStyle/>
        <a:p>
          <a:endParaRPr lang="zh-CN" altLang="en-US"/>
        </a:p>
      </dgm:t>
    </dgm:pt>
    <dgm:pt modelId="{C4AA0BF2-85A0-4BCD-BE80-EF6E2E6D5C0E}" cxnId="{C39930A5-D6BA-4CEA-8E45-533BF953648D}" type="sibTrans">
      <dgm:prSet/>
      <dgm:spPr/>
      <dgm:t>
        <a:bodyPr/>
        <a:lstStyle/>
        <a:p>
          <a:endParaRPr lang="zh-CN" altLang="en-US"/>
        </a:p>
      </dgm:t>
    </dgm:pt>
    <dgm:pt modelId="{3E56FAB9-2AB0-4080-846E-A0CA3E3D5FC5}">
      <dgm:prSet phldrT="[文本]" custT="1"/>
      <dgm:spPr/>
      <dgm:t>
        <a:bodyPr/>
        <a:lstStyle/>
        <a:p>
          <a:r>
            <a:rPr lang="zh-CN" altLang="en-US" sz="1400" b="1" dirty="0" smtClean="0">
              <a:solidFill>
                <a:srgbClr val="C00000"/>
              </a:solidFill>
              <a:latin typeface="微软雅黑" panose="020B0503020204020204" pitchFamily="34" charset="-122"/>
              <a:ea typeface="微软雅黑" panose="020B0503020204020204" pitchFamily="34" charset="-122"/>
            </a:rPr>
            <a:t>服务</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导入阳光服务体系，提升医护人员礼仪培训，提升医院形象。</a:t>
          </a:r>
          <a:endParaRPr lang="zh-CN" altLang="en-US" sz="1200" dirty="0">
            <a:latin typeface="微软雅黑" panose="020B0503020204020204" pitchFamily="34" charset="-122"/>
            <a:ea typeface="微软雅黑" panose="020B0503020204020204" pitchFamily="34" charset="-122"/>
          </a:endParaRPr>
        </a:p>
      </dgm:t>
    </dgm:pt>
    <dgm:pt modelId="{65F5B38D-553F-44C5-9168-35D3B950ABFF}" cxnId="{5C838390-321D-4345-8C2A-4195EC9A8331}" type="parTrans">
      <dgm:prSet/>
      <dgm:spPr/>
      <dgm:t>
        <a:bodyPr/>
        <a:lstStyle/>
        <a:p>
          <a:endParaRPr lang="zh-CN" altLang="en-US"/>
        </a:p>
      </dgm:t>
    </dgm:pt>
    <dgm:pt modelId="{731A08E3-EA5E-4D6F-B0B8-8A272B77CD49}" cxnId="{5C838390-321D-4345-8C2A-4195EC9A8331}" type="sibTrans">
      <dgm:prSet/>
      <dgm:spPr/>
      <dgm:t>
        <a:bodyPr/>
        <a:lstStyle/>
        <a:p>
          <a:endParaRPr lang="zh-CN" altLang="en-US"/>
        </a:p>
      </dgm:t>
    </dgm:pt>
    <dgm:pt modelId="{26EACF0B-E65A-4471-ADD8-5ABEE0051951}">
      <dgm:prSet phldrT="[文本]" custT="1"/>
      <dgm:spPr/>
      <dgm:t>
        <a:bodyPr/>
        <a:lstStyle/>
        <a:p>
          <a:r>
            <a:rPr lang="zh-CN" altLang="en-US" sz="1400" b="1" dirty="0" smtClean="0">
              <a:solidFill>
                <a:srgbClr val="C00000"/>
              </a:solidFill>
              <a:latin typeface="微软雅黑" panose="020B0503020204020204" pitchFamily="34" charset="-122"/>
              <a:ea typeface="微软雅黑" panose="020B0503020204020204" pitchFamily="34" charset="-122"/>
            </a:rPr>
            <a:t>宣传</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完善医院各自媒体建设，加强医院自媒体宣传</a:t>
          </a: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互联网时代，网络宣传已成趋势</a:t>
          </a:r>
          <a:r>
            <a:rPr lang="en-US" altLang="zh-CN"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dgm:t>
    </dgm:pt>
    <dgm:pt modelId="{09E0929F-C71D-49DA-A63B-C3DE26173B02}" cxnId="{C97FA130-7589-4F6D-AD69-33AE2F925647}" type="parTrans">
      <dgm:prSet/>
      <dgm:spPr/>
      <dgm:t>
        <a:bodyPr/>
        <a:lstStyle/>
        <a:p>
          <a:endParaRPr lang="zh-CN" altLang="en-US"/>
        </a:p>
      </dgm:t>
    </dgm:pt>
    <dgm:pt modelId="{F6B7B64C-55D7-4209-9159-D68880985EDE}" cxnId="{C97FA130-7589-4F6D-AD69-33AE2F925647}" type="sibTrans">
      <dgm:prSet/>
      <dgm:spPr/>
      <dgm:t>
        <a:bodyPr/>
        <a:lstStyle/>
        <a:p>
          <a:endParaRPr lang="zh-CN" altLang="en-US"/>
        </a:p>
      </dgm:t>
    </dgm:pt>
    <dgm:pt modelId="{7161749A-1FA8-4060-8E90-7F14C917F026}">
      <dgm:prSet phldrT="[文本]" custT="1"/>
      <dgm:spPr/>
      <dgm:t>
        <a:bodyPr/>
        <a:lstStyle/>
        <a:p>
          <a:r>
            <a:rPr lang="zh-CN" altLang="en-US" sz="1400" b="1" dirty="0" smtClean="0">
              <a:solidFill>
                <a:srgbClr val="C00000"/>
              </a:solidFill>
              <a:latin typeface="微软雅黑" panose="020B0503020204020204" pitchFamily="34" charset="-122"/>
              <a:ea typeface="微软雅黑" panose="020B0503020204020204" pitchFamily="34" charset="-122"/>
            </a:rPr>
            <a:t>公关</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定期开展义诊、学术营销等活动，提升医院整体品牌形象</a:t>
          </a:r>
          <a:r>
            <a:rPr lang="en-US" altLang="zh-CN"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dgm:t>
    </dgm:pt>
    <dgm:pt modelId="{9C7D4B5B-0688-427C-825C-83BA776C0866}" cxnId="{5851157B-8D5F-47C0-8369-0AA14BEA087F}" type="parTrans">
      <dgm:prSet/>
      <dgm:spPr/>
      <dgm:t>
        <a:bodyPr/>
        <a:lstStyle/>
        <a:p>
          <a:endParaRPr lang="zh-CN" altLang="en-US"/>
        </a:p>
      </dgm:t>
    </dgm:pt>
    <dgm:pt modelId="{7B5B2708-8EE7-4762-BEF1-FF83DA303B84}" cxnId="{5851157B-8D5F-47C0-8369-0AA14BEA087F}" type="sibTrans">
      <dgm:prSet/>
      <dgm:spPr/>
      <dgm:t>
        <a:bodyPr/>
        <a:lstStyle/>
        <a:p>
          <a:endParaRPr lang="zh-CN" altLang="en-US"/>
        </a:p>
      </dgm:t>
    </dgm:pt>
    <dgm:pt modelId="{E8485025-F633-4F5A-9BE4-CBB05D78DCA4}" type="pres">
      <dgm:prSet presAssocID="{5E979279-F486-4FD4-B3F8-96DF122E9C76}" presName="Name0" presStyleCnt="0">
        <dgm:presLayoutVars>
          <dgm:dir/>
          <dgm:resizeHandles val="exact"/>
        </dgm:presLayoutVars>
      </dgm:prSet>
      <dgm:spPr/>
      <dgm:t>
        <a:bodyPr/>
        <a:lstStyle/>
        <a:p>
          <a:endParaRPr lang="zh-CN" altLang="en-US"/>
        </a:p>
      </dgm:t>
    </dgm:pt>
    <dgm:pt modelId="{510AB970-3A54-4475-8F84-4C3E91A8D36D}" type="pres">
      <dgm:prSet presAssocID="{B3CB6B05-4B01-4CCC-8A05-FD03D26E80C8}" presName="compNode" presStyleCnt="0"/>
      <dgm:spPr/>
    </dgm:pt>
    <dgm:pt modelId="{C1FAB1C1-BCA0-4958-9637-B6819B71C3A8}" type="pres">
      <dgm:prSet presAssocID="{B3CB6B05-4B01-4CCC-8A05-FD03D26E80C8}" presName="pict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22225">
          <a:solidFill>
            <a:schemeClr val="accent2"/>
          </a:solidFill>
        </a:ln>
      </dgm:spPr>
    </dgm:pt>
    <dgm:pt modelId="{D7D0FA2D-C301-4189-B382-B20B66795308}" type="pres">
      <dgm:prSet presAssocID="{B3CB6B05-4B01-4CCC-8A05-FD03D26E80C8}" presName="textRect" presStyleLbl="revTx" presStyleIdx="0" presStyleCnt="4">
        <dgm:presLayoutVars>
          <dgm:bulletEnabled val="1"/>
        </dgm:presLayoutVars>
      </dgm:prSet>
      <dgm:spPr/>
      <dgm:t>
        <a:bodyPr/>
        <a:lstStyle/>
        <a:p>
          <a:endParaRPr lang="zh-CN" altLang="en-US"/>
        </a:p>
      </dgm:t>
    </dgm:pt>
    <dgm:pt modelId="{653349F7-5066-4926-B679-0747B9F37B69}" type="pres">
      <dgm:prSet presAssocID="{C4AA0BF2-85A0-4BCD-BE80-EF6E2E6D5C0E}" presName="sibTrans" presStyleLbl="sibTrans2D1" presStyleIdx="0" presStyleCnt="0"/>
      <dgm:spPr/>
      <dgm:t>
        <a:bodyPr/>
        <a:lstStyle/>
        <a:p>
          <a:endParaRPr lang="zh-CN" altLang="en-US"/>
        </a:p>
      </dgm:t>
    </dgm:pt>
    <dgm:pt modelId="{EF614AA6-809E-4286-BC80-32C84FF3FD06}" type="pres">
      <dgm:prSet presAssocID="{3E56FAB9-2AB0-4080-846E-A0CA3E3D5FC5}" presName="compNode" presStyleCnt="0"/>
      <dgm:spPr/>
    </dgm:pt>
    <dgm:pt modelId="{E6EF15AE-95E3-4CF6-B7D9-6A23875962E4}" type="pres">
      <dgm:prSet presAssocID="{3E56FAB9-2AB0-4080-846E-A0CA3E3D5FC5}" presName="pictRect"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9000" b="-19000"/>
          </a:stretch>
        </a:blipFill>
        <a:ln w="22225">
          <a:solidFill>
            <a:schemeClr val="accent2"/>
          </a:solidFill>
        </a:ln>
      </dgm:spPr>
    </dgm:pt>
    <dgm:pt modelId="{92912538-F9A5-440F-9EB5-3644D13BD2A9}" type="pres">
      <dgm:prSet presAssocID="{3E56FAB9-2AB0-4080-846E-A0CA3E3D5FC5}" presName="textRect" presStyleLbl="revTx" presStyleIdx="1" presStyleCnt="4">
        <dgm:presLayoutVars>
          <dgm:bulletEnabled val="1"/>
        </dgm:presLayoutVars>
      </dgm:prSet>
      <dgm:spPr/>
      <dgm:t>
        <a:bodyPr/>
        <a:lstStyle/>
        <a:p>
          <a:endParaRPr lang="zh-CN" altLang="en-US"/>
        </a:p>
      </dgm:t>
    </dgm:pt>
    <dgm:pt modelId="{10D45F3B-23AB-4D9F-A614-8677CD729E64}" type="pres">
      <dgm:prSet presAssocID="{731A08E3-EA5E-4D6F-B0B8-8A272B77CD49}" presName="sibTrans" presStyleLbl="sibTrans2D1" presStyleIdx="0" presStyleCnt="0"/>
      <dgm:spPr/>
      <dgm:t>
        <a:bodyPr/>
        <a:lstStyle/>
        <a:p>
          <a:endParaRPr lang="zh-CN" altLang="en-US"/>
        </a:p>
      </dgm:t>
    </dgm:pt>
    <dgm:pt modelId="{0154F0B7-7FC1-465C-9629-5DDB5151CAC5}" type="pres">
      <dgm:prSet presAssocID="{26EACF0B-E65A-4471-ADD8-5ABEE0051951}" presName="compNode" presStyleCnt="0"/>
      <dgm:spPr/>
    </dgm:pt>
    <dgm:pt modelId="{0C6942DF-4046-466C-AD76-152E6B8435AA}" type="pres">
      <dgm:prSet presAssocID="{26EACF0B-E65A-4471-ADD8-5ABEE0051951}" presName="pict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 r="-4000"/>
          </a:stretch>
        </a:blipFill>
        <a:ln w="22225">
          <a:solidFill>
            <a:schemeClr val="accent2"/>
          </a:solidFill>
        </a:ln>
      </dgm:spPr>
    </dgm:pt>
    <dgm:pt modelId="{1E46F6A9-BA05-439D-B164-54C297A445E9}" type="pres">
      <dgm:prSet presAssocID="{26EACF0B-E65A-4471-ADD8-5ABEE0051951}" presName="textRect" presStyleLbl="revTx" presStyleIdx="2" presStyleCnt="4">
        <dgm:presLayoutVars>
          <dgm:bulletEnabled val="1"/>
        </dgm:presLayoutVars>
      </dgm:prSet>
      <dgm:spPr/>
      <dgm:t>
        <a:bodyPr/>
        <a:lstStyle/>
        <a:p>
          <a:endParaRPr lang="zh-CN" altLang="en-US"/>
        </a:p>
      </dgm:t>
    </dgm:pt>
    <dgm:pt modelId="{60B41E83-1A7A-441D-9312-D697BD59F94F}" type="pres">
      <dgm:prSet presAssocID="{F6B7B64C-55D7-4209-9159-D68880985EDE}" presName="sibTrans" presStyleLbl="sibTrans2D1" presStyleIdx="0" presStyleCnt="0"/>
      <dgm:spPr/>
      <dgm:t>
        <a:bodyPr/>
        <a:lstStyle/>
        <a:p>
          <a:endParaRPr lang="zh-CN" altLang="en-US"/>
        </a:p>
      </dgm:t>
    </dgm:pt>
    <dgm:pt modelId="{15C0684E-DC54-475D-98C6-399F079E5994}" type="pres">
      <dgm:prSet presAssocID="{7161749A-1FA8-4060-8E90-7F14C917F026}" presName="compNode" presStyleCnt="0"/>
      <dgm:spPr/>
    </dgm:pt>
    <dgm:pt modelId="{34187326-7E0C-4A69-B1B4-AA22434EC949}" type="pres">
      <dgm:prSet presAssocID="{7161749A-1FA8-4060-8E90-7F14C917F026}" presName="pictRect"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w="22225">
          <a:solidFill>
            <a:schemeClr val="accent2"/>
          </a:solidFill>
        </a:ln>
      </dgm:spPr>
    </dgm:pt>
    <dgm:pt modelId="{FEADE9D5-E7A7-4921-9138-30B93E54C450}" type="pres">
      <dgm:prSet presAssocID="{7161749A-1FA8-4060-8E90-7F14C917F026}" presName="textRect" presStyleLbl="revTx" presStyleIdx="3" presStyleCnt="4">
        <dgm:presLayoutVars>
          <dgm:bulletEnabled val="1"/>
        </dgm:presLayoutVars>
      </dgm:prSet>
      <dgm:spPr/>
      <dgm:t>
        <a:bodyPr/>
        <a:lstStyle/>
        <a:p>
          <a:endParaRPr lang="zh-CN" altLang="en-US"/>
        </a:p>
      </dgm:t>
    </dgm:pt>
  </dgm:ptLst>
  <dgm:cxnLst>
    <dgm:cxn modelId="{C97FA130-7589-4F6D-AD69-33AE2F925647}" srcId="{5E979279-F486-4FD4-B3F8-96DF122E9C76}" destId="{26EACF0B-E65A-4471-ADD8-5ABEE0051951}" srcOrd="2" destOrd="0" parTransId="{09E0929F-C71D-49DA-A63B-C3DE26173B02}" sibTransId="{F6B7B64C-55D7-4209-9159-D68880985EDE}"/>
    <dgm:cxn modelId="{39A48F2D-2C47-4E96-B59A-DC9A35057DE8}" type="presOf" srcId="{26EACF0B-E65A-4471-ADD8-5ABEE0051951}" destId="{1E46F6A9-BA05-439D-B164-54C297A445E9}" srcOrd="0" destOrd="0" presId="urn:microsoft.com/office/officeart/2005/8/layout/pList1#1"/>
    <dgm:cxn modelId="{5851157B-8D5F-47C0-8369-0AA14BEA087F}" srcId="{5E979279-F486-4FD4-B3F8-96DF122E9C76}" destId="{7161749A-1FA8-4060-8E90-7F14C917F026}" srcOrd="3" destOrd="0" parTransId="{9C7D4B5B-0688-427C-825C-83BA776C0866}" sibTransId="{7B5B2708-8EE7-4762-BEF1-FF83DA303B84}"/>
    <dgm:cxn modelId="{8E353EEB-74E3-4D4A-819D-E728943AD5D4}" type="presOf" srcId="{B3CB6B05-4B01-4CCC-8A05-FD03D26E80C8}" destId="{D7D0FA2D-C301-4189-B382-B20B66795308}" srcOrd="0" destOrd="0" presId="urn:microsoft.com/office/officeart/2005/8/layout/pList1#1"/>
    <dgm:cxn modelId="{CA21EE49-4242-4757-B942-7A76EA80DB66}" type="presOf" srcId="{731A08E3-EA5E-4D6F-B0B8-8A272B77CD49}" destId="{10D45F3B-23AB-4D9F-A614-8677CD729E64}" srcOrd="0" destOrd="0" presId="urn:microsoft.com/office/officeart/2005/8/layout/pList1#1"/>
    <dgm:cxn modelId="{C3A331A0-751B-4AEB-B1FC-A49AFBEBE109}" type="presOf" srcId="{F6B7B64C-55D7-4209-9159-D68880985EDE}" destId="{60B41E83-1A7A-441D-9312-D697BD59F94F}" srcOrd="0" destOrd="0" presId="urn:microsoft.com/office/officeart/2005/8/layout/pList1#1"/>
    <dgm:cxn modelId="{5C838390-321D-4345-8C2A-4195EC9A8331}" srcId="{5E979279-F486-4FD4-B3F8-96DF122E9C76}" destId="{3E56FAB9-2AB0-4080-846E-A0CA3E3D5FC5}" srcOrd="1" destOrd="0" parTransId="{65F5B38D-553F-44C5-9168-35D3B950ABFF}" sibTransId="{731A08E3-EA5E-4D6F-B0B8-8A272B77CD49}"/>
    <dgm:cxn modelId="{02FACD83-D822-4A2D-8BB7-EB4AA5243C18}" type="presOf" srcId="{7161749A-1FA8-4060-8E90-7F14C917F026}" destId="{FEADE9D5-E7A7-4921-9138-30B93E54C450}" srcOrd="0" destOrd="0" presId="urn:microsoft.com/office/officeart/2005/8/layout/pList1#1"/>
    <dgm:cxn modelId="{0BF768E5-76D6-4329-AC10-BF7FE1E15EF5}" type="presOf" srcId="{C4AA0BF2-85A0-4BCD-BE80-EF6E2E6D5C0E}" destId="{653349F7-5066-4926-B679-0747B9F37B69}" srcOrd="0" destOrd="0" presId="urn:microsoft.com/office/officeart/2005/8/layout/pList1#1"/>
    <dgm:cxn modelId="{15F81057-1F3A-49C4-8B3E-A6932453F2D0}" type="presOf" srcId="{5E979279-F486-4FD4-B3F8-96DF122E9C76}" destId="{E8485025-F633-4F5A-9BE4-CBB05D78DCA4}" srcOrd="0" destOrd="0" presId="urn:microsoft.com/office/officeart/2005/8/layout/pList1#1"/>
    <dgm:cxn modelId="{C39930A5-D6BA-4CEA-8E45-533BF953648D}" srcId="{5E979279-F486-4FD4-B3F8-96DF122E9C76}" destId="{B3CB6B05-4B01-4CCC-8A05-FD03D26E80C8}" srcOrd="0" destOrd="0" parTransId="{DE7D46F8-B2E0-4C14-A273-A0D525383D37}" sibTransId="{C4AA0BF2-85A0-4BCD-BE80-EF6E2E6D5C0E}"/>
    <dgm:cxn modelId="{831BE40E-491E-4353-8747-0E422B1C632E}" type="presOf" srcId="{3E56FAB9-2AB0-4080-846E-A0CA3E3D5FC5}" destId="{92912538-F9A5-440F-9EB5-3644D13BD2A9}" srcOrd="0" destOrd="0" presId="urn:microsoft.com/office/officeart/2005/8/layout/pList1#1"/>
    <dgm:cxn modelId="{7F2B923F-6A90-4F2D-BE63-53F3A180D7FB}" type="presParOf" srcId="{E8485025-F633-4F5A-9BE4-CBB05D78DCA4}" destId="{510AB970-3A54-4475-8F84-4C3E91A8D36D}" srcOrd="0" destOrd="0" presId="urn:microsoft.com/office/officeart/2005/8/layout/pList1#1"/>
    <dgm:cxn modelId="{3912B42D-FE63-44A4-A097-EC1C6A54B5C7}" type="presParOf" srcId="{510AB970-3A54-4475-8F84-4C3E91A8D36D}" destId="{C1FAB1C1-BCA0-4958-9637-B6819B71C3A8}" srcOrd="0" destOrd="0" presId="urn:microsoft.com/office/officeart/2005/8/layout/pList1#1"/>
    <dgm:cxn modelId="{B53887AB-F0A3-4250-BC4E-14C622CFCE82}" type="presParOf" srcId="{510AB970-3A54-4475-8F84-4C3E91A8D36D}" destId="{D7D0FA2D-C301-4189-B382-B20B66795308}" srcOrd="1" destOrd="0" presId="urn:microsoft.com/office/officeart/2005/8/layout/pList1#1"/>
    <dgm:cxn modelId="{773365F2-FB71-4AD7-AE26-006FE516A56B}" type="presParOf" srcId="{E8485025-F633-4F5A-9BE4-CBB05D78DCA4}" destId="{653349F7-5066-4926-B679-0747B9F37B69}" srcOrd="1" destOrd="0" presId="urn:microsoft.com/office/officeart/2005/8/layout/pList1#1"/>
    <dgm:cxn modelId="{4E439F53-87B1-423A-96A7-12371C1FD15B}" type="presParOf" srcId="{E8485025-F633-4F5A-9BE4-CBB05D78DCA4}" destId="{EF614AA6-809E-4286-BC80-32C84FF3FD06}" srcOrd="2" destOrd="0" presId="urn:microsoft.com/office/officeart/2005/8/layout/pList1#1"/>
    <dgm:cxn modelId="{6788175E-D68D-4C54-87FF-820A94468415}" type="presParOf" srcId="{EF614AA6-809E-4286-BC80-32C84FF3FD06}" destId="{E6EF15AE-95E3-4CF6-B7D9-6A23875962E4}" srcOrd="0" destOrd="0" presId="urn:microsoft.com/office/officeart/2005/8/layout/pList1#1"/>
    <dgm:cxn modelId="{DE5853CC-0B74-43FF-B7AC-CB4D3A359472}" type="presParOf" srcId="{EF614AA6-809E-4286-BC80-32C84FF3FD06}" destId="{92912538-F9A5-440F-9EB5-3644D13BD2A9}" srcOrd="1" destOrd="0" presId="urn:microsoft.com/office/officeart/2005/8/layout/pList1#1"/>
    <dgm:cxn modelId="{3401C12F-79A4-4C5D-826F-04B3CF90CA76}" type="presParOf" srcId="{E8485025-F633-4F5A-9BE4-CBB05D78DCA4}" destId="{10D45F3B-23AB-4D9F-A614-8677CD729E64}" srcOrd="3" destOrd="0" presId="urn:microsoft.com/office/officeart/2005/8/layout/pList1#1"/>
    <dgm:cxn modelId="{BC39770C-3B3B-4645-B5A8-82C4BA450E8C}" type="presParOf" srcId="{E8485025-F633-4F5A-9BE4-CBB05D78DCA4}" destId="{0154F0B7-7FC1-465C-9629-5DDB5151CAC5}" srcOrd="4" destOrd="0" presId="urn:microsoft.com/office/officeart/2005/8/layout/pList1#1"/>
    <dgm:cxn modelId="{9989A623-47CC-41D3-A94B-224579ECDF54}" type="presParOf" srcId="{0154F0B7-7FC1-465C-9629-5DDB5151CAC5}" destId="{0C6942DF-4046-466C-AD76-152E6B8435AA}" srcOrd="0" destOrd="0" presId="urn:microsoft.com/office/officeart/2005/8/layout/pList1#1"/>
    <dgm:cxn modelId="{E84F0F30-2253-4273-A0CB-A6B2434AC5FA}" type="presParOf" srcId="{0154F0B7-7FC1-465C-9629-5DDB5151CAC5}" destId="{1E46F6A9-BA05-439D-B164-54C297A445E9}" srcOrd="1" destOrd="0" presId="urn:microsoft.com/office/officeart/2005/8/layout/pList1#1"/>
    <dgm:cxn modelId="{4E035BD0-4218-4BCA-B133-2849C000FFA6}" type="presParOf" srcId="{E8485025-F633-4F5A-9BE4-CBB05D78DCA4}" destId="{60B41E83-1A7A-441D-9312-D697BD59F94F}" srcOrd="5" destOrd="0" presId="urn:microsoft.com/office/officeart/2005/8/layout/pList1#1"/>
    <dgm:cxn modelId="{316C7E8A-F78C-4EC0-A01F-784DBE4B9F50}" type="presParOf" srcId="{E8485025-F633-4F5A-9BE4-CBB05D78DCA4}" destId="{15C0684E-DC54-475D-98C6-399F079E5994}" srcOrd="6" destOrd="0" presId="urn:microsoft.com/office/officeart/2005/8/layout/pList1#1"/>
    <dgm:cxn modelId="{7F0D9B45-6942-45B8-A4C4-3A777974CFFF}" type="presParOf" srcId="{15C0684E-DC54-475D-98C6-399F079E5994}" destId="{34187326-7E0C-4A69-B1B4-AA22434EC949}" srcOrd="0" destOrd="0" presId="urn:microsoft.com/office/officeart/2005/8/layout/pList1#1"/>
    <dgm:cxn modelId="{1DF24943-1A07-4F1A-BC31-CF07A32DB068}" type="presParOf" srcId="{15C0684E-DC54-475D-98C6-399F079E5994}" destId="{FEADE9D5-E7A7-4921-9138-30B93E54C450}" srcOrd="1" destOrd="0" presId="urn:microsoft.com/office/officeart/2005/8/layout/pList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01336-CC0E-4909-8D8A-47E50515CC8D}">
      <dsp:nvSpPr>
        <dsp:cNvPr id="0" name=""/>
        <dsp:cNvSpPr/>
      </dsp:nvSpPr>
      <dsp:spPr>
        <a:xfrm>
          <a:off x="1984" y="1248833"/>
          <a:ext cx="0" cy="3286125"/>
        </a:xfrm>
        <a:prstGeom prst="line">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85D903-7D68-48E1-9B66-6D53AAB5526A}">
      <dsp:nvSpPr>
        <dsp:cNvPr id="0" name=""/>
        <dsp:cNvSpPr/>
      </dsp:nvSpPr>
      <dsp:spPr>
        <a:xfrm>
          <a:off x="93265" y="1358370"/>
          <a:ext cx="1728319" cy="147875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19050" cap="flat" cmpd="sng" algn="ctr">
          <a:solidFill>
            <a:srgbClr val="679EE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A04667-ADA4-4286-9671-106A3076B1C9}">
      <dsp:nvSpPr>
        <dsp:cNvPr id="0" name=""/>
        <dsp:cNvSpPr/>
      </dsp:nvSpPr>
      <dsp:spPr>
        <a:xfrm>
          <a:off x="93265" y="2837127"/>
          <a:ext cx="1728319" cy="1697831"/>
        </a:xfrm>
        <a:prstGeom prst="rect">
          <a:avLst/>
        </a:prstGeom>
        <a:noFill/>
        <a:ln>
          <a:noFill/>
        </a:ln>
        <a:effectLst/>
      </dsp:spPr>
      <dsp:style>
        <a:lnRef idx="0">
          <a:scrgbClr r="0" g="0" b="0"/>
        </a:lnRef>
        <a:fillRef idx="0">
          <a:scrgbClr r="0" g="0" b="0"/>
        </a:fillRef>
        <a:effectRef idx="0">
          <a:scrgbClr r="0" g="0" b="0"/>
        </a:effectRef>
        <a:fontRef idx="minor"/>
      </dsp:style>
    </dsp:sp>
    <dsp:sp modelId="{004627F8-3BCC-467D-983A-318775B5B2D2}">
      <dsp:nvSpPr>
        <dsp:cNvPr id="0" name=""/>
        <dsp:cNvSpPr/>
      </dsp:nvSpPr>
      <dsp:spPr>
        <a:xfrm>
          <a:off x="1984" y="883708"/>
          <a:ext cx="1825625" cy="365125"/>
        </a:xfrm>
        <a:prstGeom prst="rect">
          <a:avLst/>
        </a:prstGeom>
        <a:solidFill>
          <a:srgbClr val="679EE5"/>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chemeClr val="bg1"/>
              </a:solidFill>
              <a:latin typeface="Impact" pitchFamily="34" charset="0"/>
              <a:ea typeface="微软雅黑" pitchFamily="34" charset="-122"/>
            </a:rPr>
            <a:t>开发测评项目</a:t>
          </a:r>
          <a:endParaRPr lang="zh-CN" altLang="en-US" sz="1800" kern="1200" dirty="0">
            <a:solidFill>
              <a:schemeClr val="bg1"/>
            </a:solidFill>
          </a:endParaRPr>
        </a:p>
      </dsp:txBody>
      <dsp:txXfrm>
        <a:off x="1984" y="883708"/>
        <a:ext cx="1825625" cy="365125"/>
      </dsp:txXfrm>
    </dsp:sp>
    <dsp:sp modelId="{E39AC58E-7A96-496D-A0C8-2B20600170A1}">
      <dsp:nvSpPr>
        <dsp:cNvPr id="0" name=""/>
        <dsp:cNvSpPr/>
      </dsp:nvSpPr>
      <dsp:spPr>
        <a:xfrm>
          <a:off x="2101453" y="1248833"/>
          <a:ext cx="0" cy="3286125"/>
        </a:xfrm>
        <a:prstGeom prst="line">
          <a:avLst/>
        </a:prstGeom>
        <a:solidFill>
          <a:schemeClr val="lt1">
            <a:alpha val="90000"/>
            <a:hueOff val="0"/>
            <a:satOff val="0"/>
            <a:lumOff val="0"/>
            <a:alphaOff val="0"/>
          </a:schemeClr>
        </a:solidFill>
        <a:ln w="12700" cap="flat" cmpd="sng" algn="ctr">
          <a:solidFill>
            <a:schemeClr val="accent1">
              <a:shade val="80000"/>
              <a:hueOff val="90421"/>
              <a:satOff val="1725"/>
              <a:lumOff val="76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E2DDC-BCDD-4787-B900-4D5354139640}">
      <dsp:nvSpPr>
        <dsp:cNvPr id="0" name=""/>
        <dsp:cNvSpPr/>
      </dsp:nvSpPr>
      <dsp:spPr>
        <a:xfrm>
          <a:off x="2192734" y="1358370"/>
          <a:ext cx="1728319" cy="147875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19050" cap="flat" cmpd="sng" algn="ctr">
          <a:solidFill>
            <a:srgbClr val="679EE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57E97A-4F94-4B11-BE75-0B0C76663997}">
      <dsp:nvSpPr>
        <dsp:cNvPr id="0" name=""/>
        <dsp:cNvSpPr/>
      </dsp:nvSpPr>
      <dsp:spPr>
        <a:xfrm>
          <a:off x="2192734" y="2837127"/>
          <a:ext cx="1728319" cy="1697831"/>
        </a:xfrm>
        <a:prstGeom prst="rect">
          <a:avLst/>
        </a:prstGeom>
        <a:noFill/>
        <a:ln>
          <a:noFill/>
        </a:ln>
        <a:effectLst/>
      </dsp:spPr>
      <dsp:style>
        <a:lnRef idx="0">
          <a:scrgbClr r="0" g="0" b="0"/>
        </a:lnRef>
        <a:fillRef idx="0">
          <a:scrgbClr r="0" g="0" b="0"/>
        </a:fillRef>
        <a:effectRef idx="0">
          <a:scrgbClr r="0" g="0" b="0"/>
        </a:effectRef>
        <a:fontRef idx="minor"/>
      </dsp:style>
    </dsp:sp>
    <dsp:sp modelId="{E2AAB73B-B0C4-402A-AE6A-2CB05D3A2BC3}">
      <dsp:nvSpPr>
        <dsp:cNvPr id="0" name=""/>
        <dsp:cNvSpPr/>
      </dsp:nvSpPr>
      <dsp:spPr>
        <a:xfrm>
          <a:off x="2101453" y="883708"/>
          <a:ext cx="1825625" cy="365125"/>
        </a:xfrm>
        <a:prstGeom prst="rect">
          <a:avLst/>
        </a:prstGeom>
        <a:solidFill>
          <a:srgbClr val="679EE5"/>
        </a:solidFill>
        <a:ln w="12700" cap="flat" cmpd="sng" algn="ctr">
          <a:solidFill>
            <a:schemeClr val="accent1">
              <a:shade val="80000"/>
              <a:hueOff val="90421"/>
              <a:satOff val="1725"/>
              <a:lumOff val="76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endParaRPr lang="zh-CN" altLang="en-US" sz="1900" kern="1200"/>
        </a:p>
      </dsp:txBody>
      <dsp:txXfrm>
        <a:off x="2101453" y="883708"/>
        <a:ext cx="1825625" cy="365125"/>
      </dsp:txXfrm>
    </dsp:sp>
    <dsp:sp modelId="{D396F0F8-0D71-4F47-84F9-B468128A8556}">
      <dsp:nvSpPr>
        <dsp:cNvPr id="0" name=""/>
        <dsp:cNvSpPr/>
      </dsp:nvSpPr>
      <dsp:spPr>
        <a:xfrm>
          <a:off x="4200921" y="1248833"/>
          <a:ext cx="0" cy="3286125"/>
        </a:xfrm>
        <a:prstGeom prst="line">
          <a:avLst/>
        </a:prstGeom>
        <a:solidFill>
          <a:schemeClr val="lt1">
            <a:alpha val="90000"/>
            <a:hueOff val="0"/>
            <a:satOff val="0"/>
            <a:lumOff val="0"/>
            <a:alphaOff val="0"/>
          </a:schemeClr>
        </a:solidFill>
        <a:ln w="12700" cap="flat" cmpd="sng" algn="ctr">
          <a:solidFill>
            <a:schemeClr val="accent1">
              <a:shade val="80000"/>
              <a:hueOff val="180842"/>
              <a:satOff val="3450"/>
              <a:lumOff val="152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825665-F62D-438E-BF19-29795580DF43}">
      <dsp:nvSpPr>
        <dsp:cNvPr id="0" name=""/>
        <dsp:cNvSpPr/>
      </dsp:nvSpPr>
      <dsp:spPr>
        <a:xfrm>
          <a:off x="4292203" y="1358370"/>
          <a:ext cx="1728319" cy="147875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w="19050" cap="flat" cmpd="sng" algn="ctr">
          <a:solidFill>
            <a:srgbClr val="679EE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6D4540-6EB5-4D2E-8EC3-7EAD69800E43}">
      <dsp:nvSpPr>
        <dsp:cNvPr id="0" name=""/>
        <dsp:cNvSpPr/>
      </dsp:nvSpPr>
      <dsp:spPr>
        <a:xfrm>
          <a:off x="4292203" y="2837127"/>
          <a:ext cx="1728319" cy="1697831"/>
        </a:xfrm>
        <a:prstGeom prst="rect">
          <a:avLst/>
        </a:prstGeom>
        <a:noFill/>
        <a:ln>
          <a:noFill/>
        </a:ln>
        <a:effectLst/>
      </dsp:spPr>
      <dsp:style>
        <a:lnRef idx="0">
          <a:scrgbClr r="0" g="0" b="0"/>
        </a:lnRef>
        <a:fillRef idx="0">
          <a:scrgbClr r="0" g="0" b="0"/>
        </a:fillRef>
        <a:effectRef idx="0">
          <a:scrgbClr r="0" g="0" b="0"/>
        </a:effectRef>
        <a:fontRef idx="minor"/>
      </dsp:style>
    </dsp:sp>
    <dsp:sp modelId="{FB41E62D-D44D-439B-98B5-683A28C2D2B3}">
      <dsp:nvSpPr>
        <dsp:cNvPr id="0" name=""/>
        <dsp:cNvSpPr/>
      </dsp:nvSpPr>
      <dsp:spPr>
        <a:xfrm>
          <a:off x="4200921" y="883708"/>
          <a:ext cx="1825625" cy="365125"/>
        </a:xfrm>
        <a:prstGeom prst="rect">
          <a:avLst/>
        </a:prstGeom>
        <a:solidFill>
          <a:srgbClr val="679EE5"/>
        </a:solidFill>
        <a:ln w="12700" cap="flat" cmpd="sng" algn="ctr">
          <a:solidFill>
            <a:schemeClr val="accent1">
              <a:shade val="80000"/>
              <a:hueOff val="180842"/>
              <a:satOff val="3450"/>
              <a:lumOff val="152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chemeClr val="bg1"/>
              </a:solidFill>
              <a:latin typeface="Impact" pitchFamily="34" charset="0"/>
              <a:ea typeface="微软雅黑" pitchFamily="34" charset="-122"/>
            </a:rPr>
            <a:t>调查分析</a:t>
          </a:r>
          <a:endParaRPr lang="zh-CN" altLang="en-US" sz="1800" b="1" kern="1200" dirty="0">
            <a:solidFill>
              <a:schemeClr val="bg1"/>
            </a:solidFill>
            <a:latin typeface="Impact" pitchFamily="34" charset="0"/>
            <a:ea typeface="微软雅黑" pitchFamily="34" charset="-122"/>
          </a:endParaRPr>
        </a:p>
      </dsp:txBody>
      <dsp:txXfrm>
        <a:off x="4200921" y="883708"/>
        <a:ext cx="1825625" cy="365125"/>
      </dsp:txXfrm>
    </dsp:sp>
    <dsp:sp modelId="{85948163-A1CF-484A-BD17-4C2D9F8F8E3B}">
      <dsp:nvSpPr>
        <dsp:cNvPr id="0" name=""/>
        <dsp:cNvSpPr/>
      </dsp:nvSpPr>
      <dsp:spPr>
        <a:xfrm>
          <a:off x="6300390" y="1248833"/>
          <a:ext cx="0" cy="3286125"/>
        </a:xfrm>
        <a:prstGeom prst="line">
          <a:avLst/>
        </a:prstGeom>
        <a:solidFill>
          <a:schemeClr val="lt1">
            <a:alpha val="90000"/>
            <a:hueOff val="0"/>
            <a:satOff val="0"/>
            <a:lumOff val="0"/>
            <a:alphaOff val="0"/>
          </a:scheme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1161F8-6961-4764-84B3-243C404DFC78}">
      <dsp:nvSpPr>
        <dsp:cNvPr id="0" name=""/>
        <dsp:cNvSpPr/>
      </dsp:nvSpPr>
      <dsp:spPr>
        <a:xfrm>
          <a:off x="6391671" y="1358370"/>
          <a:ext cx="1728319" cy="1478756"/>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22225" cap="flat" cmpd="sng" algn="ctr">
          <a:solidFill>
            <a:srgbClr val="679EE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A3550-5017-40FB-A802-825BCB23D160}">
      <dsp:nvSpPr>
        <dsp:cNvPr id="0" name=""/>
        <dsp:cNvSpPr/>
      </dsp:nvSpPr>
      <dsp:spPr>
        <a:xfrm>
          <a:off x="6391671" y="2837127"/>
          <a:ext cx="1728319" cy="1697831"/>
        </a:xfrm>
        <a:prstGeom prst="rect">
          <a:avLst/>
        </a:prstGeom>
        <a:noFill/>
        <a:ln>
          <a:noFill/>
        </a:ln>
        <a:effectLst/>
      </dsp:spPr>
      <dsp:style>
        <a:lnRef idx="0">
          <a:scrgbClr r="0" g="0" b="0"/>
        </a:lnRef>
        <a:fillRef idx="0">
          <a:scrgbClr r="0" g="0" b="0"/>
        </a:fillRef>
        <a:effectRef idx="0">
          <a:scrgbClr r="0" g="0" b="0"/>
        </a:effectRef>
        <a:fontRef idx="minor"/>
      </dsp:style>
    </dsp:sp>
    <dsp:sp modelId="{477418D1-D010-4A7B-A428-02FE8B17A6E4}">
      <dsp:nvSpPr>
        <dsp:cNvPr id="0" name=""/>
        <dsp:cNvSpPr/>
      </dsp:nvSpPr>
      <dsp:spPr>
        <a:xfrm>
          <a:off x="6300390" y="883708"/>
          <a:ext cx="1825625" cy="365125"/>
        </a:xfrm>
        <a:prstGeom prst="rect">
          <a:avLst/>
        </a:prstGeom>
        <a:solidFill>
          <a:srgbClr val="679EE5"/>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chemeClr val="bg1"/>
              </a:solidFill>
              <a:latin typeface="Impact" pitchFamily="34" charset="0"/>
              <a:ea typeface="微软雅黑" pitchFamily="34" charset="-122"/>
            </a:rPr>
            <a:t>满意度体系建立</a:t>
          </a:r>
          <a:endParaRPr lang="zh-CN" altLang="en-US" sz="1800" b="1" kern="1200" dirty="0">
            <a:solidFill>
              <a:schemeClr val="bg1"/>
            </a:solidFill>
            <a:latin typeface="Impact" pitchFamily="34" charset="0"/>
            <a:ea typeface="微软雅黑" pitchFamily="34" charset="-122"/>
          </a:endParaRPr>
        </a:p>
      </dsp:txBody>
      <dsp:txXfrm>
        <a:off x="6300390" y="883708"/>
        <a:ext cx="1825625" cy="365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7A74D-D105-44C2-876B-B2895D15F563}">
      <dsp:nvSpPr>
        <dsp:cNvPr id="0" name=""/>
        <dsp:cNvSpPr/>
      </dsp:nvSpPr>
      <dsp:spPr>
        <a:xfrm>
          <a:off x="1003966" y="0"/>
          <a:ext cx="11378287" cy="437713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70987-B381-41BE-A4CA-D3480912F786}">
      <dsp:nvSpPr>
        <dsp:cNvPr id="0" name=""/>
        <dsp:cNvSpPr/>
      </dsp:nvSpPr>
      <dsp:spPr>
        <a:xfrm>
          <a:off x="437695" y="1313140"/>
          <a:ext cx="1771670"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微软雅黑" pitchFamily="34" charset="-122"/>
              <a:ea typeface="微软雅黑" pitchFamily="34" charset="-122"/>
            </a:rPr>
            <a:t>在</a:t>
          </a:r>
          <a:r>
            <a:rPr lang="en-US" altLang="zh-CN" sz="1400" b="1" kern="1200" dirty="0" smtClean="0">
              <a:latin typeface="微软雅黑" pitchFamily="34" charset="-122"/>
              <a:ea typeface="微软雅黑" pitchFamily="34" charset="-122"/>
            </a:rPr>
            <a:t>2015</a:t>
          </a:r>
          <a:r>
            <a:rPr lang="zh-CN" altLang="en-US" sz="1400" b="1" kern="1200" dirty="0" smtClean="0">
              <a:latin typeface="微软雅黑" pitchFamily="34" charset="-122"/>
              <a:ea typeface="微软雅黑" pitchFamily="34" charset="-122"/>
            </a:rPr>
            <a:t>年</a:t>
          </a:r>
          <a:r>
            <a:rPr lang="zh-CN" altLang="en-US" sz="1400" b="1" kern="1200" dirty="0" smtClean="0">
              <a:latin typeface="微软雅黑" pitchFamily="34" charset="-122"/>
              <a:ea typeface="微软雅黑" pitchFamily="34" charset="-122"/>
            </a:rPr>
            <a:t>的基础上，扩大临床路径病种，并严格按照</a:t>
          </a:r>
          <a:r>
            <a:rPr lang="en-US" altLang="zh-CN" sz="1400" b="1" kern="1200" dirty="0" smtClean="0">
              <a:latin typeface="微软雅黑" pitchFamily="34" charset="-122"/>
              <a:ea typeface="微软雅黑" pitchFamily="34" charset="-122"/>
            </a:rPr>
            <a:t>《</a:t>
          </a:r>
          <a:r>
            <a:rPr lang="zh-CN" altLang="en-US" sz="1400" b="1" kern="1200" dirty="0" smtClean="0">
              <a:latin typeface="微软雅黑" pitchFamily="34" charset="-122"/>
              <a:ea typeface="微软雅黑" pitchFamily="34" charset="-122"/>
            </a:rPr>
            <a:t>临床路径指导原则</a:t>
          </a:r>
          <a:r>
            <a:rPr lang="en-US" altLang="zh-CN" sz="1400" b="1" kern="1200" dirty="0" smtClean="0">
              <a:latin typeface="微软雅黑" pitchFamily="34" charset="-122"/>
              <a:ea typeface="微软雅黑" pitchFamily="34" charset="-122"/>
            </a:rPr>
            <a:t>》</a:t>
          </a:r>
          <a:r>
            <a:rPr lang="zh-CN" altLang="en-US" sz="1400" b="1" kern="1200" dirty="0" smtClean="0">
              <a:latin typeface="微软雅黑" pitchFamily="34" charset="-122"/>
              <a:ea typeface="微软雅黑" pitchFamily="34" charset="-122"/>
            </a:rPr>
            <a:t>进行病种管理</a:t>
          </a:r>
          <a:endParaRPr lang="zh-CN" altLang="en-US" sz="1400" b="1" kern="1200" dirty="0">
            <a:latin typeface="微软雅黑" pitchFamily="34" charset="-122"/>
            <a:ea typeface="微软雅黑" pitchFamily="34" charset="-122"/>
          </a:endParaRPr>
        </a:p>
      </dsp:txBody>
      <dsp:txXfrm>
        <a:off x="523165" y="1398610"/>
        <a:ext cx="1600730" cy="1579914"/>
      </dsp:txXfrm>
    </dsp:sp>
    <dsp:sp modelId="{99A04651-5B94-44F6-B8E6-6B5E76DFE9B6}">
      <dsp:nvSpPr>
        <dsp:cNvPr id="0" name=""/>
        <dsp:cNvSpPr/>
      </dsp:nvSpPr>
      <dsp:spPr>
        <a:xfrm>
          <a:off x="2273689" y="1313140"/>
          <a:ext cx="1612716"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微软雅黑" pitchFamily="34" charset="-122"/>
              <a:ea typeface="微软雅黑" pitchFamily="34" charset="-122"/>
            </a:rPr>
            <a:t>加强临床路径质量控制：入组率≥</a:t>
          </a:r>
          <a:r>
            <a:rPr lang="en-US" altLang="zh-CN" sz="1400" b="1" kern="1200" dirty="0" smtClean="0">
              <a:latin typeface="微软雅黑" pitchFamily="34" charset="-122"/>
              <a:ea typeface="微软雅黑" pitchFamily="34" charset="-122"/>
            </a:rPr>
            <a:t>50%</a:t>
          </a:r>
          <a:r>
            <a:rPr lang="zh-CN" altLang="en-US" sz="1400" b="1" kern="1200" dirty="0" smtClean="0">
              <a:latin typeface="微软雅黑" pitchFamily="34" charset="-122"/>
              <a:ea typeface="微软雅黑" pitchFamily="34" charset="-122"/>
            </a:rPr>
            <a:t>，入组后完成率≥</a:t>
          </a:r>
          <a:r>
            <a:rPr lang="en-US" altLang="zh-CN" sz="1400" b="1" kern="1200" dirty="0" smtClean="0">
              <a:latin typeface="微软雅黑" pitchFamily="34" charset="-122"/>
              <a:ea typeface="微软雅黑" pitchFamily="34" charset="-122"/>
            </a:rPr>
            <a:t>70%</a:t>
          </a:r>
          <a:r>
            <a:rPr lang="zh-CN" altLang="en-US" sz="1400" b="1" kern="1200" dirty="0" smtClean="0">
              <a:latin typeface="微软雅黑" pitchFamily="34" charset="-122"/>
              <a:ea typeface="微软雅黑" pitchFamily="34" charset="-122"/>
            </a:rPr>
            <a:t>，变异率≤</a:t>
          </a:r>
          <a:r>
            <a:rPr lang="en-US" altLang="zh-CN" sz="1400" b="1" kern="1200" dirty="0" smtClean="0">
              <a:latin typeface="微软雅黑" pitchFamily="34" charset="-122"/>
              <a:ea typeface="微软雅黑" pitchFamily="34" charset="-122"/>
            </a:rPr>
            <a:t>15%</a:t>
          </a:r>
          <a:r>
            <a:rPr lang="zh-CN" altLang="en-US" sz="1400" b="1" kern="1200" dirty="0" smtClean="0">
              <a:latin typeface="微软雅黑" pitchFamily="34" charset="-122"/>
              <a:ea typeface="微软雅黑" pitchFamily="34" charset="-122"/>
            </a:rPr>
            <a:t>。</a:t>
          </a:r>
          <a:endParaRPr lang="zh-CN" altLang="en-US" sz="1400" b="1" kern="1200" dirty="0">
            <a:latin typeface="微软雅黑" pitchFamily="34" charset="-122"/>
            <a:ea typeface="微软雅黑" pitchFamily="34" charset="-122"/>
          </a:endParaRPr>
        </a:p>
      </dsp:txBody>
      <dsp:txXfrm>
        <a:off x="2352415" y="1391866"/>
        <a:ext cx="1455264" cy="1593402"/>
      </dsp:txXfrm>
    </dsp:sp>
    <dsp:sp modelId="{441FF68C-D12E-43DB-B6DA-CCD68B4A5CB6}">
      <dsp:nvSpPr>
        <dsp:cNvPr id="0" name=""/>
        <dsp:cNvSpPr/>
      </dsp:nvSpPr>
      <dsp:spPr>
        <a:xfrm>
          <a:off x="3930641" y="1313140"/>
          <a:ext cx="1249827"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微软雅黑" pitchFamily="34" charset="-122"/>
              <a:ea typeface="微软雅黑" pitchFamily="34" charset="-122"/>
            </a:rPr>
            <a:t>细化完善各病种临床路径及分路径</a:t>
          </a:r>
          <a:endParaRPr lang="zh-CN" altLang="en-US" sz="1600" b="1" kern="1200" dirty="0">
            <a:latin typeface="微软雅黑" pitchFamily="34" charset="-122"/>
            <a:ea typeface="微软雅黑" pitchFamily="34" charset="-122"/>
          </a:endParaRPr>
        </a:p>
      </dsp:txBody>
      <dsp:txXfrm>
        <a:off x="3991653" y="1374152"/>
        <a:ext cx="1127803" cy="1628830"/>
      </dsp:txXfrm>
    </dsp:sp>
    <dsp:sp modelId="{B0F6F3B1-2B90-442C-9B10-E7F1BA44D9F9}">
      <dsp:nvSpPr>
        <dsp:cNvPr id="0" name=""/>
        <dsp:cNvSpPr/>
      </dsp:nvSpPr>
      <dsp:spPr>
        <a:xfrm>
          <a:off x="5224708" y="1313140"/>
          <a:ext cx="1409791"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prstClr val="white"/>
              </a:solidFill>
              <a:latin typeface="微软雅黑" pitchFamily="34" charset="-122"/>
              <a:ea typeface="微软雅黑" pitchFamily="34" charset="-122"/>
            </a:rPr>
            <a:t>利用信息化手段加强临床路径管理工作</a:t>
          </a:r>
          <a:endParaRPr lang="zh-CN" altLang="en-US" sz="1600" b="1" kern="1200" dirty="0">
            <a:solidFill>
              <a:prstClr val="white"/>
            </a:solidFill>
            <a:latin typeface="微软雅黑" pitchFamily="34" charset="-122"/>
            <a:ea typeface="微软雅黑" pitchFamily="34" charset="-122"/>
          </a:endParaRPr>
        </a:p>
      </dsp:txBody>
      <dsp:txXfrm>
        <a:off x="5293528" y="1381960"/>
        <a:ext cx="1272151" cy="1613214"/>
      </dsp:txXfrm>
    </dsp:sp>
    <dsp:sp modelId="{81974A8A-DC99-4E42-B6F1-DC214F685510}">
      <dsp:nvSpPr>
        <dsp:cNvPr id="0" name=""/>
        <dsp:cNvSpPr/>
      </dsp:nvSpPr>
      <dsp:spPr>
        <a:xfrm>
          <a:off x="6698832" y="1313140"/>
          <a:ext cx="1720631"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prstClr val="white"/>
              </a:solidFill>
              <a:latin typeface="微软雅黑" pitchFamily="34" charset="-122"/>
              <a:ea typeface="微软雅黑" pitchFamily="34" charset="-122"/>
            </a:rPr>
            <a:t>临床路径管理与医疗质量考核相结合</a:t>
          </a:r>
          <a:endParaRPr lang="zh-CN" altLang="en-US" sz="1600" b="1" kern="1200" dirty="0">
            <a:solidFill>
              <a:prstClr val="white"/>
            </a:solidFill>
            <a:latin typeface="微软雅黑" pitchFamily="34" charset="-122"/>
            <a:ea typeface="微软雅黑" pitchFamily="34" charset="-122"/>
          </a:endParaRPr>
        </a:p>
      </dsp:txBody>
      <dsp:txXfrm>
        <a:off x="6782826" y="1397134"/>
        <a:ext cx="1552643" cy="1582866"/>
      </dsp:txXfrm>
    </dsp:sp>
    <dsp:sp modelId="{1F8F3B45-73E1-4868-8658-084E60167C51}">
      <dsp:nvSpPr>
        <dsp:cNvPr id="0" name=""/>
        <dsp:cNvSpPr/>
      </dsp:nvSpPr>
      <dsp:spPr>
        <a:xfrm>
          <a:off x="8473749" y="1313140"/>
          <a:ext cx="3319877"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prstClr val="white"/>
              </a:solidFill>
              <a:latin typeface="微软雅黑" pitchFamily="34" charset="-122"/>
              <a:ea typeface="微软雅黑" pitchFamily="34" charset="-122"/>
            </a:rPr>
            <a:t>探索单病种收费模式：通过临床路径管理，控制不合理医疗费用，为开展单病种付费、按疾病诊断相关组付费（</a:t>
          </a:r>
          <a:r>
            <a:rPr lang="en-US" altLang="zh-CN" sz="1600" b="1" kern="1200" dirty="0" smtClean="0">
              <a:solidFill>
                <a:prstClr val="white"/>
              </a:solidFill>
              <a:latin typeface="微软雅黑" pitchFamily="34" charset="-122"/>
              <a:ea typeface="微软雅黑" pitchFamily="34" charset="-122"/>
            </a:rPr>
            <a:t>DRGs</a:t>
          </a:r>
          <a:r>
            <a:rPr lang="zh-CN" altLang="en-US" sz="1600" b="1" kern="1200" dirty="0" smtClean="0">
              <a:solidFill>
                <a:prstClr val="white"/>
              </a:solidFill>
              <a:latin typeface="微软雅黑" pitchFamily="34" charset="-122"/>
              <a:ea typeface="微软雅黑" pitchFamily="34" charset="-122"/>
            </a:rPr>
            <a:t>）等付费方式改革奠定基础</a:t>
          </a:r>
          <a:endParaRPr lang="zh-CN" altLang="en-US" sz="1600" b="1" kern="1200" dirty="0">
            <a:solidFill>
              <a:prstClr val="white"/>
            </a:solidFill>
            <a:latin typeface="微软雅黑" pitchFamily="34" charset="-122"/>
            <a:ea typeface="微软雅黑" pitchFamily="34" charset="-122"/>
          </a:endParaRPr>
        </a:p>
      </dsp:txBody>
      <dsp:txXfrm>
        <a:off x="8559219" y="1398610"/>
        <a:ext cx="3148937" cy="1579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551070" cy="4985218"/>
        <a:chOff x="0" y="0"/>
        <a:chExt cx="11551070" cy="4985218"/>
      </a:xfrm>
    </dsp:grpSpPr>
    <dsp:sp>
      <dsp:nvSpPr>
        <dsp:cNvPr id="3" name="圆角矩形 2"/>
        <dsp:cNvSpPr/>
      </dsp:nvSpPr>
      <dsp:spPr bwMode="white">
        <a:xfrm>
          <a:off x="2609" y="1068586"/>
          <a:ext cx="2685708" cy="1851230"/>
        </a:xfrm>
        <a:prstGeom prst="roundRect">
          <a:avLst/>
        </a:prstGeom>
        <a:blipFill>
          <a:blip r:embed="rId1" cstate="print">
            <a:extLst>
              <a:ext uri="{28A0092B-C50C-407E-A947-70E740481C1C}">
                <a14:useLocalDpi xmlns:a14="http://schemas.microsoft.com/office/drawing/2010/main" val="0"/>
              </a:ext>
            </a:extLst>
          </a:blip>
          <a:srcRect/>
          <a:stretch>
            <a:fillRect l="-6000" r="-6000"/>
          </a:stretch>
        </a:blipFill>
        <a:ln w="22225">
          <a:solidFill>
            <a:schemeClr val="accent2"/>
          </a:solidFill>
        </a:ln>
      </dsp:spPr>
      <dsp:style>
        <a:lnRef idx="2">
          <a:schemeClr val="lt1"/>
        </a:lnRef>
        <a:fillRef idx="1">
          <a:schemeClr val="accent1"/>
        </a:fillRef>
        <a:effectRef idx="0">
          <a:scrgbClr r="0" g="0" b="0"/>
        </a:effectRef>
        <a:fontRef idx="minor">
          <a:schemeClr val="lt1"/>
        </a:fontRef>
      </dsp:style>
      <dsp:txXfrm>
        <a:off x="2609" y="1068586"/>
        <a:ext cx="2685708" cy="1851230"/>
      </dsp:txXfrm>
    </dsp:sp>
    <dsp:sp>
      <dsp:nvSpPr>
        <dsp:cNvPr id="4" name="矩形 3"/>
        <dsp:cNvSpPr/>
      </dsp:nvSpPr>
      <dsp:spPr bwMode="white">
        <a:xfrm>
          <a:off x="2609" y="2919816"/>
          <a:ext cx="2685708" cy="99681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568" tIns="99568" rIns="99568" bIns="0" anchor="t"/>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rgbClr val="C00000"/>
              </a:solidFill>
              <a:latin typeface="微软雅黑" panose="020B0503020204020204" pitchFamily="34" charset="-122"/>
              <a:ea typeface="微软雅黑" panose="020B0503020204020204" pitchFamily="34" charset="-122"/>
            </a:rPr>
            <a:t>人气</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lvl="0" algn="ct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加强医院内部人员培训，规范内部管理制度，深化医院口碑营销</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2609" y="2919816"/>
        <a:ext cx="2685708" cy="996816"/>
      </dsp:txXfrm>
    </dsp:sp>
    <dsp:sp>
      <dsp:nvSpPr>
        <dsp:cNvPr id="5" name="圆角矩形 4"/>
        <dsp:cNvSpPr/>
      </dsp:nvSpPr>
      <dsp:spPr bwMode="white">
        <a:xfrm>
          <a:off x="2957000" y="1068586"/>
          <a:ext cx="2685708" cy="1851230"/>
        </a:xfrm>
        <a:prstGeom prst="roundRect">
          <a:avLst/>
        </a:prstGeom>
        <a:blipFill>
          <a:blip r:embed="rId2" cstate="print">
            <a:extLst>
              <a:ext uri="{28A0092B-C50C-407E-A947-70E740481C1C}">
                <a14:useLocalDpi xmlns:a14="http://schemas.microsoft.com/office/drawing/2010/main" val="0"/>
              </a:ext>
            </a:extLst>
          </a:blip>
          <a:srcRect/>
          <a:stretch>
            <a:fillRect t="-19000" b="-19000"/>
          </a:stretch>
        </a:blipFill>
        <a:ln w="22225">
          <a:solidFill>
            <a:schemeClr val="accent2"/>
          </a:solidFill>
        </a:ln>
      </dsp:spPr>
      <dsp:style>
        <a:lnRef idx="2">
          <a:schemeClr val="lt1"/>
        </a:lnRef>
        <a:fillRef idx="1">
          <a:schemeClr val="accent1"/>
        </a:fillRef>
        <a:effectRef idx="0">
          <a:scrgbClr r="0" g="0" b="0"/>
        </a:effectRef>
        <a:fontRef idx="minor">
          <a:schemeClr val="lt1"/>
        </a:fontRef>
      </dsp:style>
      <dsp:txXfrm>
        <a:off x="2957000" y="1068586"/>
        <a:ext cx="2685708" cy="1851230"/>
      </dsp:txXfrm>
    </dsp:sp>
    <dsp:sp>
      <dsp:nvSpPr>
        <dsp:cNvPr id="6" name="矩形 5"/>
        <dsp:cNvSpPr/>
      </dsp:nvSpPr>
      <dsp:spPr bwMode="white">
        <a:xfrm>
          <a:off x="2957000" y="2919816"/>
          <a:ext cx="2685708" cy="99681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568" tIns="99568" rIns="99568" bIns="0" anchor="t"/>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rgbClr val="C00000"/>
              </a:solidFill>
              <a:latin typeface="微软雅黑" panose="020B0503020204020204" pitchFamily="34" charset="-122"/>
              <a:ea typeface="微软雅黑" panose="020B0503020204020204" pitchFamily="34" charset="-122"/>
            </a:rPr>
            <a:t>服务</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lvl="0" algn="ct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导入阳光服务体系，提升医护人员礼仪培训，提升医院形象。</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2957000" y="2919816"/>
        <a:ext cx="2685708" cy="996816"/>
      </dsp:txXfrm>
    </dsp:sp>
    <dsp:sp>
      <dsp:nvSpPr>
        <dsp:cNvPr id="7" name="圆角矩形 6"/>
        <dsp:cNvSpPr/>
      </dsp:nvSpPr>
      <dsp:spPr bwMode="white">
        <a:xfrm>
          <a:off x="5911392" y="1068586"/>
          <a:ext cx="2685708" cy="1851230"/>
        </a:xfrm>
        <a:prstGeom prst="roundRect">
          <a:avLst/>
        </a:prstGeom>
        <a:blipFill>
          <a:blip r:embed="rId3" cstate="print">
            <a:extLst>
              <a:ext uri="{28A0092B-C50C-407E-A947-70E740481C1C}">
                <a14:useLocalDpi xmlns:a14="http://schemas.microsoft.com/office/drawing/2010/main" val="0"/>
              </a:ext>
            </a:extLst>
          </a:blip>
          <a:srcRect/>
          <a:stretch>
            <a:fillRect l="-4000" r="-4000"/>
          </a:stretch>
        </a:blipFill>
        <a:ln w="22225">
          <a:solidFill>
            <a:schemeClr val="accent2"/>
          </a:solidFill>
        </a:ln>
      </dsp:spPr>
      <dsp:style>
        <a:lnRef idx="2">
          <a:schemeClr val="lt1"/>
        </a:lnRef>
        <a:fillRef idx="1">
          <a:schemeClr val="accent1"/>
        </a:fillRef>
        <a:effectRef idx="0">
          <a:scrgbClr r="0" g="0" b="0"/>
        </a:effectRef>
        <a:fontRef idx="minor">
          <a:schemeClr val="lt1"/>
        </a:fontRef>
      </dsp:style>
      <dsp:txXfrm>
        <a:off x="5911392" y="1068586"/>
        <a:ext cx="2685708" cy="1851230"/>
      </dsp:txXfrm>
    </dsp:sp>
    <dsp:sp>
      <dsp:nvSpPr>
        <dsp:cNvPr id="8" name="矩形 7"/>
        <dsp:cNvSpPr/>
      </dsp:nvSpPr>
      <dsp:spPr bwMode="white">
        <a:xfrm>
          <a:off x="5911392" y="2919816"/>
          <a:ext cx="2685708" cy="99681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568" tIns="99568" rIns="99568" bIns="0" anchor="t"/>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rgbClr val="C00000"/>
              </a:solidFill>
              <a:latin typeface="微软雅黑" panose="020B0503020204020204" pitchFamily="34" charset="-122"/>
              <a:ea typeface="微软雅黑" panose="020B0503020204020204" pitchFamily="34" charset="-122"/>
            </a:rPr>
            <a:t>宣传</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lvl="0" algn="ct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完善医院各自媒体建设，加强医院自媒体宣传</a:t>
          </a:r>
          <a:r>
            <a:rPr lang="en-US" altLang="zh-CN" sz="1200" dirty="0" smtClean="0">
              <a:solidFill>
                <a:schemeClr val="tx1"/>
              </a:solidFill>
              <a:latin typeface="微软雅黑" panose="020B0503020204020204" pitchFamily="34" charset="-122"/>
              <a:ea typeface="微软雅黑" panose="020B0503020204020204" pitchFamily="34" charset="-122"/>
            </a:rPr>
            <a:t>【</a:t>
          </a:r>
          <a:r>
            <a:rPr lang="zh-CN" altLang="en-US" sz="1200" dirty="0" smtClean="0">
              <a:solidFill>
                <a:schemeClr val="tx1"/>
              </a:solidFill>
              <a:latin typeface="微软雅黑" panose="020B0503020204020204" pitchFamily="34" charset="-122"/>
              <a:ea typeface="微软雅黑" panose="020B0503020204020204" pitchFamily="34" charset="-122"/>
            </a:rPr>
            <a:t>互联网时代，网络宣传已成趋势</a:t>
          </a:r>
          <a:r>
            <a:rPr lang="en-US" altLang="zh-CN" sz="1200" dirty="0" smtClean="0">
              <a:solidFill>
                <a:schemeClr val="tx1"/>
              </a:solidFill>
              <a:latin typeface="微软雅黑" panose="020B0503020204020204" pitchFamily="34" charset="-122"/>
              <a:ea typeface="微软雅黑" panose="020B0503020204020204" pitchFamily="34" charset="-122"/>
            </a:rPr>
            <a:t>】</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5911392" y="2919816"/>
        <a:ext cx="2685708" cy="996816"/>
      </dsp:txXfrm>
    </dsp:sp>
    <dsp:sp>
      <dsp:nvSpPr>
        <dsp:cNvPr id="9" name="圆角矩形 8"/>
        <dsp:cNvSpPr/>
      </dsp:nvSpPr>
      <dsp:spPr bwMode="white">
        <a:xfrm>
          <a:off x="8865784" y="1068586"/>
          <a:ext cx="2685708" cy="1851230"/>
        </a:xfrm>
        <a:prstGeom prst="roundRect">
          <a:avLst/>
        </a:prstGeom>
        <a:blipFill>
          <a:blip r:embed="rId4" cstate="print">
            <a:extLst>
              <a:ext uri="{28A0092B-C50C-407E-A947-70E740481C1C}">
                <a14:useLocalDpi xmlns:a14="http://schemas.microsoft.com/office/drawing/2010/main" val="0"/>
              </a:ext>
            </a:extLst>
          </a:blip>
          <a:srcRect/>
          <a:stretch>
            <a:fillRect l="-2000" r="-2000"/>
          </a:stretch>
        </a:blipFill>
        <a:ln w="22225">
          <a:solidFill>
            <a:schemeClr val="accent2"/>
          </a:solidFill>
        </a:ln>
      </dsp:spPr>
      <dsp:style>
        <a:lnRef idx="2">
          <a:schemeClr val="lt1"/>
        </a:lnRef>
        <a:fillRef idx="1">
          <a:schemeClr val="accent1"/>
        </a:fillRef>
        <a:effectRef idx="0">
          <a:scrgbClr r="0" g="0" b="0"/>
        </a:effectRef>
        <a:fontRef idx="minor">
          <a:schemeClr val="lt1"/>
        </a:fontRef>
      </dsp:style>
      <dsp:txXfrm>
        <a:off x="8865784" y="1068586"/>
        <a:ext cx="2685708" cy="1851230"/>
      </dsp:txXfrm>
    </dsp:sp>
    <dsp:sp>
      <dsp:nvSpPr>
        <dsp:cNvPr id="10" name="矩形 9"/>
        <dsp:cNvSpPr/>
      </dsp:nvSpPr>
      <dsp:spPr bwMode="white">
        <a:xfrm>
          <a:off x="8865784" y="2919816"/>
          <a:ext cx="2685708" cy="99681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568" tIns="99568" rIns="99568" bIns="0" anchor="t"/>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rgbClr val="C00000"/>
              </a:solidFill>
              <a:latin typeface="微软雅黑" panose="020B0503020204020204" pitchFamily="34" charset="-122"/>
              <a:ea typeface="微软雅黑" panose="020B0503020204020204" pitchFamily="34" charset="-122"/>
            </a:rPr>
            <a:t>公关</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lvl="0" algn="ct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定期开展义诊、学术营销等活动，提升医院整体品牌形象</a:t>
          </a:r>
          <a:r>
            <a:rPr lang="en-US" altLang="zh-CN" sz="1200" dirty="0" smtClean="0">
              <a:solidFill>
                <a:schemeClr val="tx1"/>
              </a:solidFill>
              <a:latin typeface="微软雅黑" panose="020B0503020204020204" pitchFamily="34" charset="-122"/>
              <a:ea typeface="微软雅黑" panose="020B0503020204020204" pitchFamily="34" charset="-122"/>
            </a:rPr>
            <a:t>!</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8865784" y="2919816"/>
        <a:ext cx="2685708" cy="996816"/>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nodeVertAlign" val="t"/>
          <dgm:param type="vertAlign" val="mid"/>
          <dgm:param type="horzAlign" val="ctr"/>
          <dgm:param type="fallback" val="1D"/>
        </dgm:alg>
      </dgm:if>
      <dgm:else name="Name3">
        <dgm:alg type="lin">
          <dgm:param type="linDir" val="fromR"/>
          <dgm:param type="nodeVertAlign" val="t"/>
          <dgm:param type="vertAlign" val="mid"/>
          <dgm:param type="horzAlign" val="ctr"/>
          <dgm:param type="fallback" val="1D"/>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stBulletLvl" val="1"/>
                      <dgm:param type="txAnchorVert" val="t"/>
                    </dgm:alg>
                  </dgm:if>
                  <dgm:else name="Name12">
                    <dgm:alg type="tx">
                      <dgm:param type="shpTxLTRAlignCh" val="l"/>
                      <dgm:param type="shpTxRTLAlignCh" val="r"/>
                      <dgm:param type="stBulletLvl" val="1"/>
                      <dgm:param type="txAnchorVert" val="t"/>
                    </dgm:alg>
                  </dgm:else>
                </dgm:choose>
              </dgm:if>
              <dgm:else name="Name13">
                <dgm:choose name="Name14">
                  <dgm:if name="Name15" func="var" arg="dir" op="equ" val="norm">
                    <dgm:alg type="tx">
                      <dgm:param type="shpTxLTRAlignCh" val="l"/>
                      <dgm:param type="shpTxRTLAlignCh" val="r"/>
                      <dgm:param type="stBulletLvl" val="2"/>
                      <dgm:param type="txAnchorVert" val="t"/>
                    </dgm:alg>
                  </dgm:if>
                  <dgm:else name="Name16">
                    <dgm:alg type="tx">
                      <dgm:param type="shpTxLTRAlignCh" val="l"/>
                      <dgm:param type="shpTxRTLAlignCh" val="r"/>
                      <dgm:param type="stBulletLvl" val="2"/>
                      <dgm:param type="txAnchorVert" val="t"/>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off" val="ctr"/>
          <dgm:param type="contDir" val="sameDir"/>
          <dgm:param type="grDir" val="tL"/>
          <dgm:param type="flowDir" val="row"/>
          <dgm:param type="horzAlign" val="ctr"/>
          <dgm:param type="vertAlign" val="mid"/>
        </dgm:alg>
      </dgm:if>
      <dgm:else name="Name3">
        <dgm:alg type="snake">
          <dgm:param type="off" val="ctr"/>
          <dgm:param type="contDir" val="sameDir"/>
          <dgm:param type="grDir" val="tR"/>
          <dgm:param type="flowDir" val="row"/>
          <dgm:param type="horzAlign" val="ctr"/>
          <dgm:param type="vertAlign" val="mid"/>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668D-1B9F-473B-BAB1-B3D93A91133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FFF73B-EB05-4A1C-B431-1022F4C683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更多模板请关注：亮亮图文旗舰店https://liangliangtuwen.tmall.com</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F2EF1-2F40-4E7A-95BA-EFA448F701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2B824-B065-4C66-847B-614D75A2841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3.wdp"/><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hyperlink" Target="http://www.mayocc.com/" TargetMode="Externa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5.wdp"/><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diagramDrawing" Target="../diagrams/drawin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3" Type="http://schemas.openxmlformats.org/officeDocument/2006/relationships/diagramData" Target="../diagrams/data2.xml"/><Relationship Id="rId2" Type="http://schemas.microsoft.com/office/2007/relationships/hdphoto" Target="../media/hdphoto6.wdp"/><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7.wdp"/><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8.wdp"/><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9.wdp"/><Relationship Id="rId1"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0.wdp"/><Relationship Id="rId1"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chart" Target="../charts/char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1.wdp"/><Relationship Id="rId1"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jpeg"/><Relationship Id="rId1"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jpeg"/><Relationship Id="rId1" Type="http://schemas.openxmlformats.org/officeDocument/2006/relationships/image" Target="../media/image49.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5.jpeg"/><Relationship Id="rId1" Type="http://schemas.openxmlformats.org/officeDocument/2006/relationships/image" Target="../media/image54.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63.jpe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hdphoto" Target="../media/hdphoto12.wdp"/><Relationship Id="rId1" Type="http://schemas.openxmlformats.org/officeDocument/2006/relationships/image" Target="../media/image64.png"/></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2.wdp"/><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26771" y="805543"/>
            <a:ext cx="2146300" cy="829945"/>
          </a:xfrm>
          <a:prstGeom prst="rect">
            <a:avLst/>
          </a:prstGeom>
          <a:noFill/>
        </p:spPr>
        <p:txBody>
          <a:bodyPr wrap="none" rtlCol="0">
            <a:spAutoFit/>
          </a:bodyPr>
          <a:lstStyle/>
          <a:p>
            <a:r>
              <a:rPr lang="en-US" altLang="zh-CN" sz="4800" dirty="0" smtClean="0">
                <a:latin typeface="方正大黑简体" panose="02010601030101010101" pitchFamily="2" charset="-122"/>
                <a:ea typeface="方正大黑简体" panose="02010601030101010101" pitchFamily="2" charset="-122"/>
              </a:rPr>
              <a:t>20xx</a:t>
            </a:r>
            <a:r>
              <a:rPr lang="zh-CN" altLang="en-US" sz="4800" dirty="0" smtClean="0">
                <a:latin typeface="方正大黑简体" panose="02010601030101010101" pitchFamily="2" charset="-122"/>
                <a:ea typeface="方正大黑简体" panose="02010601030101010101" pitchFamily="2" charset="-122"/>
              </a:rPr>
              <a:t>年</a:t>
            </a:r>
            <a:endParaRPr lang="zh-CN" altLang="en-US" sz="4800" dirty="0">
              <a:latin typeface="方正大黑简体" panose="02010601030101010101" pitchFamily="2" charset="-122"/>
              <a:ea typeface="方正大黑简体" panose="02010601030101010101" pitchFamily="2" charset="-122"/>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8927"/>
          <a:stretch>
            <a:fillRect/>
          </a:stretch>
        </p:blipFill>
        <p:spPr>
          <a:xfrm>
            <a:off x="2259544" y="-22191"/>
            <a:ext cx="9963951" cy="6891341"/>
          </a:xfrm>
          <a:prstGeom prst="rect">
            <a:avLst/>
          </a:prstGeom>
        </p:spPr>
      </p:pic>
      <p:sp>
        <p:nvSpPr>
          <p:cNvPr id="8" name="等腰三角形 6"/>
          <p:cNvSpPr/>
          <p:nvPr/>
        </p:nvSpPr>
        <p:spPr>
          <a:xfrm>
            <a:off x="8539129" y="2919026"/>
            <a:ext cx="3684911" cy="3976321"/>
          </a:xfrm>
          <a:custGeom>
            <a:avLst/>
            <a:gdLst>
              <a:gd name="connsiteX0" fmla="*/ 0 w 550984"/>
              <a:gd name="connsiteY0" fmla="*/ 785446 h 785446"/>
              <a:gd name="connsiteX1" fmla="*/ 275492 w 550984"/>
              <a:gd name="connsiteY1" fmla="*/ 0 h 785446"/>
              <a:gd name="connsiteX2" fmla="*/ 550984 w 550984"/>
              <a:gd name="connsiteY2" fmla="*/ 785446 h 785446"/>
              <a:gd name="connsiteX3" fmla="*/ 0 w 550984"/>
              <a:gd name="connsiteY3" fmla="*/ 785446 h 785446"/>
              <a:gd name="connsiteX0-1" fmla="*/ 0 w 1107830"/>
              <a:gd name="connsiteY0-2" fmla="*/ 890953 h 890953"/>
              <a:gd name="connsiteX1-3" fmla="*/ 1107830 w 1107830"/>
              <a:gd name="connsiteY1-4" fmla="*/ 0 h 890953"/>
              <a:gd name="connsiteX2-5" fmla="*/ 550984 w 1107830"/>
              <a:gd name="connsiteY2-6" fmla="*/ 890953 h 890953"/>
              <a:gd name="connsiteX3-7" fmla="*/ 0 w 1107830"/>
              <a:gd name="connsiteY3-8" fmla="*/ 890953 h 890953"/>
              <a:gd name="connsiteX0-9" fmla="*/ 0 w 1107830"/>
              <a:gd name="connsiteY0-10" fmla="*/ 890953 h 3798276"/>
              <a:gd name="connsiteX1-11" fmla="*/ 1107830 w 1107830"/>
              <a:gd name="connsiteY1-12" fmla="*/ 0 h 3798276"/>
              <a:gd name="connsiteX2-13" fmla="*/ 1101969 w 1107830"/>
              <a:gd name="connsiteY2-14" fmla="*/ 3798276 h 3798276"/>
              <a:gd name="connsiteX3-15" fmla="*/ 0 w 1107830"/>
              <a:gd name="connsiteY3-16" fmla="*/ 890953 h 3798276"/>
              <a:gd name="connsiteX0-17" fmla="*/ 0 w 3522784"/>
              <a:gd name="connsiteY0-18" fmla="*/ 3727938 h 3798276"/>
              <a:gd name="connsiteX1-19" fmla="*/ 3522784 w 3522784"/>
              <a:gd name="connsiteY1-20" fmla="*/ 0 h 3798276"/>
              <a:gd name="connsiteX2-21" fmla="*/ 3516923 w 3522784"/>
              <a:gd name="connsiteY2-22" fmla="*/ 3798276 h 3798276"/>
              <a:gd name="connsiteX3-23" fmla="*/ 0 w 3522784"/>
              <a:gd name="connsiteY3-24" fmla="*/ 3727938 h 3798276"/>
              <a:gd name="connsiteX0-25" fmla="*/ 0 w 3522784"/>
              <a:gd name="connsiteY0-26" fmla="*/ 3763108 h 3833446"/>
              <a:gd name="connsiteX1-27" fmla="*/ 3522784 w 3522784"/>
              <a:gd name="connsiteY1-28" fmla="*/ 0 h 3833446"/>
              <a:gd name="connsiteX2-29" fmla="*/ 3516923 w 3522784"/>
              <a:gd name="connsiteY2-30" fmla="*/ 3833446 h 3833446"/>
              <a:gd name="connsiteX3-31" fmla="*/ 0 w 3522784"/>
              <a:gd name="connsiteY3-32" fmla="*/ 3763108 h 3833446"/>
              <a:gd name="connsiteX0-33" fmla="*/ 0 w 3611128"/>
              <a:gd name="connsiteY0-34" fmla="*/ 3763108 h 3833446"/>
              <a:gd name="connsiteX1-35" fmla="*/ 3522784 w 3611128"/>
              <a:gd name="connsiteY1-36" fmla="*/ 0 h 3833446"/>
              <a:gd name="connsiteX2-37" fmla="*/ 3611098 w 3611128"/>
              <a:gd name="connsiteY2-38" fmla="*/ 3833446 h 3833446"/>
              <a:gd name="connsiteX3-39" fmla="*/ 0 w 3611128"/>
              <a:gd name="connsiteY3-40" fmla="*/ 3763108 h 3833446"/>
              <a:gd name="connsiteX0-41" fmla="*/ 0 w 3661525"/>
              <a:gd name="connsiteY0-42" fmla="*/ 3905983 h 3976321"/>
              <a:gd name="connsiteX1-43" fmla="*/ 3661525 w 3661525"/>
              <a:gd name="connsiteY1-44" fmla="*/ 0 h 3976321"/>
              <a:gd name="connsiteX2-45" fmla="*/ 3611098 w 3661525"/>
              <a:gd name="connsiteY2-46" fmla="*/ 3976321 h 3976321"/>
              <a:gd name="connsiteX3-47" fmla="*/ 0 w 3661525"/>
              <a:gd name="connsiteY3-48" fmla="*/ 3905983 h 3976321"/>
              <a:gd name="connsiteX0-49" fmla="*/ 0 w 3670774"/>
              <a:gd name="connsiteY0-50" fmla="*/ 3944083 h 3976321"/>
              <a:gd name="connsiteX1-51" fmla="*/ 3670774 w 3670774"/>
              <a:gd name="connsiteY1-52" fmla="*/ 0 h 3976321"/>
              <a:gd name="connsiteX2-53" fmla="*/ 3620347 w 3670774"/>
              <a:gd name="connsiteY2-54" fmla="*/ 3976321 h 3976321"/>
              <a:gd name="connsiteX3-55" fmla="*/ 0 w 3670774"/>
              <a:gd name="connsiteY3-56" fmla="*/ 3944083 h 3976321"/>
              <a:gd name="connsiteX0-57" fmla="*/ 0 w 3578280"/>
              <a:gd name="connsiteY0-58" fmla="*/ 3934558 h 3976321"/>
              <a:gd name="connsiteX1-59" fmla="*/ 3578280 w 3578280"/>
              <a:gd name="connsiteY1-60" fmla="*/ 0 h 3976321"/>
              <a:gd name="connsiteX2-61" fmla="*/ 3527853 w 3578280"/>
              <a:gd name="connsiteY2-62" fmla="*/ 3976321 h 3976321"/>
              <a:gd name="connsiteX3-63" fmla="*/ 0 w 3578280"/>
              <a:gd name="connsiteY3-64" fmla="*/ 3934558 h 3976321"/>
            </a:gdLst>
            <a:ahLst/>
            <a:cxnLst>
              <a:cxn ang="0">
                <a:pos x="connsiteX0-1" y="connsiteY0-2"/>
              </a:cxn>
              <a:cxn ang="0">
                <a:pos x="connsiteX1-3" y="connsiteY1-4"/>
              </a:cxn>
              <a:cxn ang="0">
                <a:pos x="connsiteX2-5" y="connsiteY2-6"/>
              </a:cxn>
              <a:cxn ang="0">
                <a:pos x="connsiteX3-7" y="connsiteY3-8"/>
              </a:cxn>
            </a:cxnLst>
            <a:rect l="l" t="t" r="r" b="b"/>
            <a:pathLst>
              <a:path w="3578280" h="3976321">
                <a:moveTo>
                  <a:pt x="0" y="3934558"/>
                </a:moveTo>
                <a:lnTo>
                  <a:pt x="3578280" y="0"/>
                </a:lnTo>
                <a:cubicBezTo>
                  <a:pt x="3576326" y="1266092"/>
                  <a:pt x="3529807" y="2710229"/>
                  <a:pt x="3527853" y="3976321"/>
                </a:cubicBezTo>
                <a:lnTo>
                  <a:pt x="0" y="3934558"/>
                </a:lnTo>
                <a:close/>
              </a:path>
            </a:pathLst>
          </a:cu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a:off x="8701256" y="3061901"/>
            <a:ext cx="3522783" cy="3833446"/>
          </a:xfrm>
          <a:custGeom>
            <a:avLst/>
            <a:gdLst>
              <a:gd name="connsiteX0" fmla="*/ 0 w 550984"/>
              <a:gd name="connsiteY0" fmla="*/ 785446 h 785446"/>
              <a:gd name="connsiteX1" fmla="*/ 275492 w 550984"/>
              <a:gd name="connsiteY1" fmla="*/ 0 h 785446"/>
              <a:gd name="connsiteX2" fmla="*/ 550984 w 550984"/>
              <a:gd name="connsiteY2" fmla="*/ 785446 h 785446"/>
              <a:gd name="connsiteX3" fmla="*/ 0 w 550984"/>
              <a:gd name="connsiteY3" fmla="*/ 785446 h 785446"/>
              <a:gd name="connsiteX0-1" fmla="*/ 0 w 1107830"/>
              <a:gd name="connsiteY0-2" fmla="*/ 890953 h 890953"/>
              <a:gd name="connsiteX1-3" fmla="*/ 1107830 w 1107830"/>
              <a:gd name="connsiteY1-4" fmla="*/ 0 h 890953"/>
              <a:gd name="connsiteX2-5" fmla="*/ 550984 w 1107830"/>
              <a:gd name="connsiteY2-6" fmla="*/ 890953 h 890953"/>
              <a:gd name="connsiteX3-7" fmla="*/ 0 w 1107830"/>
              <a:gd name="connsiteY3-8" fmla="*/ 890953 h 890953"/>
              <a:gd name="connsiteX0-9" fmla="*/ 0 w 1107830"/>
              <a:gd name="connsiteY0-10" fmla="*/ 890953 h 3798276"/>
              <a:gd name="connsiteX1-11" fmla="*/ 1107830 w 1107830"/>
              <a:gd name="connsiteY1-12" fmla="*/ 0 h 3798276"/>
              <a:gd name="connsiteX2-13" fmla="*/ 1101969 w 1107830"/>
              <a:gd name="connsiteY2-14" fmla="*/ 3798276 h 3798276"/>
              <a:gd name="connsiteX3-15" fmla="*/ 0 w 1107830"/>
              <a:gd name="connsiteY3-16" fmla="*/ 890953 h 3798276"/>
              <a:gd name="connsiteX0-17" fmla="*/ 0 w 3522784"/>
              <a:gd name="connsiteY0-18" fmla="*/ 3727938 h 3798276"/>
              <a:gd name="connsiteX1-19" fmla="*/ 3522784 w 3522784"/>
              <a:gd name="connsiteY1-20" fmla="*/ 0 h 3798276"/>
              <a:gd name="connsiteX2-21" fmla="*/ 3516923 w 3522784"/>
              <a:gd name="connsiteY2-22" fmla="*/ 3798276 h 3798276"/>
              <a:gd name="connsiteX3-23" fmla="*/ 0 w 3522784"/>
              <a:gd name="connsiteY3-24" fmla="*/ 3727938 h 3798276"/>
              <a:gd name="connsiteX0-25" fmla="*/ 0 w 3522784"/>
              <a:gd name="connsiteY0-26" fmla="*/ 3763108 h 3833446"/>
              <a:gd name="connsiteX1-27" fmla="*/ 3522784 w 3522784"/>
              <a:gd name="connsiteY1-28" fmla="*/ 0 h 3833446"/>
              <a:gd name="connsiteX2-29" fmla="*/ 3516923 w 3522784"/>
              <a:gd name="connsiteY2-30" fmla="*/ 3833446 h 3833446"/>
              <a:gd name="connsiteX3-31" fmla="*/ 0 w 3522784"/>
              <a:gd name="connsiteY3-32" fmla="*/ 3763108 h 3833446"/>
              <a:gd name="connsiteX0-33" fmla="*/ 0 w 3534659"/>
              <a:gd name="connsiteY0-34" fmla="*/ 3786859 h 3833446"/>
              <a:gd name="connsiteX1-35" fmla="*/ 3534659 w 3534659"/>
              <a:gd name="connsiteY1-36" fmla="*/ 0 h 3833446"/>
              <a:gd name="connsiteX2-37" fmla="*/ 3528798 w 3534659"/>
              <a:gd name="connsiteY2-38" fmla="*/ 3833446 h 3833446"/>
              <a:gd name="connsiteX3-39" fmla="*/ 0 w 3534659"/>
              <a:gd name="connsiteY3-40" fmla="*/ 3786859 h 3833446"/>
              <a:gd name="connsiteX0-41" fmla="*/ 0 w 3522783"/>
              <a:gd name="connsiteY0-42" fmla="*/ 3786859 h 3833446"/>
              <a:gd name="connsiteX1-43" fmla="*/ 3522783 w 3522783"/>
              <a:gd name="connsiteY1-44" fmla="*/ 0 h 3833446"/>
              <a:gd name="connsiteX2-45" fmla="*/ 3516922 w 3522783"/>
              <a:gd name="connsiteY2-46" fmla="*/ 3833446 h 3833446"/>
              <a:gd name="connsiteX3-47" fmla="*/ 0 w 3522783"/>
              <a:gd name="connsiteY3-48" fmla="*/ 3786859 h 3833446"/>
            </a:gdLst>
            <a:ahLst/>
            <a:cxnLst>
              <a:cxn ang="0">
                <a:pos x="connsiteX0-1" y="connsiteY0-2"/>
              </a:cxn>
              <a:cxn ang="0">
                <a:pos x="connsiteX1-3" y="connsiteY1-4"/>
              </a:cxn>
              <a:cxn ang="0">
                <a:pos x="connsiteX2-5" y="connsiteY2-6"/>
              </a:cxn>
              <a:cxn ang="0">
                <a:pos x="connsiteX3-7" y="connsiteY3-8"/>
              </a:cxn>
            </a:cxnLst>
            <a:rect l="l" t="t" r="r" b="b"/>
            <a:pathLst>
              <a:path w="3522783" h="3833446">
                <a:moveTo>
                  <a:pt x="0" y="3786859"/>
                </a:moveTo>
                <a:lnTo>
                  <a:pt x="3522783" y="0"/>
                </a:lnTo>
                <a:cubicBezTo>
                  <a:pt x="3520829" y="1266092"/>
                  <a:pt x="3518876" y="2567354"/>
                  <a:pt x="3516922" y="3833446"/>
                </a:cubicBezTo>
                <a:lnTo>
                  <a:pt x="0" y="3786859"/>
                </a:lnTo>
                <a:close/>
              </a:path>
            </a:pathLst>
          </a:custGeom>
          <a:pattFill prst="lt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437398" y="-34067"/>
            <a:ext cx="7196598" cy="6925417"/>
          </a:xfrm>
          <a:custGeom>
            <a:avLst/>
            <a:gdLst>
              <a:gd name="connsiteX0" fmla="*/ 0 w 1615044"/>
              <a:gd name="connsiteY0" fmla="*/ 0 h 273132"/>
              <a:gd name="connsiteX1" fmla="*/ 1615044 w 1615044"/>
              <a:gd name="connsiteY1" fmla="*/ 0 h 273132"/>
              <a:gd name="connsiteX2" fmla="*/ 1615044 w 1615044"/>
              <a:gd name="connsiteY2" fmla="*/ 273132 h 273132"/>
              <a:gd name="connsiteX3" fmla="*/ 0 w 1615044"/>
              <a:gd name="connsiteY3" fmla="*/ 273132 h 273132"/>
              <a:gd name="connsiteX4" fmla="*/ 0 w 1615044"/>
              <a:gd name="connsiteY4" fmla="*/ 0 h 273132"/>
              <a:gd name="connsiteX0-1" fmla="*/ 0 w 6840187"/>
              <a:gd name="connsiteY0-2" fmla="*/ 5272645 h 5545777"/>
              <a:gd name="connsiteX1-3" fmla="*/ 6840187 w 6840187"/>
              <a:gd name="connsiteY1-4" fmla="*/ 0 h 5545777"/>
              <a:gd name="connsiteX2-5" fmla="*/ 1615044 w 6840187"/>
              <a:gd name="connsiteY2-6" fmla="*/ 5545777 h 5545777"/>
              <a:gd name="connsiteX3-7" fmla="*/ 0 w 6840187"/>
              <a:gd name="connsiteY3-8" fmla="*/ 5545777 h 5545777"/>
              <a:gd name="connsiteX4-9" fmla="*/ 0 w 6840187"/>
              <a:gd name="connsiteY4-10" fmla="*/ 5272645 h 5545777"/>
              <a:gd name="connsiteX0-11" fmla="*/ 0 w 7065818"/>
              <a:gd name="connsiteY0-12" fmla="*/ 5272645 h 5545777"/>
              <a:gd name="connsiteX1-13" fmla="*/ 6840187 w 7065818"/>
              <a:gd name="connsiteY1-14" fmla="*/ 0 h 5545777"/>
              <a:gd name="connsiteX2-15" fmla="*/ 7065818 w 7065818"/>
              <a:gd name="connsiteY2-16" fmla="*/ 11876 h 5545777"/>
              <a:gd name="connsiteX3-17" fmla="*/ 0 w 7065818"/>
              <a:gd name="connsiteY3-18" fmla="*/ 5545777 h 5545777"/>
              <a:gd name="connsiteX4-19" fmla="*/ 0 w 7065818"/>
              <a:gd name="connsiteY4-20" fmla="*/ 5272645 h 5545777"/>
              <a:gd name="connsiteX0-21" fmla="*/ 0 w 7065818"/>
              <a:gd name="connsiteY0-22" fmla="*/ 5272645 h 6982691"/>
              <a:gd name="connsiteX1-23" fmla="*/ 6840187 w 7065818"/>
              <a:gd name="connsiteY1-24" fmla="*/ 0 h 6982691"/>
              <a:gd name="connsiteX2-25" fmla="*/ 7065818 w 7065818"/>
              <a:gd name="connsiteY2-26" fmla="*/ 11876 h 6982691"/>
              <a:gd name="connsiteX3-27" fmla="*/ 0 w 7065818"/>
              <a:gd name="connsiteY3-28" fmla="*/ 6982691 h 6982691"/>
              <a:gd name="connsiteX4-29" fmla="*/ 0 w 7065818"/>
              <a:gd name="connsiteY4-30" fmla="*/ 5272645 h 6982691"/>
              <a:gd name="connsiteX0-31" fmla="*/ 0 w 7279574"/>
              <a:gd name="connsiteY0-32" fmla="*/ 6947065 h 6982691"/>
              <a:gd name="connsiteX1-33" fmla="*/ 7053943 w 7279574"/>
              <a:gd name="connsiteY1-34" fmla="*/ 0 h 6982691"/>
              <a:gd name="connsiteX2-35" fmla="*/ 7279574 w 7279574"/>
              <a:gd name="connsiteY2-36" fmla="*/ 11876 h 6982691"/>
              <a:gd name="connsiteX3-37" fmla="*/ 213756 w 7279574"/>
              <a:gd name="connsiteY3-38" fmla="*/ 6982691 h 6982691"/>
              <a:gd name="connsiteX4-39" fmla="*/ 0 w 7279574"/>
              <a:gd name="connsiteY4-40" fmla="*/ 6947065 h 6982691"/>
              <a:gd name="connsiteX0-41" fmla="*/ 0 w 7279574"/>
              <a:gd name="connsiteY0-42" fmla="*/ 6935189 h 6970815"/>
              <a:gd name="connsiteX1-43" fmla="*/ 6949168 w 7279574"/>
              <a:gd name="connsiteY1-44" fmla="*/ 130999 h 6970815"/>
              <a:gd name="connsiteX2-45" fmla="*/ 7279574 w 7279574"/>
              <a:gd name="connsiteY2-46" fmla="*/ 0 h 6970815"/>
              <a:gd name="connsiteX3-47" fmla="*/ 213756 w 7279574"/>
              <a:gd name="connsiteY3-48" fmla="*/ 6970815 h 6970815"/>
              <a:gd name="connsiteX4-49" fmla="*/ 0 w 7279574"/>
              <a:gd name="connsiteY4-50" fmla="*/ 6935189 h 6970815"/>
              <a:gd name="connsiteX0-51" fmla="*/ 0 w 7174799"/>
              <a:gd name="connsiteY0-52" fmla="*/ 6830414 h 6866040"/>
              <a:gd name="connsiteX1-53" fmla="*/ 6949168 w 7174799"/>
              <a:gd name="connsiteY1-54" fmla="*/ 26224 h 6866040"/>
              <a:gd name="connsiteX2-55" fmla="*/ 7174799 w 7174799"/>
              <a:gd name="connsiteY2-56" fmla="*/ 0 h 6866040"/>
              <a:gd name="connsiteX3-57" fmla="*/ 213756 w 7174799"/>
              <a:gd name="connsiteY3-58" fmla="*/ 6866040 h 6866040"/>
              <a:gd name="connsiteX4-59" fmla="*/ 0 w 7174799"/>
              <a:gd name="connsiteY4-60" fmla="*/ 6830414 h 6866040"/>
              <a:gd name="connsiteX0-61" fmla="*/ 0 w 7174799"/>
              <a:gd name="connsiteY0-62" fmla="*/ 6830414 h 6866040"/>
              <a:gd name="connsiteX1-63" fmla="*/ 6980974 w 7174799"/>
              <a:gd name="connsiteY1-64" fmla="*/ 18273 h 6866040"/>
              <a:gd name="connsiteX2-65" fmla="*/ 7174799 w 7174799"/>
              <a:gd name="connsiteY2-66" fmla="*/ 0 h 6866040"/>
              <a:gd name="connsiteX3-67" fmla="*/ 213756 w 7174799"/>
              <a:gd name="connsiteY3-68" fmla="*/ 6866040 h 6866040"/>
              <a:gd name="connsiteX4-69" fmla="*/ 0 w 7174799"/>
              <a:gd name="connsiteY4-70" fmla="*/ 6830414 h 68660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174799" h="6866040">
                <a:moveTo>
                  <a:pt x="0" y="6830414"/>
                </a:moveTo>
                <a:lnTo>
                  <a:pt x="6980974" y="18273"/>
                </a:lnTo>
                <a:lnTo>
                  <a:pt x="7174799" y="0"/>
                </a:lnTo>
                <a:lnTo>
                  <a:pt x="213756" y="6866040"/>
                </a:lnTo>
                <a:lnTo>
                  <a:pt x="0" y="6830414"/>
                </a:lnTo>
                <a:close/>
              </a:path>
            </a:pathLst>
          </a:cu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0" y="-34548"/>
            <a:ext cx="11483439" cy="6928093"/>
          </a:xfrm>
          <a:custGeom>
            <a:avLst/>
            <a:gdLst>
              <a:gd name="connsiteX0" fmla="*/ 0 w 12246428"/>
              <a:gd name="connsiteY0" fmla="*/ 0 h 6886974"/>
              <a:gd name="connsiteX1" fmla="*/ 12246428 w 12246428"/>
              <a:gd name="connsiteY1" fmla="*/ 0 h 6886974"/>
              <a:gd name="connsiteX2" fmla="*/ 12246428 w 12246428"/>
              <a:gd name="connsiteY2" fmla="*/ 6886974 h 6886974"/>
              <a:gd name="connsiteX3" fmla="*/ 0 w 12246428"/>
              <a:gd name="connsiteY3" fmla="*/ 6886974 h 6886974"/>
              <a:gd name="connsiteX4" fmla="*/ 0 w 12246428"/>
              <a:gd name="connsiteY4" fmla="*/ 0 h 6886974"/>
              <a:gd name="connsiteX0-1" fmla="*/ 0 w 12246428"/>
              <a:gd name="connsiteY0-2" fmla="*/ 0 h 6886974"/>
              <a:gd name="connsiteX1-3" fmla="*/ 12246428 w 12246428"/>
              <a:gd name="connsiteY1-4" fmla="*/ 0 h 6886974"/>
              <a:gd name="connsiteX2-5" fmla="*/ 12235542 w 12246428"/>
              <a:gd name="connsiteY2-6" fmla="*/ 1759803 h 6886974"/>
              <a:gd name="connsiteX3-7" fmla="*/ 0 w 12246428"/>
              <a:gd name="connsiteY3-8" fmla="*/ 6886974 h 6886974"/>
              <a:gd name="connsiteX4-9" fmla="*/ 0 w 12246428"/>
              <a:gd name="connsiteY4-10" fmla="*/ 0 h 6886974"/>
              <a:gd name="connsiteX0-11" fmla="*/ 0 w 12235545"/>
              <a:gd name="connsiteY0-12" fmla="*/ 0 h 6886974"/>
              <a:gd name="connsiteX1-13" fmla="*/ 9350828 w 12235545"/>
              <a:gd name="connsiteY1-14" fmla="*/ 21772 h 6886974"/>
              <a:gd name="connsiteX2-15" fmla="*/ 12235542 w 12235545"/>
              <a:gd name="connsiteY2-16" fmla="*/ 1759803 h 6886974"/>
              <a:gd name="connsiteX3-17" fmla="*/ 0 w 12235545"/>
              <a:gd name="connsiteY3-18" fmla="*/ 6886974 h 6886974"/>
              <a:gd name="connsiteX4-19" fmla="*/ 0 w 12235545"/>
              <a:gd name="connsiteY4-20" fmla="*/ 0 h 6886974"/>
              <a:gd name="connsiteX0-21" fmla="*/ 0 w 9372913"/>
              <a:gd name="connsiteY0-22" fmla="*/ 0 h 6886974"/>
              <a:gd name="connsiteX1-23" fmla="*/ 9350828 w 9372913"/>
              <a:gd name="connsiteY1-24" fmla="*/ 21772 h 6886974"/>
              <a:gd name="connsiteX2-25" fmla="*/ 9372599 w 9372913"/>
              <a:gd name="connsiteY2-26" fmla="*/ 2750403 h 6886974"/>
              <a:gd name="connsiteX3-27" fmla="*/ 0 w 9372913"/>
              <a:gd name="connsiteY3-28" fmla="*/ 6886974 h 6886974"/>
              <a:gd name="connsiteX4-29" fmla="*/ 0 w 9372913"/>
              <a:gd name="connsiteY4-30" fmla="*/ 0 h 6886974"/>
              <a:gd name="connsiteX0-31" fmla="*/ 0 w 9350828"/>
              <a:gd name="connsiteY0-32" fmla="*/ 0 h 6886974"/>
              <a:gd name="connsiteX1-33" fmla="*/ 9350828 w 9350828"/>
              <a:gd name="connsiteY1-34" fmla="*/ 21772 h 6886974"/>
              <a:gd name="connsiteX2-35" fmla="*/ 4506685 w 9350828"/>
              <a:gd name="connsiteY2-36" fmla="*/ 6876089 h 6886974"/>
              <a:gd name="connsiteX3-37" fmla="*/ 0 w 9350828"/>
              <a:gd name="connsiteY3-38" fmla="*/ 6886974 h 6886974"/>
              <a:gd name="connsiteX4-39" fmla="*/ 0 w 9350828"/>
              <a:gd name="connsiteY4-40" fmla="*/ 0 h 6886974"/>
              <a:gd name="connsiteX0-41" fmla="*/ 0 w 11244943"/>
              <a:gd name="connsiteY0-42" fmla="*/ 0 h 6886974"/>
              <a:gd name="connsiteX1-43" fmla="*/ 11244943 w 11244943"/>
              <a:gd name="connsiteY1-44" fmla="*/ 43543 h 6886974"/>
              <a:gd name="connsiteX2-45" fmla="*/ 4506685 w 11244943"/>
              <a:gd name="connsiteY2-46" fmla="*/ 6876089 h 6886974"/>
              <a:gd name="connsiteX3-47" fmla="*/ 0 w 11244943"/>
              <a:gd name="connsiteY3-48" fmla="*/ 6886974 h 6886974"/>
              <a:gd name="connsiteX4-49" fmla="*/ 0 w 11244943"/>
              <a:gd name="connsiteY4-50" fmla="*/ 0 h 6886974"/>
              <a:gd name="connsiteX0-51" fmla="*/ 0 w 11244943"/>
              <a:gd name="connsiteY0-52" fmla="*/ 0 h 6886974"/>
              <a:gd name="connsiteX1-53" fmla="*/ 11244943 w 11244943"/>
              <a:gd name="connsiteY1-54" fmla="*/ 43543 h 6886974"/>
              <a:gd name="connsiteX2-55" fmla="*/ 4506685 w 11244943"/>
              <a:gd name="connsiteY2-56" fmla="*/ 6876089 h 6886974"/>
              <a:gd name="connsiteX3-57" fmla="*/ 0 w 11244943"/>
              <a:gd name="connsiteY3-58" fmla="*/ 6886974 h 6886974"/>
              <a:gd name="connsiteX4-59" fmla="*/ 0 w 11244943"/>
              <a:gd name="connsiteY4-60" fmla="*/ 0 h 6886974"/>
              <a:gd name="connsiteX0-61" fmla="*/ 0 w 11244943"/>
              <a:gd name="connsiteY0-62" fmla="*/ 0 h 6886974"/>
              <a:gd name="connsiteX1-63" fmla="*/ 11244943 w 11244943"/>
              <a:gd name="connsiteY1-64" fmla="*/ 43543 h 6886974"/>
              <a:gd name="connsiteX2-65" fmla="*/ 4506685 w 11244943"/>
              <a:gd name="connsiteY2-66" fmla="*/ 6876089 h 6886974"/>
              <a:gd name="connsiteX3-67" fmla="*/ 0 w 11244943"/>
              <a:gd name="connsiteY3-68" fmla="*/ 6886974 h 6886974"/>
              <a:gd name="connsiteX4-69" fmla="*/ 0 w 11244943"/>
              <a:gd name="connsiteY4-70" fmla="*/ 0 h 6886974"/>
              <a:gd name="connsiteX0-71" fmla="*/ 0 w 11647715"/>
              <a:gd name="connsiteY0-72" fmla="*/ 0 h 6886974"/>
              <a:gd name="connsiteX1-73" fmla="*/ 11647715 w 11647715"/>
              <a:gd name="connsiteY1-74" fmla="*/ 32658 h 6886974"/>
              <a:gd name="connsiteX2-75" fmla="*/ 4506685 w 11647715"/>
              <a:gd name="connsiteY2-76" fmla="*/ 6876089 h 6886974"/>
              <a:gd name="connsiteX3-77" fmla="*/ 0 w 11647715"/>
              <a:gd name="connsiteY3-78" fmla="*/ 6886974 h 6886974"/>
              <a:gd name="connsiteX4-79" fmla="*/ 0 w 11647715"/>
              <a:gd name="connsiteY4-80" fmla="*/ 0 h 6886974"/>
              <a:gd name="connsiteX0-81" fmla="*/ 0 w 11471868"/>
              <a:gd name="connsiteY0-82" fmla="*/ 0 h 6886974"/>
              <a:gd name="connsiteX1-83" fmla="*/ 11471868 w 11471868"/>
              <a:gd name="connsiteY1-84" fmla="*/ 20935 h 6886974"/>
              <a:gd name="connsiteX2-85" fmla="*/ 4506685 w 11471868"/>
              <a:gd name="connsiteY2-86" fmla="*/ 6876089 h 6886974"/>
              <a:gd name="connsiteX3-87" fmla="*/ 0 w 11471868"/>
              <a:gd name="connsiteY3-88" fmla="*/ 6886974 h 6886974"/>
              <a:gd name="connsiteX4-89" fmla="*/ 0 w 11471868"/>
              <a:gd name="connsiteY4-90" fmla="*/ 0 h 68869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471868" h="6886974">
                <a:moveTo>
                  <a:pt x="0" y="0"/>
                </a:moveTo>
                <a:lnTo>
                  <a:pt x="11471868" y="20935"/>
                </a:lnTo>
                <a:cubicBezTo>
                  <a:pt x="11109010" y="411593"/>
                  <a:pt x="5239657" y="6180631"/>
                  <a:pt x="4506685" y="6876089"/>
                </a:cubicBezTo>
                <a:lnTo>
                  <a:pt x="0" y="6886974"/>
                </a:lnTo>
                <a:lnTo>
                  <a:pt x="0" y="0"/>
                </a:lnTo>
                <a:close/>
              </a:path>
            </a:pathLst>
          </a:custGeom>
          <a:pattFill prst="lt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3"/>
          <p:cNvSpPr txBox="1"/>
          <p:nvPr/>
        </p:nvSpPr>
        <p:spPr>
          <a:xfrm>
            <a:off x="695395" y="1837376"/>
            <a:ext cx="6713962" cy="1323403"/>
          </a:xfrm>
          <a:prstGeom prst="rect">
            <a:avLst/>
          </a:prstGeom>
          <a:noFill/>
          <a:effectLst/>
        </p:spPr>
        <p:txBody>
          <a:bodyPr wrap="square" lIns="91403" tIns="45702" rIns="91403" bIns="45702">
            <a:spAutoFit/>
          </a:bodyPr>
          <a:lstStyle/>
          <a:p>
            <a:pPr algn="ctr" defTabSz="913765">
              <a:defRPr/>
            </a:pPr>
            <a:r>
              <a:rPr lang="zh-CN" altLang="en-US" sz="8000" b="1" dirty="0" smtClean="0">
                <a:ln w="19050">
                  <a:solidFill>
                    <a:prstClr val="white"/>
                  </a:solidFill>
                </a:ln>
                <a:solidFill>
                  <a:srgbClr val="44ADCB"/>
                </a:solidFill>
                <a:effectLst/>
                <a:latin typeface="微软雅黑" panose="020B0503020204020204" pitchFamily="34" charset="-122"/>
                <a:ea typeface="微软雅黑" panose="020B0503020204020204" pitchFamily="34" charset="-122"/>
              </a:rPr>
              <a:t>年度</a:t>
            </a:r>
            <a:r>
              <a:rPr lang="zh-CN" altLang="en-US" sz="8000" b="1" dirty="0">
                <a:ln w="19050">
                  <a:solidFill>
                    <a:prstClr val="white"/>
                  </a:solidFill>
                </a:ln>
                <a:solidFill>
                  <a:srgbClr val="44ADCB"/>
                </a:solidFill>
                <a:effectLst/>
                <a:latin typeface="微软雅黑" panose="020B0503020204020204" pitchFamily="34" charset="-122"/>
                <a:ea typeface="微软雅黑" panose="020B0503020204020204" pitchFamily="34" charset="-122"/>
              </a:rPr>
              <a:t>工作计划</a:t>
            </a:r>
            <a:endParaRPr lang="zh-CN" altLang="en-US" sz="8000" b="1" dirty="0">
              <a:ln w="19050">
                <a:solidFill>
                  <a:prstClr val="white"/>
                </a:solidFill>
              </a:ln>
              <a:solidFill>
                <a:srgbClr val="44ADCB"/>
              </a:solidFill>
              <a:effectLst/>
              <a:latin typeface="微软雅黑" panose="020B0503020204020204" pitchFamily="34" charset="-122"/>
              <a:ea typeface="微软雅黑" panose="020B0503020204020204" pitchFamily="34" charset="-122"/>
            </a:endParaRPr>
          </a:p>
        </p:txBody>
      </p:sp>
      <p:sp>
        <p:nvSpPr>
          <p:cNvPr id="10" name="TextBox 11"/>
          <p:cNvSpPr txBox="1">
            <a:spLocks noChangeArrowheads="1"/>
          </p:cNvSpPr>
          <p:nvPr/>
        </p:nvSpPr>
        <p:spPr bwMode="auto">
          <a:xfrm>
            <a:off x="2562220" y="915278"/>
            <a:ext cx="2574986" cy="678815"/>
          </a:xfrm>
          <a:prstGeom prst="rect">
            <a:avLst/>
          </a:prstGeom>
          <a:noFill/>
          <a:ln w="9525">
            <a:noFill/>
            <a:miter lim="800000"/>
          </a:ln>
        </p:spPr>
        <p:txBody>
          <a:bodyPr wrap="square">
            <a:spAutoFit/>
          </a:bodyPr>
          <a:lstStyle/>
          <a:p>
            <a:pPr algn="ctr" defTabSz="913765">
              <a:defRPr/>
            </a:pPr>
            <a:r>
              <a:rPr lang="zh-CN" altLang="en-US" sz="3600" b="1" dirty="0">
                <a:solidFill>
                  <a:srgbClr val="F0AC02"/>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某某医院</a:t>
            </a:r>
            <a:endParaRPr lang="zh-CN" altLang="en-US" sz="3600" b="1" dirty="0">
              <a:solidFill>
                <a:srgbClr val="F0AC02"/>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endParaRPr>
          </a:p>
        </p:txBody>
      </p:sp>
      <p:sp>
        <p:nvSpPr>
          <p:cNvPr id="3" name="矩形 2"/>
          <p:cNvSpPr/>
          <p:nvPr/>
        </p:nvSpPr>
        <p:spPr>
          <a:xfrm>
            <a:off x="1009913" y="747840"/>
            <a:ext cx="1922942" cy="922020"/>
          </a:xfrm>
          <a:prstGeom prst="rect">
            <a:avLst/>
          </a:prstGeom>
        </p:spPr>
        <p:txBody>
          <a:bodyPr wrap="square">
            <a:spAutoFit/>
          </a:bodyPr>
          <a:lstStyle/>
          <a:p>
            <a:r>
              <a:rPr lang="en-US" altLang="zh-CN" sz="5400" b="1" dirty="0" smtClean="0">
                <a:ln w="19050">
                  <a:solidFill>
                    <a:prstClr val="white"/>
                  </a:solidFill>
                </a:ln>
                <a:solidFill>
                  <a:srgbClr val="44ADCB"/>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20xx</a:t>
            </a:r>
            <a:endParaRPr lang="zh-CN" altLang="en-US" sz="5400" dirty="0">
              <a:solidFill>
                <a:srgbClr val="44ADCB"/>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030129" y="3034498"/>
            <a:ext cx="5767474" cy="461665"/>
          </a:xfrm>
          <a:prstGeom prst="rect">
            <a:avLst/>
          </a:prstGeom>
          <a:noFill/>
        </p:spPr>
        <p:txBody>
          <a:bodyPr wrap="square" rtlCol="0">
            <a:spAutoFit/>
          </a:bodyPr>
          <a:lstStyle/>
          <a:p>
            <a:r>
              <a:rPr lang="en-US" altLang="zh-CN" sz="2400" dirty="0">
                <a:solidFill>
                  <a:srgbClr val="44ADCB"/>
                </a:solidFill>
              </a:rPr>
              <a:t>The annual work </a:t>
            </a:r>
            <a:r>
              <a:rPr lang="en-US" altLang="zh-CN" sz="2400" dirty="0" smtClean="0">
                <a:solidFill>
                  <a:srgbClr val="44ADCB"/>
                </a:solidFill>
              </a:rPr>
              <a:t>plan </a:t>
            </a:r>
            <a:endParaRPr lang="zh-CN" altLang="en-US" sz="2400" dirty="0">
              <a:solidFill>
                <a:srgbClr val="44ADCB"/>
              </a:solidFill>
            </a:endParaRPr>
          </a:p>
        </p:txBody>
      </p:sp>
      <p:sp>
        <p:nvSpPr>
          <p:cNvPr id="13" name="矩形 12"/>
          <p:cNvSpPr/>
          <p:nvPr/>
        </p:nvSpPr>
        <p:spPr>
          <a:xfrm>
            <a:off x="7447158" y="350322"/>
            <a:ext cx="2015699" cy="575914"/>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defTabSz="913765"/>
            <a:r>
              <a:rPr sz="1700" b="1" dirty="0">
                <a:solidFill>
                  <a:prstClr val="white"/>
                </a:solidFill>
              </a:rPr>
              <a:t>亮亮图文</a:t>
            </a:r>
            <a:endParaRPr sz="1700" b="1" dirty="0">
              <a:solidFill>
                <a:prstClr val="white"/>
              </a:solidFill>
            </a:endParaRPr>
          </a:p>
        </p:txBody>
      </p:sp>
      <p:sp>
        <p:nvSpPr>
          <p:cNvPr id="11" name="矩形 10"/>
          <p:cNvSpPr/>
          <p:nvPr/>
        </p:nvSpPr>
        <p:spPr>
          <a:xfrm>
            <a:off x="242028" y="5903893"/>
            <a:ext cx="4344670" cy="953135"/>
          </a:xfrm>
          <a:prstGeom prst="rect">
            <a:avLst/>
          </a:prstGeom>
        </p:spPr>
        <p:txBody>
          <a:bodyPr wrap="none">
            <a:spAutoFit/>
          </a:bodyPr>
          <a:lstStyle/>
          <a:p>
            <a:pPr>
              <a:lnSpc>
                <a:spcPct val="200000"/>
              </a:lnSpc>
            </a:pPr>
            <a:r>
              <a:rPr lang="en-US" altLang="zh-CN" sz="1400" b="1" dirty="0">
                <a:solidFill>
                  <a:srgbClr val="FF0000"/>
                </a:solidFill>
                <a:latin typeface="微软雅黑" panose="020B0503020204020204" pitchFamily="34" charset="-122"/>
                <a:ea typeface="微软雅黑" panose="020B0503020204020204" pitchFamily="34" charset="-122"/>
              </a:rPr>
              <a:t> </a:t>
            </a:r>
            <a:r>
              <a:rPr lang="zh-CN" altLang="en-US" sz="1400" b="1" dirty="0" smtClean="0">
                <a:solidFill>
                  <a:srgbClr val="FF0000"/>
                </a:solidFill>
                <a:latin typeface="微软雅黑" panose="020B0503020204020204" pitchFamily="34" charset="-122"/>
                <a:ea typeface="微软雅黑" panose="020B0503020204020204" pitchFamily="34" charset="-122"/>
              </a:rPr>
              <a:t>注：年度工作计划以</a:t>
            </a:r>
            <a:r>
              <a:rPr lang="en-US" altLang="zh-CN" sz="1400" b="1" dirty="0" smtClean="0">
                <a:solidFill>
                  <a:srgbClr val="FF0000"/>
                </a:solidFill>
                <a:latin typeface="微软雅黑" panose="020B0503020204020204" pitchFamily="34" charset="-122"/>
                <a:ea typeface="微软雅黑" panose="020B0503020204020204" pitchFamily="34" charset="-122"/>
              </a:rPr>
              <a:t>20xx</a:t>
            </a:r>
            <a:r>
              <a:rPr lang="zh-CN" altLang="en-US" sz="1400" b="1" dirty="0" smtClean="0">
                <a:solidFill>
                  <a:srgbClr val="FF0000"/>
                </a:solidFill>
                <a:latin typeface="微软雅黑" panose="020B0503020204020204" pitchFamily="34" charset="-122"/>
                <a:ea typeface="微软雅黑" panose="020B0503020204020204" pitchFamily="34" charset="-122"/>
              </a:rPr>
              <a:t>年终总结报告为前提，</a:t>
            </a:r>
            <a:endParaRPr lang="en-US" altLang="zh-CN" sz="1400" b="1" dirty="0" smtClean="0">
              <a:solidFill>
                <a:srgbClr val="FF0000"/>
              </a:solidFill>
              <a:latin typeface="微软雅黑" panose="020B0503020204020204" pitchFamily="34" charset="-122"/>
              <a:ea typeface="微软雅黑" panose="020B0503020204020204" pitchFamily="34" charset="-122"/>
            </a:endParaRPr>
          </a:p>
          <a:p>
            <a:pPr>
              <a:lnSpc>
                <a:spcPct val="200000"/>
              </a:lnSpc>
            </a:pPr>
            <a:r>
              <a:rPr lang="zh-CN" altLang="en-US" sz="1400" b="1" dirty="0" smtClean="0">
                <a:solidFill>
                  <a:srgbClr val="FF0000"/>
                </a:solidFill>
                <a:latin typeface="微软雅黑" panose="020B0503020204020204" pitchFamily="34" charset="-122"/>
                <a:ea typeface="微软雅黑" panose="020B0503020204020204" pitchFamily="34" charset="-122"/>
              </a:rPr>
              <a:t>对</a:t>
            </a:r>
            <a:r>
              <a:rPr lang="en-US" altLang="zh-CN" sz="1400" b="1" dirty="0" smtClean="0">
                <a:solidFill>
                  <a:srgbClr val="FF0000"/>
                </a:solidFill>
                <a:latin typeface="微软雅黑" panose="020B0503020204020204" pitchFamily="34" charset="-122"/>
                <a:ea typeface="微软雅黑" panose="020B0503020204020204" pitchFamily="34" charset="-122"/>
              </a:rPr>
              <a:t>20xx</a:t>
            </a:r>
            <a:r>
              <a:rPr lang="zh-CN" altLang="en-US" sz="1400" b="1" dirty="0" smtClean="0">
                <a:solidFill>
                  <a:srgbClr val="FF0000"/>
                </a:solidFill>
                <a:latin typeface="微软雅黑" panose="020B0503020204020204" pitchFamily="34" charset="-122"/>
                <a:ea typeface="微软雅黑" panose="020B0503020204020204" pitchFamily="34" charset="-122"/>
              </a:rPr>
              <a:t>年医院所存在的问题，提出相应的改善和规划</a:t>
            </a:r>
            <a:endParaRPr lang="zh-CN"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649"/>
                            </p:stCondLst>
                            <p:childTnLst>
                              <p:par>
                                <p:cTn id="10" presetID="2" presetClass="entr" presetSubtype="4" decel="10000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30627" b="39039"/>
          <a:stretch>
            <a:fillRect/>
          </a:stretch>
        </p:blipFill>
        <p:spPr>
          <a:xfrm>
            <a:off x="2458996" y="3917092"/>
            <a:ext cx="9255210" cy="1816444"/>
          </a:xfrm>
          <a:prstGeom prst="rect">
            <a:avLst/>
          </a:prstGeom>
        </p:spPr>
      </p:pic>
      <p:graphicFrame>
        <p:nvGraphicFramePr>
          <p:cNvPr id="6" name="表格 5"/>
          <p:cNvGraphicFramePr>
            <a:graphicFrameLocks noGrp="1"/>
          </p:cNvGraphicFramePr>
          <p:nvPr/>
        </p:nvGraphicFramePr>
        <p:xfrm>
          <a:off x="1791730" y="3917090"/>
          <a:ext cx="9922476" cy="1816446"/>
        </p:xfrm>
        <a:graphic>
          <a:graphicData uri="http://schemas.openxmlformats.org/drawingml/2006/table">
            <a:tbl>
              <a:tblPr firstRow="1" bandRow="1">
                <a:tableStyleId>{5C22544A-7EE6-4342-B048-85BDC9FD1C3A}</a:tableStyleId>
              </a:tblPr>
              <a:tblGrid>
                <a:gridCol w="826873"/>
                <a:gridCol w="826873"/>
                <a:gridCol w="826873"/>
                <a:gridCol w="826873"/>
                <a:gridCol w="826873"/>
                <a:gridCol w="826873"/>
                <a:gridCol w="826873"/>
                <a:gridCol w="826873"/>
                <a:gridCol w="826873"/>
                <a:gridCol w="826873"/>
                <a:gridCol w="826873"/>
                <a:gridCol w="826873"/>
              </a:tblGrid>
              <a:tr h="914665">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r>
              <a:tr h="901781">
                <a:tc>
                  <a:txBody>
                    <a:bodyPr/>
                    <a:lstStyle/>
                    <a:p>
                      <a:endParaRPr lang="zh-CN" altLang="en-US" dirty="0"/>
                    </a:p>
                  </a:txBody>
                  <a:tcPr>
                    <a:noFill/>
                  </a:tcPr>
                </a:tc>
                <a:tc>
                  <a:txBody>
                    <a:bodyPr/>
                    <a:lstStyle/>
                    <a:p>
                      <a:pPr marL="0" algn="l" defTabSz="914400" rtl="0" eaLnBrk="1" latinLnBrk="0" hangingPunct="1"/>
                      <a:endParaRPr lang="zh-CN" altLang="en-US" sz="1800" b="1" kern="1200" dirty="0">
                        <a:solidFill>
                          <a:schemeClr val="lt1"/>
                        </a:solidFill>
                        <a:latin typeface="+mn-lt"/>
                        <a:ea typeface="+mn-ea"/>
                        <a:cs typeface="+mn-cs"/>
                      </a:endParaRPr>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r>
            </a:tbl>
          </a:graphicData>
        </a:graphic>
      </p:graphicFrame>
      <p:grpSp>
        <p:nvGrpSpPr>
          <p:cNvPr id="7" name="组合 6"/>
          <p:cNvGrpSpPr/>
          <p:nvPr/>
        </p:nvGrpSpPr>
        <p:grpSpPr>
          <a:xfrm>
            <a:off x="703011" y="1845200"/>
            <a:ext cx="8484183" cy="748607"/>
            <a:chOff x="3779912" y="1777380"/>
            <a:chExt cx="4896544" cy="432049"/>
          </a:xfrm>
        </p:grpSpPr>
        <p:sp>
          <p:nvSpPr>
            <p:cNvPr id="8" name="矩形 7"/>
            <p:cNvSpPr/>
            <p:nvPr/>
          </p:nvSpPr>
          <p:spPr>
            <a:xfrm>
              <a:off x="3779912" y="1777381"/>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1800" kern="0">
                <a:solidFill>
                  <a:sysClr val="window" lastClr="FFFFFF"/>
                </a:solidFill>
                <a:ea typeface="微软雅黑" panose="020B0503020204020204" pitchFamily="34" charset="-122"/>
              </a:endParaRPr>
            </a:p>
          </p:txBody>
        </p:sp>
        <p:sp>
          <p:nvSpPr>
            <p:cNvPr id="9" name="矩形 8"/>
            <p:cNvSpPr/>
            <p:nvPr/>
          </p:nvSpPr>
          <p:spPr>
            <a:xfrm>
              <a:off x="3779912" y="1777380"/>
              <a:ext cx="1290294" cy="432048"/>
            </a:xfrm>
            <a:prstGeom prst="rect">
              <a:avLst/>
            </a:prstGeom>
            <a:solidFill>
              <a:srgbClr val="679EE5"/>
            </a:solidFill>
            <a:ln w="12700" cap="flat" cmpd="sng" algn="ctr">
              <a:noFill/>
              <a:prstDash val="solid"/>
            </a:ln>
            <a:effectLst/>
          </p:spPr>
          <p:txBody>
            <a:bodyPr rtlCol="0" anchor="ctr"/>
            <a:lstStyle/>
            <a:p>
              <a:pPr algn="ctr">
                <a:defRPr/>
              </a:pPr>
              <a:r>
                <a:rPr lang="en-US" altLang="zh-CN" sz="4000" kern="0" dirty="0" smtClean="0">
                  <a:solidFill>
                    <a:sysClr val="window" lastClr="FFFFFF"/>
                  </a:solidFill>
                  <a:latin typeface="Broadway" panose="04040905080B02020502" pitchFamily="82" charset="0"/>
                  <a:ea typeface="微软雅黑" panose="020B0503020204020204" pitchFamily="34" charset="-122"/>
                </a:rPr>
                <a:t>2</a:t>
              </a:r>
              <a:endParaRPr lang="zh-CN" altLang="en-US" sz="4000" kern="0" dirty="0">
                <a:solidFill>
                  <a:sysClr val="window" lastClr="FFFFFF"/>
                </a:solidFill>
                <a:latin typeface="Broadway" panose="04040905080B02020502" pitchFamily="82" charset="0"/>
                <a:ea typeface="微软雅黑" panose="020B0503020204020204" pitchFamily="34" charset="-122"/>
              </a:endParaRPr>
            </a:p>
          </p:txBody>
        </p:sp>
      </p:grpSp>
      <p:sp>
        <p:nvSpPr>
          <p:cNvPr id="11" name="TextBox 37"/>
          <p:cNvSpPr txBox="1"/>
          <p:nvPr/>
        </p:nvSpPr>
        <p:spPr>
          <a:xfrm>
            <a:off x="3282259" y="1988668"/>
            <a:ext cx="3833118" cy="461665"/>
          </a:xfrm>
          <a:prstGeom prst="rect">
            <a:avLst/>
          </a:prstGeom>
          <a:noFill/>
        </p:spPr>
        <p:txBody>
          <a:bodyPr wrap="square" rtlCol="0">
            <a:spAutoFit/>
          </a:bodyPr>
          <a:lstStyle/>
          <a:p>
            <a:pPr algn="ctr" defTabSz="913765">
              <a:defRPr/>
            </a:pPr>
            <a:r>
              <a:rPr lang="zh-CN" altLang="en-US" sz="1800" b="1" dirty="0">
                <a:solidFill>
                  <a:srgbClr val="1F497D"/>
                </a:solidFill>
                <a:latin typeface="微软雅黑" panose="020B0503020204020204" pitchFamily="34" charset="-122"/>
                <a:ea typeface="微软雅黑" panose="020B0503020204020204" pitchFamily="34" charset="-122"/>
              </a:rPr>
              <a:t>                   </a:t>
            </a:r>
            <a:r>
              <a:rPr lang="zh-CN" altLang="en-US" sz="2400" b="1" dirty="0" smtClean="0">
                <a:solidFill>
                  <a:prstClr val="white"/>
                </a:solidFill>
                <a:latin typeface="微软雅黑" panose="020B0503020204020204" pitchFamily="34" charset="-122"/>
                <a:ea typeface="微软雅黑" panose="020B0503020204020204" pitchFamily="34" charset="-122"/>
              </a:rPr>
              <a:t>医院管理规划</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3766591" y="2737273"/>
            <a:ext cx="4648361" cy="369332"/>
          </a:xfrm>
          <a:prstGeom prst="rect">
            <a:avLst/>
          </a:prstGeom>
          <a:noFill/>
        </p:spPr>
        <p:txBody>
          <a:bodyPr wrap="square" rtlCol="0">
            <a:spAutoFit/>
          </a:bodyPr>
          <a:lstStyle/>
          <a:p>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The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Hospital </a:t>
            </a:r>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Management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Planning</a:t>
            </a:r>
            <a:endParaRPr lang="zh-CN" altLang="en-US" b="1" dirty="0">
              <a:solidFill>
                <a:srgbClr val="E7E6E6">
                  <a:lumMod val="25000"/>
                </a:srgbClr>
              </a:solidFill>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0727" y="1506362"/>
            <a:ext cx="9646560" cy="2239652"/>
          </a:xfrm>
          <a:prstGeom prst="rect">
            <a:avLst/>
          </a:prstGeom>
        </p:spPr>
        <p:txBody>
          <a:bodyPr wrap="square">
            <a:spAutoFit/>
          </a:bodyPr>
          <a:lstStyle/>
          <a:p>
            <a:pPr indent="304800" algn="just" defTabSz="913765">
              <a:lnSpc>
                <a:spcPct val="200000"/>
              </a:lnSpc>
            </a:pPr>
            <a:r>
              <a:rPr lang="zh-CN" altLang="en-US" sz="1800" b="1" kern="100" dirty="0">
                <a:solidFill>
                  <a:prstClr val="black"/>
                </a:solidFill>
                <a:latin typeface="微软雅黑" panose="020B0503020204020204" pitchFamily="34" charset="-122"/>
                <a:ea typeface="微软雅黑" panose="020B0503020204020204" pitchFamily="34" charset="-122"/>
              </a:rPr>
              <a:t> 目的：</a:t>
            </a:r>
            <a:r>
              <a:rPr lang="zh-CN" altLang="zh-CN" sz="1500" kern="100" dirty="0">
                <a:solidFill>
                  <a:prstClr val="black"/>
                </a:solidFill>
                <a:latin typeface="微软雅黑" panose="020B0503020204020204" pitchFamily="34" charset="-122"/>
                <a:ea typeface="微软雅黑" panose="020B0503020204020204" pitchFamily="34" charset="-122"/>
              </a:rPr>
              <a:t>依托信息化技术完善医疗监控指标和评价标准，实施全程质量监控，切实发挥医院质量管理委员会的职责作用，定期开展质量改进活动，确保医疗安全。</a:t>
            </a:r>
            <a:r>
              <a:rPr lang="zh-CN" altLang="zh-CN" sz="2800" b="1" kern="100" dirty="0">
                <a:solidFill>
                  <a:srgbClr val="1F497D"/>
                </a:solidFill>
                <a:latin typeface="微软雅黑" panose="020B0503020204020204" pitchFamily="34" charset="-122"/>
                <a:ea typeface="微软雅黑" panose="020B0503020204020204" pitchFamily="34" charset="-122"/>
              </a:rPr>
              <a:t>医疗纠纷发生件数控制</a:t>
            </a:r>
            <a:r>
              <a:rPr lang="zh-CN" altLang="zh-CN" sz="2800" b="1" kern="100" dirty="0" smtClean="0">
                <a:solidFill>
                  <a:srgbClr val="1F497D"/>
                </a:solidFill>
                <a:latin typeface="微软雅黑" panose="020B0503020204020204" pitchFamily="34" charset="-122"/>
                <a:ea typeface="微软雅黑" panose="020B0503020204020204" pitchFamily="34" charset="-122"/>
              </a:rPr>
              <a:t>在</a:t>
            </a:r>
            <a:r>
              <a:rPr lang="en-US" altLang="zh-CN" sz="2800" b="1" kern="100" dirty="0" smtClean="0">
                <a:solidFill>
                  <a:srgbClr val="C00000"/>
                </a:solidFill>
                <a:latin typeface="微软雅黑" panose="020B0503020204020204" pitchFamily="34" charset="-122"/>
                <a:ea typeface="微软雅黑" panose="020B0503020204020204" pitchFamily="34" charset="-122"/>
              </a:rPr>
              <a:t>2</a:t>
            </a:r>
            <a:r>
              <a:rPr lang="zh-CN" altLang="zh-CN" sz="2800" b="1" kern="100" dirty="0" smtClean="0">
                <a:solidFill>
                  <a:srgbClr val="1F497D"/>
                </a:solidFill>
                <a:latin typeface="微软雅黑" panose="020B0503020204020204" pitchFamily="34" charset="-122"/>
                <a:ea typeface="微软雅黑" panose="020B0503020204020204" pitchFamily="34" charset="-122"/>
              </a:rPr>
              <a:t>起</a:t>
            </a:r>
            <a:r>
              <a:rPr lang="en-US" altLang="zh-CN" sz="2800" b="1" kern="100" dirty="0">
                <a:solidFill>
                  <a:srgbClr val="1F497D"/>
                </a:solidFill>
                <a:latin typeface="微软雅黑" panose="020B0503020204020204" pitchFamily="34" charset="-122"/>
                <a:ea typeface="微软雅黑" panose="020B0503020204020204" pitchFamily="34" charset="-122"/>
              </a:rPr>
              <a:t>/</a:t>
            </a:r>
            <a:r>
              <a:rPr lang="zh-CN" altLang="zh-CN" sz="2800" b="1" kern="100" dirty="0">
                <a:solidFill>
                  <a:srgbClr val="1F497D"/>
                </a:solidFill>
                <a:latin typeface="微软雅黑" panose="020B0503020204020204" pitchFamily="34" charset="-122"/>
                <a:ea typeface="微软雅黑" panose="020B0503020204020204" pitchFamily="34" charset="-122"/>
              </a:rPr>
              <a:t>年以内</a:t>
            </a:r>
            <a:r>
              <a:rPr lang="zh-CN" altLang="zh-CN" sz="2800" b="1" kern="100" dirty="0">
                <a:solidFill>
                  <a:prstClr val="black"/>
                </a:solidFill>
                <a:latin typeface="微软雅黑" panose="020B0503020204020204" pitchFamily="34" charset="-122"/>
                <a:ea typeface="微软雅黑" panose="020B0503020204020204" pitchFamily="34" charset="-122"/>
              </a:rPr>
              <a:t>，</a:t>
            </a:r>
            <a:r>
              <a:rPr lang="zh-CN" altLang="zh-CN" sz="2800" b="1" kern="100" dirty="0">
                <a:solidFill>
                  <a:srgbClr val="1F497D"/>
                </a:solidFill>
                <a:latin typeface="微软雅黑" panose="020B0503020204020204" pitchFamily="34" charset="-122"/>
                <a:ea typeface="微软雅黑" panose="020B0503020204020204" pitchFamily="34" charset="-122"/>
              </a:rPr>
              <a:t>医疗投诉发生件数控制</a:t>
            </a:r>
            <a:r>
              <a:rPr lang="zh-CN" altLang="zh-CN" sz="2800" b="1" kern="100" dirty="0" smtClean="0">
                <a:solidFill>
                  <a:srgbClr val="1F497D"/>
                </a:solidFill>
                <a:latin typeface="微软雅黑" panose="020B0503020204020204" pitchFamily="34" charset="-122"/>
                <a:ea typeface="微软雅黑" panose="020B0503020204020204" pitchFamily="34" charset="-122"/>
              </a:rPr>
              <a:t>在</a:t>
            </a:r>
            <a:r>
              <a:rPr lang="en-US" altLang="zh-CN" sz="2800" b="1" kern="100" dirty="0" smtClean="0">
                <a:solidFill>
                  <a:srgbClr val="C00000"/>
                </a:solidFill>
                <a:latin typeface="微软雅黑" panose="020B0503020204020204" pitchFamily="34" charset="-122"/>
                <a:ea typeface="微软雅黑" panose="020B0503020204020204" pitchFamily="34" charset="-122"/>
              </a:rPr>
              <a:t>5</a:t>
            </a:r>
            <a:r>
              <a:rPr lang="zh-CN" altLang="zh-CN" sz="2800" b="1" kern="100" dirty="0" smtClean="0">
                <a:solidFill>
                  <a:srgbClr val="1F497D"/>
                </a:solidFill>
                <a:latin typeface="微软雅黑" panose="020B0503020204020204" pitchFamily="34" charset="-122"/>
                <a:ea typeface="微软雅黑" panose="020B0503020204020204" pitchFamily="34" charset="-122"/>
              </a:rPr>
              <a:t>起</a:t>
            </a:r>
            <a:r>
              <a:rPr lang="en-US" altLang="zh-CN" sz="2800" b="1" kern="100" dirty="0">
                <a:solidFill>
                  <a:srgbClr val="1F497D"/>
                </a:solidFill>
                <a:latin typeface="微软雅黑" panose="020B0503020204020204" pitchFamily="34" charset="-122"/>
                <a:ea typeface="微软雅黑" panose="020B0503020204020204" pitchFamily="34" charset="-122"/>
              </a:rPr>
              <a:t>/</a:t>
            </a:r>
            <a:r>
              <a:rPr lang="zh-CN" altLang="zh-CN" sz="2800" b="1" kern="100" dirty="0">
                <a:solidFill>
                  <a:srgbClr val="1F497D"/>
                </a:solidFill>
                <a:latin typeface="微软雅黑" panose="020B0503020204020204" pitchFamily="34" charset="-122"/>
                <a:ea typeface="微软雅黑" panose="020B0503020204020204" pitchFamily="34" charset="-122"/>
              </a:rPr>
              <a:t>年以内。</a:t>
            </a:r>
            <a:endParaRPr lang="zh-CN" altLang="zh-CN" sz="2800" b="1" kern="100" dirty="0">
              <a:solidFill>
                <a:srgbClr val="1F497D"/>
              </a:solidFill>
              <a:latin typeface="微软雅黑" panose="020B0503020204020204" pitchFamily="34" charset="-122"/>
              <a:ea typeface="微软雅黑" panose="020B0503020204020204" pitchFamily="34" charset="-122"/>
            </a:endParaRPr>
          </a:p>
        </p:txBody>
      </p:sp>
      <p:sp>
        <p:nvSpPr>
          <p:cNvPr id="61" name="矩形 60"/>
          <p:cNvSpPr/>
          <p:nvPr/>
        </p:nvSpPr>
        <p:spPr>
          <a:xfrm>
            <a:off x="611035" y="502681"/>
            <a:ext cx="7709535" cy="58356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2.1  20xx</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医疗纠纷及医疗事故目标规划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backgroundRemoval t="42129" b="100000" l="10000" r="94300"/>
                    </a14:imgEffect>
                  </a14:imgLayer>
                </a14:imgProps>
              </a:ext>
              <a:ext uri="{28A0092B-C50C-407E-A947-70E740481C1C}">
                <a14:useLocalDpi xmlns:a14="http://schemas.microsoft.com/office/drawing/2010/main" val="0"/>
              </a:ext>
            </a:extLst>
          </a:blip>
          <a:srcRect l="12176" t="40077" r="10995"/>
          <a:stretch>
            <a:fillRect/>
          </a:stretch>
        </p:blipFill>
        <p:spPr>
          <a:xfrm>
            <a:off x="5910942" y="3573463"/>
            <a:ext cx="6313715" cy="328453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84139" y="1832825"/>
            <a:ext cx="4895270" cy="412301"/>
          </a:xfrm>
          <a:prstGeom prst="rect">
            <a:avLst/>
          </a:prstGeom>
          <a:noFill/>
        </p:spPr>
        <p:txBody>
          <a:bodyPr wrap="square" lIns="91403" tIns="45702" rIns="91403" bIns="45702" rtlCol="0">
            <a:spAutoFit/>
          </a:bodyPr>
          <a:lstStyle/>
          <a:p>
            <a:pPr indent="457200" defTabSz="913765">
              <a:lnSpc>
                <a:spcPct val="130000"/>
              </a:lnSpc>
            </a:pPr>
            <a:r>
              <a:rPr lang="zh-CN" altLang="en-US" sz="1600" b="1" dirty="0">
                <a:solidFill>
                  <a:srgbClr val="1F497D"/>
                </a:solidFill>
                <a:latin typeface="微软雅黑" panose="020B0503020204020204" pitchFamily="34" charset="-122"/>
                <a:ea typeface="微软雅黑" panose="020B0503020204020204" pitchFamily="34" charset="-122"/>
              </a:rPr>
              <a:t>一、完善医疗质量管理，保障医疗安全。</a:t>
            </a:r>
            <a:endParaRPr lang="zh-CN" altLang="zh-CN" sz="1600" b="1" dirty="0">
              <a:solidFill>
                <a:srgbClr val="1F497D"/>
              </a:solidFill>
              <a:latin typeface="微软雅黑" panose="020B0503020204020204" pitchFamily="34" charset="-122"/>
              <a:ea typeface="微软雅黑" panose="020B0503020204020204" pitchFamily="34" charset="-122"/>
            </a:endParaRPr>
          </a:p>
        </p:txBody>
      </p:sp>
      <p:sp>
        <p:nvSpPr>
          <p:cNvPr id="3" name="TextBox 6"/>
          <p:cNvSpPr txBox="1"/>
          <p:nvPr/>
        </p:nvSpPr>
        <p:spPr>
          <a:xfrm>
            <a:off x="744082" y="2398930"/>
            <a:ext cx="5470809" cy="3046195"/>
          </a:xfrm>
          <a:prstGeom prst="rect">
            <a:avLst/>
          </a:prstGeom>
          <a:noFill/>
        </p:spPr>
        <p:txBody>
          <a:bodyPr wrap="square" lIns="91403" tIns="45702" rIns="91403" bIns="45702" rtlCol="0">
            <a:spAutoFit/>
          </a:bodyPr>
          <a:lstStyle/>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1</a:t>
            </a:r>
            <a:r>
              <a:rPr lang="zh-CN" altLang="en-US" sz="1600" dirty="0">
                <a:solidFill>
                  <a:prstClr val="black"/>
                </a:solidFill>
                <a:latin typeface="微软雅黑" panose="020B0503020204020204" pitchFamily="34" charset="-122"/>
                <a:ea typeface="微软雅黑" panose="020B0503020204020204" pitchFamily="34" charset="-122"/>
              </a:rPr>
              <a:t>、进一步</a:t>
            </a:r>
            <a:r>
              <a:rPr lang="zh-CN" altLang="zh-CN" sz="1600" b="1" dirty="0">
                <a:solidFill>
                  <a:srgbClr val="FF0000"/>
                </a:solidFill>
                <a:latin typeface="微软雅黑" panose="020B0503020204020204" pitchFamily="34" charset="-122"/>
                <a:ea typeface="微软雅黑" panose="020B0503020204020204" pitchFamily="34" charset="-122"/>
              </a:rPr>
              <a:t>完善</a:t>
            </a:r>
            <a:r>
              <a:rPr lang="zh-CN" altLang="zh-CN" sz="1600" dirty="0">
                <a:solidFill>
                  <a:prstClr val="black"/>
                </a:solidFill>
                <a:latin typeface="微软雅黑" panose="020B0503020204020204" pitchFamily="34" charset="-122"/>
                <a:ea typeface="微软雅黑" panose="020B0503020204020204" pitchFamily="34" charset="-122"/>
              </a:rPr>
              <a:t>新项目、新技术申请</a:t>
            </a:r>
            <a:r>
              <a:rPr lang="zh-CN" altLang="zh-CN" sz="1600" b="1" dirty="0">
                <a:solidFill>
                  <a:srgbClr val="FF0000"/>
                </a:solidFill>
                <a:latin typeface="微软雅黑" panose="020B0503020204020204" pitchFamily="34" charset="-122"/>
                <a:ea typeface="微软雅黑" panose="020B0503020204020204" pitchFamily="34" charset="-122"/>
              </a:rPr>
              <a:t>审批制度</a:t>
            </a:r>
            <a:r>
              <a:rPr lang="zh-CN" altLang="en-US" sz="1600" dirty="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2</a:t>
            </a:r>
            <a:r>
              <a:rPr lang="zh-CN" altLang="en-US" sz="1600" dirty="0">
                <a:solidFill>
                  <a:prstClr val="black"/>
                </a:solidFill>
                <a:latin typeface="微软雅黑" panose="020B0503020204020204" pitchFamily="34" charset="-122"/>
                <a:ea typeface="微软雅黑" panose="020B0503020204020204" pitchFamily="34" charset="-122"/>
              </a:rPr>
              <a:t>、</a:t>
            </a:r>
            <a:r>
              <a:rPr lang="zh-CN" altLang="zh-CN" sz="1600" dirty="0">
                <a:solidFill>
                  <a:prstClr val="black"/>
                </a:solidFill>
                <a:latin typeface="微软雅黑" panose="020B0503020204020204" pitchFamily="34" charset="-122"/>
                <a:ea typeface="微软雅黑" panose="020B0503020204020204" pitchFamily="34" charset="-122"/>
              </a:rPr>
              <a:t>进一步</a:t>
            </a:r>
            <a:r>
              <a:rPr lang="zh-CN" altLang="zh-CN" sz="1600" b="1" dirty="0">
                <a:solidFill>
                  <a:srgbClr val="FF0000"/>
                </a:solidFill>
                <a:latin typeface="微软雅黑" panose="020B0503020204020204" pitchFamily="34" charset="-122"/>
                <a:ea typeface="微软雅黑" panose="020B0503020204020204" pitchFamily="34" charset="-122"/>
              </a:rPr>
              <a:t>完善医疗投诉和医疗纠纷的受理</a:t>
            </a:r>
            <a:r>
              <a:rPr lang="zh-CN" altLang="zh-CN" sz="1600" dirty="0" smtClean="0">
                <a:solidFill>
                  <a:prstClr val="black"/>
                </a:solidFill>
                <a:latin typeface="微软雅黑" panose="020B0503020204020204" pitchFamily="34" charset="-122"/>
                <a:ea typeface="微软雅黑" panose="020B0503020204020204" pitchFamily="34" charset="-122"/>
              </a:rPr>
              <a:t>、解决</a:t>
            </a:r>
            <a:r>
              <a:rPr lang="zh-CN" altLang="zh-CN" sz="1600" dirty="0">
                <a:solidFill>
                  <a:prstClr val="black"/>
                </a:solidFill>
                <a:latin typeface="微软雅黑" panose="020B0503020204020204" pitchFamily="34" charset="-122"/>
                <a:ea typeface="微软雅黑" panose="020B0503020204020204" pitchFamily="34" charset="-122"/>
              </a:rPr>
              <a:t>和处理程序，拟建立院、科两级医疗安全目标责任制，使各科室</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zh-CN" sz="1600" dirty="0">
                <a:solidFill>
                  <a:prstClr val="black"/>
                </a:solidFill>
                <a:latin typeface="微软雅黑" panose="020B0503020204020204" pitchFamily="34" charset="-122"/>
                <a:ea typeface="微软雅黑" panose="020B0503020204020204" pitchFamily="34" charset="-122"/>
              </a:rPr>
              <a:t>部门</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zh-CN" sz="1600" dirty="0">
                <a:solidFill>
                  <a:prstClr val="black"/>
                </a:solidFill>
                <a:latin typeface="微软雅黑" panose="020B0503020204020204" pitchFamily="34" charset="-122"/>
                <a:ea typeface="微软雅黑" panose="020B0503020204020204" pitchFamily="34" charset="-122"/>
              </a:rPr>
              <a:t>和各级医务人员做到</a:t>
            </a:r>
            <a:r>
              <a:rPr lang="zh-CN" altLang="zh-CN" sz="1600" b="1" dirty="0">
                <a:solidFill>
                  <a:srgbClr val="FF0000"/>
                </a:solidFill>
                <a:latin typeface="微软雅黑" panose="020B0503020204020204" pitchFamily="34" charset="-122"/>
                <a:ea typeface="微软雅黑" panose="020B0503020204020204" pitchFamily="34" charset="-122"/>
              </a:rPr>
              <a:t>层层对医疗安全负责</a:t>
            </a:r>
            <a:r>
              <a:rPr lang="zh-CN" altLang="zh-CN" sz="1600" dirty="0">
                <a:solidFill>
                  <a:prstClr val="black"/>
                </a:solidFill>
                <a:latin typeface="微软雅黑" panose="020B0503020204020204" pitchFamily="34" charset="-122"/>
                <a:ea typeface="微软雅黑" panose="020B0503020204020204" pitchFamily="34" charset="-122"/>
              </a:rPr>
              <a:t>，责任制包括安全责任目标、实现目标的保障措施、检查考核办法、奖惩激励机制等等</a:t>
            </a:r>
            <a:r>
              <a:rPr lang="zh-CN" altLang="zh-CN" sz="1600" dirty="0" smtClean="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3</a:t>
            </a:r>
            <a:r>
              <a:rPr lang="zh-CN" altLang="en-US" sz="1600" dirty="0">
                <a:solidFill>
                  <a:prstClr val="black"/>
                </a:solidFill>
                <a:latin typeface="微软雅黑" panose="020B0503020204020204" pitchFamily="34" charset="-122"/>
                <a:ea typeface="微软雅黑" panose="020B0503020204020204" pitchFamily="34" charset="-122"/>
              </a:rPr>
              <a:t>、</a:t>
            </a:r>
            <a:r>
              <a:rPr lang="zh-CN" altLang="zh-CN" sz="1600" dirty="0">
                <a:solidFill>
                  <a:prstClr val="black"/>
                </a:solidFill>
                <a:latin typeface="微软雅黑" panose="020B0503020204020204" pitchFamily="34" charset="-122"/>
                <a:ea typeface="微软雅黑" panose="020B0503020204020204" pitchFamily="34" charset="-122"/>
              </a:rPr>
              <a:t>建立</a:t>
            </a:r>
            <a:r>
              <a:rPr lang="zh-CN" altLang="zh-CN" sz="1600" b="1" dirty="0">
                <a:solidFill>
                  <a:srgbClr val="FF0000"/>
                </a:solidFill>
                <a:latin typeface="微软雅黑" panose="020B0503020204020204" pitchFamily="34" charset="-122"/>
                <a:ea typeface="微软雅黑" panose="020B0503020204020204" pitchFamily="34" charset="-122"/>
              </a:rPr>
              <a:t>健全电子医疗文书的应用制度</a:t>
            </a:r>
            <a:r>
              <a:rPr lang="zh-CN" altLang="zh-CN" sz="1600" dirty="0">
                <a:solidFill>
                  <a:prstClr val="black"/>
                </a:solidFill>
                <a:latin typeface="微软雅黑" panose="020B0503020204020204" pitchFamily="34" charset="-122"/>
                <a:ea typeface="微软雅黑" panose="020B0503020204020204" pitchFamily="34" charset="-122"/>
              </a:rPr>
              <a:t>，规范电子医嘱、电子病历的书写保存，确保电子医疗文书的合法性。</a:t>
            </a:r>
            <a:endParaRPr lang="en-US" altLang="zh-CN" sz="1600" dirty="0">
              <a:solidFill>
                <a:prstClr val="black"/>
              </a:solidFill>
              <a:latin typeface="微软雅黑" panose="020B0503020204020204" pitchFamily="34" charset="-122"/>
              <a:ea typeface="微软雅黑" panose="020B0503020204020204" pitchFamily="34" charset="-122"/>
            </a:endParaRPr>
          </a:p>
        </p:txBody>
      </p:sp>
      <p:pic>
        <p:nvPicPr>
          <p:cNvPr id="15362" name="Picture 2" descr="手提药箱的医生图片"/>
          <p:cNvPicPr>
            <a:picLocks noChangeAspect="1" noChangeArrowheads="1"/>
          </p:cNvPicPr>
          <p:nvPr/>
        </p:nvPicPr>
        <p:blipFill rotWithShape="1">
          <a:blip r:embed="rId1">
            <a:extLst>
              <a:ext uri="{28A0092B-C50C-407E-A947-70E740481C1C}">
                <a14:useLocalDpi xmlns:a14="http://schemas.microsoft.com/office/drawing/2010/main" val="0"/>
              </a:ext>
            </a:extLst>
          </a:blip>
          <a:srcRect t="6777"/>
          <a:stretch>
            <a:fillRect/>
          </a:stretch>
        </p:blipFill>
        <p:spPr bwMode="auto">
          <a:xfrm>
            <a:off x="6944498" y="-4095"/>
            <a:ext cx="4887698" cy="686209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664353" y="588919"/>
            <a:ext cx="4334841"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  </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医疗质量管理规划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72127" y="1792869"/>
            <a:ext cx="5399193" cy="412301"/>
          </a:xfrm>
          <a:prstGeom prst="rect">
            <a:avLst/>
          </a:prstGeom>
          <a:noFill/>
        </p:spPr>
        <p:txBody>
          <a:bodyPr wrap="square" lIns="91403" tIns="45702" rIns="91403" bIns="45702" rtlCol="0">
            <a:spAutoFit/>
          </a:bodyPr>
          <a:lstStyle/>
          <a:p>
            <a:pPr indent="457200" defTabSz="913765">
              <a:lnSpc>
                <a:spcPct val="130000"/>
              </a:lnSpc>
            </a:pPr>
            <a:r>
              <a:rPr lang="zh-CN" altLang="en-US" sz="1600" b="1" dirty="0">
                <a:solidFill>
                  <a:srgbClr val="1F497D"/>
                </a:solidFill>
                <a:latin typeface="微软雅黑" panose="020B0503020204020204" pitchFamily="34" charset="-122"/>
                <a:ea typeface="微软雅黑" panose="020B0503020204020204" pitchFamily="34" charset="-122"/>
              </a:rPr>
              <a:t>二、完善护理质量管理，保障护理工作安全。</a:t>
            </a:r>
            <a:endParaRPr lang="zh-CN" altLang="zh-CN" sz="1600" b="1" dirty="0">
              <a:solidFill>
                <a:srgbClr val="1F497D"/>
              </a:solidFill>
              <a:latin typeface="微软雅黑" panose="020B0503020204020204" pitchFamily="34" charset="-122"/>
              <a:ea typeface="微软雅黑" panose="020B0503020204020204" pitchFamily="34" charset="-122"/>
            </a:endParaRPr>
          </a:p>
        </p:txBody>
      </p:sp>
      <p:sp>
        <p:nvSpPr>
          <p:cNvPr id="3" name="TextBox 6"/>
          <p:cNvSpPr txBox="1"/>
          <p:nvPr/>
        </p:nvSpPr>
        <p:spPr>
          <a:xfrm>
            <a:off x="841157" y="2356672"/>
            <a:ext cx="5615010" cy="3413760"/>
          </a:xfrm>
          <a:prstGeom prst="rect">
            <a:avLst/>
          </a:prstGeom>
          <a:noFill/>
        </p:spPr>
        <p:txBody>
          <a:bodyPr wrap="square" lIns="91403" tIns="45702" rIns="91403" bIns="45702" rtlCol="0">
            <a:spAutoFit/>
          </a:bodyPr>
          <a:lstStyle/>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1</a:t>
            </a:r>
            <a:r>
              <a:rPr lang="zh-CN" altLang="en-US" sz="1600" dirty="0">
                <a:solidFill>
                  <a:prstClr val="black"/>
                </a:solidFill>
                <a:latin typeface="微软雅黑" panose="020B0503020204020204" pitchFamily="34" charset="-122"/>
                <a:ea typeface="微软雅黑" panose="020B0503020204020204" pitchFamily="34" charset="-122"/>
              </a:rPr>
              <a:t>、结合本院实际情况，全面落实卫生部</a:t>
            </a:r>
            <a:r>
              <a:rPr lang="en-US" altLang="zh-CN" sz="1600" dirty="0">
                <a:solidFill>
                  <a:prstClr val="black"/>
                </a:solidFill>
                <a:latin typeface="微软雅黑" panose="020B0503020204020204" pitchFamily="34" charset="-122"/>
                <a:ea typeface="微软雅黑" panose="020B0503020204020204" pitchFamily="34" charset="-122"/>
              </a:rPr>
              <a:t>《</a:t>
            </a:r>
            <a:r>
              <a:rPr lang="en-US" altLang="zh-CN" sz="1600" dirty="0" err="1">
                <a:solidFill>
                  <a:prstClr val="black"/>
                </a:solidFill>
                <a:latin typeface="微软雅黑" panose="020B0503020204020204" pitchFamily="34" charset="-122"/>
                <a:ea typeface="微软雅黑" panose="020B0503020204020204" pitchFamily="34" charset="-122"/>
              </a:rPr>
              <a:t>xxxx</a:t>
            </a:r>
            <a:r>
              <a:rPr lang="zh-CN" altLang="en-US" sz="1600" dirty="0">
                <a:solidFill>
                  <a:prstClr val="black"/>
                </a:solidFill>
                <a:latin typeface="微软雅黑" panose="020B0503020204020204" pitchFamily="34" charset="-122"/>
                <a:ea typeface="微软雅黑" panose="020B0503020204020204" pitchFamily="34" charset="-122"/>
              </a:rPr>
              <a:t>年患者安全目标</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smtClean="0">
                <a:solidFill>
                  <a:prstClr val="black"/>
                </a:solidFill>
                <a:latin typeface="微软雅黑" panose="020B0503020204020204" pitchFamily="34" charset="-122"/>
                <a:ea typeface="微软雅黑" panose="020B0503020204020204" pitchFamily="34" charset="-122"/>
              </a:rPr>
              <a:t>，不断</a:t>
            </a:r>
            <a:r>
              <a:rPr lang="zh-CN" altLang="en-US" sz="1600" b="1" dirty="0">
                <a:solidFill>
                  <a:srgbClr val="FF0000"/>
                </a:solidFill>
                <a:latin typeface="微软雅黑" panose="020B0503020204020204" pitchFamily="34" charset="-122"/>
                <a:ea typeface="微软雅黑" panose="020B0503020204020204" pitchFamily="34" charset="-122"/>
              </a:rPr>
              <a:t>排查</a:t>
            </a:r>
            <a:r>
              <a:rPr lang="zh-CN" altLang="en-US" sz="1600" dirty="0">
                <a:solidFill>
                  <a:prstClr val="black"/>
                </a:solidFill>
                <a:latin typeface="微软雅黑" panose="020B0503020204020204" pitchFamily="34" charset="-122"/>
                <a:ea typeface="微软雅黑" panose="020B0503020204020204" pitchFamily="34" charset="-122"/>
              </a:rPr>
              <a:t>我院</a:t>
            </a:r>
            <a:r>
              <a:rPr lang="zh-CN" altLang="en-US" sz="1600" b="1" dirty="0">
                <a:solidFill>
                  <a:srgbClr val="FF0000"/>
                </a:solidFill>
                <a:latin typeface="微软雅黑" panose="020B0503020204020204" pitchFamily="34" charset="-122"/>
                <a:ea typeface="微软雅黑" panose="020B0503020204020204" pitchFamily="34" charset="-122"/>
              </a:rPr>
              <a:t>护理工作中存在的问题</a:t>
            </a:r>
            <a:r>
              <a:rPr lang="zh-CN" altLang="en-US" sz="1600" dirty="0">
                <a:solidFill>
                  <a:prstClr val="black"/>
                </a:solidFill>
                <a:latin typeface="微软雅黑" panose="020B0503020204020204" pitchFamily="34" charset="-122"/>
                <a:ea typeface="微软雅黑" panose="020B0503020204020204" pitchFamily="34" charset="-122"/>
              </a:rPr>
              <a:t>，进一步改进护理质量与安全管理。</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2</a:t>
            </a:r>
            <a:r>
              <a:rPr lang="zh-CN" altLang="en-US" sz="1600" dirty="0">
                <a:solidFill>
                  <a:prstClr val="black"/>
                </a:solidFill>
                <a:latin typeface="微软雅黑" panose="020B0503020204020204" pitchFamily="34" charset="-122"/>
                <a:ea typeface="微软雅黑" panose="020B0503020204020204" pitchFamily="34" charset="-122"/>
              </a:rPr>
              <a:t>、进一步落实“</a:t>
            </a:r>
            <a:r>
              <a:rPr lang="en-US" altLang="zh-CN" sz="1600" dirty="0">
                <a:solidFill>
                  <a:prstClr val="black"/>
                </a:solidFill>
                <a:latin typeface="微软雅黑" panose="020B0503020204020204" pitchFamily="34" charset="-122"/>
                <a:ea typeface="微软雅黑" panose="020B0503020204020204" pitchFamily="34" charset="-122"/>
              </a:rPr>
              <a:t>XX</a:t>
            </a:r>
            <a:r>
              <a:rPr lang="zh-CN" altLang="en-US" sz="1600" dirty="0">
                <a:solidFill>
                  <a:prstClr val="black"/>
                </a:solidFill>
                <a:latin typeface="微软雅黑" panose="020B0503020204020204" pitchFamily="34" charset="-122"/>
                <a:ea typeface="微软雅黑" panose="020B0503020204020204" pitchFamily="34" charset="-122"/>
              </a:rPr>
              <a:t>省护理事业发展规划中期评估”标准</a:t>
            </a:r>
            <a:r>
              <a:rPr lang="en-US" altLang="zh-CN" sz="1600" dirty="0">
                <a:solidFill>
                  <a:prstClr val="black"/>
                </a:solidFill>
                <a:latin typeface="微软雅黑" panose="020B0503020204020204" pitchFamily="34" charset="-122"/>
                <a:ea typeface="微软雅黑" panose="020B0503020204020204" pitchFamily="34" charset="-122"/>
              </a:rPr>
              <a:t>, </a:t>
            </a:r>
            <a:r>
              <a:rPr lang="zh-CN" altLang="en-US" sz="1600" dirty="0">
                <a:solidFill>
                  <a:prstClr val="black"/>
                </a:solidFill>
                <a:latin typeface="微软雅黑" panose="020B0503020204020204" pitchFamily="34" charset="-122"/>
                <a:ea typeface="微软雅黑" panose="020B0503020204020204" pitchFamily="34" charset="-122"/>
              </a:rPr>
              <a:t>重点抓好</a:t>
            </a:r>
            <a:r>
              <a:rPr lang="en-US" altLang="zh-CN" sz="1600" dirty="0" smtClean="0">
                <a:solidFill>
                  <a:prstClr val="black"/>
                </a:solidFill>
                <a:latin typeface="微软雅黑" panose="020B0503020204020204" pitchFamily="34" charset="-122"/>
                <a:ea typeface="微软雅黑" panose="020B0503020204020204" pitchFamily="34" charset="-122"/>
              </a:rPr>
              <a:t>《20xx</a:t>
            </a:r>
            <a:r>
              <a:rPr lang="zh-CN" altLang="en-US" sz="1600" dirty="0" smtClean="0">
                <a:solidFill>
                  <a:prstClr val="black"/>
                </a:solidFill>
                <a:latin typeface="微软雅黑" panose="020B0503020204020204" pitchFamily="34" charset="-122"/>
                <a:ea typeface="微软雅黑" panose="020B0503020204020204" pitchFamily="34" charset="-122"/>
              </a:rPr>
              <a:t>年度</a:t>
            </a:r>
            <a:r>
              <a:rPr lang="en-US" altLang="zh-CN" sz="1600" dirty="0" err="1">
                <a:solidFill>
                  <a:prstClr val="black"/>
                </a:solidFill>
                <a:latin typeface="微软雅黑" panose="020B0503020204020204" pitchFamily="34" charset="-122"/>
                <a:ea typeface="微软雅黑" panose="020B0503020204020204" pitchFamily="34" charset="-122"/>
              </a:rPr>
              <a:t>xxxx</a:t>
            </a:r>
            <a:r>
              <a:rPr lang="zh-CN" altLang="en-US" sz="1600" dirty="0">
                <a:solidFill>
                  <a:prstClr val="black"/>
                </a:solidFill>
                <a:latin typeface="微软雅黑" panose="020B0503020204020204" pitchFamily="34" charset="-122"/>
                <a:ea typeface="微软雅黑" panose="020B0503020204020204" pitchFamily="34" charset="-122"/>
              </a:rPr>
              <a:t>省</a:t>
            </a:r>
            <a:r>
              <a:rPr lang="en-US" altLang="zh-CN" sz="1600" dirty="0">
                <a:solidFill>
                  <a:prstClr val="black"/>
                </a:solidFill>
                <a:latin typeface="微软雅黑" panose="020B0503020204020204" pitchFamily="34" charset="-122"/>
                <a:ea typeface="微软雅黑" panose="020B0503020204020204" pitchFamily="34" charset="-122"/>
              </a:rPr>
              <a:t>11</a:t>
            </a:r>
            <a:r>
              <a:rPr lang="zh-CN" altLang="en-US" sz="1600" dirty="0">
                <a:solidFill>
                  <a:prstClr val="black"/>
                </a:solidFill>
                <a:latin typeface="微软雅黑" panose="020B0503020204020204" pitchFamily="34" charset="-122"/>
                <a:ea typeface="微软雅黑" panose="020B0503020204020204" pitchFamily="34" charset="-122"/>
              </a:rPr>
              <a:t>个专科十大安全质量目标</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的落实。</a:t>
            </a:r>
            <a:r>
              <a:rPr lang="en-US" altLang="zh-CN" sz="1600" dirty="0">
                <a:solidFill>
                  <a:prstClr val="black"/>
                </a:solidFill>
                <a:latin typeface="微软雅黑" panose="020B0503020204020204" pitchFamily="34" charset="-122"/>
                <a:ea typeface="微软雅黑" panose="020B0503020204020204" pitchFamily="34" charset="-122"/>
              </a:rPr>
              <a:t>   </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3</a:t>
            </a:r>
            <a:r>
              <a:rPr lang="zh-CN" altLang="en-US" sz="1600" dirty="0">
                <a:solidFill>
                  <a:prstClr val="black"/>
                </a:solidFill>
                <a:latin typeface="微软雅黑" panose="020B0503020204020204" pitchFamily="34" charset="-122"/>
                <a:ea typeface="微软雅黑" panose="020B0503020204020204" pitchFamily="34" charset="-122"/>
              </a:rPr>
              <a:t>、开展</a:t>
            </a:r>
            <a:r>
              <a:rPr lang="zh-CN" altLang="en-US" sz="1600" b="1" dirty="0">
                <a:solidFill>
                  <a:srgbClr val="FF0000"/>
                </a:solidFill>
                <a:latin typeface="微软雅黑" panose="020B0503020204020204" pitchFamily="34" charset="-122"/>
                <a:ea typeface="微软雅黑" panose="020B0503020204020204" pitchFamily="34" charset="-122"/>
              </a:rPr>
              <a:t>“护理安全伴我行</a:t>
            </a:r>
            <a:r>
              <a:rPr lang="en-US" altLang="zh-CN" sz="1600" b="1" dirty="0">
                <a:solidFill>
                  <a:srgbClr val="FF0000"/>
                </a:solidFill>
                <a:latin typeface="微软雅黑" panose="020B0503020204020204" pitchFamily="34" charset="-122"/>
                <a:ea typeface="微软雅黑" panose="020B0503020204020204" pitchFamily="34" charset="-122"/>
              </a:rPr>
              <a:t>---</a:t>
            </a:r>
            <a:r>
              <a:rPr lang="zh-CN" altLang="en-US" sz="1600" b="1" dirty="0">
                <a:solidFill>
                  <a:srgbClr val="FF0000"/>
                </a:solidFill>
                <a:latin typeface="微软雅黑" panose="020B0503020204020204" pitchFamily="34" charset="-122"/>
                <a:ea typeface="微软雅黑" panose="020B0503020204020204" pitchFamily="34" charset="-122"/>
              </a:rPr>
              <a:t>征集护理安全警示语活动”</a:t>
            </a:r>
            <a:r>
              <a:rPr lang="zh-CN" altLang="en-US" sz="1600" dirty="0">
                <a:solidFill>
                  <a:prstClr val="black"/>
                </a:solidFill>
                <a:latin typeface="微软雅黑" panose="020B0503020204020204" pitchFamily="34" charset="-122"/>
                <a:ea typeface="微软雅黑" panose="020B0503020204020204" pitchFamily="34" charset="-122"/>
              </a:rPr>
              <a:t>，鼓励护理人员人人参与，共建患者安全质量保障体系为目标，</a:t>
            </a:r>
            <a:endParaRPr lang="en-US" altLang="zh-CN" sz="1600" dirty="0">
              <a:solidFill>
                <a:prstClr val="black"/>
              </a:solidFill>
              <a:latin typeface="微软雅黑" panose="020B0503020204020204" pitchFamily="34" charset="-122"/>
              <a:ea typeface="微软雅黑" panose="020B0503020204020204" pitchFamily="34" charset="-122"/>
            </a:endParaRPr>
          </a:p>
        </p:txBody>
      </p:sp>
      <p:pic>
        <p:nvPicPr>
          <p:cNvPr id="17410" name="Picture 2" descr="自信的医生图片"/>
          <p:cNvPicPr>
            <a:picLocks noChangeAspect="1" noChangeArrowheads="1"/>
          </p:cNvPicPr>
          <p:nvPr/>
        </p:nvPicPr>
        <p:blipFill rotWithShape="1">
          <a:blip r:embed="rId1">
            <a:extLst>
              <a:ext uri="{28A0092B-C50C-407E-A947-70E740481C1C}">
                <a14:useLocalDpi xmlns:a14="http://schemas.microsoft.com/office/drawing/2010/main" val="0"/>
              </a:ext>
            </a:extLst>
          </a:blip>
          <a:srcRect l="4310" t="3512" r="11207"/>
          <a:stretch>
            <a:fillRect/>
          </a:stretch>
        </p:blipFill>
        <p:spPr bwMode="auto">
          <a:xfrm>
            <a:off x="7389340" y="0"/>
            <a:ext cx="4167236"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841157" y="452442"/>
            <a:ext cx="4334841"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  </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医疗质量管理规划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白板后面的医生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80422" y="22750"/>
            <a:ext cx="4545441" cy="6835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p:cNvSpPr txBox="1"/>
          <p:nvPr/>
        </p:nvSpPr>
        <p:spPr>
          <a:xfrm>
            <a:off x="264871" y="1806322"/>
            <a:ext cx="6047097" cy="412301"/>
          </a:xfrm>
          <a:prstGeom prst="rect">
            <a:avLst/>
          </a:prstGeom>
          <a:noFill/>
        </p:spPr>
        <p:txBody>
          <a:bodyPr wrap="square" lIns="91403" tIns="45702" rIns="91403" bIns="45702" rtlCol="0">
            <a:spAutoFit/>
          </a:bodyPr>
          <a:lstStyle/>
          <a:p>
            <a:pPr indent="457200" defTabSz="913765">
              <a:lnSpc>
                <a:spcPct val="130000"/>
              </a:lnSpc>
            </a:pPr>
            <a:r>
              <a:rPr lang="zh-CN" altLang="en-US" sz="1600" b="1" dirty="0">
                <a:solidFill>
                  <a:srgbClr val="1F497D"/>
                </a:solidFill>
                <a:latin typeface="微软雅黑" panose="020B0503020204020204" pitchFamily="34" charset="-122"/>
                <a:ea typeface="微软雅黑" panose="020B0503020204020204" pitchFamily="34" charset="-122"/>
              </a:rPr>
              <a:t>三、进一步加强药事工作，规范合理用药，保障用药安全。</a:t>
            </a:r>
            <a:endParaRPr lang="zh-CN" altLang="zh-CN" sz="1600" b="1" dirty="0">
              <a:solidFill>
                <a:srgbClr val="1F497D"/>
              </a:solidFill>
              <a:latin typeface="微软雅黑" panose="020B0503020204020204" pitchFamily="34" charset="-122"/>
              <a:ea typeface="微软雅黑" panose="020B0503020204020204" pitchFamily="34" charset="-122"/>
            </a:endParaRPr>
          </a:p>
        </p:txBody>
      </p:sp>
      <p:sp>
        <p:nvSpPr>
          <p:cNvPr id="3" name="TextBox 6"/>
          <p:cNvSpPr txBox="1"/>
          <p:nvPr/>
        </p:nvSpPr>
        <p:spPr>
          <a:xfrm>
            <a:off x="463098" y="2419319"/>
            <a:ext cx="7496320" cy="2308288"/>
          </a:xfrm>
          <a:prstGeom prst="rect">
            <a:avLst/>
          </a:prstGeom>
          <a:noFill/>
        </p:spPr>
        <p:txBody>
          <a:bodyPr wrap="square" lIns="91403" tIns="45702" rIns="91403" bIns="45702" rtlCol="0">
            <a:spAutoFit/>
          </a:bodyPr>
          <a:lstStyle/>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1</a:t>
            </a:r>
            <a:r>
              <a:rPr lang="zh-CN" altLang="en-US" sz="1600" dirty="0">
                <a:solidFill>
                  <a:prstClr val="black"/>
                </a:solidFill>
                <a:latin typeface="微软雅黑" panose="020B0503020204020204" pitchFamily="34" charset="-122"/>
                <a:ea typeface="微软雅黑" panose="020B0503020204020204" pitchFamily="34" charset="-122"/>
              </a:rPr>
              <a:t>、</a:t>
            </a:r>
            <a:r>
              <a:rPr lang="zh-CN" altLang="en-US" sz="1600" b="1" dirty="0">
                <a:solidFill>
                  <a:srgbClr val="FF0000"/>
                </a:solidFill>
                <a:latin typeface="微软雅黑" panose="020B0503020204020204" pitchFamily="34" charset="-122"/>
                <a:ea typeface="微软雅黑" panose="020B0503020204020204" pitchFamily="34" charset="-122"/>
              </a:rPr>
              <a:t>加强药事工作管理。</a:t>
            </a:r>
            <a:r>
              <a:rPr lang="zh-CN" altLang="en-US" sz="1600" dirty="0">
                <a:solidFill>
                  <a:prstClr val="black"/>
                </a:solidFill>
                <a:latin typeface="微软雅黑" panose="020B0503020204020204" pitchFamily="34" charset="-122"/>
                <a:ea typeface="微软雅黑" panose="020B0503020204020204" pitchFamily="34" charset="-122"/>
              </a:rPr>
              <a:t>认真贯彻执行</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药品管理法</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医疗机构药事管理暂行规定</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和</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处方管理办法</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及有关法律法规。</a:t>
            </a:r>
            <a:r>
              <a:rPr lang="en-US" altLang="zh-CN" sz="1600" dirty="0">
                <a:solidFill>
                  <a:prstClr val="black"/>
                </a:solidFill>
                <a:latin typeface="微软雅黑" panose="020B0503020204020204" pitchFamily="34" charset="-122"/>
                <a:ea typeface="微软雅黑" panose="020B0503020204020204" pitchFamily="34" charset="-122"/>
              </a:rPr>
              <a:t>   </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2</a:t>
            </a:r>
            <a:r>
              <a:rPr lang="zh-CN" altLang="en-US" sz="1600" dirty="0">
                <a:solidFill>
                  <a:prstClr val="black"/>
                </a:solidFill>
                <a:latin typeface="微软雅黑" panose="020B0503020204020204" pitchFamily="34" charset="-122"/>
                <a:ea typeface="微软雅黑" panose="020B0503020204020204" pitchFamily="34" charset="-122"/>
              </a:rPr>
              <a:t>、</a:t>
            </a:r>
            <a:r>
              <a:rPr lang="zh-CN" altLang="en-US" sz="1600" b="1" dirty="0">
                <a:solidFill>
                  <a:srgbClr val="FF0000"/>
                </a:solidFill>
                <a:latin typeface="微软雅黑" panose="020B0503020204020204" pitchFamily="34" charset="-122"/>
                <a:ea typeface="微软雅黑" panose="020B0503020204020204" pitchFamily="34" charset="-122"/>
              </a:rPr>
              <a:t>加强临床用药监管。</a:t>
            </a:r>
            <a:r>
              <a:rPr lang="zh-CN" altLang="en-US" sz="1600" dirty="0">
                <a:solidFill>
                  <a:prstClr val="black"/>
                </a:solidFill>
                <a:latin typeface="微软雅黑" panose="020B0503020204020204" pitchFamily="34" charset="-122"/>
                <a:ea typeface="微软雅黑" panose="020B0503020204020204" pitchFamily="34" charset="-122"/>
              </a:rPr>
              <a:t>包括继续开展处方点评公示制度、实行药物用量动态监测、实行药品分级管理制度、加强医院抗菌药物的临床应用管理和合理用药的技术干预和行政干预等等，在去年取得的药品管理成绩的基础上，进一步加强对药品的管理，加大对大处方的查处力度，加强对不合理用药的处罚力度。</a:t>
            </a:r>
            <a:endParaRPr lang="en-US" altLang="zh-CN" sz="1600" dirty="0">
              <a:solidFill>
                <a:prstClr val="black"/>
              </a:solidFill>
              <a:latin typeface="微软雅黑" panose="020B0503020204020204" pitchFamily="34" charset="-122"/>
              <a:ea typeface="微软雅黑" panose="020B0503020204020204" pitchFamily="34" charset="-122"/>
            </a:endParaRPr>
          </a:p>
        </p:txBody>
      </p:sp>
      <p:sp>
        <p:nvSpPr>
          <p:cNvPr id="10" name="矩形 9"/>
          <p:cNvSpPr/>
          <p:nvPr/>
        </p:nvSpPr>
        <p:spPr>
          <a:xfrm>
            <a:off x="596114" y="636259"/>
            <a:ext cx="4334841"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  </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医疗质量管理规划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2775" y="2172434"/>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1</a:t>
            </a:r>
            <a:r>
              <a:rPr lang="zh-CN" altLang="en-US" sz="1600" dirty="0">
                <a:solidFill>
                  <a:prstClr val="white"/>
                </a:solidFill>
                <a:latin typeface="微软雅黑" panose="020B0503020204020204" pitchFamily="34" charset="-122"/>
                <a:ea typeface="微软雅黑" panose="020B0503020204020204" pitchFamily="34" charset="-122"/>
              </a:rPr>
              <a:t>）医疗设备工作</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3" name="矩形 2"/>
          <p:cNvSpPr/>
          <p:nvPr/>
        </p:nvSpPr>
        <p:spPr>
          <a:xfrm>
            <a:off x="4728205" y="2216671"/>
            <a:ext cx="7463796"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设备使用率、完好率达标，设备采购严格按规定程序办理，并达到政府要求。</a:t>
            </a:r>
            <a:endParaRPr lang="zh-CN" altLang="en-US" sz="1600" dirty="0">
              <a:solidFill>
                <a:prstClr val="black"/>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4728204" y="2763616"/>
            <a:ext cx="7198925"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5" name="矩形 4"/>
          <p:cNvSpPr/>
          <p:nvPr/>
        </p:nvSpPr>
        <p:spPr>
          <a:xfrm>
            <a:off x="912775" y="2874330"/>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2</a:t>
            </a:r>
            <a:r>
              <a:rPr lang="zh-CN" altLang="en-US" sz="1600" dirty="0">
                <a:solidFill>
                  <a:prstClr val="white"/>
                </a:solidFill>
                <a:latin typeface="微软雅黑" panose="020B0503020204020204" pitchFamily="34" charset="-122"/>
                <a:ea typeface="微软雅黑" panose="020B0503020204020204" pitchFamily="34" charset="-122"/>
              </a:rPr>
              <a:t>）后勤保障工作</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6" name="矩形 5"/>
          <p:cNvSpPr/>
          <p:nvPr/>
        </p:nvSpPr>
        <p:spPr>
          <a:xfrm>
            <a:off x="912775" y="3576224"/>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3</a:t>
            </a:r>
            <a:r>
              <a:rPr lang="zh-CN" altLang="en-US" sz="1600" dirty="0">
                <a:solidFill>
                  <a:prstClr val="white"/>
                </a:solidFill>
                <a:latin typeface="微软雅黑" panose="020B0503020204020204" pitchFamily="34" charset="-122"/>
                <a:ea typeface="微软雅黑" panose="020B0503020204020204" pitchFamily="34" charset="-122"/>
              </a:rPr>
              <a:t>）加强服务规范化培训</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912775" y="4278120"/>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4</a:t>
            </a:r>
            <a:r>
              <a:rPr lang="zh-CN" altLang="en-US" sz="1600" dirty="0">
                <a:solidFill>
                  <a:prstClr val="white"/>
                </a:solidFill>
                <a:latin typeface="微软雅黑" panose="020B0503020204020204" pitchFamily="34" charset="-122"/>
                <a:ea typeface="微软雅黑" panose="020B0503020204020204" pitchFamily="34" charset="-122"/>
              </a:rPr>
              <a:t>）积极开展新技术新项目</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8" name="矩形 7"/>
          <p:cNvSpPr/>
          <p:nvPr/>
        </p:nvSpPr>
        <p:spPr>
          <a:xfrm>
            <a:off x="912775" y="4980014"/>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5</a:t>
            </a:r>
            <a:r>
              <a:rPr lang="zh-CN" altLang="en-US" sz="1600" dirty="0">
                <a:solidFill>
                  <a:prstClr val="white"/>
                </a:solidFill>
                <a:latin typeface="微软雅黑" panose="020B0503020204020204" pitchFamily="34" charset="-122"/>
                <a:ea typeface="微软雅黑" panose="020B0503020204020204" pitchFamily="34" charset="-122"/>
              </a:rPr>
              <a:t>）加强与上级医院的交流和合作</a:t>
            </a:r>
            <a:endParaRPr lang="zh-CN" altLang="en-US" sz="1600" dirty="0">
              <a:solidFill>
                <a:prstClr val="white"/>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4728204" y="3484717"/>
            <a:ext cx="7198925"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cxnSp>
        <p:nvCxnSpPr>
          <p:cNvPr id="10" name="直接连接符 9"/>
          <p:cNvCxnSpPr/>
          <p:nvPr/>
        </p:nvCxnSpPr>
        <p:spPr>
          <a:xfrm>
            <a:off x="4728204" y="4205821"/>
            <a:ext cx="7198925"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cxnSp>
        <p:nvCxnSpPr>
          <p:cNvPr id="11" name="直接连接符 10"/>
          <p:cNvCxnSpPr/>
          <p:nvPr/>
        </p:nvCxnSpPr>
        <p:spPr>
          <a:xfrm>
            <a:off x="4728205" y="4926922"/>
            <a:ext cx="7198753"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12" name="矩形 11"/>
          <p:cNvSpPr/>
          <p:nvPr/>
        </p:nvSpPr>
        <p:spPr>
          <a:xfrm>
            <a:off x="4728204" y="2941564"/>
            <a:ext cx="7198925"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职工对后勤工作满意度达</a:t>
            </a:r>
            <a:r>
              <a:rPr lang="en-US" altLang="zh-CN"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90%</a:t>
            </a: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，患者及其家属对后勤工作满意度达</a:t>
            </a:r>
            <a:r>
              <a:rPr lang="en-US" altLang="zh-CN"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90%</a:t>
            </a: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3" name="矩形 12"/>
          <p:cNvSpPr/>
          <p:nvPr/>
        </p:nvSpPr>
        <p:spPr>
          <a:xfrm>
            <a:off x="4728205" y="3666456"/>
            <a:ext cx="7198753"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dirty="0">
                <a:solidFill>
                  <a:prstClr val="black"/>
                </a:solidFill>
                <a:latin typeface="微软雅黑" panose="020B0503020204020204" pitchFamily="34" charset="-122"/>
                <a:ea typeface="微软雅黑" panose="020B0503020204020204" pitchFamily="34" charset="-122"/>
              </a:rPr>
              <a:t>严格执行各项服务规范，各项规范要落到实处，让患者感受到人性化服务。</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4" name="矩形 13"/>
          <p:cNvSpPr/>
          <p:nvPr/>
        </p:nvSpPr>
        <p:spPr>
          <a:xfrm>
            <a:off x="4728204" y="4391347"/>
            <a:ext cx="6298360"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加大对开展新技术新项目的支持力度及奖励力度。</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5" name="矩形 14"/>
          <p:cNvSpPr/>
          <p:nvPr/>
        </p:nvSpPr>
        <p:spPr>
          <a:xfrm>
            <a:off x="4728204" y="5116240"/>
            <a:ext cx="6298360"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加强与上级对口帮扶医院及兄弟市级医院的交流和合作。</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6" name="矩形 15"/>
          <p:cNvSpPr/>
          <p:nvPr/>
        </p:nvSpPr>
        <p:spPr>
          <a:xfrm>
            <a:off x="912775" y="5681911"/>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6</a:t>
            </a:r>
            <a:r>
              <a:rPr lang="zh-CN" altLang="en-US" sz="1600" dirty="0">
                <a:solidFill>
                  <a:prstClr val="white"/>
                </a:solidFill>
                <a:latin typeface="微软雅黑" panose="020B0503020204020204" pitchFamily="34" charset="-122"/>
                <a:ea typeface="微软雅黑" panose="020B0503020204020204" pitchFamily="34" charset="-122"/>
              </a:rPr>
              <a:t>）打造特色专科</a:t>
            </a:r>
            <a:endParaRPr lang="zh-CN" altLang="en-US" sz="1600" dirty="0">
              <a:solidFill>
                <a:prstClr val="white"/>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4728205" y="5648022"/>
            <a:ext cx="7198753"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18" name="矩形 17"/>
          <p:cNvSpPr/>
          <p:nvPr/>
        </p:nvSpPr>
        <p:spPr>
          <a:xfrm>
            <a:off x="4728204" y="5841134"/>
            <a:ext cx="6298360"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加强重点专科建设，拓展业务范围，打造特色专科</a:t>
            </a:r>
            <a:endParaRPr lang="zh-CN" altLang="en-US" sz="1600" dirty="0">
              <a:solidFill>
                <a:prstClr val="black"/>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4728377" y="6235354"/>
            <a:ext cx="7198753"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26" name="矩形 25"/>
          <p:cNvSpPr/>
          <p:nvPr/>
        </p:nvSpPr>
        <p:spPr>
          <a:xfrm>
            <a:off x="281279" y="961917"/>
            <a:ext cx="5155579"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  </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医疗质量管理</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规划</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总结</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8" grpId="0" animBg="1"/>
      <p:bldP spid="12" grpId="0"/>
      <p:bldP spid="13" grpId="0"/>
      <p:bldP spid="14" grpId="0"/>
      <p:bldP spid="15" grpId="0"/>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grayscl/>
            <a:extLst>
              <a:ext uri="{28A0092B-C50C-407E-A947-70E740481C1C}">
                <a14:useLocalDpi xmlns:a14="http://schemas.microsoft.com/office/drawing/2010/main" val="0"/>
              </a:ext>
            </a:extLst>
          </a:blip>
          <a:srcRect t="5111" b="10556"/>
          <a:stretch>
            <a:fillRect/>
          </a:stretch>
        </p:blipFill>
        <p:spPr>
          <a:xfrm>
            <a:off x="0" y="0"/>
            <a:ext cx="12192000" cy="6858000"/>
          </a:xfrm>
          <a:prstGeom prst="rect">
            <a:avLst/>
          </a:prstGeom>
        </p:spPr>
      </p:pic>
      <p:sp>
        <p:nvSpPr>
          <p:cNvPr id="4" name="矩形 3"/>
          <p:cNvSpPr/>
          <p:nvPr/>
        </p:nvSpPr>
        <p:spPr>
          <a:xfrm>
            <a:off x="770303" y="1125283"/>
            <a:ext cx="5484690" cy="4896359"/>
          </a:xfrm>
          <a:prstGeom prst="rect">
            <a:avLst/>
          </a:prstGeom>
          <a:solidFill>
            <a:schemeClr val="accent5">
              <a:lumMod val="7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4"/>
          <p:cNvSpPr/>
          <p:nvPr/>
        </p:nvSpPr>
        <p:spPr>
          <a:xfrm>
            <a:off x="1059787" y="1615043"/>
            <a:ext cx="5119323" cy="682238"/>
          </a:xfrm>
          <a:prstGeom prst="rect">
            <a:avLst/>
          </a:prstGeom>
          <a:noFill/>
        </p:spPr>
        <p:txBody>
          <a:bodyPr wrap="square">
            <a:spAutoFit/>
          </a:bodyPr>
          <a:lstStyle/>
          <a:p>
            <a:pPr marL="171450" indent="-171450">
              <a:lnSpc>
                <a:spcPts val="2300"/>
              </a:lnSpc>
              <a:buFont typeface="Wingdings" panose="05000000000000000000" pitchFamily="2" charset="2"/>
              <a:buChar char="ü"/>
            </a:pPr>
            <a:r>
              <a:rPr lang="en-US" altLang="zh-CN" sz="1400" dirty="0" smtClean="0">
                <a:solidFill>
                  <a:prstClr val="white"/>
                </a:solidFill>
                <a:latin typeface="微软雅黑" panose="020B0503020204020204" pitchFamily="34" charset="-122"/>
                <a:ea typeface="微软雅黑" panose="020B0503020204020204" pitchFamily="34" charset="-122"/>
              </a:rPr>
              <a:t>2011</a:t>
            </a:r>
            <a:r>
              <a:rPr lang="zh-CN" altLang="en-US" sz="1400" dirty="0">
                <a:solidFill>
                  <a:prstClr val="white"/>
                </a:solidFill>
                <a:latin typeface="微软雅黑" panose="020B0503020204020204" pitchFamily="34" charset="-122"/>
                <a:ea typeface="微软雅黑" panose="020B0503020204020204" pitchFamily="34" charset="-122"/>
              </a:rPr>
              <a:t>年</a:t>
            </a:r>
            <a:r>
              <a:rPr lang="en-US" altLang="zh-CN" sz="1400" dirty="0">
                <a:solidFill>
                  <a:prstClr val="white"/>
                </a:solidFill>
                <a:latin typeface="微软雅黑" panose="020B0503020204020204" pitchFamily="34" charset="-122"/>
                <a:ea typeface="微软雅黑" panose="020B0503020204020204" pitchFamily="34" charset="-122"/>
              </a:rPr>
              <a:t>10</a:t>
            </a:r>
            <a:r>
              <a:rPr lang="zh-CN" altLang="en-US" sz="1400" dirty="0">
                <a:solidFill>
                  <a:prstClr val="white"/>
                </a:solidFill>
                <a:latin typeface="微软雅黑" panose="020B0503020204020204" pitchFamily="34" charset="-122"/>
                <a:ea typeface="微软雅黑" panose="020B0503020204020204" pitchFamily="34" charset="-122"/>
              </a:rPr>
              <a:t>月，</a:t>
            </a:r>
            <a:r>
              <a:rPr lang="zh-CN" altLang="en-US" sz="1600" b="1" dirty="0">
                <a:solidFill>
                  <a:srgbClr val="FFC000"/>
                </a:solidFill>
                <a:latin typeface="微软雅黑" panose="020B0503020204020204" pitchFamily="34" charset="-122"/>
                <a:ea typeface="微软雅黑" panose="020B0503020204020204" pitchFamily="34" charset="-122"/>
              </a:rPr>
              <a:t>南京市</a:t>
            </a:r>
            <a:r>
              <a:rPr lang="zh-CN" altLang="en-US" sz="1400" dirty="0">
                <a:solidFill>
                  <a:prstClr val="white"/>
                </a:solidFill>
                <a:latin typeface="微软雅黑" panose="020B0503020204020204" pitchFamily="34" charset="-122"/>
                <a:ea typeface="微软雅黑" panose="020B0503020204020204" pitchFamily="34" charset="-122"/>
              </a:rPr>
              <a:t>卫生局在国内</a:t>
            </a:r>
            <a:r>
              <a:rPr lang="zh-CN" altLang="en-US" sz="1600" b="1" dirty="0">
                <a:solidFill>
                  <a:srgbClr val="FFC000"/>
                </a:solidFill>
                <a:latin typeface="微软雅黑" panose="020B0503020204020204" pitchFamily="34" charset="-122"/>
                <a:ea typeface="微软雅黑" panose="020B0503020204020204" pitchFamily="34" charset="-122"/>
              </a:rPr>
              <a:t>率先引入患者满意度“第三方评价”机制</a:t>
            </a:r>
            <a:r>
              <a:rPr lang="zh-CN" altLang="en-US" sz="1400" dirty="0">
                <a:solidFill>
                  <a:prstClr val="white"/>
                </a:solidFill>
                <a:latin typeface="微软雅黑" panose="020B0503020204020204" pitchFamily="34" charset="-122"/>
                <a:ea typeface="微软雅黑" panose="020B0503020204020204" pitchFamily="34" charset="-122"/>
              </a:rPr>
              <a:t>，在市属</a:t>
            </a:r>
            <a:r>
              <a:rPr lang="en-US" altLang="zh-CN" sz="1400" dirty="0">
                <a:solidFill>
                  <a:prstClr val="white"/>
                </a:solidFill>
                <a:latin typeface="微软雅黑" panose="020B0503020204020204" pitchFamily="34" charset="-122"/>
                <a:ea typeface="微软雅黑" panose="020B0503020204020204" pitchFamily="34" charset="-122"/>
              </a:rPr>
              <a:t>10</a:t>
            </a:r>
            <a:r>
              <a:rPr lang="zh-CN" altLang="en-US" sz="1400" dirty="0">
                <a:solidFill>
                  <a:prstClr val="white"/>
                </a:solidFill>
                <a:latin typeface="微软雅黑" panose="020B0503020204020204" pitchFamily="34" charset="-122"/>
                <a:ea typeface="微软雅黑" panose="020B0503020204020204" pitchFamily="34" charset="-122"/>
              </a:rPr>
              <a:t>家医院开展试点。</a:t>
            </a:r>
            <a:endParaRPr lang="zh-CN" altLang="en-US" sz="1400"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929296" y="2521837"/>
            <a:ext cx="5581562" cy="387286"/>
          </a:xfrm>
          <a:prstGeom prst="rect">
            <a:avLst/>
          </a:prstGeom>
          <a:noFill/>
        </p:spPr>
        <p:txBody>
          <a:bodyPr wrap="square">
            <a:spAutoFit/>
          </a:bodyPr>
          <a:lstStyle/>
          <a:p>
            <a:pPr marL="171450" indent="-171450">
              <a:lnSpc>
                <a:spcPts val="2300"/>
              </a:lnSpc>
              <a:buFont typeface="Wingdings" panose="05000000000000000000" pitchFamily="2" charset="2"/>
              <a:buChar char="ü"/>
            </a:pPr>
            <a:r>
              <a:rPr lang="en-US" altLang="zh-CN" sz="1400" dirty="0">
                <a:solidFill>
                  <a:prstClr val="white"/>
                </a:solidFill>
                <a:latin typeface="微软雅黑" panose="020B0503020204020204" pitchFamily="34" charset="-122"/>
                <a:ea typeface="微软雅黑" panose="020B0503020204020204" pitchFamily="34" charset="-122"/>
              </a:rPr>
              <a:t>2013</a:t>
            </a:r>
            <a:r>
              <a:rPr lang="zh-CN" altLang="en-US" sz="1400" dirty="0">
                <a:solidFill>
                  <a:prstClr val="white"/>
                </a:solidFill>
                <a:latin typeface="微软雅黑" panose="020B0503020204020204" pitchFamily="34" charset="-122"/>
                <a:ea typeface="微软雅黑" panose="020B0503020204020204" pitchFamily="34" charset="-122"/>
              </a:rPr>
              <a:t>年</a:t>
            </a:r>
            <a:r>
              <a:rPr lang="en-US" altLang="zh-CN" sz="1400" dirty="0">
                <a:solidFill>
                  <a:prstClr val="white"/>
                </a:solidFill>
                <a:latin typeface="微软雅黑" panose="020B0503020204020204" pitchFamily="34" charset="-122"/>
                <a:ea typeface="微软雅黑" panose="020B0503020204020204" pitchFamily="34" charset="-122"/>
              </a:rPr>
              <a:t>5</a:t>
            </a:r>
            <a:r>
              <a:rPr lang="zh-CN" altLang="en-US" sz="1400" dirty="0">
                <a:solidFill>
                  <a:prstClr val="white"/>
                </a:solidFill>
                <a:latin typeface="微软雅黑" panose="020B0503020204020204" pitchFamily="34" charset="-122"/>
                <a:ea typeface="微软雅黑" panose="020B0503020204020204" pitchFamily="34" charset="-122"/>
              </a:rPr>
              <a:t>月</a:t>
            </a:r>
            <a:r>
              <a:rPr lang="zh-CN" altLang="en-US" sz="1600" b="1" dirty="0">
                <a:solidFill>
                  <a:srgbClr val="FFC000"/>
                </a:solidFill>
                <a:latin typeface="微软雅黑" panose="020B0503020204020204" pitchFamily="34" charset="-122"/>
                <a:ea typeface="微软雅黑" panose="020B0503020204020204" pitchFamily="34" charset="-122"/>
              </a:rPr>
              <a:t>北京市将病患满意度纳入医生绩效考核指标</a:t>
            </a:r>
            <a:r>
              <a:rPr lang="zh-CN" altLang="en-US" sz="1400" dirty="0" smtClean="0">
                <a:solidFill>
                  <a:prstClr val="white"/>
                </a:solidFill>
                <a:latin typeface="微软雅黑" panose="020B0503020204020204" pitchFamily="34" charset="-122"/>
                <a:ea typeface="微软雅黑" panose="020B0503020204020204" pitchFamily="34" charset="-122"/>
              </a:rPr>
              <a:t>；</a:t>
            </a:r>
            <a:endParaRPr lang="zh-CN" altLang="en-US" sz="1400" dirty="0">
              <a:solidFill>
                <a:prstClr val="white"/>
              </a:solidFill>
              <a:latin typeface="微软雅黑" panose="020B0503020204020204" pitchFamily="34" charset="-122"/>
              <a:ea typeface="微软雅黑" panose="020B0503020204020204" pitchFamily="34" charset="-122"/>
            </a:endParaRPr>
          </a:p>
        </p:txBody>
      </p:sp>
      <p:sp>
        <p:nvSpPr>
          <p:cNvPr id="8" name="矩形 7"/>
          <p:cNvSpPr/>
          <p:nvPr/>
        </p:nvSpPr>
        <p:spPr>
          <a:xfrm>
            <a:off x="929296" y="3429000"/>
            <a:ext cx="5166704" cy="1272143"/>
          </a:xfrm>
          <a:prstGeom prst="rect">
            <a:avLst/>
          </a:prstGeom>
          <a:noFill/>
        </p:spPr>
        <p:txBody>
          <a:bodyPr wrap="square">
            <a:spAutoFit/>
          </a:bodyPr>
          <a:lstStyle/>
          <a:p>
            <a:pPr marL="171450" indent="-171450">
              <a:lnSpc>
                <a:spcPts val="2300"/>
              </a:lnSpc>
              <a:buFont typeface="Wingdings" panose="05000000000000000000" pitchFamily="2" charset="2"/>
              <a:buChar char="ü"/>
            </a:pPr>
            <a:r>
              <a:rPr lang="en-US" altLang="zh-CN" sz="1400" dirty="0" smtClean="0">
                <a:solidFill>
                  <a:prstClr val="white"/>
                </a:solidFill>
                <a:latin typeface="微软雅黑" panose="020B0503020204020204" pitchFamily="34" charset="-122"/>
                <a:ea typeface="微软雅黑" panose="020B0503020204020204" pitchFamily="34" charset="-122"/>
              </a:rPr>
              <a:t>2015</a:t>
            </a:r>
            <a:r>
              <a:rPr lang="zh-CN" altLang="en-US" sz="1400" dirty="0" smtClean="0">
                <a:solidFill>
                  <a:prstClr val="white"/>
                </a:solidFill>
                <a:latin typeface="微软雅黑" panose="020B0503020204020204" pitchFamily="34" charset="-122"/>
                <a:ea typeface="微软雅黑" panose="020B0503020204020204" pitchFamily="34" charset="-122"/>
              </a:rPr>
              <a:t>年</a:t>
            </a:r>
            <a:r>
              <a:rPr lang="en-US" altLang="zh-CN" sz="1400" dirty="0">
                <a:solidFill>
                  <a:prstClr val="white"/>
                </a:solidFill>
                <a:latin typeface="微软雅黑" panose="020B0503020204020204" pitchFamily="34" charset="-122"/>
                <a:ea typeface="微软雅黑" panose="020B0503020204020204" pitchFamily="34" charset="-122"/>
              </a:rPr>
              <a:t>10</a:t>
            </a:r>
            <a:r>
              <a:rPr lang="zh-CN" altLang="en-US" sz="1400" dirty="0">
                <a:solidFill>
                  <a:prstClr val="white"/>
                </a:solidFill>
                <a:latin typeface="微软雅黑" panose="020B0503020204020204" pitchFamily="34" charset="-122"/>
                <a:ea typeface="微软雅黑" panose="020B0503020204020204" pitchFamily="34" charset="-122"/>
              </a:rPr>
              <a:t>月中央机构编制委员会办公室近日批准成立</a:t>
            </a:r>
            <a:r>
              <a:rPr lang="zh-CN" altLang="en-US" sz="1600" b="1" dirty="0">
                <a:solidFill>
                  <a:srgbClr val="FFC000"/>
                </a:solidFill>
                <a:latin typeface="微软雅黑" panose="020B0503020204020204" pitchFamily="34" charset="-122"/>
                <a:ea typeface="微软雅黑" panose="020B0503020204020204" pitchFamily="34" charset="-122"/>
              </a:rPr>
              <a:t>“医疗管理服务指导中心”</a:t>
            </a:r>
            <a:r>
              <a:rPr lang="en-US" altLang="zh-CN" sz="1400" dirty="0">
                <a:solidFill>
                  <a:prstClr val="white"/>
                </a:solidFill>
                <a:latin typeface="微软雅黑" panose="020B0503020204020204" pitchFamily="34" charset="-122"/>
                <a:ea typeface="微软雅黑" panose="020B0503020204020204" pitchFamily="34" charset="-122"/>
              </a:rPr>
              <a:t>,</a:t>
            </a:r>
            <a:r>
              <a:rPr lang="zh-CN" altLang="en-US" sz="1400" dirty="0">
                <a:solidFill>
                  <a:prstClr val="white"/>
                </a:solidFill>
                <a:latin typeface="微软雅黑" panose="020B0503020204020204" pitchFamily="34" charset="-122"/>
                <a:ea typeface="微软雅黑" panose="020B0503020204020204" pitchFamily="34" charset="-122"/>
              </a:rPr>
              <a:t>这一新增机构定位为“执行机构”。新成立的医疗管理服务指导中心，主要从事医疗质量、患者安全等微观管理，工作内容更加细化。</a:t>
            </a:r>
            <a:endParaRPr lang="zh-CN" altLang="en-US" sz="1400" dirty="0">
              <a:solidFill>
                <a:prstClr val="white"/>
              </a:solidFill>
              <a:latin typeface="微软雅黑" panose="020B0503020204020204" pitchFamily="34" charset="-122"/>
              <a:ea typeface="微软雅黑" panose="020B0503020204020204" pitchFamily="34" charset="-122"/>
            </a:endParaRPr>
          </a:p>
        </p:txBody>
      </p:sp>
      <p:sp>
        <p:nvSpPr>
          <p:cNvPr id="12" name="矩形 11"/>
          <p:cNvSpPr/>
          <p:nvPr/>
        </p:nvSpPr>
        <p:spPr>
          <a:xfrm>
            <a:off x="500258" y="304136"/>
            <a:ext cx="5444119"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2.3</a:t>
            </a:r>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病患满意度政策解读</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8696"/>
            <a:ext cx="12207458" cy="6866695"/>
          </a:xfrm>
          <a:prstGeom prst="rect">
            <a:avLst/>
          </a:prstGeom>
        </p:spPr>
      </p:pic>
      <p:pic>
        <p:nvPicPr>
          <p:cNvPr id="12" name="图片 11"/>
          <p:cNvPicPr>
            <a:picLocks noChangeAspect="1"/>
          </p:cNvPicPr>
          <p:nvPr/>
        </p:nvPicPr>
        <p:blipFill>
          <a:blip r:embed="rId2">
            <a:extLst>
              <a:ext uri="{BEBA8EAE-BF5A-486C-A8C5-ECC9F3942E4B}">
                <a14:imgProps xmlns:a14="http://schemas.microsoft.com/office/drawing/2010/main">
                  <a14:imgLayer r:embed="rId3">
                    <a14:imgEffect>
                      <a14:backgroundRemoval t="0" b="100000" l="0" r="99841"/>
                    </a14:imgEffect>
                  </a14:imgLayer>
                </a14:imgProps>
              </a:ext>
              <a:ext uri="{28A0092B-C50C-407E-A947-70E740481C1C}">
                <a14:useLocalDpi xmlns:a14="http://schemas.microsoft.com/office/drawing/2010/main" val="0"/>
              </a:ext>
            </a:extLst>
          </a:blip>
          <a:stretch>
            <a:fillRect/>
          </a:stretch>
        </p:blipFill>
        <p:spPr>
          <a:xfrm>
            <a:off x="7161059" y="48781"/>
            <a:ext cx="4306824" cy="6858000"/>
          </a:xfrm>
          <a:prstGeom prst="rect">
            <a:avLst/>
          </a:prstGeom>
        </p:spPr>
      </p:pic>
      <p:sp>
        <p:nvSpPr>
          <p:cNvPr id="4" name="矩形 3"/>
          <p:cNvSpPr/>
          <p:nvPr/>
        </p:nvSpPr>
        <p:spPr>
          <a:xfrm>
            <a:off x="0" y="-8696"/>
            <a:ext cx="7033846" cy="6856110"/>
          </a:xfrm>
          <a:custGeom>
            <a:avLst/>
            <a:gdLst>
              <a:gd name="connsiteX0" fmla="*/ 0 w 2368062"/>
              <a:gd name="connsiteY0" fmla="*/ 0 h 2508738"/>
              <a:gd name="connsiteX1" fmla="*/ 2368062 w 2368062"/>
              <a:gd name="connsiteY1" fmla="*/ 0 h 2508738"/>
              <a:gd name="connsiteX2" fmla="*/ 2368062 w 2368062"/>
              <a:gd name="connsiteY2" fmla="*/ 2508738 h 2508738"/>
              <a:gd name="connsiteX3" fmla="*/ 0 w 2368062"/>
              <a:gd name="connsiteY3" fmla="*/ 2508738 h 2508738"/>
              <a:gd name="connsiteX4" fmla="*/ 0 w 2368062"/>
              <a:gd name="connsiteY4" fmla="*/ 0 h 2508738"/>
              <a:gd name="connsiteX0-1" fmla="*/ 0 w 6412523"/>
              <a:gd name="connsiteY0-2" fmla="*/ 1195754 h 3704492"/>
              <a:gd name="connsiteX1-3" fmla="*/ 6412523 w 6412523"/>
              <a:gd name="connsiteY1-4" fmla="*/ 0 h 3704492"/>
              <a:gd name="connsiteX2-5" fmla="*/ 2368062 w 6412523"/>
              <a:gd name="connsiteY2-6" fmla="*/ 3704492 h 3704492"/>
              <a:gd name="connsiteX3-7" fmla="*/ 0 w 6412523"/>
              <a:gd name="connsiteY3-8" fmla="*/ 3704492 h 3704492"/>
              <a:gd name="connsiteX4-9" fmla="*/ 0 w 6412523"/>
              <a:gd name="connsiteY4-10" fmla="*/ 1195754 h 3704492"/>
              <a:gd name="connsiteX0-11" fmla="*/ 3739662 w 6412523"/>
              <a:gd name="connsiteY0-12" fmla="*/ 23446 h 3704492"/>
              <a:gd name="connsiteX1-13" fmla="*/ 6412523 w 6412523"/>
              <a:gd name="connsiteY1-14" fmla="*/ 0 h 3704492"/>
              <a:gd name="connsiteX2-15" fmla="*/ 2368062 w 6412523"/>
              <a:gd name="connsiteY2-16" fmla="*/ 3704492 h 3704492"/>
              <a:gd name="connsiteX3-17" fmla="*/ 0 w 6412523"/>
              <a:gd name="connsiteY3-18" fmla="*/ 3704492 h 3704492"/>
              <a:gd name="connsiteX4-19" fmla="*/ 3739662 w 6412523"/>
              <a:gd name="connsiteY4-20" fmla="*/ 23446 h 3704492"/>
              <a:gd name="connsiteX0-21" fmla="*/ 3739662 w 6412523"/>
              <a:gd name="connsiteY0-22" fmla="*/ 23446 h 6928338"/>
              <a:gd name="connsiteX1-23" fmla="*/ 6412523 w 6412523"/>
              <a:gd name="connsiteY1-24" fmla="*/ 0 h 6928338"/>
              <a:gd name="connsiteX2-25" fmla="*/ 4806462 w 6412523"/>
              <a:gd name="connsiteY2-26" fmla="*/ 6928338 h 6928338"/>
              <a:gd name="connsiteX3-27" fmla="*/ 0 w 6412523"/>
              <a:gd name="connsiteY3-28" fmla="*/ 3704492 h 6928338"/>
              <a:gd name="connsiteX4-29" fmla="*/ 3739662 w 6412523"/>
              <a:gd name="connsiteY4-30" fmla="*/ 23446 h 6928338"/>
              <a:gd name="connsiteX0-31" fmla="*/ 5404339 w 8077200"/>
              <a:gd name="connsiteY0-32" fmla="*/ 23446 h 6928338"/>
              <a:gd name="connsiteX1-33" fmla="*/ 8077200 w 8077200"/>
              <a:gd name="connsiteY1-34" fmla="*/ 0 h 6928338"/>
              <a:gd name="connsiteX2-35" fmla="*/ 6471139 w 8077200"/>
              <a:gd name="connsiteY2-36" fmla="*/ 6928338 h 6928338"/>
              <a:gd name="connsiteX3-37" fmla="*/ 0 w 8077200"/>
              <a:gd name="connsiteY3-38" fmla="*/ 6904892 h 6928338"/>
              <a:gd name="connsiteX4-39" fmla="*/ 5404339 w 8077200"/>
              <a:gd name="connsiteY4-40" fmla="*/ 23446 h 6928338"/>
              <a:gd name="connsiteX0-41" fmla="*/ 5392616 w 8077200"/>
              <a:gd name="connsiteY0-42" fmla="*/ 11723 h 6928338"/>
              <a:gd name="connsiteX1-43" fmla="*/ 8077200 w 8077200"/>
              <a:gd name="connsiteY1-44" fmla="*/ 0 h 6928338"/>
              <a:gd name="connsiteX2-45" fmla="*/ 6471139 w 8077200"/>
              <a:gd name="connsiteY2-46" fmla="*/ 6928338 h 6928338"/>
              <a:gd name="connsiteX3-47" fmla="*/ 0 w 8077200"/>
              <a:gd name="connsiteY3-48" fmla="*/ 6904892 h 6928338"/>
              <a:gd name="connsiteX4-49" fmla="*/ 5392616 w 8077200"/>
              <a:gd name="connsiteY4-50" fmla="*/ 11723 h 6928338"/>
              <a:gd name="connsiteX0-51" fmla="*/ 1043354 w 8077200"/>
              <a:gd name="connsiteY0-52" fmla="*/ 23446 h 6928338"/>
              <a:gd name="connsiteX1-53" fmla="*/ 8077200 w 8077200"/>
              <a:gd name="connsiteY1-54" fmla="*/ 0 h 6928338"/>
              <a:gd name="connsiteX2-55" fmla="*/ 6471139 w 8077200"/>
              <a:gd name="connsiteY2-56" fmla="*/ 6928338 h 6928338"/>
              <a:gd name="connsiteX3-57" fmla="*/ 0 w 8077200"/>
              <a:gd name="connsiteY3-58" fmla="*/ 6904892 h 6928338"/>
              <a:gd name="connsiteX4-59" fmla="*/ 1043354 w 8077200"/>
              <a:gd name="connsiteY4-60" fmla="*/ 23446 h 6928338"/>
              <a:gd name="connsiteX0-61" fmla="*/ 0 w 7033846"/>
              <a:gd name="connsiteY0-62" fmla="*/ 23446 h 6928338"/>
              <a:gd name="connsiteX1-63" fmla="*/ 7033846 w 7033846"/>
              <a:gd name="connsiteY1-64" fmla="*/ 0 h 6928338"/>
              <a:gd name="connsiteX2-65" fmla="*/ 5427785 w 7033846"/>
              <a:gd name="connsiteY2-66" fmla="*/ 6928338 h 6928338"/>
              <a:gd name="connsiteX3-67" fmla="*/ 2555631 w 7033846"/>
              <a:gd name="connsiteY3-68" fmla="*/ 6881446 h 6928338"/>
              <a:gd name="connsiteX4-69" fmla="*/ 0 w 7033846"/>
              <a:gd name="connsiteY4-70" fmla="*/ 23446 h 6928338"/>
              <a:gd name="connsiteX0-71" fmla="*/ 0 w 7033846"/>
              <a:gd name="connsiteY0-72" fmla="*/ 23446 h 6928338"/>
              <a:gd name="connsiteX1-73" fmla="*/ 7033846 w 7033846"/>
              <a:gd name="connsiteY1-74" fmla="*/ 0 h 6928338"/>
              <a:gd name="connsiteX2-75" fmla="*/ 5029201 w 7033846"/>
              <a:gd name="connsiteY2-76" fmla="*/ 6928338 h 6928338"/>
              <a:gd name="connsiteX3-77" fmla="*/ 2555631 w 7033846"/>
              <a:gd name="connsiteY3-78" fmla="*/ 6881446 h 6928338"/>
              <a:gd name="connsiteX4-79" fmla="*/ 0 w 7033846"/>
              <a:gd name="connsiteY4-80" fmla="*/ 23446 h 6928338"/>
              <a:gd name="connsiteX0-81" fmla="*/ 0 w 7033846"/>
              <a:gd name="connsiteY0-82" fmla="*/ 23446 h 6904892"/>
              <a:gd name="connsiteX1-83" fmla="*/ 7033846 w 7033846"/>
              <a:gd name="connsiteY1-84" fmla="*/ 0 h 6904892"/>
              <a:gd name="connsiteX2-85" fmla="*/ 5451232 w 7033846"/>
              <a:gd name="connsiteY2-86" fmla="*/ 6904892 h 6904892"/>
              <a:gd name="connsiteX3-87" fmla="*/ 2555631 w 7033846"/>
              <a:gd name="connsiteY3-88" fmla="*/ 6881446 h 6904892"/>
              <a:gd name="connsiteX4-89" fmla="*/ 0 w 7033846"/>
              <a:gd name="connsiteY4-90" fmla="*/ 23446 h 6904892"/>
              <a:gd name="connsiteX0-91" fmla="*/ 0 w 7033846"/>
              <a:gd name="connsiteY0-92" fmla="*/ 23446 h 6904892"/>
              <a:gd name="connsiteX1-93" fmla="*/ 7033846 w 7033846"/>
              <a:gd name="connsiteY1-94" fmla="*/ 0 h 6904892"/>
              <a:gd name="connsiteX2-95" fmla="*/ 5451232 w 7033846"/>
              <a:gd name="connsiteY2-96" fmla="*/ 6904892 h 6904892"/>
              <a:gd name="connsiteX3-97" fmla="*/ 3165231 w 7033846"/>
              <a:gd name="connsiteY3-98" fmla="*/ 6893169 h 6904892"/>
              <a:gd name="connsiteX4-99" fmla="*/ 0 w 7033846"/>
              <a:gd name="connsiteY4-100" fmla="*/ 23446 h 6904892"/>
              <a:gd name="connsiteX0-101" fmla="*/ 0 w 7033846"/>
              <a:gd name="connsiteY0-102" fmla="*/ 23446 h 6904892"/>
              <a:gd name="connsiteX1-103" fmla="*/ 7033846 w 7033846"/>
              <a:gd name="connsiteY1-104" fmla="*/ 0 h 6904892"/>
              <a:gd name="connsiteX2-105" fmla="*/ 5451232 w 7033846"/>
              <a:gd name="connsiteY2-106" fmla="*/ 6904892 h 6904892"/>
              <a:gd name="connsiteX3-107" fmla="*/ 2373661 w 7033846"/>
              <a:gd name="connsiteY3-108" fmla="*/ 6893169 h 6904892"/>
              <a:gd name="connsiteX4-109" fmla="*/ 0 w 7033846"/>
              <a:gd name="connsiteY4-110" fmla="*/ 23446 h 690489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033846" h="6904892">
                <a:moveTo>
                  <a:pt x="0" y="23446"/>
                </a:moveTo>
                <a:lnTo>
                  <a:pt x="7033846" y="0"/>
                </a:lnTo>
                <a:lnTo>
                  <a:pt x="5451232" y="6904892"/>
                </a:lnTo>
                <a:lnTo>
                  <a:pt x="2373661" y="6893169"/>
                </a:lnTo>
                <a:lnTo>
                  <a:pt x="0" y="23446"/>
                </a:lnTo>
                <a:close/>
              </a:path>
            </a:pathLst>
          </a:custGeom>
          <a:solidFill>
            <a:schemeClr val="accent5">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5" name="文本框 4"/>
          <p:cNvSpPr txBox="1"/>
          <p:nvPr/>
        </p:nvSpPr>
        <p:spPr>
          <a:xfrm>
            <a:off x="837056" y="1531007"/>
            <a:ext cx="4232249" cy="387286"/>
          </a:xfrm>
          <a:prstGeom prst="rect">
            <a:avLst/>
          </a:prstGeom>
          <a:noFill/>
        </p:spPr>
        <p:txBody>
          <a:bodyPr wrap="non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a:solidFill>
                  <a:prstClr val="white"/>
                </a:solidFill>
              </a:rPr>
              <a:t>有力促进了医院医疗</a:t>
            </a:r>
            <a:r>
              <a:rPr lang="zh-CN" altLang="en-US" sz="1800" b="1" dirty="0">
                <a:solidFill>
                  <a:srgbClr val="FFC000"/>
                </a:solidFill>
              </a:rPr>
              <a:t>服务质量的持续提高</a:t>
            </a:r>
            <a:r>
              <a:rPr lang="en-US" altLang="zh-CN" sz="1800" b="1" dirty="0">
                <a:solidFill>
                  <a:srgbClr val="FFC000"/>
                </a:solidFill>
              </a:rPr>
              <a:t>;</a:t>
            </a:r>
            <a:endParaRPr lang="zh-CN" altLang="en-US" sz="1800" b="1" dirty="0">
              <a:solidFill>
                <a:srgbClr val="FFC000"/>
              </a:solidFill>
            </a:endParaRPr>
          </a:p>
        </p:txBody>
      </p:sp>
      <p:sp>
        <p:nvSpPr>
          <p:cNvPr id="7" name="文本框 6"/>
          <p:cNvSpPr txBox="1"/>
          <p:nvPr/>
        </p:nvSpPr>
        <p:spPr>
          <a:xfrm>
            <a:off x="1223279" y="2294710"/>
            <a:ext cx="2513830" cy="368499"/>
          </a:xfrm>
          <a:prstGeom prst="rect">
            <a:avLst/>
          </a:prstGeom>
          <a:noFill/>
        </p:spPr>
        <p:txBody>
          <a:bodyPr wrap="non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a:solidFill>
                  <a:prstClr val="white"/>
                </a:solidFill>
              </a:rPr>
              <a:t>有效</a:t>
            </a:r>
            <a:r>
              <a:rPr lang="zh-CN" altLang="en-US" sz="1800" b="1" dirty="0">
                <a:solidFill>
                  <a:srgbClr val="FFC000"/>
                </a:solidFill>
              </a:rPr>
              <a:t>降低医院投诉率</a:t>
            </a:r>
            <a:r>
              <a:rPr lang="en-US" altLang="zh-CN" sz="1800" b="1" dirty="0">
                <a:solidFill>
                  <a:srgbClr val="FFC000"/>
                </a:solidFill>
              </a:rPr>
              <a:t>;</a:t>
            </a:r>
            <a:endParaRPr lang="zh-CN" altLang="en-US" sz="1800" b="1" dirty="0">
              <a:solidFill>
                <a:srgbClr val="FFC000"/>
              </a:solidFill>
            </a:endParaRPr>
          </a:p>
        </p:txBody>
      </p:sp>
      <p:sp>
        <p:nvSpPr>
          <p:cNvPr id="8" name="文本框 7"/>
          <p:cNvSpPr txBox="1"/>
          <p:nvPr/>
        </p:nvSpPr>
        <p:spPr>
          <a:xfrm>
            <a:off x="1446108" y="2993202"/>
            <a:ext cx="4582002" cy="682238"/>
          </a:xfrm>
          <a:prstGeom prst="rect">
            <a:avLst/>
          </a:prstGeom>
          <a:noFill/>
        </p:spPr>
        <p:txBody>
          <a:bodyPr wrap="squar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a:solidFill>
                  <a:prstClr val="white"/>
                </a:solidFill>
              </a:rPr>
              <a:t>国家加大了对病患满意度的调查和管理，开展病患满意度调研</a:t>
            </a:r>
            <a:r>
              <a:rPr lang="zh-CN" altLang="en-US" sz="1800" b="1" dirty="0">
                <a:solidFill>
                  <a:srgbClr val="FFC000"/>
                </a:solidFill>
              </a:rPr>
              <a:t>符合市场需求</a:t>
            </a:r>
            <a:r>
              <a:rPr lang="zh-CN" altLang="en-US" dirty="0" smtClean="0">
                <a:solidFill>
                  <a:prstClr val="white"/>
                </a:solidFill>
              </a:rPr>
              <a:t>；</a:t>
            </a:r>
            <a:endParaRPr lang="zh-CN" altLang="en-US" dirty="0">
              <a:solidFill>
                <a:prstClr val="white"/>
              </a:solidFill>
            </a:endParaRPr>
          </a:p>
        </p:txBody>
      </p:sp>
      <p:sp>
        <p:nvSpPr>
          <p:cNvPr id="9" name="文本框 8"/>
          <p:cNvSpPr txBox="1"/>
          <p:nvPr/>
        </p:nvSpPr>
        <p:spPr>
          <a:xfrm>
            <a:off x="6857892" y="5751350"/>
            <a:ext cx="4913157" cy="977191"/>
          </a:xfrm>
          <a:prstGeom prst="rect">
            <a:avLst/>
          </a:prstGeom>
          <a:noFill/>
        </p:spPr>
        <p:txBody>
          <a:bodyPr wrap="squar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marL="0" indent="0">
              <a:buClr>
                <a:prstClr val="white"/>
              </a:buClr>
              <a:buFont typeface="Wingdings" panose="05000000000000000000" pitchFamily="2" charset="2"/>
              <a:buNone/>
            </a:pPr>
            <a:r>
              <a:rPr lang="zh-CN" altLang="en-US" sz="1000" dirty="0" smtClean="0">
                <a:solidFill>
                  <a:prstClr val="black"/>
                </a:solidFill>
              </a:rPr>
              <a:t>注：梅奥国际多年来简直以“病患满意度”为中心，可对目标医院进行专业的分析，与之将全国同水平医院的满意度进行对比，让目标医院了解自己位于行业中的发展水平。</a:t>
            </a:r>
            <a:endParaRPr lang="zh-CN" altLang="en-US" sz="1000" dirty="0">
              <a:solidFill>
                <a:prstClr val="black"/>
              </a:solidFill>
            </a:endParaRPr>
          </a:p>
        </p:txBody>
      </p:sp>
      <p:sp>
        <p:nvSpPr>
          <p:cNvPr id="10" name="文本框 9"/>
          <p:cNvSpPr txBox="1"/>
          <p:nvPr/>
        </p:nvSpPr>
        <p:spPr>
          <a:xfrm>
            <a:off x="1821323" y="3908982"/>
            <a:ext cx="3029997" cy="387286"/>
          </a:xfrm>
          <a:prstGeom prst="rect">
            <a:avLst/>
          </a:prstGeom>
          <a:noFill/>
        </p:spPr>
        <p:txBody>
          <a:bodyPr wrap="non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smtClean="0">
                <a:solidFill>
                  <a:prstClr val="white"/>
                </a:solidFill>
              </a:rPr>
              <a:t>为医院带来</a:t>
            </a:r>
            <a:r>
              <a:rPr lang="zh-CN" altLang="en-US" sz="1800" b="1" dirty="0">
                <a:solidFill>
                  <a:srgbClr val="FFC000"/>
                </a:solidFill>
              </a:rPr>
              <a:t>良好的社会声誉</a:t>
            </a:r>
            <a:r>
              <a:rPr lang="en-US" altLang="zh-CN" dirty="0" smtClean="0">
                <a:solidFill>
                  <a:prstClr val="white"/>
                </a:solidFill>
              </a:rPr>
              <a:t>;</a:t>
            </a:r>
            <a:endParaRPr lang="zh-CN" altLang="en-US" dirty="0">
              <a:solidFill>
                <a:prstClr val="white"/>
              </a:solidFill>
            </a:endParaRPr>
          </a:p>
        </p:txBody>
      </p:sp>
      <p:sp>
        <p:nvSpPr>
          <p:cNvPr id="11" name="文本框 10"/>
          <p:cNvSpPr txBox="1"/>
          <p:nvPr/>
        </p:nvSpPr>
        <p:spPr>
          <a:xfrm>
            <a:off x="2138971" y="4490143"/>
            <a:ext cx="3889139" cy="682238"/>
          </a:xfrm>
          <a:prstGeom prst="rect">
            <a:avLst/>
          </a:prstGeom>
          <a:noFill/>
        </p:spPr>
        <p:txBody>
          <a:bodyPr wrap="squar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a:solidFill>
                  <a:prstClr val="white"/>
                </a:solidFill>
              </a:rPr>
              <a:t>提升了医院医疗质量管理水平，规范了医疗行为，</a:t>
            </a:r>
            <a:r>
              <a:rPr lang="zh-CN" altLang="en-US" sz="1800" b="1" dirty="0">
                <a:solidFill>
                  <a:srgbClr val="FFC000"/>
                </a:solidFill>
              </a:rPr>
              <a:t>促进了人力资源管理</a:t>
            </a:r>
            <a:r>
              <a:rPr lang="zh-CN" altLang="en-US" dirty="0" smtClean="0">
                <a:solidFill>
                  <a:prstClr val="white"/>
                </a:solidFill>
              </a:rPr>
              <a:t>；</a:t>
            </a:r>
            <a:endParaRPr lang="zh-CN" altLang="en-US" dirty="0">
              <a:solidFill>
                <a:prstClr val="white"/>
              </a:solidFill>
            </a:endParaRPr>
          </a:p>
        </p:txBody>
      </p:sp>
      <p:sp>
        <p:nvSpPr>
          <p:cNvPr id="13" name="文本框 12"/>
          <p:cNvSpPr txBox="1"/>
          <p:nvPr/>
        </p:nvSpPr>
        <p:spPr>
          <a:xfrm>
            <a:off x="2729921" y="5390140"/>
            <a:ext cx="2858475" cy="387286"/>
          </a:xfrm>
          <a:prstGeom prst="rect">
            <a:avLst/>
          </a:prstGeom>
          <a:noFill/>
        </p:spPr>
        <p:txBody>
          <a:bodyPr wrap="non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smtClean="0">
                <a:solidFill>
                  <a:prstClr val="white"/>
                </a:solidFill>
              </a:rPr>
              <a:t>最终</a:t>
            </a:r>
            <a:r>
              <a:rPr lang="zh-CN" altLang="en-US" sz="1800" b="1" dirty="0">
                <a:solidFill>
                  <a:srgbClr val="FFC000"/>
                </a:solidFill>
              </a:rPr>
              <a:t>提高医院整体效益</a:t>
            </a:r>
            <a:r>
              <a:rPr lang="zh-CN" altLang="en-US" dirty="0" smtClean="0">
                <a:solidFill>
                  <a:prstClr val="white"/>
                </a:solidFill>
              </a:rPr>
              <a:t>。</a:t>
            </a:r>
            <a:endParaRPr lang="zh-CN" altLang="en-US" dirty="0">
              <a:solidFill>
                <a:prstClr val="white"/>
              </a:solidFill>
            </a:endParaRPr>
          </a:p>
        </p:txBody>
      </p:sp>
      <p:sp>
        <p:nvSpPr>
          <p:cNvPr id="17" name="矩形 16"/>
          <p:cNvSpPr/>
          <p:nvPr/>
        </p:nvSpPr>
        <p:spPr>
          <a:xfrm>
            <a:off x="264808" y="385565"/>
            <a:ext cx="6143028" cy="584775"/>
          </a:xfrm>
          <a:prstGeom prst="rect">
            <a:avLst/>
          </a:prstGeom>
        </p:spPr>
        <p:txBody>
          <a:bodyPr wrap="none">
            <a:spAutoFit/>
          </a:bodyPr>
          <a:lstStyle/>
          <a:p>
            <a:pPr algn="ctr" defTabSz="913765"/>
            <a:r>
              <a:rPr lang="en-US" altLang="zh-CN" sz="3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2.4</a:t>
            </a:r>
            <a:r>
              <a:rPr lang="zh-CN" altLang="en-US" sz="3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开展病患满意度的重要性</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7"/>
          <p:cNvSpPr txBox="1"/>
          <p:nvPr/>
        </p:nvSpPr>
        <p:spPr>
          <a:xfrm>
            <a:off x="2633220" y="5443104"/>
            <a:ext cx="6855999" cy="876742"/>
          </a:xfrm>
          <a:prstGeom prst="rect">
            <a:avLst/>
          </a:prstGeom>
          <a:noFill/>
          <a:ln w="15875">
            <a:solidFill>
              <a:srgbClr val="679EE5"/>
            </a:solidFill>
          </a:ln>
        </p:spPr>
        <p:txBody>
          <a:bodyPr wrap="square" lIns="91403" tIns="45702" rIns="91403" bIns="45702" rtlCol="0">
            <a:spAutoFit/>
          </a:bodyPr>
          <a:lstStyle/>
          <a:p>
            <a:pPr algn="ctr" defTabSz="913765"/>
            <a:r>
              <a:rPr lang="zh-CN" altLang="en-US" sz="1700" dirty="0">
                <a:solidFill>
                  <a:prstClr val="black"/>
                </a:solidFill>
                <a:latin typeface="微软雅黑" panose="020B0503020204020204" pitchFamily="34" charset="-122"/>
                <a:ea typeface="微软雅黑" panose="020B0503020204020204" pitchFamily="34" charset="-122"/>
              </a:rPr>
              <a:t> 梅奥国际根据中国患者满意度制定了</a:t>
            </a:r>
            <a:r>
              <a:rPr lang="en-US" altLang="zh-CN" sz="1700" dirty="0">
                <a:solidFill>
                  <a:prstClr val="black"/>
                </a:solidFill>
                <a:latin typeface="微软雅黑" panose="020B0503020204020204" pitchFamily="34" charset="-122"/>
                <a:ea typeface="微软雅黑" panose="020B0503020204020204" pitchFamily="34" charset="-122"/>
              </a:rPr>
              <a:t>55</a:t>
            </a:r>
            <a:r>
              <a:rPr lang="zh-CN" altLang="en-US" sz="1700" dirty="0">
                <a:solidFill>
                  <a:prstClr val="black"/>
                </a:solidFill>
                <a:latin typeface="微软雅黑" panose="020B0503020204020204" pitchFamily="34" charset="-122"/>
                <a:ea typeface="微软雅黑" panose="020B0503020204020204" pitchFamily="34" charset="-122"/>
              </a:rPr>
              <a:t>个考评满意度因子；</a:t>
            </a:r>
            <a:endParaRPr lang="en-US" altLang="zh-CN" sz="1700" dirty="0">
              <a:solidFill>
                <a:prstClr val="black"/>
              </a:solidFill>
              <a:latin typeface="微软雅黑" panose="020B0503020204020204" pitchFamily="34" charset="-122"/>
              <a:ea typeface="微软雅黑" panose="020B0503020204020204" pitchFamily="34" charset="-122"/>
            </a:endParaRPr>
          </a:p>
          <a:p>
            <a:pPr algn="ctr" defTabSz="913765"/>
            <a:r>
              <a:rPr lang="en-US" altLang="zh-CN" sz="1700" dirty="0">
                <a:solidFill>
                  <a:prstClr val="black"/>
                </a:solidFill>
                <a:latin typeface="微软雅黑" panose="020B0503020204020204" pitchFamily="34" charset="-122"/>
                <a:ea typeface="微软雅黑" panose="020B0503020204020204" pitchFamily="34" charset="-122"/>
              </a:rPr>
              <a:t> </a:t>
            </a:r>
            <a:r>
              <a:rPr lang="zh-CN" altLang="en-US" sz="1700" dirty="0" smtClean="0">
                <a:solidFill>
                  <a:srgbClr val="FF0000"/>
                </a:solidFill>
                <a:latin typeface="微软雅黑" panose="020B0503020204020204" pitchFamily="34" charset="-122"/>
                <a:ea typeface="微软雅黑" panose="020B0503020204020204" pitchFamily="34" charset="-122"/>
              </a:rPr>
              <a:t>从医院窗口人员开始，以军训的形式对医护人员服务礼仪进行规范，并定期进行飞行检查，真正的做到满意度闭环。</a:t>
            </a:r>
            <a:endParaRPr lang="zh-CN" altLang="en-US" sz="1700" dirty="0">
              <a:solidFill>
                <a:srgbClr val="FF0000"/>
              </a:solidFill>
              <a:latin typeface="微软雅黑" panose="020B0503020204020204" pitchFamily="34" charset="-122"/>
              <a:ea typeface="微软雅黑" panose="020B0503020204020204" pitchFamily="34" charset="-122"/>
            </a:endParaRPr>
          </a:p>
        </p:txBody>
      </p:sp>
      <p:sp>
        <p:nvSpPr>
          <p:cNvPr id="40" name="矩形 39"/>
          <p:cNvSpPr/>
          <p:nvPr/>
        </p:nvSpPr>
        <p:spPr>
          <a:xfrm>
            <a:off x="435722" y="557213"/>
            <a:ext cx="3680816"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2.5</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满意度规划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934649" y="477469"/>
            <a:ext cx="8358529" cy="5418667"/>
            <a:chOff x="773114" y="712600"/>
            <a:chExt cx="8358529" cy="5418667"/>
          </a:xfrm>
        </p:grpSpPr>
        <p:graphicFrame>
          <p:nvGraphicFramePr>
            <p:cNvPr id="2" name="图示 1"/>
            <p:cNvGraphicFramePr/>
            <p:nvPr/>
          </p:nvGraphicFramePr>
          <p:xfrm>
            <a:off x="773114" y="712600"/>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5" name="矩形 34"/>
            <p:cNvSpPr/>
            <p:nvPr/>
          </p:nvSpPr>
          <p:spPr>
            <a:xfrm>
              <a:off x="3207706" y="1595085"/>
              <a:ext cx="1107996" cy="369332"/>
            </a:xfrm>
            <a:prstGeom prst="rect">
              <a:avLst/>
            </a:prstGeom>
          </p:spPr>
          <p:txBody>
            <a:bodyPr wrap="none">
              <a:spAutoFit/>
            </a:bodyPr>
            <a:lstStyle/>
            <a:p>
              <a:pPr defTabSz="913765">
                <a:defRPr/>
              </a:pPr>
              <a:r>
                <a:rPr lang="zh-CN" altLang="en-US" b="1" dirty="0">
                  <a:solidFill>
                    <a:schemeClr val="bg1"/>
                  </a:solidFill>
                  <a:latin typeface="Impact" panose="020B0806030902050204" pitchFamily="34" charset="0"/>
                  <a:ea typeface="微软雅黑" panose="020B0503020204020204" pitchFamily="34" charset="-122"/>
                </a:rPr>
                <a:t>规划设计</a:t>
              </a:r>
              <a:endParaRPr lang="zh-CN" altLang="en-US" b="1" dirty="0">
                <a:solidFill>
                  <a:schemeClr val="bg1"/>
                </a:solidFill>
                <a:latin typeface="Impact" panose="020B0806030902050204" pitchFamily="34" charset="0"/>
                <a:ea typeface="微软雅黑" panose="020B0503020204020204" pitchFamily="34" charset="-122"/>
              </a:endParaRPr>
            </a:p>
          </p:txBody>
        </p:sp>
        <p:sp>
          <p:nvSpPr>
            <p:cNvPr id="36" name="矩形 35"/>
            <p:cNvSpPr/>
            <p:nvPr/>
          </p:nvSpPr>
          <p:spPr>
            <a:xfrm>
              <a:off x="900626" y="3888420"/>
              <a:ext cx="1809383" cy="738664"/>
            </a:xfrm>
            <a:prstGeom prst="rect">
              <a:avLst/>
            </a:prstGeom>
          </p:spPr>
          <p:txBody>
            <a:bodyPr wrap="square">
              <a:spAutoFit/>
            </a:bodyPr>
            <a:lstStyle/>
            <a:p>
              <a:pPr defTabSz="913765">
                <a:lnSpc>
                  <a:spcPct val="150000"/>
                </a:lnSpc>
                <a:defRPr/>
              </a:pPr>
              <a:r>
                <a:rPr lang="en-US" altLang="zh-CN" sz="1400" kern="0" dirty="0">
                  <a:solidFill>
                    <a:prstClr val="black"/>
                  </a:solidFill>
                  <a:latin typeface="微软雅黑" panose="020B0503020204020204" pitchFamily="34" charset="-122"/>
                  <a:ea typeface="微软雅黑" panose="020B0503020204020204" pitchFamily="34" charset="-122"/>
                </a:rPr>
                <a:t>1</a:t>
              </a:r>
              <a:r>
                <a:rPr lang="zh-CN" altLang="en-US" sz="1400" kern="0" dirty="0">
                  <a:solidFill>
                    <a:prstClr val="black"/>
                  </a:solidFill>
                  <a:latin typeface="微软雅黑" panose="020B0503020204020204" pitchFamily="34" charset="-122"/>
                  <a:ea typeface="微软雅黑" panose="020B0503020204020204" pitchFamily="34" charset="-122"/>
                </a:rPr>
                <a:t>）收集医院信息</a:t>
              </a:r>
              <a:endParaRPr lang="en-US" altLang="zh-CN" sz="1400" kern="0" dirty="0">
                <a:solidFill>
                  <a:prstClr val="black"/>
                </a:solidFill>
                <a:latin typeface="微软雅黑" panose="020B0503020204020204" pitchFamily="34" charset="-122"/>
                <a:ea typeface="微软雅黑" panose="020B0503020204020204" pitchFamily="34" charset="-122"/>
              </a:endParaRPr>
            </a:p>
            <a:p>
              <a:pPr defTabSz="913765">
                <a:lnSpc>
                  <a:spcPct val="150000"/>
                </a:lnSpc>
                <a:defRPr/>
              </a:pPr>
              <a:r>
                <a:rPr lang="en-US" altLang="zh-CN" sz="1400" kern="0" dirty="0">
                  <a:solidFill>
                    <a:prstClr val="black"/>
                  </a:solidFill>
                  <a:latin typeface="微软雅黑" panose="020B0503020204020204" pitchFamily="34" charset="-122"/>
                  <a:ea typeface="微软雅黑" panose="020B0503020204020204" pitchFamily="34" charset="-122"/>
                </a:rPr>
                <a:t>2</a:t>
              </a:r>
              <a:r>
                <a:rPr lang="zh-CN" altLang="en-US" sz="1400" kern="0" dirty="0">
                  <a:solidFill>
                    <a:prstClr val="black"/>
                  </a:solidFill>
                  <a:latin typeface="微软雅黑" panose="020B0503020204020204" pitchFamily="34" charset="-122"/>
                  <a:ea typeface="微软雅黑" panose="020B0503020204020204" pitchFamily="34" charset="-122"/>
                </a:rPr>
                <a:t>）采集满意度因子</a:t>
              </a:r>
              <a:endParaRPr lang="zh-CN" altLang="en-US" sz="1400" kern="0" dirty="0">
                <a:solidFill>
                  <a:prstClr val="black"/>
                </a:solidFill>
                <a:latin typeface="微软雅黑" panose="020B0503020204020204" pitchFamily="34" charset="-122"/>
                <a:ea typeface="微软雅黑" panose="020B0503020204020204" pitchFamily="34" charset="-122"/>
              </a:endParaRPr>
            </a:p>
          </p:txBody>
        </p:sp>
        <p:sp>
          <p:nvSpPr>
            <p:cNvPr id="37" name="矩形 36"/>
            <p:cNvSpPr/>
            <p:nvPr/>
          </p:nvSpPr>
          <p:spPr>
            <a:xfrm>
              <a:off x="2942278" y="3909176"/>
              <a:ext cx="1840070" cy="738664"/>
            </a:xfrm>
            <a:prstGeom prst="rect">
              <a:avLst/>
            </a:prstGeom>
          </p:spPr>
          <p:txBody>
            <a:bodyPr wrap="square">
              <a:spAutoFit/>
            </a:bodyPr>
            <a:lstStyle/>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1</a:t>
              </a:r>
              <a:r>
                <a:rPr lang="zh-CN" altLang="en-US" sz="1400" kern="0" dirty="0">
                  <a:solidFill>
                    <a:prstClr val="black"/>
                  </a:solidFill>
                  <a:latin typeface="微软雅黑" panose="020B0503020204020204" pitchFamily="34" charset="-122"/>
                  <a:ea typeface="微软雅黑" panose="020B0503020204020204" pitchFamily="34" charset="-122"/>
                </a:rPr>
                <a:t>）满意度因子分析</a:t>
              </a:r>
              <a:endParaRPr lang="zh-CN" altLang="en-US" sz="1400" kern="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2</a:t>
              </a:r>
              <a:r>
                <a:rPr lang="zh-CN" altLang="en-US" sz="1400" kern="0" dirty="0">
                  <a:solidFill>
                    <a:prstClr val="black"/>
                  </a:solidFill>
                  <a:latin typeface="微软雅黑" panose="020B0503020204020204" pitchFamily="34" charset="-122"/>
                  <a:ea typeface="微软雅黑" panose="020B0503020204020204" pitchFamily="34" charset="-122"/>
                </a:rPr>
                <a:t>）满意度调查实施</a:t>
              </a:r>
              <a:endParaRPr lang="zh-CN" altLang="en-US" sz="1400" kern="0" dirty="0">
                <a:solidFill>
                  <a:prstClr val="black"/>
                </a:solidFill>
                <a:latin typeface="微软雅黑" panose="020B0503020204020204" pitchFamily="34" charset="-122"/>
                <a:ea typeface="微软雅黑" panose="020B0503020204020204" pitchFamily="34" charset="-122"/>
              </a:endParaRPr>
            </a:p>
          </p:txBody>
        </p:sp>
        <p:sp>
          <p:nvSpPr>
            <p:cNvPr id="38" name="矩形 37"/>
            <p:cNvSpPr/>
            <p:nvPr/>
          </p:nvSpPr>
          <p:spPr>
            <a:xfrm>
              <a:off x="5034868" y="3888420"/>
              <a:ext cx="1980153" cy="738664"/>
            </a:xfrm>
            <a:prstGeom prst="rect">
              <a:avLst/>
            </a:prstGeom>
          </p:spPr>
          <p:txBody>
            <a:bodyPr wrap="square">
              <a:spAutoFit/>
            </a:bodyPr>
            <a:lstStyle/>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1</a:t>
              </a:r>
              <a:r>
                <a:rPr lang="zh-CN" altLang="en-US" sz="1400" kern="0" dirty="0">
                  <a:solidFill>
                    <a:prstClr val="black"/>
                  </a:solidFill>
                  <a:latin typeface="微软雅黑" panose="020B0503020204020204" pitchFamily="34" charset="-122"/>
                  <a:ea typeface="微软雅黑" panose="020B0503020204020204" pitchFamily="34" charset="-122"/>
                </a:rPr>
                <a:t>）满意度数据库建立</a:t>
              </a:r>
              <a:endParaRPr lang="zh-CN" altLang="en-US" sz="1400" kern="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2</a:t>
              </a:r>
              <a:r>
                <a:rPr lang="zh-CN" altLang="en-US" sz="1400" kern="0" dirty="0">
                  <a:solidFill>
                    <a:prstClr val="black"/>
                  </a:solidFill>
                  <a:latin typeface="微软雅黑" panose="020B0503020204020204" pitchFamily="34" charset="-122"/>
                  <a:ea typeface="微软雅黑" panose="020B0503020204020204" pitchFamily="34" charset="-122"/>
                </a:rPr>
                <a:t>）满意度数据分析</a:t>
              </a:r>
              <a:endParaRPr lang="zh-CN" altLang="en-US" sz="1400" kern="0" dirty="0">
                <a:solidFill>
                  <a:prstClr val="black"/>
                </a:solidFill>
                <a:latin typeface="微软雅黑" panose="020B0503020204020204" pitchFamily="34" charset="-122"/>
                <a:ea typeface="微软雅黑" panose="020B0503020204020204" pitchFamily="34" charset="-122"/>
              </a:endParaRPr>
            </a:p>
          </p:txBody>
        </p:sp>
        <p:sp>
          <p:nvSpPr>
            <p:cNvPr id="39" name="矩形 38"/>
            <p:cNvSpPr/>
            <p:nvPr/>
          </p:nvSpPr>
          <p:spPr>
            <a:xfrm>
              <a:off x="7223333" y="3888420"/>
              <a:ext cx="1908310" cy="738664"/>
            </a:xfrm>
            <a:prstGeom prst="rect">
              <a:avLst/>
            </a:prstGeom>
          </p:spPr>
          <p:txBody>
            <a:bodyPr wrap="square">
              <a:spAutoFit/>
            </a:bodyPr>
            <a:lstStyle/>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1</a:t>
              </a:r>
              <a:r>
                <a:rPr lang="zh-CN" altLang="en-US" sz="1400" kern="0" dirty="0">
                  <a:solidFill>
                    <a:prstClr val="black"/>
                  </a:solidFill>
                  <a:latin typeface="微软雅黑" panose="020B0503020204020204" pitchFamily="34" charset="-122"/>
                  <a:ea typeface="微软雅黑" panose="020B0503020204020204" pitchFamily="34" charset="-122"/>
                </a:rPr>
                <a:t>）满意度提升体系</a:t>
              </a:r>
              <a:endParaRPr lang="zh-CN" altLang="en-US" sz="1400" kern="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2</a:t>
              </a:r>
              <a:r>
                <a:rPr lang="zh-CN" altLang="en-US" sz="1400" kern="0" dirty="0">
                  <a:solidFill>
                    <a:prstClr val="black"/>
                  </a:solidFill>
                  <a:latin typeface="微软雅黑" panose="020B0503020204020204" pitchFamily="34" charset="-122"/>
                  <a:ea typeface="微软雅黑" panose="020B0503020204020204" pitchFamily="34" charset="-122"/>
                </a:rPr>
                <a:t>）病源提升体系</a:t>
              </a:r>
              <a:endParaRPr lang="zh-CN" altLang="en-US" sz="1400" kern="0" dirty="0">
                <a:solidFill>
                  <a:prstClr val="black"/>
                </a:solidFill>
                <a:latin typeface="微软雅黑" panose="020B0503020204020204" pitchFamily="34" charset="-122"/>
                <a:ea typeface="微软雅黑" panose="020B0503020204020204" pitchFamily="34" charset="-122"/>
              </a:endParaRPr>
            </a:p>
          </p:txBody>
        </p:sp>
      </p:grpSp>
      <p:sp>
        <p:nvSpPr>
          <p:cNvPr id="43" name="右箭头 42"/>
          <p:cNvSpPr/>
          <p:nvPr/>
        </p:nvSpPr>
        <p:spPr>
          <a:xfrm>
            <a:off x="2188712" y="4592341"/>
            <a:ext cx="1319686" cy="197708"/>
          </a:xfrm>
          <a:prstGeom prst="rightArrow">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右箭头 43"/>
          <p:cNvSpPr/>
          <p:nvPr/>
        </p:nvSpPr>
        <p:spPr>
          <a:xfrm>
            <a:off x="4245708" y="4590544"/>
            <a:ext cx="1319686" cy="197708"/>
          </a:xfrm>
          <a:prstGeom prst="rightArrow">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右箭头 44"/>
          <p:cNvSpPr/>
          <p:nvPr/>
        </p:nvSpPr>
        <p:spPr>
          <a:xfrm>
            <a:off x="6318255" y="4590544"/>
            <a:ext cx="1319686" cy="197708"/>
          </a:xfrm>
          <a:prstGeom prst="rightArrow">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右箭头 45"/>
          <p:cNvSpPr/>
          <p:nvPr/>
        </p:nvSpPr>
        <p:spPr>
          <a:xfrm>
            <a:off x="8384868" y="4590544"/>
            <a:ext cx="1319686" cy="197708"/>
          </a:xfrm>
          <a:prstGeom prst="rightArrow">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842830" y="4847540"/>
            <a:ext cx="1291700" cy="707703"/>
          </a:xfrm>
          <a:prstGeom prst="rect">
            <a:avLst/>
          </a:prstGeom>
          <a:noFill/>
        </p:spPr>
        <p:txBody>
          <a:bodyPr wrap="square" lIns="91403" tIns="45702" rIns="91403" bIns="45702" rtlCol="0">
            <a:spAutoFit/>
          </a:bodyPr>
          <a:lstStyle/>
          <a:p>
            <a:pPr defTabSz="913765"/>
            <a:r>
              <a:rPr lang="en-US" altLang="zh-CN" sz="4000" b="1" dirty="0" smtClean="0">
                <a:solidFill>
                  <a:srgbClr val="1F497D"/>
                </a:solidFill>
                <a:latin typeface="微软雅黑" panose="020B0503020204020204" pitchFamily="34" charset="-122"/>
                <a:ea typeface="微软雅黑" panose="020B0503020204020204" pitchFamily="34" charset="-122"/>
              </a:rPr>
              <a:t>15%</a:t>
            </a:r>
            <a:endParaRPr lang="zh-CN" altLang="en-US" sz="4000" b="1" dirty="0">
              <a:solidFill>
                <a:srgbClr val="1F497D"/>
              </a:solidFill>
              <a:latin typeface="微软雅黑" panose="020B0503020204020204" pitchFamily="34" charset="-122"/>
              <a:ea typeface="微软雅黑" panose="020B0503020204020204" pitchFamily="34" charset="-122"/>
            </a:endParaRPr>
          </a:p>
        </p:txBody>
      </p:sp>
      <p:sp>
        <p:nvSpPr>
          <p:cNvPr id="23" name="矩形 22"/>
          <p:cNvSpPr/>
          <p:nvPr/>
        </p:nvSpPr>
        <p:spPr>
          <a:xfrm>
            <a:off x="559071" y="524609"/>
            <a:ext cx="6369050" cy="58356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2.6 20xx</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各科室满意度指标规划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TextBox 40"/>
          <p:cNvSpPr txBox="1"/>
          <p:nvPr/>
        </p:nvSpPr>
        <p:spPr>
          <a:xfrm>
            <a:off x="9500841" y="5899673"/>
            <a:ext cx="2182190" cy="600128"/>
          </a:xfrm>
          <a:prstGeom prst="rect">
            <a:avLst/>
          </a:prstGeom>
          <a:noFill/>
          <a:ln>
            <a:solidFill>
              <a:srgbClr val="44ADCB"/>
            </a:solidFill>
          </a:ln>
        </p:spPr>
        <p:txBody>
          <a:bodyPr wrap="square" lIns="91403" tIns="45702" rIns="91403" bIns="45702" rtlCol="0">
            <a:spAutoFit/>
          </a:bodyPr>
          <a:lstStyle/>
          <a:p>
            <a:pPr algn="ctr" defTabSz="913765"/>
            <a:r>
              <a:rPr lang="zh-CN" altLang="en-US" sz="1100" dirty="0">
                <a:solidFill>
                  <a:srgbClr val="1F497D"/>
                </a:solidFill>
                <a:latin typeface="微软雅黑" panose="020B0503020204020204" pitchFamily="34" charset="-122"/>
                <a:ea typeface="微软雅黑" panose="020B0503020204020204" pitchFamily="34" charset="-122"/>
              </a:rPr>
              <a:t>详情咨询梅奥国际官方网站：</a:t>
            </a:r>
            <a:r>
              <a:rPr lang="en-US" altLang="zh-CN" sz="1100" dirty="0" smtClean="0">
                <a:solidFill>
                  <a:srgbClr val="1F497D"/>
                </a:solidFill>
                <a:latin typeface="微软雅黑" panose="020B0503020204020204" pitchFamily="34" charset="-122"/>
                <a:ea typeface="微软雅黑" panose="020B0503020204020204" pitchFamily="34" charset="-122"/>
                <a:hlinkClick r:id="rId1"/>
              </a:rPr>
              <a:t>www.mayocc.com</a:t>
            </a:r>
            <a:endParaRPr lang="en-US" altLang="zh-CN" sz="1100" dirty="0" smtClean="0">
              <a:solidFill>
                <a:srgbClr val="1F497D"/>
              </a:solidFill>
              <a:latin typeface="微软雅黑" panose="020B0503020204020204" pitchFamily="34" charset="-122"/>
              <a:ea typeface="微软雅黑" panose="020B0503020204020204" pitchFamily="34" charset="-122"/>
            </a:endParaRPr>
          </a:p>
          <a:p>
            <a:pPr algn="ctr" defTabSz="913765"/>
            <a:r>
              <a:rPr lang="zh-CN" altLang="en-US" sz="1100" dirty="0" smtClean="0">
                <a:solidFill>
                  <a:srgbClr val="1F497D"/>
                </a:solidFill>
                <a:latin typeface="微软雅黑" panose="020B0503020204020204" pitchFamily="34" charset="-122"/>
                <a:ea typeface="微软雅黑" panose="020B0503020204020204" pitchFamily="34" charset="-122"/>
              </a:rPr>
              <a:t>查询</a:t>
            </a:r>
            <a:r>
              <a:rPr lang="en-US" altLang="zh-CN" sz="1100" dirty="0" smtClean="0">
                <a:solidFill>
                  <a:srgbClr val="1F497D"/>
                </a:solidFill>
                <a:latin typeface="微软雅黑" panose="020B0503020204020204" pitchFamily="34" charset="-122"/>
                <a:ea typeface="微软雅黑" panose="020B0503020204020204" pitchFamily="34" charset="-122"/>
              </a:rPr>
              <a:t>《</a:t>
            </a:r>
            <a:r>
              <a:rPr lang="zh-CN" altLang="en-US" sz="1100" dirty="0" smtClean="0">
                <a:solidFill>
                  <a:srgbClr val="1F497D"/>
                </a:solidFill>
                <a:latin typeface="微软雅黑" panose="020B0503020204020204" pitchFamily="34" charset="-122"/>
                <a:ea typeface="微软雅黑" panose="020B0503020204020204" pitchFamily="34" charset="-122"/>
              </a:rPr>
              <a:t>梅奥满意度调研报告</a:t>
            </a:r>
            <a:r>
              <a:rPr lang="en-US" altLang="zh-CN" sz="1100" dirty="0" smtClean="0">
                <a:solidFill>
                  <a:srgbClr val="1F497D"/>
                </a:solidFill>
                <a:latin typeface="微软雅黑" panose="020B0503020204020204" pitchFamily="34" charset="-122"/>
                <a:ea typeface="微软雅黑" panose="020B0503020204020204" pitchFamily="34" charset="-122"/>
              </a:rPr>
              <a:t>》</a:t>
            </a:r>
            <a:endParaRPr lang="zh-CN" altLang="en-US" sz="1100" dirty="0">
              <a:solidFill>
                <a:srgbClr val="1F497D"/>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6650" r="16650"/>
          <a:stretch>
            <a:fillRect/>
          </a:stretch>
        </p:blipFill>
        <p:spPr>
          <a:xfrm>
            <a:off x="504826" y="1581731"/>
            <a:ext cx="2377355" cy="2377355"/>
          </a:xfrm>
          <a:prstGeom prst="ellipse">
            <a:avLst/>
          </a:prstGeom>
          <a:ln w="22225">
            <a:solidFill>
              <a:srgbClr val="FFC000"/>
            </a:solidFill>
          </a:ln>
          <a:effectLst>
            <a:outerShdw blurRad="50800" dist="38100" dir="5400000" algn="t" rotWithShape="0">
              <a:prstClr val="black">
                <a:alpha val="40000"/>
              </a:prstClr>
            </a:outerShdw>
          </a:effectLst>
        </p:spPr>
      </p:pic>
      <p:sp>
        <p:nvSpPr>
          <p:cNvPr id="9" name="矩形 8"/>
          <p:cNvSpPr/>
          <p:nvPr/>
        </p:nvSpPr>
        <p:spPr>
          <a:xfrm>
            <a:off x="575487" y="4202132"/>
            <a:ext cx="1928733" cy="484556"/>
          </a:xfrm>
          <a:prstGeom prst="rect">
            <a:avLst/>
          </a:prstGeom>
        </p:spPr>
        <p:txBody>
          <a:bodyPr wrap="none">
            <a:spAutoFit/>
          </a:bodyPr>
          <a:lstStyle/>
          <a:p>
            <a:pPr marL="0" lvl="1" defTabSz="913765">
              <a:lnSpc>
                <a:spcPct val="150000"/>
              </a:lnSpc>
              <a:spcBef>
                <a:spcPct val="15000"/>
              </a:spcBef>
              <a:buClr>
                <a:srgbClr val="747273"/>
              </a:buClr>
              <a:defRPr/>
            </a:pPr>
            <a:r>
              <a:rPr lang="zh-CN" altLang="en-US" sz="17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康复科满意度提升</a:t>
            </a:r>
            <a:endParaRPr lang="en-US" altLang="zh-CN" sz="170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994" y="1580103"/>
            <a:ext cx="2505623" cy="2499858"/>
          </a:xfrm>
          <a:prstGeom prst="ellipse">
            <a:avLst/>
          </a:prstGeom>
          <a:ln w="22225">
            <a:solidFill>
              <a:srgbClr val="FFC000"/>
            </a:solidFill>
          </a:ln>
          <a:effectLst>
            <a:outerShdw blurRad="50800" dist="38100" dir="5400000" algn="t" rotWithShape="0">
              <a:prstClr val="black">
                <a:alpha val="40000"/>
              </a:prstClr>
            </a:outerShdw>
          </a:effectLst>
        </p:spPr>
      </p:pic>
      <p:sp>
        <p:nvSpPr>
          <p:cNvPr id="20" name="矩形 19"/>
          <p:cNvSpPr/>
          <p:nvPr/>
        </p:nvSpPr>
        <p:spPr>
          <a:xfrm>
            <a:off x="3574897" y="4202132"/>
            <a:ext cx="1710725" cy="484556"/>
          </a:xfrm>
          <a:prstGeom prst="rect">
            <a:avLst/>
          </a:prstGeom>
        </p:spPr>
        <p:txBody>
          <a:bodyPr wrap="none">
            <a:spAutoFit/>
          </a:bodyPr>
          <a:lstStyle/>
          <a:p>
            <a:pPr marL="0" lvl="1" defTabSz="913765">
              <a:lnSpc>
                <a:spcPct val="150000"/>
              </a:lnSpc>
              <a:spcBef>
                <a:spcPct val="15000"/>
              </a:spcBef>
              <a:buClr>
                <a:srgbClr val="747273"/>
              </a:buClr>
              <a:defRPr/>
            </a:pPr>
            <a:r>
              <a:rPr lang="zh-CN" altLang="en-US" sz="17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儿科满意度提升</a:t>
            </a:r>
            <a:endParaRPr lang="en-US" altLang="zh-CN" sz="170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TextBox 12"/>
          <p:cNvSpPr txBox="1"/>
          <p:nvPr/>
        </p:nvSpPr>
        <p:spPr>
          <a:xfrm>
            <a:off x="3814591" y="4808860"/>
            <a:ext cx="1291700" cy="707703"/>
          </a:xfrm>
          <a:prstGeom prst="rect">
            <a:avLst/>
          </a:prstGeom>
          <a:noFill/>
        </p:spPr>
        <p:txBody>
          <a:bodyPr wrap="square" lIns="91403" tIns="45702" rIns="91403" bIns="45702" rtlCol="0">
            <a:spAutoFit/>
          </a:bodyPr>
          <a:lstStyle/>
          <a:p>
            <a:pPr defTabSz="913765"/>
            <a:r>
              <a:rPr lang="en-US" altLang="zh-CN" sz="4000" b="1" dirty="0" smtClean="0">
                <a:solidFill>
                  <a:srgbClr val="1F497D"/>
                </a:solidFill>
                <a:latin typeface="微软雅黑" panose="020B0503020204020204" pitchFamily="34" charset="-122"/>
                <a:ea typeface="微软雅黑" panose="020B0503020204020204" pitchFamily="34" charset="-122"/>
              </a:rPr>
              <a:t>23%</a:t>
            </a:r>
            <a:endParaRPr lang="zh-CN" altLang="en-US" sz="4000" b="1" dirty="0">
              <a:solidFill>
                <a:srgbClr val="1F497D"/>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2200" r="12200"/>
          <a:stretch>
            <a:fillRect/>
          </a:stretch>
        </p:blipFill>
        <p:spPr>
          <a:xfrm>
            <a:off x="6343430" y="1519216"/>
            <a:ext cx="2439870" cy="2439870"/>
          </a:xfrm>
          <a:prstGeom prst="ellipse">
            <a:avLst/>
          </a:prstGeom>
          <a:ln w="22225">
            <a:solidFill>
              <a:srgbClr val="FFC000"/>
            </a:solidFill>
          </a:ln>
          <a:effectLst>
            <a:outerShdw blurRad="50800" dist="38100" dir="5400000" algn="t" rotWithShape="0">
              <a:prstClr val="black">
                <a:alpha val="40000"/>
              </a:prstClr>
            </a:outerShdw>
          </a:effectLst>
        </p:spPr>
      </p:pic>
      <p:sp>
        <p:nvSpPr>
          <p:cNvPr id="22" name="矩形 21"/>
          <p:cNvSpPr/>
          <p:nvPr/>
        </p:nvSpPr>
        <p:spPr>
          <a:xfrm>
            <a:off x="6708002" y="4202132"/>
            <a:ext cx="1928733" cy="484556"/>
          </a:xfrm>
          <a:prstGeom prst="rect">
            <a:avLst/>
          </a:prstGeom>
        </p:spPr>
        <p:txBody>
          <a:bodyPr wrap="none">
            <a:spAutoFit/>
          </a:bodyPr>
          <a:lstStyle/>
          <a:p>
            <a:pPr marL="0" lvl="1" defTabSz="913765">
              <a:lnSpc>
                <a:spcPct val="150000"/>
              </a:lnSpc>
              <a:spcBef>
                <a:spcPct val="15000"/>
              </a:spcBef>
              <a:buClr>
                <a:srgbClr val="747273"/>
              </a:buClr>
              <a:defRPr/>
            </a:pPr>
            <a:r>
              <a:rPr lang="zh-CN" altLang="en-US" sz="17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妇产科满意度提升</a:t>
            </a:r>
            <a:endParaRPr lang="en-US" altLang="zh-CN" sz="170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TextBox 12"/>
          <p:cNvSpPr txBox="1"/>
          <p:nvPr/>
        </p:nvSpPr>
        <p:spPr>
          <a:xfrm>
            <a:off x="7026518" y="4813214"/>
            <a:ext cx="1291700" cy="707703"/>
          </a:xfrm>
          <a:prstGeom prst="rect">
            <a:avLst/>
          </a:prstGeom>
          <a:noFill/>
        </p:spPr>
        <p:txBody>
          <a:bodyPr wrap="square" lIns="91403" tIns="45702" rIns="91403" bIns="45702" rtlCol="0">
            <a:spAutoFit/>
          </a:bodyPr>
          <a:lstStyle/>
          <a:p>
            <a:pPr defTabSz="913765"/>
            <a:r>
              <a:rPr lang="en-US" altLang="zh-CN" sz="4000" b="1" dirty="0" smtClean="0">
                <a:solidFill>
                  <a:srgbClr val="1F497D"/>
                </a:solidFill>
                <a:latin typeface="微软雅黑" panose="020B0503020204020204" pitchFamily="34" charset="-122"/>
                <a:ea typeface="微软雅黑" panose="020B0503020204020204" pitchFamily="34" charset="-122"/>
              </a:rPr>
              <a:t>19%</a:t>
            </a:r>
            <a:endParaRPr lang="zh-CN" altLang="en-US" sz="4000" b="1" dirty="0">
              <a:solidFill>
                <a:srgbClr val="1F497D"/>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18799" r="18799"/>
          <a:stretch>
            <a:fillRect/>
          </a:stretch>
        </p:blipFill>
        <p:spPr>
          <a:xfrm>
            <a:off x="9177595" y="1461465"/>
            <a:ext cx="2555371" cy="2555371"/>
          </a:xfrm>
          <a:prstGeom prst="ellipse">
            <a:avLst/>
          </a:prstGeom>
          <a:ln w="22225">
            <a:solidFill>
              <a:srgbClr val="FFC000"/>
            </a:solidFill>
          </a:ln>
          <a:effectLst>
            <a:outerShdw blurRad="50800" dist="38100" dir="5400000" algn="t" rotWithShape="0">
              <a:prstClr val="black">
                <a:alpha val="40000"/>
              </a:prstClr>
            </a:outerShdw>
          </a:effectLst>
        </p:spPr>
      </p:pic>
      <p:sp>
        <p:nvSpPr>
          <p:cNvPr id="26" name="矩形 25"/>
          <p:cNvSpPr/>
          <p:nvPr/>
        </p:nvSpPr>
        <p:spPr>
          <a:xfrm>
            <a:off x="9480034" y="4197778"/>
            <a:ext cx="1928733" cy="484556"/>
          </a:xfrm>
          <a:prstGeom prst="rect">
            <a:avLst/>
          </a:prstGeom>
        </p:spPr>
        <p:txBody>
          <a:bodyPr wrap="none">
            <a:spAutoFit/>
          </a:bodyPr>
          <a:lstStyle/>
          <a:p>
            <a:pPr marL="0" lvl="1" defTabSz="913765">
              <a:lnSpc>
                <a:spcPct val="150000"/>
              </a:lnSpc>
              <a:spcBef>
                <a:spcPct val="15000"/>
              </a:spcBef>
              <a:buClr>
                <a:srgbClr val="747273"/>
              </a:buClr>
              <a:defRPr/>
            </a:pPr>
            <a:r>
              <a:rPr lang="zh-CN" altLang="en-US" sz="17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肿瘤科满意度提升</a:t>
            </a:r>
            <a:endParaRPr lang="en-US" altLang="zh-CN" sz="170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TextBox 12"/>
          <p:cNvSpPr txBox="1"/>
          <p:nvPr/>
        </p:nvSpPr>
        <p:spPr>
          <a:xfrm>
            <a:off x="9798550" y="4808860"/>
            <a:ext cx="1291700" cy="707703"/>
          </a:xfrm>
          <a:prstGeom prst="rect">
            <a:avLst/>
          </a:prstGeom>
          <a:noFill/>
        </p:spPr>
        <p:txBody>
          <a:bodyPr wrap="square" lIns="91403" tIns="45702" rIns="91403" bIns="45702" rtlCol="0">
            <a:spAutoFit/>
          </a:bodyPr>
          <a:lstStyle/>
          <a:p>
            <a:pPr defTabSz="913765"/>
            <a:r>
              <a:rPr lang="en-US" altLang="zh-CN" sz="4000" b="1" dirty="0" smtClean="0">
                <a:solidFill>
                  <a:srgbClr val="1F497D"/>
                </a:solidFill>
                <a:latin typeface="微软雅黑" panose="020B0503020204020204" pitchFamily="34" charset="-122"/>
                <a:ea typeface="微软雅黑" panose="020B0503020204020204" pitchFamily="34" charset="-122"/>
              </a:rPr>
              <a:t>20%</a:t>
            </a:r>
            <a:endParaRPr lang="zh-CN" altLang="en-US" sz="4000" b="1" dirty="0">
              <a:solidFill>
                <a:srgbClr val="1F497D"/>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975757" y="3103330"/>
            <a:ext cx="4993454" cy="431936"/>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1975757" y="3929471"/>
            <a:ext cx="4993454" cy="431936"/>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a:off x="1975757" y="4729769"/>
            <a:ext cx="4993454" cy="431936"/>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a:off x="1975757" y="2306108"/>
            <a:ext cx="4993454" cy="431936"/>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5946" r="4375"/>
          <a:stretch>
            <a:fillRect/>
          </a:stretch>
        </p:blipFill>
        <p:spPr>
          <a:xfrm>
            <a:off x="3265715" y="-10846"/>
            <a:ext cx="8926285" cy="6858000"/>
          </a:xfrm>
          <a:prstGeom prst="rect">
            <a:avLst/>
          </a:prstGeom>
        </p:spPr>
      </p:pic>
      <p:sp>
        <p:nvSpPr>
          <p:cNvPr id="3" name="矩形 2"/>
          <p:cNvSpPr/>
          <p:nvPr/>
        </p:nvSpPr>
        <p:spPr>
          <a:xfrm>
            <a:off x="1" y="849086"/>
            <a:ext cx="685800" cy="588543"/>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a:xfrm>
            <a:off x="765168" y="789414"/>
            <a:ext cx="1210589" cy="707886"/>
          </a:xfrm>
          <a:prstGeom prst="rect">
            <a:avLst/>
          </a:prstGeom>
        </p:spPr>
        <p:txBody>
          <a:bodyPr wrap="none">
            <a:spAutoFit/>
          </a:bodyPr>
          <a:lstStyle/>
          <a:p>
            <a:pPr algn="ctr" defTabSz="913765"/>
            <a:r>
              <a:rPr lang="zh-CN" altLang="en-US" sz="4000" b="1" dirty="0">
                <a:solidFill>
                  <a:srgbClr val="E7E6E6">
                    <a:lumMod val="25000"/>
                  </a:srgbClr>
                </a:solidFill>
                <a:latin typeface="微软雅黑" panose="020B0503020204020204" pitchFamily="34" charset="-122"/>
                <a:ea typeface="微软雅黑" panose="020B0503020204020204" pitchFamily="34" charset="-122"/>
              </a:rPr>
              <a:t>目录</a:t>
            </a:r>
            <a:endParaRPr lang="zh-CN" altLang="en-US" sz="4000" b="1" dirty="0">
              <a:solidFill>
                <a:srgbClr val="E7E6E6">
                  <a:lumMod val="25000"/>
                </a:srgb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975757" y="2306108"/>
            <a:ext cx="4895269" cy="431937"/>
            <a:chOff x="3779912" y="1777380"/>
            <a:chExt cx="4896544" cy="432049"/>
          </a:xfrm>
        </p:grpSpPr>
        <p:sp>
          <p:nvSpPr>
            <p:cNvPr id="7" name="矩形 6"/>
            <p:cNvSpPr/>
            <p:nvPr/>
          </p:nvSpPr>
          <p:spPr>
            <a:xfrm>
              <a:off x="3779912" y="1777381"/>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1800" kern="0">
                <a:solidFill>
                  <a:sysClr val="window" lastClr="FFFFFF"/>
                </a:solidFill>
                <a:ea typeface="微软雅黑" panose="020B0503020204020204" pitchFamily="34" charset="-122"/>
              </a:endParaRPr>
            </a:p>
          </p:txBody>
        </p:sp>
        <p:sp>
          <p:nvSpPr>
            <p:cNvPr id="8" name="矩形 7"/>
            <p:cNvSpPr/>
            <p:nvPr/>
          </p:nvSpPr>
          <p:spPr>
            <a:xfrm>
              <a:off x="3779912" y="1777380"/>
              <a:ext cx="1290294" cy="432048"/>
            </a:xfrm>
            <a:prstGeom prst="rect">
              <a:avLst/>
            </a:prstGeom>
            <a:solidFill>
              <a:srgbClr val="44ADCB"/>
            </a:solidFill>
            <a:ln w="12700" cap="flat" cmpd="sng" algn="ctr">
              <a:noFill/>
              <a:prstDash val="solid"/>
            </a:ln>
            <a:effectLst/>
          </p:spPr>
          <p:txBody>
            <a:bodyPr rtlCol="0" anchor="ctr"/>
            <a:lstStyle/>
            <a:p>
              <a:pPr algn="ctr">
                <a:defRPr/>
              </a:pPr>
              <a:r>
                <a:rPr lang="en-US" altLang="zh-CN" sz="2400" kern="0" dirty="0">
                  <a:solidFill>
                    <a:sysClr val="window" lastClr="FFFFFF"/>
                  </a:solidFill>
                  <a:latin typeface="Broadway" panose="04040905080B02020502" pitchFamily="82" charset="0"/>
                  <a:ea typeface="微软雅黑" panose="020B0503020204020204" pitchFamily="34" charset="-122"/>
                </a:rPr>
                <a:t>1</a:t>
              </a:r>
              <a:endParaRPr lang="zh-CN" altLang="en-US" sz="2400" kern="0" dirty="0">
                <a:solidFill>
                  <a:sysClr val="window" lastClr="FFFFFF"/>
                </a:solidFill>
                <a:latin typeface="Broadway" panose="04040905080B02020502" pitchFamily="82" charset="0"/>
                <a:ea typeface="微软雅黑" panose="020B0503020204020204" pitchFamily="34" charset="-122"/>
              </a:endParaRPr>
            </a:p>
          </p:txBody>
        </p:sp>
        <p:sp>
          <p:nvSpPr>
            <p:cNvPr id="9" name="TextBox 37"/>
            <p:cNvSpPr txBox="1"/>
            <p:nvPr/>
          </p:nvSpPr>
          <p:spPr>
            <a:xfrm>
              <a:off x="4382368" y="1824127"/>
              <a:ext cx="4078064" cy="369332"/>
            </a:xfrm>
            <a:prstGeom prst="rect">
              <a:avLst/>
            </a:prstGeom>
            <a:noFill/>
          </p:spPr>
          <p:txBody>
            <a:bodyPr wrap="square" rtlCol="0">
              <a:spAutoFit/>
            </a:bodyPr>
            <a:lstStyle/>
            <a:p>
              <a:pPr defTabSz="913765">
                <a:defRPr/>
              </a:pPr>
              <a:r>
                <a:rPr lang="zh-CN" altLang="en-US" sz="1800" b="1" dirty="0">
                  <a:solidFill>
                    <a:srgbClr val="1F497D"/>
                  </a:solidFill>
                  <a:latin typeface="微软雅黑" panose="020B0503020204020204" pitchFamily="34" charset="-122"/>
                  <a:ea typeface="微软雅黑" panose="020B0503020204020204" pitchFamily="34" charset="-122"/>
                </a:rPr>
                <a:t>                   </a:t>
              </a:r>
              <a:r>
                <a:rPr lang="zh-CN" altLang="en-US" sz="1800" b="1" dirty="0">
                  <a:solidFill>
                    <a:prstClr val="white"/>
                  </a:solidFill>
                  <a:latin typeface="微软雅黑" panose="020B0503020204020204" pitchFamily="34" charset="-122"/>
                  <a:ea typeface="微软雅黑" panose="020B0503020204020204" pitchFamily="34" charset="-122"/>
                </a:rPr>
                <a:t>医院战略规划</a:t>
              </a:r>
              <a:endParaRPr lang="zh-CN" altLang="en-US" sz="1800" b="1" dirty="0">
                <a:solidFill>
                  <a:prstClr val="white"/>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975757" y="3119327"/>
            <a:ext cx="4895269" cy="431937"/>
            <a:chOff x="3779912" y="1777380"/>
            <a:chExt cx="4896544" cy="432049"/>
          </a:xfrm>
        </p:grpSpPr>
        <p:sp>
          <p:nvSpPr>
            <p:cNvPr id="11" name="矩形 10"/>
            <p:cNvSpPr/>
            <p:nvPr/>
          </p:nvSpPr>
          <p:spPr>
            <a:xfrm>
              <a:off x="3779912" y="1777380"/>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endParaRPr lang="zh-CN" altLang="en-US" sz="1800" kern="0">
                <a:solidFill>
                  <a:sysClr val="window" lastClr="FFFFFF"/>
                </a:solidFill>
                <a:ea typeface="微软雅黑" panose="020B0503020204020204" pitchFamily="34" charset="-122"/>
              </a:endParaRPr>
            </a:p>
          </p:txBody>
        </p:sp>
        <p:sp>
          <p:nvSpPr>
            <p:cNvPr id="12" name="矩形 11"/>
            <p:cNvSpPr/>
            <p:nvPr/>
          </p:nvSpPr>
          <p:spPr>
            <a:xfrm>
              <a:off x="3779912" y="1777381"/>
              <a:ext cx="1290294" cy="432048"/>
            </a:xfrm>
            <a:prstGeom prst="rect">
              <a:avLst/>
            </a:prstGeom>
            <a:solidFill>
              <a:srgbClr val="44ADCB"/>
            </a:solidFill>
            <a:ln w="12700" cap="flat" cmpd="sng" algn="ctr">
              <a:noFill/>
              <a:prstDash val="solid"/>
            </a:ln>
            <a:effectLst/>
          </p:spPr>
          <p:txBody>
            <a:bodyPr rtlCol="0" anchor="ctr"/>
            <a:lstStyle/>
            <a:p>
              <a:pPr algn="ctr"/>
              <a:r>
                <a:rPr lang="en-US" altLang="zh-CN" sz="2400" kern="0" dirty="0">
                  <a:solidFill>
                    <a:sysClr val="window" lastClr="FFFFFF"/>
                  </a:solidFill>
                  <a:latin typeface="Broadway" panose="04040905080B02020502" pitchFamily="82" charset="0"/>
                  <a:ea typeface="微软雅黑" panose="020B0503020204020204" pitchFamily="34" charset="-122"/>
                </a:rPr>
                <a:t>2</a:t>
              </a:r>
              <a:endParaRPr lang="zh-CN" altLang="en-US" sz="2400" kern="0" dirty="0">
                <a:solidFill>
                  <a:sysClr val="window" lastClr="FFFFFF"/>
                </a:solidFill>
                <a:latin typeface="Broadway" panose="04040905080B02020502" pitchFamily="82" charset="0"/>
                <a:ea typeface="微软雅黑" panose="020B0503020204020204" pitchFamily="34" charset="-122"/>
              </a:endParaRPr>
            </a:p>
          </p:txBody>
        </p:sp>
        <p:sp>
          <p:nvSpPr>
            <p:cNvPr id="13" name="TextBox 37"/>
            <p:cNvSpPr txBox="1"/>
            <p:nvPr/>
          </p:nvSpPr>
          <p:spPr>
            <a:xfrm>
              <a:off x="4382368" y="1824127"/>
              <a:ext cx="4078064" cy="369300"/>
            </a:xfrm>
            <a:prstGeom prst="rect">
              <a:avLst/>
            </a:prstGeom>
            <a:noFill/>
          </p:spPr>
          <p:txBody>
            <a:bodyPr wrap="square" rtlCol="0">
              <a:spAutoFit/>
            </a:bodyPr>
            <a:lstStyle/>
            <a:p>
              <a:pPr algn="ctr">
                <a:defRPr/>
              </a:pPr>
              <a:r>
                <a:rPr lang="zh-CN" altLang="en-US" sz="1800" b="1" dirty="0" smtClean="0">
                  <a:solidFill>
                    <a:prstClr val="white"/>
                  </a:solidFill>
                  <a:latin typeface="微软雅黑" panose="020B0503020204020204" pitchFamily="34" charset="-122"/>
                  <a:ea typeface="微软雅黑" panose="020B0503020204020204" pitchFamily="34" charset="-122"/>
                </a:rPr>
                <a:t>医院</a:t>
              </a:r>
              <a:r>
                <a:rPr lang="zh-CN" altLang="en-US" sz="1800" b="1" dirty="0">
                  <a:solidFill>
                    <a:prstClr val="white"/>
                  </a:solidFill>
                  <a:latin typeface="微软雅黑" panose="020B0503020204020204" pitchFamily="34" charset="-122"/>
                  <a:ea typeface="微软雅黑" panose="020B0503020204020204" pitchFamily="34" charset="-122"/>
                </a:rPr>
                <a:t>管理</a:t>
              </a:r>
              <a:r>
                <a:rPr lang="zh-CN" altLang="en-US" sz="1800" b="1" dirty="0" smtClean="0">
                  <a:solidFill>
                    <a:prstClr val="white"/>
                  </a:solidFill>
                  <a:latin typeface="微软雅黑" panose="020B0503020204020204" pitchFamily="34" charset="-122"/>
                  <a:ea typeface="微软雅黑" panose="020B0503020204020204" pitchFamily="34" charset="-122"/>
                </a:rPr>
                <a:t>规划</a:t>
              </a:r>
              <a:endParaRPr lang="zh-CN" altLang="en-US" sz="1800" b="1" dirty="0">
                <a:solidFill>
                  <a:prstClr val="white"/>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975757" y="3932546"/>
            <a:ext cx="4895269" cy="431936"/>
            <a:chOff x="3779912" y="1777380"/>
            <a:chExt cx="4896544" cy="432048"/>
          </a:xfrm>
        </p:grpSpPr>
        <p:sp>
          <p:nvSpPr>
            <p:cNvPr id="15" name="矩形 14"/>
            <p:cNvSpPr/>
            <p:nvPr/>
          </p:nvSpPr>
          <p:spPr>
            <a:xfrm>
              <a:off x="3779912" y="1777380"/>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endParaRPr lang="zh-CN" altLang="en-US" sz="1800" kern="0">
                <a:solidFill>
                  <a:sysClr val="window" lastClr="FFFFFF"/>
                </a:solidFill>
                <a:ea typeface="微软雅黑" panose="020B0503020204020204" pitchFamily="34" charset="-122"/>
              </a:endParaRPr>
            </a:p>
          </p:txBody>
        </p:sp>
        <p:sp>
          <p:nvSpPr>
            <p:cNvPr id="16" name="矩形 15"/>
            <p:cNvSpPr/>
            <p:nvPr/>
          </p:nvSpPr>
          <p:spPr>
            <a:xfrm>
              <a:off x="3779912" y="1777380"/>
              <a:ext cx="1290294" cy="432048"/>
            </a:xfrm>
            <a:prstGeom prst="rect">
              <a:avLst/>
            </a:prstGeom>
            <a:solidFill>
              <a:srgbClr val="44ADCB"/>
            </a:solidFill>
            <a:ln w="12700" cap="flat" cmpd="sng" algn="ctr">
              <a:noFill/>
              <a:prstDash val="solid"/>
            </a:ln>
            <a:effectLst/>
          </p:spPr>
          <p:txBody>
            <a:bodyPr rtlCol="0" anchor="ctr"/>
            <a:lstStyle/>
            <a:p>
              <a:pPr algn="ctr"/>
              <a:r>
                <a:rPr lang="en-US" altLang="zh-CN" sz="2400" kern="0" dirty="0">
                  <a:solidFill>
                    <a:sysClr val="window" lastClr="FFFFFF"/>
                  </a:solidFill>
                  <a:latin typeface="Broadway" panose="04040905080B02020502" pitchFamily="82" charset="0"/>
                  <a:ea typeface="微软雅黑" panose="020B0503020204020204" pitchFamily="34" charset="-122"/>
                </a:rPr>
                <a:t>3</a:t>
              </a:r>
              <a:endParaRPr lang="zh-CN" altLang="en-US" sz="2400" kern="0" dirty="0">
                <a:solidFill>
                  <a:sysClr val="window" lastClr="FFFFFF"/>
                </a:solidFill>
                <a:latin typeface="Broadway" panose="04040905080B02020502" pitchFamily="82" charset="0"/>
                <a:ea typeface="微软雅黑" panose="020B0503020204020204" pitchFamily="34" charset="-122"/>
              </a:endParaRPr>
            </a:p>
          </p:txBody>
        </p:sp>
        <p:sp>
          <p:nvSpPr>
            <p:cNvPr id="17" name="TextBox 37"/>
            <p:cNvSpPr txBox="1"/>
            <p:nvPr/>
          </p:nvSpPr>
          <p:spPr>
            <a:xfrm>
              <a:off x="4382368" y="1824127"/>
              <a:ext cx="4078064" cy="369300"/>
            </a:xfrm>
            <a:prstGeom prst="rect">
              <a:avLst/>
            </a:prstGeom>
            <a:noFill/>
          </p:spPr>
          <p:txBody>
            <a:bodyPr wrap="square" rtlCol="0">
              <a:spAutoFit/>
            </a:bodyPr>
            <a:lstStyle/>
            <a:p>
              <a:pPr algn="ctr">
                <a:defRPr/>
              </a:pPr>
              <a:r>
                <a:rPr lang="zh-CN" altLang="en-US" sz="1800" b="1" dirty="0">
                  <a:solidFill>
                    <a:prstClr val="white"/>
                  </a:solidFill>
                  <a:latin typeface="微软雅黑" panose="020B0503020204020204" pitchFamily="34" charset="-122"/>
                  <a:ea typeface="微软雅黑" panose="020B0503020204020204" pitchFamily="34" charset="-122"/>
                </a:rPr>
                <a:t>医院运营规划</a:t>
              </a:r>
              <a:endParaRPr lang="zh-CN" altLang="en-US" sz="1800" b="1" dirty="0">
                <a:solidFill>
                  <a:prstClr val="white"/>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975757" y="4745766"/>
            <a:ext cx="4895269" cy="431936"/>
            <a:chOff x="3779912" y="1777380"/>
            <a:chExt cx="4896544" cy="432048"/>
          </a:xfrm>
        </p:grpSpPr>
        <p:sp>
          <p:nvSpPr>
            <p:cNvPr id="19" name="矩形 18"/>
            <p:cNvSpPr/>
            <p:nvPr/>
          </p:nvSpPr>
          <p:spPr>
            <a:xfrm>
              <a:off x="3779912" y="1777380"/>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endParaRPr lang="zh-CN" altLang="en-US" sz="1800" kern="0">
                <a:solidFill>
                  <a:sysClr val="window" lastClr="FFFFFF"/>
                </a:solidFill>
                <a:ea typeface="微软雅黑" panose="020B0503020204020204" pitchFamily="34" charset="-122"/>
              </a:endParaRPr>
            </a:p>
          </p:txBody>
        </p:sp>
        <p:sp>
          <p:nvSpPr>
            <p:cNvPr id="20" name="矩形 19"/>
            <p:cNvSpPr/>
            <p:nvPr/>
          </p:nvSpPr>
          <p:spPr>
            <a:xfrm>
              <a:off x="3779912" y="1777380"/>
              <a:ext cx="1290294" cy="432048"/>
            </a:xfrm>
            <a:prstGeom prst="rect">
              <a:avLst/>
            </a:prstGeom>
            <a:solidFill>
              <a:srgbClr val="44ADCB"/>
            </a:solidFill>
            <a:ln w="12700" cap="flat" cmpd="sng" algn="ctr">
              <a:noFill/>
              <a:prstDash val="solid"/>
            </a:ln>
            <a:effectLst/>
          </p:spPr>
          <p:txBody>
            <a:bodyPr rtlCol="0" anchor="ctr"/>
            <a:lstStyle/>
            <a:p>
              <a:pPr algn="ctr"/>
              <a:r>
                <a:rPr lang="en-US" altLang="zh-CN" sz="2400" kern="0" dirty="0">
                  <a:solidFill>
                    <a:sysClr val="window" lastClr="FFFFFF"/>
                  </a:solidFill>
                  <a:latin typeface="Broadway" panose="04040905080B02020502" pitchFamily="82" charset="0"/>
                  <a:ea typeface="微软雅黑" panose="020B0503020204020204" pitchFamily="34" charset="-122"/>
                </a:rPr>
                <a:t>4</a:t>
              </a:r>
              <a:endParaRPr lang="zh-CN" altLang="en-US" sz="2400" kern="0" dirty="0">
                <a:solidFill>
                  <a:sysClr val="window" lastClr="FFFFFF"/>
                </a:solidFill>
                <a:latin typeface="Broadway" panose="04040905080B02020502" pitchFamily="82" charset="0"/>
                <a:ea typeface="微软雅黑" panose="020B0503020204020204" pitchFamily="34" charset="-122"/>
              </a:endParaRPr>
            </a:p>
          </p:txBody>
        </p:sp>
        <p:sp>
          <p:nvSpPr>
            <p:cNvPr id="21" name="TextBox 37"/>
            <p:cNvSpPr txBox="1"/>
            <p:nvPr/>
          </p:nvSpPr>
          <p:spPr>
            <a:xfrm>
              <a:off x="4382368" y="1824127"/>
              <a:ext cx="4078064" cy="369300"/>
            </a:xfrm>
            <a:prstGeom prst="rect">
              <a:avLst/>
            </a:prstGeom>
            <a:noFill/>
          </p:spPr>
          <p:txBody>
            <a:bodyPr wrap="square" rtlCol="0">
              <a:spAutoFit/>
            </a:bodyPr>
            <a:lstStyle/>
            <a:p>
              <a:pPr algn="ctr">
                <a:defRPr/>
              </a:pPr>
              <a:r>
                <a:rPr lang="zh-CN" altLang="en-US" sz="1800" b="1" dirty="0" smtClean="0">
                  <a:solidFill>
                    <a:prstClr val="white"/>
                  </a:solidFill>
                  <a:latin typeface="微软雅黑" panose="020B0503020204020204" pitchFamily="34" charset="-122"/>
                  <a:ea typeface="微软雅黑" panose="020B0503020204020204" pitchFamily="34" charset="-122"/>
                </a:rPr>
                <a:t>医院</a:t>
              </a:r>
              <a:r>
                <a:rPr lang="zh-CN" altLang="en-US" sz="1800" b="1" dirty="0">
                  <a:solidFill>
                    <a:prstClr val="white"/>
                  </a:solidFill>
                  <a:latin typeface="微软雅黑" panose="020B0503020204020204" pitchFamily="34" charset="-122"/>
                  <a:ea typeface="微软雅黑" panose="020B0503020204020204" pitchFamily="34" charset="-122"/>
                </a:rPr>
                <a:t>品牌</a:t>
              </a:r>
              <a:r>
                <a:rPr lang="zh-CN" altLang="en-US" sz="1800" b="1" dirty="0" smtClean="0">
                  <a:solidFill>
                    <a:prstClr val="white"/>
                  </a:solidFill>
                  <a:latin typeface="微软雅黑" panose="020B0503020204020204" pitchFamily="34" charset="-122"/>
                  <a:ea typeface="微软雅黑" panose="020B0503020204020204" pitchFamily="34" charset="-122"/>
                </a:rPr>
                <a:t>规划</a:t>
              </a:r>
              <a:endParaRPr lang="zh-CN" altLang="en-US" sz="1800" b="1"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t="15515"/>
          <a:stretch>
            <a:fillRect/>
          </a:stretch>
        </p:blipFill>
        <p:spPr>
          <a:xfrm>
            <a:off x="0" y="-12358"/>
            <a:ext cx="12192000" cy="6870357"/>
          </a:xfrm>
          <a:prstGeom prst="rect">
            <a:avLst/>
          </a:prstGeom>
        </p:spPr>
      </p:pic>
      <p:sp>
        <p:nvSpPr>
          <p:cNvPr id="4" name="文本框 3"/>
          <p:cNvSpPr txBox="1"/>
          <p:nvPr/>
        </p:nvSpPr>
        <p:spPr>
          <a:xfrm>
            <a:off x="963827" y="1580487"/>
            <a:ext cx="10532050" cy="3416320"/>
          </a:xfrm>
          <a:prstGeom prst="rect">
            <a:avLst/>
          </a:prstGeom>
          <a:noFill/>
        </p:spPr>
        <p:txBody>
          <a:bodyPr wrap="none" rtlCol="0">
            <a:spAutoFit/>
          </a:bodyPr>
          <a:lstStyle/>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加强</a:t>
            </a:r>
            <a:r>
              <a:rPr lang="zh-CN" altLang="en-US" b="1" dirty="0">
                <a:solidFill>
                  <a:srgbClr val="FF0000"/>
                </a:solidFill>
                <a:latin typeface="微软雅黑" panose="020B0503020204020204" pitchFamily="34" charset="-122"/>
                <a:ea typeface="微软雅黑" panose="020B0503020204020204" pitchFamily="34" charset="-122"/>
              </a:rPr>
              <a:t>实验室建设</a:t>
            </a:r>
            <a:r>
              <a:rPr lang="zh-CN" altLang="en-US" dirty="0">
                <a:solidFill>
                  <a:schemeClr val="bg1"/>
                </a:solidFill>
                <a:latin typeface="微软雅黑" panose="020B0503020204020204" pitchFamily="34" charset="-122"/>
                <a:ea typeface="微软雅黑" panose="020B0503020204020204" pitchFamily="34" charset="-122"/>
              </a:rPr>
              <a:t>，提高医院</a:t>
            </a:r>
            <a:r>
              <a:rPr lang="zh-CN" altLang="en-US" b="1" dirty="0">
                <a:solidFill>
                  <a:srgbClr val="FF0000"/>
                </a:solidFill>
                <a:latin typeface="微软雅黑" panose="020B0503020204020204" pitchFamily="34" charset="-122"/>
                <a:ea typeface="微软雅黑" panose="020B0503020204020204" pitchFamily="34" charset="-122"/>
              </a:rPr>
              <a:t>科研实力</a:t>
            </a:r>
            <a:r>
              <a:rPr lang="zh-CN" altLang="en-US" dirty="0" smtClean="0">
                <a:solidFill>
                  <a:schemeClr val="bg1"/>
                </a:solidFill>
                <a:latin typeface="微软雅黑" panose="020B0503020204020204" pitchFamily="34" charset="-122"/>
                <a:ea typeface="微软雅黑" panose="020B0503020204020204" pitchFamily="34" charset="-122"/>
              </a:rPr>
              <a:t>；</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2.</a:t>
            </a:r>
            <a:r>
              <a:rPr lang="zh-CN" altLang="en-US" b="1" dirty="0">
                <a:solidFill>
                  <a:srgbClr val="FF0000"/>
                </a:solidFill>
                <a:latin typeface="微软雅黑" panose="020B0503020204020204" pitchFamily="34" charset="-122"/>
                <a:ea typeface="微软雅黑" panose="020B0503020204020204" pitchFamily="34" charset="-122"/>
              </a:rPr>
              <a:t>推动</a:t>
            </a:r>
            <a:r>
              <a:rPr lang="zh-CN" altLang="en-US" dirty="0">
                <a:solidFill>
                  <a:schemeClr val="bg1"/>
                </a:solidFill>
                <a:latin typeface="微软雅黑" panose="020B0503020204020204" pitchFamily="34" charset="-122"/>
                <a:ea typeface="微软雅黑" panose="020B0503020204020204" pitchFamily="34" charset="-122"/>
              </a:rPr>
              <a:t>医院科研</a:t>
            </a:r>
            <a:r>
              <a:rPr lang="zh-CN" altLang="en-US" b="1" dirty="0">
                <a:solidFill>
                  <a:srgbClr val="FF0000"/>
                </a:solidFill>
                <a:latin typeface="微软雅黑" panose="020B0503020204020204" pitchFamily="34" charset="-122"/>
                <a:ea typeface="微软雅黑" panose="020B0503020204020204" pitchFamily="34" charset="-122"/>
              </a:rPr>
              <a:t>课题</a:t>
            </a:r>
            <a:r>
              <a:rPr lang="zh-CN" altLang="en-US" dirty="0">
                <a:solidFill>
                  <a:schemeClr val="bg1"/>
                </a:solidFill>
                <a:latin typeface="微软雅黑" panose="020B0503020204020204" pitchFamily="34" charset="-122"/>
                <a:ea typeface="微软雅黑" panose="020B0503020204020204" pitchFamily="34" charset="-122"/>
              </a:rPr>
              <a:t>的</a:t>
            </a:r>
            <a:r>
              <a:rPr lang="zh-CN" altLang="en-US" b="1" dirty="0">
                <a:solidFill>
                  <a:srgbClr val="FF0000"/>
                </a:solidFill>
                <a:latin typeface="微软雅黑" panose="020B0503020204020204" pitchFamily="34" charset="-122"/>
                <a:ea typeface="微软雅黑" panose="020B0503020204020204" pitchFamily="34" charset="-122"/>
              </a:rPr>
              <a:t>申报及实施</a:t>
            </a:r>
            <a:r>
              <a:rPr lang="zh-CN" altLang="en-US" dirty="0" smtClean="0">
                <a:solidFill>
                  <a:schemeClr val="bg1"/>
                </a:solidFill>
                <a:latin typeface="微软雅黑" panose="020B0503020204020204" pitchFamily="34" charset="-122"/>
                <a:ea typeface="微软雅黑" panose="020B0503020204020204" pitchFamily="34" charset="-122"/>
              </a:rPr>
              <a:t>；</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引进</a:t>
            </a:r>
            <a:r>
              <a:rPr lang="zh-CN" altLang="en-US" b="1" dirty="0">
                <a:solidFill>
                  <a:srgbClr val="FF0000"/>
                </a:solidFill>
                <a:latin typeface="微软雅黑" panose="020B0503020204020204" pitchFamily="34" charset="-122"/>
                <a:ea typeface="微软雅黑" panose="020B0503020204020204" pitchFamily="34" charset="-122"/>
              </a:rPr>
              <a:t>开展新技术</a:t>
            </a:r>
            <a:r>
              <a:rPr lang="zh-CN" altLang="en-US" dirty="0">
                <a:solidFill>
                  <a:schemeClr val="bg1"/>
                </a:solidFill>
                <a:latin typeface="微软雅黑" panose="020B0503020204020204" pitchFamily="34" charset="-122"/>
                <a:ea typeface="微软雅黑" panose="020B0503020204020204" pitchFamily="34" charset="-122"/>
              </a:rPr>
              <a:t>，实施完成省厅的新技术应用项目，</a:t>
            </a:r>
            <a:r>
              <a:rPr lang="zh-CN" altLang="en-US" b="1" dirty="0">
                <a:solidFill>
                  <a:srgbClr val="FF0000"/>
                </a:solidFill>
                <a:latin typeface="微软雅黑" panose="020B0503020204020204" pitchFamily="34" charset="-122"/>
                <a:ea typeface="微软雅黑" panose="020B0503020204020204" pitchFamily="34" charset="-122"/>
              </a:rPr>
              <a:t>申报</a:t>
            </a:r>
            <a:r>
              <a:rPr lang="en-US" altLang="zh-CN" b="1" dirty="0">
                <a:solidFill>
                  <a:srgbClr val="FF0000"/>
                </a:solidFill>
                <a:latin typeface="微软雅黑" panose="020B0503020204020204" pitchFamily="34" charset="-122"/>
                <a:ea typeface="微软雅黑" panose="020B0503020204020204" pitchFamily="34" charset="-122"/>
              </a:rPr>
              <a:t>10</a:t>
            </a:r>
            <a:r>
              <a:rPr lang="zh-CN" altLang="en-US" b="1" dirty="0">
                <a:solidFill>
                  <a:srgbClr val="FF0000"/>
                </a:solidFill>
                <a:latin typeface="微软雅黑" panose="020B0503020204020204" pitchFamily="34" charset="-122"/>
                <a:ea typeface="微软雅黑" panose="020B0503020204020204" pitchFamily="34" charset="-122"/>
              </a:rPr>
              <a:t>项，争取获奖</a:t>
            </a:r>
            <a:r>
              <a:rPr lang="en-US" altLang="zh-CN" b="1" dirty="0">
                <a:solidFill>
                  <a:srgbClr val="FF0000"/>
                </a:solidFill>
                <a:latin typeface="微软雅黑" panose="020B0503020204020204" pitchFamily="34" charset="-122"/>
                <a:ea typeface="微软雅黑" panose="020B0503020204020204" pitchFamily="34" charset="-122"/>
              </a:rPr>
              <a:t>8-10</a:t>
            </a:r>
            <a:r>
              <a:rPr lang="zh-CN" altLang="en-US" b="1" dirty="0">
                <a:solidFill>
                  <a:srgbClr val="FF0000"/>
                </a:solidFill>
                <a:latin typeface="微软雅黑" panose="020B0503020204020204" pitchFamily="34" charset="-122"/>
                <a:ea typeface="微软雅黑" panose="020B0503020204020204" pitchFamily="34" charset="-122"/>
              </a:rPr>
              <a:t>项</a:t>
            </a:r>
            <a:r>
              <a:rPr lang="zh-CN" altLang="en-US" dirty="0" smtClean="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 </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4.</a:t>
            </a:r>
            <a:r>
              <a:rPr lang="zh-CN" altLang="en-US" b="1" dirty="0">
                <a:solidFill>
                  <a:srgbClr val="FF0000"/>
                </a:solidFill>
                <a:latin typeface="微软雅黑" panose="020B0503020204020204" pitchFamily="34" charset="-122"/>
                <a:ea typeface="微软雅黑" panose="020B0503020204020204" pitchFamily="34" charset="-122"/>
              </a:rPr>
              <a:t>加强</a:t>
            </a:r>
            <a:r>
              <a:rPr lang="zh-CN" altLang="en-US" dirty="0">
                <a:solidFill>
                  <a:schemeClr val="bg1"/>
                </a:solidFill>
                <a:latin typeface="微软雅黑" panose="020B0503020204020204" pitchFamily="34" charset="-122"/>
                <a:ea typeface="微软雅黑" panose="020B0503020204020204" pitchFamily="34" charset="-122"/>
              </a:rPr>
              <a:t>专业技术人员的</a:t>
            </a:r>
            <a:r>
              <a:rPr lang="zh-CN" altLang="en-US" b="1" dirty="0">
                <a:solidFill>
                  <a:srgbClr val="FF0000"/>
                </a:solidFill>
                <a:latin typeface="微软雅黑" panose="020B0503020204020204" pitchFamily="34" charset="-122"/>
                <a:ea typeface="微软雅黑" panose="020B0503020204020204" pitchFamily="34" charset="-122"/>
              </a:rPr>
              <a:t>科研培训</a:t>
            </a:r>
            <a:r>
              <a:rPr lang="zh-CN" altLang="en-US" dirty="0" smtClean="0">
                <a:solidFill>
                  <a:schemeClr val="bg1"/>
                </a:solidFill>
                <a:latin typeface="微软雅黑" panose="020B0503020204020204" pitchFamily="34" charset="-122"/>
                <a:ea typeface="微软雅黑" panose="020B0503020204020204" pitchFamily="34" charset="-122"/>
              </a:rPr>
              <a:t>；</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多渠道</a:t>
            </a:r>
            <a:r>
              <a:rPr lang="zh-CN" altLang="en-US" b="1" dirty="0">
                <a:solidFill>
                  <a:srgbClr val="FF0000"/>
                </a:solidFill>
                <a:latin typeface="微软雅黑" panose="020B0503020204020204" pitchFamily="34" charset="-122"/>
                <a:ea typeface="微软雅黑" panose="020B0503020204020204" pitchFamily="34" charset="-122"/>
              </a:rPr>
              <a:t>增加科技投入</a:t>
            </a:r>
            <a:r>
              <a:rPr lang="zh-CN" altLang="en-US" dirty="0">
                <a:solidFill>
                  <a:schemeClr val="bg1"/>
                </a:solidFill>
                <a:latin typeface="微软雅黑" panose="020B0503020204020204" pitchFamily="34" charset="-122"/>
                <a:ea typeface="微软雅黑" panose="020B0503020204020204" pitchFamily="34" charset="-122"/>
              </a:rPr>
              <a:t>，充分发挥科技经费</a:t>
            </a:r>
            <a:r>
              <a:rPr lang="zh-CN" altLang="en-US" dirty="0" smtClean="0">
                <a:solidFill>
                  <a:schemeClr val="bg1"/>
                </a:solidFill>
                <a:latin typeface="微软雅黑" panose="020B0503020204020204" pitchFamily="34" charset="-122"/>
                <a:ea typeface="微软雅黑" panose="020B0503020204020204" pitchFamily="34" charset="-122"/>
              </a:rPr>
              <a:t>作用；</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6.</a:t>
            </a:r>
            <a:r>
              <a:rPr lang="zh-CN" altLang="en-US" dirty="0">
                <a:solidFill>
                  <a:schemeClr val="bg1"/>
                </a:solidFill>
                <a:latin typeface="微软雅黑" panose="020B0503020204020204" pitchFamily="34" charset="-122"/>
                <a:ea typeface="微软雅黑" panose="020B0503020204020204" pitchFamily="34" charset="-122"/>
              </a:rPr>
              <a:t>做好科研型骨干医师的选拔和培养工作，让更多的骨干医师（尤其是</a:t>
            </a:r>
            <a:r>
              <a:rPr lang="zh-CN" altLang="en-US" b="1" dirty="0">
                <a:solidFill>
                  <a:srgbClr val="FF0000"/>
                </a:solidFill>
                <a:latin typeface="微软雅黑" panose="020B0503020204020204" pitchFamily="34" charset="-122"/>
                <a:ea typeface="微软雅黑" panose="020B0503020204020204" pitchFamily="34" charset="-122"/>
              </a:rPr>
              <a:t>年轻医师</a:t>
            </a:r>
            <a:r>
              <a:rPr lang="zh-CN" altLang="en-US" dirty="0">
                <a:solidFill>
                  <a:schemeClr val="bg1"/>
                </a:solidFill>
                <a:latin typeface="微软雅黑" panose="020B0503020204020204" pitchFamily="34" charset="-122"/>
                <a:ea typeface="微软雅黑" panose="020B0503020204020204" pitchFamily="34" charset="-122"/>
              </a:rPr>
              <a:t>）能成为</a:t>
            </a:r>
            <a:r>
              <a:rPr lang="zh-CN" altLang="en-US" b="1" dirty="0">
                <a:solidFill>
                  <a:srgbClr val="FF0000"/>
                </a:solidFill>
                <a:latin typeface="微软雅黑" panose="020B0503020204020204" pitchFamily="34" charset="-122"/>
                <a:ea typeface="微软雅黑" panose="020B0503020204020204" pitchFamily="34" charset="-122"/>
              </a:rPr>
              <a:t>科研带头人</a:t>
            </a:r>
            <a:r>
              <a:rPr lang="zh-CN" altLang="en-US" dirty="0" smtClean="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565686" y="491677"/>
            <a:ext cx="3969243" cy="584775"/>
          </a:xfrm>
          <a:prstGeom prst="rect">
            <a:avLst/>
          </a:prstGeom>
        </p:spPr>
        <p:txBody>
          <a:bodyPr wrap="squar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2.7</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科研指标规划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duotone>
              <a:schemeClr val="accent3">
                <a:shade val="45000"/>
                <a:satMod val="135000"/>
              </a:schemeClr>
              <a:prstClr val="white"/>
            </a:duotone>
            <a:extLst>
              <a:ext uri="{BEBA8EAE-BF5A-486C-A8C5-ECC9F3942E4B}">
                <a14:imgProps xmlns:a14="http://schemas.microsoft.com/office/drawing/2010/main">
                  <a14:imgLayer r:embed="rId2">
                    <a14:imgEffect>
                      <a14:artisticBlur radius="7"/>
                    </a14:imgEffect>
                  </a14:imgLayer>
                </a14:imgProps>
              </a:ext>
              <a:ext uri="{28A0092B-C50C-407E-A947-70E740481C1C}">
                <a14:useLocalDpi xmlns:a14="http://schemas.microsoft.com/office/drawing/2010/main" val="0"/>
              </a:ext>
            </a:extLst>
          </a:blip>
          <a:srcRect l="802" t="180" r="5949" b="-180"/>
          <a:stretch>
            <a:fillRect/>
          </a:stretch>
        </p:blipFill>
        <p:spPr>
          <a:xfrm>
            <a:off x="-12357" y="0"/>
            <a:ext cx="12204357" cy="6858000"/>
          </a:xfrm>
          <a:prstGeom prst="rect">
            <a:avLst/>
          </a:prstGeom>
        </p:spPr>
      </p:pic>
      <p:sp>
        <p:nvSpPr>
          <p:cNvPr id="8" name="TextBox 10"/>
          <p:cNvSpPr txBox="1"/>
          <p:nvPr/>
        </p:nvSpPr>
        <p:spPr>
          <a:xfrm>
            <a:off x="2150402" y="5481638"/>
            <a:ext cx="7878837" cy="615297"/>
          </a:xfrm>
          <a:prstGeom prst="rect">
            <a:avLst/>
          </a:prstGeom>
          <a:noFill/>
          <a:ln>
            <a:solidFill>
              <a:srgbClr val="44ADCB"/>
            </a:solidFill>
          </a:ln>
        </p:spPr>
        <p:txBody>
          <a:bodyPr wrap="square" rtlCol="0">
            <a:spAutoFit/>
          </a:bodyPr>
          <a:lstStyle/>
          <a:p>
            <a:pPr defTabSz="913765"/>
            <a:r>
              <a:rPr lang="zh-CN" altLang="en-US" sz="1700" b="1" dirty="0">
                <a:solidFill>
                  <a:srgbClr val="1F497D"/>
                </a:solidFill>
                <a:latin typeface="微软雅黑" panose="020B0503020204020204" pitchFamily="34" charset="-122"/>
                <a:ea typeface="微软雅黑" panose="020B0503020204020204" pitchFamily="34" charset="-122"/>
              </a:rPr>
              <a:t>临床路径的意义：</a:t>
            </a:r>
            <a:r>
              <a:rPr lang="zh-CN" altLang="en-US" sz="1700" dirty="0">
                <a:solidFill>
                  <a:srgbClr val="1F497D"/>
                </a:solidFill>
                <a:latin typeface="微软雅黑" panose="020B0503020204020204" pitchFamily="34" charset="-122"/>
                <a:ea typeface="微软雅黑" panose="020B0503020204020204" pitchFamily="34" charset="-122"/>
              </a:rPr>
              <a:t>规范诊疗过程，提高医护质量，降低医疗费用，缩短住院天</a:t>
            </a:r>
            <a:endParaRPr lang="en-US" altLang="zh-CN" sz="1700" dirty="0">
              <a:solidFill>
                <a:srgbClr val="1F497D"/>
              </a:solidFill>
              <a:latin typeface="微软雅黑" panose="020B0503020204020204" pitchFamily="34" charset="-122"/>
              <a:ea typeface="微软雅黑" panose="020B0503020204020204" pitchFamily="34" charset="-122"/>
            </a:endParaRPr>
          </a:p>
          <a:p>
            <a:pPr defTabSz="913765"/>
            <a:r>
              <a:rPr lang="zh-CN" altLang="en-US" sz="1700" dirty="0">
                <a:solidFill>
                  <a:srgbClr val="1F497D"/>
                </a:solidFill>
                <a:latin typeface="微软雅黑" panose="020B0503020204020204" pitchFamily="34" charset="-122"/>
                <a:ea typeface="微软雅黑" panose="020B0503020204020204" pitchFamily="34" charset="-122"/>
              </a:rPr>
              <a:t>数，促进科间协作，加强医患沟通，减少医疗纠纷，提高医院的核心竞争力。</a:t>
            </a:r>
            <a:endParaRPr lang="zh-CN" altLang="en-US" sz="1700" dirty="0">
              <a:solidFill>
                <a:srgbClr val="1F497D"/>
              </a:solidFill>
              <a:latin typeface="微软雅黑" panose="020B0503020204020204" pitchFamily="34" charset="-122"/>
              <a:ea typeface="微软雅黑" panose="020B0503020204020204" pitchFamily="34" charset="-122"/>
            </a:endParaRPr>
          </a:p>
        </p:txBody>
      </p:sp>
      <p:sp>
        <p:nvSpPr>
          <p:cNvPr id="14" name="矩形 13"/>
          <p:cNvSpPr/>
          <p:nvPr/>
        </p:nvSpPr>
        <p:spPr>
          <a:xfrm>
            <a:off x="642791" y="685126"/>
            <a:ext cx="3270447"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2.8</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临床路径规划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aphicFrame>
        <p:nvGraphicFramePr>
          <p:cNvPr id="10" name="图示 9"/>
          <p:cNvGraphicFramePr/>
          <p:nvPr/>
        </p:nvGraphicFramePr>
        <p:xfrm>
          <a:off x="-269421" y="1187202"/>
          <a:ext cx="13386220" cy="4377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t="5787" b="9217"/>
          <a:stretch>
            <a:fillRect/>
          </a:stretch>
        </p:blipFill>
        <p:spPr>
          <a:xfrm>
            <a:off x="0" y="-34949"/>
            <a:ext cx="12192000" cy="6911938"/>
          </a:xfrm>
          <a:prstGeom prst="rect">
            <a:avLst/>
          </a:prstGeom>
          <a:noFill/>
          <a:ln>
            <a:noFill/>
          </a:ln>
        </p:spPr>
      </p:pic>
      <p:sp>
        <p:nvSpPr>
          <p:cNvPr id="12" name="矩形 11"/>
          <p:cNvSpPr/>
          <p:nvPr/>
        </p:nvSpPr>
        <p:spPr>
          <a:xfrm>
            <a:off x="182302" y="-34949"/>
            <a:ext cx="12076777" cy="6911938"/>
          </a:xfrm>
          <a:prstGeom prst="rect">
            <a:avLst/>
          </a:prstGeom>
          <a:solidFill>
            <a:schemeClr val="bg2">
              <a:lumMod val="2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24776" y="327734"/>
            <a:ext cx="2571537"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2.9 </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安全管理</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矩形 9"/>
          <p:cNvSpPr/>
          <p:nvPr/>
        </p:nvSpPr>
        <p:spPr>
          <a:xfrm>
            <a:off x="1002121" y="1717879"/>
            <a:ext cx="3877456" cy="2973122"/>
          </a:xfrm>
          <a:prstGeom prst="rect">
            <a:avLst/>
          </a:prstGeom>
        </p:spPr>
        <p:txBody>
          <a:bodyPr wrap="square">
            <a:spAutoFit/>
          </a:bodyPr>
          <a:lstStyle/>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消灭等级以上医疗事故</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消灭严重院内感染事件</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消灭职工工伤事故</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消灭药品不安全事件</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消灭交通安全事故</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控制严重差错事故</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控制传染病漏报缓报现象</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减少一般差错和医疗纠纷发生</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2940849" y="570877"/>
            <a:ext cx="3097130" cy="341632"/>
          </a:xfrm>
          <a:prstGeom prst="rect">
            <a:avLst/>
          </a:prstGeom>
        </p:spPr>
        <p:txBody>
          <a:bodyPr wrap="none">
            <a:spAutoFit/>
          </a:bodyPr>
          <a:lstStyle/>
          <a:p>
            <a:pPr algn="ctr" defTabSz="913765">
              <a:lnSpc>
                <a:spcPct val="90000"/>
              </a:lnSpc>
              <a:spcBef>
                <a:spcPct val="20000"/>
              </a:spcBef>
              <a:buSzPct val="90000"/>
            </a:pPr>
            <a:r>
              <a:rPr lang="en-US" altLang="zh-CN" b="1" spc="-53"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a:t>
            </a:r>
            <a:r>
              <a:rPr lang="zh-CN" altLang="en-US" b="1" spc="-53"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创建平安医院、和谐医院</a:t>
            </a:r>
            <a:r>
              <a:rPr lang="en-US" altLang="zh-CN" b="1" spc="-53"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a:t>
            </a:r>
            <a:endParaRPr lang="en-US" altLang="zh-CN" b="1" spc="-53"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endParaRPr>
          </a:p>
        </p:txBody>
      </p:sp>
      <p:sp>
        <p:nvSpPr>
          <p:cNvPr id="13" name="矩形 12"/>
          <p:cNvSpPr/>
          <p:nvPr/>
        </p:nvSpPr>
        <p:spPr>
          <a:xfrm>
            <a:off x="249382" y="5213268"/>
            <a:ext cx="11942618" cy="64655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096313" y="5274935"/>
            <a:ext cx="4852610" cy="523220"/>
          </a:xfrm>
          <a:prstGeom prst="rect">
            <a:avLst/>
          </a:prstGeom>
        </p:spPr>
        <p:txBody>
          <a:bodyPr wrap="none">
            <a:spAutoFit/>
          </a:bodyPr>
          <a:lstStyle/>
          <a:p>
            <a:r>
              <a:rPr lang="zh-CN" altLang="en-US" sz="2800" b="1" kern="1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努力创建平安医院、和谐</a:t>
            </a:r>
            <a:r>
              <a:rPr lang="zh-CN" altLang="en-US" sz="2800" b="1" kern="100"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医院</a:t>
            </a:r>
            <a:endParaRPr lang="zh-CN" altLang="en-US" sz="2800" b="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6129" y="1665911"/>
            <a:ext cx="3311927" cy="3311927"/>
          </a:xfrm>
          <a:prstGeom prst="rect">
            <a:avLst/>
          </a:prstGeom>
        </p:spPr>
      </p:pic>
      <p:grpSp>
        <p:nvGrpSpPr>
          <p:cNvPr id="20" name="组合 19"/>
          <p:cNvGrpSpPr/>
          <p:nvPr/>
        </p:nvGrpSpPr>
        <p:grpSpPr>
          <a:xfrm>
            <a:off x="6503198" y="1398001"/>
            <a:ext cx="3815430" cy="488137"/>
            <a:chOff x="5737547" y="2220656"/>
            <a:chExt cx="3816424" cy="488264"/>
          </a:xfrm>
        </p:grpSpPr>
        <p:sp>
          <p:nvSpPr>
            <p:cNvPr id="21" name="AutoShape 1013"/>
            <p:cNvSpPr>
              <a:spLocks noChangeArrowheads="1"/>
            </p:cNvSpPr>
            <p:nvPr/>
          </p:nvSpPr>
          <p:spPr bwMode="auto">
            <a:xfrm>
              <a:off x="5737547" y="2220656"/>
              <a:ext cx="3816424" cy="488264"/>
            </a:xfrm>
            <a:prstGeom prst="roundRect">
              <a:avLst>
                <a:gd name="adj" fmla="val 14304"/>
              </a:avLst>
            </a:prstGeom>
            <a:solidFill>
              <a:schemeClr val="accent2">
                <a:alpha val="20000"/>
              </a:schemeClr>
            </a:solidFill>
            <a:ln w="9525" cap="rnd" algn="ctr">
              <a:noFill/>
              <a:prstDash val="sysDash"/>
              <a:round/>
            </a:ln>
            <a:effectLst>
              <a:outerShdw dist="35921" dir="2700000" algn="ctr" rotWithShape="0">
                <a:srgbClr val="000000">
                  <a:alpha val="50000"/>
                </a:srgbClr>
              </a:outerShdw>
            </a:effectLst>
          </p:spPr>
          <p:txBody>
            <a:bodyPr wrap="none" anchor="ctr"/>
            <a:lstStyle/>
            <a:p>
              <a:pPr algn="ctr" defTabSz="913765" fontAlgn="base" latinLnBrk="1">
                <a:spcBef>
                  <a:spcPct val="0"/>
                </a:spcBef>
                <a:spcAft>
                  <a:spcPct val="0"/>
                </a:spcAft>
                <a:defRPr/>
              </a:pPr>
              <a:endParaRPr kumimoji="1" lang="zh-CN" altLang="en-US" sz="1700" kern="0">
                <a:solidFill>
                  <a:srgbClr val="000000"/>
                </a:solidFill>
                <a:latin typeface="Gulim" panose="020B0600000101010101" pitchFamily="34" charset="-127"/>
                <a:ea typeface="Gulim" panose="020B0600000101010101" pitchFamily="34" charset="-127"/>
              </a:endParaRPr>
            </a:p>
          </p:txBody>
        </p:sp>
        <p:sp>
          <p:nvSpPr>
            <p:cNvPr id="22" name="Rectangle 1018"/>
            <p:cNvSpPr>
              <a:spLocks noChangeArrowheads="1"/>
            </p:cNvSpPr>
            <p:nvPr/>
          </p:nvSpPr>
          <p:spPr bwMode="auto">
            <a:xfrm>
              <a:off x="6042348" y="2295511"/>
              <a:ext cx="2647528" cy="3372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square">
              <a:spAutoFit/>
            </a:bodyPr>
            <a:lstStyle/>
            <a:p>
              <a:pPr algn="ctr" defTabSz="913765" fontAlgn="base" latinLnBrk="1">
                <a:spcBef>
                  <a:spcPct val="0"/>
                </a:spcBef>
                <a:spcAft>
                  <a:spcPct val="0"/>
                </a:spcAft>
              </a:pPr>
              <a:r>
                <a:rPr kumimoji="1" lang="en-US" altLang="zh-CN" sz="1600" dirty="0" smtClean="0">
                  <a:solidFill>
                    <a:prstClr val="black"/>
                  </a:solidFill>
                  <a:latin typeface="微软雅黑" panose="020B0503020204020204" pitchFamily="34" charset="-122"/>
                  <a:ea typeface="微软雅黑" panose="020B0503020204020204" pitchFamily="34" charset="-122"/>
                </a:rPr>
                <a:t>20xx</a:t>
              </a:r>
              <a:r>
                <a:rPr kumimoji="1" lang="zh-CN" altLang="en-US" sz="1600" dirty="0" smtClean="0">
                  <a:solidFill>
                    <a:prstClr val="black"/>
                  </a:solidFill>
                  <a:latin typeface="微软雅黑" panose="020B0503020204020204" pitchFamily="34" charset="-122"/>
                  <a:ea typeface="微软雅黑" panose="020B0503020204020204" pitchFamily="34" charset="-122"/>
                </a:rPr>
                <a:t>年</a:t>
              </a:r>
              <a:r>
                <a:rPr kumimoji="1" lang="zh-CN" altLang="en-US" sz="1600" dirty="0">
                  <a:solidFill>
                    <a:prstClr val="black"/>
                  </a:solidFill>
                  <a:latin typeface="微软雅黑" panose="020B0503020204020204" pitchFamily="34" charset="-122"/>
                  <a:ea typeface="微软雅黑" panose="020B0503020204020204" pitchFamily="34" charset="-122"/>
                </a:rPr>
                <a:t>医院人力资源指标</a:t>
              </a:r>
              <a:endParaRPr kumimoji="1" lang="en-US" altLang="ko-KR" sz="1600" dirty="0">
                <a:solidFill>
                  <a:prstClr val="black"/>
                </a:solidFill>
                <a:latin typeface="微软雅黑" panose="020B0503020204020204" pitchFamily="34" charset="-122"/>
                <a:ea typeface="微软雅黑" panose="020B0503020204020204" pitchFamily="34" charset="-122"/>
              </a:endParaRPr>
            </a:p>
          </p:txBody>
        </p:sp>
        <p:grpSp>
          <p:nvGrpSpPr>
            <p:cNvPr id="23" name="Group 983"/>
            <p:cNvGrpSpPr/>
            <p:nvPr/>
          </p:nvGrpSpPr>
          <p:grpSpPr bwMode="auto">
            <a:xfrm>
              <a:off x="5852244" y="2374301"/>
              <a:ext cx="180975" cy="180975"/>
              <a:chOff x="1014" y="1020"/>
              <a:chExt cx="114" cy="114"/>
            </a:xfrm>
          </p:grpSpPr>
          <p:sp>
            <p:nvSpPr>
              <p:cNvPr id="24" name="Oval 924"/>
              <p:cNvSpPr>
                <a:spLocks noChangeArrowheads="1"/>
              </p:cNvSpPr>
              <p:nvPr/>
            </p:nvSpPr>
            <p:spPr bwMode="auto">
              <a:xfrm>
                <a:off x="1014" y="1020"/>
                <a:ext cx="114" cy="114"/>
              </a:xfrm>
              <a:prstGeom prst="ellipse">
                <a:avLst/>
              </a:prstGeom>
              <a:solidFill>
                <a:srgbClr val="FFFFFF"/>
              </a:solidFill>
              <a:ln>
                <a:noFill/>
              </a:ln>
              <a:effectLst/>
              <a:extLst>
                <a:ext uri="{91240B29-F687-4F45-9708-019B960494DF}">
                  <a14:hiddenLine xmlns:a14="http://schemas.microsoft.com/office/drawing/2010/main" w="101600">
                    <a:solidFill>
                      <a:srgbClr val="FDB602"/>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3765" fontAlgn="base" latinLnBrk="1">
                  <a:spcBef>
                    <a:spcPct val="0"/>
                  </a:spcBef>
                  <a:spcAft>
                    <a:spcPct val="0"/>
                  </a:spcAft>
                  <a:defRPr/>
                </a:pPr>
                <a:endParaRPr kumimoji="1" lang="zh-CN" altLang="en-US" sz="1700" kern="0">
                  <a:solidFill>
                    <a:srgbClr val="000000"/>
                  </a:solidFill>
                  <a:latin typeface="Gulim" panose="020B0600000101010101" pitchFamily="34" charset="-127"/>
                  <a:ea typeface="Gulim" panose="020B0600000101010101" pitchFamily="34" charset="-127"/>
                </a:endParaRPr>
              </a:p>
            </p:txBody>
          </p:sp>
          <p:sp>
            <p:nvSpPr>
              <p:cNvPr id="25" name="Oval 982"/>
              <p:cNvSpPr>
                <a:spLocks noChangeArrowheads="1"/>
              </p:cNvSpPr>
              <p:nvPr/>
            </p:nvSpPr>
            <p:spPr bwMode="auto">
              <a:xfrm>
                <a:off x="1043" y="1049"/>
                <a:ext cx="58" cy="58"/>
              </a:xfrm>
              <a:prstGeom prst="ellipse">
                <a:avLst/>
              </a:prstGeom>
              <a:solidFill>
                <a:srgbClr val="2F2F2F"/>
              </a:solidFill>
              <a:ln>
                <a:noFill/>
              </a:ln>
              <a:effectLst/>
              <a:extLst>
                <a:ext uri="{91240B29-F687-4F45-9708-019B960494DF}">
                  <a14:hiddenLine xmlns:a14="http://schemas.microsoft.com/office/drawing/2010/main" w="101600">
                    <a:solidFill>
                      <a:srgbClr val="FDB602"/>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3765" fontAlgn="base" latinLnBrk="1">
                  <a:spcBef>
                    <a:spcPct val="0"/>
                  </a:spcBef>
                  <a:spcAft>
                    <a:spcPct val="0"/>
                  </a:spcAft>
                  <a:defRPr/>
                </a:pPr>
                <a:endParaRPr kumimoji="1" lang="zh-CN" altLang="en-US" sz="1700" kern="0">
                  <a:solidFill>
                    <a:srgbClr val="000000"/>
                  </a:solidFill>
                  <a:latin typeface="Gulim" panose="020B0600000101010101" pitchFamily="34" charset="-127"/>
                  <a:ea typeface="Gulim" panose="020B0600000101010101" pitchFamily="34" charset="-127"/>
                </a:endParaRPr>
              </a:p>
            </p:txBody>
          </p:sp>
        </p:grpSp>
      </p:grpSp>
      <p:sp>
        <p:nvSpPr>
          <p:cNvPr id="30" name="TextBox 9"/>
          <p:cNvSpPr txBox="1"/>
          <p:nvPr/>
        </p:nvSpPr>
        <p:spPr>
          <a:xfrm>
            <a:off x="865639" y="1398760"/>
            <a:ext cx="3126349" cy="523084"/>
          </a:xfrm>
          <a:prstGeom prst="rect">
            <a:avLst/>
          </a:prstGeom>
          <a:noFill/>
          <a:ln w="28575">
            <a:solidFill>
              <a:srgbClr val="FFC000"/>
            </a:solidFill>
          </a:ln>
        </p:spPr>
        <p:txBody>
          <a:bodyPr wrap="square" lIns="91403" tIns="45702" rIns="91403" bIns="45702" rtlCol="0">
            <a:spAutoFit/>
          </a:bodyPr>
          <a:lstStyle/>
          <a:p>
            <a:pPr algn="ctr" defTabSz="913765"/>
            <a:r>
              <a:rPr lang="zh-CN" altLang="en-US" sz="2800" b="1" dirty="0">
                <a:solidFill>
                  <a:srgbClr val="679EE5"/>
                </a:solidFill>
                <a:latin typeface="微软雅黑" panose="020B0503020204020204" pitchFamily="34" charset="-122"/>
                <a:ea typeface="微软雅黑" panose="020B0503020204020204" pitchFamily="34" charset="-122"/>
              </a:rPr>
              <a:t>导入</a:t>
            </a:r>
            <a:r>
              <a:rPr lang="zh-CN" altLang="en-US" sz="2800" b="1" dirty="0" smtClean="0">
                <a:solidFill>
                  <a:srgbClr val="679EE5"/>
                </a:solidFill>
                <a:latin typeface="微软雅黑" panose="020B0503020204020204" pitchFamily="34" charset="-122"/>
                <a:ea typeface="微软雅黑" panose="020B0503020204020204" pitchFamily="34" charset="-122"/>
              </a:rPr>
              <a:t>岗位</a:t>
            </a:r>
            <a:r>
              <a:rPr lang="zh-CN" altLang="en-US" sz="2800" b="1" dirty="0">
                <a:solidFill>
                  <a:srgbClr val="679EE5"/>
                </a:solidFill>
                <a:latin typeface="微软雅黑" panose="020B0503020204020204" pitchFamily="34" charset="-122"/>
                <a:ea typeface="微软雅黑" panose="020B0503020204020204" pitchFamily="34" charset="-122"/>
              </a:rPr>
              <a:t>测评标准</a:t>
            </a:r>
            <a:endParaRPr lang="zh-CN" altLang="en-US" sz="2800" b="1" dirty="0">
              <a:solidFill>
                <a:srgbClr val="679EE5"/>
              </a:solidFill>
              <a:latin typeface="微软雅黑" panose="020B0503020204020204" pitchFamily="34" charset="-122"/>
              <a:ea typeface="微软雅黑" panose="020B0503020204020204" pitchFamily="34" charset="-122"/>
            </a:endParaRPr>
          </a:p>
        </p:txBody>
      </p:sp>
      <p:sp>
        <p:nvSpPr>
          <p:cNvPr id="31" name="TextBox 11"/>
          <p:cNvSpPr txBox="1"/>
          <p:nvPr/>
        </p:nvSpPr>
        <p:spPr>
          <a:xfrm>
            <a:off x="548200" y="4749166"/>
            <a:ext cx="4391344" cy="732472"/>
          </a:xfrm>
          <a:prstGeom prst="rect">
            <a:avLst/>
          </a:prstGeom>
          <a:noFill/>
        </p:spPr>
        <p:txBody>
          <a:bodyPr wrap="square" lIns="91403" tIns="45702" rIns="91403" bIns="45702" rtlCol="0">
            <a:spAutoFit/>
          </a:bodyPr>
          <a:lstStyle/>
          <a:p>
            <a:pPr defTabSz="913765">
              <a:lnSpc>
                <a:spcPct val="130000"/>
              </a:lnSpc>
            </a:pPr>
            <a:r>
              <a:rPr lang="zh-CN" altLang="en-US" sz="1600" b="1" dirty="0">
                <a:solidFill>
                  <a:schemeClr val="tx2"/>
                </a:solidFill>
                <a:latin typeface="微软雅黑" panose="020B0503020204020204" pitchFamily="34" charset="-122"/>
                <a:ea typeface="微软雅黑" panose="020B0503020204020204" pitchFamily="34" charset="-122"/>
              </a:rPr>
              <a:t>       </a:t>
            </a:r>
            <a:r>
              <a:rPr lang="zh-CN" altLang="en-US" sz="1600" b="1" dirty="0" smtClean="0">
                <a:solidFill>
                  <a:schemeClr val="tx2"/>
                </a:solidFill>
                <a:latin typeface="微软雅黑" panose="020B0503020204020204" pitchFamily="34" charset="-122"/>
                <a:ea typeface="微软雅黑" panose="020B0503020204020204" pitchFamily="34" charset="-122"/>
              </a:rPr>
              <a:t>梅奥岗位测评标准来源于“霍尔斯岗位”测评指数，霍尔斯测评被广泛应用。</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389903" y="6020613"/>
            <a:ext cx="4881265" cy="0"/>
          </a:xfrm>
          <a:prstGeom prst="line">
            <a:avLst/>
          </a:prstGeom>
          <a:solidFill>
            <a:srgbClr val="99CC00">
              <a:alpha val="20000"/>
            </a:srgbClr>
          </a:solidFill>
          <a:ln w="12700" cap="rnd" algn="ctr">
            <a:solidFill>
              <a:srgbClr val="44ADCB"/>
            </a:solidFill>
            <a:prstDash val="sysDash"/>
            <a:round/>
            <a:headEnd type="oval"/>
            <a:tailEnd type="oval"/>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
        <p:nvSpPr>
          <p:cNvPr id="33" name="TextBox 40"/>
          <p:cNvSpPr txBox="1"/>
          <p:nvPr/>
        </p:nvSpPr>
        <p:spPr>
          <a:xfrm>
            <a:off x="389903" y="6205159"/>
            <a:ext cx="2182190" cy="430775"/>
          </a:xfrm>
          <a:prstGeom prst="rect">
            <a:avLst/>
          </a:prstGeom>
          <a:noFill/>
          <a:ln>
            <a:solidFill>
              <a:srgbClr val="44ADCB"/>
            </a:solidFill>
          </a:ln>
        </p:spPr>
        <p:txBody>
          <a:bodyPr wrap="square" lIns="91403" tIns="45702" rIns="91403" bIns="45702" rtlCol="0">
            <a:spAutoFit/>
          </a:bodyPr>
          <a:lstStyle/>
          <a:p>
            <a:pPr algn="ctr" defTabSz="913765"/>
            <a:r>
              <a:rPr lang="zh-CN" altLang="en-US" sz="1100" dirty="0">
                <a:solidFill>
                  <a:srgbClr val="1F497D"/>
                </a:solidFill>
                <a:latin typeface="微软雅黑" panose="020B0503020204020204" pitchFamily="34" charset="-122"/>
                <a:ea typeface="微软雅黑" panose="020B0503020204020204" pitchFamily="34" charset="-122"/>
              </a:rPr>
              <a:t>详情咨询梅奥国际官方网站：</a:t>
            </a:r>
            <a:r>
              <a:rPr lang="en-US" altLang="zh-CN" sz="1100" dirty="0">
                <a:solidFill>
                  <a:srgbClr val="1F497D"/>
                </a:solidFill>
                <a:latin typeface="微软雅黑" panose="020B0503020204020204" pitchFamily="34" charset="-122"/>
                <a:ea typeface="微软雅黑" panose="020B0503020204020204" pitchFamily="34" charset="-122"/>
              </a:rPr>
              <a:t>www.mayocc.com</a:t>
            </a:r>
            <a:endParaRPr lang="zh-CN" altLang="en-US" sz="1100" dirty="0">
              <a:solidFill>
                <a:srgbClr val="1F497D"/>
              </a:solidFill>
              <a:latin typeface="微软雅黑" panose="020B0503020204020204" pitchFamily="34" charset="-122"/>
              <a:ea typeface="微软雅黑" panose="020B0503020204020204" pitchFamily="34" charset="-122"/>
            </a:endParaRPr>
          </a:p>
        </p:txBody>
      </p:sp>
      <p:sp>
        <p:nvSpPr>
          <p:cNvPr id="35" name="矩形 34"/>
          <p:cNvSpPr/>
          <p:nvPr/>
        </p:nvSpPr>
        <p:spPr>
          <a:xfrm>
            <a:off x="666953" y="542161"/>
            <a:ext cx="3523722"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2.10</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人力资源</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管理</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nvGraphicFramePr>
        <p:xfrm>
          <a:off x="5361360" y="2490999"/>
          <a:ext cx="6481752" cy="3225603"/>
        </p:xfrm>
        <a:graphic>
          <a:graphicData uri="http://schemas.openxmlformats.org/drawingml/2006/table">
            <a:tbl>
              <a:tblPr firstRow="1" bandRow="1">
                <a:tableStyleId>{5C22544A-7EE6-4342-B048-85BDC9FD1C3A}</a:tableStyleId>
              </a:tblPr>
              <a:tblGrid>
                <a:gridCol w="1009994"/>
                <a:gridCol w="995614"/>
                <a:gridCol w="843148"/>
                <a:gridCol w="693036"/>
                <a:gridCol w="807522"/>
                <a:gridCol w="617676"/>
                <a:gridCol w="707826"/>
                <a:gridCol w="806936"/>
              </a:tblGrid>
              <a:tr h="370840">
                <a:tc rowSpan="2">
                  <a:txBody>
                    <a:bodyPr/>
                    <a:lstStyle/>
                    <a:p>
                      <a:pPr algn="ctr"/>
                      <a:r>
                        <a:rPr lang="zh-CN" altLang="en-US" sz="1200" dirty="0" smtClean="0">
                          <a:latin typeface="微软雅黑" panose="020B0503020204020204" pitchFamily="34" charset="-122"/>
                          <a:ea typeface="微软雅黑" panose="020B0503020204020204" pitchFamily="34" charset="-122"/>
                        </a:rPr>
                        <a:t>按</a:t>
                      </a:r>
                      <a:r>
                        <a:rPr lang="en-US" altLang="zh-CN" sz="1200" dirty="0" smtClean="0">
                          <a:latin typeface="微软雅黑" panose="020B0503020204020204" pitchFamily="34" charset="-122"/>
                          <a:ea typeface="微软雅黑" panose="020B0503020204020204" pitchFamily="34" charset="-122"/>
                        </a:rPr>
                        <a:t>1000</a:t>
                      </a:r>
                      <a:r>
                        <a:rPr lang="zh-CN" altLang="en-US" sz="1200" dirty="0" smtClean="0">
                          <a:latin typeface="微软雅黑" panose="020B0503020204020204" pitchFamily="34" charset="-122"/>
                          <a:ea typeface="微软雅黑" panose="020B0503020204020204" pitchFamily="34" charset="-122"/>
                        </a:rPr>
                        <a:t>张床位计算</a:t>
                      </a:r>
                      <a:endParaRPr lang="zh-CN" altLang="en-US" sz="1200" dirty="0">
                        <a:latin typeface="微软雅黑" panose="020B0503020204020204" pitchFamily="34" charset="-122"/>
                        <a:ea typeface="微软雅黑" panose="020B0503020204020204" pitchFamily="34" charset="-122"/>
                      </a:endParaRPr>
                    </a:p>
                  </a:txBody>
                  <a:tcPr/>
                </a:tc>
                <a:tc rowSpan="2">
                  <a:txBody>
                    <a:bodyPr/>
                    <a:lstStyle/>
                    <a:p>
                      <a:pPr marL="0" algn="ctr" defTabSz="914400" rtl="0" eaLnBrk="1" latinLnBrk="0" hangingPunct="1"/>
                      <a:r>
                        <a:rPr lang="zh-CN" altLang="en-US" sz="1200" b="1" kern="1200" dirty="0" smtClean="0">
                          <a:solidFill>
                            <a:schemeClr val="lt1"/>
                          </a:solidFill>
                          <a:latin typeface="微软雅黑" panose="020B0503020204020204" pitchFamily="34" charset="-122"/>
                          <a:ea typeface="微软雅黑" panose="020B0503020204020204" pitchFamily="34" charset="-122"/>
                          <a:cs typeface="+mn-cs"/>
                        </a:rPr>
                        <a:t>人员编制数</a:t>
                      </a:r>
                      <a:endParaRPr lang="zh-CN" altLang="en-US" sz="1200" b="1" kern="1200" dirty="0">
                        <a:solidFill>
                          <a:schemeClr val="lt1"/>
                        </a:solidFill>
                        <a:latin typeface="微软雅黑" panose="020B0503020204020204" pitchFamily="34" charset="-122"/>
                        <a:ea typeface="微软雅黑" panose="020B0503020204020204" pitchFamily="34" charset="-122"/>
                        <a:cs typeface="+mn-cs"/>
                      </a:endParaRPr>
                    </a:p>
                  </a:txBody>
                  <a:tcPr/>
                </a:tc>
                <a:tc rowSpan="2">
                  <a:txBody>
                    <a:bodyPr/>
                    <a:lstStyle/>
                    <a:p>
                      <a:pPr algn="ctr"/>
                      <a:r>
                        <a:rPr lang="zh-CN" altLang="en-US" sz="1200" dirty="0" smtClean="0">
                          <a:latin typeface="微软雅黑" panose="020B0503020204020204" pitchFamily="34" charset="-122"/>
                          <a:ea typeface="微软雅黑" panose="020B0503020204020204" pitchFamily="34" charset="-122"/>
                        </a:rPr>
                        <a:t>所占比例</a:t>
                      </a:r>
                      <a:endParaRPr lang="zh-CN" altLang="en-US" sz="1200" dirty="0">
                        <a:latin typeface="微软雅黑" panose="020B0503020204020204" pitchFamily="34" charset="-122"/>
                        <a:ea typeface="微软雅黑" panose="020B0503020204020204" pitchFamily="34" charset="-122"/>
                      </a:endParaRPr>
                    </a:p>
                  </a:txBody>
                  <a:tcPr/>
                </a:tc>
                <a:tc gridSpan="2">
                  <a:txBody>
                    <a:bodyPr/>
                    <a:lstStyle/>
                    <a:p>
                      <a:pPr algn="ctr"/>
                      <a:r>
                        <a:rPr lang="zh-CN" altLang="en-US" sz="1200" dirty="0" smtClean="0">
                          <a:latin typeface="微软雅黑" panose="020B0503020204020204" pitchFamily="34" charset="-122"/>
                          <a:ea typeface="微软雅黑" panose="020B0503020204020204" pitchFamily="34" charset="-122"/>
                        </a:rPr>
                        <a:t>现有人数</a:t>
                      </a:r>
                      <a:endParaRPr lang="zh-CN" altLang="en-US" sz="1200" dirty="0">
                        <a:latin typeface="微软雅黑" panose="020B0503020204020204" pitchFamily="34" charset="-122"/>
                        <a:ea typeface="微软雅黑" panose="020B0503020204020204" pitchFamily="34" charset="-122"/>
                      </a:endParaRPr>
                    </a:p>
                  </a:txBody>
                  <a:tcPr/>
                </a:tc>
                <a:tc hMerge="1">
                  <a:tcPr/>
                </a:tc>
                <a:tc gridSpan="2">
                  <a:txBody>
                    <a:bodyPr/>
                    <a:lstStyle/>
                    <a:p>
                      <a:pPr algn="ctr"/>
                      <a:r>
                        <a:rPr lang="en-US" altLang="zh-CN" sz="1200" dirty="0" smtClean="0">
                          <a:latin typeface="微软雅黑" panose="020B0503020204020204" pitchFamily="34" charset="-122"/>
                          <a:ea typeface="微软雅黑" panose="020B0503020204020204" pitchFamily="34" charset="-122"/>
                        </a:rPr>
                        <a:t>20xx</a:t>
                      </a:r>
                      <a:r>
                        <a:rPr lang="zh-CN" altLang="en-US" sz="1200" dirty="0" smtClean="0">
                          <a:latin typeface="微软雅黑" panose="020B0503020204020204" pitchFamily="34" charset="-122"/>
                          <a:ea typeface="微软雅黑" panose="020B0503020204020204" pitchFamily="34" charset="-122"/>
                        </a:rPr>
                        <a:t>年底将达到</a:t>
                      </a:r>
                      <a:endParaRPr lang="zh-CN" altLang="en-US" sz="1200" dirty="0">
                        <a:latin typeface="微软雅黑" panose="020B0503020204020204" pitchFamily="34" charset="-122"/>
                        <a:ea typeface="微软雅黑" panose="020B0503020204020204" pitchFamily="34" charset="-122"/>
                      </a:endParaRPr>
                    </a:p>
                  </a:txBody>
                  <a:tcPr/>
                </a:tc>
                <a:tc hMerge="1">
                  <a:tcPr/>
                </a:tc>
                <a:tc rowSpan="2">
                  <a:txBody>
                    <a:bodyPr/>
                    <a:lstStyle/>
                    <a:p>
                      <a:pPr algn="ctr"/>
                      <a:r>
                        <a:rPr lang="zh-CN" altLang="en-US" sz="1200" dirty="0" smtClean="0">
                          <a:latin typeface="微软雅黑" panose="020B0503020204020204" pitchFamily="34" charset="-122"/>
                          <a:ea typeface="微软雅黑" panose="020B0503020204020204" pitchFamily="34" charset="-122"/>
                        </a:rPr>
                        <a:t>五年内增加人数</a:t>
                      </a:r>
                      <a:endParaRPr lang="zh-CN" altLang="en-US" sz="1200" dirty="0">
                        <a:latin typeface="微软雅黑" panose="020B0503020204020204" pitchFamily="34" charset="-122"/>
                        <a:ea typeface="微软雅黑" panose="020B0503020204020204" pitchFamily="34" charset="-122"/>
                      </a:endParaRPr>
                    </a:p>
                  </a:txBody>
                  <a:tcPr/>
                </a:tc>
              </a:tr>
              <a:tr h="183870">
                <a:tc vMerge="1">
                  <a:tcPr/>
                </a:tc>
                <a:tc vMerge="1">
                  <a:tcPr/>
                </a:tc>
                <a:tc vMerge="1">
                  <a:tcPr/>
                </a:tc>
                <a:tc>
                  <a:txBody>
                    <a:bodyPr/>
                    <a:lstStyle/>
                    <a:p>
                      <a:pPr algn="ctr"/>
                      <a:r>
                        <a:rPr lang="zh-CN" altLang="en-US" sz="1200" dirty="0" smtClean="0">
                          <a:latin typeface="微软雅黑" panose="020B0503020204020204" pitchFamily="34" charset="-122"/>
                          <a:ea typeface="微软雅黑" panose="020B0503020204020204" pitchFamily="34" charset="-122"/>
                        </a:rPr>
                        <a:t>人数</a:t>
                      </a:r>
                      <a:endParaRPr lang="zh-CN" altLang="en-US" sz="1200" dirty="0">
                        <a:latin typeface="微软雅黑" panose="020B0503020204020204" pitchFamily="34" charset="-122"/>
                        <a:ea typeface="微软雅黑" panose="020B0503020204020204" pitchFamily="34" charset="-122"/>
                      </a:endParaRPr>
                    </a:p>
                  </a:txBody>
                  <a:tcPr/>
                </a:tc>
                <a:tc>
                  <a:txBody>
                    <a:bodyPr/>
                    <a:lstStyle/>
                    <a:p>
                      <a:pPr algn="ctr"/>
                      <a:r>
                        <a:rPr lang="zh-CN" altLang="en-US" sz="1200" dirty="0" smtClean="0">
                          <a:latin typeface="微软雅黑" panose="020B0503020204020204" pitchFamily="34" charset="-122"/>
                          <a:ea typeface="微软雅黑" panose="020B0503020204020204" pitchFamily="34" charset="-122"/>
                        </a:rPr>
                        <a:t>比例</a:t>
                      </a:r>
                      <a:endParaRPr lang="zh-CN" altLang="en-US" sz="1200" dirty="0">
                        <a:latin typeface="微软雅黑" panose="020B0503020204020204" pitchFamily="34" charset="-122"/>
                        <a:ea typeface="微软雅黑" panose="020B0503020204020204" pitchFamily="34" charset="-122"/>
                      </a:endParaRPr>
                    </a:p>
                  </a:txBody>
                  <a:tcPr/>
                </a:tc>
                <a:tc>
                  <a:txBody>
                    <a:bodyPr/>
                    <a:lstStyle/>
                    <a:p>
                      <a:pPr algn="ctr"/>
                      <a:r>
                        <a:rPr lang="zh-CN" altLang="en-US" sz="1200" dirty="0" smtClean="0">
                          <a:latin typeface="微软雅黑" panose="020B0503020204020204" pitchFamily="34" charset="-122"/>
                          <a:ea typeface="微软雅黑" panose="020B0503020204020204" pitchFamily="34" charset="-122"/>
                        </a:rPr>
                        <a:t>人数</a:t>
                      </a:r>
                      <a:endParaRPr lang="zh-CN" altLang="en-US" sz="1200" dirty="0">
                        <a:latin typeface="微软雅黑" panose="020B0503020204020204" pitchFamily="34" charset="-122"/>
                        <a:ea typeface="微软雅黑" panose="020B0503020204020204" pitchFamily="34" charset="-122"/>
                      </a:endParaRPr>
                    </a:p>
                  </a:txBody>
                  <a:tcPr/>
                </a:tc>
                <a:tc>
                  <a:txBody>
                    <a:bodyPr/>
                    <a:lstStyle/>
                    <a:p>
                      <a:pPr algn="ctr"/>
                      <a:r>
                        <a:rPr lang="zh-CN" altLang="en-US" sz="1200" dirty="0" smtClean="0">
                          <a:latin typeface="微软雅黑" panose="020B0503020204020204" pitchFamily="34" charset="-122"/>
                          <a:ea typeface="微软雅黑" panose="020B0503020204020204" pitchFamily="34" charset="-122"/>
                        </a:rPr>
                        <a:t>比例</a:t>
                      </a:r>
                      <a:endParaRPr lang="zh-CN" altLang="en-US" sz="1200" dirty="0">
                        <a:latin typeface="微软雅黑" panose="020B0503020204020204" pitchFamily="34" charset="-122"/>
                        <a:ea typeface="微软雅黑" panose="020B0503020204020204" pitchFamily="34" charset="-122"/>
                      </a:endParaRPr>
                    </a:p>
                  </a:txBody>
                  <a:tcPr/>
                </a:tc>
                <a:tc vMerge="1">
                  <a:tcPr/>
                </a:tc>
              </a:tr>
              <a:tr h="370840">
                <a:tc>
                  <a:txBody>
                    <a:bodyPr/>
                    <a:lstStyle/>
                    <a:p>
                      <a:r>
                        <a:rPr lang="zh-CN" altLang="en-US" sz="1200" dirty="0" smtClean="0">
                          <a:latin typeface="微软雅黑" panose="020B0503020204020204" pitchFamily="34" charset="-122"/>
                          <a:ea typeface="微软雅黑" panose="020B0503020204020204" pitchFamily="34" charset="-122"/>
                        </a:rPr>
                        <a:t>总人数</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1420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100%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958</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100%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982</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100%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462</a:t>
                      </a:r>
                      <a:endParaRPr lang="zh-CN" altLang="en-US" sz="12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200" dirty="0" smtClean="0">
                          <a:latin typeface="微软雅黑" panose="020B0503020204020204" pitchFamily="34" charset="-122"/>
                          <a:ea typeface="微软雅黑" panose="020B0503020204020204" pitchFamily="34" charset="-122"/>
                        </a:rPr>
                        <a:t>卫生技术</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1150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81%</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767</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80%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797</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81%</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383</a:t>
                      </a:r>
                      <a:endParaRPr lang="zh-CN" altLang="en-US" sz="1200" dirty="0">
                        <a:latin typeface="微软雅黑" panose="020B0503020204020204" pitchFamily="34" charset="-122"/>
                        <a:ea typeface="微软雅黑" panose="020B0503020204020204" pitchFamily="34" charset="-122"/>
                      </a:endParaRPr>
                    </a:p>
                  </a:txBody>
                  <a:tcPr/>
                </a:tc>
              </a:tr>
              <a:tr h="355403">
                <a:tc>
                  <a:txBody>
                    <a:bodyPr/>
                    <a:lstStyle/>
                    <a:p>
                      <a:r>
                        <a:rPr lang="zh-CN" altLang="en-US" sz="1200" dirty="0" smtClean="0">
                          <a:latin typeface="微软雅黑" panose="020B0503020204020204" pitchFamily="34" charset="-122"/>
                          <a:ea typeface="微软雅黑" panose="020B0503020204020204" pitchFamily="34" charset="-122"/>
                        </a:rPr>
                        <a:t>非卫生技术</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270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19%</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191</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185</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19%</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79</a:t>
                      </a:r>
                      <a:endParaRPr lang="zh-CN" altLang="en-US" sz="1200" dirty="0">
                        <a:latin typeface="微软雅黑" panose="020B0503020204020204" pitchFamily="34" charset="-122"/>
                        <a:ea typeface="微软雅黑" panose="020B0503020204020204" pitchFamily="34" charset="-122"/>
                      </a:endParaRPr>
                    </a:p>
                  </a:txBody>
                  <a:tcPr/>
                </a:tc>
              </a:tr>
              <a:tr h="370840">
                <a:tc gridSpan="8">
                  <a:txBody>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卫生技术人员</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a:solidFill>
                      <a:schemeClr val="accent1"/>
                    </a:solidFill>
                  </a:tcPr>
                </a:tc>
                <a:tc hMerge="1">
                  <a:tcPr/>
                </a:tc>
                <a:tc hMerge="1">
                  <a:tcPr/>
                </a:tc>
                <a:tc hMerge="1">
                  <a:tcPr/>
                </a:tc>
                <a:tc hMerge="1">
                  <a:tcPr/>
                </a:tc>
                <a:tc hMerge="1">
                  <a:tcPr/>
                </a:tc>
                <a:tc hMerge="1">
                  <a:tcPr/>
                </a:tc>
                <a:tc hMerge="1">
                  <a:tcPr/>
                </a:tc>
              </a:tr>
              <a:tr h="370840">
                <a:tc>
                  <a:txBody>
                    <a:bodyPr/>
                    <a:lstStyle/>
                    <a:p>
                      <a:r>
                        <a:rPr lang="zh-CN" altLang="en-US" sz="1200" dirty="0" smtClean="0">
                          <a:latin typeface="微软雅黑" panose="020B0503020204020204" pitchFamily="34" charset="-122"/>
                          <a:ea typeface="微软雅黑" panose="020B0503020204020204" pitchFamily="34" charset="-122"/>
                        </a:rPr>
                        <a:t>医疗</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360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31.3%</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236</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30.8%</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244</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30.6%</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124</a:t>
                      </a:r>
                      <a:endParaRPr lang="zh-CN" altLang="en-US" sz="12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200" dirty="0" smtClean="0">
                          <a:latin typeface="微软雅黑" panose="020B0503020204020204" pitchFamily="34" charset="-122"/>
                          <a:ea typeface="微软雅黑" panose="020B0503020204020204" pitchFamily="34" charset="-122"/>
                        </a:rPr>
                        <a:t>护理</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590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51.3%</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384</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50%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405</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50.8%</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206</a:t>
                      </a:r>
                      <a:endParaRPr lang="zh-CN" altLang="en-US" sz="12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200" dirty="0" smtClean="0">
                          <a:latin typeface="微软雅黑" panose="020B0503020204020204" pitchFamily="34" charset="-122"/>
                          <a:ea typeface="微软雅黑" panose="020B0503020204020204" pitchFamily="34" charset="-122"/>
                        </a:rPr>
                        <a:t>医技</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200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17.4%</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147</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19.2%</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148</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18.6%</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53</a:t>
                      </a:r>
                      <a:endParaRPr lang="zh-CN" altLang="en-US" sz="1200" dirty="0">
                        <a:latin typeface="微软雅黑" panose="020B0503020204020204" pitchFamily="34" charset="-122"/>
                        <a:ea typeface="微软雅黑" panose="020B0503020204020204" pitchFamily="34" charset="-122"/>
                      </a:endParaRPr>
                    </a:p>
                  </a:txBody>
                  <a:tcPr/>
                </a:tc>
              </a:tr>
            </a:tbl>
          </a:graphicData>
        </a:graphic>
      </p:graphicFrame>
      <p:sp>
        <p:nvSpPr>
          <p:cNvPr id="38" name="文本框 37"/>
          <p:cNvSpPr txBox="1"/>
          <p:nvPr/>
        </p:nvSpPr>
        <p:spPr>
          <a:xfrm>
            <a:off x="6164144" y="2039743"/>
            <a:ext cx="4493538"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注：表中数据可更改，请各医院根据自身实际情况修改</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91162" y="0"/>
            <a:ext cx="10220566" cy="6858000"/>
          </a:xfrm>
          <a:prstGeom prst="rect">
            <a:avLst/>
          </a:prstGeom>
        </p:spPr>
      </p:pic>
      <p:sp>
        <p:nvSpPr>
          <p:cNvPr id="46" name="矩形 45"/>
          <p:cNvSpPr/>
          <p:nvPr/>
        </p:nvSpPr>
        <p:spPr>
          <a:xfrm>
            <a:off x="231988" y="-4734"/>
            <a:ext cx="9369632" cy="6858000"/>
          </a:xfrm>
          <a:prstGeom prst="rect">
            <a:avLst/>
          </a:prstGeom>
          <a:gradFill flip="none" rotWithShape="1">
            <a:gsLst>
              <a:gs pos="55000">
                <a:schemeClr val="bg1">
                  <a:alpha val="78000"/>
                </a:schemeClr>
              </a:gs>
              <a:gs pos="100000">
                <a:schemeClr val="bg1">
                  <a:alpha val="0"/>
                </a:schemeClr>
              </a:gs>
            </a:gsLst>
            <a:lin ang="215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72345" y="514896"/>
            <a:ext cx="4344459"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2.11</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人才</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队伍建设规划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572345" y="1614567"/>
            <a:ext cx="6297880" cy="3231654"/>
          </a:xfrm>
          <a:prstGeom prst="rect">
            <a:avLst/>
          </a:prstGeom>
        </p:spPr>
        <p:txBody>
          <a:bodyPr wrap="square">
            <a:spAutoFit/>
          </a:bodyPr>
          <a:lstStyle/>
          <a:p>
            <a:pPr>
              <a:lnSpc>
                <a:spcPct val="200000"/>
              </a:lnSpc>
            </a:pPr>
            <a:r>
              <a:rPr lang="en-US" altLang="zh-CN" sz="1400" b="1" dirty="0" smtClean="0">
                <a:solidFill>
                  <a:schemeClr val="accent2"/>
                </a:solidFill>
                <a:latin typeface="微软雅黑" panose="020B0503020204020204" pitchFamily="34" charset="-122"/>
                <a:ea typeface="微软雅黑" panose="020B0503020204020204" pitchFamily="34" charset="-122"/>
              </a:rPr>
              <a:t>1</a:t>
            </a:r>
            <a:r>
              <a:rPr lang="zh-CN" altLang="en-US" sz="1400" b="1" dirty="0" smtClean="0">
                <a:solidFill>
                  <a:schemeClr val="accent2"/>
                </a:solidFill>
                <a:latin typeface="微软雅黑" panose="020B0503020204020204" pitchFamily="34" charset="-122"/>
                <a:ea typeface="微软雅黑" panose="020B0503020204020204" pitchFamily="34" charset="-122"/>
              </a:rPr>
              <a:t>、</a:t>
            </a:r>
            <a:r>
              <a:rPr lang="zh-CN" altLang="en-US" sz="1400" b="1" dirty="0">
                <a:solidFill>
                  <a:schemeClr val="accent2"/>
                </a:solidFill>
                <a:latin typeface="微软雅黑" panose="020B0503020204020204" pitchFamily="34" charset="-122"/>
                <a:ea typeface="微软雅黑" panose="020B0503020204020204" pitchFamily="34" charset="-122"/>
              </a:rPr>
              <a:t>扩大人才队伍结构的主要预期规划</a:t>
            </a:r>
            <a:r>
              <a:rPr lang="zh-CN" altLang="en-US" sz="1400" dirty="0">
                <a:solidFill>
                  <a:srgbClr val="000000"/>
                </a:solidFill>
                <a:latin typeface="微软雅黑" panose="020B0503020204020204" pitchFamily="34" charset="-122"/>
                <a:ea typeface="微软雅黑" panose="020B0503020204020204" pitchFamily="34" charset="-122"/>
              </a:rPr>
              <a:t>：五年内全院临床医疗人员本科学历占</a:t>
            </a:r>
            <a:r>
              <a:rPr lang="en-US" altLang="zh-CN" sz="1400" dirty="0" smtClean="0">
                <a:solidFill>
                  <a:srgbClr val="000000"/>
                </a:solidFill>
                <a:latin typeface="微软雅黑" panose="020B0503020204020204" pitchFamily="34" charset="-122"/>
                <a:ea typeface="微软雅黑" panose="020B0503020204020204" pitchFamily="34" charset="-122"/>
              </a:rPr>
              <a:t>80%</a:t>
            </a:r>
            <a:r>
              <a:rPr lang="zh-CN" altLang="en-US" sz="1400" dirty="0" smtClean="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硕士研究生学历占</a:t>
            </a:r>
            <a:r>
              <a:rPr lang="en-US" altLang="zh-CN" sz="1400" dirty="0" smtClean="0">
                <a:solidFill>
                  <a:srgbClr val="000000"/>
                </a:solidFill>
                <a:latin typeface="微软雅黑" panose="020B0503020204020204" pitchFamily="34" charset="-122"/>
                <a:ea typeface="微软雅黑" panose="020B0503020204020204" pitchFamily="34" charset="-122"/>
              </a:rPr>
              <a:t>15%</a:t>
            </a:r>
            <a:r>
              <a:rPr lang="zh-CN" altLang="en-US" sz="1400" dirty="0" smtClean="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博士研究生学历占</a:t>
            </a:r>
            <a:r>
              <a:rPr lang="en-US" altLang="zh-CN" sz="1400" dirty="0" smtClean="0">
                <a:solidFill>
                  <a:srgbClr val="000000"/>
                </a:solidFill>
                <a:latin typeface="微软雅黑" panose="020B0503020204020204" pitchFamily="34" charset="-122"/>
                <a:ea typeface="微软雅黑" panose="020B0503020204020204" pitchFamily="34" charset="-122"/>
              </a:rPr>
              <a:t>5%</a:t>
            </a:r>
            <a:r>
              <a:rPr lang="zh-CN" altLang="en-US" sz="1400" dirty="0" smtClean="0">
                <a:solidFill>
                  <a:srgbClr val="000000"/>
                </a:solidFill>
                <a:latin typeface="微软雅黑" panose="020B0503020204020204" pitchFamily="34" charset="-122"/>
                <a:ea typeface="微软雅黑" panose="020B0503020204020204" pitchFamily="34" charset="-122"/>
              </a:rPr>
              <a:t>；</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a:lnSpc>
                <a:spcPct val="200000"/>
              </a:lnSpc>
            </a:pPr>
            <a:r>
              <a:rPr lang="en-US" altLang="zh-CN" sz="1400" b="1" dirty="0" smtClean="0">
                <a:solidFill>
                  <a:schemeClr val="accent2"/>
                </a:solidFill>
                <a:latin typeface="微软雅黑" panose="020B0503020204020204" pitchFamily="34" charset="-122"/>
                <a:ea typeface="微软雅黑" panose="020B0503020204020204" pitchFamily="34" charset="-122"/>
              </a:rPr>
              <a:t>2</a:t>
            </a:r>
            <a:r>
              <a:rPr lang="zh-CN" altLang="en-US" sz="1400" b="1" dirty="0">
                <a:solidFill>
                  <a:schemeClr val="accent2"/>
                </a:solidFill>
                <a:latin typeface="微软雅黑" panose="020B0503020204020204" pitchFamily="34" charset="-122"/>
                <a:ea typeface="微软雅黑" panose="020B0503020204020204" pitchFamily="34" charset="-122"/>
              </a:rPr>
              <a:t>、调整和优化人才队伍结构的主要</a:t>
            </a:r>
            <a:r>
              <a:rPr lang="zh-CN" altLang="en-US" sz="1400" b="1" dirty="0" smtClean="0">
                <a:solidFill>
                  <a:schemeClr val="accent2"/>
                </a:solidFill>
                <a:latin typeface="微软雅黑" panose="020B0503020204020204" pitchFamily="34" charset="-122"/>
                <a:ea typeface="微软雅黑" panose="020B0503020204020204" pitchFamily="34" charset="-122"/>
              </a:rPr>
              <a:t>预期</a:t>
            </a:r>
            <a:r>
              <a:rPr lang="zh-CN" altLang="en-US" sz="1400" b="1" dirty="0">
                <a:solidFill>
                  <a:schemeClr val="accent2"/>
                </a:solidFill>
                <a:latin typeface="微软雅黑" panose="020B0503020204020204" pitchFamily="34" charset="-122"/>
                <a:ea typeface="微软雅黑" panose="020B0503020204020204" pitchFamily="34" charset="-122"/>
              </a:rPr>
              <a:t>规划</a:t>
            </a:r>
            <a:r>
              <a:rPr lang="zh-CN" altLang="en-US" sz="1400" b="1" dirty="0" smtClean="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人才在各专业、病区间分布趋于合理，人才的专业、年龄结构和高、中、初级专业技术人才的比例趋于</a:t>
            </a:r>
            <a:r>
              <a:rPr lang="zh-CN" altLang="en-US" sz="1400" dirty="0" smtClean="0">
                <a:solidFill>
                  <a:srgbClr val="000000"/>
                </a:solidFill>
                <a:latin typeface="微软雅黑" panose="020B0503020204020204" pitchFamily="34" charset="-122"/>
                <a:ea typeface="微软雅黑" panose="020B0503020204020204" pitchFamily="34" charset="-122"/>
              </a:rPr>
              <a:t>合理；</a:t>
            </a:r>
            <a:endParaRPr lang="zh-CN" altLang="en-US" sz="1400" dirty="0">
              <a:solidFill>
                <a:srgbClr val="000000"/>
              </a:solidFill>
              <a:latin typeface="微软雅黑" panose="020B0503020204020204" pitchFamily="34" charset="-122"/>
              <a:ea typeface="微软雅黑" panose="020B0503020204020204" pitchFamily="34" charset="-122"/>
            </a:endParaRPr>
          </a:p>
          <a:p>
            <a:pPr>
              <a:lnSpc>
                <a:spcPct val="200000"/>
              </a:lnSpc>
            </a:pPr>
            <a:r>
              <a:rPr lang="en-US" altLang="zh-CN" sz="1400" b="1" dirty="0">
                <a:solidFill>
                  <a:schemeClr val="accent2"/>
                </a:solidFill>
                <a:latin typeface="微软雅黑" panose="020B0503020204020204" pitchFamily="34" charset="-122"/>
                <a:ea typeface="微软雅黑" panose="020B0503020204020204" pitchFamily="34" charset="-122"/>
              </a:rPr>
              <a:t>3</a:t>
            </a:r>
            <a:r>
              <a:rPr lang="zh-CN" altLang="en-US" sz="1400" b="1" dirty="0">
                <a:solidFill>
                  <a:schemeClr val="accent2"/>
                </a:solidFill>
                <a:latin typeface="微软雅黑" panose="020B0503020204020204" pitchFamily="34" charset="-122"/>
                <a:ea typeface="微软雅黑" panose="020B0503020204020204" pitchFamily="34" charset="-122"/>
              </a:rPr>
              <a:t>、提高人才队伍整体素质的主要</a:t>
            </a:r>
            <a:r>
              <a:rPr lang="zh-CN" altLang="en-US" sz="1400" b="1" dirty="0" smtClean="0">
                <a:solidFill>
                  <a:schemeClr val="accent2"/>
                </a:solidFill>
                <a:latin typeface="微软雅黑" panose="020B0503020204020204" pitchFamily="34" charset="-122"/>
                <a:ea typeface="微软雅黑" panose="020B0503020204020204" pitchFamily="34" charset="-122"/>
              </a:rPr>
              <a:t>预期</a:t>
            </a:r>
            <a:r>
              <a:rPr lang="zh-CN" altLang="en-US" sz="1400" b="1" dirty="0">
                <a:solidFill>
                  <a:schemeClr val="accent2"/>
                </a:solidFill>
                <a:latin typeface="微软雅黑" panose="020B0503020204020204" pitchFamily="34" charset="-122"/>
                <a:ea typeface="微软雅黑" panose="020B0503020204020204" pitchFamily="34" charset="-122"/>
              </a:rPr>
              <a:t>规划</a:t>
            </a:r>
            <a:r>
              <a:rPr lang="zh-CN" altLang="en-US" sz="1400" b="1" dirty="0" smtClean="0">
                <a:solidFill>
                  <a:schemeClr val="accent2"/>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在提高思想政治素质、加强职业道德建设的同时，使人才的知识水平和能力素质有较大提高。使高层次人才与学科带头人的竞争力达到较高水平。</a:t>
            </a:r>
            <a:endParaRPr lang="zh-CN" altLang="en-US" sz="1400" b="0" i="0" dirty="0">
              <a:solidFill>
                <a:srgbClr val="000000"/>
              </a:solidFill>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许多小朋友拿着白画板图片"/>
          <p:cNvPicPr>
            <a:picLocks noChangeAspect="1" noChangeArrowheads="1"/>
          </p:cNvPicPr>
          <p:nvPr/>
        </p:nvPicPr>
        <p:blipFill rotWithShape="1">
          <a:blip r:embed="rId1">
            <a:extLst>
              <a:ext uri="{28A0092B-C50C-407E-A947-70E740481C1C}">
                <a14:useLocalDpi xmlns:a14="http://schemas.microsoft.com/office/drawing/2010/main" val="0"/>
              </a:ext>
            </a:extLst>
          </a:blip>
          <a:srcRect l="5713" t="2460" r="7239" b="2892"/>
          <a:stretch>
            <a:fillRect/>
          </a:stretch>
        </p:blipFill>
        <p:spPr bwMode="auto">
          <a:xfrm>
            <a:off x="98854" y="86498"/>
            <a:ext cx="6240162" cy="5943600"/>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7052297" y="2215532"/>
            <a:ext cx="3798129" cy="1950447"/>
          </a:xfrm>
          <a:prstGeom prst="rect">
            <a:avLst/>
          </a:prstGeom>
          <a:solidFill>
            <a:srgbClr val="679EE5"/>
          </a:solidFill>
          <a:ln w="3175" cap="flat" cmpd="sng" algn="ctr">
            <a:solidFill>
              <a:srgbClr val="D7D7D7"/>
            </a:solidFill>
            <a:prstDash val="solid"/>
          </a:ln>
          <a:effectLst/>
        </p:spPr>
        <p:txBody>
          <a:bodyPr lIns="91403" tIns="45702" rIns="91403" bIns="45702" anchor="ctr"/>
          <a:lstStyle/>
          <a:p>
            <a:pPr marL="457200" indent="-457200" defTabSz="913765">
              <a:lnSpc>
                <a:spcPct val="120000"/>
              </a:lnSpc>
              <a:buFont typeface="+mj-ea"/>
              <a:buAutoNum type="circleNumDbPlain"/>
              <a:defRPr/>
            </a:pPr>
            <a:r>
              <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满意度体系的导入</a:t>
            </a:r>
            <a:endParaRPr lang="en-US" altLang="zh-CN"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457200" indent="-457200" defTabSz="913765">
              <a:lnSpc>
                <a:spcPct val="120000"/>
              </a:lnSpc>
              <a:buFont typeface="+mj-ea"/>
              <a:buAutoNum type="circleNumDbPlain"/>
              <a:defRPr/>
            </a:pPr>
            <a:r>
              <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员工职业规划导入</a:t>
            </a:r>
            <a:endPar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TextBox 149"/>
          <p:cNvSpPr txBox="1"/>
          <p:nvPr/>
        </p:nvSpPr>
        <p:spPr>
          <a:xfrm>
            <a:off x="633759" y="5773200"/>
            <a:ext cx="11221381" cy="876923"/>
          </a:xfrm>
          <a:prstGeom prst="rect">
            <a:avLst/>
          </a:prstGeom>
          <a:noFill/>
          <a:ln>
            <a:solidFill>
              <a:srgbClr val="44ADCB"/>
            </a:solidFill>
          </a:ln>
        </p:spPr>
        <p:txBody>
          <a:bodyPr wrap="square" lIns="91403" tIns="45702" rIns="91403" bIns="45702" rtlCol="0">
            <a:spAutoFit/>
          </a:bodyPr>
          <a:lstStyle/>
          <a:p>
            <a:pPr defTabSz="913765">
              <a:lnSpc>
                <a:spcPct val="150000"/>
              </a:lnSpc>
            </a:pPr>
            <a:r>
              <a:rPr lang="zh-CN" altLang="en-US" sz="1700" b="1" dirty="0">
                <a:solidFill>
                  <a:srgbClr val="44ADCB"/>
                </a:solidFill>
                <a:latin typeface="微软雅黑" panose="020B0503020204020204" pitchFamily="34" charset="-122"/>
                <a:ea typeface="微软雅黑" panose="020B0503020204020204" pitchFamily="34" charset="-122"/>
              </a:rPr>
              <a:t>医院实现病患满意度管理后：</a:t>
            </a:r>
            <a:r>
              <a:rPr lang="zh-CN" altLang="en-US" sz="1700" dirty="0">
                <a:solidFill>
                  <a:prstClr val="black"/>
                </a:solidFill>
                <a:latin typeface="微软雅黑" panose="020B0503020204020204" pitchFamily="34" charset="-122"/>
                <a:ea typeface="微软雅黑" panose="020B0503020204020204" pitchFamily="34" charset="-122"/>
              </a:rPr>
              <a:t>改变医生观念、提高医疗质量及服务质量、端正医德医风、增加医院收入。</a:t>
            </a:r>
            <a:endParaRPr lang="en-US" altLang="zh-CN" sz="17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zh-CN" altLang="en-US" sz="1700" b="1" dirty="0">
                <a:solidFill>
                  <a:srgbClr val="44ADCB"/>
                </a:solidFill>
                <a:latin typeface="微软雅黑" panose="020B0503020204020204" pitchFamily="34" charset="-122"/>
                <a:ea typeface="微软雅黑" panose="020B0503020204020204" pitchFamily="34" charset="-122"/>
              </a:rPr>
              <a:t>职业规划：</a:t>
            </a:r>
            <a:r>
              <a:rPr lang="zh-CN" altLang="en-US" sz="1700" dirty="0">
                <a:solidFill>
                  <a:prstClr val="black"/>
                </a:solidFill>
                <a:latin typeface="微软雅黑" panose="020B0503020204020204" pitchFamily="34" charset="-122"/>
                <a:ea typeface="微软雅黑" panose="020B0503020204020204" pitchFamily="34" charset="-122"/>
              </a:rPr>
              <a:t>实现医院与员工的双赢、充分实现人岗匹配、最大程度提高员工工作效率与忠诚度。</a:t>
            </a:r>
            <a:endParaRPr lang="zh-CN" altLang="en-US" sz="1700" dirty="0">
              <a:solidFill>
                <a:prstClr val="black"/>
              </a:solidFill>
              <a:latin typeface="微软雅黑" panose="020B0503020204020204" pitchFamily="34" charset="-122"/>
              <a:ea typeface="微软雅黑" panose="020B0503020204020204" pitchFamily="34" charset="-122"/>
            </a:endParaRPr>
          </a:p>
        </p:txBody>
      </p:sp>
      <p:sp>
        <p:nvSpPr>
          <p:cNvPr id="29" name="TextBox 6"/>
          <p:cNvSpPr txBox="1"/>
          <p:nvPr/>
        </p:nvSpPr>
        <p:spPr>
          <a:xfrm>
            <a:off x="1120746" y="2376156"/>
            <a:ext cx="4295234" cy="1269002"/>
          </a:xfrm>
          <a:prstGeom prst="rect">
            <a:avLst/>
          </a:prstGeom>
          <a:noFill/>
          <a:ln>
            <a:noFill/>
          </a:ln>
        </p:spPr>
        <p:txBody>
          <a:bodyPr wrap="square" rtlCol="0">
            <a:spAutoFit/>
          </a:bodyPr>
          <a:lstStyle/>
          <a:p>
            <a:pPr defTabSz="913765">
              <a:lnSpc>
                <a:spcPct val="150000"/>
              </a:lnSpc>
            </a:pPr>
            <a:r>
              <a:rPr lang="en-US" altLang="zh-CN" sz="1700" b="1" dirty="0">
                <a:solidFill>
                  <a:srgbClr val="44ADCB"/>
                </a:solidFill>
                <a:latin typeface="微软雅黑" panose="020B0503020204020204" pitchFamily="34" charset="-122"/>
                <a:ea typeface="微软雅黑" panose="020B0503020204020204" pitchFamily="34" charset="-122"/>
              </a:rPr>
              <a:t>1</a:t>
            </a:r>
            <a:r>
              <a:rPr lang="zh-CN" altLang="en-US" sz="1700" b="1" dirty="0">
                <a:solidFill>
                  <a:srgbClr val="44ADCB"/>
                </a:solidFill>
                <a:latin typeface="微软雅黑" panose="020B0503020204020204" pitchFamily="34" charset="-122"/>
                <a:ea typeface="微软雅黑" panose="020B0503020204020204" pitchFamily="34" charset="-122"/>
              </a:rPr>
              <a:t>、满意度体系的导入：</a:t>
            </a:r>
            <a:r>
              <a:rPr lang="zh-CN" altLang="en-US" sz="1700" dirty="0">
                <a:solidFill>
                  <a:prstClr val="black"/>
                </a:solidFill>
                <a:latin typeface="微软雅黑" panose="020B0503020204020204" pitchFamily="34" charset="-122"/>
                <a:ea typeface="微软雅黑" panose="020B0503020204020204" pitchFamily="34" charset="-122"/>
              </a:rPr>
              <a:t>将全员满意度</a:t>
            </a:r>
            <a:r>
              <a:rPr lang="zh-CN" altLang="en-US" sz="1700" dirty="0" smtClean="0">
                <a:solidFill>
                  <a:prstClr val="black"/>
                </a:solidFill>
                <a:latin typeface="微软雅黑" panose="020B0503020204020204" pitchFamily="34" charset="-122"/>
                <a:ea typeface="微软雅黑" panose="020B0503020204020204" pitchFamily="34" charset="-122"/>
              </a:rPr>
              <a:t>与绩效</a:t>
            </a:r>
            <a:r>
              <a:rPr lang="zh-CN" altLang="en-US" sz="1700" dirty="0">
                <a:solidFill>
                  <a:prstClr val="black"/>
                </a:solidFill>
                <a:latin typeface="微软雅黑" panose="020B0503020204020204" pitchFamily="34" charset="-122"/>
                <a:ea typeface="微软雅黑" panose="020B0503020204020204" pitchFamily="34" charset="-122"/>
              </a:rPr>
              <a:t>挂钩，实现全员考核。</a:t>
            </a:r>
            <a:endParaRPr lang="en-US" altLang="zh-CN" sz="17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700" b="1" dirty="0">
                <a:solidFill>
                  <a:srgbClr val="44ADCB"/>
                </a:solidFill>
                <a:latin typeface="微软雅黑" panose="020B0503020204020204" pitchFamily="34" charset="-122"/>
                <a:ea typeface="微软雅黑" panose="020B0503020204020204" pitchFamily="34" charset="-122"/>
              </a:rPr>
              <a:t>2</a:t>
            </a:r>
            <a:r>
              <a:rPr lang="zh-CN" altLang="en-US" sz="1700" b="1" dirty="0">
                <a:solidFill>
                  <a:srgbClr val="44ADCB"/>
                </a:solidFill>
                <a:latin typeface="微软雅黑" panose="020B0503020204020204" pitchFamily="34" charset="-122"/>
                <a:ea typeface="微软雅黑" panose="020B0503020204020204" pitchFamily="34" charset="-122"/>
              </a:rPr>
              <a:t>、员工职业规划导入：</a:t>
            </a:r>
            <a:r>
              <a:rPr lang="zh-CN" altLang="en-US" sz="1700" dirty="0">
                <a:solidFill>
                  <a:prstClr val="black"/>
                </a:solidFill>
                <a:latin typeface="微软雅黑" panose="020B0503020204020204" pitchFamily="34" charset="-122"/>
                <a:ea typeface="微软雅黑" panose="020B0503020204020204" pitchFamily="34" charset="-122"/>
              </a:rPr>
              <a:t>实现季度性检讨。</a:t>
            </a:r>
            <a:endParaRPr lang="zh-CN" altLang="en-US" sz="1700" dirty="0">
              <a:solidFill>
                <a:prstClr val="black"/>
              </a:solidFill>
              <a:latin typeface="微软雅黑" panose="020B0503020204020204" pitchFamily="34" charset="-122"/>
              <a:ea typeface="微软雅黑" panose="020B0503020204020204" pitchFamily="34" charset="-122"/>
            </a:endParaRPr>
          </a:p>
        </p:txBody>
      </p:sp>
      <p:sp>
        <p:nvSpPr>
          <p:cNvPr id="10" name="矩形 9"/>
          <p:cNvSpPr/>
          <p:nvPr/>
        </p:nvSpPr>
        <p:spPr>
          <a:xfrm>
            <a:off x="7079957" y="608311"/>
            <a:ext cx="4754828"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2.12</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员工</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满意度体系导入</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3971" y="455749"/>
            <a:ext cx="3645550"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2.13 </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考核制度</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22934"/>
          <a:stretch>
            <a:fillRect/>
          </a:stretch>
        </p:blipFill>
        <p:spPr>
          <a:xfrm>
            <a:off x="5470363" y="1040524"/>
            <a:ext cx="6721637" cy="5817476"/>
          </a:xfrm>
          <a:prstGeom prst="rect">
            <a:avLst/>
          </a:prstGeom>
        </p:spPr>
      </p:pic>
      <p:sp>
        <p:nvSpPr>
          <p:cNvPr id="10" name="矩形 9"/>
          <p:cNvSpPr/>
          <p:nvPr/>
        </p:nvSpPr>
        <p:spPr>
          <a:xfrm>
            <a:off x="515019" y="2174588"/>
            <a:ext cx="5844838" cy="3489233"/>
          </a:xfrm>
          <a:prstGeom prst="rect">
            <a:avLst/>
          </a:prstGeom>
          <a:solidFill>
            <a:srgbClr val="679EE5"/>
          </a:solidFill>
          <a:ln w="3175" cap="flat" cmpd="sng" algn="ctr">
            <a:solidFill>
              <a:srgbClr val="D7D7D7"/>
            </a:solidFill>
            <a:prstDash val="solid"/>
          </a:ln>
          <a:effectLst/>
        </p:spPr>
        <p:txBody>
          <a:bodyPr lIns="91403" tIns="45702" rIns="91403" bIns="45702" anchor="ctr"/>
          <a:lstStyle/>
          <a:p>
            <a:pPr marL="457200" indent="-457200" defTabSz="913765">
              <a:lnSpc>
                <a:spcPct val="150000"/>
              </a:lnSpc>
              <a:buFont typeface="+mj-ea"/>
              <a:buAutoNum type="circleNumDbPlain"/>
              <a:defRPr/>
            </a:pPr>
            <a:r>
              <a:rPr lang="zh-CN" altLang="en-US"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考核制度做到三公（公平、公开、公开）</a:t>
            </a:r>
            <a:endParaRPr lang="en-US" altLang="zh-CN"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457200" indent="-457200" defTabSz="913765">
              <a:lnSpc>
                <a:spcPct val="150000"/>
              </a:lnSpc>
              <a:buFont typeface="+mj-ea"/>
              <a:buAutoNum type="circleNumDbPlain"/>
              <a:defRPr/>
            </a:pPr>
            <a:r>
              <a:rPr lang="zh-CN" altLang="en-US"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提高考核制度的激励性，</a:t>
            </a:r>
            <a:r>
              <a:rPr lang="en-US" altLang="zh-CN"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20xx</a:t>
            </a:r>
            <a:r>
              <a:rPr lang="zh-CN" altLang="en-US"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年，医院考核制度全面改革，引入“平衡积分卡”考核模式</a:t>
            </a:r>
            <a:endParaRPr lang="en-US" altLang="zh-CN"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457200" indent="-457200" defTabSz="913765">
              <a:lnSpc>
                <a:spcPct val="150000"/>
              </a:lnSpc>
              <a:buFont typeface="+mj-ea"/>
              <a:buAutoNum type="circleNumDbPlain"/>
              <a:defRPr/>
            </a:pPr>
            <a:r>
              <a:rPr lang="zh-CN" altLang="en-US"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以新市场为导向，对部分陈旧考核制度进行改革。</a:t>
            </a:r>
            <a:endParaRPr lang="zh-CN" altLang="en-US"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515019" y="1422890"/>
            <a:ext cx="6553200" cy="583565"/>
          </a:xfrm>
          <a:prstGeom prst="rect">
            <a:avLst/>
          </a:prstGeom>
          <a:noFill/>
        </p:spPr>
        <p:txBody>
          <a:bodyPr wrap="none" rtlCol="0">
            <a:spAutoFit/>
          </a:bodyPr>
          <a:lstStyle/>
          <a:p>
            <a:r>
              <a:rPr lang="zh-CN" altLang="en-US" sz="1600" dirty="0" smtClean="0">
                <a:latin typeface="微软雅黑" panose="020B0503020204020204" pitchFamily="34" charset="-122"/>
                <a:ea typeface="微软雅黑" panose="020B0503020204020204" pitchFamily="34" charset="-122"/>
              </a:rPr>
              <a:t>由</a:t>
            </a:r>
            <a:r>
              <a:rPr lang="en-US" altLang="zh-CN" sz="1600" dirty="0" smtClean="0">
                <a:latin typeface="微软雅黑" panose="020B0503020204020204" pitchFamily="34" charset="-122"/>
                <a:ea typeface="微软雅黑" panose="020B0503020204020204" pitchFamily="34" charset="-122"/>
              </a:rPr>
              <a:t>2015</a:t>
            </a:r>
            <a:r>
              <a:rPr lang="zh-CN" altLang="en-US" sz="1600" dirty="0" smtClean="0">
                <a:latin typeface="微软雅黑" panose="020B0503020204020204" pitchFamily="34" charset="-122"/>
                <a:ea typeface="微软雅黑" panose="020B0503020204020204" pitchFamily="34" charset="-122"/>
              </a:rPr>
              <a:t>年终总结报告中可以看出，医院目前考核制度上存在一定问题，</a:t>
            </a:r>
            <a:endParaRPr lang="en-US" altLang="zh-CN" sz="1600" dirty="0" smtClean="0">
              <a:latin typeface="微软雅黑" panose="020B0503020204020204" pitchFamily="34" charset="-122"/>
              <a:ea typeface="微软雅黑" panose="020B0503020204020204" pitchFamily="34" charset="-122"/>
            </a:endParaRPr>
          </a:p>
          <a:p>
            <a:r>
              <a:rPr lang="en-US" altLang="zh-CN" sz="1600" dirty="0" smtClean="0">
                <a:latin typeface="微软雅黑" panose="020B0503020204020204" pitchFamily="34" charset="-122"/>
                <a:ea typeface="微软雅黑" panose="020B0503020204020204" pitchFamily="34" charset="-122"/>
              </a:rPr>
              <a:t>20xx</a:t>
            </a:r>
            <a:r>
              <a:rPr lang="zh-CN" altLang="en-US" sz="1600" dirty="0" smtClean="0">
                <a:latin typeface="微软雅黑" panose="020B0503020204020204" pitchFamily="34" charset="-122"/>
                <a:ea typeface="微软雅黑" panose="020B0503020204020204" pitchFamily="34" charset="-122"/>
              </a:rPr>
              <a:t>年将作出相应改善：</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30627" b="39039"/>
          <a:stretch>
            <a:fillRect/>
          </a:stretch>
        </p:blipFill>
        <p:spPr>
          <a:xfrm>
            <a:off x="2458996" y="3917092"/>
            <a:ext cx="9255210" cy="1816444"/>
          </a:xfrm>
          <a:prstGeom prst="rect">
            <a:avLst/>
          </a:prstGeom>
        </p:spPr>
      </p:pic>
      <p:graphicFrame>
        <p:nvGraphicFramePr>
          <p:cNvPr id="6" name="表格 5"/>
          <p:cNvGraphicFramePr>
            <a:graphicFrameLocks noGrp="1"/>
          </p:cNvGraphicFramePr>
          <p:nvPr/>
        </p:nvGraphicFramePr>
        <p:xfrm>
          <a:off x="1791730" y="3917090"/>
          <a:ext cx="9922476" cy="1816446"/>
        </p:xfrm>
        <a:graphic>
          <a:graphicData uri="http://schemas.openxmlformats.org/drawingml/2006/table">
            <a:tbl>
              <a:tblPr firstRow="1" bandRow="1">
                <a:tableStyleId>{5C22544A-7EE6-4342-B048-85BDC9FD1C3A}</a:tableStyleId>
              </a:tblPr>
              <a:tblGrid>
                <a:gridCol w="826873"/>
                <a:gridCol w="826873"/>
                <a:gridCol w="826873"/>
                <a:gridCol w="826873"/>
                <a:gridCol w="826873"/>
                <a:gridCol w="826873"/>
                <a:gridCol w="826873"/>
                <a:gridCol w="826873"/>
                <a:gridCol w="826873"/>
                <a:gridCol w="826873"/>
                <a:gridCol w="826873"/>
                <a:gridCol w="826873"/>
              </a:tblGrid>
              <a:tr h="914665">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r>
              <a:tr h="901781">
                <a:tc>
                  <a:txBody>
                    <a:bodyPr/>
                    <a:lstStyle/>
                    <a:p>
                      <a:endParaRPr lang="zh-CN" altLang="en-US" dirty="0"/>
                    </a:p>
                  </a:txBody>
                  <a:tcPr>
                    <a:noFill/>
                  </a:tcPr>
                </a:tc>
                <a:tc>
                  <a:txBody>
                    <a:bodyPr/>
                    <a:lstStyle/>
                    <a:p>
                      <a:pPr marL="0" algn="l" defTabSz="914400" rtl="0" eaLnBrk="1" latinLnBrk="0" hangingPunct="1"/>
                      <a:endParaRPr lang="zh-CN" altLang="en-US" sz="1800" b="1" kern="1200" dirty="0">
                        <a:solidFill>
                          <a:schemeClr val="lt1"/>
                        </a:solidFill>
                        <a:latin typeface="+mn-lt"/>
                        <a:ea typeface="+mn-ea"/>
                        <a:cs typeface="+mn-cs"/>
                      </a:endParaRPr>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r>
            </a:tbl>
          </a:graphicData>
        </a:graphic>
      </p:graphicFrame>
      <p:grpSp>
        <p:nvGrpSpPr>
          <p:cNvPr id="7" name="组合 6"/>
          <p:cNvGrpSpPr/>
          <p:nvPr/>
        </p:nvGrpSpPr>
        <p:grpSpPr>
          <a:xfrm>
            <a:off x="703011" y="1845200"/>
            <a:ext cx="8484183" cy="748607"/>
            <a:chOff x="3779912" y="1777380"/>
            <a:chExt cx="4896544" cy="432049"/>
          </a:xfrm>
        </p:grpSpPr>
        <p:sp>
          <p:nvSpPr>
            <p:cNvPr id="8" name="矩形 7"/>
            <p:cNvSpPr/>
            <p:nvPr/>
          </p:nvSpPr>
          <p:spPr>
            <a:xfrm>
              <a:off x="3779912" y="1777381"/>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1800" kern="0">
                <a:solidFill>
                  <a:sysClr val="window" lastClr="FFFFFF"/>
                </a:solidFill>
                <a:ea typeface="微软雅黑" panose="020B0503020204020204" pitchFamily="34" charset="-122"/>
              </a:endParaRPr>
            </a:p>
          </p:txBody>
        </p:sp>
        <p:sp>
          <p:nvSpPr>
            <p:cNvPr id="9" name="矩形 8"/>
            <p:cNvSpPr/>
            <p:nvPr/>
          </p:nvSpPr>
          <p:spPr>
            <a:xfrm>
              <a:off x="3779912" y="1777380"/>
              <a:ext cx="1290294" cy="432048"/>
            </a:xfrm>
            <a:prstGeom prst="rect">
              <a:avLst/>
            </a:prstGeom>
            <a:solidFill>
              <a:srgbClr val="6FB879"/>
            </a:solidFill>
            <a:ln w="12700" cap="flat" cmpd="sng" algn="ctr">
              <a:noFill/>
              <a:prstDash val="solid"/>
            </a:ln>
            <a:effectLst/>
          </p:spPr>
          <p:txBody>
            <a:bodyPr rtlCol="0" anchor="ctr"/>
            <a:lstStyle/>
            <a:p>
              <a:pPr algn="ctr">
                <a:defRPr/>
              </a:pPr>
              <a:r>
                <a:rPr lang="en-US" altLang="zh-CN" sz="4000" kern="0" dirty="0" smtClean="0">
                  <a:solidFill>
                    <a:sysClr val="window" lastClr="FFFFFF"/>
                  </a:solidFill>
                  <a:latin typeface="Broadway" panose="04040905080B02020502" pitchFamily="82" charset="0"/>
                  <a:ea typeface="微软雅黑" panose="020B0503020204020204" pitchFamily="34" charset="-122"/>
                </a:rPr>
                <a:t>3</a:t>
              </a:r>
              <a:endParaRPr lang="zh-CN" altLang="en-US" sz="4000" kern="0" dirty="0">
                <a:solidFill>
                  <a:sysClr val="window" lastClr="FFFFFF"/>
                </a:solidFill>
                <a:latin typeface="Broadway" panose="04040905080B02020502" pitchFamily="82" charset="0"/>
                <a:ea typeface="微软雅黑" panose="020B0503020204020204" pitchFamily="34" charset="-122"/>
              </a:endParaRPr>
            </a:p>
          </p:txBody>
        </p:sp>
        <p:sp>
          <p:nvSpPr>
            <p:cNvPr id="10" name="TextBox 37"/>
            <p:cNvSpPr txBox="1"/>
            <p:nvPr/>
          </p:nvSpPr>
          <p:spPr>
            <a:xfrm>
              <a:off x="5268494" y="1860181"/>
              <a:ext cx="2212238" cy="266444"/>
            </a:xfrm>
            <a:prstGeom prst="rect">
              <a:avLst/>
            </a:prstGeom>
            <a:noFill/>
          </p:spPr>
          <p:txBody>
            <a:bodyPr wrap="square" rtlCol="0">
              <a:spAutoFit/>
            </a:bodyPr>
            <a:lstStyle/>
            <a:p>
              <a:pPr algn="ctr" defTabSz="913765">
                <a:defRPr/>
              </a:pPr>
              <a:r>
                <a:rPr lang="zh-CN" altLang="en-US" sz="1800" b="1" dirty="0">
                  <a:solidFill>
                    <a:srgbClr val="1F497D"/>
                  </a:solidFill>
                  <a:latin typeface="微软雅黑" panose="020B0503020204020204" pitchFamily="34" charset="-122"/>
                  <a:ea typeface="微软雅黑" panose="020B0503020204020204" pitchFamily="34" charset="-122"/>
                </a:rPr>
                <a:t>                   </a:t>
              </a:r>
              <a:r>
                <a:rPr lang="zh-CN" altLang="en-US" sz="2400" b="1" dirty="0" smtClean="0">
                  <a:solidFill>
                    <a:prstClr val="white"/>
                  </a:solidFill>
                  <a:latin typeface="微软雅黑" panose="020B0503020204020204" pitchFamily="34" charset="-122"/>
                  <a:ea typeface="微软雅黑" panose="020B0503020204020204" pitchFamily="34" charset="-122"/>
                </a:rPr>
                <a:t>医院运营规划</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3766591" y="2737273"/>
            <a:ext cx="4648361" cy="369332"/>
          </a:xfrm>
          <a:prstGeom prst="rect">
            <a:avLst/>
          </a:prstGeom>
          <a:noFill/>
        </p:spPr>
        <p:txBody>
          <a:bodyPr wrap="square" rtlCol="0">
            <a:spAutoFit/>
          </a:bodyPr>
          <a:lstStyle/>
          <a:p>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The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Hospital </a:t>
            </a:r>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Operational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Planning</a:t>
            </a:r>
            <a:endParaRPr lang="zh-CN" altLang="en-US" b="1" dirty="0">
              <a:solidFill>
                <a:srgbClr val="E7E6E6">
                  <a:lumMod val="25000"/>
                </a:srgbClr>
              </a:solidFill>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图表 25"/>
          <p:cNvGraphicFramePr/>
          <p:nvPr/>
        </p:nvGraphicFramePr>
        <p:xfrm>
          <a:off x="2305603" y="2495464"/>
          <a:ext cx="2756766" cy="3459733"/>
        </p:xfrm>
        <a:graphic>
          <a:graphicData uri="http://schemas.openxmlformats.org/drawingml/2006/chart">
            <c:chart xmlns:c="http://schemas.openxmlformats.org/drawingml/2006/chart" xmlns:r="http://schemas.openxmlformats.org/officeDocument/2006/relationships" r:id="rId1"/>
          </a:graphicData>
        </a:graphic>
      </p:graphicFrame>
      <p:sp>
        <p:nvSpPr>
          <p:cNvPr id="4" name="文本框 10"/>
          <p:cNvSpPr txBox="1"/>
          <p:nvPr/>
        </p:nvSpPr>
        <p:spPr>
          <a:xfrm>
            <a:off x="819998" y="1451844"/>
            <a:ext cx="4443706" cy="472576"/>
          </a:xfrm>
          <a:prstGeom prst="rect">
            <a:avLst/>
          </a:prstGeom>
          <a:noFill/>
          <a:ln w="12700" cap="rnd" algn="ctr">
            <a:noFill/>
            <a:prstDash val="sysDash"/>
            <a:round/>
          </a:ln>
          <a:effectLst/>
        </p:spPr>
        <p:txBody>
          <a:bodyPr wrap="none" lIns="91403" tIns="45702" rIns="91403" bIns="45702" anchor="ctr"/>
          <a:lstStyle>
            <a:defPPr>
              <a:defRPr lang="zh-CN"/>
            </a:defPPr>
            <a:lvl1pPr algn="ctr" fontAlgn="base" latinLnBrk="1">
              <a:spcBef>
                <a:spcPct val="0"/>
              </a:spcBef>
              <a:spcAft>
                <a:spcPct val="0"/>
              </a:spcAft>
              <a:defRPr kumimoji="1">
                <a:solidFill>
                  <a:srgbClr val="000000"/>
                </a:solidFill>
                <a:latin typeface="Gulim" panose="020B0600000101010101" pitchFamily="34" charset="-127"/>
                <a:ea typeface="Gulim" panose="020B0600000101010101" pitchFamily="34" charset="-127"/>
              </a:defRPr>
            </a:lvl1pPr>
          </a:lstStyle>
          <a:p>
            <a:pPr indent="97155" algn="l" defTabSz="913765"/>
            <a:r>
              <a:rPr lang="en-US" altLang="zh-CN" sz="2400" b="1" dirty="0" smtClean="0">
                <a:solidFill>
                  <a:srgbClr val="1F497D"/>
                </a:solidFill>
                <a:latin typeface="微软雅黑" panose="020B0503020204020204" pitchFamily="34" charset="-122"/>
                <a:ea typeface="微软雅黑" panose="020B0503020204020204" pitchFamily="34" charset="-122"/>
              </a:rPr>
              <a:t>20xx</a:t>
            </a:r>
            <a:r>
              <a:rPr lang="zh-CN" altLang="en-US" sz="2400" b="1" dirty="0" smtClean="0">
                <a:solidFill>
                  <a:srgbClr val="1F497D"/>
                </a:solidFill>
                <a:latin typeface="微软雅黑" panose="020B0503020204020204" pitchFamily="34" charset="-122"/>
                <a:ea typeface="微软雅黑" panose="020B0503020204020204" pitchFamily="34" charset="-122"/>
              </a:rPr>
              <a:t>年</a:t>
            </a:r>
            <a:r>
              <a:rPr lang="zh-CN" altLang="en-US" sz="2400" b="1" dirty="0">
                <a:solidFill>
                  <a:srgbClr val="1F497D"/>
                </a:solidFill>
                <a:latin typeface="微软雅黑" panose="020B0503020204020204" pitchFamily="34" charset="-122"/>
                <a:ea typeface="微软雅黑" panose="020B0503020204020204" pitchFamily="34" charset="-122"/>
              </a:rPr>
              <a:t>医院经济收入指标规划</a:t>
            </a:r>
            <a:endParaRPr lang="zh-CN" altLang="en-US" sz="2400" b="1" dirty="0">
              <a:solidFill>
                <a:srgbClr val="1F497D"/>
              </a:solidFill>
              <a:latin typeface="微软雅黑" panose="020B0503020204020204" pitchFamily="34" charset="-122"/>
              <a:ea typeface="微软雅黑" panose="020B0503020204020204" pitchFamily="34" charset="-122"/>
            </a:endParaRPr>
          </a:p>
        </p:txBody>
      </p:sp>
      <p:pic>
        <p:nvPicPr>
          <p:cNvPr id="5" name="Picture 3" descr="F:\我的酷盘\素材\图片素材\新图片\锐普内部商务PPT图片29 (11).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45808"/>
          <a:stretch>
            <a:fillRect/>
          </a:stretch>
        </p:blipFill>
        <p:spPr bwMode="auto">
          <a:xfrm>
            <a:off x="-190837" y="3306147"/>
            <a:ext cx="3160839" cy="12847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38609" y="5854923"/>
            <a:ext cx="3527473" cy="646163"/>
          </a:xfrm>
          <a:prstGeom prst="rect">
            <a:avLst/>
          </a:prstGeom>
          <a:noFill/>
        </p:spPr>
        <p:txBody>
          <a:bodyPr wrap="square" lIns="91403" tIns="45702" rIns="91403" bIns="45702" rtlCol="0">
            <a:spAutoFit/>
          </a:bodyPr>
          <a:lstStyle/>
          <a:p>
            <a:pPr algn="ctr" defTabSz="913765"/>
            <a:r>
              <a:rPr lang="zh-CN" altLang="en-US" sz="3600" b="1" dirty="0">
                <a:solidFill>
                  <a:srgbClr val="1F497D"/>
                </a:solidFill>
                <a:latin typeface="微软雅黑" panose="020B0503020204020204" pitchFamily="34" charset="-122"/>
                <a:ea typeface="微软雅黑" panose="020B0503020204020204" pitchFamily="34" charset="-122"/>
              </a:rPr>
              <a:t>医院总收入</a:t>
            </a:r>
            <a:endParaRPr lang="zh-CN" altLang="en-US" sz="3600" b="1" dirty="0">
              <a:solidFill>
                <a:srgbClr val="1F497D"/>
              </a:solidFill>
              <a:latin typeface="微软雅黑" panose="020B0503020204020204" pitchFamily="34" charset="-122"/>
              <a:ea typeface="微软雅黑" panose="020B0503020204020204" pitchFamily="34" charset="-122"/>
            </a:endParaRPr>
          </a:p>
        </p:txBody>
      </p:sp>
      <p:sp>
        <p:nvSpPr>
          <p:cNvPr id="7" name="TextBox 7"/>
          <p:cNvSpPr txBox="1"/>
          <p:nvPr/>
        </p:nvSpPr>
        <p:spPr>
          <a:xfrm>
            <a:off x="2470537" y="2027959"/>
            <a:ext cx="2793167" cy="646151"/>
          </a:xfrm>
          <a:prstGeom prst="rect">
            <a:avLst/>
          </a:prstGeom>
          <a:noFill/>
        </p:spPr>
        <p:txBody>
          <a:bodyPr wrap="square" lIns="91403" tIns="45702" rIns="91403" bIns="45702" rtlCol="0">
            <a:spAutoFit/>
          </a:bodyPr>
          <a:lstStyle>
            <a:defPPr>
              <a:defRPr lang="zh-CN"/>
            </a:defPPr>
            <a:lvl1pPr algn="ctr">
              <a:defRPr sz="3600" b="1">
                <a:solidFill>
                  <a:srgbClr val="C00000"/>
                </a:solidFill>
                <a:latin typeface="微软雅黑" panose="020B0503020204020204" pitchFamily="34" charset="-122"/>
                <a:ea typeface="微软雅黑" panose="020B0503020204020204" pitchFamily="34" charset="-122"/>
              </a:defRPr>
            </a:lvl1pPr>
          </a:lstStyle>
          <a:p>
            <a:pPr defTabSz="913765"/>
            <a:r>
              <a:rPr lang="en-US" altLang="zh-CN" sz="3600" dirty="0" smtClean="0"/>
              <a:t>5.2</a:t>
            </a:r>
            <a:r>
              <a:rPr lang="zh-CN" altLang="en-US" sz="3600" dirty="0" smtClean="0"/>
              <a:t>亿元</a:t>
            </a:r>
            <a:endParaRPr lang="zh-CN" altLang="en-US" sz="3600" dirty="0"/>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424" y="543886"/>
            <a:ext cx="5339290" cy="5708988"/>
          </a:xfrm>
          <a:prstGeom prst="rect">
            <a:avLst/>
          </a:prstGeom>
        </p:spPr>
      </p:pic>
      <p:sp>
        <p:nvSpPr>
          <p:cNvPr id="28" name="Rectangle 8"/>
          <p:cNvSpPr/>
          <p:nvPr/>
        </p:nvSpPr>
        <p:spPr>
          <a:xfrm>
            <a:off x="8064917" y="1967435"/>
            <a:ext cx="1440304" cy="400006"/>
          </a:xfrm>
          <a:prstGeom prst="rect">
            <a:avLst/>
          </a:prstGeom>
        </p:spPr>
        <p:txBody>
          <a:bodyPr wrap="square" anchor="ctr">
            <a:spAutoFit/>
          </a:bodyPr>
          <a:lstStyle/>
          <a:p>
            <a:pPr algn="ctr" defTabSz="913765" fontAlgn="base">
              <a:spcBef>
                <a:spcPct val="0"/>
              </a:spcBef>
              <a:spcAft>
                <a:spcPct val="0"/>
              </a:spcAft>
            </a:pPr>
            <a:r>
              <a:rPr lang="zh-CN" alt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rPr>
              <a:t>药品收入</a:t>
            </a:r>
            <a:endParaRPr 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Rectangle 8"/>
          <p:cNvSpPr/>
          <p:nvPr/>
        </p:nvSpPr>
        <p:spPr>
          <a:xfrm>
            <a:off x="6591893" y="3166386"/>
            <a:ext cx="1440304" cy="400006"/>
          </a:xfrm>
          <a:prstGeom prst="rect">
            <a:avLst/>
          </a:prstGeom>
        </p:spPr>
        <p:txBody>
          <a:bodyPr wrap="square" anchor="ctr">
            <a:spAutoFit/>
          </a:bodyPr>
          <a:lstStyle/>
          <a:p>
            <a:pPr algn="ctr" defTabSz="913765" fontAlgn="base">
              <a:spcBef>
                <a:spcPct val="0"/>
              </a:spcBef>
              <a:spcAft>
                <a:spcPct val="0"/>
              </a:spcAft>
            </a:pPr>
            <a:r>
              <a:rPr lang="zh-CN" altLang="en-US" sz="2000" b="1" cap="small" dirty="0" smtClean="0">
                <a:solidFill>
                  <a:srgbClr val="6FB879"/>
                </a:solidFill>
                <a:latin typeface="微软雅黑" panose="020B0503020204020204" pitchFamily="34" charset="-122"/>
                <a:ea typeface="微软雅黑" panose="020B0503020204020204" pitchFamily="34" charset="-122"/>
                <a:cs typeface="Arial" panose="020B0604020202020204" pitchFamily="34" charset="0"/>
              </a:rPr>
              <a:t>检查收入</a:t>
            </a:r>
            <a:endParaRPr 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 name="Rectangle 8"/>
          <p:cNvSpPr/>
          <p:nvPr/>
        </p:nvSpPr>
        <p:spPr>
          <a:xfrm>
            <a:off x="9567006" y="3157751"/>
            <a:ext cx="1440304" cy="400006"/>
          </a:xfrm>
          <a:prstGeom prst="rect">
            <a:avLst/>
          </a:prstGeom>
        </p:spPr>
        <p:txBody>
          <a:bodyPr wrap="square" anchor="ctr">
            <a:spAutoFit/>
          </a:bodyPr>
          <a:lstStyle/>
          <a:p>
            <a:pPr algn="ctr" defTabSz="913765" fontAlgn="base">
              <a:spcBef>
                <a:spcPct val="0"/>
              </a:spcBef>
              <a:spcAft>
                <a:spcPct val="0"/>
              </a:spcAft>
            </a:pPr>
            <a:r>
              <a:rPr lang="zh-CN" altLang="en-US" sz="2000" b="1" cap="small" dirty="0" smtClean="0">
                <a:solidFill>
                  <a:srgbClr val="6FB879"/>
                </a:solidFill>
                <a:latin typeface="微软雅黑" panose="020B0503020204020204" pitchFamily="34" charset="-122"/>
                <a:ea typeface="微软雅黑" panose="020B0503020204020204" pitchFamily="34" charset="-122"/>
                <a:cs typeface="Arial" panose="020B0604020202020204" pitchFamily="34" charset="0"/>
              </a:rPr>
              <a:t>诊断收入</a:t>
            </a:r>
            <a:endParaRPr 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 name="Rectangle 8"/>
          <p:cNvSpPr/>
          <p:nvPr/>
        </p:nvSpPr>
        <p:spPr>
          <a:xfrm>
            <a:off x="7136843" y="5095852"/>
            <a:ext cx="1440304" cy="400006"/>
          </a:xfrm>
          <a:prstGeom prst="rect">
            <a:avLst/>
          </a:prstGeom>
        </p:spPr>
        <p:txBody>
          <a:bodyPr wrap="square" anchor="ctr">
            <a:spAutoFit/>
          </a:bodyPr>
          <a:lstStyle/>
          <a:p>
            <a:pPr algn="ctr" defTabSz="913765" fontAlgn="base">
              <a:spcBef>
                <a:spcPct val="0"/>
              </a:spcBef>
              <a:spcAft>
                <a:spcPct val="0"/>
              </a:spcAft>
            </a:pPr>
            <a:r>
              <a:rPr lang="zh-CN" altLang="en-US" sz="2000" b="1" cap="small" dirty="0" smtClean="0">
                <a:solidFill>
                  <a:srgbClr val="6FB879"/>
                </a:solidFill>
                <a:latin typeface="微软雅黑" panose="020B0503020204020204" pitchFamily="34" charset="-122"/>
                <a:ea typeface="微软雅黑" panose="020B0503020204020204" pitchFamily="34" charset="-122"/>
                <a:cs typeface="Arial" panose="020B0604020202020204" pitchFamily="34" charset="0"/>
              </a:rPr>
              <a:t>其他收入</a:t>
            </a:r>
            <a:endParaRPr 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 name="Rectangle 8"/>
          <p:cNvSpPr/>
          <p:nvPr/>
        </p:nvSpPr>
        <p:spPr>
          <a:xfrm>
            <a:off x="9036531" y="5057476"/>
            <a:ext cx="1440304" cy="400006"/>
          </a:xfrm>
          <a:prstGeom prst="rect">
            <a:avLst/>
          </a:prstGeom>
        </p:spPr>
        <p:txBody>
          <a:bodyPr wrap="square" anchor="ctr">
            <a:spAutoFit/>
          </a:bodyPr>
          <a:lstStyle/>
          <a:p>
            <a:pPr algn="ctr" defTabSz="913765" fontAlgn="base">
              <a:spcBef>
                <a:spcPct val="0"/>
              </a:spcBef>
              <a:spcAft>
                <a:spcPct val="0"/>
              </a:spcAft>
            </a:pPr>
            <a:r>
              <a:rPr lang="zh-CN" altLang="en-US" sz="2000" b="1" cap="small" dirty="0" smtClean="0">
                <a:solidFill>
                  <a:srgbClr val="6FB879"/>
                </a:solidFill>
                <a:latin typeface="微软雅黑" panose="020B0503020204020204" pitchFamily="34" charset="-122"/>
                <a:ea typeface="微软雅黑" panose="020B0503020204020204" pitchFamily="34" charset="-122"/>
                <a:cs typeface="Arial" panose="020B0604020202020204" pitchFamily="34" charset="0"/>
              </a:rPr>
              <a:t>治疗收入</a:t>
            </a:r>
            <a:endParaRPr 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Rectangle 8"/>
          <p:cNvSpPr/>
          <p:nvPr/>
        </p:nvSpPr>
        <p:spPr>
          <a:xfrm>
            <a:off x="8064917" y="2853429"/>
            <a:ext cx="1440304" cy="1200329"/>
          </a:xfrm>
          <a:prstGeom prst="rect">
            <a:avLst/>
          </a:prstGeom>
        </p:spPr>
        <p:txBody>
          <a:bodyPr wrap="square" anchor="ctr">
            <a:spAutoFit/>
          </a:bodyPr>
          <a:lstStyle/>
          <a:p>
            <a:pPr algn="ctr" defTabSz="913765" fontAlgn="base">
              <a:spcBef>
                <a:spcPct val="0"/>
              </a:spcBef>
              <a:spcAft>
                <a:spcPct val="0"/>
              </a:spcAft>
            </a:pPr>
            <a:r>
              <a:rPr lang="zh-CN" altLang="en-US" sz="3600" b="1" cap="small"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业务</a:t>
            </a:r>
            <a:endParaRPr lang="en-US" altLang="zh-CN" sz="3600" b="1" cap="small"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a:p>
            <a:pPr algn="ctr" defTabSz="913765" fontAlgn="base">
              <a:spcBef>
                <a:spcPct val="0"/>
              </a:spcBef>
              <a:spcAft>
                <a:spcPct val="0"/>
              </a:spcAft>
            </a:pPr>
            <a:r>
              <a:rPr lang="zh-CN" altLang="en-US" sz="3600" b="1" cap="small"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收入</a:t>
            </a:r>
            <a:endParaRPr lang="en-US" sz="3600" b="1" cap="small"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矩形 17"/>
          <p:cNvSpPr/>
          <p:nvPr/>
        </p:nvSpPr>
        <p:spPr>
          <a:xfrm>
            <a:off x="819998" y="459933"/>
            <a:ext cx="3270447"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经济</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收入规划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文本框 1"/>
          <p:cNvSpPr txBox="1"/>
          <p:nvPr/>
        </p:nvSpPr>
        <p:spPr>
          <a:xfrm>
            <a:off x="6513772" y="6341979"/>
            <a:ext cx="4493538"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注：表中数据可更改，请各医院根据自身实际情况修改</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拿着钞票开心的男人图片"/>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0" b="100000" l="0" r="98500"/>
                    </a14:imgEffect>
                  </a14:imgLayer>
                </a14:imgProps>
              </a:ext>
              <a:ext uri="{28A0092B-C50C-407E-A947-70E740481C1C}">
                <a14:useLocalDpi xmlns:a14="http://schemas.microsoft.com/office/drawing/2010/main" val="0"/>
              </a:ext>
            </a:extLst>
          </a:blip>
          <a:srcRect t="7828"/>
          <a:stretch>
            <a:fillRect/>
          </a:stretch>
        </p:blipFill>
        <p:spPr bwMode="auto">
          <a:xfrm>
            <a:off x="6277830" y="1299068"/>
            <a:ext cx="5672231" cy="50975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格 2"/>
          <p:cNvGraphicFramePr>
            <a:graphicFrameLocks noGrp="1"/>
          </p:cNvGraphicFramePr>
          <p:nvPr/>
        </p:nvGraphicFramePr>
        <p:xfrm>
          <a:off x="335360" y="1845237"/>
          <a:ext cx="5553710" cy="4373374"/>
        </p:xfrm>
        <a:graphic>
          <a:graphicData uri="http://schemas.openxmlformats.org/drawingml/2006/table">
            <a:tbl>
              <a:tblPr firstRow="1" firstCol="1" bandRow="1">
                <a:tableStyleId>{93296810-A885-4BE3-A3E7-6D5BEEA58F35}</a:tableStyleId>
              </a:tblPr>
              <a:tblGrid>
                <a:gridCol w="1584176"/>
                <a:gridCol w="1507004"/>
                <a:gridCol w="1374140"/>
                <a:gridCol w="1088390"/>
              </a:tblGrid>
              <a:tr h="300277">
                <a:tc gridSpan="4">
                  <a:txBody>
                    <a:bodyPr/>
                    <a:lstStyle/>
                    <a:p>
                      <a:pPr indent="88900" algn="ctr">
                        <a:spcAft>
                          <a:spcPts val="0"/>
                        </a:spcAft>
                      </a:pPr>
                      <a:r>
                        <a:rPr lang="en-US" sz="1400" kern="0" dirty="0" smtClean="0">
                          <a:effectLst/>
                        </a:rPr>
                        <a:t>20xx</a:t>
                      </a:r>
                      <a:r>
                        <a:rPr lang="zh-CN" sz="1400" kern="0" dirty="0" smtClean="0">
                          <a:effectLst/>
                        </a:rPr>
                        <a:t>年</a:t>
                      </a:r>
                      <a:r>
                        <a:rPr lang="en-US" sz="1400" kern="0" dirty="0">
                          <a:effectLst/>
                        </a:rPr>
                        <a:t>XX</a:t>
                      </a:r>
                      <a:r>
                        <a:rPr lang="zh-CN" sz="1400" kern="0" dirty="0">
                          <a:effectLst/>
                        </a:rPr>
                        <a:t>医院经营目标规划</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hMerge="1">
                  <a:tcPr/>
                </a:tc>
                <a:tc hMerge="1">
                  <a:tcPr/>
                </a:tc>
                <a:tc hMerge="1">
                  <a:tcPr/>
                </a:tc>
              </a:tr>
              <a:tr h="301546">
                <a:tc>
                  <a:txBody>
                    <a:bodyPr/>
                    <a:lstStyle/>
                    <a:p>
                      <a:pPr algn="ctr">
                        <a:spcAft>
                          <a:spcPts val="0"/>
                        </a:spcAft>
                      </a:pPr>
                      <a:r>
                        <a:rPr lang="zh-CN" sz="1100" kern="0" dirty="0">
                          <a:effectLst/>
                        </a:rPr>
                        <a:t>项目</a:t>
                      </a:r>
                      <a:r>
                        <a:rPr lang="en-US" sz="1100" kern="0" dirty="0">
                          <a:effectLst/>
                        </a:rPr>
                        <a:t>/</a:t>
                      </a:r>
                      <a:r>
                        <a:rPr lang="zh-CN" sz="1100" kern="0" dirty="0">
                          <a:effectLst/>
                        </a:rPr>
                        <a:t>年份</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en-US" sz="1200" kern="0" dirty="0" smtClean="0">
                          <a:effectLst/>
                        </a:rPr>
                        <a:t>2015</a:t>
                      </a:r>
                      <a:r>
                        <a:rPr lang="zh-CN" sz="1200" kern="0" dirty="0" smtClean="0">
                          <a:effectLst/>
                        </a:rPr>
                        <a:t>年</a:t>
                      </a:r>
                      <a:endParaRPr lang="zh-CN" sz="10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en-US" sz="1200" kern="0" dirty="0" smtClean="0">
                          <a:effectLst/>
                        </a:rPr>
                        <a:t>20xx</a:t>
                      </a:r>
                      <a:r>
                        <a:rPr lang="zh-CN" sz="1200" kern="0" dirty="0" smtClean="0">
                          <a:effectLst/>
                        </a:rPr>
                        <a:t>年</a:t>
                      </a:r>
                      <a:endParaRPr lang="zh-CN" sz="10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76200" algn="l">
                        <a:spcAft>
                          <a:spcPts val="0"/>
                        </a:spcAft>
                      </a:pPr>
                      <a:r>
                        <a:rPr lang="zh-CN" sz="1200" kern="0" dirty="0">
                          <a:effectLst/>
                        </a:rPr>
                        <a:t>同比增长率</a:t>
                      </a:r>
                      <a:endParaRPr lang="zh-CN" sz="1000" b="1" kern="100" dirty="0">
                        <a:effectLst/>
                        <a:latin typeface="微软雅黑" panose="020B0503020204020204" pitchFamily="34" charset="-122"/>
                        <a:ea typeface="微软雅黑" panose="020B0503020204020204" pitchFamily="34" charset="-122"/>
                      </a:endParaRPr>
                    </a:p>
                  </a:txBody>
                  <a:tcPr marL="68580" marR="68580" marT="0" marB="0" anchor="ctr"/>
                </a:tc>
              </a:tr>
              <a:tr h="347255">
                <a:tc>
                  <a:txBody>
                    <a:bodyPr/>
                    <a:lstStyle/>
                    <a:p>
                      <a:pPr algn="ctr">
                        <a:spcAft>
                          <a:spcPts val="0"/>
                        </a:spcAft>
                      </a:pPr>
                      <a:r>
                        <a:rPr lang="zh-CN" sz="1100" kern="0" dirty="0">
                          <a:effectLst/>
                        </a:rPr>
                        <a:t>业务收入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0" indent="76200" algn="ctr" defTabSz="914400" rtl="0" eaLnBrk="1" fontAlgn="ctr" latinLnBrk="0" hangingPunct="1">
                        <a:spcAft>
                          <a:spcPts val="0"/>
                        </a:spcAft>
                      </a:pPr>
                      <a:endParaRPr lang="en-US" altLang="zh-CN" sz="1200" kern="0" dirty="0">
                        <a:solidFill>
                          <a:schemeClr val="dk1"/>
                        </a:solidFill>
                        <a:effectLst/>
                        <a:latin typeface="+mn-lt"/>
                        <a:ea typeface="+mn-ea"/>
                        <a:cs typeface="+mn-cs"/>
                      </a:endParaRPr>
                    </a:p>
                  </a:txBody>
                  <a:tcPr marL="9525" marR="9525" marT="9525" marB="0" anchor="ctr"/>
                </a:tc>
                <a:tc>
                  <a:txBody>
                    <a:bodyPr/>
                    <a:lstStyle/>
                    <a:p>
                      <a:pPr marL="0" indent="76200" algn="ctr" defTabSz="914400" rtl="0" eaLnBrk="1" fontAlgn="ctr" latinLnBrk="0" hangingPunct="1">
                        <a:spcAft>
                          <a:spcPts val="0"/>
                        </a:spcAft>
                      </a:pPr>
                      <a:endParaRPr lang="en-US" altLang="zh-CN" sz="1200" kern="0" dirty="0">
                        <a:solidFill>
                          <a:schemeClr val="dk1"/>
                        </a:solidFill>
                        <a:effectLst/>
                        <a:latin typeface="+mn-lt"/>
                        <a:ea typeface="+mn-ea"/>
                        <a:cs typeface="+mn-cs"/>
                      </a:endParaRPr>
                    </a:p>
                  </a:txBody>
                  <a:tcPr marL="9525" marR="9525" marT="9525"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r>
              <a:tr h="274883">
                <a:tc>
                  <a:txBody>
                    <a:bodyPr/>
                    <a:lstStyle/>
                    <a:p>
                      <a:pPr algn="ctr">
                        <a:spcAft>
                          <a:spcPts val="0"/>
                        </a:spcAft>
                      </a:pPr>
                      <a:r>
                        <a:rPr lang="zh-CN" sz="1100" kern="0" dirty="0">
                          <a:effectLst/>
                        </a:rPr>
                        <a:t>治疗收入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r>
              <a:tr h="257108">
                <a:tc>
                  <a:txBody>
                    <a:bodyPr/>
                    <a:lstStyle/>
                    <a:p>
                      <a:pPr algn="ctr">
                        <a:spcAft>
                          <a:spcPts val="0"/>
                        </a:spcAft>
                      </a:pPr>
                      <a:r>
                        <a:rPr lang="zh-CN" sz="1100" kern="0" dirty="0">
                          <a:effectLst/>
                        </a:rPr>
                        <a:t>药品收入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c>
                  <a:txBody>
                    <a:bodyPr/>
                    <a:lstStyle/>
                    <a:p>
                      <a:pPr marL="0" marR="0" indent="76200" algn="ctr" defTabSz="914400" rtl="0" eaLnBrk="1" fontAlgn="auto" latinLnBrk="0" hangingPunct="1">
                        <a:lnSpc>
                          <a:spcPct val="100000"/>
                        </a:lnSpc>
                        <a:spcBef>
                          <a:spcPts val="0"/>
                        </a:spcBef>
                        <a:spcAft>
                          <a:spcPts val="0"/>
                        </a:spcAft>
                        <a:buClrTx/>
                        <a:buSzTx/>
                        <a:buFontTx/>
                        <a:buNone/>
                        <a:defRPr/>
                      </a:pPr>
                      <a:endParaRPr lang="zh-CN" altLang="zh-CN" sz="1200" kern="0" dirty="0" smtClean="0">
                        <a:solidFill>
                          <a:schemeClr val="dk1"/>
                        </a:solidFill>
                        <a:effectLst/>
                        <a:latin typeface="+mn-lt"/>
                        <a:ea typeface="+mn-ea"/>
                        <a:cs typeface="+mn-cs"/>
                      </a:endParaRPr>
                    </a:p>
                  </a:txBody>
                  <a:tcPr marL="68580" marR="68580" marT="0"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r>
              <a:tr h="257108">
                <a:tc>
                  <a:txBody>
                    <a:bodyPr/>
                    <a:lstStyle/>
                    <a:p>
                      <a:pPr algn="ctr">
                        <a:spcAft>
                          <a:spcPts val="0"/>
                        </a:spcAft>
                      </a:pPr>
                      <a:r>
                        <a:rPr lang="zh-CN" sz="1100" kern="0" dirty="0">
                          <a:effectLst/>
                        </a:rPr>
                        <a:t>检查收入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0" indent="76200" algn="ctr" defTabSz="914400" rtl="0" eaLnBrk="1" latinLnBrk="0" hangingPunct="1">
                        <a:spcAft>
                          <a:spcPts val="0"/>
                        </a:spcAft>
                      </a:pPr>
                      <a:r>
                        <a:rPr lang="zh-CN" sz="1200" kern="0" dirty="0">
                          <a:effectLst/>
                        </a:rPr>
                        <a:t>　</a:t>
                      </a:r>
                      <a:endParaRPr lang="zh-CN" sz="1200" kern="0" dirty="0">
                        <a:solidFill>
                          <a:schemeClr val="dk1"/>
                        </a:solidFill>
                        <a:effectLst/>
                        <a:latin typeface="+mn-lt"/>
                        <a:ea typeface="+mn-ea"/>
                        <a:cs typeface="+mn-cs"/>
                      </a:endParaRPr>
                    </a:p>
                  </a:txBody>
                  <a:tcPr marL="68580" marR="68580" marT="0" marB="0" anchor="ctr"/>
                </a:tc>
                <a:tc>
                  <a:txBody>
                    <a:bodyPr/>
                    <a:lstStyle/>
                    <a:p>
                      <a:pPr marL="0" indent="76200" algn="ctr" defTabSz="914400" rtl="0" eaLnBrk="1" latinLnBrk="0" hangingPunct="1">
                        <a:spcAft>
                          <a:spcPts val="0"/>
                        </a:spcAft>
                      </a:pPr>
                      <a:r>
                        <a:rPr lang="zh-CN" sz="1200" kern="0" dirty="0">
                          <a:effectLst/>
                        </a:rPr>
                        <a:t>　</a:t>
                      </a:r>
                      <a:endParaRPr lang="zh-CN" sz="1200" kern="0" dirty="0">
                        <a:solidFill>
                          <a:schemeClr val="dk1"/>
                        </a:solidFill>
                        <a:effectLst/>
                        <a:latin typeface="+mn-lt"/>
                        <a:ea typeface="+mn-ea"/>
                        <a:cs typeface="+mn-cs"/>
                      </a:endParaRPr>
                    </a:p>
                  </a:txBody>
                  <a:tcPr marL="68580" marR="68580" marT="0" marB="0" anchor="ctr"/>
                </a:tc>
                <a:tc>
                  <a:txBody>
                    <a:bodyPr/>
                    <a:lstStyle/>
                    <a:p>
                      <a:pPr marL="0" indent="76200" algn="ctr" defTabSz="914400" rtl="0" eaLnBrk="1" latinLnBrk="0" hangingPunct="1">
                        <a:spcAft>
                          <a:spcPts val="0"/>
                        </a:spcAft>
                      </a:pPr>
                      <a:r>
                        <a:rPr lang="zh-CN" sz="1200" kern="0" dirty="0">
                          <a:effectLst/>
                        </a:rPr>
                        <a:t>　</a:t>
                      </a:r>
                      <a:endParaRPr lang="zh-CN" sz="1200" kern="0" dirty="0">
                        <a:solidFill>
                          <a:schemeClr val="dk1"/>
                        </a:solidFill>
                        <a:effectLst/>
                        <a:latin typeface="+mn-lt"/>
                        <a:ea typeface="+mn-ea"/>
                        <a:cs typeface="+mn-cs"/>
                      </a:endParaRPr>
                    </a:p>
                  </a:txBody>
                  <a:tcPr marL="68580" marR="68580" marT="0" marB="0" anchor="ctr"/>
                </a:tc>
              </a:tr>
              <a:tr h="248855">
                <a:tc>
                  <a:txBody>
                    <a:bodyPr/>
                    <a:lstStyle/>
                    <a:p>
                      <a:pPr algn="ctr">
                        <a:spcAft>
                          <a:spcPts val="0"/>
                        </a:spcAft>
                      </a:pPr>
                      <a:r>
                        <a:rPr lang="zh-CN" sz="1100" kern="0" dirty="0">
                          <a:effectLst/>
                        </a:rPr>
                        <a:t>诊断收入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r>
              <a:tr h="248855">
                <a:tc>
                  <a:txBody>
                    <a:bodyPr/>
                    <a:lstStyle/>
                    <a:p>
                      <a:pPr algn="ctr">
                        <a:spcAft>
                          <a:spcPts val="0"/>
                        </a:spcAft>
                      </a:pPr>
                      <a:r>
                        <a:rPr lang="zh-CN" sz="1100" kern="0" dirty="0">
                          <a:effectLst/>
                        </a:rPr>
                        <a:t>其他收入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r>
              <a:tr h="274883">
                <a:tc>
                  <a:txBody>
                    <a:bodyPr/>
                    <a:lstStyle/>
                    <a:p>
                      <a:pPr algn="ctr">
                        <a:spcAft>
                          <a:spcPts val="0"/>
                        </a:spcAft>
                      </a:pPr>
                      <a:r>
                        <a:rPr lang="zh-CN" sz="1100" kern="0" dirty="0">
                          <a:effectLst/>
                        </a:rPr>
                        <a:t>门诊量（万人次）</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72</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136</a:t>
                      </a:r>
                      <a:endParaRPr lang="zh-CN" sz="1200" kern="0" dirty="0">
                        <a:solidFill>
                          <a:schemeClr val="dk1"/>
                        </a:solidFill>
                        <a:effectLst/>
                        <a:latin typeface="+mn-lt"/>
                        <a:ea typeface="+mn-ea"/>
                        <a:cs typeface="+mn-cs"/>
                      </a:endParaRPr>
                    </a:p>
                  </a:txBody>
                  <a:tcPr marL="68580" marR="68580" marT="0" marB="0" anchor="ctr"/>
                </a:tc>
                <a:tc>
                  <a:txBody>
                    <a:bodyPr/>
                    <a:lstStyle/>
                    <a:p>
                      <a:pPr algn="ctr" fontAlgn="b"/>
                      <a:r>
                        <a:rPr lang="en-US" altLang="zh-CN" sz="1200" kern="0" dirty="0" smtClean="0">
                          <a:effectLst/>
                        </a:rPr>
                        <a:t>8.8%</a:t>
                      </a:r>
                      <a:endParaRPr lang="en-US" altLang="zh-CN" sz="1200" kern="0" dirty="0">
                        <a:solidFill>
                          <a:schemeClr val="dk1"/>
                        </a:solidFill>
                        <a:effectLst/>
                        <a:latin typeface="+mn-lt"/>
                        <a:ea typeface="+mn-ea"/>
                        <a:cs typeface="+mn-cs"/>
                      </a:endParaRPr>
                    </a:p>
                  </a:txBody>
                  <a:tcPr marL="9525" marR="9525" marT="9525" marB="0" anchor="b"/>
                </a:tc>
              </a:tr>
              <a:tr h="326305">
                <a:tc>
                  <a:txBody>
                    <a:bodyPr/>
                    <a:lstStyle/>
                    <a:p>
                      <a:pPr algn="ctr">
                        <a:spcAft>
                          <a:spcPts val="0"/>
                        </a:spcAft>
                      </a:pPr>
                      <a:r>
                        <a:rPr lang="zh-CN" sz="1100" kern="0" dirty="0">
                          <a:effectLst/>
                        </a:rPr>
                        <a:t>住院量（万人次）</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1.3</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2.4</a:t>
                      </a:r>
                      <a:endParaRPr lang="zh-CN" sz="1200" kern="0" dirty="0">
                        <a:solidFill>
                          <a:schemeClr val="dk1"/>
                        </a:solidFill>
                        <a:effectLst/>
                        <a:latin typeface="+mn-lt"/>
                        <a:ea typeface="+mn-ea"/>
                        <a:cs typeface="+mn-cs"/>
                      </a:endParaRPr>
                    </a:p>
                  </a:txBody>
                  <a:tcPr marL="68580" marR="68580" marT="0" marB="0" anchor="ctr"/>
                </a:tc>
                <a:tc>
                  <a:txBody>
                    <a:bodyPr/>
                    <a:lstStyle/>
                    <a:p>
                      <a:pPr algn="ctr" fontAlgn="b"/>
                      <a:r>
                        <a:rPr lang="en-US" altLang="zh-CN" sz="1200" kern="0" dirty="0" smtClean="0">
                          <a:effectLst/>
                        </a:rPr>
                        <a:t>8.4%</a:t>
                      </a:r>
                      <a:endParaRPr lang="en-US" altLang="zh-CN" sz="1200" kern="0" dirty="0">
                        <a:solidFill>
                          <a:schemeClr val="dk1"/>
                        </a:solidFill>
                        <a:effectLst/>
                        <a:latin typeface="+mn-lt"/>
                        <a:ea typeface="+mn-ea"/>
                        <a:cs typeface="+mn-cs"/>
                      </a:endParaRPr>
                    </a:p>
                  </a:txBody>
                  <a:tcPr marL="9525" marR="9525" marT="9525" marB="0" anchor="b"/>
                </a:tc>
              </a:tr>
              <a:tr h="257108">
                <a:tc>
                  <a:txBody>
                    <a:bodyPr/>
                    <a:lstStyle/>
                    <a:p>
                      <a:pPr algn="ctr">
                        <a:spcAft>
                          <a:spcPts val="0"/>
                        </a:spcAft>
                      </a:pPr>
                      <a:r>
                        <a:rPr lang="zh-CN" sz="1100" kern="0" dirty="0">
                          <a:effectLst/>
                        </a:rPr>
                        <a:t>收入量（万元）</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1.2</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1.8</a:t>
                      </a:r>
                      <a:endParaRPr lang="zh-CN" sz="1200" kern="0" dirty="0">
                        <a:solidFill>
                          <a:schemeClr val="dk1"/>
                        </a:solidFill>
                        <a:effectLst/>
                        <a:latin typeface="+mn-lt"/>
                        <a:ea typeface="+mn-ea"/>
                        <a:cs typeface="+mn-cs"/>
                      </a:endParaRPr>
                    </a:p>
                  </a:txBody>
                  <a:tcPr marL="68580" marR="68580" marT="0" marB="0" anchor="ctr"/>
                </a:tc>
                <a:tc>
                  <a:txBody>
                    <a:bodyPr/>
                    <a:lstStyle/>
                    <a:p>
                      <a:pPr algn="ctr" fontAlgn="b"/>
                      <a:r>
                        <a:rPr lang="en-US" altLang="zh-CN" sz="1200" kern="0" dirty="0" smtClean="0">
                          <a:effectLst/>
                        </a:rPr>
                        <a:t>50%</a:t>
                      </a:r>
                      <a:endParaRPr lang="en-US" altLang="zh-CN" sz="1200" kern="0" dirty="0">
                        <a:solidFill>
                          <a:schemeClr val="dk1"/>
                        </a:solidFill>
                        <a:effectLst/>
                        <a:latin typeface="+mn-lt"/>
                        <a:ea typeface="+mn-ea"/>
                        <a:cs typeface="+mn-cs"/>
                      </a:endParaRPr>
                    </a:p>
                  </a:txBody>
                  <a:tcPr marL="9525" marR="9525" marT="9525" marB="0" anchor="b"/>
                </a:tc>
              </a:tr>
              <a:tr h="248855">
                <a:tc>
                  <a:txBody>
                    <a:bodyPr/>
                    <a:lstStyle/>
                    <a:p>
                      <a:pPr algn="ctr">
                        <a:spcAft>
                          <a:spcPts val="0"/>
                        </a:spcAft>
                      </a:pPr>
                      <a:r>
                        <a:rPr lang="zh-CN" sz="1100" kern="0" dirty="0">
                          <a:effectLst/>
                        </a:rPr>
                        <a:t>人均门诊费用</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130</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143</a:t>
                      </a:r>
                      <a:endParaRPr lang="zh-CN" sz="1200" kern="0" dirty="0">
                        <a:solidFill>
                          <a:schemeClr val="dk1"/>
                        </a:solidFill>
                        <a:effectLst/>
                        <a:latin typeface="+mn-lt"/>
                        <a:ea typeface="+mn-ea"/>
                        <a:cs typeface="+mn-cs"/>
                      </a:endParaRPr>
                    </a:p>
                  </a:txBody>
                  <a:tcPr marL="68580" marR="68580" marT="0" marB="0" anchor="ctr"/>
                </a:tc>
                <a:tc>
                  <a:txBody>
                    <a:bodyPr/>
                    <a:lstStyle/>
                    <a:p>
                      <a:pPr algn="ctr" fontAlgn="b"/>
                      <a:r>
                        <a:rPr lang="en-US" altLang="zh-CN" sz="1200" kern="0" dirty="0" smtClean="0">
                          <a:effectLst/>
                        </a:rPr>
                        <a:t>10%</a:t>
                      </a:r>
                      <a:endParaRPr lang="en-US" altLang="zh-CN" sz="1200" kern="0" dirty="0">
                        <a:solidFill>
                          <a:schemeClr val="dk1"/>
                        </a:solidFill>
                        <a:effectLst/>
                        <a:latin typeface="+mn-lt"/>
                        <a:ea typeface="+mn-ea"/>
                        <a:cs typeface="+mn-cs"/>
                      </a:endParaRPr>
                    </a:p>
                  </a:txBody>
                  <a:tcPr marL="9525" marR="9525" marT="9525" marB="0" anchor="b"/>
                </a:tc>
              </a:tr>
              <a:tr h="257108">
                <a:tc>
                  <a:txBody>
                    <a:bodyPr/>
                    <a:lstStyle/>
                    <a:p>
                      <a:pPr algn="ctr">
                        <a:spcAft>
                          <a:spcPts val="0"/>
                        </a:spcAft>
                      </a:pPr>
                      <a:r>
                        <a:rPr lang="zh-CN" sz="1100" kern="0" dirty="0">
                          <a:effectLst/>
                        </a:rPr>
                        <a:t>平均住院日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7.8</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6</a:t>
                      </a:r>
                      <a:endParaRPr lang="zh-CN" sz="1200" kern="0" dirty="0">
                        <a:solidFill>
                          <a:schemeClr val="dk1"/>
                        </a:solidFill>
                        <a:effectLst/>
                        <a:latin typeface="+mn-lt"/>
                        <a:ea typeface="+mn-ea"/>
                        <a:cs typeface="+mn-cs"/>
                      </a:endParaRPr>
                    </a:p>
                  </a:txBody>
                  <a:tcPr marL="68580" marR="68580" marT="0" marB="0" anchor="ctr"/>
                </a:tc>
                <a:tc>
                  <a:txBody>
                    <a:bodyPr/>
                    <a:lstStyle/>
                    <a:p>
                      <a:pPr algn="ctr" fontAlgn="b"/>
                      <a:r>
                        <a:rPr lang="en-US" altLang="zh-CN" sz="1200" kern="0" dirty="0" smtClean="0">
                          <a:effectLst/>
                        </a:rPr>
                        <a:t>-2.3%</a:t>
                      </a:r>
                      <a:endParaRPr lang="en-US" altLang="zh-CN" sz="1200" kern="0" dirty="0">
                        <a:solidFill>
                          <a:schemeClr val="dk1"/>
                        </a:solidFill>
                        <a:effectLst/>
                        <a:latin typeface="+mn-lt"/>
                        <a:ea typeface="+mn-ea"/>
                        <a:cs typeface="+mn-cs"/>
                      </a:endParaRPr>
                    </a:p>
                  </a:txBody>
                  <a:tcPr marL="9525" marR="9525" marT="9525" marB="0" anchor="b"/>
                </a:tc>
              </a:tr>
              <a:tr h="292024">
                <a:tc>
                  <a:txBody>
                    <a:bodyPr/>
                    <a:lstStyle/>
                    <a:p>
                      <a:pPr algn="ctr">
                        <a:spcAft>
                          <a:spcPts val="0"/>
                        </a:spcAft>
                      </a:pPr>
                      <a:r>
                        <a:rPr lang="zh-CN" sz="1100" kern="0" dirty="0">
                          <a:effectLst/>
                        </a:rPr>
                        <a:t>人均住院费用</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6979</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7676</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10%</a:t>
                      </a:r>
                      <a:endParaRPr lang="zh-CN" sz="1200" kern="0" dirty="0">
                        <a:solidFill>
                          <a:schemeClr val="dk1"/>
                        </a:solidFill>
                        <a:effectLst/>
                        <a:latin typeface="+mn-lt"/>
                        <a:ea typeface="+mn-ea"/>
                        <a:cs typeface="+mn-cs"/>
                      </a:endParaRPr>
                    </a:p>
                  </a:txBody>
                  <a:tcPr marL="68580" marR="68580" marT="0" marB="0" anchor="ctr"/>
                </a:tc>
              </a:tr>
              <a:tr h="274883">
                <a:tc>
                  <a:txBody>
                    <a:bodyPr/>
                    <a:lstStyle/>
                    <a:p>
                      <a:pPr algn="ctr">
                        <a:spcAft>
                          <a:spcPts val="0"/>
                        </a:spcAft>
                      </a:pPr>
                      <a:r>
                        <a:rPr lang="zh-CN" sz="1100" kern="0" dirty="0">
                          <a:effectLst/>
                        </a:rPr>
                        <a:t>床位周转次数</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48</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60</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25%</a:t>
                      </a:r>
                      <a:endParaRPr lang="zh-CN" sz="1200" kern="0" dirty="0">
                        <a:solidFill>
                          <a:schemeClr val="dk1"/>
                        </a:solidFill>
                        <a:effectLst/>
                        <a:latin typeface="+mn-lt"/>
                        <a:ea typeface="+mn-ea"/>
                        <a:cs typeface="+mn-cs"/>
                      </a:endParaRPr>
                    </a:p>
                  </a:txBody>
                  <a:tcPr marL="68580" marR="68580" marT="0" marB="0" anchor="ctr"/>
                </a:tc>
              </a:tr>
              <a:tr h="206321">
                <a:tc>
                  <a:txBody>
                    <a:bodyPr/>
                    <a:lstStyle/>
                    <a:p>
                      <a:pPr algn="ctr">
                        <a:spcAft>
                          <a:spcPts val="0"/>
                        </a:spcAft>
                      </a:pPr>
                      <a:r>
                        <a:rPr lang="zh-CN" sz="1100" kern="0" dirty="0">
                          <a:effectLst/>
                        </a:rPr>
                        <a:t>药占比（</a:t>
                      </a:r>
                      <a:r>
                        <a:rPr lang="en-US" sz="1100" kern="0" dirty="0">
                          <a:effectLst/>
                        </a:rPr>
                        <a:t>%</a:t>
                      </a:r>
                      <a:r>
                        <a:rPr lang="zh-CN" sz="1100" kern="0" dirty="0">
                          <a:effectLst/>
                        </a:rPr>
                        <a:t>）</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35%</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30%</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-14.2%</a:t>
                      </a:r>
                      <a:endParaRPr lang="zh-CN" sz="1200" kern="0" dirty="0">
                        <a:solidFill>
                          <a:schemeClr val="dk1"/>
                        </a:solidFill>
                        <a:effectLst/>
                        <a:latin typeface="+mn-lt"/>
                        <a:ea typeface="+mn-ea"/>
                        <a:cs typeface="+mn-cs"/>
                      </a:endParaRPr>
                    </a:p>
                  </a:txBody>
                  <a:tcPr marL="68580" marR="68580" marT="0" marB="0" anchor="ctr"/>
                </a:tc>
              </a:tr>
            </a:tbl>
          </a:graphicData>
        </a:graphic>
      </p:graphicFrame>
      <p:sp>
        <p:nvSpPr>
          <p:cNvPr id="9" name="矩形 8"/>
          <p:cNvSpPr/>
          <p:nvPr/>
        </p:nvSpPr>
        <p:spPr>
          <a:xfrm>
            <a:off x="393258" y="730471"/>
            <a:ext cx="4091185"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经营</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业务目标规划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6867176" y="6396571"/>
            <a:ext cx="4493538"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注：表中数据可更改，请各医院根据自身实际情况填写</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23" t="45878" r="123" b="27614"/>
          <a:stretch>
            <a:fillRect/>
          </a:stretch>
        </p:blipFill>
        <p:spPr>
          <a:xfrm>
            <a:off x="2076023" y="3669957"/>
            <a:ext cx="10078708" cy="1779373"/>
          </a:xfrm>
          <a:prstGeom prst="rect">
            <a:avLst/>
          </a:prstGeom>
        </p:spPr>
      </p:pic>
      <p:graphicFrame>
        <p:nvGraphicFramePr>
          <p:cNvPr id="6" name="表格 5"/>
          <p:cNvGraphicFramePr>
            <a:graphicFrameLocks noGrp="1"/>
          </p:cNvGraphicFramePr>
          <p:nvPr/>
        </p:nvGraphicFramePr>
        <p:xfrm>
          <a:off x="2076023" y="3669955"/>
          <a:ext cx="9922476" cy="1816446"/>
        </p:xfrm>
        <a:graphic>
          <a:graphicData uri="http://schemas.openxmlformats.org/drawingml/2006/table">
            <a:tbl>
              <a:tblPr firstRow="1" bandRow="1">
                <a:tableStyleId>{5C22544A-7EE6-4342-B048-85BDC9FD1C3A}</a:tableStyleId>
              </a:tblPr>
              <a:tblGrid>
                <a:gridCol w="826873"/>
                <a:gridCol w="826873"/>
                <a:gridCol w="826873"/>
                <a:gridCol w="826873"/>
                <a:gridCol w="826873"/>
                <a:gridCol w="826873"/>
                <a:gridCol w="826873"/>
                <a:gridCol w="826873"/>
                <a:gridCol w="826873"/>
                <a:gridCol w="826873"/>
                <a:gridCol w="826873"/>
                <a:gridCol w="826873"/>
              </a:tblGrid>
              <a:tr h="914665">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r>
              <a:tr h="901781">
                <a:tc>
                  <a:txBody>
                    <a:bodyPr/>
                    <a:lstStyle/>
                    <a:p>
                      <a:endParaRPr lang="zh-CN" altLang="en-US" dirty="0"/>
                    </a:p>
                  </a:txBody>
                  <a:tcPr>
                    <a:noFill/>
                  </a:tcPr>
                </a:tc>
                <a:tc>
                  <a:txBody>
                    <a:bodyPr/>
                    <a:lstStyle/>
                    <a:p>
                      <a:pPr marL="0" algn="l" defTabSz="914400" rtl="0" eaLnBrk="1" latinLnBrk="0" hangingPunct="1"/>
                      <a:endParaRPr lang="zh-CN" altLang="en-US" sz="1800" b="1" kern="1200" dirty="0">
                        <a:solidFill>
                          <a:schemeClr val="lt1"/>
                        </a:solidFill>
                        <a:latin typeface="+mn-lt"/>
                        <a:ea typeface="+mn-ea"/>
                        <a:cs typeface="+mn-cs"/>
                      </a:endParaRPr>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r>
            </a:tbl>
          </a:graphicData>
        </a:graphic>
      </p:graphicFrame>
      <p:grpSp>
        <p:nvGrpSpPr>
          <p:cNvPr id="7" name="组合 6"/>
          <p:cNvGrpSpPr/>
          <p:nvPr/>
        </p:nvGrpSpPr>
        <p:grpSpPr>
          <a:xfrm>
            <a:off x="703011" y="1845200"/>
            <a:ext cx="8484183" cy="748607"/>
            <a:chOff x="3779912" y="1777380"/>
            <a:chExt cx="4896544" cy="432049"/>
          </a:xfrm>
        </p:grpSpPr>
        <p:sp>
          <p:nvSpPr>
            <p:cNvPr id="8" name="矩形 7"/>
            <p:cNvSpPr/>
            <p:nvPr/>
          </p:nvSpPr>
          <p:spPr>
            <a:xfrm>
              <a:off x="3779912" y="1777381"/>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1800" kern="0">
                <a:solidFill>
                  <a:sysClr val="window" lastClr="FFFFFF"/>
                </a:solidFill>
                <a:ea typeface="微软雅黑" panose="020B0503020204020204" pitchFamily="34" charset="-122"/>
              </a:endParaRPr>
            </a:p>
          </p:txBody>
        </p:sp>
        <p:sp>
          <p:nvSpPr>
            <p:cNvPr id="9" name="矩形 8"/>
            <p:cNvSpPr/>
            <p:nvPr/>
          </p:nvSpPr>
          <p:spPr>
            <a:xfrm>
              <a:off x="3779912" y="1777380"/>
              <a:ext cx="1290294" cy="432048"/>
            </a:xfrm>
            <a:prstGeom prst="rect">
              <a:avLst/>
            </a:prstGeom>
            <a:solidFill>
              <a:srgbClr val="D45A63"/>
            </a:solidFill>
            <a:ln w="12700" cap="flat" cmpd="sng" algn="ctr">
              <a:noFill/>
              <a:prstDash val="solid"/>
            </a:ln>
            <a:effectLst/>
          </p:spPr>
          <p:txBody>
            <a:bodyPr rtlCol="0" anchor="ctr"/>
            <a:lstStyle/>
            <a:p>
              <a:pPr algn="ctr">
                <a:defRPr/>
              </a:pPr>
              <a:r>
                <a:rPr lang="en-US" altLang="zh-CN" sz="4000" kern="0" dirty="0" smtClean="0">
                  <a:solidFill>
                    <a:sysClr val="window" lastClr="FFFFFF"/>
                  </a:solidFill>
                  <a:latin typeface="Broadway" panose="04040905080B02020502" pitchFamily="82" charset="0"/>
                  <a:ea typeface="微软雅黑" panose="020B0503020204020204" pitchFamily="34" charset="-122"/>
                </a:rPr>
                <a:t>1</a:t>
              </a:r>
              <a:endParaRPr lang="zh-CN" altLang="en-US" sz="4000" kern="0" dirty="0">
                <a:solidFill>
                  <a:sysClr val="window" lastClr="FFFFFF"/>
                </a:solidFill>
                <a:latin typeface="Broadway" panose="04040905080B02020502" pitchFamily="82" charset="0"/>
                <a:ea typeface="微软雅黑" panose="020B0503020204020204" pitchFamily="34" charset="-122"/>
              </a:endParaRPr>
            </a:p>
          </p:txBody>
        </p:sp>
        <p:sp>
          <p:nvSpPr>
            <p:cNvPr id="10" name="TextBox 37"/>
            <p:cNvSpPr txBox="1"/>
            <p:nvPr/>
          </p:nvSpPr>
          <p:spPr>
            <a:xfrm>
              <a:off x="5268494" y="1860181"/>
              <a:ext cx="2212238" cy="266444"/>
            </a:xfrm>
            <a:prstGeom prst="rect">
              <a:avLst/>
            </a:prstGeom>
            <a:noFill/>
          </p:spPr>
          <p:txBody>
            <a:bodyPr wrap="square" rtlCol="0">
              <a:spAutoFit/>
            </a:bodyPr>
            <a:lstStyle/>
            <a:p>
              <a:pPr algn="ctr" defTabSz="913765">
                <a:defRPr/>
              </a:pPr>
              <a:r>
                <a:rPr lang="zh-CN" altLang="en-US" sz="1800" b="1" dirty="0">
                  <a:solidFill>
                    <a:srgbClr val="1F497D"/>
                  </a:solidFill>
                  <a:latin typeface="微软雅黑" panose="020B0503020204020204" pitchFamily="34" charset="-122"/>
                  <a:ea typeface="微软雅黑" panose="020B0503020204020204" pitchFamily="34" charset="-122"/>
                </a:rPr>
                <a:t>                   </a:t>
              </a:r>
              <a:r>
                <a:rPr lang="zh-CN" altLang="en-US" sz="2400" b="1" dirty="0" smtClean="0">
                  <a:solidFill>
                    <a:prstClr val="white"/>
                  </a:solidFill>
                  <a:latin typeface="微软雅黑" panose="020B0503020204020204" pitchFamily="34" charset="-122"/>
                  <a:ea typeface="微软雅黑" panose="020B0503020204020204" pitchFamily="34" charset="-122"/>
                </a:rPr>
                <a:t>医院战略规划</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4063152" y="2689095"/>
            <a:ext cx="5622325" cy="369332"/>
          </a:xfrm>
          <a:prstGeom prst="rect">
            <a:avLst/>
          </a:prstGeom>
          <a:noFill/>
        </p:spPr>
        <p:txBody>
          <a:bodyPr wrap="square" rtlCol="0">
            <a:spAutoFit/>
          </a:bodyPr>
          <a:lstStyle/>
          <a:p>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The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Hospital Strategic Planning</a:t>
            </a:r>
            <a:endParaRPr lang="zh-CN" altLang="en-US" dirty="0">
              <a:solidFill>
                <a:srgbClr val="E7E6E6">
                  <a:lumMod val="25000"/>
                </a:srgbClr>
              </a:solidFill>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1278824" y="1126277"/>
          <a:ext cx="9358603" cy="5100107"/>
        </p:xfrm>
        <a:graphic>
          <a:graphicData uri="http://schemas.openxmlformats.org/drawingml/2006/chart">
            <c:chart xmlns:c="http://schemas.openxmlformats.org/drawingml/2006/chart" xmlns:r="http://schemas.openxmlformats.org/officeDocument/2006/relationships" r:id="rId1"/>
          </a:graphicData>
        </a:graphic>
      </p:graphicFrame>
      <p:sp>
        <p:nvSpPr>
          <p:cNvPr id="18" name="矩形 17"/>
          <p:cNvSpPr/>
          <p:nvPr/>
        </p:nvSpPr>
        <p:spPr>
          <a:xfrm>
            <a:off x="617609" y="678723"/>
            <a:ext cx="3270447"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3.3</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各</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科业务收入</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文本框 18"/>
          <p:cNvSpPr txBox="1"/>
          <p:nvPr/>
        </p:nvSpPr>
        <p:spPr>
          <a:xfrm>
            <a:off x="6867176" y="6396571"/>
            <a:ext cx="4493538"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注：表中数据可更改，请各医院根据自身实际情况填写</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423138" y="2793119"/>
            <a:ext cx="944316" cy="3016742"/>
            <a:chOff x="6394450" y="2701925"/>
            <a:chExt cx="944562" cy="3017527"/>
          </a:xfrm>
        </p:grpSpPr>
        <p:sp>
          <p:nvSpPr>
            <p:cNvPr id="3" name="Freeform 24"/>
            <p:cNvSpPr/>
            <p:nvPr/>
          </p:nvSpPr>
          <p:spPr bwMode="gray">
            <a:xfrm>
              <a:off x="6394450" y="2701925"/>
              <a:ext cx="936625" cy="2670175"/>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4" name="Rectangle 41"/>
            <p:cNvSpPr>
              <a:spLocks noChangeArrowheads="1"/>
            </p:cNvSpPr>
            <p:nvPr/>
          </p:nvSpPr>
          <p:spPr bwMode="auto">
            <a:xfrm>
              <a:off x="6400800" y="5405438"/>
              <a:ext cx="938212" cy="3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zh-CN" altLang="en-US" sz="1600" b="1" dirty="0">
                  <a:solidFill>
                    <a:srgbClr val="7D7D7D"/>
                  </a:solidFill>
                  <a:latin typeface="微软雅黑" panose="020B0503020204020204" pitchFamily="34" charset="-122"/>
                  <a:ea typeface="微软雅黑" panose="020B0503020204020204" pitchFamily="34" charset="-122"/>
                </a:rPr>
                <a:t>骨科</a:t>
              </a:r>
              <a:endParaRPr lang="en-US" altLang="zh-CN" sz="1600" b="1" dirty="0">
                <a:solidFill>
                  <a:srgbClr val="7D7D7D"/>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9621388" y="2402527"/>
            <a:ext cx="1027434" cy="3389624"/>
            <a:chOff x="7593013" y="2516188"/>
            <a:chExt cx="1027702" cy="3390507"/>
          </a:xfrm>
        </p:grpSpPr>
        <p:sp>
          <p:nvSpPr>
            <p:cNvPr id="6" name="Freeform 31"/>
            <p:cNvSpPr/>
            <p:nvPr/>
          </p:nvSpPr>
          <p:spPr bwMode="gray">
            <a:xfrm>
              <a:off x="7593013" y="2516188"/>
              <a:ext cx="936625" cy="3044825"/>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7" name="Rectangle 42"/>
            <p:cNvSpPr>
              <a:spLocks noChangeArrowheads="1"/>
            </p:cNvSpPr>
            <p:nvPr/>
          </p:nvSpPr>
          <p:spPr bwMode="auto">
            <a:xfrm>
              <a:off x="7619751" y="5592763"/>
              <a:ext cx="100096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zh-CN" altLang="en-US" sz="1600" b="1" dirty="0" smtClean="0">
                  <a:solidFill>
                    <a:srgbClr val="7D7D7D"/>
                  </a:solidFill>
                  <a:latin typeface="微软雅黑" panose="020B0503020204020204" pitchFamily="34" charset="-122"/>
                  <a:ea typeface="微软雅黑" panose="020B0503020204020204" pitchFamily="34" charset="-122"/>
                </a:rPr>
                <a:t>肿瘤科</a:t>
              </a:r>
              <a:endParaRPr lang="en-US" altLang="zh-CN" sz="1600" b="1" dirty="0">
                <a:solidFill>
                  <a:srgbClr val="7D7D7D"/>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7210602" y="3174192"/>
            <a:ext cx="955426" cy="2653216"/>
            <a:chOff x="5181599" y="2878138"/>
            <a:chExt cx="955676" cy="2653907"/>
          </a:xfrm>
        </p:grpSpPr>
        <p:grpSp>
          <p:nvGrpSpPr>
            <p:cNvPr id="9" name="Group 20"/>
            <p:cNvGrpSpPr/>
            <p:nvPr/>
          </p:nvGrpSpPr>
          <p:grpSpPr bwMode="auto">
            <a:xfrm>
              <a:off x="5199063" y="2878138"/>
              <a:ext cx="938212" cy="2297112"/>
              <a:chOff x="1529" y="1871"/>
              <a:chExt cx="919" cy="1497"/>
            </a:xfrm>
          </p:grpSpPr>
          <p:sp>
            <p:nvSpPr>
              <p:cNvPr id="11" name="Freeform 21"/>
              <p:cNvSpPr/>
              <p:nvPr/>
            </p:nvSpPr>
            <p:spPr bwMode="gray">
              <a:xfrm>
                <a:off x="1529" y="1871"/>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700" dirty="0">
                  <a:solidFill>
                    <a:srgbClr val="7D7D7D"/>
                  </a:solidFill>
                  <a:latin typeface="Impact" panose="020B0806030902050204" pitchFamily="34" charset="0"/>
                  <a:ea typeface="微软雅黑" panose="020B0503020204020204" pitchFamily="34" charset="-122"/>
                </a:endParaRPr>
              </a:p>
            </p:txBody>
          </p:sp>
          <p:sp>
            <p:nvSpPr>
              <p:cNvPr id="12" name="Oval 22"/>
              <p:cNvSpPr>
                <a:spLocks noChangeArrowheads="1"/>
              </p:cNvSpPr>
              <p:nvPr/>
            </p:nvSpPr>
            <p:spPr bwMode="gray">
              <a:xfrm>
                <a:off x="1536" y="1872"/>
                <a:ext cx="912" cy="144"/>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defTabSz="913765"/>
                <a:endParaRPr lang="zh-CN" altLang="en-US" sz="1700" dirty="0">
                  <a:solidFill>
                    <a:srgbClr val="7D7D7D"/>
                  </a:solidFill>
                  <a:latin typeface="Impact" panose="020B0806030902050204" pitchFamily="34" charset="0"/>
                  <a:ea typeface="微软雅黑" panose="020B0503020204020204" pitchFamily="34" charset="-122"/>
                </a:endParaRPr>
              </a:p>
            </p:txBody>
          </p:sp>
          <p:sp>
            <p:nvSpPr>
              <p:cNvPr id="13" name="Oval 23"/>
              <p:cNvSpPr>
                <a:spLocks noChangeArrowheads="1"/>
              </p:cNvSpPr>
              <p:nvPr/>
            </p:nvSpPr>
            <p:spPr bwMode="gray">
              <a:xfrm>
                <a:off x="1536" y="3224"/>
                <a:ext cx="912" cy="144"/>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defTabSz="913765"/>
                <a:endParaRPr lang="zh-CN" altLang="en-US" sz="1700" dirty="0">
                  <a:solidFill>
                    <a:srgbClr val="7D7D7D"/>
                  </a:solidFill>
                  <a:latin typeface="Impact" panose="020B0806030902050204" pitchFamily="34" charset="0"/>
                  <a:ea typeface="微软雅黑" panose="020B0503020204020204" pitchFamily="34" charset="-122"/>
                </a:endParaRPr>
              </a:p>
            </p:txBody>
          </p:sp>
        </p:grpSp>
        <p:sp>
          <p:nvSpPr>
            <p:cNvPr id="10" name="Rectangle 46"/>
            <p:cNvSpPr>
              <a:spLocks noChangeArrowheads="1"/>
            </p:cNvSpPr>
            <p:nvPr/>
          </p:nvSpPr>
          <p:spPr bwMode="auto">
            <a:xfrm>
              <a:off x="5181599" y="5218113"/>
              <a:ext cx="93821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zh-CN" altLang="en-US" sz="1600" b="1" dirty="0">
                  <a:solidFill>
                    <a:srgbClr val="7D7D7D"/>
                  </a:solidFill>
                  <a:latin typeface="微软雅黑" panose="020B0503020204020204" pitchFamily="34" charset="-122"/>
                  <a:ea typeface="微软雅黑" panose="020B0503020204020204" pitchFamily="34" charset="-122"/>
                </a:rPr>
                <a:t>妇产</a:t>
              </a:r>
              <a:r>
                <a:rPr lang="zh-CN" altLang="en-US" sz="1600" b="1" dirty="0" smtClean="0">
                  <a:solidFill>
                    <a:srgbClr val="7D7D7D"/>
                  </a:solidFill>
                  <a:latin typeface="微软雅黑" panose="020B0503020204020204" pitchFamily="34" charset="-122"/>
                  <a:ea typeface="微软雅黑" panose="020B0503020204020204" pitchFamily="34" charset="-122"/>
                </a:rPr>
                <a:t>科</a:t>
              </a:r>
              <a:endParaRPr lang="en-US" altLang="zh-CN" sz="1600" b="1" dirty="0">
                <a:solidFill>
                  <a:srgbClr val="7D7D7D"/>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6067900" y="3520237"/>
            <a:ext cx="937970" cy="2340560"/>
            <a:chOff x="4038599" y="3003550"/>
            <a:chExt cx="938214" cy="2341170"/>
          </a:xfrm>
        </p:grpSpPr>
        <p:grpSp>
          <p:nvGrpSpPr>
            <p:cNvPr id="15" name="Group 27"/>
            <p:cNvGrpSpPr/>
            <p:nvPr/>
          </p:nvGrpSpPr>
          <p:grpSpPr bwMode="auto">
            <a:xfrm>
              <a:off x="4038600" y="3003550"/>
              <a:ext cx="938213" cy="1944688"/>
              <a:chOff x="1529" y="1871"/>
              <a:chExt cx="919" cy="1497"/>
            </a:xfrm>
          </p:grpSpPr>
          <p:sp>
            <p:nvSpPr>
              <p:cNvPr id="17" name="Freeform 28"/>
              <p:cNvSpPr/>
              <p:nvPr/>
            </p:nvSpPr>
            <p:spPr bwMode="gray">
              <a:xfrm>
                <a:off x="1529" y="1871"/>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18" name="Oval 29"/>
              <p:cNvSpPr>
                <a:spLocks noChangeArrowheads="1"/>
              </p:cNvSpPr>
              <p:nvPr/>
            </p:nvSpPr>
            <p:spPr bwMode="gray">
              <a:xfrm>
                <a:off x="1536" y="1872"/>
                <a:ext cx="912" cy="144"/>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19" name="Oval 30"/>
              <p:cNvSpPr>
                <a:spLocks noChangeArrowheads="1"/>
              </p:cNvSpPr>
              <p:nvPr/>
            </p:nvSpPr>
            <p:spPr bwMode="gray">
              <a:xfrm>
                <a:off x="1536" y="3224"/>
                <a:ext cx="912" cy="144"/>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grpSp>
        <p:sp>
          <p:nvSpPr>
            <p:cNvPr id="16" name="Rectangle 47"/>
            <p:cNvSpPr>
              <a:spLocks noChangeArrowheads="1"/>
            </p:cNvSpPr>
            <p:nvPr/>
          </p:nvSpPr>
          <p:spPr bwMode="auto">
            <a:xfrm>
              <a:off x="4038599" y="5030788"/>
              <a:ext cx="93821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zh-CN" altLang="en-US" sz="1600" b="1" dirty="0" smtClean="0">
                  <a:solidFill>
                    <a:srgbClr val="7D7D7D"/>
                  </a:solidFill>
                  <a:latin typeface="微软雅黑" panose="020B0503020204020204" pitchFamily="34" charset="-122"/>
                  <a:ea typeface="微软雅黑" panose="020B0503020204020204" pitchFamily="34" charset="-122"/>
                </a:rPr>
                <a:t>内科</a:t>
              </a:r>
              <a:endParaRPr lang="en-US" altLang="zh-CN" sz="1600" b="1" dirty="0">
                <a:solidFill>
                  <a:srgbClr val="7D7D7D"/>
                </a:solidFill>
                <a:latin typeface="微软雅黑" panose="020B0503020204020204" pitchFamily="34" charset="-122"/>
                <a:ea typeface="微软雅黑" panose="020B0503020204020204" pitchFamily="34" charset="-122"/>
              </a:endParaRPr>
            </a:p>
          </p:txBody>
        </p:sp>
      </p:grpSp>
      <p:sp>
        <p:nvSpPr>
          <p:cNvPr id="20" name="Oval 25"/>
          <p:cNvSpPr>
            <a:spLocks noChangeArrowheads="1"/>
          </p:cNvSpPr>
          <p:nvPr/>
        </p:nvSpPr>
        <p:spPr bwMode="gray">
          <a:xfrm>
            <a:off x="8429486" y="2794707"/>
            <a:ext cx="930034" cy="257108"/>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wrap="none" lIns="91403" tIns="45702" rIns="91403" bIns="45702"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21" name="Oval 26"/>
          <p:cNvSpPr>
            <a:spLocks noChangeArrowheads="1"/>
          </p:cNvSpPr>
          <p:nvPr/>
        </p:nvSpPr>
        <p:spPr bwMode="gray">
          <a:xfrm>
            <a:off x="8429486" y="5205492"/>
            <a:ext cx="930034" cy="257108"/>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14:hiddenLine>
            </a:ext>
          </a:extLst>
        </p:spPr>
        <p:txBody>
          <a:bodyPr wrap="none" lIns="91403" tIns="45702" rIns="91403" bIns="45702"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22" name="Oval 32"/>
          <p:cNvSpPr>
            <a:spLocks noChangeArrowheads="1"/>
          </p:cNvSpPr>
          <p:nvPr/>
        </p:nvSpPr>
        <p:spPr bwMode="gray">
          <a:xfrm>
            <a:off x="9627736" y="5154534"/>
            <a:ext cx="930034" cy="292024"/>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14:hiddenLine>
            </a:ext>
          </a:extLst>
        </p:spPr>
        <p:txBody>
          <a:bodyPr wrap="none" lIns="91403" tIns="45702" rIns="91403" bIns="45702"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grpSp>
        <p:nvGrpSpPr>
          <p:cNvPr id="23" name="组合 22"/>
          <p:cNvGrpSpPr/>
          <p:nvPr/>
        </p:nvGrpSpPr>
        <p:grpSpPr>
          <a:xfrm>
            <a:off x="6075836" y="4341686"/>
            <a:ext cx="930034" cy="1053826"/>
            <a:chOff x="4046538" y="3892551"/>
            <a:chExt cx="930275" cy="1054100"/>
          </a:xfrm>
          <a:solidFill>
            <a:srgbClr val="6FB879"/>
          </a:solidFill>
        </p:grpSpPr>
        <p:sp>
          <p:nvSpPr>
            <p:cNvPr id="24" name="AutoShape 34"/>
            <p:cNvSpPr>
              <a:spLocks noChangeArrowheads="1"/>
            </p:cNvSpPr>
            <p:nvPr/>
          </p:nvSpPr>
          <p:spPr bwMode="gray">
            <a:xfrm>
              <a:off x="4046538" y="3892551"/>
              <a:ext cx="930275" cy="1054100"/>
            </a:xfrm>
            <a:prstGeom prst="can">
              <a:avLst>
                <a:gd name="adj" fmla="val 30417"/>
              </a:avLst>
            </a:prstGeom>
            <a:grpFill/>
            <a:ln w="3175" cap="flat" cmpd="sng" algn="ctr">
              <a:noFill/>
              <a:prstDash val="solid"/>
            </a:ln>
            <a:effectLst/>
          </p:spPr>
          <p:txBody>
            <a:bodyPr vert="eaVert" anchor="ctr"/>
            <a:lstStyle/>
            <a:p>
              <a:pPr defTabSz="913765">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25" name="Text Box 37"/>
            <p:cNvSpPr txBox="1">
              <a:spLocks noChangeArrowheads="1"/>
            </p:cNvSpPr>
            <p:nvPr/>
          </p:nvSpPr>
          <p:spPr bwMode="auto">
            <a:xfrm>
              <a:off x="4082009" y="4539358"/>
              <a:ext cx="762001" cy="35394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700" kern="0" dirty="0">
                  <a:solidFill>
                    <a:srgbClr val="FF0000"/>
                  </a:solidFill>
                  <a:latin typeface="Impact" panose="020B0806030902050204" pitchFamily="34" charset="0"/>
                  <a:ea typeface="微软雅黑" panose="020B0503020204020204" pitchFamily="34" charset="-122"/>
                </a:rPr>
                <a:t>30%</a:t>
              </a:r>
              <a:endParaRPr lang="en-US" altLang="zh-CN" sz="1700" kern="0" dirty="0">
                <a:solidFill>
                  <a:srgbClr val="FF0000"/>
                </a:solidFill>
                <a:latin typeface="Impact" panose="020B0806030902050204" pitchFamily="34" charset="0"/>
                <a:ea typeface="微软雅黑" panose="020B0503020204020204" pitchFamily="34" charset="-122"/>
              </a:endParaRPr>
            </a:p>
          </p:txBody>
        </p:sp>
      </p:grpSp>
      <p:grpSp>
        <p:nvGrpSpPr>
          <p:cNvPr id="26" name="组合 25"/>
          <p:cNvGrpSpPr/>
          <p:nvPr/>
        </p:nvGrpSpPr>
        <p:grpSpPr>
          <a:xfrm>
            <a:off x="7239171" y="4121020"/>
            <a:ext cx="930034" cy="1285540"/>
            <a:chOff x="5210175" y="3892550"/>
            <a:chExt cx="930275" cy="1285875"/>
          </a:xfrm>
          <a:solidFill>
            <a:srgbClr val="6FB879"/>
          </a:solidFill>
        </p:grpSpPr>
        <p:sp>
          <p:nvSpPr>
            <p:cNvPr id="27" name="AutoShape 35"/>
            <p:cNvSpPr>
              <a:spLocks noChangeArrowheads="1"/>
            </p:cNvSpPr>
            <p:nvPr/>
          </p:nvSpPr>
          <p:spPr bwMode="ltGray">
            <a:xfrm>
              <a:off x="5210175" y="3892550"/>
              <a:ext cx="930275" cy="1285875"/>
            </a:xfrm>
            <a:prstGeom prst="can">
              <a:avLst>
                <a:gd name="adj" fmla="val 26948"/>
              </a:avLst>
            </a:prstGeom>
            <a:grpFill/>
            <a:ln w="3175" cap="flat" cmpd="sng" algn="ctr">
              <a:noFill/>
              <a:prstDash val="solid"/>
            </a:ln>
            <a:effectLst/>
          </p:spPr>
          <p:txBody>
            <a:bodyPr vert="eaVert" anchor="ctr"/>
            <a:lstStyle/>
            <a:p>
              <a:pPr defTabSz="913765">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28" name="Text Box 38"/>
            <p:cNvSpPr txBox="1">
              <a:spLocks noChangeArrowheads="1"/>
            </p:cNvSpPr>
            <p:nvPr/>
          </p:nvSpPr>
          <p:spPr bwMode="auto">
            <a:xfrm>
              <a:off x="5261520" y="4123431"/>
              <a:ext cx="762001" cy="35394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700" kern="0" dirty="0">
                  <a:solidFill>
                    <a:srgbClr val="FF0000"/>
                  </a:solidFill>
                  <a:latin typeface="Impact" panose="020B0806030902050204" pitchFamily="34" charset="0"/>
                  <a:ea typeface="微软雅黑" panose="020B0503020204020204" pitchFamily="34" charset="-122"/>
                </a:rPr>
                <a:t>60%</a:t>
              </a:r>
              <a:endParaRPr lang="en-US" altLang="zh-CN" sz="1700" kern="0" dirty="0">
                <a:solidFill>
                  <a:srgbClr val="FF0000"/>
                </a:solidFill>
                <a:latin typeface="Impact" panose="020B0806030902050204" pitchFamily="34" charset="0"/>
                <a:ea typeface="微软雅黑" panose="020B0503020204020204" pitchFamily="34" charset="-122"/>
              </a:endParaRPr>
            </a:p>
          </p:txBody>
        </p:sp>
      </p:grpSp>
      <p:grpSp>
        <p:nvGrpSpPr>
          <p:cNvPr id="29" name="组合 28"/>
          <p:cNvGrpSpPr/>
          <p:nvPr/>
        </p:nvGrpSpPr>
        <p:grpSpPr>
          <a:xfrm>
            <a:off x="8424725" y="3540637"/>
            <a:ext cx="930034" cy="1921962"/>
            <a:chOff x="6396038" y="3449638"/>
            <a:chExt cx="930275" cy="1922462"/>
          </a:xfrm>
          <a:solidFill>
            <a:srgbClr val="6FB879"/>
          </a:solidFill>
        </p:grpSpPr>
        <p:sp>
          <p:nvSpPr>
            <p:cNvPr id="30" name="AutoShape 36"/>
            <p:cNvSpPr>
              <a:spLocks noChangeArrowheads="1"/>
            </p:cNvSpPr>
            <p:nvPr/>
          </p:nvSpPr>
          <p:spPr bwMode="gray">
            <a:xfrm>
              <a:off x="6396038" y="3449638"/>
              <a:ext cx="930275" cy="1922462"/>
            </a:xfrm>
            <a:prstGeom prst="can">
              <a:avLst>
                <a:gd name="adj" fmla="val 30022"/>
              </a:avLst>
            </a:prstGeom>
            <a:grpFill/>
            <a:ln w="3175" cap="flat" cmpd="sng" algn="ctr">
              <a:noFill/>
              <a:prstDash val="solid"/>
            </a:ln>
            <a:effectLst/>
          </p:spPr>
          <p:txBody>
            <a:bodyPr vert="eaVert" anchor="ctr"/>
            <a:lstStyle/>
            <a:p>
              <a:pPr defTabSz="913765">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31" name="Text Box 39"/>
            <p:cNvSpPr txBox="1">
              <a:spLocks noChangeArrowheads="1"/>
            </p:cNvSpPr>
            <p:nvPr/>
          </p:nvSpPr>
          <p:spPr bwMode="auto">
            <a:xfrm>
              <a:off x="6444208" y="3717033"/>
              <a:ext cx="762001" cy="35394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700" kern="0" dirty="0">
                  <a:solidFill>
                    <a:srgbClr val="FF0000"/>
                  </a:solidFill>
                  <a:latin typeface="Impact" panose="020B0806030902050204" pitchFamily="34" charset="0"/>
                  <a:ea typeface="微软雅黑" panose="020B0503020204020204" pitchFamily="34" charset="-122"/>
                </a:rPr>
                <a:t>80%</a:t>
              </a:r>
              <a:endParaRPr lang="en-US" altLang="zh-CN" sz="1700" kern="0" dirty="0">
                <a:solidFill>
                  <a:srgbClr val="FF0000"/>
                </a:solidFill>
                <a:latin typeface="Impact" panose="020B0806030902050204" pitchFamily="34" charset="0"/>
                <a:ea typeface="微软雅黑" panose="020B0503020204020204" pitchFamily="34" charset="-122"/>
              </a:endParaRPr>
            </a:p>
          </p:txBody>
        </p:sp>
      </p:grpSp>
      <p:grpSp>
        <p:nvGrpSpPr>
          <p:cNvPr id="32" name="组合 31"/>
          <p:cNvGrpSpPr/>
          <p:nvPr/>
        </p:nvGrpSpPr>
        <p:grpSpPr>
          <a:xfrm>
            <a:off x="9634086" y="3603058"/>
            <a:ext cx="928445" cy="1830804"/>
            <a:chOff x="7605713" y="4262438"/>
            <a:chExt cx="928687" cy="1285875"/>
          </a:xfrm>
          <a:solidFill>
            <a:srgbClr val="6FB879"/>
          </a:solidFill>
        </p:grpSpPr>
        <p:sp>
          <p:nvSpPr>
            <p:cNvPr id="33" name="AutoShape 33"/>
            <p:cNvSpPr>
              <a:spLocks noChangeArrowheads="1"/>
            </p:cNvSpPr>
            <p:nvPr/>
          </p:nvSpPr>
          <p:spPr bwMode="gray">
            <a:xfrm>
              <a:off x="7605713" y="4262438"/>
              <a:ext cx="928687" cy="1285875"/>
            </a:xfrm>
            <a:prstGeom prst="can">
              <a:avLst>
                <a:gd name="adj" fmla="val 26994"/>
              </a:avLst>
            </a:prstGeom>
            <a:grpFill/>
            <a:ln w="3175" cap="flat" cmpd="sng" algn="ctr">
              <a:noFill/>
              <a:prstDash val="solid"/>
            </a:ln>
            <a:effectLst/>
          </p:spPr>
          <p:txBody>
            <a:bodyPr vert="eaVert" anchor="ctr"/>
            <a:lstStyle/>
            <a:p>
              <a:pPr defTabSz="913765">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34" name="Text Box 40"/>
            <p:cNvSpPr txBox="1">
              <a:spLocks noChangeArrowheads="1"/>
            </p:cNvSpPr>
            <p:nvPr/>
          </p:nvSpPr>
          <p:spPr bwMode="blackWhite">
            <a:xfrm>
              <a:off x="7663408" y="4498082"/>
              <a:ext cx="762000" cy="24852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700" kern="0" dirty="0">
                  <a:solidFill>
                    <a:srgbClr val="FF0000"/>
                  </a:solidFill>
                  <a:latin typeface="Impact" panose="020B0806030902050204" pitchFamily="34" charset="0"/>
                  <a:ea typeface="微软雅黑" panose="020B0503020204020204" pitchFamily="34" charset="-122"/>
                </a:rPr>
                <a:t>70%</a:t>
              </a:r>
              <a:endParaRPr lang="en-US" altLang="zh-CN" sz="1700" kern="0" dirty="0">
                <a:solidFill>
                  <a:srgbClr val="FF0000"/>
                </a:solidFill>
                <a:latin typeface="Impact" panose="020B0806030902050204" pitchFamily="34" charset="0"/>
                <a:ea typeface="微软雅黑" panose="020B0503020204020204" pitchFamily="34" charset="-122"/>
              </a:endParaRPr>
            </a:p>
          </p:txBody>
        </p:sp>
      </p:grpSp>
      <p:sp>
        <p:nvSpPr>
          <p:cNvPr id="35" name="Oval 49"/>
          <p:cNvSpPr>
            <a:spLocks noChangeArrowheads="1"/>
          </p:cNvSpPr>
          <p:nvPr/>
        </p:nvSpPr>
        <p:spPr bwMode="gray">
          <a:xfrm>
            <a:off x="9616627" y="2412049"/>
            <a:ext cx="930034" cy="257108"/>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wrap="none" lIns="91403" tIns="45702" rIns="91403" bIns="45702"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37" name="TextBox 39"/>
          <p:cNvSpPr txBox="1"/>
          <p:nvPr/>
        </p:nvSpPr>
        <p:spPr>
          <a:xfrm>
            <a:off x="5864756" y="3033002"/>
            <a:ext cx="1326088" cy="353839"/>
          </a:xfrm>
          <a:prstGeom prst="rect">
            <a:avLst/>
          </a:prstGeom>
          <a:noFill/>
        </p:spPr>
        <p:txBody>
          <a:bodyPr wrap="square" lIns="91403" tIns="45702" rIns="91403" bIns="45702" rtlCol="0">
            <a:spAutoFit/>
          </a:bodyPr>
          <a:lstStyle/>
          <a:p>
            <a:pPr algn="ctr" defTabSz="913765"/>
            <a:r>
              <a:rPr lang="en-US" altLang="zh-CN" sz="1700" b="1" dirty="0" smtClean="0">
                <a:solidFill>
                  <a:srgbClr val="1F497D"/>
                </a:solidFill>
                <a:latin typeface="微软雅黑" panose="020B0503020204020204" pitchFamily="34" charset="-122"/>
                <a:ea typeface="微软雅黑" panose="020B0503020204020204" pitchFamily="34" charset="-122"/>
              </a:rPr>
              <a:t>300</a:t>
            </a:r>
            <a:r>
              <a:rPr lang="zh-CN" altLang="en-US" sz="1700" b="1" dirty="0" smtClean="0">
                <a:solidFill>
                  <a:srgbClr val="1F497D"/>
                </a:solidFill>
                <a:latin typeface="微软雅黑" panose="020B0503020204020204" pitchFamily="34" charset="-122"/>
                <a:ea typeface="微软雅黑" panose="020B0503020204020204" pitchFamily="34" charset="-122"/>
              </a:rPr>
              <a:t>万元</a:t>
            </a:r>
            <a:endParaRPr lang="zh-CN" altLang="en-US" sz="1700" b="1" dirty="0">
              <a:solidFill>
                <a:srgbClr val="1F497D"/>
              </a:solidFill>
              <a:latin typeface="微软雅黑" panose="020B0503020204020204" pitchFamily="34" charset="-122"/>
              <a:ea typeface="微软雅黑" panose="020B0503020204020204" pitchFamily="34" charset="-122"/>
            </a:endParaRPr>
          </a:p>
        </p:txBody>
      </p:sp>
      <p:sp>
        <p:nvSpPr>
          <p:cNvPr id="38" name="TextBox 40"/>
          <p:cNvSpPr txBox="1"/>
          <p:nvPr/>
        </p:nvSpPr>
        <p:spPr>
          <a:xfrm>
            <a:off x="7100848" y="2784621"/>
            <a:ext cx="1326088" cy="353839"/>
          </a:xfrm>
          <a:prstGeom prst="rect">
            <a:avLst/>
          </a:prstGeom>
          <a:noFill/>
        </p:spPr>
        <p:txBody>
          <a:bodyPr wrap="square" lIns="91403" tIns="45702" rIns="91403" bIns="45702" rtlCol="0">
            <a:spAutoFit/>
          </a:bodyPr>
          <a:lstStyle/>
          <a:p>
            <a:pPr algn="ctr" defTabSz="913765"/>
            <a:r>
              <a:rPr lang="en-US" altLang="zh-CN" sz="1700" b="1" dirty="0" smtClean="0">
                <a:solidFill>
                  <a:srgbClr val="1F497D"/>
                </a:solidFill>
                <a:latin typeface="微软雅黑" panose="020B0503020204020204" pitchFamily="34" charset="-122"/>
                <a:ea typeface="微软雅黑" panose="020B0503020204020204" pitchFamily="34" charset="-122"/>
              </a:rPr>
              <a:t>500</a:t>
            </a:r>
            <a:r>
              <a:rPr lang="zh-CN" altLang="en-US" sz="1700" b="1" dirty="0">
                <a:solidFill>
                  <a:srgbClr val="1F497D"/>
                </a:solidFill>
                <a:latin typeface="微软雅黑" panose="020B0503020204020204" pitchFamily="34" charset="-122"/>
                <a:ea typeface="微软雅黑" panose="020B0503020204020204" pitchFamily="34" charset="-122"/>
              </a:rPr>
              <a:t>万元</a:t>
            </a:r>
            <a:endParaRPr lang="zh-CN" altLang="en-US" sz="1700" b="1" dirty="0">
              <a:solidFill>
                <a:srgbClr val="1F497D"/>
              </a:solidFill>
              <a:latin typeface="微软雅黑" panose="020B0503020204020204" pitchFamily="34" charset="-122"/>
              <a:ea typeface="微软雅黑" panose="020B0503020204020204" pitchFamily="34" charset="-122"/>
            </a:endParaRPr>
          </a:p>
        </p:txBody>
      </p:sp>
      <p:sp>
        <p:nvSpPr>
          <p:cNvPr id="39" name="TextBox 41"/>
          <p:cNvSpPr txBox="1"/>
          <p:nvPr/>
        </p:nvSpPr>
        <p:spPr>
          <a:xfrm>
            <a:off x="8327912" y="2362840"/>
            <a:ext cx="1326088" cy="353839"/>
          </a:xfrm>
          <a:prstGeom prst="rect">
            <a:avLst/>
          </a:prstGeom>
          <a:noFill/>
        </p:spPr>
        <p:txBody>
          <a:bodyPr wrap="square" lIns="91403" tIns="45702" rIns="91403" bIns="45702" rtlCol="0">
            <a:spAutoFit/>
          </a:bodyPr>
          <a:lstStyle/>
          <a:p>
            <a:pPr algn="ctr" defTabSz="913765"/>
            <a:r>
              <a:rPr lang="en-US" altLang="zh-CN" sz="1700" b="1" dirty="0" smtClean="0">
                <a:solidFill>
                  <a:srgbClr val="1F497D"/>
                </a:solidFill>
                <a:latin typeface="微软雅黑" panose="020B0503020204020204" pitchFamily="34" charset="-122"/>
                <a:ea typeface="微软雅黑" panose="020B0503020204020204" pitchFamily="34" charset="-122"/>
              </a:rPr>
              <a:t>1500</a:t>
            </a:r>
            <a:r>
              <a:rPr lang="zh-CN" altLang="en-US" sz="1700" b="1" dirty="0">
                <a:solidFill>
                  <a:srgbClr val="1F497D"/>
                </a:solidFill>
                <a:latin typeface="微软雅黑" panose="020B0503020204020204" pitchFamily="34" charset="-122"/>
                <a:ea typeface="微软雅黑" panose="020B0503020204020204" pitchFamily="34" charset="-122"/>
              </a:rPr>
              <a:t>万元</a:t>
            </a:r>
            <a:endParaRPr lang="zh-CN" altLang="en-US" sz="1700" b="1" dirty="0">
              <a:solidFill>
                <a:srgbClr val="1F497D"/>
              </a:solidFill>
              <a:latin typeface="微软雅黑" panose="020B0503020204020204" pitchFamily="34" charset="-122"/>
              <a:ea typeface="微软雅黑" panose="020B0503020204020204" pitchFamily="34" charset="-122"/>
            </a:endParaRPr>
          </a:p>
        </p:txBody>
      </p:sp>
      <p:sp>
        <p:nvSpPr>
          <p:cNvPr id="40" name="TextBox 42"/>
          <p:cNvSpPr txBox="1"/>
          <p:nvPr/>
        </p:nvSpPr>
        <p:spPr>
          <a:xfrm>
            <a:off x="9577915" y="1973318"/>
            <a:ext cx="1326088" cy="353839"/>
          </a:xfrm>
          <a:prstGeom prst="rect">
            <a:avLst/>
          </a:prstGeom>
          <a:noFill/>
        </p:spPr>
        <p:txBody>
          <a:bodyPr wrap="square" lIns="91403" tIns="45702" rIns="91403" bIns="45702" rtlCol="0">
            <a:spAutoFit/>
          </a:bodyPr>
          <a:lstStyle/>
          <a:p>
            <a:pPr algn="ctr" defTabSz="913765"/>
            <a:r>
              <a:rPr lang="en-US" altLang="zh-CN" sz="1700" b="1" dirty="0" smtClean="0">
                <a:solidFill>
                  <a:srgbClr val="1F497D"/>
                </a:solidFill>
                <a:latin typeface="微软雅黑" panose="020B0503020204020204" pitchFamily="34" charset="-122"/>
                <a:ea typeface="微软雅黑" panose="020B0503020204020204" pitchFamily="34" charset="-122"/>
              </a:rPr>
              <a:t>4700</a:t>
            </a:r>
            <a:r>
              <a:rPr lang="zh-CN" altLang="en-US" sz="1700" b="1" dirty="0">
                <a:solidFill>
                  <a:srgbClr val="1F497D"/>
                </a:solidFill>
                <a:latin typeface="微软雅黑" panose="020B0503020204020204" pitchFamily="34" charset="-122"/>
                <a:ea typeface="微软雅黑" panose="020B0503020204020204" pitchFamily="34" charset="-122"/>
              </a:rPr>
              <a:t>万元</a:t>
            </a:r>
            <a:endParaRPr lang="zh-CN" altLang="en-US" sz="1700" b="1" dirty="0">
              <a:solidFill>
                <a:srgbClr val="1F497D"/>
              </a:solidFill>
              <a:latin typeface="微软雅黑" panose="020B0503020204020204" pitchFamily="34" charset="-122"/>
              <a:ea typeface="微软雅黑" panose="020B0503020204020204" pitchFamily="34" charset="-122"/>
            </a:endParaRPr>
          </a:p>
        </p:txBody>
      </p:sp>
      <p:cxnSp>
        <p:nvCxnSpPr>
          <p:cNvPr id="41" name="直接箭头连接符 40"/>
          <p:cNvCxnSpPr/>
          <p:nvPr/>
        </p:nvCxnSpPr>
        <p:spPr>
          <a:xfrm flipV="1">
            <a:off x="10240960" y="3603056"/>
            <a:ext cx="1022991" cy="4062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2" name="TextBox 45"/>
          <p:cNvSpPr txBox="1"/>
          <p:nvPr/>
        </p:nvSpPr>
        <p:spPr>
          <a:xfrm>
            <a:off x="10608236" y="3051815"/>
            <a:ext cx="1414888" cy="353839"/>
          </a:xfrm>
          <a:prstGeom prst="rect">
            <a:avLst/>
          </a:prstGeom>
          <a:noFill/>
        </p:spPr>
        <p:txBody>
          <a:bodyPr wrap="square" lIns="91403" tIns="45702" rIns="91403" bIns="45702" rtlCol="0">
            <a:spAutoFit/>
          </a:bodyPr>
          <a:lstStyle/>
          <a:p>
            <a:pPr algn="ctr" defTabSz="913765"/>
            <a:r>
              <a:rPr lang="zh-CN" altLang="en-US" sz="1700" b="1" dirty="0">
                <a:solidFill>
                  <a:srgbClr val="FF0000"/>
                </a:solidFill>
                <a:latin typeface="微软雅黑" panose="020B0503020204020204" pitchFamily="34" charset="-122"/>
                <a:ea typeface="微软雅黑" panose="020B0503020204020204" pitchFamily="34" charset="-122"/>
              </a:rPr>
              <a:t>利润占比</a:t>
            </a:r>
            <a:endParaRPr lang="zh-CN" altLang="en-US" sz="1700" b="1" dirty="0">
              <a:solidFill>
                <a:srgbClr val="FF0000"/>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a:xfrm flipV="1">
            <a:off x="5864757" y="5447362"/>
            <a:ext cx="4887698" cy="3035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5" name="TextBox 47"/>
          <p:cNvSpPr txBox="1"/>
          <p:nvPr/>
        </p:nvSpPr>
        <p:spPr>
          <a:xfrm>
            <a:off x="6485025" y="6267597"/>
            <a:ext cx="4717558" cy="307740"/>
          </a:xfrm>
          <a:prstGeom prst="rect">
            <a:avLst/>
          </a:prstGeom>
          <a:noFill/>
          <a:ln>
            <a:solidFill>
              <a:schemeClr val="tx2"/>
            </a:solidFill>
          </a:ln>
        </p:spPr>
        <p:txBody>
          <a:bodyPr wrap="square" lIns="91403" tIns="45702" rIns="91403" bIns="45702" rtlCol="0">
            <a:spAutoFit/>
          </a:bodyPr>
          <a:lstStyle/>
          <a:p>
            <a:pPr algn="ctr" defTabSz="913765"/>
            <a:r>
              <a:rPr lang="zh-CN" altLang="en-US" sz="1400" dirty="0">
                <a:solidFill>
                  <a:srgbClr val="1F497D"/>
                </a:solidFill>
                <a:latin typeface="微软雅黑" panose="020B0503020204020204" pitchFamily="34" charset="-122"/>
                <a:ea typeface="微软雅黑" panose="020B0503020204020204" pitchFamily="34" charset="-122"/>
              </a:rPr>
              <a:t>本数据仅作为演示</a:t>
            </a:r>
            <a:r>
              <a:rPr lang="zh-CN" altLang="en-US" sz="1400" dirty="0" smtClean="0">
                <a:solidFill>
                  <a:srgbClr val="1F497D"/>
                </a:solidFill>
                <a:latin typeface="微软雅黑" panose="020B0503020204020204" pitchFamily="34" charset="-122"/>
                <a:ea typeface="微软雅黑" panose="020B0503020204020204" pitchFamily="34" charset="-122"/>
              </a:rPr>
              <a:t>参考</a:t>
            </a:r>
            <a:r>
              <a:rPr lang="en-US" altLang="zh-CN" sz="1400" dirty="0" smtClean="0">
                <a:solidFill>
                  <a:srgbClr val="1F497D"/>
                </a:solidFill>
                <a:latin typeface="微软雅黑" panose="020B0503020204020204" pitchFamily="34" charset="-122"/>
                <a:ea typeface="微软雅黑" panose="020B0503020204020204" pitchFamily="34" charset="-122"/>
              </a:rPr>
              <a:t>,</a:t>
            </a: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请各医院根据自身实际情况</a:t>
            </a:r>
            <a:r>
              <a:rPr lang="zh-CN" altLang="en-US" sz="1400" dirty="0" smtClean="0">
                <a:solidFill>
                  <a:schemeClr val="accent1">
                    <a:lumMod val="50000"/>
                  </a:schemeClr>
                </a:solidFill>
                <a:latin typeface="微软雅黑" panose="020B0503020204020204" pitchFamily="34" charset="-122"/>
                <a:ea typeface="微软雅黑" panose="020B0503020204020204" pitchFamily="34" charset="-122"/>
              </a:rPr>
              <a:t>填写</a:t>
            </a:r>
            <a:endParaRPr lang="zh-CN" altLang="en-US" sz="1400" dirty="0">
              <a:solidFill>
                <a:schemeClr val="accent1">
                  <a:lumMod val="50000"/>
                </a:schemeClr>
              </a:solidFill>
              <a:latin typeface="微软雅黑" panose="020B0503020204020204" pitchFamily="34" charset="-122"/>
              <a:ea typeface="微软雅黑" panose="020B0503020204020204" pitchFamily="34" charset="-122"/>
            </a:endParaRPr>
          </a:p>
        </p:txBody>
      </p:sp>
      <p:pic>
        <p:nvPicPr>
          <p:cNvPr id="4098" name="Picture 2" descr="做手术的医生图片"/>
          <p:cNvPicPr>
            <a:picLocks noChangeAspect="1" noChangeArrowheads="1"/>
          </p:cNvPicPr>
          <p:nvPr/>
        </p:nvPicPr>
        <p:blipFill>
          <a:blip r:embed="rId1">
            <a:extLst>
              <a:ext uri="{BEBA8EAE-BF5A-486C-A8C5-ECC9F3942E4B}">
                <a14:imgProps xmlns:a14="http://schemas.microsoft.com/office/drawing/2010/main">
                  <a14:imgLayer r:embed="rId2">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07018" y="2095590"/>
            <a:ext cx="4629362" cy="347202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0" name="矩形 49"/>
          <p:cNvSpPr/>
          <p:nvPr/>
        </p:nvSpPr>
        <p:spPr>
          <a:xfrm>
            <a:off x="378639" y="435570"/>
            <a:ext cx="5732660"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3.4</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各</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科室手术</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收入及利润占比</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在看片子的女医生图片"/>
          <p:cNvPicPr>
            <a:picLocks noChangeAspect="1" noChangeArrowheads="1"/>
          </p:cNvPicPr>
          <p:nvPr/>
        </p:nvPicPr>
        <p:blipFill rotWithShape="1">
          <a:blip r:embed="rId1">
            <a:extLst>
              <a:ext uri="{BEBA8EAE-BF5A-486C-A8C5-ECC9F3942E4B}">
                <a14:imgProps xmlns:a14="http://schemas.microsoft.com/office/drawing/2010/main">
                  <a14:imgLayer r:embed="rId2">
                    <a14:imgEffect>
                      <a14:artisticBlur radius="6"/>
                    </a14:imgEffect>
                  </a14:imgLayer>
                </a14:imgProps>
              </a:ext>
              <a:ext uri="{28A0092B-C50C-407E-A947-70E740481C1C}">
                <a14:useLocalDpi xmlns:a14="http://schemas.microsoft.com/office/drawing/2010/main" val="0"/>
              </a:ext>
            </a:extLst>
          </a:blip>
          <a:srcRect l="101" t="9435" r="-101" b="6409"/>
          <a:stretch>
            <a:fillRect/>
          </a:stretch>
        </p:blipFill>
        <p:spPr bwMode="auto">
          <a:xfrm>
            <a:off x="0" y="0"/>
            <a:ext cx="12192000" cy="683328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7648756" y="3513961"/>
            <a:ext cx="1904504" cy="2133789"/>
            <a:chOff x="2190331" y="2906603"/>
            <a:chExt cx="1905000" cy="2971800"/>
          </a:xfrm>
          <a:solidFill>
            <a:srgbClr val="6FB879"/>
          </a:solidFill>
        </p:grpSpPr>
        <p:sp>
          <p:nvSpPr>
            <p:cNvPr id="4" name="AutoShape 5"/>
            <p:cNvSpPr>
              <a:spLocks noChangeArrowheads="1"/>
            </p:cNvSpPr>
            <p:nvPr/>
          </p:nvSpPr>
          <p:spPr bwMode="auto">
            <a:xfrm>
              <a:off x="2190331" y="2906603"/>
              <a:ext cx="1905000" cy="2971800"/>
            </a:xfrm>
            <a:prstGeom prst="cube">
              <a:avLst>
                <a:gd name="adj" fmla="val 19333"/>
              </a:avLst>
            </a:prstGeom>
            <a:grpFill/>
            <a:ln w="19050">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765"/>
              <a:endParaRPr lang="zh-CN" altLang="en-US" sz="1700">
                <a:solidFill>
                  <a:prstClr val="black"/>
                </a:solidFill>
              </a:endParaRPr>
            </a:p>
          </p:txBody>
        </p:sp>
        <p:sp>
          <p:nvSpPr>
            <p:cNvPr id="5" name="TextBox 20"/>
            <p:cNvSpPr txBox="1"/>
            <p:nvPr/>
          </p:nvSpPr>
          <p:spPr>
            <a:xfrm>
              <a:off x="2224714" y="4243172"/>
              <a:ext cx="1467851" cy="461665"/>
            </a:xfrm>
            <a:prstGeom prst="rect">
              <a:avLst/>
            </a:prstGeom>
            <a:grpFill/>
          </p:spPr>
          <p:txBody>
            <a:bodyPr wrap="square" rtlCol="0">
              <a:spAutoFit/>
            </a:bodyPr>
            <a:lstStyle/>
            <a:p>
              <a:pPr defTabSz="913765"/>
              <a:r>
                <a:rPr lang="zh-CN" altLang="en-US" sz="2400" b="1" dirty="0">
                  <a:solidFill>
                    <a:schemeClr val="bg1"/>
                  </a:solidFill>
                  <a:latin typeface="微软雅黑" panose="020B0503020204020204" pitchFamily="34" charset="-122"/>
                  <a:ea typeface="微软雅黑" panose="020B0503020204020204" pitchFamily="34" charset="-122"/>
                </a:rPr>
                <a:t>出院总数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1748220" y="2808365"/>
            <a:ext cx="1904504" cy="2971026"/>
            <a:chOff x="7681763" y="2906603"/>
            <a:chExt cx="1905000" cy="2971800"/>
          </a:xfrm>
        </p:grpSpPr>
        <p:sp>
          <p:nvSpPr>
            <p:cNvPr id="7" name="AutoShape 5"/>
            <p:cNvSpPr>
              <a:spLocks noChangeArrowheads="1"/>
            </p:cNvSpPr>
            <p:nvPr/>
          </p:nvSpPr>
          <p:spPr bwMode="auto">
            <a:xfrm>
              <a:off x="7681763" y="2906603"/>
              <a:ext cx="1905000" cy="2971800"/>
            </a:xfrm>
            <a:prstGeom prst="cube">
              <a:avLst>
                <a:gd name="adj" fmla="val 19333"/>
              </a:avLst>
            </a:prstGeom>
            <a:solidFill>
              <a:srgbClr val="E7C239"/>
            </a:solidFill>
            <a:ln w="19050">
              <a:solidFill>
                <a:schemeClr val="bg1"/>
              </a:solidFill>
              <a:miter lim="800000"/>
            </a:ln>
            <a:effectLst/>
          </p:spPr>
          <p:txBody>
            <a:bodyPr wrap="none" anchor="ctr"/>
            <a:lstStyle/>
            <a:p>
              <a:pPr defTabSz="913765"/>
              <a:endParaRPr lang="zh-CN" altLang="en-US" sz="1700">
                <a:solidFill>
                  <a:prstClr val="black"/>
                </a:solidFill>
              </a:endParaRPr>
            </a:p>
          </p:txBody>
        </p:sp>
        <p:sp>
          <p:nvSpPr>
            <p:cNvPr id="8" name="TextBox 27"/>
            <p:cNvSpPr txBox="1"/>
            <p:nvPr/>
          </p:nvSpPr>
          <p:spPr>
            <a:xfrm>
              <a:off x="7705372" y="4261183"/>
              <a:ext cx="1475284" cy="461665"/>
            </a:xfrm>
            <a:prstGeom prst="rect">
              <a:avLst/>
            </a:prstGeom>
            <a:noFill/>
          </p:spPr>
          <p:txBody>
            <a:bodyPr wrap="square" rtlCol="0">
              <a:sp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pPr defTabSz="913765"/>
              <a:r>
                <a:rPr lang="zh-CN" altLang="en-US" sz="2400" dirty="0">
                  <a:solidFill>
                    <a:schemeClr val="bg1"/>
                  </a:solidFill>
                </a:rPr>
                <a:t>入院总数</a:t>
              </a:r>
              <a:endParaRPr lang="zh-CN" altLang="en-US" sz="2400" dirty="0">
                <a:solidFill>
                  <a:schemeClr val="bg1"/>
                </a:solidFill>
              </a:endParaRPr>
            </a:p>
          </p:txBody>
        </p:sp>
      </p:grpSp>
      <p:sp>
        <p:nvSpPr>
          <p:cNvPr id="9" name="Freeform 19"/>
          <p:cNvSpPr/>
          <p:nvPr/>
        </p:nvSpPr>
        <p:spPr bwMode="auto">
          <a:xfrm>
            <a:off x="10005852" y="3243574"/>
            <a:ext cx="737421" cy="1818489"/>
          </a:xfrm>
          <a:custGeom>
            <a:avLst/>
            <a:gdLst>
              <a:gd name="T0" fmla="*/ 407 w 2647"/>
              <a:gd name="T1" fmla="*/ 3681 h 5214"/>
              <a:gd name="T2" fmla="*/ 715 w 2647"/>
              <a:gd name="T3" fmla="*/ 5204 h 5214"/>
              <a:gd name="T4" fmla="*/ 1323 w 2647"/>
              <a:gd name="T5" fmla="*/ 3681 h 5214"/>
              <a:gd name="T6" fmla="*/ 1943 w 2647"/>
              <a:gd name="T7" fmla="*/ 5214 h 5214"/>
              <a:gd name="T8" fmla="*/ 2248 w 2647"/>
              <a:gd name="T9" fmla="*/ 3750 h 5214"/>
              <a:gd name="T10" fmla="*/ 2244 w 2647"/>
              <a:gd name="T11" fmla="*/ 3681 h 5214"/>
              <a:gd name="T12" fmla="*/ 2244 w 2647"/>
              <a:gd name="T13" fmla="*/ 3670 h 5214"/>
              <a:gd name="T14" fmla="*/ 2245 w 2647"/>
              <a:gd name="T15" fmla="*/ 3627 h 5214"/>
              <a:gd name="T16" fmla="*/ 2245 w 2647"/>
              <a:gd name="T17" fmla="*/ 3498 h 5214"/>
              <a:gd name="T18" fmla="*/ 2243 w 2647"/>
              <a:gd name="T19" fmla="*/ 3456 h 5214"/>
              <a:gd name="T20" fmla="*/ 2243 w 2647"/>
              <a:gd name="T21" fmla="*/ 1491 h 5214"/>
              <a:gd name="T22" fmla="*/ 2647 w 2647"/>
              <a:gd name="T23" fmla="*/ 1491 h 5214"/>
              <a:gd name="T24" fmla="*/ 1323 w 2647"/>
              <a:gd name="T25" fmla="*/ 0 h 5214"/>
              <a:gd name="T26" fmla="*/ 0 w 2647"/>
              <a:gd name="T27" fmla="*/ 1491 h 5214"/>
              <a:gd name="T28" fmla="*/ 404 w 2647"/>
              <a:gd name="T29" fmla="*/ 1491 h 5214"/>
              <a:gd name="T30" fmla="*/ 404 w 2647"/>
              <a:gd name="T31" fmla="*/ 3681 h 5214"/>
              <a:gd name="T32" fmla="*/ 407 w 2647"/>
              <a:gd name="T33" fmla="*/ 3681 h 5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7" h="5214">
                <a:moveTo>
                  <a:pt x="407" y="3681"/>
                </a:moveTo>
                <a:cubicBezTo>
                  <a:pt x="409" y="4235"/>
                  <a:pt x="521" y="4755"/>
                  <a:pt x="715" y="5204"/>
                </a:cubicBezTo>
                <a:cubicBezTo>
                  <a:pt x="1081" y="4872"/>
                  <a:pt x="1321" y="4314"/>
                  <a:pt x="1323" y="3681"/>
                </a:cubicBezTo>
                <a:cubicBezTo>
                  <a:pt x="1326" y="4320"/>
                  <a:pt x="1571" y="4882"/>
                  <a:pt x="1943" y="5214"/>
                </a:cubicBezTo>
                <a:cubicBezTo>
                  <a:pt x="2128" y="4780"/>
                  <a:pt x="2238" y="4282"/>
                  <a:pt x="2248" y="3750"/>
                </a:cubicBezTo>
                <a:cubicBezTo>
                  <a:pt x="2246" y="3727"/>
                  <a:pt x="2245" y="3704"/>
                  <a:pt x="2244" y="3681"/>
                </a:cubicBezTo>
                <a:cubicBezTo>
                  <a:pt x="2244" y="3677"/>
                  <a:pt x="2244" y="3673"/>
                  <a:pt x="2244" y="3670"/>
                </a:cubicBezTo>
                <a:cubicBezTo>
                  <a:pt x="2244" y="3656"/>
                  <a:pt x="2245" y="3641"/>
                  <a:pt x="2245" y="3627"/>
                </a:cubicBezTo>
                <a:lnTo>
                  <a:pt x="2245" y="3498"/>
                </a:lnTo>
                <a:cubicBezTo>
                  <a:pt x="2245" y="3484"/>
                  <a:pt x="2244" y="3470"/>
                  <a:pt x="2243" y="3456"/>
                </a:cubicBezTo>
                <a:lnTo>
                  <a:pt x="2243" y="1491"/>
                </a:lnTo>
                <a:lnTo>
                  <a:pt x="2647" y="1491"/>
                </a:lnTo>
                <a:lnTo>
                  <a:pt x="1323" y="0"/>
                </a:lnTo>
                <a:lnTo>
                  <a:pt x="0" y="1491"/>
                </a:lnTo>
                <a:lnTo>
                  <a:pt x="404" y="1491"/>
                </a:lnTo>
                <a:lnTo>
                  <a:pt x="404" y="3681"/>
                </a:lnTo>
                <a:lnTo>
                  <a:pt x="407" y="3681"/>
                </a:lnTo>
                <a:close/>
              </a:path>
            </a:pathLst>
          </a:custGeom>
          <a:solidFill>
            <a:srgbClr val="6FB879"/>
          </a:solidFill>
          <a:ln w="3175" cap="flat" cmpd="sng" algn="ctr">
            <a:solidFill>
              <a:srgbClr val="D7D7D7"/>
            </a:solidFill>
            <a:prstDash val="solid"/>
          </a:ln>
          <a:effectLst/>
        </p:spPr>
        <p:txBody>
          <a:bodyPr lIns="0" tIns="45702" rIns="0" bIns="45702" anchor="ctr"/>
          <a:lstStyle/>
          <a:p>
            <a:pPr algn="ctr" defTabSz="913765">
              <a:lnSpc>
                <a:spcPct val="120000"/>
              </a:lnSpc>
              <a:spcBef>
                <a:spcPts val="600"/>
              </a:spcBef>
              <a:spcAft>
                <a:spcPts val="600"/>
              </a:spcAft>
              <a:defRPr/>
            </a:pPr>
            <a:endParaRPr lang="zh-CN" altLang="en-US" sz="2800" b="1" kern="0" dirty="0">
              <a:solidFill>
                <a:srgbClr val="FFFF00"/>
              </a:solidFill>
              <a:latin typeface="微软雅黑" panose="020B0503020204020204" pitchFamily="34" charset="-122"/>
              <a:ea typeface="微软雅黑" panose="020B0503020204020204" pitchFamily="34" charset="-122"/>
            </a:endParaRPr>
          </a:p>
        </p:txBody>
      </p:sp>
      <p:sp>
        <p:nvSpPr>
          <p:cNvPr id="10" name="Freeform 19"/>
          <p:cNvSpPr/>
          <p:nvPr/>
        </p:nvSpPr>
        <p:spPr bwMode="auto">
          <a:xfrm>
            <a:off x="4198797" y="3368870"/>
            <a:ext cx="737421" cy="1818489"/>
          </a:xfrm>
          <a:custGeom>
            <a:avLst/>
            <a:gdLst>
              <a:gd name="T0" fmla="*/ 407 w 2647"/>
              <a:gd name="T1" fmla="*/ 3681 h 5214"/>
              <a:gd name="T2" fmla="*/ 715 w 2647"/>
              <a:gd name="T3" fmla="*/ 5204 h 5214"/>
              <a:gd name="T4" fmla="*/ 1323 w 2647"/>
              <a:gd name="T5" fmla="*/ 3681 h 5214"/>
              <a:gd name="T6" fmla="*/ 1943 w 2647"/>
              <a:gd name="T7" fmla="*/ 5214 h 5214"/>
              <a:gd name="T8" fmla="*/ 2248 w 2647"/>
              <a:gd name="T9" fmla="*/ 3750 h 5214"/>
              <a:gd name="T10" fmla="*/ 2244 w 2647"/>
              <a:gd name="T11" fmla="*/ 3681 h 5214"/>
              <a:gd name="T12" fmla="*/ 2244 w 2647"/>
              <a:gd name="T13" fmla="*/ 3670 h 5214"/>
              <a:gd name="T14" fmla="*/ 2245 w 2647"/>
              <a:gd name="T15" fmla="*/ 3627 h 5214"/>
              <a:gd name="T16" fmla="*/ 2245 w 2647"/>
              <a:gd name="T17" fmla="*/ 3498 h 5214"/>
              <a:gd name="T18" fmla="*/ 2243 w 2647"/>
              <a:gd name="T19" fmla="*/ 3456 h 5214"/>
              <a:gd name="T20" fmla="*/ 2243 w 2647"/>
              <a:gd name="T21" fmla="*/ 1491 h 5214"/>
              <a:gd name="T22" fmla="*/ 2647 w 2647"/>
              <a:gd name="T23" fmla="*/ 1491 h 5214"/>
              <a:gd name="T24" fmla="*/ 1323 w 2647"/>
              <a:gd name="T25" fmla="*/ 0 h 5214"/>
              <a:gd name="T26" fmla="*/ 0 w 2647"/>
              <a:gd name="T27" fmla="*/ 1491 h 5214"/>
              <a:gd name="T28" fmla="*/ 404 w 2647"/>
              <a:gd name="T29" fmla="*/ 1491 h 5214"/>
              <a:gd name="T30" fmla="*/ 404 w 2647"/>
              <a:gd name="T31" fmla="*/ 3681 h 5214"/>
              <a:gd name="T32" fmla="*/ 407 w 2647"/>
              <a:gd name="T33" fmla="*/ 3681 h 5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7" h="5214">
                <a:moveTo>
                  <a:pt x="407" y="3681"/>
                </a:moveTo>
                <a:cubicBezTo>
                  <a:pt x="409" y="4235"/>
                  <a:pt x="521" y="4755"/>
                  <a:pt x="715" y="5204"/>
                </a:cubicBezTo>
                <a:cubicBezTo>
                  <a:pt x="1081" y="4872"/>
                  <a:pt x="1321" y="4314"/>
                  <a:pt x="1323" y="3681"/>
                </a:cubicBezTo>
                <a:cubicBezTo>
                  <a:pt x="1326" y="4320"/>
                  <a:pt x="1571" y="4882"/>
                  <a:pt x="1943" y="5214"/>
                </a:cubicBezTo>
                <a:cubicBezTo>
                  <a:pt x="2128" y="4780"/>
                  <a:pt x="2238" y="4282"/>
                  <a:pt x="2248" y="3750"/>
                </a:cubicBezTo>
                <a:cubicBezTo>
                  <a:pt x="2246" y="3727"/>
                  <a:pt x="2245" y="3704"/>
                  <a:pt x="2244" y="3681"/>
                </a:cubicBezTo>
                <a:cubicBezTo>
                  <a:pt x="2244" y="3677"/>
                  <a:pt x="2244" y="3673"/>
                  <a:pt x="2244" y="3670"/>
                </a:cubicBezTo>
                <a:cubicBezTo>
                  <a:pt x="2244" y="3656"/>
                  <a:pt x="2245" y="3641"/>
                  <a:pt x="2245" y="3627"/>
                </a:cubicBezTo>
                <a:lnTo>
                  <a:pt x="2245" y="3498"/>
                </a:lnTo>
                <a:cubicBezTo>
                  <a:pt x="2245" y="3484"/>
                  <a:pt x="2244" y="3470"/>
                  <a:pt x="2243" y="3456"/>
                </a:cubicBezTo>
                <a:lnTo>
                  <a:pt x="2243" y="1491"/>
                </a:lnTo>
                <a:lnTo>
                  <a:pt x="2647" y="1491"/>
                </a:lnTo>
                <a:lnTo>
                  <a:pt x="1323" y="0"/>
                </a:lnTo>
                <a:lnTo>
                  <a:pt x="0" y="1491"/>
                </a:lnTo>
                <a:lnTo>
                  <a:pt x="404" y="1491"/>
                </a:lnTo>
                <a:lnTo>
                  <a:pt x="404" y="3681"/>
                </a:lnTo>
                <a:lnTo>
                  <a:pt x="407" y="3681"/>
                </a:lnTo>
                <a:close/>
              </a:path>
            </a:pathLst>
          </a:custGeom>
          <a:solidFill>
            <a:srgbClr val="6FB879"/>
          </a:solidFill>
          <a:ln w="3175" cap="flat" cmpd="sng" algn="ctr">
            <a:solidFill>
              <a:srgbClr val="D7D7D7"/>
            </a:solidFill>
            <a:prstDash val="solid"/>
          </a:ln>
          <a:effectLst/>
        </p:spPr>
        <p:txBody>
          <a:bodyPr lIns="0" tIns="45702" rIns="0" bIns="45702" anchor="ctr"/>
          <a:lstStyle/>
          <a:p>
            <a:pPr algn="ctr" defTabSz="913765">
              <a:lnSpc>
                <a:spcPct val="120000"/>
              </a:lnSpc>
              <a:spcBef>
                <a:spcPts val="600"/>
              </a:spcBef>
              <a:spcAft>
                <a:spcPts val="600"/>
              </a:spcAft>
            </a:pPr>
            <a:endParaRPr lang="zh-CN" altLang="en-US" sz="2800" b="1" kern="0">
              <a:solidFill>
                <a:srgbClr val="FFFF00"/>
              </a:solidFill>
              <a:latin typeface="微软雅黑" panose="020B0503020204020204" pitchFamily="34" charset="-122"/>
              <a:ea typeface="微软雅黑" panose="020B0503020204020204" pitchFamily="34" charset="-122"/>
            </a:endParaRPr>
          </a:p>
        </p:txBody>
      </p:sp>
      <p:sp>
        <p:nvSpPr>
          <p:cNvPr id="11" name="TextBox 32"/>
          <p:cNvSpPr txBox="1"/>
          <p:nvPr/>
        </p:nvSpPr>
        <p:spPr>
          <a:xfrm>
            <a:off x="8024042" y="2907325"/>
            <a:ext cx="1959552" cy="461545"/>
          </a:xfrm>
          <a:prstGeom prst="rect">
            <a:avLst/>
          </a:prstGeom>
          <a:noFill/>
        </p:spPr>
        <p:txBody>
          <a:bodyPr wrap="square" lIns="91403" tIns="45702" rIns="91403" bIns="45702" rtlCol="0">
            <a:spAutoFit/>
          </a:bodyPr>
          <a:lstStyle/>
          <a:p>
            <a:pPr defTabSz="913765"/>
            <a:r>
              <a:rPr lang="en-US" altLang="zh-CN" sz="2400" b="1" dirty="0" smtClean="0">
                <a:solidFill>
                  <a:srgbClr val="C00000"/>
                </a:solidFill>
                <a:latin typeface="微软雅黑" panose="020B0503020204020204" pitchFamily="34" charset="-122"/>
                <a:ea typeface="微软雅黑" panose="020B0503020204020204" pitchFamily="34" charset="-122"/>
              </a:rPr>
              <a:t>XXXX</a:t>
            </a:r>
            <a:r>
              <a:rPr lang="zh-CN" altLang="en-US" sz="2400" b="1" dirty="0" smtClean="0">
                <a:solidFill>
                  <a:srgbClr val="C00000"/>
                </a:solidFill>
                <a:latin typeface="微软雅黑" panose="020B0503020204020204" pitchFamily="34" charset="-122"/>
                <a:ea typeface="微软雅黑" panose="020B0503020204020204" pitchFamily="34" charset="-122"/>
              </a:rPr>
              <a:t>人次</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12" name="TextBox 33"/>
          <p:cNvSpPr txBox="1"/>
          <p:nvPr/>
        </p:nvSpPr>
        <p:spPr>
          <a:xfrm>
            <a:off x="1806279" y="2346865"/>
            <a:ext cx="2420734" cy="461500"/>
          </a:xfrm>
          <a:prstGeom prst="rect">
            <a:avLst/>
          </a:prstGeom>
          <a:noFill/>
        </p:spPr>
        <p:txBody>
          <a:bodyPr wrap="square" lIns="91403" tIns="45702" rIns="91403" bIns="45702" rtlCol="0">
            <a:spAutoFit/>
          </a:bodyPr>
          <a:lstStyle/>
          <a:p>
            <a:pPr defTabSz="913765"/>
            <a:r>
              <a:rPr lang="en-US" altLang="zh-CN" sz="2400" b="1" dirty="0" smtClean="0">
                <a:solidFill>
                  <a:srgbClr val="C00000"/>
                </a:solidFill>
                <a:latin typeface="微软雅黑" panose="020B0503020204020204" pitchFamily="34" charset="-122"/>
                <a:ea typeface="微软雅黑" panose="020B0503020204020204" pitchFamily="34" charset="-122"/>
              </a:rPr>
              <a:t>XXXX</a:t>
            </a:r>
            <a:r>
              <a:rPr lang="zh-CN" altLang="en-US" sz="2400" b="1" dirty="0" smtClean="0">
                <a:solidFill>
                  <a:srgbClr val="C00000"/>
                </a:solidFill>
                <a:latin typeface="微软雅黑" panose="020B0503020204020204" pitchFamily="34" charset="-122"/>
                <a:ea typeface="微软雅黑" panose="020B0503020204020204" pitchFamily="34" charset="-122"/>
              </a:rPr>
              <a:t>人次</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9633312" y="5256717"/>
            <a:ext cx="1723474" cy="399945"/>
          </a:xfrm>
          <a:prstGeom prst="rect">
            <a:avLst/>
          </a:prstGeom>
        </p:spPr>
        <p:txBody>
          <a:bodyPr wrap="none" lIns="91403" tIns="45702" rIns="91403" bIns="45702">
            <a:spAutoFit/>
          </a:bodyPr>
          <a:lstStyle/>
          <a:p>
            <a:pPr algn="ctr" defTabSz="913765">
              <a:spcBef>
                <a:spcPct val="0"/>
              </a:spcBef>
            </a:pPr>
            <a:r>
              <a:rPr lang="zh-CN" altLang="en-US" sz="2000" b="1" dirty="0" smtClean="0">
                <a:solidFill>
                  <a:srgbClr val="C00000"/>
                </a:solidFill>
                <a:latin typeface="微软雅黑" panose="020B0503020204020204" pitchFamily="34" charset="-122"/>
                <a:ea typeface="微软雅黑" panose="020B0503020204020204" pitchFamily="34" charset="-122"/>
              </a:rPr>
              <a:t>计划同比</a:t>
            </a:r>
            <a:r>
              <a:rPr lang="zh-CN" altLang="zh-CN" sz="2000" b="1" dirty="0">
                <a:solidFill>
                  <a:srgbClr val="C00000"/>
                </a:solidFill>
                <a:latin typeface="微软雅黑" panose="020B0503020204020204" pitchFamily="34" charset="-122"/>
                <a:ea typeface="微软雅黑" panose="020B0503020204020204" pitchFamily="34" charset="-122"/>
              </a:rPr>
              <a:t>增长</a:t>
            </a:r>
            <a:endParaRPr lang="zh-CN" altLang="en-US" sz="2000" b="1" dirty="0">
              <a:solidFill>
                <a:srgbClr val="C00000"/>
              </a:solidFill>
              <a:latin typeface="微软雅黑" panose="020B0503020204020204" pitchFamily="34" charset="-122"/>
              <a:ea typeface="微软雅黑" panose="020B0503020204020204" pitchFamily="34" charset="-122"/>
              <a:cs typeface="+mj-cs"/>
            </a:endParaRPr>
          </a:p>
        </p:txBody>
      </p:sp>
      <p:sp>
        <p:nvSpPr>
          <p:cNvPr id="14" name="矩形 13"/>
          <p:cNvSpPr/>
          <p:nvPr/>
        </p:nvSpPr>
        <p:spPr>
          <a:xfrm>
            <a:off x="10601330" y="3893805"/>
            <a:ext cx="582136" cy="400073"/>
          </a:xfrm>
          <a:prstGeom prst="rect">
            <a:avLst/>
          </a:prstGeom>
        </p:spPr>
        <p:txBody>
          <a:bodyPr wrap="none" lIns="91403" tIns="45702" rIns="91403" bIns="45702">
            <a:spAutoFit/>
          </a:bodyPr>
          <a:lstStyle/>
          <a:p>
            <a:pPr defTabSz="913765"/>
            <a:r>
              <a:rPr lang="en-US" altLang="zh-CN" sz="2000" b="1" dirty="0" smtClean="0">
                <a:solidFill>
                  <a:srgbClr val="C00000"/>
                </a:solidFill>
                <a:latin typeface="微软雅黑" panose="020B0503020204020204" pitchFamily="34" charset="-122"/>
                <a:ea typeface="微软雅黑" panose="020B0503020204020204" pitchFamily="34" charset="-122"/>
              </a:rPr>
              <a:t>5%</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15" name="矩形 14"/>
          <p:cNvSpPr/>
          <p:nvPr/>
        </p:nvSpPr>
        <p:spPr>
          <a:xfrm>
            <a:off x="3705770" y="5421100"/>
            <a:ext cx="1723474" cy="399945"/>
          </a:xfrm>
          <a:prstGeom prst="rect">
            <a:avLst/>
          </a:prstGeom>
        </p:spPr>
        <p:txBody>
          <a:bodyPr wrap="none" lIns="91403" tIns="45702" rIns="91403" bIns="45702">
            <a:spAutoFit/>
          </a:bodyPr>
          <a:lstStyle/>
          <a:p>
            <a:pPr algn="ctr" defTabSz="913765">
              <a:spcBef>
                <a:spcPct val="0"/>
              </a:spcBef>
            </a:pPr>
            <a:r>
              <a:rPr lang="zh-CN" altLang="en-US" sz="2000" b="1" dirty="0" smtClean="0">
                <a:solidFill>
                  <a:srgbClr val="C00000"/>
                </a:solidFill>
                <a:latin typeface="微软雅黑" panose="020B0503020204020204" pitchFamily="34" charset="-122"/>
                <a:ea typeface="微软雅黑" panose="020B0503020204020204" pitchFamily="34" charset="-122"/>
              </a:rPr>
              <a:t>计划同比</a:t>
            </a:r>
            <a:r>
              <a:rPr lang="zh-CN" altLang="zh-CN" sz="2000" b="1" dirty="0">
                <a:solidFill>
                  <a:srgbClr val="C00000"/>
                </a:solidFill>
                <a:latin typeface="微软雅黑" panose="020B0503020204020204" pitchFamily="34" charset="-122"/>
                <a:ea typeface="微软雅黑" panose="020B0503020204020204" pitchFamily="34" charset="-122"/>
              </a:rPr>
              <a:t>增长</a:t>
            </a:r>
            <a:endParaRPr lang="zh-CN" altLang="en-US" sz="2000" b="1" dirty="0">
              <a:solidFill>
                <a:srgbClr val="C00000"/>
              </a:solidFill>
              <a:latin typeface="微软雅黑" panose="020B0503020204020204" pitchFamily="34" charset="-122"/>
              <a:ea typeface="微软雅黑" panose="020B0503020204020204" pitchFamily="34" charset="-122"/>
              <a:cs typeface="+mj-cs"/>
            </a:endParaRPr>
          </a:p>
        </p:txBody>
      </p:sp>
      <p:sp>
        <p:nvSpPr>
          <p:cNvPr id="16" name="矩形 15"/>
          <p:cNvSpPr/>
          <p:nvPr/>
        </p:nvSpPr>
        <p:spPr>
          <a:xfrm>
            <a:off x="4853932" y="4109261"/>
            <a:ext cx="750452" cy="369296"/>
          </a:xfrm>
          <a:prstGeom prst="rect">
            <a:avLst/>
          </a:prstGeom>
        </p:spPr>
        <p:txBody>
          <a:bodyPr wrap="none" lIns="91403" tIns="45702" rIns="91403" bIns="45702">
            <a:spAutoFit/>
          </a:bodyPr>
          <a:lstStyle/>
          <a:p>
            <a:pPr defTabSz="913765"/>
            <a:r>
              <a:rPr lang="en-US" altLang="zh-CN" b="1" dirty="0" smtClean="0">
                <a:solidFill>
                  <a:srgbClr val="C00000"/>
                </a:solidFill>
                <a:latin typeface="微软雅黑" panose="020B0503020204020204" pitchFamily="34" charset="-122"/>
                <a:ea typeface="微软雅黑" panose="020B0503020204020204" pitchFamily="34" charset="-122"/>
              </a:rPr>
              <a:t>7.6%</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22" name="矩形 21"/>
          <p:cNvSpPr/>
          <p:nvPr/>
        </p:nvSpPr>
        <p:spPr>
          <a:xfrm>
            <a:off x="441722" y="642074"/>
            <a:ext cx="5149850" cy="58356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3.5 20xx</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出入院指标规划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 name="TextBox 47"/>
          <p:cNvSpPr txBox="1"/>
          <p:nvPr/>
        </p:nvSpPr>
        <p:spPr>
          <a:xfrm>
            <a:off x="6715979" y="6276195"/>
            <a:ext cx="4717558" cy="307740"/>
          </a:xfrm>
          <a:prstGeom prst="rect">
            <a:avLst/>
          </a:prstGeom>
          <a:noFill/>
          <a:ln>
            <a:solidFill>
              <a:schemeClr val="tx2"/>
            </a:solidFill>
          </a:ln>
        </p:spPr>
        <p:txBody>
          <a:bodyPr wrap="square" lIns="91403" tIns="45702" rIns="91403" bIns="45702" rtlCol="0">
            <a:spAutoFit/>
          </a:bodyPr>
          <a:lstStyle/>
          <a:p>
            <a:pPr algn="ctr" defTabSz="913765"/>
            <a:r>
              <a:rPr lang="zh-CN" altLang="en-US" sz="1400" dirty="0">
                <a:solidFill>
                  <a:srgbClr val="1F497D"/>
                </a:solidFill>
                <a:latin typeface="微软雅黑" panose="020B0503020204020204" pitchFamily="34" charset="-122"/>
                <a:ea typeface="微软雅黑" panose="020B0503020204020204" pitchFamily="34" charset="-122"/>
              </a:rPr>
              <a:t>本数据仅作为演示</a:t>
            </a:r>
            <a:r>
              <a:rPr lang="zh-CN" altLang="en-US" sz="1400" dirty="0" smtClean="0">
                <a:solidFill>
                  <a:srgbClr val="1F497D"/>
                </a:solidFill>
                <a:latin typeface="微软雅黑" panose="020B0503020204020204" pitchFamily="34" charset="-122"/>
                <a:ea typeface="微软雅黑" panose="020B0503020204020204" pitchFamily="34" charset="-122"/>
              </a:rPr>
              <a:t>参考</a:t>
            </a:r>
            <a:r>
              <a:rPr lang="en-US" altLang="zh-CN" sz="1400" dirty="0" smtClean="0">
                <a:solidFill>
                  <a:srgbClr val="1F497D"/>
                </a:solidFill>
                <a:latin typeface="微软雅黑" panose="020B0503020204020204" pitchFamily="34" charset="-122"/>
                <a:ea typeface="微软雅黑" panose="020B0503020204020204" pitchFamily="34" charset="-122"/>
              </a:rPr>
              <a:t>,</a:t>
            </a: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请各医院根据自身实际情况</a:t>
            </a:r>
            <a:r>
              <a:rPr lang="zh-CN" altLang="en-US" sz="1400" dirty="0" smtClean="0">
                <a:solidFill>
                  <a:schemeClr val="accent1">
                    <a:lumMod val="50000"/>
                  </a:schemeClr>
                </a:solidFill>
                <a:latin typeface="微软雅黑" panose="020B0503020204020204" pitchFamily="34" charset="-122"/>
                <a:ea typeface="微软雅黑" panose="020B0503020204020204" pitchFamily="34" charset="-122"/>
              </a:rPr>
              <a:t>填写</a:t>
            </a:r>
            <a:endParaRPr lang="zh-CN" altLang="en-US" sz="1400" dirty="0">
              <a:solidFill>
                <a:schemeClr val="accent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4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9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4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p:cNvSpPr txBox="1"/>
          <p:nvPr/>
        </p:nvSpPr>
        <p:spPr>
          <a:xfrm>
            <a:off x="721703" y="5931963"/>
            <a:ext cx="9934839" cy="584611"/>
          </a:xfrm>
          <a:prstGeom prst="rect">
            <a:avLst/>
          </a:prstGeom>
          <a:noFill/>
          <a:ln>
            <a:solidFill>
              <a:schemeClr val="tx2"/>
            </a:solidFill>
          </a:ln>
        </p:spPr>
        <p:txBody>
          <a:bodyPr wrap="square" lIns="91403" tIns="45702" rIns="91403" bIns="45702" rtlCol="0">
            <a:spAutoFit/>
          </a:bodyPr>
          <a:lstStyle/>
          <a:p>
            <a:pPr defTabSz="913765"/>
            <a:r>
              <a:rPr lang="en-US" altLang="zh-CN" sz="1600" dirty="0">
                <a:solidFill>
                  <a:srgbClr val="1F497D"/>
                </a:solidFill>
                <a:latin typeface="微软雅黑" panose="020B0503020204020204" pitchFamily="34" charset="-122"/>
                <a:ea typeface="微软雅黑" panose="020B0503020204020204" pitchFamily="34" charset="-122"/>
              </a:rPr>
              <a:t>※</a:t>
            </a:r>
            <a:r>
              <a:rPr lang="zh-CN" altLang="en-US" sz="1600" dirty="0">
                <a:solidFill>
                  <a:srgbClr val="1F497D"/>
                </a:solidFill>
                <a:latin typeface="微软雅黑" panose="020B0503020204020204" pitchFamily="34" charset="-122"/>
                <a:ea typeface="微软雅黑" panose="020B0503020204020204" pitchFamily="34" charset="-122"/>
              </a:rPr>
              <a:t>注：</a:t>
            </a:r>
            <a:r>
              <a:rPr lang="zh-CN" altLang="en-US" sz="1600" dirty="0" smtClean="0">
                <a:solidFill>
                  <a:srgbClr val="1F497D"/>
                </a:solidFill>
                <a:latin typeface="微软雅黑" panose="020B0503020204020204" pitchFamily="34" charset="-122"/>
                <a:ea typeface="微软雅黑" panose="020B0503020204020204" pitchFamily="34" charset="-122"/>
              </a:rPr>
              <a:t>根据目前医疗市场的现状及相关政策规定，</a:t>
            </a:r>
            <a:r>
              <a:rPr lang="zh-CN" altLang="en-US" sz="1600" dirty="0">
                <a:solidFill>
                  <a:srgbClr val="1F497D"/>
                </a:solidFill>
                <a:latin typeface="微软雅黑" panose="020B0503020204020204" pitchFamily="34" charset="-122"/>
                <a:ea typeface="微软雅黑" panose="020B0503020204020204" pitchFamily="34" charset="-122"/>
              </a:rPr>
              <a:t>药占</a:t>
            </a:r>
            <a:r>
              <a:rPr lang="zh-CN" altLang="en-US" sz="1600" dirty="0" smtClean="0">
                <a:solidFill>
                  <a:srgbClr val="1F497D"/>
                </a:solidFill>
                <a:latin typeface="微软雅黑" panose="020B0503020204020204" pitchFamily="34" charset="-122"/>
                <a:ea typeface="微软雅黑" panose="020B0503020204020204" pitchFamily="34" charset="-122"/>
              </a:rPr>
              <a:t>比改革已成必然，</a:t>
            </a:r>
            <a:r>
              <a:rPr lang="zh-CN" altLang="en-US" sz="1600" dirty="0">
                <a:solidFill>
                  <a:srgbClr val="1F497D"/>
                </a:solidFill>
                <a:latin typeface="微软雅黑" panose="020B0503020204020204" pitchFamily="34" charset="-122"/>
                <a:ea typeface="微软雅黑" panose="020B0503020204020204" pitchFamily="34" charset="-122"/>
              </a:rPr>
              <a:t>且越来越低已是趋势，医院将提高治疗和检测等方面的力度。（卫生部指定的单位除外）</a:t>
            </a:r>
            <a:endParaRPr lang="zh-CN" altLang="en-US" sz="1600" dirty="0">
              <a:solidFill>
                <a:srgbClr val="1F497D"/>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309079" y="1311246"/>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图表 5"/>
          <p:cNvGraphicFramePr/>
          <p:nvPr/>
        </p:nvGraphicFramePr>
        <p:xfrm>
          <a:off x="680760" y="1482942"/>
          <a:ext cx="7016577" cy="4048089"/>
        </p:xfrm>
        <a:graphic>
          <a:graphicData uri="http://schemas.openxmlformats.org/drawingml/2006/chart">
            <c:chart xmlns:c="http://schemas.openxmlformats.org/drawingml/2006/chart" xmlns:r="http://schemas.openxmlformats.org/officeDocument/2006/relationships" r:id="rId1"/>
          </a:graphicData>
        </a:graphic>
      </p:graphicFrame>
      <p:sp>
        <p:nvSpPr>
          <p:cNvPr id="11" name="矩形 10"/>
          <p:cNvSpPr/>
          <p:nvPr/>
        </p:nvSpPr>
        <p:spPr>
          <a:xfrm>
            <a:off x="496743" y="385110"/>
            <a:ext cx="6369050" cy="58356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3.6 20xx</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各科室药占比指标规划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3045" y="2468369"/>
            <a:ext cx="3457979" cy="230647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外国男医生图片"/>
          <p:cNvPicPr>
            <a:picLocks noChangeAspect="1" noChangeArrowheads="1"/>
          </p:cNvPicPr>
          <p:nvPr/>
        </p:nvPicPr>
        <p:blipFill rotWithShape="1">
          <a:blip r:embed="rId1">
            <a:duotone>
              <a:prstClr val="black"/>
              <a:schemeClr val="accent3">
                <a:tint val="45000"/>
                <a:satMod val="400000"/>
              </a:schemeClr>
            </a:duotone>
            <a:extLst>
              <a:ext uri="{BEBA8EAE-BF5A-486C-A8C5-ECC9F3942E4B}">
                <a14:imgProps xmlns:a14="http://schemas.microsoft.com/office/drawing/2010/main">
                  <a14:imgLayer r:embed="rId2">
                    <a14:imgEffect>
                      <a14:artisticBlur radius="0"/>
                    </a14:imgEffect>
                  </a14:imgLayer>
                </a14:imgProps>
              </a:ext>
              <a:ext uri="{28A0092B-C50C-407E-A947-70E740481C1C}">
                <a14:useLocalDpi xmlns:a14="http://schemas.microsoft.com/office/drawing/2010/main" val="0"/>
              </a:ext>
            </a:extLst>
          </a:blip>
          <a:srcRect t="9458" b="6182"/>
          <a:stretch>
            <a:fillRect/>
          </a:stretch>
        </p:blipFill>
        <p:spPr bwMode="auto">
          <a:xfrm>
            <a:off x="11354" y="0"/>
            <a:ext cx="12180645" cy="683328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682540" y="1922197"/>
            <a:ext cx="7876673" cy="3990220"/>
            <a:chOff x="627768" y="486057"/>
            <a:chExt cx="9639403" cy="4657443"/>
          </a:xfrm>
        </p:grpSpPr>
        <p:grpSp>
          <p:nvGrpSpPr>
            <p:cNvPr id="3" name="组合 2"/>
            <p:cNvGrpSpPr/>
            <p:nvPr/>
          </p:nvGrpSpPr>
          <p:grpSpPr>
            <a:xfrm>
              <a:off x="2197333" y="486057"/>
              <a:ext cx="5244758" cy="4657443"/>
              <a:chOff x="1863944" y="1820441"/>
              <a:chExt cx="3962714" cy="4000753"/>
            </a:xfrm>
          </p:grpSpPr>
          <p:grpSp>
            <p:nvGrpSpPr>
              <p:cNvPr id="8" name="组合 7"/>
              <p:cNvGrpSpPr/>
              <p:nvPr/>
            </p:nvGrpSpPr>
            <p:grpSpPr>
              <a:xfrm>
                <a:off x="4141093" y="1820441"/>
                <a:ext cx="694122" cy="765262"/>
                <a:chOff x="2051050" y="4567238"/>
                <a:chExt cx="1016000" cy="1120130"/>
              </a:xfrm>
            </p:grpSpPr>
            <p:sp>
              <p:nvSpPr>
                <p:cNvPr id="23" name="椭圆 22"/>
                <p:cNvSpPr/>
                <p:nvPr/>
              </p:nvSpPr>
              <p:spPr>
                <a:xfrm>
                  <a:off x="2060662" y="5498896"/>
                  <a:ext cx="1006388" cy="188472"/>
                </a:xfrm>
                <a:prstGeom prst="ellipse">
                  <a:avLst/>
                </a:prstGeom>
                <a:gradFill flip="none" rotWithShape="1">
                  <a:gsLst>
                    <a:gs pos="97000">
                      <a:sysClr val="windowText" lastClr="000000">
                        <a:alpha val="0"/>
                      </a:sysClr>
                    </a:gs>
                    <a:gs pos="0">
                      <a:sysClr val="windowText" lastClr="000000">
                        <a:alpha val="54000"/>
                      </a:sysClr>
                    </a:gs>
                  </a:gsLst>
                  <a:path path="shape">
                    <a:fillToRect l="50000" t="50000" r="50000" b="50000"/>
                  </a:path>
                  <a:tileRect/>
                </a:gradFill>
                <a:ln w="25400" cap="flat" cmpd="sng" algn="ctr">
                  <a:noFill/>
                  <a:prstDash val="solid"/>
                </a:ln>
                <a:effectLst/>
              </p:spPr>
              <p:txBody>
                <a:bodyPr anchor="ctr"/>
                <a:lstStyle/>
                <a:p>
                  <a:pPr algn="ctr" defTabSz="913765">
                    <a:defRPr/>
                  </a:pPr>
                  <a:endParaRPr lang="zh-CN" altLang="en-US" sz="1700" kern="0" dirty="0">
                    <a:solidFill>
                      <a:sysClr val="window" lastClr="FFFFFF"/>
                    </a:solidFill>
                    <a:ea typeface="微软雅黑" panose="020B0503020204020204" pitchFamily="34" charset="-122"/>
                  </a:endParaRPr>
                </a:p>
              </p:txBody>
            </p:sp>
            <p:sp>
              <p:nvSpPr>
                <p:cNvPr id="24" name="Oval 19"/>
                <p:cNvSpPr>
                  <a:spLocks noChangeArrowheads="1"/>
                </p:cNvSpPr>
                <p:nvPr/>
              </p:nvSpPr>
              <p:spPr bwMode="auto">
                <a:xfrm>
                  <a:off x="2051050" y="4567238"/>
                  <a:ext cx="1016000" cy="1015999"/>
                </a:xfrm>
                <a:prstGeom prst="ellipse">
                  <a:avLst/>
                </a:prstGeom>
                <a:gradFill rotWithShape="1">
                  <a:gsLst>
                    <a:gs pos="0">
                      <a:srgbClr val="FFFFFF"/>
                    </a:gs>
                    <a:gs pos="100000">
                      <a:srgbClr val="C5C5C5"/>
                    </a:gs>
                  </a:gsLst>
                  <a:path path="shape">
                    <a:fillToRect l="50000" t="50000" r="50000" b="50000"/>
                  </a:path>
                </a:gradFill>
                <a:ln w="9525">
                  <a:solidFill>
                    <a:srgbClr val="C5C5C5"/>
                  </a:solidFill>
                  <a:round/>
                </a:ln>
                <a:effectLst/>
              </p:spPr>
              <p:txBody>
                <a:bodyPr anchor="ctr"/>
                <a:lstStyle/>
                <a:p>
                  <a:pPr algn="ctr" defTabSz="913765">
                    <a:lnSpc>
                      <a:spcPct val="120000"/>
                    </a:lnSpc>
                    <a:defRPr/>
                  </a:pPr>
                  <a:endParaRPr lang="zh-CN" altLang="en-US" sz="1700" kern="0" dirty="0">
                    <a:solidFill>
                      <a:srgbClr val="4D4D4D"/>
                    </a:solidFill>
                    <a:latin typeface="Arial" panose="020B0604020202020204" pitchFamily="34" charset="0"/>
                    <a:ea typeface="微软雅黑" panose="020B0503020204020204" pitchFamily="34" charset="-122"/>
                  </a:endParaRPr>
                </a:p>
              </p:txBody>
            </p:sp>
          </p:grpSp>
          <p:sp>
            <p:nvSpPr>
              <p:cNvPr id="9" name="Rectangle 5"/>
              <p:cNvSpPr>
                <a:spLocks noChangeArrowheads="1"/>
              </p:cNvSpPr>
              <p:nvPr/>
            </p:nvSpPr>
            <p:spPr bwMode="gray">
              <a:xfrm rot="19260000" flipV="1">
                <a:off x="3381375" y="2606675"/>
                <a:ext cx="1093788" cy="98425"/>
              </a:xfrm>
              <a:prstGeom prst="roundRect">
                <a:avLst>
                  <a:gd name="adj" fmla="val 38275"/>
                </a:avLst>
              </a:prstGeom>
              <a:gradFill rotWithShape="1">
                <a:gsLst>
                  <a:gs pos="833">
                    <a:srgbClr val="A9A9A9"/>
                  </a:gs>
                  <a:gs pos="31000">
                    <a:srgbClr val="F9F9F9"/>
                  </a:gs>
                  <a:gs pos="100000">
                    <a:srgbClr val="5F5F5F"/>
                  </a:gs>
                </a:gsLst>
                <a:lin ang="162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3765">
                  <a:defRPr/>
                </a:pPr>
                <a:endParaRPr lang="zh-CN" altLang="en-US" sz="1700" kern="0" dirty="0">
                  <a:solidFill>
                    <a:sysClr val="windowText" lastClr="000000"/>
                  </a:solidFill>
                  <a:ea typeface="微软雅黑" panose="020B0503020204020204" pitchFamily="34" charset="-122"/>
                </a:endParaRPr>
              </a:p>
            </p:txBody>
          </p:sp>
          <p:sp>
            <p:nvSpPr>
              <p:cNvPr id="10" name="Rectangle 5"/>
              <p:cNvSpPr>
                <a:spLocks noChangeArrowheads="1"/>
              </p:cNvSpPr>
              <p:nvPr/>
            </p:nvSpPr>
            <p:spPr bwMode="gray">
              <a:xfrm rot="17520000" flipV="1">
                <a:off x="2254823" y="4221441"/>
                <a:ext cx="1150420" cy="107950"/>
              </a:xfrm>
              <a:prstGeom prst="roundRect">
                <a:avLst>
                  <a:gd name="adj" fmla="val 25282"/>
                </a:avLst>
              </a:prstGeom>
              <a:gradFill rotWithShape="1">
                <a:gsLst>
                  <a:gs pos="833">
                    <a:srgbClr val="A9A9A9"/>
                  </a:gs>
                  <a:gs pos="31000">
                    <a:srgbClr val="F9F9F9"/>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3765">
                  <a:defRPr/>
                </a:pPr>
                <a:endParaRPr lang="zh-CN" altLang="en-US" sz="1700" kern="0" dirty="0">
                  <a:solidFill>
                    <a:sysClr val="windowText" lastClr="000000"/>
                  </a:solidFill>
                  <a:ea typeface="微软雅黑" panose="020B0503020204020204" pitchFamily="34" charset="-122"/>
                </a:endParaRPr>
              </a:p>
            </p:txBody>
          </p:sp>
          <p:sp>
            <p:nvSpPr>
              <p:cNvPr id="11" name="Rectangle 5"/>
              <p:cNvSpPr>
                <a:spLocks noChangeArrowheads="1"/>
              </p:cNvSpPr>
              <p:nvPr/>
            </p:nvSpPr>
            <p:spPr bwMode="gray">
              <a:xfrm rot="12840000" flipV="1">
                <a:off x="3744593" y="3926977"/>
                <a:ext cx="1360858" cy="107950"/>
              </a:xfrm>
              <a:prstGeom prst="roundRect">
                <a:avLst>
                  <a:gd name="adj" fmla="val 37465"/>
                </a:avLst>
              </a:prstGeom>
              <a:gradFill rotWithShape="1">
                <a:gsLst>
                  <a:gs pos="833">
                    <a:srgbClr val="A9A9A9"/>
                  </a:gs>
                  <a:gs pos="31000">
                    <a:srgbClr val="F9F9F9"/>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3765">
                  <a:defRPr/>
                </a:pPr>
                <a:endParaRPr lang="zh-CN" altLang="en-US" sz="1700" kern="0" dirty="0">
                  <a:solidFill>
                    <a:sysClr val="windowText" lastClr="000000"/>
                  </a:solidFill>
                  <a:ea typeface="微软雅黑" panose="020B0503020204020204" pitchFamily="34" charset="-122"/>
                </a:endParaRPr>
              </a:p>
            </p:txBody>
          </p:sp>
          <p:grpSp>
            <p:nvGrpSpPr>
              <p:cNvPr id="12" name="组合 11"/>
              <p:cNvGrpSpPr/>
              <p:nvPr/>
            </p:nvGrpSpPr>
            <p:grpSpPr>
              <a:xfrm>
                <a:off x="2482848" y="2414586"/>
                <a:ext cx="1664811" cy="1571367"/>
                <a:chOff x="2482848" y="2414586"/>
                <a:chExt cx="1664811" cy="1571367"/>
              </a:xfrm>
            </p:grpSpPr>
            <p:sp>
              <p:nvSpPr>
                <p:cNvPr id="19" name="椭圆 18"/>
                <p:cNvSpPr/>
                <p:nvPr/>
              </p:nvSpPr>
              <p:spPr>
                <a:xfrm>
                  <a:off x="2581274" y="3720165"/>
                  <a:ext cx="1419226" cy="265788"/>
                </a:xfrm>
                <a:prstGeom prst="ellipse">
                  <a:avLst/>
                </a:prstGeom>
                <a:gradFill flip="none" rotWithShape="1">
                  <a:gsLst>
                    <a:gs pos="97000">
                      <a:sysClr val="windowText" lastClr="000000">
                        <a:alpha val="0"/>
                      </a:sysClr>
                    </a:gs>
                    <a:gs pos="0">
                      <a:sysClr val="windowText" lastClr="000000">
                        <a:alpha val="54000"/>
                      </a:sysClr>
                    </a:gs>
                  </a:gsLst>
                  <a:path path="shape">
                    <a:fillToRect l="50000" t="50000" r="50000" b="50000"/>
                  </a:path>
                  <a:tileRect/>
                </a:gradFill>
                <a:ln w="25400" cap="flat" cmpd="sng" algn="ctr">
                  <a:noFill/>
                  <a:prstDash val="solid"/>
                </a:ln>
                <a:effectLst/>
              </p:spPr>
              <p:txBody>
                <a:bodyPr anchor="ctr"/>
                <a:lstStyle/>
                <a:p>
                  <a:pPr algn="ctr" defTabSz="913765">
                    <a:defRPr/>
                  </a:pPr>
                  <a:endParaRPr lang="zh-CN" altLang="en-US" sz="1700" kern="0" dirty="0">
                    <a:solidFill>
                      <a:sysClr val="window" lastClr="FFFFFF"/>
                    </a:solidFill>
                    <a:ea typeface="微软雅黑" panose="020B0503020204020204" pitchFamily="34" charset="-122"/>
                  </a:endParaRPr>
                </a:p>
              </p:txBody>
            </p:sp>
            <p:sp>
              <p:nvSpPr>
                <p:cNvPr id="21" name="Oval 19"/>
                <p:cNvSpPr>
                  <a:spLocks noChangeArrowheads="1"/>
                </p:cNvSpPr>
                <p:nvPr/>
              </p:nvSpPr>
              <p:spPr bwMode="auto">
                <a:xfrm>
                  <a:off x="2482848" y="2414586"/>
                  <a:ext cx="1664811" cy="1571366"/>
                </a:xfrm>
                <a:prstGeom prst="ellipse">
                  <a:avLst/>
                </a:prstGeom>
                <a:solidFill>
                  <a:schemeClr val="bg1"/>
                </a:solidFill>
                <a:ln w="9525">
                  <a:noFill/>
                  <a:round/>
                </a:ln>
                <a:effectLst/>
              </p:spPr>
              <p:txBody>
                <a:bodyPr anchor="ctr"/>
                <a:lstStyle/>
                <a:p>
                  <a:pPr algn="ctr" defTabSz="913765">
                    <a:lnSpc>
                      <a:spcPct val="120000"/>
                    </a:lnSpc>
                    <a:defRPr/>
                  </a:pPr>
                  <a:endParaRPr lang="zh-CN" altLang="en-US" sz="1700" kern="0" dirty="0">
                    <a:solidFill>
                      <a:sysClr val="window" lastClr="FFFFFF"/>
                    </a:solidFill>
                    <a:latin typeface="Arial" panose="020B0604020202020204" pitchFamily="34" charset="0"/>
                    <a:ea typeface="微软雅黑" panose="020B0503020204020204" pitchFamily="34" charset="-122"/>
                  </a:endParaRPr>
                </a:p>
              </p:txBody>
            </p:sp>
          </p:grpSp>
          <p:grpSp>
            <p:nvGrpSpPr>
              <p:cNvPr id="13" name="组合 12"/>
              <p:cNvGrpSpPr/>
              <p:nvPr/>
            </p:nvGrpSpPr>
            <p:grpSpPr>
              <a:xfrm>
                <a:off x="1863944" y="4750002"/>
                <a:ext cx="1126906" cy="1071192"/>
                <a:chOff x="1863944" y="4750002"/>
                <a:chExt cx="1126906" cy="1071192"/>
              </a:xfrm>
            </p:grpSpPr>
            <p:sp>
              <p:nvSpPr>
                <p:cNvPr id="17" name="椭圆 16"/>
                <p:cNvSpPr/>
                <p:nvPr/>
              </p:nvSpPr>
              <p:spPr>
                <a:xfrm>
                  <a:off x="1984462" y="5632722"/>
                  <a:ext cx="1006388" cy="188472"/>
                </a:xfrm>
                <a:prstGeom prst="ellipse">
                  <a:avLst/>
                </a:prstGeom>
                <a:gradFill flip="none" rotWithShape="1">
                  <a:gsLst>
                    <a:gs pos="97000">
                      <a:sysClr val="windowText" lastClr="000000">
                        <a:alpha val="0"/>
                      </a:sysClr>
                    </a:gs>
                    <a:gs pos="0">
                      <a:sysClr val="windowText" lastClr="000000">
                        <a:alpha val="54000"/>
                      </a:sysClr>
                    </a:gs>
                  </a:gsLst>
                  <a:path path="shape">
                    <a:fillToRect l="50000" t="50000" r="50000" b="50000"/>
                  </a:path>
                  <a:tileRect/>
                </a:gradFill>
                <a:ln w="25400" cap="flat" cmpd="sng" algn="ctr">
                  <a:noFill/>
                  <a:prstDash val="solid"/>
                </a:ln>
                <a:effectLst/>
              </p:spPr>
              <p:txBody>
                <a:bodyPr anchor="ctr"/>
                <a:lstStyle/>
                <a:p>
                  <a:pPr algn="ctr" defTabSz="913765">
                    <a:defRPr/>
                  </a:pPr>
                  <a:endParaRPr lang="zh-CN" altLang="en-US" sz="1700" kern="0" dirty="0">
                    <a:solidFill>
                      <a:sysClr val="window" lastClr="FFFFFF"/>
                    </a:solidFill>
                    <a:ea typeface="微软雅黑" panose="020B0503020204020204" pitchFamily="34" charset="-122"/>
                  </a:endParaRPr>
                </a:p>
              </p:txBody>
            </p:sp>
            <p:sp>
              <p:nvSpPr>
                <p:cNvPr id="18" name="Oval 19"/>
                <p:cNvSpPr>
                  <a:spLocks noChangeArrowheads="1"/>
                </p:cNvSpPr>
                <p:nvPr/>
              </p:nvSpPr>
              <p:spPr bwMode="auto">
                <a:xfrm>
                  <a:off x="1863944" y="4750002"/>
                  <a:ext cx="1016000" cy="1016000"/>
                </a:xfrm>
                <a:prstGeom prst="ellipse">
                  <a:avLst/>
                </a:prstGeom>
                <a:gradFill rotWithShape="1">
                  <a:gsLst>
                    <a:gs pos="0">
                      <a:srgbClr val="FFFFFF"/>
                    </a:gs>
                    <a:gs pos="100000">
                      <a:srgbClr val="C5C5C5"/>
                    </a:gs>
                  </a:gsLst>
                  <a:path path="shape">
                    <a:fillToRect l="50000" t="50000" r="50000" b="50000"/>
                  </a:path>
                </a:gradFill>
                <a:ln w="9525">
                  <a:solidFill>
                    <a:srgbClr val="C5C5C5"/>
                  </a:solidFill>
                  <a:round/>
                </a:ln>
                <a:effectLst/>
              </p:spPr>
              <p:txBody>
                <a:bodyPr anchor="ctr"/>
                <a:lstStyle/>
                <a:p>
                  <a:pPr algn="ctr" defTabSz="913765">
                    <a:lnSpc>
                      <a:spcPct val="120000"/>
                    </a:lnSpc>
                    <a:defRPr/>
                  </a:pPr>
                  <a:endParaRPr lang="zh-CN" altLang="en-US" sz="1700" kern="0" dirty="0">
                    <a:solidFill>
                      <a:srgbClr val="4D4D4D"/>
                    </a:solidFill>
                    <a:latin typeface="Arial" panose="020B0604020202020204" pitchFamily="34" charset="0"/>
                    <a:ea typeface="微软雅黑" panose="020B0503020204020204" pitchFamily="34" charset="-122"/>
                  </a:endParaRPr>
                </a:p>
              </p:txBody>
            </p:sp>
          </p:grpSp>
          <p:grpSp>
            <p:nvGrpSpPr>
              <p:cNvPr id="14" name="组合 13"/>
              <p:cNvGrpSpPr/>
              <p:nvPr/>
            </p:nvGrpSpPr>
            <p:grpSpPr>
              <a:xfrm>
                <a:off x="4604284" y="3918707"/>
                <a:ext cx="1222374" cy="1389668"/>
                <a:chOff x="2051050" y="4567238"/>
                <a:chExt cx="1016000" cy="1155050"/>
              </a:xfrm>
            </p:grpSpPr>
            <p:sp>
              <p:nvSpPr>
                <p:cNvPr id="15" name="椭圆 14"/>
                <p:cNvSpPr/>
                <p:nvPr/>
              </p:nvSpPr>
              <p:spPr>
                <a:xfrm>
                  <a:off x="2060662" y="5533816"/>
                  <a:ext cx="1006388" cy="188472"/>
                </a:xfrm>
                <a:prstGeom prst="ellipse">
                  <a:avLst/>
                </a:prstGeom>
                <a:gradFill flip="none" rotWithShape="1">
                  <a:gsLst>
                    <a:gs pos="97000">
                      <a:sysClr val="windowText" lastClr="000000">
                        <a:alpha val="0"/>
                      </a:sysClr>
                    </a:gs>
                    <a:gs pos="0">
                      <a:sysClr val="windowText" lastClr="000000">
                        <a:alpha val="54000"/>
                      </a:sysClr>
                    </a:gs>
                  </a:gsLst>
                  <a:path path="shape">
                    <a:fillToRect l="50000" t="50000" r="50000" b="50000"/>
                  </a:path>
                  <a:tileRect/>
                </a:gradFill>
                <a:ln w="25400" cap="flat" cmpd="sng" algn="ctr">
                  <a:noFill/>
                  <a:prstDash val="solid"/>
                </a:ln>
                <a:effectLst/>
              </p:spPr>
              <p:txBody>
                <a:bodyPr anchor="ctr"/>
                <a:lstStyle/>
                <a:p>
                  <a:pPr algn="ctr" defTabSz="913765">
                    <a:defRPr/>
                  </a:pPr>
                  <a:endParaRPr lang="zh-CN" altLang="en-US" sz="1700" kern="0" dirty="0">
                    <a:solidFill>
                      <a:sysClr val="window" lastClr="FFFFFF"/>
                    </a:solidFill>
                    <a:ea typeface="微软雅黑" panose="020B0503020204020204" pitchFamily="34" charset="-122"/>
                  </a:endParaRPr>
                </a:p>
              </p:txBody>
            </p:sp>
            <p:sp>
              <p:nvSpPr>
                <p:cNvPr id="16" name="Oval 19"/>
                <p:cNvSpPr>
                  <a:spLocks noChangeArrowheads="1"/>
                </p:cNvSpPr>
                <p:nvPr/>
              </p:nvSpPr>
              <p:spPr bwMode="auto">
                <a:xfrm>
                  <a:off x="2051050" y="4567238"/>
                  <a:ext cx="1016000" cy="1016000"/>
                </a:xfrm>
                <a:prstGeom prst="ellipse">
                  <a:avLst/>
                </a:prstGeom>
                <a:gradFill rotWithShape="1">
                  <a:gsLst>
                    <a:gs pos="0">
                      <a:srgbClr val="FFFFFF"/>
                    </a:gs>
                    <a:gs pos="100000">
                      <a:srgbClr val="C5C5C5"/>
                    </a:gs>
                  </a:gsLst>
                  <a:path path="shape">
                    <a:fillToRect l="50000" t="50000" r="50000" b="50000"/>
                  </a:path>
                </a:gradFill>
                <a:ln w="9525">
                  <a:solidFill>
                    <a:srgbClr val="C5C5C5"/>
                  </a:solidFill>
                  <a:round/>
                </a:ln>
                <a:effectLst/>
              </p:spPr>
              <p:txBody>
                <a:bodyPr anchor="ctr"/>
                <a:lstStyle/>
                <a:p>
                  <a:pPr algn="ctr" defTabSz="913765">
                    <a:lnSpc>
                      <a:spcPct val="120000"/>
                    </a:lnSpc>
                    <a:defRPr/>
                  </a:pPr>
                  <a:endParaRPr lang="zh-CN" altLang="en-US" sz="1700" kern="0" dirty="0">
                    <a:solidFill>
                      <a:srgbClr val="4D4D4D"/>
                    </a:solidFill>
                    <a:latin typeface="Arial" panose="020B0604020202020204" pitchFamily="34" charset="0"/>
                    <a:ea typeface="微软雅黑" panose="020B0503020204020204" pitchFamily="34" charset="-122"/>
                  </a:endParaRPr>
                </a:p>
              </p:txBody>
            </p:sp>
          </p:grpSp>
        </p:grpSp>
        <p:sp>
          <p:nvSpPr>
            <p:cNvPr id="4" name="矩形 3"/>
            <p:cNvSpPr/>
            <p:nvPr/>
          </p:nvSpPr>
          <p:spPr>
            <a:xfrm>
              <a:off x="3208715" y="1605792"/>
              <a:ext cx="1818926" cy="969652"/>
            </a:xfrm>
            <a:prstGeom prst="rect">
              <a:avLst/>
            </a:prstGeom>
          </p:spPr>
          <p:txBody>
            <a:bodyPr wrap="none">
              <a:spAutoFit/>
            </a:bodyPr>
            <a:lstStyle/>
            <a:p>
              <a:pPr algn="ctr" defTabSz="913765"/>
              <a:r>
                <a:rPr lang="zh-CN" altLang="en-US" sz="2400" b="1" dirty="0">
                  <a:solidFill>
                    <a:srgbClr val="6FB879"/>
                  </a:solidFill>
                  <a:latin typeface="微软雅黑" panose="020B0503020204020204" pitchFamily="34" charset="-122"/>
                  <a:ea typeface="微软雅黑" panose="020B0503020204020204" pitchFamily="34" charset="-122"/>
                </a:rPr>
                <a:t>门诊总量</a:t>
              </a:r>
              <a:endParaRPr lang="en-US" altLang="zh-CN" sz="2400" b="1" dirty="0">
                <a:solidFill>
                  <a:srgbClr val="6FB879"/>
                </a:solidFill>
                <a:latin typeface="微软雅黑" panose="020B0503020204020204" pitchFamily="34" charset="-122"/>
                <a:ea typeface="微软雅黑" panose="020B0503020204020204" pitchFamily="34" charset="-122"/>
              </a:endParaRPr>
            </a:p>
            <a:p>
              <a:pPr algn="ctr" defTabSz="913765"/>
              <a:r>
                <a:rPr lang="en-US" altLang="zh-CN" sz="2400" b="1" dirty="0" smtClean="0">
                  <a:solidFill>
                    <a:srgbClr val="6FB879"/>
                  </a:solidFill>
                  <a:latin typeface="微软雅黑" panose="020B0503020204020204" pitchFamily="34" charset="-122"/>
                  <a:ea typeface="微软雅黑" panose="020B0503020204020204" pitchFamily="34" charset="-122"/>
                </a:rPr>
                <a:t>72</a:t>
              </a:r>
              <a:r>
                <a:rPr lang="zh-CN" altLang="en-US" sz="2400" b="1" dirty="0" smtClean="0">
                  <a:solidFill>
                    <a:srgbClr val="6FB879"/>
                  </a:solidFill>
                  <a:latin typeface="微软雅黑" panose="020B0503020204020204" pitchFamily="34" charset="-122"/>
                  <a:ea typeface="微软雅黑" panose="020B0503020204020204" pitchFamily="34" charset="-122"/>
                </a:rPr>
                <a:t>万人次</a:t>
              </a:r>
              <a:endParaRPr lang="zh-CN" altLang="en-US" sz="2400" b="1" dirty="0">
                <a:solidFill>
                  <a:srgbClr val="6FB879"/>
                </a:solidFill>
                <a:latin typeface="微软雅黑" panose="020B0503020204020204" pitchFamily="34" charset="-122"/>
                <a:ea typeface="微软雅黑" panose="020B0503020204020204" pitchFamily="34" charset="-122"/>
              </a:endParaRPr>
            </a:p>
          </p:txBody>
        </p:sp>
        <p:sp>
          <p:nvSpPr>
            <p:cNvPr id="5" name="矩形 4"/>
            <p:cNvSpPr/>
            <p:nvPr/>
          </p:nvSpPr>
          <p:spPr>
            <a:xfrm>
              <a:off x="7435893" y="3475956"/>
              <a:ext cx="2831278" cy="538722"/>
            </a:xfrm>
            <a:prstGeom prst="rect">
              <a:avLst/>
            </a:prstGeom>
          </p:spPr>
          <p:txBody>
            <a:bodyPr wrap="square">
              <a:spAutoFit/>
            </a:bodyPr>
            <a:lstStyle/>
            <a:p>
              <a:pPr defTabSz="913765"/>
              <a:r>
                <a:rPr lang="zh-CN" altLang="en-US" sz="1700" dirty="0">
                  <a:solidFill>
                    <a:schemeClr val="bg1"/>
                  </a:solidFill>
                  <a:latin typeface="微软雅黑" panose="020B0503020204020204" pitchFamily="34" charset="-122"/>
                  <a:ea typeface="微软雅黑" panose="020B0503020204020204" pitchFamily="34" charset="-122"/>
                </a:rPr>
                <a:t>市场占有率</a:t>
              </a:r>
              <a:r>
                <a:rPr lang="zh-CN" altLang="en-US" sz="1700" b="1" dirty="0" smtClean="0">
                  <a:solidFill>
                    <a:srgbClr val="C00000"/>
                  </a:solidFill>
                  <a:latin typeface="微软雅黑" panose="020B0503020204020204" pitchFamily="34" charset="-122"/>
                  <a:ea typeface="微软雅黑" panose="020B0503020204020204" pitchFamily="34" charset="-122"/>
                </a:rPr>
                <a:t>上升</a:t>
              </a:r>
              <a:r>
                <a:rPr lang="en-US" altLang="zh-CN" sz="2400" b="1" dirty="0" smtClean="0">
                  <a:solidFill>
                    <a:srgbClr val="C00000"/>
                  </a:solidFill>
                  <a:latin typeface="微软雅黑" panose="020B0503020204020204" pitchFamily="34" charset="-122"/>
                  <a:ea typeface="微软雅黑" panose="020B0503020204020204" pitchFamily="34" charset="-122"/>
                </a:rPr>
                <a:t>5%</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a:off x="6129890" y="576837"/>
              <a:ext cx="3235453" cy="538722"/>
            </a:xfrm>
            <a:prstGeom prst="rect">
              <a:avLst/>
            </a:prstGeom>
          </p:spPr>
          <p:txBody>
            <a:bodyPr wrap="square">
              <a:spAutoFit/>
            </a:bodyPr>
            <a:lstStyle/>
            <a:p>
              <a:pPr defTabSz="913765"/>
              <a:r>
                <a:rPr lang="zh-CN" altLang="en-US" sz="1700" dirty="0">
                  <a:solidFill>
                    <a:schemeClr val="bg1"/>
                  </a:solidFill>
                  <a:latin typeface="微软雅黑" panose="020B0503020204020204" pitchFamily="34" charset="-122"/>
                  <a:ea typeface="微软雅黑" panose="020B0503020204020204" pitchFamily="34" charset="-122"/>
                </a:rPr>
                <a:t>门诊满意率</a:t>
              </a:r>
              <a:r>
                <a:rPr lang="zh-CN" altLang="en-US" sz="1700" b="1" dirty="0" smtClean="0">
                  <a:solidFill>
                    <a:srgbClr val="C00000"/>
                  </a:solidFill>
                  <a:latin typeface="微软雅黑" panose="020B0503020204020204" pitchFamily="34" charset="-122"/>
                  <a:ea typeface="微软雅黑" panose="020B0503020204020204" pitchFamily="34" charset="-122"/>
                </a:rPr>
                <a:t>上升至</a:t>
              </a:r>
              <a:r>
                <a:rPr lang="en-US" altLang="zh-CN" sz="2400" b="1" dirty="0" smtClean="0">
                  <a:solidFill>
                    <a:srgbClr val="C00000"/>
                  </a:solidFill>
                  <a:latin typeface="微软雅黑" panose="020B0503020204020204" pitchFamily="34" charset="-122"/>
                  <a:ea typeface="微软雅黑" panose="020B0503020204020204" pitchFamily="34" charset="-122"/>
                </a:rPr>
                <a:t>97%</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7" name="矩形 6"/>
            <p:cNvSpPr/>
            <p:nvPr/>
          </p:nvSpPr>
          <p:spPr>
            <a:xfrm>
              <a:off x="627768" y="4257536"/>
              <a:ext cx="3490410" cy="538722"/>
            </a:xfrm>
            <a:prstGeom prst="rect">
              <a:avLst/>
            </a:prstGeom>
          </p:spPr>
          <p:txBody>
            <a:bodyPr wrap="square">
              <a:spAutoFit/>
            </a:bodyPr>
            <a:lstStyle/>
            <a:p>
              <a:pPr defTabSz="913765"/>
              <a:r>
                <a:rPr lang="zh-CN" altLang="en-US" sz="1700" dirty="0" smtClean="0">
                  <a:solidFill>
                    <a:schemeClr val="bg1"/>
                  </a:solidFill>
                  <a:latin typeface="微软雅黑" panose="020B0503020204020204" pitchFamily="34" charset="-122"/>
                  <a:ea typeface="微软雅黑" panose="020B0503020204020204" pitchFamily="34" charset="-122"/>
                </a:rPr>
                <a:t>同比</a:t>
              </a:r>
              <a:r>
                <a:rPr lang="en-US" altLang="zh-CN" sz="1700" dirty="0" smtClean="0">
                  <a:solidFill>
                    <a:schemeClr val="bg1"/>
                  </a:solidFill>
                  <a:latin typeface="微软雅黑" panose="020B0503020204020204" pitchFamily="34" charset="-122"/>
                  <a:ea typeface="微软雅黑" panose="020B0503020204020204" pitchFamily="34" charset="-122"/>
                </a:rPr>
                <a:t>2015</a:t>
              </a:r>
              <a:r>
                <a:rPr lang="zh-CN" altLang="en-US" sz="1700" dirty="0" smtClean="0">
                  <a:solidFill>
                    <a:schemeClr val="bg1"/>
                  </a:solidFill>
                  <a:latin typeface="微软雅黑" panose="020B0503020204020204" pitchFamily="34" charset="-122"/>
                  <a:ea typeface="微软雅黑" panose="020B0503020204020204" pitchFamily="34" charset="-122"/>
                </a:rPr>
                <a:t>年 </a:t>
              </a:r>
              <a:r>
                <a:rPr lang="zh-CN" altLang="en-US" sz="1700" b="1" dirty="0" smtClean="0">
                  <a:solidFill>
                    <a:srgbClr val="C00000"/>
                  </a:solidFill>
                  <a:latin typeface="微软雅黑" panose="020B0503020204020204" pitchFamily="34" charset="-122"/>
                  <a:ea typeface="微软雅黑" panose="020B0503020204020204" pitchFamily="34" charset="-122"/>
                </a:rPr>
                <a:t>增长</a:t>
              </a:r>
              <a:r>
                <a:rPr lang="en-US" altLang="zh-CN" sz="2400" b="1"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23%</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grpSp>
      <p:sp>
        <p:nvSpPr>
          <p:cNvPr id="31" name="矩形 30"/>
          <p:cNvSpPr/>
          <p:nvPr/>
        </p:nvSpPr>
        <p:spPr>
          <a:xfrm>
            <a:off x="447670" y="368775"/>
            <a:ext cx="6775450" cy="58356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3.7 20xx</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门诊及手术台次指标规划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TextBox 47"/>
          <p:cNvSpPr txBox="1"/>
          <p:nvPr/>
        </p:nvSpPr>
        <p:spPr>
          <a:xfrm>
            <a:off x="6715979" y="6276195"/>
            <a:ext cx="4717558" cy="307740"/>
          </a:xfrm>
          <a:prstGeom prst="rect">
            <a:avLst/>
          </a:prstGeom>
          <a:noFill/>
          <a:ln>
            <a:solidFill>
              <a:schemeClr val="tx2"/>
            </a:solidFill>
          </a:ln>
        </p:spPr>
        <p:txBody>
          <a:bodyPr wrap="square" lIns="91403" tIns="45702" rIns="91403" bIns="45702" rtlCol="0">
            <a:spAutoFit/>
          </a:bodyPr>
          <a:lstStyle/>
          <a:p>
            <a:pPr algn="ctr" defTabSz="913765"/>
            <a:r>
              <a:rPr lang="zh-CN" altLang="en-US" sz="1400" dirty="0">
                <a:solidFill>
                  <a:schemeClr val="bg1"/>
                </a:solidFill>
                <a:latin typeface="微软雅黑" panose="020B0503020204020204" pitchFamily="34" charset="-122"/>
                <a:ea typeface="微软雅黑" panose="020B0503020204020204" pitchFamily="34" charset="-122"/>
              </a:rPr>
              <a:t>本数据仅作为演示</a:t>
            </a:r>
            <a:r>
              <a:rPr lang="zh-CN" altLang="en-US" sz="1400" dirty="0" smtClean="0">
                <a:solidFill>
                  <a:schemeClr val="bg1"/>
                </a:solidFill>
                <a:latin typeface="微软雅黑" panose="020B0503020204020204" pitchFamily="34" charset="-122"/>
                <a:ea typeface="微软雅黑" panose="020B0503020204020204" pitchFamily="34" charset="-122"/>
              </a:rPr>
              <a:t>参考</a:t>
            </a:r>
            <a:r>
              <a:rPr lang="en-US" altLang="zh-CN" sz="1400" dirty="0" smtClean="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请各医院根据自身实际情况</a:t>
            </a:r>
            <a:r>
              <a:rPr lang="zh-CN" altLang="en-US" sz="1400" dirty="0" smtClean="0">
                <a:solidFill>
                  <a:schemeClr val="bg1"/>
                </a:solidFill>
                <a:latin typeface="微软雅黑" panose="020B0503020204020204" pitchFamily="34" charset="-122"/>
                <a:ea typeface="微软雅黑" panose="020B0503020204020204" pitchFamily="34" charset="-122"/>
              </a:rPr>
              <a:t>填写</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07324" y="233905"/>
            <a:ext cx="6858000" cy="6858000"/>
          </a:xfrm>
          <a:prstGeom prst="rect">
            <a:avLst/>
          </a:prstGeom>
        </p:spPr>
      </p:pic>
      <p:pic>
        <p:nvPicPr>
          <p:cNvPr id="30" name="Picture 2" descr="C:\Documents and Settings\hp1\桌面\shutterstock_3921214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660" y="2287368"/>
            <a:ext cx="3890459" cy="3198795"/>
          </a:xfrm>
          <a:prstGeom prst="rect">
            <a:avLst/>
          </a:prstGeom>
          <a:noFill/>
          <a:extLst>
            <a:ext uri="{909E8E84-426E-40DD-AFC4-6F175D3DCCD1}">
              <a14:hiddenFill xmlns:a14="http://schemas.microsoft.com/office/drawing/2010/main">
                <a:solidFill>
                  <a:srgbClr val="FFFFFF"/>
                </a:solidFill>
              </a14:hiddenFill>
            </a:ext>
          </a:extLst>
        </p:spPr>
      </p:pic>
      <p:sp>
        <p:nvSpPr>
          <p:cNvPr id="34" name="矩形 33"/>
          <p:cNvSpPr/>
          <p:nvPr/>
        </p:nvSpPr>
        <p:spPr>
          <a:xfrm>
            <a:off x="7812780" y="3445561"/>
            <a:ext cx="1159293" cy="369332"/>
          </a:xfrm>
          <a:prstGeom prst="rect">
            <a:avLst/>
          </a:prstGeom>
        </p:spPr>
        <p:txBody>
          <a:bodyPr wrap="none">
            <a:spAutoFit/>
          </a:bodyPr>
          <a:lstStyle/>
          <a:p>
            <a:pPr algn="ctr" defTabSz="913765">
              <a:defRPr/>
            </a:pPr>
            <a:r>
              <a:rPr lang="zh-CN" altLang="en-US" b="1" kern="0" dirty="0" smtClean="0">
                <a:solidFill>
                  <a:srgbClr val="FFFFFF"/>
                </a:solidFill>
                <a:latin typeface="Arial" panose="020B0604020202020204" pitchFamily="34" charset="0"/>
                <a:ea typeface="微软雅黑" panose="020B0503020204020204" pitchFamily="34" charset="-122"/>
              </a:rPr>
              <a:t>床位</a:t>
            </a:r>
            <a:r>
              <a:rPr lang="en-US" altLang="zh-CN" b="1" kern="0" dirty="0" smtClean="0">
                <a:solidFill>
                  <a:srgbClr val="FFFFFF"/>
                </a:solidFill>
                <a:latin typeface="Arial" panose="020B0604020202020204" pitchFamily="34" charset="0"/>
                <a:ea typeface="微软雅黑" panose="020B0503020204020204" pitchFamily="34" charset="-122"/>
              </a:rPr>
              <a:t>1000</a:t>
            </a:r>
            <a:endParaRPr lang="zh-CN" altLang="en-US" b="1" kern="0" dirty="0">
              <a:solidFill>
                <a:srgbClr val="FFFFFF"/>
              </a:solidFill>
              <a:latin typeface="Arial" panose="020B0604020202020204" pitchFamily="34" charset="0"/>
              <a:ea typeface="微软雅黑" panose="020B0503020204020204" pitchFamily="34" charset="-122"/>
            </a:endParaRPr>
          </a:p>
        </p:txBody>
      </p:sp>
      <p:sp>
        <p:nvSpPr>
          <p:cNvPr id="35" name="矩形 34"/>
          <p:cNvSpPr/>
          <p:nvPr/>
        </p:nvSpPr>
        <p:spPr>
          <a:xfrm>
            <a:off x="9241379" y="3383868"/>
            <a:ext cx="2234907" cy="461665"/>
          </a:xfrm>
          <a:prstGeom prst="rect">
            <a:avLst/>
          </a:prstGeom>
        </p:spPr>
        <p:txBody>
          <a:bodyPr wrap="none">
            <a:spAutoFit/>
          </a:bodyPr>
          <a:lstStyle/>
          <a:p>
            <a:pPr algn="ctr" defTabSz="913765">
              <a:defRPr/>
            </a:pPr>
            <a:r>
              <a:rPr lang="zh-CN" altLang="en-US" b="1" kern="0" dirty="0">
                <a:solidFill>
                  <a:schemeClr val="bg1"/>
                </a:solidFill>
                <a:ea typeface="微软雅黑" panose="020B0503020204020204" pitchFamily="34" charset="-122"/>
              </a:rPr>
              <a:t>周转次数</a:t>
            </a:r>
            <a:r>
              <a:rPr lang="zh-CN" altLang="en-US" b="1" kern="0" dirty="0" smtClean="0">
                <a:solidFill>
                  <a:schemeClr val="bg1"/>
                </a:solidFill>
                <a:ea typeface="微软雅黑" panose="020B0503020204020204" pitchFamily="34" charset="-122"/>
              </a:rPr>
              <a:t>提升</a:t>
            </a:r>
            <a:r>
              <a:rPr lang="en-US" altLang="zh-CN" sz="2400" b="1" kern="0" dirty="0" smtClean="0">
                <a:solidFill>
                  <a:srgbClr val="C00000"/>
                </a:solidFill>
                <a:latin typeface="微软雅黑" panose="020B0503020204020204" pitchFamily="34" charset="-122"/>
                <a:ea typeface="微软雅黑" panose="020B0503020204020204" pitchFamily="34" charset="-122"/>
              </a:rPr>
              <a:t>15%</a:t>
            </a:r>
            <a:endParaRPr lang="zh-CN" altLang="en-US" sz="2400" b="1" kern="0" dirty="0">
              <a:solidFill>
                <a:srgbClr val="C00000"/>
              </a:solidFill>
              <a:latin typeface="微软雅黑" panose="020B0503020204020204" pitchFamily="34" charset="-122"/>
              <a:ea typeface="微软雅黑" panose="020B0503020204020204" pitchFamily="34" charset="-122"/>
            </a:endParaRPr>
          </a:p>
        </p:txBody>
      </p:sp>
      <p:sp>
        <p:nvSpPr>
          <p:cNvPr id="36" name="矩形 35"/>
          <p:cNvSpPr/>
          <p:nvPr/>
        </p:nvSpPr>
        <p:spPr>
          <a:xfrm>
            <a:off x="5798492" y="3368617"/>
            <a:ext cx="1540806" cy="523220"/>
          </a:xfrm>
          <a:prstGeom prst="rect">
            <a:avLst/>
          </a:prstGeom>
        </p:spPr>
        <p:txBody>
          <a:bodyPr wrap="none">
            <a:spAutoFit/>
          </a:bodyPr>
          <a:lstStyle/>
          <a:p>
            <a:pPr algn="ctr" defTabSz="913765">
              <a:defRPr/>
            </a:pPr>
            <a:r>
              <a:rPr lang="zh-CN" altLang="en-US" b="1" kern="0" dirty="0">
                <a:solidFill>
                  <a:schemeClr val="bg1"/>
                </a:solidFill>
                <a:ea typeface="微软雅黑" panose="020B0503020204020204" pitchFamily="34" charset="-122"/>
              </a:rPr>
              <a:t>新增</a:t>
            </a:r>
            <a:r>
              <a:rPr lang="en-US" altLang="zh-CN" sz="2800" b="1" kern="0" dirty="0">
                <a:solidFill>
                  <a:srgbClr val="C00000"/>
                </a:solidFill>
                <a:latin typeface="微软雅黑" panose="020B0503020204020204" pitchFamily="34" charset="-122"/>
                <a:ea typeface="微软雅黑" panose="020B0503020204020204" pitchFamily="34" charset="-122"/>
              </a:rPr>
              <a:t>200</a:t>
            </a:r>
            <a:r>
              <a:rPr lang="zh-CN" altLang="en-US" b="1" kern="0" dirty="0">
                <a:solidFill>
                  <a:schemeClr val="bg1"/>
                </a:solidFill>
                <a:ea typeface="微软雅黑" panose="020B0503020204020204" pitchFamily="34" charset="-122"/>
              </a:rPr>
              <a:t>张</a:t>
            </a:r>
            <a:endParaRPr lang="zh-CN" altLang="en-US" b="1" kern="0" dirty="0">
              <a:solidFill>
                <a:schemeClr val="bg1"/>
              </a:solidFill>
              <a:ea typeface="微软雅黑" panose="020B0503020204020204" pitchFamily="34" charset="-122"/>
            </a:endParaRPr>
          </a:p>
        </p:txBody>
      </p:sp>
      <p:sp>
        <p:nvSpPr>
          <p:cNvPr id="37" name="矩形 36"/>
          <p:cNvSpPr/>
          <p:nvPr/>
        </p:nvSpPr>
        <p:spPr>
          <a:xfrm>
            <a:off x="8059324" y="4544600"/>
            <a:ext cx="553998" cy="1956626"/>
          </a:xfrm>
          <a:prstGeom prst="rect">
            <a:avLst/>
          </a:prstGeom>
        </p:spPr>
        <p:txBody>
          <a:bodyPr vert="eaVert" wrap="none">
            <a:spAutoFit/>
          </a:bodyPr>
          <a:lstStyle/>
          <a:p>
            <a:pPr algn="ctr" defTabSz="913765">
              <a:defRPr/>
            </a:pPr>
            <a:r>
              <a:rPr lang="zh-CN" altLang="en-US" b="1" kern="0" dirty="0">
                <a:solidFill>
                  <a:schemeClr val="bg1"/>
                </a:solidFill>
                <a:ea typeface="微软雅黑" panose="020B0503020204020204" pitchFamily="34" charset="-122"/>
              </a:rPr>
              <a:t>使用率</a:t>
            </a:r>
            <a:r>
              <a:rPr lang="zh-CN" altLang="en-US" b="1" kern="0" dirty="0" smtClean="0">
                <a:solidFill>
                  <a:schemeClr val="bg1"/>
                </a:solidFill>
                <a:ea typeface="微软雅黑" panose="020B0503020204020204" pitchFamily="34" charset="-122"/>
              </a:rPr>
              <a:t>提升        </a:t>
            </a:r>
            <a:r>
              <a:rPr lang="en-US" altLang="zh-CN" sz="2400" b="1" kern="0" dirty="0" smtClean="0">
                <a:solidFill>
                  <a:srgbClr val="C00000"/>
                </a:solidFill>
                <a:latin typeface="微软雅黑" panose="020B0503020204020204" pitchFamily="34" charset="-122"/>
                <a:ea typeface="微软雅黑" panose="020B0503020204020204" pitchFamily="34" charset="-122"/>
              </a:rPr>
              <a:t>%</a:t>
            </a:r>
            <a:endParaRPr lang="zh-CN" altLang="en-US" sz="2400" b="1" kern="0" dirty="0">
              <a:solidFill>
                <a:srgbClr val="C00000"/>
              </a:solidFill>
              <a:latin typeface="微软雅黑" panose="020B0503020204020204" pitchFamily="34" charset="-122"/>
              <a:ea typeface="微软雅黑" panose="020B0503020204020204" pitchFamily="34" charset="-122"/>
            </a:endParaRPr>
          </a:p>
        </p:txBody>
      </p:sp>
      <p:sp>
        <p:nvSpPr>
          <p:cNvPr id="38" name="矩形 37"/>
          <p:cNvSpPr/>
          <p:nvPr/>
        </p:nvSpPr>
        <p:spPr>
          <a:xfrm>
            <a:off x="8105489" y="333666"/>
            <a:ext cx="461665" cy="2359748"/>
          </a:xfrm>
          <a:prstGeom prst="rect">
            <a:avLst/>
          </a:prstGeom>
        </p:spPr>
        <p:txBody>
          <a:bodyPr vert="eaVert" wrap="square">
            <a:spAutoFit/>
          </a:bodyPr>
          <a:lstStyle/>
          <a:p>
            <a:pPr algn="ctr" defTabSz="913765">
              <a:defRPr/>
            </a:pPr>
            <a:r>
              <a:rPr lang="zh-CN" altLang="en-US" b="1" kern="0" dirty="0">
                <a:solidFill>
                  <a:schemeClr val="bg1"/>
                </a:solidFill>
                <a:ea typeface="微软雅黑" panose="020B0503020204020204" pitchFamily="34" charset="-122"/>
              </a:rPr>
              <a:t>平均住院日</a:t>
            </a:r>
            <a:r>
              <a:rPr lang="zh-CN" altLang="en-US" b="1" kern="0" dirty="0" smtClean="0">
                <a:solidFill>
                  <a:schemeClr val="bg1"/>
                </a:solidFill>
                <a:ea typeface="微软雅黑" panose="020B0503020204020204" pitchFamily="34" charset="-122"/>
              </a:rPr>
              <a:t>提升      </a:t>
            </a:r>
            <a:r>
              <a:rPr lang="zh-CN" altLang="en-US" b="1" kern="0" dirty="0" smtClean="0">
                <a:solidFill>
                  <a:srgbClr val="C00000"/>
                </a:solidFill>
                <a:ea typeface="微软雅黑" panose="020B0503020204020204" pitchFamily="34" charset="-122"/>
              </a:rPr>
              <a:t>天</a:t>
            </a:r>
            <a:endParaRPr lang="zh-CN" altLang="en-US" b="1" kern="0" dirty="0">
              <a:solidFill>
                <a:srgbClr val="C00000"/>
              </a:solidFill>
              <a:ea typeface="微软雅黑" panose="020B0503020204020204" pitchFamily="34" charset="-122"/>
            </a:endParaRPr>
          </a:p>
        </p:txBody>
      </p:sp>
      <p:sp>
        <p:nvSpPr>
          <p:cNvPr id="14" name="矩形 13"/>
          <p:cNvSpPr/>
          <p:nvPr/>
        </p:nvSpPr>
        <p:spPr>
          <a:xfrm>
            <a:off x="260855" y="454103"/>
            <a:ext cx="4743450" cy="58356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3.8 20xx</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床位指标规划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8172654" y="2015616"/>
            <a:ext cx="327334" cy="369332"/>
          </a:xfrm>
          <a:prstGeom prst="rect">
            <a:avLst/>
          </a:prstGeom>
        </p:spPr>
        <p:txBody>
          <a:bodyPr wrap="none">
            <a:spAutoFit/>
          </a:bodyPr>
          <a:lstStyle/>
          <a:p>
            <a:r>
              <a:rPr lang="en-US" altLang="zh-CN" b="1" kern="0" dirty="0" smtClean="0">
                <a:solidFill>
                  <a:srgbClr val="C00000"/>
                </a:solidFill>
                <a:latin typeface="微软雅黑" panose="020B0503020204020204" pitchFamily="34" charset="-122"/>
                <a:ea typeface="微软雅黑" panose="020B0503020204020204" pitchFamily="34" charset="-122"/>
              </a:rPr>
              <a:t>3</a:t>
            </a:r>
            <a:endParaRPr lang="zh-CN" altLang="en-US" dirty="0"/>
          </a:p>
        </p:txBody>
      </p:sp>
      <p:sp>
        <p:nvSpPr>
          <p:cNvPr id="3" name="矩形 2"/>
          <p:cNvSpPr/>
          <p:nvPr/>
        </p:nvSpPr>
        <p:spPr>
          <a:xfrm>
            <a:off x="8050347" y="5762400"/>
            <a:ext cx="562975" cy="461665"/>
          </a:xfrm>
          <a:prstGeom prst="rect">
            <a:avLst/>
          </a:prstGeom>
        </p:spPr>
        <p:txBody>
          <a:bodyPr wrap="none">
            <a:spAutoFit/>
          </a:bodyPr>
          <a:lstStyle/>
          <a:p>
            <a:r>
              <a:rPr lang="en-US" altLang="zh-CN" sz="2400" b="1" kern="0" dirty="0" smtClean="0">
                <a:solidFill>
                  <a:srgbClr val="C00000"/>
                </a:solidFill>
                <a:latin typeface="微软雅黑" panose="020B0503020204020204" pitchFamily="34" charset="-122"/>
                <a:ea typeface="微软雅黑" panose="020B0503020204020204" pitchFamily="34" charset="-122"/>
              </a:rPr>
              <a:t>15</a:t>
            </a:r>
            <a:endParaRPr lang="zh-CN" altLang="en-US" sz="2400" dirty="0"/>
          </a:p>
        </p:txBody>
      </p:sp>
      <p:sp>
        <p:nvSpPr>
          <p:cNvPr id="12" name="TextBox 47"/>
          <p:cNvSpPr txBox="1"/>
          <p:nvPr/>
        </p:nvSpPr>
        <p:spPr>
          <a:xfrm>
            <a:off x="639396" y="6347356"/>
            <a:ext cx="4717558" cy="307740"/>
          </a:xfrm>
          <a:prstGeom prst="rect">
            <a:avLst/>
          </a:prstGeom>
          <a:noFill/>
          <a:ln>
            <a:solidFill>
              <a:schemeClr val="tx2"/>
            </a:solidFill>
          </a:ln>
        </p:spPr>
        <p:txBody>
          <a:bodyPr wrap="square" lIns="91403" tIns="45702" rIns="91403" bIns="45702" rtlCol="0">
            <a:spAutoFit/>
          </a:bodyPr>
          <a:lstStyle/>
          <a:p>
            <a:pPr algn="ctr" defTabSz="913765"/>
            <a:r>
              <a:rPr lang="zh-CN" altLang="en-US" sz="1400" dirty="0">
                <a:solidFill>
                  <a:srgbClr val="1F497D"/>
                </a:solidFill>
                <a:latin typeface="微软雅黑" panose="020B0503020204020204" pitchFamily="34" charset="-122"/>
                <a:ea typeface="微软雅黑" panose="020B0503020204020204" pitchFamily="34" charset="-122"/>
              </a:rPr>
              <a:t>本数据仅作为演示</a:t>
            </a:r>
            <a:r>
              <a:rPr lang="zh-CN" altLang="en-US" sz="1400" dirty="0" smtClean="0">
                <a:solidFill>
                  <a:srgbClr val="1F497D"/>
                </a:solidFill>
                <a:latin typeface="微软雅黑" panose="020B0503020204020204" pitchFamily="34" charset="-122"/>
                <a:ea typeface="微软雅黑" panose="020B0503020204020204" pitchFamily="34" charset="-122"/>
              </a:rPr>
              <a:t>参考</a:t>
            </a:r>
            <a:r>
              <a:rPr lang="en-US" altLang="zh-CN" sz="1400" dirty="0" smtClean="0">
                <a:solidFill>
                  <a:srgbClr val="1F497D"/>
                </a:solidFill>
                <a:latin typeface="微软雅黑" panose="020B0503020204020204" pitchFamily="34" charset="-122"/>
                <a:ea typeface="微软雅黑" panose="020B0503020204020204" pitchFamily="34" charset="-122"/>
              </a:rPr>
              <a:t>,</a:t>
            </a: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请各医院根据自身实际情况</a:t>
            </a:r>
            <a:r>
              <a:rPr lang="zh-CN" altLang="en-US" sz="1400" dirty="0" smtClean="0">
                <a:solidFill>
                  <a:schemeClr val="accent1">
                    <a:lumMod val="50000"/>
                  </a:schemeClr>
                </a:solidFill>
                <a:latin typeface="微软雅黑" panose="020B0503020204020204" pitchFamily="34" charset="-122"/>
                <a:ea typeface="微软雅黑" panose="020B0503020204020204" pitchFamily="34" charset="-122"/>
              </a:rPr>
              <a:t>填写</a:t>
            </a:r>
            <a:endParaRPr lang="zh-CN" altLang="en-US" sz="1400" dirty="0">
              <a:solidFill>
                <a:schemeClr val="accent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人物组成的勾图形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79073" y="798165"/>
            <a:ext cx="7112927" cy="533469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673754" y="1833540"/>
            <a:ext cx="5098396" cy="3539430"/>
          </a:xfrm>
          <a:prstGeom prst="rect">
            <a:avLst/>
          </a:prstGeom>
          <a:noFill/>
        </p:spPr>
        <p:txBody>
          <a:bodyPr wrap="square" rtlCol="0">
            <a:spAutoFit/>
          </a:bodyPr>
          <a:lstStyle/>
          <a:p>
            <a:pPr>
              <a:lnSpc>
                <a:spcPct val="200000"/>
              </a:lnSpc>
            </a:pPr>
            <a:r>
              <a:rPr lang="zh-CN" altLang="en-US" sz="2000" dirty="0" smtClean="0">
                <a:latin typeface="微软雅黑" panose="020B0503020204020204" pitchFamily="34" charset="-122"/>
                <a:ea typeface="微软雅黑" panose="020B0503020204020204" pitchFamily="34" charset="-122"/>
              </a:rPr>
              <a:t>争取农合医保报销总额</a:t>
            </a:r>
            <a:r>
              <a:rPr lang="zh-CN" altLang="en-US" sz="2400" b="1" dirty="0" smtClean="0">
                <a:solidFill>
                  <a:srgbClr val="FF0000"/>
                </a:solidFill>
                <a:latin typeface="微软雅黑" panose="020B0503020204020204" pitchFamily="34" charset="-122"/>
                <a:ea typeface="微软雅黑" panose="020B0503020204020204" pitchFamily="34" charset="-122"/>
              </a:rPr>
              <a:t>提升</a:t>
            </a:r>
            <a:r>
              <a:rPr lang="en-US" altLang="zh-CN" sz="2400" b="1" dirty="0" smtClean="0">
                <a:solidFill>
                  <a:srgbClr val="FF0000"/>
                </a:solidFill>
                <a:latin typeface="微软雅黑" panose="020B0503020204020204" pitchFamily="34" charset="-122"/>
                <a:ea typeface="微软雅黑" panose="020B0503020204020204" pitchFamily="34" charset="-122"/>
              </a:rPr>
              <a:t>8%</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200000"/>
              </a:lnSpc>
            </a:pPr>
            <a:r>
              <a:rPr lang="zh-CN" altLang="en-US" sz="2000" dirty="0" smtClean="0">
                <a:latin typeface="微软雅黑" panose="020B0503020204020204" pitchFamily="34" charset="-122"/>
                <a:ea typeface="微软雅黑" panose="020B0503020204020204" pitchFamily="34" charset="-122"/>
              </a:rPr>
              <a:t>争取将</a:t>
            </a:r>
            <a:r>
              <a:rPr lang="en-US" altLang="zh-CN" sz="2000" dirty="0" smtClean="0">
                <a:latin typeface="微软雅黑" panose="020B0503020204020204" pitchFamily="34" charset="-122"/>
                <a:ea typeface="微软雅黑" panose="020B0503020204020204" pitchFamily="34" charset="-122"/>
              </a:rPr>
              <a:t>PET-CT</a:t>
            </a:r>
            <a:r>
              <a:rPr lang="zh-CN" altLang="en-US" sz="2000" dirty="0" smtClean="0">
                <a:latin typeface="微软雅黑" panose="020B0503020204020204" pitchFamily="34" charset="-122"/>
                <a:ea typeface="微软雅黑" panose="020B0503020204020204" pitchFamily="34" charset="-122"/>
              </a:rPr>
              <a:t>、血透等大型医疗检查设备纳入农合医保；</a:t>
            </a:r>
            <a:endParaRPr lang="en-US" altLang="zh-CN" sz="2000" dirty="0" smtClean="0">
              <a:latin typeface="微软雅黑" panose="020B0503020204020204" pitchFamily="34" charset="-122"/>
              <a:ea typeface="微软雅黑" panose="020B0503020204020204" pitchFamily="34" charset="-122"/>
            </a:endParaRPr>
          </a:p>
          <a:p>
            <a:pPr>
              <a:lnSpc>
                <a:spcPct val="200000"/>
              </a:lnSpc>
            </a:pPr>
            <a:r>
              <a:rPr lang="zh-CN" altLang="en-US" sz="2000" dirty="0" smtClean="0">
                <a:latin typeface="微软雅黑" panose="020B0503020204020204" pitchFamily="34" charset="-122"/>
                <a:ea typeface="微软雅黑" panose="020B0503020204020204" pitchFamily="34" charset="-122"/>
              </a:rPr>
              <a:t>争取农合医保人均支付费用</a:t>
            </a:r>
            <a:r>
              <a:rPr lang="zh-CN" altLang="en-US" sz="2400" b="1" dirty="0" smtClean="0">
                <a:solidFill>
                  <a:srgbClr val="FF0000"/>
                </a:solidFill>
                <a:latin typeface="微软雅黑" panose="020B0503020204020204" pitchFamily="34" charset="-122"/>
                <a:ea typeface="微软雅黑" panose="020B0503020204020204" pitchFamily="34" charset="-122"/>
              </a:rPr>
              <a:t>上升</a:t>
            </a:r>
            <a:r>
              <a:rPr lang="en-US" altLang="zh-CN" sz="2400" b="1" dirty="0" smtClean="0">
                <a:solidFill>
                  <a:srgbClr val="FF0000"/>
                </a:solidFill>
                <a:latin typeface="微软雅黑" panose="020B0503020204020204" pitchFamily="34" charset="-122"/>
                <a:ea typeface="微软雅黑" panose="020B0503020204020204" pitchFamily="34" charset="-122"/>
              </a:rPr>
              <a:t>5%</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200000"/>
              </a:lnSpc>
            </a:pPr>
            <a:r>
              <a:rPr lang="zh-CN" altLang="en-US" sz="2000" dirty="0">
                <a:latin typeface="微软雅黑" panose="020B0503020204020204" pitchFamily="34" charset="-122"/>
                <a:ea typeface="微软雅黑" panose="020B0503020204020204" pitchFamily="34" charset="-122"/>
              </a:rPr>
              <a:t>医</a:t>
            </a:r>
            <a:r>
              <a:rPr lang="zh-CN" altLang="en-US" sz="2000" dirty="0" smtClean="0">
                <a:latin typeface="微软雅黑" panose="020B0503020204020204" pitchFamily="34" charset="-122"/>
                <a:ea typeface="微软雅黑" panose="020B0503020204020204" pitchFamily="34" charset="-122"/>
              </a:rPr>
              <a:t>保最高支付限额</a:t>
            </a:r>
            <a:r>
              <a:rPr lang="zh-CN" altLang="en-US" sz="2400" b="1" dirty="0" smtClean="0">
                <a:solidFill>
                  <a:srgbClr val="FF0000"/>
                </a:solidFill>
                <a:latin typeface="微软雅黑" panose="020B0503020204020204" pitchFamily="34" charset="-122"/>
                <a:ea typeface="微软雅黑" panose="020B0503020204020204" pitchFamily="34" charset="-122"/>
              </a:rPr>
              <a:t>提升</a:t>
            </a:r>
            <a:r>
              <a:rPr lang="en-US" altLang="zh-CN" sz="2400" b="1" dirty="0" smtClean="0">
                <a:solidFill>
                  <a:srgbClr val="FF0000"/>
                </a:solidFill>
                <a:latin typeface="微软雅黑" panose="020B0503020204020204" pitchFamily="34" charset="-122"/>
                <a:ea typeface="微软雅黑" panose="020B0503020204020204" pitchFamily="34" charset="-122"/>
              </a:rPr>
              <a:t>4%</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p:txBody>
      </p:sp>
      <p:sp>
        <p:nvSpPr>
          <p:cNvPr id="3" name="TextBox 12"/>
          <p:cNvSpPr txBox="1"/>
          <p:nvPr/>
        </p:nvSpPr>
        <p:spPr>
          <a:xfrm>
            <a:off x="416671" y="5590702"/>
            <a:ext cx="5992514" cy="369167"/>
          </a:xfrm>
          <a:prstGeom prst="rect">
            <a:avLst/>
          </a:prstGeom>
          <a:noFill/>
          <a:ln>
            <a:solidFill>
              <a:srgbClr val="44ADCB"/>
            </a:solidFill>
          </a:ln>
        </p:spPr>
        <p:txBody>
          <a:bodyPr wrap="square" lIns="91403" tIns="45702" rIns="91403" bIns="45702" rtlCol="0">
            <a:spAutoFit/>
          </a:bodyPr>
          <a:lstStyle/>
          <a:p>
            <a:pPr algn="ctr" defTabSz="913765"/>
            <a:r>
              <a:rPr lang="zh-CN" altLang="en-US" sz="1800" dirty="0">
                <a:solidFill>
                  <a:srgbClr val="1F497D"/>
                </a:solidFill>
                <a:latin typeface="微软雅黑" panose="020B0503020204020204" pitchFamily="34" charset="-122"/>
                <a:ea typeface="微软雅黑" panose="020B0503020204020204" pitchFamily="34" charset="-122"/>
              </a:rPr>
              <a:t>医院公关部、医务科争取政府支持，配合完成各项指标。</a:t>
            </a:r>
            <a:endParaRPr lang="zh-CN" altLang="en-US" sz="1800" dirty="0">
              <a:solidFill>
                <a:srgbClr val="1F497D"/>
              </a:solidFill>
              <a:latin typeface="微软雅黑" panose="020B0503020204020204" pitchFamily="34" charset="-122"/>
              <a:ea typeface="微软雅黑" panose="020B0503020204020204" pitchFamily="34" charset="-122"/>
            </a:endParaRPr>
          </a:p>
        </p:txBody>
      </p:sp>
      <p:sp>
        <p:nvSpPr>
          <p:cNvPr id="9" name="矩形 8"/>
          <p:cNvSpPr/>
          <p:nvPr/>
        </p:nvSpPr>
        <p:spPr>
          <a:xfrm>
            <a:off x="299477" y="546205"/>
            <a:ext cx="4743450" cy="58356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3.9 20xx</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医保指标规划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3736" r="19556"/>
          <a:stretch>
            <a:fillRect/>
          </a:stretch>
        </p:blipFill>
        <p:spPr>
          <a:xfrm>
            <a:off x="0" y="0"/>
            <a:ext cx="12205648" cy="6858000"/>
          </a:xfrm>
          <a:prstGeom prst="rect">
            <a:avLst/>
          </a:prstGeom>
        </p:spPr>
      </p:pic>
      <p:sp>
        <p:nvSpPr>
          <p:cNvPr id="7" name="矩形 6"/>
          <p:cNvSpPr/>
          <p:nvPr/>
        </p:nvSpPr>
        <p:spPr>
          <a:xfrm>
            <a:off x="573133" y="562638"/>
            <a:ext cx="3068469"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3.10   </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硬件设备</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aphicFrame>
        <p:nvGraphicFramePr>
          <p:cNvPr id="8" name="表格 7"/>
          <p:cNvGraphicFramePr>
            <a:graphicFrameLocks noGrp="1"/>
          </p:cNvGraphicFramePr>
          <p:nvPr/>
        </p:nvGraphicFramePr>
        <p:xfrm>
          <a:off x="731524" y="2462824"/>
          <a:ext cx="6561835" cy="1854200"/>
        </p:xfrm>
        <a:graphic>
          <a:graphicData uri="http://schemas.openxmlformats.org/drawingml/2006/table">
            <a:tbl>
              <a:tblPr firstRow="1" bandRow="1">
                <a:tableStyleId>{93296810-A885-4BE3-A3E7-6D5BEEA58F35}</a:tableStyleId>
              </a:tblPr>
              <a:tblGrid>
                <a:gridCol w="2195014"/>
                <a:gridCol w="1938969"/>
                <a:gridCol w="2427852"/>
              </a:tblGrid>
              <a:tr h="370840">
                <a:tc>
                  <a:txBody>
                    <a:bodyPr/>
                    <a:lstStyle/>
                    <a:p>
                      <a:r>
                        <a:rPr lang="en-US" altLang="zh-CN" sz="1400" baseline="0" dirty="0" smtClean="0"/>
                        <a:t> </a:t>
                      </a:r>
                      <a:r>
                        <a:rPr lang="zh-CN" altLang="en-US" sz="1400" baseline="0" dirty="0" smtClean="0"/>
                        <a:t>需新购入设备</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zh-CN" altLang="en-US" sz="1400" dirty="0" smtClean="0"/>
                        <a:t>预计购入时间</a:t>
                      </a:r>
                      <a:endParaRPr lang="en-US" altLang="zh-CN" sz="1400" dirty="0" smtClean="0">
                        <a:latin typeface="微软雅黑" panose="020B0503020204020204" pitchFamily="34" charset="-122"/>
                        <a:ea typeface="微软雅黑" panose="020B0503020204020204" pitchFamily="34" charset="-122"/>
                      </a:endParaRPr>
                    </a:p>
                  </a:txBody>
                  <a:tcPr/>
                </a:tc>
                <a:tc>
                  <a:txBody>
                    <a:bodyPr/>
                    <a:lstStyle/>
                    <a:p>
                      <a:r>
                        <a:rPr lang="zh-CN" altLang="en-US" sz="1400" dirty="0" smtClean="0"/>
                        <a:t>金额估算</a:t>
                      </a:r>
                      <a:endParaRPr lang="en-US" altLang="zh-CN" sz="1400" dirty="0" smtClean="0">
                        <a:latin typeface="微软雅黑" panose="020B0503020204020204" pitchFamily="34" charset="-122"/>
                        <a:ea typeface="微软雅黑" panose="020B0503020204020204" pitchFamily="34" charset="-122"/>
                      </a:endParaRPr>
                    </a:p>
                  </a:txBody>
                  <a:tcPr/>
                </a:tc>
              </a:tr>
              <a:tr h="370840">
                <a:tc>
                  <a:txBody>
                    <a:bodyPr/>
                    <a:lstStyle/>
                    <a:p>
                      <a:r>
                        <a:rPr lang="en-US" altLang="zh-CN" sz="1400" dirty="0" smtClean="0">
                          <a:latin typeface="微软雅黑" panose="020B0503020204020204" pitchFamily="34" charset="-122"/>
                          <a:ea typeface="微软雅黑" panose="020B0503020204020204" pitchFamily="34" charset="-122"/>
                        </a:rPr>
                        <a:t>320</a:t>
                      </a:r>
                      <a:r>
                        <a:rPr lang="zh-CN" altLang="en-US" sz="1400" dirty="0" smtClean="0">
                          <a:latin typeface="微软雅黑" panose="020B0503020204020204" pitchFamily="34" charset="-122"/>
                          <a:ea typeface="微软雅黑" panose="020B0503020204020204" pitchFamily="34" charset="-122"/>
                        </a:rPr>
                        <a:t>排</a:t>
                      </a:r>
                      <a:r>
                        <a:rPr lang="en-US" altLang="zh-CN" sz="1400" dirty="0" smtClean="0">
                          <a:latin typeface="微软雅黑" panose="020B0503020204020204" pitchFamily="34" charset="-122"/>
                          <a:ea typeface="微软雅黑" panose="020B0503020204020204" pitchFamily="34" charset="-122"/>
                        </a:rPr>
                        <a:t>CT</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20xx</a:t>
                      </a:r>
                      <a:r>
                        <a:rPr lang="zh-CN" altLang="en-US" sz="1400" dirty="0" smtClean="0">
                          <a:latin typeface="微软雅黑" panose="020B0503020204020204" pitchFamily="34" charset="-122"/>
                          <a:ea typeface="微软雅黑" panose="020B0503020204020204" pitchFamily="34" charset="-122"/>
                        </a:rPr>
                        <a:t>年</a:t>
                      </a:r>
                      <a:r>
                        <a:rPr lang="en-US" altLang="zh-CN" sz="1400" dirty="0" smtClean="0">
                          <a:latin typeface="微软雅黑" panose="020B0503020204020204" pitchFamily="34" charset="-122"/>
                          <a:ea typeface="微软雅黑" panose="020B0503020204020204" pitchFamily="34" charset="-122"/>
                        </a:rPr>
                        <a:t>4</a:t>
                      </a:r>
                      <a:r>
                        <a:rPr lang="zh-CN" altLang="en-US" sz="1400" dirty="0" smtClean="0">
                          <a:latin typeface="微软雅黑" panose="020B0503020204020204" pitchFamily="34" charset="-122"/>
                          <a:ea typeface="微软雅黑" panose="020B0503020204020204" pitchFamily="34" charset="-122"/>
                        </a:rPr>
                        <a:t>月</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269,079,68.00</a:t>
                      </a:r>
                      <a:r>
                        <a:rPr lang="zh-CN" altLang="en-US" sz="1400" dirty="0" smtClean="0">
                          <a:latin typeface="微软雅黑" panose="020B0503020204020204" pitchFamily="34" charset="-122"/>
                          <a:ea typeface="微软雅黑" panose="020B0503020204020204" pitchFamily="34" charset="-122"/>
                        </a:rPr>
                        <a:t>元</a:t>
                      </a:r>
                      <a:endParaRPr lang="zh-CN" altLang="en-US" sz="14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400" dirty="0" smtClean="0">
                          <a:latin typeface="微软雅黑" panose="020B0503020204020204" pitchFamily="34" charset="-122"/>
                          <a:ea typeface="微软雅黑" panose="020B0503020204020204" pitchFamily="34" charset="-122"/>
                        </a:rPr>
                        <a:t>直线加速器</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20xx</a:t>
                      </a:r>
                      <a:r>
                        <a:rPr lang="zh-CN" altLang="en-US" sz="1400" dirty="0" smtClean="0">
                          <a:latin typeface="微软雅黑" panose="020B0503020204020204" pitchFamily="34" charset="-122"/>
                          <a:ea typeface="微软雅黑" panose="020B0503020204020204" pitchFamily="34" charset="-122"/>
                        </a:rPr>
                        <a:t>年</a:t>
                      </a:r>
                      <a:r>
                        <a:rPr lang="en-US" altLang="zh-CN" sz="1400" dirty="0" smtClean="0">
                          <a:latin typeface="微软雅黑" panose="020B0503020204020204" pitchFamily="34" charset="-122"/>
                          <a:ea typeface="微软雅黑" panose="020B0503020204020204" pitchFamily="34" charset="-122"/>
                        </a:rPr>
                        <a:t>6</a:t>
                      </a:r>
                      <a:r>
                        <a:rPr lang="zh-CN" altLang="en-US" sz="1400" dirty="0" smtClean="0">
                          <a:latin typeface="微软雅黑" panose="020B0503020204020204" pitchFamily="34" charset="-122"/>
                          <a:ea typeface="微软雅黑" panose="020B0503020204020204" pitchFamily="34" charset="-122"/>
                        </a:rPr>
                        <a:t>月</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147,960,00.00</a:t>
                      </a:r>
                      <a:r>
                        <a:rPr lang="zh-CN" altLang="en-US" sz="1400" dirty="0" smtClean="0">
                          <a:latin typeface="微软雅黑" panose="020B0503020204020204" pitchFamily="34" charset="-122"/>
                          <a:ea typeface="微软雅黑" panose="020B0503020204020204" pitchFamily="34" charset="-122"/>
                        </a:rPr>
                        <a:t>元</a:t>
                      </a:r>
                      <a:endParaRPr lang="zh-CN" altLang="en-US" sz="14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400" dirty="0" smtClean="0">
                          <a:latin typeface="微软雅黑" panose="020B0503020204020204" pitchFamily="34" charset="-122"/>
                          <a:ea typeface="微软雅黑" panose="020B0503020204020204" pitchFamily="34" charset="-122"/>
                        </a:rPr>
                        <a:t>产科四维彩超</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20xx</a:t>
                      </a:r>
                      <a:r>
                        <a:rPr lang="zh-CN" altLang="en-US" sz="1400" dirty="0" smtClean="0">
                          <a:latin typeface="微软雅黑" panose="020B0503020204020204" pitchFamily="34" charset="-122"/>
                          <a:ea typeface="微软雅黑" panose="020B0503020204020204" pitchFamily="34" charset="-122"/>
                        </a:rPr>
                        <a:t>年</a:t>
                      </a:r>
                      <a:r>
                        <a:rPr lang="en-US" altLang="zh-CN" sz="1400" dirty="0" smtClean="0">
                          <a:latin typeface="微软雅黑" panose="020B0503020204020204" pitchFamily="34" charset="-122"/>
                          <a:ea typeface="微软雅黑" panose="020B0503020204020204" pitchFamily="34" charset="-122"/>
                        </a:rPr>
                        <a:t>7</a:t>
                      </a:r>
                      <a:r>
                        <a:rPr lang="zh-CN" altLang="en-US" sz="1400" dirty="0" smtClean="0">
                          <a:latin typeface="微软雅黑" panose="020B0503020204020204" pitchFamily="34" charset="-122"/>
                          <a:ea typeface="微软雅黑" panose="020B0503020204020204" pitchFamily="34" charset="-122"/>
                        </a:rPr>
                        <a:t>月</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322,000,0</a:t>
                      </a:r>
                      <a:r>
                        <a:rPr lang="zh-CN" altLang="en-US" sz="1400" dirty="0" smtClean="0">
                          <a:latin typeface="微软雅黑" panose="020B0503020204020204" pitchFamily="34" charset="-122"/>
                          <a:ea typeface="微软雅黑" panose="020B0503020204020204" pitchFamily="34" charset="-122"/>
                        </a:rPr>
                        <a:t>元</a:t>
                      </a:r>
                      <a:endParaRPr lang="zh-CN" altLang="en-US" sz="14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400" dirty="0" smtClean="0">
                          <a:latin typeface="微软雅黑" panose="020B0503020204020204" pitchFamily="34" charset="-122"/>
                          <a:ea typeface="微软雅黑" panose="020B0503020204020204" pitchFamily="34" charset="-122"/>
                        </a:rPr>
                        <a:t>全自动生化分析仪</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20xx</a:t>
                      </a:r>
                      <a:r>
                        <a:rPr lang="zh-CN" altLang="en-US" sz="1400" dirty="0" smtClean="0">
                          <a:latin typeface="微软雅黑" panose="020B0503020204020204" pitchFamily="34" charset="-122"/>
                          <a:ea typeface="微软雅黑" panose="020B0503020204020204" pitchFamily="34" charset="-122"/>
                        </a:rPr>
                        <a:t>年</a:t>
                      </a:r>
                      <a:r>
                        <a:rPr lang="en-US" altLang="zh-CN" sz="1400" dirty="0" smtClean="0">
                          <a:latin typeface="微软雅黑" panose="020B0503020204020204" pitchFamily="34" charset="-122"/>
                          <a:ea typeface="微软雅黑" panose="020B0503020204020204" pitchFamily="34" charset="-122"/>
                        </a:rPr>
                        <a:t>7</a:t>
                      </a:r>
                      <a:r>
                        <a:rPr lang="zh-CN" altLang="en-US" sz="1400" dirty="0" smtClean="0">
                          <a:latin typeface="微软雅黑" panose="020B0503020204020204" pitchFamily="34" charset="-122"/>
                          <a:ea typeface="微软雅黑" panose="020B0503020204020204" pitchFamily="34" charset="-122"/>
                        </a:rPr>
                        <a:t>月</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195,000,0</a:t>
                      </a:r>
                      <a:r>
                        <a:rPr lang="zh-CN" altLang="en-US" sz="1400" dirty="0" smtClean="0">
                          <a:latin typeface="微软雅黑" panose="020B0503020204020204" pitchFamily="34" charset="-122"/>
                          <a:ea typeface="微软雅黑" panose="020B0503020204020204" pitchFamily="34" charset="-122"/>
                        </a:rPr>
                        <a:t>元</a:t>
                      </a:r>
                      <a:endParaRPr lang="zh-CN" altLang="en-US" sz="1400" dirty="0">
                        <a:latin typeface="微软雅黑" panose="020B0503020204020204" pitchFamily="34" charset="-122"/>
                        <a:ea typeface="微软雅黑" panose="020B0503020204020204" pitchFamily="34" charset="-122"/>
                      </a:endParaRPr>
                    </a:p>
                  </a:txBody>
                  <a:tcPr/>
                </a:tc>
              </a:tr>
            </a:tbl>
          </a:graphicData>
        </a:graphic>
      </p:graphicFrame>
      <p:sp>
        <p:nvSpPr>
          <p:cNvPr id="9" name="矩形 8"/>
          <p:cNvSpPr/>
          <p:nvPr/>
        </p:nvSpPr>
        <p:spPr>
          <a:xfrm>
            <a:off x="674446" y="1312671"/>
            <a:ext cx="6833795" cy="1014730"/>
          </a:xfrm>
          <a:prstGeom prst="rect">
            <a:avLst/>
          </a:prstGeom>
        </p:spPr>
        <p:txBody>
          <a:bodyPr wrap="square">
            <a:spAutoFit/>
          </a:bodyPr>
          <a:lstStyle/>
          <a:p>
            <a:pPr>
              <a:lnSpc>
                <a:spcPct val="200000"/>
              </a:lnSpc>
            </a:pPr>
            <a:r>
              <a:rPr lang="zh-CN" altLang="en-US" sz="1500" b="1" kern="100" dirty="0" smtClean="0">
                <a:solidFill>
                  <a:srgbClr val="FF0000"/>
                </a:solidFill>
                <a:latin typeface="微软雅黑" panose="020B0503020204020204" pitchFamily="34" charset="-122"/>
                <a:ea typeface="微软雅黑" panose="020B0503020204020204" pitchFamily="34" charset="-122"/>
              </a:rPr>
              <a:t>从</a:t>
            </a:r>
            <a:r>
              <a:rPr lang="en-US" altLang="zh-CN" sz="1500" b="1" kern="100" dirty="0" smtClean="0">
                <a:solidFill>
                  <a:srgbClr val="FF0000"/>
                </a:solidFill>
                <a:latin typeface="微软雅黑" panose="020B0503020204020204" pitchFamily="34" charset="-122"/>
                <a:ea typeface="微软雅黑" panose="020B0503020204020204" pitchFamily="34" charset="-122"/>
              </a:rPr>
              <a:t>2015</a:t>
            </a:r>
            <a:r>
              <a:rPr lang="zh-CN" altLang="en-US" sz="1500" b="1" kern="100" dirty="0" smtClean="0">
                <a:solidFill>
                  <a:srgbClr val="FF0000"/>
                </a:solidFill>
                <a:latin typeface="微软雅黑" panose="020B0503020204020204" pitchFamily="34" charset="-122"/>
                <a:ea typeface="微软雅黑" panose="020B0503020204020204" pitchFamily="34" charset="-122"/>
              </a:rPr>
              <a:t>年的总结报告中</a:t>
            </a:r>
            <a:r>
              <a:rPr lang="zh-CN" altLang="en-US" sz="1500" kern="100" dirty="0" smtClean="0">
                <a:solidFill>
                  <a:prstClr val="black"/>
                </a:solidFill>
                <a:latin typeface="微软雅黑" panose="020B0503020204020204" pitchFamily="34" charset="-122"/>
                <a:ea typeface="微软雅黑" panose="020B0503020204020204" pitchFamily="34" charset="-122"/>
              </a:rPr>
              <a:t>，我们可以得知：</a:t>
            </a:r>
            <a:r>
              <a:rPr lang="en-US" altLang="zh-CN" sz="1500" kern="100" dirty="0" smtClean="0">
                <a:solidFill>
                  <a:prstClr val="black"/>
                </a:solidFill>
                <a:latin typeface="微软雅黑" panose="020B0503020204020204" pitchFamily="34" charset="-122"/>
                <a:ea typeface="微软雅黑" panose="020B0503020204020204" pitchFamily="34" charset="-122"/>
              </a:rPr>
              <a:t>20xx</a:t>
            </a:r>
            <a:r>
              <a:rPr lang="zh-CN" altLang="en-US" sz="1500" kern="100" dirty="0" smtClean="0">
                <a:solidFill>
                  <a:prstClr val="black"/>
                </a:solidFill>
                <a:latin typeface="微软雅黑" panose="020B0503020204020204" pitchFamily="34" charset="-122"/>
                <a:ea typeface="微软雅黑" panose="020B0503020204020204" pitchFamily="34" charset="-122"/>
              </a:rPr>
              <a:t>年</a:t>
            </a:r>
            <a:r>
              <a:rPr lang="zh-CN" altLang="zh-CN" sz="1500" kern="100" dirty="0" smtClean="0">
                <a:solidFill>
                  <a:prstClr val="black"/>
                </a:solidFill>
                <a:latin typeface="微软雅黑" panose="020B0503020204020204" pitchFamily="34" charset="-122"/>
                <a:ea typeface="微软雅黑" panose="020B0503020204020204" pitchFamily="34" charset="-122"/>
              </a:rPr>
              <a:t>为</a:t>
            </a:r>
            <a:r>
              <a:rPr lang="zh-CN" altLang="en-US" sz="1500" kern="100" dirty="0" smtClean="0">
                <a:solidFill>
                  <a:prstClr val="black"/>
                </a:solidFill>
                <a:latin typeface="微软雅黑" panose="020B0503020204020204" pitchFamily="34" charset="-122"/>
                <a:ea typeface="微软雅黑" panose="020B0503020204020204" pitchFamily="34" charset="-122"/>
              </a:rPr>
              <a:t>了</a:t>
            </a:r>
            <a:r>
              <a:rPr lang="zh-CN" altLang="zh-CN" sz="1500" kern="100" dirty="0" smtClean="0">
                <a:solidFill>
                  <a:prstClr val="black"/>
                </a:solidFill>
                <a:latin typeface="微软雅黑" panose="020B0503020204020204" pitchFamily="34" charset="-122"/>
                <a:ea typeface="微软雅黑" panose="020B0503020204020204" pitchFamily="34" charset="-122"/>
              </a:rPr>
              <a:t>加快</a:t>
            </a:r>
            <a:r>
              <a:rPr lang="zh-CN" altLang="zh-CN" sz="1500" b="1" kern="100" dirty="0">
                <a:solidFill>
                  <a:srgbClr val="FF0000"/>
                </a:solidFill>
                <a:latin typeface="微软雅黑" panose="020B0503020204020204" pitchFamily="34" charset="-122"/>
                <a:ea typeface="微软雅黑" panose="020B0503020204020204" pitchFamily="34" charset="-122"/>
              </a:rPr>
              <a:t>重点学科的发展，突出特色专科</a:t>
            </a:r>
            <a:r>
              <a:rPr lang="zh-CN" altLang="zh-CN" sz="1500" kern="100" dirty="0">
                <a:solidFill>
                  <a:prstClr val="black"/>
                </a:solidFill>
                <a:latin typeface="微软雅黑" panose="020B0503020204020204" pitchFamily="34" charset="-122"/>
                <a:ea typeface="微软雅黑" panose="020B0503020204020204" pitchFamily="34" charset="-122"/>
              </a:rPr>
              <a:t>，发挥特色专长</a:t>
            </a:r>
            <a:r>
              <a:rPr lang="en-US" altLang="zh-CN" sz="1500" kern="100" dirty="0">
                <a:solidFill>
                  <a:prstClr val="black"/>
                </a:solidFill>
                <a:latin typeface="微软雅黑" panose="020B0503020204020204" pitchFamily="34" charset="-122"/>
                <a:ea typeface="微软雅黑" panose="020B0503020204020204" pitchFamily="34" charset="-122"/>
              </a:rPr>
              <a:t>,</a:t>
            </a:r>
            <a:r>
              <a:rPr lang="zh-CN" altLang="zh-CN" sz="1500" kern="100" dirty="0">
                <a:solidFill>
                  <a:prstClr val="black"/>
                </a:solidFill>
                <a:latin typeface="微软雅黑" panose="020B0503020204020204" pitchFamily="34" charset="-122"/>
                <a:ea typeface="微软雅黑" panose="020B0503020204020204" pitchFamily="34" charset="-122"/>
              </a:rPr>
              <a:t>医院</a:t>
            </a:r>
            <a:r>
              <a:rPr lang="zh-CN" altLang="en-US" sz="1500" kern="100" dirty="0">
                <a:solidFill>
                  <a:prstClr val="black"/>
                </a:solidFill>
                <a:latin typeface="微软雅黑" panose="020B0503020204020204" pitchFamily="34" charset="-122"/>
                <a:ea typeface="微软雅黑" panose="020B0503020204020204" pitchFamily="34" charset="-122"/>
              </a:rPr>
              <a:t>需新</a:t>
            </a:r>
            <a:r>
              <a:rPr lang="zh-CN" altLang="zh-CN" sz="1500" kern="100" dirty="0" smtClean="0">
                <a:solidFill>
                  <a:prstClr val="black"/>
                </a:solidFill>
                <a:latin typeface="微软雅黑" panose="020B0503020204020204" pitchFamily="34" charset="-122"/>
                <a:ea typeface="微软雅黑" panose="020B0503020204020204" pitchFamily="34" charset="-122"/>
              </a:rPr>
              <a:t>购置</a:t>
            </a:r>
            <a:r>
              <a:rPr lang="zh-CN" altLang="en-US" sz="1500" kern="100" dirty="0" smtClean="0">
                <a:solidFill>
                  <a:prstClr val="black"/>
                </a:solidFill>
                <a:latin typeface="微软雅黑" panose="020B0503020204020204" pitchFamily="34" charset="-122"/>
                <a:ea typeface="微软雅黑" panose="020B0503020204020204" pitchFamily="34" charset="-122"/>
              </a:rPr>
              <a:t>以下设备：</a:t>
            </a:r>
            <a:endParaRPr lang="zh-CN" altLang="en-US" sz="15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duotone>
              <a:prstClr val="black"/>
              <a:schemeClr val="accent3">
                <a:tint val="45000"/>
                <a:satMod val="400000"/>
              </a:schemeClr>
            </a:duotone>
            <a:extLst>
              <a:ext uri="{28A0092B-C50C-407E-A947-70E740481C1C}">
                <a14:useLocalDpi xmlns:a14="http://schemas.microsoft.com/office/drawing/2010/main" val="0"/>
              </a:ext>
            </a:extLst>
          </a:blip>
          <a:srcRect l="112" t="4255" r="-112" b="10909"/>
          <a:stretch>
            <a:fillRect/>
          </a:stretch>
        </p:blipFill>
        <p:spPr>
          <a:xfrm>
            <a:off x="0" y="-40944"/>
            <a:ext cx="12192000" cy="6898943"/>
          </a:xfrm>
          <a:prstGeom prst="rect">
            <a:avLst/>
          </a:prstGeom>
        </p:spPr>
      </p:pic>
      <p:sp>
        <p:nvSpPr>
          <p:cNvPr id="9" name="矩形 8"/>
          <p:cNvSpPr/>
          <p:nvPr/>
        </p:nvSpPr>
        <p:spPr>
          <a:xfrm>
            <a:off x="781992" y="478072"/>
            <a:ext cx="3357009"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  </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信息化</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设备</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822169" y="1581863"/>
            <a:ext cx="5305676" cy="3863262"/>
          </a:xfrm>
          <a:prstGeom prst="rect">
            <a:avLst/>
          </a:prstGeom>
          <a:solidFill>
            <a:srgbClr val="6FB879">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6"/>
          <p:cNvSpPr txBox="1"/>
          <p:nvPr/>
        </p:nvSpPr>
        <p:spPr>
          <a:xfrm>
            <a:off x="809714" y="1838009"/>
            <a:ext cx="4635743" cy="3416283"/>
          </a:xfrm>
          <a:prstGeom prst="rect">
            <a:avLst/>
          </a:prstGeom>
          <a:noFill/>
        </p:spPr>
        <p:txBody>
          <a:bodyPr wrap="square" lIns="91403" tIns="45702" rIns="91403" bIns="45702" rtlCol="0">
            <a:spAutoFit/>
          </a:bodyPr>
          <a:lstStyle/>
          <a:p>
            <a:pPr defTabSz="913765">
              <a:lnSpc>
                <a:spcPct val="200000"/>
              </a:lnSpc>
            </a:pPr>
            <a:r>
              <a:rPr lang="en-US" altLang="zh-CN" dirty="0" smtClean="0">
                <a:solidFill>
                  <a:prstClr val="white"/>
                </a:solidFill>
                <a:latin typeface="微软雅黑" panose="020B0503020204020204" pitchFamily="34" charset="-122"/>
                <a:ea typeface="微软雅黑" panose="020B0503020204020204" pitchFamily="34" charset="-122"/>
              </a:rPr>
              <a:t>1.</a:t>
            </a:r>
            <a:r>
              <a:rPr lang="zh-CN" altLang="en-US" dirty="0" smtClean="0">
                <a:solidFill>
                  <a:prstClr val="white"/>
                </a:solidFill>
                <a:latin typeface="微软雅黑" panose="020B0503020204020204" pitchFamily="34" charset="-122"/>
                <a:ea typeface="微软雅黑" panose="020B0503020204020204" pitchFamily="34" charset="-122"/>
              </a:rPr>
              <a:t>完成</a:t>
            </a:r>
            <a:r>
              <a:rPr lang="en-US" altLang="zh-CN" dirty="0" smtClean="0">
                <a:solidFill>
                  <a:prstClr val="white"/>
                </a:solidFill>
                <a:latin typeface="微软雅黑" panose="020B0503020204020204" pitchFamily="34" charset="-122"/>
                <a:ea typeface="微软雅黑" panose="020B0503020204020204" pitchFamily="34" charset="-122"/>
              </a:rPr>
              <a:t>HIS</a:t>
            </a:r>
            <a:r>
              <a:rPr lang="zh-CN" altLang="en-US" dirty="0" smtClean="0">
                <a:solidFill>
                  <a:prstClr val="white"/>
                </a:solidFill>
                <a:latin typeface="微软雅黑" panose="020B0503020204020204" pitchFamily="34" charset="-122"/>
                <a:ea typeface="微软雅黑" panose="020B0503020204020204" pitchFamily="34" charset="-122"/>
              </a:rPr>
              <a:t>系统软件</a:t>
            </a:r>
            <a:r>
              <a:rPr lang="zh-CN" altLang="en-US" dirty="0">
                <a:solidFill>
                  <a:prstClr val="white"/>
                </a:solidFill>
                <a:latin typeface="微软雅黑" panose="020B0503020204020204" pitchFamily="34" charset="-122"/>
                <a:ea typeface="微软雅黑" panose="020B0503020204020204" pitchFamily="34" charset="-122"/>
              </a:rPr>
              <a:t>的</a:t>
            </a:r>
            <a:r>
              <a:rPr lang="zh-CN" altLang="en-US" dirty="0" smtClean="0">
                <a:solidFill>
                  <a:prstClr val="white"/>
                </a:solidFill>
                <a:latin typeface="微软雅黑" panose="020B0503020204020204" pitchFamily="34" charset="-122"/>
                <a:ea typeface="微软雅黑" panose="020B0503020204020204" pitchFamily="34" charset="-122"/>
              </a:rPr>
              <a:t>升级；</a:t>
            </a:r>
            <a:endParaRPr lang="en-US" altLang="zh-CN" dirty="0">
              <a:solidFill>
                <a:prstClr val="white"/>
              </a:solidFill>
              <a:latin typeface="微软雅黑" panose="020B0503020204020204" pitchFamily="34" charset="-122"/>
              <a:ea typeface="微软雅黑" panose="020B0503020204020204" pitchFamily="34" charset="-122"/>
            </a:endParaRPr>
          </a:p>
          <a:p>
            <a:pPr defTabSz="913765">
              <a:lnSpc>
                <a:spcPct val="200000"/>
              </a:lnSpc>
            </a:pPr>
            <a:r>
              <a:rPr lang="en-US" altLang="zh-CN" dirty="0" smtClean="0">
                <a:solidFill>
                  <a:prstClr val="white"/>
                </a:solidFill>
                <a:latin typeface="微软雅黑" panose="020B0503020204020204" pitchFamily="34" charset="-122"/>
                <a:ea typeface="微软雅黑" panose="020B0503020204020204" pitchFamily="34" charset="-122"/>
              </a:rPr>
              <a:t>2.</a:t>
            </a:r>
            <a:r>
              <a:rPr lang="zh-CN" altLang="en-US" dirty="0">
                <a:solidFill>
                  <a:prstClr val="white"/>
                </a:solidFill>
                <a:latin typeface="微软雅黑" panose="020B0503020204020204" pitchFamily="34" charset="-122"/>
                <a:ea typeface="微软雅黑" panose="020B0503020204020204" pitchFamily="34" charset="-122"/>
              </a:rPr>
              <a:t>深化</a:t>
            </a:r>
            <a:r>
              <a:rPr lang="zh-CN" altLang="en-US" dirty="0" smtClean="0">
                <a:solidFill>
                  <a:prstClr val="white"/>
                </a:solidFill>
                <a:latin typeface="微软雅黑" panose="020B0503020204020204" pitchFamily="34" charset="-122"/>
                <a:ea typeface="微软雅黑" panose="020B0503020204020204" pitchFamily="34" charset="-122"/>
              </a:rPr>
              <a:t>实验室</a:t>
            </a:r>
            <a:r>
              <a:rPr lang="zh-CN" altLang="en-US" dirty="0">
                <a:solidFill>
                  <a:prstClr val="white"/>
                </a:solidFill>
                <a:latin typeface="微软雅黑" panose="020B0503020204020204" pitchFamily="34" charset="-122"/>
                <a:ea typeface="微软雅黑" panose="020B0503020204020204" pitchFamily="34" charset="-122"/>
              </a:rPr>
              <a:t>信息系统（简称</a:t>
            </a:r>
            <a:r>
              <a:rPr lang="en-US" altLang="zh-CN" dirty="0" smtClean="0">
                <a:solidFill>
                  <a:prstClr val="white"/>
                </a:solidFill>
                <a:latin typeface="微软雅黑" panose="020B0503020204020204" pitchFamily="34" charset="-122"/>
                <a:ea typeface="微软雅黑" panose="020B0503020204020204" pitchFamily="34" charset="-122"/>
              </a:rPr>
              <a:t>LIS</a:t>
            </a:r>
            <a:r>
              <a:rPr lang="zh-CN" altLang="en-US" dirty="0" smtClean="0">
                <a:solidFill>
                  <a:prstClr val="white"/>
                </a:solidFill>
                <a:latin typeface="微软雅黑" panose="020B0503020204020204" pitchFamily="34" charset="-122"/>
                <a:ea typeface="微软雅黑" panose="020B0503020204020204" pitchFamily="34" charset="-122"/>
              </a:rPr>
              <a:t>）的建设；</a:t>
            </a:r>
            <a:endParaRPr lang="en-US" altLang="zh-CN" dirty="0" smtClean="0">
              <a:solidFill>
                <a:prstClr val="white"/>
              </a:solidFill>
              <a:latin typeface="微软雅黑" panose="020B0503020204020204" pitchFamily="34" charset="-122"/>
              <a:ea typeface="微软雅黑" panose="020B0503020204020204" pitchFamily="34" charset="-122"/>
            </a:endParaRPr>
          </a:p>
          <a:p>
            <a:pPr defTabSz="913765">
              <a:lnSpc>
                <a:spcPct val="200000"/>
              </a:lnSpc>
            </a:pPr>
            <a:r>
              <a:rPr lang="en-US" altLang="zh-CN" dirty="0" smtClean="0">
                <a:solidFill>
                  <a:prstClr val="white"/>
                </a:solidFill>
                <a:latin typeface="微软雅黑" panose="020B0503020204020204" pitchFamily="34" charset="-122"/>
                <a:ea typeface="微软雅黑" panose="020B0503020204020204" pitchFamily="34" charset="-122"/>
              </a:rPr>
              <a:t>3.</a:t>
            </a:r>
            <a:r>
              <a:rPr lang="zh-CN" altLang="en-US" dirty="0" smtClean="0">
                <a:solidFill>
                  <a:prstClr val="white"/>
                </a:solidFill>
                <a:latin typeface="微软雅黑" panose="020B0503020204020204" pitchFamily="34" charset="-122"/>
                <a:ea typeface="微软雅黑" panose="020B0503020204020204" pitchFamily="34" charset="-122"/>
              </a:rPr>
              <a:t>完善相关</a:t>
            </a:r>
            <a:r>
              <a:rPr lang="zh-CN" altLang="en-US" dirty="0">
                <a:solidFill>
                  <a:prstClr val="white"/>
                </a:solidFill>
                <a:latin typeface="微软雅黑" panose="020B0503020204020204" pitchFamily="34" charset="-122"/>
                <a:ea typeface="微软雅黑" panose="020B0503020204020204" pitchFamily="34" charset="-122"/>
              </a:rPr>
              <a:t>配套的子系统</a:t>
            </a:r>
            <a:r>
              <a:rPr lang="zh-CN" altLang="en-US" dirty="0" smtClean="0">
                <a:solidFill>
                  <a:prstClr val="white"/>
                </a:solidFill>
                <a:latin typeface="微软雅黑" panose="020B0503020204020204" pitchFamily="34" charset="-122"/>
                <a:ea typeface="微软雅黑" panose="020B0503020204020204" pitchFamily="34" charset="-122"/>
              </a:rPr>
              <a:t>如：价</a:t>
            </a:r>
            <a:r>
              <a:rPr lang="zh-CN" altLang="en-US" dirty="0">
                <a:solidFill>
                  <a:prstClr val="white"/>
                </a:solidFill>
                <a:latin typeface="微软雅黑" panose="020B0503020204020204" pitchFamily="34" charset="-122"/>
                <a:ea typeface="微软雅黑" panose="020B0503020204020204" pitchFamily="34" charset="-122"/>
              </a:rPr>
              <a:t>表系统，药品</a:t>
            </a:r>
            <a:r>
              <a:rPr lang="zh-CN" altLang="en-US" dirty="0" smtClean="0">
                <a:solidFill>
                  <a:prstClr val="white"/>
                </a:solidFill>
                <a:latin typeface="微软雅黑" panose="020B0503020204020204" pitchFamily="34" charset="-122"/>
                <a:ea typeface="微软雅黑" panose="020B0503020204020204" pitchFamily="34" charset="-122"/>
              </a:rPr>
              <a:t>管理系统等。</a:t>
            </a:r>
            <a:endParaRPr lang="en-US" altLang="zh-CN" dirty="0" smtClean="0">
              <a:solidFill>
                <a:prstClr val="white"/>
              </a:solidFill>
              <a:latin typeface="微软雅黑" panose="020B0503020204020204" pitchFamily="34" charset="-122"/>
              <a:ea typeface="微软雅黑" panose="020B0503020204020204" pitchFamily="34" charset="-122"/>
            </a:endParaRPr>
          </a:p>
          <a:p>
            <a:pPr defTabSz="913765">
              <a:lnSpc>
                <a:spcPct val="200000"/>
              </a:lnSpc>
            </a:pPr>
            <a:r>
              <a:rPr lang="en-US" altLang="zh-CN" dirty="0" smtClean="0">
                <a:solidFill>
                  <a:prstClr val="white"/>
                </a:solidFill>
                <a:latin typeface="微软雅黑" panose="020B0503020204020204" pitchFamily="34" charset="-122"/>
                <a:ea typeface="微软雅黑" panose="020B0503020204020204" pitchFamily="34" charset="-122"/>
              </a:rPr>
              <a:t>4.</a:t>
            </a:r>
            <a:r>
              <a:rPr lang="zh-CN" altLang="en-US" dirty="0" smtClean="0">
                <a:solidFill>
                  <a:prstClr val="white"/>
                </a:solidFill>
                <a:latin typeface="微软雅黑" panose="020B0503020204020204" pitchFamily="34" charset="-122"/>
                <a:ea typeface="微软雅黑" panose="020B0503020204020204" pitchFamily="34" charset="-122"/>
              </a:rPr>
              <a:t>对相</a:t>
            </a:r>
            <a:r>
              <a:rPr lang="zh-CN" altLang="en-US" dirty="0">
                <a:solidFill>
                  <a:prstClr val="white"/>
                </a:solidFill>
                <a:latin typeface="微软雅黑" panose="020B0503020204020204" pitchFamily="34" charset="-122"/>
                <a:ea typeface="微软雅黑" panose="020B0503020204020204" pitchFamily="34" charset="-122"/>
              </a:rPr>
              <a:t>匹配的机房、服务器、布线、路由器、</a:t>
            </a:r>
            <a:r>
              <a:rPr lang="zh-CN" altLang="en-US" dirty="0" smtClean="0">
                <a:solidFill>
                  <a:prstClr val="white"/>
                </a:solidFill>
                <a:latin typeface="微软雅黑" panose="020B0503020204020204" pitchFamily="34" charset="-122"/>
                <a:ea typeface="微软雅黑" panose="020B0503020204020204" pitchFamily="34" charset="-122"/>
              </a:rPr>
              <a:t>终端进行检查以及改造升级。</a:t>
            </a:r>
            <a:endParaRPr lang="en-US" altLang="zh-CN" dirty="0" smtClean="0">
              <a:solidFill>
                <a:prstClr val="white"/>
              </a:solidFill>
              <a:latin typeface="微软雅黑" panose="020B0503020204020204" pitchFamily="34" charset="-122"/>
              <a:ea typeface="微软雅黑" panose="020B0503020204020204" pitchFamily="34" charset="-122"/>
            </a:endParaRPr>
          </a:p>
        </p:txBody>
      </p:sp>
      <p:sp>
        <p:nvSpPr>
          <p:cNvPr id="15" name="矩形 14"/>
          <p:cNvSpPr/>
          <p:nvPr/>
        </p:nvSpPr>
        <p:spPr>
          <a:xfrm>
            <a:off x="822169" y="5954591"/>
            <a:ext cx="9623147" cy="584775"/>
          </a:xfrm>
          <a:prstGeom prst="rect">
            <a:avLst/>
          </a:prstGeom>
        </p:spPr>
        <p:txBody>
          <a:bodyPr wrap="none">
            <a:spAutoFit/>
          </a:bodyPr>
          <a:lstStyle/>
          <a:p>
            <a:pPr algn="ctr" defTabSz="913765"/>
            <a:r>
              <a:rPr lang="zh-CN" altLang="en-US" sz="3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为建设成为一个拥有现代化信息系统的医院而努力！</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57365" b="16187"/>
          <a:stretch>
            <a:fillRect/>
          </a:stretch>
        </p:blipFill>
        <p:spPr>
          <a:xfrm>
            <a:off x="2088292" y="4349578"/>
            <a:ext cx="10103708" cy="1841157"/>
          </a:xfrm>
          <a:prstGeom prst="rect">
            <a:avLst/>
          </a:prstGeom>
        </p:spPr>
      </p:pic>
      <p:graphicFrame>
        <p:nvGraphicFramePr>
          <p:cNvPr id="6" name="表格 5"/>
          <p:cNvGraphicFramePr>
            <a:graphicFrameLocks noGrp="1"/>
          </p:cNvGraphicFramePr>
          <p:nvPr/>
        </p:nvGraphicFramePr>
        <p:xfrm>
          <a:off x="2088288" y="4349576"/>
          <a:ext cx="10103712" cy="1841159"/>
        </p:xfrm>
        <a:graphic>
          <a:graphicData uri="http://schemas.openxmlformats.org/drawingml/2006/table">
            <a:tbl>
              <a:tblPr firstRow="1" bandRow="1">
                <a:tableStyleId>{5C22544A-7EE6-4342-B048-85BDC9FD1C3A}</a:tableStyleId>
              </a:tblPr>
              <a:tblGrid>
                <a:gridCol w="841976"/>
                <a:gridCol w="841976"/>
                <a:gridCol w="841976"/>
                <a:gridCol w="841976"/>
                <a:gridCol w="841976"/>
                <a:gridCol w="841976"/>
                <a:gridCol w="841976"/>
                <a:gridCol w="841976"/>
                <a:gridCol w="841976"/>
                <a:gridCol w="841976"/>
                <a:gridCol w="841976"/>
                <a:gridCol w="841976"/>
              </a:tblGrid>
              <a:tr h="927109">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r>
              <a:tr h="914050">
                <a:tc>
                  <a:txBody>
                    <a:bodyPr/>
                    <a:lstStyle/>
                    <a:p>
                      <a:endParaRPr lang="zh-CN" altLang="en-US" dirty="0"/>
                    </a:p>
                  </a:txBody>
                  <a:tcPr>
                    <a:noFill/>
                  </a:tcPr>
                </a:tc>
                <a:tc>
                  <a:txBody>
                    <a:bodyPr/>
                    <a:lstStyle/>
                    <a:p>
                      <a:pPr marL="0" algn="l" defTabSz="914400" rtl="0" eaLnBrk="1" latinLnBrk="0" hangingPunct="1"/>
                      <a:endParaRPr lang="zh-CN" altLang="en-US" sz="1800" b="1" kern="1200" dirty="0">
                        <a:solidFill>
                          <a:schemeClr val="lt1"/>
                        </a:solidFill>
                        <a:latin typeface="+mn-lt"/>
                        <a:ea typeface="+mn-ea"/>
                        <a:cs typeface="+mn-cs"/>
                      </a:endParaRPr>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r>
            </a:tbl>
          </a:graphicData>
        </a:graphic>
      </p:graphicFrame>
      <p:grpSp>
        <p:nvGrpSpPr>
          <p:cNvPr id="7" name="组合 6"/>
          <p:cNvGrpSpPr/>
          <p:nvPr/>
        </p:nvGrpSpPr>
        <p:grpSpPr>
          <a:xfrm>
            <a:off x="703011" y="1845200"/>
            <a:ext cx="8484183" cy="748607"/>
            <a:chOff x="3779912" y="1777380"/>
            <a:chExt cx="4896544" cy="432049"/>
          </a:xfrm>
        </p:grpSpPr>
        <p:sp>
          <p:nvSpPr>
            <p:cNvPr id="8" name="矩形 7"/>
            <p:cNvSpPr/>
            <p:nvPr/>
          </p:nvSpPr>
          <p:spPr>
            <a:xfrm>
              <a:off x="3779912" y="1777381"/>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1800" kern="0">
                <a:solidFill>
                  <a:sysClr val="window" lastClr="FFFFFF"/>
                </a:solidFill>
                <a:ea typeface="微软雅黑" panose="020B0503020204020204" pitchFamily="34" charset="-122"/>
              </a:endParaRPr>
            </a:p>
          </p:txBody>
        </p:sp>
        <p:sp>
          <p:nvSpPr>
            <p:cNvPr id="9" name="矩形 8"/>
            <p:cNvSpPr/>
            <p:nvPr/>
          </p:nvSpPr>
          <p:spPr>
            <a:xfrm>
              <a:off x="3779912" y="1777380"/>
              <a:ext cx="1290294" cy="432048"/>
            </a:xfrm>
            <a:prstGeom prst="rect">
              <a:avLst/>
            </a:prstGeom>
            <a:solidFill>
              <a:schemeClr val="accent2"/>
            </a:solidFill>
            <a:ln w="12700" cap="flat" cmpd="sng" algn="ctr">
              <a:noFill/>
              <a:prstDash val="solid"/>
            </a:ln>
            <a:effectLst/>
          </p:spPr>
          <p:txBody>
            <a:bodyPr rtlCol="0" anchor="ctr"/>
            <a:lstStyle/>
            <a:p>
              <a:pPr algn="ctr">
                <a:defRPr/>
              </a:pPr>
              <a:r>
                <a:rPr lang="en-US" altLang="zh-CN" sz="4000" kern="0" dirty="0" smtClean="0">
                  <a:solidFill>
                    <a:sysClr val="window" lastClr="FFFFFF"/>
                  </a:solidFill>
                  <a:latin typeface="Broadway" panose="04040905080B02020502" pitchFamily="82" charset="0"/>
                  <a:ea typeface="微软雅黑" panose="020B0503020204020204" pitchFamily="34" charset="-122"/>
                </a:rPr>
                <a:t>4</a:t>
              </a:r>
              <a:endParaRPr lang="zh-CN" altLang="en-US" sz="4000" kern="0" dirty="0">
                <a:solidFill>
                  <a:sysClr val="window" lastClr="FFFFFF"/>
                </a:solidFill>
                <a:latin typeface="Broadway" panose="04040905080B02020502" pitchFamily="82" charset="0"/>
                <a:ea typeface="微软雅黑" panose="020B0503020204020204" pitchFamily="34" charset="-122"/>
              </a:endParaRPr>
            </a:p>
          </p:txBody>
        </p:sp>
        <p:sp>
          <p:nvSpPr>
            <p:cNvPr id="10" name="TextBox 37"/>
            <p:cNvSpPr txBox="1"/>
            <p:nvPr/>
          </p:nvSpPr>
          <p:spPr>
            <a:xfrm>
              <a:off x="5268494" y="1860181"/>
              <a:ext cx="2212238" cy="266444"/>
            </a:xfrm>
            <a:prstGeom prst="rect">
              <a:avLst/>
            </a:prstGeom>
            <a:noFill/>
          </p:spPr>
          <p:txBody>
            <a:bodyPr wrap="square" rtlCol="0">
              <a:spAutoFit/>
            </a:bodyPr>
            <a:lstStyle/>
            <a:p>
              <a:pPr algn="ctr" defTabSz="913765">
                <a:defRPr/>
              </a:pPr>
              <a:r>
                <a:rPr lang="zh-CN" altLang="en-US" sz="1800" b="1" dirty="0">
                  <a:solidFill>
                    <a:srgbClr val="1F497D"/>
                  </a:solidFill>
                  <a:latin typeface="微软雅黑" panose="020B0503020204020204" pitchFamily="34" charset="-122"/>
                  <a:ea typeface="微软雅黑" panose="020B0503020204020204" pitchFamily="34" charset="-122"/>
                </a:rPr>
                <a:t>                   </a:t>
              </a:r>
              <a:r>
                <a:rPr lang="zh-CN" altLang="en-US" sz="2400" b="1" dirty="0" smtClean="0">
                  <a:solidFill>
                    <a:prstClr val="white"/>
                  </a:solidFill>
                  <a:latin typeface="微软雅黑" panose="020B0503020204020204" pitchFamily="34" charset="-122"/>
                  <a:ea typeface="微软雅黑" panose="020B0503020204020204" pitchFamily="34" charset="-122"/>
                </a:rPr>
                <a:t>医院</a:t>
              </a:r>
              <a:r>
                <a:rPr lang="zh-CN" altLang="en-US" sz="2400" b="1" dirty="0">
                  <a:solidFill>
                    <a:prstClr val="white"/>
                  </a:solidFill>
                  <a:latin typeface="微软雅黑" panose="020B0503020204020204" pitchFamily="34" charset="-122"/>
                  <a:ea typeface="微软雅黑" panose="020B0503020204020204" pitchFamily="34" charset="-122"/>
                </a:rPr>
                <a:t>品牌</a:t>
              </a:r>
              <a:r>
                <a:rPr lang="zh-CN" altLang="en-US" sz="2400" b="1" dirty="0" smtClean="0">
                  <a:solidFill>
                    <a:prstClr val="white"/>
                  </a:solidFill>
                  <a:latin typeface="微软雅黑" panose="020B0503020204020204" pitchFamily="34" charset="-122"/>
                  <a:ea typeface="微软雅黑" panose="020B0503020204020204" pitchFamily="34" charset="-122"/>
                </a:rPr>
                <a:t>规划</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4087866" y="2737273"/>
            <a:ext cx="3758675" cy="369332"/>
          </a:xfrm>
          <a:prstGeom prst="rect">
            <a:avLst/>
          </a:prstGeom>
          <a:noFill/>
        </p:spPr>
        <p:txBody>
          <a:bodyPr wrap="square" rtlCol="0">
            <a:spAutoFit/>
          </a:bodyPr>
          <a:lstStyle/>
          <a:p>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The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Hospital Brand Planning</a:t>
            </a:r>
            <a:endParaRPr lang="zh-CN" altLang="en-US" dirty="0">
              <a:solidFill>
                <a:srgbClr val="E7E6E6">
                  <a:lumMod val="25000"/>
                </a:srgbClr>
              </a:solidFill>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754225" y="1293788"/>
            <a:ext cx="2813479" cy="2502971"/>
            <a:chOff x="1332621" y="996364"/>
            <a:chExt cx="3690041" cy="3282790"/>
          </a:xfrm>
        </p:grpSpPr>
        <p:grpSp>
          <p:nvGrpSpPr>
            <p:cNvPr id="7" name="组合 6"/>
            <p:cNvGrpSpPr/>
            <p:nvPr/>
          </p:nvGrpSpPr>
          <p:grpSpPr>
            <a:xfrm>
              <a:off x="1332621" y="1020183"/>
              <a:ext cx="1572292" cy="3258971"/>
              <a:chOff x="7477387" y="2516188"/>
              <a:chExt cx="1572701" cy="3813429"/>
            </a:xfrm>
          </p:grpSpPr>
          <p:sp>
            <p:nvSpPr>
              <p:cNvPr id="8" name="Freeform 31"/>
              <p:cNvSpPr/>
              <p:nvPr/>
            </p:nvSpPr>
            <p:spPr bwMode="gray">
              <a:xfrm>
                <a:off x="7593013" y="2516188"/>
                <a:ext cx="936625" cy="3044825"/>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600" dirty="0">
                  <a:solidFill>
                    <a:prstClr val="black"/>
                  </a:solidFill>
                  <a:latin typeface="Impact" panose="020B0806030902050204" pitchFamily="34" charset="0"/>
                  <a:ea typeface="微软雅黑" panose="020B0503020204020204" pitchFamily="34" charset="-122"/>
                </a:endParaRPr>
              </a:p>
            </p:txBody>
          </p:sp>
          <p:sp>
            <p:nvSpPr>
              <p:cNvPr id="9" name="Rectangle 42"/>
              <p:cNvSpPr>
                <a:spLocks noChangeArrowheads="1"/>
              </p:cNvSpPr>
              <p:nvPr/>
            </p:nvSpPr>
            <p:spPr bwMode="auto">
              <a:xfrm>
                <a:off x="7477387" y="5592762"/>
                <a:ext cx="1572701" cy="73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en-US" altLang="zh-CN" sz="1400" b="1" dirty="0" smtClean="0">
                    <a:solidFill>
                      <a:srgbClr val="1F497D"/>
                    </a:solidFill>
                    <a:latin typeface="微软雅黑" panose="020B0503020204020204" pitchFamily="34" charset="-122"/>
                    <a:ea typeface="微软雅黑" panose="020B0503020204020204" pitchFamily="34" charset="-122"/>
                  </a:rPr>
                  <a:t>2015</a:t>
                </a:r>
                <a:r>
                  <a:rPr lang="zh-CN" altLang="en-US" sz="1400" b="1" dirty="0" smtClean="0">
                    <a:solidFill>
                      <a:srgbClr val="1F497D"/>
                    </a:solidFill>
                    <a:latin typeface="微软雅黑" panose="020B0503020204020204" pitchFamily="34" charset="-122"/>
                    <a:ea typeface="微软雅黑" panose="020B0503020204020204" pitchFamily="34" charset="-122"/>
                  </a:rPr>
                  <a:t>年</a:t>
                </a:r>
                <a:r>
                  <a:rPr lang="zh-CN" altLang="en-US" sz="1400" b="1" dirty="0">
                    <a:solidFill>
                      <a:srgbClr val="1F497D"/>
                    </a:solidFill>
                    <a:latin typeface="微软雅黑" panose="020B0503020204020204" pitchFamily="34" charset="-122"/>
                    <a:ea typeface="微软雅黑" panose="020B0503020204020204" pitchFamily="34" charset="-122"/>
                  </a:rPr>
                  <a:t>战略达成率</a:t>
                </a:r>
                <a:endParaRPr lang="en-US" altLang="zh-CN" sz="1400" b="1" dirty="0">
                  <a:solidFill>
                    <a:srgbClr val="1F497D"/>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442775" y="1975030"/>
              <a:ext cx="928445" cy="1631528"/>
              <a:chOff x="7605713" y="3962691"/>
              <a:chExt cx="928687" cy="1585622"/>
            </a:xfrm>
            <a:solidFill>
              <a:srgbClr val="8CC600">
                <a:alpha val="55000"/>
              </a:srgbClr>
            </a:solidFill>
          </p:grpSpPr>
          <p:sp>
            <p:nvSpPr>
              <p:cNvPr id="11" name="AutoShape 33"/>
              <p:cNvSpPr>
                <a:spLocks noChangeArrowheads="1"/>
              </p:cNvSpPr>
              <p:nvPr/>
            </p:nvSpPr>
            <p:spPr bwMode="gray">
              <a:xfrm>
                <a:off x="7605713" y="3962691"/>
                <a:ext cx="928687" cy="1585622"/>
              </a:xfrm>
              <a:prstGeom prst="can">
                <a:avLst>
                  <a:gd name="adj" fmla="val 26994"/>
                </a:avLst>
              </a:prstGeom>
              <a:solidFill>
                <a:srgbClr val="D45A63"/>
              </a:solidFill>
              <a:ln w="3175" cap="flat" cmpd="sng" algn="ctr">
                <a:noFill/>
                <a:prstDash val="solid"/>
              </a:ln>
              <a:effectLst/>
            </p:spPr>
            <p:txBody>
              <a:bodyPr vert="eaVert" anchor="ctr"/>
              <a:lstStyle/>
              <a:p>
                <a:pPr defTabSz="913765">
                  <a:defRPr/>
                </a:pPr>
                <a:endParaRPr lang="zh-CN" altLang="en-US" sz="2800" kern="0" dirty="0">
                  <a:solidFill>
                    <a:sysClr val="window" lastClr="FFFFFF"/>
                  </a:solidFill>
                  <a:latin typeface="微软雅黑" panose="020B0503020204020204" pitchFamily="34" charset="-122"/>
                  <a:ea typeface="微软雅黑" panose="020B0503020204020204" pitchFamily="34" charset="-122"/>
                </a:endParaRPr>
              </a:p>
            </p:txBody>
          </p:sp>
          <p:sp>
            <p:nvSpPr>
              <p:cNvPr id="12" name="Text Box 40"/>
              <p:cNvSpPr txBox="1">
                <a:spLocks noChangeArrowheads="1"/>
              </p:cNvSpPr>
              <p:nvPr/>
            </p:nvSpPr>
            <p:spPr bwMode="blackWhite">
              <a:xfrm>
                <a:off x="7663408" y="4498082"/>
                <a:ext cx="762000" cy="329028"/>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600" kern="0" dirty="0" smtClean="0">
                    <a:solidFill>
                      <a:srgbClr val="FFFFFF"/>
                    </a:solidFill>
                    <a:latin typeface="Impact" panose="020B0806030902050204" pitchFamily="34" charset="0"/>
                    <a:ea typeface="微软雅黑" panose="020B0503020204020204" pitchFamily="34" charset="-122"/>
                  </a:rPr>
                  <a:t>75%</a:t>
                </a:r>
                <a:endParaRPr lang="en-US" altLang="zh-CN" sz="1600" kern="0" dirty="0">
                  <a:solidFill>
                    <a:srgbClr val="FFFFFF"/>
                  </a:solidFill>
                  <a:latin typeface="Impact" panose="020B0806030902050204" pitchFamily="34" charset="0"/>
                  <a:ea typeface="微软雅黑" panose="020B0503020204020204" pitchFamily="34" charset="-122"/>
                </a:endParaRPr>
              </a:p>
            </p:txBody>
          </p:sp>
        </p:grpSp>
        <p:grpSp>
          <p:nvGrpSpPr>
            <p:cNvPr id="13" name="组合 12"/>
            <p:cNvGrpSpPr/>
            <p:nvPr/>
          </p:nvGrpSpPr>
          <p:grpSpPr>
            <a:xfrm>
              <a:off x="3230576" y="996364"/>
              <a:ext cx="1792086" cy="3266768"/>
              <a:chOff x="7810558" y="2506739"/>
              <a:chExt cx="1792552" cy="3822553"/>
            </a:xfrm>
          </p:grpSpPr>
          <p:sp>
            <p:nvSpPr>
              <p:cNvPr id="14" name="Freeform 31"/>
              <p:cNvSpPr/>
              <p:nvPr/>
            </p:nvSpPr>
            <p:spPr bwMode="gray">
              <a:xfrm>
                <a:off x="8053512" y="2506739"/>
                <a:ext cx="936625" cy="3044826"/>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600" dirty="0">
                  <a:solidFill>
                    <a:prstClr val="black"/>
                  </a:solidFill>
                  <a:latin typeface="Impact" panose="020B0806030902050204" pitchFamily="34" charset="0"/>
                  <a:ea typeface="微软雅黑" panose="020B0503020204020204" pitchFamily="34" charset="-122"/>
                </a:endParaRPr>
              </a:p>
            </p:txBody>
          </p:sp>
          <p:sp>
            <p:nvSpPr>
              <p:cNvPr id="15" name="Rectangle 42"/>
              <p:cNvSpPr>
                <a:spLocks noChangeArrowheads="1"/>
              </p:cNvSpPr>
              <p:nvPr/>
            </p:nvSpPr>
            <p:spPr bwMode="auto">
              <a:xfrm>
                <a:off x="7810558" y="5595469"/>
                <a:ext cx="1792552" cy="73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en-US" altLang="zh-CN" sz="1400" b="1" dirty="0" smtClean="0">
                    <a:solidFill>
                      <a:srgbClr val="C00000"/>
                    </a:solidFill>
                    <a:latin typeface="微软雅黑" panose="020B0503020204020204" pitchFamily="34" charset="-122"/>
                    <a:ea typeface="微软雅黑" panose="020B0503020204020204" pitchFamily="34" charset="-122"/>
                  </a:rPr>
                  <a:t>20xx</a:t>
                </a:r>
                <a:r>
                  <a:rPr lang="zh-CN" altLang="en-US" sz="1400" b="1" dirty="0" smtClean="0">
                    <a:solidFill>
                      <a:srgbClr val="C00000"/>
                    </a:solidFill>
                    <a:latin typeface="微软雅黑" panose="020B0503020204020204" pitchFamily="34" charset="-122"/>
                    <a:ea typeface="微软雅黑" panose="020B0503020204020204" pitchFamily="34" charset="-122"/>
                  </a:rPr>
                  <a:t>年</a:t>
                </a:r>
                <a:r>
                  <a:rPr lang="zh-CN" altLang="en-US" sz="1400" b="1" dirty="0">
                    <a:solidFill>
                      <a:srgbClr val="C00000"/>
                    </a:solidFill>
                    <a:latin typeface="微软雅黑" panose="020B0503020204020204" pitchFamily="34" charset="-122"/>
                    <a:ea typeface="微软雅黑" panose="020B0503020204020204" pitchFamily="34" charset="-122"/>
                  </a:rPr>
                  <a:t>战略达成率目标</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3473467" y="1174879"/>
              <a:ext cx="928445" cy="2391526"/>
              <a:chOff x="8066213" y="4258096"/>
              <a:chExt cx="928687" cy="1285875"/>
            </a:xfrm>
            <a:solidFill>
              <a:srgbClr val="44ADCB">
                <a:alpha val="71000"/>
              </a:srgbClr>
            </a:solidFill>
          </p:grpSpPr>
          <p:sp>
            <p:nvSpPr>
              <p:cNvPr id="17" name="AutoShape 33"/>
              <p:cNvSpPr>
                <a:spLocks noChangeArrowheads="1"/>
              </p:cNvSpPr>
              <p:nvPr/>
            </p:nvSpPr>
            <p:spPr bwMode="gray">
              <a:xfrm>
                <a:off x="8066213" y="4258096"/>
                <a:ext cx="928687" cy="1285875"/>
              </a:xfrm>
              <a:prstGeom prst="can">
                <a:avLst>
                  <a:gd name="adj" fmla="val 26994"/>
                </a:avLst>
              </a:prstGeom>
              <a:grpFill/>
              <a:ln w="3175" cap="flat" cmpd="sng" algn="ctr">
                <a:noFill/>
                <a:prstDash val="solid"/>
              </a:ln>
              <a:effectLst/>
            </p:spPr>
            <p:txBody>
              <a:bodyPr vert="eaVert" anchor="ctr"/>
              <a:lstStyle/>
              <a:p>
                <a:pPr defTabSz="913765">
                  <a:defRPr/>
                </a:pPr>
                <a:endParaRPr lang="zh-CN" altLang="en-US" sz="2800" kern="0" dirty="0">
                  <a:solidFill>
                    <a:sysClr val="window" lastClr="FFFFFF"/>
                  </a:solidFill>
                  <a:latin typeface="微软雅黑" panose="020B0503020204020204" pitchFamily="34" charset="-122"/>
                  <a:ea typeface="微软雅黑" panose="020B0503020204020204" pitchFamily="34" charset="-122"/>
                </a:endParaRPr>
              </a:p>
            </p:txBody>
          </p:sp>
          <p:sp>
            <p:nvSpPr>
              <p:cNvPr id="18" name="Text Box 40"/>
              <p:cNvSpPr txBox="1">
                <a:spLocks noChangeArrowheads="1"/>
              </p:cNvSpPr>
              <p:nvPr/>
            </p:nvSpPr>
            <p:spPr bwMode="blackWhite">
              <a:xfrm>
                <a:off x="8123907" y="4536500"/>
                <a:ext cx="870993" cy="256620"/>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600" kern="0" dirty="0" smtClean="0">
                    <a:solidFill>
                      <a:srgbClr val="FFFFFF"/>
                    </a:solidFill>
                    <a:latin typeface="Impact" panose="020B0806030902050204" pitchFamily="34" charset="0"/>
                    <a:ea typeface="微软雅黑" panose="020B0503020204020204" pitchFamily="34" charset="-122"/>
                  </a:rPr>
                  <a:t>90%</a:t>
                </a:r>
                <a:endParaRPr lang="en-US" altLang="zh-CN" sz="1600" kern="0" dirty="0">
                  <a:solidFill>
                    <a:srgbClr val="FFFFFF"/>
                  </a:solidFill>
                  <a:latin typeface="Impact" panose="020B0806030902050204" pitchFamily="34" charset="0"/>
                  <a:ea typeface="微软雅黑" panose="020B0503020204020204" pitchFamily="34" charset="-122"/>
                </a:endParaRPr>
              </a:p>
            </p:txBody>
          </p:sp>
        </p:grpSp>
      </p:grpSp>
      <p:sp>
        <p:nvSpPr>
          <p:cNvPr id="22" name="矩形 21"/>
          <p:cNvSpPr/>
          <p:nvPr/>
        </p:nvSpPr>
        <p:spPr>
          <a:xfrm>
            <a:off x="711255" y="308591"/>
            <a:ext cx="2449710" cy="584775"/>
          </a:xfrm>
          <a:prstGeom prst="rect">
            <a:avLst/>
          </a:prstGeom>
        </p:spPr>
        <p:txBody>
          <a:bodyPr wrap="none">
            <a:spAutoFit/>
          </a:bodyPr>
          <a:lstStyle/>
          <a:p>
            <a:pPr algn="ctr" defTabSz="913765"/>
            <a:r>
              <a:rPr lang="en-US" altLang="zh-CN"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1.1</a:t>
            </a:r>
            <a:r>
              <a:rPr lang="zh-CN" altLang="en-US"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战略目标</a:t>
            </a:r>
            <a:endPar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13733" y="4005805"/>
            <a:ext cx="5941561" cy="2676525"/>
          </a:xfrm>
          <a:prstGeom prst="rect">
            <a:avLst/>
          </a:prstGeom>
        </p:spPr>
        <p:txBody>
          <a:bodyPr wrap="square">
            <a:spAutoFit/>
          </a:bodyPr>
          <a:lstStyle/>
          <a:p>
            <a:pPr defTabSz="913765">
              <a:lnSpc>
                <a:spcPct val="150000"/>
              </a:lnSpc>
            </a:pPr>
            <a:r>
              <a:rPr lang="en-US" altLang="zh-CN" sz="1600" b="1" dirty="0" smtClean="0">
                <a:solidFill>
                  <a:prstClr val="black"/>
                </a:solidFill>
                <a:latin typeface="微软雅黑" panose="020B0503020204020204" pitchFamily="34" charset="-122"/>
                <a:ea typeface="微软雅黑" panose="020B0503020204020204" pitchFamily="34" charset="-122"/>
              </a:rPr>
              <a:t>2015</a:t>
            </a:r>
            <a:r>
              <a:rPr lang="zh-CN" altLang="en-US" sz="1600" b="1" dirty="0" smtClean="0">
                <a:solidFill>
                  <a:prstClr val="black"/>
                </a:solidFill>
                <a:latin typeface="微软雅黑" panose="020B0503020204020204" pitchFamily="34" charset="-122"/>
                <a:ea typeface="微软雅黑" panose="020B0503020204020204" pitchFamily="34" charset="-122"/>
              </a:rPr>
              <a:t>年</a:t>
            </a:r>
            <a:r>
              <a:rPr lang="zh-CN" altLang="en-US" sz="1600" b="1" dirty="0">
                <a:solidFill>
                  <a:prstClr val="black"/>
                </a:solidFill>
                <a:latin typeface="微软雅黑" panose="020B0503020204020204" pitchFamily="34" charset="-122"/>
                <a:ea typeface="微软雅黑" panose="020B0503020204020204" pitchFamily="34" charset="-122"/>
              </a:rPr>
              <a:t>战略检讨：</a:t>
            </a:r>
            <a:r>
              <a:rPr lang="zh-CN" altLang="en-US" sz="1600" dirty="0">
                <a:solidFill>
                  <a:prstClr val="black"/>
                </a:solidFill>
                <a:latin typeface="微软雅黑" panose="020B0503020204020204" pitchFamily="34" charset="-122"/>
                <a:ea typeface="微软雅黑" panose="020B0503020204020204" pitchFamily="34" charset="-122"/>
              </a:rPr>
              <a:t>去年战略目标达</a:t>
            </a:r>
            <a:r>
              <a:rPr lang="en-US" altLang="zh-CN" sz="1600" dirty="0">
                <a:solidFill>
                  <a:srgbClr val="C00000"/>
                </a:solidFill>
                <a:latin typeface="微软雅黑" panose="020B0503020204020204" pitchFamily="34" charset="-122"/>
                <a:ea typeface="微软雅黑" panose="020B0503020204020204" pitchFamily="34" charset="-122"/>
              </a:rPr>
              <a:t>75%</a:t>
            </a:r>
            <a:r>
              <a:rPr lang="zh-CN" altLang="en-US" sz="1600" dirty="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原因</a:t>
            </a:r>
            <a:r>
              <a:rPr lang="en-US" altLang="zh-CN" sz="1600" b="1" dirty="0">
                <a:solidFill>
                  <a:srgbClr val="C00000"/>
                </a:solidFill>
                <a:latin typeface="微软雅黑" panose="020B0503020204020204" pitchFamily="34" charset="-122"/>
                <a:ea typeface="微软雅黑" panose="020B0503020204020204" pitchFamily="34" charset="-122"/>
              </a:rPr>
              <a:t>:</a:t>
            </a:r>
            <a:endParaRPr lang="en-US" altLang="zh-CN" sz="1600" b="1" dirty="0">
              <a:solidFill>
                <a:srgbClr val="C00000"/>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1</a:t>
            </a:r>
            <a:r>
              <a:rPr lang="zh-CN" altLang="en-US" sz="1600" dirty="0">
                <a:solidFill>
                  <a:prstClr val="black"/>
                </a:solidFill>
                <a:latin typeface="微软雅黑" panose="020B0503020204020204" pitchFamily="34" charset="-122"/>
                <a:ea typeface="微软雅黑" panose="020B0503020204020204" pitchFamily="34" charset="-122"/>
              </a:rPr>
              <a:t>、</a:t>
            </a:r>
            <a:r>
              <a:rPr lang="zh-CN" altLang="en-US" sz="1600" dirty="0" smtClean="0">
                <a:solidFill>
                  <a:prstClr val="black"/>
                </a:solidFill>
                <a:latin typeface="微软雅黑" panose="020B0503020204020204" pitchFamily="34" charset="-122"/>
                <a:ea typeface="微软雅黑" panose="020B0503020204020204" pitchFamily="34" charset="-122"/>
              </a:rPr>
              <a:t>医院制度存在缺陷，管理陷入困局；</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smtClean="0">
                <a:solidFill>
                  <a:prstClr val="black"/>
                </a:solidFill>
                <a:latin typeface="微软雅黑" panose="020B0503020204020204" pitchFamily="34" charset="-122"/>
                <a:ea typeface="微软雅黑" panose="020B0503020204020204" pitchFamily="34" charset="-122"/>
              </a:rPr>
              <a:t>2</a:t>
            </a:r>
            <a:r>
              <a:rPr lang="zh-CN" altLang="en-US" sz="1600" dirty="0" smtClean="0">
                <a:solidFill>
                  <a:prstClr val="black"/>
                </a:solidFill>
                <a:latin typeface="微软雅黑" panose="020B0503020204020204" pitchFamily="34" charset="-122"/>
                <a:ea typeface="微软雅黑" panose="020B0503020204020204" pitchFamily="34" charset="-122"/>
              </a:rPr>
              <a:t>、医护人员流动率高，服务水平急需改善；</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smtClean="0">
                <a:solidFill>
                  <a:prstClr val="black"/>
                </a:solidFill>
                <a:latin typeface="微软雅黑" panose="020B0503020204020204" pitchFamily="34" charset="-122"/>
                <a:ea typeface="微软雅黑" panose="020B0503020204020204" pitchFamily="34" charset="-122"/>
              </a:rPr>
              <a:t>3</a:t>
            </a:r>
            <a:r>
              <a:rPr lang="zh-CN" altLang="en-US" sz="1600" dirty="0" smtClean="0">
                <a:solidFill>
                  <a:prstClr val="black"/>
                </a:solidFill>
                <a:latin typeface="微软雅黑" panose="020B0503020204020204" pitchFamily="34" charset="-122"/>
                <a:ea typeface="微软雅黑" panose="020B0503020204020204" pitchFamily="34" charset="-122"/>
              </a:rPr>
              <a:t>、医院重点科室建设目标不明确</a:t>
            </a:r>
            <a:r>
              <a:rPr lang="en-US" altLang="zh-CN" sz="1600" dirty="0" smtClean="0">
                <a:solidFill>
                  <a:prstClr val="black"/>
                </a:solidFill>
                <a:latin typeface="微软雅黑" panose="020B0503020204020204" pitchFamily="34" charset="-122"/>
                <a:ea typeface="微软雅黑" panose="020B0503020204020204" pitchFamily="34" charset="-122"/>
              </a:rPr>
              <a:t>;</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smtClean="0">
                <a:solidFill>
                  <a:prstClr val="black"/>
                </a:solidFill>
                <a:latin typeface="微软雅黑" panose="020B0503020204020204" pitchFamily="34" charset="-122"/>
                <a:ea typeface="微软雅黑" panose="020B0503020204020204" pitchFamily="34" charset="-122"/>
              </a:rPr>
              <a:t>4</a:t>
            </a:r>
            <a:r>
              <a:rPr lang="zh-CN" altLang="en-US" sz="1600" dirty="0" smtClean="0">
                <a:solidFill>
                  <a:prstClr val="black"/>
                </a:solidFill>
                <a:latin typeface="微软雅黑" panose="020B0503020204020204" pitchFamily="34" charset="-122"/>
                <a:ea typeface="微软雅黑" panose="020B0503020204020204" pitchFamily="34" charset="-122"/>
              </a:rPr>
              <a:t>、大批民营资本进军医疗，市场竞争力进一步加大</a:t>
            </a:r>
            <a:r>
              <a:rPr lang="zh-CN" altLang="en-US" sz="1600" dirty="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b="1" dirty="0" smtClean="0">
                <a:solidFill>
                  <a:srgbClr val="C00000"/>
                </a:solidFill>
                <a:latin typeface="微软雅黑" panose="020B0503020204020204" pitchFamily="34" charset="-122"/>
                <a:ea typeface="微软雅黑" panose="020B0503020204020204" pitchFamily="34" charset="-122"/>
              </a:rPr>
              <a:t>20xx</a:t>
            </a:r>
            <a:r>
              <a:rPr lang="zh-CN" altLang="en-US" sz="1600" b="1" dirty="0" smtClean="0">
                <a:solidFill>
                  <a:srgbClr val="C00000"/>
                </a:solidFill>
                <a:latin typeface="微软雅黑" panose="020B0503020204020204" pitchFamily="34" charset="-122"/>
                <a:ea typeface="微软雅黑" panose="020B0503020204020204" pitchFamily="34" charset="-122"/>
              </a:rPr>
              <a:t>年</a:t>
            </a:r>
            <a:r>
              <a:rPr lang="zh-CN" altLang="en-US" sz="1600" b="1" dirty="0">
                <a:solidFill>
                  <a:srgbClr val="C00000"/>
                </a:solidFill>
                <a:latin typeface="微软雅黑" panose="020B0503020204020204" pitchFamily="34" charset="-122"/>
                <a:ea typeface="微软雅黑" panose="020B0503020204020204" pitchFamily="34" charset="-122"/>
              </a:rPr>
              <a:t>战略目标：</a:t>
            </a:r>
            <a:r>
              <a:rPr lang="zh-CN" altLang="en-US" sz="1600" dirty="0">
                <a:solidFill>
                  <a:srgbClr val="C00000"/>
                </a:solidFill>
                <a:latin typeface="微软雅黑" panose="020B0503020204020204" pitchFamily="34" charset="-122"/>
                <a:ea typeface="微软雅黑" panose="020B0503020204020204" pitchFamily="34" charset="-122"/>
              </a:rPr>
              <a:t>战略达成率</a:t>
            </a:r>
            <a:r>
              <a:rPr lang="en-US" altLang="zh-CN" sz="1600" dirty="0">
                <a:solidFill>
                  <a:srgbClr val="C00000"/>
                </a:solidFill>
                <a:latin typeface="微软雅黑" panose="020B0503020204020204" pitchFamily="34" charset="-122"/>
                <a:ea typeface="微软雅黑" panose="020B0503020204020204" pitchFamily="34" charset="-122"/>
              </a:rPr>
              <a:t>90%</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5181600" y="447707"/>
            <a:ext cx="7010400" cy="6477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18478"/>
          <a:stretch>
            <a:fillRect/>
          </a:stretch>
        </p:blipFill>
        <p:spPr>
          <a:xfrm>
            <a:off x="0" y="0"/>
            <a:ext cx="12192000" cy="6858000"/>
          </a:xfrm>
          <a:prstGeom prst="rect">
            <a:avLst/>
          </a:prstGeom>
        </p:spPr>
      </p:pic>
      <p:sp>
        <p:nvSpPr>
          <p:cNvPr id="4" name="矩形 3"/>
          <p:cNvSpPr/>
          <p:nvPr/>
        </p:nvSpPr>
        <p:spPr>
          <a:xfrm>
            <a:off x="5560541" y="0"/>
            <a:ext cx="6631459" cy="6870357"/>
          </a:xfrm>
          <a:custGeom>
            <a:avLst/>
            <a:gdLst>
              <a:gd name="connsiteX0" fmla="*/ 0 w 6384324"/>
              <a:gd name="connsiteY0" fmla="*/ 0 h 6858000"/>
              <a:gd name="connsiteX1" fmla="*/ 6384324 w 6384324"/>
              <a:gd name="connsiteY1" fmla="*/ 0 h 6858000"/>
              <a:gd name="connsiteX2" fmla="*/ 6384324 w 6384324"/>
              <a:gd name="connsiteY2" fmla="*/ 6858000 h 6858000"/>
              <a:gd name="connsiteX3" fmla="*/ 0 w 6384324"/>
              <a:gd name="connsiteY3" fmla="*/ 6858000 h 6858000"/>
              <a:gd name="connsiteX4" fmla="*/ 0 w 6384324"/>
              <a:gd name="connsiteY4" fmla="*/ 0 h 6858000"/>
              <a:gd name="connsiteX0-1" fmla="*/ 1112109 w 7496433"/>
              <a:gd name="connsiteY0-2" fmla="*/ 0 h 6858000"/>
              <a:gd name="connsiteX1-3" fmla="*/ 7496433 w 7496433"/>
              <a:gd name="connsiteY1-4" fmla="*/ 0 h 6858000"/>
              <a:gd name="connsiteX2-5" fmla="*/ 7496433 w 7496433"/>
              <a:gd name="connsiteY2-6" fmla="*/ 6858000 h 6858000"/>
              <a:gd name="connsiteX3-7" fmla="*/ 1112109 w 7496433"/>
              <a:gd name="connsiteY3-8" fmla="*/ 6858000 h 6858000"/>
              <a:gd name="connsiteX4-9" fmla="*/ 0 w 7496433"/>
              <a:gd name="connsiteY4-10" fmla="*/ 3558746 h 6858000"/>
              <a:gd name="connsiteX5" fmla="*/ 1112109 w 7496433"/>
              <a:gd name="connsiteY5" fmla="*/ 0 h 6858000"/>
              <a:gd name="connsiteX0-11" fmla="*/ 1112109 w 7496433"/>
              <a:gd name="connsiteY0-12" fmla="*/ 0 h 6858000"/>
              <a:gd name="connsiteX1-13" fmla="*/ 7496433 w 7496433"/>
              <a:gd name="connsiteY1-14" fmla="*/ 0 h 6858000"/>
              <a:gd name="connsiteX2-15" fmla="*/ 7496433 w 7496433"/>
              <a:gd name="connsiteY2-16" fmla="*/ 6858000 h 6858000"/>
              <a:gd name="connsiteX3-17" fmla="*/ 1112109 w 7496433"/>
              <a:gd name="connsiteY3-18" fmla="*/ 6858000 h 6858000"/>
              <a:gd name="connsiteX4-19" fmla="*/ 0 w 7496433"/>
              <a:gd name="connsiteY4-20" fmla="*/ 3558746 h 6858000"/>
              <a:gd name="connsiteX5-21" fmla="*/ 1112109 w 7496433"/>
              <a:gd name="connsiteY5-22" fmla="*/ 0 h 6858000"/>
              <a:gd name="connsiteX0-23" fmla="*/ 1112109 w 7496433"/>
              <a:gd name="connsiteY0-24" fmla="*/ 0 h 6870357"/>
              <a:gd name="connsiteX1-25" fmla="*/ 7496433 w 7496433"/>
              <a:gd name="connsiteY1-26" fmla="*/ 0 h 6870357"/>
              <a:gd name="connsiteX2-27" fmla="*/ 7496433 w 7496433"/>
              <a:gd name="connsiteY2-28" fmla="*/ 6858000 h 6870357"/>
              <a:gd name="connsiteX3-29" fmla="*/ 1099752 w 7496433"/>
              <a:gd name="connsiteY3-30" fmla="*/ 6870357 h 6870357"/>
              <a:gd name="connsiteX4-31" fmla="*/ 0 w 7496433"/>
              <a:gd name="connsiteY4-32" fmla="*/ 3558746 h 6870357"/>
              <a:gd name="connsiteX5-33" fmla="*/ 1112109 w 7496433"/>
              <a:gd name="connsiteY5-34" fmla="*/ 0 h 6870357"/>
              <a:gd name="connsiteX0-35" fmla="*/ 1112109 w 7496433"/>
              <a:gd name="connsiteY0-36" fmla="*/ 0 h 6870357"/>
              <a:gd name="connsiteX1-37" fmla="*/ 7496433 w 7496433"/>
              <a:gd name="connsiteY1-38" fmla="*/ 0 h 6870357"/>
              <a:gd name="connsiteX2-39" fmla="*/ 7496433 w 7496433"/>
              <a:gd name="connsiteY2-40" fmla="*/ 6858000 h 6870357"/>
              <a:gd name="connsiteX3-41" fmla="*/ 1099752 w 7496433"/>
              <a:gd name="connsiteY3-42" fmla="*/ 6870357 h 6870357"/>
              <a:gd name="connsiteX4-43" fmla="*/ 0 w 7496433"/>
              <a:gd name="connsiteY4-44" fmla="*/ 3558746 h 6870357"/>
              <a:gd name="connsiteX5-45" fmla="*/ 1112109 w 7496433"/>
              <a:gd name="connsiteY5-46" fmla="*/ 0 h 6870357"/>
              <a:gd name="connsiteX0-47" fmla="*/ 1251795 w 7496433"/>
              <a:gd name="connsiteY0-48" fmla="*/ 0 h 6870357"/>
              <a:gd name="connsiteX1-49" fmla="*/ 7496433 w 7496433"/>
              <a:gd name="connsiteY1-50" fmla="*/ 0 h 6870357"/>
              <a:gd name="connsiteX2-51" fmla="*/ 7496433 w 7496433"/>
              <a:gd name="connsiteY2-52" fmla="*/ 6858000 h 6870357"/>
              <a:gd name="connsiteX3-53" fmla="*/ 1099752 w 7496433"/>
              <a:gd name="connsiteY3-54" fmla="*/ 6870357 h 6870357"/>
              <a:gd name="connsiteX4-55" fmla="*/ 0 w 7496433"/>
              <a:gd name="connsiteY4-56" fmla="*/ 3558746 h 6870357"/>
              <a:gd name="connsiteX5-57" fmla="*/ 1251795 w 7496433"/>
              <a:gd name="connsiteY5-58" fmla="*/ 0 h 68703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496433" h="6870357">
                <a:moveTo>
                  <a:pt x="1251795" y="0"/>
                </a:moveTo>
                <a:lnTo>
                  <a:pt x="7496433" y="0"/>
                </a:lnTo>
                <a:lnTo>
                  <a:pt x="7496433" y="6858000"/>
                </a:lnTo>
                <a:lnTo>
                  <a:pt x="1099752" y="6870357"/>
                </a:lnTo>
                <a:cubicBezTo>
                  <a:pt x="712573" y="5721179"/>
                  <a:pt x="288324" y="4522573"/>
                  <a:pt x="0" y="3558746"/>
                </a:cubicBezTo>
                <a:lnTo>
                  <a:pt x="1251795" y="0"/>
                </a:lnTo>
                <a:close/>
              </a:path>
            </a:pathLst>
          </a:custGeom>
          <a:solidFill>
            <a:schemeClr val="accent2">
              <a:lumMod val="75000"/>
              <a:alpha val="88000"/>
            </a:schemeClr>
          </a:solidFill>
          <a:ln w="25400">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52098" y="727015"/>
            <a:ext cx="3110147"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4.1</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CIS</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规划</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4" name="文本框 13"/>
          <p:cNvSpPr txBox="1"/>
          <p:nvPr/>
        </p:nvSpPr>
        <p:spPr>
          <a:xfrm>
            <a:off x="6564313" y="2537067"/>
            <a:ext cx="4852610" cy="1308884"/>
          </a:xfrm>
          <a:prstGeom prst="rect">
            <a:avLst/>
          </a:prstGeom>
          <a:noFill/>
        </p:spPr>
        <p:txBody>
          <a:bodyPr wrap="none" rtlCol="0">
            <a:spAutoFit/>
          </a:bodyPr>
          <a:lstStyle/>
          <a:p>
            <a:pPr>
              <a:lnSpc>
                <a:spcPct val="150000"/>
              </a:lnSpc>
              <a:buClr>
                <a:schemeClr val="bg1"/>
              </a:buClr>
            </a:pPr>
            <a:r>
              <a:rPr lang="zh-CN" altLang="en-US" sz="2800" b="1" dirty="0" smtClean="0">
                <a:solidFill>
                  <a:schemeClr val="bg1"/>
                </a:solidFill>
                <a:latin typeface="微软雅黑" panose="020B0503020204020204" pitchFamily="34" charset="-122"/>
                <a:ea typeface="微软雅黑" panose="020B0503020204020204" pitchFamily="34" charset="-122"/>
              </a:rPr>
              <a:t>一：改善医院环境</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pPr>
              <a:lnSpc>
                <a:spcPct val="150000"/>
              </a:lnSpc>
              <a:buClr>
                <a:schemeClr val="bg1"/>
              </a:buClr>
            </a:pPr>
            <a:r>
              <a:rPr lang="zh-CN" altLang="en-US" sz="2800" b="1" dirty="0" smtClean="0">
                <a:solidFill>
                  <a:schemeClr val="bg1"/>
                </a:solidFill>
                <a:latin typeface="微软雅黑" panose="020B0503020204020204" pitchFamily="34" charset="-122"/>
                <a:ea typeface="微软雅黑" panose="020B0503020204020204" pitchFamily="34" charset="-122"/>
              </a:rPr>
              <a:t>二：加强医院内外部文化建设</a:t>
            </a:r>
            <a:endParaRPr lang="en-US" altLang="zh-CN" sz="2800" b="1" dirty="0" smtClean="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303824" y="1639336"/>
            <a:ext cx="5290185" cy="737235"/>
          </a:xfrm>
          <a:prstGeom prst="rect">
            <a:avLst/>
          </a:prstGeom>
          <a:noFill/>
        </p:spPr>
        <p:txBody>
          <a:bodyPr wrap="none" rtlCol="0">
            <a:spAutoFit/>
          </a:bodyPr>
          <a:lstStyle/>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从</a:t>
            </a:r>
            <a:r>
              <a:rPr lang="en-US" altLang="zh-CN" sz="1400" dirty="0" smtClean="0">
                <a:solidFill>
                  <a:schemeClr val="bg1"/>
                </a:solidFill>
                <a:latin typeface="微软雅黑" panose="020B0503020204020204" pitchFamily="34" charset="-122"/>
                <a:ea typeface="微软雅黑" panose="020B0503020204020204" pitchFamily="34" charset="-122"/>
              </a:rPr>
              <a:t>2015</a:t>
            </a:r>
            <a:r>
              <a:rPr lang="zh-CN" altLang="en-US" sz="1400" dirty="0" smtClean="0">
                <a:solidFill>
                  <a:schemeClr val="bg1"/>
                </a:solidFill>
                <a:latin typeface="微软雅黑" panose="020B0503020204020204" pitchFamily="34" charset="-122"/>
                <a:ea typeface="微软雅黑" panose="020B0503020204020204" pitchFamily="34" charset="-122"/>
              </a:rPr>
              <a:t>年终总结报告中得知，目前医院品牌存在较多问题，</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为了提高病患满意度，</a:t>
            </a:r>
            <a:r>
              <a:rPr lang="en-US" altLang="zh-CN" sz="1400" dirty="0" smtClean="0">
                <a:solidFill>
                  <a:schemeClr val="bg1"/>
                </a:solidFill>
                <a:latin typeface="微软雅黑" panose="020B0503020204020204" pitchFamily="34" charset="-122"/>
                <a:ea typeface="微软雅黑" panose="020B0503020204020204" pitchFamily="34" charset="-122"/>
              </a:rPr>
              <a:t>20xx</a:t>
            </a:r>
            <a:r>
              <a:rPr lang="zh-CN" altLang="en-US" sz="1400" dirty="0" smtClean="0">
                <a:solidFill>
                  <a:schemeClr val="bg1"/>
                </a:solidFill>
                <a:latin typeface="微软雅黑" panose="020B0503020204020204" pitchFamily="34" charset="-122"/>
                <a:ea typeface="微软雅黑" panose="020B0503020204020204" pitchFamily="34" charset="-122"/>
              </a:rPr>
              <a:t>年医院</a:t>
            </a:r>
            <a:r>
              <a:rPr lang="en-US" altLang="zh-CN" sz="1400" dirty="0" smtClean="0">
                <a:solidFill>
                  <a:schemeClr val="bg1"/>
                </a:solidFill>
                <a:latin typeface="微软雅黑" panose="020B0503020204020204" pitchFamily="34" charset="-122"/>
                <a:ea typeface="微软雅黑" panose="020B0503020204020204" pitchFamily="34" charset="-122"/>
              </a:rPr>
              <a:t>CIS</a:t>
            </a:r>
            <a:r>
              <a:rPr lang="zh-CN" altLang="en-US" sz="1400" dirty="0" smtClean="0">
                <a:solidFill>
                  <a:schemeClr val="bg1"/>
                </a:solidFill>
                <a:latin typeface="微软雅黑" panose="020B0503020204020204" pitchFamily="34" charset="-122"/>
                <a:ea typeface="微软雅黑" panose="020B0503020204020204" pitchFamily="34" charset="-122"/>
              </a:rPr>
              <a:t>从以下两个方面着手改进。</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944919" y="5979936"/>
            <a:ext cx="3877986" cy="276999"/>
          </a:xfrm>
          <a:prstGeom prst="rect">
            <a:avLst/>
          </a:prstGeom>
        </p:spPr>
        <p:txBody>
          <a:bodyPr wrap="none">
            <a:spAutoFit/>
          </a:bodyPr>
          <a:lstStyle/>
          <a:p>
            <a:pPr algn="ctr" defTabSz="913765"/>
            <a:r>
              <a:rPr lang="zh-CN" altLang="en-US"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注：以上照片仅供参考，具体请医院根据自身状况修改</a:t>
            </a:r>
            <a:endParaRPr lang="zh-CN" altLang="en-US"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9" name="图片 8"/>
          <p:cNvPicPr/>
          <p:nvPr/>
        </p:nvPicPr>
        <p:blipFill rotWithShape="1">
          <a:blip r:embed="rId1" cstate="print">
            <a:extLst>
              <a:ext uri="{28A0092B-C50C-407E-A947-70E740481C1C}">
                <a14:useLocalDpi xmlns:a14="http://schemas.microsoft.com/office/drawing/2010/main" val="0"/>
              </a:ext>
            </a:extLst>
          </a:blip>
          <a:srcRect l="7020" t="9372" b="25950"/>
          <a:stretch>
            <a:fillRect/>
          </a:stretch>
        </p:blipFill>
        <p:spPr>
          <a:xfrm>
            <a:off x="7343345" y="1742776"/>
            <a:ext cx="3479560" cy="1846585"/>
          </a:xfrm>
          <a:prstGeom prst="rect">
            <a:avLst/>
          </a:prstGeom>
          <a:ln>
            <a:solidFill>
              <a:schemeClr val="tx1"/>
            </a:solidFill>
          </a:ln>
        </p:spPr>
      </p:pic>
      <p:sp>
        <p:nvSpPr>
          <p:cNvPr id="11" name="矩形 10"/>
          <p:cNvSpPr/>
          <p:nvPr/>
        </p:nvSpPr>
        <p:spPr>
          <a:xfrm>
            <a:off x="1160597" y="1143960"/>
            <a:ext cx="9266483" cy="506730"/>
          </a:xfrm>
          <a:prstGeom prst="rect">
            <a:avLst/>
          </a:prstGeom>
        </p:spPr>
        <p:txBody>
          <a:bodyPr wrap="square">
            <a:spAutoFit/>
          </a:bodyPr>
          <a:lstStyle/>
          <a:p>
            <a:pPr>
              <a:lnSpc>
                <a:spcPct val="150000"/>
              </a:lnSpc>
            </a:pPr>
            <a:r>
              <a:rPr lang="zh-CN" altLang="en-US" b="1" dirty="0" smtClean="0">
                <a:solidFill>
                  <a:srgbClr val="C00000"/>
                </a:solidFill>
                <a:latin typeface="微软雅黑" panose="020B0503020204020204" pitchFamily="34" charset="-122"/>
                <a:ea typeface="微软雅黑" panose="020B0503020204020204" pitchFamily="34" charset="-122"/>
              </a:rPr>
              <a:t>规划一：</a:t>
            </a:r>
            <a:r>
              <a:rPr lang="en-US" altLang="zh-CN" sz="1600" dirty="0" smtClean="0">
                <a:latin typeface="微软雅黑" panose="020B0503020204020204" pitchFamily="34" charset="-122"/>
                <a:ea typeface="微软雅黑" panose="020B0503020204020204" pitchFamily="34" charset="-122"/>
              </a:rPr>
              <a:t>20xx</a:t>
            </a:r>
            <a:r>
              <a:rPr lang="zh-CN" altLang="en-US" sz="1600" dirty="0" smtClean="0">
                <a:latin typeface="微软雅黑" panose="020B0503020204020204" pitchFamily="34" charset="-122"/>
                <a:ea typeface="微软雅黑" panose="020B0503020204020204" pitchFamily="34" charset="-122"/>
              </a:rPr>
              <a:t>年</a:t>
            </a:r>
            <a:r>
              <a:rPr lang="zh-CN" altLang="zh-CN" sz="1600" dirty="0" smtClean="0">
                <a:latin typeface="微软雅黑" panose="020B0503020204020204" pitchFamily="34" charset="-122"/>
                <a:ea typeface="微软雅黑" panose="020B0503020204020204" pitchFamily="34" charset="-122"/>
              </a:rPr>
              <a:t>医院将</a:t>
            </a:r>
            <a:r>
              <a:rPr lang="zh-CN" altLang="en-US" sz="1600" dirty="0" smtClean="0">
                <a:latin typeface="微软雅黑" panose="020B0503020204020204" pitchFamily="34" charset="-122"/>
                <a:ea typeface="微软雅黑" panose="020B0503020204020204" pitchFamily="34" charset="-122"/>
              </a:rPr>
              <a:t>继续加强监管力度，把</a:t>
            </a:r>
            <a:r>
              <a:rPr lang="zh-CN" altLang="zh-CN" sz="1600" dirty="0" smtClean="0">
                <a:latin typeface="微软雅黑" panose="020B0503020204020204" pitchFamily="34" charset="-122"/>
                <a:ea typeface="微软雅黑" panose="020B0503020204020204" pitchFamily="34" charset="-122"/>
              </a:rPr>
              <a:t>禁烟</a:t>
            </a:r>
            <a:r>
              <a:rPr lang="zh-CN" altLang="zh-CN" sz="1600" dirty="0">
                <a:latin typeface="微软雅黑" panose="020B0503020204020204" pitchFamily="34" charset="-122"/>
                <a:ea typeface="微软雅黑" panose="020B0503020204020204" pitchFamily="34" charset="-122"/>
              </a:rPr>
              <a:t>管理真正执行起来，争</a:t>
            </a:r>
            <a:r>
              <a:rPr lang="zh-CN" altLang="zh-CN" sz="1600" dirty="0" smtClean="0">
                <a:latin typeface="微软雅黑" panose="020B0503020204020204" pitchFamily="34" charset="-122"/>
                <a:ea typeface="微软雅黑" panose="020B0503020204020204" pitchFamily="34" charset="-122"/>
              </a:rPr>
              <a:t>做</a:t>
            </a:r>
            <a:r>
              <a:rPr lang="en-US" altLang="zh-CN" sz="1600" dirty="0" smtClean="0">
                <a:latin typeface="微软雅黑" panose="020B0503020204020204" pitchFamily="34" charset="-122"/>
                <a:ea typeface="微软雅黑" panose="020B0503020204020204" pitchFamily="34" charset="-122"/>
              </a:rPr>
              <a:t>xxx</a:t>
            </a:r>
            <a:r>
              <a:rPr lang="zh-CN" altLang="zh-CN" sz="1600" dirty="0" smtClean="0">
                <a:latin typeface="微软雅黑" panose="020B0503020204020204" pitchFamily="34" charset="-122"/>
                <a:ea typeface="微软雅黑" panose="020B0503020204020204" pitchFamily="34" charset="-122"/>
              </a:rPr>
              <a:t>市</a:t>
            </a:r>
            <a:r>
              <a:rPr lang="zh-CN" altLang="zh-CN" sz="1600" dirty="0">
                <a:latin typeface="微软雅黑" panose="020B0503020204020204" pitchFamily="34" charset="-122"/>
                <a:ea typeface="微软雅黑" panose="020B0503020204020204" pitchFamily="34" charset="-122"/>
              </a:rPr>
              <a:t>首家无烟</a:t>
            </a:r>
            <a:r>
              <a:rPr lang="zh-CN" altLang="zh-CN" sz="1600" dirty="0" smtClean="0">
                <a:latin typeface="微软雅黑" panose="020B0503020204020204" pitchFamily="34" charset="-122"/>
                <a:ea typeface="微软雅黑" panose="020B0503020204020204" pitchFamily="34" charset="-122"/>
              </a:rPr>
              <a:t>医院</a:t>
            </a:r>
            <a:endParaRPr lang="zh-CN" altLang="en-US" sz="1600"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19134"/>
          <a:stretch>
            <a:fillRect/>
          </a:stretch>
        </p:blipFill>
        <p:spPr>
          <a:xfrm>
            <a:off x="7343345" y="3718310"/>
            <a:ext cx="3479560" cy="2023127"/>
          </a:xfrm>
          <a:prstGeom prst="rect">
            <a:avLst/>
          </a:prstGeom>
          <a:ln w="12700">
            <a:solidFill>
              <a:schemeClr val="tx1"/>
            </a:solidFill>
          </a:ln>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8369" t="30449" r="14800"/>
          <a:stretch>
            <a:fillRect/>
          </a:stretch>
        </p:blipFill>
        <p:spPr>
          <a:xfrm>
            <a:off x="1258405" y="1742776"/>
            <a:ext cx="5889595" cy="3998660"/>
          </a:xfrm>
          <a:prstGeom prst="rect">
            <a:avLst/>
          </a:prstGeom>
          <a:ln w="12700">
            <a:solidFill>
              <a:schemeClr val="tx1"/>
            </a:solidFill>
          </a:ln>
        </p:spPr>
      </p:pic>
      <p:sp>
        <p:nvSpPr>
          <p:cNvPr id="14" name="矩形 13"/>
          <p:cNvSpPr/>
          <p:nvPr/>
        </p:nvSpPr>
        <p:spPr>
          <a:xfrm>
            <a:off x="1258405" y="261339"/>
            <a:ext cx="2672150" cy="723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476225" y="420629"/>
            <a:ext cx="2236510" cy="400110"/>
          </a:xfrm>
          <a:prstGeom prst="rect">
            <a:avLst/>
          </a:prstGeom>
        </p:spPr>
        <p:txBody>
          <a:bodyPr wrap="none">
            <a:spAutoFit/>
          </a:bodyPr>
          <a:lstStyle/>
          <a:p>
            <a:pPr algn="ctr" defTabSz="913765"/>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一：医院环境规划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3541" y="963499"/>
            <a:ext cx="10672214" cy="1200329"/>
          </a:xfrm>
          <a:prstGeom prst="rect">
            <a:avLst/>
          </a:prstGeom>
        </p:spPr>
        <p:txBody>
          <a:bodyPr wrap="square">
            <a:spAutoFit/>
          </a:bodyPr>
          <a:lstStyle/>
          <a:p>
            <a:r>
              <a:rPr lang="zh-CN" altLang="en-US" sz="1600" b="1" dirty="0" smtClean="0">
                <a:latin typeface="微软雅黑" panose="020B0503020204020204" pitchFamily="34" charset="-122"/>
                <a:ea typeface="微软雅黑" panose="020B0503020204020204" pitchFamily="34" charset="-122"/>
              </a:rPr>
              <a:t>现状：</a:t>
            </a:r>
            <a:r>
              <a:rPr lang="zh-CN" altLang="zh-CN" sz="1600" b="1" dirty="0">
                <a:latin typeface="微软雅黑" panose="020B0503020204020204" pitchFamily="34" charset="-122"/>
                <a:ea typeface="微软雅黑" panose="020B0503020204020204" pitchFamily="34" charset="-122"/>
              </a:rPr>
              <a:t>医院就医指示</a:t>
            </a:r>
            <a:r>
              <a:rPr lang="zh-CN" altLang="zh-CN" sz="1600" b="1" dirty="0" smtClean="0">
                <a:latin typeface="微软雅黑" panose="020B0503020204020204" pitchFamily="34" charset="-122"/>
                <a:ea typeface="微软雅黑" panose="020B0503020204020204" pitchFamily="34" charset="-122"/>
              </a:rPr>
              <a:t>牌</a:t>
            </a:r>
            <a:r>
              <a:rPr lang="zh-CN" altLang="en-US" sz="1600" b="1" dirty="0" smtClean="0">
                <a:latin typeface="微软雅黑" panose="020B0503020204020204" pitchFamily="34" charset="-122"/>
                <a:ea typeface="微软雅黑" panose="020B0503020204020204" pitchFamily="34" charset="-122"/>
              </a:rPr>
              <a:t>少，并且不完善</a:t>
            </a:r>
            <a:endParaRPr lang="en-US" altLang="zh-CN" sz="1600" b="1" dirty="0">
              <a:solidFill>
                <a:srgbClr val="FF0000"/>
              </a:solidFill>
              <a:latin typeface="微软雅黑" panose="020B0503020204020204" pitchFamily="34" charset="-122"/>
              <a:ea typeface="微软雅黑" panose="020B0503020204020204" pitchFamily="34" charset="-122"/>
            </a:endParaRPr>
          </a:p>
          <a:p>
            <a:pPr>
              <a:lnSpc>
                <a:spcPct val="200000"/>
              </a:lnSpc>
            </a:pPr>
            <a:r>
              <a:rPr lang="en-US" altLang="zh-CN" sz="1400" dirty="0" smtClean="0">
                <a:latin typeface="微软雅黑" panose="020B0503020204020204" pitchFamily="34" charset="-122"/>
                <a:ea typeface="微软雅黑" panose="020B0503020204020204" pitchFamily="34" charset="-122"/>
              </a:rPr>
              <a:t>      </a:t>
            </a:r>
            <a:r>
              <a:rPr lang="zh-CN" altLang="zh-CN" sz="1400" dirty="0" smtClean="0">
                <a:latin typeface="微软雅黑" panose="020B0503020204020204" pitchFamily="34" charset="-122"/>
                <a:ea typeface="微软雅黑" panose="020B0503020204020204" pitchFamily="34" charset="-122"/>
              </a:rPr>
              <a:t>医院</a:t>
            </a:r>
            <a:r>
              <a:rPr lang="zh-CN" altLang="zh-CN" sz="1400" dirty="0">
                <a:latin typeface="微软雅黑" panose="020B0503020204020204" pitchFamily="34" charset="-122"/>
                <a:ea typeface="微软雅黑" panose="020B0503020204020204" pitchFamily="34" charset="-122"/>
              </a:rPr>
              <a:t>目前指引牌少</a:t>
            </a:r>
            <a:r>
              <a:rPr lang="zh-CN" altLang="zh-CN"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并且不完善</a:t>
            </a:r>
            <a:r>
              <a:rPr lang="zh-CN" altLang="zh-CN" sz="1400" dirty="0" smtClean="0">
                <a:latin typeface="微软雅黑" panose="020B0503020204020204" pitchFamily="34" charset="-122"/>
                <a:ea typeface="微软雅黑" panose="020B0503020204020204" pitchFamily="34" charset="-122"/>
              </a:rPr>
              <a:t>，造成</a:t>
            </a:r>
            <a:r>
              <a:rPr lang="zh-CN" altLang="zh-CN" sz="1400" dirty="0">
                <a:latin typeface="微软雅黑" panose="020B0503020204020204" pitchFamily="34" charset="-122"/>
                <a:ea typeface="微软雅黑" panose="020B0503020204020204" pitchFamily="34" charset="-122"/>
              </a:rPr>
              <a:t>许多初诊病患、病患家属和探望人员在医院内部来回穿梭，增加了医院的人流量，从而会</a:t>
            </a:r>
            <a:r>
              <a:rPr lang="zh-CN" altLang="zh-CN" sz="1400" dirty="0" smtClean="0">
                <a:latin typeface="微软雅黑" panose="020B0503020204020204" pitchFamily="34" charset="-122"/>
                <a:ea typeface="微软雅黑" panose="020B0503020204020204" pitchFamily="34" charset="-122"/>
              </a:rPr>
              <a:t>导致就医</a:t>
            </a:r>
            <a:r>
              <a:rPr lang="zh-CN" altLang="zh-CN" sz="1400" dirty="0">
                <a:latin typeface="微软雅黑" panose="020B0503020204020204" pitchFamily="34" charset="-122"/>
                <a:ea typeface="微软雅黑" panose="020B0503020204020204" pitchFamily="34" charset="-122"/>
              </a:rPr>
              <a:t>满意度开始慢慢下降。</a:t>
            </a:r>
            <a:endParaRPr lang="zh-CN" altLang="zh-CN" sz="1400" dirty="0">
              <a:latin typeface="微软雅黑" panose="020B0503020204020204" pitchFamily="34" charset="-122"/>
              <a:ea typeface="微软雅黑" panose="020B0503020204020204" pitchFamily="34" charset="-122"/>
            </a:endParaRPr>
          </a:p>
        </p:txBody>
      </p:sp>
      <p:sp>
        <p:nvSpPr>
          <p:cNvPr id="3" name="矩形 2"/>
          <p:cNvSpPr/>
          <p:nvPr/>
        </p:nvSpPr>
        <p:spPr>
          <a:xfrm>
            <a:off x="696493" y="2210754"/>
            <a:ext cx="10662541" cy="969496"/>
          </a:xfrm>
          <a:prstGeom prst="rect">
            <a:avLst/>
          </a:prstGeom>
        </p:spPr>
        <p:txBody>
          <a:bodyPr wrap="square">
            <a:spAutoFit/>
          </a:bodyPr>
          <a:lstStyle/>
          <a:p>
            <a:pPr>
              <a:lnSpc>
                <a:spcPct val="150000"/>
              </a:lnSpc>
            </a:pPr>
            <a:r>
              <a:rPr lang="zh-CN" altLang="en-US" sz="2000" b="1" dirty="0" smtClean="0">
                <a:solidFill>
                  <a:srgbClr val="C00000"/>
                </a:solidFill>
                <a:latin typeface="微软雅黑" panose="020B0503020204020204" pitchFamily="34" charset="-122"/>
                <a:ea typeface="微软雅黑" panose="020B0503020204020204" pitchFamily="34" charset="-122"/>
              </a:rPr>
              <a:t>规划二：</a:t>
            </a:r>
            <a:r>
              <a:rPr lang="zh-CN" altLang="en-US" dirty="0" smtClean="0">
                <a:latin typeface="微软雅黑" panose="020B0503020204020204" pitchFamily="34" charset="-122"/>
                <a:ea typeface="微软雅黑" panose="020B0503020204020204" pitchFamily="34" charset="-122"/>
              </a:rPr>
              <a:t>医院门诊大楼增加</a:t>
            </a:r>
            <a:r>
              <a:rPr lang="zh-CN" altLang="en-US" b="1" dirty="0" smtClean="0">
                <a:solidFill>
                  <a:srgbClr val="FF0000"/>
                </a:solidFill>
                <a:latin typeface="微软雅黑" panose="020B0503020204020204" pitchFamily="34" charset="-122"/>
                <a:ea typeface="微软雅黑" panose="020B0503020204020204" pitchFamily="34" charset="-122"/>
              </a:rPr>
              <a:t>楼层科室分布图</a:t>
            </a:r>
            <a:r>
              <a:rPr lang="zh-CN" altLang="en-US" dirty="0" smtClean="0">
                <a:latin typeface="微软雅黑" panose="020B0503020204020204" pitchFamily="34" charset="-122"/>
                <a:ea typeface="微软雅黑" panose="020B0503020204020204" pitchFamily="34" charset="-122"/>
              </a:rPr>
              <a:t>，</a:t>
            </a:r>
            <a:r>
              <a:rPr lang="zh-CN" altLang="en-US" b="1" dirty="0" smtClean="0">
                <a:solidFill>
                  <a:srgbClr val="FF0000"/>
                </a:solidFill>
                <a:latin typeface="微软雅黑" panose="020B0503020204020204" pitchFamily="34" charset="-122"/>
                <a:ea typeface="微软雅黑" panose="020B0503020204020204" pitchFamily="34" charset="-122"/>
              </a:rPr>
              <a:t>就诊指示图、电梯楼层指引牌，完善</a:t>
            </a:r>
            <a:r>
              <a:rPr lang="en-US" altLang="zh-CN" b="1" dirty="0" smtClean="0">
                <a:solidFill>
                  <a:srgbClr val="FF0000"/>
                </a:solidFill>
                <a:latin typeface="微软雅黑" panose="020B0503020204020204" pitchFamily="34" charset="-122"/>
                <a:ea typeface="微软雅黑" panose="020B0503020204020204" pitchFamily="34" charset="-122"/>
              </a:rPr>
              <a:t>VI</a:t>
            </a:r>
            <a:r>
              <a:rPr lang="zh-CN" altLang="en-US" b="1" dirty="0" smtClean="0">
                <a:solidFill>
                  <a:srgbClr val="FF0000"/>
                </a:solidFill>
                <a:latin typeface="微软雅黑" panose="020B0503020204020204" pitchFamily="34" charset="-122"/>
                <a:ea typeface="微软雅黑" panose="020B0503020204020204" pitchFamily="34" charset="-122"/>
              </a:rPr>
              <a:t>标志的指引</a:t>
            </a:r>
            <a:r>
              <a:rPr lang="zh-CN" altLang="en-US" dirty="0" smtClean="0">
                <a:latin typeface="微软雅黑" panose="020B0503020204020204" pitchFamily="34" charset="-122"/>
                <a:ea typeface="微软雅黑" panose="020B0503020204020204" pitchFamily="34" charset="-122"/>
              </a:rPr>
              <a:t>。（如  楼道、关键指引路口、过道等）</a:t>
            </a:r>
            <a:endParaRPr lang="zh-CN" altLang="en-US" dirty="0">
              <a:latin typeface="微软雅黑" panose="020B0503020204020204" pitchFamily="34" charset="-122"/>
              <a:ea typeface="微软雅黑" panose="020B0503020204020204" pitchFamily="34" charset="-122"/>
            </a:endParaRPr>
          </a:p>
        </p:txBody>
      </p:sp>
      <p:pic>
        <p:nvPicPr>
          <p:cNvPr id="4" name="图片 3"/>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6803644" y="3180250"/>
            <a:ext cx="2472897" cy="2614159"/>
          </a:xfrm>
          <a:prstGeom prst="rect">
            <a:avLst/>
          </a:prstGeom>
          <a:ln>
            <a:solidFill>
              <a:schemeClr val="tx1"/>
            </a:solidFill>
          </a:ln>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6283" y="3180252"/>
            <a:ext cx="3921238" cy="2614158"/>
          </a:xfrm>
          <a:prstGeom prst="rect">
            <a:avLst/>
          </a:prstGeom>
          <a:ln>
            <a:solidFill>
              <a:schemeClr val="tx1"/>
            </a:solidFill>
          </a:ln>
        </p:spPr>
      </p:pic>
      <p:sp>
        <p:nvSpPr>
          <p:cNvPr id="9" name="矩形 8"/>
          <p:cNvSpPr/>
          <p:nvPr/>
        </p:nvSpPr>
        <p:spPr>
          <a:xfrm>
            <a:off x="7085264" y="6334778"/>
            <a:ext cx="3877986" cy="276999"/>
          </a:xfrm>
          <a:prstGeom prst="rect">
            <a:avLst/>
          </a:prstGeom>
        </p:spPr>
        <p:txBody>
          <a:bodyPr wrap="none">
            <a:spAutoFit/>
          </a:bodyPr>
          <a:lstStyle/>
          <a:p>
            <a:pPr algn="ctr" defTabSz="913765"/>
            <a:r>
              <a:rPr lang="zh-CN" altLang="en-US"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注：以上照片仅供参考，具体请医院根据自身状况修改</a:t>
            </a:r>
            <a:endParaRPr lang="zh-CN" altLang="en-US"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矩形 9"/>
          <p:cNvSpPr/>
          <p:nvPr/>
        </p:nvSpPr>
        <p:spPr>
          <a:xfrm>
            <a:off x="646989" y="172204"/>
            <a:ext cx="2672150" cy="723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64809" y="331494"/>
            <a:ext cx="2236510" cy="400110"/>
          </a:xfrm>
          <a:prstGeom prst="rect">
            <a:avLst/>
          </a:prstGeom>
        </p:spPr>
        <p:txBody>
          <a:bodyPr wrap="none">
            <a:spAutoFit/>
          </a:bodyPr>
          <a:lstStyle/>
          <a:p>
            <a:pPr algn="ctr" defTabSz="913765"/>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一：医院环境规划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70070" y="1164007"/>
            <a:ext cx="10358468" cy="5155567"/>
            <a:chOff x="652329" y="948988"/>
            <a:chExt cx="7986433" cy="3974969"/>
          </a:xfrm>
        </p:grpSpPr>
        <p:sp>
          <p:nvSpPr>
            <p:cNvPr id="2" name="TextBox 2"/>
            <p:cNvSpPr txBox="1"/>
            <p:nvPr/>
          </p:nvSpPr>
          <p:spPr>
            <a:xfrm>
              <a:off x="2004570" y="4616180"/>
              <a:ext cx="1080120" cy="307777"/>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医院</a:t>
              </a:r>
              <a:r>
                <a:rPr lang="zh-CN" altLang="en-US" sz="1400" b="1" dirty="0" smtClean="0">
                  <a:latin typeface="微软雅黑" panose="020B0503020204020204" pitchFamily="34" charset="-122"/>
                  <a:ea typeface="微软雅黑" panose="020B0503020204020204" pitchFamily="34" charset="-122"/>
                </a:rPr>
                <a:t>现状</a:t>
              </a:r>
              <a:endParaRPr lang="zh-CN" altLang="en-US" sz="1400" b="1" dirty="0">
                <a:latin typeface="微软雅黑" panose="020B0503020204020204" pitchFamily="34" charset="-122"/>
                <a:ea typeface="微软雅黑" panose="020B0503020204020204" pitchFamily="34" charset="-122"/>
              </a:endParaRPr>
            </a:p>
          </p:txBody>
        </p:sp>
        <p:sp>
          <p:nvSpPr>
            <p:cNvPr id="3" name="矩形 2"/>
            <p:cNvSpPr/>
            <p:nvPr/>
          </p:nvSpPr>
          <p:spPr>
            <a:xfrm>
              <a:off x="699282" y="948988"/>
              <a:ext cx="7939480" cy="385213"/>
            </a:xfrm>
            <a:prstGeom prst="rect">
              <a:avLst/>
            </a:prstGeom>
          </p:spPr>
          <p:txBody>
            <a:bodyPr wrap="square">
              <a:spAutoFit/>
            </a:bodyPr>
            <a:lstStyle/>
            <a:p>
              <a:pPr>
                <a:lnSpc>
                  <a:spcPct val="150000"/>
                </a:lnSpc>
              </a:pPr>
              <a:r>
                <a:rPr lang="zh-CN" altLang="en-US" sz="2000" b="1" dirty="0" smtClean="0">
                  <a:solidFill>
                    <a:srgbClr val="C00000"/>
                  </a:solidFill>
                  <a:latin typeface="微软雅黑" panose="020B0503020204020204" pitchFamily="34" charset="-122"/>
                  <a:ea typeface="微软雅黑" panose="020B0503020204020204" pitchFamily="34" charset="-122"/>
                </a:rPr>
                <a:t>规划三：</a:t>
              </a:r>
              <a:r>
                <a:rPr lang="zh-CN" altLang="zh-CN" dirty="0">
                  <a:latin typeface="微软雅黑" panose="020B0503020204020204" pitchFamily="34" charset="-122"/>
                  <a:ea typeface="微软雅黑" panose="020B0503020204020204" pitchFamily="34" charset="-122"/>
                </a:rPr>
                <a:t>全面启动二代身份证挂号，多开设专用窗口，减少原始挂号</a:t>
              </a:r>
              <a:r>
                <a:rPr lang="zh-CN" altLang="zh-CN" dirty="0" smtClean="0">
                  <a:latin typeface="微软雅黑" panose="020B0503020204020204" pitchFamily="34" charset="-122"/>
                  <a:ea typeface="微软雅黑" panose="020B0503020204020204" pitchFamily="34" charset="-122"/>
                </a:rPr>
                <a:t>窗口</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4" name="TextBox 6"/>
            <p:cNvSpPr txBox="1"/>
            <p:nvPr/>
          </p:nvSpPr>
          <p:spPr>
            <a:xfrm>
              <a:off x="5994139" y="4599594"/>
              <a:ext cx="1296144" cy="236471"/>
            </a:xfrm>
            <a:prstGeom prst="rect">
              <a:avLst/>
            </a:prstGeom>
            <a:noFill/>
          </p:spPr>
          <p:txBody>
            <a:bodyPr wrap="square" rtlCol="0">
              <a:spAutoFit/>
            </a:bodyPr>
            <a:lstStyle/>
            <a:p>
              <a:pPr algn="ctr"/>
              <a:r>
                <a:rPr lang="en-US" altLang="zh-CN" sz="1400" b="1" dirty="0" smtClean="0">
                  <a:latin typeface="微软雅黑" panose="020B0503020204020204" pitchFamily="34" charset="-122"/>
                  <a:ea typeface="微软雅黑" panose="020B0503020204020204" pitchFamily="34" charset="-122"/>
                </a:rPr>
                <a:t>20xx</a:t>
              </a:r>
              <a:r>
                <a:rPr lang="zh-CN" altLang="en-US" sz="1400" b="1" dirty="0" smtClean="0">
                  <a:latin typeface="微软雅黑" panose="020B0503020204020204" pitchFamily="34" charset="-122"/>
                  <a:ea typeface="微软雅黑" panose="020B0503020204020204" pitchFamily="34" charset="-122"/>
                </a:rPr>
                <a:t>年规划</a:t>
              </a:r>
              <a:endParaRPr lang="zh-CN" altLang="en-US" sz="1400" b="1" dirty="0">
                <a:latin typeface="微软雅黑" panose="020B0503020204020204" pitchFamily="34" charset="-122"/>
                <a:ea typeface="微软雅黑" panose="020B0503020204020204" pitchFamily="34" charset="-122"/>
              </a:endParaRPr>
            </a:p>
          </p:txBody>
        </p:sp>
        <p:pic>
          <p:nvPicPr>
            <p:cNvPr id="5" name="图片 4"/>
            <p:cNvPicPr/>
            <p:nvPr/>
          </p:nvPicPr>
          <p:blipFill>
            <a:blip r:embed="rId1" cstate="print">
              <a:extLst>
                <a:ext uri="{28A0092B-C50C-407E-A947-70E740481C1C}">
                  <a14:useLocalDpi xmlns:a14="http://schemas.microsoft.com/office/drawing/2010/main" val="0"/>
                </a:ext>
              </a:extLst>
            </a:blip>
            <a:stretch>
              <a:fillRect/>
            </a:stretch>
          </p:blipFill>
          <p:spPr>
            <a:xfrm>
              <a:off x="652329" y="1606054"/>
              <a:ext cx="3829685" cy="2872105"/>
            </a:xfrm>
            <a:prstGeom prst="rect">
              <a:avLst/>
            </a:prstGeom>
            <a:ln>
              <a:solidFill>
                <a:schemeClr val="tx1"/>
              </a:solidFill>
            </a:ln>
          </p:spPr>
        </p:pic>
        <p:pic>
          <p:nvPicPr>
            <p:cNvPr id="6" name="Picture 3" descr="C:\Users\HASEE\Desktop\二代身份证挂号1.jpg"/>
            <p:cNvPicPr/>
            <p:nvPr/>
          </p:nvPicPr>
          <p:blipFill>
            <a:blip r:embed="rId2">
              <a:extLst>
                <a:ext uri="{28A0092B-C50C-407E-A947-70E740481C1C}">
                  <a14:useLocalDpi xmlns:a14="http://schemas.microsoft.com/office/drawing/2010/main" val="0"/>
                </a:ext>
              </a:extLst>
            </a:blip>
            <a:srcRect/>
            <a:stretch>
              <a:fillRect/>
            </a:stretch>
          </p:blipFill>
          <p:spPr bwMode="auto">
            <a:xfrm>
              <a:off x="4716017" y="1610817"/>
              <a:ext cx="3816350" cy="2862580"/>
            </a:xfrm>
            <a:prstGeom prst="rect">
              <a:avLst/>
            </a:prstGeom>
            <a:noFill/>
            <a:ln w="19050">
              <a:solidFill>
                <a:schemeClr val="tx1"/>
              </a:solidFill>
            </a:ln>
          </p:spPr>
        </p:pic>
        <p:sp>
          <p:nvSpPr>
            <p:cNvPr id="7" name="椭圆 6"/>
            <p:cNvSpPr/>
            <p:nvPr/>
          </p:nvSpPr>
          <p:spPr>
            <a:xfrm>
              <a:off x="856076" y="1779662"/>
              <a:ext cx="3139859" cy="2195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716016" y="1563638"/>
              <a:ext cx="2556247" cy="10035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7550552" y="6370329"/>
            <a:ext cx="3877986" cy="276999"/>
          </a:xfrm>
          <a:prstGeom prst="rect">
            <a:avLst/>
          </a:prstGeom>
        </p:spPr>
        <p:txBody>
          <a:bodyPr wrap="none">
            <a:spAutoFit/>
          </a:bodyPr>
          <a:lstStyle/>
          <a:p>
            <a:pPr algn="ctr" defTabSz="913765"/>
            <a:r>
              <a:rPr lang="zh-CN" altLang="en-US"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注：以上照片仅供参考，具体请医院根据自身状况修改</a:t>
            </a:r>
            <a:endParaRPr lang="zh-CN" altLang="en-US"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1070070" y="281386"/>
            <a:ext cx="2672150" cy="723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287890" y="440676"/>
            <a:ext cx="2236510" cy="400110"/>
          </a:xfrm>
          <a:prstGeom prst="rect">
            <a:avLst/>
          </a:prstGeom>
        </p:spPr>
        <p:txBody>
          <a:bodyPr wrap="none">
            <a:spAutoFit/>
          </a:bodyPr>
          <a:lstStyle/>
          <a:p>
            <a:pPr algn="ctr" defTabSz="913765"/>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一：医院环境规划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1559" y="1019948"/>
            <a:ext cx="10622497" cy="1138773"/>
          </a:xfrm>
          <a:prstGeom prst="rect">
            <a:avLst/>
          </a:prstGeom>
        </p:spPr>
        <p:txBody>
          <a:bodyPr wrap="square">
            <a:spAutoFit/>
          </a:bodyPr>
          <a:lstStyle/>
          <a:p>
            <a:pPr>
              <a:lnSpc>
                <a:spcPct val="200000"/>
              </a:lnSpc>
            </a:pPr>
            <a:r>
              <a:rPr lang="zh-CN" altLang="en-US" b="1" dirty="0" smtClean="0">
                <a:solidFill>
                  <a:srgbClr val="C00000"/>
                </a:solidFill>
                <a:latin typeface="微软雅黑" panose="020B0503020204020204" pitchFamily="34" charset="-122"/>
                <a:ea typeface="微软雅黑" panose="020B0503020204020204" pitchFamily="34" charset="-122"/>
              </a:rPr>
              <a:t>规划一：</a:t>
            </a:r>
            <a:r>
              <a:rPr lang="zh-CN" altLang="zh-CN" sz="1600" dirty="0">
                <a:latin typeface="微软雅黑" panose="020B0503020204020204" pitchFamily="34" charset="-122"/>
                <a:ea typeface="微软雅黑" panose="020B0503020204020204" pitchFamily="34" charset="-122"/>
              </a:rPr>
              <a:t>候诊区增设报刊、杂志等免费阅读物供病患阅读，墙壁上增加一些科普知识宣传</a:t>
            </a:r>
            <a:r>
              <a:rPr lang="zh-CN" altLang="zh-CN" sz="1600" dirty="0" smtClean="0">
                <a:latin typeface="微软雅黑" panose="020B0503020204020204" pitchFamily="34" charset="-122"/>
                <a:ea typeface="微软雅黑" panose="020B0503020204020204" pitchFamily="34" charset="-122"/>
              </a:rPr>
              <a:t>内容</a:t>
            </a:r>
            <a:r>
              <a:rPr lang="zh-CN" altLang="en-US" sz="1600" dirty="0" smtClean="0">
                <a:latin typeface="微软雅黑" panose="020B0503020204020204" pitchFamily="34" charset="-122"/>
                <a:ea typeface="微软雅黑" panose="020B0503020204020204" pitchFamily="34" charset="-122"/>
              </a:rPr>
              <a:t>，</a:t>
            </a:r>
            <a:r>
              <a:rPr lang="zh-CN" altLang="zh-CN" sz="1600" dirty="0" smtClean="0">
                <a:latin typeface="微软雅黑" panose="020B0503020204020204" pitchFamily="34" charset="-122"/>
                <a:ea typeface="微软雅黑" panose="020B0503020204020204" pitchFamily="34" charset="-122"/>
              </a:rPr>
              <a:t>转移</a:t>
            </a:r>
            <a:r>
              <a:rPr lang="zh-CN" altLang="zh-CN" sz="1600" dirty="0">
                <a:latin typeface="微软雅黑" panose="020B0503020204020204" pitchFamily="34" charset="-122"/>
                <a:ea typeface="微软雅黑" panose="020B0503020204020204" pitchFamily="34" charset="-122"/>
              </a:rPr>
              <a:t>等候病患的注意力，降低病患的烦躁</a:t>
            </a:r>
            <a:r>
              <a:rPr lang="zh-CN" altLang="zh-CN" sz="1600" dirty="0" smtClean="0">
                <a:latin typeface="微软雅黑" panose="020B0503020204020204" pitchFamily="34" charset="-122"/>
                <a:ea typeface="微软雅黑" panose="020B0503020204020204" pitchFamily="34" charset="-122"/>
              </a:rPr>
              <a:t>情绪</a:t>
            </a:r>
            <a:r>
              <a:rPr lang="zh-CN" altLang="en-US" sz="1600" dirty="0" smtClean="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4" name="Picture 2" descr="http://www.youth.gov.cn/cms/html/files/2011-6/15/20110615091427854554728.jpg"/>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1329377" y="2320332"/>
            <a:ext cx="4387687" cy="3400983"/>
          </a:xfrm>
          <a:prstGeom prst="rect">
            <a:avLst/>
          </a:prstGeom>
          <a:noFill/>
          <a:ln w="19050">
            <a:solidFill>
              <a:schemeClr val="bg1">
                <a:lumMod val="50000"/>
              </a:schemeClr>
            </a:solidFill>
          </a:ln>
        </p:spPr>
      </p:pic>
      <p:sp>
        <p:nvSpPr>
          <p:cNvPr id="6" name="矩形 5"/>
          <p:cNvSpPr/>
          <p:nvPr/>
        </p:nvSpPr>
        <p:spPr>
          <a:xfrm>
            <a:off x="715228" y="279065"/>
            <a:ext cx="2672150" cy="723331"/>
          </a:xfrm>
          <a:prstGeom prst="rect">
            <a:avLst/>
          </a:prstGeom>
          <a:solidFill>
            <a:srgbClr val="FE7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33047" y="440675"/>
            <a:ext cx="2236511" cy="400110"/>
          </a:xfrm>
          <a:prstGeom prst="rect">
            <a:avLst/>
          </a:prstGeom>
        </p:spPr>
        <p:txBody>
          <a:bodyPr wrap="none">
            <a:spAutoFit/>
          </a:bodyPr>
          <a:lstStyle/>
          <a:p>
            <a:pPr algn="ctr" defTabSz="913765"/>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：医院文化规划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8081" y="2320332"/>
            <a:ext cx="5115975" cy="3412355"/>
          </a:xfrm>
          <a:prstGeom prst="rect">
            <a:avLst/>
          </a:prstGeom>
          <a:noFill/>
          <a:ln w="19050">
            <a:solidFill>
              <a:schemeClr val="bg1">
                <a:lumMod val="50000"/>
              </a:schemeClr>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693611" y="6300984"/>
            <a:ext cx="3877986" cy="276999"/>
          </a:xfrm>
          <a:prstGeom prst="rect">
            <a:avLst/>
          </a:prstGeom>
        </p:spPr>
        <p:txBody>
          <a:bodyPr wrap="none">
            <a:spAutoFit/>
          </a:bodyPr>
          <a:lstStyle/>
          <a:p>
            <a:pPr algn="ctr" defTabSz="913765"/>
            <a:r>
              <a:rPr lang="zh-CN" altLang="en-US"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注：以上照片仅供参考，具体请医院根据自身状况修改</a:t>
            </a:r>
            <a:endParaRPr lang="zh-CN" altLang="en-US"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矩形 9"/>
          <p:cNvSpPr/>
          <p:nvPr/>
        </p:nvSpPr>
        <p:spPr>
          <a:xfrm>
            <a:off x="683568" y="1043727"/>
            <a:ext cx="9511310" cy="646331"/>
          </a:xfrm>
          <a:prstGeom prst="rect">
            <a:avLst/>
          </a:prstGeom>
        </p:spPr>
        <p:txBody>
          <a:bodyPr wrap="square">
            <a:spAutoFit/>
          </a:bodyPr>
          <a:lstStyle/>
          <a:p>
            <a:pPr>
              <a:lnSpc>
                <a:spcPct val="200000"/>
              </a:lnSpc>
            </a:pPr>
            <a:r>
              <a:rPr lang="zh-CN" altLang="en-US" b="1" dirty="0" smtClean="0">
                <a:solidFill>
                  <a:srgbClr val="C00000"/>
                </a:solidFill>
                <a:latin typeface="微软雅黑" panose="020B0503020204020204" pitchFamily="34" charset="-122"/>
                <a:ea typeface="微软雅黑" panose="020B0503020204020204" pitchFamily="34" charset="-122"/>
              </a:rPr>
              <a:t>规划二： </a:t>
            </a:r>
            <a:r>
              <a:rPr lang="zh-CN" altLang="en-US" dirty="0" smtClean="0">
                <a:latin typeface="微软雅黑" panose="020B0503020204020204" pitchFamily="34" charset="-122"/>
                <a:ea typeface="微软雅黑" panose="020B0503020204020204" pitchFamily="34" charset="-122"/>
              </a:rPr>
              <a:t>：</a:t>
            </a:r>
            <a:r>
              <a:rPr lang="zh-CN" altLang="zh-CN" dirty="0" smtClean="0">
                <a:latin typeface="微软雅黑" panose="020B0503020204020204" pitchFamily="34" charset="-122"/>
                <a:ea typeface="微软雅黑" panose="020B0503020204020204" pitchFamily="34" charset="-122"/>
              </a:rPr>
              <a:t>增加</a:t>
            </a:r>
            <a:r>
              <a:rPr lang="zh-CN" altLang="zh-CN" dirty="0">
                <a:latin typeface="微软雅黑" panose="020B0503020204020204" pitchFamily="34" charset="-122"/>
                <a:ea typeface="微软雅黑" panose="020B0503020204020204" pitchFamily="34" charset="-122"/>
              </a:rPr>
              <a:t>医院公益性宣传或是医院介绍等</a:t>
            </a:r>
            <a:r>
              <a:rPr lang="zh-CN" altLang="zh-CN" dirty="0" smtClean="0">
                <a:latin typeface="微软雅黑" panose="020B0503020204020204" pitchFamily="34" charset="-122"/>
                <a:ea typeface="微软雅黑" panose="020B0503020204020204" pitchFamily="34" charset="-122"/>
              </a:rPr>
              <a:t>资料，</a:t>
            </a:r>
            <a:r>
              <a:rPr lang="zh-CN" altLang="en-US" dirty="0">
                <a:latin typeface="微软雅黑" panose="020B0503020204020204" pitchFamily="34" charset="-122"/>
                <a:ea typeface="微软雅黑" panose="020B0503020204020204" pitchFamily="34" charset="-122"/>
              </a:rPr>
              <a:t>吸引</a:t>
            </a:r>
            <a:r>
              <a:rPr lang="zh-CN" altLang="zh-CN" dirty="0" smtClean="0">
                <a:latin typeface="微软雅黑" panose="020B0503020204020204" pitchFamily="34" charset="-122"/>
                <a:ea typeface="微软雅黑" panose="020B0503020204020204" pitchFamily="34" charset="-122"/>
              </a:rPr>
              <a:t>病患阅读</a:t>
            </a:r>
            <a:r>
              <a:rPr lang="zh-CN" altLang="en-US"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便于</a:t>
            </a:r>
            <a:r>
              <a:rPr lang="zh-CN" altLang="zh-CN" dirty="0" smtClean="0">
                <a:latin typeface="微软雅黑" panose="020B0503020204020204" pitchFamily="34" charset="-122"/>
                <a:ea typeface="微软雅黑" panose="020B0503020204020204" pitchFamily="34" charset="-122"/>
              </a:rPr>
              <a:t>传播。</a:t>
            </a:r>
            <a:endParaRPr lang="zh-CN" altLang="en-US" dirty="0">
              <a:solidFill>
                <a:srgbClr val="FF0000"/>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1024989" y="1933556"/>
            <a:ext cx="2692563" cy="3778678"/>
          </a:xfrm>
          <a:prstGeom prst="rect">
            <a:avLst/>
          </a:prstGeom>
        </p:spPr>
      </p:pic>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4409199" y="1950847"/>
            <a:ext cx="2748238" cy="3853277"/>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256" y="1933556"/>
            <a:ext cx="2915895" cy="3887860"/>
          </a:xfrm>
          <a:prstGeom prst="rect">
            <a:avLst/>
          </a:prstGeom>
          <a:ln w="12700">
            <a:solidFill>
              <a:schemeClr val="tx1"/>
            </a:solidFill>
          </a:ln>
        </p:spPr>
      </p:pic>
      <p:sp>
        <p:nvSpPr>
          <p:cNvPr id="15" name="矩形 14"/>
          <p:cNvSpPr/>
          <p:nvPr/>
        </p:nvSpPr>
        <p:spPr>
          <a:xfrm>
            <a:off x="683568" y="211400"/>
            <a:ext cx="2672150" cy="723331"/>
          </a:xfrm>
          <a:prstGeom prst="rect">
            <a:avLst/>
          </a:prstGeom>
          <a:solidFill>
            <a:srgbClr val="FE7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901387" y="373010"/>
            <a:ext cx="2236511" cy="400110"/>
          </a:xfrm>
          <a:prstGeom prst="rect">
            <a:avLst/>
          </a:prstGeom>
        </p:spPr>
        <p:txBody>
          <a:bodyPr wrap="none">
            <a:spAutoFit/>
          </a:bodyPr>
          <a:lstStyle/>
          <a:p>
            <a:pPr algn="ctr" defTabSz="913765"/>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：医院文化规划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5228" y="1002395"/>
            <a:ext cx="10743377" cy="1646605"/>
          </a:xfrm>
          <a:prstGeom prst="rect">
            <a:avLst/>
          </a:prstGeom>
        </p:spPr>
        <p:txBody>
          <a:bodyPr wrap="square">
            <a:spAutoFit/>
          </a:bodyPr>
          <a:lstStyle/>
          <a:p>
            <a:pPr>
              <a:lnSpc>
                <a:spcPct val="200000"/>
              </a:lnSpc>
            </a:pPr>
            <a:r>
              <a:rPr lang="zh-CN" altLang="en-US" sz="2000" b="1" dirty="0" smtClean="0">
                <a:solidFill>
                  <a:srgbClr val="C00000"/>
                </a:solidFill>
                <a:latin typeface="微软雅黑" panose="020B0503020204020204" pitchFamily="34" charset="-122"/>
                <a:ea typeface="微软雅黑" panose="020B0503020204020204" pitchFamily="34" charset="-122"/>
              </a:rPr>
              <a:t>规划三：</a:t>
            </a:r>
            <a:r>
              <a:rPr lang="zh-CN" altLang="zh-CN" dirty="0">
                <a:latin typeface="微软雅黑" panose="020B0503020204020204" pitchFamily="34" charset="-122"/>
                <a:ea typeface="微软雅黑" panose="020B0503020204020204" pitchFamily="34" charset="-122"/>
              </a:rPr>
              <a:t>增加特殊科室的气氛</a:t>
            </a:r>
            <a:r>
              <a:rPr lang="zh-CN" altLang="zh-CN" dirty="0" smtClean="0">
                <a:latin typeface="微软雅黑" panose="020B0503020204020204" pitchFamily="34" charset="-122"/>
                <a:ea typeface="微软雅黑" panose="020B0503020204020204" pitchFamily="34" charset="-122"/>
              </a:rPr>
              <a:t>布置</a:t>
            </a:r>
            <a:r>
              <a:rPr lang="zh-CN" altLang="en-US" dirty="0" smtClean="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如儿科增加一些卡通图画，儿童漫画、儿歌等上墙，利用好科室电视播放卡通片，吸引儿童的注意力，减少小孩哭闹，提高就医体验感受。</a:t>
            </a:r>
            <a:endParaRPr lang="zh-CN" altLang="zh-CN" dirty="0">
              <a:latin typeface="微软雅黑" panose="020B0503020204020204" pitchFamily="34" charset="-122"/>
              <a:ea typeface="微软雅黑" panose="020B0503020204020204" pitchFamily="34" charset="-122"/>
            </a:endParaRPr>
          </a:p>
          <a:p>
            <a:pPr>
              <a:lnSpc>
                <a:spcPts val="3000"/>
              </a:lnSpc>
            </a:pPr>
            <a:endParaRPr lang="zh-CN" altLang="en-US" sz="2800" dirty="0">
              <a:latin typeface="微软雅黑" panose="020B0503020204020204" pitchFamily="34" charset="-122"/>
              <a:ea typeface="微软雅黑" panose="020B0503020204020204" pitchFamily="34" charset="-122"/>
            </a:endParaRPr>
          </a:p>
        </p:txBody>
      </p:sp>
      <p:pic>
        <p:nvPicPr>
          <p:cNvPr id="3" name="Picture 6" descr="http://baozi.cnrepair.com/uploadfile/2011/12/1/2011120157549593.jpg"/>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6363494" y="2649000"/>
            <a:ext cx="3746367" cy="3104133"/>
          </a:xfrm>
          <a:prstGeom prst="rect">
            <a:avLst/>
          </a:prstGeom>
          <a:noFill/>
          <a:ln w="12700">
            <a:solidFill>
              <a:schemeClr val="tx1"/>
            </a:solidFill>
          </a:ln>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9552" y="2649000"/>
            <a:ext cx="4138844" cy="3104133"/>
          </a:xfrm>
          <a:prstGeom prst="rect">
            <a:avLst/>
          </a:prstGeom>
          <a:ln>
            <a:solidFill>
              <a:schemeClr val="tx1"/>
            </a:solidFill>
          </a:ln>
        </p:spPr>
      </p:pic>
      <p:sp>
        <p:nvSpPr>
          <p:cNvPr id="6" name="矩形 5"/>
          <p:cNvSpPr/>
          <p:nvPr/>
        </p:nvSpPr>
        <p:spPr>
          <a:xfrm>
            <a:off x="715228" y="279065"/>
            <a:ext cx="2672150" cy="723331"/>
          </a:xfrm>
          <a:prstGeom prst="rect">
            <a:avLst/>
          </a:prstGeom>
          <a:solidFill>
            <a:srgbClr val="FE7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33047" y="440675"/>
            <a:ext cx="2236511" cy="400110"/>
          </a:xfrm>
          <a:prstGeom prst="rect">
            <a:avLst/>
          </a:prstGeom>
        </p:spPr>
        <p:txBody>
          <a:bodyPr wrap="none">
            <a:spAutoFit/>
          </a:bodyPr>
          <a:lstStyle/>
          <a:p>
            <a:pPr algn="ctr" defTabSz="913765"/>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：医院文化规划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62149" y="0"/>
            <a:ext cx="8529851" cy="6858000"/>
          </a:xfrm>
          <a:prstGeom prst="rect">
            <a:avLst/>
          </a:prstGeom>
        </p:spPr>
      </p:pic>
      <p:sp>
        <p:nvSpPr>
          <p:cNvPr id="8" name="矩形 7"/>
          <p:cNvSpPr/>
          <p:nvPr/>
        </p:nvSpPr>
        <p:spPr>
          <a:xfrm>
            <a:off x="491319" y="2422277"/>
            <a:ext cx="5107468" cy="26340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739764" y="2599698"/>
            <a:ext cx="4371710" cy="2400657"/>
          </a:xfrm>
          <a:prstGeom prst="rect">
            <a:avLst/>
          </a:prstGeom>
          <a:noFill/>
        </p:spPr>
        <p:txBody>
          <a:bodyPr wrap="none" rtlCol="0">
            <a:spAutoFit/>
          </a:bodyPr>
          <a:lstStyle/>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组织员工集体活动</a:t>
            </a:r>
            <a:r>
              <a:rPr lang="en-US" altLang="zh-CN" sz="1600" dirty="0">
                <a:solidFill>
                  <a:schemeClr val="bg1"/>
                </a:solidFill>
                <a:latin typeface="微软雅黑" panose="020B0503020204020204" pitchFamily="34" charset="-122"/>
                <a:ea typeface="微软雅黑" panose="020B0503020204020204" pitchFamily="34" charset="-122"/>
              </a:rPr>
              <a:t>X</a:t>
            </a:r>
            <a:r>
              <a:rPr lang="zh-CN" altLang="en-US" sz="1600" dirty="0" smtClean="0">
                <a:solidFill>
                  <a:schemeClr val="bg1"/>
                </a:solidFill>
                <a:latin typeface="微软雅黑" panose="020B0503020204020204" pitchFamily="34" charset="-122"/>
                <a:ea typeface="微软雅黑" panose="020B0503020204020204" pitchFamily="34" charset="-122"/>
              </a:rPr>
              <a:t>次。</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提供员工学习、考察、进修机会。</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制定完善的员工手册及岗位说明书。</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定期组织部门交流会议。</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每半年组织医院先进、优秀员工表彰大会。</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举行医院内部员工技能和服务流程比赛。</a:t>
            </a:r>
            <a:endParaRPr lang="en-US" altLang="zh-CN" sz="1600" dirty="0" smtClean="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491319" y="958409"/>
            <a:ext cx="7340471" cy="369332"/>
          </a:xfrm>
          <a:prstGeom prst="rect">
            <a:avLst/>
          </a:prstGeom>
        </p:spPr>
        <p:txBody>
          <a:bodyPr wrap="none">
            <a:spAutoFit/>
          </a:bodyPr>
          <a:lstStyle/>
          <a:p>
            <a:r>
              <a:rPr lang="zh-CN" altLang="en-US" b="1" dirty="0" smtClean="0">
                <a:solidFill>
                  <a:srgbClr val="C00000"/>
                </a:solidFill>
                <a:latin typeface="微软雅黑" panose="020B0503020204020204" pitchFamily="34" charset="-122"/>
                <a:ea typeface="微软雅黑" panose="020B0503020204020204" pitchFamily="34" charset="-122"/>
              </a:rPr>
              <a:t>规划四：</a:t>
            </a:r>
            <a:r>
              <a:rPr lang="zh-CN" altLang="en-US" b="1" dirty="0" smtClean="0">
                <a:latin typeface="微软雅黑" panose="020B0503020204020204" pitchFamily="34" charset="-122"/>
                <a:ea typeface="微软雅黑" panose="020B0503020204020204" pitchFamily="34" charset="-122"/>
              </a:rPr>
              <a:t>深化院内员工对医院文化的认知，完善医院内部沟通渠道建设</a:t>
            </a:r>
            <a:endParaRPr lang="zh-CN" altLang="en-US" dirty="0"/>
          </a:p>
        </p:txBody>
      </p:sp>
      <p:sp>
        <p:nvSpPr>
          <p:cNvPr id="10" name="矩形 9"/>
          <p:cNvSpPr/>
          <p:nvPr/>
        </p:nvSpPr>
        <p:spPr>
          <a:xfrm>
            <a:off x="491319" y="1894311"/>
            <a:ext cx="1338828"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rPr>
              <a:t>具体</a:t>
            </a:r>
            <a:r>
              <a:rPr lang="zh-CN" altLang="en-US" b="1" dirty="0" smtClean="0">
                <a:solidFill>
                  <a:srgbClr val="C00000"/>
                </a:solidFill>
                <a:latin typeface="微软雅黑" panose="020B0503020204020204" pitchFamily="34" charset="-122"/>
                <a:ea typeface="微软雅黑" panose="020B0503020204020204" pitchFamily="34" charset="-122"/>
              </a:rPr>
              <a:t>措施：</a:t>
            </a:r>
            <a:endParaRPr lang="zh-CN" altLang="en-US" dirty="0"/>
          </a:p>
        </p:txBody>
      </p:sp>
      <p:sp>
        <p:nvSpPr>
          <p:cNvPr id="11" name="矩形 10"/>
          <p:cNvSpPr/>
          <p:nvPr/>
        </p:nvSpPr>
        <p:spPr>
          <a:xfrm>
            <a:off x="491319" y="111677"/>
            <a:ext cx="2672150" cy="723331"/>
          </a:xfrm>
          <a:prstGeom prst="rect">
            <a:avLst/>
          </a:prstGeom>
          <a:solidFill>
            <a:srgbClr val="FE7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09138" y="273287"/>
            <a:ext cx="2236511" cy="400110"/>
          </a:xfrm>
          <a:prstGeom prst="rect">
            <a:avLst/>
          </a:prstGeom>
        </p:spPr>
        <p:txBody>
          <a:bodyPr wrap="none">
            <a:spAutoFit/>
          </a:bodyPr>
          <a:lstStyle/>
          <a:p>
            <a:pPr algn="ctr" defTabSz="913765"/>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：医院文化规划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5EB"/>
        </a:solidFill>
        <a:effectLst/>
      </p:bgPr>
    </p:bg>
    <p:spTree>
      <p:nvGrpSpPr>
        <p:cNvPr id="1" name=""/>
        <p:cNvGrpSpPr/>
        <p:nvPr/>
      </p:nvGrpSpPr>
      <p:grpSpPr>
        <a:xfrm>
          <a:off x="0" y="0"/>
          <a:ext cx="0" cy="0"/>
          <a:chOff x="0" y="0"/>
          <a:chExt cx="0" cy="0"/>
        </a:xfrm>
      </p:grpSpPr>
      <p:pic>
        <p:nvPicPr>
          <p:cNvPr id="10242" name="Picture 2" descr="搜索引擎优化图标图片"/>
          <p:cNvPicPr>
            <a:picLocks noChangeAspect="1" noChangeArrowheads="1"/>
          </p:cNvPicPr>
          <p:nvPr/>
        </p:nvPicPr>
        <p:blipFill rotWithShape="1">
          <a:blip r:embed="rId1">
            <a:grayscl/>
            <a:extLst>
              <a:ext uri="{28A0092B-C50C-407E-A947-70E740481C1C}">
                <a14:useLocalDpi xmlns:a14="http://schemas.microsoft.com/office/drawing/2010/main" val="0"/>
              </a:ext>
            </a:extLst>
          </a:blip>
          <a:srcRect l="-96" t="12830" r="96" b="2549"/>
          <a:stretch>
            <a:fillRect/>
          </a:stretch>
        </p:blipFill>
        <p:spPr bwMode="auto">
          <a:xfrm>
            <a:off x="0" y="0"/>
            <a:ext cx="12192000" cy="6881446"/>
          </a:xfrm>
          <a:prstGeom prst="rect">
            <a:avLst/>
          </a:prstGeom>
          <a:noFill/>
          <a:extLst>
            <a:ext uri="{909E8E84-426E-40DD-AFC4-6F175D3DCCD1}">
              <a14:hiddenFill xmlns:a14="http://schemas.microsoft.com/office/drawing/2010/main">
                <a:solidFill>
                  <a:srgbClr val="FFFFFF"/>
                </a:solidFill>
              </a14:hiddenFill>
            </a:ext>
          </a:extLst>
        </p:spPr>
      </p:pic>
      <p:sp>
        <p:nvSpPr>
          <p:cNvPr id="2" name="等腰三角形 1"/>
          <p:cNvSpPr/>
          <p:nvPr/>
        </p:nvSpPr>
        <p:spPr>
          <a:xfrm>
            <a:off x="4024165" y="3"/>
            <a:ext cx="8167835" cy="6878470"/>
          </a:xfrm>
          <a:custGeom>
            <a:avLst/>
            <a:gdLst>
              <a:gd name="connsiteX0" fmla="*/ 0 w 2813538"/>
              <a:gd name="connsiteY0" fmla="*/ 2274277 h 2274277"/>
              <a:gd name="connsiteX1" fmla="*/ 1406769 w 2813538"/>
              <a:gd name="connsiteY1" fmla="*/ 0 h 2274277"/>
              <a:gd name="connsiteX2" fmla="*/ 2813538 w 2813538"/>
              <a:gd name="connsiteY2" fmla="*/ 2274277 h 2274277"/>
              <a:gd name="connsiteX3" fmla="*/ 0 w 2813538"/>
              <a:gd name="connsiteY3" fmla="*/ 2274277 h 2274277"/>
              <a:gd name="connsiteX0-1" fmla="*/ 4525108 w 7338646"/>
              <a:gd name="connsiteY0-2" fmla="*/ 3950677 h 3950677"/>
              <a:gd name="connsiteX1-3" fmla="*/ 0 w 7338646"/>
              <a:gd name="connsiteY1-4" fmla="*/ 0 h 3950677"/>
              <a:gd name="connsiteX2-5" fmla="*/ 7338646 w 7338646"/>
              <a:gd name="connsiteY2-6" fmla="*/ 3950677 h 3950677"/>
              <a:gd name="connsiteX3-7" fmla="*/ 4525108 w 7338646"/>
              <a:gd name="connsiteY3-8" fmla="*/ 3950677 h 3950677"/>
              <a:gd name="connsiteX0-9" fmla="*/ 4525108 w 12227169"/>
              <a:gd name="connsiteY0-10" fmla="*/ 3950677 h 3950677"/>
              <a:gd name="connsiteX1-11" fmla="*/ 0 w 12227169"/>
              <a:gd name="connsiteY1-12" fmla="*/ 0 h 3950677"/>
              <a:gd name="connsiteX2-13" fmla="*/ 12227169 w 12227169"/>
              <a:gd name="connsiteY2-14" fmla="*/ 46892 h 3950677"/>
              <a:gd name="connsiteX3-15" fmla="*/ 4525108 w 12227169"/>
              <a:gd name="connsiteY3-16" fmla="*/ 3950677 h 3950677"/>
              <a:gd name="connsiteX0-17" fmla="*/ 4525108 w 12227169"/>
              <a:gd name="connsiteY0-18" fmla="*/ 3950677 h 3950677"/>
              <a:gd name="connsiteX1-19" fmla="*/ 0 w 12227169"/>
              <a:gd name="connsiteY1-20" fmla="*/ 0 h 3950677"/>
              <a:gd name="connsiteX2-21" fmla="*/ 12227169 w 12227169"/>
              <a:gd name="connsiteY2-22" fmla="*/ 23446 h 3950677"/>
              <a:gd name="connsiteX3-23" fmla="*/ 4525108 w 12227169"/>
              <a:gd name="connsiteY3-24" fmla="*/ 3950677 h 3950677"/>
              <a:gd name="connsiteX0-25" fmla="*/ 9366738 w 12227169"/>
              <a:gd name="connsiteY0-26" fmla="*/ 4103077 h 4103077"/>
              <a:gd name="connsiteX1-27" fmla="*/ 0 w 12227169"/>
              <a:gd name="connsiteY1-28" fmla="*/ 0 h 4103077"/>
              <a:gd name="connsiteX2-29" fmla="*/ 12227169 w 12227169"/>
              <a:gd name="connsiteY2-30" fmla="*/ 23446 h 4103077"/>
              <a:gd name="connsiteX3-31" fmla="*/ 9366738 w 12227169"/>
              <a:gd name="connsiteY3-32" fmla="*/ 4103077 h 4103077"/>
              <a:gd name="connsiteX0-33" fmla="*/ 6145866 w 9006297"/>
              <a:gd name="connsiteY0-34" fmla="*/ 4089430 h 4089430"/>
              <a:gd name="connsiteX1-35" fmla="*/ 0 w 9006297"/>
              <a:gd name="connsiteY1-36" fmla="*/ 0 h 4089430"/>
              <a:gd name="connsiteX2-37" fmla="*/ 9006297 w 9006297"/>
              <a:gd name="connsiteY2-38" fmla="*/ 9799 h 4089430"/>
              <a:gd name="connsiteX3-39" fmla="*/ 6145866 w 9006297"/>
              <a:gd name="connsiteY3-40" fmla="*/ 4089430 h 4089430"/>
              <a:gd name="connsiteX0-41" fmla="*/ 5135932 w 9006297"/>
              <a:gd name="connsiteY0-42" fmla="*/ 4348737 h 4348737"/>
              <a:gd name="connsiteX1-43" fmla="*/ 0 w 9006297"/>
              <a:gd name="connsiteY1-44" fmla="*/ 0 h 4348737"/>
              <a:gd name="connsiteX2-45" fmla="*/ 9006297 w 9006297"/>
              <a:gd name="connsiteY2-46" fmla="*/ 9799 h 4348737"/>
              <a:gd name="connsiteX3-47" fmla="*/ 5135932 w 9006297"/>
              <a:gd name="connsiteY3-48" fmla="*/ 4348737 h 4348737"/>
              <a:gd name="connsiteX0-49" fmla="*/ 6582594 w 9006297"/>
              <a:gd name="connsiteY0-50" fmla="*/ 4280498 h 4280498"/>
              <a:gd name="connsiteX1-51" fmla="*/ 0 w 9006297"/>
              <a:gd name="connsiteY1-52" fmla="*/ 0 h 4280498"/>
              <a:gd name="connsiteX2-53" fmla="*/ 9006297 w 9006297"/>
              <a:gd name="connsiteY2-54" fmla="*/ 9799 h 4280498"/>
              <a:gd name="connsiteX3-55" fmla="*/ 6582594 w 9006297"/>
              <a:gd name="connsiteY3-56" fmla="*/ 4280498 h 4280498"/>
              <a:gd name="connsiteX0-57" fmla="*/ 6832966 w 9006297"/>
              <a:gd name="connsiteY0-58" fmla="*/ 6751555 h 6751555"/>
              <a:gd name="connsiteX1-59" fmla="*/ 0 w 9006297"/>
              <a:gd name="connsiteY1-60" fmla="*/ 0 h 6751555"/>
              <a:gd name="connsiteX2-61" fmla="*/ 9006297 w 9006297"/>
              <a:gd name="connsiteY2-62" fmla="*/ 9799 h 6751555"/>
              <a:gd name="connsiteX3-63" fmla="*/ 6832966 w 9006297"/>
              <a:gd name="connsiteY3-64" fmla="*/ 6751555 h 6751555"/>
              <a:gd name="connsiteX0-65" fmla="*/ 6680566 w 9006297"/>
              <a:gd name="connsiteY0-66" fmla="*/ 6795098 h 6795098"/>
              <a:gd name="connsiteX1-67" fmla="*/ 0 w 9006297"/>
              <a:gd name="connsiteY1-68" fmla="*/ 0 h 6795098"/>
              <a:gd name="connsiteX2-69" fmla="*/ 9006297 w 9006297"/>
              <a:gd name="connsiteY2-70" fmla="*/ 9799 h 6795098"/>
              <a:gd name="connsiteX3-71" fmla="*/ 6680566 w 9006297"/>
              <a:gd name="connsiteY3-72" fmla="*/ 6795098 h 6795098"/>
              <a:gd name="connsiteX0-73" fmla="*/ 5884853 w 8210584"/>
              <a:gd name="connsiteY0-74" fmla="*/ 6785299 h 6785299"/>
              <a:gd name="connsiteX1-75" fmla="*/ 0 w 8210584"/>
              <a:gd name="connsiteY1-76" fmla="*/ 3849 h 6785299"/>
              <a:gd name="connsiteX2-77" fmla="*/ 8210584 w 8210584"/>
              <a:gd name="connsiteY2-78" fmla="*/ 0 h 6785299"/>
              <a:gd name="connsiteX3-79" fmla="*/ 5884853 w 8210584"/>
              <a:gd name="connsiteY3-80" fmla="*/ 6785299 h 6785299"/>
              <a:gd name="connsiteX0-81" fmla="*/ 5884853 w 8210584"/>
              <a:gd name="connsiteY0-82" fmla="*/ 6785299 h 6785299"/>
              <a:gd name="connsiteX1-83" fmla="*/ 4090253 w 8210584"/>
              <a:gd name="connsiteY1-84" fmla="*/ 5513694 h 6785299"/>
              <a:gd name="connsiteX2-85" fmla="*/ 0 w 8210584"/>
              <a:gd name="connsiteY2-86" fmla="*/ 3849 h 6785299"/>
              <a:gd name="connsiteX3-87" fmla="*/ 8210584 w 8210584"/>
              <a:gd name="connsiteY3-88" fmla="*/ 0 h 6785299"/>
              <a:gd name="connsiteX4" fmla="*/ 5884853 w 8210584"/>
              <a:gd name="connsiteY4" fmla="*/ 6785299 h 6785299"/>
              <a:gd name="connsiteX0-89" fmla="*/ 5884853 w 8210584"/>
              <a:gd name="connsiteY0-90" fmla="*/ 6785299 h 6983613"/>
              <a:gd name="connsiteX1-91" fmla="*/ 3994219 w 8210584"/>
              <a:gd name="connsiteY1-92" fmla="*/ 6810231 h 6983613"/>
              <a:gd name="connsiteX2-93" fmla="*/ 0 w 8210584"/>
              <a:gd name="connsiteY2-94" fmla="*/ 3849 h 6983613"/>
              <a:gd name="connsiteX3-95" fmla="*/ 8210584 w 8210584"/>
              <a:gd name="connsiteY3-96" fmla="*/ 0 h 6983613"/>
              <a:gd name="connsiteX4-97" fmla="*/ 5884853 w 8210584"/>
              <a:gd name="connsiteY4-98" fmla="*/ 6785299 h 6983613"/>
              <a:gd name="connsiteX0-99" fmla="*/ 5884853 w 8210584"/>
              <a:gd name="connsiteY0-100" fmla="*/ 6785299 h 6810231"/>
              <a:gd name="connsiteX1-101" fmla="*/ 3994219 w 8210584"/>
              <a:gd name="connsiteY1-102" fmla="*/ 6810231 h 6810231"/>
              <a:gd name="connsiteX2-103" fmla="*/ 0 w 8210584"/>
              <a:gd name="connsiteY2-104" fmla="*/ 3849 h 6810231"/>
              <a:gd name="connsiteX3-105" fmla="*/ 8210584 w 8210584"/>
              <a:gd name="connsiteY3-106" fmla="*/ 0 h 6810231"/>
              <a:gd name="connsiteX4-107" fmla="*/ 5884853 w 8210584"/>
              <a:gd name="connsiteY4-108" fmla="*/ 6785299 h 6810231"/>
              <a:gd name="connsiteX0-109" fmla="*/ 5884853 w 8210584"/>
              <a:gd name="connsiteY0-110" fmla="*/ 6785299 h 6810231"/>
              <a:gd name="connsiteX1-111" fmla="*/ 3994219 w 8210584"/>
              <a:gd name="connsiteY1-112" fmla="*/ 6810231 h 6810231"/>
              <a:gd name="connsiteX2-113" fmla="*/ 0 w 8210584"/>
              <a:gd name="connsiteY2-114" fmla="*/ 3849 h 6810231"/>
              <a:gd name="connsiteX3-115" fmla="*/ 8210584 w 8210584"/>
              <a:gd name="connsiteY3-116" fmla="*/ 0 h 6810231"/>
              <a:gd name="connsiteX4-117" fmla="*/ 5884853 w 8210584"/>
              <a:gd name="connsiteY4-118" fmla="*/ 6785299 h 6810231"/>
              <a:gd name="connsiteX0-119" fmla="*/ 5884853 w 8210584"/>
              <a:gd name="connsiteY0-120" fmla="*/ 6785299 h 6810231"/>
              <a:gd name="connsiteX1-121" fmla="*/ 3994219 w 8210584"/>
              <a:gd name="connsiteY1-122" fmla="*/ 6810231 h 6810231"/>
              <a:gd name="connsiteX2-123" fmla="*/ 0 w 8210584"/>
              <a:gd name="connsiteY2-124" fmla="*/ 3849 h 6810231"/>
              <a:gd name="connsiteX3-125" fmla="*/ 8210584 w 8210584"/>
              <a:gd name="connsiteY3-126" fmla="*/ 0 h 6810231"/>
              <a:gd name="connsiteX4-127" fmla="*/ 5884853 w 8210584"/>
              <a:gd name="connsiteY4-128" fmla="*/ 6785299 h 6810231"/>
              <a:gd name="connsiteX0-129" fmla="*/ 5816257 w 8210584"/>
              <a:gd name="connsiteY0-130" fmla="*/ 6853538 h 6860852"/>
              <a:gd name="connsiteX1-131" fmla="*/ 3994219 w 8210584"/>
              <a:gd name="connsiteY1-132" fmla="*/ 6810231 h 6860852"/>
              <a:gd name="connsiteX2-133" fmla="*/ 0 w 8210584"/>
              <a:gd name="connsiteY2-134" fmla="*/ 3849 h 6860852"/>
              <a:gd name="connsiteX3-135" fmla="*/ 8210584 w 8210584"/>
              <a:gd name="connsiteY3-136" fmla="*/ 0 h 6860852"/>
              <a:gd name="connsiteX4-137" fmla="*/ 5816257 w 8210584"/>
              <a:gd name="connsiteY4-138" fmla="*/ 6853538 h 6860852"/>
              <a:gd name="connsiteX0-139" fmla="*/ 5816257 w 8210584"/>
              <a:gd name="connsiteY0-140" fmla="*/ 6853538 h 6878470"/>
              <a:gd name="connsiteX1-141" fmla="*/ 4035376 w 8210584"/>
              <a:gd name="connsiteY1-142" fmla="*/ 6878470 h 6878470"/>
              <a:gd name="connsiteX2-143" fmla="*/ 0 w 8210584"/>
              <a:gd name="connsiteY2-144" fmla="*/ 3849 h 6878470"/>
              <a:gd name="connsiteX3-145" fmla="*/ 8210584 w 8210584"/>
              <a:gd name="connsiteY3-146" fmla="*/ 0 h 6878470"/>
              <a:gd name="connsiteX4-147" fmla="*/ 5816257 w 8210584"/>
              <a:gd name="connsiteY4-148" fmla="*/ 6853538 h 6878470"/>
            </a:gdLst>
            <a:ahLst/>
            <a:cxnLst>
              <a:cxn ang="0">
                <a:pos x="connsiteX0-1" y="connsiteY0-2"/>
              </a:cxn>
              <a:cxn ang="0">
                <a:pos x="connsiteX1-3" y="connsiteY1-4"/>
              </a:cxn>
              <a:cxn ang="0">
                <a:pos x="connsiteX2-5" y="connsiteY2-6"/>
              </a:cxn>
              <a:cxn ang="0">
                <a:pos x="connsiteX3-7" y="connsiteY3-8"/>
              </a:cxn>
              <a:cxn ang="0">
                <a:pos x="connsiteX4-97" y="connsiteY4-98"/>
              </a:cxn>
            </a:cxnLst>
            <a:rect l="l" t="t" r="r" b="b"/>
            <a:pathLst>
              <a:path w="8210584" h="6878470">
                <a:moveTo>
                  <a:pt x="5816257" y="6853538"/>
                </a:moveTo>
                <a:cubicBezTo>
                  <a:pt x="5044281" y="6884594"/>
                  <a:pt x="5164051" y="6874709"/>
                  <a:pt x="4035376" y="6878470"/>
                </a:cubicBezTo>
                <a:lnTo>
                  <a:pt x="0" y="3849"/>
                </a:lnTo>
                <a:lnTo>
                  <a:pt x="8210584" y="0"/>
                </a:lnTo>
                <a:lnTo>
                  <a:pt x="5816257" y="6853538"/>
                </a:lnTo>
                <a:close/>
              </a:path>
            </a:pathLst>
          </a:cu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文本框 2"/>
          <p:cNvSpPr txBox="1"/>
          <p:nvPr/>
        </p:nvSpPr>
        <p:spPr>
          <a:xfrm>
            <a:off x="5480440" y="142270"/>
            <a:ext cx="2627642" cy="2308324"/>
          </a:xfrm>
          <a:prstGeom prst="rect">
            <a:avLst/>
          </a:prstGeom>
          <a:noFill/>
        </p:spPr>
        <p:txBody>
          <a:bodyPr wrap="non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lnSpc>
                <a:spcPct val="150000"/>
              </a:lnSpc>
              <a:buClr>
                <a:prstClr val="white"/>
              </a:buClr>
            </a:pPr>
            <a:r>
              <a:rPr lang="zh-CN" altLang="en-US" sz="2400" dirty="0">
                <a:solidFill>
                  <a:prstClr val="white"/>
                </a:solidFill>
              </a:rPr>
              <a:t>医院官方网站</a:t>
            </a:r>
            <a:endParaRPr lang="en-US" altLang="zh-CN" sz="2400" dirty="0">
              <a:solidFill>
                <a:prstClr val="white"/>
              </a:solidFill>
            </a:endParaRPr>
          </a:p>
          <a:p>
            <a:pPr>
              <a:lnSpc>
                <a:spcPct val="150000"/>
              </a:lnSpc>
              <a:buClr>
                <a:prstClr val="white"/>
              </a:buClr>
            </a:pPr>
            <a:r>
              <a:rPr lang="zh-CN" altLang="en-US" sz="2400" dirty="0">
                <a:solidFill>
                  <a:prstClr val="white"/>
                </a:solidFill>
              </a:rPr>
              <a:t>医院公众微信号</a:t>
            </a:r>
            <a:endParaRPr lang="en-US" altLang="zh-CN" sz="2400" dirty="0">
              <a:solidFill>
                <a:prstClr val="white"/>
              </a:solidFill>
            </a:endParaRPr>
          </a:p>
          <a:p>
            <a:pPr>
              <a:lnSpc>
                <a:spcPct val="150000"/>
              </a:lnSpc>
              <a:buClr>
                <a:prstClr val="white"/>
              </a:buClr>
            </a:pPr>
            <a:r>
              <a:rPr lang="zh-CN" altLang="en-US" sz="2400" dirty="0">
                <a:solidFill>
                  <a:prstClr val="white"/>
                </a:solidFill>
              </a:rPr>
              <a:t>医院官网微博</a:t>
            </a:r>
            <a:endParaRPr lang="en-US" altLang="zh-CN" sz="2400" dirty="0">
              <a:solidFill>
                <a:prstClr val="white"/>
              </a:solidFill>
            </a:endParaRPr>
          </a:p>
          <a:p>
            <a:pPr>
              <a:lnSpc>
                <a:spcPct val="150000"/>
              </a:lnSpc>
              <a:buClr>
                <a:prstClr val="white"/>
              </a:buClr>
            </a:pPr>
            <a:r>
              <a:rPr lang="zh-CN" altLang="en-US" sz="2400" dirty="0">
                <a:solidFill>
                  <a:prstClr val="white"/>
                </a:solidFill>
              </a:rPr>
              <a:t>医院企业邮箱</a:t>
            </a:r>
            <a:endParaRPr lang="en-US" altLang="zh-CN" sz="2400" dirty="0">
              <a:solidFill>
                <a:prstClr val="white"/>
              </a:solidFill>
            </a:endParaRPr>
          </a:p>
        </p:txBody>
      </p:sp>
      <p:sp>
        <p:nvSpPr>
          <p:cNvPr id="5" name="矩形 4"/>
          <p:cNvSpPr/>
          <p:nvPr/>
        </p:nvSpPr>
        <p:spPr>
          <a:xfrm>
            <a:off x="8108082" y="2163683"/>
            <a:ext cx="2627642" cy="2308324"/>
          </a:xfrm>
          <a:prstGeom prst="rect">
            <a:avLst/>
          </a:prstGeom>
          <a:noFill/>
        </p:spPr>
        <p:txBody>
          <a:bodyPr wrap="none" rtlCol="0">
            <a:spAutoFit/>
          </a:bodyPr>
          <a:lstStyle/>
          <a:p>
            <a:pPr marL="285750" indent="-285750">
              <a:lnSpc>
                <a:spcPct val="150000"/>
              </a:lnSpc>
              <a:buClr>
                <a:prstClr val="white"/>
              </a:buClr>
              <a:buFont typeface="Wingdings" panose="05000000000000000000" pitchFamily="2" charset="2"/>
              <a:buChar char="ü"/>
            </a:pPr>
            <a:r>
              <a:rPr lang="zh-CN" altLang="en-US" sz="2400" dirty="0">
                <a:solidFill>
                  <a:prstClr val="white"/>
                </a:solidFill>
                <a:latin typeface="微软雅黑" panose="020B0503020204020204" pitchFamily="34" charset="-122"/>
                <a:ea typeface="微软雅黑" panose="020B0503020204020204" pitchFamily="34" charset="-122"/>
              </a:rPr>
              <a:t>医院企业</a:t>
            </a:r>
            <a:r>
              <a:rPr lang="en-US" altLang="zh-CN" sz="2400" dirty="0">
                <a:solidFill>
                  <a:prstClr val="white"/>
                </a:solidFill>
                <a:latin typeface="微软雅黑" panose="020B0503020204020204" pitchFamily="34" charset="-122"/>
                <a:ea typeface="微软雅黑" panose="020B0503020204020204" pitchFamily="34" charset="-122"/>
              </a:rPr>
              <a:t>QQ</a:t>
            </a:r>
            <a:endParaRPr lang="en-US" altLang="zh-CN" sz="24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prstClr val="white"/>
              </a:buClr>
              <a:buFont typeface="Wingdings" panose="05000000000000000000" pitchFamily="2" charset="2"/>
              <a:buChar char="ü"/>
            </a:pPr>
            <a:r>
              <a:rPr lang="zh-CN" altLang="en-US" sz="2400" dirty="0">
                <a:solidFill>
                  <a:prstClr val="white"/>
                </a:solidFill>
                <a:latin typeface="微软雅黑" panose="020B0503020204020204" pitchFamily="34" charset="-122"/>
                <a:ea typeface="微软雅黑" panose="020B0503020204020204" pitchFamily="34" charset="-122"/>
              </a:rPr>
              <a:t>医院院内宣传栏</a:t>
            </a:r>
            <a:endParaRPr lang="en-US" altLang="zh-CN" sz="24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prstClr val="white"/>
              </a:buClr>
              <a:buFont typeface="Wingdings" panose="05000000000000000000" pitchFamily="2" charset="2"/>
              <a:buChar char="ü"/>
            </a:pPr>
            <a:r>
              <a:rPr lang="zh-CN" altLang="en-US" sz="2400" dirty="0">
                <a:solidFill>
                  <a:prstClr val="white"/>
                </a:solidFill>
                <a:latin typeface="微软雅黑" panose="020B0503020204020204" pitchFamily="34" charset="-122"/>
                <a:ea typeface="微软雅黑" panose="020B0503020204020204" pitchFamily="34" charset="-122"/>
              </a:rPr>
              <a:t>医院院报</a:t>
            </a:r>
            <a:endParaRPr lang="en-US" altLang="zh-CN" sz="24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prstClr val="white"/>
              </a:buClr>
              <a:buFont typeface="Wingdings" panose="05000000000000000000" pitchFamily="2" charset="2"/>
              <a:buChar char="ü"/>
            </a:pPr>
            <a:r>
              <a:rPr lang="zh-CN" altLang="en-US" sz="2400" dirty="0">
                <a:solidFill>
                  <a:prstClr val="white"/>
                </a:solidFill>
                <a:latin typeface="微软雅黑" panose="020B0503020204020204" pitchFamily="34" charset="-122"/>
                <a:ea typeface="微软雅黑" panose="020B0503020204020204" pitchFamily="34" charset="-122"/>
              </a:rPr>
              <a:t>医院宣传视频</a:t>
            </a:r>
            <a:endParaRPr lang="en-US" altLang="zh-CN" sz="2400" dirty="0">
              <a:solidFill>
                <a:prstClr val="white"/>
              </a:solidFill>
              <a:latin typeface="微软雅黑" panose="020B0503020204020204" pitchFamily="34" charset="-122"/>
              <a:ea typeface="微软雅黑" panose="020B0503020204020204" pitchFamily="34" charset="-122"/>
            </a:endParaRPr>
          </a:p>
        </p:txBody>
      </p:sp>
      <p:sp>
        <p:nvSpPr>
          <p:cNvPr id="10" name="矩形 9"/>
          <p:cNvSpPr/>
          <p:nvPr/>
        </p:nvSpPr>
        <p:spPr>
          <a:xfrm>
            <a:off x="280992" y="590049"/>
            <a:ext cx="3961341" cy="523220"/>
          </a:xfrm>
          <a:prstGeom prst="rect">
            <a:avLst/>
          </a:prstGeom>
        </p:spPr>
        <p:txBody>
          <a:bodyPr wrap="none">
            <a:spAutoFit/>
          </a:bodyPr>
          <a:lstStyle/>
          <a:p>
            <a:pPr algn="ctr" defTabSz="913765"/>
            <a:r>
              <a:rPr lang="en-US" altLang="zh-CN" sz="28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4.2</a:t>
            </a:r>
            <a:r>
              <a:rPr lang="zh-CN" altLang="en-US" sz="28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28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自媒体建设现状</a:t>
            </a:r>
            <a:endParaRPr lang="zh-CN" altLang="en-US" sz="28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grayscl/>
            <a:extLst>
              <a:ext uri="{28A0092B-C50C-407E-A947-70E740481C1C}">
                <a14:useLocalDpi xmlns:a14="http://schemas.microsoft.com/office/drawing/2010/main" val="0"/>
              </a:ext>
            </a:extLst>
          </a:blip>
          <a:srcRect t="14699"/>
          <a:stretch>
            <a:fillRect/>
          </a:stretch>
        </p:blipFill>
        <p:spPr>
          <a:xfrm>
            <a:off x="11722" y="-40943"/>
            <a:ext cx="12180278" cy="6898943"/>
          </a:xfrm>
          <a:prstGeom prst="rect">
            <a:avLst/>
          </a:prstGeom>
        </p:spPr>
      </p:pic>
      <p:sp>
        <p:nvSpPr>
          <p:cNvPr id="7" name="矩形 6"/>
          <p:cNvSpPr/>
          <p:nvPr/>
        </p:nvSpPr>
        <p:spPr>
          <a:xfrm>
            <a:off x="4621211" y="-55471"/>
            <a:ext cx="7574508" cy="6864824"/>
          </a:xfrm>
          <a:custGeom>
            <a:avLst/>
            <a:gdLst>
              <a:gd name="connsiteX0" fmla="*/ 0 w 1064526"/>
              <a:gd name="connsiteY0" fmla="*/ 0 h 3138985"/>
              <a:gd name="connsiteX1" fmla="*/ 1064526 w 1064526"/>
              <a:gd name="connsiteY1" fmla="*/ 0 h 3138985"/>
              <a:gd name="connsiteX2" fmla="*/ 1064526 w 1064526"/>
              <a:gd name="connsiteY2" fmla="*/ 3138985 h 3138985"/>
              <a:gd name="connsiteX3" fmla="*/ 0 w 1064526"/>
              <a:gd name="connsiteY3" fmla="*/ 3138985 h 3138985"/>
              <a:gd name="connsiteX4" fmla="*/ 0 w 1064526"/>
              <a:gd name="connsiteY4" fmla="*/ 0 h 3138985"/>
              <a:gd name="connsiteX0-1" fmla="*/ 0 w 2238234"/>
              <a:gd name="connsiteY0-2" fmla="*/ 0 h 3766782"/>
              <a:gd name="connsiteX1-3" fmla="*/ 2238234 w 2238234"/>
              <a:gd name="connsiteY1-4" fmla="*/ 627797 h 3766782"/>
              <a:gd name="connsiteX2-5" fmla="*/ 2238234 w 2238234"/>
              <a:gd name="connsiteY2-6" fmla="*/ 3766782 h 3766782"/>
              <a:gd name="connsiteX3-7" fmla="*/ 1173708 w 2238234"/>
              <a:gd name="connsiteY3-8" fmla="*/ 3766782 h 3766782"/>
              <a:gd name="connsiteX4-9" fmla="*/ 0 w 2238234"/>
              <a:gd name="connsiteY4-10" fmla="*/ 0 h 3766782"/>
              <a:gd name="connsiteX0-11" fmla="*/ 0 w 2702258"/>
              <a:gd name="connsiteY0-12" fmla="*/ 0 h 3766782"/>
              <a:gd name="connsiteX1-13" fmla="*/ 2702258 w 2702258"/>
              <a:gd name="connsiteY1-14" fmla="*/ 13648 h 3766782"/>
              <a:gd name="connsiteX2-15" fmla="*/ 2238234 w 2702258"/>
              <a:gd name="connsiteY2-16" fmla="*/ 3766782 h 3766782"/>
              <a:gd name="connsiteX3-17" fmla="*/ 1173708 w 2702258"/>
              <a:gd name="connsiteY3-18" fmla="*/ 3766782 h 3766782"/>
              <a:gd name="connsiteX4-19" fmla="*/ 0 w 2702258"/>
              <a:gd name="connsiteY4-20" fmla="*/ 0 h 3766782"/>
              <a:gd name="connsiteX0-21" fmla="*/ 0 w 2702258"/>
              <a:gd name="connsiteY0-22" fmla="*/ 0 h 6864824"/>
              <a:gd name="connsiteX1-23" fmla="*/ 2702258 w 2702258"/>
              <a:gd name="connsiteY1-24" fmla="*/ 13648 h 6864824"/>
              <a:gd name="connsiteX2-25" fmla="*/ 2674962 w 2702258"/>
              <a:gd name="connsiteY2-26" fmla="*/ 6864824 h 6864824"/>
              <a:gd name="connsiteX3-27" fmla="*/ 1173708 w 2702258"/>
              <a:gd name="connsiteY3-28" fmla="*/ 3766782 h 6864824"/>
              <a:gd name="connsiteX4-29" fmla="*/ 0 w 2702258"/>
              <a:gd name="connsiteY4-30" fmla="*/ 0 h 6864824"/>
              <a:gd name="connsiteX0-31" fmla="*/ 4872250 w 7574508"/>
              <a:gd name="connsiteY0-32" fmla="*/ 0 h 6864824"/>
              <a:gd name="connsiteX1-33" fmla="*/ 7574508 w 7574508"/>
              <a:gd name="connsiteY1-34" fmla="*/ 13648 h 6864824"/>
              <a:gd name="connsiteX2-35" fmla="*/ 7547212 w 7574508"/>
              <a:gd name="connsiteY2-36" fmla="*/ 6864824 h 6864824"/>
              <a:gd name="connsiteX3-37" fmla="*/ 0 w 7574508"/>
              <a:gd name="connsiteY3-38" fmla="*/ 6864824 h 6864824"/>
              <a:gd name="connsiteX4-39" fmla="*/ 4872250 w 7574508"/>
              <a:gd name="connsiteY4-40" fmla="*/ 0 h 6864824"/>
              <a:gd name="connsiteX0-41" fmla="*/ 5404512 w 7574508"/>
              <a:gd name="connsiteY0-42" fmla="*/ 0 h 6864824"/>
              <a:gd name="connsiteX1-43" fmla="*/ 7574508 w 7574508"/>
              <a:gd name="connsiteY1-44" fmla="*/ 13648 h 6864824"/>
              <a:gd name="connsiteX2-45" fmla="*/ 7547212 w 7574508"/>
              <a:gd name="connsiteY2-46" fmla="*/ 6864824 h 6864824"/>
              <a:gd name="connsiteX3-47" fmla="*/ 0 w 7574508"/>
              <a:gd name="connsiteY3-48" fmla="*/ 6864824 h 6864824"/>
              <a:gd name="connsiteX4-49" fmla="*/ 5404512 w 7574508"/>
              <a:gd name="connsiteY4-50" fmla="*/ 0 h 68648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574508" h="6864824">
                <a:moveTo>
                  <a:pt x="5404512" y="0"/>
                </a:moveTo>
                <a:lnTo>
                  <a:pt x="7574508" y="13648"/>
                </a:lnTo>
                <a:lnTo>
                  <a:pt x="7547212" y="6864824"/>
                </a:lnTo>
                <a:lnTo>
                  <a:pt x="0" y="6864824"/>
                </a:lnTo>
                <a:lnTo>
                  <a:pt x="5404512" y="0"/>
                </a:lnTo>
                <a:close/>
              </a:path>
            </a:pathLst>
          </a:custGeom>
          <a:solidFill>
            <a:schemeClr val="accent2">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692306" y="3305824"/>
            <a:ext cx="3302507" cy="2677656"/>
          </a:xfrm>
          <a:prstGeom prst="rect">
            <a:avLst/>
          </a:prstGeom>
          <a:noFill/>
        </p:spPr>
        <p:txBody>
          <a:bodyPr wrap="none" rtlCol="0">
            <a:spAutoFit/>
          </a:bodyPr>
          <a:lstStyle/>
          <a:p>
            <a:pPr marL="285750" indent="-285750">
              <a:lnSpc>
                <a:spcPct val="150000"/>
              </a:lnSpc>
              <a:buFont typeface="Wingdings" panose="05000000000000000000" pitchFamily="2" charset="2"/>
              <a:buChar char="ü"/>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官</a:t>
            </a:r>
            <a:r>
              <a:rPr lang="zh-CN" altLang="en-US"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网访问量增长</a:t>
            </a:r>
            <a:r>
              <a:rPr lang="en-US" altLang="zh-CN" sz="28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30%</a:t>
            </a:r>
            <a:endParaRPr lang="en-US" altLang="zh-CN" sz="16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微</a:t>
            </a:r>
            <a:r>
              <a:rPr lang="zh-CN" altLang="en-US"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博粉丝数增长</a:t>
            </a:r>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微</a:t>
            </a:r>
            <a:r>
              <a:rPr lang="zh-CN" altLang="en-US"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信公众账号粉丝增长</a:t>
            </a:r>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45%</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企业</a:t>
            </a:r>
            <a:r>
              <a:rPr lang="en-US" altLang="zh-CN"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QQ</a:t>
            </a:r>
            <a:r>
              <a:rPr lang="zh-CN" altLang="en-US"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咨询量增长</a:t>
            </a:r>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p:cNvSpPr/>
          <p:nvPr/>
        </p:nvSpPr>
        <p:spPr>
          <a:xfrm>
            <a:off x="7692306" y="2706521"/>
            <a:ext cx="4501553" cy="584775"/>
          </a:xfrm>
          <a:prstGeom prst="rect">
            <a:avLst/>
          </a:prstGeom>
        </p:spPr>
        <p:txBody>
          <a:bodyPr wrap="none">
            <a:spAutoFit/>
          </a:bodyPr>
          <a:lstStyle/>
          <a:p>
            <a:pPr algn="ctr" defTabSz="913765"/>
            <a:r>
              <a:rPr lang="en-US" altLang="zh-CN" sz="3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4.3</a:t>
            </a:r>
            <a:r>
              <a:rPr lang="zh-CN" altLang="en-US" sz="3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自媒体建设规划</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6961715" y="6210920"/>
            <a:ext cx="4673074"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注：以上数值仅供参考，医院需根据自身实际情况修改。</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588501"/>
            <a:ext cx="8884508" cy="3269499"/>
          </a:xfrm>
          <a:prstGeom prst="rect">
            <a:avLst/>
          </a:prstGeom>
        </p:spPr>
      </p:pic>
      <p:sp>
        <p:nvSpPr>
          <p:cNvPr id="2" name="矩形 1"/>
          <p:cNvSpPr/>
          <p:nvPr/>
        </p:nvSpPr>
        <p:spPr>
          <a:xfrm>
            <a:off x="1090079" y="1395084"/>
            <a:ext cx="5402457" cy="1708160"/>
          </a:xfrm>
          <a:prstGeom prst="rect">
            <a:avLst/>
          </a:prstGeom>
        </p:spPr>
        <p:txBody>
          <a:bodyPr wrap="square">
            <a:spAutoFit/>
          </a:bodyPr>
          <a:lstStyle/>
          <a:p>
            <a:pPr marL="285750" indent="-285750" defTabSz="913765">
              <a:lnSpc>
                <a:spcPct val="250000"/>
              </a:lnSpc>
              <a:buClr>
                <a:srgbClr val="FF0000"/>
              </a:buClr>
              <a:buFont typeface="Wingdings" panose="05000000000000000000" pitchFamily="2" charset="2"/>
              <a:buChar char="u"/>
            </a:pPr>
            <a:r>
              <a:rPr lang="zh-CN" altLang="en-US" sz="1400" dirty="0" smtClean="0">
                <a:solidFill>
                  <a:prstClr val="black"/>
                </a:solidFill>
                <a:latin typeface="微软雅黑" panose="020B0503020204020204" pitchFamily="34" charset="-122"/>
                <a:ea typeface="微软雅黑" panose="020B0503020204020204" pitchFamily="34" charset="-122"/>
              </a:rPr>
              <a:t>牢记</a:t>
            </a:r>
            <a:r>
              <a:rPr lang="zh-CN" altLang="en-US" sz="1400" dirty="0">
                <a:solidFill>
                  <a:prstClr val="black"/>
                </a:solidFill>
                <a:latin typeface="微软雅黑" panose="020B0503020204020204" pitchFamily="34" charset="-122"/>
                <a:ea typeface="微软雅黑" panose="020B0503020204020204" pitchFamily="34" charset="-122"/>
              </a:rPr>
              <a:t>使命，坚持</a:t>
            </a:r>
            <a:r>
              <a:rPr lang="zh-CN" altLang="en-US" sz="1400" dirty="0" smtClean="0">
                <a:solidFill>
                  <a:prstClr val="black"/>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以病患满意度为中心</a:t>
            </a:r>
            <a:r>
              <a:rPr lang="zh-CN" altLang="en-US" sz="1400" dirty="0" smtClean="0">
                <a:solidFill>
                  <a:prstClr val="black"/>
                </a:solidFill>
                <a:latin typeface="微软雅黑" panose="020B0503020204020204" pitchFamily="34" charset="-122"/>
                <a:ea typeface="微软雅黑" panose="020B0503020204020204" pitchFamily="34" charset="-122"/>
              </a:rPr>
              <a:t>”的服务理念；</a:t>
            </a:r>
            <a:endParaRPr lang="en-US" altLang="zh-CN" sz="1400" dirty="0">
              <a:solidFill>
                <a:prstClr val="black"/>
              </a:solidFill>
              <a:latin typeface="微软雅黑" panose="020B0503020204020204" pitchFamily="34" charset="-122"/>
              <a:ea typeface="微软雅黑" panose="020B0503020204020204" pitchFamily="34" charset="-122"/>
            </a:endParaRPr>
          </a:p>
          <a:p>
            <a:pPr marL="285750" indent="-285750" defTabSz="913765">
              <a:lnSpc>
                <a:spcPct val="250000"/>
              </a:lnSpc>
              <a:buClr>
                <a:srgbClr val="FF0000"/>
              </a:buClr>
              <a:buFont typeface="Wingdings" panose="05000000000000000000" pitchFamily="2" charset="2"/>
              <a:buChar char="u"/>
            </a:pPr>
            <a:r>
              <a:rPr lang="en-US" altLang="zh-CN" sz="1400" dirty="0" smtClean="0">
                <a:solidFill>
                  <a:prstClr val="black"/>
                </a:solidFill>
                <a:latin typeface="微软雅黑" panose="020B0503020204020204" pitchFamily="34" charset="-122"/>
                <a:ea typeface="微软雅黑" panose="020B0503020204020204" pitchFamily="34" charset="-122"/>
              </a:rPr>
              <a:t> </a:t>
            </a:r>
            <a:r>
              <a:rPr lang="zh-CN" altLang="en-US" sz="1400" dirty="0">
                <a:solidFill>
                  <a:prstClr val="black"/>
                </a:solidFill>
                <a:latin typeface="微软雅黑" panose="020B0503020204020204" pitchFamily="34" charset="-122"/>
                <a:ea typeface="微软雅黑" panose="020B0503020204020204" pitchFamily="34" charset="-122"/>
              </a:rPr>
              <a:t>采取</a:t>
            </a:r>
            <a:r>
              <a:rPr lang="zh-CN" altLang="en-US" sz="1400" dirty="0" smtClean="0">
                <a:solidFill>
                  <a:prstClr val="black"/>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大综合重专科</a:t>
            </a:r>
            <a:r>
              <a:rPr lang="zh-CN" altLang="en-US" sz="1400" dirty="0" smtClean="0">
                <a:solidFill>
                  <a:prstClr val="black"/>
                </a:solidFill>
                <a:latin typeface="微软雅黑" panose="020B0503020204020204" pitchFamily="34" charset="-122"/>
                <a:ea typeface="微软雅黑" panose="020B0503020204020204"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rPr>
              <a:t>的发展模式；</a:t>
            </a:r>
            <a:endParaRPr lang="en-US" altLang="zh-CN" sz="1400" dirty="0">
              <a:solidFill>
                <a:prstClr val="black"/>
              </a:solidFill>
              <a:latin typeface="微软雅黑" panose="020B0503020204020204" pitchFamily="34" charset="-122"/>
              <a:ea typeface="微软雅黑" panose="020B0503020204020204" pitchFamily="34" charset="-122"/>
            </a:endParaRPr>
          </a:p>
          <a:p>
            <a:pPr marL="285750" indent="-285750" defTabSz="913765">
              <a:lnSpc>
                <a:spcPct val="250000"/>
              </a:lnSpc>
              <a:buClr>
                <a:srgbClr val="FF0000"/>
              </a:buClr>
              <a:buFont typeface="Wingdings" panose="05000000000000000000" pitchFamily="2" charset="2"/>
              <a:buChar char="u"/>
            </a:pPr>
            <a:r>
              <a:rPr lang="en-US" altLang="zh-CN" sz="1400" dirty="0" smtClean="0">
                <a:solidFill>
                  <a:prstClr val="black"/>
                </a:solidFill>
                <a:latin typeface="微软雅黑" panose="020B0503020204020204" pitchFamily="34" charset="-122"/>
                <a:ea typeface="微软雅黑" panose="020B0503020204020204" pitchFamily="34" charset="-122"/>
              </a:rPr>
              <a:t> </a:t>
            </a:r>
            <a:r>
              <a:rPr lang="zh-CN" altLang="en-US" sz="1400" dirty="0">
                <a:solidFill>
                  <a:prstClr val="black"/>
                </a:solidFill>
                <a:latin typeface="微软雅黑" panose="020B0503020204020204" pitchFamily="34" charset="-122"/>
                <a:ea typeface="微软雅黑" panose="020B0503020204020204" pitchFamily="34" charset="-122"/>
              </a:rPr>
              <a:t>注重</a:t>
            </a:r>
            <a:r>
              <a:rPr lang="zh-CN" altLang="en-US" sz="1400" b="1" dirty="0">
                <a:solidFill>
                  <a:srgbClr val="FF0000"/>
                </a:solidFill>
                <a:latin typeface="微软雅黑" panose="020B0503020204020204" pitchFamily="34" charset="-122"/>
                <a:ea typeface="微软雅黑" panose="020B0503020204020204" pitchFamily="34" charset="-122"/>
              </a:rPr>
              <a:t>人才</a:t>
            </a:r>
            <a:r>
              <a:rPr lang="zh-CN" altLang="en-US" sz="1400" b="1" dirty="0" smtClean="0">
                <a:solidFill>
                  <a:srgbClr val="FF0000"/>
                </a:solidFill>
                <a:latin typeface="微软雅黑" panose="020B0503020204020204" pitchFamily="34" charset="-122"/>
                <a:ea typeface="微软雅黑" panose="020B0503020204020204" pitchFamily="34" charset="-122"/>
              </a:rPr>
              <a:t>引进和人才梯队的培养</a:t>
            </a:r>
            <a:r>
              <a:rPr lang="zh-CN" altLang="en-US" sz="1400" dirty="0" smtClean="0">
                <a:solidFill>
                  <a:prstClr val="black"/>
                </a:solidFill>
                <a:latin typeface="微软雅黑" panose="020B0503020204020204" pitchFamily="34" charset="-122"/>
                <a:ea typeface="微软雅黑" panose="020B0503020204020204" pitchFamily="34" charset="-122"/>
              </a:rPr>
              <a:t>，不断增强学科的发展后劲；</a:t>
            </a:r>
            <a:endParaRPr lang="en-US" altLang="zh-CN" sz="1400" dirty="0">
              <a:solidFill>
                <a:prstClr val="black"/>
              </a:solidFill>
              <a:latin typeface="微软雅黑" panose="020B0503020204020204" pitchFamily="34" charset="-122"/>
              <a:ea typeface="微软雅黑" panose="020B0503020204020204" pitchFamily="34" charset="-122"/>
            </a:endParaRPr>
          </a:p>
        </p:txBody>
      </p:sp>
      <p:sp>
        <p:nvSpPr>
          <p:cNvPr id="8" name="矩形 7"/>
          <p:cNvSpPr/>
          <p:nvPr/>
        </p:nvSpPr>
        <p:spPr>
          <a:xfrm>
            <a:off x="1056456" y="570942"/>
            <a:ext cx="2449710" cy="584775"/>
          </a:xfrm>
          <a:prstGeom prst="rect">
            <a:avLst/>
          </a:prstGeom>
        </p:spPr>
        <p:txBody>
          <a:bodyPr wrap="none">
            <a:spAutoFit/>
          </a:bodyPr>
          <a:lstStyle/>
          <a:p>
            <a:pPr algn="ctr" defTabSz="913765"/>
            <a:r>
              <a:rPr lang="en-US" altLang="zh-CN"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a:t>
            </a:r>
            <a:r>
              <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战略定位</a:t>
            </a:r>
            <a:endPar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矩形 2"/>
          <p:cNvSpPr/>
          <p:nvPr/>
        </p:nvSpPr>
        <p:spPr>
          <a:xfrm>
            <a:off x="6170364" y="3342611"/>
            <a:ext cx="5428287" cy="1708160"/>
          </a:xfrm>
          <a:prstGeom prst="rect">
            <a:avLst/>
          </a:prstGeom>
        </p:spPr>
        <p:txBody>
          <a:bodyPr wrap="square">
            <a:spAutoFit/>
          </a:bodyPr>
          <a:lstStyle/>
          <a:p>
            <a:pPr marL="285750" indent="-285750" defTabSz="913765">
              <a:lnSpc>
                <a:spcPct val="250000"/>
              </a:lnSpc>
              <a:buClr>
                <a:srgbClr val="FF0000"/>
              </a:buClr>
              <a:buFont typeface="Wingdings" panose="05000000000000000000" pitchFamily="2" charset="2"/>
              <a:buChar char="u"/>
            </a:pPr>
            <a:r>
              <a:rPr lang="zh-CN" altLang="en-US" sz="1400" dirty="0" smtClean="0">
                <a:solidFill>
                  <a:prstClr val="black"/>
                </a:solidFill>
                <a:latin typeface="微软雅黑" panose="020B0503020204020204" pitchFamily="34" charset="-122"/>
                <a:ea typeface="微软雅黑" panose="020B0503020204020204" pitchFamily="34" charset="-122"/>
              </a:rPr>
              <a:t>紧跟国家政策，加大对</a:t>
            </a:r>
            <a:r>
              <a:rPr lang="zh-CN" altLang="en-US" sz="1400" b="1" dirty="0">
                <a:solidFill>
                  <a:srgbClr val="FF0000"/>
                </a:solidFill>
                <a:latin typeface="微软雅黑" panose="020B0503020204020204" pitchFamily="34" charset="-122"/>
                <a:ea typeface="微软雅黑" panose="020B0503020204020204" pitchFamily="34" charset="-122"/>
              </a:rPr>
              <a:t>基础医疗</a:t>
            </a:r>
            <a:r>
              <a:rPr lang="zh-CN" altLang="en-US" sz="1400" dirty="0" smtClean="0">
                <a:solidFill>
                  <a:prstClr val="black"/>
                </a:solidFill>
                <a:latin typeface="微软雅黑" panose="020B0503020204020204" pitchFamily="34" charset="-122"/>
                <a:ea typeface="微软雅黑" panose="020B0503020204020204" pitchFamily="34" charset="-122"/>
              </a:rPr>
              <a:t>的建设；</a:t>
            </a:r>
            <a:endParaRPr lang="en-US" altLang="zh-CN" sz="1400" dirty="0" smtClean="0">
              <a:solidFill>
                <a:prstClr val="black"/>
              </a:solidFill>
              <a:latin typeface="微软雅黑" panose="020B0503020204020204" pitchFamily="34" charset="-122"/>
              <a:ea typeface="微软雅黑" panose="020B0503020204020204" pitchFamily="34" charset="-122"/>
            </a:endParaRPr>
          </a:p>
          <a:p>
            <a:pPr marL="285750" indent="-285750" defTabSz="913765">
              <a:lnSpc>
                <a:spcPct val="250000"/>
              </a:lnSpc>
              <a:buClr>
                <a:srgbClr val="FF0000"/>
              </a:buClr>
              <a:buFont typeface="Wingdings" panose="05000000000000000000" pitchFamily="2" charset="2"/>
              <a:buChar char="u"/>
            </a:pPr>
            <a:r>
              <a:rPr lang="zh-CN" altLang="en-US" sz="1400" dirty="0">
                <a:solidFill>
                  <a:prstClr val="black"/>
                </a:solidFill>
                <a:latin typeface="微软雅黑" panose="020B0503020204020204" pitchFamily="34" charset="-122"/>
                <a:ea typeface="微软雅黑" panose="020B0503020204020204" pitchFamily="34" charset="-122"/>
              </a:rPr>
              <a:t>深化和</a:t>
            </a:r>
            <a:r>
              <a:rPr lang="zh-CN" altLang="en-US" sz="1400" b="1" dirty="0">
                <a:solidFill>
                  <a:srgbClr val="FF0000"/>
                </a:solidFill>
                <a:latin typeface="微软雅黑" panose="020B0503020204020204" pitchFamily="34" charset="-122"/>
                <a:ea typeface="微软雅黑" panose="020B0503020204020204" pitchFamily="34" charset="-122"/>
              </a:rPr>
              <a:t>社区医疗机构的合作</a:t>
            </a:r>
            <a:r>
              <a:rPr lang="zh-CN" altLang="en-US" sz="1400" dirty="0">
                <a:solidFill>
                  <a:prstClr val="black"/>
                </a:solidFill>
                <a:latin typeface="微软雅黑" panose="020B0503020204020204" pitchFamily="34" charset="-122"/>
                <a:ea typeface="微软雅黑" panose="020B0503020204020204" pitchFamily="34" charset="-122"/>
              </a:rPr>
              <a:t>，促进共同发展</a:t>
            </a:r>
            <a:r>
              <a:rPr lang="zh-CN" altLang="en-US" sz="1400" dirty="0" smtClean="0">
                <a:solidFill>
                  <a:prstClr val="black"/>
                </a:solidFill>
                <a:latin typeface="微软雅黑" panose="020B0503020204020204" pitchFamily="34" charset="-122"/>
                <a:ea typeface="微软雅黑" panose="020B0503020204020204" pitchFamily="34" charset="-122"/>
              </a:rPr>
              <a:t>；</a:t>
            </a:r>
            <a:endParaRPr lang="en-US" altLang="zh-CN" sz="1400" dirty="0">
              <a:solidFill>
                <a:prstClr val="black"/>
              </a:solidFill>
              <a:latin typeface="微软雅黑" panose="020B0503020204020204" pitchFamily="34" charset="-122"/>
              <a:ea typeface="微软雅黑" panose="020B0503020204020204" pitchFamily="34" charset="-122"/>
            </a:endParaRPr>
          </a:p>
          <a:p>
            <a:pPr marL="285750" indent="-285750" defTabSz="913765">
              <a:lnSpc>
                <a:spcPct val="250000"/>
              </a:lnSpc>
              <a:buClr>
                <a:srgbClr val="FF0000"/>
              </a:buClr>
              <a:buFont typeface="Wingdings" panose="05000000000000000000" pitchFamily="2" charset="2"/>
              <a:buChar char="u"/>
            </a:pPr>
            <a:r>
              <a:rPr lang="zh-CN" altLang="en-US" sz="1400" dirty="0" smtClean="0">
                <a:solidFill>
                  <a:prstClr val="black"/>
                </a:solidFill>
                <a:latin typeface="微软雅黑" panose="020B0503020204020204" pitchFamily="34" charset="-122"/>
                <a:ea typeface="微软雅黑" panose="020B0503020204020204" pitchFamily="34" charset="-122"/>
              </a:rPr>
              <a:t>努力</a:t>
            </a:r>
            <a:r>
              <a:rPr lang="zh-CN" altLang="en-US" sz="1400" b="1" dirty="0">
                <a:solidFill>
                  <a:srgbClr val="FF0000"/>
                </a:solidFill>
                <a:latin typeface="微软雅黑" panose="020B0503020204020204" pitchFamily="34" charset="-122"/>
                <a:ea typeface="微软雅黑" panose="020B0503020204020204" pitchFamily="34" charset="-122"/>
              </a:rPr>
              <a:t>发展医院重点学科</a:t>
            </a:r>
            <a:r>
              <a:rPr lang="zh-CN" altLang="en-US" sz="1400" dirty="0" smtClean="0">
                <a:solidFill>
                  <a:prstClr val="black"/>
                </a:solidFill>
                <a:latin typeface="微软雅黑" panose="020B0503020204020204" pitchFamily="34" charset="-122"/>
                <a:ea typeface="微软雅黑" panose="020B0503020204020204" pitchFamily="34" charset="-122"/>
              </a:rPr>
              <a:t>，加强科室建设，淡化个人品牌宣传。</a:t>
            </a:r>
            <a:endParaRPr lang="zh-CN" altLang="en-US" sz="14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4"/>
          <p:cNvSpPr/>
          <p:nvPr/>
        </p:nvSpPr>
        <p:spPr>
          <a:xfrm>
            <a:off x="5940515" y="1700808"/>
            <a:ext cx="5071124" cy="2586940"/>
          </a:xfrm>
          <a:prstGeom prst="rect">
            <a:avLst/>
          </a:prstGeom>
          <a:solidFill>
            <a:srgbClr val="2B2B29"/>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2" name="Rectangle 17"/>
          <p:cNvSpPr/>
          <p:nvPr/>
        </p:nvSpPr>
        <p:spPr>
          <a:xfrm>
            <a:off x="5943417" y="4375254"/>
            <a:ext cx="6267678" cy="1225393"/>
          </a:xfrm>
          <a:prstGeom prst="rect">
            <a:avLst/>
          </a:prstGeom>
          <a:solidFill>
            <a:schemeClr val="accent6">
              <a:lumMod val="75000"/>
            </a:schemeClr>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sp>
        <p:nvSpPr>
          <p:cNvPr id="53" name="Rectangle 3"/>
          <p:cNvSpPr/>
          <p:nvPr/>
        </p:nvSpPr>
        <p:spPr>
          <a:xfrm>
            <a:off x="1" y="1684082"/>
            <a:ext cx="1875680" cy="1225393"/>
          </a:xfrm>
          <a:prstGeom prst="rect">
            <a:avLst/>
          </a:prstGeom>
          <a:solidFill>
            <a:schemeClr val="accent6">
              <a:lumMod val="75000"/>
            </a:schemeClr>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1A3D0"/>
              </a:solidFill>
            </a:endParaRPr>
          </a:p>
        </p:txBody>
      </p:sp>
      <p:sp>
        <p:nvSpPr>
          <p:cNvPr id="54" name="Rectangle 9"/>
          <p:cNvSpPr/>
          <p:nvPr/>
        </p:nvSpPr>
        <p:spPr>
          <a:xfrm>
            <a:off x="4632814" y="3039855"/>
            <a:ext cx="1225393" cy="1213558"/>
          </a:xfrm>
          <a:prstGeom prst="rect">
            <a:avLst/>
          </a:prstGeom>
          <a:solidFill>
            <a:schemeClr val="accent6">
              <a:lumMod val="75000"/>
            </a:schemeClr>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5" name="Rectangle 10"/>
          <p:cNvSpPr/>
          <p:nvPr/>
        </p:nvSpPr>
        <p:spPr>
          <a:xfrm>
            <a:off x="3301785" y="3039855"/>
            <a:ext cx="1225393" cy="1213558"/>
          </a:xfrm>
          <a:prstGeom prst="rect">
            <a:avLst/>
          </a:prstGeom>
          <a:solidFill>
            <a:schemeClr val="tx1"/>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6" name="Rectangle 12"/>
          <p:cNvSpPr/>
          <p:nvPr/>
        </p:nvSpPr>
        <p:spPr>
          <a:xfrm>
            <a:off x="1981317" y="1678835"/>
            <a:ext cx="1225393" cy="1243766"/>
          </a:xfrm>
          <a:prstGeom prst="rect">
            <a:avLst/>
          </a:prstGeom>
          <a:solidFill>
            <a:schemeClr val="tx1"/>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8" name="Rectangle 14"/>
          <p:cNvSpPr/>
          <p:nvPr/>
        </p:nvSpPr>
        <p:spPr>
          <a:xfrm>
            <a:off x="4632814" y="4390743"/>
            <a:ext cx="1225393" cy="1225393"/>
          </a:xfrm>
          <a:prstGeom prst="rect">
            <a:avLst/>
          </a:prstGeom>
          <a:solidFill>
            <a:schemeClr val="tx1"/>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9" name="Rectangle 15"/>
          <p:cNvSpPr/>
          <p:nvPr/>
        </p:nvSpPr>
        <p:spPr>
          <a:xfrm>
            <a:off x="3301785" y="4390743"/>
            <a:ext cx="1225393" cy="1225393"/>
          </a:xfrm>
          <a:prstGeom prst="rect">
            <a:avLst/>
          </a:prstGeom>
          <a:solidFill>
            <a:schemeClr val="accent6">
              <a:lumMod val="75000"/>
            </a:schemeClr>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60" name="Rectangle 16"/>
          <p:cNvSpPr/>
          <p:nvPr/>
        </p:nvSpPr>
        <p:spPr>
          <a:xfrm>
            <a:off x="1981317" y="3039856"/>
            <a:ext cx="1225393" cy="1225393"/>
          </a:xfrm>
          <a:prstGeom prst="rect">
            <a:avLst/>
          </a:prstGeom>
          <a:solidFill>
            <a:srgbClr val="2B2B29"/>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61" name="Picture 3" descr="E:\PPT\0。图片\PNG\2、win7风格\灰色超全扁平化图标\128.png"/>
          <p:cNvPicPr>
            <a:picLocks noChangeAspect="1" noChangeArrowheads="1"/>
          </p:cNvPicPr>
          <p:nvPr/>
        </p:nvPicPr>
        <p:blipFill>
          <a:blip r:embed="rId1">
            <a:biLevel thresh="25000"/>
            <a:extLst>
              <a:ext uri="{28A0092B-C50C-407E-A947-70E740481C1C}">
                <a14:useLocalDpi xmlns:a14="http://schemas.microsoft.com/office/drawing/2010/main" val="0"/>
              </a:ext>
            </a:extLst>
          </a:blip>
          <a:srcRect/>
          <a:stretch>
            <a:fillRect/>
          </a:stretch>
        </p:blipFill>
        <p:spPr bwMode="auto">
          <a:xfrm>
            <a:off x="2180429" y="3268817"/>
            <a:ext cx="767471" cy="76747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E:\PPT\0。图片\PNG\2、win7风格\灰色超全扁平化图标\314.png"/>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4844816" y="4602745"/>
            <a:ext cx="801387" cy="80138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E:\PPT\0。图片\PNG\2、win7风格\灰色超全扁平化图标\439.png"/>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2247588" y="1977186"/>
            <a:ext cx="743999" cy="74399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6033924" y="2004963"/>
            <a:ext cx="5116175" cy="2031325"/>
          </a:xfrm>
          <a:prstGeom prst="rect">
            <a:avLst/>
          </a:prstGeom>
        </p:spPr>
        <p:txBody>
          <a:bodyPr wrap="square">
            <a:spAutoFit/>
          </a:bodyPr>
          <a:lstStyle/>
          <a:p>
            <a:pPr marL="285750" indent="-285750">
              <a:lnSpc>
                <a:spcPct val="150000"/>
              </a:lnSpc>
              <a:buClr>
                <a:srgbClr val="FF0066"/>
              </a:buClr>
              <a:buFont typeface="Wingdings" panose="05000000000000000000" pitchFamily="2" charset="2"/>
              <a:buChar char="ü"/>
            </a:pPr>
            <a:r>
              <a:rPr lang="zh-CN" altLang="zh-CN" sz="1400" b="1" kern="100" dirty="0" smtClean="0">
                <a:solidFill>
                  <a:prstClr val="white"/>
                </a:solidFill>
                <a:latin typeface="微软雅黑" panose="020B0503020204020204" pitchFamily="34" charset="-122"/>
                <a:ea typeface="微软雅黑" panose="020B0503020204020204" pitchFamily="34" charset="-122"/>
              </a:rPr>
              <a:t>宣传</a:t>
            </a:r>
            <a:r>
              <a:rPr lang="zh-CN" altLang="zh-CN" sz="1400" b="1" kern="100" dirty="0">
                <a:solidFill>
                  <a:prstClr val="white"/>
                </a:solidFill>
                <a:latin typeface="微软雅黑" panose="020B0503020204020204" pitchFamily="34" charset="-122"/>
                <a:ea typeface="微软雅黑" panose="020B0503020204020204" pitchFamily="34" charset="-122"/>
              </a:rPr>
              <a:t>策略</a:t>
            </a:r>
            <a:r>
              <a:rPr lang="zh-CN" altLang="zh-CN" sz="1400" kern="100" dirty="0">
                <a:solidFill>
                  <a:prstClr val="white"/>
                </a:solidFill>
                <a:latin typeface="微软雅黑" panose="020B0503020204020204" pitchFamily="34" charset="-122"/>
                <a:ea typeface="微软雅黑" panose="020B0503020204020204" pitchFamily="34" charset="-122"/>
              </a:rPr>
              <a:t>：以核心区域，目标客户人群的广告密集覆盖</a:t>
            </a:r>
            <a:r>
              <a:rPr lang="zh-CN" altLang="zh-CN" sz="1400" kern="100" dirty="0" smtClean="0">
                <a:solidFill>
                  <a:prstClr val="white"/>
                </a:solidFill>
                <a:latin typeface="微软雅黑" panose="020B0503020204020204" pitchFamily="34" charset="-122"/>
                <a:ea typeface="微软雅黑" panose="020B0503020204020204" pitchFamily="34" charset="-122"/>
              </a:rPr>
              <a:t>；</a:t>
            </a:r>
            <a:endParaRPr lang="en-US" altLang="zh-CN" sz="1400" kern="100" dirty="0" smtClean="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srgbClr val="FF0066"/>
              </a:buClr>
              <a:buFont typeface="Wingdings" panose="05000000000000000000" pitchFamily="2" charset="2"/>
              <a:buChar char="ü"/>
            </a:pPr>
            <a:r>
              <a:rPr lang="zh-CN" altLang="zh-CN" sz="1400" b="1" kern="100" dirty="0" smtClean="0">
                <a:solidFill>
                  <a:prstClr val="white"/>
                </a:solidFill>
                <a:latin typeface="微软雅黑" panose="020B0503020204020204" pitchFamily="34" charset="-122"/>
                <a:ea typeface="微软雅黑" panose="020B0503020204020204" pitchFamily="34" charset="-122"/>
              </a:rPr>
              <a:t>宣传</a:t>
            </a:r>
            <a:r>
              <a:rPr lang="zh-CN" altLang="zh-CN" sz="1400" b="1" kern="100" dirty="0">
                <a:solidFill>
                  <a:prstClr val="white"/>
                </a:solidFill>
                <a:latin typeface="微软雅黑" panose="020B0503020204020204" pitchFamily="34" charset="-122"/>
                <a:ea typeface="微软雅黑" panose="020B0503020204020204" pitchFamily="34" charset="-122"/>
              </a:rPr>
              <a:t>重点</a:t>
            </a:r>
            <a:r>
              <a:rPr lang="zh-CN" altLang="zh-CN" sz="1400" kern="100" dirty="0" smtClean="0">
                <a:solidFill>
                  <a:prstClr val="white"/>
                </a:solidFill>
                <a:latin typeface="微软雅黑" panose="020B0503020204020204" pitchFamily="34" charset="-122"/>
                <a:ea typeface="微软雅黑" panose="020B0503020204020204" pitchFamily="34" charset="-122"/>
              </a:rPr>
              <a:t>：</a:t>
            </a:r>
            <a:r>
              <a:rPr lang="zh-CN" altLang="en-US" sz="1400" b="1" kern="100" dirty="0" smtClean="0">
                <a:solidFill>
                  <a:srgbClr val="FF0000"/>
                </a:solidFill>
                <a:latin typeface="微软雅黑" panose="020B0503020204020204" pitchFamily="34" charset="-122"/>
                <a:ea typeface="微软雅黑" panose="020B0503020204020204" pitchFamily="34" charset="-122"/>
              </a:rPr>
              <a:t>以内容为王，渠道为皇</a:t>
            </a:r>
            <a:r>
              <a:rPr lang="zh-CN" altLang="zh-CN" sz="1400" kern="100" dirty="0" smtClean="0">
                <a:solidFill>
                  <a:prstClr val="white"/>
                </a:solidFill>
                <a:latin typeface="微软雅黑" panose="020B0503020204020204" pitchFamily="34" charset="-122"/>
                <a:ea typeface="微软雅黑" panose="020B0503020204020204" pitchFamily="34" charset="-122"/>
              </a:rPr>
              <a:t>；</a:t>
            </a:r>
            <a:endParaRPr lang="zh-CN" altLang="zh-CN" sz="1400" kern="1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srgbClr val="FF0066"/>
              </a:buClr>
              <a:buFont typeface="Wingdings" panose="05000000000000000000" pitchFamily="2" charset="2"/>
              <a:buChar char="ü"/>
            </a:pPr>
            <a:r>
              <a:rPr lang="zh-CN" altLang="zh-CN" sz="1400" b="1" kern="100" dirty="0" smtClean="0">
                <a:solidFill>
                  <a:prstClr val="white"/>
                </a:solidFill>
                <a:latin typeface="微软雅黑" panose="020B0503020204020204" pitchFamily="34" charset="-122"/>
                <a:ea typeface="微软雅黑" panose="020B0503020204020204" pitchFamily="34" charset="-122"/>
              </a:rPr>
              <a:t>媒介</a:t>
            </a:r>
            <a:r>
              <a:rPr lang="zh-CN" altLang="zh-CN" sz="1400" b="1" kern="100" dirty="0">
                <a:solidFill>
                  <a:prstClr val="white"/>
                </a:solidFill>
                <a:latin typeface="微软雅黑" panose="020B0503020204020204" pitchFamily="34" charset="-122"/>
                <a:ea typeface="微软雅黑" panose="020B0503020204020204" pitchFamily="34" charset="-122"/>
              </a:rPr>
              <a:t>定位</a:t>
            </a:r>
            <a:r>
              <a:rPr lang="zh-CN" altLang="zh-CN" sz="1400" kern="100" dirty="0">
                <a:solidFill>
                  <a:prstClr val="white"/>
                </a:solidFill>
                <a:latin typeface="微软雅黑" panose="020B0503020204020204" pitchFamily="34" charset="-122"/>
                <a:ea typeface="微软雅黑" panose="020B0503020204020204" pitchFamily="34" charset="-122"/>
              </a:rPr>
              <a:t>：户外广告为主，其他媒介为辅，建立信息平台</a:t>
            </a:r>
            <a:r>
              <a:rPr lang="zh-CN" altLang="zh-CN" sz="1400" kern="100" dirty="0" smtClean="0">
                <a:solidFill>
                  <a:prstClr val="white"/>
                </a:solidFill>
                <a:latin typeface="微软雅黑" panose="020B0503020204020204" pitchFamily="34" charset="-122"/>
                <a:ea typeface="微软雅黑" panose="020B0503020204020204" pitchFamily="34" charset="-122"/>
              </a:rPr>
              <a:t>，</a:t>
            </a:r>
            <a:endParaRPr lang="en-US" altLang="zh-CN" sz="1400" kern="100" dirty="0" smtClean="0">
              <a:solidFill>
                <a:prstClr val="white"/>
              </a:solidFill>
              <a:latin typeface="微软雅黑" panose="020B0503020204020204" pitchFamily="34" charset="-122"/>
              <a:ea typeface="微软雅黑" panose="020B0503020204020204" pitchFamily="34" charset="-122"/>
            </a:endParaRPr>
          </a:p>
          <a:p>
            <a:pPr>
              <a:lnSpc>
                <a:spcPct val="150000"/>
              </a:lnSpc>
              <a:buClr>
                <a:srgbClr val="FF0066"/>
              </a:buClr>
            </a:pPr>
            <a:r>
              <a:rPr lang="en-US" altLang="zh-CN" sz="1400" kern="100" dirty="0" smtClean="0">
                <a:solidFill>
                  <a:prstClr val="white"/>
                </a:solidFill>
                <a:latin typeface="微软雅黑" panose="020B0503020204020204" pitchFamily="34" charset="-122"/>
                <a:ea typeface="微软雅黑" panose="020B0503020204020204" pitchFamily="34" charset="-122"/>
              </a:rPr>
              <a:t>                      </a:t>
            </a:r>
            <a:r>
              <a:rPr lang="zh-CN" altLang="zh-CN" sz="1400" kern="100" dirty="0" smtClean="0">
                <a:solidFill>
                  <a:prstClr val="white"/>
                </a:solidFill>
                <a:latin typeface="微软雅黑" panose="020B0503020204020204" pitchFamily="34" charset="-122"/>
                <a:ea typeface="微软雅黑" panose="020B0503020204020204" pitchFamily="34" charset="-122"/>
              </a:rPr>
              <a:t>拓展</a:t>
            </a:r>
            <a:r>
              <a:rPr lang="zh-CN" altLang="zh-CN" sz="1400" kern="100" dirty="0">
                <a:solidFill>
                  <a:prstClr val="white"/>
                </a:solidFill>
                <a:latin typeface="微软雅黑" panose="020B0503020204020204" pitchFamily="34" charset="-122"/>
                <a:ea typeface="微软雅黑" panose="020B0503020204020204" pitchFamily="34" charset="-122"/>
              </a:rPr>
              <a:t>网络新媒体；</a:t>
            </a:r>
            <a:endParaRPr lang="zh-CN" altLang="zh-CN" sz="1400" kern="1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srgbClr val="FF0066"/>
              </a:buClr>
              <a:buFont typeface="Wingdings" panose="05000000000000000000" pitchFamily="2" charset="2"/>
              <a:buChar char="ü"/>
            </a:pPr>
            <a:r>
              <a:rPr lang="zh-CN" altLang="zh-CN" sz="1400" b="1" kern="100" dirty="0" smtClean="0">
                <a:solidFill>
                  <a:prstClr val="white"/>
                </a:solidFill>
                <a:latin typeface="微软雅黑" panose="020B0503020204020204" pitchFamily="34" charset="-122"/>
                <a:ea typeface="微软雅黑" panose="020B0503020204020204" pitchFamily="34" charset="-122"/>
              </a:rPr>
              <a:t>公关</a:t>
            </a:r>
            <a:r>
              <a:rPr lang="zh-CN" altLang="zh-CN" sz="1400" b="1" kern="100" dirty="0">
                <a:solidFill>
                  <a:prstClr val="white"/>
                </a:solidFill>
                <a:latin typeface="微软雅黑" panose="020B0503020204020204" pitchFamily="34" charset="-122"/>
                <a:ea typeface="微软雅黑" panose="020B0503020204020204" pitchFamily="34" charset="-122"/>
              </a:rPr>
              <a:t>策略</a:t>
            </a:r>
            <a:r>
              <a:rPr lang="zh-CN" altLang="zh-CN" sz="1400" kern="100" dirty="0">
                <a:solidFill>
                  <a:prstClr val="white"/>
                </a:solidFill>
                <a:latin typeface="微软雅黑" panose="020B0503020204020204" pitchFamily="34" charset="-122"/>
                <a:ea typeface="微软雅黑" panose="020B0503020204020204" pitchFamily="34" charset="-122"/>
              </a:rPr>
              <a:t>：公益活动惠民促销；</a:t>
            </a:r>
            <a:endParaRPr lang="zh-CN" altLang="zh-CN" sz="1400" kern="1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srgbClr val="FF0066"/>
              </a:buClr>
              <a:buFont typeface="Wingdings" panose="05000000000000000000" pitchFamily="2" charset="2"/>
              <a:buChar char="ü"/>
            </a:pPr>
            <a:r>
              <a:rPr lang="zh-CN" altLang="zh-CN" sz="1400" b="1" kern="100" dirty="0" smtClean="0">
                <a:solidFill>
                  <a:prstClr val="white"/>
                </a:solidFill>
                <a:latin typeface="微软雅黑" panose="020B0503020204020204" pitchFamily="34" charset="-122"/>
                <a:ea typeface="微软雅黑" panose="020B0503020204020204" pitchFamily="34" charset="-122"/>
              </a:rPr>
              <a:t>市场调查</a:t>
            </a:r>
            <a:r>
              <a:rPr lang="zh-CN" altLang="zh-CN" sz="1400" kern="100" dirty="0">
                <a:solidFill>
                  <a:prstClr val="white"/>
                </a:solidFill>
                <a:latin typeface="微软雅黑" panose="020B0503020204020204" pitchFamily="34" charset="-122"/>
                <a:ea typeface="微软雅黑" panose="020B0503020204020204" pitchFamily="34" charset="-122"/>
              </a:rPr>
              <a:t>：定期调查客户认知度、满意度；</a:t>
            </a:r>
            <a:endParaRPr lang="zh-CN" altLang="zh-CN" sz="1400" kern="100" dirty="0">
              <a:solidFill>
                <a:prstClr val="white"/>
              </a:solidFill>
              <a:latin typeface="微软雅黑" panose="020B0503020204020204" pitchFamily="34" charset="-122"/>
              <a:ea typeface="微软雅黑" panose="020B0503020204020204" pitchFamily="34" charset="-122"/>
            </a:endParaRPr>
          </a:p>
        </p:txBody>
      </p:sp>
      <p:pic>
        <p:nvPicPr>
          <p:cNvPr id="82" name="图片 81"/>
          <p:cNvPicPr>
            <a:picLocks noChangeAspect="1"/>
          </p:cNvPicPr>
          <p:nvPr/>
        </p:nvPicPr>
        <p:blipFill rotWithShape="1">
          <a:blip r:embed="rId4"/>
          <a:srcRect r="3516"/>
          <a:stretch>
            <a:fillRect/>
          </a:stretch>
        </p:blipFill>
        <p:spPr>
          <a:xfrm>
            <a:off x="3276021" y="1678835"/>
            <a:ext cx="2582185" cy="1254034"/>
          </a:xfrm>
          <a:prstGeom prst="rect">
            <a:avLst/>
          </a:prstGeom>
        </p:spPr>
      </p:pic>
      <p:pic>
        <p:nvPicPr>
          <p:cNvPr id="83" name="图片 82"/>
          <p:cNvPicPr>
            <a:picLocks noChangeAspect="1"/>
          </p:cNvPicPr>
          <p:nvPr/>
        </p:nvPicPr>
        <p:blipFill rotWithShape="1">
          <a:blip r:embed="rId5" cstate="print">
            <a:extLst>
              <a:ext uri="{28A0092B-C50C-407E-A947-70E740481C1C}">
                <a14:useLocalDpi xmlns:a14="http://schemas.microsoft.com/office/drawing/2010/main" val="0"/>
              </a:ext>
            </a:extLst>
          </a:blip>
          <a:srcRect t="11028" r="17260" b="16407"/>
          <a:stretch>
            <a:fillRect/>
          </a:stretch>
        </p:blipFill>
        <p:spPr>
          <a:xfrm>
            <a:off x="1" y="3039854"/>
            <a:ext cx="1847528" cy="1208130"/>
          </a:xfrm>
          <a:prstGeom prst="rect">
            <a:avLst/>
          </a:prstGeom>
        </p:spPr>
      </p:pic>
      <p:sp>
        <p:nvSpPr>
          <p:cNvPr id="34" name="矩形 33"/>
          <p:cNvSpPr/>
          <p:nvPr/>
        </p:nvSpPr>
        <p:spPr>
          <a:xfrm>
            <a:off x="201995" y="322746"/>
            <a:ext cx="4091185"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4.4</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品牌传播规划</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grayscl/>
            <a:extLst>
              <a:ext uri="{BEBA8EAE-BF5A-486C-A8C5-ECC9F3942E4B}">
                <a14:imgProps xmlns:a14="http://schemas.microsoft.com/office/drawing/2010/main">
                  <a14:imgLayer r:embed="rId2">
                    <a14:imgEffect>
                      <a14:backgroundRemoval t="9976" b="99878" l="10000" r="100000">
                        <a14:backgroundMark x1="96500" y1="55961" x2="96500" y2="55961"/>
                      </a14:backgroundRemoval>
                    </a14:imgEffect>
                  </a14:imgLayer>
                </a14:imgProps>
              </a:ext>
              <a:ext uri="{28A0092B-C50C-407E-A947-70E740481C1C}">
                <a14:useLocalDpi xmlns:a14="http://schemas.microsoft.com/office/drawing/2010/main" val="0"/>
              </a:ext>
            </a:extLst>
          </a:blip>
          <a:srcRect l="51689" t="25274"/>
          <a:stretch>
            <a:fillRect/>
          </a:stretch>
        </p:blipFill>
        <p:spPr>
          <a:xfrm>
            <a:off x="7547212" y="952409"/>
            <a:ext cx="4644788" cy="5905591"/>
          </a:xfrm>
          <a:prstGeom prst="rect">
            <a:avLst/>
          </a:prstGeom>
        </p:spPr>
      </p:pic>
      <p:sp>
        <p:nvSpPr>
          <p:cNvPr id="3" name="矩形 2"/>
          <p:cNvSpPr/>
          <p:nvPr/>
        </p:nvSpPr>
        <p:spPr>
          <a:xfrm>
            <a:off x="512801" y="469363"/>
            <a:ext cx="4911922"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4.5</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品牌整合营销策略</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文本框 3"/>
          <p:cNvSpPr txBox="1"/>
          <p:nvPr/>
        </p:nvSpPr>
        <p:spPr>
          <a:xfrm>
            <a:off x="512801" y="1740642"/>
            <a:ext cx="9623147" cy="3046988"/>
          </a:xfrm>
          <a:prstGeom prst="rect">
            <a:avLst/>
          </a:prstGeom>
          <a:noFill/>
        </p:spPr>
        <p:txBody>
          <a:bodyPr wrap="none" rtlCol="0">
            <a:spAutoFit/>
          </a:bodyPr>
          <a:lstStyle/>
          <a:p>
            <a:pPr>
              <a:lnSpc>
                <a:spcPct val="200000"/>
              </a:lnSpc>
            </a:pPr>
            <a:r>
              <a:rPr lang="en-US" altLang="zh-CN" sz="1600" b="1" dirty="0" smtClean="0">
                <a:latin typeface="微软雅黑" panose="020B0503020204020204" pitchFamily="34" charset="-122"/>
                <a:ea typeface="微软雅黑" panose="020B0503020204020204" pitchFamily="34" charset="-122"/>
              </a:rPr>
              <a:t>【1】</a:t>
            </a:r>
            <a:r>
              <a:rPr lang="zh-CN" altLang="en-US" sz="1600" b="1" dirty="0" smtClean="0">
                <a:latin typeface="微软雅黑" panose="020B0503020204020204" pitchFamily="34" charset="-122"/>
                <a:ea typeface="微软雅黑" panose="020B0503020204020204" pitchFamily="34" charset="-122"/>
              </a:rPr>
              <a:t>内容为王（战术协调）</a:t>
            </a:r>
            <a:endParaRPr lang="en-US" altLang="zh-CN" sz="1600" b="1" dirty="0" smtClean="0">
              <a:latin typeface="微软雅黑" panose="020B0503020204020204" pitchFamily="34" charset="-122"/>
              <a:ea typeface="微软雅黑" panose="020B0503020204020204" pitchFamily="34" charset="-122"/>
            </a:endParaRPr>
          </a:p>
          <a:p>
            <a:pPr>
              <a:lnSpc>
                <a:spcPct val="200000"/>
              </a:lnSpc>
            </a:pPr>
            <a:r>
              <a:rPr lang="zh-CN" altLang="en-US" sz="1600" dirty="0" smtClean="0">
                <a:latin typeface="微软雅黑" panose="020B0503020204020204" pitchFamily="34" charset="-122"/>
                <a:ea typeface="微软雅黑" panose="020B0503020204020204" pitchFamily="34" charset="-122"/>
              </a:rPr>
              <a:t>重点在于寻找和打造医院品牌核心竞争力，形成医院品牌差异化，注重品牌的个性塑造，形成竞争体系。</a:t>
            </a:r>
            <a:endParaRPr lang="en-US" altLang="zh-CN" sz="1600" dirty="0" smtClean="0">
              <a:latin typeface="微软雅黑" panose="020B0503020204020204" pitchFamily="34" charset="-122"/>
              <a:ea typeface="微软雅黑" panose="020B0503020204020204" pitchFamily="34" charset="-122"/>
            </a:endParaRPr>
          </a:p>
          <a:p>
            <a:pPr>
              <a:lnSpc>
                <a:spcPct val="200000"/>
              </a:lnSpc>
            </a:pPr>
            <a:r>
              <a:rPr lang="en-US" altLang="zh-CN" sz="1600" b="1" dirty="0" smtClean="0">
                <a:latin typeface="微软雅黑" panose="020B0503020204020204" pitchFamily="34" charset="-122"/>
                <a:ea typeface="微软雅黑" panose="020B0503020204020204" pitchFamily="34" charset="-122"/>
              </a:rPr>
              <a:t>【2】</a:t>
            </a:r>
            <a:r>
              <a:rPr lang="zh-CN" altLang="en-US" sz="1600" b="1" dirty="0" smtClean="0">
                <a:latin typeface="微软雅黑" panose="020B0503020204020204" pitchFamily="34" charset="-122"/>
                <a:ea typeface="微软雅黑" panose="020B0503020204020204" pitchFamily="34" charset="-122"/>
              </a:rPr>
              <a:t>平台为皇（传播维护）</a:t>
            </a:r>
            <a:endParaRPr lang="en-US" altLang="zh-CN" sz="1600" b="1" dirty="0" smtClean="0">
              <a:latin typeface="微软雅黑" panose="020B0503020204020204" pitchFamily="34" charset="-122"/>
              <a:ea typeface="微软雅黑" panose="020B0503020204020204" pitchFamily="34" charset="-122"/>
            </a:endParaRPr>
          </a:p>
          <a:p>
            <a:pPr>
              <a:lnSpc>
                <a:spcPct val="200000"/>
              </a:lnSpc>
            </a:pPr>
            <a:r>
              <a:rPr lang="zh-CN" altLang="en-US" sz="1600" dirty="0" smtClean="0">
                <a:latin typeface="微软雅黑" panose="020B0503020204020204" pitchFamily="34" charset="-122"/>
                <a:ea typeface="微软雅黑" panose="020B0503020204020204" pitchFamily="34" charset="-122"/>
              </a:rPr>
              <a:t>打造全国性的传播平台，以自媒体为主要传播渠道，扩大传播范围和病患群体的辐射范围。</a:t>
            </a:r>
            <a:endParaRPr lang="en-US" altLang="zh-CN" sz="1600" dirty="0" smtClean="0">
              <a:latin typeface="微软雅黑" panose="020B0503020204020204" pitchFamily="34" charset="-122"/>
              <a:ea typeface="微软雅黑" panose="020B0503020204020204" pitchFamily="34" charset="-122"/>
            </a:endParaRPr>
          </a:p>
          <a:p>
            <a:pPr>
              <a:lnSpc>
                <a:spcPct val="200000"/>
              </a:lnSpc>
            </a:pPr>
            <a:r>
              <a:rPr lang="en-US" altLang="zh-CN" sz="1600" b="1" dirty="0" smtClean="0">
                <a:latin typeface="微软雅黑" panose="020B0503020204020204" pitchFamily="34" charset="-122"/>
                <a:ea typeface="微软雅黑" panose="020B0503020204020204" pitchFamily="34" charset="-122"/>
              </a:rPr>
              <a:t>【3】</a:t>
            </a:r>
            <a:r>
              <a:rPr lang="zh-CN" altLang="en-US" sz="1600" b="1" dirty="0" smtClean="0">
                <a:latin typeface="微软雅黑" panose="020B0503020204020204" pitchFamily="34" charset="-122"/>
                <a:ea typeface="微软雅黑" panose="020B0503020204020204" pitchFamily="34" charset="-122"/>
              </a:rPr>
              <a:t>技术助力（信息技术）</a:t>
            </a:r>
            <a:endParaRPr lang="en-US" altLang="zh-CN" sz="1600" b="1" dirty="0" smtClean="0">
              <a:latin typeface="微软雅黑" panose="020B0503020204020204" pitchFamily="34" charset="-122"/>
              <a:ea typeface="微软雅黑" panose="020B0503020204020204" pitchFamily="34" charset="-122"/>
            </a:endParaRPr>
          </a:p>
          <a:p>
            <a:pPr>
              <a:lnSpc>
                <a:spcPct val="200000"/>
              </a:lnSpc>
            </a:pPr>
            <a:r>
              <a:rPr lang="zh-CN" altLang="en-US" sz="1600" dirty="0" smtClean="0">
                <a:latin typeface="微软雅黑" panose="020B0503020204020204" pitchFamily="34" charset="-122"/>
                <a:ea typeface="微软雅黑" panose="020B0503020204020204" pitchFamily="34" charset="-122"/>
              </a:rPr>
              <a:t>以</a:t>
            </a:r>
            <a:r>
              <a:rPr lang="en-US" altLang="zh-CN" sz="1600" dirty="0" smtClean="0">
                <a:latin typeface="微软雅黑" panose="020B0503020204020204" pitchFamily="34" charset="-122"/>
                <a:ea typeface="微软雅黑" panose="020B0503020204020204" pitchFamily="34" charset="-122"/>
              </a:rPr>
              <a:t>SEO</a:t>
            </a:r>
            <a:r>
              <a:rPr lang="zh-CN" altLang="en-US" sz="1600" dirty="0" smtClean="0">
                <a:latin typeface="微软雅黑" panose="020B0503020204020204" pitchFamily="34" charset="-122"/>
                <a:ea typeface="微软雅黑" panose="020B0503020204020204" pitchFamily="34" charset="-122"/>
              </a:rPr>
              <a:t>等技术为助力，以最少的代价，全面放大自己的声音，结合平面及其他推广手段，迅速和精准传播</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83791" y="149235"/>
            <a:ext cx="4911922"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4.5</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品牌整合营销策略</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aphicFrame>
        <p:nvGraphicFramePr>
          <p:cNvPr id="13" name="图示 12"/>
          <p:cNvGraphicFramePr/>
          <p:nvPr/>
        </p:nvGraphicFramePr>
        <p:xfrm>
          <a:off x="383791" y="1189952"/>
          <a:ext cx="11551070" cy="49852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67957" y="2927445"/>
            <a:ext cx="4324043" cy="3930555"/>
          </a:xfrm>
          <a:prstGeom prst="rect">
            <a:avLst/>
          </a:prstGeom>
        </p:spPr>
      </p:pic>
      <p:sp>
        <p:nvSpPr>
          <p:cNvPr id="17" name="矩形 16"/>
          <p:cNvSpPr/>
          <p:nvPr/>
        </p:nvSpPr>
        <p:spPr>
          <a:xfrm>
            <a:off x="560563" y="258743"/>
            <a:ext cx="3392275"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4.6 </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竞争对手</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调研</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文本框 1"/>
          <p:cNvSpPr txBox="1"/>
          <p:nvPr/>
        </p:nvSpPr>
        <p:spPr>
          <a:xfrm>
            <a:off x="666879" y="1050879"/>
            <a:ext cx="9533255" cy="2168525"/>
          </a:xfrm>
          <a:prstGeom prst="rect">
            <a:avLst/>
          </a:prstGeom>
          <a:noFill/>
        </p:spPr>
        <p:txBody>
          <a:bodyPr wrap="none" rtlCol="0">
            <a:spAutoFit/>
          </a:bodyPr>
          <a:lstStyle/>
          <a:p>
            <a:pPr>
              <a:lnSpc>
                <a:spcPct val="250000"/>
              </a:lnSpc>
            </a:pPr>
            <a:r>
              <a:rPr lang="en-US" altLang="zh-CN" b="1" dirty="0" smtClean="0">
                <a:solidFill>
                  <a:srgbClr val="FF0000"/>
                </a:solidFill>
                <a:latin typeface="微软雅黑" panose="020B0503020204020204" pitchFamily="34" charset="-122"/>
                <a:ea typeface="微软雅黑" panose="020B0503020204020204" pitchFamily="34" charset="-122"/>
              </a:rPr>
              <a:t>1.</a:t>
            </a:r>
            <a:r>
              <a:rPr lang="zh-CN" altLang="en-US" b="1" dirty="0" smtClean="0">
                <a:solidFill>
                  <a:srgbClr val="FF0000"/>
                </a:solidFill>
                <a:latin typeface="微软雅黑" panose="020B0503020204020204" pitchFamily="34" charset="-122"/>
                <a:ea typeface="微软雅黑" panose="020B0503020204020204" pitchFamily="34" charset="-122"/>
              </a:rPr>
              <a:t>环境：</a:t>
            </a:r>
            <a:r>
              <a:rPr lang="en-US" altLang="zh-CN" dirty="0" smtClean="0">
                <a:latin typeface="微软雅黑" panose="020B0503020204020204" pitchFamily="34" charset="-122"/>
                <a:ea typeface="微软雅黑" panose="020B0503020204020204" pitchFamily="34" charset="-122"/>
              </a:rPr>
              <a:t>20xx</a:t>
            </a:r>
            <a:r>
              <a:rPr lang="zh-CN" altLang="en-US" dirty="0" smtClean="0">
                <a:latin typeface="微软雅黑" panose="020B0503020204020204" pitchFamily="34" charset="-122"/>
                <a:ea typeface="微软雅黑" panose="020B0503020204020204" pitchFamily="34" charset="-122"/>
              </a:rPr>
              <a:t>年在加大对医院整体环境的改善的基础上，完善医院细节关怀</a:t>
            </a:r>
            <a:endParaRPr lang="en-US" altLang="zh-CN" dirty="0" smtClean="0">
              <a:latin typeface="微软雅黑" panose="020B0503020204020204" pitchFamily="34" charset="-122"/>
              <a:ea typeface="微软雅黑" panose="020B0503020204020204" pitchFamily="34" charset="-122"/>
            </a:endParaRPr>
          </a:p>
          <a:p>
            <a:pPr>
              <a:lnSpc>
                <a:spcPct val="250000"/>
              </a:lnSpc>
            </a:pPr>
            <a:r>
              <a:rPr lang="en-US" altLang="zh-CN" b="1" dirty="0" smtClean="0">
                <a:solidFill>
                  <a:srgbClr val="FF0000"/>
                </a:solidFill>
                <a:latin typeface="微软雅黑" panose="020B0503020204020204" pitchFamily="34" charset="-122"/>
                <a:ea typeface="微软雅黑" panose="020B0503020204020204" pitchFamily="34" charset="-122"/>
              </a:rPr>
              <a:t>2.</a:t>
            </a:r>
            <a:r>
              <a:rPr lang="zh-CN" altLang="en-US" b="1" dirty="0" smtClean="0">
                <a:solidFill>
                  <a:srgbClr val="FF0000"/>
                </a:solidFill>
                <a:latin typeface="微软雅黑" panose="020B0503020204020204" pitchFamily="34" charset="-122"/>
                <a:ea typeface="微软雅黑" panose="020B0503020204020204" pitchFamily="34" charset="-122"/>
              </a:rPr>
              <a:t>服务：</a:t>
            </a:r>
            <a:r>
              <a:rPr lang="zh-CN" altLang="en-US" dirty="0" smtClean="0">
                <a:latin typeface="微软雅黑" panose="020B0503020204020204" pitchFamily="34" charset="-122"/>
                <a:ea typeface="微软雅黑" panose="020B0503020204020204" pitchFamily="34" charset="-122"/>
              </a:rPr>
              <a:t>加强员工服务礼仪规范培训，与竞争对手形成差异化服务</a:t>
            </a:r>
            <a:endParaRPr lang="en-US" altLang="zh-CN" dirty="0" smtClean="0">
              <a:latin typeface="微软雅黑" panose="020B0503020204020204" pitchFamily="34" charset="-122"/>
              <a:ea typeface="微软雅黑" panose="020B0503020204020204" pitchFamily="34" charset="-122"/>
            </a:endParaRPr>
          </a:p>
          <a:p>
            <a:pPr>
              <a:lnSpc>
                <a:spcPct val="250000"/>
              </a:lnSpc>
            </a:pPr>
            <a:r>
              <a:rPr lang="en-US" altLang="zh-CN" b="1" dirty="0" smtClean="0">
                <a:solidFill>
                  <a:srgbClr val="FF0000"/>
                </a:solidFill>
                <a:latin typeface="微软雅黑" panose="020B0503020204020204" pitchFamily="34" charset="-122"/>
                <a:ea typeface="微软雅黑" panose="020B0503020204020204" pitchFamily="34" charset="-122"/>
              </a:rPr>
              <a:t>3.</a:t>
            </a:r>
            <a:r>
              <a:rPr lang="zh-CN" altLang="en-US" b="1" dirty="0" smtClean="0">
                <a:solidFill>
                  <a:srgbClr val="FF0000"/>
                </a:solidFill>
                <a:latin typeface="微软雅黑" panose="020B0503020204020204" pitchFamily="34" charset="-122"/>
                <a:ea typeface="微软雅黑" panose="020B0503020204020204" pitchFamily="34" charset="-122"/>
              </a:rPr>
              <a:t>品牌宣传：</a:t>
            </a:r>
            <a:r>
              <a:rPr lang="zh-CN" altLang="en-US" dirty="0" smtClean="0">
                <a:latin typeface="微软雅黑" panose="020B0503020204020204" pitchFamily="34" charset="-122"/>
                <a:ea typeface="微软雅黑" panose="020B0503020204020204" pitchFamily="34" charset="-122"/>
              </a:rPr>
              <a:t>加大对自媒体建设的投入，组建专业的团队，定期对竞争对手自媒体进行分析。</a:t>
            </a:r>
            <a:endParaRPr lang="en-US" altLang="zh-CN" dirty="0" smtClean="0">
              <a:latin typeface="微软雅黑" panose="020B0503020204020204" pitchFamily="34" charset="-122"/>
              <a:ea typeface="微软雅黑" panose="020B0503020204020204" pitchFamily="34" charset="-122"/>
            </a:endParaRPr>
          </a:p>
        </p:txBody>
      </p:sp>
      <p:sp>
        <p:nvSpPr>
          <p:cNvPr id="3" name="矩形 2"/>
          <p:cNvSpPr/>
          <p:nvPr/>
        </p:nvSpPr>
        <p:spPr>
          <a:xfrm>
            <a:off x="666879" y="5856854"/>
            <a:ext cx="4493538" cy="613694"/>
          </a:xfrm>
          <a:prstGeom prst="rect">
            <a:avLst/>
          </a:prstGeom>
        </p:spPr>
        <p:txBody>
          <a:bodyPr wrap="none">
            <a:sp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rPr>
              <a:t>注：在此方面，可由梅奥国际提供专业的分析团队，</a:t>
            </a:r>
            <a:endParaRPr lang="en-US" altLang="zh-CN" sz="1200" dirty="0" smtClean="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定期以数据可视化的形式为医院提供专业的竞争对手分析报告。</a:t>
            </a:r>
            <a:endParaRPr lang="zh-CN" altLang="en-US" sz="120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666879" y="4184836"/>
            <a:ext cx="4288353" cy="707886"/>
          </a:xfrm>
          <a:prstGeom prst="rect">
            <a:avLst/>
          </a:prstGeom>
          <a:noFill/>
        </p:spPr>
        <p:txBody>
          <a:bodyPr wrap="none" rtlCol="0">
            <a:spAutoFit/>
          </a:bodyPr>
          <a:lstStyle/>
          <a:p>
            <a:r>
              <a:rPr lang="zh-CN" altLang="en-US" sz="4000" b="1" dirty="0" smtClean="0">
                <a:solidFill>
                  <a:srgbClr val="FF0000"/>
                </a:solidFill>
                <a:latin typeface="微软雅黑" panose="020B0503020204020204" pitchFamily="34" charset="-122"/>
                <a:ea typeface="微软雅黑" panose="020B0503020204020204" pitchFamily="34" charset="-122"/>
              </a:rPr>
              <a:t>竞争是为了共赢！</a:t>
            </a:r>
            <a:endParaRPr lang="zh-CN" altLang="en-US" sz="4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duotone>
              <a:prstClr val="black"/>
              <a:schemeClr val="accent3">
                <a:tint val="45000"/>
                <a:satMod val="400000"/>
              </a:schemeClr>
            </a:duotone>
            <a:extLst>
              <a:ext uri="{28A0092B-C50C-407E-A947-70E740481C1C}">
                <a14:useLocalDpi xmlns:a14="http://schemas.microsoft.com/office/drawing/2010/main" val="0"/>
              </a:ext>
            </a:extLst>
          </a:blip>
          <a:srcRect b="10803"/>
          <a:stretch>
            <a:fillRect/>
          </a:stretch>
        </p:blipFill>
        <p:spPr>
          <a:xfrm>
            <a:off x="0" y="0"/>
            <a:ext cx="12192000" cy="6851176"/>
          </a:xfrm>
          <a:prstGeom prst="rect">
            <a:avLst/>
          </a:prstGeom>
        </p:spPr>
      </p:pic>
      <p:sp>
        <p:nvSpPr>
          <p:cNvPr id="5" name="矩形 4"/>
          <p:cNvSpPr/>
          <p:nvPr/>
        </p:nvSpPr>
        <p:spPr>
          <a:xfrm>
            <a:off x="0" y="0"/>
            <a:ext cx="12192000" cy="6858000"/>
          </a:xfrm>
          <a:prstGeom prst="rect">
            <a:avLst/>
          </a:prstGeom>
          <a:solidFill>
            <a:schemeClr val="tx1">
              <a:lumMod val="75000"/>
              <a:lumOff val="25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930216" y="920810"/>
            <a:ext cx="5634097" cy="4523105"/>
          </a:xfrm>
          <a:prstGeom prst="rect">
            <a:avLst/>
          </a:prstGeom>
        </p:spPr>
        <p:txBody>
          <a:bodyPr wrap="square">
            <a:spAutoFit/>
          </a:bodyPr>
          <a:lstStyle/>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         20xx</a:t>
            </a:r>
            <a:r>
              <a:rPr lang="zh-CN" altLang="en-US" dirty="0" smtClean="0">
                <a:solidFill>
                  <a:schemeClr val="bg1"/>
                </a:solidFill>
                <a:latin typeface="微软雅黑" panose="020B0503020204020204" pitchFamily="34" charset="-122"/>
                <a:ea typeface="微软雅黑" panose="020B0503020204020204" pitchFamily="34" charset="-122"/>
              </a:rPr>
              <a:t>年我们将坚持</a:t>
            </a:r>
            <a:r>
              <a:rPr lang="zh-CN" altLang="en-US" dirty="0">
                <a:solidFill>
                  <a:schemeClr val="bg1"/>
                </a:solidFill>
                <a:latin typeface="微软雅黑" panose="020B0503020204020204" pitchFamily="34" charset="-122"/>
                <a:ea typeface="微软雅黑" panose="020B0503020204020204" pitchFamily="34" charset="-122"/>
              </a:rPr>
              <a:t>以</a:t>
            </a:r>
            <a:r>
              <a:rPr lang="zh-CN" altLang="en-US"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accent4"/>
                </a:solidFill>
                <a:latin typeface="微软雅黑" panose="020B0503020204020204" pitchFamily="34" charset="-122"/>
                <a:ea typeface="微软雅黑" panose="020B0503020204020204" pitchFamily="34" charset="-122"/>
              </a:rPr>
              <a:t>中国梦</a:t>
            </a:r>
            <a:r>
              <a:rPr lang="zh-CN" altLang="en-US" dirty="0" smtClean="0">
                <a:solidFill>
                  <a:schemeClr val="bg1"/>
                </a:solidFill>
                <a:latin typeface="微软雅黑" panose="020B0503020204020204" pitchFamily="34" charset="-122"/>
                <a:ea typeface="微软雅黑" panose="020B0503020204020204" pitchFamily="34" charset="-122"/>
              </a:rPr>
              <a:t>”为重要</a:t>
            </a:r>
            <a:r>
              <a:rPr lang="zh-CN" altLang="en-US" dirty="0">
                <a:solidFill>
                  <a:schemeClr val="bg1"/>
                </a:solidFill>
                <a:latin typeface="微软雅黑" panose="020B0503020204020204" pitchFamily="34" charset="-122"/>
                <a:ea typeface="微软雅黑" panose="020B0503020204020204" pitchFamily="34" charset="-122"/>
              </a:rPr>
              <a:t>思想为指导，认真贯彻落实党</a:t>
            </a:r>
            <a:r>
              <a:rPr lang="zh-CN" altLang="en-US" dirty="0" smtClean="0">
                <a:solidFill>
                  <a:schemeClr val="bg1"/>
                </a:solidFill>
                <a:latin typeface="微软雅黑" panose="020B0503020204020204" pitchFamily="34" charset="-122"/>
                <a:ea typeface="微软雅黑" panose="020B0503020204020204" pitchFamily="34" charset="-122"/>
              </a:rPr>
              <a:t>的十八大精神</a:t>
            </a:r>
            <a:r>
              <a:rPr lang="zh-CN" altLang="en-US" dirty="0">
                <a:solidFill>
                  <a:schemeClr val="bg1"/>
                </a:solidFill>
                <a:latin typeface="微软雅黑" panose="020B0503020204020204" pitchFamily="34" charset="-122"/>
                <a:ea typeface="微软雅黑" panose="020B0503020204020204" pitchFamily="34" charset="-122"/>
              </a:rPr>
              <a:t>，强化“</a:t>
            </a:r>
            <a:r>
              <a:rPr lang="zh-CN" altLang="en-US" sz="2400" b="1" dirty="0">
                <a:solidFill>
                  <a:schemeClr val="accent4"/>
                </a:solidFill>
                <a:latin typeface="微软雅黑" panose="020B0503020204020204" pitchFamily="34" charset="-122"/>
                <a:ea typeface="微软雅黑" panose="020B0503020204020204" pitchFamily="34" charset="-122"/>
              </a:rPr>
              <a:t>以病患为中心，以质量为核心</a:t>
            </a:r>
            <a:r>
              <a:rPr lang="zh-CN" altLang="en-US" dirty="0">
                <a:solidFill>
                  <a:schemeClr val="bg1"/>
                </a:solidFill>
                <a:latin typeface="微软雅黑" panose="020B0503020204020204" pitchFamily="34" charset="-122"/>
                <a:ea typeface="微软雅黑" panose="020B0503020204020204" pitchFamily="34" charset="-122"/>
              </a:rPr>
              <a:t>”的服务</a:t>
            </a:r>
            <a:r>
              <a:rPr lang="zh-CN" altLang="en-US" dirty="0" smtClean="0">
                <a:solidFill>
                  <a:schemeClr val="bg1"/>
                </a:solidFill>
                <a:latin typeface="微软雅黑" panose="020B0503020204020204" pitchFamily="34" charset="-122"/>
                <a:ea typeface="微软雅黑" panose="020B0503020204020204" pitchFamily="34" charset="-122"/>
              </a:rPr>
              <a:t>理念。而随着医疗市场的不断变化，新的一年，我们将加大对</a:t>
            </a:r>
            <a:r>
              <a:rPr lang="zh-CN" altLang="en-US" sz="2400" b="1" dirty="0">
                <a:solidFill>
                  <a:schemeClr val="accent4"/>
                </a:solidFill>
                <a:latin typeface="微软雅黑" panose="020B0503020204020204" pitchFamily="34" charset="-122"/>
                <a:ea typeface="微软雅黑" panose="020B0503020204020204" pitchFamily="34" charset="-122"/>
              </a:rPr>
              <a:t>医护人员的安全维护</a:t>
            </a:r>
            <a:r>
              <a:rPr lang="zh-CN" altLang="en-US" dirty="0" smtClean="0">
                <a:solidFill>
                  <a:schemeClr val="bg1"/>
                </a:solidFill>
                <a:latin typeface="微软雅黑" panose="020B0503020204020204" pitchFamily="34" charset="-122"/>
                <a:ea typeface="微软雅黑" panose="020B0503020204020204" pitchFamily="34" charset="-122"/>
              </a:rPr>
              <a:t>！希望广大医护人员</a:t>
            </a:r>
            <a:r>
              <a:rPr lang="zh-CN" altLang="en-US" sz="2400" b="1" dirty="0">
                <a:solidFill>
                  <a:schemeClr val="accent4"/>
                </a:solidFill>
                <a:latin typeface="微软雅黑" panose="020B0503020204020204" pitchFamily="34" charset="-122"/>
                <a:ea typeface="微软雅黑" panose="020B0503020204020204" pitchFamily="34" charset="-122"/>
              </a:rPr>
              <a:t>继续努力！</a:t>
            </a:r>
            <a:r>
              <a:rPr lang="zh-CN" altLang="en-US" dirty="0" smtClean="0">
                <a:solidFill>
                  <a:schemeClr val="bg1"/>
                </a:solidFill>
                <a:latin typeface="微软雅黑" panose="020B0503020204020204" pitchFamily="34" charset="-122"/>
                <a:ea typeface="微软雅黑" panose="020B0503020204020204" pitchFamily="34" charset="-122"/>
              </a:rPr>
              <a:t>为医院的发展贡献自己的力量！</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7796727" y="2824858"/>
            <a:ext cx="3162858" cy="748605"/>
          </a:xfrm>
          <a:prstGeom prst="rect">
            <a:avLst/>
          </a:prstGeom>
          <a:solidFill>
            <a:srgbClr val="FE7563"/>
          </a:solidFill>
          <a:ln w="12700" cap="flat" cmpd="sng" algn="ctr">
            <a:noFill/>
            <a:prstDash val="solid"/>
          </a:ln>
          <a:effectLst/>
        </p:spPr>
        <p:txBody>
          <a:bodyPr rtlCol="0" anchor="ctr"/>
          <a:lstStyle/>
          <a:p>
            <a:pPr algn="ctr">
              <a:defRPr/>
            </a:pPr>
            <a:r>
              <a:rPr lang="zh-CN" altLang="en-US" sz="4800" b="1" dirty="0">
                <a:solidFill>
                  <a:prstClr val="white"/>
                </a:solidFill>
                <a:latin typeface="微软雅黑" panose="020B0503020204020204" pitchFamily="34" charset="-122"/>
                <a:ea typeface="微软雅黑" panose="020B0503020204020204" pitchFamily="34" charset="-122"/>
              </a:rPr>
              <a:t>新年展望</a:t>
            </a:r>
            <a:endParaRPr lang="zh-CN" altLang="en-US" sz="48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6102" y="1984882"/>
            <a:ext cx="5116166" cy="4031398"/>
          </a:xfrm>
          <a:prstGeom prst="rect">
            <a:avLst/>
          </a:prstGeom>
          <a:ln>
            <a:noFill/>
          </a:ln>
          <a:effectLst>
            <a:outerShdw blurRad="292100" dist="139700" dir="2700000" algn="tl" rotWithShape="0">
              <a:srgbClr val="333333">
                <a:alpha val="65000"/>
              </a:srgbClr>
            </a:outerShdw>
          </a:effectLst>
        </p:spPr>
      </p:pic>
      <p:sp>
        <p:nvSpPr>
          <p:cNvPr id="4" name="Rectangle 31"/>
          <p:cNvSpPr/>
          <p:nvPr/>
        </p:nvSpPr>
        <p:spPr bwMode="auto">
          <a:xfrm>
            <a:off x="5952268" y="2220460"/>
            <a:ext cx="5182980" cy="522665"/>
          </a:xfrm>
          <a:prstGeom prst="rect">
            <a:avLst/>
          </a:prstGeom>
          <a:solidFill>
            <a:srgbClr val="D45A63">
              <a:alpha val="66000"/>
            </a:srgb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     </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1</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 优秀的专家团队</a:t>
            </a:r>
            <a:endParaRPr 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5" name="Rectangle 31"/>
          <p:cNvSpPr/>
          <p:nvPr/>
        </p:nvSpPr>
        <p:spPr bwMode="auto">
          <a:xfrm>
            <a:off x="5935823" y="3258579"/>
            <a:ext cx="5182980" cy="522665"/>
          </a:xfrm>
          <a:prstGeom prst="rect">
            <a:avLst/>
          </a:prstGeom>
          <a:solidFill>
            <a:srgbClr val="D45A63">
              <a:alpha val="66000"/>
            </a:srgb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      </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2</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、先进的医疗设备</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技术</a:t>
            </a:r>
            <a:endParaRPr 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6" name="Rectangle 31"/>
          <p:cNvSpPr/>
          <p:nvPr/>
        </p:nvSpPr>
        <p:spPr bwMode="auto">
          <a:xfrm>
            <a:off x="5935138" y="4296698"/>
            <a:ext cx="5182980" cy="522665"/>
          </a:xfrm>
          <a:prstGeom prst="rect">
            <a:avLst/>
          </a:prstGeom>
          <a:solidFill>
            <a:srgbClr val="D45A63">
              <a:alpha val="66000"/>
            </a:srgb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      </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3</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、医院流程优化</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服务创新</a:t>
            </a:r>
            <a:endParaRPr 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7" name="Rectangle 31"/>
          <p:cNvSpPr/>
          <p:nvPr/>
        </p:nvSpPr>
        <p:spPr bwMode="auto">
          <a:xfrm>
            <a:off x="5934454" y="5334818"/>
            <a:ext cx="5182980" cy="522665"/>
          </a:xfrm>
          <a:prstGeom prst="rect">
            <a:avLst/>
          </a:prstGeom>
          <a:solidFill>
            <a:srgbClr val="D45A63">
              <a:alpha val="66000"/>
            </a:srgb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      </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4</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、医院品牌塑造</a:t>
            </a:r>
            <a:endParaRPr 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8" name="TextBox 13"/>
          <p:cNvSpPr txBox="1"/>
          <p:nvPr/>
        </p:nvSpPr>
        <p:spPr>
          <a:xfrm>
            <a:off x="836102" y="1390344"/>
            <a:ext cx="2231667" cy="461545"/>
          </a:xfrm>
          <a:prstGeom prst="rect">
            <a:avLst/>
          </a:prstGeom>
          <a:noFill/>
          <a:ln>
            <a:solidFill>
              <a:srgbClr val="FFC000"/>
            </a:solidFill>
          </a:ln>
        </p:spPr>
        <p:txBody>
          <a:bodyPr wrap="square" lIns="91403" tIns="45702" rIns="91403" bIns="45702" rtlCol="0">
            <a:spAutoFit/>
          </a:bodyPr>
          <a:lstStyle/>
          <a:p>
            <a:pPr algn="ctr" defTabSz="913765"/>
            <a:r>
              <a:rPr lang="zh-CN" altLang="en-US" sz="2400" b="1" dirty="0">
                <a:solidFill>
                  <a:srgbClr val="1F497D"/>
                </a:solidFill>
                <a:latin typeface="微软雅黑" panose="020B0503020204020204" pitchFamily="34" charset="-122"/>
                <a:ea typeface="微软雅黑" panose="020B0503020204020204" pitchFamily="34" charset="-122"/>
              </a:rPr>
              <a:t>差异化与核心</a:t>
            </a:r>
            <a:endParaRPr lang="zh-CN" altLang="en-US" sz="2400" b="1" dirty="0">
              <a:solidFill>
                <a:srgbClr val="1F497D"/>
              </a:solidFill>
              <a:latin typeface="微软雅黑" panose="020B0503020204020204" pitchFamily="34" charset="-122"/>
              <a:ea typeface="微软雅黑" panose="020B0503020204020204" pitchFamily="34" charset="-122"/>
            </a:endParaRPr>
          </a:p>
        </p:txBody>
      </p:sp>
      <p:sp>
        <p:nvSpPr>
          <p:cNvPr id="13" name="矩形 12"/>
          <p:cNvSpPr/>
          <p:nvPr/>
        </p:nvSpPr>
        <p:spPr>
          <a:xfrm>
            <a:off x="725602" y="584456"/>
            <a:ext cx="2449710" cy="584775"/>
          </a:xfrm>
          <a:prstGeom prst="rect">
            <a:avLst/>
          </a:prstGeom>
        </p:spPr>
        <p:txBody>
          <a:bodyPr wrap="none">
            <a:spAutoFit/>
          </a:bodyPr>
          <a:lstStyle/>
          <a:p>
            <a:pPr algn="ctr" defTabSz="913765"/>
            <a:r>
              <a:rPr lang="en-US" altLang="zh-CN"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1.3</a:t>
            </a:r>
            <a:r>
              <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战略规划</a:t>
            </a:r>
            <a:endPar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rotWithShape="1">
          <a:blip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t="13790" b="20434"/>
          <a:stretch>
            <a:fillRect/>
          </a:stretch>
        </p:blipFill>
        <p:spPr>
          <a:xfrm>
            <a:off x="0" y="-86497"/>
            <a:ext cx="12192000" cy="6920782"/>
          </a:xfrm>
          <a:prstGeom prst="rect">
            <a:avLst/>
          </a:prstGeom>
        </p:spPr>
      </p:pic>
      <p:sp>
        <p:nvSpPr>
          <p:cNvPr id="32" name="TextBox 40"/>
          <p:cNvSpPr txBox="1"/>
          <p:nvPr/>
        </p:nvSpPr>
        <p:spPr>
          <a:xfrm>
            <a:off x="9103354" y="3652651"/>
            <a:ext cx="2156744" cy="353839"/>
          </a:xfrm>
          <a:prstGeom prst="rect">
            <a:avLst/>
          </a:prstGeom>
          <a:noFill/>
        </p:spPr>
        <p:txBody>
          <a:bodyPr wrap="square" lIns="91403" tIns="45702" rIns="91403" bIns="45702" rtlCol="0">
            <a:spAutoFit/>
          </a:bodyPr>
          <a:lstStyle/>
          <a:p>
            <a:pPr defTabSz="913765"/>
            <a:r>
              <a:rPr lang="zh-CN" altLang="en-US" sz="1700" b="1" dirty="0">
                <a:solidFill>
                  <a:schemeClr val="bg1"/>
                </a:solidFill>
                <a:latin typeface="微软雅黑" panose="020B0503020204020204" pitchFamily="34" charset="-122"/>
                <a:ea typeface="微软雅黑" panose="020B0503020204020204" pitchFamily="34" charset="-122"/>
              </a:rPr>
              <a:t>国际一流品牌医院</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sp>
        <p:nvSpPr>
          <p:cNvPr id="33" name="TextBox 41"/>
          <p:cNvSpPr txBox="1"/>
          <p:nvPr/>
        </p:nvSpPr>
        <p:spPr>
          <a:xfrm>
            <a:off x="5272527" y="2988606"/>
            <a:ext cx="2202277" cy="353839"/>
          </a:xfrm>
          <a:prstGeom prst="rect">
            <a:avLst/>
          </a:prstGeom>
          <a:noFill/>
        </p:spPr>
        <p:txBody>
          <a:bodyPr wrap="square" lIns="91403" tIns="45702" rIns="91403" bIns="45702" rtlCol="0">
            <a:spAutoFit/>
          </a:bodyPr>
          <a:lstStyle>
            <a:defPPr>
              <a:defRPr lang="zh-CN"/>
            </a:defPPr>
            <a:lvl1pPr defTabSz="913765">
              <a:defRPr sz="1700" b="1">
                <a:solidFill>
                  <a:srgbClr val="D45A63"/>
                </a:solidFill>
                <a:latin typeface="微软雅黑" panose="020B0503020204020204" pitchFamily="34" charset="-122"/>
                <a:ea typeface="微软雅黑" panose="020B0503020204020204" pitchFamily="34" charset="-122"/>
              </a:defRPr>
            </a:lvl1pPr>
          </a:lstStyle>
          <a:p>
            <a:r>
              <a:rPr lang="zh-CN" altLang="en-US" dirty="0">
                <a:solidFill>
                  <a:schemeClr val="bg1"/>
                </a:solidFill>
              </a:rPr>
              <a:t>国内知</a:t>
            </a:r>
            <a:r>
              <a:rPr lang="zh-CN" altLang="en-US" dirty="0" smtClean="0">
                <a:solidFill>
                  <a:schemeClr val="bg1"/>
                </a:solidFill>
              </a:rPr>
              <a:t>名品牌医院</a:t>
            </a:r>
            <a:endParaRPr lang="zh-CN" altLang="en-US" dirty="0">
              <a:solidFill>
                <a:schemeClr val="bg1"/>
              </a:solidFill>
            </a:endParaRPr>
          </a:p>
        </p:txBody>
      </p:sp>
      <p:sp>
        <p:nvSpPr>
          <p:cNvPr id="34" name="TextBox 42"/>
          <p:cNvSpPr txBox="1"/>
          <p:nvPr/>
        </p:nvSpPr>
        <p:spPr>
          <a:xfrm>
            <a:off x="1930342" y="2199736"/>
            <a:ext cx="2021733" cy="353778"/>
          </a:xfrm>
          <a:prstGeom prst="rect">
            <a:avLst/>
          </a:prstGeom>
          <a:noFill/>
        </p:spPr>
        <p:txBody>
          <a:bodyPr wrap="square" lIns="91403" tIns="45702" rIns="91403" bIns="45702" rtlCol="0">
            <a:spAutoFit/>
          </a:bodyPr>
          <a:lstStyle/>
          <a:p>
            <a:pPr defTabSz="913765"/>
            <a:r>
              <a:rPr lang="zh-CN" altLang="en-US" sz="1700" b="1" dirty="0" smtClean="0">
                <a:solidFill>
                  <a:schemeClr val="bg1"/>
                </a:solidFill>
                <a:latin typeface="微软雅黑" panose="020B0503020204020204" pitchFamily="34" charset="-122"/>
                <a:ea typeface="微软雅黑" panose="020B0503020204020204" pitchFamily="34" charset="-122"/>
              </a:rPr>
              <a:t>省内知名品牌</a:t>
            </a:r>
            <a:r>
              <a:rPr lang="zh-CN" altLang="en-US" sz="1700" b="1" dirty="0">
                <a:solidFill>
                  <a:schemeClr val="bg1"/>
                </a:solidFill>
                <a:latin typeface="微软雅黑" panose="020B0503020204020204" pitchFamily="34" charset="-122"/>
                <a:ea typeface="微软雅黑" panose="020B0503020204020204" pitchFamily="34" charset="-122"/>
              </a:rPr>
              <a:t>医院</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sp>
        <p:nvSpPr>
          <p:cNvPr id="39" name="矩形 38"/>
          <p:cNvSpPr/>
          <p:nvPr/>
        </p:nvSpPr>
        <p:spPr>
          <a:xfrm>
            <a:off x="547107" y="497124"/>
            <a:ext cx="2449709"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1.3</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战略规划</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椭圆 28"/>
          <p:cNvSpPr/>
          <p:nvPr/>
        </p:nvSpPr>
        <p:spPr>
          <a:xfrm>
            <a:off x="803088" y="1764644"/>
            <a:ext cx="1127254" cy="1127254"/>
          </a:xfrm>
          <a:prstGeom prst="ellipse">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829441" y="2151493"/>
            <a:ext cx="1047750" cy="398780"/>
          </a:xfrm>
          <a:prstGeom prst="rect">
            <a:avLst/>
          </a:prstGeom>
          <a:noFill/>
        </p:spPr>
        <p:txBody>
          <a:bodyPr wrap="none" rtlCol="0">
            <a:sp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20xx</a:t>
            </a:r>
            <a:r>
              <a:rPr lang="zh-CN" altLang="en-US" sz="2000" b="1" dirty="0" smtClean="0">
                <a:solidFill>
                  <a:schemeClr val="bg1"/>
                </a:solidFill>
                <a:latin typeface="微软雅黑" panose="020B0503020204020204" pitchFamily="34" charset="-122"/>
                <a:ea typeface="微软雅黑" panose="020B0503020204020204" pitchFamily="34" charset="-122"/>
              </a:rPr>
              <a:t>年</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8" name="椭圆 37"/>
          <p:cNvSpPr/>
          <p:nvPr/>
        </p:nvSpPr>
        <p:spPr>
          <a:xfrm>
            <a:off x="3897517" y="2468481"/>
            <a:ext cx="1361090" cy="1361090"/>
          </a:xfrm>
          <a:prstGeom prst="ellipse">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3960492" y="2965107"/>
            <a:ext cx="1220470" cy="46037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20xx</a:t>
            </a:r>
            <a:r>
              <a:rPr lang="zh-CN" altLang="en-US" sz="2400" b="1" dirty="0" smtClean="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1" name="椭圆 40"/>
          <p:cNvSpPr/>
          <p:nvPr/>
        </p:nvSpPr>
        <p:spPr>
          <a:xfrm>
            <a:off x="7225782" y="2988606"/>
            <a:ext cx="1777093" cy="1777093"/>
          </a:xfrm>
          <a:prstGeom prst="ellipse">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7460876" y="3643436"/>
            <a:ext cx="1249060" cy="46166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2020</a:t>
            </a:r>
            <a:r>
              <a:rPr lang="zh-CN" altLang="en-US" sz="2400" b="1" dirty="0" smtClean="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2941209" y="478376"/>
            <a:ext cx="5678157" cy="584775"/>
          </a:xfrm>
          <a:prstGeom prst="rect">
            <a:avLst/>
          </a:prstGeom>
        </p:spPr>
        <p:txBody>
          <a:bodyPr wrap="none">
            <a:spAutoFit/>
          </a:bodyPr>
          <a:lstStyle/>
          <a:p>
            <a:pPr defTabSz="913765"/>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smtClean="0">
                <a:solidFill>
                  <a:schemeClr val="bg1"/>
                </a:solidFill>
                <a:latin typeface="微软雅黑" panose="020B0503020204020204" pitchFamily="34" charset="-122"/>
                <a:ea typeface="微软雅黑" panose="020B0503020204020204" pitchFamily="34" charset="-122"/>
              </a:rPr>
              <a:t>未来</a:t>
            </a:r>
            <a:r>
              <a:rPr lang="en-US" altLang="zh-CN" sz="1600" b="1" dirty="0">
                <a:solidFill>
                  <a:schemeClr val="bg1"/>
                </a:solidFill>
                <a:latin typeface="微软雅黑" panose="020B0503020204020204" pitchFamily="34" charset="-122"/>
                <a:ea typeface="微软雅黑" panose="020B0503020204020204" pitchFamily="34" charset="-122"/>
              </a:rPr>
              <a:t>5</a:t>
            </a:r>
            <a:r>
              <a:rPr lang="zh-CN" altLang="en-US" sz="1600" b="1" dirty="0">
                <a:solidFill>
                  <a:schemeClr val="bg1"/>
                </a:solidFill>
                <a:latin typeface="微软雅黑" panose="020B0503020204020204" pitchFamily="34" charset="-122"/>
                <a:ea typeface="微软雅黑" panose="020B0503020204020204" pitchFamily="34" charset="-122"/>
              </a:rPr>
              <a:t>年我院</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品牌</a:t>
            </a:r>
            <a:r>
              <a:rPr lang="zh-CN" altLang="en-US" sz="1600" b="1" dirty="0" smtClean="0">
                <a:solidFill>
                  <a:schemeClr val="bg1"/>
                </a:solidFill>
                <a:latin typeface="微软雅黑" panose="020B0503020204020204" pitchFamily="34" charset="-122"/>
                <a:ea typeface="微软雅黑" panose="020B0503020204020204" pitchFamily="34" charset="-122"/>
              </a:rPr>
              <a:t>战略</a:t>
            </a:r>
            <a:r>
              <a:rPr lang="en-US" altLang="zh-CN" sz="1600" b="1" dirty="0" smtClean="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打造一流的国际品牌</a:t>
            </a:r>
            <a:r>
              <a:rPr lang="zh-CN" altLang="en-US" sz="1600" b="1" dirty="0" smtClean="0">
                <a:solidFill>
                  <a:schemeClr val="bg1"/>
                </a:solidFill>
                <a:latin typeface="微软雅黑" panose="020B0503020204020204" pitchFamily="34" charset="-122"/>
                <a:ea typeface="微软雅黑" panose="020B0503020204020204" pitchFamily="34" charset="-122"/>
              </a:rPr>
              <a:t>医院</a:t>
            </a:r>
            <a:r>
              <a:rPr lang="en-US" altLang="zh-CN" sz="1600" b="1" dirty="0" smtClean="0">
                <a:solidFill>
                  <a:schemeClr val="bg1"/>
                </a:solidFill>
                <a:latin typeface="微软雅黑" panose="020B0503020204020204" pitchFamily="34" charset="-122"/>
                <a:ea typeface="微软雅黑" panose="020B0503020204020204" pitchFamily="34" charset="-122"/>
              </a:rPr>
              <a:t>】</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rotWithShape="1">
          <a:blip r:embed="rId1">
            <a:duotone>
              <a:prstClr val="black"/>
              <a:schemeClr val="accent3">
                <a:tint val="45000"/>
                <a:satMod val="400000"/>
              </a:schemeClr>
            </a:duotone>
            <a:extLst>
              <a:ext uri="{BEBA8EAE-BF5A-486C-A8C5-ECC9F3942E4B}">
                <a14:imgProps xmlns:a14="http://schemas.microsoft.com/office/drawing/2010/main">
                  <a14:imgLayer r:embed="rId2">
                    <a14:imgEffect>
                      <a14:artisticBlur radius="8"/>
                    </a14:imgEffect>
                  </a14:imgLayer>
                </a14:imgProps>
              </a:ext>
              <a:ext uri="{28A0092B-C50C-407E-A947-70E740481C1C}">
                <a14:useLocalDpi xmlns:a14="http://schemas.microsoft.com/office/drawing/2010/main" val="0"/>
              </a:ext>
            </a:extLst>
          </a:blip>
          <a:srcRect t="9403"/>
          <a:stretch>
            <a:fillRect/>
          </a:stretch>
        </p:blipFill>
        <p:spPr>
          <a:xfrm>
            <a:off x="0" y="-12358"/>
            <a:ext cx="12192000" cy="6870357"/>
          </a:xfrm>
          <a:prstGeom prst="rect">
            <a:avLst/>
          </a:prstGeom>
        </p:spPr>
      </p:pic>
      <p:sp>
        <p:nvSpPr>
          <p:cNvPr id="32" name="TextBox 40"/>
          <p:cNvSpPr txBox="1"/>
          <p:nvPr/>
        </p:nvSpPr>
        <p:spPr>
          <a:xfrm>
            <a:off x="9452671" y="5048001"/>
            <a:ext cx="1923866" cy="353839"/>
          </a:xfrm>
          <a:prstGeom prst="rect">
            <a:avLst/>
          </a:prstGeom>
          <a:noFill/>
        </p:spPr>
        <p:txBody>
          <a:bodyPr wrap="square" lIns="91403" tIns="45702" rIns="91403" bIns="45702" rtlCol="0">
            <a:spAutoFit/>
          </a:bodyPr>
          <a:lstStyle/>
          <a:p>
            <a:pPr defTabSz="913765"/>
            <a:r>
              <a:rPr lang="zh-CN" altLang="en-US" sz="17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通过</a:t>
            </a:r>
            <a:r>
              <a:rPr lang="en-US" altLang="zh-CN" sz="17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JCI</a:t>
            </a:r>
            <a:r>
              <a:rPr lang="zh-CN" altLang="en-US" sz="17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体系认证</a:t>
            </a:r>
            <a:endParaRPr lang="zh-CN" altLang="en-US" sz="17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TextBox 41"/>
          <p:cNvSpPr txBox="1"/>
          <p:nvPr/>
        </p:nvSpPr>
        <p:spPr>
          <a:xfrm>
            <a:off x="5457494" y="3782519"/>
            <a:ext cx="2562572" cy="353778"/>
          </a:xfrm>
          <a:prstGeom prst="rect">
            <a:avLst/>
          </a:prstGeom>
          <a:noFill/>
        </p:spPr>
        <p:txBody>
          <a:bodyPr wrap="square" lIns="91403" tIns="45702" rIns="91403" bIns="45702" rtlCol="0">
            <a:spAutoFit/>
          </a:bodyPr>
          <a:lstStyle>
            <a:defPPr>
              <a:defRPr lang="zh-CN"/>
            </a:defPPr>
            <a:lvl1pPr defTabSz="913765">
              <a:defRPr sz="1700" b="1">
                <a:solidFill>
                  <a:srgbClr val="D45A63"/>
                </a:solidFill>
                <a:latin typeface="微软雅黑" panose="020B0503020204020204" pitchFamily="34" charset="-122"/>
                <a:ea typeface="微软雅黑" panose="020B0503020204020204" pitchFamily="34" charset="-122"/>
              </a:defRPr>
            </a:lvl1pPr>
          </a:lstStyle>
          <a:p>
            <a:r>
              <a:rPr lang="zh-CN" altLang="en-US" dirty="0">
                <a:solidFill>
                  <a:schemeClr val="accent2"/>
                </a:solidFill>
                <a:effectLst>
                  <a:outerShdw blurRad="38100" dist="38100" dir="2700000" algn="tl">
                    <a:srgbClr val="000000">
                      <a:alpha val="43137"/>
                    </a:srgbClr>
                  </a:outerShdw>
                </a:effectLst>
              </a:rPr>
              <a:t>患者来诊覆盖全国范围</a:t>
            </a:r>
            <a:endParaRPr lang="zh-CN" altLang="en-US" dirty="0">
              <a:solidFill>
                <a:schemeClr val="accent2"/>
              </a:solidFill>
              <a:effectLst>
                <a:outerShdw blurRad="38100" dist="38100" dir="2700000" algn="tl">
                  <a:srgbClr val="000000">
                    <a:alpha val="43137"/>
                  </a:srgbClr>
                </a:outerShdw>
              </a:effectLst>
            </a:endParaRPr>
          </a:p>
        </p:txBody>
      </p:sp>
      <p:sp>
        <p:nvSpPr>
          <p:cNvPr id="34" name="TextBox 42"/>
          <p:cNvSpPr txBox="1"/>
          <p:nvPr/>
        </p:nvSpPr>
        <p:spPr>
          <a:xfrm>
            <a:off x="2154897" y="2613268"/>
            <a:ext cx="2644066" cy="353778"/>
          </a:xfrm>
          <a:prstGeom prst="rect">
            <a:avLst/>
          </a:prstGeom>
          <a:noFill/>
        </p:spPr>
        <p:txBody>
          <a:bodyPr wrap="square" lIns="91403" tIns="45702" rIns="91403" bIns="45702" rtlCol="0">
            <a:spAutoFit/>
          </a:bodyPr>
          <a:lstStyle/>
          <a:p>
            <a:pPr defTabSz="913765"/>
            <a:r>
              <a:rPr lang="zh-CN" altLang="en-US" sz="1700" b="1" dirty="0" smtClean="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建设专业的品牌营销团队</a:t>
            </a:r>
            <a:endParaRPr lang="zh-CN" altLang="en-US" sz="17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9" name="矩形 38"/>
          <p:cNvSpPr/>
          <p:nvPr/>
        </p:nvSpPr>
        <p:spPr>
          <a:xfrm>
            <a:off x="547107" y="497124"/>
            <a:ext cx="2449709"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1.3</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战略规划</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椭圆 28"/>
          <p:cNvSpPr/>
          <p:nvPr/>
        </p:nvSpPr>
        <p:spPr>
          <a:xfrm>
            <a:off x="1052608" y="2186828"/>
            <a:ext cx="1127254" cy="1127254"/>
          </a:xfrm>
          <a:prstGeom prst="ellipse">
            <a:avLst/>
          </a:prstGeom>
          <a:solidFill>
            <a:srgbClr val="679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1078961" y="2573677"/>
            <a:ext cx="1047750" cy="398780"/>
          </a:xfrm>
          <a:prstGeom prst="rect">
            <a:avLst/>
          </a:prstGeom>
          <a:noFill/>
        </p:spPr>
        <p:txBody>
          <a:bodyPr wrap="none" rtlCol="0">
            <a:sp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20xx</a:t>
            </a:r>
            <a:r>
              <a:rPr lang="zh-CN" altLang="en-US" sz="2000" b="1" dirty="0" smtClean="0">
                <a:solidFill>
                  <a:schemeClr val="bg1"/>
                </a:solidFill>
                <a:latin typeface="微软雅黑" panose="020B0503020204020204" pitchFamily="34" charset="-122"/>
                <a:ea typeface="微软雅黑" panose="020B0503020204020204" pitchFamily="34" charset="-122"/>
              </a:rPr>
              <a:t>年</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8" name="椭圆 37"/>
          <p:cNvSpPr/>
          <p:nvPr/>
        </p:nvSpPr>
        <p:spPr>
          <a:xfrm>
            <a:off x="4082484" y="3314082"/>
            <a:ext cx="1361090" cy="1361090"/>
          </a:xfrm>
          <a:prstGeom prst="ellipse">
            <a:avLst/>
          </a:prstGeom>
          <a:solidFill>
            <a:srgbClr val="679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4145459" y="3810708"/>
            <a:ext cx="1220470" cy="46037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20xx</a:t>
            </a:r>
            <a:r>
              <a:rPr lang="zh-CN" altLang="en-US" sz="2400" b="1" dirty="0" smtClean="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1" name="椭圆 40"/>
          <p:cNvSpPr/>
          <p:nvPr/>
        </p:nvSpPr>
        <p:spPr>
          <a:xfrm>
            <a:off x="7675578" y="4382285"/>
            <a:ext cx="1777093" cy="1777093"/>
          </a:xfrm>
          <a:prstGeom prst="ellipse">
            <a:avLst/>
          </a:prstGeom>
          <a:solidFill>
            <a:srgbClr val="679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7910672" y="5037115"/>
            <a:ext cx="1249060" cy="46166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2020</a:t>
            </a:r>
            <a:r>
              <a:rPr lang="zh-CN" altLang="en-US" sz="2400" b="1" dirty="0" smtClean="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2941209" y="487935"/>
            <a:ext cx="6498895" cy="584775"/>
          </a:xfrm>
          <a:prstGeom prst="rect">
            <a:avLst/>
          </a:prstGeom>
        </p:spPr>
        <p:txBody>
          <a:bodyPr wrap="none">
            <a:spAutoFit/>
          </a:bodyPr>
          <a:lstStyle/>
          <a:p>
            <a:pPr defTabSz="913765"/>
            <a:r>
              <a:rPr lang="en-US" altLang="zh-CN" sz="1600" b="1" dirty="0">
                <a:latin typeface="微软雅黑" panose="020B0503020204020204" pitchFamily="34" charset="-122"/>
                <a:ea typeface="微软雅黑" panose="020B0503020204020204" pitchFamily="34" charset="-122"/>
              </a:rPr>
              <a:t>【</a:t>
            </a:r>
            <a:r>
              <a:rPr lang="zh-CN" altLang="en-US" sz="1600" b="1" dirty="0" smtClean="0">
                <a:latin typeface="微软雅黑" panose="020B0503020204020204" pitchFamily="34" charset="-122"/>
                <a:ea typeface="微软雅黑" panose="020B0503020204020204" pitchFamily="34" charset="-122"/>
              </a:rPr>
              <a:t>未来</a:t>
            </a:r>
            <a:r>
              <a:rPr lang="en-US" altLang="zh-CN" sz="1600" b="1" dirty="0">
                <a:latin typeface="微软雅黑" panose="020B0503020204020204" pitchFamily="34" charset="-122"/>
                <a:ea typeface="微软雅黑" panose="020B0503020204020204" pitchFamily="34" charset="-122"/>
              </a:rPr>
              <a:t>5</a:t>
            </a:r>
            <a:r>
              <a:rPr lang="zh-CN" altLang="en-US" sz="1600" b="1" dirty="0">
                <a:latin typeface="微软雅黑" panose="020B0503020204020204" pitchFamily="34" charset="-122"/>
                <a:ea typeface="微软雅黑" panose="020B0503020204020204" pitchFamily="34" charset="-122"/>
              </a:rPr>
              <a:t>年我</a:t>
            </a:r>
            <a:r>
              <a:rPr lang="zh-CN" altLang="en-US" sz="1600" b="1" dirty="0" smtClean="0">
                <a:latin typeface="微软雅黑" panose="020B0503020204020204" pitchFamily="34" charset="-122"/>
                <a:ea typeface="微软雅黑" panose="020B0503020204020204" pitchFamily="34" charset="-122"/>
              </a:rPr>
              <a:t>院</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运营</a:t>
            </a:r>
            <a:r>
              <a:rPr lang="zh-CN" altLang="en-US" sz="1600" b="1" dirty="0" smtClean="0">
                <a:latin typeface="微软雅黑" panose="020B0503020204020204" pitchFamily="34" charset="-122"/>
                <a:ea typeface="微软雅黑" panose="020B0503020204020204" pitchFamily="34" charset="-122"/>
              </a:rPr>
              <a:t>战略</a:t>
            </a:r>
            <a:r>
              <a:rPr lang="en-US" altLang="zh-CN" sz="1600" b="1" dirty="0" smtClean="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打造适宜医院本身特色的运营体系</a:t>
            </a:r>
            <a:r>
              <a:rPr lang="en-US" altLang="zh-CN" sz="1600" b="1" dirty="0" smtClean="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手绘信息图表的商务男士图片"/>
          <p:cNvPicPr>
            <a:picLocks noChangeAspect="1" noChangeArrowheads="1"/>
          </p:cNvPicPr>
          <p:nvPr/>
        </p:nvPicPr>
        <p:blipFill rotWithShape="1">
          <a:blip r:embed="rId1">
            <a:extLst>
              <a:ext uri="{28A0092B-C50C-407E-A947-70E740481C1C}">
                <a14:useLocalDpi xmlns:a14="http://schemas.microsoft.com/office/drawing/2010/main" val="0"/>
              </a:ext>
            </a:extLst>
          </a:blip>
          <a:srcRect l="102" t="3191" r="-102" b="1247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连接符 2"/>
          <p:cNvCxnSpPr/>
          <p:nvPr/>
        </p:nvCxnSpPr>
        <p:spPr>
          <a:xfrm>
            <a:off x="1027184" y="5512873"/>
            <a:ext cx="5190320" cy="18208"/>
          </a:xfrm>
          <a:prstGeom prst="line">
            <a:avLst/>
          </a:prstGeom>
          <a:solidFill>
            <a:srgbClr val="99CC00">
              <a:alpha val="20000"/>
            </a:srgbClr>
          </a:solidFill>
          <a:ln w="12700" cap="rnd" algn="ctr">
            <a:solidFill>
              <a:schemeClr val="tx2"/>
            </a:solidFill>
            <a:prstDash val="sysDash"/>
            <a:round/>
            <a:headEnd type="oval"/>
            <a:tailEnd type="oval"/>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
        <p:nvSpPr>
          <p:cNvPr id="4" name="Rectangle 31"/>
          <p:cNvSpPr/>
          <p:nvPr/>
        </p:nvSpPr>
        <p:spPr bwMode="auto">
          <a:xfrm>
            <a:off x="1034524" y="1852569"/>
            <a:ext cx="5182980" cy="522665"/>
          </a:xfrm>
          <a:prstGeom prst="rect">
            <a:avLst/>
          </a:prstGeom>
          <a:solidFill>
            <a:schemeClr val="bg1">
              <a:alpha val="84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en-US" altLang="zh-CN"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1</a:t>
            </a:r>
            <a:r>
              <a:rPr lang="zh-CN" altLang="en-US"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、技术创新（重点科室提交规划）</a:t>
            </a:r>
            <a:endParaRPr 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31"/>
          <p:cNvSpPr/>
          <p:nvPr/>
        </p:nvSpPr>
        <p:spPr bwMode="auto">
          <a:xfrm>
            <a:off x="1041863" y="2584569"/>
            <a:ext cx="5182980" cy="522665"/>
          </a:xfrm>
          <a:prstGeom prst="rect">
            <a:avLst/>
          </a:prstGeom>
          <a:solidFill>
            <a:schemeClr val="bg1">
              <a:alpha val="84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en-US" altLang="zh-CN" sz="17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 2</a:t>
            </a:r>
            <a:r>
              <a:rPr lang="zh-CN" altLang="en-US" sz="17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、服务创新</a:t>
            </a:r>
            <a:r>
              <a:rPr lang="zh-CN" altLang="en-US" sz="1700" b="1" kern="0" dirty="0" smtClean="0">
                <a:solidFill>
                  <a:srgbClr val="C00000"/>
                </a:solidFill>
                <a:latin typeface="Segoe UI" panose="020B0502040204020203" pitchFamily="34" charset="0"/>
                <a:ea typeface="Segoe UI" panose="020B0502040204020203" pitchFamily="34" charset="0"/>
                <a:cs typeface="Segoe UI" panose="020B0502040204020203" pitchFamily="34" charset="0"/>
              </a:rPr>
              <a:t>（全院科室</a:t>
            </a:r>
            <a:r>
              <a:rPr lang="zh-CN" altLang="en-US" sz="17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提交规划）</a:t>
            </a:r>
            <a:endParaRPr lang="en-US" sz="1700" b="1" kern="0" dirty="0">
              <a:solidFill>
                <a:srgbClr val="C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31"/>
          <p:cNvSpPr/>
          <p:nvPr/>
        </p:nvSpPr>
        <p:spPr bwMode="auto">
          <a:xfrm>
            <a:off x="1041863" y="3347292"/>
            <a:ext cx="5182980" cy="522665"/>
          </a:xfrm>
          <a:prstGeom prst="rect">
            <a:avLst/>
          </a:prstGeom>
          <a:solidFill>
            <a:schemeClr val="bg1">
              <a:alpha val="84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en-US" altLang="zh-CN"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 3</a:t>
            </a:r>
            <a:r>
              <a:rPr lang="zh-CN" altLang="en-US"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、流程</a:t>
            </a:r>
            <a:r>
              <a:rPr lang="zh-CN" alt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创新</a:t>
            </a:r>
            <a:r>
              <a:rPr lang="zh-CN" altLang="en-US"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（各科室主任提交</a:t>
            </a:r>
            <a:r>
              <a:rPr lang="zh-CN" alt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规划）</a:t>
            </a:r>
            <a:endParaRPr 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Rectangle 31"/>
          <p:cNvSpPr/>
          <p:nvPr/>
        </p:nvSpPr>
        <p:spPr bwMode="auto">
          <a:xfrm>
            <a:off x="1041863" y="4110015"/>
            <a:ext cx="5182980" cy="522665"/>
          </a:xfrm>
          <a:prstGeom prst="rect">
            <a:avLst/>
          </a:prstGeom>
          <a:solidFill>
            <a:schemeClr val="bg1">
              <a:alpha val="84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en-US" altLang="zh-CN"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 4</a:t>
            </a:r>
            <a:r>
              <a:rPr lang="zh-CN" alt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、管理创新（医院管理职能部门提交规划）</a:t>
            </a:r>
            <a:endParaRPr 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矩形 12"/>
          <p:cNvSpPr/>
          <p:nvPr/>
        </p:nvSpPr>
        <p:spPr>
          <a:xfrm>
            <a:off x="741994" y="376697"/>
            <a:ext cx="3270447" cy="584775"/>
          </a:xfrm>
          <a:prstGeom prst="rect">
            <a:avLst/>
          </a:prstGeom>
        </p:spPr>
        <p:txBody>
          <a:bodyPr wrap="none">
            <a:spAutoFit/>
          </a:bodyPr>
          <a:lstStyle/>
          <a:p>
            <a:pPr algn="ctr" defTabSz="913765"/>
            <a:r>
              <a:rPr lang="en-US" altLang="zh-CN"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1.4</a:t>
            </a:r>
            <a:r>
              <a:rPr lang="zh-CN" altLang="en-US"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a:t>
            </a:r>
            <a:r>
              <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创新规划</a:t>
            </a:r>
            <a:endPar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Rectangle 31"/>
          <p:cNvSpPr/>
          <p:nvPr/>
        </p:nvSpPr>
        <p:spPr bwMode="auto">
          <a:xfrm>
            <a:off x="1041863" y="4872738"/>
            <a:ext cx="5182980" cy="522665"/>
          </a:xfrm>
          <a:prstGeom prst="rect">
            <a:avLst/>
          </a:prstGeom>
          <a:solidFill>
            <a:schemeClr val="bg1">
              <a:alpha val="84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en-US" altLang="zh-CN"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 </a:t>
            </a:r>
            <a:r>
              <a:rPr lang="en-US" altLang="zh-CN"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5</a:t>
            </a:r>
            <a:r>
              <a:rPr lang="zh-CN" altLang="en-US"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、营销创新（医院</a:t>
            </a:r>
            <a:r>
              <a:rPr lang="en-US" altLang="zh-CN"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IT</a:t>
            </a:r>
            <a:r>
              <a:rPr lang="zh-CN" altLang="en-US"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部门提交营销规划）</a:t>
            </a:r>
            <a:endParaRPr 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indent="304800" algn="just">
          <a:lnSpc>
            <a:spcPct val="150000"/>
          </a:lnSpc>
          <a:spcAft>
            <a:spcPts val="0"/>
          </a:spcAft>
          <a:defRPr kern="100" dirty="0">
            <a:latin typeface="Times New Roman" panose="02020603050405020304" pitchFamily="18" charset="0"/>
            <a:ea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6958</Words>
  <Application>WPS 演示</Application>
  <PresentationFormat>自定义</PresentationFormat>
  <Paragraphs>864</Paragraphs>
  <Slides>54</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54</vt:i4>
      </vt:variant>
    </vt:vector>
  </HeadingPairs>
  <TitlesOfParts>
    <vt:vector size="70" baseType="lpstr">
      <vt:lpstr>Arial</vt:lpstr>
      <vt:lpstr>宋体</vt:lpstr>
      <vt:lpstr>Wingdings</vt:lpstr>
      <vt:lpstr>Times New Roman</vt:lpstr>
      <vt:lpstr>微软雅黑</vt:lpstr>
      <vt:lpstr>方正大黑简体</vt:lpstr>
      <vt:lpstr>Broadway</vt:lpstr>
      <vt:lpstr>Microsoft YaHei UI</vt:lpstr>
      <vt:lpstr>Impact</vt:lpstr>
      <vt:lpstr>Segoe UI</vt:lpstr>
      <vt:lpstr>Calibri</vt:lpstr>
      <vt:lpstr>Arial Unicode MS</vt:lpstr>
      <vt:lpstr>Calibri Light</vt:lpstr>
      <vt:lpstr>Gulim</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dc:description>更多模版：亮亮图文旗舰店https://liangliangtuwen.tmall.com</dc:description>
  <cp:lastModifiedBy>Administrator</cp:lastModifiedBy>
  <cp:revision>233</cp:revision>
  <dcterms:created xsi:type="dcterms:W3CDTF">2014-11-17T07:28:00Z</dcterms:created>
  <dcterms:modified xsi:type="dcterms:W3CDTF">2017-12-08T06:35:14Z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