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9"/>
  </p:notesMasterIdLst>
  <p:sldIdLst>
    <p:sldId id="387" r:id="rId3"/>
    <p:sldId id="388" r:id="rId4"/>
    <p:sldId id="389" r:id="rId5"/>
    <p:sldId id="396" r:id="rId6"/>
    <p:sldId id="390" r:id="rId7"/>
    <p:sldId id="397" r:id="rId8"/>
    <p:sldId id="394" r:id="rId9"/>
    <p:sldId id="398" r:id="rId10"/>
    <p:sldId id="399" r:id="rId11"/>
    <p:sldId id="400" r:id="rId12"/>
    <p:sldId id="406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9" r:id="rId21"/>
    <p:sldId id="420" r:id="rId22"/>
    <p:sldId id="432" r:id="rId23"/>
    <p:sldId id="433" r:id="rId24"/>
    <p:sldId id="435" r:id="rId25"/>
    <p:sldId id="434" r:id="rId26"/>
    <p:sldId id="436" r:id="rId27"/>
    <p:sldId id="437" r:id="rId28"/>
    <p:sldId id="421" r:id="rId29"/>
    <p:sldId id="430" r:id="rId30"/>
    <p:sldId id="422" r:id="rId31"/>
    <p:sldId id="423" r:id="rId32"/>
    <p:sldId id="424" r:id="rId33"/>
    <p:sldId id="426" r:id="rId34"/>
    <p:sldId id="425" r:id="rId35"/>
    <p:sldId id="427" r:id="rId36"/>
    <p:sldId id="428" r:id="rId37"/>
    <p:sldId id="429" r:id="rId3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60483E6-2382-47B6-9627-A5A0E7B833CA}">
          <p14:sldIdLst>
            <p14:sldId id="387"/>
            <p14:sldId id="388"/>
            <p14:sldId id="389"/>
            <p14:sldId id="396"/>
            <p14:sldId id="390"/>
            <p14:sldId id="397"/>
            <p14:sldId id="394"/>
          </p14:sldIdLst>
        </p14:section>
        <p14:section name="计划拟定" id="{B68B586A-5747-4EA0-A5E1-C80243F1BA96}">
          <p14:sldIdLst>
            <p14:sldId id="398"/>
            <p14:sldId id="399"/>
          </p14:sldIdLst>
        </p14:section>
        <p14:section name="现状把握" id="{696DE7D5-F53D-42DB-917B-246506449421}">
          <p14:sldIdLst>
            <p14:sldId id="400"/>
            <p14:sldId id="406"/>
            <p14:sldId id="408"/>
            <p14:sldId id="409"/>
            <p14:sldId id="410"/>
          </p14:sldIdLst>
        </p14:section>
        <p14:section name="目标设定" id="{086BE9CB-0E67-4EE0-8C34-356C1670B378}">
          <p14:sldIdLst>
            <p14:sldId id="411"/>
            <p14:sldId id="412"/>
            <p14:sldId id="413"/>
          </p14:sldIdLst>
        </p14:section>
        <p14:section name="解析" id="{12354B18-1625-42A7-BD30-BFAABB37E617}">
          <p14:sldIdLst>
            <p14:sldId id="414"/>
            <p14:sldId id="419"/>
            <p14:sldId id="420"/>
            <p14:sldId id="432"/>
            <p14:sldId id="433"/>
            <p14:sldId id="435"/>
            <p14:sldId id="434"/>
            <p14:sldId id="436"/>
            <p14:sldId id="437"/>
            <p14:sldId id="421"/>
            <p14:sldId id="430"/>
            <p14:sldId id="422"/>
            <p14:sldId id="423"/>
            <p14:sldId id="424"/>
            <p14:sldId id="426"/>
            <p14:sldId id="425"/>
            <p14:sldId id="427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C93"/>
    <a:srgbClr val="ED7D31"/>
    <a:srgbClr val="E2413E"/>
    <a:srgbClr val="4AA6C9"/>
    <a:srgbClr val="74ACC1"/>
    <a:srgbClr val="FDECEA"/>
    <a:srgbClr val="F24A32"/>
    <a:srgbClr val="FFB600"/>
    <a:srgbClr val="FF8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28" y="66"/>
      </p:cViewPr>
      <p:guideLst>
        <p:guide orient="horz" pos="22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20013;&#30340;&#22270;&#34920;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__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336755646799"/>
          <c:y val="0.18875034561220499"/>
          <c:w val="0.71868583162217703"/>
          <c:h val="0.556251018526034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4A32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12700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4AA6C9"/>
              </a:solidFill>
              <a:ln w="12700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74ACC1"/>
              </a:soli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DECEA"/>
              </a:solidFill>
              <a:ln w="12700">
                <a:noFill/>
                <a:prstDash val="solid"/>
              </a:ln>
            </c:spPr>
          </c:dPt>
          <c:cat>
            <c:strRef>
              <c:f>'[Microsoft PowerPoint 中的图表]Sheet1'!$A$2:$A$7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'[Microsoft PowerPoint 中的图表]Sheet1'!$B$2:$B$7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1552448"/>
        <c:axId val="221553008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38100" cap="rnd" cmpd="sng" algn="ctr">
              <a:solidFill>
                <a:srgbClr val="2C9C93"/>
              </a:solidFill>
              <a:prstDash val="solid"/>
              <a:round/>
            </a:ln>
          </c:spPr>
          <c:marker>
            <c:symbol val="diamond"/>
            <c:size val="5"/>
            <c:spPr>
              <a:ln w="19050" cap="flat" cmpd="sng" algn="ctr">
                <a:solidFill>
                  <a:srgbClr val="FC0404"/>
                </a:solidFill>
                <a:prstDash val="solid"/>
                <a:bevel/>
              </a:ln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325" b="1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'[Microsoft PowerPoint 中的图表]Sheet1'!$E$1:$E$7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'[Microsoft PowerPoint 中的图表]Sheet1'!$D$1:$D$7</c:f>
              <c:numCache>
                <c:formatCode>0%</c:formatCode>
                <c:ptCount val="7"/>
                <c:pt idx="0">
                  <c:v>0</c:v>
                </c:pt>
                <c:pt idx="1">
                  <c:v>0.439</c:v>
                </c:pt>
                <c:pt idx="2">
                  <c:v>0.70199999999999996</c:v>
                </c:pt>
                <c:pt idx="3">
                  <c:v>0.82499999999999996</c:v>
                </c:pt>
                <c:pt idx="4">
                  <c:v>0.91200000000000003</c:v>
                </c:pt>
                <c:pt idx="5">
                  <c:v>0.96499999999999997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53568"/>
        <c:axId val="221554688"/>
      </c:lineChart>
      <c:catAx>
        <c:axId val="221552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-282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221553008"/>
        <c:crosses val="autoZero"/>
        <c:auto val="1"/>
        <c:lblAlgn val="ctr"/>
        <c:lblOffset val="100"/>
        <c:tickLblSkip val="1"/>
        <c:noMultiLvlLbl val="0"/>
      </c:catAx>
      <c:valAx>
        <c:axId val="221553008"/>
        <c:scaling>
          <c:orientation val="minMax"/>
          <c:max val="57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221552448"/>
        <c:crosses val="autoZero"/>
        <c:crossBetween val="between"/>
        <c:majorUnit val="20"/>
        <c:minorUnit val="0.2"/>
      </c:valAx>
      <c:catAx>
        <c:axId val="22155356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325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221554688"/>
        <c:crosses val="max"/>
        <c:auto val="1"/>
        <c:lblAlgn val="ctr"/>
        <c:lblOffset val="100"/>
        <c:noMultiLvlLbl val="0"/>
      </c:catAx>
      <c:valAx>
        <c:axId val="221554688"/>
        <c:scaling>
          <c:orientation val="minMax"/>
          <c:max val="1"/>
          <c:min val="0"/>
        </c:scaling>
        <c:delete val="0"/>
        <c:axPos val="r"/>
        <c:numFmt formatCode="0%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221553568"/>
        <c:crosses val="max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lang="zh-CN" sz="1325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6228956229002"/>
          <c:y val="0.13031914893617"/>
          <c:w val="0.45959595959596"/>
          <c:h val="0.72606382978723405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开展前</c:v>
                </c:pt>
              </c:strCache>
            </c:strRef>
          </c:tx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责任与荣誉感</c:v>
                </c:pt>
                <c:pt idx="1">
                  <c:v>解决问题能力</c:v>
                </c:pt>
                <c:pt idx="2">
                  <c:v>积极性</c:v>
                </c:pt>
                <c:pt idx="3">
                  <c:v>和谐度</c:v>
                </c:pt>
                <c:pt idx="4">
                  <c:v>沟通技巧</c:v>
                </c:pt>
                <c:pt idx="5">
                  <c:v>QC手法应用</c:v>
                </c:pt>
                <c:pt idx="6">
                  <c:v>凝聚力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3.1</c:v>
                </c:pt>
                <c:pt idx="5">
                  <c:v>1.4</c:v>
                </c:pt>
                <c:pt idx="6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开展后</c:v>
                </c:pt>
              </c:strCache>
            </c:strRef>
          </c:tx>
          <c:spPr>
            <a:ln w="28575" cap="rnd">
              <a:solidFill>
                <a:srgbClr val="E2413E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责任与荣誉感</c:v>
                </c:pt>
                <c:pt idx="1">
                  <c:v>解决问题能力</c:v>
                </c:pt>
                <c:pt idx="2">
                  <c:v>积极性</c:v>
                </c:pt>
                <c:pt idx="3">
                  <c:v>和谐度</c:v>
                </c:pt>
                <c:pt idx="4">
                  <c:v>沟通技巧</c:v>
                </c:pt>
                <c:pt idx="5">
                  <c:v>QC手法应用</c:v>
                </c:pt>
                <c:pt idx="6">
                  <c:v>凝聚力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4.7</c:v>
                </c:pt>
                <c:pt idx="1">
                  <c:v>4.9000000000000004</c:v>
                </c:pt>
                <c:pt idx="2">
                  <c:v>4.5</c:v>
                </c:pt>
                <c:pt idx="3">
                  <c:v>4</c:v>
                </c:pt>
                <c:pt idx="4">
                  <c:v>4.5</c:v>
                </c:pt>
                <c:pt idx="5">
                  <c:v>3.6</c:v>
                </c:pt>
                <c:pt idx="6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42992"/>
        <c:axId val="363443552"/>
      </c:radarChart>
      <c:catAx>
        <c:axId val="36344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3443552"/>
        <c:crosses val="autoZero"/>
        <c:auto val="0"/>
        <c:lblAlgn val="ctr"/>
        <c:lblOffset val="100"/>
        <c:noMultiLvlLbl val="0"/>
      </c:catAx>
      <c:valAx>
        <c:axId val="36344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344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63020453560205"/>
          <c:w val="0.15417543859649099"/>
          <c:h val="0.15475477698757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9380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413E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BA2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AA6C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8ECEDB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C9C9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7840544"/>
        <c:axId val="297561568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31750" cap="rnd">
              <a:solidFill>
                <a:srgbClr val="2C9C9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44450">
                <a:solidFill>
                  <a:srgbClr val="2C9C93"/>
                </a:solidFill>
                <a:round/>
              </a:ln>
              <a:effectLst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23%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51964917629299E-2"/>
                  <c:y val="4.82879498372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315328580337994E-2"/>
                  <c:y val="5.0670187125676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Sheet1!$E$2:$E$9</c:f>
              <c:numCache>
                <c:formatCode>General</c:formatCode>
                <c:ptCount val="8"/>
                <c:pt idx="0">
                  <c:v>0.125</c:v>
                </c:pt>
                <c:pt idx="1">
                  <c:v>0.25</c:v>
                </c:pt>
                <c:pt idx="2">
                  <c:v>0.375</c:v>
                </c:pt>
                <c:pt idx="3">
                  <c:v>0.5</c:v>
                </c:pt>
                <c:pt idx="4">
                  <c:v>0.625</c:v>
                </c:pt>
                <c:pt idx="5">
                  <c:v>0.75</c:v>
                </c:pt>
                <c:pt idx="6">
                  <c:v>0.875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</c:v>
                </c:pt>
                <c:pt idx="1">
                  <c:v>0.4</c:v>
                </c:pt>
                <c:pt idx="2">
                  <c:v>0.65</c:v>
                </c:pt>
                <c:pt idx="3">
                  <c:v>0.8</c:v>
                </c:pt>
                <c:pt idx="4">
                  <c:v>0.85</c:v>
                </c:pt>
                <c:pt idx="5">
                  <c:v>0.98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62128"/>
        <c:axId val="297562688"/>
      </c:lineChart>
      <c:catAx>
        <c:axId val="297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61568"/>
        <c:crosses val="autoZero"/>
        <c:auto val="1"/>
        <c:lblAlgn val="ctr"/>
        <c:lblOffset val="100"/>
        <c:tickLblSkip val="1"/>
        <c:noMultiLvlLbl val="0"/>
      </c:catAx>
      <c:valAx>
        <c:axId val="297561568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/>
                  <a:t>次数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400" b="1" i="0" u="none" strike="noStrike" kern="1200" baseline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840544"/>
        <c:crosses val="autoZero"/>
        <c:crossBetween val="between"/>
        <c:majorUnit val="5"/>
        <c:minorUnit val="0.2"/>
      </c:valAx>
      <c:catAx>
        <c:axId val="29756212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62688"/>
        <c:crosses val="max"/>
        <c:auto val="1"/>
        <c:lblAlgn val="ctr"/>
        <c:lblOffset val="100"/>
        <c:noMultiLvlLbl val="0"/>
      </c:catAx>
      <c:valAx>
        <c:axId val="297562688"/>
        <c:scaling>
          <c:orientation val="minMax"/>
          <c:max val="1"/>
          <c:min val="0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62128"/>
        <c:crosses val="max"/>
        <c:crossBetween val="midCat"/>
        <c:majorUnit val="0.1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AA6C9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BA2B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E2413E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40625301971854E-2"/>
                  <c:y val="-0.155144314702396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33574447988399E-2"/>
                  <c:y val="-0.2083585808258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749977718581601E-2"/>
                  <c:y val="-0.233447793339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改善前</c:v>
                </c:pt>
                <c:pt idx="1">
                  <c:v>目标值</c:v>
                </c:pt>
                <c:pt idx="2">
                  <c:v>改善后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0.74</c:v>
                </c:pt>
                <c:pt idx="1">
                  <c:v>0.92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100"/>
        <c:axId val="297564928"/>
        <c:axId val="297565488"/>
      </c:barChart>
      <c:catAx>
        <c:axId val="2975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65488"/>
        <c:crosses val="autoZero"/>
        <c:auto val="1"/>
        <c:lblAlgn val="ctr"/>
        <c:lblOffset val="100"/>
        <c:noMultiLvlLbl val="0"/>
      </c:catAx>
      <c:valAx>
        <c:axId val="2975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5C41-F6B6-466E-928E-9268FDC35655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BA1D-404E-4171-89C4-9DC685222F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50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57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52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682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71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5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585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7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5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6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7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548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69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59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00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925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294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47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53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91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83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3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9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34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570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740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25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19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105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3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13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63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43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9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8"/>
          <p:cNvSpPr/>
          <p:nvPr userDrawn="1"/>
        </p:nvSpPr>
        <p:spPr>
          <a:xfrm>
            <a:off x="11810418" y="6491712"/>
            <a:ext cx="381582" cy="36628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948567" y="6484524"/>
            <a:ext cx="356216" cy="36399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082299" y="6491712"/>
            <a:ext cx="356216" cy="36399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10330774" y="6120530"/>
            <a:ext cx="356216" cy="363994"/>
            <a:chOff x="0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>
            <a:off x="11445378" y="6491712"/>
            <a:ext cx="358177" cy="363994"/>
            <a:chOff x="6170440" y="2054859"/>
            <a:chExt cx="1982862" cy="2015067"/>
          </a:xfrm>
        </p:grpSpPr>
        <p:sp>
          <p:nvSpPr>
            <p:cNvPr id="41" name="矩形 40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 userDrawn="1"/>
        </p:nvGrpSpPr>
        <p:grpSpPr>
          <a:xfrm>
            <a:off x="10693854" y="6491712"/>
            <a:ext cx="381582" cy="366288"/>
            <a:chOff x="2010006" y="2054859"/>
            <a:chExt cx="2112433" cy="2027767"/>
          </a:xfrm>
        </p:grpSpPr>
        <p:sp>
          <p:nvSpPr>
            <p:cNvPr id="46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081151" y="6119798"/>
            <a:ext cx="356216" cy="363994"/>
            <a:chOff x="4160434" y="0"/>
            <a:chExt cx="1972011" cy="2015067"/>
          </a:xfrm>
        </p:grpSpPr>
        <p:sp>
          <p:nvSpPr>
            <p:cNvPr id="49" name="矩形 48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1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직사각형 8"/>
          <p:cNvSpPr/>
          <p:nvPr userDrawn="1"/>
        </p:nvSpPr>
        <p:spPr>
          <a:xfrm>
            <a:off x="11445377" y="6117504"/>
            <a:ext cx="358177" cy="366288"/>
          </a:xfrm>
          <a:prstGeom prst="rect">
            <a:avLst/>
          </a:prstGeom>
          <a:solidFill>
            <a:srgbClr val="4F515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 userDrawn="1"/>
        </p:nvSpPr>
        <p:spPr bwMode="auto">
          <a:xfrm>
            <a:off x="11428170" y="6165047"/>
            <a:ext cx="388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8BBD7C5-3CF0-42A6-91AE-F1972211C642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8839200" y="0"/>
            <a:ext cx="3352800" cy="1657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8"/>
          <p:cNvSpPr/>
          <p:nvPr userDrawn="1"/>
        </p:nvSpPr>
        <p:spPr>
          <a:xfrm>
            <a:off x="11810418" y="6491712"/>
            <a:ext cx="381582" cy="36628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948567" y="6484524"/>
            <a:ext cx="356216" cy="36399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1082299" y="6491712"/>
            <a:ext cx="356216" cy="36399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10330774" y="6120530"/>
            <a:ext cx="356216" cy="363994"/>
            <a:chOff x="0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>
            <a:off x="11445378" y="6491712"/>
            <a:ext cx="358177" cy="363994"/>
            <a:chOff x="6170440" y="2054859"/>
            <a:chExt cx="1982862" cy="2015067"/>
          </a:xfrm>
        </p:grpSpPr>
        <p:sp>
          <p:nvSpPr>
            <p:cNvPr id="41" name="矩形 40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 userDrawn="1"/>
        </p:nvGrpSpPr>
        <p:grpSpPr>
          <a:xfrm>
            <a:off x="10693854" y="6491712"/>
            <a:ext cx="381582" cy="366288"/>
            <a:chOff x="2010006" y="2054859"/>
            <a:chExt cx="2112433" cy="2027767"/>
          </a:xfrm>
        </p:grpSpPr>
        <p:sp>
          <p:nvSpPr>
            <p:cNvPr id="46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081151" y="6119798"/>
            <a:ext cx="356216" cy="363994"/>
            <a:chOff x="4160434" y="0"/>
            <a:chExt cx="1972011" cy="2015067"/>
          </a:xfrm>
        </p:grpSpPr>
        <p:sp>
          <p:nvSpPr>
            <p:cNvPr id="49" name="矩形 48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1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직사각형 8"/>
          <p:cNvSpPr/>
          <p:nvPr userDrawn="1"/>
        </p:nvSpPr>
        <p:spPr>
          <a:xfrm>
            <a:off x="11445377" y="6117504"/>
            <a:ext cx="358177" cy="366288"/>
          </a:xfrm>
          <a:prstGeom prst="rect">
            <a:avLst/>
          </a:prstGeom>
          <a:solidFill>
            <a:srgbClr val="4F515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 userDrawn="1"/>
        </p:nvSpPr>
        <p:spPr bwMode="auto">
          <a:xfrm>
            <a:off x="11428170" y="6165047"/>
            <a:ext cx="388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fld id="{B8BBD7C5-3CF0-42A6-91AE-F1972211C642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47680"/>
            <a:ext cx="12192000" cy="110320"/>
          </a:xfrm>
          <a:custGeom>
            <a:avLst/>
            <a:gdLst>
              <a:gd name="connsiteX0" fmla="*/ 12192000 w 12192000"/>
              <a:gd name="connsiteY0" fmla="*/ 0 h 110320"/>
              <a:gd name="connsiteX1" fmla="*/ 12192000 w 12192000"/>
              <a:gd name="connsiteY1" fmla="*/ 110320 h 110320"/>
              <a:gd name="connsiteX2" fmla="*/ 0 w 12192000"/>
              <a:gd name="connsiteY2" fmla="*/ 110320 h 110320"/>
              <a:gd name="connsiteX3" fmla="*/ 0 w 12192000"/>
              <a:gd name="connsiteY3" fmla="*/ 52132 h 110320"/>
              <a:gd name="connsiteX4" fmla="*/ 11953702 w 12192000"/>
              <a:gd name="connsiteY4" fmla="*/ 52132 h 110320"/>
              <a:gd name="connsiteX5" fmla="*/ 12180200 w 12192000"/>
              <a:gd name="connsiteY5" fmla="*/ 6404 h 1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0320">
                <a:moveTo>
                  <a:pt x="12192000" y="0"/>
                </a:moveTo>
                <a:lnTo>
                  <a:pt x="12192000" y="110320"/>
                </a:lnTo>
                <a:lnTo>
                  <a:pt x="0" y="110320"/>
                </a:lnTo>
                <a:lnTo>
                  <a:pt x="0" y="52132"/>
                </a:lnTo>
                <a:lnTo>
                  <a:pt x="11953702" y="52132"/>
                </a:lnTo>
                <a:cubicBezTo>
                  <a:pt x="12034045" y="52132"/>
                  <a:pt x="12110584" y="35850"/>
                  <a:pt x="12180200" y="6404"/>
                </a:cubicBezTo>
                <a:close/>
              </a:path>
            </a:pathLst>
          </a:custGeom>
          <a:gradFill flip="none" rotWithShape="1">
            <a:gsLst>
              <a:gs pos="39000">
                <a:srgbClr val="0070C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screen"/>
          <a:srcRect t="-32"/>
          <a:stretch>
            <a:fillRect/>
          </a:stretch>
        </p:blipFill>
        <p:spPr>
          <a:xfrm>
            <a:off x="-111513" y="0"/>
            <a:ext cx="12290812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12297103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94000"/>
                </a:schemeClr>
              </a:gs>
              <a:gs pos="100000">
                <a:schemeClr val="bg1">
                  <a:alpha val="89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11511" y="2008691"/>
            <a:ext cx="12303512" cy="260644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11512" y="2008691"/>
            <a:ext cx="12303512" cy="2606441"/>
          </a:xfrm>
          <a:prstGeom prst="rect">
            <a:avLst/>
          </a:prstGeom>
          <a:solidFill>
            <a:srgbClr val="0070C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111512" y="4615132"/>
            <a:ext cx="12303512" cy="45719"/>
            <a:chOff x="5555411" y="257387"/>
            <a:chExt cx="3393831" cy="1217730"/>
          </a:xfrm>
        </p:grpSpPr>
        <p:sp>
          <p:nvSpPr>
            <p:cNvPr id="10" name="矩形 9"/>
            <p:cNvSpPr/>
            <p:nvPr/>
          </p:nvSpPr>
          <p:spPr>
            <a:xfrm>
              <a:off x="5555411" y="257387"/>
              <a:ext cx="484833" cy="12177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40244" y="257387"/>
              <a:ext cx="484833" cy="1217730"/>
            </a:xfrm>
            <a:prstGeom prst="rect">
              <a:avLst/>
            </a:prstGeom>
            <a:solidFill>
              <a:srgbClr val="FF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25077" y="257387"/>
              <a:ext cx="484833" cy="1217730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09910" y="257387"/>
              <a:ext cx="484833" cy="1217730"/>
            </a:xfrm>
            <a:prstGeom prst="rect">
              <a:avLst/>
            </a:prstGeom>
            <a:solidFill>
              <a:srgbClr val="68E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94743" y="257387"/>
              <a:ext cx="484833" cy="1217730"/>
            </a:xfrm>
            <a:prstGeom prst="rect">
              <a:avLst/>
            </a:prstGeom>
            <a:solidFill>
              <a:srgbClr val="26D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79576" y="257387"/>
              <a:ext cx="484833" cy="1217730"/>
            </a:xfrm>
            <a:prstGeom prst="rect">
              <a:avLst/>
            </a:prstGeom>
            <a:solidFill>
              <a:srgbClr val="7B5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464409" y="257387"/>
              <a:ext cx="484833" cy="1217730"/>
            </a:xfrm>
            <a:prstGeom prst="rect">
              <a:avLst/>
            </a:prstGeom>
            <a:solidFill>
              <a:srgbClr val="DA2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-91440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10600030101010101" pitchFamily="2" charset="-122"/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8"/>
          <p:cNvSpPr/>
          <p:nvPr/>
        </p:nvSpPr>
        <p:spPr>
          <a:xfrm>
            <a:off x="2010006" y="0"/>
            <a:ext cx="2112433" cy="202776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054859"/>
            <a:ext cx="1972011" cy="201506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60434" y="2054859"/>
            <a:ext cx="1972011" cy="201506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0" y="0"/>
            <a:ext cx="1972011" cy="2015067"/>
            <a:chOff x="0" y="0"/>
            <a:chExt cx="1972011" cy="2015067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70440" y="2054859"/>
            <a:ext cx="1982862" cy="2015067"/>
            <a:chOff x="6170440" y="2054859"/>
            <a:chExt cx="1982862" cy="2015067"/>
          </a:xfrm>
        </p:grpSpPr>
        <p:sp>
          <p:nvSpPr>
            <p:cNvPr id="13" name="矩形 12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8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170440" y="0"/>
            <a:ext cx="1982862" cy="2015067"/>
            <a:chOff x="6170440" y="0"/>
            <a:chExt cx="1982862" cy="2015067"/>
          </a:xfrm>
        </p:grpSpPr>
        <p:sp>
          <p:nvSpPr>
            <p:cNvPr id="7" name="矩形 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31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8191297" y="0"/>
            <a:ext cx="1967716" cy="2015067"/>
            <a:chOff x="8191297" y="0"/>
            <a:chExt cx="1967716" cy="2015067"/>
          </a:xfrm>
        </p:grpSpPr>
        <p:sp>
          <p:nvSpPr>
            <p:cNvPr id="6" name="矩形 5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34" name="Freeform 79"/>
              <p:cNvSpPr>
                <a:spLocks noEditPoint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010006" y="2054859"/>
            <a:ext cx="2112433" cy="2027767"/>
            <a:chOff x="2010006" y="2054859"/>
            <a:chExt cx="2112433" cy="2027767"/>
          </a:xfrm>
        </p:grpSpPr>
        <p:sp>
          <p:nvSpPr>
            <p:cNvPr id="1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191297" y="2054859"/>
            <a:ext cx="1967716" cy="2015067"/>
            <a:chOff x="8191297" y="2054859"/>
            <a:chExt cx="1967716" cy="2015067"/>
          </a:xfrm>
        </p:grpSpPr>
        <p:sp>
          <p:nvSpPr>
            <p:cNvPr id="12" name="矩形 11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38" name="Freeform 86"/>
              <p:cNvSpPr>
                <a:spLocks noEditPoint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88"/>
              <p:cNvSpPr>
                <a:spLocks noEditPoint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90"/>
              <p:cNvSpPr>
                <a:spLocks noEditPoint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197010" y="2054859"/>
            <a:ext cx="2015239" cy="2027767"/>
            <a:chOff x="10197010" y="2054859"/>
            <a:chExt cx="2015239" cy="2027767"/>
          </a:xfrm>
        </p:grpSpPr>
        <p:sp>
          <p:nvSpPr>
            <p:cNvPr id="1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4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0197010" y="0"/>
            <a:ext cx="2015239" cy="2027767"/>
            <a:chOff x="10197010" y="0"/>
            <a:chExt cx="2015239" cy="2027767"/>
          </a:xfrm>
        </p:grpSpPr>
        <p:sp>
          <p:nvSpPr>
            <p:cNvPr id="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48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160434" y="0"/>
            <a:ext cx="1972011" cy="2015067"/>
            <a:chOff x="4160434" y="0"/>
            <a:chExt cx="1972011" cy="2015067"/>
          </a:xfrm>
        </p:grpSpPr>
        <p:sp>
          <p:nvSpPr>
            <p:cNvPr id="5" name="矩形 4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4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2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387293" y="4504551"/>
            <a:ext cx="7417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品管圈医疗</a:t>
            </a:r>
            <a:r>
              <a:rPr lang="en-US" altLang="zh-CN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QC</a:t>
            </a:r>
            <a:r>
              <a:rPr lang="zh-CN" altLang="en-US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模版</a:t>
            </a:r>
            <a:r>
              <a:rPr lang="en-US" altLang="zh-CN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0" y="4085968"/>
            <a:ext cx="12212249" cy="102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993466" y="6173048"/>
            <a:ext cx="2257946" cy="428709"/>
            <a:chOff x="6096000" y="5430772"/>
            <a:chExt cx="2428041" cy="461004"/>
          </a:xfrm>
        </p:grpSpPr>
        <p:grpSp>
          <p:nvGrpSpPr>
            <p:cNvPr id="87" name="组合 86"/>
            <p:cNvGrpSpPr/>
            <p:nvPr/>
          </p:nvGrpSpPr>
          <p:grpSpPr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5632247" y="4822634"/>
                <a:ext cx="461004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124161" y="4822634"/>
                <a:ext cx="1936127" cy="42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hospital_172243"/>
            <p:cNvSpPr>
              <a:spLocks noChangeAspect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connsiteX0" fmla="*/ 7855 w 337352"/>
                <a:gd name="connsiteY0" fmla="*/ 120900 h 305730"/>
                <a:gd name="connsiteX1" fmla="*/ 16884 w 337352"/>
                <a:gd name="connsiteY1" fmla="*/ 122147 h 305730"/>
                <a:gd name="connsiteX2" fmla="*/ 15594 w 337352"/>
                <a:gd name="connsiteY2" fmla="*/ 130879 h 305730"/>
                <a:gd name="connsiteX3" fmla="*/ 10435 w 337352"/>
                <a:gd name="connsiteY3" fmla="*/ 134621 h 305730"/>
                <a:gd name="connsiteX4" fmla="*/ 6565 w 337352"/>
                <a:gd name="connsiteY4" fmla="*/ 135868 h 305730"/>
                <a:gd name="connsiteX5" fmla="*/ 1406 w 337352"/>
                <a:gd name="connsiteY5" fmla="*/ 133374 h 305730"/>
                <a:gd name="connsiteX6" fmla="*/ 2695 w 337352"/>
                <a:gd name="connsiteY6" fmla="*/ 124642 h 305730"/>
                <a:gd name="connsiteX7" fmla="*/ 7855 w 337352"/>
                <a:gd name="connsiteY7" fmla="*/ 120900 h 305730"/>
                <a:gd name="connsiteX8" fmla="*/ 146648 w 337352"/>
                <a:gd name="connsiteY8" fmla="*/ 113642 h 305730"/>
                <a:gd name="connsiteX9" fmla="*/ 146648 w 337352"/>
                <a:gd name="connsiteY9" fmla="*/ 154811 h 305730"/>
                <a:gd name="connsiteX10" fmla="*/ 140008 w 337352"/>
                <a:gd name="connsiteY10" fmla="*/ 161451 h 305730"/>
                <a:gd name="connsiteX11" fmla="*/ 98839 w 337352"/>
                <a:gd name="connsiteY11" fmla="*/ 161451 h 305730"/>
                <a:gd name="connsiteX12" fmla="*/ 98839 w 337352"/>
                <a:gd name="connsiteY12" fmla="*/ 202619 h 305730"/>
                <a:gd name="connsiteX13" fmla="*/ 140008 w 337352"/>
                <a:gd name="connsiteY13" fmla="*/ 202619 h 305730"/>
                <a:gd name="connsiteX14" fmla="*/ 146648 w 337352"/>
                <a:gd name="connsiteY14" fmla="*/ 209259 h 305730"/>
                <a:gd name="connsiteX15" fmla="*/ 146648 w 337352"/>
                <a:gd name="connsiteY15" fmla="*/ 251755 h 305730"/>
                <a:gd name="connsiteX16" fmla="*/ 189144 w 337352"/>
                <a:gd name="connsiteY16" fmla="*/ 251755 h 305730"/>
                <a:gd name="connsiteX17" fmla="*/ 189144 w 337352"/>
                <a:gd name="connsiteY17" fmla="*/ 209259 h 305730"/>
                <a:gd name="connsiteX18" fmla="*/ 195784 w 337352"/>
                <a:gd name="connsiteY18" fmla="*/ 202619 h 305730"/>
                <a:gd name="connsiteX19" fmla="*/ 236952 w 337352"/>
                <a:gd name="connsiteY19" fmla="*/ 202619 h 305730"/>
                <a:gd name="connsiteX20" fmla="*/ 236952 w 337352"/>
                <a:gd name="connsiteY20" fmla="*/ 161451 h 305730"/>
                <a:gd name="connsiteX21" fmla="*/ 195784 w 337352"/>
                <a:gd name="connsiteY21" fmla="*/ 161451 h 305730"/>
                <a:gd name="connsiteX22" fmla="*/ 189144 w 337352"/>
                <a:gd name="connsiteY22" fmla="*/ 154811 h 305730"/>
                <a:gd name="connsiteX23" fmla="*/ 189144 w 337352"/>
                <a:gd name="connsiteY23" fmla="*/ 113642 h 305730"/>
                <a:gd name="connsiteX24" fmla="*/ 146648 w 337352"/>
                <a:gd name="connsiteY24" fmla="*/ 113642 h 305730"/>
                <a:gd name="connsiteX25" fmla="*/ 140204 w 337352"/>
                <a:gd name="connsiteY25" fmla="*/ 100942 h 305730"/>
                <a:gd name="connsiteX26" fmla="*/ 195587 w 337352"/>
                <a:gd name="connsiteY26" fmla="*/ 100942 h 305730"/>
                <a:gd name="connsiteX27" fmla="*/ 202181 w 337352"/>
                <a:gd name="connsiteY27" fmla="*/ 107535 h 305730"/>
                <a:gd name="connsiteX28" fmla="*/ 202181 w 337352"/>
                <a:gd name="connsiteY28" fmla="*/ 148414 h 305730"/>
                <a:gd name="connsiteX29" fmla="*/ 243059 w 337352"/>
                <a:gd name="connsiteY29" fmla="*/ 148414 h 305730"/>
                <a:gd name="connsiteX30" fmla="*/ 249652 w 337352"/>
                <a:gd name="connsiteY30" fmla="*/ 155007 h 305730"/>
                <a:gd name="connsiteX31" fmla="*/ 249652 w 337352"/>
                <a:gd name="connsiteY31" fmla="*/ 209072 h 305730"/>
                <a:gd name="connsiteX32" fmla="*/ 243059 w 337352"/>
                <a:gd name="connsiteY32" fmla="*/ 216984 h 305730"/>
                <a:gd name="connsiteX33" fmla="*/ 202181 w 337352"/>
                <a:gd name="connsiteY33" fmla="*/ 216984 h 305730"/>
                <a:gd name="connsiteX34" fmla="*/ 202181 w 337352"/>
                <a:gd name="connsiteY34" fmla="*/ 257862 h 305730"/>
                <a:gd name="connsiteX35" fmla="*/ 195587 w 337352"/>
                <a:gd name="connsiteY35" fmla="*/ 264455 h 305730"/>
                <a:gd name="connsiteX36" fmla="*/ 140204 w 337352"/>
                <a:gd name="connsiteY36" fmla="*/ 264455 h 305730"/>
                <a:gd name="connsiteX37" fmla="*/ 133611 w 337352"/>
                <a:gd name="connsiteY37" fmla="*/ 257862 h 305730"/>
                <a:gd name="connsiteX38" fmla="*/ 133611 w 337352"/>
                <a:gd name="connsiteY38" fmla="*/ 216984 h 305730"/>
                <a:gd name="connsiteX39" fmla="*/ 92732 w 337352"/>
                <a:gd name="connsiteY39" fmla="*/ 216984 h 305730"/>
                <a:gd name="connsiteX40" fmla="*/ 86139 w 337352"/>
                <a:gd name="connsiteY40" fmla="*/ 209072 h 305730"/>
                <a:gd name="connsiteX41" fmla="*/ 86139 w 337352"/>
                <a:gd name="connsiteY41" fmla="*/ 155007 h 305730"/>
                <a:gd name="connsiteX42" fmla="*/ 92732 w 337352"/>
                <a:gd name="connsiteY42" fmla="*/ 148414 h 305730"/>
                <a:gd name="connsiteX43" fmla="*/ 133611 w 337352"/>
                <a:gd name="connsiteY43" fmla="*/ 148414 h 305730"/>
                <a:gd name="connsiteX44" fmla="*/ 133611 w 337352"/>
                <a:gd name="connsiteY44" fmla="*/ 107535 h 305730"/>
                <a:gd name="connsiteX45" fmla="*/ 140204 w 337352"/>
                <a:gd name="connsiteY45" fmla="*/ 100942 h 305730"/>
                <a:gd name="connsiteX46" fmla="*/ 204484 w 337352"/>
                <a:gd name="connsiteY46" fmla="*/ 54386 h 305730"/>
                <a:gd name="connsiteX47" fmla="*/ 271057 w 337352"/>
                <a:gd name="connsiteY47" fmla="*/ 104863 h 305730"/>
                <a:gd name="connsiteX48" fmla="*/ 272388 w 337352"/>
                <a:gd name="connsiteY48" fmla="*/ 114162 h 305730"/>
                <a:gd name="connsiteX49" fmla="*/ 267063 w 337352"/>
                <a:gd name="connsiteY49" fmla="*/ 116818 h 305730"/>
                <a:gd name="connsiteX50" fmla="*/ 263068 w 337352"/>
                <a:gd name="connsiteY50" fmla="*/ 115490 h 305730"/>
                <a:gd name="connsiteX51" fmla="*/ 196496 w 337352"/>
                <a:gd name="connsiteY51" fmla="*/ 65013 h 305730"/>
                <a:gd name="connsiteX52" fmla="*/ 195164 w 337352"/>
                <a:gd name="connsiteY52" fmla="*/ 55715 h 305730"/>
                <a:gd name="connsiteX53" fmla="*/ 204484 w 337352"/>
                <a:gd name="connsiteY53" fmla="*/ 54386 h 305730"/>
                <a:gd name="connsiteX54" fmla="*/ 174679 w 337352"/>
                <a:gd name="connsiteY54" fmla="*/ 30590 h 305730"/>
                <a:gd name="connsiteX55" fmla="*/ 188389 w 337352"/>
                <a:gd name="connsiteY55" fmla="*/ 41285 h 305730"/>
                <a:gd name="connsiteX56" fmla="*/ 189760 w 337352"/>
                <a:gd name="connsiteY56" fmla="*/ 50643 h 305730"/>
                <a:gd name="connsiteX57" fmla="*/ 184276 w 337352"/>
                <a:gd name="connsiteY57" fmla="*/ 53317 h 305730"/>
                <a:gd name="connsiteX58" fmla="*/ 180163 w 337352"/>
                <a:gd name="connsiteY58" fmla="*/ 51980 h 305730"/>
                <a:gd name="connsiteX59" fmla="*/ 165081 w 337352"/>
                <a:gd name="connsiteY59" fmla="*/ 41285 h 305730"/>
                <a:gd name="connsiteX60" fmla="*/ 163710 w 337352"/>
                <a:gd name="connsiteY60" fmla="*/ 31927 h 305730"/>
                <a:gd name="connsiteX61" fmla="*/ 174679 w 337352"/>
                <a:gd name="connsiteY61" fmla="*/ 30590 h 305730"/>
                <a:gd name="connsiteX62" fmla="*/ 168689 w 337352"/>
                <a:gd name="connsiteY62" fmla="*/ 15217 h 305730"/>
                <a:gd name="connsiteX63" fmla="*/ 52801 w 337352"/>
                <a:gd name="connsiteY63" fmla="*/ 102529 h 305730"/>
                <a:gd name="connsiteX64" fmla="*/ 52801 w 337352"/>
                <a:gd name="connsiteY64" fmla="*/ 293030 h 305730"/>
                <a:gd name="connsiteX65" fmla="*/ 282989 w 337352"/>
                <a:gd name="connsiteY65" fmla="*/ 293030 h 305730"/>
                <a:gd name="connsiteX66" fmla="*/ 282989 w 337352"/>
                <a:gd name="connsiteY66" fmla="*/ 102529 h 305730"/>
                <a:gd name="connsiteX67" fmla="*/ 164651 w 337352"/>
                <a:gd name="connsiteY67" fmla="*/ 1972 h 305730"/>
                <a:gd name="connsiteX68" fmla="*/ 172555 w 337352"/>
                <a:gd name="connsiteY68" fmla="*/ 1972 h 305730"/>
                <a:gd name="connsiteX69" fmla="*/ 293759 w 337352"/>
                <a:gd name="connsiteY69" fmla="*/ 92705 h 305730"/>
                <a:gd name="connsiteX70" fmla="*/ 334599 w 337352"/>
                <a:gd name="connsiteY70" fmla="*/ 124264 h 305730"/>
                <a:gd name="connsiteX71" fmla="*/ 335916 w 337352"/>
                <a:gd name="connsiteY71" fmla="*/ 133469 h 305730"/>
                <a:gd name="connsiteX72" fmla="*/ 330647 w 337352"/>
                <a:gd name="connsiteY72" fmla="*/ 136099 h 305730"/>
                <a:gd name="connsiteX73" fmla="*/ 326694 w 337352"/>
                <a:gd name="connsiteY73" fmla="*/ 134784 h 305730"/>
                <a:gd name="connsiteX74" fmla="*/ 296394 w 337352"/>
                <a:gd name="connsiteY74" fmla="*/ 112429 h 305730"/>
                <a:gd name="connsiteX75" fmla="*/ 296394 w 337352"/>
                <a:gd name="connsiteY75" fmla="*/ 299155 h 305730"/>
                <a:gd name="connsiteX76" fmla="*/ 289806 w 337352"/>
                <a:gd name="connsiteY76" fmla="*/ 305730 h 305730"/>
                <a:gd name="connsiteX77" fmla="*/ 47399 w 337352"/>
                <a:gd name="connsiteY77" fmla="*/ 305730 h 305730"/>
                <a:gd name="connsiteX78" fmla="*/ 40812 w 337352"/>
                <a:gd name="connsiteY78" fmla="*/ 299155 h 305730"/>
                <a:gd name="connsiteX79" fmla="*/ 40812 w 337352"/>
                <a:gd name="connsiteY79" fmla="*/ 112429 h 305730"/>
                <a:gd name="connsiteX80" fmla="*/ 32908 w 337352"/>
                <a:gd name="connsiteY80" fmla="*/ 117690 h 305730"/>
                <a:gd name="connsiteX81" fmla="*/ 23686 w 337352"/>
                <a:gd name="connsiteY81" fmla="*/ 116375 h 305730"/>
                <a:gd name="connsiteX82" fmla="*/ 25003 w 337352"/>
                <a:gd name="connsiteY82" fmla="*/ 107169 h 305730"/>
                <a:gd name="connsiteX83" fmla="*/ 164651 w 337352"/>
                <a:gd name="connsiteY83" fmla="*/ 1972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291523" y="6163192"/>
            <a:ext cx="2440389" cy="448420"/>
            <a:chOff x="5784878" y="6396498"/>
            <a:chExt cx="2624226" cy="482200"/>
          </a:xfrm>
        </p:grpSpPr>
        <p:grpSp>
          <p:nvGrpSpPr>
            <p:cNvPr id="92" name="组合 91"/>
            <p:cNvGrpSpPr/>
            <p:nvPr/>
          </p:nvGrpSpPr>
          <p:grpSpPr>
            <a:xfrm>
              <a:off x="5784878" y="6396498"/>
              <a:ext cx="2624226" cy="482200"/>
              <a:chOff x="5630482" y="4810323"/>
              <a:chExt cx="2624226" cy="482200"/>
            </a:xfrm>
          </p:grpSpPr>
          <p:sp>
            <p:nvSpPr>
              <p:cNvPr id="94" name="矩形: 圆角 93"/>
              <p:cNvSpPr/>
              <p:nvPr/>
            </p:nvSpPr>
            <p:spPr>
              <a:xfrm>
                <a:off x="5630482" y="4831519"/>
                <a:ext cx="461004" cy="461004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091486" y="4810323"/>
                <a:ext cx="2163222" cy="45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</a:t>
                </a:r>
                <a:r>
                  <a:rPr lang="zh-CN" altLang="en-US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</a:t>
                </a:r>
                <a:r>
                  <a:rPr lang="en-US" altLang="zh-CN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情缘素材</a:t>
                </a:r>
              </a:p>
            </p:txBody>
          </p:sp>
        </p:grpSp>
        <p:sp>
          <p:nvSpPr>
            <p:cNvPr id="93" name="microphone_108344"/>
            <p:cNvSpPr>
              <a:spLocks noChangeAspect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connsiteX0" fmla="*/ 87911 w 231775"/>
                <a:gd name="connsiteY0" fmla="*/ 314325 h 336550"/>
                <a:gd name="connsiteX1" fmla="*/ 103187 w 231775"/>
                <a:gd name="connsiteY1" fmla="*/ 314325 h 336550"/>
                <a:gd name="connsiteX2" fmla="*/ 103187 w 231775"/>
                <a:gd name="connsiteY2" fmla="*/ 314996 h 336550"/>
                <a:gd name="connsiteX3" fmla="*/ 115094 w 231775"/>
                <a:gd name="connsiteY3" fmla="*/ 325438 h 336550"/>
                <a:gd name="connsiteX4" fmla="*/ 127000 w 231775"/>
                <a:gd name="connsiteY4" fmla="*/ 314996 h 336550"/>
                <a:gd name="connsiteX5" fmla="*/ 127000 w 231775"/>
                <a:gd name="connsiteY5" fmla="*/ 314325 h 336550"/>
                <a:gd name="connsiteX6" fmla="*/ 136870 w 231775"/>
                <a:gd name="connsiteY6" fmla="*/ 314325 h 336550"/>
                <a:gd name="connsiteX7" fmla="*/ 143864 w 231775"/>
                <a:gd name="connsiteY7" fmla="*/ 314325 h 336550"/>
                <a:gd name="connsiteX8" fmla="*/ 155575 w 231775"/>
                <a:gd name="connsiteY8" fmla="*/ 324784 h 336550"/>
                <a:gd name="connsiteX9" fmla="*/ 143864 w 231775"/>
                <a:gd name="connsiteY9" fmla="*/ 336550 h 336550"/>
                <a:gd name="connsiteX10" fmla="*/ 87911 w 231775"/>
                <a:gd name="connsiteY10" fmla="*/ 336550 h 336550"/>
                <a:gd name="connsiteX11" fmla="*/ 76200 w 231775"/>
                <a:gd name="connsiteY11" fmla="*/ 324784 h 336550"/>
                <a:gd name="connsiteX12" fmla="*/ 87911 w 231775"/>
                <a:gd name="connsiteY12" fmla="*/ 314325 h 336550"/>
                <a:gd name="connsiteX13" fmla="*/ 103187 w 231775"/>
                <a:gd name="connsiteY13" fmla="*/ 287938 h 336550"/>
                <a:gd name="connsiteX14" fmla="*/ 115888 w 231775"/>
                <a:gd name="connsiteY14" fmla="*/ 290512 h 336550"/>
                <a:gd name="connsiteX15" fmla="*/ 127000 w 231775"/>
                <a:gd name="connsiteY15" fmla="*/ 288260 h 336550"/>
                <a:gd name="connsiteX16" fmla="*/ 127000 w 231775"/>
                <a:gd name="connsiteY16" fmla="*/ 299577 h 336550"/>
                <a:gd name="connsiteX17" fmla="*/ 127000 w 231775"/>
                <a:gd name="connsiteY17" fmla="*/ 310427 h 336550"/>
                <a:gd name="connsiteX18" fmla="*/ 127000 w 231775"/>
                <a:gd name="connsiteY18" fmla="*/ 314325 h 336550"/>
                <a:gd name="connsiteX19" fmla="*/ 120259 w 231775"/>
                <a:gd name="connsiteY19" fmla="*/ 314325 h 336550"/>
                <a:gd name="connsiteX20" fmla="*/ 103187 w 231775"/>
                <a:gd name="connsiteY20" fmla="*/ 314325 h 336550"/>
                <a:gd name="connsiteX21" fmla="*/ 103187 w 231775"/>
                <a:gd name="connsiteY21" fmla="*/ 293866 h 336550"/>
                <a:gd name="connsiteX22" fmla="*/ 115094 w 231775"/>
                <a:gd name="connsiteY22" fmla="*/ 266700 h 336550"/>
                <a:gd name="connsiteX23" fmla="*/ 115505 w 231775"/>
                <a:gd name="connsiteY23" fmla="*/ 266867 h 336550"/>
                <a:gd name="connsiteX24" fmla="*/ 114957 w 231775"/>
                <a:gd name="connsiteY24" fmla="*/ 266755 h 336550"/>
                <a:gd name="connsiteX25" fmla="*/ 219923 w 231775"/>
                <a:gd name="connsiteY25" fmla="*/ 163512 h 336550"/>
                <a:gd name="connsiteX26" fmla="*/ 231775 w 231775"/>
                <a:gd name="connsiteY26" fmla="*/ 173986 h 336550"/>
                <a:gd name="connsiteX27" fmla="*/ 161218 w 231775"/>
                <a:gd name="connsiteY27" fmla="*/ 281326 h 336550"/>
                <a:gd name="connsiteX28" fmla="*/ 127000 w 231775"/>
                <a:gd name="connsiteY28" fmla="*/ 288260 h 336550"/>
                <a:gd name="connsiteX29" fmla="*/ 127000 w 231775"/>
                <a:gd name="connsiteY29" fmla="*/ 278447 h 336550"/>
                <a:gd name="connsiteX30" fmla="*/ 123527 w 231775"/>
                <a:gd name="connsiteY30" fmla="*/ 270126 h 336550"/>
                <a:gd name="connsiteX31" fmla="*/ 115505 w 231775"/>
                <a:gd name="connsiteY31" fmla="*/ 266867 h 336550"/>
                <a:gd name="connsiteX32" fmla="*/ 115888 w 231775"/>
                <a:gd name="connsiteY32" fmla="*/ 266945 h 336550"/>
                <a:gd name="connsiteX33" fmla="*/ 208071 w 231775"/>
                <a:gd name="connsiteY33" fmla="*/ 173986 h 336550"/>
                <a:gd name="connsiteX34" fmla="*/ 219923 w 231775"/>
                <a:gd name="connsiteY34" fmla="*/ 163512 h 336550"/>
                <a:gd name="connsiteX35" fmla="*/ 11852 w 231775"/>
                <a:gd name="connsiteY35" fmla="*/ 163512 h 336550"/>
                <a:gd name="connsiteX36" fmla="*/ 23704 w 231775"/>
                <a:gd name="connsiteY36" fmla="*/ 173986 h 336550"/>
                <a:gd name="connsiteX37" fmla="*/ 79817 w 231775"/>
                <a:gd name="connsiteY37" fmla="*/ 259600 h 336550"/>
                <a:gd name="connsiteX38" fmla="*/ 114957 w 231775"/>
                <a:gd name="connsiteY38" fmla="*/ 266755 h 336550"/>
                <a:gd name="connsiteX39" fmla="*/ 106660 w 231775"/>
                <a:gd name="connsiteY39" fmla="*/ 270126 h 336550"/>
                <a:gd name="connsiteX40" fmla="*/ 103187 w 231775"/>
                <a:gd name="connsiteY40" fmla="*/ 278447 h 336550"/>
                <a:gd name="connsiteX41" fmla="*/ 103187 w 231775"/>
                <a:gd name="connsiteY41" fmla="*/ 280375 h 336550"/>
                <a:gd name="connsiteX42" fmla="*/ 103187 w 231775"/>
                <a:gd name="connsiteY42" fmla="*/ 287938 h 336550"/>
                <a:gd name="connsiteX43" fmla="*/ 70557 w 231775"/>
                <a:gd name="connsiteY43" fmla="*/ 281326 h 336550"/>
                <a:gd name="connsiteX44" fmla="*/ 0 w 231775"/>
                <a:gd name="connsiteY44" fmla="*/ 173986 h 336550"/>
                <a:gd name="connsiteX45" fmla="*/ 11852 w 231775"/>
                <a:gd name="connsiteY45" fmla="*/ 163512 h 336550"/>
                <a:gd name="connsiteX46" fmla="*/ 115094 w 231775"/>
                <a:gd name="connsiteY46" fmla="*/ 22225 h 336550"/>
                <a:gd name="connsiteX47" fmla="*/ 60325 w 231775"/>
                <a:gd name="connsiteY47" fmla="*/ 77506 h 336550"/>
                <a:gd name="connsiteX48" fmla="*/ 60325 w 231775"/>
                <a:gd name="connsiteY48" fmla="*/ 174906 h 336550"/>
                <a:gd name="connsiteX49" fmla="*/ 115094 w 231775"/>
                <a:gd name="connsiteY49" fmla="*/ 230188 h 336550"/>
                <a:gd name="connsiteX50" fmla="*/ 169863 w 231775"/>
                <a:gd name="connsiteY50" fmla="*/ 174906 h 336550"/>
                <a:gd name="connsiteX51" fmla="*/ 169863 w 231775"/>
                <a:gd name="connsiteY51" fmla="*/ 77506 h 336550"/>
                <a:gd name="connsiteX52" fmla="*/ 115094 w 231775"/>
                <a:gd name="connsiteY52" fmla="*/ 22225 h 336550"/>
                <a:gd name="connsiteX53" fmla="*/ 115888 w 231775"/>
                <a:gd name="connsiteY53" fmla="*/ 0 h 336550"/>
                <a:gd name="connsiteX54" fmla="*/ 193675 w 231775"/>
                <a:gd name="connsiteY54" fmla="*/ 77564 h 336550"/>
                <a:gd name="connsiteX55" fmla="*/ 193675 w 231775"/>
                <a:gd name="connsiteY55" fmla="*/ 174848 h 336550"/>
                <a:gd name="connsiteX56" fmla="*/ 115888 w 231775"/>
                <a:gd name="connsiteY56" fmla="*/ 252413 h 336550"/>
                <a:gd name="connsiteX57" fmla="*/ 38100 w 231775"/>
                <a:gd name="connsiteY57" fmla="*/ 173534 h 336550"/>
                <a:gd name="connsiteX58" fmla="*/ 38100 w 231775"/>
                <a:gd name="connsiteY58" fmla="*/ 77564 h 336550"/>
                <a:gd name="connsiteX59" fmla="*/ 115888 w 23177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177743" y="722589"/>
            <a:ext cx="173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2018.07.01——2019.10.31</a:t>
            </a:r>
          </a:p>
        </p:txBody>
      </p:sp>
      <p:sp>
        <p:nvSpPr>
          <p:cNvPr id="113" name="矩形 112"/>
          <p:cNvSpPr/>
          <p:nvPr/>
        </p:nvSpPr>
        <p:spPr>
          <a:xfrm>
            <a:off x="2772013" y="549327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提高孕妇从穿刺到分娩后留置针的完好率</a:t>
            </a:r>
          </a:p>
        </p:txBody>
      </p:sp>
      <p:pic>
        <p:nvPicPr>
          <p:cNvPr id="2" name="Time Will Tel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8652" y="245279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8" dur="36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23" y="-721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82" grpId="0" animBg="1"/>
      <p:bldP spid="83" grpId="0"/>
      <p:bldP spid="85" grpId="0" animBg="1"/>
      <p:bldP spid="98" grpId="0"/>
      <p:bldP spid="1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现况把握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工作流程图 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改善前查检表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556805" y="3636889"/>
            <a:ext cx="3032274" cy="400110"/>
            <a:chOff x="4856237" y="3765028"/>
            <a:chExt cx="303227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27648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改善前数据调查汇总表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552340" y="4114485"/>
            <a:ext cx="2336768" cy="400110"/>
            <a:chOff x="4856237" y="3765028"/>
            <a:chExt cx="2336768" cy="400110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4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123625" y="3765028"/>
              <a:ext cx="20693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改善前柏拉图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13031" y="64758"/>
            <a:ext cx="3094770" cy="584775"/>
            <a:chOff x="213031" y="64758"/>
            <a:chExt cx="3094770" cy="584775"/>
          </a:xfrm>
        </p:grpSpPr>
        <p:sp>
          <p:nvSpPr>
            <p:cNvPr id="54" name="矩形 53"/>
            <p:cNvSpPr/>
            <p:nvPr/>
          </p:nvSpPr>
          <p:spPr>
            <a:xfrm>
              <a:off x="1071291" y="647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工作流程图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211952" y="986127"/>
            <a:ext cx="5384842" cy="5642938"/>
            <a:chOff x="522472" y="844745"/>
            <a:chExt cx="6766296" cy="7090605"/>
          </a:xfrm>
        </p:grpSpPr>
        <p:sp>
          <p:nvSpPr>
            <p:cNvPr id="113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医嘱开出静脉输液进行催产素引产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6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4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1" name="自选图形 762"/>
            <p:cNvSpPr>
              <a:spLocks noChangeArrowheads="1"/>
            </p:cNvSpPr>
            <p:nvPr/>
          </p:nvSpPr>
          <p:spPr bwMode="auto">
            <a:xfrm>
              <a:off x="2311233" y="6616090"/>
              <a:ext cx="246698" cy="439875"/>
            </a:xfrm>
            <a:prstGeom prst="downArrow">
              <a:avLst>
                <a:gd name="adj1" fmla="val 50000"/>
                <a:gd name="adj2" fmla="val 44649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2" name="椭圆 763"/>
            <p:cNvSpPr>
              <a:spLocks noChangeArrowheads="1"/>
            </p:cNvSpPr>
            <p:nvPr/>
          </p:nvSpPr>
          <p:spPr bwMode="auto">
            <a:xfrm>
              <a:off x="522472" y="7079993"/>
              <a:ext cx="5792374" cy="8553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继续催产素引产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117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61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118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30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52917" y="5278201"/>
              <a:ext cx="6089153" cy="1279860"/>
              <a:chOff x="952917" y="5278201"/>
              <a:chExt cx="6089153" cy="1279860"/>
            </a:xfrm>
          </p:grpSpPr>
          <p:sp>
            <p:nvSpPr>
              <p:cNvPr id="119" name="矩形 760"/>
              <p:cNvSpPr>
                <a:spLocks noChangeArrowheads="1"/>
              </p:cNvSpPr>
              <p:nvPr/>
            </p:nvSpPr>
            <p:spPr bwMode="auto">
              <a:xfrm>
                <a:off x="952917" y="5867166"/>
                <a:ext cx="2312006" cy="690895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发现问题，静脉重新固定，重新穿刺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311233" y="5278201"/>
                <a:ext cx="3805126" cy="516722"/>
                <a:chOff x="2311233" y="5278201"/>
                <a:chExt cx="3805126" cy="516722"/>
              </a:xfrm>
            </p:grpSpPr>
            <p:sp>
              <p:nvSpPr>
                <p:cNvPr id="123" name="自选图形 764"/>
                <p:cNvSpPr>
                  <a:spLocks noChangeArrowheads="1"/>
                </p:cNvSpPr>
                <p:nvPr/>
              </p:nvSpPr>
              <p:spPr bwMode="auto">
                <a:xfrm>
                  <a:off x="2311233" y="5354261"/>
                  <a:ext cx="246698" cy="440662"/>
                </a:xfrm>
                <a:prstGeom prst="downArrow">
                  <a:avLst>
                    <a:gd name="adj1" fmla="val 50000"/>
                    <a:gd name="adj2" fmla="val 44728"/>
                  </a:avLst>
                </a:prstGeom>
                <a:solidFill>
                  <a:srgbClr val="ED7D31"/>
                </a:solidFill>
                <a:ln w="9525">
                  <a:noFill/>
                  <a:miter lim="800000"/>
                </a:ln>
              </p:spPr>
              <p:txBody>
                <a:bodyPr vert="eaVert" wrap="square" lIns="91440" tIns="45720" rIns="91440" bIns="45720" numCol="1" anchor="t" anchorCtr="0" compatLnSpc="1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自选图形 769"/>
                <p:cNvSpPr>
                  <a:spLocks noChangeArrowheads="1"/>
                </p:cNvSpPr>
                <p:nvPr/>
              </p:nvSpPr>
              <p:spPr bwMode="auto">
                <a:xfrm>
                  <a:off x="5870449" y="5278201"/>
                  <a:ext cx="245910" cy="387940"/>
                </a:xfrm>
                <a:prstGeom prst="downArrow">
                  <a:avLst>
                    <a:gd name="adj1" fmla="val 50000"/>
                    <a:gd name="adj2" fmla="val 39503"/>
                  </a:avLst>
                </a:prstGeom>
                <a:solidFill>
                  <a:srgbClr val="ED7D31"/>
                </a:solidFill>
                <a:ln w="9525">
                  <a:noFill/>
                  <a:miter lim="800000"/>
                </a:ln>
              </p:spPr>
              <p:txBody>
                <a:bodyPr vert="eaVert" wrap="square" lIns="91440" tIns="45720" rIns="91440" bIns="45720" numCol="1" anchor="t" anchorCtr="0" compatLnSpc="1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9" name="矩形 770"/>
              <p:cNvSpPr>
                <a:spLocks noChangeArrowheads="1"/>
              </p:cNvSpPr>
              <p:nvPr/>
            </p:nvSpPr>
            <p:spPr bwMode="auto">
              <a:xfrm>
                <a:off x="4944739" y="5906750"/>
                <a:ext cx="2097331" cy="651311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根据报警内容调整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35" name="自选图形 776"/>
              <p:cNvSpPr>
                <a:spLocks noChangeArrowheads="1"/>
              </p:cNvSpPr>
              <p:nvPr/>
            </p:nvSpPr>
            <p:spPr bwMode="auto">
              <a:xfrm>
                <a:off x="3707219" y="6100837"/>
                <a:ext cx="863839" cy="214036"/>
              </a:xfrm>
              <a:prstGeom prst="leftArrow">
                <a:avLst>
                  <a:gd name="adj1" fmla="val 50000"/>
                  <a:gd name="adj2" fmla="val 1007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637167" y="3573339"/>
              <a:ext cx="5293376" cy="557782"/>
              <a:chOff x="968015" y="2262881"/>
              <a:chExt cx="5293376" cy="557782"/>
            </a:xfrm>
          </p:grpSpPr>
          <p:sp>
            <p:nvSpPr>
              <p:cNvPr id="34" name="矩形 755"/>
              <p:cNvSpPr>
                <a:spLocks noChangeArrowheads="1"/>
              </p:cNvSpPr>
              <p:nvPr/>
            </p:nvSpPr>
            <p:spPr bwMode="auto">
              <a:xfrm>
                <a:off x="968015" y="2262881"/>
                <a:ext cx="1850632" cy="557782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indent="1333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准备用物</a:t>
                </a:r>
                <a:endPara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开始穿刺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5" name="矩形 761"/>
              <p:cNvSpPr>
                <a:spLocks noChangeArrowheads="1"/>
              </p:cNvSpPr>
              <p:nvPr/>
            </p:nvSpPr>
            <p:spPr bwMode="auto">
              <a:xfrm>
                <a:off x="4657457" y="2267446"/>
                <a:ext cx="1603934" cy="534726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发现输液泵报警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419414" y="4763391"/>
              <a:ext cx="5869354" cy="474498"/>
              <a:chOff x="1419414" y="4763391"/>
              <a:chExt cx="5869354" cy="474498"/>
            </a:xfrm>
          </p:grpSpPr>
          <p:sp>
            <p:nvSpPr>
              <p:cNvPr id="115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3M</a:t>
                </a:r>
                <a:r>
                  <a:rPr kumimoji="0" lang="zh-CN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敷贴固定</a:t>
                </a:r>
                <a:endPara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6" name="矩形 767"/>
              <p:cNvSpPr>
                <a:spLocks noChangeArrowheads="1"/>
              </p:cNvSpPr>
              <p:nvPr/>
            </p:nvSpPr>
            <p:spPr bwMode="auto">
              <a:xfrm>
                <a:off x="4698040" y="4763391"/>
                <a:ext cx="2590728" cy="428072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查看输液泵报警的提示内容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37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判断有无留置针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8509457" y="428228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E93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本次改善重点</a:t>
            </a:r>
          </a:p>
        </p:txBody>
      </p:sp>
      <p:sp>
        <p:nvSpPr>
          <p:cNvPr id="49" name="矩形: 圆角 18"/>
          <p:cNvSpPr/>
          <p:nvPr/>
        </p:nvSpPr>
        <p:spPr>
          <a:xfrm>
            <a:off x="2061030" y="3793018"/>
            <a:ext cx="5791199" cy="189658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3031" y="64758"/>
            <a:ext cx="3915507" cy="584775"/>
            <a:chOff x="213031" y="64758"/>
            <a:chExt cx="3915507" cy="584775"/>
          </a:xfrm>
        </p:grpSpPr>
        <p:sp>
          <p:nvSpPr>
            <p:cNvPr id="12" name="矩形 11"/>
            <p:cNvSpPr/>
            <p:nvPr/>
          </p:nvSpPr>
          <p:spPr>
            <a:xfrm>
              <a:off x="1071291" y="64758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数据收集查检</a:t>
              </a:r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sp>
        <p:nvSpPr>
          <p:cNvPr id="6" name="文本框 99"/>
          <p:cNvSpPr txBox="1"/>
          <p:nvPr/>
        </p:nvSpPr>
        <p:spPr>
          <a:xfrm>
            <a:off x="677069" y="859745"/>
            <a:ext cx="1076483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74930"/>
            <a:r>
              <a:rPr lang="zh-CN" altLang="en-US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数据收集、分析： 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74930"/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日 至 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2017   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年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31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</a:p>
          <a:p>
            <a:pPr indent="74930"/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收集对象：分娩中心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月份采集数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221</a:t>
            </a:r>
            <a:r>
              <a:rPr lang="zh-CN" altLang="en-US" sz="28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份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724366" y="2726748"/>
          <a:ext cx="7954715" cy="3221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738"/>
                <a:gridCol w="998538"/>
                <a:gridCol w="998538"/>
                <a:gridCol w="998538"/>
                <a:gridCol w="998538"/>
                <a:gridCol w="1742825"/>
              </a:tblGrid>
              <a:tr h="661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日期项目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第一周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第二周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第三周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第四周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2"/>
          <p:cNvSpPr txBox="1"/>
          <p:nvPr/>
        </p:nvSpPr>
        <p:spPr>
          <a:xfrm>
            <a:off x="3518694" y="456847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en-US" alt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143" y="21933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查检表的</a:t>
            </a:r>
            <a:r>
              <a:rPr lang="zh-CN" altLang="en-US" sz="28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制定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030" y="6082904"/>
            <a:ext cx="5984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4930"/>
            <a:r>
              <a:rPr lang="zh-CN" altLang="en-US" sz="2800" dirty="0" smtClean="0">
                <a:ea typeface="微软雅黑" panose="020B0503020204020204" pitchFamily="34" charset="-122"/>
              </a:rPr>
              <a:t>现状完好率： （</a:t>
            </a:r>
            <a:r>
              <a:rPr lang="en-US" altLang="zh-CN" sz="2800" dirty="0" smtClean="0">
                <a:ea typeface="微软雅黑" panose="020B0503020204020204" pitchFamily="34" charset="-122"/>
              </a:rPr>
              <a:t>221-57</a:t>
            </a:r>
            <a:r>
              <a:rPr lang="zh-CN" altLang="en-US" sz="2800" dirty="0" smtClean="0"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ea typeface="微软雅黑" panose="020B0503020204020204" pitchFamily="34" charset="-122"/>
              </a:rPr>
              <a:t>/221=74%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3031" y="64758"/>
            <a:ext cx="4325876" cy="584775"/>
            <a:chOff x="213031" y="64758"/>
            <a:chExt cx="4325876" cy="584775"/>
          </a:xfrm>
        </p:grpSpPr>
        <p:sp>
          <p:nvSpPr>
            <p:cNvPr id="12" name="矩形 11"/>
            <p:cNvSpPr/>
            <p:nvPr/>
          </p:nvSpPr>
          <p:spPr>
            <a:xfrm>
              <a:off x="1071291" y="6475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改善前数据汇总表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graphicFrame>
        <p:nvGraphicFramePr>
          <p:cNvPr id="6" name="表格 5"/>
          <p:cNvGraphicFramePr/>
          <p:nvPr/>
        </p:nvGraphicFramePr>
        <p:xfrm>
          <a:off x="539307" y="1738921"/>
          <a:ext cx="11040361" cy="3653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9921"/>
                <a:gridCol w="2019852"/>
                <a:gridCol w="2851150"/>
                <a:gridCol w="3119438"/>
              </a:tblGrid>
              <a:tr h="910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查检项目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数量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所占比例（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累计百分比（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26.3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70.2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82.5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8.7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91.2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96.5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3031" y="64758"/>
            <a:ext cx="3505138" cy="584775"/>
            <a:chOff x="213031" y="64758"/>
            <a:chExt cx="3505138" cy="584775"/>
          </a:xfrm>
        </p:grpSpPr>
        <p:sp>
          <p:nvSpPr>
            <p:cNvPr id="16" name="矩形 15"/>
            <p:cNvSpPr/>
            <p:nvPr/>
          </p:nvSpPr>
          <p:spPr>
            <a:xfrm>
              <a:off x="1071291" y="64758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改善前柏拉图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graphicFrame>
        <p:nvGraphicFramePr>
          <p:cNvPr id="22" name="Chart 2"/>
          <p:cNvGraphicFramePr/>
          <p:nvPr/>
        </p:nvGraphicFramePr>
        <p:xfrm>
          <a:off x="558709" y="334817"/>
          <a:ext cx="10938978" cy="679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644729" y="2752627"/>
            <a:ext cx="4221859" cy="2130725"/>
            <a:chOff x="5916410" y="2315624"/>
            <a:chExt cx="4221859" cy="2130725"/>
          </a:xfrm>
        </p:grpSpPr>
        <p:sp>
          <p:nvSpPr>
            <p:cNvPr id="24" name="矩形: 圆角 12"/>
            <p:cNvSpPr/>
            <p:nvPr/>
          </p:nvSpPr>
          <p:spPr>
            <a:xfrm>
              <a:off x="5916410" y="2315624"/>
              <a:ext cx="4221859" cy="2130725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178351" y="2690207"/>
              <a:ext cx="388867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2000" dirty="0">
                  <a:solidFill>
                    <a:srgbClr val="C00000"/>
                  </a:solidFill>
                </a:rPr>
                <a:t>穿刺后护理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环节</a:t>
              </a:r>
              <a:r>
                <a:rPr lang="zh-CN" altLang="en-US" sz="2000" dirty="0" smtClean="0">
                  <a:solidFill>
                    <a:srgbClr val="C00000"/>
                  </a:solidFill>
                </a:rPr>
                <a:t>、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固定环节</a:t>
              </a:r>
              <a:r>
                <a:rPr lang="zh-CN" altLang="en-US" sz="2000" dirty="0" smtClean="0">
                  <a:solidFill>
                    <a:srgbClr val="C00000"/>
                  </a:solidFill>
                </a:rPr>
                <a:t>、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产妇</a:t>
              </a:r>
              <a:r>
                <a:rPr lang="zh-CN" altLang="zh-CN" sz="2000" dirty="0">
                  <a:solidFill>
                    <a:srgbClr val="C00000"/>
                  </a:solidFill>
                </a:rPr>
                <a:t>特有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因素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这三个因素在所有的原因中占了</a:t>
              </a:r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 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，故将此三项列为本期活动的改善重点。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斜纹 25"/>
            <p:cNvSpPr/>
            <p:nvPr/>
          </p:nvSpPr>
          <p:spPr>
            <a:xfrm rot="5400000">
              <a:off x="9169804" y="2285924"/>
              <a:ext cx="828134" cy="966309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23491">
              <a:off x="9394150" y="2455497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9889108" y="33945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医院圈徽添加在这里</a:t>
            </a: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目标值设定及理由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目标图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59" y="1162262"/>
            <a:ext cx="3670554" cy="4729841"/>
          </a:xfrm>
          <a:prstGeom prst="rect">
            <a:avLst/>
          </a:prstGeom>
        </p:spPr>
      </p:pic>
      <p:sp>
        <p:nvSpPr>
          <p:cNvPr id="15" name="文本框 99"/>
          <p:cNvSpPr txBox="1">
            <a:spLocks noChangeArrowheads="1"/>
          </p:cNvSpPr>
          <p:nvPr/>
        </p:nvSpPr>
        <p:spPr bwMode="auto">
          <a:xfrm>
            <a:off x="4638502" y="1674674"/>
            <a:ext cx="69186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  况 值：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健康教育知晓率  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改善重点：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来自改善前的柏拉图  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  </a:t>
            </a: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力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30/35×100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=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85.7%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8502" y="3527183"/>
            <a:ext cx="729026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标 值</a:t>
            </a:r>
            <a:r>
              <a:rPr lang="en-US" altLang="zh-CN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现况值+改善值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=现况值+(1-现况值）x改善重点x圈员能力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%+(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）x80%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E94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 </a:t>
            </a:r>
            <a:endParaRPr lang="zh-CN" altLang="en-US" sz="2400" b="1" dirty="0">
              <a:solidFill>
                <a:srgbClr val="E94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3031" y="64758"/>
            <a:ext cx="4325876" cy="584775"/>
            <a:chOff x="213031" y="64758"/>
            <a:chExt cx="4325876" cy="584775"/>
          </a:xfrm>
        </p:grpSpPr>
        <p:sp>
          <p:nvSpPr>
            <p:cNvPr id="11" name="矩形 10"/>
            <p:cNvSpPr/>
            <p:nvPr/>
          </p:nvSpPr>
          <p:spPr>
            <a:xfrm>
              <a:off x="1071291" y="6475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目标值设定及理由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65518" y="11562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产房留置针完整率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475312" y="2160281"/>
            <a:ext cx="4297422" cy="4441892"/>
            <a:chOff x="1475312" y="2160281"/>
            <a:chExt cx="4297422" cy="444189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75312" y="2160281"/>
              <a:ext cx="4297422" cy="4441892"/>
              <a:chOff x="1475312" y="2160281"/>
              <a:chExt cx="4297422" cy="4441892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1475312" y="3804496"/>
                <a:ext cx="1860196" cy="2397567"/>
              </a:xfrm>
              <a:prstGeom prst="rect">
                <a:avLst/>
              </a:prstGeom>
              <a:solidFill>
                <a:srgbClr val="4AA6C9">
                  <a:alpha val="8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id-ID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>
                <a:off x="3393610" y="2160281"/>
                <a:ext cx="2379124" cy="4041782"/>
              </a:xfrm>
              <a:prstGeom prst="rect">
                <a:avLst/>
              </a:prstGeom>
              <a:solidFill>
                <a:srgbClr val="E2413E">
                  <a:alpha val="8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id-ID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064212" y="6202063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改善前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004827" y="6202062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目标值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000401" y="3970537"/>
                <a:ext cx="665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74%</a:t>
                </a:r>
                <a:endPara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240303" y="2248285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92%</a:t>
                </a:r>
                <a:endPara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箭头: 上 18"/>
            <p:cNvSpPr/>
            <p:nvPr/>
          </p:nvSpPr>
          <p:spPr>
            <a:xfrm rot="2937304">
              <a:off x="2761151" y="2069356"/>
              <a:ext cx="590203" cy="1826065"/>
            </a:xfrm>
            <a:custGeom>
              <a:avLst/>
              <a:gdLst>
                <a:gd name="connsiteX0" fmla="*/ 0 w 590203"/>
                <a:gd name="connsiteY0" fmla="*/ 295102 h 1826065"/>
                <a:gd name="connsiteX1" fmla="*/ 295102 w 590203"/>
                <a:gd name="connsiteY1" fmla="*/ 0 h 1826065"/>
                <a:gd name="connsiteX2" fmla="*/ 590203 w 590203"/>
                <a:gd name="connsiteY2" fmla="*/ 295102 h 1826065"/>
                <a:gd name="connsiteX3" fmla="*/ 442652 w 590203"/>
                <a:gd name="connsiteY3" fmla="*/ 295102 h 1826065"/>
                <a:gd name="connsiteX4" fmla="*/ 442652 w 590203"/>
                <a:gd name="connsiteY4" fmla="*/ 1826065 h 1826065"/>
                <a:gd name="connsiteX5" fmla="*/ 147551 w 590203"/>
                <a:gd name="connsiteY5" fmla="*/ 1826065 h 1826065"/>
                <a:gd name="connsiteX6" fmla="*/ 147551 w 590203"/>
                <a:gd name="connsiteY6" fmla="*/ 295102 h 1826065"/>
                <a:gd name="connsiteX7" fmla="*/ 0 w 590203"/>
                <a:gd name="connsiteY7" fmla="*/ 295102 h 1826065"/>
                <a:gd name="connsiteX0-1" fmla="*/ 0 w 590203"/>
                <a:gd name="connsiteY0-2" fmla="*/ 295102 h 1826065"/>
                <a:gd name="connsiteX1-3" fmla="*/ 295102 w 590203"/>
                <a:gd name="connsiteY1-4" fmla="*/ 0 h 1826065"/>
                <a:gd name="connsiteX2-5" fmla="*/ 590203 w 590203"/>
                <a:gd name="connsiteY2-6" fmla="*/ 295102 h 1826065"/>
                <a:gd name="connsiteX3-7" fmla="*/ 442652 w 590203"/>
                <a:gd name="connsiteY3-8" fmla="*/ 295102 h 1826065"/>
                <a:gd name="connsiteX4-9" fmla="*/ 147551 w 590203"/>
                <a:gd name="connsiteY4-10" fmla="*/ 1826065 h 1826065"/>
                <a:gd name="connsiteX5-11" fmla="*/ 147551 w 590203"/>
                <a:gd name="connsiteY5-12" fmla="*/ 295102 h 1826065"/>
                <a:gd name="connsiteX6-13" fmla="*/ 0 w 590203"/>
                <a:gd name="connsiteY6-14" fmla="*/ 295102 h 18260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0203" h="1826065">
                  <a:moveTo>
                    <a:pt x="0" y="295102"/>
                  </a:moveTo>
                  <a:lnTo>
                    <a:pt x="295102" y="0"/>
                  </a:lnTo>
                  <a:lnTo>
                    <a:pt x="590203" y="295102"/>
                  </a:lnTo>
                  <a:lnTo>
                    <a:pt x="442652" y="295102"/>
                  </a:lnTo>
                  <a:lnTo>
                    <a:pt x="147551" y="1826065"/>
                  </a:lnTo>
                  <a:lnTo>
                    <a:pt x="147551" y="295102"/>
                  </a:lnTo>
                  <a:lnTo>
                    <a:pt x="0" y="295102"/>
                  </a:lnTo>
                  <a:close/>
                </a:path>
              </a:pathLst>
            </a:cu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75862" y="2842953"/>
            <a:ext cx="4580313" cy="1870363"/>
            <a:chOff x="6375862" y="2842953"/>
            <a:chExt cx="4580313" cy="1870363"/>
          </a:xfrm>
        </p:grpSpPr>
        <p:sp>
          <p:nvSpPr>
            <p:cNvPr id="21" name="矩形 20"/>
            <p:cNvSpPr/>
            <p:nvPr/>
          </p:nvSpPr>
          <p:spPr>
            <a:xfrm>
              <a:off x="6612695" y="2982731"/>
              <a:ext cx="4243727" cy="149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年八月将产房留置针完整率</a:t>
              </a: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达到</a:t>
              </a:r>
              <a:r>
                <a:rPr lang="en-US" altLang="zh-CN" sz="48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flipH="1">
              <a:off x="6375862" y="2842953"/>
              <a:ext cx="4580313" cy="1870363"/>
            </a:xfrm>
            <a:custGeom>
              <a:avLst/>
              <a:gdLst>
                <a:gd name="connsiteX0" fmla="*/ 4222865 w 4580313"/>
                <a:gd name="connsiteY0" fmla="*/ 0 h 1870363"/>
                <a:gd name="connsiteX1" fmla="*/ 0 w 4580313"/>
                <a:gd name="connsiteY1" fmla="*/ 0 h 1870363"/>
                <a:gd name="connsiteX2" fmla="*/ 0 w 4580313"/>
                <a:gd name="connsiteY2" fmla="*/ 1870363 h 1870363"/>
                <a:gd name="connsiteX3" fmla="*/ 4580313 w 4580313"/>
                <a:gd name="connsiteY3" fmla="*/ 1870363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0313" h="1870363">
                  <a:moveTo>
                    <a:pt x="4222865" y="0"/>
                  </a:moveTo>
                  <a:lnTo>
                    <a:pt x="0" y="0"/>
                  </a:lnTo>
                  <a:lnTo>
                    <a:pt x="0" y="1870363"/>
                  </a:lnTo>
                  <a:lnTo>
                    <a:pt x="4580313" y="1870363"/>
                  </a:lnTo>
                </a:path>
              </a:pathLst>
            </a:custGeom>
            <a:noFill/>
            <a:ln>
              <a:solidFill>
                <a:srgbClr val="E2413E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031" y="64758"/>
            <a:ext cx="2274032" cy="584775"/>
            <a:chOff x="213031" y="64758"/>
            <a:chExt cx="2274032" cy="584775"/>
          </a:xfrm>
        </p:grpSpPr>
        <p:sp>
          <p:nvSpPr>
            <p:cNvPr id="25" name="矩形 24"/>
            <p:cNvSpPr/>
            <p:nvPr/>
          </p:nvSpPr>
          <p:spPr>
            <a:xfrm>
              <a:off x="1071291" y="6475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目标图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鱼骨图 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要因分析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556805" y="3636889"/>
            <a:ext cx="3032274" cy="400110"/>
            <a:chOff x="4856237" y="3765028"/>
            <a:chExt cx="303227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27648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真因验证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20800" y="38131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46113" y="3271838"/>
            <a:ext cx="10593388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92388" y="701675"/>
            <a:ext cx="1436688" cy="260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167438" y="665163"/>
            <a:ext cx="1914525" cy="257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3" idx="0"/>
          </p:cNvCxnSpPr>
          <p:nvPr/>
        </p:nvCxnSpPr>
        <p:spPr>
          <a:xfrm flipV="1">
            <a:off x="1835150" y="3336925"/>
            <a:ext cx="1014413" cy="285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4" idx="0"/>
          </p:cNvCxnSpPr>
          <p:nvPr/>
        </p:nvCxnSpPr>
        <p:spPr>
          <a:xfrm flipV="1">
            <a:off x="5060950" y="3336925"/>
            <a:ext cx="660400" cy="2894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5" idx="0"/>
          </p:cNvCxnSpPr>
          <p:nvPr/>
        </p:nvCxnSpPr>
        <p:spPr>
          <a:xfrm flipV="1">
            <a:off x="8267700" y="3311525"/>
            <a:ext cx="657225" cy="2919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35150" y="53975"/>
            <a:ext cx="1063625" cy="611188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</a:t>
            </a:r>
          </a:p>
        </p:txBody>
      </p:sp>
      <p:sp>
        <p:nvSpPr>
          <p:cNvPr id="12" name="矩形 11"/>
          <p:cNvSpPr/>
          <p:nvPr/>
        </p:nvSpPr>
        <p:spPr>
          <a:xfrm>
            <a:off x="5795963" y="74613"/>
            <a:ext cx="1027113" cy="50165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3" name="矩形 12"/>
          <p:cNvSpPr/>
          <p:nvPr/>
        </p:nvSpPr>
        <p:spPr>
          <a:xfrm>
            <a:off x="1333500" y="6194425"/>
            <a:ext cx="1003300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</a:t>
            </a:r>
          </a:p>
        </p:txBody>
      </p:sp>
      <p:sp>
        <p:nvSpPr>
          <p:cNvPr id="14" name="矩形 13"/>
          <p:cNvSpPr/>
          <p:nvPr/>
        </p:nvSpPr>
        <p:spPr>
          <a:xfrm>
            <a:off x="4535488" y="6230938"/>
            <a:ext cx="1050925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料</a:t>
            </a:r>
          </a:p>
        </p:txBody>
      </p:sp>
      <p:sp>
        <p:nvSpPr>
          <p:cNvPr id="15" name="矩形 14"/>
          <p:cNvSpPr/>
          <p:nvPr/>
        </p:nvSpPr>
        <p:spPr>
          <a:xfrm>
            <a:off x="7791450" y="6230938"/>
            <a:ext cx="952500" cy="598488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</a:t>
            </a:r>
          </a:p>
        </p:txBody>
      </p:sp>
      <p:cxnSp>
        <p:nvCxnSpPr>
          <p:cNvPr id="16" name="直接箭头连接符 15"/>
          <p:cNvCxnSpPr>
            <a:stCxn id="15" idx="0"/>
          </p:cNvCxnSpPr>
          <p:nvPr/>
        </p:nvCxnSpPr>
        <p:spPr>
          <a:xfrm flipH="1" flipV="1">
            <a:off x="6823075" y="1208088"/>
            <a:ext cx="190658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5" idx="0"/>
          </p:cNvCxnSpPr>
          <p:nvPr/>
        </p:nvCxnSpPr>
        <p:spPr>
          <a:xfrm>
            <a:off x="8274050" y="806450"/>
            <a:ext cx="15875" cy="20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5" idx="0"/>
          </p:cNvCxnSpPr>
          <p:nvPr/>
        </p:nvCxnSpPr>
        <p:spPr>
          <a:xfrm flipH="1" flipV="1">
            <a:off x="8375650" y="1220788"/>
            <a:ext cx="15875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0"/>
          </p:cNvCxnSpPr>
          <p:nvPr/>
        </p:nvCxnSpPr>
        <p:spPr>
          <a:xfrm>
            <a:off x="7262813" y="1011238"/>
            <a:ext cx="14288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文本框 28"/>
          <p:cNvSpPr txBox="1"/>
          <p:nvPr/>
        </p:nvSpPr>
        <p:spPr>
          <a:xfrm>
            <a:off x="8743950" y="1127125"/>
            <a:ext cx="16430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孕妇特殊原因</a:t>
            </a:r>
          </a:p>
        </p:txBody>
      </p:sp>
      <p:sp>
        <p:nvSpPr>
          <p:cNvPr id="13331" name="文本框 29"/>
          <p:cNvSpPr txBox="1"/>
          <p:nvPr/>
        </p:nvSpPr>
        <p:spPr>
          <a:xfrm>
            <a:off x="8023225" y="334476"/>
            <a:ext cx="75522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知识</a:t>
            </a:r>
          </a:p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缺乏</a:t>
            </a:r>
          </a:p>
        </p:txBody>
      </p:sp>
      <p:sp>
        <p:nvSpPr>
          <p:cNvPr id="13332" name="文本框 30"/>
          <p:cNvSpPr txBox="1"/>
          <p:nvPr/>
        </p:nvSpPr>
        <p:spPr>
          <a:xfrm>
            <a:off x="8037513" y="1495425"/>
            <a:ext cx="15128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孕妇血高凝</a:t>
            </a:r>
          </a:p>
        </p:txBody>
      </p:sp>
      <p:sp>
        <p:nvSpPr>
          <p:cNvPr id="13333" name="文本框 31"/>
          <p:cNvSpPr txBox="1"/>
          <p:nvPr/>
        </p:nvSpPr>
        <p:spPr>
          <a:xfrm>
            <a:off x="6978650" y="366713"/>
            <a:ext cx="12811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用力易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出汗</a:t>
            </a:r>
          </a:p>
        </p:txBody>
      </p:sp>
      <p:sp>
        <p:nvSpPr>
          <p:cNvPr id="13334" name="文本框 32"/>
          <p:cNvSpPr txBox="1"/>
          <p:nvPr/>
        </p:nvSpPr>
        <p:spPr>
          <a:xfrm>
            <a:off x="7080250" y="1400175"/>
            <a:ext cx="10763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宫缩痛配合差</a:t>
            </a:r>
          </a:p>
        </p:txBody>
      </p:sp>
      <p:cxnSp>
        <p:nvCxnSpPr>
          <p:cNvPr id="34" name="直接箭头连接符 33"/>
          <p:cNvCxnSpPr>
            <a:stCxn id="15" idx="0"/>
          </p:cNvCxnSpPr>
          <p:nvPr/>
        </p:nvCxnSpPr>
        <p:spPr>
          <a:xfrm>
            <a:off x="7467600" y="1220788"/>
            <a:ext cx="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>
            <a:stCxn id="15" idx="0"/>
          </p:cNvCxnSpPr>
          <p:nvPr/>
        </p:nvCxnSpPr>
        <p:spPr>
          <a:xfrm>
            <a:off x="7739063" y="2693988"/>
            <a:ext cx="1658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文本框 16"/>
          <p:cNvSpPr txBox="1"/>
          <p:nvPr/>
        </p:nvSpPr>
        <p:spPr>
          <a:xfrm>
            <a:off x="9382125" y="2544763"/>
            <a:ext cx="1658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>
                <a:ea typeface="微软雅黑" panose="020B0503020204020204" pitchFamily="34" charset="-122"/>
                <a:sym typeface="Arial" panose="020B0604020202020204" pitchFamily="34" charset="0"/>
              </a:rPr>
              <a:t>孕妇血管因素</a:t>
            </a:r>
          </a:p>
        </p:txBody>
      </p: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>
            <a:off x="8023225" y="2409825"/>
            <a:ext cx="3127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文本框 19"/>
          <p:cNvSpPr txBox="1"/>
          <p:nvPr/>
        </p:nvSpPr>
        <p:spPr>
          <a:xfrm>
            <a:off x="7791450" y="2044700"/>
            <a:ext cx="16271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血管弹性差</a:t>
            </a:r>
          </a:p>
        </p:txBody>
      </p:sp>
      <p:cxnSp>
        <p:nvCxnSpPr>
          <p:cNvPr id="21" name="直接箭头连接符 20"/>
          <p:cNvCxnSpPr>
            <a:stCxn id="15" idx="0"/>
          </p:cNvCxnSpPr>
          <p:nvPr/>
        </p:nvCxnSpPr>
        <p:spPr>
          <a:xfrm flipH="1" flipV="1">
            <a:off x="8172450" y="2708275"/>
            <a:ext cx="163513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文本框 21"/>
          <p:cNvSpPr txBox="1"/>
          <p:nvPr/>
        </p:nvSpPr>
        <p:spPr>
          <a:xfrm>
            <a:off x="8081963" y="2828925"/>
            <a:ext cx="1827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血管通透性差</a:t>
            </a:r>
          </a:p>
        </p:txBody>
      </p:sp>
      <p:cxnSp>
        <p:nvCxnSpPr>
          <p:cNvPr id="23" name="直接箭头连接符 22"/>
          <p:cNvCxnSpPr>
            <a:stCxn id="15" idx="0"/>
          </p:cNvCxnSpPr>
          <p:nvPr/>
        </p:nvCxnSpPr>
        <p:spPr>
          <a:xfrm>
            <a:off x="5119688" y="1335088"/>
            <a:ext cx="167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3" name="文本框 23"/>
          <p:cNvSpPr txBox="1"/>
          <p:nvPr/>
        </p:nvSpPr>
        <p:spPr>
          <a:xfrm>
            <a:off x="4333875" y="1177925"/>
            <a:ext cx="996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管理者</a:t>
            </a:r>
          </a:p>
        </p:txBody>
      </p:sp>
      <p:cxnSp>
        <p:nvCxnSpPr>
          <p:cNvPr id="26" name="直接箭头连接符 25"/>
          <p:cNvCxnSpPr>
            <a:stCxn id="15" idx="0"/>
          </p:cNvCxnSpPr>
          <p:nvPr/>
        </p:nvCxnSpPr>
        <p:spPr>
          <a:xfrm>
            <a:off x="5746750" y="1011238"/>
            <a:ext cx="134938" cy="239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5" idx="0"/>
          </p:cNvCxnSpPr>
          <p:nvPr/>
        </p:nvCxnSpPr>
        <p:spPr>
          <a:xfrm flipV="1">
            <a:off x="5778500" y="1335088"/>
            <a:ext cx="357188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6" name="文本框 34"/>
          <p:cNvSpPr txBox="1"/>
          <p:nvPr/>
        </p:nvSpPr>
        <p:spPr>
          <a:xfrm>
            <a:off x="4914900" y="758825"/>
            <a:ext cx="1704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监督力度不够</a:t>
            </a:r>
          </a:p>
        </p:txBody>
      </p:sp>
      <p:sp>
        <p:nvSpPr>
          <p:cNvPr id="13347" name="文本框 35"/>
          <p:cNvSpPr txBox="1"/>
          <p:nvPr/>
        </p:nvSpPr>
        <p:spPr>
          <a:xfrm>
            <a:off x="4946650" y="1504950"/>
            <a:ext cx="2032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培训后落实不到位</a:t>
            </a:r>
          </a:p>
        </p:txBody>
      </p:sp>
      <p:cxnSp>
        <p:nvCxnSpPr>
          <p:cNvPr id="37" name="直接箭头连接符 36"/>
          <p:cNvCxnSpPr>
            <a:stCxn id="15" idx="0"/>
          </p:cNvCxnSpPr>
          <p:nvPr/>
        </p:nvCxnSpPr>
        <p:spPr>
          <a:xfrm>
            <a:off x="5321300" y="2536825"/>
            <a:ext cx="223837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文本框 37"/>
          <p:cNvSpPr txBox="1"/>
          <p:nvPr/>
        </p:nvSpPr>
        <p:spPr>
          <a:xfrm>
            <a:off x="4333875" y="2379663"/>
            <a:ext cx="996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助产士</a:t>
            </a:r>
          </a:p>
        </p:txBody>
      </p:sp>
      <p:cxnSp>
        <p:nvCxnSpPr>
          <p:cNvPr id="40" name="直接箭头连接符 39"/>
          <p:cNvCxnSpPr>
            <a:stCxn id="15" idx="0"/>
          </p:cNvCxnSpPr>
          <p:nvPr/>
        </p:nvCxnSpPr>
        <p:spPr>
          <a:xfrm flipV="1">
            <a:off x="7035800" y="2574925"/>
            <a:ext cx="2540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文本框 40"/>
          <p:cNvSpPr txBox="1"/>
          <p:nvPr/>
        </p:nvSpPr>
        <p:spPr>
          <a:xfrm>
            <a:off x="6530975" y="2784475"/>
            <a:ext cx="14795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思想不重视</a:t>
            </a:r>
          </a:p>
        </p:txBody>
      </p:sp>
      <p:cxnSp>
        <p:nvCxnSpPr>
          <p:cNvPr id="42" name="直接箭头连接符 41"/>
          <p:cNvCxnSpPr>
            <a:stCxn id="15" idx="0"/>
          </p:cNvCxnSpPr>
          <p:nvPr/>
        </p:nvCxnSpPr>
        <p:spPr>
          <a:xfrm flipV="1">
            <a:off x="5632450" y="2574925"/>
            <a:ext cx="2381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0"/>
          </p:cNvCxnSpPr>
          <p:nvPr/>
        </p:nvCxnSpPr>
        <p:spPr>
          <a:xfrm>
            <a:off x="6946900" y="2335213"/>
            <a:ext cx="209550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4" name="文本框 45"/>
          <p:cNvSpPr txBox="1"/>
          <p:nvPr/>
        </p:nvSpPr>
        <p:spPr>
          <a:xfrm>
            <a:off x="6135688" y="1863725"/>
            <a:ext cx="10795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临床经验不足</a:t>
            </a:r>
          </a:p>
        </p:txBody>
      </p:sp>
      <p:cxnSp>
        <p:nvCxnSpPr>
          <p:cNvPr id="47" name="直接箭头连接符 46"/>
          <p:cNvCxnSpPr>
            <a:stCxn id="15" idx="0"/>
          </p:cNvCxnSpPr>
          <p:nvPr/>
        </p:nvCxnSpPr>
        <p:spPr>
          <a:xfrm>
            <a:off x="5527675" y="2290763"/>
            <a:ext cx="4778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6" name="文本框 47"/>
          <p:cNvSpPr txBox="1"/>
          <p:nvPr/>
        </p:nvSpPr>
        <p:spPr>
          <a:xfrm>
            <a:off x="4795838" y="1992313"/>
            <a:ext cx="1371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操作不规范</a:t>
            </a:r>
          </a:p>
        </p:txBody>
      </p:sp>
      <p:cxnSp>
        <p:nvCxnSpPr>
          <p:cNvPr id="49" name="直接箭头连接符 48"/>
          <p:cNvCxnSpPr>
            <a:stCxn id="15" idx="0"/>
          </p:cNvCxnSpPr>
          <p:nvPr/>
        </p:nvCxnSpPr>
        <p:spPr>
          <a:xfrm flipV="1">
            <a:off x="2463800" y="946150"/>
            <a:ext cx="20955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5" idx="0"/>
          </p:cNvCxnSpPr>
          <p:nvPr/>
        </p:nvCxnSpPr>
        <p:spPr>
          <a:xfrm flipV="1">
            <a:off x="2852738" y="1722438"/>
            <a:ext cx="25400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15" idx="0"/>
          </p:cNvCxnSpPr>
          <p:nvPr/>
        </p:nvCxnSpPr>
        <p:spPr>
          <a:xfrm flipH="1">
            <a:off x="3316288" y="2828925"/>
            <a:ext cx="40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0" name="文本框 53"/>
          <p:cNvSpPr txBox="1"/>
          <p:nvPr/>
        </p:nvSpPr>
        <p:spPr>
          <a:xfrm>
            <a:off x="1598613" y="2663825"/>
            <a:ext cx="1941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过分依赖输液泵</a:t>
            </a:r>
          </a:p>
        </p:txBody>
      </p:sp>
      <p:sp>
        <p:nvSpPr>
          <p:cNvPr id="13361" name="文本框 54"/>
          <p:cNvSpPr txBox="1"/>
          <p:nvPr/>
        </p:nvSpPr>
        <p:spPr>
          <a:xfrm>
            <a:off x="523875" y="966788"/>
            <a:ext cx="21494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自由体位机械不足</a:t>
            </a:r>
          </a:p>
        </p:txBody>
      </p:sp>
      <p:sp>
        <p:nvSpPr>
          <p:cNvPr id="13362" name="文本框 55"/>
          <p:cNvSpPr txBox="1"/>
          <p:nvPr/>
        </p:nvSpPr>
        <p:spPr>
          <a:xfrm>
            <a:off x="852488" y="1722438"/>
            <a:ext cx="20462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缺少待、产一体床</a:t>
            </a:r>
          </a:p>
        </p:txBody>
      </p:sp>
      <p:cxnSp>
        <p:nvCxnSpPr>
          <p:cNvPr id="58" name="直接箭头连接符 57"/>
          <p:cNvCxnSpPr>
            <a:stCxn id="15" idx="0"/>
          </p:cNvCxnSpPr>
          <p:nvPr/>
        </p:nvCxnSpPr>
        <p:spPr>
          <a:xfrm flipH="1">
            <a:off x="8755063" y="4098925"/>
            <a:ext cx="447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文本框 58"/>
          <p:cNvSpPr txBox="1"/>
          <p:nvPr/>
        </p:nvSpPr>
        <p:spPr>
          <a:xfrm>
            <a:off x="9382125" y="3829050"/>
            <a:ext cx="14192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夜间工作量大人员缺少</a:t>
            </a:r>
          </a:p>
        </p:txBody>
      </p:sp>
      <p:cxnSp>
        <p:nvCxnSpPr>
          <p:cNvPr id="60" name="直接箭头连接符 59"/>
          <p:cNvCxnSpPr>
            <a:stCxn id="15" idx="0"/>
          </p:cNvCxnSpPr>
          <p:nvPr/>
        </p:nvCxnSpPr>
        <p:spPr>
          <a:xfrm flipH="1" flipV="1">
            <a:off x="8605838" y="5308600"/>
            <a:ext cx="10160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6" name="文本框 60"/>
          <p:cNvSpPr txBox="1"/>
          <p:nvPr/>
        </p:nvSpPr>
        <p:spPr>
          <a:xfrm>
            <a:off x="9621838" y="5221288"/>
            <a:ext cx="1419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社会坏境</a:t>
            </a:r>
          </a:p>
        </p:txBody>
      </p:sp>
      <p:sp>
        <p:nvSpPr>
          <p:cNvPr id="13367" name="文本框 62"/>
          <p:cNvSpPr txBox="1"/>
          <p:nvPr/>
        </p:nvSpPr>
        <p:spPr>
          <a:xfrm>
            <a:off x="8575675" y="5532438"/>
            <a:ext cx="15224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经济效益</a:t>
            </a:r>
          </a:p>
        </p:txBody>
      </p:sp>
      <p:cxnSp>
        <p:nvCxnSpPr>
          <p:cNvPr id="65" name="直接箭头连接符 64"/>
          <p:cNvCxnSpPr>
            <a:stCxn id="15" idx="0"/>
          </p:cNvCxnSpPr>
          <p:nvPr/>
        </p:nvCxnSpPr>
        <p:spPr>
          <a:xfrm>
            <a:off x="9083675" y="5114925"/>
            <a:ext cx="328613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15" idx="0"/>
          </p:cNvCxnSpPr>
          <p:nvPr/>
        </p:nvCxnSpPr>
        <p:spPr>
          <a:xfrm flipV="1">
            <a:off x="9023350" y="5294313"/>
            <a:ext cx="165100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0" name="文本框 66"/>
          <p:cNvSpPr txBox="1"/>
          <p:nvPr/>
        </p:nvSpPr>
        <p:spPr>
          <a:xfrm>
            <a:off x="8605838" y="4770438"/>
            <a:ext cx="20208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未形成规范流程</a:t>
            </a:r>
          </a:p>
        </p:txBody>
      </p:sp>
      <p:cxnSp>
        <p:nvCxnSpPr>
          <p:cNvPr id="68" name="直接箭头连接符 67"/>
          <p:cNvCxnSpPr>
            <a:stCxn id="13372" idx="3"/>
          </p:cNvCxnSpPr>
          <p:nvPr/>
        </p:nvCxnSpPr>
        <p:spPr>
          <a:xfrm flipV="1">
            <a:off x="850900" y="4098925"/>
            <a:ext cx="17272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2" name="文本框 68"/>
          <p:cNvSpPr txBox="1"/>
          <p:nvPr/>
        </p:nvSpPr>
        <p:spPr>
          <a:xfrm>
            <a:off x="149225" y="3784600"/>
            <a:ext cx="7016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固定环节</a:t>
            </a:r>
          </a:p>
        </p:txBody>
      </p:sp>
      <p:cxnSp>
        <p:nvCxnSpPr>
          <p:cNvPr id="70" name="直接箭头连接符 69"/>
          <p:cNvCxnSpPr>
            <a:stCxn id="13372" idx="3"/>
          </p:cNvCxnSpPr>
          <p:nvPr/>
        </p:nvCxnSpPr>
        <p:spPr>
          <a:xfrm>
            <a:off x="2112963" y="3873500"/>
            <a:ext cx="149225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4" name="文本框 70"/>
          <p:cNvSpPr txBox="1"/>
          <p:nvPr/>
        </p:nvSpPr>
        <p:spPr>
          <a:xfrm>
            <a:off x="1581150" y="3311525"/>
            <a:ext cx="11303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选择血管不合适</a:t>
            </a:r>
          </a:p>
        </p:txBody>
      </p:sp>
      <p:cxnSp>
        <p:nvCxnSpPr>
          <p:cNvPr id="73" name="直接箭头连接符 72"/>
          <p:cNvCxnSpPr>
            <a:stCxn id="13372" idx="3"/>
          </p:cNvCxnSpPr>
          <p:nvPr/>
        </p:nvCxnSpPr>
        <p:spPr>
          <a:xfrm>
            <a:off x="1246188" y="3814763"/>
            <a:ext cx="268288" cy="26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6" name="文本框 73"/>
          <p:cNvSpPr txBox="1"/>
          <p:nvPr/>
        </p:nvSpPr>
        <p:spPr>
          <a:xfrm>
            <a:off x="558800" y="3287713"/>
            <a:ext cx="12763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固定位置不正确</a:t>
            </a:r>
          </a:p>
        </p:txBody>
      </p:sp>
      <p:cxnSp>
        <p:nvCxnSpPr>
          <p:cNvPr id="75" name="直接箭头连接符 74"/>
          <p:cNvCxnSpPr>
            <a:stCxn id="13372" idx="3"/>
          </p:cNvCxnSpPr>
          <p:nvPr/>
        </p:nvCxnSpPr>
        <p:spPr>
          <a:xfrm flipV="1">
            <a:off x="1679575" y="4143375"/>
            <a:ext cx="179388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8" name="文本框 75"/>
          <p:cNvSpPr txBox="1"/>
          <p:nvPr/>
        </p:nvSpPr>
        <p:spPr>
          <a:xfrm>
            <a:off x="1038225" y="4337050"/>
            <a:ext cx="16732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贴</a:t>
            </a:r>
            <a:r>
              <a:rPr lang="en-US" altLang="zh-CN"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敷贴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手法不对</a:t>
            </a:r>
          </a:p>
        </p:txBody>
      </p:sp>
      <p:cxnSp>
        <p:nvCxnSpPr>
          <p:cNvPr id="77" name="直接箭头连接符 76"/>
          <p:cNvCxnSpPr>
            <a:stCxn id="13372" idx="3"/>
          </p:cNvCxnSpPr>
          <p:nvPr/>
        </p:nvCxnSpPr>
        <p:spPr>
          <a:xfrm flipH="1">
            <a:off x="2441575" y="4576763"/>
            <a:ext cx="17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0" name="文本框 77"/>
          <p:cNvSpPr txBox="1"/>
          <p:nvPr/>
        </p:nvSpPr>
        <p:spPr>
          <a:xfrm>
            <a:off x="4233863" y="4254500"/>
            <a:ext cx="10080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穿刺后护理</a:t>
            </a:r>
          </a:p>
        </p:txBody>
      </p:sp>
      <p:cxnSp>
        <p:nvCxnSpPr>
          <p:cNvPr id="79" name="直接箭头连接符 78"/>
          <p:cNvCxnSpPr>
            <a:stCxn id="13372" idx="3"/>
          </p:cNvCxnSpPr>
          <p:nvPr/>
        </p:nvCxnSpPr>
        <p:spPr>
          <a:xfrm flipH="1">
            <a:off x="2987675" y="4217988"/>
            <a:ext cx="119063" cy="31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2" name="文本框 79"/>
          <p:cNvSpPr txBox="1"/>
          <p:nvPr/>
        </p:nvSpPr>
        <p:spPr>
          <a:xfrm>
            <a:off x="2800350" y="3625850"/>
            <a:ext cx="128905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输液时间长滴速慢</a:t>
            </a:r>
          </a:p>
        </p:txBody>
      </p:sp>
      <p:cxnSp>
        <p:nvCxnSpPr>
          <p:cNvPr id="81" name="直接箭头连接符 80"/>
          <p:cNvCxnSpPr>
            <a:stCxn id="13372" idx="3"/>
          </p:cNvCxnSpPr>
          <p:nvPr/>
        </p:nvCxnSpPr>
        <p:spPr>
          <a:xfrm flipV="1">
            <a:off x="2635250" y="4606925"/>
            <a:ext cx="165100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4" name="文本框 81"/>
          <p:cNvSpPr txBox="1"/>
          <p:nvPr/>
        </p:nvSpPr>
        <p:spPr>
          <a:xfrm>
            <a:off x="2336800" y="4800600"/>
            <a:ext cx="9779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未及时封管</a:t>
            </a:r>
          </a:p>
        </p:txBody>
      </p:sp>
      <p:cxnSp>
        <p:nvCxnSpPr>
          <p:cNvPr id="84" name="直接箭头连接符 83"/>
          <p:cNvCxnSpPr>
            <a:stCxn id="13372" idx="3"/>
          </p:cNvCxnSpPr>
          <p:nvPr/>
        </p:nvCxnSpPr>
        <p:spPr>
          <a:xfrm flipH="1" flipV="1">
            <a:off x="3413125" y="4591050"/>
            <a:ext cx="163513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6" name="文本框 84"/>
          <p:cNvSpPr txBox="1"/>
          <p:nvPr/>
        </p:nvSpPr>
        <p:spPr>
          <a:xfrm>
            <a:off x="3060859" y="4906012"/>
            <a:ext cx="1504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巡视不到位</a:t>
            </a:r>
          </a:p>
        </p:txBody>
      </p:sp>
      <p:cxnSp>
        <p:nvCxnSpPr>
          <p:cNvPr id="87" name="直接箭头连接符 86"/>
          <p:cNvCxnSpPr>
            <a:stCxn id="13372" idx="3"/>
          </p:cNvCxnSpPr>
          <p:nvPr/>
        </p:nvCxnSpPr>
        <p:spPr>
          <a:xfrm>
            <a:off x="1403350" y="5294313"/>
            <a:ext cx="731838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8" name="文本框 87"/>
          <p:cNvSpPr txBox="1"/>
          <p:nvPr/>
        </p:nvSpPr>
        <p:spPr>
          <a:xfrm>
            <a:off x="558800" y="5083175"/>
            <a:ext cx="11652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缺乏规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范培训</a:t>
            </a:r>
          </a:p>
        </p:txBody>
      </p:sp>
      <p:cxnSp>
        <p:nvCxnSpPr>
          <p:cNvPr id="89" name="直接箭头连接符 88"/>
          <p:cNvCxnSpPr>
            <a:stCxn id="13372" idx="3"/>
          </p:cNvCxnSpPr>
          <p:nvPr/>
        </p:nvCxnSpPr>
        <p:spPr>
          <a:xfrm flipV="1">
            <a:off x="5414963" y="5046663"/>
            <a:ext cx="137318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0" name="文本框 89"/>
          <p:cNvSpPr txBox="1"/>
          <p:nvPr/>
        </p:nvSpPr>
        <p:spPr>
          <a:xfrm>
            <a:off x="6943725" y="4770438"/>
            <a:ext cx="1046163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材料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</a:p>
        </p:txBody>
      </p:sp>
      <p:cxnSp>
        <p:nvCxnSpPr>
          <p:cNvPr id="91" name="直接箭头连接符 90"/>
          <p:cNvCxnSpPr>
            <a:stCxn id="13372" idx="3"/>
          </p:cNvCxnSpPr>
          <p:nvPr/>
        </p:nvCxnSpPr>
        <p:spPr>
          <a:xfrm flipH="1">
            <a:off x="5976938" y="4770438"/>
            <a:ext cx="2238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2" name="文本框 91"/>
          <p:cNvSpPr txBox="1"/>
          <p:nvPr/>
        </p:nvSpPr>
        <p:spPr>
          <a:xfrm>
            <a:off x="5778500" y="4217988"/>
            <a:ext cx="9255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材质软硬不适</a:t>
            </a:r>
          </a:p>
        </p:txBody>
      </p:sp>
      <p:cxnSp>
        <p:nvCxnSpPr>
          <p:cNvPr id="93" name="直接箭头连接符 92"/>
          <p:cNvCxnSpPr>
            <a:stCxn id="13372" idx="3"/>
          </p:cNvCxnSpPr>
          <p:nvPr/>
        </p:nvCxnSpPr>
        <p:spPr>
          <a:xfrm flipH="1" flipV="1">
            <a:off x="5641975" y="5092700"/>
            <a:ext cx="4445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4" name="文本框 93"/>
          <p:cNvSpPr txBox="1"/>
          <p:nvPr/>
        </p:nvSpPr>
        <p:spPr>
          <a:xfrm>
            <a:off x="5280025" y="5324475"/>
            <a:ext cx="11017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胶布粘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性差</a:t>
            </a:r>
          </a:p>
        </p:txBody>
      </p:sp>
      <p:cxnSp>
        <p:nvCxnSpPr>
          <p:cNvPr id="95" name="直接箭头连接符 94"/>
          <p:cNvCxnSpPr>
            <a:stCxn id="13372" idx="3"/>
          </p:cNvCxnSpPr>
          <p:nvPr/>
        </p:nvCxnSpPr>
        <p:spPr>
          <a:xfrm flipH="1" flipV="1">
            <a:off x="6200775" y="5057775"/>
            <a:ext cx="33020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6" name="文本框 95"/>
          <p:cNvSpPr txBox="1"/>
          <p:nvPr/>
        </p:nvSpPr>
        <p:spPr>
          <a:xfrm>
            <a:off x="6200775" y="5445125"/>
            <a:ext cx="1381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胶布不透气</a:t>
            </a:r>
          </a:p>
        </p:txBody>
      </p:sp>
      <p:cxnSp>
        <p:nvCxnSpPr>
          <p:cNvPr id="97" name="直接箭头连接符 96"/>
          <p:cNvCxnSpPr>
            <a:stCxn id="13372" idx="3"/>
          </p:cNvCxnSpPr>
          <p:nvPr/>
        </p:nvCxnSpPr>
        <p:spPr>
          <a:xfrm flipH="1" flipV="1">
            <a:off x="5608638" y="4143375"/>
            <a:ext cx="1076325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8" name="文本框 97"/>
          <p:cNvSpPr txBox="1"/>
          <p:nvPr/>
        </p:nvSpPr>
        <p:spPr>
          <a:xfrm>
            <a:off x="6684963" y="3844925"/>
            <a:ext cx="10604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宣传资料不够</a:t>
            </a:r>
          </a:p>
        </p:txBody>
      </p:sp>
      <p:cxnSp>
        <p:nvCxnSpPr>
          <p:cNvPr id="99" name="直接箭头连接符 98"/>
          <p:cNvCxnSpPr>
            <a:stCxn id="13372" idx="3"/>
          </p:cNvCxnSpPr>
          <p:nvPr/>
        </p:nvCxnSpPr>
        <p:spPr>
          <a:xfrm>
            <a:off x="5160963" y="3740150"/>
            <a:ext cx="5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0" name="文本框 99"/>
          <p:cNvSpPr txBox="1"/>
          <p:nvPr/>
        </p:nvSpPr>
        <p:spPr>
          <a:xfrm>
            <a:off x="4235450" y="3411538"/>
            <a:ext cx="11795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留置针型号不合适</a:t>
            </a:r>
          </a:p>
        </p:txBody>
      </p:sp>
      <p:sp>
        <p:nvSpPr>
          <p:cNvPr id="13401" name="文本框 100"/>
          <p:cNvSpPr txBox="1"/>
          <p:nvPr/>
        </p:nvSpPr>
        <p:spPr>
          <a:xfrm>
            <a:off x="11311136" y="1689100"/>
            <a:ext cx="615553" cy="3479800"/>
          </a:xfrm>
          <a:prstGeom prst="rect">
            <a:avLst/>
          </a:prstGeom>
          <a:solidFill>
            <a:srgbClr val="E2413E"/>
          </a:solidFill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为什么</a:t>
            </a:r>
            <a:r>
              <a:rPr lang="zh-CN" altLang="en-US" sz="28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留置针不完 </a:t>
            </a:r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整</a:t>
            </a:r>
          </a:p>
        </p:txBody>
      </p:sp>
      <p:sp>
        <p:nvSpPr>
          <p:cNvPr id="90" name="椭圆 2"/>
          <p:cNvSpPr/>
          <p:nvPr/>
        </p:nvSpPr>
        <p:spPr>
          <a:xfrm>
            <a:off x="4340226" y="2270789"/>
            <a:ext cx="876799" cy="54001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椭圆 2"/>
          <p:cNvSpPr/>
          <p:nvPr/>
        </p:nvSpPr>
        <p:spPr>
          <a:xfrm>
            <a:off x="4728075" y="1934272"/>
            <a:ext cx="1381125" cy="4462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椭圆 2"/>
          <p:cNvSpPr/>
          <p:nvPr/>
        </p:nvSpPr>
        <p:spPr>
          <a:xfrm>
            <a:off x="7883526" y="309020"/>
            <a:ext cx="995612" cy="61318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椭圆 2"/>
          <p:cNvSpPr/>
          <p:nvPr/>
        </p:nvSpPr>
        <p:spPr>
          <a:xfrm>
            <a:off x="8796020" y="930144"/>
            <a:ext cx="1590993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椭圆 2"/>
          <p:cNvSpPr/>
          <p:nvPr/>
        </p:nvSpPr>
        <p:spPr>
          <a:xfrm>
            <a:off x="9572664" y="5103299"/>
            <a:ext cx="1590993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" name="椭圆 2"/>
          <p:cNvSpPr/>
          <p:nvPr/>
        </p:nvSpPr>
        <p:spPr>
          <a:xfrm>
            <a:off x="8674101" y="4616256"/>
            <a:ext cx="1765299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" name="椭圆 2"/>
          <p:cNvSpPr/>
          <p:nvPr/>
        </p:nvSpPr>
        <p:spPr>
          <a:xfrm>
            <a:off x="1390136" y="2547967"/>
            <a:ext cx="2232961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" name="椭圆 2"/>
          <p:cNvSpPr/>
          <p:nvPr/>
        </p:nvSpPr>
        <p:spPr>
          <a:xfrm>
            <a:off x="3088041" y="4835526"/>
            <a:ext cx="1278818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6" grpId="0" animBg="1"/>
      <p:bldP spid="98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500916" y="1766757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介绍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500916" y="25091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</a:p>
        </p:txBody>
      </p:sp>
      <p:sp>
        <p:nvSpPr>
          <p:cNvPr id="113" name="矩形 112"/>
          <p:cNvSpPr/>
          <p:nvPr/>
        </p:nvSpPr>
        <p:spPr>
          <a:xfrm>
            <a:off x="5500916" y="3251499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计划拟定 </a:t>
            </a:r>
          </a:p>
        </p:txBody>
      </p:sp>
      <p:sp>
        <p:nvSpPr>
          <p:cNvPr id="118" name="矩形 117"/>
          <p:cNvSpPr/>
          <p:nvPr/>
        </p:nvSpPr>
        <p:spPr>
          <a:xfrm>
            <a:off x="5500916" y="399387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现况把握</a:t>
            </a:r>
          </a:p>
        </p:txBody>
      </p:sp>
      <p:sp>
        <p:nvSpPr>
          <p:cNvPr id="123" name="矩形 122"/>
          <p:cNvSpPr/>
          <p:nvPr/>
        </p:nvSpPr>
        <p:spPr>
          <a:xfrm>
            <a:off x="5500916" y="4736241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目标设定 </a:t>
            </a:r>
          </a:p>
        </p:txBody>
      </p:sp>
      <p:sp>
        <p:nvSpPr>
          <p:cNvPr id="128" name="矩形 127"/>
          <p:cNvSpPr/>
          <p:nvPr/>
        </p:nvSpPr>
        <p:spPr>
          <a:xfrm>
            <a:off x="5500916" y="547861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</a:p>
        </p:txBody>
      </p:sp>
      <p:sp>
        <p:nvSpPr>
          <p:cNvPr id="165" name="PA_文本框 199"/>
          <p:cNvSpPr txBox="1"/>
          <p:nvPr>
            <p:custDataLst>
              <p:tags r:id="rId2"/>
            </p:custDataLst>
          </p:nvPr>
        </p:nvSpPr>
        <p:spPr>
          <a:xfrm>
            <a:off x="1920262" y="1044056"/>
            <a:ext cx="2600982" cy="549463"/>
          </a:xfrm>
          <a:custGeom>
            <a:avLst/>
            <a:gdLst/>
            <a:ahLst/>
            <a:cxnLst/>
            <a:rect l="l" t="t" r="r" b="b"/>
            <a:pathLst>
              <a:path w="2578608" h="544736">
                <a:moveTo>
                  <a:pt x="492633" y="50959"/>
                </a:moveTo>
                <a:cubicBezTo>
                  <a:pt x="468475" y="51007"/>
                  <a:pt x="447413" y="57390"/>
                  <a:pt x="429449" y="70109"/>
                </a:cubicBezTo>
                <a:cubicBezTo>
                  <a:pt x="411485" y="82828"/>
                  <a:pt x="402051" y="101596"/>
                  <a:pt x="401145" y="126414"/>
                </a:cubicBezTo>
                <a:lnTo>
                  <a:pt x="401145" y="418322"/>
                </a:lnTo>
                <a:cubicBezTo>
                  <a:pt x="402051" y="443506"/>
                  <a:pt x="411485" y="462496"/>
                  <a:pt x="429449" y="475294"/>
                </a:cubicBezTo>
                <a:cubicBezTo>
                  <a:pt x="447413" y="488092"/>
                  <a:pt x="468475" y="494507"/>
                  <a:pt x="492633" y="494539"/>
                </a:cubicBezTo>
                <a:cubicBezTo>
                  <a:pt x="516426" y="494507"/>
                  <a:pt x="537265" y="488092"/>
                  <a:pt x="555150" y="475294"/>
                </a:cubicBezTo>
                <a:cubicBezTo>
                  <a:pt x="573034" y="462496"/>
                  <a:pt x="582437" y="443506"/>
                  <a:pt x="583359" y="418322"/>
                </a:cubicBezTo>
                <a:lnTo>
                  <a:pt x="583359" y="126414"/>
                </a:lnTo>
                <a:cubicBezTo>
                  <a:pt x="582437" y="101596"/>
                  <a:pt x="573034" y="82828"/>
                  <a:pt x="555150" y="70109"/>
                </a:cubicBezTo>
                <a:cubicBezTo>
                  <a:pt x="537265" y="57390"/>
                  <a:pt x="516426" y="51007"/>
                  <a:pt x="492633" y="50959"/>
                </a:cubicBezTo>
                <a:close/>
                <a:moveTo>
                  <a:pt x="1756791" y="28227"/>
                </a:moveTo>
                <a:lnTo>
                  <a:pt x="1757553" y="29753"/>
                </a:lnTo>
                <a:lnTo>
                  <a:pt x="1757126" y="29110"/>
                </a:lnTo>
                <a:close/>
                <a:moveTo>
                  <a:pt x="775716" y="28227"/>
                </a:moveTo>
                <a:lnTo>
                  <a:pt x="776478" y="29753"/>
                </a:lnTo>
                <a:lnTo>
                  <a:pt x="776051" y="29110"/>
                </a:lnTo>
                <a:close/>
                <a:moveTo>
                  <a:pt x="1994957" y="6100"/>
                </a:moveTo>
                <a:lnTo>
                  <a:pt x="2297438" y="6100"/>
                </a:lnTo>
                <a:lnTo>
                  <a:pt x="2297438" y="55621"/>
                </a:lnTo>
                <a:lnTo>
                  <a:pt x="2169377" y="55621"/>
                </a:lnTo>
                <a:lnTo>
                  <a:pt x="2169377" y="539402"/>
                </a:lnTo>
                <a:lnTo>
                  <a:pt x="2119849" y="539402"/>
                </a:lnTo>
                <a:lnTo>
                  <a:pt x="2119849" y="55621"/>
                </a:lnTo>
                <a:lnTo>
                  <a:pt x="1994957" y="55621"/>
                </a:lnTo>
                <a:close/>
                <a:moveTo>
                  <a:pt x="1013882" y="6100"/>
                </a:moveTo>
                <a:lnTo>
                  <a:pt x="1316363" y="6100"/>
                </a:lnTo>
                <a:lnTo>
                  <a:pt x="1316363" y="55621"/>
                </a:lnTo>
                <a:lnTo>
                  <a:pt x="1188302" y="55621"/>
                </a:lnTo>
                <a:lnTo>
                  <a:pt x="1188302" y="539402"/>
                </a:lnTo>
                <a:lnTo>
                  <a:pt x="1138774" y="539402"/>
                </a:lnTo>
                <a:lnTo>
                  <a:pt x="1138774" y="55621"/>
                </a:lnTo>
                <a:lnTo>
                  <a:pt x="1013882" y="55621"/>
                </a:lnTo>
                <a:close/>
                <a:moveTo>
                  <a:pt x="1415796" y="6097"/>
                </a:moveTo>
                <a:lnTo>
                  <a:pt x="1605534" y="6097"/>
                </a:lnTo>
                <a:lnTo>
                  <a:pt x="1605534" y="54841"/>
                </a:lnTo>
                <a:lnTo>
                  <a:pt x="1421130" y="56364"/>
                </a:lnTo>
                <a:lnTo>
                  <a:pt x="1421130" y="240933"/>
                </a:lnTo>
                <a:lnTo>
                  <a:pt x="1597152" y="240933"/>
                </a:lnTo>
                <a:lnTo>
                  <a:pt x="1597152" y="290758"/>
                </a:lnTo>
                <a:lnTo>
                  <a:pt x="1421130" y="290758"/>
                </a:lnTo>
                <a:lnTo>
                  <a:pt x="1421130" y="416018"/>
                </a:lnTo>
                <a:cubicBezTo>
                  <a:pt x="1421670" y="436090"/>
                  <a:pt x="1428782" y="453258"/>
                  <a:pt x="1442466" y="467523"/>
                </a:cubicBezTo>
                <a:cubicBezTo>
                  <a:pt x="1456150" y="481788"/>
                  <a:pt x="1473168" y="489245"/>
                  <a:pt x="1493520" y="489896"/>
                </a:cubicBezTo>
                <a:lnTo>
                  <a:pt x="1605534" y="489896"/>
                </a:lnTo>
                <a:lnTo>
                  <a:pt x="1605534" y="539401"/>
                </a:lnTo>
                <a:lnTo>
                  <a:pt x="1493520" y="539401"/>
                </a:lnTo>
                <a:cubicBezTo>
                  <a:pt x="1459436" y="538401"/>
                  <a:pt x="1430830" y="526114"/>
                  <a:pt x="1407700" y="502540"/>
                </a:cubicBezTo>
                <a:cubicBezTo>
                  <a:pt x="1384570" y="478965"/>
                  <a:pt x="1372537" y="450105"/>
                  <a:pt x="1371600" y="415957"/>
                </a:cubicBezTo>
                <a:lnTo>
                  <a:pt x="1371600" y="49531"/>
                </a:lnTo>
                <a:cubicBezTo>
                  <a:pt x="1372060" y="36720"/>
                  <a:pt x="1376664" y="26337"/>
                  <a:pt x="1385411" y="18384"/>
                </a:cubicBezTo>
                <a:cubicBezTo>
                  <a:pt x="1394158" y="10431"/>
                  <a:pt x="1404287" y="6335"/>
                  <a:pt x="1415796" y="6097"/>
                </a:cubicBezTo>
                <a:close/>
                <a:moveTo>
                  <a:pt x="1722501" y="3049"/>
                </a:moveTo>
                <a:cubicBezTo>
                  <a:pt x="1730391" y="3065"/>
                  <a:pt x="1737662" y="5322"/>
                  <a:pt x="1744314" y="9820"/>
                </a:cubicBezTo>
                <a:lnTo>
                  <a:pt x="1757126" y="29110"/>
                </a:lnTo>
                <a:lnTo>
                  <a:pt x="1931289" y="488281"/>
                </a:lnTo>
                <a:lnTo>
                  <a:pt x="1919859" y="417327"/>
                </a:lnTo>
                <a:lnTo>
                  <a:pt x="1916049" y="5335"/>
                </a:lnTo>
                <a:lnTo>
                  <a:pt x="1965579" y="5335"/>
                </a:lnTo>
                <a:lnTo>
                  <a:pt x="1965579" y="502014"/>
                </a:lnTo>
                <a:cubicBezTo>
                  <a:pt x="1965246" y="514252"/>
                  <a:pt x="1961722" y="523535"/>
                  <a:pt x="1955006" y="529861"/>
                </a:cubicBezTo>
                <a:cubicBezTo>
                  <a:pt x="1948291" y="536187"/>
                  <a:pt x="1940386" y="539366"/>
                  <a:pt x="1931289" y="539398"/>
                </a:cubicBezTo>
                <a:cubicBezTo>
                  <a:pt x="1924606" y="539318"/>
                  <a:pt x="1918160" y="537188"/>
                  <a:pt x="1911953" y="533008"/>
                </a:cubicBezTo>
                <a:cubicBezTo>
                  <a:pt x="1905746" y="528828"/>
                  <a:pt x="1901016" y="523074"/>
                  <a:pt x="1897761" y="515746"/>
                </a:cubicBezTo>
                <a:cubicBezTo>
                  <a:pt x="1869266" y="444682"/>
                  <a:pt x="1840151" y="369564"/>
                  <a:pt x="1810417" y="290393"/>
                </a:cubicBezTo>
                <a:cubicBezTo>
                  <a:pt x="1780683" y="211221"/>
                  <a:pt x="1752140" y="135531"/>
                  <a:pt x="1724787" y="63322"/>
                </a:cubicBezTo>
                <a:lnTo>
                  <a:pt x="1734693" y="141905"/>
                </a:lnTo>
                <a:lnTo>
                  <a:pt x="1734693" y="539398"/>
                </a:lnTo>
                <a:lnTo>
                  <a:pt x="1685925" y="539398"/>
                </a:lnTo>
                <a:lnTo>
                  <a:pt x="1685925" y="41960"/>
                </a:lnTo>
                <a:cubicBezTo>
                  <a:pt x="1685925" y="29657"/>
                  <a:pt x="1689545" y="20120"/>
                  <a:pt x="1696784" y="13349"/>
                </a:cubicBezTo>
                <a:cubicBezTo>
                  <a:pt x="1704023" y="6577"/>
                  <a:pt x="1712595" y="3144"/>
                  <a:pt x="1722501" y="3049"/>
                </a:cubicBezTo>
                <a:close/>
                <a:moveTo>
                  <a:pt x="741426" y="3049"/>
                </a:moveTo>
                <a:cubicBezTo>
                  <a:pt x="749316" y="3065"/>
                  <a:pt x="756587" y="5322"/>
                  <a:pt x="763238" y="9820"/>
                </a:cubicBezTo>
                <a:lnTo>
                  <a:pt x="776051" y="29110"/>
                </a:lnTo>
                <a:lnTo>
                  <a:pt x="950214" y="488281"/>
                </a:lnTo>
                <a:lnTo>
                  <a:pt x="938784" y="417327"/>
                </a:lnTo>
                <a:lnTo>
                  <a:pt x="934974" y="5335"/>
                </a:lnTo>
                <a:lnTo>
                  <a:pt x="984504" y="5335"/>
                </a:lnTo>
                <a:lnTo>
                  <a:pt x="984504" y="502014"/>
                </a:lnTo>
                <a:cubicBezTo>
                  <a:pt x="984171" y="514252"/>
                  <a:pt x="980647" y="523535"/>
                  <a:pt x="973931" y="529861"/>
                </a:cubicBezTo>
                <a:cubicBezTo>
                  <a:pt x="967216" y="536187"/>
                  <a:pt x="959310" y="539366"/>
                  <a:pt x="950214" y="539398"/>
                </a:cubicBezTo>
                <a:cubicBezTo>
                  <a:pt x="943531" y="539318"/>
                  <a:pt x="937086" y="537188"/>
                  <a:pt x="930878" y="533008"/>
                </a:cubicBezTo>
                <a:cubicBezTo>
                  <a:pt x="924671" y="528828"/>
                  <a:pt x="919941" y="523074"/>
                  <a:pt x="916686" y="515746"/>
                </a:cubicBezTo>
                <a:cubicBezTo>
                  <a:pt x="888190" y="444682"/>
                  <a:pt x="859076" y="369564"/>
                  <a:pt x="829342" y="290393"/>
                </a:cubicBezTo>
                <a:cubicBezTo>
                  <a:pt x="799608" y="211221"/>
                  <a:pt x="771065" y="135531"/>
                  <a:pt x="743712" y="63322"/>
                </a:cubicBezTo>
                <a:lnTo>
                  <a:pt x="753618" y="141905"/>
                </a:lnTo>
                <a:lnTo>
                  <a:pt x="753618" y="539398"/>
                </a:lnTo>
                <a:lnTo>
                  <a:pt x="704850" y="539398"/>
                </a:lnTo>
                <a:lnTo>
                  <a:pt x="704850" y="41960"/>
                </a:lnTo>
                <a:cubicBezTo>
                  <a:pt x="704850" y="29657"/>
                  <a:pt x="708470" y="20120"/>
                  <a:pt x="715709" y="13349"/>
                </a:cubicBezTo>
                <a:cubicBezTo>
                  <a:pt x="722948" y="6577"/>
                  <a:pt x="731520" y="3144"/>
                  <a:pt x="741426" y="3049"/>
                </a:cubicBezTo>
                <a:close/>
                <a:moveTo>
                  <a:pt x="492633" y="1525"/>
                </a:moveTo>
                <a:cubicBezTo>
                  <a:pt x="516445" y="1528"/>
                  <a:pt x="538948" y="6169"/>
                  <a:pt x="560144" y="15446"/>
                </a:cubicBezTo>
                <a:cubicBezTo>
                  <a:pt x="581340" y="24723"/>
                  <a:pt x="598640" y="38614"/>
                  <a:pt x="612042" y="57120"/>
                </a:cubicBezTo>
                <a:cubicBezTo>
                  <a:pt x="625445" y="75626"/>
                  <a:pt x="632362" y="98724"/>
                  <a:pt x="632794" y="126414"/>
                </a:cubicBezTo>
                <a:lnTo>
                  <a:pt x="632794" y="418322"/>
                </a:lnTo>
                <a:cubicBezTo>
                  <a:pt x="632362" y="446262"/>
                  <a:pt x="625445" y="469539"/>
                  <a:pt x="612042" y="488153"/>
                </a:cubicBezTo>
                <a:cubicBezTo>
                  <a:pt x="598640" y="506767"/>
                  <a:pt x="581340" y="520724"/>
                  <a:pt x="560144" y="530024"/>
                </a:cubicBezTo>
                <a:cubicBezTo>
                  <a:pt x="538948" y="539325"/>
                  <a:pt x="516445" y="543975"/>
                  <a:pt x="492633" y="543973"/>
                </a:cubicBezTo>
                <a:cubicBezTo>
                  <a:pt x="468581" y="543975"/>
                  <a:pt x="445965" y="539325"/>
                  <a:pt x="424783" y="530024"/>
                </a:cubicBezTo>
                <a:cubicBezTo>
                  <a:pt x="403601" y="520724"/>
                  <a:pt x="386358" y="506767"/>
                  <a:pt x="373054" y="488153"/>
                </a:cubicBezTo>
                <a:cubicBezTo>
                  <a:pt x="359751" y="469539"/>
                  <a:pt x="352890" y="446262"/>
                  <a:pt x="352473" y="418322"/>
                </a:cubicBezTo>
                <a:lnTo>
                  <a:pt x="352473" y="126414"/>
                </a:lnTo>
                <a:cubicBezTo>
                  <a:pt x="352890" y="98724"/>
                  <a:pt x="359751" y="75626"/>
                  <a:pt x="373054" y="57120"/>
                </a:cubicBezTo>
                <a:cubicBezTo>
                  <a:pt x="386358" y="38614"/>
                  <a:pt x="403601" y="24723"/>
                  <a:pt x="424783" y="15446"/>
                </a:cubicBezTo>
                <a:cubicBezTo>
                  <a:pt x="445965" y="6169"/>
                  <a:pt x="468581" y="1528"/>
                  <a:pt x="492633" y="1525"/>
                </a:cubicBezTo>
                <a:close/>
                <a:moveTo>
                  <a:pt x="2442210" y="1"/>
                </a:moveTo>
                <a:cubicBezTo>
                  <a:pt x="2465004" y="24"/>
                  <a:pt x="2486726" y="5226"/>
                  <a:pt x="2507375" y="15606"/>
                </a:cubicBezTo>
                <a:cubicBezTo>
                  <a:pt x="2528024" y="25986"/>
                  <a:pt x="2544948" y="41402"/>
                  <a:pt x="2558147" y="61855"/>
                </a:cubicBezTo>
                <a:cubicBezTo>
                  <a:pt x="2571346" y="82309"/>
                  <a:pt x="2578166" y="107657"/>
                  <a:pt x="2578608" y="137901"/>
                </a:cubicBezTo>
                <a:lnTo>
                  <a:pt x="2529078" y="137901"/>
                </a:lnTo>
                <a:cubicBezTo>
                  <a:pt x="2528173" y="108887"/>
                  <a:pt x="2519125" y="86920"/>
                  <a:pt x="2501932" y="72000"/>
                </a:cubicBezTo>
                <a:cubicBezTo>
                  <a:pt x="2484739" y="57081"/>
                  <a:pt x="2464832" y="49589"/>
                  <a:pt x="2442210" y="49526"/>
                </a:cubicBezTo>
                <a:cubicBezTo>
                  <a:pt x="2418858" y="49589"/>
                  <a:pt x="2398506" y="55938"/>
                  <a:pt x="2381155" y="68572"/>
                </a:cubicBezTo>
                <a:cubicBezTo>
                  <a:pt x="2363804" y="81206"/>
                  <a:pt x="2354691" y="99745"/>
                  <a:pt x="2353818" y="124188"/>
                </a:cubicBezTo>
                <a:lnTo>
                  <a:pt x="2353818" y="169138"/>
                </a:lnTo>
                <a:cubicBezTo>
                  <a:pt x="2355009" y="194311"/>
                  <a:pt x="2365201" y="211961"/>
                  <a:pt x="2384393" y="222087"/>
                </a:cubicBezTo>
                <a:cubicBezTo>
                  <a:pt x="2403586" y="232213"/>
                  <a:pt x="2424636" y="239197"/>
                  <a:pt x="2447544" y="243038"/>
                </a:cubicBezTo>
                <a:cubicBezTo>
                  <a:pt x="2468353" y="246683"/>
                  <a:pt x="2488711" y="252176"/>
                  <a:pt x="2508617" y="259517"/>
                </a:cubicBezTo>
                <a:cubicBezTo>
                  <a:pt x="2528523" y="266858"/>
                  <a:pt x="2545043" y="278559"/>
                  <a:pt x="2558175" y="294619"/>
                </a:cubicBezTo>
                <a:cubicBezTo>
                  <a:pt x="2571308" y="310679"/>
                  <a:pt x="2578119" y="333610"/>
                  <a:pt x="2578608" y="363412"/>
                </a:cubicBezTo>
                <a:lnTo>
                  <a:pt x="2578608" y="419790"/>
                </a:lnTo>
                <a:cubicBezTo>
                  <a:pt x="2578161" y="447475"/>
                  <a:pt x="2571266" y="470576"/>
                  <a:pt x="2557921" y="489091"/>
                </a:cubicBezTo>
                <a:cubicBezTo>
                  <a:pt x="2544577" y="507606"/>
                  <a:pt x="2527465" y="521508"/>
                  <a:pt x="2506585" y="530796"/>
                </a:cubicBezTo>
                <a:cubicBezTo>
                  <a:pt x="2485705" y="540084"/>
                  <a:pt x="2463739" y="544731"/>
                  <a:pt x="2440686" y="544736"/>
                </a:cubicBezTo>
                <a:cubicBezTo>
                  <a:pt x="2416928" y="544717"/>
                  <a:pt x="2394764" y="539506"/>
                  <a:pt x="2374195" y="529103"/>
                </a:cubicBezTo>
                <a:cubicBezTo>
                  <a:pt x="2353625" y="518700"/>
                  <a:pt x="2336993" y="503218"/>
                  <a:pt x="2324298" y="482658"/>
                </a:cubicBezTo>
                <a:cubicBezTo>
                  <a:pt x="2311603" y="462097"/>
                  <a:pt x="2305187" y="436570"/>
                  <a:pt x="2305050" y="406076"/>
                </a:cubicBezTo>
                <a:lnTo>
                  <a:pt x="2353818" y="406076"/>
                </a:lnTo>
                <a:cubicBezTo>
                  <a:pt x="2354675" y="435424"/>
                  <a:pt x="2363629" y="457486"/>
                  <a:pt x="2380679" y="472263"/>
                </a:cubicBezTo>
                <a:cubicBezTo>
                  <a:pt x="2397728" y="487040"/>
                  <a:pt x="2417731" y="494436"/>
                  <a:pt x="2440686" y="494452"/>
                </a:cubicBezTo>
                <a:cubicBezTo>
                  <a:pt x="2463705" y="494389"/>
                  <a:pt x="2483961" y="488040"/>
                  <a:pt x="2501456" y="475406"/>
                </a:cubicBezTo>
                <a:cubicBezTo>
                  <a:pt x="2518950" y="462771"/>
                  <a:pt x="2528157" y="444233"/>
                  <a:pt x="2529078" y="419790"/>
                </a:cubicBezTo>
                <a:lnTo>
                  <a:pt x="2529078" y="363412"/>
                </a:lnTo>
                <a:cubicBezTo>
                  <a:pt x="2528094" y="337572"/>
                  <a:pt x="2518442" y="319923"/>
                  <a:pt x="2500122" y="310463"/>
                </a:cubicBezTo>
                <a:cubicBezTo>
                  <a:pt x="2481802" y="301003"/>
                  <a:pt x="2460721" y="294781"/>
                  <a:pt x="2436876" y="291797"/>
                </a:cubicBezTo>
                <a:cubicBezTo>
                  <a:pt x="2414872" y="287969"/>
                  <a:pt x="2393941" y="282504"/>
                  <a:pt x="2374082" y="275403"/>
                </a:cubicBezTo>
                <a:cubicBezTo>
                  <a:pt x="2354222" y="268302"/>
                  <a:pt x="2337920" y="256629"/>
                  <a:pt x="2325173" y="240386"/>
                </a:cubicBezTo>
                <a:cubicBezTo>
                  <a:pt x="2312426" y="224142"/>
                  <a:pt x="2305718" y="200393"/>
                  <a:pt x="2305050" y="169138"/>
                </a:cubicBezTo>
                <a:lnTo>
                  <a:pt x="2305050" y="124188"/>
                </a:lnTo>
                <a:cubicBezTo>
                  <a:pt x="2305445" y="96751"/>
                  <a:pt x="2312106" y="73829"/>
                  <a:pt x="2325032" y="55422"/>
                </a:cubicBezTo>
                <a:cubicBezTo>
                  <a:pt x="2337957" y="37014"/>
                  <a:pt x="2354778" y="23178"/>
                  <a:pt x="2375493" y="13913"/>
                </a:cubicBezTo>
                <a:cubicBezTo>
                  <a:pt x="2396208" y="4647"/>
                  <a:pt x="2418447" y="10"/>
                  <a:pt x="2442210" y="1"/>
                </a:cubicBezTo>
                <a:close/>
                <a:moveTo>
                  <a:pt x="139446" y="1"/>
                </a:moveTo>
                <a:cubicBezTo>
                  <a:pt x="162748" y="10"/>
                  <a:pt x="184978" y="5239"/>
                  <a:pt x="206135" y="15689"/>
                </a:cubicBezTo>
                <a:cubicBezTo>
                  <a:pt x="227292" y="26138"/>
                  <a:pt x="244724" y="41751"/>
                  <a:pt x="258431" y="62528"/>
                </a:cubicBezTo>
                <a:cubicBezTo>
                  <a:pt x="272138" y="83305"/>
                  <a:pt x="279466" y="109189"/>
                  <a:pt x="280416" y="140181"/>
                </a:cubicBezTo>
                <a:lnTo>
                  <a:pt x="229362" y="140181"/>
                </a:lnTo>
                <a:cubicBezTo>
                  <a:pt x="228457" y="110405"/>
                  <a:pt x="219218" y="87866"/>
                  <a:pt x="201644" y="72565"/>
                </a:cubicBezTo>
                <a:cubicBezTo>
                  <a:pt x="184071" y="57264"/>
                  <a:pt x="163592" y="49582"/>
                  <a:pt x="140208" y="49519"/>
                </a:cubicBezTo>
                <a:cubicBezTo>
                  <a:pt x="116094" y="49582"/>
                  <a:pt x="95171" y="56121"/>
                  <a:pt x="77438" y="69137"/>
                </a:cubicBezTo>
                <a:cubicBezTo>
                  <a:pt x="59706" y="82152"/>
                  <a:pt x="50403" y="101262"/>
                  <a:pt x="49530" y="126468"/>
                </a:cubicBezTo>
                <a:lnTo>
                  <a:pt x="49530" y="417503"/>
                </a:lnTo>
                <a:cubicBezTo>
                  <a:pt x="50784" y="442708"/>
                  <a:pt x="60277" y="461818"/>
                  <a:pt x="78010" y="474834"/>
                </a:cubicBezTo>
                <a:cubicBezTo>
                  <a:pt x="95742" y="487849"/>
                  <a:pt x="116475" y="494388"/>
                  <a:pt x="140208" y="494452"/>
                </a:cubicBezTo>
                <a:cubicBezTo>
                  <a:pt x="163592" y="494388"/>
                  <a:pt x="184071" y="486706"/>
                  <a:pt x="201644" y="471405"/>
                </a:cubicBezTo>
                <a:cubicBezTo>
                  <a:pt x="219218" y="456104"/>
                  <a:pt x="228457" y="433566"/>
                  <a:pt x="229362" y="403789"/>
                </a:cubicBezTo>
                <a:lnTo>
                  <a:pt x="280416" y="403789"/>
                </a:lnTo>
                <a:cubicBezTo>
                  <a:pt x="279701" y="434781"/>
                  <a:pt x="272495" y="460666"/>
                  <a:pt x="258798" y="481444"/>
                </a:cubicBezTo>
                <a:cubicBezTo>
                  <a:pt x="245101" y="502221"/>
                  <a:pt x="227678" y="517835"/>
                  <a:pt x="206530" y="528285"/>
                </a:cubicBezTo>
                <a:cubicBezTo>
                  <a:pt x="185382" y="538735"/>
                  <a:pt x="163275" y="543964"/>
                  <a:pt x="140208" y="543974"/>
                </a:cubicBezTo>
                <a:cubicBezTo>
                  <a:pt x="115928" y="543978"/>
                  <a:pt x="93199" y="539313"/>
                  <a:pt x="72023" y="529978"/>
                </a:cubicBezTo>
                <a:cubicBezTo>
                  <a:pt x="50847" y="520642"/>
                  <a:pt x="33650" y="506609"/>
                  <a:pt x="20433" y="487877"/>
                </a:cubicBezTo>
                <a:cubicBezTo>
                  <a:pt x="7216" y="469146"/>
                  <a:pt x="405" y="445687"/>
                  <a:pt x="0" y="417503"/>
                </a:cubicBezTo>
                <a:lnTo>
                  <a:pt x="0" y="126468"/>
                </a:lnTo>
                <a:cubicBezTo>
                  <a:pt x="395" y="98283"/>
                  <a:pt x="7140" y="74825"/>
                  <a:pt x="20235" y="56094"/>
                </a:cubicBezTo>
                <a:cubicBezTo>
                  <a:pt x="33331" y="37363"/>
                  <a:pt x="50405" y="23330"/>
                  <a:pt x="71459" y="13996"/>
                </a:cubicBezTo>
                <a:cubicBezTo>
                  <a:pt x="92513" y="4661"/>
                  <a:pt x="115175" y="-4"/>
                  <a:pt x="139446" y="1"/>
                </a:cubicBezTo>
                <a:close/>
              </a:path>
            </a:pathLst>
          </a:custGeom>
          <a:solidFill>
            <a:srgbClr val="4AA6C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000" dirty="0">
              <a:solidFill>
                <a:srgbClr val="00BAF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1832693" y="160335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汇报内容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2772141" y="1735288"/>
            <a:ext cx="242537" cy="86363"/>
            <a:chOff x="1292399" y="1796206"/>
            <a:chExt cx="364113" cy="129654"/>
          </a:xfrm>
        </p:grpSpPr>
        <p:sp>
          <p:nvSpPr>
            <p:cNvPr id="168" name="箭头: V 形 167"/>
            <p:cNvSpPr/>
            <p:nvPr/>
          </p:nvSpPr>
          <p:spPr>
            <a:xfrm>
              <a:off x="1292399" y="1796206"/>
              <a:ext cx="142900" cy="129654"/>
            </a:xfrm>
            <a:prstGeom prst="chevron">
              <a:avLst/>
            </a:prstGeom>
            <a:solidFill>
              <a:srgbClr val="00B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箭头: V 形 168"/>
            <p:cNvSpPr/>
            <p:nvPr/>
          </p:nvSpPr>
          <p:spPr>
            <a:xfrm>
              <a:off x="1403006" y="1796206"/>
              <a:ext cx="142900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箭头: V 形 169"/>
            <p:cNvSpPr/>
            <p:nvPr/>
          </p:nvSpPr>
          <p:spPr>
            <a:xfrm>
              <a:off x="1513612" y="1796206"/>
              <a:ext cx="142900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352204" cy="128987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82845" y="4666125"/>
            <a:ext cx="1269263" cy="1289878"/>
            <a:chOff x="6170440" y="2054859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672483" y="2041374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3976259" y="1715890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4290263" y="2063576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61040" y="1811731"/>
            <a:ext cx="450884" cy="408524"/>
            <a:chOff x="5604307" y="1821651"/>
            <a:chExt cx="450884" cy="408524"/>
          </a:xfrm>
        </p:grpSpPr>
        <p:sp>
          <p:nvSpPr>
            <p:cNvPr id="173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5061040" y="2550432"/>
            <a:ext cx="450884" cy="408524"/>
            <a:chOff x="5604307" y="1821651"/>
            <a:chExt cx="450884" cy="408524"/>
          </a:xfrm>
        </p:grpSpPr>
        <p:sp>
          <p:nvSpPr>
            <p:cNvPr id="17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5061040" y="3289133"/>
            <a:ext cx="450884" cy="408524"/>
            <a:chOff x="5604307" y="1821651"/>
            <a:chExt cx="450884" cy="408524"/>
          </a:xfrm>
        </p:grpSpPr>
        <p:sp>
          <p:nvSpPr>
            <p:cNvPr id="178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5061040" y="4027834"/>
            <a:ext cx="450884" cy="408524"/>
            <a:chOff x="5604307" y="1821651"/>
            <a:chExt cx="450884" cy="408524"/>
          </a:xfrm>
        </p:grpSpPr>
        <p:sp>
          <p:nvSpPr>
            <p:cNvPr id="181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061040" y="4766535"/>
            <a:ext cx="450884" cy="408524"/>
            <a:chOff x="5604307" y="1821651"/>
            <a:chExt cx="450884" cy="408524"/>
          </a:xfrm>
        </p:grpSpPr>
        <p:sp>
          <p:nvSpPr>
            <p:cNvPr id="184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061040" y="5505235"/>
            <a:ext cx="450884" cy="408524"/>
            <a:chOff x="5604307" y="1821651"/>
            <a:chExt cx="450884" cy="408524"/>
          </a:xfrm>
        </p:grpSpPr>
        <p:sp>
          <p:nvSpPr>
            <p:cNvPr id="187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0" name="矩形 189"/>
          <p:cNvSpPr/>
          <p:nvPr/>
        </p:nvSpPr>
        <p:spPr>
          <a:xfrm>
            <a:off x="8307609" y="17074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对策实施</a:t>
            </a:r>
          </a:p>
        </p:txBody>
      </p:sp>
      <p:sp>
        <p:nvSpPr>
          <p:cNvPr id="191" name="矩形 190"/>
          <p:cNvSpPr/>
          <p:nvPr/>
        </p:nvSpPr>
        <p:spPr>
          <a:xfrm>
            <a:off x="8307609" y="2449844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效果确认 </a:t>
            </a:r>
          </a:p>
        </p:txBody>
      </p:sp>
      <p:sp>
        <p:nvSpPr>
          <p:cNvPr id="192" name="矩形 191"/>
          <p:cNvSpPr/>
          <p:nvPr/>
        </p:nvSpPr>
        <p:spPr>
          <a:xfrm>
            <a:off x="8307609" y="319221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标准化</a:t>
            </a:r>
          </a:p>
        </p:txBody>
      </p:sp>
      <p:sp>
        <p:nvSpPr>
          <p:cNvPr id="193" name="矩形 192"/>
          <p:cNvSpPr/>
          <p:nvPr/>
        </p:nvSpPr>
        <p:spPr>
          <a:xfrm>
            <a:off x="8307609" y="393458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7867733" y="1780262"/>
            <a:ext cx="450884" cy="408524"/>
            <a:chOff x="5604307" y="1821651"/>
            <a:chExt cx="450884" cy="408524"/>
          </a:xfrm>
        </p:grpSpPr>
        <p:sp>
          <p:nvSpPr>
            <p:cNvPr id="196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07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867733" y="2518963"/>
            <a:ext cx="450884" cy="408524"/>
            <a:chOff x="5604307" y="1821651"/>
            <a:chExt cx="450884" cy="408524"/>
          </a:xfrm>
        </p:grpSpPr>
        <p:sp>
          <p:nvSpPr>
            <p:cNvPr id="199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08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7867733" y="3257664"/>
            <a:ext cx="450884" cy="408524"/>
            <a:chOff x="5604307" y="1821651"/>
            <a:chExt cx="450884" cy="408524"/>
          </a:xfrm>
        </p:grpSpPr>
        <p:sp>
          <p:nvSpPr>
            <p:cNvPr id="202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09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7867733" y="3996365"/>
            <a:ext cx="450884" cy="408524"/>
            <a:chOff x="5604307" y="1821651"/>
            <a:chExt cx="450884" cy="408524"/>
          </a:xfrm>
        </p:grpSpPr>
        <p:sp>
          <p:nvSpPr>
            <p:cNvPr id="20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7" grpId="0"/>
      <p:bldP spid="113" grpId="0"/>
      <p:bldP spid="118" grpId="0"/>
      <p:bldP spid="123" grpId="0"/>
      <p:bldP spid="128" grpId="0"/>
      <p:bldP spid="165" grpId="0" animBg="1"/>
      <p:bldP spid="166" grpId="0"/>
      <p:bldP spid="190" grpId="0"/>
      <p:bldP spid="191" grpId="0"/>
      <p:bldP spid="192" grpId="0"/>
      <p:bldP spid="1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对策实施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头脑风暴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03170" y="4088365"/>
            <a:ext cx="5007630" cy="400110"/>
            <a:chOff x="4856246" y="3768304"/>
            <a:chExt cx="5007630" cy="400110"/>
          </a:xfrm>
        </p:grpSpPr>
        <p:grpSp>
          <p:nvGrpSpPr>
            <p:cNvPr id="47" name="组合 46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49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123081" y="3768304"/>
              <a:ext cx="47407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小组讨论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加强各个层级的助产士培训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知识缺乏、操作不规范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、知识缺乏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、操作不规范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、加强各个层级的助产士培训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、对新入职及三年内助产士的培训中加入留置针的使用和护理，对全科助产士进行考核。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负责助产士进行培训。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74%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74%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对策二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加强对孕妇的宣教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孕妇特殊原因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、孕妇对留置针没意识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、孕妇无没有护理常识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、加入科室健康宣教内容，告知产妇留置针优点以留置后的注意事项。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、加强对孕妇的宣教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对策二实施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对策三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巡视不到位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、巡视不到位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、加强质控，科设立静脉输液质控员，与护士共同加强监督力度，定期抽查，并进行统计，设立奖惩措施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对策四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过分依赖输液泵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、过分依赖输液泵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、改善产房设施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个，有助于在自由体位开展的同时保证静脉输液的功能状态。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对策五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制定优化流程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未形成规范流程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、未形成规范流程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、留置针穿刺后，规定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小时观察穿刺点情况，及固定情况，输液结束后，尽快用生理盐水进行脉冲式封管。</a:t>
                      </a: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90%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制定产房特有的固定方式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1" y="942219"/>
            <a:ext cx="4153807" cy="5538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4742" y="942219"/>
            <a:ext cx="3302001" cy="2199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564742" y="3323771"/>
            <a:ext cx="6801906" cy="3156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64647" y="942220"/>
            <a:ext cx="3302001" cy="2199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graphicFrame>
        <p:nvGraphicFramePr>
          <p:cNvPr id="59" name="Chart 2"/>
          <p:cNvGraphicFramePr/>
          <p:nvPr/>
        </p:nvGraphicFramePr>
        <p:xfrm>
          <a:off x="972470" y="1630778"/>
          <a:ext cx="10279693" cy="533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0" name="组合 59"/>
          <p:cNvGrpSpPr/>
          <p:nvPr/>
        </p:nvGrpSpPr>
        <p:grpSpPr>
          <a:xfrm>
            <a:off x="6112316" y="2605884"/>
            <a:ext cx="4221859" cy="2459602"/>
            <a:chOff x="5916410" y="2315624"/>
            <a:chExt cx="4221859" cy="2459602"/>
          </a:xfrm>
        </p:grpSpPr>
        <p:sp>
          <p:nvSpPr>
            <p:cNvPr id="61" name="矩形: 圆角 12"/>
            <p:cNvSpPr/>
            <p:nvPr/>
          </p:nvSpPr>
          <p:spPr>
            <a:xfrm>
              <a:off x="5916410" y="2315624"/>
              <a:ext cx="4221859" cy="2459602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6083001" y="3012038"/>
              <a:ext cx="388867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t"/>
              <a:r>
                <a:rPr lang="zh-CN" alt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完好率达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斜纹 62"/>
            <p:cNvSpPr/>
            <p:nvPr/>
          </p:nvSpPr>
          <p:spPr>
            <a:xfrm rot="5400000">
              <a:off x="9169804" y="2285924"/>
              <a:ext cx="828134" cy="966309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423491">
              <a:off x="9394150" y="2455497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  <p:sp>
        <p:nvSpPr>
          <p:cNvPr id="65" name="直接连接符 64"/>
          <p:cNvSpPr>
            <a:spLocks noChangeShapeType="1"/>
          </p:cNvSpPr>
          <p:nvPr/>
        </p:nvSpPr>
        <p:spPr bwMode="auto">
          <a:xfrm rot="5400000" flipV="1">
            <a:off x="8012792" y="39320"/>
            <a:ext cx="0" cy="496205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034"/>
          <p:cNvSpPr>
            <a:spLocks noChangeShapeType="1"/>
          </p:cNvSpPr>
          <p:nvPr/>
        </p:nvSpPr>
        <p:spPr bwMode="auto">
          <a:xfrm flipH="1">
            <a:off x="5559114" y="2528700"/>
            <a:ext cx="0" cy="301192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9900" y="796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时间</a:t>
            </a:r>
            <a:r>
              <a:rPr lang="zh-CN" altLang="en-US" dirty="0" smtClean="0">
                <a:latin typeface="+mn-ea"/>
                <a:ea typeface="+mn-ea"/>
              </a:rPr>
              <a:t>：</a:t>
            </a:r>
            <a:r>
              <a:rPr lang="en-US" altLang="zh-CN" dirty="0" smtClean="0">
                <a:latin typeface="+mn-ea"/>
                <a:ea typeface="+mn-ea"/>
              </a:rPr>
              <a:t>2017</a:t>
            </a:r>
            <a:r>
              <a:rPr lang="zh-CN" altLang="en-US" dirty="0">
                <a:latin typeface="+mn-ea"/>
                <a:ea typeface="+mn-ea"/>
              </a:rPr>
              <a:t>年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</a:t>
            </a: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zh-CN" altLang="en-US" dirty="0" smtClean="0">
                <a:latin typeface="+mn-ea"/>
                <a:ea typeface="+mn-ea"/>
              </a:rPr>
              <a:t>日至</a:t>
            </a:r>
            <a:r>
              <a:rPr lang="en-US" altLang="zh-CN" dirty="0" smtClean="0">
                <a:latin typeface="+mn-ea"/>
                <a:ea typeface="+mn-ea"/>
              </a:rPr>
              <a:t>2017</a:t>
            </a:r>
            <a:r>
              <a:rPr lang="zh-CN" altLang="en-US" dirty="0" smtClean="0">
                <a:latin typeface="+mn-ea"/>
                <a:ea typeface="+mn-ea"/>
              </a:rPr>
              <a:t>年</a:t>
            </a:r>
            <a:r>
              <a:rPr lang="en-US" altLang="zh-CN" dirty="0" smtClean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</a:t>
            </a:r>
            <a:r>
              <a:rPr lang="en-US" altLang="zh-CN" dirty="0" smtClean="0">
                <a:latin typeface="+mn-ea"/>
                <a:ea typeface="+mn-ea"/>
              </a:rPr>
              <a:t>30</a:t>
            </a:r>
            <a:r>
              <a:rPr lang="zh-CN" altLang="en-US" dirty="0" smtClean="0">
                <a:latin typeface="+mn-ea"/>
                <a:ea typeface="+mn-ea"/>
              </a:rPr>
              <a:t>日</a:t>
            </a:r>
          </a:p>
          <a:p>
            <a:r>
              <a:rPr lang="zh-CN" altLang="en-US" dirty="0" smtClean="0">
                <a:latin typeface="+mn-ea"/>
                <a:ea typeface="+mn-ea"/>
              </a:rPr>
              <a:t>收集对象：分娩中心</a:t>
            </a:r>
            <a:r>
              <a:rPr lang="en-US" altLang="zh-CN" dirty="0" smtClean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月份采集数</a:t>
            </a:r>
            <a:r>
              <a:rPr lang="en-US" altLang="zh-CN" dirty="0" smtClean="0">
                <a:latin typeface="+mn-ea"/>
                <a:ea typeface="+mn-ea"/>
              </a:rPr>
              <a:t>262</a:t>
            </a:r>
            <a:r>
              <a:rPr lang="zh-CN" altLang="en-US" dirty="0" smtClean="0">
                <a:latin typeface="+mn-ea"/>
                <a:ea typeface="+mn-ea"/>
              </a:rPr>
              <a:t>份</a:t>
            </a:r>
          </a:p>
          <a:p>
            <a:r>
              <a:rPr lang="zh-CN" altLang="en-US" dirty="0" smtClean="0">
                <a:latin typeface="+mn-ea"/>
                <a:ea typeface="+mn-ea"/>
              </a:rPr>
              <a:t>改进</a:t>
            </a:r>
            <a:r>
              <a:rPr lang="zh-CN" altLang="en-US" dirty="0">
                <a:latin typeface="+mn-ea"/>
                <a:ea typeface="+mn-ea"/>
              </a:rPr>
              <a:t>后查检表的制定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r>
              <a:rPr lang="zh-CN" altLang="en-US" sz="88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介绍</a:t>
            </a:r>
            <a:endParaRPr lang="zh-CN" altLang="en-US" sz="88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组长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062320" cy="400110"/>
            <a:chOff x="4856246" y="3768304"/>
            <a:chExt cx="2062320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2" y="3768304"/>
              <a:ext cx="1795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协调员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秘书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931647" y="3601748"/>
            <a:ext cx="1724564" cy="400110"/>
            <a:chOff x="4856237" y="3765028"/>
            <a:chExt cx="172456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396611" y="1680276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9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18884" y="928577"/>
          <a:ext cx="10659106" cy="429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文本框 99"/>
          <p:cNvSpPr txBox="1">
            <a:spLocks noChangeArrowheads="1"/>
          </p:cNvSpPr>
          <p:nvPr/>
        </p:nvSpPr>
        <p:spPr bwMode="auto">
          <a:xfrm>
            <a:off x="2211189" y="4984863"/>
            <a:ext cx="87434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目标达成率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=(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)/(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)X100%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=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96%-74%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92%-74%)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x100%=</a:t>
            </a:r>
            <a:r>
              <a:rPr lang="en-US" altLang="zh-CN" sz="24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122.2%</a:t>
            </a:r>
            <a:endParaRPr lang="en-US" altLang="zh-CN" sz="24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X100%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=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74%-96%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/74%x100%=</a:t>
            </a:r>
            <a:r>
              <a:rPr lang="en-US" altLang="zh-CN" sz="24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29.7%</a:t>
            </a:r>
            <a:endParaRPr lang="en-US" altLang="zh-CN" sz="20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2649135" cy="584775"/>
            <a:chOff x="213031" y="64758"/>
            <a:chExt cx="2649135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790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dirty="0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30200" y="977901"/>
          <a:ext cx="11455401" cy="51206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795969"/>
                <a:gridCol w="3863463"/>
                <a:gridCol w="3795969"/>
              </a:tblGrid>
              <a:tr h="33422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■流程优化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提升力量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临床沟通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孕妇从穿刺到分娩后留置针的完好率</a:t>
                      </a: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PDCA-1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497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415924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提高分娩中心孕妇从穿刺后到分娩后留置针的完好率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分娩中心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三说明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（一）留置针操作流程</a:t>
                      </a: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助产士服装鞋帽整洁，符合着装要求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洗手，戴口罩。环境整洁、明亮、宽敞，备齐用物，物品完好无破损，均在有效期内。核对病人信息，查看手腕带，向患者做好解释工作，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给患者取舒适体位，系止血带，选择粗直、弹性好、血流丰富的血管，避开关节和静脉瓣，第一次消毒穿刺处皮肤，消毒面积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，待干。排气至滤网处，准备套管针、贴膜、胶条等（写好日期、时间）。系止血带，松紧度以放入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横指为宜，位置在穿刺点上方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；第二次消毒，消毒面积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，小于第一次。连接输液接头（如有）、套管针；去除护针帽，排气。穿刺过程中口头再次核对患者信息，无误后再进行穿刺。绷紧皮肤，在消毒范围的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1/2-1/3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处穿刺，以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15-30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度角进针，针头斜面朝上，直刺静脉，进针速度慢，避免刺穿血管后壁，保证导管和针芯均在血管内，见回血后降低角度再进针少许，一次性匀速撤出针芯，穿刺过程中，已抽出的部分针芯不能再重新插入。松止血带，时间不超过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分钟，指导患者松拳，打开输液调节器，冲回血、调节滴速。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14.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用无菌透明敷料，以穿刺点为中心固定，中心点正确、无张力、平整，延长管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型固定，输液接头要高于导管尖端，且与血管平行，标记条位置正确，利于观察穿刺点，不可贴后再写日期调节滴速，输液卡上签字。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操作后再次核对药物及患者信息。帮助病人摆好体位，做好健康宣教。快速手消，垃圾分类处理正确，洗手。在输液过程中每隔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分钟观察留置针情况，输液过程及时正确封管，在产程分娩过程中每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小时观察留置针情况。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四 注意事项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选择粗直、弹性好、易固定的静脉，避开关节和静脉瓣处，首选前臂、手背部位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自选图形 766"/>
          <p:cNvSpPr>
            <a:spLocks noChangeArrowheads="1"/>
          </p:cNvSpPr>
          <p:nvPr/>
        </p:nvSpPr>
        <p:spPr bwMode="auto">
          <a:xfrm>
            <a:off x="8303613" y="5758095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4" name="自选图形 766"/>
          <p:cNvSpPr>
            <a:spLocks noChangeArrowheads="1"/>
          </p:cNvSpPr>
          <p:nvPr/>
        </p:nvSpPr>
        <p:spPr bwMode="auto">
          <a:xfrm>
            <a:off x="8301574" y="5276896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031" y="64758"/>
            <a:ext cx="2649135" cy="584775"/>
            <a:chOff x="213031" y="64758"/>
            <a:chExt cx="2649135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790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dirty="0"/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30201" y="977900"/>
          <a:ext cx="4871162" cy="203023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14154"/>
                <a:gridCol w="1642854"/>
                <a:gridCol w="1614154"/>
              </a:tblGrid>
              <a:tr h="3525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流程</a:t>
                      </a:r>
                      <a:r>
                        <a:rPr lang="zh-CN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改善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提升力量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临床沟通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标本发送流程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PDCA-2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5476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113011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400" kern="100" dirty="0" smtClean="0">
                          <a:effectLst/>
                          <a:latin typeface="+mn-ea"/>
                          <a:ea typeface="+mn-ea"/>
                        </a:rPr>
                        <a:t>标本能够及时送检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中心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说明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）操作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流程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10116299" y="17508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无</a:t>
            </a:r>
          </a:p>
        </p:txBody>
      </p:sp>
      <p:sp>
        <p:nvSpPr>
          <p:cNvPr id="34" name="矩形 33"/>
          <p:cNvSpPr/>
          <p:nvPr/>
        </p:nvSpPr>
        <p:spPr>
          <a:xfrm>
            <a:off x="7223947" y="17805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有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7905887" y="314149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是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58744" y="295682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b="1" kern="100" dirty="0" smtClean="0">
                <a:latin typeface="Times New Roman" panose="02020603050405020304" pitchFamily="18" charset="0"/>
              </a:rPr>
              <a:t>否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767658" y="201245"/>
            <a:ext cx="5588888" cy="6425594"/>
            <a:chOff x="787303" y="844745"/>
            <a:chExt cx="7022689" cy="8074047"/>
          </a:xfrm>
        </p:grpSpPr>
        <p:sp>
          <p:nvSpPr>
            <p:cNvPr id="38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医生开出医嘱需要静脉输液</a:t>
              </a:r>
            </a:p>
          </p:txBody>
        </p:sp>
        <p:sp>
          <p:nvSpPr>
            <p:cNvPr id="40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4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椭圆 763"/>
            <p:cNvSpPr>
              <a:spLocks noChangeArrowheads="1"/>
            </p:cNvSpPr>
            <p:nvPr/>
          </p:nvSpPr>
          <p:spPr bwMode="auto">
            <a:xfrm>
              <a:off x="1175821" y="8063435"/>
              <a:ext cx="5792373" cy="8553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输液结束正确封管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67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61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65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30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52658" y="5278201"/>
              <a:ext cx="3286568" cy="1444569"/>
              <a:chOff x="4352658" y="5278201"/>
              <a:chExt cx="3286568" cy="1444569"/>
            </a:xfrm>
          </p:grpSpPr>
          <p:sp>
            <p:nvSpPr>
              <p:cNvPr id="64" name="自选图形 769"/>
              <p:cNvSpPr>
                <a:spLocks noChangeArrowheads="1"/>
              </p:cNvSpPr>
              <p:nvPr/>
            </p:nvSpPr>
            <p:spPr bwMode="auto">
              <a:xfrm>
                <a:off x="5870449" y="5278201"/>
                <a:ext cx="245910" cy="387941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矩形 770"/>
              <p:cNvSpPr>
                <a:spLocks noChangeArrowheads="1"/>
              </p:cNvSpPr>
              <p:nvPr/>
            </p:nvSpPr>
            <p:spPr bwMode="auto">
              <a:xfrm>
                <a:off x="4352658" y="5278440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延长管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型固定，输液接头高于导管尖端，且与血管平行待送产房时用弹力绷带加强固定</a:t>
                </a:r>
              </a:p>
            </p:txBody>
          </p:sp>
          <p:sp>
            <p:nvSpPr>
              <p:cNvPr id="70" name="矩形 770"/>
              <p:cNvSpPr>
                <a:spLocks noChangeArrowheads="1"/>
              </p:cNvSpPr>
              <p:nvPr/>
            </p:nvSpPr>
            <p:spPr bwMode="auto">
              <a:xfrm>
                <a:off x="4361437" y="6031875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连接输液器进行输液，根据药物性质调节滴速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87303" y="3501638"/>
              <a:ext cx="7022689" cy="585211"/>
              <a:chOff x="118151" y="2191180"/>
              <a:chExt cx="7022689" cy="585211"/>
            </a:xfrm>
          </p:grpSpPr>
          <p:sp>
            <p:nvSpPr>
              <p:cNvPr id="57" name="矩形 755"/>
              <p:cNvSpPr>
                <a:spLocks noChangeArrowheads="1"/>
              </p:cNvSpPr>
              <p:nvPr/>
            </p:nvSpPr>
            <p:spPr bwMode="auto">
              <a:xfrm>
                <a:off x="118151" y="2191180"/>
                <a:ext cx="3378316" cy="585211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indent="1333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indent="0" algn="ctr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查看留置针、敷贴是否完整，留置针是否通畅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58" name="矩形 761"/>
              <p:cNvSpPr>
                <a:spLocks noChangeArrowheads="1"/>
              </p:cNvSpPr>
              <p:nvPr/>
            </p:nvSpPr>
            <p:spPr bwMode="auto">
              <a:xfrm>
                <a:off x="3753573" y="2195374"/>
                <a:ext cx="3387267" cy="564803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准备用物，选择静脉（粗直弹性好血管），首选部位手背、前臂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19414" y="4443419"/>
              <a:ext cx="6211033" cy="794470"/>
              <a:chOff x="1419414" y="4443419"/>
              <a:chExt cx="6211033" cy="794470"/>
            </a:xfrm>
          </p:grpSpPr>
          <p:sp>
            <p:nvSpPr>
              <p:cNvPr id="55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必要时跟换留置针或敷贴</a:t>
                </a:r>
              </a:p>
            </p:txBody>
          </p:sp>
          <p:sp>
            <p:nvSpPr>
              <p:cNvPr id="56" name="矩形 767"/>
              <p:cNvSpPr>
                <a:spLocks noChangeArrowheads="1"/>
              </p:cNvSpPr>
              <p:nvPr/>
            </p:nvSpPr>
            <p:spPr bwMode="auto">
              <a:xfrm>
                <a:off x="4352658" y="4443419"/>
                <a:ext cx="3277789" cy="739150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消毒后待干，准确穿刺后用无菌透明敷料以穿刺点为中心无张力平整固定</a:t>
                </a:r>
              </a:p>
            </p:txBody>
          </p:sp>
        </p:grpSp>
        <p:sp>
          <p:nvSpPr>
            <p:cNvPr id="54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判断有无留置针</a:t>
              </a:r>
            </a:p>
          </p:txBody>
        </p:sp>
      </p:grpSp>
      <p:sp>
        <p:nvSpPr>
          <p:cNvPr id="69" name="矩形: 圆角 18"/>
          <p:cNvSpPr/>
          <p:nvPr/>
        </p:nvSpPr>
        <p:spPr>
          <a:xfrm>
            <a:off x="5405975" y="3008136"/>
            <a:ext cx="5791199" cy="189658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肘形连接符 23"/>
          <p:cNvCxnSpPr>
            <a:stCxn id="55" idx="3"/>
            <a:endCxn id="70" idx="1"/>
          </p:cNvCxnSpPr>
          <p:nvPr/>
        </p:nvCxnSpPr>
        <p:spPr bwMode="auto">
          <a:xfrm>
            <a:off x="7886521" y="3508645"/>
            <a:ext cx="725551" cy="1095609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rgbClr val="ED7D3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71" name="矩形 755"/>
          <p:cNvSpPr>
            <a:spLocks noChangeArrowheads="1"/>
          </p:cNvSpPr>
          <p:nvPr/>
        </p:nvSpPr>
        <p:spPr bwMode="auto">
          <a:xfrm>
            <a:off x="5405974" y="5111928"/>
            <a:ext cx="5814669" cy="278503"/>
          </a:xfrm>
          <a:prstGeom prst="rect">
            <a:avLst/>
          </a:prstGeom>
          <a:solidFill>
            <a:srgbClr val="E2413E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对孕妇进行留置针输液宣教，观察有无输液反应</a:t>
            </a:r>
          </a:p>
        </p:txBody>
      </p:sp>
      <p:sp>
        <p:nvSpPr>
          <p:cNvPr id="72" name="矩形 755"/>
          <p:cNvSpPr>
            <a:spLocks noChangeArrowheads="1"/>
          </p:cNvSpPr>
          <p:nvPr/>
        </p:nvSpPr>
        <p:spPr bwMode="auto">
          <a:xfrm>
            <a:off x="5398988" y="5477058"/>
            <a:ext cx="5814669" cy="278503"/>
          </a:xfrm>
          <a:prstGeom prst="rect">
            <a:avLst/>
          </a:prstGeom>
          <a:solidFill>
            <a:srgbClr val="E2413E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每隔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分钟巡视一次</a:t>
            </a:r>
          </a:p>
        </p:txBody>
      </p:sp>
      <p:sp>
        <p:nvSpPr>
          <p:cNvPr id="73" name="自选图形 766"/>
          <p:cNvSpPr>
            <a:spLocks noChangeArrowheads="1"/>
          </p:cNvSpPr>
          <p:nvPr/>
        </p:nvSpPr>
        <p:spPr bwMode="auto">
          <a:xfrm>
            <a:off x="9582928" y="4895379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6551035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723479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雷达图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2641972" y="1608354"/>
            <a:ext cx="397127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1863663" cy="584775"/>
            <a:chOff x="213031" y="64758"/>
            <a:chExt cx="1863663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8796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dirty="0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623" y="1169692"/>
          <a:ext cx="6439127" cy="3368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221"/>
                <a:gridCol w="793347"/>
                <a:gridCol w="793347"/>
                <a:gridCol w="792620"/>
                <a:gridCol w="792620"/>
                <a:gridCol w="716266"/>
                <a:gridCol w="829706"/>
              </a:tblGrid>
              <a:tr h="3196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项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目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改善前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改善后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活动成长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正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负向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</a:tr>
              <a:tr h="3623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42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责任与荣誉感</a:t>
                      </a: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 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解决问题能力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积极性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和谐度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1.3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沟通技巧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质管工具应用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凝聚力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52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 bwMode="auto">
          <a:xfrm flipV="1">
            <a:off x="6359201" y="197789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6359201" y="235309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2" name="直接箭头连接符 31"/>
          <p:cNvCxnSpPr/>
          <p:nvPr/>
        </p:nvCxnSpPr>
        <p:spPr bwMode="auto">
          <a:xfrm flipV="1">
            <a:off x="6359201" y="272828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6359201" y="310348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4" name="直接箭头连接符 33"/>
          <p:cNvCxnSpPr/>
          <p:nvPr/>
        </p:nvCxnSpPr>
        <p:spPr bwMode="auto">
          <a:xfrm flipV="1">
            <a:off x="6359201" y="347867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/>
          <p:cNvCxnSpPr/>
          <p:nvPr/>
        </p:nvCxnSpPr>
        <p:spPr bwMode="auto">
          <a:xfrm flipV="1">
            <a:off x="6359201" y="385387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6" name="直接箭头连接符 35"/>
          <p:cNvCxnSpPr/>
          <p:nvPr/>
        </p:nvCxnSpPr>
        <p:spPr bwMode="auto">
          <a:xfrm flipV="1">
            <a:off x="6359201" y="4229064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38" name="对象 36"/>
          <p:cNvGraphicFramePr>
            <a:graphicFrameLocks noChangeAspect="1"/>
          </p:cNvGraphicFramePr>
          <p:nvPr/>
        </p:nvGraphicFramePr>
        <p:xfrm>
          <a:off x="6762750" y="1169692"/>
          <a:ext cx="5429250" cy="335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矩形 38"/>
          <p:cNvSpPr/>
          <p:nvPr/>
        </p:nvSpPr>
        <p:spPr>
          <a:xfrm>
            <a:off x="323623" y="4719161"/>
            <a:ext cx="1142070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+mn-ea"/>
                <a:ea typeface="+mn-ea"/>
              </a:rPr>
              <a:t>       在</a:t>
            </a:r>
            <a:r>
              <a:rPr lang="zh-CN" altLang="en-US" dirty="0">
                <a:latin typeface="+mn-ea"/>
                <a:ea typeface="+mn-ea"/>
              </a:rPr>
              <a:t>开展持续改进提高孕妇从待产室到分娩后留置针的完好率，小组成员通过集中讨论分析原因，及时更新发送设备设施，制定适合本科的采集发送流程等一系列对策，有效减少各种导致标本采集发送环节失误的节点，同时提升了相关人员业务水平和解决应急事件，沟通等能力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/>
          <p:nvPr/>
        </p:nvSpPr>
        <p:spPr>
          <a:xfrm>
            <a:off x="2010006" y="0"/>
            <a:ext cx="2112433" cy="202776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054859"/>
            <a:ext cx="1972011" cy="20150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0434" y="2054859"/>
            <a:ext cx="1972011" cy="20150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972011" cy="2015067"/>
            <a:chOff x="0" y="0"/>
            <a:chExt cx="1972011" cy="2015067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0440" y="2054859"/>
            <a:ext cx="1982862" cy="2015067"/>
            <a:chOff x="6170440" y="2054859"/>
            <a:chExt cx="1982862" cy="2015067"/>
          </a:xfrm>
        </p:grpSpPr>
        <p:sp>
          <p:nvSpPr>
            <p:cNvPr id="19" name="矩形 18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170440" y="0"/>
            <a:ext cx="1982862" cy="2015067"/>
            <a:chOff x="6170440" y="0"/>
            <a:chExt cx="1982862" cy="2015067"/>
          </a:xfrm>
        </p:grpSpPr>
        <p:sp>
          <p:nvSpPr>
            <p:cNvPr id="24" name="矩形 23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6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191297" y="0"/>
            <a:ext cx="1967716" cy="2015067"/>
            <a:chOff x="8191297" y="0"/>
            <a:chExt cx="1967716" cy="2015067"/>
          </a:xfrm>
        </p:grpSpPr>
        <p:sp>
          <p:nvSpPr>
            <p:cNvPr id="29" name="矩形 28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31" name="Freeform 79"/>
              <p:cNvSpPr>
                <a:spLocks noEditPoint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010006" y="2054859"/>
            <a:ext cx="2112433" cy="2027767"/>
            <a:chOff x="2010006" y="2054859"/>
            <a:chExt cx="2112433" cy="2027767"/>
          </a:xfrm>
        </p:grpSpPr>
        <p:sp>
          <p:nvSpPr>
            <p:cNvPr id="3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91297" y="2054859"/>
            <a:ext cx="1967716" cy="2015067"/>
            <a:chOff x="8191297" y="2054859"/>
            <a:chExt cx="1967716" cy="2015067"/>
          </a:xfrm>
        </p:grpSpPr>
        <p:sp>
          <p:nvSpPr>
            <p:cNvPr id="37" name="矩形 36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88"/>
              <p:cNvSpPr>
                <a:spLocks noEditPoint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90"/>
              <p:cNvSpPr>
                <a:spLocks noEditPoint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197010" y="2054859"/>
            <a:ext cx="2015239" cy="2027767"/>
            <a:chOff x="10197010" y="2054859"/>
            <a:chExt cx="2015239" cy="2027767"/>
          </a:xfrm>
        </p:grpSpPr>
        <p:sp>
          <p:nvSpPr>
            <p:cNvPr id="44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6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0197010" y="0"/>
            <a:ext cx="2015239" cy="2027767"/>
            <a:chOff x="10197010" y="0"/>
            <a:chExt cx="2015239" cy="2027767"/>
          </a:xfrm>
        </p:grpSpPr>
        <p:sp>
          <p:nvSpPr>
            <p:cNvPr id="4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51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160434" y="0"/>
            <a:ext cx="1972011" cy="2015067"/>
            <a:chOff x="4160434" y="0"/>
            <a:chExt cx="1972011" cy="2015067"/>
          </a:xfrm>
        </p:grpSpPr>
        <p:sp>
          <p:nvSpPr>
            <p:cNvPr id="58" name="矩形 57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60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00304" y="4504551"/>
            <a:ext cx="7191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汇报完毕 谢谢大家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4085968"/>
            <a:ext cx="12212249" cy="102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204480" y="6128127"/>
            <a:ext cx="2257946" cy="428709"/>
            <a:chOff x="6096000" y="5430772"/>
            <a:chExt cx="2428041" cy="461004"/>
          </a:xfrm>
        </p:grpSpPr>
        <p:grpSp>
          <p:nvGrpSpPr>
            <p:cNvPr id="77" name="组合 76"/>
            <p:cNvGrpSpPr/>
            <p:nvPr/>
          </p:nvGrpSpPr>
          <p:grpSpPr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79" name="矩形: 圆角 88"/>
              <p:cNvSpPr/>
              <p:nvPr/>
            </p:nvSpPr>
            <p:spPr>
              <a:xfrm>
                <a:off x="5632247" y="4822634"/>
                <a:ext cx="461004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124161" y="4822634"/>
                <a:ext cx="1936127" cy="42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hospital_172243"/>
            <p:cNvSpPr>
              <a:spLocks noChangeAspect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connsiteX0" fmla="*/ 7855 w 337352"/>
                <a:gd name="connsiteY0" fmla="*/ 120900 h 305730"/>
                <a:gd name="connsiteX1" fmla="*/ 16884 w 337352"/>
                <a:gd name="connsiteY1" fmla="*/ 122147 h 305730"/>
                <a:gd name="connsiteX2" fmla="*/ 15594 w 337352"/>
                <a:gd name="connsiteY2" fmla="*/ 130879 h 305730"/>
                <a:gd name="connsiteX3" fmla="*/ 10435 w 337352"/>
                <a:gd name="connsiteY3" fmla="*/ 134621 h 305730"/>
                <a:gd name="connsiteX4" fmla="*/ 6565 w 337352"/>
                <a:gd name="connsiteY4" fmla="*/ 135868 h 305730"/>
                <a:gd name="connsiteX5" fmla="*/ 1406 w 337352"/>
                <a:gd name="connsiteY5" fmla="*/ 133374 h 305730"/>
                <a:gd name="connsiteX6" fmla="*/ 2695 w 337352"/>
                <a:gd name="connsiteY6" fmla="*/ 124642 h 305730"/>
                <a:gd name="connsiteX7" fmla="*/ 7855 w 337352"/>
                <a:gd name="connsiteY7" fmla="*/ 120900 h 305730"/>
                <a:gd name="connsiteX8" fmla="*/ 146648 w 337352"/>
                <a:gd name="connsiteY8" fmla="*/ 113642 h 305730"/>
                <a:gd name="connsiteX9" fmla="*/ 146648 w 337352"/>
                <a:gd name="connsiteY9" fmla="*/ 154811 h 305730"/>
                <a:gd name="connsiteX10" fmla="*/ 140008 w 337352"/>
                <a:gd name="connsiteY10" fmla="*/ 161451 h 305730"/>
                <a:gd name="connsiteX11" fmla="*/ 98839 w 337352"/>
                <a:gd name="connsiteY11" fmla="*/ 161451 h 305730"/>
                <a:gd name="connsiteX12" fmla="*/ 98839 w 337352"/>
                <a:gd name="connsiteY12" fmla="*/ 202619 h 305730"/>
                <a:gd name="connsiteX13" fmla="*/ 140008 w 337352"/>
                <a:gd name="connsiteY13" fmla="*/ 202619 h 305730"/>
                <a:gd name="connsiteX14" fmla="*/ 146648 w 337352"/>
                <a:gd name="connsiteY14" fmla="*/ 209259 h 305730"/>
                <a:gd name="connsiteX15" fmla="*/ 146648 w 337352"/>
                <a:gd name="connsiteY15" fmla="*/ 251755 h 305730"/>
                <a:gd name="connsiteX16" fmla="*/ 189144 w 337352"/>
                <a:gd name="connsiteY16" fmla="*/ 251755 h 305730"/>
                <a:gd name="connsiteX17" fmla="*/ 189144 w 337352"/>
                <a:gd name="connsiteY17" fmla="*/ 209259 h 305730"/>
                <a:gd name="connsiteX18" fmla="*/ 195784 w 337352"/>
                <a:gd name="connsiteY18" fmla="*/ 202619 h 305730"/>
                <a:gd name="connsiteX19" fmla="*/ 236952 w 337352"/>
                <a:gd name="connsiteY19" fmla="*/ 202619 h 305730"/>
                <a:gd name="connsiteX20" fmla="*/ 236952 w 337352"/>
                <a:gd name="connsiteY20" fmla="*/ 161451 h 305730"/>
                <a:gd name="connsiteX21" fmla="*/ 195784 w 337352"/>
                <a:gd name="connsiteY21" fmla="*/ 161451 h 305730"/>
                <a:gd name="connsiteX22" fmla="*/ 189144 w 337352"/>
                <a:gd name="connsiteY22" fmla="*/ 154811 h 305730"/>
                <a:gd name="connsiteX23" fmla="*/ 189144 w 337352"/>
                <a:gd name="connsiteY23" fmla="*/ 113642 h 305730"/>
                <a:gd name="connsiteX24" fmla="*/ 146648 w 337352"/>
                <a:gd name="connsiteY24" fmla="*/ 113642 h 305730"/>
                <a:gd name="connsiteX25" fmla="*/ 140204 w 337352"/>
                <a:gd name="connsiteY25" fmla="*/ 100942 h 305730"/>
                <a:gd name="connsiteX26" fmla="*/ 195587 w 337352"/>
                <a:gd name="connsiteY26" fmla="*/ 100942 h 305730"/>
                <a:gd name="connsiteX27" fmla="*/ 202181 w 337352"/>
                <a:gd name="connsiteY27" fmla="*/ 107535 h 305730"/>
                <a:gd name="connsiteX28" fmla="*/ 202181 w 337352"/>
                <a:gd name="connsiteY28" fmla="*/ 148414 h 305730"/>
                <a:gd name="connsiteX29" fmla="*/ 243059 w 337352"/>
                <a:gd name="connsiteY29" fmla="*/ 148414 h 305730"/>
                <a:gd name="connsiteX30" fmla="*/ 249652 w 337352"/>
                <a:gd name="connsiteY30" fmla="*/ 155007 h 305730"/>
                <a:gd name="connsiteX31" fmla="*/ 249652 w 337352"/>
                <a:gd name="connsiteY31" fmla="*/ 209072 h 305730"/>
                <a:gd name="connsiteX32" fmla="*/ 243059 w 337352"/>
                <a:gd name="connsiteY32" fmla="*/ 216984 h 305730"/>
                <a:gd name="connsiteX33" fmla="*/ 202181 w 337352"/>
                <a:gd name="connsiteY33" fmla="*/ 216984 h 305730"/>
                <a:gd name="connsiteX34" fmla="*/ 202181 w 337352"/>
                <a:gd name="connsiteY34" fmla="*/ 257862 h 305730"/>
                <a:gd name="connsiteX35" fmla="*/ 195587 w 337352"/>
                <a:gd name="connsiteY35" fmla="*/ 264455 h 305730"/>
                <a:gd name="connsiteX36" fmla="*/ 140204 w 337352"/>
                <a:gd name="connsiteY36" fmla="*/ 264455 h 305730"/>
                <a:gd name="connsiteX37" fmla="*/ 133611 w 337352"/>
                <a:gd name="connsiteY37" fmla="*/ 257862 h 305730"/>
                <a:gd name="connsiteX38" fmla="*/ 133611 w 337352"/>
                <a:gd name="connsiteY38" fmla="*/ 216984 h 305730"/>
                <a:gd name="connsiteX39" fmla="*/ 92732 w 337352"/>
                <a:gd name="connsiteY39" fmla="*/ 216984 h 305730"/>
                <a:gd name="connsiteX40" fmla="*/ 86139 w 337352"/>
                <a:gd name="connsiteY40" fmla="*/ 209072 h 305730"/>
                <a:gd name="connsiteX41" fmla="*/ 86139 w 337352"/>
                <a:gd name="connsiteY41" fmla="*/ 155007 h 305730"/>
                <a:gd name="connsiteX42" fmla="*/ 92732 w 337352"/>
                <a:gd name="connsiteY42" fmla="*/ 148414 h 305730"/>
                <a:gd name="connsiteX43" fmla="*/ 133611 w 337352"/>
                <a:gd name="connsiteY43" fmla="*/ 148414 h 305730"/>
                <a:gd name="connsiteX44" fmla="*/ 133611 w 337352"/>
                <a:gd name="connsiteY44" fmla="*/ 107535 h 305730"/>
                <a:gd name="connsiteX45" fmla="*/ 140204 w 337352"/>
                <a:gd name="connsiteY45" fmla="*/ 100942 h 305730"/>
                <a:gd name="connsiteX46" fmla="*/ 204484 w 337352"/>
                <a:gd name="connsiteY46" fmla="*/ 54386 h 305730"/>
                <a:gd name="connsiteX47" fmla="*/ 271057 w 337352"/>
                <a:gd name="connsiteY47" fmla="*/ 104863 h 305730"/>
                <a:gd name="connsiteX48" fmla="*/ 272388 w 337352"/>
                <a:gd name="connsiteY48" fmla="*/ 114162 h 305730"/>
                <a:gd name="connsiteX49" fmla="*/ 267063 w 337352"/>
                <a:gd name="connsiteY49" fmla="*/ 116818 h 305730"/>
                <a:gd name="connsiteX50" fmla="*/ 263068 w 337352"/>
                <a:gd name="connsiteY50" fmla="*/ 115490 h 305730"/>
                <a:gd name="connsiteX51" fmla="*/ 196496 w 337352"/>
                <a:gd name="connsiteY51" fmla="*/ 65013 h 305730"/>
                <a:gd name="connsiteX52" fmla="*/ 195164 w 337352"/>
                <a:gd name="connsiteY52" fmla="*/ 55715 h 305730"/>
                <a:gd name="connsiteX53" fmla="*/ 204484 w 337352"/>
                <a:gd name="connsiteY53" fmla="*/ 54386 h 305730"/>
                <a:gd name="connsiteX54" fmla="*/ 174679 w 337352"/>
                <a:gd name="connsiteY54" fmla="*/ 30590 h 305730"/>
                <a:gd name="connsiteX55" fmla="*/ 188389 w 337352"/>
                <a:gd name="connsiteY55" fmla="*/ 41285 h 305730"/>
                <a:gd name="connsiteX56" fmla="*/ 189760 w 337352"/>
                <a:gd name="connsiteY56" fmla="*/ 50643 h 305730"/>
                <a:gd name="connsiteX57" fmla="*/ 184276 w 337352"/>
                <a:gd name="connsiteY57" fmla="*/ 53317 h 305730"/>
                <a:gd name="connsiteX58" fmla="*/ 180163 w 337352"/>
                <a:gd name="connsiteY58" fmla="*/ 51980 h 305730"/>
                <a:gd name="connsiteX59" fmla="*/ 165081 w 337352"/>
                <a:gd name="connsiteY59" fmla="*/ 41285 h 305730"/>
                <a:gd name="connsiteX60" fmla="*/ 163710 w 337352"/>
                <a:gd name="connsiteY60" fmla="*/ 31927 h 305730"/>
                <a:gd name="connsiteX61" fmla="*/ 174679 w 337352"/>
                <a:gd name="connsiteY61" fmla="*/ 30590 h 305730"/>
                <a:gd name="connsiteX62" fmla="*/ 168689 w 337352"/>
                <a:gd name="connsiteY62" fmla="*/ 15217 h 305730"/>
                <a:gd name="connsiteX63" fmla="*/ 52801 w 337352"/>
                <a:gd name="connsiteY63" fmla="*/ 102529 h 305730"/>
                <a:gd name="connsiteX64" fmla="*/ 52801 w 337352"/>
                <a:gd name="connsiteY64" fmla="*/ 293030 h 305730"/>
                <a:gd name="connsiteX65" fmla="*/ 282989 w 337352"/>
                <a:gd name="connsiteY65" fmla="*/ 293030 h 305730"/>
                <a:gd name="connsiteX66" fmla="*/ 282989 w 337352"/>
                <a:gd name="connsiteY66" fmla="*/ 102529 h 305730"/>
                <a:gd name="connsiteX67" fmla="*/ 164651 w 337352"/>
                <a:gd name="connsiteY67" fmla="*/ 1972 h 305730"/>
                <a:gd name="connsiteX68" fmla="*/ 172555 w 337352"/>
                <a:gd name="connsiteY68" fmla="*/ 1972 h 305730"/>
                <a:gd name="connsiteX69" fmla="*/ 293759 w 337352"/>
                <a:gd name="connsiteY69" fmla="*/ 92705 h 305730"/>
                <a:gd name="connsiteX70" fmla="*/ 334599 w 337352"/>
                <a:gd name="connsiteY70" fmla="*/ 124264 h 305730"/>
                <a:gd name="connsiteX71" fmla="*/ 335916 w 337352"/>
                <a:gd name="connsiteY71" fmla="*/ 133469 h 305730"/>
                <a:gd name="connsiteX72" fmla="*/ 330647 w 337352"/>
                <a:gd name="connsiteY72" fmla="*/ 136099 h 305730"/>
                <a:gd name="connsiteX73" fmla="*/ 326694 w 337352"/>
                <a:gd name="connsiteY73" fmla="*/ 134784 h 305730"/>
                <a:gd name="connsiteX74" fmla="*/ 296394 w 337352"/>
                <a:gd name="connsiteY74" fmla="*/ 112429 h 305730"/>
                <a:gd name="connsiteX75" fmla="*/ 296394 w 337352"/>
                <a:gd name="connsiteY75" fmla="*/ 299155 h 305730"/>
                <a:gd name="connsiteX76" fmla="*/ 289806 w 337352"/>
                <a:gd name="connsiteY76" fmla="*/ 305730 h 305730"/>
                <a:gd name="connsiteX77" fmla="*/ 47399 w 337352"/>
                <a:gd name="connsiteY77" fmla="*/ 305730 h 305730"/>
                <a:gd name="connsiteX78" fmla="*/ 40812 w 337352"/>
                <a:gd name="connsiteY78" fmla="*/ 299155 h 305730"/>
                <a:gd name="connsiteX79" fmla="*/ 40812 w 337352"/>
                <a:gd name="connsiteY79" fmla="*/ 112429 h 305730"/>
                <a:gd name="connsiteX80" fmla="*/ 32908 w 337352"/>
                <a:gd name="connsiteY80" fmla="*/ 117690 h 305730"/>
                <a:gd name="connsiteX81" fmla="*/ 23686 w 337352"/>
                <a:gd name="connsiteY81" fmla="*/ 116375 h 305730"/>
                <a:gd name="connsiteX82" fmla="*/ 25003 w 337352"/>
                <a:gd name="connsiteY82" fmla="*/ 107169 h 305730"/>
                <a:gd name="connsiteX83" fmla="*/ 164651 w 337352"/>
                <a:gd name="connsiteY83" fmla="*/ 1972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02535" y="6177284"/>
            <a:ext cx="2440389" cy="448420"/>
            <a:chOff x="5784878" y="6396498"/>
            <a:chExt cx="2624227" cy="482200"/>
          </a:xfrm>
        </p:grpSpPr>
        <p:grpSp>
          <p:nvGrpSpPr>
            <p:cNvPr id="82" name="组合 81"/>
            <p:cNvGrpSpPr/>
            <p:nvPr/>
          </p:nvGrpSpPr>
          <p:grpSpPr>
            <a:xfrm>
              <a:off x="5784878" y="6396498"/>
              <a:ext cx="2624227" cy="482200"/>
              <a:chOff x="5630482" y="4810323"/>
              <a:chExt cx="2624227" cy="482200"/>
            </a:xfrm>
          </p:grpSpPr>
          <p:sp>
            <p:nvSpPr>
              <p:cNvPr id="84" name="矩形: 圆角 93"/>
              <p:cNvSpPr/>
              <p:nvPr/>
            </p:nvSpPr>
            <p:spPr>
              <a:xfrm>
                <a:off x="5630482" y="4831519"/>
                <a:ext cx="461004" cy="461004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091486" y="4810323"/>
                <a:ext cx="2163223" cy="45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汇报人：情缘素材</a:t>
                </a:r>
              </a:p>
            </p:txBody>
          </p:sp>
        </p:grpSp>
        <p:sp>
          <p:nvSpPr>
            <p:cNvPr id="83" name="microphone_108344"/>
            <p:cNvSpPr>
              <a:spLocks noChangeAspect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connsiteX0" fmla="*/ 87911 w 231775"/>
                <a:gd name="connsiteY0" fmla="*/ 314325 h 336550"/>
                <a:gd name="connsiteX1" fmla="*/ 103187 w 231775"/>
                <a:gd name="connsiteY1" fmla="*/ 314325 h 336550"/>
                <a:gd name="connsiteX2" fmla="*/ 103187 w 231775"/>
                <a:gd name="connsiteY2" fmla="*/ 314996 h 336550"/>
                <a:gd name="connsiteX3" fmla="*/ 115094 w 231775"/>
                <a:gd name="connsiteY3" fmla="*/ 325438 h 336550"/>
                <a:gd name="connsiteX4" fmla="*/ 127000 w 231775"/>
                <a:gd name="connsiteY4" fmla="*/ 314996 h 336550"/>
                <a:gd name="connsiteX5" fmla="*/ 127000 w 231775"/>
                <a:gd name="connsiteY5" fmla="*/ 314325 h 336550"/>
                <a:gd name="connsiteX6" fmla="*/ 136870 w 231775"/>
                <a:gd name="connsiteY6" fmla="*/ 314325 h 336550"/>
                <a:gd name="connsiteX7" fmla="*/ 143864 w 231775"/>
                <a:gd name="connsiteY7" fmla="*/ 314325 h 336550"/>
                <a:gd name="connsiteX8" fmla="*/ 155575 w 231775"/>
                <a:gd name="connsiteY8" fmla="*/ 324784 h 336550"/>
                <a:gd name="connsiteX9" fmla="*/ 143864 w 231775"/>
                <a:gd name="connsiteY9" fmla="*/ 336550 h 336550"/>
                <a:gd name="connsiteX10" fmla="*/ 87911 w 231775"/>
                <a:gd name="connsiteY10" fmla="*/ 336550 h 336550"/>
                <a:gd name="connsiteX11" fmla="*/ 76200 w 231775"/>
                <a:gd name="connsiteY11" fmla="*/ 324784 h 336550"/>
                <a:gd name="connsiteX12" fmla="*/ 87911 w 231775"/>
                <a:gd name="connsiteY12" fmla="*/ 314325 h 336550"/>
                <a:gd name="connsiteX13" fmla="*/ 103187 w 231775"/>
                <a:gd name="connsiteY13" fmla="*/ 287938 h 336550"/>
                <a:gd name="connsiteX14" fmla="*/ 115888 w 231775"/>
                <a:gd name="connsiteY14" fmla="*/ 290512 h 336550"/>
                <a:gd name="connsiteX15" fmla="*/ 127000 w 231775"/>
                <a:gd name="connsiteY15" fmla="*/ 288260 h 336550"/>
                <a:gd name="connsiteX16" fmla="*/ 127000 w 231775"/>
                <a:gd name="connsiteY16" fmla="*/ 299577 h 336550"/>
                <a:gd name="connsiteX17" fmla="*/ 127000 w 231775"/>
                <a:gd name="connsiteY17" fmla="*/ 310427 h 336550"/>
                <a:gd name="connsiteX18" fmla="*/ 127000 w 231775"/>
                <a:gd name="connsiteY18" fmla="*/ 314325 h 336550"/>
                <a:gd name="connsiteX19" fmla="*/ 120259 w 231775"/>
                <a:gd name="connsiteY19" fmla="*/ 314325 h 336550"/>
                <a:gd name="connsiteX20" fmla="*/ 103187 w 231775"/>
                <a:gd name="connsiteY20" fmla="*/ 314325 h 336550"/>
                <a:gd name="connsiteX21" fmla="*/ 103187 w 231775"/>
                <a:gd name="connsiteY21" fmla="*/ 293866 h 336550"/>
                <a:gd name="connsiteX22" fmla="*/ 115094 w 231775"/>
                <a:gd name="connsiteY22" fmla="*/ 266700 h 336550"/>
                <a:gd name="connsiteX23" fmla="*/ 115505 w 231775"/>
                <a:gd name="connsiteY23" fmla="*/ 266867 h 336550"/>
                <a:gd name="connsiteX24" fmla="*/ 114957 w 231775"/>
                <a:gd name="connsiteY24" fmla="*/ 266755 h 336550"/>
                <a:gd name="connsiteX25" fmla="*/ 219923 w 231775"/>
                <a:gd name="connsiteY25" fmla="*/ 163512 h 336550"/>
                <a:gd name="connsiteX26" fmla="*/ 231775 w 231775"/>
                <a:gd name="connsiteY26" fmla="*/ 173986 h 336550"/>
                <a:gd name="connsiteX27" fmla="*/ 161218 w 231775"/>
                <a:gd name="connsiteY27" fmla="*/ 281326 h 336550"/>
                <a:gd name="connsiteX28" fmla="*/ 127000 w 231775"/>
                <a:gd name="connsiteY28" fmla="*/ 288260 h 336550"/>
                <a:gd name="connsiteX29" fmla="*/ 127000 w 231775"/>
                <a:gd name="connsiteY29" fmla="*/ 278447 h 336550"/>
                <a:gd name="connsiteX30" fmla="*/ 123527 w 231775"/>
                <a:gd name="connsiteY30" fmla="*/ 270126 h 336550"/>
                <a:gd name="connsiteX31" fmla="*/ 115505 w 231775"/>
                <a:gd name="connsiteY31" fmla="*/ 266867 h 336550"/>
                <a:gd name="connsiteX32" fmla="*/ 115888 w 231775"/>
                <a:gd name="connsiteY32" fmla="*/ 266945 h 336550"/>
                <a:gd name="connsiteX33" fmla="*/ 208071 w 231775"/>
                <a:gd name="connsiteY33" fmla="*/ 173986 h 336550"/>
                <a:gd name="connsiteX34" fmla="*/ 219923 w 231775"/>
                <a:gd name="connsiteY34" fmla="*/ 163512 h 336550"/>
                <a:gd name="connsiteX35" fmla="*/ 11852 w 231775"/>
                <a:gd name="connsiteY35" fmla="*/ 163512 h 336550"/>
                <a:gd name="connsiteX36" fmla="*/ 23704 w 231775"/>
                <a:gd name="connsiteY36" fmla="*/ 173986 h 336550"/>
                <a:gd name="connsiteX37" fmla="*/ 79817 w 231775"/>
                <a:gd name="connsiteY37" fmla="*/ 259600 h 336550"/>
                <a:gd name="connsiteX38" fmla="*/ 114957 w 231775"/>
                <a:gd name="connsiteY38" fmla="*/ 266755 h 336550"/>
                <a:gd name="connsiteX39" fmla="*/ 106660 w 231775"/>
                <a:gd name="connsiteY39" fmla="*/ 270126 h 336550"/>
                <a:gd name="connsiteX40" fmla="*/ 103187 w 231775"/>
                <a:gd name="connsiteY40" fmla="*/ 278447 h 336550"/>
                <a:gd name="connsiteX41" fmla="*/ 103187 w 231775"/>
                <a:gd name="connsiteY41" fmla="*/ 280375 h 336550"/>
                <a:gd name="connsiteX42" fmla="*/ 103187 w 231775"/>
                <a:gd name="connsiteY42" fmla="*/ 287938 h 336550"/>
                <a:gd name="connsiteX43" fmla="*/ 70557 w 231775"/>
                <a:gd name="connsiteY43" fmla="*/ 281326 h 336550"/>
                <a:gd name="connsiteX44" fmla="*/ 0 w 231775"/>
                <a:gd name="connsiteY44" fmla="*/ 173986 h 336550"/>
                <a:gd name="connsiteX45" fmla="*/ 11852 w 231775"/>
                <a:gd name="connsiteY45" fmla="*/ 163512 h 336550"/>
                <a:gd name="connsiteX46" fmla="*/ 115094 w 231775"/>
                <a:gd name="connsiteY46" fmla="*/ 22225 h 336550"/>
                <a:gd name="connsiteX47" fmla="*/ 60325 w 231775"/>
                <a:gd name="connsiteY47" fmla="*/ 77506 h 336550"/>
                <a:gd name="connsiteX48" fmla="*/ 60325 w 231775"/>
                <a:gd name="connsiteY48" fmla="*/ 174906 h 336550"/>
                <a:gd name="connsiteX49" fmla="*/ 115094 w 231775"/>
                <a:gd name="connsiteY49" fmla="*/ 230188 h 336550"/>
                <a:gd name="connsiteX50" fmla="*/ 169863 w 231775"/>
                <a:gd name="connsiteY50" fmla="*/ 174906 h 336550"/>
                <a:gd name="connsiteX51" fmla="*/ 169863 w 231775"/>
                <a:gd name="connsiteY51" fmla="*/ 77506 h 336550"/>
                <a:gd name="connsiteX52" fmla="*/ 115094 w 231775"/>
                <a:gd name="connsiteY52" fmla="*/ 22225 h 336550"/>
                <a:gd name="connsiteX53" fmla="*/ 115888 w 231775"/>
                <a:gd name="connsiteY53" fmla="*/ 0 h 336550"/>
                <a:gd name="connsiteX54" fmla="*/ 193675 w 231775"/>
                <a:gd name="connsiteY54" fmla="*/ 77564 h 336550"/>
                <a:gd name="connsiteX55" fmla="*/ 193675 w 231775"/>
                <a:gd name="connsiteY55" fmla="*/ 174848 h 336550"/>
                <a:gd name="connsiteX56" fmla="*/ 115888 w 231775"/>
                <a:gd name="connsiteY56" fmla="*/ 252413 h 336550"/>
                <a:gd name="connsiteX57" fmla="*/ 38100 w 231775"/>
                <a:gd name="connsiteY57" fmla="*/ 173534 h 336550"/>
                <a:gd name="connsiteX58" fmla="*/ 38100 w 231775"/>
                <a:gd name="connsiteY58" fmla="*/ 77564 h 336550"/>
                <a:gd name="connsiteX59" fmla="*/ 115888 w 23177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2177743" y="722589"/>
            <a:ext cx="173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2018.07.01——2019.10.31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6" dur="36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23" y="-721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3" grpId="0" animBg="1"/>
      <p:bldP spid="7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38200" y="1842541"/>
            <a:ext cx="783854" cy="639520"/>
            <a:chOff x="762905" y="1117600"/>
            <a:chExt cx="783854" cy="639520"/>
          </a:xfrm>
        </p:grpSpPr>
        <p:sp>
          <p:nvSpPr>
            <p:cNvPr id="21" name="íṡľíḍè-任意多边形: 形状 25"/>
            <p:cNvSpPr/>
            <p:nvPr/>
          </p:nvSpPr>
          <p:spPr>
            <a:xfrm>
              <a:off x="762905" y="1513047"/>
              <a:ext cx="783854" cy="2440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íṡľíḍè-任意多边形: 形状 26"/>
            <p:cNvSpPr/>
            <p:nvPr/>
          </p:nvSpPr>
          <p:spPr>
            <a:xfrm>
              <a:off x="974120" y="1117600"/>
              <a:ext cx="361415" cy="361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íṡľíḍè-矩形: 圆角 27"/>
          <p:cNvSpPr/>
          <p:nvPr/>
        </p:nvSpPr>
        <p:spPr>
          <a:xfrm>
            <a:off x="2769853" y="2022206"/>
            <a:ext cx="3441110" cy="458814"/>
          </a:xfrm>
          <a:prstGeom prst="roundRect">
            <a:avLst>
              <a:gd name="adj" fmla="val 50000"/>
            </a:avLst>
          </a:prstGeom>
          <a:solidFill>
            <a:srgbClr val="4AA6C9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组长：仇春波 </a:t>
            </a:r>
          </a:p>
        </p:txBody>
      </p:sp>
      <p:sp>
        <p:nvSpPr>
          <p:cNvPr id="24" name="íṡľíḍè-矩形: 圆角 28"/>
          <p:cNvSpPr/>
          <p:nvPr/>
        </p:nvSpPr>
        <p:spPr>
          <a:xfrm>
            <a:off x="2769853" y="3368023"/>
            <a:ext cx="4082260" cy="612722"/>
          </a:xfrm>
          <a:prstGeom prst="roundRect">
            <a:avLst>
              <a:gd name="adj" fmla="val 50000"/>
            </a:avLst>
          </a:prstGeom>
          <a:solidFill>
            <a:srgbClr val="2C9C93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协调员</a:t>
            </a:r>
            <a:r>
              <a:rPr lang="en-US" altLang="zh-CN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秘书： 陈洁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52569" y="4887089"/>
            <a:ext cx="1355106" cy="448164"/>
            <a:chOff x="617736" y="3325396"/>
            <a:chExt cx="1355106" cy="448164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0634" y="3325396"/>
              <a:ext cx="549310" cy="448164"/>
              <a:chOff x="3112799" y="2067558"/>
              <a:chExt cx="418132" cy="341140"/>
            </a:xfrm>
          </p:grpSpPr>
          <p:sp>
            <p:nvSpPr>
              <p:cNvPr id="55" name="íṡľíḍè-任意多边形: 形状 52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ṡľíḍè-任意多边形: 形状 53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17736" y="3444844"/>
              <a:ext cx="402898" cy="328710"/>
              <a:chOff x="3112799" y="2067558"/>
              <a:chExt cx="418132" cy="341140"/>
            </a:xfrm>
          </p:grpSpPr>
          <p:sp>
            <p:nvSpPr>
              <p:cNvPr id="53" name="íṡľíḍè-任意多边形: 形状 50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íṡľíḍè-任意多边形: 形状 51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569944" y="3444844"/>
              <a:ext cx="402898" cy="328710"/>
              <a:chOff x="3112799" y="2067558"/>
              <a:chExt cx="418132" cy="341140"/>
            </a:xfrm>
          </p:grpSpPr>
          <p:sp>
            <p:nvSpPr>
              <p:cNvPr id="51" name="íṡľíḍè-任意多边形: 形状 4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íṡľíḍè-任意多边形: 形状 49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2" name="íṡľíḍè-矩形: 圆角 71"/>
          <p:cNvSpPr/>
          <p:nvPr/>
        </p:nvSpPr>
        <p:spPr>
          <a:xfrm>
            <a:off x="2674117" y="4642836"/>
            <a:ext cx="7554722" cy="1133917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成员：王渊萍 王芳 邱燕燕 许梦霞 洪雅华 朱维娜 岑月方      </a:t>
            </a:r>
          </a:p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梅丹妮 戎丹露 江瑛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955472" y="3435961"/>
            <a:ext cx="549310" cy="448163"/>
            <a:chOff x="850982" y="2250159"/>
            <a:chExt cx="549310" cy="448163"/>
          </a:xfrm>
        </p:grpSpPr>
        <p:sp>
          <p:nvSpPr>
            <p:cNvPr id="43" name="íṡľíḍè-任意多边形: 形状 73"/>
            <p:cNvSpPr/>
            <p:nvPr/>
          </p:nvSpPr>
          <p:spPr>
            <a:xfrm>
              <a:off x="850982" y="2527281"/>
              <a:ext cx="549310" cy="171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íṡľíḍè-任意多边形: 形状 74"/>
            <p:cNvSpPr/>
            <p:nvPr/>
          </p:nvSpPr>
          <p:spPr>
            <a:xfrm>
              <a:off x="998998" y="2250159"/>
              <a:ext cx="253273" cy="2532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4646896" y="270029"/>
            <a:ext cx="2863284" cy="584775"/>
          </a:xfrm>
          <a:prstGeom prst="rect">
            <a:avLst/>
          </a:prstGeom>
          <a:solidFill>
            <a:srgbClr val="E2413E"/>
          </a:solidFill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成立改进小组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26" name="矩形 25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成员介绍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 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1724012" cy="400110"/>
            <a:chOff x="4856246" y="3768304"/>
            <a:chExt cx="1724012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2" y="3768304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主题释义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931647" y="3601748"/>
            <a:ext cx="1724564" cy="400110"/>
            <a:chOff x="4856237" y="3765028"/>
            <a:chExt cx="172456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选题背景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39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9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27182" y="4079344"/>
            <a:ext cx="1724564" cy="400110"/>
            <a:chOff x="4856237" y="3765028"/>
            <a:chExt cx="1724564" cy="400110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362586" y="796608"/>
            <a:ext cx="1620957" cy="523220"/>
          </a:xfrm>
          <a:prstGeom prst="rect">
            <a:avLst/>
          </a:prstGeom>
          <a:solidFill>
            <a:srgbClr val="E2413E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11438" y="796608"/>
            <a:ext cx="69342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静脉留置针在产妇分娩中有着很大的优越性，运用留置针：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有利于保持静脉通路，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降低输液渗透，针头脱出，针头堵塞发生率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避免反复穿刺，减轻孕妇痛苦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降低护士的工作量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提高工作效率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参考文献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静脉留置针在产妇分娩中的应用体会 朱晓红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18G</a:t>
            </a: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留置针在产妇分娩中的应用体会  王英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</a:t>
            </a: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针在分娩过程中的应用  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1438" y="3880529"/>
            <a:ext cx="7199407" cy="325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但是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孕妇在分娩过程中留置针容易滑脱，反折，</a:t>
            </a: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敷贴固定容易卷边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导致：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、输液不能以最快的速度进入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、留置针浪费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、孕妇重复的留置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、助产士重复工作量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敷贴浪费</a:t>
            </a:r>
            <a:endParaRPr lang="en-US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、住院病人满意度降低。</a:t>
            </a:r>
            <a:endParaRPr lang="en-US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所以，提高孕妇从穿刺到分娩后留置针的完好率迫在眉睫</a:t>
            </a: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7" name="矩形 6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15491" y="1152938"/>
            <a:ext cx="10558242" cy="4902293"/>
            <a:chOff x="1161981" y="1296062"/>
            <a:chExt cx="10068435" cy="4674871"/>
          </a:xfrm>
        </p:grpSpPr>
        <p:grpSp>
          <p:nvGrpSpPr>
            <p:cNvPr id="4" name="组合 3"/>
            <p:cNvGrpSpPr/>
            <p:nvPr/>
          </p:nvGrpSpPr>
          <p:grpSpPr>
            <a:xfrm>
              <a:off x="4030414" y="1296062"/>
              <a:ext cx="4208692" cy="4208692"/>
              <a:chOff x="3746089" y="1376515"/>
              <a:chExt cx="4503175" cy="4503175"/>
            </a:xfrm>
          </p:grpSpPr>
          <p:grpSp>
            <p:nvGrpSpPr>
              <p:cNvPr id="33" name="Group 4"/>
              <p:cNvGrpSpPr>
                <a:grpSpLocks noChangeAspect="1"/>
              </p:cNvGrpSpPr>
              <p:nvPr/>
            </p:nvGrpSpPr>
            <p:grpSpPr bwMode="auto">
              <a:xfrm>
                <a:off x="4342707" y="2301468"/>
                <a:ext cx="2884003" cy="2425880"/>
                <a:chOff x="6753" y="3212"/>
                <a:chExt cx="661" cy="556"/>
              </a:xfrm>
            </p:grpSpPr>
            <p:sp>
              <p:nvSpPr>
                <p:cNvPr id="3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753" y="3212"/>
                  <a:ext cx="661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 5"/>
                <p:cNvSpPr/>
                <p:nvPr/>
              </p:nvSpPr>
              <p:spPr bwMode="auto">
                <a:xfrm>
                  <a:off x="6753" y="3212"/>
                  <a:ext cx="661" cy="556"/>
                </a:xfrm>
                <a:custGeom>
                  <a:avLst/>
                  <a:gdLst>
                    <a:gd name="T0" fmla="*/ 1309 w 3274"/>
                    <a:gd name="T1" fmla="*/ 2757 h 2757"/>
                    <a:gd name="T2" fmla="*/ 2839 w 3274"/>
                    <a:gd name="T3" fmla="*/ 1277 h 2757"/>
                    <a:gd name="T4" fmla="*/ 3053 w 3274"/>
                    <a:gd name="T5" fmla="*/ 1146 h 2757"/>
                    <a:gd name="T6" fmla="*/ 3271 w 3274"/>
                    <a:gd name="T7" fmla="*/ 1056 h 2757"/>
                    <a:gd name="T8" fmla="*/ 3274 w 3274"/>
                    <a:gd name="T9" fmla="*/ 0 h 2757"/>
                    <a:gd name="T10" fmla="*/ 3274 w 3274"/>
                    <a:gd name="T11" fmla="*/ 0 h 2757"/>
                    <a:gd name="T12" fmla="*/ 2669 w 3274"/>
                    <a:gd name="T13" fmla="*/ 418 h 2757"/>
                    <a:gd name="T14" fmla="*/ 2440 w 3274"/>
                    <a:gd name="T15" fmla="*/ 623 h 2757"/>
                    <a:gd name="T16" fmla="*/ 1258 w 3274"/>
                    <a:gd name="T17" fmla="*/ 2015 h 2757"/>
                    <a:gd name="T18" fmla="*/ 873 w 3274"/>
                    <a:gd name="T19" fmla="*/ 1271 h 2757"/>
                    <a:gd name="T20" fmla="*/ 0 w 3274"/>
                    <a:gd name="T21" fmla="*/ 1696 h 2757"/>
                    <a:gd name="T22" fmla="*/ 1308 w 3274"/>
                    <a:gd name="T23" fmla="*/ 2757 h 2757"/>
                    <a:gd name="T24" fmla="*/ 1309 w 3274"/>
                    <a:gd name="T25" fmla="*/ 2757 h 2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74" h="2757">
                      <a:moveTo>
                        <a:pt x="1309" y="2757"/>
                      </a:moveTo>
                      <a:cubicBezTo>
                        <a:pt x="1528" y="2357"/>
                        <a:pt x="2293" y="1642"/>
                        <a:pt x="2839" y="1277"/>
                      </a:cubicBezTo>
                      <a:cubicBezTo>
                        <a:pt x="3053" y="1146"/>
                        <a:pt x="3053" y="1146"/>
                        <a:pt x="3053" y="1146"/>
                      </a:cubicBezTo>
                      <a:cubicBezTo>
                        <a:pt x="3138" y="1100"/>
                        <a:pt x="3212" y="1069"/>
                        <a:pt x="3271" y="1056"/>
                      </a:cubicBezTo>
                      <a:cubicBezTo>
                        <a:pt x="3103" y="672"/>
                        <a:pt x="3250" y="360"/>
                        <a:pt x="3274" y="0"/>
                      </a:cubicBezTo>
                      <a:cubicBezTo>
                        <a:pt x="3274" y="0"/>
                        <a:pt x="3274" y="0"/>
                        <a:pt x="3274" y="0"/>
                      </a:cubicBezTo>
                      <a:cubicBezTo>
                        <a:pt x="3071" y="104"/>
                        <a:pt x="2866" y="250"/>
                        <a:pt x="2669" y="418"/>
                      </a:cubicBezTo>
                      <a:cubicBezTo>
                        <a:pt x="2440" y="623"/>
                        <a:pt x="2440" y="623"/>
                        <a:pt x="2440" y="623"/>
                      </a:cubicBezTo>
                      <a:cubicBezTo>
                        <a:pt x="1782" y="1247"/>
                        <a:pt x="1258" y="2015"/>
                        <a:pt x="1258" y="2015"/>
                      </a:cubicBezTo>
                      <a:cubicBezTo>
                        <a:pt x="873" y="1271"/>
                        <a:pt x="873" y="1271"/>
                        <a:pt x="873" y="1271"/>
                      </a:cubicBezTo>
                      <a:cubicBezTo>
                        <a:pt x="0" y="1696"/>
                        <a:pt x="0" y="1696"/>
                        <a:pt x="0" y="1696"/>
                      </a:cubicBezTo>
                      <a:cubicBezTo>
                        <a:pt x="369" y="1828"/>
                        <a:pt x="935" y="2297"/>
                        <a:pt x="1308" y="2757"/>
                      </a:cubicBezTo>
                      <a:lnTo>
                        <a:pt x="1309" y="275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9462D"/>
                    </a:gs>
                    <a:gs pos="0">
                      <a:srgbClr val="E9462D">
                        <a:lumMod val="82000"/>
                      </a:srgb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Left"/>
                  <a:lightRig rig="threePt" dir="t"/>
                </a:scene3d>
                <a:sp3d extrusionH="317500"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" name="空心弧 2"/>
              <p:cNvSpPr/>
              <p:nvPr/>
            </p:nvSpPr>
            <p:spPr>
              <a:xfrm>
                <a:off x="3746089" y="1376515"/>
                <a:ext cx="4503175" cy="4503175"/>
              </a:xfrm>
              <a:prstGeom prst="blockArc">
                <a:avLst>
                  <a:gd name="adj1" fmla="val 10800000"/>
                  <a:gd name="adj2" fmla="val 9681848"/>
                  <a:gd name="adj3" fmla="val 3667"/>
                </a:avLst>
              </a:prstGeom>
              <a:gradFill>
                <a:gsLst>
                  <a:gs pos="100000">
                    <a:schemeClr val="bg1">
                      <a:lumMod val="92000"/>
                    </a:schemeClr>
                  </a:gs>
                  <a:gs pos="456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281949" y="2096385"/>
              <a:ext cx="306067" cy="306067"/>
              <a:chOff x="3913239" y="2202426"/>
              <a:chExt cx="521109" cy="52110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913239" y="2202426"/>
                <a:ext cx="521109" cy="521109"/>
              </a:xfrm>
              <a:prstGeom prst="ellipse">
                <a:avLst/>
              </a:prstGeom>
              <a:solidFill>
                <a:srgbClr val="E24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加号 5"/>
              <p:cNvSpPr/>
              <p:nvPr/>
            </p:nvSpPr>
            <p:spPr>
              <a:xfrm>
                <a:off x="3962759" y="2251946"/>
                <a:ext cx="422067" cy="422067"/>
              </a:xfrm>
              <a:prstGeom prst="mathPlus">
                <a:avLst>
                  <a:gd name="adj1" fmla="val 148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161981" y="2249418"/>
              <a:ext cx="2657939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对医院而言</a:t>
              </a:r>
              <a:endParaRPr lang="en-US" altLang="zh-CN" sz="2400" b="1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提高患者满意度，增加社会效应，提升医院的整体品牌形象</a:t>
              </a:r>
            </a:p>
          </p:txBody>
        </p:sp>
        <p:cxnSp>
          <p:nvCxnSpPr>
            <p:cNvPr id="14" name="直接连接符 13"/>
            <p:cNvCxnSpPr>
              <a:stCxn id="5" idx="2"/>
            </p:cNvCxnSpPr>
            <p:nvPr/>
          </p:nvCxnSpPr>
          <p:spPr>
            <a:xfrm flipH="1" flipV="1">
              <a:off x="1191523" y="2249418"/>
              <a:ext cx="309042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1335009" y="1503261"/>
              <a:ext cx="959818" cy="657267"/>
            </a:xfrm>
            <a:custGeom>
              <a:avLst/>
              <a:gdLst/>
              <a:ahLst/>
              <a:cxnLst>
                <a:cxn ang="0">
                  <a:pos x="286" y="182"/>
                </a:cxn>
                <a:cxn ang="0">
                  <a:pos x="276" y="47"/>
                </a:cxn>
                <a:cxn ang="0">
                  <a:pos x="216" y="179"/>
                </a:cxn>
                <a:cxn ang="0">
                  <a:pos x="208" y="185"/>
                </a:cxn>
                <a:cxn ang="0">
                  <a:pos x="209" y="11"/>
                </a:cxn>
                <a:cxn ang="0">
                  <a:pos x="105" y="0"/>
                </a:cxn>
                <a:cxn ang="0">
                  <a:pos x="94" y="182"/>
                </a:cxn>
                <a:cxn ang="0">
                  <a:pos x="88" y="185"/>
                </a:cxn>
                <a:cxn ang="0">
                  <a:pos x="87" y="47"/>
                </a:cxn>
                <a:cxn ang="0">
                  <a:pos x="18" y="57"/>
                </a:cxn>
                <a:cxn ang="0">
                  <a:pos x="19" y="185"/>
                </a:cxn>
                <a:cxn ang="0">
                  <a:pos x="0" y="207"/>
                </a:cxn>
                <a:cxn ang="0">
                  <a:pos x="303" y="185"/>
                </a:cxn>
                <a:cxn ang="0">
                  <a:pos x="50" y="142"/>
                </a:cxn>
                <a:cxn ang="0">
                  <a:pos x="35" y="126"/>
                </a:cxn>
                <a:cxn ang="0">
                  <a:pos x="50" y="142"/>
                </a:cxn>
                <a:cxn ang="0">
                  <a:pos x="35" y="115"/>
                </a:cxn>
                <a:cxn ang="0">
                  <a:pos x="50" y="99"/>
                </a:cxn>
                <a:cxn ang="0">
                  <a:pos x="50" y="89"/>
                </a:cxn>
                <a:cxn ang="0">
                  <a:pos x="35" y="73"/>
                </a:cxn>
                <a:cxn ang="0">
                  <a:pos x="50" y="89"/>
                </a:cxn>
                <a:cxn ang="0">
                  <a:pos x="59" y="142"/>
                </a:cxn>
                <a:cxn ang="0">
                  <a:pos x="74" y="126"/>
                </a:cxn>
                <a:cxn ang="0">
                  <a:pos x="74" y="115"/>
                </a:cxn>
                <a:cxn ang="0">
                  <a:pos x="59" y="99"/>
                </a:cxn>
                <a:cxn ang="0">
                  <a:pos x="74" y="115"/>
                </a:cxn>
                <a:cxn ang="0">
                  <a:pos x="59" y="89"/>
                </a:cxn>
                <a:cxn ang="0">
                  <a:pos x="74" y="73"/>
                </a:cxn>
                <a:cxn ang="0">
                  <a:pos x="175" y="184"/>
                </a:cxn>
                <a:cxn ang="0">
                  <a:pos x="130" y="128"/>
                </a:cxn>
                <a:cxn ang="0">
                  <a:pos x="175" y="184"/>
                </a:cxn>
                <a:cxn ang="0">
                  <a:pos x="114" y="43"/>
                </a:cxn>
                <a:cxn ang="0">
                  <a:pos x="189" y="43"/>
                </a:cxn>
                <a:cxn ang="0">
                  <a:pos x="249" y="142"/>
                </a:cxn>
                <a:cxn ang="0">
                  <a:pos x="233" y="126"/>
                </a:cxn>
                <a:cxn ang="0">
                  <a:pos x="249" y="142"/>
                </a:cxn>
                <a:cxn ang="0">
                  <a:pos x="233" y="115"/>
                </a:cxn>
                <a:cxn ang="0">
                  <a:pos x="249" y="99"/>
                </a:cxn>
                <a:cxn ang="0">
                  <a:pos x="249" y="89"/>
                </a:cxn>
                <a:cxn ang="0">
                  <a:pos x="233" y="73"/>
                </a:cxn>
                <a:cxn ang="0">
                  <a:pos x="249" y="89"/>
                </a:cxn>
                <a:cxn ang="0">
                  <a:pos x="257" y="142"/>
                </a:cxn>
                <a:cxn ang="0">
                  <a:pos x="272" y="126"/>
                </a:cxn>
                <a:cxn ang="0">
                  <a:pos x="272" y="115"/>
                </a:cxn>
                <a:cxn ang="0">
                  <a:pos x="257" y="99"/>
                </a:cxn>
                <a:cxn ang="0">
                  <a:pos x="272" y="115"/>
                </a:cxn>
                <a:cxn ang="0">
                  <a:pos x="257" y="89"/>
                </a:cxn>
                <a:cxn ang="0">
                  <a:pos x="272" y="73"/>
                </a:cxn>
                <a:cxn ang="0">
                  <a:pos x="161" y="33"/>
                </a:cxn>
                <a:cxn ang="0">
                  <a:pos x="175" y="52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28" y="33"/>
                </a:cxn>
                <a:cxn ang="0">
                  <a:pos x="142" y="19"/>
                </a:cxn>
                <a:cxn ang="0">
                  <a:pos x="161" y="33"/>
                </a:cxn>
                <a:cxn ang="0">
                  <a:pos x="161" y="33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2000" kern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608229" y="2007494"/>
              <a:ext cx="3396504" cy="306067"/>
              <a:chOff x="7574245" y="2137726"/>
              <a:chExt cx="3634158" cy="32748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FFBA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加号 47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直接连接符 48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8346794" y="2160526"/>
              <a:ext cx="2731203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对科室而言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增加团队凝聚力，改善工作效率和品质，提高病区整体形象。</a:t>
              </a: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8348326" y="1428948"/>
              <a:ext cx="800271" cy="668162"/>
              <a:chOff x="5270" y="881"/>
              <a:chExt cx="630" cy="526"/>
            </a:xfrm>
          </p:grpSpPr>
          <p:sp>
            <p:nvSpPr>
              <p:cNvPr id="1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0" y="881"/>
                <a:ext cx="630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5270" y="881"/>
                <a:ext cx="630" cy="526"/>
              </a:xfrm>
              <a:custGeom>
                <a:avLst/>
                <a:gdLst>
                  <a:gd name="T0" fmla="*/ 2338 w 3268"/>
                  <a:gd name="T1" fmla="*/ 712 h 2729"/>
                  <a:gd name="T2" fmla="*/ 938 w 3268"/>
                  <a:gd name="T3" fmla="*/ 712 h 2729"/>
                  <a:gd name="T4" fmla="*/ 471 w 3268"/>
                  <a:gd name="T5" fmla="*/ 2373 h 2729"/>
                  <a:gd name="T6" fmla="*/ 587 w 3268"/>
                  <a:gd name="T7" fmla="*/ 2729 h 2729"/>
                  <a:gd name="T8" fmla="*/ 2805 w 3268"/>
                  <a:gd name="T9" fmla="*/ 2610 h 2729"/>
                  <a:gd name="T10" fmla="*/ 2069 w 3268"/>
                  <a:gd name="T11" fmla="*/ 1272 h 2729"/>
                  <a:gd name="T12" fmla="*/ 2069 w 3268"/>
                  <a:gd name="T13" fmla="*/ 1272 h 2729"/>
                  <a:gd name="T14" fmla="*/ 2069 w 3268"/>
                  <a:gd name="T15" fmla="*/ 1272 h 2729"/>
                  <a:gd name="T16" fmla="*/ 1638 w 3268"/>
                  <a:gd name="T17" fmla="*/ 239 h 2729"/>
                  <a:gd name="T18" fmla="*/ 1638 w 3268"/>
                  <a:gd name="T19" fmla="*/ 1183 h 2729"/>
                  <a:gd name="T20" fmla="*/ 1174 w 3268"/>
                  <a:gd name="T21" fmla="*/ 711 h 2729"/>
                  <a:gd name="T22" fmla="*/ 1174 w 3268"/>
                  <a:gd name="T23" fmla="*/ 711 h 2729"/>
                  <a:gd name="T24" fmla="*/ 2548 w 3268"/>
                  <a:gd name="T25" fmla="*/ 2488 h 2729"/>
                  <a:gd name="T26" fmla="*/ 728 w 3268"/>
                  <a:gd name="T27" fmla="*/ 2372 h 2729"/>
                  <a:gd name="T28" fmla="*/ 2548 w 3268"/>
                  <a:gd name="T29" fmla="*/ 2372 h 2729"/>
                  <a:gd name="T30" fmla="*/ 2548 w 3268"/>
                  <a:gd name="T31" fmla="*/ 2488 h 2729"/>
                  <a:gd name="T32" fmla="*/ 2548 w 3268"/>
                  <a:gd name="T33" fmla="*/ 2488 h 2729"/>
                  <a:gd name="T34" fmla="*/ 801 w 3268"/>
                  <a:gd name="T35" fmla="*/ 1363 h 2729"/>
                  <a:gd name="T36" fmla="*/ 918 w 3268"/>
                  <a:gd name="T37" fmla="*/ 1245 h 2729"/>
                  <a:gd name="T38" fmla="*/ 605 w 3268"/>
                  <a:gd name="T39" fmla="*/ 812 h 2729"/>
                  <a:gd name="T40" fmla="*/ 1027 w 3268"/>
                  <a:gd name="T41" fmla="*/ 262 h 2729"/>
                  <a:gd name="T42" fmla="*/ 1025 w 3268"/>
                  <a:gd name="T43" fmla="*/ 218 h 2729"/>
                  <a:gd name="T44" fmla="*/ 551 w 3268"/>
                  <a:gd name="T45" fmla="*/ 1210 h 2729"/>
                  <a:gd name="T46" fmla="*/ 0 w 3268"/>
                  <a:gd name="T47" fmla="*/ 2235 h 2729"/>
                  <a:gd name="T48" fmla="*/ 358 w 3268"/>
                  <a:gd name="T49" fmla="*/ 2354 h 2729"/>
                  <a:gd name="T50" fmla="*/ 221 w 3268"/>
                  <a:gd name="T51" fmla="*/ 2144 h 2729"/>
                  <a:gd name="T52" fmla="*/ 801 w 3268"/>
                  <a:gd name="T53" fmla="*/ 1363 h 2729"/>
                  <a:gd name="T54" fmla="*/ 801 w 3268"/>
                  <a:gd name="T55" fmla="*/ 1363 h 2729"/>
                  <a:gd name="T56" fmla="*/ 801 w 3268"/>
                  <a:gd name="T57" fmla="*/ 1363 h 2729"/>
                  <a:gd name="T58" fmla="*/ 2883 w 3268"/>
                  <a:gd name="T59" fmla="*/ 812 h 2729"/>
                  <a:gd name="T60" fmla="*/ 2212 w 3268"/>
                  <a:gd name="T61" fmla="*/ 221 h 2729"/>
                  <a:gd name="T62" fmla="*/ 2360 w 3268"/>
                  <a:gd name="T63" fmla="*/ 474 h 2729"/>
                  <a:gd name="T64" fmla="*/ 2458 w 3268"/>
                  <a:gd name="T65" fmla="*/ 1136 h 2729"/>
                  <a:gd name="T66" fmla="*/ 2463 w 3268"/>
                  <a:gd name="T67" fmla="*/ 1357 h 2729"/>
                  <a:gd name="T68" fmla="*/ 3068 w 3268"/>
                  <a:gd name="T69" fmla="*/ 2052 h 2729"/>
                  <a:gd name="T70" fmla="*/ 2884 w 3268"/>
                  <a:gd name="T71" fmla="*/ 2144 h 2729"/>
                  <a:gd name="T72" fmla="*/ 3139 w 3268"/>
                  <a:gd name="T73" fmla="*/ 2354 h 2729"/>
                  <a:gd name="T74" fmla="*/ 3267 w 3268"/>
                  <a:gd name="T75" fmla="*/ 2052 h 2729"/>
                  <a:gd name="T76" fmla="*/ 2717 w 3268"/>
                  <a:gd name="T77" fmla="*/ 1210 h 2729"/>
                  <a:gd name="T78" fmla="*/ 2717 w 3268"/>
                  <a:gd name="T79" fmla="*/ 1210 h 2729"/>
                  <a:gd name="T80" fmla="*/ 2717 w 3268"/>
                  <a:gd name="T81" fmla="*/ 1210 h 2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68" h="2729">
                    <a:moveTo>
                      <a:pt x="2069" y="1272"/>
                    </a:moveTo>
                    <a:cubicBezTo>
                      <a:pt x="2233" y="1141"/>
                      <a:pt x="2338" y="939"/>
                      <a:pt x="2338" y="712"/>
                    </a:cubicBezTo>
                    <a:cubicBezTo>
                      <a:pt x="2338" y="319"/>
                      <a:pt x="2024" y="0"/>
                      <a:pt x="1638" y="0"/>
                    </a:cubicBezTo>
                    <a:cubicBezTo>
                      <a:pt x="1252" y="0"/>
                      <a:pt x="938" y="319"/>
                      <a:pt x="938" y="712"/>
                    </a:cubicBezTo>
                    <a:cubicBezTo>
                      <a:pt x="938" y="939"/>
                      <a:pt x="1043" y="1141"/>
                      <a:pt x="1206" y="1272"/>
                    </a:cubicBezTo>
                    <a:cubicBezTo>
                      <a:pt x="776" y="1447"/>
                      <a:pt x="471" y="1874"/>
                      <a:pt x="471" y="2373"/>
                    </a:cubicBezTo>
                    <a:cubicBezTo>
                      <a:pt x="471" y="2610"/>
                      <a:pt x="471" y="2610"/>
                      <a:pt x="471" y="2610"/>
                    </a:cubicBezTo>
                    <a:cubicBezTo>
                      <a:pt x="471" y="2676"/>
                      <a:pt x="523" y="2729"/>
                      <a:pt x="587" y="2729"/>
                    </a:cubicBezTo>
                    <a:cubicBezTo>
                      <a:pt x="2689" y="2729"/>
                      <a:pt x="2689" y="2729"/>
                      <a:pt x="2689" y="2729"/>
                    </a:cubicBezTo>
                    <a:cubicBezTo>
                      <a:pt x="2753" y="2729"/>
                      <a:pt x="2805" y="2676"/>
                      <a:pt x="2805" y="2610"/>
                    </a:cubicBezTo>
                    <a:cubicBezTo>
                      <a:pt x="2805" y="2373"/>
                      <a:pt x="2805" y="2373"/>
                      <a:pt x="2805" y="2373"/>
                    </a:cubicBezTo>
                    <a:cubicBezTo>
                      <a:pt x="2805" y="1874"/>
                      <a:pt x="2500" y="1447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lose/>
                    <a:moveTo>
                      <a:pt x="1174" y="711"/>
                    </a:moveTo>
                    <a:cubicBezTo>
                      <a:pt x="1174" y="451"/>
                      <a:pt x="1382" y="239"/>
                      <a:pt x="1638" y="239"/>
                    </a:cubicBezTo>
                    <a:cubicBezTo>
                      <a:pt x="1894" y="239"/>
                      <a:pt x="2102" y="451"/>
                      <a:pt x="2102" y="711"/>
                    </a:cubicBezTo>
                    <a:cubicBezTo>
                      <a:pt x="2102" y="971"/>
                      <a:pt x="1894" y="1183"/>
                      <a:pt x="1638" y="1183"/>
                    </a:cubicBezTo>
                    <a:cubicBezTo>
                      <a:pt x="1382" y="1183"/>
                      <a:pt x="1174" y="97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lose/>
                    <a:moveTo>
                      <a:pt x="2548" y="2488"/>
                    </a:moveTo>
                    <a:cubicBezTo>
                      <a:pt x="728" y="2488"/>
                      <a:pt x="728" y="2488"/>
                      <a:pt x="728" y="2488"/>
                    </a:cubicBezTo>
                    <a:cubicBezTo>
                      <a:pt x="728" y="2372"/>
                      <a:pt x="728" y="2372"/>
                      <a:pt x="728" y="2372"/>
                    </a:cubicBezTo>
                    <a:cubicBezTo>
                      <a:pt x="728" y="1862"/>
                      <a:pt x="1136" y="1447"/>
                      <a:pt x="1638" y="1447"/>
                    </a:cubicBezTo>
                    <a:cubicBezTo>
                      <a:pt x="2140" y="1447"/>
                      <a:pt x="2548" y="1862"/>
                      <a:pt x="2548" y="2372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lose/>
                    <a:moveTo>
                      <a:pt x="801" y="1363"/>
                    </a:moveTo>
                    <a:cubicBezTo>
                      <a:pt x="826" y="1357"/>
                      <a:pt x="826" y="1357"/>
                      <a:pt x="826" y="1357"/>
                    </a:cubicBezTo>
                    <a:cubicBezTo>
                      <a:pt x="879" y="1340"/>
                      <a:pt x="918" y="1297"/>
                      <a:pt x="918" y="1245"/>
                    </a:cubicBezTo>
                    <a:cubicBezTo>
                      <a:pt x="918" y="1196"/>
                      <a:pt x="882" y="1153"/>
                      <a:pt x="831" y="1136"/>
                    </a:cubicBezTo>
                    <a:cubicBezTo>
                      <a:pt x="694" y="1078"/>
                      <a:pt x="605" y="951"/>
                      <a:pt x="605" y="812"/>
                    </a:cubicBezTo>
                    <a:cubicBezTo>
                      <a:pt x="605" y="654"/>
                      <a:pt x="753" y="520"/>
                      <a:pt x="907" y="474"/>
                    </a:cubicBezTo>
                    <a:cubicBezTo>
                      <a:pt x="934" y="397"/>
                      <a:pt x="975" y="325"/>
                      <a:pt x="1027" y="262"/>
                    </a:cubicBezTo>
                    <a:cubicBezTo>
                      <a:pt x="1036" y="248"/>
                      <a:pt x="1046" y="235"/>
                      <a:pt x="1056" y="221"/>
                    </a:cubicBezTo>
                    <a:cubicBezTo>
                      <a:pt x="1045" y="221"/>
                      <a:pt x="1035" y="218"/>
                      <a:pt x="1025" y="218"/>
                    </a:cubicBezTo>
                    <a:cubicBezTo>
                      <a:pt x="672" y="218"/>
                      <a:pt x="384" y="484"/>
                      <a:pt x="384" y="812"/>
                    </a:cubicBezTo>
                    <a:cubicBezTo>
                      <a:pt x="384" y="962"/>
                      <a:pt x="446" y="1103"/>
                      <a:pt x="551" y="1210"/>
                    </a:cubicBezTo>
                    <a:cubicBezTo>
                      <a:pt x="217" y="1370"/>
                      <a:pt x="0" y="1690"/>
                      <a:pt x="0" y="2052"/>
                    </a:cubicBezTo>
                    <a:cubicBezTo>
                      <a:pt x="0" y="2235"/>
                      <a:pt x="0" y="2235"/>
                      <a:pt x="0" y="2235"/>
                    </a:cubicBezTo>
                    <a:cubicBezTo>
                      <a:pt x="0" y="2301"/>
                      <a:pt x="57" y="2354"/>
                      <a:pt x="128" y="2354"/>
                    </a:cubicBezTo>
                    <a:cubicBezTo>
                      <a:pt x="358" y="2354"/>
                      <a:pt x="358" y="2354"/>
                      <a:pt x="358" y="2354"/>
                    </a:cubicBezTo>
                    <a:cubicBezTo>
                      <a:pt x="358" y="2273"/>
                      <a:pt x="367" y="2221"/>
                      <a:pt x="383" y="2144"/>
                    </a:cubicBezTo>
                    <a:cubicBezTo>
                      <a:pt x="221" y="2144"/>
                      <a:pt x="221" y="2144"/>
                      <a:pt x="221" y="2144"/>
                    </a:cubicBezTo>
                    <a:cubicBezTo>
                      <a:pt x="221" y="2052"/>
                      <a:pt x="221" y="2052"/>
                      <a:pt x="221" y="2052"/>
                    </a:cubicBezTo>
                    <a:cubicBezTo>
                      <a:pt x="221" y="1724"/>
                      <a:pt x="459" y="1442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lose/>
                    <a:moveTo>
                      <a:pt x="2717" y="1210"/>
                    </a:moveTo>
                    <a:cubicBezTo>
                      <a:pt x="2822" y="1103"/>
                      <a:pt x="2883" y="962"/>
                      <a:pt x="2883" y="812"/>
                    </a:cubicBezTo>
                    <a:cubicBezTo>
                      <a:pt x="2883" y="484"/>
                      <a:pt x="2596" y="218"/>
                      <a:pt x="2243" y="218"/>
                    </a:cubicBezTo>
                    <a:cubicBezTo>
                      <a:pt x="2232" y="218"/>
                      <a:pt x="2222" y="221"/>
                      <a:pt x="2212" y="221"/>
                    </a:cubicBezTo>
                    <a:cubicBezTo>
                      <a:pt x="2222" y="235"/>
                      <a:pt x="2232" y="248"/>
                      <a:pt x="2241" y="262"/>
                    </a:cubicBezTo>
                    <a:cubicBezTo>
                      <a:pt x="2293" y="325"/>
                      <a:pt x="2333" y="397"/>
                      <a:pt x="2360" y="474"/>
                    </a:cubicBezTo>
                    <a:cubicBezTo>
                      <a:pt x="2515" y="520"/>
                      <a:pt x="2683" y="653"/>
                      <a:pt x="2683" y="812"/>
                    </a:cubicBezTo>
                    <a:cubicBezTo>
                      <a:pt x="2683" y="951"/>
                      <a:pt x="2595" y="1078"/>
                      <a:pt x="2458" y="1136"/>
                    </a:cubicBezTo>
                    <a:cubicBezTo>
                      <a:pt x="2407" y="1153"/>
                      <a:pt x="2371" y="1196"/>
                      <a:pt x="2371" y="1245"/>
                    </a:cubicBezTo>
                    <a:cubicBezTo>
                      <a:pt x="2371" y="1297"/>
                      <a:pt x="2410" y="1340"/>
                      <a:pt x="2463" y="1357"/>
                    </a:cubicBezTo>
                    <a:cubicBezTo>
                      <a:pt x="2488" y="1362"/>
                      <a:pt x="2488" y="1362"/>
                      <a:pt x="2488" y="1362"/>
                    </a:cubicBezTo>
                    <a:cubicBezTo>
                      <a:pt x="2830" y="1442"/>
                      <a:pt x="3068" y="1724"/>
                      <a:pt x="3068" y="2052"/>
                    </a:cubicBezTo>
                    <a:cubicBezTo>
                      <a:pt x="3068" y="2144"/>
                      <a:pt x="3068" y="2144"/>
                      <a:pt x="3068" y="2144"/>
                    </a:cubicBezTo>
                    <a:cubicBezTo>
                      <a:pt x="2884" y="2144"/>
                      <a:pt x="2884" y="2144"/>
                      <a:pt x="2884" y="2144"/>
                    </a:cubicBezTo>
                    <a:cubicBezTo>
                      <a:pt x="2901" y="2221"/>
                      <a:pt x="2910" y="2273"/>
                      <a:pt x="2910" y="2354"/>
                    </a:cubicBezTo>
                    <a:cubicBezTo>
                      <a:pt x="3139" y="2354"/>
                      <a:pt x="3139" y="2354"/>
                      <a:pt x="3139" y="2354"/>
                    </a:cubicBezTo>
                    <a:cubicBezTo>
                      <a:pt x="3210" y="2354"/>
                      <a:pt x="3267" y="2301"/>
                      <a:pt x="3267" y="2235"/>
                    </a:cubicBezTo>
                    <a:cubicBezTo>
                      <a:pt x="3267" y="2052"/>
                      <a:pt x="3267" y="2052"/>
                      <a:pt x="3267" y="2052"/>
                    </a:cubicBezTo>
                    <a:cubicBezTo>
                      <a:pt x="3268" y="1690"/>
                      <a:pt x="3050" y="137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lose/>
                    <a:moveTo>
                      <a:pt x="2717" y="1210"/>
                    </a:moveTo>
                    <a:cubicBezTo>
                      <a:pt x="2717" y="1210"/>
                      <a:pt x="2717" y="1210"/>
                      <a:pt x="2717" y="1210"/>
                    </a:cubicBezTo>
                  </a:path>
                </a:pathLst>
              </a:custGeom>
              <a:solidFill>
                <a:srgbClr val="FFB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681493" y="4340932"/>
              <a:ext cx="3396504" cy="306067"/>
              <a:chOff x="7574245" y="2137726"/>
              <a:chExt cx="3634158" cy="327483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4AA6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加号 59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58" name="直接连接符 57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8555150" y="3782251"/>
              <a:ext cx="386622" cy="632330"/>
              <a:chOff x="2379" y="-678"/>
              <a:chExt cx="2922" cy="4779"/>
            </a:xfrm>
          </p:grpSpPr>
          <p:sp>
            <p:nvSpPr>
              <p:cNvPr id="2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379" y="219"/>
                <a:ext cx="2922" cy="3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2946" y="1326"/>
                <a:ext cx="1785" cy="1671"/>
              </a:xfrm>
              <a:prstGeom prst="ellipse">
                <a:avLst/>
              </a:pr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379" y="2907"/>
                <a:ext cx="2920" cy="1194"/>
              </a:xfrm>
              <a:custGeom>
                <a:avLst/>
                <a:gdLst>
                  <a:gd name="T0" fmla="*/ 20 w 1874"/>
                  <a:gd name="T1" fmla="*/ 768 h 768"/>
                  <a:gd name="T2" fmla="*/ 491 w 1874"/>
                  <a:gd name="T3" fmla="*/ 164 h 768"/>
                  <a:gd name="T4" fmla="*/ 1439 w 1874"/>
                  <a:gd name="T5" fmla="*/ 164 h 768"/>
                  <a:gd name="T6" fmla="*/ 1874 w 1874"/>
                  <a:gd name="T7" fmla="*/ 768 h 768"/>
                  <a:gd name="T8" fmla="*/ 0 w 1874"/>
                  <a:gd name="T9" fmla="*/ 768 h 768"/>
                  <a:gd name="T10" fmla="*/ 20 w 1874"/>
                  <a:gd name="T11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4" h="768">
                    <a:moveTo>
                      <a:pt x="20" y="768"/>
                    </a:moveTo>
                    <a:cubicBezTo>
                      <a:pt x="20" y="768"/>
                      <a:pt x="71" y="230"/>
                      <a:pt x="491" y="164"/>
                    </a:cubicBezTo>
                    <a:cubicBezTo>
                      <a:pt x="491" y="164"/>
                      <a:pt x="938" y="0"/>
                      <a:pt x="1439" y="164"/>
                    </a:cubicBezTo>
                    <a:cubicBezTo>
                      <a:pt x="1439" y="164"/>
                      <a:pt x="1834" y="241"/>
                      <a:pt x="1874" y="768"/>
                    </a:cubicBezTo>
                    <a:cubicBezTo>
                      <a:pt x="0" y="768"/>
                      <a:pt x="0" y="768"/>
                      <a:pt x="0" y="768"/>
                    </a:cubicBezTo>
                    <a:lnTo>
                      <a:pt x="20" y="768"/>
                    </a:ln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2566" y="-678"/>
                <a:ext cx="2579" cy="2191"/>
              </a:xfrm>
              <a:custGeom>
                <a:avLst/>
                <a:gdLst>
                  <a:gd name="T0" fmla="*/ 0 w 1655"/>
                  <a:gd name="T1" fmla="*/ 1015 h 1409"/>
                  <a:gd name="T2" fmla="*/ 332 w 1655"/>
                  <a:gd name="T3" fmla="*/ 1409 h 1409"/>
                  <a:gd name="T4" fmla="*/ 1248 w 1655"/>
                  <a:gd name="T5" fmla="*/ 1379 h 1409"/>
                  <a:gd name="T6" fmla="*/ 1575 w 1655"/>
                  <a:gd name="T7" fmla="*/ 990 h 1409"/>
                  <a:gd name="T8" fmla="*/ 0 w 1655"/>
                  <a:gd name="T9" fmla="*/ 1015 h 1409"/>
                  <a:gd name="T10" fmla="*/ 960 w 1655"/>
                  <a:gd name="T11" fmla="*/ 957 h 1409"/>
                  <a:gd name="T12" fmla="*/ 824 w 1655"/>
                  <a:gd name="T13" fmla="*/ 957 h 1409"/>
                  <a:gd name="T14" fmla="*/ 824 w 1655"/>
                  <a:gd name="T15" fmla="*/ 1065 h 1409"/>
                  <a:gd name="T16" fmla="*/ 775 w 1655"/>
                  <a:gd name="T17" fmla="*/ 1065 h 1409"/>
                  <a:gd name="T18" fmla="*/ 775 w 1655"/>
                  <a:gd name="T19" fmla="*/ 957 h 1409"/>
                  <a:gd name="T20" fmla="*/ 645 w 1655"/>
                  <a:gd name="T21" fmla="*/ 957 h 1409"/>
                  <a:gd name="T22" fmla="*/ 645 w 1655"/>
                  <a:gd name="T23" fmla="*/ 911 h 1409"/>
                  <a:gd name="T24" fmla="*/ 775 w 1655"/>
                  <a:gd name="T25" fmla="*/ 911 h 1409"/>
                  <a:gd name="T26" fmla="*/ 775 w 1655"/>
                  <a:gd name="T27" fmla="*/ 786 h 1409"/>
                  <a:gd name="T28" fmla="*/ 824 w 1655"/>
                  <a:gd name="T29" fmla="*/ 786 h 1409"/>
                  <a:gd name="T30" fmla="*/ 824 w 1655"/>
                  <a:gd name="T31" fmla="*/ 911 h 1409"/>
                  <a:gd name="T32" fmla="*/ 960 w 1655"/>
                  <a:gd name="T33" fmla="*/ 911 h 1409"/>
                  <a:gd name="T34" fmla="*/ 960 w 1655"/>
                  <a:gd name="T35" fmla="*/ 957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55" h="1409">
                    <a:moveTo>
                      <a:pt x="0" y="1015"/>
                    </a:moveTo>
                    <a:cubicBezTo>
                      <a:pt x="332" y="1409"/>
                      <a:pt x="332" y="1409"/>
                      <a:pt x="332" y="1409"/>
                    </a:cubicBezTo>
                    <a:cubicBezTo>
                      <a:pt x="332" y="1409"/>
                      <a:pt x="796" y="1000"/>
                      <a:pt x="1248" y="1379"/>
                    </a:cubicBezTo>
                    <a:cubicBezTo>
                      <a:pt x="1575" y="990"/>
                      <a:pt x="1575" y="990"/>
                      <a:pt x="1575" y="990"/>
                    </a:cubicBezTo>
                    <a:cubicBezTo>
                      <a:pt x="1655" y="1080"/>
                      <a:pt x="793" y="0"/>
                      <a:pt x="0" y="1015"/>
                    </a:cubicBezTo>
                    <a:close/>
                    <a:moveTo>
                      <a:pt x="960" y="957"/>
                    </a:moveTo>
                    <a:cubicBezTo>
                      <a:pt x="824" y="957"/>
                      <a:pt x="824" y="957"/>
                      <a:pt x="824" y="957"/>
                    </a:cubicBezTo>
                    <a:cubicBezTo>
                      <a:pt x="824" y="1065"/>
                      <a:pt x="824" y="1065"/>
                      <a:pt x="824" y="1065"/>
                    </a:cubicBezTo>
                    <a:cubicBezTo>
                      <a:pt x="775" y="1065"/>
                      <a:pt x="775" y="1065"/>
                      <a:pt x="775" y="1065"/>
                    </a:cubicBezTo>
                    <a:cubicBezTo>
                      <a:pt x="775" y="957"/>
                      <a:pt x="775" y="957"/>
                      <a:pt x="775" y="957"/>
                    </a:cubicBezTo>
                    <a:cubicBezTo>
                      <a:pt x="645" y="957"/>
                      <a:pt x="645" y="957"/>
                      <a:pt x="645" y="957"/>
                    </a:cubicBezTo>
                    <a:cubicBezTo>
                      <a:pt x="645" y="911"/>
                      <a:pt x="645" y="911"/>
                      <a:pt x="645" y="911"/>
                    </a:cubicBezTo>
                    <a:cubicBezTo>
                      <a:pt x="775" y="911"/>
                      <a:pt x="775" y="911"/>
                      <a:pt x="775" y="911"/>
                    </a:cubicBezTo>
                    <a:cubicBezTo>
                      <a:pt x="775" y="786"/>
                      <a:pt x="775" y="786"/>
                      <a:pt x="775" y="786"/>
                    </a:cubicBezTo>
                    <a:cubicBezTo>
                      <a:pt x="824" y="786"/>
                      <a:pt x="824" y="786"/>
                      <a:pt x="824" y="786"/>
                    </a:cubicBezTo>
                    <a:cubicBezTo>
                      <a:pt x="824" y="911"/>
                      <a:pt x="824" y="911"/>
                      <a:pt x="824" y="911"/>
                    </a:cubicBezTo>
                    <a:cubicBezTo>
                      <a:pt x="960" y="911"/>
                      <a:pt x="960" y="911"/>
                      <a:pt x="960" y="911"/>
                    </a:cubicBezTo>
                    <a:cubicBezTo>
                      <a:pt x="960" y="957"/>
                      <a:pt x="960" y="957"/>
                      <a:pt x="960" y="957"/>
                    </a:cubicBez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8292948" y="4509311"/>
              <a:ext cx="2937468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对个人而言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提高个人专业能力，增加患者对医护人员的信任，体现职业价值感。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 flipH="1" flipV="1">
              <a:off x="1241339" y="4370017"/>
              <a:ext cx="3396504" cy="306067"/>
              <a:chOff x="7574245" y="2137726"/>
              <a:chExt cx="3634158" cy="327483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2C9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加号 92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91" name="直接连接符 90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1234222" y="4507689"/>
              <a:ext cx="2875094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对患者而言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促进患者积极配合，确保治疗和护理的顺利实施，促进患者早日康复。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64787" y="3819586"/>
              <a:ext cx="1081215" cy="608182"/>
              <a:chOff x="3762508" y="3113544"/>
              <a:chExt cx="847372" cy="476646"/>
            </a:xfrm>
            <a:solidFill>
              <a:srgbClr val="00B0F0"/>
            </a:solidFill>
          </p:grpSpPr>
          <p:sp>
            <p:nvSpPr>
              <p:cNvPr id="95" name="Freeform 17"/>
              <p:cNvSpPr>
                <a:spLocks noEditPoints="1"/>
              </p:cNvSpPr>
              <p:nvPr/>
            </p:nvSpPr>
            <p:spPr bwMode="auto">
              <a:xfrm>
                <a:off x="3762508" y="3113544"/>
                <a:ext cx="847372" cy="476646"/>
              </a:xfrm>
              <a:custGeom>
                <a:avLst/>
                <a:gdLst/>
                <a:ahLst/>
                <a:cxnLst>
                  <a:cxn ang="0">
                    <a:pos x="771" y="377"/>
                  </a:cxn>
                  <a:cxn ang="0">
                    <a:pos x="771" y="472"/>
                  </a:cxn>
                  <a:cxn ang="0">
                    <a:pos x="838" y="472"/>
                  </a:cxn>
                  <a:cxn ang="0">
                    <a:pos x="838" y="310"/>
                  </a:cxn>
                  <a:cxn ang="0">
                    <a:pos x="67" y="310"/>
                  </a:cxn>
                  <a:cxn ang="0">
                    <a:pos x="67" y="35"/>
                  </a:cxn>
                  <a:cxn ang="0">
                    <a:pos x="57" y="11"/>
                  </a:cxn>
                  <a:cxn ang="0">
                    <a:pos x="33" y="0"/>
                  </a:cxn>
                  <a:cxn ang="0">
                    <a:pos x="10" y="11"/>
                  </a:cxn>
                  <a:cxn ang="0">
                    <a:pos x="0" y="35"/>
                  </a:cxn>
                  <a:cxn ang="0">
                    <a:pos x="0" y="472"/>
                  </a:cxn>
                  <a:cxn ang="0">
                    <a:pos x="67" y="472"/>
                  </a:cxn>
                  <a:cxn ang="0">
                    <a:pos x="67" y="377"/>
                  </a:cxn>
                  <a:cxn ang="0">
                    <a:pos x="771" y="377"/>
                  </a:cxn>
                  <a:cxn ang="0">
                    <a:pos x="771" y="377"/>
                  </a:cxn>
                  <a:cxn ang="0">
                    <a:pos x="771" y="377"/>
                  </a:cxn>
                </a:cxnLst>
                <a:rect l="0" t="0" r="r" b="b"/>
                <a:pathLst>
                  <a:path w="838" h="472">
                    <a:moveTo>
                      <a:pt x="771" y="377"/>
                    </a:moveTo>
                    <a:cubicBezTo>
                      <a:pt x="771" y="472"/>
                      <a:pt x="771" y="472"/>
                      <a:pt x="771" y="472"/>
                    </a:cubicBezTo>
                    <a:cubicBezTo>
                      <a:pt x="838" y="472"/>
                      <a:pt x="838" y="472"/>
                      <a:pt x="838" y="472"/>
                    </a:cubicBezTo>
                    <a:cubicBezTo>
                      <a:pt x="838" y="310"/>
                      <a:pt x="838" y="310"/>
                      <a:pt x="838" y="310"/>
                    </a:cubicBezTo>
                    <a:cubicBezTo>
                      <a:pt x="67" y="310"/>
                      <a:pt x="67" y="310"/>
                      <a:pt x="67" y="31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26"/>
                      <a:pt x="64" y="18"/>
                      <a:pt x="57" y="11"/>
                    </a:cubicBezTo>
                    <a:cubicBezTo>
                      <a:pt x="50" y="4"/>
                      <a:pt x="43" y="0"/>
                      <a:pt x="33" y="0"/>
                    </a:cubicBezTo>
                    <a:cubicBezTo>
                      <a:pt x="24" y="0"/>
                      <a:pt x="16" y="4"/>
                      <a:pt x="10" y="11"/>
                    </a:cubicBezTo>
                    <a:cubicBezTo>
                      <a:pt x="3" y="18"/>
                      <a:pt x="0" y="26"/>
                      <a:pt x="0" y="35"/>
                    </a:cubicBezTo>
                    <a:cubicBezTo>
                      <a:pt x="0" y="472"/>
                      <a:pt x="0" y="472"/>
                      <a:pt x="0" y="472"/>
                    </a:cubicBezTo>
                    <a:cubicBezTo>
                      <a:pt x="67" y="472"/>
                      <a:pt x="67" y="472"/>
                      <a:pt x="67" y="472"/>
                    </a:cubicBezTo>
                    <a:cubicBezTo>
                      <a:pt x="67" y="377"/>
                      <a:pt x="67" y="377"/>
                      <a:pt x="67" y="377"/>
                    </a:cubicBezTo>
                    <a:lnTo>
                      <a:pt x="771" y="377"/>
                    </a:lnTo>
                    <a:close/>
                    <a:moveTo>
                      <a:pt x="771" y="377"/>
                    </a:moveTo>
                    <a:cubicBezTo>
                      <a:pt x="771" y="377"/>
                      <a:pt x="771" y="377"/>
                      <a:pt x="771" y="377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891299" y="3202615"/>
                <a:ext cx="125180" cy="123976"/>
              </a:xfrm>
              <a:custGeom>
                <a:avLst/>
                <a:gdLst/>
                <a:ahLst/>
                <a:cxnLst>
                  <a:cxn ang="0">
                    <a:pos x="61" y="123"/>
                  </a:cxn>
                  <a:cxn ang="0">
                    <a:pos x="105" y="105"/>
                  </a:cxn>
                  <a:cxn ang="0">
                    <a:pos x="124" y="61"/>
                  </a:cxn>
                  <a:cxn ang="0">
                    <a:pos x="105" y="18"/>
                  </a:cxn>
                  <a:cxn ang="0">
                    <a:pos x="61" y="0"/>
                  </a:cxn>
                  <a:cxn ang="0">
                    <a:pos x="18" y="18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61" y="123"/>
                  </a:cxn>
                  <a:cxn ang="0">
                    <a:pos x="61" y="123"/>
                  </a:cxn>
                  <a:cxn ang="0">
                    <a:pos x="61" y="123"/>
                  </a:cxn>
                </a:cxnLst>
                <a:rect l="0" t="0" r="r" b="b"/>
                <a:pathLst>
                  <a:path w="124" h="123">
                    <a:moveTo>
                      <a:pt x="61" y="123"/>
                    </a:moveTo>
                    <a:cubicBezTo>
                      <a:pt x="78" y="123"/>
                      <a:pt x="93" y="117"/>
                      <a:pt x="105" y="105"/>
                    </a:cubicBezTo>
                    <a:cubicBezTo>
                      <a:pt x="118" y="93"/>
                      <a:pt x="124" y="78"/>
                      <a:pt x="124" y="61"/>
                    </a:cubicBezTo>
                    <a:cubicBezTo>
                      <a:pt x="124" y="44"/>
                      <a:pt x="118" y="30"/>
                      <a:pt x="105" y="18"/>
                    </a:cubicBezTo>
                    <a:cubicBezTo>
                      <a:pt x="93" y="6"/>
                      <a:pt x="78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30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5"/>
                    </a:cubicBezTo>
                    <a:cubicBezTo>
                      <a:pt x="30" y="117"/>
                      <a:pt x="44" y="123"/>
                      <a:pt x="61" y="123"/>
                    </a:cubicBezTo>
                    <a:close/>
                    <a:moveTo>
                      <a:pt x="61" y="123"/>
                    </a:moveTo>
                    <a:cubicBezTo>
                      <a:pt x="61" y="123"/>
                      <a:pt x="61" y="123"/>
                      <a:pt x="61" y="12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3867226" y="3211040"/>
                <a:ext cx="740247" cy="179344"/>
              </a:xfrm>
              <a:custGeom>
                <a:avLst/>
                <a:gdLst/>
                <a:ahLst/>
                <a:cxnLst>
                  <a:cxn ang="0">
                    <a:pos x="718" y="63"/>
                  </a:cxn>
                  <a:cxn ang="0">
                    <a:pos x="683" y="47"/>
                  </a:cxn>
                  <a:cxn ang="0">
                    <a:pos x="197" y="0"/>
                  </a:cxn>
                  <a:cxn ang="0">
                    <a:pos x="194" y="0"/>
                  </a:cxn>
                  <a:cxn ang="0">
                    <a:pos x="172" y="9"/>
                  </a:cxn>
                  <a:cxn ang="0">
                    <a:pos x="163" y="31"/>
                  </a:cxn>
                  <a:cxn ang="0">
                    <a:pos x="163" y="115"/>
                  </a:cxn>
                  <a:cxn ang="0">
                    <a:pos x="84" y="129"/>
                  </a:cxn>
                  <a:cxn ang="0">
                    <a:pos x="30" y="106"/>
                  </a:cxn>
                  <a:cxn ang="0">
                    <a:pos x="23" y="98"/>
                  </a:cxn>
                  <a:cxn ang="0">
                    <a:pos x="0" y="129"/>
                  </a:cxn>
                  <a:cxn ang="0">
                    <a:pos x="0" y="144"/>
                  </a:cxn>
                  <a:cxn ang="0">
                    <a:pos x="33" y="177"/>
                  </a:cxn>
                  <a:cxn ang="0">
                    <a:pos x="732" y="177"/>
                  </a:cxn>
                  <a:cxn ang="0">
                    <a:pos x="732" y="95"/>
                  </a:cxn>
                  <a:cxn ang="0">
                    <a:pos x="718" y="63"/>
                  </a:cxn>
                  <a:cxn ang="0">
                    <a:pos x="718" y="63"/>
                  </a:cxn>
                  <a:cxn ang="0">
                    <a:pos x="718" y="63"/>
                  </a:cxn>
                </a:cxnLst>
                <a:rect l="0" t="0" r="r" b="b"/>
                <a:pathLst>
                  <a:path w="732" h="177">
                    <a:moveTo>
                      <a:pt x="718" y="63"/>
                    </a:moveTo>
                    <a:cubicBezTo>
                      <a:pt x="709" y="55"/>
                      <a:pt x="697" y="50"/>
                      <a:pt x="683" y="4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85" y="0"/>
                      <a:pt x="178" y="3"/>
                      <a:pt x="172" y="9"/>
                    </a:cubicBezTo>
                    <a:cubicBezTo>
                      <a:pt x="166" y="15"/>
                      <a:pt x="163" y="22"/>
                      <a:pt x="163" y="31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59" y="108"/>
                      <a:pt x="105" y="129"/>
                      <a:pt x="84" y="129"/>
                    </a:cubicBezTo>
                    <a:cubicBezTo>
                      <a:pt x="63" y="129"/>
                      <a:pt x="45" y="121"/>
                      <a:pt x="30" y="106"/>
                    </a:cubicBezTo>
                    <a:cubicBezTo>
                      <a:pt x="28" y="104"/>
                      <a:pt x="25" y="101"/>
                      <a:pt x="23" y="98"/>
                    </a:cubicBezTo>
                    <a:cubicBezTo>
                      <a:pt x="10" y="102"/>
                      <a:pt x="0" y="115"/>
                      <a:pt x="0" y="129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2"/>
                      <a:pt x="15" y="177"/>
                      <a:pt x="33" y="177"/>
                    </a:cubicBezTo>
                    <a:cubicBezTo>
                      <a:pt x="732" y="177"/>
                      <a:pt x="732" y="177"/>
                      <a:pt x="732" y="177"/>
                    </a:cubicBezTo>
                    <a:cubicBezTo>
                      <a:pt x="732" y="95"/>
                      <a:pt x="732" y="95"/>
                      <a:pt x="732" y="95"/>
                    </a:cubicBezTo>
                    <a:cubicBezTo>
                      <a:pt x="732" y="82"/>
                      <a:pt x="728" y="71"/>
                      <a:pt x="718" y="63"/>
                    </a:cubicBezTo>
                    <a:close/>
                    <a:moveTo>
                      <a:pt x="718" y="63"/>
                    </a:moveTo>
                    <a:cubicBezTo>
                      <a:pt x="718" y="63"/>
                      <a:pt x="718" y="63"/>
                      <a:pt x="718" y="6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52" name="矩形 51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8890" y="2475919"/>
            <a:ext cx="472559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计划拟定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5211334" y="3846066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计划拟定表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表格 -1"/>
          <p:cNvGraphicFramePr/>
          <p:nvPr/>
        </p:nvGraphicFramePr>
        <p:xfrm>
          <a:off x="386604" y="806406"/>
          <a:ext cx="11418792" cy="5621787"/>
        </p:xfrm>
        <a:graphic>
          <a:graphicData uri="http://schemas.openxmlformats.org/drawingml/2006/table">
            <a:tbl>
              <a:tblPr firstRow="1" bandRow="1"/>
              <a:tblGrid>
                <a:gridCol w="313600"/>
                <a:gridCol w="443809"/>
                <a:gridCol w="431881"/>
                <a:gridCol w="259427"/>
                <a:gridCol w="260419"/>
                <a:gridCol w="258433"/>
                <a:gridCol w="260419"/>
                <a:gridCol w="258930"/>
                <a:gridCol w="260919"/>
                <a:gridCol w="259427"/>
                <a:gridCol w="259427"/>
                <a:gridCol w="259923"/>
                <a:gridCol w="259923"/>
                <a:gridCol w="258930"/>
                <a:gridCol w="261414"/>
                <a:gridCol w="258930"/>
                <a:gridCol w="259923"/>
                <a:gridCol w="258930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592905"/>
                <a:gridCol w="1288685"/>
              </a:tblGrid>
              <a:tr h="578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WHAT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WHEN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WHO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HOW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354078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日期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1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3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4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5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6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8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负责人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PDCA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工具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56161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cap="flat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周数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40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确定成员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选定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计划拟定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头脑风暴、甘特图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现况把握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查检表、柏拉图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目标设定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条形图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解析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鱼骨图、柏拉图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对策拟定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实施与检讨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PDCA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效果确认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柏拉图、雷达图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标准化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检讨与改进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9" name="直接连接符 78"/>
          <p:cNvCxnSpPr/>
          <p:nvPr/>
        </p:nvCxnSpPr>
        <p:spPr>
          <a:xfrm>
            <a:off x="7518400" y="5486400"/>
            <a:ext cx="1234203" cy="2268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81" name="直接连接符 80"/>
          <p:cNvCxnSpPr/>
          <p:nvPr/>
        </p:nvCxnSpPr>
        <p:spPr>
          <a:xfrm>
            <a:off x="7489371" y="5568667"/>
            <a:ext cx="1263232" cy="32994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2" name="直接连接符 81"/>
          <p:cNvCxnSpPr/>
          <p:nvPr/>
        </p:nvCxnSpPr>
        <p:spPr>
          <a:xfrm flipV="1">
            <a:off x="8979891" y="5913851"/>
            <a:ext cx="336095" cy="10719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3" name="直接连接符 82"/>
          <p:cNvCxnSpPr/>
          <p:nvPr/>
        </p:nvCxnSpPr>
        <p:spPr>
          <a:xfrm flipV="1">
            <a:off x="8979891" y="5799551"/>
            <a:ext cx="336095" cy="1071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9443576" y="6295528"/>
            <a:ext cx="334354" cy="10719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5" name="直接连接符 84"/>
          <p:cNvCxnSpPr/>
          <p:nvPr/>
        </p:nvCxnSpPr>
        <p:spPr>
          <a:xfrm flipV="1">
            <a:off x="9448793" y="6191947"/>
            <a:ext cx="334354" cy="1071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142" name="直接连接符 141"/>
          <p:cNvCxnSpPr/>
          <p:nvPr/>
        </p:nvCxnSpPr>
        <p:spPr>
          <a:xfrm>
            <a:off x="2093282" y="211998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2093282" y="220094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1804747" y="3226305"/>
            <a:ext cx="1080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804747" y="3307266"/>
            <a:ext cx="1080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2884747" y="353450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2884747" y="361546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978590" y="3975682"/>
            <a:ext cx="396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978590" y="4056643"/>
            <a:ext cx="396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3593001" y="4207149"/>
            <a:ext cx="25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593001" y="4288110"/>
            <a:ext cx="252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4437424" y="5134008"/>
            <a:ext cx="28777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4437424" y="5214969"/>
            <a:ext cx="2935833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/>
          <p:cNvSpPr txBox="1"/>
          <p:nvPr/>
        </p:nvSpPr>
        <p:spPr>
          <a:xfrm>
            <a:off x="1772680" y="4291901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30%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5497215" y="4544737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40%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7713342" y="4974523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20%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9062702" y="5214969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10%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60" name="文本框 31"/>
          <p:cNvSpPr txBox="1">
            <a:spLocks noChangeArrowheads="1"/>
          </p:cNvSpPr>
          <p:nvPr/>
        </p:nvSpPr>
        <p:spPr bwMode="auto">
          <a:xfrm>
            <a:off x="303619" y="6464139"/>
            <a:ext cx="4570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136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制表人：邱燕燕   时间：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13031" y="64758"/>
            <a:ext cx="3094770" cy="584775"/>
            <a:chOff x="213031" y="64758"/>
            <a:chExt cx="3094770" cy="584775"/>
          </a:xfrm>
        </p:grpSpPr>
        <p:sp>
          <p:nvSpPr>
            <p:cNvPr id="35" name="矩形 34"/>
            <p:cNvSpPr/>
            <p:nvPr/>
          </p:nvSpPr>
          <p:spPr>
            <a:xfrm>
              <a:off x="1071291" y="647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计划拟定表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</a:t>
              </a:r>
              <a:endParaRPr lang="zh-CN" altLang="en-US" dirty="0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629700" y="244085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629700" y="252181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804747" y="2868010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804747" y="2948971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998538" y="6608521"/>
            <a:ext cx="1080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22280" y="6608521"/>
            <a:ext cx="1080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73076" y="64641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计划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219566" y="64641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实施</a:t>
            </a:r>
            <a:endParaRPr lang="zh-CN" altLang="en-US" dirty="0"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2770</Words>
  <Application>Microsoft Office PowerPoint</Application>
  <PresentationFormat>宽屏</PresentationFormat>
  <Paragraphs>975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Malgun Gothic</vt:lpstr>
      <vt:lpstr>等线</vt:lpstr>
      <vt:lpstr>仿宋_GB2312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</cp:lastModifiedBy>
  <cp:revision>146</cp:revision>
  <dcterms:created xsi:type="dcterms:W3CDTF">2014-04-11T22:30:00Z</dcterms:created>
  <dcterms:modified xsi:type="dcterms:W3CDTF">2017-10-10T10:05:41Z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